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7" r:id="rId2"/>
    <p:sldId id="281" r:id="rId3"/>
    <p:sldId id="284" r:id="rId4"/>
    <p:sldId id="285" r:id="rId5"/>
    <p:sldId id="290" r:id="rId6"/>
    <p:sldId id="288" r:id="rId7"/>
    <p:sldId id="291" r:id="rId8"/>
    <p:sldId id="286" r:id="rId9"/>
    <p:sldId id="287" r:id="rId10"/>
    <p:sldId id="282" r:id="rId11"/>
    <p:sldId id="293" r:id="rId12"/>
    <p:sldId id="295" r:id="rId13"/>
    <p:sldId id="296" r:id="rId14"/>
    <p:sldId id="269" r:id="rId15"/>
    <p:sldId id="289" r:id="rId16"/>
    <p:sldId id="258" r:id="rId17"/>
    <p:sldId id="259" r:id="rId18"/>
    <p:sldId id="260" r:id="rId19"/>
    <p:sldId id="262" r:id="rId20"/>
    <p:sldId id="292" r:id="rId21"/>
    <p:sldId id="294" r:id="rId22"/>
    <p:sldId id="265" r:id="rId23"/>
    <p:sldId id="266" r:id="rId24"/>
    <p:sldId id="267" r:id="rId25"/>
    <p:sldId id="268" r:id="rId26"/>
    <p:sldId id="263" r:id="rId27"/>
    <p:sldId id="261" r:id="rId28"/>
    <p:sldId id="264" r:id="rId29"/>
    <p:sldId id="280" r:id="rId30"/>
    <p:sldId id="271" r:id="rId31"/>
    <p:sldId id="274" r:id="rId32"/>
    <p:sldId id="276" r:id="rId33"/>
    <p:sldId id="278" r:id="rId34"/>
    <p:sldId id="279" r:id="rId35"/>
    <p:sldId id="272" r:id="rId36"/>
    <p:sldId id="310" r:id="rId37"/>
    <p:sldId id="283" r:id="rId38"/>
    <p:sldId id="311" r:id="rId39"/>
    <p:sldId id="277" r:id="rId40"/>
    <p:sldId id="275" r:id="rId41"/>
    <p:sldId id="312" r:id="rId42"/>
    <p:sldId id="273" r:id="rId43"/>
    <p:sldId id="302" r:id="rId44"/>
    <p:sldId id="309" r:id="rId45"/>
    <p:sldId id="303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3" autoAdjust="0"/>
    <p:restoredTop sz="95772" autoAdjust="0"/>
  </p:normalViewPr>
  <p:slideViewPr>
    <p:cSldViewPr>
      <p:cViewPr varScale="1">
        <p:scale>
          <a:sx n="78" d="100"/>
          <a:sy n="78" d="100"/>
        </p:scale>
        <p:origin x="11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σπαράκης Γεώργιος" userId="2b2abb3e-1abc-4937-9395-0e6653c7ad4d" providerId="ADAL" clId="{7BA69A52-CD10-43DF-B919-2B4AE0BB5B61}"/>
    <pc:docChg chg="custSel modSld">
      <pc:chgData name="Πασπαράκης Γεώργιος" userId="2b2abb3e-1abc-4937-9395-0e6653c7ad4d" providerId="ADAL" clId="{7BA69A52-CD10-43DF-B919-2B4AE0BB5B61}" dt="2023-12-08T08:42:29.250" v="42" actId="1076"/>
      <pc:docMkLst>
        <pc:docMk/>
      </pc:docMkLst>
      <pc:sldChg chg="addSp modSp mod">
        <pc:chgData name="Πασπαράκης Γεώργιος" userId="2b2abb3e-1abc-4937-9395-0e6653c7ad4d" providerId="ADAL" clId="{7BA69A52-CD10-43DF-B919-2B4AE0BB5B61}" dt="2023-12-08T08:42:29.250" v="42" actId="1076"/>
        <pc:sldMkLst>
          <pc:docMk/>
          <pc:sldMk cId="0" sldId="268"/>
        </pc:sldMkLst>
      </pc:sldChg>
    </pc:docChg>
  </pc:docChgLst>
  <pc:docChgLst>
    <pc:chgData name="Πασπαράκης Γεώργιος" userId="2b2abb3e-1abc-4937-9395-0e6653c7ad4d" providerId="ADAL" clId="{070D82DB-A4B0-495F-81B4-86760A31A5FB}"/>
    <pc:docChg chg="delSld">
      <pc:chgData name="Πασπαράκης Γεώργιος" userId="2b2abb3e-1abc-4937-9395-0e6653c7ad4d" providerId="ADAL" clId="{070D82DB-A4B0-495F-81B4-86760A31A5FB}" dt="2025-12-19T14:14:40.905" v="6" actId="47"/>
      <pc:docMkLst>
        <pc:docMk/>
      </pc:docMkLst>
      <pc:sldChg chg="del">
        <pc:chgData name="Πασπαράκης Γεώργιος" userId="2b2abb3e-1abc-4937-9395-0e6653c7ad4d" providerId="ADAL" clId="{070D82DB-A4B0-495F-81B4-86760A31A5FB}" dt="2025-12-19T14:14:40.905" v="6" actId="47"/>
        <pc:sldMkLst>
          <pc:docMk/>
          <pc:sldMk cId="0" sldId="307"/>
        </pc:sldMkLst>
      </pc:sldChg>
      <pc:sldChg chg="del">
        <pc:chgData name="Πασπαράκης Γεώργιος" userId="2b2abb3e-1abc-4937-9395-0e6653c7ad4d" providerId="ADAL" clId="{070D82DB-A4B0-495F-81B4-86760A31A5FB}" dt="2025-12-19T14:14:31.697" v="0" actId="47"/>
        <pc:sldMkLst>
          <pc:docMk/>
          <pc:sldMk cId="3278703662" sldId="313"/>
        </pc:sldMkLst>
      </pc:sldChg>
      <pc:sldChg chg="del">
        <pc:chgData name="Πασπαράκης Γεώργιος" userId="2b2abb3e-1abc-4937-9395-0e6653c7ad4d" providerId="ADAL" clId="{070D82DB-A4B0-495F-81B4-86760A31A5FB}" dt="2025-12-19T14:14:33.062" v="1" actId="47"/>
        <pc:sldMkLst>
          <pc:docMk/>
          <pc:sldMk cId="2525639373" sldId="314"/>
        </pc:sldMkLst>
      </pc:sldChg>
      <pc:sldChg chg="del">
        <pc:chgData name="Πασπαράκης Γεώργιος" userId="2b2abb3e-1abc-4937-9395-0e6653c7ad4d" providerId="ADAL" clId="{070D82DB-A4B0-495F-81B4-86760A31A5FB}" dt="2025-12-19T14:14:33.995" v="2" actId="47"/>
        <pc:sldMkLst>
          <pc:docMk/>
          <pc:sldMk cId="2333862752" sldId="315"/>
        </pc:sldMkLst>
      </pc:sldChg>
      <pc:sldChg chg="del">
        <pc:chgData name="Πασπαράκης Γεώργιος" userId="2b2abb3e-1abc-4937-9395-0e6653c7ad4d" providerId="ADAL" clId="{070D82DB-A4B0-495F-81B4-86760A31A5FB}" dt="2025-12-19T14:14:34.827" v="3" actId="47"/>
        <pc:sldMkLst>
          <pc:docMk/>
          <pc:sldMk cId="3082491283" sldId="316"/>
        </pc:sldMkLst>
      </pc:sldChg>
      <pc:sldChg chg="del">
        <pc:chgData name="Πασπαράκης Γεώργιος" userId="2b2abb3e-1abc-4937-9395-0e6653c7ad4d" providerId="ADAL" clId="{070D82DB-A4B0-495F-81B4-86760A31A5FB}" dt="2025-12-19T14:14:35.533" v="4" actId="47"/>
        <pc:sldMkLst>
          <pc:docMk/>
          <pc:sldMk cId="1196555390" sldId="317"/>
        </pc:sldMkLst>
      </pc:sldChg>
      <pc:sldChg chg="del">
        <pc:chgData name="Πασπαράκης Γεώργιος" userId="2b2abb3e-1abc-4937-9395-0e6653c7ad4d" providerId="ADAL" clId="{070D82DB-A4B0-495F-81B4-86760A31A5FB}" dt="2025-12-19T14:14:36.366" v="5" actId="47"/>
        <pc:sldMkLst>
          <pc:docMk/>
          <pc:sldMk cId="575245115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0BBF8D43-3736-49D3-B150-6D0F5C32D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F613A1B7-9CDB-469F-B4C2-EE907C11CF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E0B685-0C4A-4A4D-9D92-2C7F1DF0E55B}" type="datetimeFigureOut">
              <a:rPr lang="el-GR"/>
              <a:pPr>
                <a:defRPr/>
              </a:pPr>
              <a:t>19/12/2025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:a16="http://schemas.microsoft.com/office/drawing/2014/main" id="{3B12EEA3-DD05-4208-A872-EDC0835176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>
            <a:extLst>
              <a:ext uri="{FF2B5EF4-FFF2-40B4-BE49-F238E27FC236}">
                <a16:creationId xmlns:a16="http://schemas.microsoft.com/office/drawing/2014/main" id="{EE27FC05-F07E-4A6F-B293-E6B66DB96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BCDDBF75-6017-43F0-9096-888C3DDDA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12111B36-D770-4E50-8FED-1827F6622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6D440-7B05-44BB-B382-D31CD8B4828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Θέση εικόνας διαφάνειας">
            <a:extLst>
              <a:ext uri="{FF2B5EF4-FFF2-40B4-BE49-F238E27FC236}">
                <a16:creationId xmlns:a16="http://schemas.microsoft.com/office/drawing/2014/main" id="{87D61E74-0FC7-4A32-AE6E-B29EB72FC1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- Θέση σημειώσεων">
            <a:extLst>
              <a:ext uri="{FF2B5EF4-FFF2-40B4-BE49-F238E27FC236}">
                <a16:creationId xmlns:a16="http://schemas.microsoft.com/office/drawing/2014/main" id="{71AD0A26-EE53-42F5-877C-81A91508E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  <p:sp>
        <p:nvSpPr>
          <p:cNvPr id="5124" name="3 - Θέση αριθμού διαφάνειας">
            <a:extLst>
              <a:ext uri="{FF2B5EF4-FFF2-40B4-BE49-F238E27FC236}">
                <a16:creationId xmlns:a16="http://schemas.microsoft.com/office/drawing/2014/main" id="{1BF699D5-D309-4F31-A25A-3E56BFA1F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739A52-819E-429F-A329-786A114D8BB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>
            <a:extLst>
              <a:ext uri="{FF2B5EF4-FFF2-40B4-BE49-F238E27FC236}">
                <a16:creationId xmlns:a16="http://schemas.microsoft.com/office/drawing/2014/main" id="{E1581C80-40F3-4150-B9CD-D3A271167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- Θέση σημειώσεων">
            <a:extLst>
              <a:ext uri="{FF2B5EF4-FFF2-40B4-BE49-F238E27FC236}">
                <a16:creationId xmlns:a16="http://schemas.microsoft.com/office/drawing/2014/main" id="{8FA8127A-D09C-4891-88D9-693EEF31AA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6868" name="3 - Θέση αριθμού διαφάνειας">
            <a:extLst>
              <a:ext uri="{FF2B5EF4-FFF2-40B4-BE49-F238E27FC236}">
                <a16:creationId xmlns:a16="http://schemas.microsoft.com/office/drawing/2014/main" id="{1885337B-3A70-4CC3-8F49-11F20D43D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A8786C-C8C9-4434-93EC-CCFAED75A1C2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>
            <a:extLst>
              <a:ext uri="{FF2B5EF4-FFF2-40B4-BE49-F238E27FC236}">
                <a16:creationId xmlns:a16="http://schemas.microsoft.com/office/drawing/2014/main" id="{258DA3C8-0A29-433C-AEBB-10C37E728B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- Θέση σημειώσεων">
            <a:extLst>
              <a:ext uri="{FF2B5EF4-FFF2-40B4-BE49-F238E27FC236}">
                <a16:creationId xmlns:a16="http://schemas.microsoft.com/office/drawing/2014/main" id="{5C09467E-F29A-42C9-9217-14F6A1D39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8916" name="3 - Θέση αριθμού διαφάνειας">
            <a:extLst>
              <a:ext uri="{FF2B5EF4-FFF2-40B4-BE49-F238E27FC236}">
                <a16:creationId xmlns:a16="http://schemas.microsoft.com/office/drawing/2014/main" id="{6958F312-360C-4C55-AB48-74293C7AA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6CEB1-2E63-4E43-B628-69872090798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>
            <a:extLst>
              <a:ext uri="{FF2B5EF4-FFF2-40B4-BE49-F238E27FC236}">
                <a16:creationId xmlns:a16="http://schemas.microsoft.com/office/drawing/2014/main" id="{25D7B3FE-1355-4728-BAB0-A73D889F41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- Θέση σημειώσεων">
            <a:extLst>
              <a:ext uri="{FF2B5EF4-FFF2-40B4-BE49-F238E27FC236}">
                <a16:creationId xmlns:a16="http://schemas.microsoft.com/office/drawing/2014/main" id="{0E9CBBAD-9403-4339-9FFB-BA54D8B82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0964" name="3 - Θέση αριθμού διαφάνειας">
            <a:extLst>
              <a:ext uri="{FF2B5EF4-FFF2-40B4-BE49-F238E27FC236}">
                <a16:creationId xmlns:a16="http://schemas.microsoft.com/office/drawing/2014/main" id="{809C86BC-06CF-4CE8-9682-31C257E39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C8FF5-B302-454D-9C3B-E198A5FAFD1D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>
            <a:extLst>
              <a:ext uri="{FF2B5EF4-FFF2-40B4-BE49-F238E27FC236}">
                <a16:creationId xmlns:a16="http://schemas.microsoft.com/office/drawing/2014/main" id="{CF1CE962-D89D-449D-8CE2-B728008CC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- Θέση σημειώσεων">
            <a:extLst>
              <a:ext uri="{FF2B5EF4-FFF2-40B4-BE49-F238E27FC236}">
                <a16:creationId xmlns:a16="http://schemas.microsoft.com/office/drawing/2014/main" id="{0530E322-8663-4AB2-AD1E-78CDCD1C0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3012" name="3 - Θέση αριθμού διαφάνειας">
            <a:extLst>
              <a:ext uri="{FF2B5EF4-FFF2-40B4-BE49-F238E27FC236}">
                <a16:creationId xmlns:a16="http://schemas.microsoft.com/office/drawing/2014/main" id="{2CA05A3F-9527-41C1-93D9-51C12625E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93E1B2-DFC0-408D-9F26-EFF3348CD92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>
            <a:extLst>
              <a:ext uri="{FF2B5EF4-FFF2-40B4-BE49-F238E27FC236}">
                <a16:creationId xmlns:a16="http://schemas.microsoft.com/office/drawing/2014/main" id="{73E1687E-CB3B-43F2-B163-D1738C8994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- Θέση σημειώσεων">
            <a:extLst>
              <a:ext uri="{FF2B5EF4-FFF2-40B4-BE49-F238E27FC236}">
                <a16:creationId xmlns:a16="http://schemas.microsoft.com/office/drawing/2014/main" id="{8FA11430-740A-409B-8E8B-74F647B43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5060" name="3 - Θέση αριθμού διαφάνειας">
            <a:extLst>
              <a:ext uri="{FF2B5EF4-FFF2-40B4-BE49-F238E27FC236}">
                <a16:creationId xmlns:a16="http://schemas.microsoft.com/office/drawing/2014/main" id="{455D6CDE-5FE2-4B5A-AD0E-439296E60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363E88-842F-4783-BFAD-8C05FA1D5DB4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>
            <a:extLst>
              <a:ext uri="{FF2B5EF4-FFF2-40B4-BE49-F238E27FC236}">
                <a16:creationId xmlns:a16="http://schemas.microsoft.com/office/drawing/2014/main" id="{3F4CD634-D753-488F-89B3-1F8737CD1E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- Θέση σημειώσεων">
            <a:extLst>
              <a:ext uri="{FF2B5EF4-FFF2-40B4-BE49-F238E27FC236}">
                <a16:creationId xmlns:a16="http://schemas.microsoft.com/office/drawing/2014/main" id="{AF14CBBC-633C-4860-975C-82E10DFF20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7108" name="3 - Θέση αριθμού διαφάνειας">
            <a:extLst>
              <a:ext uri="{FF2B5EF4-FFF2-40B4-BE49-F238E27FC236}">
                <a16:creationId xmlns:a16="http://schemas.microsoft.com/office/drawing/2014/main" id="{7595F14D-F905-48D0-93C1-CE6D3C1F2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653D2-CF93-4CAD-9E7C-60EF93CB261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>
            <a:extLst>
              <a:ext uri="{FF2B5EF4-FFF2-40B4-BE49-F238E27FC236}">
                <a16:creationId xmlns:a16="http://schemas.microsoft.com/office/drawing/2014/main" id="{E843BDB5-D35E-4F1B-8C80-6BCB581950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- Θέση σημειώσεων">
            <a:extLst>
              <a:ext uri="{FF2B5EF4-FFF2-40B4-BE49-F238E27FC236}">
                <a16:creationId xmlns:a16="http://schemas.microsoft.com/office/drawing/2014/main" id="{D4829623-5299-418E-9775-276338C20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9156" name="3 - Θέση αριθμού διαφάνειας">
            <a:extLst>
              <a:ext uri="{FF2B5EF4-FFF2-40B4-BE49-F238E27FC236}">
                <a16:creationId xmlns:a16="http://schemas.microsoft.com/office/drawing/2014/main" id="{D55C8FC0-A51A-4908-90BD-E2ADE0B70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BD6FC-1CD6-42C9-9933-41571AFC5839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>
            <a:extLst>
              <a:ext uri="{FF2B5EF4-FFF2-40B4-BE49-F238E27FC236}">
                <a16:creationId xmlns:a16="http://schemas.microsoft.com/office/drawing/2014/main" id="{A8B1A053-CE14-4BFA-8DE6-4C9E0D2CC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- Θέση σημειώσεων">
            <a:extLst>
              <a:ext uri="{FF2B5EF4-FFF2-40B4-BE49-F238E27FC236}">
                <a16:creationId xmlns:a16="http://schemas.microsoft.com/office/drawing/2014/main" id="{78863A91-A36A-41D6-B451-1949C4D27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1204" name="3 - Θέση αριθμού διαφάνειας">
            <a:extLst>
              <a:ext uri="{FF2B5EF4-FFF2-40B4-BE49-F238E27FC236}">
                <a16:creationId xmlns:a16="http://schemas.microsoft.com/office/drawing/2014/main" id="{A57BD0B6-7FFC-4955-8A47-7AAED0C7D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95B7D9-8A55-4DFF-938F-D87BF09D24F3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>
            <a:extLst>
              <a:ext uri="{FF2B5EF4-FFF2-40B4-BE49-F238E27FC236}">
                <a16:creationId xmlns:a16="http://schemas.microsoft.com/office/drawing/2014/main" id="{FCDABF76-B7A7-4E14-93EF-0342F9DBD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- Θέση σημειώσεων">
            <a:extLst>
              <a:ext uri="{FF2B5EF4-FFF2-40B4-BE49-F238E27FC236}">
                <a16:creationId xmlns:a16="http://schemas.microsoft.com/office/drawing/2014/main" id="{42E994F8-DDD9-4255-B7F6-6FF21C34B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3252" name="3 - Θέση αριθμού διαφάνειας">
            <a:extLst>
              <a:ext uri="{FF2B5EF4-FFF2-40B4-BE49-F238E27FC236}">
                <a16:creationId xmlns:a16="http://schemas.microsoft.com/office/drawing/2014/main" id="{ABDC0648-57EE-475C-94A3-8B436154F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D3297-51E8-4DB4-912D-51730CB5E92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>
            <a:extLst>
              <a:ext uri="{FF2B5EF4-FFF2-40B4-BE49-F238E27FC236}">
                <a16:creationId xmlns:a16="http://schemas.microsoft.com/office/drawing/2014/main" id="{F9D1007B-212D-4992-A9D7-78135110FF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- Θέση σημειώσεων">
            <a:extLst>
              <a:ext uri="{FF2B5EF4-FFF2-40B4-BE49-F238E27FC236}">
                <a16:creationId xmlns:a16="http://schemas.microsoft.com/office/drawing/2014/main" id="{3BFE0ACC-C3BB-464D-BE33-B7FC573B89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5300" name="3 - Θέση αριθμού διαφάνειας">
            <a:extLst>
              <a:ext uri="{FF2B5EF4-FFF2-40B4-BE49-F238E27FC236}">
                <a16:creationId xmlns:a16="http://schemas.microsoft.com/office/drawing/2014/main" id="{51459317-735F-4930-AB6D-38817D1CE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3AFE0D-ED4C-4AF0-82DF-FDB4D6E1136D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>
            <a:extLst>
              <a:ext uri="{FF2B5EF4-FFF2-40B4-BE49-F238E27FC236}">
                <a16:creationId xmlns:a16="http://schemas.microsoft.com/office/drawing/2014/main" id="{B1717670-4AB5-4F53-8930-C97559168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- Θέση σημειώσεων">
            <a:extLst>
              <a:ext uri="{FF2B5EF4-FFF2-40B4-BE49-F238E27FC236}">
                <a16:creationId xmlns:a16="http://schemas.microsoft.com/office/drawing/2014/main" id="{78022055-43F1-4AD3-8452-3D25E4CEA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  <p:sp>
        <p:nvSpPr>
          <p:cNvPr id="14340" name="3 - Θέση αριθμού διαφάνειας">
            <a:extLst>
              <a:ext uri="{FF2B5EF4-FFF2-40B4-BE49-F238E27FC236}">
                <a16:creationId xmlns:a16="http://schemas.microsoft.com/office/drawing/2014/main" id="{6797A9FC-BC8A-47A0-913B-7A4E4D9D4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73963-511E-479E-B7F2-9D7185D213C8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>
            <a:extLst>
              <a:ext uri="{FF2B5EF4-FFF2-40B4-BE49-F238E27FC236}">
                <a16:creationId xmlns:a16="http://schemas.microsoft.com/office/drawing/2014/main" id="{84561E84-88FD-40FD-8BD9-CAD2BB2C17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- Θέση σημειώσεων">
            <a:extLst>
              <a:ext uri="{FF2B5EF4-FFF2-40B4-BE49-F238E27FC236}">
                <a16:creationId xmlns:a16="http://schemas.microsoft.com/office/drawing/2014/main" id="{BE49DE87-1E9C-47BA-B23B-F396EAC101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7348" name="3 - Θέση αριθμού διαφάνειας">
            <a:extLst>
              <a:ext uri="{FF2B5EF4-FFF2-40B4-BE49-F238E27FC236}">
                <a16:creationId xmlns:a16="http://schemas.microsoft.com/office/drawing/2014/main" id="{D2C9DCDA-4D6B-49A3-8B7A-06AE68A77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7BA46-A87D-402E-8AC8-CE10D5DFBAA4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>
            <a:extLst>
              <a:ext uri="{FF2B5EF4-FFF2-40B4-BE49-F238E27FC236}">
                <a16:creationId xmlns:a16="http://schemas.microsoft.com/office/drawing/2014/main" id="{22035654-65B4-4E43-95DD-531735ECC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- Θέση σημειώσεων">
            <a:extLst>
              <a:ext uri="{FF2B5EF4-FFF2-40B4-BE49-F238E27FC236}">
                <a16:creationId xmlns:a16="http://schemas.microsoft.com/office/drawing/2014/main" id="{C7D25610-8D79-458B-8BEF-AB9039D204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9396" name="3 - Θέση αριθμού διαφάνειας">
            <a:extLst>
              <a:ext uri="{FF2B5EF4-FFF2-40B4-BE49-F238E27FC236}">
                <a16:creationId xmlns:a16="http://schemas.microsoft.com/office/drawing/2014/main" id="{FA8180EC-D3B5-4AB6-883B-64813B357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56B0D-6470-4E43-B851-4CFB5ADD95C1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>
            <a:extLst>
              <a:ext uri="{FF2B5EF4-FFF2-40B4-BE49-F238E27FC236}">
                <a16:creationId xmlns:a16="http://schemas.microsoft.com/office/drawing/2014/main" id="{43DE2A7C-E8BA-4833-8930-357804FC99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- Θέση σημειώσεων">
            <a:extLst>
              <a:ext uri="{FF2B5EF4-FFF2-40B4-BE49-F238E27FC236}">
                <a16:creationId xmlns:a16="http://schemas.microsoft.com/office/drawing/2014/main" id="{B81E5F02-F781-407C-968B-5EA40078D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4516" name="3 - Θέση αριθμού διαφάνειας">
            <a:extLst>
              <a:ext uri="{FF2B5EF4-FFF2-40B4-BE49-F238E27FC236}">
                <a16:creationId xmlns:a16="http://schemas.microsoft.com/office/drawing/2014/main" id="{44F4FBFF-D51F-44D8-AA15-200C8C23B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86F821-C284-400F-AAD5-7E8A6FEEE9D8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>
            <a:extLst>
              <a:ext uri="{FF2B5EF4-FFF2-40B4-BE49-F238E27FC236}">
                <a16:creationId xmlns:a16="http://schemas.microsoft.com/office/drawing/2014/main" id="{9B3883FB-0165-4F1B-ADA3-AE3BF88D5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- Θέση σημειώσεων">
            <a:extLst>
              <a:ext uri="{FF2B5EF4-FFF2-40B4-BE49-F238E27FC236}">
                <a16:creationId xmlns:a16="http://schemas.microsoft.com/office/drawing/2014/main" id="{6B511A23-CDEE-4154-9E68-ED7AD9E991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6564" name="3 - Θέση αριθμού διαφάνειας">
            <a:extLst>
              <a:ext uri="{FF2B5EF4-FFF2-40B4-BE49-F238E27FC236}">
                <a16:creationId xmlns:a16="http://schemas.microsoft.com/office/drawing/2014/main" id="{2E014B2E-73C6-4041-A3DC-BD32E7FAA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11FB2B-BAD2-4E02-BD1C-7B6A389F25F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>
            <a:extLst>
              <a:ext uri="{FF2B5EF4-FFF2-40B4-BE49-F238E27FC236}">
                <a16:creationId xmlns:a16="http://schemas.microsoft.com/office/drawing/2014/main" id="{E34C3A2A-5EB7-4CC5-8B4D-C08870AF3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- Θέση σημειώσεων">
            <a:extLst>
              <a:ext uri="{FF2B5EF4-FFF2-40B4-BE49-F238E27FC236}">
                <a16:creationId xmlns:a16="http://schemas.microsoft.com/office/drawing/2014/main" id="{E1F35726-17A3-4940-BB23-8FE950AB0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9636" name="3 - Θέση αριθμού διαφάνειας">
            <a:extLst>
              <a:ext uri="{FF2B5EF4-FFF2-40B4-BE49-F238E27FC236}">
                <a16:creationId xmlns:a16="http://schemas.microsoft.com/office/drawing/2014/main" id="{3B342A0E-4E59-4898-B7F7-57069A57E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283BB4-2B25-4B91-8F84-38852E0786A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>
            <a:extLst>
              <a:ext uri="{FF2B5EF4-FFF2-40B4-BE49-F238E27FC236}">
                <a16:creationId xmlns:a16="http://schemas.microsoft.com/office/drawing/2014/main" id="{5A087886-36B1-45E5-9E3D-A6FD92E53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>
            <a:extLst>
              <a:ext uri="{FF2B5EF4-FFF2-40B4-BE49-F238E27FC236}">
                <a16:creationId xmlns:a16="http://schemas.microsoft.com/office/drawing/2014/main" id="{12D2C1D9-D7F2-4B8B-A74E-69FD48B51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9460" name="3 - Θέση αριθμού διαφάνειας">
            <a:extLst>
              <a:ext uri="{FF2B5EF4-FFF2-40B4-BE49-F238E27FC236}">
                <a16:creationId xmlns:a16="http://schemas.microsoft.com/office/drawing/2014/main" id="{7325F121-D462-42C4-B1D7-6B7B552BA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75267-6CEB-467B-81F4-DE3500E4D1B4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>
            <a:extLst>
              <a:ext uri="{FF2B5EF4-FFF2-40B4-BE49-F238E27FC236}">
                <a16:creationId xmlns:a16="http://schemas.microsoft.com/office/drawing/2014/main" id="{4BCA4D84-6D51-4F78-8AAA-58E8A83620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- Θέση σημειώσεων">
            <a:extLst>
              <a:ext uri="{FF2B5EF4-FFF2-40B4-BE49-F238E27FC236}">
                <a16:creationId xmlns:a16="http://schemas.microsoft.com/office/drawing/2014/main" id="{39F858DA-8535-4816-B0E0-2812FBEBE2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2532" name="3 - Θέση αριθμού διαφάνειας">
            <a:extLst>
              <a:ext uri="{FF2B5EF4-FFF2-40B4-BE49-F238E27FC236}">
                <a16:creationId xmlns:a16="http://schemas.microsoft.com/office/drawing/2014/main" id="{C93CBACB-B2FF-49E6-B160-F7EF0EDF3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9ADF84-AE24-4404-B32E-85EF8AF9D006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>
            <a:extLst>
              <a:ext uri="{FF2B5EF4-FFF2-40B4-BE49-F238E27FC236}">
                <a16:creationId xmlns:a16="http://schemas.microsoft.com/office/drawing/2014/main" id="{1B0CE041-EAD6-4360-8D29-D0D888756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- Θέση σημειώσεων">
            <a:extLst>
              <a:ext uri="{FF2B5EF4-FFF2-40B4-BE49-F238E27FC236}">
                <a16:creationId xmlns:a16="http://schemas.microsoft.com/office/drawing/2014/main" id="{76CAD764-679C-4A70-A011-9835071084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4580" name="3 - Θέση αριθμού διαφάνειας">
            <a:extLst>
              <a:ext uri="{FF2B5EF4-FFF2-40B4-BE49-F238E27FC236}">
                <a16:creationId xmlns:a16="http://schemas.microsoft.com/office/drawing/2014/main" id="{A81BE980-FE48-490F-AF4A-A60647D4D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BEB5D-9862-4195-B459-D4905B05E2C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>
            <a:extLst>
              <a:ext uri="{FF2B5EF4-FFF2-40B4-BE49-F238E27FC236}">
                <a16:creationId xmlns:a16="http://schemas.microsoft.com/office/drawing/2014/main" id="{EE2EF8F9-177C-498A-904A-46A14274BF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- Θέση σημειώσεων">
            <a:extLst>
              <a:ext uri="{FF2B5EF4-FFF2-40B4-BE49-F238E27FC236}">
                <a16:creationId xmlns:a16="http://schemas.microsoft.com/office/drawing/2014/main" id="{1100F6E9-E411-443A-AFDF-952BB593D1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6628" name="3 - Θέση αριθμού διαφάνειας">
            <a:extLst>
              <a:ext uri="{FF2B5EF4-FFF2-40B4-BE49-F238E27FC236}">
                <a16:creationId xmlns:a16="http://schemas.microsoft.com/office/drawing/2014/main" id="{6865AB8C-4C32-4962-BCB8-FED74B063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2A1D7-42F9-45B8-9294-E7C05BB985E3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>
            <a:extLst>
              <a:ext uri="{FF2B5EF4-FFF2-40B4-BE49-F238E27FC236}">
                <a16:creationId xmlns:a16="http://schemas.microsoft.com/office/drawing/2014/main" id="{80B26A26-C6EF-4C9A-AF29-EA432BDB5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- Θέση σημειώσεων">
            <a:extLst>
              <a:ext uri="{FF2B5EF4-FFF2-40B4-BE49-F238E27FC236}">
                <a16:creationId xmlns:a16="http://schemas.microsoft.com/office/drawing/2014/main" id="{1A73B024-5398-4A9D-9F5F-07F73A300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8676" name="3 - Θέση αριθμού διαφάνειας">
            <a:extLst>
              <a:ext uri="{FF2B5EF4-FFF2-40B4-BE49-F238E27FC236}">
                <a16:creationId xmlns:a16="http://schemas.microsoft.com/office/drawing/2014/main" id="{5848AB71-1554-4E33-920C-BCFEAE858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95888-6AAD-4AE8-8DC8-B01F870974E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>
            <a:extLst>
              <a:ext uri="{FF2B5EF4-FFF2-40B4-BE49-F238E27FC236}">
                <a16:creationId xmlns:a16="http://schemas.microsoft.com/office/drawing/2014/main" id="{F8AA5E55-DA0B-4A00-B47E-8163CFE4A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- Θέση σημειώσεων">
            <a:extLst>
              <a:ext uri="{FF2B5EF4-FFF2-40B4-BE49-F238E27FC236}">
                <a16:creationId xmlns:a16="http://schemas.microsoft.com/office/drawing/2014/main" id="{E2245DC0-4727-4636-A587-D7D1FBF97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2772" name="3 - Θέση αριθμού διαφάνειας">
            <a:extLst>
              <a:ext uri="{FF2B5EF4-FFF2-40B4-BE49-F238E27FC236}">
                <a16:creationId xmlns:a16="http://schemas.microsoft.com/office/drawing/2014/main" id="{3C060B33-8811-4907-9E30-86F112BF8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D3A780-E58B-4AE4-9751-758F10B0C86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>
            <a:extLst>
              <a:ext uri="{FF2B5EF4-FFF2-40B4-BE49-F238E27FC236}">
                <a16:creationId xmlns:a16="http://schemas.microsoft.com/office/drawing/2014/main" id="{07EA15AD-9676-44A2-991D-4DC7355C92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- Θέση σημειώσεων">
            <a:extLst>
              <a:ext uri="{FF2B5EF4-FFF2-40B4-BE49-F238E27FC236}">
                <a16:creationId xmlns:a16="http://schemas.microsoft.com/office/drawing/2014/main" id="{20F4432F-B03A-4E80-BC7D-3A649CB36E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4820" name="3 - Θέση αριθμού διαφάνειας">
            <a:extLst>
              <a:ext uri="{FF2B5EF4-FFF2-40B4-BE49-F238E27FC236}">
                <a16:creationId xmlns:a16="http://schemas.microsoft.com/office/drawing/2014/main" id="{A66FCFF8-3492-4A12-95F8-D765AE713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3F57BF-9A40-460C-BC75-454E9FC55923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633B43-FE0E-4C2C-9E36-2D545ABE9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C31AB9-4D51-4C94-A9B4-8882D3B8A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6DDACC-2C6A-438A-9C42-F6DD78C02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BE5B-EC8A-4B3F-A55D-011CE1E774E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236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12D04-0C3B-49C6-8BFA-8F4B0F16C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E814BD-EB4C-40B0-A0FE-788B47F6B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1875BA-295E-4F34-81E9-43CECC7C1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E7911-CAE7-4DB9-A1EE-3FC89F9D023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4367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954438-BDFA-489C-AE71-A8176EBA4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637B3-109C-4108-85BF-2C4A74BB6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E6E63-F6C8-4F19-A49F-43768958B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1001-093A-4D17-A303-C98FE8F5691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1768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31C7A4-2EF5-4905-A852-F28867EA6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351CB8-C989-44A3-875B-8277E99B2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355E02-6988-4E5D-AC9F-A5B869860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7619-38B7-4D00-BAB7-3E10BA92C20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7718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DB3D0-706E-44F1-BF89-81DD23311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125B8-6564-49CD-AF67-FDFC56F37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709EEE-0060-4063-BE45-0D122E21B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2A47-BE51-4078-9AC4-F5D72DB582F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669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B5F15E-A85A-4328-9BF4-12BE9CBB5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ADCB1-D74B-4682-B581-D42165423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B7F47-ADED-4A61-9ED7-3D058B4A2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DF0D-4974-4B40-8DC2-CCB76C14149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4953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AD281A-48C6-4F46-9531-484C76AB9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DFD869-5977-4E60-ACC3-DDCE37A88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E2F100-8724-44D9-BCC7-09E5673AC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BA43-929F-42DD-B33B-8F65D4005D4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220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5702F6-1636-4B53-BE54-995689CA7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A6EE3E-FC86-430E-B14A-8CC165D1E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AE5632-F9BF-4788-885D-6AFD3142A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73D4-8158-4D8F-ACD0-94E76DEEE81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1871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5BB273-C6F9-4505-A896-F6896019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7F06BD-7E04-46C8-84DB-6A7E123BE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DCD6BA-07FA-4EB7-9FD6-DEC687953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69E4-86BE-4DCB-9FC3-8B1F7EE8B96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5133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2C1CB-6D93-4634-BA8A-60F49DC2B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DB6DC-C91A-42A8-BE6B-A83E180CD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69B1F-36EC-4C1B-B153-62839BBE5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5A19-D029-45D1-894C-B563FF7C43A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3516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87416-88B4-4E25-8298-1CDC5957A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EE9E8-B5DC-4000-AEE0-9FAC6266C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6A916-1AAE-469E-8F8A-444F5A520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86EC-B6BF-4B8B-B50A-73B427648FF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50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78E1F5-9FF2-45D2-BEC3-3B1FD6079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65DB63-FBAC-4CF1-A947-76616B6B2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altLang="el-GR"/>
              <a:t>Δεύτερου επιπέδου</a:t>
            </a:r>
          </a:p>
          <a:p>
            <a:pPr lvl="2"/>
            <a:r>
              <a:rPr lang="en-US" altLang="el-GR"/>
              <a:t>Τρίτου επιπέδου</a:t>
            </a:r>
          </a:p>
          <a:p>
            <a:pPr lvl="3"/>
            <a:r>
              <a:rPr lang="en-US" altLang="el-GR"/>
              <a:t>Τέταρτου επιπέδου</a:t>
            </a:r>
          </a:p>
          <a:p>
            <a:pPr lvl="4"/>
            <a:r>
              <a:rPr lang="en-US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80B836-E750-4F3A-8DC7-51A53BDDD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678F84-BD7A-4E9F-8B82-CB5341ADCD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1CA25A-30DE-457E-B5F0-BEFC8E0E31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92450D-58E8-4AE3-8C88-323FDF64635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65.bin"/><Relationship Id="rId7" Type="http://schemas.openxmlformats.org/officeDocument/2006/relationships/image" Target="../media/image76.jpeg"/><Relationship Id="rId12" Type="http://schemas.openxmlformats.org/officeDocument/2006/relationships/oleObject" Target="../embeddings/oleObject69.bin"/><Relationship Id="rId17" Type="http://schemas.openxmlformats.org/officeDocument/2006/relationships/oleObject" Target="../embeddings/oleObject72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image" Target="../media/image78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74.wmf"/><Relationship Id="rId9" Type="http://schemas.openxmlformats.org/officeDocument/2006/relationships/image" Target="../media/image77.wmf"/><Relationship Id="rId14" Type="http://schemas.openxmlformats.org/officeDocument/2006/relationships/image" Target="../media/image7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8.bin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8.wmf"/><Relationship Id="rId9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98.wmf"/><Relationship Id="rId2" Type="http://schemas.openxmlformats.org/officeDocument/2006/relationships/oleObject" Target="../embeddings/oleObject80.bin"/><Relationship Id="rId16" Type="http://schemas.openxmlformats.org/officeDocument/2006/relationships/oleObject" Target="../embeddings/oleObject8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8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02.wmf"/><Relationship Id="rId3" Type="http://schemas.openxmlformats.org/officeDocument/2006/relationships/image" Target="../media/image99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93.bin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1.wmf"/><Relationship Id="rId5" Type="http://schemas.openxmlformats.org/officeDocument/2006/relationships/image" Target="../media/image100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9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13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06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7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99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0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1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29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126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8.wmf"/><Relationship Id="rId20" Type="http://schemas.openxmlformats.org/officeDocument/2006/relationships/image" Target="../media/image1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oleObject" Target="../embeddings/oleObject129.bin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33.wmf"/><Relationship Id="rId9" Type="http://schemas.openxmlformats.org/officeDocument/2006/relationships/image" Target="../media/image13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3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14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10.wmf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5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oleObject" Target="../embeddings/oleObject138.bin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53.wmf"/><Relationship Id="rId9" Type="http://schemas.openxmlformats.org/officeDocument/2006/relationships/image" Target="../media/image15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149.bin"/><Relationship Id="rId3" Type="http://schemas.openxmlformats.org/officeDocument/2006/relationships/image" Target="../media/image157.wmf"/><Relationship Id="rId21" Type="http://schemas.openxmlformats.org/officeDocument/2006/relationships/image" Target="../media/image166.wmf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164.wmf"/><Relationship Id="rId2" Type="http://schemas.openxmlformats.org/officeDocument/2006/relationships/oleObject" Target="../embeddings/oleObject141.bin"/><Relationship Id="rId16" Type="http://schemas.openxmlformats.org/officeDocument/2006/relationships/oleObject" Target="../embeddings/oleObject148.bin"/><Relationship Id="rId20" Type="http://schemas.openxmlformats.org/officeDocument/2006/relationships/oleObject" Target="../embeddings/oleObject15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61.wmf"/><Relationship Id="rId24" Type="http://schemas.openxmlformats.org/officeDocument/2006/relationships/oleObject" Target="../embeddings/oleObject152.bin"/><Relationship Id="rId5" Type="http://schemas.openxmlformats.org/officeDocument/2006/relationships/image" Target="../media/image158.wmf"/><Relationship Id="rId15" Type="http://schemas.openxmlformats.org/officeDocument/2006/relationships/image" Target="../media/image163.wmf"/><Relationship Id="rId23" Type="http://schemas.openxmlformats.org/officeDocument/2006/relationships/image" Target="../media/image64.wmf"/><Relationship Id="rId10" Type="http://schemas.openxmlformats.org/officeDocument/2006/relationships/oleObject" Target="../embeddings/oleObject145.bin"/><Relationship Id="rId19" Type="http://schemas.openxmlformats.org/officeDocument/2006/relationships/image" Target="../media/image165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47.bin"/><Relationship Id="rId22" Type="http://schemas.openxmlformats.org/officeDocument/2006/relationships/oleObject" Target="../embeddings/oleObject15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oleObject" Target="../embeddings/oleObject21.bin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5.wmf"/><Relationship Id="rId3" Type="http://schemas.openxmlformats.org/officeDocument/2006/relationships/image" Target="../media/image3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2.bin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4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46.bin"/><Relationship Id="rId26" Type="http://schemas.openxmlformats.org/officeDocument/2006/relationships/image" Target="../media/image53.png"/><Relationship Id="rId3" Type="http://schemas.openxmlformats.org/officeDocument/2006/relationships/image" Target="../media/image41.wmf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49.bin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image" Target="../media/image54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5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0.wmf"/><Relationship Id="rId3" Type="http://schemas.openxmlformats.org/officeDocument/2006/relationships/image" Target="../media/image51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8.wmf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F9FD12F-FC52-4E89-B1C3-CAFCCA4600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0363" y="1989138"/>
            <a:ext cx="8423275" cy="2376487"/>
          </a:xfrm>
        </p:spPr>
        <p:txBody>
          <a:bodyPr/>
          <a:lstStyle/>
          <a:p>
            <a:r>
              <a:rPr lang="el-GR" altLang="el-GR" sz="2800" b="1">
                <a:solidFill>
                  <a:schemeClr val="accent2"/>
                </a:solidFill>
              </a:rPr>
              <a:t>ΕΠΙΣΤΗΜΗ ΠΟΛΥΜΕΡΩΝ</a:t>
            </a:r>
            <a:br>
              <a:rPr lang="el-GR" altLang="el-GR" sz="2800" b="1">
                <a:solidFill>
                  <a:srgbClr val="0070C0"/>
                </a:solidFill>
              </a:rPr>
            </a:br>
            <a:br>
              <a:rPr lang="el-GR" altLang="el-GR" sz="2800" b="1"/>
            </a:br>
            <a:r>
              <a:rPr lang="el-GR" altLang="el-GR" sz="2800" b="1"/>
              <a:t>Ενότητα : Αραιά μακρομοριακά διαλύματα και μέθοδοι χαρακτηρισμού πολυμερών</a:t>
            </a:r>
            <a:br>
              <a:rPr lang="el-GR" altLang="el-GR" sz="2800"/>
            </a:br>
            <a:r>
              <a:rPr lang="el-GR" altLang="el-GR" sz="2800"/>
              <a:t> </a:t>
            </a:r>
            <a:br>
              <a:rPr lang="el-GR" altLang="el-GR" sz="2800"/>
            </a:br>
            <a:endParaRPr lang="el-GR" altLang="el-GR" sz="2800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382BAFB5-E728-456D-A766-9BEE2083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2425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6 - Θέση αριθμού διαφάνειας">
            <a:extLst>
              <a:ext uri="{FF2B5EF4-FFF2-40B4-BE49-F238E27FC236}">
                <a16:creationId xmlns:a16="http://schemas.microsoft.com/office/drawing/2014/main" id="{4FA6F146-1D56-4873-BD88-8899EA20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A8645A-975A-46F3-82F1-65C790DC88D4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l-GR" sz="1400"/>
          </a:p>
        </p:txBody>
      </p:sp>
      <p:sp>
        <p:nvSpPr>
          <p:cNvPr id="3078" name="5 - TextBox">
            <a:extLst>
              <a:ext uri="{FF2B5EF4-FFF2-40B4-BE49-F238E27FC236}">
                <a16:creationId xmlns:a16="http://schemas.microsoft.com/office/drawing/2014/main" id="{DA18D822-861F-454D-A2E9-2EFACB4DC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099050"/>
            <a:ext cx="4005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Πολυτεχνική Σχολή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Τμήμα Χημικών Μηχανικών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3">
            <a:extLst>
              <a:ext uri="{FF2B5EF4-FFF2-40B4-BE49-F238E27FC236}">
                <a16:creationId xmlns:a16="http://schemas.microsoft.com/office/drawing/2014/main" id="{4F2F7986-6DBB-4F3A-882E-04F6D6E940C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14313" y="357188"/>
            <a:ext cx="86772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3315" name="Picture 15">
            <a:extLst>
              <a:ext uri="{FF2B5EF4-FFF2-40B4-BE49-F238E27FC236}">
                <a16:creationId xmlns:a16="http://schemas.microsoft.com/office/drawing/2014/main" id="{7D051318-0285-47D7-A67A-068F5D93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66713"/>
            <a:ext cx="8667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13 - Θέση αριθμού διαφάνειας">
            <a:extLst>
              <a:ext uri="{FF2B5EF4-FFF2-40B4-BE49-F238E27FC236}">
                <a16:creationId xmlns:a16="http://schemas.microsoft.com/office/drawing/2014/main" id="{05E4163F-C920-45BF-94AF-4A0CAC6E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29B02-0D4C-4F8A-8411-34F7EB899F18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l-GR" sz="1400"/>
          </a:p>
        </p:txBody>
      </p:sp>
      <p:sp>
        <p:nvSpPr>
          <p:cNvPr id="13317" name="37 - TextBox">
            <a:extLst>
              <a:ext uri="{FF2B5EF4-FFF2-40B4-BE49-F238E27FC236}">
                <a16:creationId xmlns:a16="http://schemas.microsoft.com/office/drawing/2014/main" id="{60FA64AC-20DB-4977-8D2A-EF50CE61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498792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1</a:t>
            </a:r>
            <a:endParaRPr lang="el-GR" altLang="el-GR" sz="1600" b="1"/>
          </a:p>
        </p:txBody>
      </p:sp>
      <p:sp>
        <p:nvSpPr>
          <p:cNvPr id="13318" name="38 - TextBox">
            <a:extLst>
              <a:ext uri="{FF2B5EF4-FFF2-40B4-BE49-F238E27FC236}">
                <a16:creationId xmlns:a16="http://schemas.microsoft.com/office/drawing/2014/main" id="{F8B6FE16-8D50-4E4E-ADD3-2A079B56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0062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2</a:t>
            </a:r>
            <a:endParaRPr lang="el-GR" altLang="el-GR" sz="1600" b="1"/>
          </a:p>
        </p:txBody>
      </p:sp>
      <p:sp>
        <p:nvSpPr>
          <p:cNvPr id="13319" name="39 - TextBox">
            <a:extLst>
              <a:ext uri="{FF2B5EF4-FFF2-40B4-BE49-F238E27FC236}">
                <a16:creationId xmlns:a16="http://schemas.microsoft.com/office/drawing/2014/main" id="{42DFAAB9-05D1-4C26-B714-BAEB0C06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00062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3</a:t>
            </a:r>
            <a:endParaRPr lang="el-GR" altLang="el-GR" sz="1600" b="1"/>
          </a:p>
        </p:txBody>
      </p:sp>
      <p:sp>
        <p:nvSpPr>
          <p:cNvPr id="13320" name="40 - TextBox">
            <a:extLst>
              <a:ext uri="{FF2B5EF4-FFF2-40B4-BE49-F238E27FC236}">
                <a16:creationId xmlns:a16="http://schemas.microsoft.com/office/drawing/2014/main" id="{6E7AD0DE-B873-405B-9150-21689F78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071688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16</a:t>
            </a:r>
            <a:endParaRPr lang="el-GR" altLang="el-GR" sz="1600" b="1"/>
          </a:p>
        </p:txBody>
      </p:sp>
      <p:sp>
        <p:nvSpPr>
          <p:cNvPr id="13321" name="41 - TextBox">
            <a:extLst>
              <a:ext uri="{FF2B5EF4-FFF2-40B4-BE49-F238E27FC236}">
                <a16:creationId xmlns:a16="http://schemas.microsoft.com/office/drawing/2014/main" id="{8C976547-7A25-4A6B-8393-41BD3B33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2947988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12</a:t>
            </a:r>
            <a:endParaRPr lang="el-GR" altLang="el-GR" sz="1600" b="1"/>
          </a:p>
        </p:txBody>
      </p:sp>
      <p:sp>
        <p:nvSpPr>
          <p:cNvPr id="13322" name="42 - TextBox">
            <a:extLst>
              <a:ext uri="{FF2B5EF4-FFF2-40B4-BE49-F238E27FC236}">
                <a16:creationId xmlns:a16="http://schemas.microsoft.com/office/drawing/2014/main" id="{379ED598-4178-49F7-A298-72D24CB6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3895725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8 </a:t>
            </a:r>
            <a:endParaRPr lang="el-GR" altLang="el-GR" sz="1600" b="1"/>
          </a:p>
        </p:txBody>
      </p:sp>
      <p:sp>
        <p:nvSpPr>
          <p:cNvPr id="13323" name="43 - TextBox">
            <a:extLst>
              <a:ext uri="{FF2B5EF4-FFF2-40B4-BE49-F238E27FC236}">
                <a16:creationId xmlns:a16="http://schemas.microsoft.com/office/drawing/2014/main" id="{E8BED543-AF8C-493A-B4EE-9B333946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51308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c</a:t>
            </a:r>
            <a:r>
              <a:rPr lang="en-US" altLang="el-GR" sz="1800" b="1" baseline="-25000"/>
              <a:t>2</a:t>
            </a:r>
            <a:endParaRPr lang="el-GR" altLang="el-GR" sz="1800" b="1" baseline="-25000"/>
          </a:p>
        </p:txBody>
      </p:sp>
      <p:sp>
        <p:nvSpPr>
          <p:cNvPr id="13324" name="44 - TextBox">
            <a:extLst>
              <a:ext uri="{FF2B5EF4-FFF2-40B4-BE49-F238E27FC236}">
                <a16:creationId xmlns:a16="http://schemas.microsoft.com/office/drawing/2014/main" id="{2EBA3C98-3B28-4F31-A63A-8B42C9CD9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416175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(</a:t>
            </a:r>
            <a:r>
              <a:rPr lang="el-GR" altLang="el-GR" sz="1800" b="1"/>
              <a:t>π/</a:t>
            </a:r>
            <a:r>
              <a:rPr lang="en-US" altLang="el-GR" sz="1800" b="1"/>
              <a:t>c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)</a:t>
            </a:r>
            <a:r>
              <a:rPr lang="en-US" altLang="el-GR" sz="1800" b="1" baseline="30000"/>
              <a:t>1/2</a:t>
            </a:r>
            <a:endParaRPr lang="el-GR" altLang="el-GR" sz="1800" b="1" baseline="30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TextBox">
            <a:extLst>
              <a:ext uri="{FF2B5EF4-FFF2-40B4-BE49-F238E27FC236}">
                <a16:creationId xmlns:a16="http://schemas.microsoft.com/office/drawing/2014/main" id="{9EA408D2-3691-493B-A464-7F874EC5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981075"/>
            <a:ext cx="6781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ένα άλλος ορισμός της Θ θερμοκρασίας: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Είναι η θερμοκρασία που ο δεύτερος συντελεστής </a:t>
            </a:r>
            <a:r>
              <a:rPr lang="en-US" altLang="el-GR" sz="1600" b="1">
                <a:solidFill>
                  <a:schemeClr val="accent2"/>
                </a:solidFill>
              </a:rPr>
              <a:t>virial </a:t>
            </a:r>
            <a:r>
              <a:rPr lang="el-GR" altLang="el-GR" sz="1600" b="1">
                <a:solidFill>
                  <a:schemeClr val="accent2"/>
                </a:solidFill>
              </a:rPr>
              <a:t>μηδενίζεται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Συνεπώς Η Θ θερμοκρασία μπορεί να προσδιοριστεί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από μετρήσεις οσμωμετρίας  (Γ</a:t>
            </a:r>
            <a:r>
              <a:rPr lang="el-GR" altLang="el-GR" sz="1600" b="1" baseline="-25000">
                <a:solidFill>
                  <a:schemeClr val="accent2"/>
                </a:solidFill>
              </a:rPr>
              <a:t>2</a:t>
            </a:r>
            <a:r>
              <a:rPr lang="el-GR" altLang="el-GR" sz="1600" b="1">
                <a:solidFill>
                  <a:schemeClr val="accent2"/>
                </a:solidFill>
              </a:rPr>
              <a:t>) σε διαφορετικές θερμοκρασίες  </a:t>
            </a:r>
          </a:p>
        </p:txBody>
      </p:sp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8836DE83-AB19-41C8-A392-22DA177CCE9F}"/>
              </a:ext>
            </a:extLst>
          </p:cNvPr>
          <p:cNvSpPr/>
          <p:nvPr/>
        </p:nvSpPr>
        <p:spPr>
          <a:xfrm>
            <a:off x="2843213" y="2636838"/>
            <a:ext cx="3744912" cy="3095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7 - Έλλειψη">
            <a:extLst>
              <a:ext uri="{FF2B5EF4-FFF2-40B4-BE49-F238E27FC236}">
                <a16:creationId xmlns:a16="http://schemas.microsoft.com/office/drawing/2014/main" id="{0E9A1DEA-9E91-41C3-8D32-292F0B79ADE6}"/>
              </a:ext>
            </a:extLst>
          </p:cNvPr>
          <p:cNvSpPr/>
          <p:nvPr/>
        </p:nvSpPr>
        <p:spPr>
          <a:xfrm>
            <a:off x="3348038" y="50133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8 - Έλλειψη">
            <a:extLst>
              <a:ext uri="{FF2B5EF4-FFF2-40B4-BE49-F238E27FC236}">
                <a16:creationId xmlns:a16="http://schemas.microsoft.com/office/drawing/2014/main" id="{3A34CE43-0DB7-42B5-812D-A886F0DFC70A}"/>
              </a:ext>
            </a:extLst>
          </p:cNvPr>
          <p:cNvSpPr/>
          <p:nvPr/>
        </p:nvSpPr>
        <p:spPr>
          <a:xfrm>
            <a:off x="5076825" y="350043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9 - Έλλειψη">
            <a:extLst>
              <a:ext uri="{FF2B5EF4-FFF2-40B4-BE49-F238E27FC236}">
                <a16:creationId xmlns:a16="http://schemas.microsoft.com/office/drawing/2014/main" id="{CB832885-70F7-4579-B154-F1FF2D5B7FDA}"/>
              </a:ext>
            </a:extLst>
          </p:cNvPr>
          <p:cNvSpPr/>
          <p:nvPr/>
        </p:nvSpPr>
        <p:spPr>
          <a:xfrm>
            <a:off x="4500563" y="378936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10 - Έλλειψη">
            <a:extLst>
              <a:ext uri="{FF2B5EF4-FFF2-40B4-BE49-F238E27FC236}">
                <a16:creationId xmlns:a16="http://schemas.microsoft.com/office/drawing/2014/main" id="{FBEDC080-FB39-487D-AC2E-376AB27B7D43}"/>
              </a:ext>
            </a:extLst>
          </p:cNvPr>
          <p:cNvSpPr/>
          <p:nvPr/>
        </p:nvSpPr>
        <p:spPr>
          <a:xfrm>
            <a:off x="4067175" y="42926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2" name="11 - Έλλειψη">
            <a:extLst>
              <a:ext uri="{FF2B5EF4-FFF2-40B4-BE49-F238E27FC236}">
                <a16:creationId xmlns:a16="http://schemas.microsoft.com/office/drawing/2014/main" id="{1F0F6F59-A2B4-42CA-89B2-B63739AA2AE8}"/>
              </a:ext>
            </a:extLst>
          </p:cNvPr>
          <p:cNvSpPr/>
          <p:nvPr/>
        </p:nvSpPr>
        <p:spPr>
          <a:xfrm>
            <a:off x="5651500" y="306863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cxnSp>
        <p:nvCxnSpPr>
          <p:cNvPr id="14" name="13 - Ευθεία γραμμή σύνδεσης">
            <a:extLst>
              <a:ext uri="{FF2B5EF4-FFF2-40B4-BE49-F238E27FC236}">
                <a16:creationId xmlns:a16="http://schemas.microsoft.com/office/drawing/2014/main" id="{A3EE4A2C-C908-41EC-A446-AC75059CC600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2843213" y="4184650"/>
            <a:ext cx="3744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>
            <a:extLst>
              <a:ext uri="{FF2B5EF4-FFF2-40B4-BE49-F238E27FC236}">
                <a16:creationId xmlns:a16="http://schemas.microsoft.com/office/drawing/2014/main" id="{6906D149-3C94-4805-8A13-88E4626A449E}"/>
              </a:ext>
            </a:extLst>
          </p:cNvPr>
          <p:cNvCxnSpPr/>
          <p:nvPr/>
        </p:nvCxnSpPr>
        <p:spPr>
          <a:xfrm>
            <a:off x="4186238" y="4203700"/>
            <a:ext cx="4762" cy="151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16 - TextBox">
            <a:extLst>
              <a:ext uri="{FF2B5EF4-FFF2-40B4-BE49-F238E27FC236}">
                <a16:creationId xmlns:a16="http://schemas.microsoft.com/office/drawing/2014/main" id="{2CE30F1B-8ACE-4D55-A81D-33C18AA9C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87692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Θερμοκρασία</a:t>
            </a:r>
            <a:r>
              <a:rPr lang="en-US" altLang="el-GR" sz="1600"/>
              <a:t>,</a:t>
            </a:r>
            <a:r>
              <a:rPr lang="el-GR" altLang="el-GR" sz="1600"/>
              <a:t> </a:t>
            </a:r>
            <a:r>
              <a:rPr lang="el-GR" altLang="el-GR" sz="1600" baseline="30000"/>
              <a:t>ο</a:t>
            </a:r>
            <a:r>
              <a:rPr lang="en-US" altLang="el-GR" sz="1600"/>
              <a:t>C</a:t>
            </a:r>
            <a:endParaRPr lang="el-GR" altLang="el-GR" sz="1600"/>
          </a:p>
        </p:txBody>
      </p:sp>
      <p:sp>
        <p:nvSpPr>
          <p:cNvPr id="15372" name="17 - TextBox">
            <a:extLst>
              <a:ext uri="{FF2B5EF4-FFF2-40B4-BE49-F238E27FC236}">
                <a16:creationId xmlns:a16="http://schemas.microsoft.com/office/drawing/2014/main" id="{5D0CCC03-2F1C-4348-AB9C-C2098430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0052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0</a:t>
            </a:r>
            <a:endParaRPr lang="el-GR" altLang="el-GR" sz="1600"/>
          </a:p>
        </p:txBody>
      </p:sp>
      <p:sp>
        <p:nvSpPr>
          <p:cNvPr id="15373" name="18 - TextBox">
            <a:extLst>
              <a:ext uri="{FF2B5EF4-FFF2-40B4-BE49-F238E27FC236}">
                <a16:creationId xmlns:a16="http://schemas.microsoft.com/office/drawing/2014/main" id="{78932198-6D2E-4618-BD11-05B6C793A7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34381" y="3950494"/>
            <a:ext cx="373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Γ</a:t>
            </a:r>
            <a:r>
              <a:rPr lang="en-US" altLang="el-GR" sz="1600" baseline="-25000"/>
              <a:t>2</a:t>
            </a:r>
            <a:endParaRPr lang="el-GR" altLang="el-GR" sz="1600" baseline="-25000"/>
          </a:p>
        </p:txBody>
      </p:sp>
      <p:sp>
        <p:nvSpPr>
          <p:cNvPr id="17" name="16 - Ελεύθερη σχεδίαση">
            <a:extLst>
              <a:ext uri="{FF2B5EF4-FFF2-40B4-BE49-F238E27FC236}">
                <a16:creationId xmlns:a16="http://schemas.microsoft.com/office/drawing/2014/main" id="{1474C863-5EEA-4C69-86AB-D8190F98A93B}"/>
              </a:ext>
            </a:extLst>
          </p:cNvPr>
          <p:cNvSpPr/>
          <p:nvPr/>
        </p:nvSpPr>
        <p:spPr>
          <a:xfrm>
            <a:off x="3327400" y="3060700"/>
            <a:ext cx="2628900" cy="2197100"/>
          </a:xfrm>
          <a:custGeom>
            <a:avLst/>
            <a:gdLst>
              <a:gd name="connsiteX0" fmla="*/ 0 w 2628900"/>
              <a:gd name="connsiteY0" fmla="*/ 2197100 h 2197100"/>
              <a:gd name="connsiteX1" fmla="*/ 1257300 w 2628900"/>
              <a:gd name="connsiteY1" fmla="*/ 787400 h 2197100"/>
              <a:gd name="connsiteX2" fmla="*/ 2628900 w 2628900"/>
              <a:gd name="connsiteY2" fmla="*/ 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2197100">
                <a:moveTo>
                  <a:pt x="0" y="2197100"/>
                </a:moveTo>
                <a:cubicBezTo>
                  <a:pt x="409575" y="1675341"/>
                  <a:pt x="819150" y="1153583"/>
                  <a:pt x="1257300" y="787400"/>
                </a:cubicBezTo>
                <a:cubicBezTo>
                  <a:pt x="1695450" y="421217"/>
                  <a:pt x="2162175" y="210608"/>
                  <a:pt x="2628900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8" name="17 - Ορθογώνιο">
            <a:extLst>
              <a:ext uri="{FF2B5EF4-FFF2-40B4-BE49-F238E27FC236}">
                <a16:creationId xmlns:a16="http://schemas.microsoft.com/office/drawing/2014/main" id="{FB0EA99C-A173-4876-91FA-9F3A1540A078}"/>
              </a:ext>
            </a:extLst>
          </p:cNvPr>
          <p:cNvSpPr/>
          <p:nvPr/>
        </p:nvSpPr>
        <p:spPr>
          <a:xfrm>
            <a:off x="4021138" y="5013325"/>
            <a:ext cx="344487" cy="33813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rgbClr val="FF0000"/>
                </a:solidFill>
                <a:latin typeface="Arial" charset="0"/>
              </a:rPr>
              <a:t>Θ</a:t>
            </a:r>
            <a:endParaRPr lang="el-G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76" name="18 - Θέση αριθμού διαφάνειας">
            <a:extLst>
              <a:ext uri="{FF2B5EF4-FFF2-40B4-BE49-F238E27FC236}">
                <a16:creationId xmlns:a16="http://schemas.microsoft.com/office/drawing/2014/main" id="{9BC7053F-E149-481E-A5D4-74BB71A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77CB93-EB0C-408A-91DF-2ED8036A399F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l-GR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- TextBox">
            <a:extLst>
              <a:ext uri="{FF2B5EF4-FFF2-40B4-BE49-F238E27FC236}">
                <a16:creationId xmlns:a16="http://schemas.microsoft.com/office/drawing/2014/main" id="{69E40089-BDAE-466C-8347-DBF175D1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6192838"/>
            <a:ext cx="798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Η μη προβλεπόμενη εξάρτηση του Β από το ΜΒ είναι συνέπεια της  παραδοχής του μέσου πεδίου </a:t>
            </a:r>
          </a:p>
        </p:txBody>
      </p:sp>
      <p:sp>
        <p:nvSpPr>
          <p:cNvPr id="16387" name="3 - Θέση αριθμού διαφάνειας">
            <a:extLst>
              <a:ext uri="{FF2B5EF4-FFF2-40B4-BE49-F238E27FC236}">
                <a16:creationId xmlns:a16="http://schemas.microsoft.com/office/drawing/2014/main" id="{721126A4-1998-494E-A304-08FEB51E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441A8A-0A8A-45E9-B5A8-EE840169E0B9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l-GR" sz="1400"/>
          </a:p>
        </p:txBody>
      </p:sp>
      <p:grpSp>
        <p:nvGrpSpPr>
          <p:cNvPr id="16388" name="22 - Ομάδα">
            <a:extLst>
              <a:ext uri="{FF2B5EF4-FFF2-40B4-BE49-F238E27FC236}">
                <a16:creationId xmlns:a16="http://schemas.microsoft.com/office/drawing/2014/main" id="{EBFF5EAB-48A8-404D-9245-A9E3E87BB040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1125538"/>
            <a:ext cx="5208587" cy="5057775"/>
            <a:chOff x="1559462" y="1096946"/>
            <a:chExt cx="5208051" cy="5058840"/>
          </a:xfrm>
        </p:grpSpPr>
        <p:pic>
          <p:nvPicPr>
            <p:cNvPr id="16394" name="Picture 6">
              <a:extLst>
                <a:ext uri="{FF2B5EF4-FFF2-40B4-BE49-F238E27FC236}">
                  <a16:creationId xmlns:a16="http://schemas.microsoft.com/office/drawing/2014/main" id="{4FA71BBA-3A93-4207-B14F-37BEDFACF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1204913"/>
              <a:ext cx="4391025" cy="444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6 - TextBox">
              <a:extLst>
                <a:ext uri="{FF2B5EF4-FFF2-40B4-BE49-F238E27FC236}">
                  <a16:creationId xmlns:a16="http://schemas.microsoft.com/office/drawing/2014/main" id="{062DFACC-1AA6-4B0E-BE1D-C3575CDB1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450" y="551181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/>
                <a:t>25</a:t>
              </a:r>
              <a:endParaRPr lang="el-GR" altLang="el-GR" sz="1600" b="1"/>
            </a:p>
          </p:txBody>
        </p:sp>
        <p:sp>
          <p:nvSpPr>
            <p:cNvPr id="16396" name="7 - TextBox">
              <a:extLst>
                <a:ext uri="{FF2B5EF4-FFF2-40B4-BE49-F238E27FC236}">
                  <a16:creationId xmlns:a16="http://schemas.microsoft.com/office/drawing/2014/main" id="{01E317B6-40A4-4111-B9CB-EA00E9C8F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0" y="5521340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/>
                <a:t>30</a:t>
              </a:r>
              <a:endParaRPr lang="el-GR" altLang="el-GR" sz="1600" b="1"/>
            </a:p>
          </p:txBody>
        </p:sp>
        <p:sp>
          <p:nvSpPr>
            <p:cNvPr id="16397" name="8 - TextBox">
              <a:extLst>
                <a:ext uri="{FF2B5EF4-FFF2-40B4-BE49-F238E27FC236}">
                  <a16:creationId xmlns:a16="http://schemas.microsoft.com/office/drawing/2014/main" id="{469D23D4-F0DC-4443-94C3-ED6859EF8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060" y="5521340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/>
                <a:t>35</a:t>
              </a:r>
              <a:endParaRPr lang="el-GR" altLang="el-GR" sz="1600" b="1"/>
            </a:p>
          </p:txBody>
        </p:sp>
        <p:sp>
          <p:nvSpPr>
            <p:cNvPr id="16398" name="9 - TextBox">
              <a:extLst>
                <a:ext uri="{FF2B5EF4-FFF2-40B4-BE49-F238E27FC236}">
                  <a16:creationId xmlns:a16="http://schemas.microsoft.com/office/drawing/2014/main" id="{B765E877-3081-4108-9721-AFFEF73F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616" y="5521340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/>
                <a:t>40</a:t>
              </a:r>
              <a:endParaRPr lang="el-GR" altLang="el-GR" sz="1600" b="1"/>
            </a:p>
          </p:txBody>
        </p:sp>
        <p:sp>
          <p:nvSpPr>
            <p:cNvPr id="16399" name="10 - TextBox">
              <a:extLst>
                <a:ext uri="{FF2B5EF4-FFF2-40B4-BE49-F238E27FC236}">
                  <a16:creationId xmlns:a16="http://schemas.microsoft.com/office/drawing/2014/main" id="{0B43F5A9-AC4E-4F82-A038-045E3E83B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516" y="5521340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/>
                <a:t>45</a:t>
              </a:r>
              <a:endParaRPr lang="el-GR" altLang="el-GR" sz="1600" b="1"/>
            </a:p>
          </p:txBody>
        </p:sp>
        <p:sp>
          <p:nvSpPr>
            <p:cNvPr id="16400" name="11 - TextBox">
              <a:extLst>
                <a:ext uri="{FF2B5EF4-FFF2-40B4-BE49-F238E27FC236}">
                  <a16:creationId xmlns:a16="http://schemas.microsoft.com/office/drawing/2014/main" id="{0E491709-0527-49C1-9F25-27402E022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10030" y="3063986"/>
              <a:ext cx="20681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B 10</a:t>
              </a:r>
              <a:r>
                <a:rPr lang="en-US" altLang="el-GR" sz="1800" b="1" baseline="30000"/>
                <a:t>5</a:t>
              </a:r>
              <a:r>
                <a:rPr lang="en-US" altLang="el-GR" sz="1800" b="1"/>
                <a:t>, cm</a:t>
              </a:r>
              <a:r>
                <a:rPr lang="el-GR" altLang="el-GR" sz="1800" b="1" baseline="30000"/>
                <a:t>3</a:t>
              </a:r>
              <a:r>
                <a:rPr lang="en-US" altLang="el-GR" sz="1800" b="1"/>
                <a:t> mol/g</a:t>
              </a:r>
              <a:r>
                <a:rPr lang="en-US" altLang="el-GR" sz="1800" b="1" baseline="30000"/>
                <a:t>2</a:t>
              </a:r>
              <a:endParaRPr lang="el-GR" altLang="el-GR" sz="1800" b="1" baseline="30000"/>
            </a:p>
          </p:txBody>
        </p:sp>
        <p:sp>
          <p:nvSpPr>
            <p:cNvPr id="16401" name="12 - TextBox">
              <a:extLst>
                <a:ext uri="{FF2B5EF4-FFF2-40B4-BE49-F238E27FC236}">
                  <a16:creationId xmlns:a16="http://schemas.microsoft.com/office/drawing/2014/main" id="{66C385D4-51C8-4206-A5D1-D1EA7DF76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408" y="278605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0</a:t>
              </a:r>
              <a:endParaRPr lang="el-GR" altLang="el-GR" sz="1800" b="1"/>
            </a:p>
          </p:txBody>
        </p:sp>
        <p:sp>
          <p:nvSpPr>
            <p:cNvPr id="16402" name="13 - TextBox">
              <a:extLst>
                <a:ext uri="{FF2B5EF4-FFF2-40B4-BE49-F238E27FC236}">
                  <a16:creationId xmlns:a16="http://schemas.microsoft.com/office/drawing/2014/main" id="{D797404B-B3AC-432C-BCFF-CBFAE1AA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5954" y="192880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5</a:t>
              </a:r>
              <a:endParaRPr lang="el-GR" altLang="el-GR" sz="1800" b="1"/>
            </a:p>
          </p:txBody>
        </p:sp>
        <p:sp>
          <p:nvSpPr>
            <p:cNvPr id="16403" name="14 - TextBox">
              <a:extLst>
                <a:ext uri="{FF2B5EF4-FFF2-40B4-BE49-F238E27FC236}">
                  <a16:creationId xmlns:a16="http://schemas.microsoft.com/office/drawing/2014/main" id="{F593965D-D99C-4664-9877-07753DCFD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8970" y="1096946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10</a:t>
              </a:r>
              <a:endParaRPr lang="el-GR" altLang="el-GR" sz="1800" b="1"/>
            </a:p>
          </p:txBody>
        </p:sp>
        <p:sp>
          <p:nvSpPr>
            <p:cNvPr id="16404" name="17 - TextBox">
              <a:extLst>
                <a:ext uri="{FF2B5EF4-FFF2-40B4-BE49-F238E27FC236}">
                  <a16:creationId xmlns:a16="http://schemas.microsoft.com/office/drawing/2014/main" id="{2A8D0E18-F65A-4FE0-B3B7-C8457CCC2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194" y="5299088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-15</a:t>
              </a:r>
              <a:endParaRPr lang="el-GR" altLang="el-GR" sz="1800" b="1"/>
            </a:p>
          </p:txBody>
        </p:sp>
        <p:sp>
          <p:nvSpPr>
            <p:cNvPr id="16405" name="18 - TextBox">
              <a:extLst>
                <a:ext uri="{FF2B5EF4-FFF2-40B4-BE49-F238E27FC236}">
                  <a16:creationId xmlns:a16="http://schemas.microsoft.com/office/drawing/2014/main" id="{463F581F-50AA-4456-8C12-07C4B1FF5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72" y="4500570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-10</a:t>
              </a:r>
              <a:endParaRPr lang="el-GR" altLang="el-GR" sz="1800" b="1"/>
            </a:p>
          </p:txBody>
        </p:sp>
        <p:sp>
          <p:nvSpPr>
            <p:cNvPr id="16406" name="19 - TextBox">
              <a:extLst>
                <a:ext uri="{FF2B5EF4-FFF2-40B4-BE49-F238E27FC236}">
                  <a16:creationId xmlns:a16="http://schemas.microsoft.com/office/drawing/2014/main" id="{8BD1DCB7-58F3-4572-8963-8AB7006FC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632" y="3630614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-5</a:t>
              </a:r>
              <a:endParaRPr lang="el-GR" altLang="el-GR" sz="1800" b="1"/>
            </a:p>
          </p:txBody>
        </p:sp>
        <p:sp>
          <p:nvSpPr>
            <p:cNvPr id="16407" name="20 - TextBox">
              <a:extLst>
                <a:ext uri="{FF2B5EF4-FFF2-40B4-BE49-F238E27FC236}">
                  <a16:creationId xmlns:a16="http://schemas.microsoft.com/office/drawing/2014/main" id="{27A03B87-F7A6-4F03-8600-47502DD06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314" y="5786454"/>
              <a:ext cx="689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/>
                <a:t>T, </a:t>
              </a:r>
              <a:r>
                <a:rPr lang="en-US" altLang="el-GR" sz="1800" b="1" baseline="30000"/>
                <a:t>o</a:t>
              </a:r>
              <a:r>
                <a:rPr lang="en-US" altLang="el-GR" sz="1800" b="1"/>
                <a:t>C</a:t>
              </a:r>
              <a:endParaRPr lang="el-GR" altLang="el-GR" sz="1800" b="1"/>
            </a:p>
          </p:txBody>
        </p:sp>
      </p:grpSp>
      <p:sp>
        <p:nvSpPr>
          <p:cNvPr id="16389" name="21 - TextBox">
            <a:extLst>
              <a:ext uri="{FF2B5EF4-FFF2-40B4-BE49-F238E27FC236}">
                <a16:creationId xmlns:a16="http://schemas.microsoft.com/office/drawing/2014/main" id="{62707DC2-A47C-4241-BE32-E332824E8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14313"/>
            <a:ext cx="677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accent2"/>
                </a:solidFill>
              </a:rPr>
              <a:t>E</a:t>
            </a:r>
            <a:r>
              <a:rPr lang="el-GR" altLang="el-GR" sz="1800" b="1">
                <a:solidFill>
                  <a:schemeClr val="accent2"/>
                </a:solidFill>
              </a:rPr>
              <a:t>ξάρτηση του δεύτερου συντελεστή </a:t>
            </a:r>
            <a:r>
              <a:rPr lang="en-US" altLang="el-GR" sz="1800" b="1">
                <a:solidFill>
                  <a:schemeClr val="accent2"/>
                </a:solidFill>
              </a:rPr>
              <a:t>virial</a:t>
            </a:r>
            <a:r>
              <a:rPr lang="el-GR" altLang="el-GR" sz="1800" b="1">
                <a:solidFill>
                  <a:schemeClr val="accent2"/>
                </a:solidFill>
              </a:rPr>
              <a:t> Β συναρτήσει της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θερμοκρασίας για διάφορα ΜΒ</a:t>
            </a:r>
          </a:p>
        </p:txBody>
      </p:sp>
      <p:graphicFrame>
        <p:nvGraphicFramePr>
          <p:cNvPr id="16390" name="Object 4">
            <a:extLst>
              <a:ext uri="{FF2B5EF4-FFF2-40B4-BE49-F238E27FC236}">
                <a16:creationId xmlns:a16="http://schemas.microsoft.com/office/drawing/2014/main" id="{B52C7FCA-503D-4379-B4E4-54508C91FF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2420938"/>
          <a:ext cx="20764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29810" imgH="431613" progId="Equation.DSMT4">
                  <p:embed/>
                </p:oleObj>
              </mc:Choice>
              <mc:Fallback>
                <p:oleObj r:id="rId3" imgW="1129810" imgH="431613" progId="Equation.DSMT4">
                  <p:embed/>
                  <p:pic>
                    <p:nvPicPr>
                      <p:cNvPr id="16390" name="Object 4">
                        <a:extLst>
                          <a:ext uri="{FF2B5EF4-FFF2-40B4-BE49-F238E27FC236}">
                            <a16:creationId xmlns:a16="http://schemas.microsoft.com/office/drawing/2014/main" id="{B52C7FCA-503D-4379-B4E4-54508C91F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420938"/>
                        <a:ext cx="20764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1">
            <a:extLst>
              <a:ext uri="{FF2B5EF4-FFF2-40B4-BE49-F238E27FC236}">
                <a16:creationId xmlns:a16="http://schemas.microsoft.com/office/drawing/2014/main" id="{351ABBE5-3268-46BA-83F8-39F04F18E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3573463"/>
          <a:ext cx="135096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889000" imgH="228600" progId="Equation.3">
                  <p:embed/>
                </p:oleObj>
              </mc:Choice>
              <mc:Fallback>
                <p:oleObj name="Εξίσωση" r:id="rId5" imgW="889000" imgH="228600" progId="Equation.3">
                  <p:embed/>
                  <p:pic>
                    <p:nvPicPr>
                      <p:cNvPr id="16391" name="Object 11">
                        <a:extLst>
                          <a:ext uri="{FF2B5EF4-FFF2-40B4-BE49-F238E27FC236}">
                            <a16:creationId xmlns:a16="http://schemas.microsoft.com/office/drawing/2014/main" id="{351ABBE5-3268-46BA-83F8-39F04F18E3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573463"/>
                        <a:ext cx="1350962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21 - TextBox">
            <a:extLst>
              <a:ext uri="{FF2B5EF4-FFF2-40B4-BE49-F238E27FC236}">
                <a16:creationId xmlns:a16="http://schemas.microsoft.com/office/drawing/2014/main" id="{B3A74D13-FB78-4ED6-901B-39752B9D5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005263"/>
            <a:ext cx="168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i="1"/>
              <a:t>ανεξάρτητος ΜΒ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58CDB-2606-4531-9903-671AAFCA2CB2}"/>
              </a:ext>
            </a:extLst>
          </p:cNvPr>
          <p:cNvSpPr txBox="1"/>
          <p:nvPr/>
        </p:nvSpPr>
        <p:spPr>
          <a:xfrm>
            <a:off x="6645275" y="4541838"/>
            <a:ext cx="23891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Η θεωρητική πρόβλεψη </a:t>
            </a:r>
          </a:p>
          <a:p>
            <a:pPr eaLnBrk="1" hangingPunct="1">
              <a:defRPr/>
            </a:pP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δεν επιβεβαιώνεται </a:t>
            </a:r>
          </a:p>
          <a:p>
            <a:pPr eaLnBrk="1" hangingPunct="1">
              <a:defRPr/>
            </a:pP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πειραματικά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1 - Ομάδα">
            <a:extLst>
              <a:ext uri="{FF2B5EF4-FFF2-40B4-BE49-F238E27FC236}">
                <a16:creationId xmlns:a16="http://schemas.microsoft.com/office/drawing/2014/main" id="{616C7305-A329-4221-B6E7-84F90B8A116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908050"/>
            <a:ext cx="3286125" cy="3286125"/>
            <a:chOff x="827088" y="2492375"/>
            <a:chExt cx="3565525" cy="3887788"/>
          </a:xfrm>
        </p:grpSpPr>
        <p:pic>
          <p:nvPicPr>
            <p:cNvPr id="17423" name="Picture 5">
              <a:extLst>
                <a:ext uri="{FF2B5EF4-FFF2-40B4-BE49-F238E27FC236}">
                  <a16:creationId xmlns:a16="http://schemas.microsoft.com/office/drawing/2014/main" id="{6B92B5E7-624F-42D7-9528-EA44CD7C2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2492375"/>
              <a:ext cx="3565525" cy="388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3 - Ευθύγραμμο βέλος σύνδεσης">
              <a:extLst>
                <a:ext uri="{FF2B5EF4-FFF2-40B4-BE49-F238E27FC236}">
                  <a16:creationId xmlns:a16="http://schemas.microsoft.com/office/drawing/2014/main" id="{55151BDC-EEE7-48E9-A597-FB2DC5FBEC15}"/>
                </a:ext>
              </a:extLst>
            </p:cNvPr>
            <p:cNvCxnSpPr/>
            <p:nvPr/>
          </p:nvCxnSpPr>
          <p:spPr>
            <a:xfrm>
              <a:off x="1404118" y="3645564"/>
              <a:ext cx="790616" cy="0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- Ευθύγραμμο βέλος σύνδεσης">
              <a:extLst>
                <a:ext uri="{FF2B5EF4-FFF2-40B4-BE49-F238E27FC236}">
                  <a16:creationId xmlns:a16="http://schemas.microsoft.com/office/drawing/2014/main" id="{DC6810BC-FB29-4219-BE2C-54C53A14D972}"/>
                </a:ext>
              </a:extLst>
            </p:cNvPr>
            <p:cNvCxnSpPr/>
            <p:nvPr/>
          </p:nvCxnSpPr>
          <p:spPr>
            <a:xfrm>
              <a:off x="1390338" y="3645564"/>
              <a:ext cx="0" cy="2159882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6" name="14 - TextBox">
              <a:extLst>
                <a:ext uri="{FF2B5EF4-FFF2-40B4-BE49-F238E27FC236}">
                  <a16:creationId xmlns:a16="http://schemas.microsoft.com/office/drawing/2014/main" id="{9ECDB269-8B3B-43E7-8CDA-3A3791C4C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250" y="3573463"/>
              <a:ext cx="4254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>
                  <a:solidFill>
                    <a:srgbClr val="FF0000"/>
                  </a:solidFill>
                </a:rPr>
                <a:t>Δ</a:t>
              </a:r>
              <a:r>
                <a:rPr lang="en-US" altLang="el-GR" sz="1600">
                  <a:solidFill>
                    <a:srgbClr val="FF0000"/>
                  </a:solidFill>
                </a:rPr>
                <a:t>x</a:t>
              </a:r>
              <a:endParaRPr lang="el-GR" altLang="el-GR" sz="1600">
                <a:solidFill>
                  <a:srgbClr val="FF0000"/>
                </a:solidFill>
              </a:endParaRPr>
            </a:p>
          </p:txBody>
        </p:sp>
        <p:sp>
          <p:nvSpPr>
            <p:cNvPr id="17427" name="15 - TextBox">
              <a:extLst>
                <a:ext uri="{FF2B5EF4-FFF2-40B4-BE49-F238E27FC236}">
                  <a16:creationId xmlns:a16="http://schemas.microsoft.com/office/drawing/2014/main" id="{94DAF64F-3AFD-4F90-9C3B-AD70B0717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3788304"/>
              <a:ext cx="4254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>
                  <a:solidFill>
                    <a:srgbClr val="FF0000"/>
                  </a:solidFill>
                </a:rPr>
                <a:t>Δ</a:t>
              </a:r>
              <a:r>
                <a:rPr lang="en-US" altLang="el-GR" sz="1600">
                  <a:solidFill>
                    <a:srgbClr val="FF0000"/>
                  </a:solidFill>
                </a:rPr>
                <a:t>y</a:t>
              </a:r>
              <a:endParaRPr lang="el-GR" altLang="el-GR" sz="1600">
                <a:solidFill>
                  <a:srgbClr val="FF0000"/>
                </a:solidFill>
              </a:endParaRPr>
            </a:p>
          </p:txBody>
        </p:sp>
        <p:sp>
          <p:nvSpPr>
            <p:cNvPr id="17428" name="16 - TextBox">
              <a:extLst>
                <a:ext uri="{FF2B5EF4-FFF2-40B4-BE49-F238E27FC236}">
                  <a16:creationId xmlns:a16="http://schemas.microsoft.com/office/drawing/2014/main" id="{A35B5D8E-1405-4DC6-872A-5F2C065E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150" y="4724400"/>
              <a:ext cx="4254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>
                  <a:solidFill>
                    <a:srgbClr val="FF0000"/>
                  </a:solidFill>
                </a:rPr>
                <a:t>Δ</a:t>
              </a:r>
              <a:r>
                <a:rPr lang="en-US" altLang="el-GR" sz="1600">
                  <a:solidFill>
                    <a:srgbClr val="FF0000"/>
                  </a:solidFill>
                </a:rPr>
                <a:t>v</a:t>
              </a:r>
              <a:endParaRPr lang="el-GR" altLang="el-GR" sz="1600">
                <a:solidFill>
                  <a:srgbClr val="FF0000"/>
                </a:solidFill>
              </a:endParaRPr>
            </a:p>
          </p:txBody>
        </p:sp>
      </p:grpSp>
      <p:sp>
        <p:nvSpPr>
          <p:cNvPr id="17411" name="Text Box 4">
            <a:extLst>
              <a:ext uri="{FF2B5EF4-FFF2-40B4-BE49-F238E27FC236}">
                <a16:creationId xmlns:a16="http://schemas.microsoft.com/office/drawing/2014/main" id="{CCBA5461-958C-4317-A151-02009099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500438"/>
            <a:ext cx="57531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Δ</a:t>
            </a:r>
            <a:r>
              <a:rPr lang="en-US" altLang="el-GR" sz="1800" b="1"/>
              <a:t>v</a:t>
            </a:r>
            <a:r>
              <a:rPr lang="el-GR" altLang="el-GR" sz="1800" b="1"/>
              <a:t>  = Δ</a:t>
            </a:r>
            <a:r>
              <a:rPr lang="en-GB" altLang="el-GR" sz="1800" b="1"/>
              <a:t>x</a:t>
            </a:r>
            <a:r>
              <a:rPr lang="el-GR" altLang="el-GR" sz="1800" b="1"/>
              <a:t> </a:t>
            </a:r>
            <a:r>
              <a:rPr lang="en-GB" altLang="el-GR" sz="1800" b="1"/>
              <a:t>/</a:t>
            </a:r>
            <a:r>
              <a:rPr lang="el-GR" altLang="el-GR" sz="1800" b="1"/>
              <a:t> Δ</a:t>
            </a:r>
            <a:r>
              <a:rPr lang="en-GB" altLang="el-GR" sz="1800" b="1"/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Δ</a:t>
            </a:r>
            <a:r>
              <a:rPr lang="en-GB" altLang="el-GR" sz="1800" b="1"/>
              <a:t>v/</a:t>
            </a:r>
            <a:r>
              <a:rPr lang="el-GR" altLang="el-GR" sz="1800" b="1"/>
              <a:t>Δ</a:t>
            </a:r>
            <a:r>
              <a:rPr lang="en-GB" altLang="el-GR" sz="1800" b="1"/>
              <a:t>y</a:t>
            </a:r>
            <a:r>
              <a:rPr lang="el-GR" altLang="el-GR" sz="1800" b="1"/>
              <a:t> = Δ</a:t>
            </a:r>
            <a:r>
              <a:rPr lang="en-GB" altLang="el-GR" sz="1800" b="1"/>
              <a:t>x</a:t>
            </a:r>
            <a:r>
              <a:rPr lang="el-GR" altLang="el-GR" sz="1800" b="1"/>
              <a:t> </a:t>
            </a:r>
            <a:r>
              <a:rPr lang="en-GB" altLang="el-GR" sz="1800" b="1"/>
              <a:t>/</a:t>
            </a:r>
            <a:r>
              <a:rPr lang="el-GR" altLang="el-GR" sz="1800" b="1"/>
              <a:t> (Δ</a:t>
            </a:r>
            <a:r>
              <a:rPr lang="en-GB" altLang="el-GR" sz="1800" b="1"/>
              <a:t>y</a:t>
            </a:r>
            <a:r>
              <a:rPr lang="el-GR" altLang="el-GR" sz="1800" b="1"/>
              <a:t> Δ</a:t>
            </a:r>
            <a:r>
              <a:rPr lang="en-GB" altLang="el-GR" sz="1800" b="1"/>
              <a:t>t</a:t>
            </a:r>
            <a:r>
              <a:rPr lang="el-GR" altLang="el-GR" sz="1800" b="1"/>
              <a:t>)       Δ</a:t>
            </a:r>
            <a:r>
              <a:rPr lang="en-GB" altLang="el-GR" sz="1800" b="1"/>
              <a:t>x</a:t>
            </a:r>
            <a:r>
              <a:rPr lang="el-GR" altLang="el-GR" sz="1800" b="1"/>
              <a:t> </a:t>
            </a:r>
            <a:r>
              <a:rPr lang="en-GB" altLang="el-GR" sz="1800" b="1"/>
              <a:t>/</a:t>
            </a:r>
            <a:r>
              <a:rPr lang="el-GR" altLang="el-GR" sz="1800" b="1"/>
              <a:t> Δ</a:t>
            </a:r>
            <a:r>
              <a:rPr lang="en-GB" altLang="el-GR" sz="1800" b="1"/>
              <a:t>y</a:t>
            </a:r>
            <a:r>
              <a:rPr lang="el-GR" altLang="el-GR" sz="1800" b="1"/>
              <a:t> = γ  διατμητική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				   παραμόρφωση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Δ</a:t>
            </a:r>
            <a:r>
              <a:rPr lang="en-GB" altLang="el-GR" sz="1800" b="1"/>
              <a:t>v/</a:t>
            </a:r>
            <a:r>
              <a:rPr lang="el-GR" altLang="el-GR" sz="1800" b="1"/>
              <a:t>Δ</a:t>
            </a:r>
            <a:r>
              <a:rPr lang="en-GB" altLang="el-GR" sz="1800" b="1"/>
              <a:t>y</a:t>
            </a:r>
            <a:r>
              <a:rPr lang="el-GR" altLang="el-GR" sz="1800" b="1"/>
              <a:t> = γ/ Δ</a:t>
            </a:r>
            <a:r>
              <a:rPr lang="en-GB" altLang="el-GR" sz="1800" b="1"/>
              <a:t>t</a:t>
            </a:r>
            <a:r>
              <a:rPr lang="el-GR" altLang="el-GR" sz="1800" b="1"/>
              <a:t> = γ = </a:t>
            </a:r>
            <a:r>
              <a:rPr lang="en-US" altLang="el-GR" sz="1800" b="1"/>
              <a:t>dv/dy</a:t>
            </a:r>
            <a:r>
              <a:rPr lang="el-GR" altLang="el-GR" sz="1800" b="1"/>
              <a:t> ρυθμός διάτμησης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/>
          </a:p>
        </p:txBody>
      </p:sp>
      <p:sp>
        <p:nvSpPr>
          <p:cNvPr id="17412" name="Text Box 16">
            <a:extLst>
              <a:ext uri="{FF2B5EF4-FFF2-40B4-BE49-F238E27FC236}">
                <a16:creationId xmlns:a16="http://schemas.microsoft.com/office/drawing/2014/main" id="{1AEDA406-E605-4977-A859-427E6C16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445125"/>
            <a:ext cx="118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 b="1">
                <a:solidFill>
                  <a:schemeClr val="accent2"/>
                </a:solidFill>
              </a:rPr>
              <a:t>Shear rate</a:t>
            </a:r>
            <a:endParaRPr lang="en-US" altLang="el-GR" sz="1600" b="1">
              <a:solidFill>
                <a:schemeClr val="accent2"/>
              </a:solidFill>
            </a:endParaRPr>
          </a:p>
        </p:txBody>
      </p:sp>
      <p:sp>
        <p:nvSpPr>
          <p:cNvPr id="17413" name="Text Box 17">
            <a:extLst>
              <a:ext uri="{FF2B5EF4-FFF2-40B4-BE49-F238E27FC236}">
                <a16:creationId xmlns:a16="http://schemas.microsoft.com/office/drawing/2014/main" id="{10972B2F-6B77-497A-B346-4929DBD0D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581525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 b="1">
                <a:solidFill>
                  <a:schemeClr val="accent2"/>
                </a:solidFill>
              </a:rPr>
              <a:t>Shear strain</a:t>
            </a:r>
            <a:endParaRPr lang="en-US" altLang="el-GR" sz="1600" b="1">
              <a:solidFill>
                <a:schemeClr val="accent2"/>
              </a:solidFill>
            </a:endParaRPr>
          </a:p>
        </p:txBody>
      </p:sp>
      <p:sp>
        <p:nvSpPr>
          <p:cNvPr id="17414" name="25 - TextBox">
            <a:extLst>
              <a:ext uri="{FF2B5EF4-FFF2-40B4-BE49-F238E27FC236}">
                <a16:creationId xmlns:a16="http://schemas.microsoft.com/office/drawing/2014/main" id="{0E44ED0F-15F2-4A09-8567-29F490EBA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237288"/>
            <a:ext cx="1416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 b="1">
                <a:solidFill>
                  <a:schemeClr val="accent2"/>
                </a:solidFill>
              </a:rPr>
              <a:t>Shear stress</a:t>
            </a:r>
            <a:endParaRPr lang="el-GR" altLang="el-GR" sz="1600" b="1"/>
          </a:p>
        </p:txBody>
      </p:sp>
      <p:sp>
        <p:nvSpPr>
          <p:cNvPr id="17415" name="Text Box 14">
            <a:extLst>
              <a:ext uri="{FF2B5EF4-FFF2-40B4-BE49-F238E27FC236}">
                <a16:creationId xmlns:a16="http://schemas.microsoft.com/office/drawing/2014/main" id="{AC1542FD-B822-4891-938F-7EC5070A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876925"/>
            <a:ext cx="2735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800" b="1"/>
              <a:t>F/S=</a:t>
            </a:r>
            <a:r>
              <a:rPr lang="el-GR" altLang="el-GR" sz="1800" b="1"/>
              <a:t>σ  διατμητική τάση</a:t>
            </a:r>
            <a:endParaRPr lang="en-US" altLang="el-GR" sz="1800" b="1"/>
          </a:p>
        </p:txBody>
      </p:sp>
      <p:sp>
        <p:nvSpPr>
          <p:cNvPr id="36873" name="16 - TextBox">
            <a:extLst>
              <a:ext uri="{FF2B5EF4-FFF2-40B4-BE49-F238E27FC236}">
                <a16:creationId xmlns:a16="http://schemas.microsoft.com/office/drawing/2014/main" id="{42FFD112-59B8-49C7-BB18-1947BB23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05038"/>
            <a:ext cx="2251075" cy="769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Δ</a:t>
            </a:r>
            <a:r>
              <a:rPr lang="el-GR" sz="1200" b="1" dirty="0">
                <a:latin typeface="Arial" charset="0"/>
              </a:rPr>
              <a:t>Χ</a:t>
            </a:r>
            <a:r>
              <a:rPr lang="el-GR" dirty="0">
                <a:latin typeface="Arial" charset="0"/>
              </a:rPr>
              <a:t> </a:t>
            </a:r>
            <a:r>
              <a:rPr lang="el-GR" sz="1200" dirty="0" err="1">
                <a:latin typeface="Arial" charset="0"/>
              </a:rPr>
              <a:t>διατμητική</a:t>
            </a:r>
            <a:r>
              <a:rPr lang="el-GR" sz="1200" dirty="0">
                <a:latin typeface="Arial" charset="0"/>
              </a:rPr>
              <a:t>  μετατόπιση</a:t>
            </a:r>
          </a:p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Δ</a:t>
            </a:r>
            <a:r>
              <a:rPr lang="el-GR" sz="1200" b="1" dirty="0">
                <a:latin typeface="Arial" charset="0"/>
              </a:rPr>
              <a:t>Υ</a:t>
            </a:r>
            <a:r>
              <a:rPr lang="el-GR" sz="1200" dirty="0">
                <a:latin typeface="Arial" charset="0"/>
              </a:rPr>
              <a:t> απόσταση κατά μήκος της</a:t>
            </a:r>
          </a:p>
          <a:p>
            <a:pPr eaLnBrk="1" hangingPunct="1">
              <a:defRPr/>
            </a:pPr>
            <a:r>
              <a:rPr lang="el-GR" sz="1200" dirty="0">
                <a:latin typeface="Arial" charset="0"/>
              </a:rPr>
              <a:t> οποίας μηδενίζεται  η Δ</a:t>
            </a:r>
            <a:r>
              <a:rPr lang="el-GR" sz="1000" dirty="0">
                <a:latin typeface="Arial" charset="0"/>
              </a:rPr>
              <a:t>Χ</a:t>
            </a:r>
          </a:p>
        </p:txBody>
      </p:sp>
      <p:sp>
        <p:nvSpPr>
          <p:cNvPr id="17417" name="Oval 25">
            <a:extLst>
              <a:ext uri="{FF2B5EF4-FFF2-40B4-BE49-F238E27FC236}">
                <a16:creationId xmlns:a16="http://schemas.microsoft.com/office/drawing/2014/main" id="{EA8468BD-B79A-402F-BDA3-9A8F14893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5157788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17418" name="18 - Θέση αριθμού διαφάνειας">
            <a:extLst>
              <a:ext uri="{FF2B5EF4-FFF2-40B4-BE49-F238E27FC236}">
                <a16:creationId xmlns:a16="http://schemas.microsoft.com/office/drawing/2014/main" id="{CEF2B78B-4ABE-40D1-86C5-181E7957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98B397-4A69-4775-BCE0-1DF55984A61E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l-GR" sz="1400"/>
          </a:p>
        </p:txBody>
      </p:sp>
      <p:sp>
        <p:nvSpPr>
          <p:cNvPr id="17419" name="Rectangle 4">
            <a:extLst>
              <a:ext uri="{FF2B5EF4-FFF2-40B4-BE49-F238E27FC236}">
                <a16:creationId xmlns:a16="http://schemas.microsoft.com/office/drawing/2014/main" id="{F1C8561E-51E9-49DD-BE9F-B72E361F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60350"/>
            <a:ext cx="6465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Ιξώδες μακρομοριακών διαλυμάτων</a:t>
            </a:r>
            <a:endParaRPr lang="en-GB" altLang="el-GR" sz="18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Βασικές σχέσεις και προσδιορισμός εσωτερικού ιξώδους</a:t>
            </a:r>
          </a:p>
        </p:txBody>
      </p:sp>
      <p:sp>
        <p:nvSpPr>
          <p:cNvPr id="17420" name="Rectangle 7">
            <a:extLst>
              <a:ext uri="{FF2B5EF4-FFF2-40B4-BE49-F238E27FC236}">
                <a16:creationId xmlns:a16="http://schemas.microsoft.com/office/drawing/2014/main" id="{3CA2FA75-9FCF-4AB9-BF4A-D07D77C3E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541463"/>
            <a:ext cx="3887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Η δημιουργούμενη βαθμίδα ταχυτήτων </a:t>
            </a:r>
            <a:r>
              <a:rPr lang="el-GR" altLang="el-GR" sz="1600" b="1"/>
              <a:t>Δ</a:t>
            </a:r>
            <a:r>
              <a:rPr lang="en-GB" altLang="el-GR" sz="1600" b="1"/>
              <a:t>v/</a:t>
            </a:r>
            <a:r>
              <a:rPr lang="el-GR" altLang="el-GR" sz="1600" b="1"/>
              <a:t>Δ</a:t>
            </a:r>
            <a:r>
              <a:rPr lang="en-GB" altLang="el-GR" sz="1600" b="1"/>
              <a:t>y</a:t>
            </a:r>
            <a:r>
              <a:rPr lang="el-GR" altLang="el-GR" sz="1600" b="1"/>
              <a:t> </a:t>
            </a:r>
            <a:r>
              <a:rPr lang="el-GR" altLang="el-GR" sz="1600"/>
              <a:t>(μονάδες αντίστροφου χρόνου) στις διαδοχικές επιφάνειες του υγρού είναι ομοιόμορφη</a:t>
            </a:r>
          </a:p>
        </p:txBody>
      </p:sp>
      <p:sp>
        <p:nvSpPr>
          <p:cNvPr id="17421" name="17 - TextBox">
            <a:extLst>
              <a:ext uri="{FF2B5EF4-FFF2-40B4-BE49-F238E27FC236}">
                <a16:creationId xmlns:a16="http://schemas.microsoft.com/office/drawing/2014/main" id="{18802E32-8AC5-444D-BC7C-C29A5A33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89363"/>
            <a:ext cx="168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i="1">
                <a:solidFill>
                  <a:srgbClr val="FF0000"/>
                </a:solidFill>
              </a:rPr>
              <a:t>μηδενική ολίσθηση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E6CE2-5AA8-4E5A-90E7-07F43B77349F}"/>
              </a:ext>
            </a:extLst>
          </p:cNvPr>
          <p:cNvSpPr txBox="1"/>
          <p:nvPr/>
        </p:nvSpPr>
        <p:spPr>
          <a:xfrm>
            <a:off x="250825" y="4683125"/>
            <a:ext cx="1951038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Παραδοχές: </a:t>
            </a:r>
          </a:p>
          <a:p>
            <a:pPr>
              <a:defRPr/>
            </a:pPr>
            <a:r>
              <a:rPr lang="el-GR" dirty="0"/>
              <a:t>στάσιμη κατάσταση</a:t>
            </a:r>
          </a:p>
          <a:p>
            <a:pPr>
              <a:defRPr/>
            </a:pPr>
            <a:r>
              <a:rPr lang="el-GR" dirty="0"/>
              <a:t>Μηδενική ολίσθηση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>
            <a:extLst>
              <a:ext uri="{FF2B5EF4-FFF2-40B4-BE49-F238E27FC236}">
                <a16:creationId xmlns:a16="http://schemas.microsoft.com/office/drawing/2014/main" id="{FBC3C6E4-1273-482C-B13D-AA8E31B761D2}"/>
              </a:ext>
            </a:extLst>
          </p:cNvPr>
          <p:cNvGrpSpPr>
            <a:grpSpLocks/>
          </p:cNvGrpSpPr>
          <p:nvPr/>
        </p:nvGrpSpPr>
        <p:grpSpPr bwMode="auto">
          <a:xfrm>
            <a:off x="2825750" y="1568450"/>
            <a:ext cx="1857375" cy="585788"/>
            <a:chOff x="5040" y="2477"/>
            <a:chExt cx="720" cy="369"/>
          </a:xfrm>
        </p:grpSpPr>
        <p:sp>
          <p:nvSpPr>
            <p:cNvPr id="18456" name="Text Box 7">
              <a:extLst>
                <a:ext uri="{FF2B5EF4-FFF2-40B4-BE49-F238E27FC236}">
                  <a16:creationId xmlns:a16="http://schemas.microsoft.com/office/drawing/2014/main" id="{94DC8413-6F06-4B83-BD55-1F3B62A6F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" y="2478"/>
              <a:ext cx="7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b="1" i="1"/>
                <a:t>  σ=ηγ</a:t>
              </a:r>
              <a:endParaRPr lang="en-US" altLang="el-GR" b="1" i="1"/>
            </a:p>
          </p:txBody>
        </p:sp>
        <p:sp>
          <p:nvSpPr>
            <p:cNvPr id="18457" name="Oval 8">
              <a:extLst>
                <a:ext uri="{FF2B5EF4-FFF2-40B4-BE49-F238E27FC236}">
                  <a16:creationId xmlns:a16="http://schemas.microsoft.com/office/drawing/2014/main" id="{94ED0905-C246-4C80-8C59-4189768485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486" y="2507"/>
              <a:ext cx="46" cy="4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600"/>
            </a:p>
          </p:txBody>
        </p:sp>
        <p:sp>
          <p:nvSpPr>
            <p:cNvPr id="18458" name="Rectangle 9">
              <a:extLst>
                <a:ext uri="{FF2B5EF4-FFF2-40B4-BE49-F238E27FC236}">
                  <a16:creationId xmlns:a16="http://schemas.microsoft.com/office/drawing/2014/main" id="{B099C1CF-7A5F-4D5A-B6A1-FB8B762A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477"/>
              <a:ext cx="590" cy="363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600"/>
            </a:p>
          </p:txBody>
        </p:sp>
      </p:grpSp>
      <p:sp>
        <p:nvSpPr>
          <p:cNvPr id="18435" name="Text Box 10">
            <a:extLst>
              <a:ext uri="{FF2B5EF4-FFF2-40B4-BE49-F238E27FC236}">
                <a16:creationId xmlns:a16="http://schemas.microsoft.com/office/drawing/2014/main" id="{CD5A309D-A45E-45D3-BBD6-C1B52D27E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227263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ΝΟΜΟΣ ΤΟΥ ΝΕΥΤΩΝΑ</a:t>
            </a:r>
            <a:endParaRPr lang="en-US" altLang="el-GR" sz="1600" b="1"/>
          </a:p>
        </p:txBody>
      </p:sp>
      <p:sp>
        <p:nvSpPr>
          <p:cNvPr id="18436" name="Text Box 18">
            <a:extLst>
              <a:ext uri="{FF2B5EF4-FFF2-40B4-BE49-F238E27FC236}">
                <a16:creationId xmlns:a16="http://schemas.microsoft.com/office/drawing/2014/main" id="{02B57E18-AABE-4901-BC02-E741A4D2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005263"/>
            <a:ext cx="1739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CC0000"/>
                </a:solidFill>
              </a:rPr>
              <a:t>Νευτώνεια υγρά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/>
          </a:p>
        </p:txBody>
      </p:sp>
      <p:sp>
        <p:nvSpPr>
          <p:cNvPr id="18437" name="Text Box 22">
            <a:extLst>
              <a:ext uri="{FF2B5EF4-FFF2-40B4-BE49-F238E27FC236}">
                <a16:creationId xmlns:a16="http://schemas.microsoft.com/office/drawing/2014/main" id="{00E888DE-9107-4A3E-87B4-8F7D5027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5848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pSp>
        <p:nvGrpSpPr>
          <p:cNvPr id="18438" name="27 - Ομάδα">
            <a:extLst>
              <a:ext uri="{FF2B5EF4-FFF2-40B4-BE49-F238E27FC236}">
                <a16:creationId xmlns:a16="http://schemas.microsoft.com/office/drawing/2014/main" id="{084E7FFE-8ED4-45C8-AE73-3AB3DFD9382F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3886200"/>
            <a:ext cx="3373438" cy="2971800"/>
            <a:chOff x="1835696" y="3644900"/>
            <a:chExt cx="3024188" cy="2428512"/>
          </a:xfrm>
        </p:grpSpPr>
        <p:sp>
          <p:nvSpPr>
            <p:cNvPr id="18448" name="Text Box 15">
              <a:extLst>
                <a:ext uri="{FF2B5EF4-FFF2-40B4-BE49-F238E27FC236}">
                  <a16:creationId xmlns:a16="http://schemas.microsoft.com/office/drawing/2014/main" id="{A8C1A2A5-873B-4112-B2E0-268D8B363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7894" y="5736862"/>
              <a:ext cx="714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b="1"/>
                <a:t>dv/dy</a:t>
              </a:r>
              <a:endParaRPr lang="en-US" altLang="el-GR" sz="1600" b="1"/>
            </a:p>
          </p:txBody>
        </p:sp>
        <p:grpSp>
          <p:nvGrpSpPr>
            <p:cNvPr id="18449" name="25 - Ομάδα">
              <a:extLst>
                <a:ext uri="{FF2B5EF4-FFF2-40B4-BE49-F238E27FC236}">
                  <a16:creationId xmlns:a16="http://schemas.microsoft.com/office/drawing/2014/main" id="{5C085D7B-8760-49FE-94E9-5D6BDC69A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1959" y="3644900"/>
              <a:ext cx="2447925" cy="2016125"/>
              <a:chOff x="2411413" y="3644900"/>
              <a:chExt cx="2447925" cy="2016125"/>
            </a:xfrm>
          </p:grpSpPr>
          <p:sp>
            <p:nvSpPr>
              <p:cNvPr id="18452" name="Line 11">
                <a:extLst>
                  <a:ext uri="{FF2B5EF4-FFF2-40B4-BE49-F238E27FC236}">
                    <a16:creationId xmlns:a16="http://schemas.microsoft.com/office/drawing/2014/main" id="{2381A6EA-8B88-46FE-8A86-23AD04283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413" y="3644900"/>
                <a:ext cx="0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3" name="Line 12">
                <a:extLst>
                  <a:ext uri="{FF2B5EF4-FFF2-40B4-BE49-F238E27FC236}">
                    <a16:creationId xmlns:a16="http://schemas.microsoft.com/office/drawing/2014/main" id="{B8A4C556-28BC-4675-98AE-873ABFBAF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413" y="5661025"/>
                <a:ext cx="2447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4" name="Line 13">
                <a:extLst>
                  <a:ext uri="{FF2B5EF4-FFF2-40B4-BE49-F238E27FC236}">
                    <a16:creationId xmlns:a16="http://schemas.microsoft.com/office/drawing/2014/main" id="{87B10401-D510-4E72-B2F4-A18143E83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1413" y="4149725"/>
                <a:ext cx="1655762" cy="151130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5" name="Freeform 19">
                <a:extLst>
                  <a:ext uri="{FF2B5EF4-FFF2-40B4-BE49-F238E27FC236}">
                    <a16:creationId xmlns:a16="http://schemas.microsoft.com/office/drawing/2014/main" id="{593D4B3F-34AF-4115-937F-0E3B088E3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438" y="4797425"/>
                <a:ext cx="1547812" cy="792163"/>
              </a:xfrm>
              <a:custGeom>
                <a:avLst/>
                <a:gdLst>
                  <a:gd name="T0" fmla="*/ 0 w 1021"/>
                  <a:gd name="T1" fmla="*/ 2147483646 h 559"/>
                  <a:gd name="T2" fmla="*/ 2147483646 w 1021"/>
                  <a:gd name="T3" fmla="*/ 2147483646 h 559"/>
                  <a:gd name="T4" fmla="*/ 2147483646 w 1021"/>
                  <a:gd name="T5" fmla="*/ 2147483646 h 559"/>
                  <a:gd name="T6" fmla="*/ 2147483646 w 1021"/>
                  <a:gd name="T7" fmla="*/ 2147483646 h 5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1"/>
                  <a:gd name="T13" fmla="*/ 0 h 559"/>
                  <a:gd name="T14" fmla="*/ 1021 w 1021"/>
                  <a:gd name="T15" fmla="*/ 559 h 5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1" h="559">
                    <a:moveTo>
                      <a:pt x="0" y="559"/>
                    </a:moveTo>
                    <a:cubicBezTo>
                      <a:pt x="170" y="378"/>
                      <a:pt x="340" y="197"/>
                      <a:pt x="499" y="106"/>
                    </a:cubicBezTo>
                    <a:cubicBezTo>
                      <a:pt x="658" y="15"/>
                      <a:pt x="885" y="30"/>
                      <a:pt x="953" y="15"/>
                    </a:cubicBezTo>
                    <a:cubicBezTo>
                      <a:pt x="1021" y="0"/>
                      <a:pt x="915" y="15"/>
                      <a:pt x="907" y="1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450" name="Line 21">
              <a:extLst>
                <a:ext uri="{FF2B5EF4-FFF2-40B4-BE49-F238E27FC236}">
                  <a16:creationId xmlns:a16="http://schemas.microsoft.com/office/drawing/2014/main" id="{7811643C-258D-4462-AB40-B9E892D07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0884" y="5373688"/>
              <a:ext cx="8636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51" name="Text Box 14">
              <a:extLst>
                <a:ext uri="{FF2B5EF4-FFF2-40B4-BE49-F238E27FC236}">
                  <a16:creationId xmlns:a16="http://schemas.microsoft.com/office/drawing/2014/main" id="{72D108D2-A134-4535-B8F6-E4548DA88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3789363"/>
              <a:ext cx="500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l-GR" sz="1600" b="1"/>
                <a:t>F/S</a:t>
              </a:r>
              <a:endParaRPr lang="en-US" altLang="el-GR" sz="1600" b="1"/>
            </a:p>
          </p:txBody>
        </p:sp>
      </p:grpSp>
      <p:sp>
        <p:nvSpPr>
          <p:cNvPr id="10249" name="28 - TextBox">
            <a:extLst>
              <a:ext uri="{FF2B5EF4-FFF2-40B4-BE49-F238E27FC236}">
                <a16:creationId xmlns:a16="http://schemas.microsoft.com/office/drawing/2014/main" id="{910DB92B-4378-4B5C-A1CD-77B1E7A7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735388" cy="1570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rgbClr val="FF0000"/>
                </a:solidFill>
                <a:latin typeface="Arial" charset="0"/>
              </a:rPr>
              <a:t>Μονάδες (η)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dirty="0">
                <a:latin typeface="Arial" charset="0"/>
              </a:rPr>
              <a:t>g cm s</a:t>
            </a:r>
            <a:r>
              <a:rPr lang="en-US" baseline="30000" dirty="0">
                <a:latin typeface="Arial" charset="0"/>
              </a:rPr>
              <a:t>-2</a:t>
            </a:r>
            <a:r>
              <a:rPr lang="en-US" dirty="0">
                <a:latin typeface="Arial" charset="0"/>
              </a:rPr>
              <a:t>/cm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= </a:t>
            </a:r>
            <a:r>
              <a:rPr lang="el-GR" dirty="0">
                <a:latin typeface="Arial" charset="0"/>
              </a:rPr>
              <a:t>(η) </a:t>
            </a:r>
            <a:r>
              <a:rPr lang="en-US" dirty="0">
                <a:latin typeface="Arial" charset="0"/>
              </a:rPr>
              <a:t>s</a:t>
            </a:r>
            <a:r>
              <a:rPr lang="en-US" baseline="30000" dirty="0">
                <a:latin typeface="Arial" charset="0"/>
              </a:rPr>
              <a:t>-1</a:t>
            </a:r>
            <a:endParaRPr lang="en-US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(η) </a:t>
            </a:r>
            <a:r>
              <a:rPr lang="en-US" dirty="0">
                <a:latin typeface="Arial" charset="0"/>
              </a:rPr>
              <a:t>=g/cm s</a:t>
            </a:r>
            <a:r>
              <a:rPr lang="en-US" baseline="30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=1P (poise) (</a:t>
            </a:r>
            <a:r>
              <a:rPr lang="en-US" dirty="0" err="1">
                <a:latin typeface="Arial" charset="0"/>
              </a:rPr>
              <a:t>cgs</a:t>
            </a:r>
            <a:r>
              <a:rPr lang="en-US" dirty="0">
                <a:latin typeface="Arial" charset="0"/>
              </a:rPr>
              <a:t>)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</a:rPr>
              <a:t>     kg/m s</a:t>
            </a:r>
            <a:r>
              <a:rPr lang="en-US" baseline="30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=1 Pa s (Pascal second) (SI)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</a:rPr>
              <a:t>1 Pa s=10 P = 10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cP</a:t>
            </a:r>
            <a:endParaRPr lang="en-US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Νερό:  1 </a:t>
            </a:r>
            <a:r>
              <a:rPr lang="en-US" dirty="0" err="1">
                <a:latin typeface="Arial" charset="0"/>
              </a:rPr>
              <a:t>cP</a:t>
            </a:r>
            <a:r>
              <a:rPr lang="el-GR" dirty="0">
                <a:latin typeface="Arial" charset="0"/>
              </a:rPr>
              <a:t>=</a:t>
            </a:r>
            <a:r>
              <a:rPr lang="en-US" dirty="0">
                <a:latin typeface="Arial" charset="0"/>
              </a:rPr>
              <a:t> 10</a:t>
            </a:r>
            <a:r>
              <a:rPr lang="el-GR" baseline="30000" dirty="0">
                <a:latin typeface="Arial" charset="0"/>
              </a:rPr>
              <a:t>-2</a:t>
            </a:r>
            <a:r>
              <a:rPr lang="el-GR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</a:t>
            </a:r>
            <a:r>
              <a:rPr lang="el-GR" dirty="0">
                <a:latin typeface="Arial" charset="0"/>
              </a:rPr>
              <a:t>=</a:t>
            </a:r>
            <a:r>
              <a:rPr lang="en-US" dirty="0">
                <a:latin typeface="Arial" charset="0"/>
              </a:rPr>
              <a:t>10</a:t>
            </a:r>
            <a:r>
              <a:rPr lang="el-GR" baseline="30000" dirty="0">
                <a:latin typeface="Arial" charset="0"/>
              </a:rPr>
              <a:t>-3</a:t>
            </a:r>
            <a:r>
              <a:rPr lang="el-GR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Pa s</a:t>
            </a:r>
            <a:endParaRPr lang="el-GR" dirty="0">
              <a:latin typeface="Arial" charset="0"/>
            </a:endParaRPr>
          </a:p>
        </p:txBody>
      </p:sp>
      <p:sp>
        <p:nvSpPr>
          <p:cNvPr id="30" name="29 - Δεξιό βέλος">
            <a:extLst>
              <a:ext uri="{FF2B5EF4-FFF2-40B4-BE49-F238E27FC236}">
                <a16:creationId xmlns:a16="http://schemas.microsoft.com/office/drawing/2014/main" id="{F3512695-9E4C-4F4E-A4FC-BAD0389CA910}"/>
              </a:ext>
            </a:extLst>
          </p:cNvPr>
          <p:cNvSpPr/>
          <p:nvPr/>
        </p:nvSpPr>
        <p:spPr>
          <a:xfrm>
            <a:off x="1968500" y="1711325"/>
            <a:ext cx="708025" cy="32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graphicFrame>
        <p:nvGraphicFramePr>
          <p:cNvPr id="18441" name="Object 5">
            <a:extLst>
              <a:ext uri="{FF2B5EF4-FFF2-40B4-BE49-F238E27FC236}">
                <a16:creationId xmlns:a16="http://schemas.microsoft.com/office/drawing/2014/main" id="{D3BE50FF-ACA5-4BDA-B0C8-05180238F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4786313"/>
          <a:ext cx="9953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647700" imgH="279400" progId="Equation.3">
                  <p:embed/>
                </p:oleObj>
              </mc:Choice>
              <mc:Fallback>
                <p:oleObj name="Εξίσωση" r:id="rId3" imgW="647700" imgH="279400" progId="Equation.3">
                  <p:embed/>
                  <p:pic>
                    <p:nvPicPr>
                      <p:cNvPr id="18441" name="Object 5">
                        <a:extLst>
                          <a:ext uri="{FF2B5EF4-FFF2-40B4-BE49-F238E27FC236}">
                            <a16:creationId xmlns:a16="http://schemas.microsoft.com/office/drawing/2014/main" id="{D3BE50FF-ACA5-4BDA-B0C8-05180238F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786313"/>
                        <a:ext cx="9953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8">
            <a:extLst>
              <a:ext uri="{FF2B5EF4-FFF2-40B4-BE49-F238E27FC236}">
                <a16:creationId xmlns:a16="http://schemas.microsoft.com/office/drawing/2014/main" id="{7EA9EA99-53EB-4B14-90EA-A9C8C6C7D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425575"/>
          <a:ext cx="12969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622030" imgH="418918" progId="Equation.3">
                  <p:embed/>
                </p:oleObj>
              </mc:Choice>
              <mc:Fallback>
                <p:oleObj name="Εξίσωση" r:id="rId5" imgW="622030" imgH="418918" progId="Equation.3">
                  <p:embed/>
                  <p:pic>
                    <p:nvPicPr>
                      <p:cNvPr id="18442" name="Object 8">
                        <a:extLst>
                          <a:ext uri="{FF2B5EF4-FFF2-40B4-BE49-F238E27FC236}">
                            <a16:creationId xmlns:a16="http://schemas.microsoft.com/office/drawing/2014/main" id="{7EA9EA99-53EB-4B14-90EA-A9C8C6C7D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25575"/>
                        <a:ext cx="1296987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30 - TextBox">
            <a:extLst>
              <a:ext uri="{FF2B5EF4-FFF2-40B4-BE49-F238E27FC236}">
                <a16:creationId xmlns:a16="http://schemas.microsoft.com/office/drawing/2014/main" id="{91B81167-9C21-4B4B-ADC6-6688F0F6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571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Για υγρά υψηλότερου ιξώδους απαιτείται μεγαλύτερη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διατμητική δύναμη για να έχουμε την ίδια βαθμίδα ταχύτητας </a:t>
            </a:r>
          </a:p>
        </p:txBody>
      </p:sp>
      <p:sp>
        <p:nvSpPr>
          <p:cNvPr id="18444" name="22 - Θέση αριθμού διαφάνειας">
            <a:extLst>
              <a:ext uri="{FF2B5EF4-FFF2-40B4-BE49-F238E27FC236}">
                <a16:creationId xmlns:a16="http://schemas.microsoft.com/office/drawing/2014/main" id="{E04CD185-A8E6-4D3C-BF41-3C4DA1F6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D34013-C327-4254-9D19-A8CE7EDF390E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l-GR" sz="1400"/>
          </a:p>
        </p:txBody>
      </p:sp>
      <p:pic>
        <p:nvPicPr>
          <p:cNvPr id="18445" name="Picture 26">
            <a:extLst>
              <a:ext uri="{FF2B5EF4-FFF2-40B4-BE49-F238E27FC236}">
                <a16:creationId xmlns:a16="http://schemas.microsoft.com/office/drawing/2014/main" id="{4F47B10B-9328-4588-BC91-D2A00B77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9227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0">
            <a:extLst>
              <a:ext uri="{FF2B5EF4-FFF2-40B4-BE49-F238E27FC236}">
                <a16:creationId xmlns:a16="http://schemas.microsoft.com/office/drawing/2014/main" id="{E175F687-F8B8-44F2-BFC0-3B793656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65400"/>
            <a:ext cx="4321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chemeClr val="accent2"/>
                </a:solidFill>
              </a:rPr>
              <a:t>Ο συντελεστής αναλογίας είναι ίσος με το ιξώδες του υγρού. Η ποσότητα </a:t>
            </a:r>
            <a:r>
              <a:rPr lang="el-GR" altLang="el-GR" sz="1600" b="1" i="1">
                <a:solidFill>
                  <a:schemeClr val="accent2"/>
                </a:solidFill>
              </a:rPr>
              <a:t>η</a:t>
            </a:r>
            <a:r>
              <a:rPr lang="el-GR" altLang="el-GR" sz="1600" i="1">
                <a:solidFill>
                  <a:schemeClr val="accent2"/>
                </a:solidFill>
              </a:rPr>
              <a:t> </a:t>
            </a:r>
            <a:r>
              <a:rPr lang="el-GR" altLang="el-GR" sz="1600">
                <a:solidFill>
                  <a:schemeClr val="accent2"/>
                </a:solidFill>
              </a:rPr>
              <a:t>ονομάζεται επίσης </a:t>
            </a:r>
            <a:r>
              <a:rPr lang="el-GR" altLang="el-GR" sz="1600" b="1">
                <a:solidFill>
                  <a:schemeClr val="accent2"/>
                </a:solidFill>
              </a:rPr>
              <a:t>συντελεστής ιξώδους</a:t>
            </a:r>
            <a:r>
              <a:rPr lang="el-GR" altLang="el-GR" sz="1600">
                <a:solidFill>
                  <a:schemeClr val="accent2"/>
                </a:solidFill>
              </a:rPr>
              <a:t> ή </a:t>
            </a:r>
            <a:r>
              <a:rPr lang="el-GR" altLang="el-GR" sz="1600" b="1">
                <a:solidFill>
                  <a:schemeClr val="accent2"/>
                </a:solidFill>
              </a:rPr>
              <a:t>απόλυτο ιξώδες</a:t>
            </a:r>
            <a:r>
              <a:rPr lang="el-GR" altLang="el-GR" sz="1600">
                <a:solidFill>
                  <a:schemeClr val="accent2"/>
                </a:solidFill>
              </a:rPr>
              <a:t>.</a:t>
            </a:r>
            <a:endParaRPr lang="en-GB" altLang="el-GR" sz="160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l-GR" sz="1600">
              <a:solidFill>
                <a:schemeClr val="accent2"/>
              </a:solidFill>
            </a:endParaRPr>
          </a:p>
        </p:txBody>
      </p:sp>
      <p:sp>
        <p:nvSpPr>
          <p:cNvPr id="18447" name="25 - TextBox">
            <a:extLst>
              <a:ext uri="{FF2B5EF4-FFF2-40B4-BE49-F238E27FC236}">
                <a16:creationId xmlns:a16="http://schemas.microsoft.com/office/drawing/2014/main" id="{DD8923B4-4913-499E-8C51-BE6FE200A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908050"/>
            <a:ext cx="221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σχέση αναλογικότητας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4">
            <a:extLst>
              <a:ext uri="{FF2B5EF4-FFF2-40B4-BE49-F238E27FC236}">
                <a16:creationId xmlns:a16="http://schemas.microsoft.com/office/drawing/2014/main" id="{A5B537A2-27C3-4033-9800-224C24D8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96863"/>
            <a:ext cx="7500938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			</a:t>
            </a:r>
            <a:r>
              <a:rPr lang="el-GR" altLang="el-GR" sz="1600" b="1"/>
              <a:t>ΙΞΩΔΗΣ ΘΕΡΜΑΝΣΗΣ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    </a:t>
            </a:r>
            <a:r>
              <a:rPr lang="el-GR" altLang="el-GR" sz="2000"/>
              <a:t>σ = η 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 </a:t>
            </a:r>
            <a:r>
              <a:rPr lang="en-US" altLang="el-GR" sz="2000"/>
              <a:t>				 </a:t>
            </a:r>
            <a:r>
              <a:rPr lang="el-GR" altLang="el-GR" sz="2000"/>
              <a:t>=  η γ</a:t>
            </a:r>
            <a:r>
              <a:rPr lang="el-GR" altLang="el-GR" sz="2000" baseline="30000"/>
              <a:t>2</a:t>
            </a: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είναι  Δν = Δ</a:t>
            </a:r>
            <a:r>
              <a:rPr lang="en-US" altLang="el-GR" sz="2000"/>
              <a:t>x</a:t>
            </a:r>
            <a:r>
              <a:rPr lang="el-GR" altLang="el-GR" sz="2000"/>
              <a:t> /Δ</a:t>
            </a:r>
            <a:r>
              <a:rPr lang="en-US" altLang="el-GR" sz="2000"/>
              <a:t>t</a:t>
            </a:r>
            <a:endParaRPr lang="el-GR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	</a:t>
            </a:r>
            <a:r>
              <a:rPr lang="en-US" altLang="el-GR" sz="20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τότε </a:t>
            </a:r>
            <a:r>
              <a:rPr lang="en-US" altLang="el-GR" sz="2000"/>
              <a:t>F</a:t>
            </a:r>
            <a:r>
              <a:rPr lang="el-GR" altLang="el-GR" sz="2000"/>
              <a:t>(Δ</a:t>
            </a:r>
            <a:r>
              <a:rPr lang="en-US" altLang="el-GR" sz="2000"/>
              <a:t>v</a:t>
            </a:r>
            <a:r>
              <a:rPr lang="el-GR" altLang="el-GR" sz="2000"/>
              <a:t>/Δ</a:t>
            </a:r>
            <a:r>
              <a:rPr lang="en-US" altLang="el-GR" sz="2000"/>
              <a:t>y</a:t>
            </a:r>
            <a:r>
              <a:rPr lang="el-GR" altLang="el-GR" sz="2000"/>
              <a:t>) = </a:t>
            </a:r>
            <a:r>
              <a:rPr lang="en-US" altLang="el-GR" sz="2000"/>
              <a:t>F</a:t>
            </a:r>
            <a:r>
              <a:rPr lang="el-GR" altLang="el-GR" sz="2000"/>
              <a:t>(Δ</a:t>
            </a:r>
            <a:r>
              <a:rPr lang="en-US" altLang="el-GR" sz="2000"/>
              <a:t>x</a:t>
            </a:r>
            <a:r>
              <a:rPr lang="el-GR" altLang="el-GR" sz="2000"/>
              <a:t>/Δ</a:t>
            </a:r>
            <a:r>
              <a:rPr lang="en-US" altLang="el-GR" sz="2000"/>
              <a:t>t</a:t>
            </a:r>
            <a:r>
              <a:rPr lang="el-GR" altLang="el-GR" sz="2000"/>
              <a:t>)/ Δ</a:t>
            </a:r>
            <a:r>
              <a:rPr lang="en-US" altLang="el-GR" sz="2000"/>
              <a:t>y</a:t>
            </a:r>
            <a:endParaRPr lang="el-GR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και         	γίνεται	</a:t>
            </a:r>
            <a:r>
              <a:rPr lang="en-US" altLang="el-GR" sz="2000"/>
              <a:t> F </a:t>
            </a:r>
            <a:r>
              <a:rPr lang="el-GR" altLang="el-GR" sz="2000"/>
              <a:t>Δ </a:t>
            </a:r>
            <a:r>
              <a:rPr lang="en-US" altLang="el-GR" sz="2000"/>
              <a:t>x</a:t>
            </a:r>
            <a:r>
              <a:rPr lang="el-GR" altLang="el-GR" sz="2000"/>
              <a:t> / </a:t>
            </a:r>
            <a:r>
              <a:rPr lang="en-US" altLang="el-GR" sz="2000"/>
              <a:t>S </a:t>
            </a:r>
            <a:r>
              <a:rPr lang="el-GR" altLang="el-GR" sz="2000"/>
              <a:t>Δ</a:t>
            </a:r>
            <a:r>
              <a:rPr lang="en-US" altLang="el-GR" sz="2000"/>
              <a:t>y </a:t>
            </a:r>
            <a:r>
              <a:rPr lang="el-GR" altLang="el-GR" sz="2000"/>
              <a:t>Δ </a:t>
            </a:r>
            <a:r>
              <a:rPr lang="en-US" altLang="el-GR" sz="2000"/>
              <a:t>t     </a:t>
            </a:r>
            <a:endParaRPr lang="el-GR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				</a:t>
            </a: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			   </a:t>
            </a:r>
            <a:r>
              <a:rPr lang="el-GR" altLang="el-GR" sz="2000"/>
              <a:t>ΔΕ     Δ</a:t>
            </a:r>
            <a:r>
              <a:rPr lang="en-US" altLang="el-GR" sz="2000"/>
              <a:t>V	</a:t>
            </a:r>
            <a:r>
              <a:rPr lang="el-GR" altLang="el-GR" sz="2000"/>
              <a:t> </a:t>
            </a:r>
            <a:r>
              <a:rPr lang="el-GR" altLang="el-GR" sz="2000" b="1"/>
              <a:t>ΔΕ / Δ</a:t>
            </a:r>
            <a:r>
              <a:rPr lang="en-US" altLang="el-GR" sz="2000" b="1"/>
              <a:t>V</a:t>
            </a:r>
            <a:r>
              <a:rPr lang="el-GR" altLang="el-GR" sz="2000" b="1"/>
              <a:t> Δ</a:t>
            </a:r>
            <a:r>
              <a:rPr lang="en-US" altLang="el-GR" sz="2000" b="1"/>
              <a:t>t</a:t>
            </a:r>
            <a:endParaRPr lang="el-GR" altLang="el-GR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Ορίζοντας την μεταβολή της καταναλισκομένης ενέργειας ανά</a:t>
            </a:r>
            <a:r>
              <a:rPr lang="en-US" altLang="el-GR" sz="1600"/>
              <a:t> </a:t>
            </a:r>
            <a:r>
              <a:rPr lang="el-GR" altLang="el-GR" sz="1600"/>
              <a:t>μονάδα όγκου  </a:t>
            </a:r>
            <a:r>
              <a:rPr lang="el-GR" altLang="el-GR" sz="1600" b="1"/>
              <a:t>Δ</a:t>
            </a:r>
            <a:r>
              <a:rPr lang="en-US" altLang="el-GR" sz="1600" b="1"/>
              <a:t>w</a:t>
            </a:r>
            <a:r>
              <a:rPr lang="el-GR" altLang="el-GR" sz="1600" b="1"/>
              <a:t>                                                          </a:t>
            </a:r>
            <a:endParaRPr lang="el-GR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       </a:t>
            </a:r>
            <a:endParaRPr lang="en-US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  </a:t>
            </a:r>
            <a:r>
              <a:rPr lang="en-US" altLang="el-GR" sz="2000"/>
              <a:t>		</a:t>
            </a:r>
            <a:r>
              <a:rPr lang="el-GR" altLang="el-GR" sz="2000"/>
              <a:t>= η γ</a:t>
            </a:r>
            <a:r>
              <a:rPr lang="el-GR" altLang="el-GR" sz="2000" baseline="30000"/>
              <a:t>2</a:t>
            </a:r>
            <a:r>
              <a:rPr lang="en-US" altLang="el-GR" sz="2000" baseline="30000"/>
              <a:t>			</a:t>
            </a:r>
            <a:r>
              <a:rPr lang="el-GR" altLang="el-GR" sz="2000"/>
              <a:t> =  η γ</a:t>
            </a:r>
            <a:r>
              <a:rPr lang="el-GR" altLang="el-GR" sz="2000" baseline="30000"/>
              <a:t>2</a:t>
            </a:r>
            <a:endParaRPr lang="el-GR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aseline="30000"/>
              <a:t> </a:t>
            </a:r>
            <a:endParaRPr lang="el-GR" altLang="el-GR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Οι δυνάμεις που προκαλούν την ροή μεταδίδουν κινητική ενέργεια στα μόρια η οποία καταναλώνεται μέσα στο υγρό σαν θερμότητα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σε μεγάλους ρυθμούς διάτμησης η αύξηση της θερμοκρασίας είναι μετρήσιμη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και αποτελεί ζήτημα για τις μετρήσεις.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/>
              <a:t>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20483" name="Rectangle 15">
            <a:extLst>
              <a:ext uri="{FF2B5EF4-FFF2-40B4-BE49-F238E27FC236}">
                <a16:creationId xmlns:a16="http://schemas.microsoft.com/office/drawing/2014/main" id="{FBDE39CE-BCFC-4EB1-B4D6-75276A22D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0484" name="Object 14">
            <a:extLst>
              <a:ext uri="{FF2B5EF4-FFF2-40B4-BE49-F238E27FC236}">
                <a16:creationId xmlns:a16="http://schemas.microsoft.com/office/drawing/2014/main" id="{B2A0C766-19E3-420C-8961-7D85E120D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1020763"/>
          <a:ext cx="110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634725" imgH="418918" progId="Equation.3">
                  <p:embed/>
                </p:oleObj>
              </mc:Choice>
              <mc:Fallback>
                <p:oleObj name="Εξίσωση" r:id="rId2" imgW="634725" imgH="418918" progId="Equation.3">
                  <p:embed/>
                  <p:pic>
                    <p:nvPicPr>
                      <p:cNvPr id="20484" name="Object 14">
                        <a:extLst>
                          <a:ext uri="{FF2B5EF4-FFF2-40B4-BE49-F238E27FC236}">
                            <a16:creationId xmlns:a16="http://schemas.microsoft.com/office/drawing/2014/main" id="{B2A0C766-19E3-420C-8961-7D85E120D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020763"/>
                        <a:ext cx="1104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16">
            <a:extLst>
              <a:ext uri="{FF2B5EF4-FFF2-40B4-BE49-F238E27FC236}">
                <a16:creationId xmlns:a16="http://schemas.microsoft.com/office/drawing/2014/main" id="{5331245A-97AE-4062-AFE5-CB123799E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l-GR" altLang="el-GR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18">
            <a:extLst>
              <a:ext uri="{FF2B5EF4-FFF2-40B4-BE49-F238E27FC236}">
                <a16:creationId xmlns:a16="http://schemas.microsoft.com/office/drawing/2014/main" id="{4CF46A69-E216-4840-BC99-905127C84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20487" name="Rectangle 20">
            <a:extLst>
              <a:ext uri="{FF2B5EF4-FFF2-40B4-BE49-F238E27FC236}">
                <a16:creationId xmlns:a16="http://schemas.microsoft.com/office/drawing/2014/main" id="{5790BE7A-727D-4AB7-A45E-131F9043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0488" name="Object 19">
            <a:extLst>
              <a:ext uri="{FF2B5EF4-FFF2-40B4-BE49-F238E27FC236}">
                <a16:creationId xmlns:a16="http://schemas.microsoft.com/office/drawing/2014/main" id="{79099324-E505-4659-9D49-F4D13D6B3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911225"/>
          <a:ext cx="17462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028254" imgH="495085" progId="Equation.3">
                  <p:embed/>
                </p:oleObj>
              </mc:Choice>
              <mc:Fallback>
                <p:oleObj name="Εξίσωση" r:id="rId4" imgW="1028254" imgH="495085" progId="Equation.3">
                  <p:embed/>
                  <p:pic>
                    <p:nvPicPr>
                      <p:cNvPr id="20488" name="Object 19">
                        <a:extLst>
                          <a:ext uri="{FF2B5EF4-FFF2-40B4-BE49-F238E27FC236}">
                            <a16:creationId xmlns:a16="http://schemas.microsoft.com/office/drawing/2014/main" id="{79099324-E505-4659-9D49-F4D13D6B3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911225"/>
                        <a:ext cx="17462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22">
            <a:extLst>
              <a:ext uri="{FF2B5EF4-FFF2-40B4-BE49-F238E27FC236}">
                <a16:creationId xmlns:a16="http://schemas.microsoft.com/office/drawing/2014/main" id="{FA86CBD4-2BE9-4760-B83E-3EFADF615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0490" name="Object 21">
            <a:extLst>
              <a:ext uri="{FF2B5EF4-FFF2-40B4-BE49-F238E27FC236}">
                <a16:creationId xmlns:a16="http://schemas.microsoft.com/office/drawing/2014/main" id="{4FA3DE92-10B9-4B33-B420-FAB9F21B72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463" y="2849563"/>
          <a:ext cx="6334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393529" imgH="418918" progId="Equation.3">
                  <p:embed/>
                </p:oleObj>
              </mc:Choice>
              <mc:Fallback>
                <p:oleObj name="Εξίσωση" r:id="rId6" imgW="393529" imgH="418918" progId="Equation.3">
                  <p:embed/>
                  <p:pic>
                    <p:nvPicPr>
                      <p:cNvPr id="20490" name="Object 21">
                        <a:extLst>
                          <a:ext uri="{FF2B5EF4-FFF2-40B4-BE49-F238E27FC236}">
                            <a16:creationId xmlns:a16="http://schemas.microsoft.com/office/drawing/2014/main" id="{4FA3DE92-10B9-4B33-B420-FAB9F21B72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849563"/>
                        <a:ext cx="633412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43AE6F-D60F-4818-9787-73B0EA483684}"/>
              </a:ext>
            </a:extLst>
          </p:cNvPr>
          <p:cNvCxnSpPr/>
          <p:nvPr/>
        </p:nvCxnSpPr>
        <p:spPr>
          <a:xfrm>
            <a:off x="3786188" y="3411538"/>
            <a:ext cx="500062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82497D-3068-4EF3-B37E-FDEF95BEA77D}"/>
              </a:ext>
            </a:extLst>
          </p:cNvPr>
          <p:cNvCxnSpPr/>
          <p:nvPr/>
        </p:nvCxnSpPr>
        <p:spPr>
          <a:xfrm>
            <a:off x="4500563" y="3411538"/>
            <a:ext cx="500062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Rectangle 24">
            <a:extLst>
              <a:ext uri="{FF2B5EF4-FFF2-40B4-BE49-F238E27FC236}">
                <a16:creationId xmlns:a16="http://schemas.microsoft.com/office/drawing/2014/main" id="{8114A27F-0E9B-4992-BACB-2244836C0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0494" name="Object 23">
            <a:extLst>
              <a:ext uri="{FF2B5EF4-FFF2-40B4-BE49-F238E27FC236}">
                <a16:creationId xmlns:a16="http://schemas.microsoft.com/office/drawing/2014/main" id="{45F22D77-6B38-446B-A153-40441ACD68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3" y="4554538"/>
          <a:ext cx="50006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266469" imgH="393359" progId="Equation.3">
                  <p:embed/>
                </p:oleObj>
              </mc:Choice>
              <mc:Fallback>
                <p:oleObj name="Εξίσωση" r:id="rId8" imgW="266469" imgH="393359" progId="Equation.3">
                  <p:embed/>
                  <p:pic>
                    <p:nvPicPr>
                      <p:cNvPr id="20494" name="Object 23">
                        <a:extLst>
                          <a:ext uri="{FF2B5EF4-FFF2-40B4-BE49-F238E27FC236}">
                            <a16:creationId xmlns:a16="http://schemas.microsoft.com/office/drawing/2014/main" id="{45F22D77-6B38-446B-A153-40441ACD6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554538"/>
                        <a:ext cx="50006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Rectangle 26">
            <a:extLst>
              <a:ext uri="{FF2B5EF4-FFF2-40B4-BE49-F238E27FC236}">
                <a16:creationId xmlns:a16="http://schemas.microsoft.com/office/drawing/2014/main" id="{7E9CECF4-52BF-4F1E-BC70-D23FC02C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0496" name="Object 25">
            <a:extLst>
              <a:ext uri="{FF2B5EF4-FFF2-40B4-BE49-F238E27FC236}">
                <a16:creationId xmlns:a16="http://schemas.microsoft.com/office/drawing/2014/main" id="{28BDF439-6AC1-4C73-9963-C65CE7669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6775" y="4567238"/>
          <a:ext cx="8572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507780" imgH="393529" progId="Equation.3">
                  <p:embed/>
                </p:oleObj>
              </mc:Choice>
              <mc:Fallback>
                <p:oleObj name="Εξίσωση" r:id="rId10" imgW="507780" imgH="393529" progId="Equation.3">
                  <p:embed/>
                  <p:pic>
                    <p:nvPicPr>
                      <p:cNvPr id="20496" name="Object 25">
                        <a:extLst>
                          <a:ext uri="{FF2B5EF4-FFF2-40B4-BE49-F238E27FC236}">
                            <a16:creationId xmlns:a16="http://schemas.microsoft.com/office/drawing/2014/main" id="{28BDF439-6AC1-4C73-9963-C65CE7669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4567238"/>
                        <a:ext cx="8572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Box 32">
            <a:extLst>
              <a:ext uri="{FF2B5EF4-FFF2-40B4-BE49-F238E27FC236}">
                <a16:creationId xmlns:a16="http://schemas.microsoft.com/office/drawing/2014/main" id="{7F57BFA4-FEE3-49BF-B993-22F9A4A9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793750"/>
            <a:ext cx="31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3600"/>
              <a:t>.</a:t>
            </a:r>
            <a:endParaRPr lang="el-GR" altLang="el-GR" sz="3600"/>
          </a:p>
        </p:txBody>
      </p:sp>
      <p:sp>
        <p:nvSpPr>
          <p:cNvPr id="20498" name="TextBox 33">
            <a:extLst>
              <a:ext uri="{FF2B5EF4-FFF2-40B4-BE49-F238E27FC236}">
                <a16:creationId xmlns:a16="http://schemas.microsoft.com/office/drawing/2014/main" id="{753F13C1-2062-44B5-8DA4-17D0F58B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4319588"/>
            <a:ext cx="31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3600"/>
              <a:t>.</a:t>
            </a:r>
            <a:endParaRPr lang="el-GR" altLang="el-GR" sz="3600"/>
          </a:p>
        </p:txBody>
      </p:sp>
      <p:sp>
        <p:nvSpPr>
          <p:cNvPr id="20499" name="TextBox 34">
            <a:extLst>
              <a:ext uri="{FF2B5EF4-FFF2-40B4-BE49-F238E27FC236}">
                <a16:creationId xmlns:a16="http://schemas.microsoft.com/office/drawing/2014/main" id="{B9C44633-FCDC-4AEB-BBF1-65AC5EB5A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4319588"/>
            <a:ext cx="312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3600"/>
              <a:t>.</a:t>
            </a:r>
            <a:endParaRPr lang="el-GR" altLang="el-GR" sz="3600"/>
          </a:p>
        </p:txBody>
      </p:sp>
      <p:sp>
        <p:nvSpPr>
          <p:cNvPr id="20500" name="TextBox 35">
            <a:extLst>
              <a:ext uri="{FF2B5EF4-FFF2-40B4-BE49-F238E27FC236}">
                <a16:creationId xmlns:a16="http://schemas.microsoft.com/office/drawing/2014/main" id="{AE74C22C-7551-4C79-BF60-97403F55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188913"/>
            <a:ext cx="31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3600"/>
              <a:t>.</a:t>
            </a:r>
            <a:endParaRPr lang="el-GR" altLang="el-GR" sz="3600"/>
          </a:p>
        </p:txBody>
      </p: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F341E55C-718B-4262-A56B-05BC16BCEB44}"/>
              </a:ext>
            </a:extLst>
          </p:cNvPr>
          <p:cNvCxnSpPr/>
          <p:nvPr/>
        </p:nvCxnSpPr>
        <p:spPr>
          <a:xfrm>
            <a:off x="4071938" y="3414713"/>
            <a:ext cx="0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>
            <a:extLst>
              <a:ext uri="{FF2B5EF4-FFF2-40B4-BE49-F238E27FC236}">
                <a16:creationId xmlns:a16="http://schemas.microsoft.com/office/drawing/2014/main" id="{03C38979-AEA3-45AB-917E-71AB36A99340}"/>
              </a:ext>
            </a:extLst>
          </p:cNvPr>
          <p:cNvCxnSpPr/>
          <p:nvPr/>
        </p:nvCxnSpPr>
        <p:spPr>
          <a:xfrm>
            <a:off x="4749800" y="3414713"/>
            <a:ext cx="0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Βέλος λυγισμένο προς τα επάνω">
            <a:extLst>
              <a:ext uri="{FF2B5EF4-FFF2-40B4-BE49-F238E27FC236}">
                <a16:creationId xmlns:a16="http://schemas.microsoft.com/office/drawing/2014/main" id="{297E2330-83E1-400F-B6BE-5BD03E3AF690}"/>
              </a:ext>
            </a:extLst>
          </p:cNvPr>
          <p:cNvSpPr/>
          <p:nvPr/>
        </p:nvSpPr>
        <p:spPr>
          <a:xfrm flipV="1">
            <a:off x="5508625" y="3198813"/>
            <a:ext cx="792163" cy="3603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0504" name="23 - Θέση αριθμού διαφάνειας">
            <a:extLst>
              <a:ext uri="{FF2B5EF4-FFF2-40B4-BE49-F238E27FC236}">
                <a16:creationId xmlns:a16="http://schemas.microsoft.com/office/drawing/2014/main" id="{DFE7A56B-406E-499F-8FB9-10DCCB13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1013" y="64087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924B1-6754-4B59-B2DF-7D2BADD6CEEB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l-GR" sz="1400"/>
          </a:p>
        </p:txBody>
      </p:sp>
      <p:sp>
        <p:nvSpPr>
          <p:cNvPr id="29" name="28 - Ορθογώνιο">
            <a:extLst>
              <a:ext uri="{FF2B5EF4-FFF2-40B4-BE49-F238E27FC236}">
                <a16:creationId xmlns:a16="http://schemas.microsoft.com/office/drawing/2014/main" id="{B55FE095-0A8C-4E64-A838-86B0FCBB0EE1}"/>
              </a:ext>
            </a:extLst>
          </p:cNvPr>
          <p:cNvSpPr/>
          <p:nvPr/>
        </p:nvSpPr>
        <p:spPr>
          <a:xfrm>
            <a:off x="7453313" y="4494213"/>
            <a:ext cx="1287462" cy="338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Δ</a:t>
            </a:r>
            <a:r>
              <a:rPr lang="en-US" b="1" dirty="0">
                <a:latin typeface="Arial" charset="0"/>
              </a:rPr>
              <a:t>w</a:t>
            </a:r>
            <a:r>
              <a:rPr lang="el-GR" b="1" dirty="0">
                <a:latin typeface="Arial" charset="0"/>
              </a:rPr>
              <a:t>= ΔΕ/Δ</a:t>
            </a:r>
            <a:r>
              <a:rPr lang="en-US" b="1" dirty="0">
                <a:latin typeface="Arial" charset="0"/>
              </a:rPr>
              <a:t>V</a:t>
            </a:r>
            <a:endParaRPr lang="el-GR" dirty="0">
              <a:latin typeface="Arial" charset="0"/>
            </a:endParaRPr>
          </a:p>
        </p:txBody>
      </p:sp>
      <p:graphicFrame>
        <p:nvGraphicFramePr>
          <p:cNvPr id="20506" name="Object 19">
            <a:extLst>
              <a:ext uri="{FF2B5EF4-FFF2-40B4-BE49-F238E27FC236}">
                <a16:creationId xmlns:a16="http://schemas.microsoft.com/office/drawing/2014/main" id="{B01A731F-D451-4105-B0D4-B7939ED3C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494213"/>
          <a:ext cx="10080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028254" imgH="495085" progId="Equation.3">
                  <p:embed/>
                </p:oleObj>
              </mc:Choice>
              <mc:Fallback>
                <p:oleObj name="Εξίσωση" r:id="rId4" imgW="1028254" imgH="495085" progId="Equation.3">
                  <p:embed/>
                  <p:pic>
                    <p:nvPicPr>
                      <p:cNvPr id="20506" name="Object 19">
                        <a:extLst>
                          <a:ext uri="{FF2B5EF4-FFF2-40B4-BE49-F238E27FC236}">
                            <a16:creationId xmlns:a16="http://schemas.microsoft.com/office/drawing/2014/main" id="{B01A731F-D451-4105-B0D4-B7939ED3C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94213"/>
                        <a:ext cx="10080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30 - Ευθύγραμμο βέλος σύνδεσης">
            <a:extLst>
              <a:ext uri="{FF2B5EF4-FFF2-40B4-BE49-F238E27FC236}">
                <a16:creationId xmlns:a16="http://schemas.microsoft.com/office/drawing/2014/main" id="{0FFFDD2E-3837-4CE5-96FD-7B0D7C182A63}"/>
              </a:ext>
            </a:extLst>
          </p:cNvPr>
          <p:cNvCxnSpPr/>
          <p:nvPr/>
        </p:nvCxnSpPr>
        <p:spPr>
          <a:xfrm>
            <a:off x="323850" y="4999038"/>
            <a:ext cx="12969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>
            <a:extLst>
              <a:ext uri="{FF2B5EF4-FFF2-40B4-BE49-F238E27FC236}">
                <a16:creationId xmlns:a16="http://schemas.microsoft.com/office/drawing/2014/main" id="{2A25AF39-60F7-4454-A5B5-CAA57E4E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989138"/>
            <a:ext cx="3168650" cy="107632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l-GR" dirty="0">
                <a:latin typeface="Arial" charset="0"/>
              </a:rPr>
              <a:t>Καταναλισκομένη ενέργεια ανά μονάδα όγκου και ανά μονάδα χρόνου του υγρού, το οποίο βρίσκεται σε ροή.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997AB1C-A700-47CE-B336-478FE29C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9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1507" name="Object 4">
            <a:extLst>
              <a:ext uri="{FF2B5EF4-FFF2-40B4-BE49-F238E27FC236}">
                <a16:creationId xmlns:a16="http://schemas.microsoft.com/office/drawing/2014/main" id="{A46B51EF-F4A0-42BC-AC23-16F031F67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933825"/>
          <a:ext cx="12239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520474" imgH="215806" progId="Equation.3">
                  <p:embed/>
                </p:oleObj>
              </mc:Choice>
              <mc:Fallback>
                <p:oleObj name="Εξίσωση" r:id="rId3" imgW="520474" imgH="215806" progId="Equation.3">
                  <p:embed/>
                  <p:pic>
                    <p:nvPicPr>
                      <p:cNvPr id="21507" name="Object 4">
                        <a:extLst>
                          <a:ext uri="{FF2B5EF4-FFF2-40B4-BE49-F238E27FC236}">
                            <a16:creationId xmlns:a16="http://schemas.microsoft.com/office/drawing/2014/main" id="{A46B51EF-F4A0-42BC-AC23-16F031F67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933825"/>
                        <a:ext cx="12239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12">
            <a:extLst>
              <a:ext uri="{FF2B5EF4-FFF2-40B4-BE49-F238E27FC236}">
                <a16:creationId xmlns:a16="http://schemas.microsoft.com/office/drawing/2014/main" id="{05F3D6F9-4B19-496E-B259-676801403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328613"/>
            <a:ext cx="433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Εντός  υγρού διεσπαρμένα σωματίδια</a:t>
            </a:r>
            <a:endParaRPr lang="en-US" altLang="el-G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Αύξηση της τιμής του ιξώδους του υγρού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λόγω δυνάμεων τριβής</a:t>
            </a:r>
          </a:p>
        </p:txBody>
      </p:sp>
      <p:sp>
        <p:nvSpPr>
          <p:cNvPr id="21509" name="Rectangle 13">
            <a:extLst>
              <a:ext uri="{FF2B5EF4-FFF2-40B4-BE49-F238E27FC236}">
                <a16:creationId xmlns:a16="http://schemas.microsoft.com/office/drawing/2014/main" id="{13C9EEA1-DD05-4EA6-80BC-E0A7375A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789363"/>
            <a:ext cx="2917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υ</a:t>
            </a:r>
            <a:r>
              <a:rPr lang="en-US" altLang="el-GR" sz="1600" b="1" baseline="-25000"/>
              <a:t>r</a:t>
            </a:r>
            <a:r>
              <a:rPr lang="el-GR" altLang="el-GR" sz="1600"/>
              <a:t> : σχετική ταχύτητα μεταξύ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      σωματιδίου και υγρού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ξ</a:t>
            </a:r>
            <a:r>
              <a:rPr lang="el-GR" altLang="el-GR" sz="1600"/>
              <a:t>  : </a:t>
            </a:r>
            <a:r>
              <a:rPr lang="el-GR" altLang="el-GR" sz="1600">
                <a:solidFill>
                  <a:srgbClr val="FF0000"/>
                </a:solidFill>
              </a:rPr>
              <a:t>συντελεστής τριβής </a:t>
            </a:r>
          </a:p>
        </p:txBody>
      </p:sp>
      <p:sp>
        <p:nvSpPr>
          <p:cNvPr id="21510" name="Rectangle 15">
            <a:extLst>
              <a:ext uri="{FF2B5EF4-FFF2-40B4-BE49-F238E27FC236}">
                <a16:creationId xmlns:a16="http://schemas.microsoft.com/office/drawing/2014/main" id="{80DDAAF2-6FCB-4CBB-AD9D-7E328BA0F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05488"/>
            <a:ext cx="662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chemeClr val="accent2"/>
                </a:solidFill>
              </a:rPr>
              <a:t>Ο συντελεστής τριβής εξαρτάται από τα γεωμετρικά χαρακτηριστικά των σωματιδίων και από τα υδροδυναμικά χαρακτηριστικά του υγρού</a:t>
            </a:r>
          </a:p>
        </p:txBody>
      </p:sp>
      <p:sp>
        <p:nvSpPr>
          <p:cNvPr id="21511" name="Rectangle 17">
            <a:extLst>
              <a:ext uri="{FF2B5EF4-FFF2-40B4-BE49-F238E27FC236}">
                <a16:creationId xmlns:a16="http://schemas.microsoft.com/office/drawing/2014/main" id="{C69B2516-1F3D-49EF-BB2D-82E82195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1512" name="Object 16">
            <a:extLst>
              <a:ext uri="{FF2B5EF4-FFF2-40B4-BE49-F238E27FC236}">
                <a16:creationId xmlns:a16="http://schemas.microsoft.com/office/drawing/2014/main" id="{70E2962E-2F0C-4D41-AFB0-138D88E78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4797425"/>
          <a:ext cx="1727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698500" imgH="228600" progId="Equation.3">
                  <p:embed/>
                </p:oleObj>
              </mc:Choice>
              <mc:Fallback>
                <p:oleObj name="Εξίσωση" r:id="rId5" imgW="698500" imgH="228600" progId="Equation.3">
                  <p:embed/>
                  <p:pic>
                    <p:nvPicPr>
                      <p:cNvPr id="21512" name="Object 16">
                        <a:extLst>
                          <a:ext uri="{FF2B5EF4-FFF2-40B4-BE49-F238E27FC236}">
                            <a16:creationId xmlns:a16="http://schemas.microsoft.com/office/drawing/2014/main" id="{70E2962E-2F0C-4D41-AFB0-138D88E78C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797425"/>
                        <a:ext cx="1727200" cy="568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19">
            <a:extLst>
              <a:ext uri="{FF2B5EF4-FFF2-40B4-BE49-F238E27FC236}">
                <a16:creationId xmlns:a16="http://schemas.microsoft.com/office/drawing/2014/main" id="{5EDEBCB9-5591-47C4-B26A-E984FA77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97425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συμπαγή σφαίρα</a:t>
            </a:r>
            <a:endParaRPr lang="en-US" altLang="el-GR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ακτίνας </a:t>
            </a:r>
            <a:r>
              <a:rPr lang="en-US" altLang="el-GR" sz="1600" b="1"/>
              <a:t>R</a:t>
            </a:r>
          </a:p>
        </p:txBody>
      </p:sp>
      <p:sp>
        <p:nvSpPr>
          <p:cNvPr id="21514" name="10 - Θέση αριθμού διαφάνειας">
            <a:extLst>
              <a:ext uri="{FF2B5EF4-FFF2-40B4-BE49-F238E27FC236}">
                <a16:creationId xmlns:a16="http://schemas.microsoft.com/office/drawing/2014/main" id="{040476BF-54C7-4797-B813-0B75EC0D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E14A4A-9F53-4A7B-8C75-BE538A5AB243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l-GR" sz="1400"/>
          </a:p>
        </p:txBody>
      </p:sp>
      <p:pic>
        <p:nvPicPr>
          <p:cNvPr id="21515" name="Picture 12">
            <a:extLst>
              <a:ext uri="{FF2B5EF4-FFF2-40B4-BE49-F238E27FC236}">
                <a16:creationId xmlns:a16="http://schemas.microsoft.com/office/drawing/2014/main" id="{5644FCCA-1EDF-4AAF-89BF-8C536DA0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2855" r="52527" b="17381"/>
          <a:stretch>
            <a:fillRect/>
          </a:stretch>
        </p:blipFill>
        <p:spPr bwMode="auto">
          <a:xfrm>
            <a:off x="1116013" y="14128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E2A3FDDC-5CDE-4B54-A561-FAE188D84F02}"/>
              </a:ext>
            </a:extLst>
          </p:cNvPr>
          <p:cNvCxnSpPr>
            <a:stCxn id="21510" idx="3"/>
          </p:cNvCxnSpPr>
          <p:nvPr/>
        </p:nvCxnSpPr>
        <p:spPr>
          <a:xfrm>
            <a:off x="3565525" y="2889250"/>
            <a:ext cx="0" cy="2524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7" name="Object 4">
            <a:extLst>
              <a:ext uri="{FF2B5EF4-FFF2-40B4-BE49-F238E27FC236}">
                <a16:creationId xmlns:a16="http://schemas.microsoft.com/office/drawing/2014/main" id="{5A5A806D-8B2E-4F80-A12D-7F028310D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492375"/>
          <a:ext cx="288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64885" imgH="215619" progId="Equation.3">
                  <p:embed/>
                </p:oleObj>
              </mc:Choice>
              <mc:Fallback>
                <p:oleObj name="Εξίσωση" r:id="rId8" imgW="164885" imgH="215619" progId="Equation.3">
                  <p:embed/>
                  <p:pic>
                    <p:nvPicPr>
                      <p:cNvPr id="21517" name="Object 4">
                        <a:extLst>
                          <a:ext uri="{FF2B5EF4-FFF2-40B4-BE49-F238E27FC236}">
                            <a16:creationId xmlns:a16="http://schemas.microsoft.com/office/drawing/2014/main" id="{5A5A806D-8B2E-4F80-A12D-7F028310D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92375"/>
                        <a:ext cx="288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8" name="18 - Ομάδα">
            <a:extLst>
              <a:ext uri="{FF2B5EF4-FFF2-40B4-BE49-F238E27FC236}">
                <a16:creationId xmlns:a16="http://schemas.microsoft.com/office/drawing/2014/main" id="{CD6ADD1B-C5C1-460E-9565-B910F0FC02D0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3068638"/>
            <a:ext cx="4041775" cy="568325"/>
            <a:chOff x="827584" y="5589240"/>
            <a:chExt cx="4041884" cy="568325"/>
          </a:xfrm>
        </p:grpSpPr>
        <p:graphicFrame>
          <p:nvGraphicFramePr>
            <p:cNvPr id="21525" name="Object 16">
              <a:extLst>
                <a:ext uri="{FF2B5EF4-FFF2-40B4-BE49-F238E27FC236}">
                  <a16:creationId xmlns:a16="http://schemas.microsoft.com/office/drawing/2014/main" id="{6F76B7F2-AA7E-4869-9F1E-386AAC48B6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5816" y="5589240"/>
            <a:ext cx="169545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10" imgW="685800" imgH="228600" progId="Equation.3">
                    <p:embed/>
                  </p:oleObj>
                </mc:Choice>
                <mc:Fallback>
                  <p:oleObj name="Εξίσωση" r:id="rId10" imgW="685800" imgH="228600" progId="Equation.3">
                    <p:embed/>
                    <p:pic>
                      <p:nvPicPr>
                        <p:cNvPr id="21525" name="Object 16">
                          <a:extLst>
                            <a:ext uri="{FF2B5EF4-FFF2-40B4-BE49-F238E27FC236}">
                              <a16:creationId xmlns:a16="http://schemas.microsoft.com/office/drawing/2014/main" id="{6F76B7F2-AA7E-4869-9F1E-386AAC48B6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5589240"/>
                          <a:ext cx="1695450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16 - Ορθογώνιο">
              <a:extLst>
                <a:ext uri="{FF2B5EF4-FFF2-40B4-BE49-F238E27FC236}">
                  <a16:creationId xmlns:a16="http://schemas.microsoft.com/office/drawing/2014/main" id="{32693B71-0ECA-48B8-82AD-0C0E93C9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84" y="5661248"/>
              <a:ext cx="1932645" cy="3385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/>
                <a:t>Νόμος του </a:t>
              </a:r>
              <a:r>
                <a:rPr lang="en-US" altLang="el-GR" sz="1600" b="1"/>
                <a:t>Stokes</a:t>
              </a:r>
              <a:endParaRPr lang="el-GR" altLang="el-GR" sz="1600"/>
            </a:p>
          </p:txBody>
        </p:sp>
        <p:graphicFrame>
          <p:nvGraphicFramePr>
            <p:cNvPr id="21527" name="Object 4">
              <a:extLst>
                <a:ext uri="{FF2B5EF4-FFF2-40B4-BE49-F238E27FC236}">
                  <a16:creationId xmlns:a16="http://schemas.microsoft.com/office/drawing/2014/main" id="{47389446-C676-4072-9C1F-8E79B97C1B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742" y="5612989"/>
            <a:ext cx="345726" cy="516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ξίσωση" r:id="rId12" imgW="164885" imgH="215619" progId="Equation.3">
                    <p:embed/>
                  </p:oleObj>
                </mc:Choice>
                <mc:Fallback>
                  <p:oleObj name="Εξίσωση" r:id="rId12" imgW="164885" imgH="215619" progId="Equation.3">
                    <p:embed/>
                    <p:pic>
                      <p:nvPicPr>
                        <p:cNvPr id="21527" name="Object 4">
                          <a:extLst>
                            <a:ext uri="{FF2B5EF4-FFF2-40B4-BE49-F238E27FC236}">
                              <a16:creationId xmlns:a16="http://schemas.microsoft.com/office/drawing/2014/main" id="{47389446-C676-4072-9C1F-8E79B97C1B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742" y="5612989"/>
                          <a:ext cx="345726" cy="516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19" name="Object 10">
            <a:extLst>
              <a:ext uri="{FF2B5EF4-FFF2-40B4-BE49-F238E27FC236}">
                <a16:creationId xmlns:a16="http://schemas.microsoft.com/office/drawing/2014/main" id="{ADB3A815-D2EF-4129-B408-FFE33C852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1412875"/>
          <a:ext cx="10080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622030" imgH="418918" progId="Equation.3">
                  <p:embed/>
                </p:oleObj>
              </mc:Choice>
              <mc:Fallback>
                <p:oleObj name="Εξίσωση" r:id="rId13" imgW="622030" imgH="418918" progId="Equation.3">
                  <p:embed/>
                  <p:pic>
                    <p:nvPicPr>
                      <p:cNvPr id="21519" name="Object 10">
                        <a:extLst>
                          <a:ext uri="{FF2B5EF4-FFF2-40B4-BE49-F238E27FC236}">
                            <a16:creationId xmlns:a16="http://schemas.microsoft.com/office/drawing/2014/main" id="{ADB3A815-D2EF-4129-B408-FFE33C852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412875"/>
                        <a:ext cx="10080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0">
            <a:extLst>
              <a:ext uri="{FF2B5EF4-FFF2-40B4-BE49-F238E27FC236}">
                <a16:creationId xmlns:a16="http://schemas.microsoft.com/office/drawing/2014/main" id="{AA25A40A-6C79-42B3-B13B-FEB39E437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1412875"/>
          <a:ext cx="10906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5" imgW="672808" imgH="393529" progId="Equation.3">
                  <p:embed/>
                </p:oleObj>
              </mc:Choice>
              <mc:Fallback>
                <p:oleObj name="Εξίσωση" r:id="rId15" imgW="672808" imgH="393529" progId="Equation.3">
                  <p:embed/>
                  <p:pic>
                    <p:nvPicPr>
                      <p:cNvPr id="21520" name="Object 10">
                        <a:extLst>
                          <a:ext uri="{FF2B5EF4-FFF2-40B4-BE49-F238E27FC236}">
                            <a16:creationId xmlns:a16="http://schemas.microsoft.com/office/drawing/2014/main" id="{AA25A40A-6C79-42B3-B13B-FEB39E437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412875"/>
                        <a:ext cx="109061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22 - TextBox">
            <a:extLst>
              <a:ext uri="{FF2B5EF4-FFF2-40B4-BE49-F238E27FC236}">
                <a16:creationId xmlns:a16="http://schemas.microsoft.com/office/drawing/2014/main" id="{D8C858A5-834A-46BE-8984-DD0D488EC4EA}"/>
              </a:ext>
            </a:extLst>
          </p:cNvPr>
          <p:cNvSpPr txBox="1"/>
          <p:nvPr/>
        </p:nvSpPr>
        <p:spPr>
          <a:xfrm>
            <a:off x="7092950" y="1268413"/>
            <a:ext cx="527050" cy="33813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~R</a:t>
            </a:r>
            <a:r>
              <a:rPr lang="en-US" baseline="30000" dirty="0">
                <a:latin typeface="Arial" charset="0"/>
              </a:rPr>
              <a:t>2</a:t>
            </a:r>
            <a:endParaRPr lang="el-GR" baseline="30000" dirty="0">
              <a:latin typeface="Arial" charset="0"/>
            </a:endParaRPr>
          </a:p>
        </p:txBody>
      </p:sp>
      <p:cxnSp>
        <p:nvCxnSpPr>
          <p:cNvPr id="27" name="26 - Ευθύγραμμο βέλος σύνδεσης">
            <a:extLst>
              <a:ext uri="{FF2B5EF4-FFF2-40B4-BE49-F238E27FC236}">
                <a16:creationId xmlns:a16="http://schemas.microsoft.com/office/drawing/2014/main" id="{548C5D82-E48B-443F-9805-708C9AFF2DA1}"/>
              </a:ext>
            </a:extLst>
          </p:cNvPr>
          <p:cNvCxnSpPr/>
          <p:nvPr/>
        </p:nvCxnSpPr>
        <p:spPr>
          <a:xfrm flipH="1">
            <a:off x="6732588" y="1411288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27 - TextBox">
            <a:extLst>
              <a:ext uri="{FF2B5EF4-FFF2-40B4-BE49-F238E27FC236}">
                <a16:creationId xmlns:a16="http://schemas.microsoft.com/office/drawing/2014/main" id="{36392829-D3FD-4247-B446-D087FCB3F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133600"/>
            <a:ext cx="4687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Η δύναμη που αντιτίθεται στην σχετική κίνηση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της σφαίρας ως προς το υγρό είναι ανάλογη του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	</a:t>
            </a:r>
            <a:r>
              <a:rPr lang="en-US" altLang="el-GR" sz="1600"/>
              <a:t>            </a:t>
            </a:r>
            <a:r>
              <a:rPr lang="el-GR" altLang="el-GR" sz="1600"/>
              <a:t>η(</a:t>
            </a:r>
            <a:r>
              <a:rPr lang="en-US" altLang="el-GR" sz="1400"/>
              <a:t>U</a:t>
            </a:r>
            <a:r>
              <a:rPr lang="en-US" altLang="el-GR" sz="1600" baseline="-25000"/>
              <a:t>r</a:t>
            </a:r>
            <a:r>
              <a:rPr lang="en-US" altLang="el-GR" sz="1600"/>
              <a:t>/R)(R</a:t>
            </a:r>
            <a:r>
              <a:rPr lang="en-US" altLang="el-GR" sz="1600" baseline="30000"/>
              <a:t>2</a:t>
            </a:r>
            <a:r>
              <a:rPr lang="en-US" altLang="el-GR" sz="1600"/>
              <a:t>)</a:t>
            </a:r>
            <a:endParaRPr lang="el-GR" altLang="el-GR" sz="1600"/>
          </a:p>
        </p:txBody>
      </p:sp>
      <p:graphicFrame>
        <p:nvGraphicFramePr>
          <p:cNvPr id="21524" name="Object 10">
            <a:extLst>
              <a:ext uri="{FF2B5EF4-FFF2-40B4-BE49-F238E27FC236}">
                <a16:creationId xmlns:a16="http://schemas.microsoft.com/office/drawing/2014/main" id="{37E82865-697D-4E73-8944-568AA0D38A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7988" y="1341438"/>
          <a:ext cx="8223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7" imgW="507780" imgH="393529" progId="Equation.3">
                  <p:embed/>
                </p:oleObj>
              </mc:Choice>
              <mc:Fallback>
                <p:oleObj name="Εξίσωση" r:id="rId17" imgW="507780" imgH="393529" progId="Equation.3">
                  <p:embed/>
                  <p:pic>
                    <p:nvPicPr>
                      <p:cNvPr id="21524" name="Object 10">
                        <a:extLst>
                          <a:ext uri="{FF2B5EF4-FFF2-40B4-BE49-F238E27FC236}">
                            <a16:creationId xmlns:a16="http://schemas.microsoft.com/office/drawing/2014/main" id="{37E82865-697D-4E73-8944-568AA0D38A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1341438"/>
                        <a:ext cx="8223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1794208-00D6-410E-B139-B8B435F10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9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3555" name="Object 5">
            <a:extLst>
              <a:ext uri="{FF2B5EF4-FFF2-40B4-BE49-F238E27FC236}">
                <a16:creationId xmlns:a16="http://schemas.microsoft.com/office/drawing/2014/main" id="{4A6A949F-F1AD-4777-A4EB-1DF20A9375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8175" y="2997200"/>
          <a:ext cx="25034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84300" imgH="431800" progId="Equation.3">
                  <p:embed/>
                </p:oleObj>
              </mc:Choice>
              <mc:Fallback>
                <p:oleObj name="Εξίσωση" r:id="rId3" imgW="1384300" imgH="431800" progId="Equation.3">
                  <p:embed/>
                  <p:pic>
                    <p:nvPicPr>
                      <p:cNvPr id="23555" name="Object 5">
                        <a:extLst>
                          <a:ext uri="{FF2B5EF4-FFF2-40B4-BE49-F238E27FC236}">
                            <a16:creationId xmlns:a16="http://schemas.microsoft.com/office/drawing/2014/main" id="{4A6A949F-F1AD-4777-A4EB-1DF20A937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997200"/>
                        <a:ext cx="25034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97B80FF7-8026-4A74-85FE-87C6AF8058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4508500"/>
          <a:ext cx="20891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269449" imgH="444307" progId="Equation.3">
                  <p:embed/>
                </p:oleObj>
              </mc:Choice>
              <mc:Fallback>
                <p:oleObj name="Εξίσωση" r:id="rId5" imgW="1269449" imgH="444307" progId="Equation.3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97B80FF7-8026-4A74-85FE-87C6AF8058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508500"/>
                        <a:ext cx="20891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13">
            <a:extLst>
              <a:ext uri="{FF2B5EF4-FFF2-40B4-BE49-F238E27FC236}">
                <a16:creationId xmlns:a16="http://schemas.microsoft.com/office/drawing/2014/main" id="{9EBAEE83-205B-47DF-BFE9-3D5035DC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198813"/>
            <a:ext cx="166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Σχετικό ιξώδες</a:t>
            </a:r>
          </a:p>
        </p:txBody>
      </p:sp>
      <p:sp>
        <p:nvSpPr>
          <p:cNvPr id="23558" name="Rectangle 14">
            <a:extLst>
              <a:ext uri="{FF2B5EF4-FFF2-40B4-BE49-F238E27FC236}">
                <a16:creationId xmlns:a16="http://schemas.microsoft.com/office/drawing/2014/main" id="{9A83FF02-9BDF-4523-B431-9AF91294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005263"/>
            <a:ext cx="6831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Η σχετική αύξηση του ιξώδους (η-η</a:t>
            </a:r>
            <a:r>
              <a:rPr lang="el-GR" altLang="el-GR" sz="1800" baseline="-25000"/>
              <a:t>0</a:t>
            </a:r>
            <a:r>
              <a:rPr lang="el-GR" altLang="el-GR" sz="1800"/>
              <a:t>)/η</a:t>
            </a:r>
            <a:r>
              <a:rPr lang="el-GR" altLang="el-GR" sz="1800" baseline="-25000"/>
              <a:t>0</a:t>
            </a:r>
            <a:r>
              <a:rPr lang="el-GR" altLang="el-GR" sz="1800"/>
              <a:t> ονομάζεται </a:t>
            </a:r>
            <a:r>
              <a:rPr lang="el-GR" altLang="el-GR" sz="1800" b="1"/>
              <a:t>ειδικό ιξώδες</a:t>
            </a:r>
          </a:p>
        </p:txBody>
      </p:sp>
      <p:sp>
        <p:nvSpPr>
          <p:cNvPr id="23559" name="Rectangle 15">
            <a:extLst>
              <a:ext uri="{FF2B5EF4-FFF2-40B4-BE49-F238E27FC236}">
                <a16:creationId xmlns:a16="http://schemas.microsoft.com/office/drawing/2014/main" id="{EC7FDE37-0F72-449E-84D7-2859611F8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373688"/>
            <a:ext cx="6537325" cy="590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chemeClr val="accent2"/>
                </a:solidFill>
              </a:rPr>
              <a:t>Η αύξηση του ιξώδους του υγρού δεν εξαρτάται από το μέγεθος των σωματιδίων αλλά μόνο από την ποσότητά τους</a:t>
            </a:r>
          </a:p>
        </p:txBody>
      </p:sp>
      <p:sp>
        <p:nvSpPr>
          <p:cNvPr id="23560" name="Text Box 16">
            <a:extLst>
              <a:ext uri="{FF2B5EF4-FFF2-40B4-BE49-F238E27FC236}">
                <a16:creationId xmlns:a16="http://schemas.microsoft.com/office/drawing/2014/main" id="{4174B910-2CAD-4049-944A-F72DA45F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213100"/>
            <a:ext cx="1257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Στρωτή ροή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/>
          </a:p>
        </p:txBody>
      </p:sp>
      <p:sp>
        <p:nvSpPr>
          <p:cNvPr id="23561" name="11 - Θέση αριθμού διαφάνειας">
            <a:extLst>
              <a:ext uri="{FF2B5EF4-FFF2-40B4-BE49-F238E27FC236}">
                <a16:creationId xmlns:a16="http://schemas.microsoft.com/office/drawing/2014/main" id="{69BD8460-91D6-4C39-A994-CDF94559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FA087-2C4B-417E-8BBB-5F3266A1B98C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l-GR" sz="1400"/>
          </a:p>
        </p:txBody>
      </p:sp>
      <p:grpSp>
        <p:nvGrpSpPr>
          <p:cNvPr id="23562" name="17 - Ομάδα">
            <a:extLst>
              <a:ext uri="{FF2B5EF4-FFF2-40B4-BE49-F238E27FC236}">
                <a16:creationId xmlns:a16="http://schemas.microsoft.com/office/drawing/2014/main" id="{E0D5DEA5-5142-4227-A61D-CB2D7502A0F4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17538"/>
            <a:ext cx="4176712" cy="2235200"/>
            <a:chOff x="755576" y="476672"/>
            <a:chExt cx="4176464" cy="2235371"/>
          </a:xfrm>
        </p:grpSpPr>
        <p:pic>
          <p:nvPicPr>
            <p:cNvPr id="23564" name="Picture 1" descr="Screen Shot 2014-10-09 at 1.05.04 PM.png">
              <a:extLst>
                <a:ext uri="{FF2B5EF4-FFF2-40B4-BE49-F238E27FC236}">
                  <a16:creationId xmlns:a16="http://schemas.microsoft.com/office/drawing/2014/main" id="{7B200C0F-5466-40CB-A061-6F3EDB61F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3" r="28813" b="51045"/>
            <a:stretch>
              <a:fillRect/>
            </a:stretch>
          </p:blipFill>
          <p:spPr bwMode="auto">
            <a:xfrm>
              <a:off x="755576" y="476672"/>
              <a:ext cx="4176464" cy="223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- Ορθογώνιο">
              <a:extLst>
                <a:ext uri="{FF2B5EF4-FFF2-40B4-BE49-F238E27FC236}">
                  <a16:creationId xmlns:a16="http://schemas.microsoft.com/office/drawing/2014/main" id="{8FE8080E-5A0D-449C-AD1B-7047EA991ED1}"/>
                </a:ext>
              </a:extLst>
            </p:cNvPr>
            <p:cNvSpPr/>
            <p:nvPr/>
          </p:nvSpPr>
          <p:spPr>
            <a:xfrm>
              <a:off x="3563696" y="548114"/>
              <a:ext cx="1368344" cy="15130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17" name="16 - Ορθογώνιο">
              <a:extLst>
                <a:ext uri="{FF2B5EF4-FFF2-40B4-BE49-F238E27FC236}">
                  <a16:creationId xmlns:a16="http://schemas.microsoft.com/office/drawing/2014/main" id="{5E1F3F8E-40D1-4070-9A7B-7932FC1D5C13}"/>
                </a:ext>
              </a:extLst>
            </p:cNvPr>
            <p:cNvSpPr/>
            <p:nvPr/>
          </p:nvSpPr>
          <p:spPr>
            <a:xfrm>
              <a:off x="2123920" y="764031"/>
              <a:ext cx="792115" cy="28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sp>
        <p:nvSpPr>
          <p:cNvPr id="23563" name="Rectangle 12">
            <a:extLst>
              <a:ext uri="{FF2B5EF4-FFF2-40B4-BE49-F238E27FC236}">
                <a16:creationId xmlns:a16="http://schemas.microsoft.com/office/drawing/2014/main" id="{1F463560-2DBF-4374-B025-190EE030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268413"/>
            <a:ext cx="5184775" cy="646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Ιξώδες αιωρημάτων των σφαιρικών σωματιδίων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 </a:t>
            </a:r>
            <a:r>
              <a:rPr lang="en-US" altLang="el-GR" sz="1800" b="1">
                <a:solidFill>
                  <a:schemeClr val="accent2"/>
                </a:solidFill>
              </a:rPr>
              <a:t>Einstein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462E047C-1FCE-4619-8443-A5523C43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20713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Όταν το αιώρημα των σωματιδίων δεν είναι αρκετά αραιό,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 εκδηλώνονται </a:t>
            </a:r>
            <a:r>
              <a:rPr lang="el-GR" altLang="el-GR" sz="1800">
                <a:solidFill>
                  <a:schemeClr val="accent2"/>
                </a:solidFill>
              </a:rPr>
              <a:t>υδροδυναμικές διαταραχές</a:t>
            </a:r>
            <a:r>
              <a:rPr lang="el-GR" altLang="el-GR" sz="1800"/>
              <a:t> </a:t>
            </a:r>
            <a:r>
              <a:rPr lang="en-US" altLang="el-GR" sz="1800" b="1"/>
              <a:t>Simha</a:t>
            </a:r>
          </a:p>
        </p:txBody>
      </p:sp>
      <p:sp>
        <p:nvSpPr>
          <p:cNvPr id="25603" name="Rectangle 8">
            <a:extLst>
              <a:ext uri="{FF2B5EF4-FFF2-40B4-BE49-F238E27FC236}">
                <a16:creationId xmlns:a16="http://schemas.microsoft.com/office/drawing/2014/main" id="{0C6BD845-E85C-44AC-A553-2656C074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3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5604" name="Object 7">
            <a:extLst>
              <a:ext uri="{FF2B5EF4-FFF2-40B4-BE49-F238E27FC236}">
                <a16:creationId xmlns:a16="http://schemas.microsoft.com/office/drawing/2014/main" id="{E1C2C608-8F7A-4D1F-9757-D79A1072B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1773238"/>
          <a:ext cx="24844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256755" imgH="253890" progId="Equation.3">
                  <p:embed/>
                </p:oleObj>
              </mc:Choice>
              <mc:Fallback>
                <p:oleObj name="Εξίσωση" r:id="rId3" imgW="1256755" imgH="253890" progId="Equation.3">
                  <p:embed/>
                  <p:pic>
                    <p:nvPicPr>
                      <p:cNvPr id="25604" name="Object 7">
                        <a:extLst>
                          <a:ext uri="{FF2B5EF4-FFF2-40B4-BE49-F238E27FC236}">
                            <a16:creationId xmlns:a16="http://schemas.microsoft.com/office/drawing/2014/main" id="{E1C2C608-8F7A-4D1F-9757-D79A1072B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773238"/>
                        <a:ext cx="24844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FC0A0087-CA08-4529-9ADD-493B09125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4149725"/>
          <a:ext cx="33115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714500" imgH="469900" progId="Equation.3">
                  <p:embed/>
                </p:oleObj>
              </mc:Choice>
              <mc:Fallback>
                <p:oleObj name="Εξίσωση" r:id="rId5" imgW="1714500" imgH="469900" progId="Equation.3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FC0A0087-CA08-4529-9ADD-493B091255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149725"/>
                        <a:ext cx="3311525" cy="901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12">
            <a:extLst>
              <a:ext uri="{FF2B5EF4-FFF2-40B4-BE49-F238E27FC236}">
                <a16:creationId xmlns:a16="http://schemas.microsoft.com/office/drawing/2014/main" id="{4F5CB554-57A7-42B0-9D25-CA54441A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241935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φ</a:t>
            </a:r>
            <a:r>
              <a:rPr lang="el-GR" altLang="el-GR" sz="1800" baseline="-25000"/>
              <a:t>2</a:t>
            </a:r>
            <a:r>
              <a:rPr lang="el-GR" altLang="el-GR" sz="1800"/>
              <a:t> = υ</a:t>
            </a:r>
            <a:r>
              <a:rPr lang="el-GR" altLang="el-GR" sz="1800" baseline="-25000"/>
              <a:t>2</a:t>
            </a:r>
            <a:r>
              <a:rPr lang="en-US" altLang="el-GR" sz="1800"/>
              <a:t>c</a:t>
            </a:r>
            <a:r>
              <a:rPr lang="en-US" altLang="el-GR" sz="1800" baseline="-25000"/>
              <a:t>2</a:t>
            </a:r>
            <a:r>
              <a:rPr lang="en-US" altLang="el-GR" sz="1800"/>
              <a:t>/m</a:t>
            </a:r>
            <a:r>
              <a:rPr lang="en-US" altLang="el-GR" sz="1800" baseline="-25000"/>
              <a:t>2</a:t>
            </a:r>
          </a:p>
        </p:txBody>
      </p:sp>
      <p:sp>
        <p:nvSpPr>
          <p:cNvPr id="25607" name="Rectangle 13">
            <a:extLst>
              <a:ext uri="{FF2B5EF4-FFF2-40B4-BE49-F238E27FC236}">
                <a16:creationId xmlns:a16="http://schemas.microsoft.com/office/drawing/2014/main" id="{E761FC70-6B2B-4108-A060-FDE473015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141663"/>
            <a:ext cx="1835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Ανηγμένο ιξώδες</a:t>
            </a:r>
          </a:p>
        </p:txBody>
      </p:sp>
      <p:sp>
        <p:nvSpPr>
          <p:cNvPr id="25608" name="Rectangle 14">
            <a:extLst>
              <a:ext uri="{FF2B5EF4-FFF2-40B4-BE49-F238E27FC236}">
                <a16:creationId xmlns:a16="http://schemas.microsoft.com/office/drawing/2014/main" id="{67A80396-20A6-4BA5-BF65-67BE6A76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4365625"/>
            <a:ext cx="2611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Εσωτερικό ιξώδες</a:t>
            </a:r>
            <a:endParaRPr lang="en-US" altLang="el-GR" sz="16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Οριακός δείκτης ιξώδους</a:t>
            </a:r>
          </a:p>
        </p:txBody>
      </p:sp>
      <p:sp>
        <p:nvSpPr>
          <p:cNvPr id="25609" name="Rectangle 15">
            <a:extLst>
              <a:ext uri="{FF2B5EF4-FFF2-40B4-BE49-F238E27FC236}">
                <a16:creationId xmlns:a16="http://schemas.microsoft.com/office/drawing/2014/main" id="{3B69EE02-FDB2-48DD-B426-AD9C1CBB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45125"/>
            <a:ext cx="8569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chemeClr val="accent2"/>
                </a:solidFill>
              </a:rPr>
              <a:t>Το όριο του ανηγμένου ιξώδους (η</a:t>
            </a:r>
            <a:r>
              <a:rPr lang="en-US" altLang="el-GR" sz="1600" baseline="-25000">
                <a:solidFill>
                  <a:schemeClr val="accent2"/>
                </a:solidFill>
              </a:rPr>
              <a:t>sp</a:t>
            </a:r>
            <a:r>
              <a:rPr lang="el-GR" altLang="el-GR" sz="1600">
                <a:solidFill>
                  <a:schemeClr val="accent2"/>
                </a:solidFill>
              </a:rPr>
              <a:t>/</a:t>
            </a:r>
            <a:r>
              <a:rPr lang="en-US" altLang="el-GR" sz="1600">
                <a:solidFill>
                  <a:schemeClr val="accent2"/>
                </a:solidFill>
              </a:rPr>
              <a:t>c</a:t>
            </a:r>
            <a:r>
              <a:rPr lang="el-GR" altLang="el-GR" sz="1600" baseline="-25000">
                <a:solidFill>
                  <a:schemeClr val="accent2"/>
                </a:solidFill>
              </a:rPr>
              <a:t>2</a:t>
            </a:r>
            <a:r>
              <a:rPr lang="el-GR" altLang="el-GR" sz="1600">
                <a:solidFill>
                  <a:schemeClr val="accent2"/>
                </a:solidFill>
              </a:rPr>
              <a:t>) όταν η αραίωση του διαλύματος ως προς το πολυμερές, γίνεται άπειρη, δηλαδή όταν </a:t>
            </a:r>
            <a:r>
              <a:rPr lang="el-GR" altLang="el-GR" sz="1600" b="1">
                <a:solidFill>
                  <a:schemeClr val="accent2"/>
                </a:solidFill>
              </a:rPr>
              <a:t>δεν υπάρχουν αλληλεπιδράσεις μεταξύ μακρομοριακών αλυσίδων.</a:t>
            </a:r>
          </a:p>
        </p:txBody>
      </p:sp>
      <p:sp>
        <p:nvSpPr>
          <p:cNvPr id="25610" name="Text Box 16">
            <a:extLst>
              <a:ext uri="{FF2B5EF4-FFF2-40B4-BE49-F238E27FC236}">
                <a16:creationId xmlns:a16="http://schemas.microsoft.com/office/drawing/2014/main" id="{537C2EBC-2F1E-4074-89BE-6256B709F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420938"/>
            <a:ext cx="906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CC0000"/>
                </a:solidFill>
              </a:rPr>
              <a:t> </a:t>
            </a:r>
            <a:r>
              <a:rPr lang="en-GB" altLang="el-GR" sz="1600" b="1">
                <a:solidFill>
                  <a:srgbClr val="CC0000"/>
                </a:solidFill>
              </a:rPr>
              <a:t>c: g/ml</a:t>
            </a:r>
            <a:endParaRPr lang="en-US" altLang="el-GR" sz="1600" b="1">
              <a:solidFill>
                <a:srgbClr val="CC0000"/>
              </a:solidFill>
            </a:endParaRPr>
          </a:p>
        </p:txBody>
      </p:sp>
      <p:sp>
        <p:nvSpPr>
          <p:cNvPr id="25611" name="11 - Ορθογώνιο">
            <a:extLst>
              <a:ext uri="{FF2B5EF4-FFF2-40B4-BE49-F238E27FC236}">
                <a16:creationId xmlns:a16="http://schemas.microsoft.com/office/drawing/2014/main" id="{7F50B3B2-15D2-4B82-BCC9-D2C03D01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420938"/>
            <a:ext cx="4164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όπου</a:t>
            </a:r>
            <a:r>
              <a:rPr lang="en-US" altLang="el-GR" sz="1600"/>
              <a:t> </a:t>
            </a:r>
            <a:r>
              <a:rPr lang="el-GR" altLang="el-GR" sz="1600"/>
              <a:t>υ</a:t>
            </a:r>
            <a:r>
              <a:rPr lang="el-GR" altLang="el-GR" sz="1600" baseline="-25000"/>
              <a:t>2  </a:t>
            </a:r>
            <a:r>
              <a:rPr lang="el-GR" altLang="el-GR" sz="1600"/>
              <a:t>είναι ο όγκος ενός </a:t>
            </a:r>
            <a:r>
              <a:rPr lang="en-US" altLang="el-GR" sz="1600"/>
              <a:t>mol</a:t>
            </a:r>
            <a:r>
              <a:rPr lang="el-GR" altLang="el-GR" sz="1600"/>
              <a:t> πολυμερούς</a:t>
            </a:r>
          </a:p>
        </p:txBody>
      </p:sp>
      <p:graphicFrame>
        <p:nvGraphicFramePr>
          <p:cNvPr id="25612" name="Object 6">
            <a:extLst>
              <a:ext uri="{FF2B5EF4-FFF2-40B4-BE49-F238E27FC236}">
                <a16:creationId xmlns:a16="http://schemas.microsoft.com/office/drawing/2014/main" id="{6A8D0FB3-F39E-49F5-86B8-F58B5DDA0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2924175"/>
          <a:ext cx="30241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1828800" imgH="520700" progId="Equation.3">
                  <p:embed/>
                </p:oleObj>
              </mc:Choice>
              <mc:Fallback>
                <p:oleObj name="Εξίσωση" r:id="rId7" imgW="1828800" imgH="520700" progId="Equation.3">
                  <p:embed/>
                  <p:pic>
                    <p:nvPicPr>
                      <p:cNvPr id="25612" name="Object 6">
                        <a:extLst>
                          <a:ext uri="{FF2B5EF4-FFF2-40B4-BE49-F238E27FC236}">
                            <a16:creationId xmlns:a16="http://schemas.microsoft.com/office/drawing/2014/main" id="{6A8D0FB3-F39E-49F5-86B8-F58B5DDA0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24175"/>
                        <a:ext cx="302418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- Έλλειψη">
            <a:extLst>
              <a:ext uri="{FF2B5EF4-FFF2-40B4-BE49-F238E27FC236}">
                <a16:creationId xmlns:a16="http://schemas.microsoft.com/office/drawing/2014/main" id="{732DA3E4-0370-4BE2-B419-04D3351FE75F}"/>
              </a:ext>
            </a:extLst>
          </p:cNvPr>
          <p:cNvSpPr/>
          <p:nvPr/>
        </p:nvSpPr>
        <p:spPr>
          <a:xfrm>
            <a:off x="4668838" y="1700213"/>
            <a:ext cx="576262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5614" name="13 - Θέση αριθμού διαφάνειας">
            <a:extLst>
              <a:ext uri="{FF2B5EF4-FFF2-40B4-BE49-F238E27FC236}">
                <a16:creationId xmlns:a16="http://schemas.microsoft.com/office/drawing/2014/main" id="{63008A14-5C0B-461B-8C0E-CCD69573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A3EB5C-0A32-4D78-8C41-AAE1F1636361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l-G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58989F2B-64BF-4743-AB36-B58EE1DF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8496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ποσοτική εφαρμογή των θεωριών του </a:t>
            </a:r>
            <a:r>
              <a:rPr lang="en-US" altLang="el-GR" sz="1600" b="1"/>
              <a:t>Einstein</a:t>
            </a:r>
            <a:r>
              <a:rPr lang="el-GR" altLang="el-GR" sz="1600"/>
              <a:t> και του </a:t>
            </a:r>
            <a:r>
              <a:rPr lang="en-US" altLang="el-GR" sz="1600" b="1"/>
              <a:t>Simha</a:t>
            </a:r>
            <a:r>
              <a:rPr lang="el-GR" altLang="el-GR" sz="1600"/>
              <a:t> αποδεικνύεται αδύνατος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στην περίπτωση των μακρ</a:t>
            </a:r>
            <a:r>
              <a:rPr lang="en-US" altLang="el-GR" sz="1600"/>
              <a:t>o</a:t>
            </a:r>
            <a:r>
              <a:rPr lang="el-GR" altLang="el-GR" sz="1600"/>
              <a:t>μορίων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14D9F4B8-A88E-4F36-9255-FAEE9072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27652" name="Object 6">
            <a:extLst>
              <a:ext uri="{FF2B5EF4-FFF2-40B4-BE49-F238E27FC236}">
                <a16:creationId xmlns:a16="http://schemas.microsoft.com/office/drawing/2014/main" id="{E8C2896E-66F7-4292-87D6-A9ECD0250F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484313"/>
          <a:ext cx="12969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787400" imgH="457200" progId="Equation.3">
                  <p:embed/>
                </p:oleObj>
              </mc:Choice>
              <mc:Fallback>
                <p:oleObj name="Εξίσωση" r:id="rId3" imgW="787400" imgH="457200" progId="Equation.3">
                  <p:embed/>
                  <p:pic>
                    <p:nvPicPr>
                      <p:cNvPr id="27652" name="Object 6">
                        <a:extLst>
                          <a:ext uri="{FF2B5EF4-FFF2-40B4-BE49-F238E27FC236}">
                            <a16:creationId xmlns:a16="http://schemas.microsoft.com/office/drawing/2014/main" id="{E8C2896E-66F7-4292-87D6-A9ECD0250F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84313"/>
                        <a:ext cx="129698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>
            <a:extLst>
              <a:ext uri="{FF2B5EF4-FFF2-40B4-BE49-F238E27FC236}">
                <a16:creationId xmlns:a16="http://schemas.microsoft.com/office/drawing/2014/main" id="{5AF0F75E-DB25-487E-B8AA-BFB7CA841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975" y="2349500"/>
          <a:ext cx="22653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485900" imgH="469900" progId="Equation.3">
                  <p:embed/>
                </p:oleObj>
              </mc:Choice>
              <mc:Fallback>
                <p:oleObj name="Εξίσωση" r:id="rId5" imgW="1485900" imgH="469900" progId="Equation.3">
                  <p:embed/>
                  <p:pic>
                    <p:nvPicPr>
                      <p:cNvPr id="27653" name="Object 5">
                        <a:extLst>
                          <a:ext uri="{FF2B5EF4-FFF2-40B4-BE49-F238E27FC236}">
                            <a16:creationId xmlns:a16="http://schemas.microsoft.com/office/drawing/2014/main" id="{5AF0F75E-DB25-487E-B8AA-BFB7CA841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349500"/>
                        <a:ext cx="22653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10">
            <a:extLst>
              <a:ext uri="{FF2B5EF4-FFF2-40B4-BE49-F238E27FC236}">
                <a16:creationId xmlns:a16="http://schemas.microsoft.com/office/drawing/2014/main" id="{7644200F-77CD-4E4C-944C-EDC12F79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916113"/>
            <a:ext cx="143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φ</a:t>
            </a:r>
            <a:r>
              <a:rPr lang="el-GR" altLang="el-GR" sz="1600" baseline="-25000"/>
              <a:t>2</a:t>
            </a:r>
            <a:r>
              <a:rPr lang="el-GR" altLang="el-GR" sz="1600"/>
              <a:t> = </a:t>
            </a:r>
            <a:r>
              <a:rPr lang="en-US" altLang="el-GR" sz="1600"/>
              <a:t>c</a:t>
            </a:r>
            <a:r>
              <a:rPr lang="el-GR" altLang="el-GR" sz="1600" baseline="-25000"/>
              <a:t>2</a:t>
            </a:r>
            <a:r>
              <a:rPr lang="el-GR" altLang="el-GR" sz="1600"/>
              <a:t>υ</a:t>
            </a:r>
            <a:r>
              <a:rPr lang="el-GR" altLang="el-GR" sz="1600" baseline="-25000"/>
              <a:t>2</a:t>
            </a:r>
            <a:r>
              <a:rPr lang="el-GR" altLang="el-GR" sz="1600"/>
              <a:t> /Μ</a:t>
            </a:r>
            <a:r>
              <a:rPr lang="el-GR" altLang="el-GR" sz="1600" baseline="-25000"/>
              <a:t>2</a:t>
            </a:r>
            <a:r>
              <a:rPr lang="en-US" altLang="el-GR" sz="1600"/>
              <a:t> </a:t>
            </a:r>
          </a:p>
        </p:txBody>
      </p:sp>
      <p:sp>
        <p:nvSpPr>
          <p:cNvPr id="27655" name="Rectangle 11">
            <a:extLst>
              <a:ext uri="{FF2B5EF4-FFF2-40B4-BE49-F238E27FC236}">
                <a16:creationId xmlns:a16="http://schemas.microsoft.com/office/drawing/2014/main" id="{E491B3F2-A2CF-4745-9697-017CB6C4F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213100"/>
            <a:ext cx="85645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η απομάκρυνση των προσδιοριζομένων τιμών του ιξώδους των πολυμερών από τις προβλεπόμενες τιμές της θεωρίας του </a:t>
            </a:r>
            <a:r>
              <a:rPr lang="en-US" altLang="el-GR" sz="1600"/>
              <a:t>Einstein</a:t>
            </a:r>
            <a:r>
              <a:rPr lang="el-GR" altLang="el-GR" sz="1600"/>
              <a:t> είναι πάρα πολύ μεγάλη όταν μελετάμε γραμμικά συνθετικά μακρομόρια όπως το πολυστυρένιο, αντίθετα δε ορισμένα συμπαγή μακρομόρια, όπως </a:t>
            </a:r>
            <a:r>
              <a:rPr lang="el-GR" altLang="el-GR" sz="1600" b="1"/>
              <a:t>οι πρωτεΐνες, επιβεβαιώνουν τη θεωρία του </a:t>
            </a:r>
            <a:r>
              <a:rPr lang="en-US" altLang="el-GR" sz="1600" b="1"/>
              <a:t>Einstein</a:t>
            </a:r>
            <a:r>
              <a:rPr lang="el-GR" altLang="el-GR" sz="1600"/>
              <a:t> </a:t>
            </a:r>
          </a:p>
        </p:txBody>
      </p:sp>
      <p:pic>
        <p:nvPicPr>
          <p:cNvPr id="27656" name="Picture 12">
            <a:extLst>
              <a:ext uri="{FF2B5EF4-FFF2-40B4-BE49-F238E27FC236}">
                <a16:creationId xmlns:a16="http://schemas.microsoft.com/office/drawing/2014/main" id="{18CCBBAA-6CD1-4F39-BCDD-B907B198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3600450" cy="168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Rectangle 14">
            <a:extLst>
              <a:ext uri="{FF2B5EF4-FFF2-40B4-BE49-F238E27FC236}">
                <a16:creationId xmlns:a16="http://schemas.microsoft.com/office/drawing/2014/main" id="{1083B133-774F-4796-8D21-5721EEC65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500563"/>
            <a:ext cx="4362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Η μακρομοριακή αλυσίδα δεν κατέχει τον όγκο ο οποίος αντιστοιχεί σε μία πλήρως «συμπυκνωμένη» δομή (αντίστοιχη με τα σωματίδια της θεωρίας του </a:t>
            </a:r>
            <a:r>
              <a:rPr lang="en-US" altLang="el-GR" sz="1400"/>
              <a:t>Einstein</a:t>
            </a:r>
            <a:r>
              <a:rPr lang="el-GR" altLang="el-GR" sz="1400"/>
              <a:t> της ίδιας μάζας), αλλά καταλαμβάνει έναν κατά πολύ μεγαλύτερο όγκο, ο οποίος καλείται </a:t>
            </a:r>
            <a:r>
              <a:rPr lang="el-GR" altLang="el-GR" sz="1400" b="1">
                <a:solidFill>
                  <a:schemeClr val="accent2"/>
                </a:solidFill>
              </a:rPr>
              <a:t>υδροδυναμικός όγκος</a:t>
            </a:r>
            <a:r>
              <a:rPr lang="el-GR" altLang="el-GR" sz="1400"/>
              <a:t>.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6D9E37A8-FE73-4D51-9489-F450C12C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949950"/>
            <a:ext cx="237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φ</a:t>
            </a:r>
            <a:r>
              <a:rPr lang="el-GR" altLang="el-GR" sz="1600" baseline="-25000"/>
              <a:t>2</a:t>
            </a:r>
            <a:r>
              <a:rPr lang="el-GR" altLang="el-GR" sz="1600"/>
              <a:t> = (</a:t>
            </a:r>
            <a:r>
              <a:rPr lang="en-US" altLang="el-GR" sz="1600"/>
              <a:t>c</a:t>
            </a:r>
            <a:r>
              <a:rPr lang="el-GR" altLang="el-GR" sz="1600" baseline="-25000"/>
              <a:t>2</a:t>
            </a:r>
            <a:r>
              <a:rPr lang="el-GR" altLang="el-GR" sz="1600"/>
              <a:t>/Μ</a:t>
            </a:r>
            <a:r>
              <a:rPr lang="el-GR" altLang="el-GR" sz="1600" baseline="-25000"/>
              <a:t>2</a:t>
            </a:r>
            <a:r>
              <a:rPr lang="el-GR" altLang="el-GR" sz="1600"/>
              <a:t>) </a:t>
            </a:r>
            <a:r>
              <a:rPr lang="en-US" altLang="el-GR" sz="1200"/>
              <a:t>x</a:t>
            </a:r>
            <a:r>
              <a:rPr lang="en-US" altLang="el-GR" sz="1600"/>
              <a:t> N</a:t>
            </a:r>
            <a:r>
              <a:rPr lang="en-US" altLang="el-GR" sz="1600" baseline="-25000"/>
              <a:t>av </a:t>
            </a:r>
            <a:r>
              <a:rPr lang="en-US" altLang="el-GR" sz="1200"/>
              <a:t>x</a:t>
            </a:r>
            <a:r>
              <a:rPr lang="en-US" altLang="el-GR" sz="1600"/>
              <a:t> </a:t>
            </a:r>
            <a:r>
              <a:rPr lang="en-US" altLang="el-GR" sz="1600" b="1">
                <a:solidFill>
                  <a:schemeClr val="accent2"/>
                </a:solidFill>
              </a:rPr>
              <a:t>V</a:t>
            </a:r>
            <a:r>
              <a:rPr lang="en-US" altLang="el-GR" sz="1600" b="1" baseline="-25000">
                <a:solidFill>
                  <a:schemeClr val="accent2"/>
                </a:solidFill>
              </a:rPr>
              <a:t>h</a:t>
            </a:r>
            <a:r>
              <a:rPr lang="en-US" altLang="el-GR" sz="1600"/>
              <a:t> </a:t>
            </a:r>
          </a:p>
        </p:txBody>
      </p:sp>
      <p:sp>
        <p:nvSpPr>
          <p:cNvPr id="11" name="10 - Καμπύλο αριστερό βέλος">
            <a:extLst>
              <a:ext uri="{FF2B5EF4-FFF2-40B4-BE49-F238E27FC236}">
                <a16:creationId xmlns:a16="http://schemas.microsoft.com/office/drawing/2014/main" id="{F3AFBAA0-71DC-41FF-B2FD-5165626B8476}"/>
              </a:ext>
            </a:extLst>
          </p:cNvPr>
          <p:cNvSpPr/>
          <p:nvPr/>
        </p:nvSpPr>
        <p:spPr>
          <a:xfrm rot="19620631">
            <a:off x="6667500" y="5675313"/>
            <a:ext cx="217488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7660" name="11 - Θέση αριθμού διαφάνειας">
            <a:extLst>
              <a:ext uri="{FF2B5EF4-FFF2-40B4-BE49-F238E27FC236}">
                <a16:creationId xmlns:a16="http://schemas.microsoft.com/office/drawing/2014/main" id="{B5421BF0-0E8B-4723-A976-50B7B049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CE5848-1DCC-4710-87B9-CF073A3512D6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l-GR" sz="1400"/>
          </a:p>
        </p:txBody>
      </p:sp>
      <p:graphicFrame>
        <p:nvGraphicFramePr>
          <p:cNvPr id="27661" name="Object 7">
            <a:extLst>
              <a:ext uri="{FF2B5EF4-FFF2-40B4-BE49-F238E27FC236}">
                <a16:creationId xmlns:a16="http://schemas.microsoft.com/office/drawing/2014/main" id="{BB1BBAEF-9B9A-43A1-9580-A981CC4734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557338"/>
          <a:ext cx="24844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256755" imgH="253890" progId="Equation.3">
                  <p:embed/>
                </p:oleObj>
              </mc:Choice>
              <mc:Fallback>
                <p:oleObj name="Εξίσωση" r:id="rId8" imgW="1256755" imgH="253890" progId="Equation.3">
                  <p:embed/>
                  <p:pic>
                    <p:nvPicPr>
                      <p:cNvPr id="27661" name="Object 7">
                        <a:extLst>
                          <a:ext uri="{FF2B5EF4-FFF2-40B4-BE49-F238E27FC236}">
                            <a16:creationId xmlns:a16="http://schemas.microsoft.com/office/drawing/2014/main" id="{BB1BBAEF-9B9A-43A1-9580-A981CC473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7338"/>
                        <a:ext cx="24844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6 - Καμπύλο αριστερό βέλος">
            <a:extLst>
              <a:ext uri="{FF2B5EF4-FFF2-40B4-BE49-F238E27FC236}">
                <a16:creationId xmlns:a16="http://schemas.microsoft.com/office/drawing/2014/main" id="{984FEEE1-D69D-4CAF-80CF-835B11C4DA2A}"/>
              </a:ext>
            </a:extLst>
          </p:cNvPr>
          <p:cNvSpPr/>
          <p:nvPr/>
        </p:nvSpPr>
        <p:spPr>
          <a:xfrm>
            <a:off x="6011863" y="1844675"/>
            <a:ext cx="504825" cy="720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C6D0776-3038-433A-A507-8DF69D61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2"/>
          <a:stretch>
            <a:fillRect/>
          </a:stretch>
        </p:blipFill>
        <p:spPr bwMode="auto">
          <a:xfrm>
            <a:off x="1763713" y="1270000"/>
            <a:ext cx="6089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3 - TextBox">
            <a:extLst>
              <a:ext uri="{FF2B5EF4-FFF2-40B4-BE49-F238E27FC236}">
                <a16:creationId xmlns:a16="http://schemas.microsoft.com/office/drawing/2014/main" id="{275DD6A5-B767-4C16-A2CE-849BAB8F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65175"/>
            <a:ext cx="5314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ΩΣΜΩΤΙΚΗ ΠΙΕΣΗ προσδιορισμός μοριακού βάρους</a:t>
            </a:r>
          </a:p>
        </p:txBody>
      </p:sp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80205D22-56A9-4816-B3BD-6BE24B472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644900"/>
          <a:ext cx="13922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634725" imgH="241195" progId="Equation.3">
                  <p:embed/>
                </p:oleObj>
              </mc:Choice>
              <mc:Fallback>
                <p:oleObj name="Εξίσωση" r:id="rId4" imgW="634725" imgH="241195" progId="Equation.3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80205D22-56A9-4816-B3BD-6BE24B472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44900"/>
                        <a:ext cx="13922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7FEEDCE7-DD72-4A92-9C07-5ECABB0DE9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3644900"/>
          <a:ext cx="1363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622030" imgH="241195" progId="Equation.3">
                  <p:embed/>
                </p:oleObj>
              </mc:Choice>
              <mc:Fallback>
                <p:oleObj name="Εξίσωση" r:id="rId6" imgW="622030" imgH="241195" progId="Equation.3">
                  <p:embed/>
                  <p:pic>
                    <p:nvPicPr>
                      <p:cNvPr id="4101" name="Object 5">
                        <a:extLst>
                          <a:ext uri="{FF2B5EF4-FFF2-40B4-BE49-F238E27FC236}">
                            <a16:creationId xmlns:a16="http://schemas.microsoft.com/office/drawing/2014/main" id="{7FEEDCE7-DD72-4A92-9C07-5ECABB0DE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644900"/>
                        <a:ext cx="13636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Δεξιό βέλος">
            <a:extLst>
              <a:ext uri="{FF2B5EF4-FFF2-40B4-BE49-F238E27FC236}">
                <a16:creationId xmlns:a16="http://schemas.microsoft.com/office/drawing/2014/main" id="{B1842BE3-23FB-489D-8AAF-FC86A9390060}"/>
              </a:ext>
            </a:extLst>
          </p:cNvPr>
          <p:cNvSpPr/>
          <p:nvPr/>
        </p:nvSpPr>
        <p:spPr>
          <a:xfrm>
            <a:off x="3779838" y="3933825"/>
            <a:ext cx="1728787" cy="6477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4103" name="7 - TextBox">
            <a:extLst>
              <a:ext uri="{FF2B5EF4-FFF2-40B4-BE49-F238E27FC236}">
                <a16:creationId xmlns:a16="http://schemas.microsoft.com/office/drawing/2014/main" id="{F1C0EE96-CF56-4855-A8BA-AE57C869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76700"/>
            <a:ext cx="1433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FF0000"/>
                </a:solidFill>
              </a:rPr>
              <a:t>ροή διαλύτη </a:t>
            </a:r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29BB783F-A91E-41C6-9873-F27F472E5073}"/>
              </a:ext>
            </a:extLst>
          </p:cNvPr>
          <p:cNvSpPr txBox="1"/>
          <p:nvPr/>
        </p:nvSpPr>
        <p:spPr>
          <a:xfrm>
            <a:off x="1712913" y="5373688"/>
            <a:ext cx="6072187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sz="1800" dirty="0">
                <a:solidFill>
                  <a:schemeClr val="accent6"/>
                </a:solidFill>
                <a:latin typeface="Arial" charset="0"/>
              </a:rPr>
              <a:t>Η δημιουργούμενη </a:t>
            </a:r>
            <a:r>
              <a:rPr lang="el-GR" sz="1800" b="1" dirty="0">
                <a:solidFill>
                  <a:schemeClr val="accent6"/>
                </a:solidFill>
                <a:latin typeface="Arial" charset="0"/>
              </a:rPr>
              <a:t>Ωσμωτική πίεση, π, </a:t>
            </a:r>
            <a:r>
              <a:rPr lang="el-GR" sz="1800" dirty="0">
                <a:solidFill>
                  <a:schemeClr val="accent6"/>
                </a:solidFill>
                <a:latin typeface="Arial" charset="0"/>
              </a:rPr>
              <a:t>στην </a:t>
            </a:r>
            <a:r>
              <a:rPr lang="el-GR" sz="1800" i="1" dirty="0">
                <a:solidFill>
                  <a:schemeClr val="accent6"/>
                </a:solidFill>
                <a:latin typeface="Arial" charset="0"/>
              </a:rPr>
              <a:t>ισορροπία</a:t>
            </a:r>
            <a:r>
              <a:rPr lang="el-GR" sz="1800" dirty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l-GR" sz="1800" dirty="0">
                <a:solidFill>
                  <a:schemeClr val="accent6"/>
                </a:solidFill>
                <a:latin typeface="Arial" charset="0"/>
              </a:rPr>
              <a:t>αντιδρά στην επιπλέον μεταφορά διαλύτη </a:t>
            </a:r>
          </a:p>
          <a:p>
            <a:pPr eaLnBrk="1" hangingPunct="1">
              <a:defRPr/>
            </a:pPr>
            <a:endParaRPr lang="el-GR" dirty="0">
              <a:latin typeface="Arial" charset="0"/>
            </a:endParaRPr>
          </a:p>
        </p:txBody>
      </p:sp>
      <p:sp>
        <p:nvSpPr>
          <p:cNvPr id="4105" name="9 - Θέση αριθμού διαφάνειας">
            <a:extLst>
              <a:ext uri="{FF2B5EF4-FFF2-40B4-BE49-F238E27FC236}">
                <a16:creationId xmlns:a16="http://schemas.microsoft.com/office/drawing/2014/main" id="{52560535-0963-44E2-8075-8FCFF389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6066C1-FDA1-44D4-ABF8-C54D4988D9A2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l-GR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>
            <a:extLst>
              <a:ext uri="{FF2B5EF4-FFF2-40B4-BE49-F238E27FC236}">
                <a16:creationId xmlns:a16="http://schemas.microsoft.com/office/drawing/2014/main" id="{77B9FAAC-4B45-4878-990A-0E357F39A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0700" y="765175"/>
          <a:ext cx="24812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371600" imgH="254000" progId="Equation.3">
                  <p:embed/>
                </p:oleObj>
              </mc:Choice>
              <mc:Fallback>
                <p:oleObj name="Εξίσωση" r:id="rId2" imgW="1371600" imgH="254000" progId="Equation.3">
                  <p:embed/>
                  <p:pic>
                    <p:nvPicPr>
                      <p:cNvPr id="29698" name="Object 4">
                        <a:extLst>
                          <a:ext uri="{FF2B5EF4-FFF2-40B4-BE49-F238E27FC236}">
                            <a16:creationId xmlns:a16="http://schemas.microsoft.com/office/drawing/2014/main" id="{77B9FAAC-4B45-4878-990A-0E357F39A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765175"/>
                        <a:ext cx="24812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5">
            <a:extLst>
              <a:ext uri="{FF2B5EF4-FFF2-40B4-BE49-F238E27FC236}">
                <a16:creationId xmlns:a16="http://schemas.microsoft.com/office/drawing/2014/main" id="{DD087F6A-9CE4-4172-8272-D23BDD8F1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924175"/>
          <a:ext cx="23209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282700" imgH="241300" progId="Equation.3">
                  <p:embed/>
                </p:oleObj>
              </mc:Choice>
              <mc:Fallback>
                <p:oleObj name="Εξίσωση" r:id="rId4" imgW="1282700" imgH="241300" progId="Equation.3">
                  <p:embed/>
                  <p:pic>
                    <p:nvPicPr>
                      <p:cNvPr id="29699" name="Object 5">
                        <a:extLst>
                          <a:ext uri="{FF2B5EF4-FFF2-40B4-BE49-F238E27FC236}">
                            <a16:creationId xmlns:a16="http://schemas.microsoft.com/office/drawing/2014/main" id="{DD087F6A-9CE4-4172-8272-D23BDD8F1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24175"/>
                        <a:ext cx="23209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>
            <a:extLst>
              <a:ext uri="{FF2B5EF4-FFF2-40B4-BE49-F238E27FC236}">
                <a16:creationId xmlns:a16="http://schemas.microsoft.com/office/drawing/2014/main" id="{791219F5-6337-4650-A090-A9EEA1215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141663"/>
          <a:ext cx="136048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825500" imgH="393700" progId="Equation.3">
                  <p:embed/>
                </p:oleObj>
              </mc:Choice>
              <mc:Fallback>
                <p:oleObj name="Εξίσωση" r:id="rId6" imgW="825500" imgH="393700" progId="Equation.3">
                  <p:embed/>
                  <p:pic>
                    <p:nvPicPr>
                      <p:cNvPr id="29700" name="Object 6">
                        <a:extLst>
                          <a:ext uri="{FF2B5EF4-FFF2-40B4-BE49-F238E27FC236}">
                            <a16:creationId xmlns:a16="http://schemas.microsoft.com/office/drawing/2014/main" id="{791219F5-6337-4650-A090-A9EEA1215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41663"/>
                        <a:ext cx="1360488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Καμπύλο δεξιό βέλος">
            <a:extLst>
              <a:ext uri="{FF2B5EF4-FFF2-40B4-BE49-F238E27FC236}">
                <a16:creationId xmlns:a16="http://schemas.microsoft.com/office/drawing/2014/main" id="{38ED2E67-5858-4DB0-8A61-07BC71A84E7E}"/>
              </a:ext>
            </a:extLst>
          </p:cNvPr>
          <p:cNvSpPr/>
          <p:nvPr/>
        </p:nvSpPr>
        <p:spPr>
          <a:xfrm>
            <a:off x="2484438" y="3213100"/>
            <a:ext cx="431800" cy="647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29702" name="Object 7">
            <a:extLst>
              <a:ext uri="{FF2B5EF4-FFF2-40B4-BE49-F238E27FC236}">
                <a16:creationId xmlns:a16="http://schemas.microsoft.com/office/drawing/2014/main" id="{E27A859D-5B19-41AC-AF8C-082D1D035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3388" y="3429000"/>
          <a:ext cx="2917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612900" imgH="393700" progId="Equation.3">
                  <p:embed/>
                </p:oleObj>
              </mc:Choice>
              <mc:Fallback>
                <p:oleObj name="Εξίσωση" r:id="rId8" imgW="1612900" imgH="393700" progId="Equation.3">
                  <p:embed/>
                  <p:pic>
                    <p:nvPicPr>
                      <p:cNvPr id="29702" name="Object 7">
                        <a:extLst>
                          <a:ext uri="{FF2B5EF4-FFF2-40B4-BE49-F238E27FC236}">
                            <a16:creationId xmlns:a16="http://schemas.microsoft.com/office/drawing/2014/main" id="{E27A859D-5B19-41AC-AF8C-082D1D035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3429000"/>
                        <a:ext cx="29178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>
            <a:extLst>
              <a:ext uri="{FF2B5EF4-FFF2-40B4-BE49-F238E27FC236}">
                <a16:creationId xmlns:a16="http://schemas.microsoft.com/office/drawing/2014/main" id="{7393E901-36BE-4513-9500-4E0E99FF3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4437063"/>
          <a:ext cx="16303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901309" imgH="393529" progId="Equation.3">
                  <p:embed/>
                </p:oleObj>
              </mc:Choice>
              <mc:Fallback>
                <p:oleObj name="Εξίσωση" r:id="rId10" imgW="901309" imgH="393529" progId="Equation.3">
                  <p:embed/>
                  <p:pic>
                    <p:nvPicPr>
                      <p:cNvPr id="29703" name="Object 9">
                        <a:extLst>
                          <a:ext uri="{FF2B5EF4-FFF2-40B4-BE49-F238E27FC236}">
                            <a16:creationId xmlns:a16="http://schemas.microsoft.com/office/drawing/2014/main" id="{7393E901-36BE-4513-9500-4E0E99FF3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437063"/>
                        <a:ext cx="16303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0">
            <a:extLst>
              <a:ext uri="{FF2B5EF4-FFF2-40B4-BE49-F238E27FC236}">
                <a16:creationId xmlns:a16="http://schemas.microsoft.com/office/drawing/2014/main" id="{3B7CBC46-0798-4BCA-B3EA-CD52A2F75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5589588"/>
          <a:ext cx="11715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710891" imgH="393529" progId="Equation.3">
                  <p:embed/>
                </p:oleObj>
              </mc:Choice>
              <mc:Fallback>
                <p:oleObj name="Εξίσωση" r:id="rId12" imgW="710891" imgH="393529" progId="Equation.3">
                  <p:embed/>
                  <p:pic>
                    <p:nvPicPr>
                      <p:cNvPr id="29704" name="Object 10">
                        <a:extLst>
                          <a:ext uri="{FF2B5EF4-FFF2-40B4-BE49-F238E27FC236}">
                            <a16:creationId xmlns:a16="http://schemas.microsoft.com/office/drawing/2014/main" id="{3B7CBC46-0798-4BCA-B3EA-CD52A2F75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589588"/>
                        <a:ext cx="11715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11 - TextBox">
            <a:extLst>
              <a:ext uri="{FF2B5EF4-FFF2-40B4-BE49-F238E27FC236}">
                <a16:creationId xmlns:a16="http://schemas.microsoft.com/office/drawing/2014/main" id="{75516472-AAEE-4FA3-9D46-A7D82D919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49275"/>
            <a:ext cx="266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Ανάπτυξη </a:t>
            </a:r>
            <a:r>
              <a:rPr lang="en-US" altLang="el-GR" sz="1600"/>
              <a:t>virial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όπως στην οσμωτική πίεση</a:t>
            </a:r>
          </a:p>
        </p:txBody>
      </p:sp>
      <p:graphicFrame>
        <p:nvGraphicFramePr>
          <p:cNvPr id="29706" name="Object 8">
            <a:extLst>
              <a:ext uri="{FF2B5EF4-FFF2-40B4-BE49-F238E27FC236}">
                <a16:creationId xmlns:a16="http://schemas.microsoft.com/office/drawing/2014/main" id="{17FEA2D0-D69B-4CD1-A6FD-D00BFC708C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1916113"/>
          <a:ext cx="16827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4" imgW="939392" imgH="444307" progId="Equation.3">
                  <p:embed/>
                </p:oleObj>
              </mc:Choice>
              <mc:Fallback>
                <p:oleObj name="Εξίσωση" r:id="rId14" imgW="939392" imgH="444307" progId="Equation.3">
                  <p:embed/>
                  <p:pic>
                    <p:nvPicPr>
                      <p:cNvPr id="29706" name="Object 8">
                        <a:extLst>
                          <a:ext uri="{FF2B5EF4-FFF2-40B4-BE49-F238E27FC236}">
                            <a16:creationId xmlns:a16="http://schemas.microsoft.com/office/drawing/2014/main" id="{17FEA2D0-D69B-4CD1-A6FD-D00BFC708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16113"/>
                        <a:ext cx="16827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2">
            <a:extLst>
              <a:ext uri="{FF2B5EF4-FFF2-40B4-BE49-F238E27FC236}">
                <a16:creationId xmlns:a16="http://schemas.microsoft.com/office/drawing/2014/main" id="{6D69DAA4-269A-4599-9675-E9EDF8AF7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0663" y="1341438"/>
          <a:ext cx="6042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6" imgW="3340100" imgH="254000" progId="Equation.3">
                  <p:embed/>
                </p:oleObj>
              </mc:Choice>
              <mc:Fallback>
                <p:oleObj name="Εξίσωση" r:id="rId16" imgW="3340100" imgH="254000" progId="Equation.3">
                  <p:embed/>
                  <p:pic>
                    <p:nvPicPr>
                      <p:cNvPr id="29707" name="Object 12">
                        <a:extLst>
                          <a:ext uri="{FF2B5EF4-FFF2-40B4-BE49-F238E27FC236}">
                            <a16:creationId xmlns:a16="http://schemas.microsoft.com/office/drawing/2014/main" id="{6D69DAA4-269A-4599-9675-E9EDF8AF7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341438"/>
                        <a:ext cx="60420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- TextBox">
            <a:extLst>
              <a:ext uri="{FF2B5EF4-FFF2-40B4-BE49-F238E27FC236}">
                <a16:creationId xmlns:a16="http://schemas.microsoft.com/office/drawing/2014/main" id="{3FF0091C-CDC9-48B9-B290-223C85D6288A}"/>
              </a:ext>
            </a:extLst>
          </p:cNvPr>
          <p:cNvSpPr txBox="1"/>
          <p:nvPr/>
        </p:nvSpPr>
        <p:spPr>
          <a:xfrm>
            <a:off x="5364163" y="4437063"/>
            <a:ext cx="3328987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Το εσωτερικό ιξώδες είναι ανάλογο</a:t>
            </a: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 του υδροδυναμικού όγκου του</a:t>
            </a:r>
          </a:p>
          <a:p>
            <a:pPr algn="ctr" eaLnBrk="1" hangingPunct="1">
              <a:defRPr/>
            </a:pPr>
            <a:r>
              <a:rPr lang="el-GR" dirty="0" err="1">
                <a:latin typeface="Arial" charset="0"/>
              </a:rPr>
              <a:t>μακρομορίου</a:t>
            </a:r>
            <a:endParaRPr lang="el-GR" dirty="0">
              <a:latin typeface="Arial" charset="0"/>
            </a:endParaRPr>
          </a:p>
        </p:txBody>
      </p:sp>
      <p:sp>
        <p:nvSpPr>
          <p:cNvPr id="17" name="16 - TextBox">
            <a:extLst>
              <a:ext uri="{FF2B5EF4-FFF2-40B4-BE49-F238E27FC236}">
                <a16:creationId xmlns:a16="http://schemas.microsoft.com/office/drawing/2014/main" id="{40FC0DBD-969E-44E8-9583-E7546E21C256}"/>
              </a:ext>
            </a:extLst>
          </p:cNvPr>
          <p:cNvSpPr txBox="1"/>
          <p:nvPr/>
        </p:nvSpPr>
        <p:spPr>
          <a:xfrm>
            <a:off x="3128963" y="5589588"/>
            <a:ext cx="5300662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Το </a:t>
            </a:r>
            <a:r>
              <a:rPr lang="el-GR" dirty="0" err="1">
                <a:latin typeface="Arial" charset="0"/>
              </a:rPr>
              <a:t>μακρομόριο</a:t>
            </a:r>
            <a:r>
              <a:rPr lang="el-GR" dirty="0">
                <a:latin typeface="Arial" charset="0"/>
              </a:rPr>
              <a:t> συμπεριφέρεται υδροδυναμικά </a:t>
            </a:r>
          </a:p>
          <a:p>
            <a:pPr eaLnBrk="1" hangingPunct="1">
              <a:defRPr/>
            </a:pPr>
            <a:r>
              <a:rPr lang="el-GR" dirty="0">
                <a:latin typeface="Arial" charset="0"/>
              </a:rPr>
              <a:t>σαν συμπαγής σφαίρα ακτίνας </a:t>
            </a:r>
            <a:r>
              <a:rPr lang="en-US" dirty="0">
                <a:latin typeface="Arial" charset="0"/>
              </a:rPr>
              <a:t>R</a:t>
            </a:r>
            <a:r>
              <a:rPr lang="en-US" baseline="-25000" dirty="0">
                <a:latin typeface="Arial" charset="0"/>
              </a:rPr>
              <a:t>g</a:t>
            </a:r>
            <a:r>
              <a:rPr lang="en-US" dirty="0">
                <a:latin typeface="Arial" charset="0"/>
              </a:rPr>
              <a:t> (</a:t>
            </a:r>
            <a:r>
              <a:rPr lang="el-GR" dirty="0">
                <a:latin typeface="Arial" charset="0"/>
              </a:rPr>
              <a:t>γυροσκοπική ακτίνα)</a:t>
            </a:r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433FA445-5B45-4807-800C-4567C6484D6B}"/>
              </a:ext>
            </a:extLst>
          </p:cNvPr>
          <p:cNvSpPr txBox="1"/>
          <p:nvPr/>
        </p:nvSpPr>
        <p:spPr>
          <a:xfrm>
            <a:off x="6126163" y="1873250"/>
            <a:ext cx="1931987" cy="339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latin typeface="Arial" charset="0"/>
              </a:rPr>
              <a:t>Όπου α’ βάλαμε [η]</a:t>
            </a:r>
          </a:p>
        </p:txBody>
      </p:sp>
      <p:cxnSp>
        <p:nvCxnSpPr>
          <p:cNvPr id="19" name="18 - Ευθύγραμμο βέλος σύνδεσης">
            <a:extLst>
              <a:ext uri="{FF2B5EF4-FFF2-40B4-BE49-F238E27FC236}">
                <a16:creationId xmlns:a16="http://schemas.microsoft.com/office/drawing/2014/main" id="{8D81355B-6668-465E-AB7C-A98073C04CE0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5478463" y="1801813"/>
            <a:ext cx="647700" cy="24130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Καμπύλο βέλος προς τα κάτω">
            <a:extLst>
              <a:ext uri="{FF2B5EF4-FFF2-40B4-BE49-F238E27FC236}">
                <a16:creationId xmlns:a16="http://schemas.microsoft.com/office/drawing/2014/main" id="{FC4A5694-2B8F-4870-9494-AD759D459E08}"/>
              </a:ext>
            </a:extLst>
          </p:cNvPr>
          <p:cNvSpPr/>
          <p:nvPr/>
        </p:nvSpPr>
        <p:spPr>
          <a:xfrm rot="21407902">
            <a:off x="4506913" y="4175125"/>
            <a:ext cx="936625" cy="287338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22 - Βέλος προς τα κάτω">
            <a:extLst>
              <a:ext uri="{FF2B5EF4-FFF2-40B4-BE49-F238E27FC236}">
                <a16:creationId xmlns:a16="http://schemas.microsoft.com/office/drawing/2014/main" id="{18CE7D47-5DDA-4CBF-8C38-2C79FC71C00F}"/>
              </a:ext>
            </a:extLst>
          </p:cNvPr>
          <p:cNvSpPr/>
          <p:nvPr/>
        </p:nvSpPr>
        <p:spPr>
          <a:xfrm>
            <a:off x="4211638" y="1844675"/>
            <a:ext cx="360362" cy="100806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4" name="14 - Ορθογώνιο">
            <a:extLst>
              <a:ext uri="{FF2B5EF4-FFF2-40B4-BE49-F238E27FC236}">
                <a16:creationId xmlns:a16="http://schemas.microsoft.com/office/drawing/2014/main" id="{028BA07D-AF75-4241-9B6C-20BBDCDCF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989138"/>
            <a:ext cx="1649412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l-GR" dirty="0">
                <a:latin typeface="Arial" charset="0"/>
              </a:rPr>
              <a:t>ανάλογη με την </a:t>
            </a:r>
          </a:p>
          <a:p>
            <a:pPr algn="just" eaLnBrk="1" hangingPunct="1">
              <a:defRPr/>
            </a:pPr>
            <a:r>
              <a:rPr lang="el-GR" dirty="0">
                <a:latin typeface="Arial" charset="0"/>
              </a:rPr>
              <a:t>σχέση </a:t>
            </a:r>
            <a:r>
              <a:rPr lang="en-US" b="1" dirty="0">
                <a:solidFill>
                  <a:schemeClr val="accent2"/>
                </a:solidFill>
                <a:latin typeface="Arial" charset="0"/>
              </a:rPr>
              <a:t>Einstein</a:t>
            </a:r>
          </a:p>
        </p:txBody>
      </p:sp>
      <p:sp>
        <p:nvSpPr>
          <p:cNvPr id="29715" name="20 - Θέση αριθμού διαφάνειας">
            <a:extLst>
              <a:ext uri="{FF2B5EF4-FFF2-40B4-BE49-F238E27FC236}">
                <a16:creationId xmlns:a16="http://schemas.microsoft.com/office/drawing/2014/main" id="{2D38076A-33CC-4D61-BB85-783E3E77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1C529-EB8E-4FAB-99BD-5489C644FE89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l-GR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8A83A-02D5-4E43-9AE7-84E3C4F0AB7C}"/>
              </a:ext>
            </a:extLst>
          </p:cNvPr>
          <p:cNvSpPr txBox="1"/>
          <p:nvPr/>
        </p:nvSpPr>
        <p:spPr>
          <a:xfrm>
            <a:off x="6316663" y="2606675"/>
            <a:ext cx="2432050" cy="5842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 err="1"/>
              <a:t>k</a:t>
            </a:r>
            <a:r>
              <a:rPr lang="en-US" sz="1400" b="1" i="1" baseline="-25000" dirty="0" err="1"/>
              <a:t>H</a:t>
            </a:r>
            <a:r>
              <a:rPr lang="en-US" dirty="0"/>
              <a:t> </a:t>
            </a:r>
            <a:r>
              <a:rPr lang="el-GR" dirty="0"/>
              <a:t>συντελεστής </a:t>
            </a:r>
            <a:r>
              <a:rPr lang="en-US" dirty="0"/>
              <a:t>Huggins</a:t>
            </a:r>
            <a:endParaRPr lang="el-GR" dirty="0"/>
          </a:p>
          <a:p>
            <a:pPr>
              <a:defRPr/>
            </a:pPr>
            <a:r>
              <a:rPr lang="el-GR" dirty="0"/>
              <a:t>2ος συντελεστής </a:t>
            </a:r>
            <a:r>
              <a:rPr lang="en-US" dirty="0"/>
              <a:t>virial</a:t>
            </a:r>
            <a:endParaRPr lang="el-GR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8C9C3D8D-BF41-4957-8BFD-9FFBAF7E5FCB}"/>
              </a:ext>
            </a:extLst>
          </p:cNvPr>
          <p:cNvCxnSpPr/>
          <p:nvPr/>
        </p:nvCxnSpPr>
        <p:spPr>
          <a:xfrm>
            <a:off x="6011863" y="1800225"/>
            <a:ext cx="215900" cy="112395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3">
            <a:extLst>
              <a:ext uri="{FF2B5EF4-FFF2-40B4-BE49-F238E27FC236}">
                <a16:creationId xmlns:a16="http://schemas.microsoft.com/office/drawing/2014/main" id="{E95D4997-EAB6-43B4-98F3-3082C9062F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1989138"/>
          <a:ext cx="11525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583947" imgH="228501" progId="Equation.3">
                  <p:embed/>
                </p:oleObj>
              </mc:Choice>
              <mc:Fallback>
                <p:oleObj name="Εξίσωση" r:id="rId2" imgW="583947" imgH="228501" progId="Equation.3">
                  <p:embed/>
                  <p:pic>
                    <p:nvPicPr>
                      <p:cNvPr id="30722" name="Object 23">
                        <a:extLst>
                          <a:ext uri="{FF2B5EF4-FFF2-40B4-BE49-F238E27FC236}">
                            <a16:creationId xmlns:a16="http://schemas.microsoft.com/office/drawing/2014/main" id="{E95D4997-EAB6-43B4-98F3-3082C9062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89138"/>
                        <a:ext cx="11525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B8433EB2-0061-499D-BFA2-B63ED44CAB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908050"/>
          <a:ext cx="14541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736280" imgH="317362" progId="Equation.3">
                  <p:embed/>
                </p:oleObj>
              </mc:Choice>
              <mc:Fallback>
                <p:oleObj name="Εξίσωση" r:id="rId4" imgW="736280" imgH="317362" progId="Equation.3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B8433EB2-0061-499D-BFA2-B63ED44CAB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908050"/>
                        <a:ext cx="145415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3 - TextBox">
            <a:extLst>
              <a:ext uri="{FF2B5EF4-FFF2-40B4-BE49-F238E27FC236}">
                <a16:creationId xmlns:a16="http://schemas.microsoft.com/office/drawing/2014/main" id="{3C024BAC-9971-4475-84DA-00F30458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88913"/>
            <a:ext cx="217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i="1"/>
              <a:t>Γυροσκοπική ακτίνα</a:t>
            </a:r>
          </a:p>
        </p:txBody>
      </p:sp>
      <p:sp>
        <p:nvSpPr>
          <p:cNvPr id="30725" name="4 - TextBox">
            <a:extLst>
              <a:ext uri="{FF2B5EF4-FFF2-40B4-BE49-F238E27FC236}">
                <a16:creationId xmlns:a16="http://schemas.microsoft.com/office/drawing/2014/main" id="{D5AC23B3-FAE3-4DAF-86B1-B411066B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989138"/>
            <a:ext cx="2651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άκρου εις άκρον απόσταση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της αλυσίδας (</a:t>
            </a:r>
            <a:r>
              <a:rPr lang="en-US" alt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alt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600"/>
              <a:t>)</a:t>
            </a:r>
            <a:endParaRPr lang="el-GR" altLang="el-GR" sz="1600"/>
          </a:p>
        </p:txBody>
      </p:sp>
      <p:graphicFrame>
        <p:nvGraphicFramePr>
          <p:cNvPr id="30726" name="Object 9">
            <a:extLst>
              <a:ext uri="{FF2B5EF4-FFF2-40B4-BE49-F238E27FC236}">
                <a16:creationId xmlns:a16="http://schemas.microsoft.com/office/drawing/2014/main" id="{729A75F5-5ED5-4B40-A188-240598B0A0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2708275"/>
          <a:ext cx="16303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901309" imgH="393529" progId="Equation.3">
                  <p:embed/>
                </p:oleObj>
              </mc:Choice>
              <mc:Fallback>
                <p:oleObj name="Εξίσωση" r:id="rId6" imgW="901309" imgH="393529" progId="Equation.3">
                  <p:embed/>
                  <p:pic>
                    <p:nvPicPr>
                      <p:cNvPr id="30726" name="Object 9">
                        <a:extLst>
                          <a:ext uri="{FF2B5EF4-FFF2-40B4-BE49-F238E27FC236}">
                            <a16:creationId xmlns:a16="http://schemas.microsoft.com/office/drawing/2014/main" id="{729A75F5-5ED5-4B40-A188-240598B0A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708275"/>
                        <a:ext cx="16303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10">
            <a:extLst>
              <a:ext uri="{FF2B5EF4-FFF2-40B4-BE49-F238E27FC236}">
                <a16:creationId xmlns:a16="http://schemas.microsoft.com/office/drawing/2014/main" id="{30C697D1-3E65-4950-829D-CB814F933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429000"/>
          <a:ext cx="11715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710891" imgH="393529" progId="Equation.3">
                  <p:embed/>
                </p:oleObj>
              </mc:Choice>
              <mc:Fallback>
                <p:oleObj name="Εξίσωση" r:id="rId8" imgW="710891" imgH="393529" progId="Equation.3">
                  <p:embed/>
                  <p:pic>
                    <p:nvPicPr>
                      <p:cNvPr id="30727" name="Object 10">
                        <a:extLst>
                          <a:ext uri="{FF2B5EF4-FFF2-40B4-BE49-F238E27FC236}">
                            <a16:creationId xmlns:a16="http://schemas.microsoft.com/office/drawing/2014/main" id="{30C697D1-3E65-4950-829D-CB814F933E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29000"/>
                        <a:ext cx="11715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Καμπύλο δεξιό βέλος">
            <a:extLst>
              <a:ext uri="{FF2B5EF4-FFF2-40B4-BE49-F238E27FC236}">
                <a16:creationId xmlns:a16="http://schemas.microsoft.com/office/drawing/2014/main" id="{76CBEB7D-1D64-4B3C-94F4-97245B03648A}"/>
              </a:ext>
            </a:extLst>
          </p:cNvPr>
          <p:cNvSpPr/>
          <p:nvPr/>
        </p:nvSpPr>
        <p:spPr>
          <a:xfrm>
            <a:off x="2627313" y="3141663"/>
            <a:ext cx="360362" cy="86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30729" name="Object 6">
            <a:extLst>
              <a:ext uri="{FF2B5EF4-FFF2-40B4-BE49-F238E27FC236}">
                <a16:creationId xmlns:a16="http://schemas.microsoft.com/office/drawing/2014/main" id="{CF326880-EED7-4259-9BD5-5182221583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3500438"/>
          <a:ext cx="35829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1981200" imgH="431800" progId="Equation.3">
                  <p:embed/>
                </p:oleObj>
              </mc:Choice>
              <mc:Fallback>
                <p:oleObj name="Εξίσωση" r:id="rId10" imgW="1981200" imgH="431800" progId="Equation.3">
                  <p:embed/>
                  <p:pic>
                    <p:nvPicPr>
                      <p:cNvPr id="30729" name="Object 6">
                        <a:extLst>
                          <a:ext uri="{FF2B5EF4-FFF2-40B4-BE49-F238E27FC236}">
                            <a16:creationId xmlns:a16="http://schemas.microsoft.com/office/drawing/2014/main" id="{CF326880-EED7-4259-9BD5-5182221583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500438"/>
                        <a:ext cx="35829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7">
            <a:extLst>
              <a:ext uri="{FF2B5EF4-FFF2-40B4-BE49-F238E27FC236}">
                <a16:creationId xmlns:a16="http://schemas.microsoft.com/office/drawing/2014/main" id="{20F82EB1-F6A9-43E6-9D08-E0AD48A164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2463" y="4508500"/>
          <a:ext cx="13096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723586" imgH="431613" progId="Equation.3">
                  <p:embed/>
                </p:oleObj>
              </mc:Choice>
              <mc:Fallback>
                <p:oleObj name="Εξίσωση" r:id="rId12" imgW="723586" imgH="431613" progId="Equation.3">
                  <p:embed/>
                  <p:pic>
                    <p:nvPicPr>
                      <p:cNvPr id="30730" name="Object 7">
                        <a:extLst>
                          <a:ext uri="{FF2B5EF4-FFF2-40B4-BE49-F238E27FC236}">
                            <a16:creationId xmlns:a16="http://schemas.microsoft.com/office/drawing/2014/main" id="{20F82EB1-F6A9-43E6-9D08-E0AD48A164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4508500"/>
                        <a:ext cx="130968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Ελεύθερη σχεδίαση">
            <a:extLst>
              <a:ext uri="{FF2B5EF4-FFF2-40B4-BE49-F238E27FC236}">
                <a16:creationId xmlns:a16="http://schemas.microsoft.com/office/drawing/2014/main" id="{68B6A445-E51B-4645-B8A3-8349C3DF59E4}"/>
              </a:ext>
            </a:extLst>
          </p:cNvPr>
          <p:cNvSpPr/>
          <p:nvPr/>
        </p:nvSpPr>
        <p:spPr>
          <a:xfrm>
            <a:off x="285750" y="333375"/>
            <a:ext cx="1574800" cy="1485900"/>
          </a:xfrm>
          <a:custGeom>
            <a:avLst/>
            <a:gdLst>
              <a:gd name="connsiteX0" fmla="*/ 114300 w 1575201"/>
              <a:gd name="connsiteY0" fmla="*/ 254000 h 1485900"/>
              <a:gd name="connsiteX1" fmla="*/ 190500 w 1575201"/>
              <a:gd name="connsiteY1" fmla="*/ 292100 h 1485900"/>
              <a:gd name="connsiteX2" fmla="*/ 215900 w 1575201"/>
              <a:gd name="connsiteY2" fmla="*/ 368300 h 1485900"/>
              <a:gd name="connsiteX3" fmla="*/ 292100 w 1575201"/>
              <a:gd name="connsiteY3" fmla="*/ 508000 h 1485900"/>
              <a:gd name="connsiteX4" fmla="*/ 317500 w 1575201"/>
              <a:gd name="connsiteY4" fmla="*/ 584200 h 1485900"/>
              <a:gd name="connsiteX5" fmla="*/ 342900 w 1575201"/>
              <a:gd name="connsiteY5" fmla="*/ 660400 h 1485900"/>
              <a:gd name="connsiteX6" fmla="*/ 355600 w 1575201"/>
              <a:gd name="connsiteY6" fmla="*/ 698500 h 1485900"/>
              <a:gd name="connsiteX7" fmla="*/ 304800 w 1575201"/>
              <a:gd name="connsiteY7" fmla="*/ 825500 h 1485900"/>
              <a:gd name="connsiteX8" fmla="*/ 266700 w 1575201"/>
              <a:gd name="connsiteY8" fmla="*/ 838200 h 1485900"/>
              <a:gd name="connsiteX9" fmla="*/ 12700 w 1575201"/>
              <a:gd name="connsiteY9" fmla="*/ 800100 h 1485900"/>
              <a:gd name="connsiteX10" fmla="*/ 0 w 1575201"/>
              <a:gd name="connsiteY10" fmla="*/ 762000 h 1485900"/>
              <a:gd name="connsiteX11" fmla="*/ 12700 w 1575201"/>
              <a:gd name="connsiteY11" fmla="*/ 723900 h 1485900"/>
              <a:gd name="connsiteX12" fmla="*/ 50800 w 1575201"/>
              <a:gd name="connsiteY12" fmla="*/ 685800 h 1485900"/>
              <a:gd name="connsiteX13" fmla="*/ 101600 w 1575201"/>
              <a:gd name="connsiteY13" fmla="*/ 647700 h 1485900"/>
              <a:gd name="connsiteX14" fmla="*/ 203200 w 1575201"/>
              <a:gd name="connsiteY14" fmla="*/ 622300 h 1485900"/>
              <a:gd name="connsiteX15" fmla="*/ 292100 w 1575201"/>
              <a:gd name="connsiteY15" fmla="*/ 635000 h 1485900"/>
              <a:gd name="connsiteX16" fmla="*/ 368300 w 1575201"/>
              <a:gd name="connsiteY16" fmla="*/ 749300 h 1485900"/>
              <a:gd name="connsiteX17" fmla="*/ 393700 w 1575201"/>
              <a:gd name="connsiteY17" fmla="*/ 787400 h 1485900"/>
              <a:gd name="connsiteX18" fmla="*/ 444500 w 1575201"/>
              <a:gd name="connsiteY18" fmla="*/ 800100 h 1485900"/>
              <a:gd name="connsiteX19" fmla="*/ 482600 w 1575201"/>
              <a:gd name="connsiteY19" fmla="*/ 825500 h 1485900"/>
              <a:gd name="connsiteX20" fmla="*/ 495300 w 1575201"/>
              <a:gd name="connsiteY20" fmla="*/ 876300 h 1485900"/>
              <a:gd name="connsiteX21" fmla="*/ 520700 w 1575201"/>
              <a:gd name="connsiteY21" fmla="*/ 914400 h 1485900"/>
              <a:gd name="connsiteX22" fmla="*/ 546100 w 1575201"/>
              <a:gd name="connsiteY22" fmla="*/ 1003300 h 1485900"/>
              <a:gd name="connsiteX23" fmla="*/ 584200 w 1575201"/>
              <a:gd name="connsiteY23" fmla="*/ 1016000 h 1485900"/>
              <a:gd name="connsiteX24" fmla="*/ 622300 w 1575201"/>
              <a:gd name="connsiteY24" fmla="*/ 1041400 h 1485900"/>
              <a:gd name="connsiteX25" fmla="*/ 596900 w 1575201"/>
              <a:gd name="connsiteY25" fmla="*/ 1155700 h 1485900"/>
              <a:gd name="connsiteX26" fmla="*/ 558800 w 1575201"/>
              <a:gd name="connsiteY26" fmla="*/ 1181100 h 1485900"/>
              <a:gd name="connsiteX27" fmla="*/ 457200 w 1575201"/>
              <a:gd name="connsiteY27" fmla="*/ 1206500 h 1485900"/>
              <a:gd name="connsiteX28" fmla="*/ 368300 w 1575201"/>
              <a:gd name="connsiteY28" fmla="*/ 1231900 h 1485900"/>
              <a:gd name="connsiteX29" fmla="*/ 444500 w 1575201"/>
              <a:gd name="connsiteY29" fmla="*/ 1295400 h 1485900"/>
              <a:gd name="connsiteX30" fmla="*/ 495300 w 1575201"/>
              <a:gd name="connsiteY30" fmla="*/ 1333500 h 1485900"/>
              <a:gd name="connsiteX31" fmla="*/ 584200 w 1575201"/>
              <a:gd name="connsiteY31" fmla="*/ 1397000 h 1485900"/>
              <a:gd name="connsiteX32" fmla="*/ 660400 w 1575201"/>
              <a:gd name="connsiteY32" fmla="*/ 1447800 h 1485900"/>
              <a:gd name="connsiteX33" fmla="*/ 749300 w 1575201"/>
              <a:gd name="connsiteY33" fmla="*/ 1485900 h 1485900"/>
              <a:gd name="connsiteX34" fmla="*/ 838200 w 1575201"/>
              <a:gd name="connsiteY34" fmla="*/ 1460500 h 1485900"/>
              <a:gd name="connsiteX35" fmla="*/ 901700 w 1575201"/>
              <a:gd name="connsiteY35" fmla="*/ 1371600 h 1485900"/>
              <a:gd name="connsiteX36" fmla="*/ 927100 w 1575201"/>
              <a:gd name="connsiteY36" fmla="*/ 1333500 h 1485900"/>
              <a:gd name="connsiteX37" fmla="*/ 939800 w 1575201"/>
              <a:gd name="connsiteY37" fmla="*/ 1282700 h 1485900"/>
              <a:gd name="connsiteX38" fmla="*/ 965200 w 1575201"/>
              <a:gd name="connsiteY38" fmla="*/ 1206500 h 1485900"/>
              <a:gd name="connsiteX39" fmla="*/ 914400 w 1575201"/>
              <a:gd name="connsiteY39" fmla="*/ 1003300 h 1485900"/>
              <a:gd name="connsiteX40" fmla="*/ 825500 w 1575201"/>
              <a:gd name="connsiteY40" fmla="*/ 977900 h 1485900"/>
              <a:gd name="connsiteX41" fmla="*/ 749300 w 1575201"/>
              <a:gd name="connsiteY41" fmla="*/ 952500 h 1485900"/>
              <a:gd name="connsiteX42" fmla="*/ 711200 w 1575201"/>
              <a:gd name="connsiteY42" fmla="*/ 990600 h 1485900"/>
              <a:gd name="connsiteX43" fmla="*/ 711200 w 1575201"/>
              <a:gd name="connsiteY43" fmla="*/ 1104900 h 1485900"/>
              <a:gd name="connsiteX44" fmla="*/ 736600 w 1575201"/>
              <a:gd name="connsiteY44" fmla="*/ 1155700 h 1485900"/>
              <a:gd name="connsiteX45" fmla="*/ 812800 w 1575201"/>
              <a:gd name="connsiteY45" fmla="*/ 1193800 h 1485900"/>
              <a:gd name="connsiteX46" fmla="*/ 850900 w 1575201"/>
              <a:gd name="connsiteY46" fmla="*/ 1219200 h 1485900"/>
              <a:gd name="connsiteX47" fmla="*/ 927100 w 1575201"/>
              <a:gd name="connsiteY47" fmla="*/ 1257300 h 1485900"/>
              <a:gd name="connsiteX48" fmla="*/ 1079500 w 1575201"/>
              <a:gd name="connsiteY48" fmla="*/ 1219200 h 1485900"/>
              <a:gd name="connsiteX49" fmla="*/ 1117600 w 1575201"/>
              <a:gd name="connsiteY49" fmla="*/ 1193800 h 1485900"/>
              <a:gd name="connsiteX50" fmla="*/ 1155700 w 1575201"/>
              <a:gd name="connsiteY50" fmla="*/ 1143000 h 1485900"/>
              <a:gd name="connsiteX51" fmla="*/ 1206500 w 1575201"/>
              <a:gd name="connsiteY51" fmla="*/ 1066800 h 1485900"/>
              <a:gd name="connsiteX52" fmla="*/ 1219200 w 1575201"/>
              <a:gd name="connsiteY52" fmla="*/ 660400 h 1485900"/>
              <a:gd name="connsiteX53" fmla="*/ 1244600 w 1575201"/>
              <a:gd name="connsiteY53" fmla="*/ 533400 h 1485900"/>
              <a:gd name="connsiteX54" fmla="*/ 1270000 w 1575201"/>
              <a:gd name="connsiteY54" fmla="*/ 431800 h 1485900"/>
              <a:gd name="connsiteX55" fmla="*/ 1320800 w 1575201"/>
              <a:gd name="connsiteY55" fmla="*/ 355600 h 1485900"/>
              <a:gd name="connsiteX56" fmla="*/ 1384300 w 1575201"/>
              <a:gd name="connsiteY56" fmla="*/ 279400 h 1485900"/>
              <a:gd name="connsiteX57" fmla="*/ 1397000 w 1575201"/>
              <a:gd name="connsiteY57" fmla="*/ 241300 h 1485900"/>
              <a:gd name="connsiteX58" fmla="*/ 1384300 w 1575201"/>
              <a:gd name="connsiteY58" fmla="*/ 101600 h 1485900"/>
              <a:gd name="connsiteX59" fmla="*/ 1371600 w 1575201"/>
              <a:gd name="connsiteY59" fmla="*/ 63500 h 1485900"/>
              <a:gd name="connsiteX60" fmla="*/ 1333500 w 1575201"/>
              <a:gd name="connsiteY60" fmla="*/ 25400 h 1485900"/>
              <a:gd name="connsiteX61" fmla="*/ 1244600 w 1575201"/>
              <a:gd name="connsiteY61" fmla="*/ 0 h 1485900"/>
              <a:gd name="connsiteX62" fmla="*/ 889000 w 1575201"/>
              <a:gd name="connsiteY62" fmla="*/ 12700 h 1485900"/>
              <a:gd name="connsiteX63" fmla="*/ 825500 w 1575201"/>
              <a:gd name="connsiteY63" fmla="*/ 25400 h 1485900"/>
              <a:gd name="connsiteX64" fmla="*/ 723900 w 1575201"/>
              <a:gd name="connsiteY64" fmla="*/ 76200 h 1485900"/>
              <a:gd name="connsiteX65" fmla="*/ 711200 w 1575201"/>
              <a:gd name="connsiteY65" fmla="*/ 114300 h 1485900"/>
              <a:gd name="connsiteX66" fmla="*/ 723900 w 1575201"/>
              <a:gd name="connsiteY66" fmla="*/ 266700 h 1485900"/>
              <a:gd name="connsiteX67" fmla="*/ 736600 w 1575201"/>
              <a:gd name="connsiteY67" fmla="*/ 304800 h 1485900"/>
              <a:gd name="connsiteX68" fmla="*/ 850900 w 1575201"/>
              <a:gd name="connsiteY68" fmla="*/ 406400 h 1485900"/>
              <a:gd name="connsiteX69" fmla="*/ 889000 w 1575201"/>
              <a:gd name="connsiteY69" fmla="*/ 444500 h 1485900"/>
              <a:gd name="connsiteX70" fmla="*/ 965200 w 1575201"/>
              <a:gd name="connsiteY70" fmla="*/ 457200 h 1485900"/>
              <a:gd name="connsiteX71" fmla="*/ 1155700 w 1575201"/>
              <a:gd name="connsiteY71" fmla="*/ 482600 h 1485900"/>
              <a:gd name="connsiteX72" fmla="*/ 1193800 w 1575201"/>
              <a:gd name="connsiteY72" fmla="*/ 508000 h 1485900"/>
              <a:gd name="connsiteX73" fmla="*/ 1219200 w 1575201"/>
              <a:gd name="connsiteY73" fmla="*/ 558800 h 1485900"/>
              <a:gd name="connsiteX74" fmla="*/ 1244600 w 1575201"/>
              <a:gd name="connsiteY74" fmla="*/ 596900 h 1485900"/>
              <a:gd name="connsiteX75" fmla="*/ 1282700 w 1575201"/>
              <a:gd name="connsiteY75" fmla="*/ 647700 h 1485900"/>
              <a:gd name="connsiteX76" fmla="*/ 1346200 w 1575201"/>
              <a:gd name="connsiteY76" fmla="*/ 736600 h 1485900"/>
              <a:gd name="connsiteX77" fmla="*/ 1358900 w 1575201"/>
              <a:gd name="connsiteY77" fmla="*/ 774700 h 1485900"/>
              <a:gd name="connsiteX78" fmla="*/ 1320800 w 1575201"/>
              <a:gd name="connsiteY78" fmla="*/ 787400 h 1485900"/>
              <a:gd name="connsiteX79" fmla="*/ 1206500 w 1575201"/>
              <a:gd name="connsiteY79" fmla="*/ 774700 h 1485900"/>
              <a:gd name="connsiteX80" fmla="*/ 1117600 w 1575201"/>
              <a:gd name="connsiteY80" fmla="*/ 749300 h 1485900"/>
              <a:gd name="connsiteX81" fmla="*/ 1003300 w 1575201"/>
              <a:gd name="connsiteY81" fmla="*/ 723900 h 1485900"/>
              <a:gd name="connsiteX82" fmla="*/ 889000 w 1575201"/>
              <a:gd name="connsiteY82" fmla="*/ 622300 h 1485900"/>
              <a:gd name="connsiteX83" fmla="*/ 850900 w 1575201"/>
              <a:gd name="connsiteY83" fmla="*/ 584200 h 1485900"/>
              <a:gd name="connsiteX84" fmla="*/ 812800 w 1575201"/>
              <a:gd name="connsiteY84" fmla="*/ 571500 h 1485900"/>
              <a:gd name="connsiteX85" fmla="*/ 812800 w 1575201"/>
              <a:gd name="connsiteY85" fmla="*/ 393700 h 1485900"/>
              <a:gd name="connsiteX86" fmla="*/ 863600 w 1575201"/>
              <a:gd name="connsiteY86" fmla="*/ 381000 h 1485900"/>
              <a:gd name="connsiteX87" fmla="*/ 901700 w 1575201"/>
              <a:gd name="connsiteY87" fmla="*/ 368300 h 1485900"/>
              <a:gd name="connsiteX88" fmla="*/ 1155700 w 1575201"/>
              <a:gd name="connsiteY88" fmla="*/ 381000 h 1485900"/>
              <a:gd name="connsiteX89" fmla="*/ 1193800 w 1575201"/>
              <a:gd name="connsiteY89" fmla="*/ 393700 h 1485900"/>
              <a:gd name="connsiteX90" fmla="*/ 1231900 w 1575201"/>
              <a:gd name="connsiteY90" fmla="*/ 431800 h 1485900"/>
              <a:gd name="connsiteX91" fmla="*/ 1270000 w 1575201"/>
              <a:gd name="connsiteY91" fmla="*/ 457200 h 1485900"/>
              <a:gd name="connsiteX92" fmla="*/ 1333500 w 1575201"/>
              <a:gd name="connsiteY92" fmla="*/ 533400 h 1485900"/>
              <a:gd name="connsiteX93" fmla="*/ 1358900 w 1575201"/>
              <a:gd name="connsiteY93" fmla="*/ 571500 h 1485900"/>
              <a:gd name="connsiteX94" fmla="*/ 1435100 w 1575201"/>
              <a:gd name="connsiteY94" fmla="*/ 673100 h 1485900"/>
              <a:gd name="connsiteX95" fmla="*/ 1460500 w 1575201"/>
              <a:gd name="connsiteY95" fmla="*/ 711200 h 1485900"/>
              <a:gd name="connsiteX96" fmla="*/ 1498600 w 1575201"/>
              <a:gd name="connsiteY96" fmla="*/ 736600 h 1485900"/>
              <a:gd name="connsiteX97" fmla="*/ 1524000 w 1575201"/>
              <a:gd name="connsiteY97" fmla="*/ 774700 h 1485900"/>
              <a:gd name="connsiteX98" fmla="*/ 1574800 w 1575201"/>
              <a:gd name="connsiteY98" fmla="*/ 876300 h 1485900"/>
              <a:gd name="connsiteX99" fmla="*/ 1562100 w 1575201"/>
              <a:gd name="connsiteY99" fmla="*/ 990600 h 1485900"/>
              <a:gd name="connsiteX100" fmla="*/ 1524000 w 1575201"/>
              <a:gd name="connsiteY100" fmla="*/ 1016000 h 1485900"/>
              <a:gd name="connsiteX101" fmla="*/ 1473200 w 1575201"/>
              <a:gd name="connsiteY101" fmla="*/ 1028700 h 1485900"/>
              <a:gd name="connsiteX102" fmla="*/ 1435100 w 1575201"/>
              <a:gd name="connsiteY102" fmla="*/ 1041400 h 1485900"/>
              <a:gd name="connsiteX103" fmla="*/ 1320800 w 1575201"/>
              <a:gd name="connsiteY103" fmla="*/ 10287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575201" h="1485900">
                <a:moveTo>
                  <a:pt x="114300" y="254000"/>
                </a:moveTo>
                <a:cubicBezTo>
                  <a:pt x="135060" y="260920"/>
                  <a:pt x="177542" y="271368"/>
                  <a:pt x="190500" y="292100"/>
                </a:cubicBezTo>
                <a:cubicBezTo>
                  <a:pt x="204690" y="314804"/>
                  <a:pt x="201048" y="346023"/>
                  <a:pt x="215900" y="368300"/>
                </a:cubicBezTo>
                <a:cubicBezTo>
                  <a:pt x="246817" y="414675"/>
                  <a:pt x="272891" y="450374"/>
                  <a:pt x="292100" y="508000"/>
                </a:cubicBezTo>
                <a:lnTo>
                  <a:pt x="317500" y="584200"/>
                </a:lnTo>
                <a:lnTo>
                  <a:pt x="342900" y="660400"/>
                </a:lnTo>
                <a:lnTo>
                  <a:pt x="355600" y="698500"/>
                </a:lnTo>
                <a:cubicBezTo>
                  <a:pt x="344311" y="788811"/>
                  <a:pt x="369820" y="792990"/>
                  <a:pt x="304800" y="825500"/>
                </a:cubicBezTo>
                <a:cubicBezTo>
                  <a:pt x="292826" y="831487"/>
                  <a:pt x="279400" y="833967"/>
                  <a:pt x="266700" y="838200"/>
                </a:cubicBezTo>
                <a:cubicBezTo>
                  <a:pt x="262426" y="837949"/>
                  <a:pt x="62751" y="862663"/>
                  <a:pt x="12700" y="800100"/>
                </a:cubicBezTo>
                <a:cubicBezTo>
                  <a:pt x="4337" y="789647"/>
                  <a:pt x="4233" y="774700"/>
                  <a:pt x="0" y="762000"/>
                </a:cubicBezTo>
                <a:cubicBezTo>
                  <a:pt x="4233" y="749300"/>
                  <a:pt x="5274" y="735039"/>
                  <a:pt x="12700" y="723900"/>
                </a:cubicBezTo>
                <a:cubicBezTo>
                  <a:pt x="22663" y="708956"/>
                  <a:pt x="37163" y="697489"/>
                  <a:pt x="50800" y="685800"/>
                </a:cubicBezTo>
                <a:cubicBezTo>
                  <a:pt x="66871" y="672025"/>
                  <a:pt x="83222" y="658202"/>
                  <a:pt x="101600" y="647700"/>
                </a:cubicBezTo>
                <a:cubicBezTo>
                  <a:pt x="122628" y="635684"/>
                  <a:pt x="187121" y="625516"/>
                  <a:pt x="203200" y="622300"/>
                </a:cubicBezTo>
                <a:cubicBezTo>
                  <a:pt x="232833" y="626533"/>
                  <a:pt x="266846" y="618929"/>
                  <a:pt x="292100" y="635000"/>
                </a:cubicBezTo>
                <a:lnTo>
                  <a:pt x="368300" y="749300"/>
                </a:lnTo>
                <a:cubicBezTo>
                  <a:pt x="376767" y="762000"/>
                  <a:pt x="378892" y="783698"/>
                  <a:pt x="393700" y="787400"/>
                </a:cubicBezTo>
                <a:lnTo>
                  <a:pt x="444500" y="800100"/>
                </a:lnTo>
                <a:cubicBezTo>
                  <a:pt x="457200" y="808567"/>
                  <a:pt x="474133" y="812800"/>
                  <a:pt x="482600" y="825500"/>
                </a:cubicBezTo>
                <a:cubicBezTo>
                  <a:pt x="492282" y="840023"/>
                  <a:pt x="488424" y="860257"/>
                  <a:pt x="495300" y="876300"/>
                </a:cubicBezTo>
                <a:cubicBezTo>
                  <a:pt x="501313" y="890329"/>
                  <a:pt x="512233" y="901700"/>
                  <a:pt x="520700" y="914400"/>
                </a:cubicBezTo>
                <a:cubicBezTo>
                  <a:pt x="520810" y="914839"/>
                  <a:pt x="540027" y="997227"/>
                  <a:pt x="546100" y="1003300"/>
                </a:cubicBezTo>
                <a:cubicBezTo>
                  <a:pt x="555566" y="1012766"/>
                  <a:pt x="572226" y="1010013"/>
                  <a:pt x="584200" y="1016000"/>
                </a:cubicBezTo>
                <a:cubicBezTo>
                  <a:pt x="597852" y="1022826"/>
                  <a:pt x="609600" y="1032933"/>
                  <a:pt x="622300" y="1041400"/>
                </a:cubicBezTo>
                <a:cubicBezTo>
                  <a:pt x="622020" y="1042799"/>
                  <a:pt x="602024" y="1148013"/>
                  <a:pt x="596900" y="1155700"/>
                </a:cubicBezTo>
                <a:cubicBezTo>
                  <a:pt x="588433" y="1168400"/>
                  <a:pt x="573145" y="1175884"/>
                  <a:pt x="558800" y="1181100"/>
                </a:cubicBezTo>
                <a:cubicBezTo>
                  <a:pt x="525993" y="1193030"/>
                  <a:pt x="491067" y="1198033"/>
                  <a:pt x="457200" y="1206500"/>
                </a:cubicBezTo>
                <a:cubicBezTo>
                  <a:pt x="393413" y="1222447"/>
                  <a:pt x="422959" y="1213680"/>
                  <a:pt x="368300" y="1231900"/>
                </a:cubicBezTo>
                <a:cubicBezTo>
                  <a:pt x="452507" y="1288038"/>
                  <a:pt x="358937" y="1222061"/>
                  <a:pt x="444500" y="1295400"/>
                </a:cubicBezTo>
                <a:cubicBezTo>
                  <a:pt x="460571" y="1309175"/>
                  <a:pt x="478367" y="1320800"/>
                  <a:pt x="495300" y="1333500"/>
                </a:cubicBezTo>
                <a:cubicBezTo>
                  <a:pt x="522817" y="1416050"/>
                  <a:pt x="482600" y="1329267"/>
                  <a:pt x="584200" y="1397000"/>
                </a:cubicBezTo>
                <a:cubicBezTo>
                  <a:pt x="609600" y="1413933"/>
                  <a:pt x="631440" y="1438147"/>
                  <a:pt x="660400" y="1447800"/>
                </a:cubicBezTo>
                <a:cubicBezTo>
                  <a:pt x="716461" y="1466487"/>
                  <a:pt x="686526" y="1454513"/>
                  <a:pt x="749300" y="1485900"/>
                </a:cubicBezTo>
                <a:cubicBezTo>
                  <a:pt x="756074" y="1484206"/>
                  <a:pt x="827268" y="1467788"/>
                  <a:pt x="838200" y="1460500"/>
                </a:cubicBezTo>
                <a:cubicBezTo>
                  <a:pt x="881164" y="1431857"/>
                  <a:pt x="877252" y="1414384"/>
                  <a:pt x="901700" y="1371600"/>
                </a:cubicBezTo>
                <a:cubicBezTo>
                  <a:pt x="909273" y="1358348"/>
                  <a:pt x="918633" y="1346200"/>
                  <a:pt x="927100" y="1333500"/>
                </a:cubicBezTo>
                <a:cubicBezTo>
                  <a:pt x="931333" y="1316567"/>
                  <a:pt x="934784" y="1299418"/>
                  <a:pt x="939800" y="1282700"/>
                </a:cubicBezTo>
                <a:cubicBezTo>
                  <a:pt x="947493" y="1257055"/>
                  <a:pt x="965200" y="1206500"/>
                  <a:pt x="965200" y="1206500"/>
                </a:cubicBezTo>
                <a:cubicBezTo>
                  <a:pt x="957529" y="1106774"/>
                  <a:pt x="989445" y="1053330"/>
                  <a:pt x="914400" y="1003300"/>
                </a:cubicBezTo>
                <a:cubicBezTo>
                  <a:pt x="902760" y="995540"/>
                  <a:pt x="833198" y="980209"/>
                  <a:pt x="825500" y="977900"/>
                </a:cubicBezTo>
                <a:cubicBezTo>
                  <a:pt x="799855" y="970207"/>
                  <a:pt x="749300" y="952500"/>
                  <a:pt x="749300" y="952500"/>
                </a:cubicBezTo>
                <a:cubicBezTo>
                  <a:pt x="736600" y="965200"/>
                  <a:pt x="721639" y="975985"/>
                  <a:pt x="711200" y="990600"/>
                </a:cubicBezTo>
                <a:cubicBezTo>
                  <a:pt x="671598" y="1046042"/>
                  <a:pt x="683593" y="1042785"/>
                  <a:pt x="711200" y="1104900"/>
                </a:cubicBezTo>
                <a:cubicBezTo>
                  <a:pt x="718889" y="1122200"/>
                  <a:pt x="724480" y="1141156"/>
                  <a:pt x="736600" y="1155700"/>
                </a:cubicBezTo>
                <a:cubicBezTo>
                  <a:pt x="762597" y="1186897"/>
                  <a:pt x="780604" y="1177702"/>
                  <a:pt x="812800" y="1193800"/>
                </a:cubicBezTo>
                <a:cubicBezTo>
                  <a:pt x="826452" y="1200626"/>
                  <a:pt x="837248" y="1212374"/>
                  <a:pt x="850900" y="1219200"/>
                </a:cubicBezTo>
                <a:cubicBezTo>
                  <a:pt x="956060" y="1271780"/>
                  <a:pt x="817911" y="1184507"/>
                  <a:pt x="927100" y="1257300"/>
                </a:cubicBezTo>
                <a:cubicBezTo>
                  <a:pt x="1005003" y="1246171"/>
                  <a:pt x="1013769" y="1252066"/>
                  <a:pt x="1079500" y="1219200"/>
                </a:cubicBezTo>
                <a:cubicBezTo>
                  <a:pt x="1093152" y="1212374"/>
                  <a:pt x="1106807" y="1204593"/>
                  <a:pt x="1117600" y="1193800"/>
                </a:cubicBezTo>
                <a:cubicBezTo>
                  <a:pt x="1132567" y="1178833"/>
                  <a:pt x="1143562" y="1160340"/>
                  <a:pt x="1155700" y="1143000"/>
                </a:cubicBezTo>
                <a:cubicBezTo>
                  <a:pt x="1173206" y="1117991"/>
                  <a:pt x="1206500" y="1066800"/>
                  <a:pt x="1206500" y="1066800"/>
                </a:cubicBezTo>
                <a:cubicBezTo>
                  <a:pt x="1210733" y="931333"/>
                  <a:pt x="1212077" y="795745"/>
                  <a:pt x="1219200" y="660400"/>
                </a:cubicBezTo>
                <a:cubicBezTo>
                  <a:pt x="1221774" y="611486"/>
                  <a:pt x="1234463" y="579016"/>
                  <a:pt x="1244600" y="533400"/>
                </a:cubicBezTo>
                <a:cubicBezTo>
                  <a:pt x="1248770" y="514634"/>
                  <a:pt x="1257392" y="454494"/>
                  <a:pt x="1270000" y="431800"/>
                </a:cubicBezTo>
                <a:cubicBezTo>
                  <a:pt x="1284825" y="405115"/>
                  <a:pt x="1299214" y="377186"/>
                  <a:pt x="1320800" y="355600"/>
                </a:cubicBezTo>
                <a:cubicBezTo>
                  <a:pt x="1348887" y="327513"/>
                  <a:pt x="1366619" y="314763"/>
                  <a:pt x="1384300" y="279400"/>
                </a:cubicBezTo>
                <a:cubicBezTo>
                  <a:pt x="1390287" y="267426"/>
                  <a:pt x="1392767" y="254000"/>
                  <a:pt x="1397000" y="241300"/>
                </a:cubicBezTo>
                <a:cubicBezTo>
                  <a:pt x="1392767" y="194733"/>
                  <a:pt x="1390913" y="147889"/>
                  <a:pt x="1384300" y="101600"/>
                </a:cubicBezTo>
                <a:cubicBezTo>
                  <a:pt x="1382407" y="88348"/>
                  <a:pt x="1379026" y="74639"/>
                  <a:pt x="1371600" y="63500"/>
                </a:cubicBezTo>
                <a:cubicBezTo>
                  <a:pt x="1361637" y="48556"/>
                  <a:pt x="1348444" y="35363"/>
                  <a:pt x="1333500" y="25400"/>
                </a:cubicBezTo>
                <a:cubicBezTo>
                  <a:pt x="1322568" y="18112"/>
                  <a:pt x="1251374" y="1694"/>
                  <a:pt x="1244600" y="0"/>
                </a:cubicBezTo>
                <a:cubicBezTo>
                  <a:pt x="1126067" y="4233"/>
                  <a:pt x="1007392" y="5525"/>
                  <a:pt x="889000" y="12700"/>
                </a:cubicBezTo>
                <a:cubicBezTo>
                  <a:pt x="867454" y="14006"/>
                  <a:pt x="845542" y="17383"/>
                  <a:pt x="825500" y="25400"/>
                </a:cubicBezTo>
                <a:cubicBezTo>
                  <a:pt x="525583" y="145367"/>
                  <a:pt x="907407" y="15031"/>
                  <a:pt x="723900" y="76200"/>
                </a:cubicBezTo>
                <a:cubicBezTo>
                  <a:pt x="719667" y="88900"/>
                  <a:pt x="711200" y="100913"/>
                  <a:pt x="711200" y="114300"/>
                </a:cubicBezTo>
                <a:cubicBezTo>
                  <a:pt x="711200" y="165276"/>
                  <a:pt x="717163" y="216171"/>
                  <a:pt x="723900" y="266700"/>
                </a:cubicBezTo>
                <a:cubicBezTo>
                  <a:pt x="725669" y="279970"/>
                  <a:pt x="728381" y="294233"/>
                  <a:pt x="736600" y="304800"/>
                </a:cubicBezTo>
                <a:cubicBezTo>
                  <a:pt x="827598" y="421798"/>
                  <a:pt x="781210" y="348325"/>
                  <a:pt x="850900" y="406400"/>
                </a:cubicBezTo>
                <a:cubicBezTo>
                  <a:pt x="864698" y="417898"/>
                  <a:pt x="872587" y="437206"/>
                  <a:pt x="889000" y="444500"/>
                </a:cubicBezTo>
                <a:cubicBezTo>
                  <a:pt x="912531" y="454958"/>
                  <a:pt x="939749" y="453284"/>
                  <a:pt x="965200" y="457200"/>
                </a:cubicBezTo>
                <a:cubicBezTo>
                  <a:pt x="1041149" y="468884"/>
                  <a:pt x="1077686" y="472848"/>
                  <a:pt x="1155700" y="482600"/>
                </a:cubicBezTo>
                <a:cubicBezTo>
                  <a:pt x="1168400" y="491067"/>
                  <a:pt x="1184029" y="496274"/>
                  <a:pt x="1193800" y="508000"/>
                </a:cubicBezTo>
                <a:cubicBezTo>
                  <a:pt x="1205920" y="522544"/>
                  <a:pt x="1209807" y="542362"/>
                  <a:pt x="1219200" y="558800"/>
                </a:cubicBezTo>
                <a:cubicBezTo>
                  <a:pt x="1226773" y="572052"/>
                  <a:pt x="1235728" y="584480"/>
                  <a:pt x="1244600" y="596900"/>
                </a:cubicBezTo>
                <a:cubicBezTo>
                  <a:pt x="1256903" y="614124"/>
                  <a:pt x="1272421" y="629197"/>
                  <a:pt x="1282700" y="647700"/>
                </a:cubicBezTo>
                <a:cubicBezTo>
                  <a:pt x="1332958" y="738165"/>
                  <a:pt x="1276284" y="689989"/>
                  <a:pt x="1346200" y="736600"/>
                </a:cubicBezTo>
                <a:cubicBezTo>
                  <a:pt x="1350433" y="749300"/>
                  <a:pt x="1364887" y="762726"/>
                  <a:pt x="1358900" y="774700"/>
                </a:cubicBezTo>
                <a:cubicBezTo>
                  <a:pt x="1352913" y="786674"/>
                  <a:pt x="1334187" y="787400"/>
                  <a:pt x="1320800" y="787400"/>
                </a:cubicBezTo>
                <a:cubicBezTo>
                  <a:pt x="1282466" y="787400"/>
                  <a:pt x="1244600" y="778933"/>
                  <a:pt x="1206500" y="774700"/>
                </a:cubicBezTo>
                <a:cubicBezTo>
                  <a:pt x="1170187" y="762596"/>
                  <a:pt x="1157467" y="757273"/>
                  <a:pt x="1117600" y="749300"/>
                </a:cubicBezTo>
                <a:cubicBezTo>
                  <a:pt x="1085082" y="742796"/>
                  <a:pt x="1036255" y="740378"/>
                  <a:pt x="1003300" y="723900"/>
                </a:cubicBezTo>
                <a:cubicBezTo>
                  <a:pt x="957975" y="701237"/>
                  <a:pt x="922659" y="655959"/>
                  <a:pt x="889000" y="622300"/>
                </a:cubicBezTo>
                <a:cubicBezTo>
                  <a:pt x="876300" y="609600"/>
                  <a:pt x="867939" y="589880"/>
                  <a:pt x="850900" y="584200"/>
                </a:cubicBezTo>
                <a:lnTo>
                  <a:pt x="812800" y="571500"/>
                </a:lnTo>
                <a:cubicBezTo>
                  <a:pt x="789950" y="502951"/>
                  <a:pt x="763188" y="468118"/>
                  <a:pt x="812800" y="393700"/>
                </a:cubicBezTo>
                <a:cubicBezTo>
                  <a:pt x="822482" y="379177"/>
                  <a:pt x="846817" y="385795"/>
                  <a:pt x="863600" y="381000"/>
                </a:cubicBezTo>
                <a:cubicBezTo>
                  <a:pt x="876472" y="377322"/>
                  <a:pt x="889000" y="372533"/>
                  <a:pt x="901700" y="368300"/>
                </a:cubicBezTo>
                <a:cubicBezTo>
                  <a:pt x="986367" y="372533"/>
                  <a:pt x="1071246" y="373656"/>
                  <a:pt x="1155700" y="381000"/>
                </a:cubicBezTo>
                <a:cubicBezTo>
                  <a:pt x="1169037" y="382160"/>
                  <a:pt x="1182661" y="386274"/>
                  <a:pt x="1193800" y="393700"/>
                </a:cubicBezTo>
                <a:cubicBezTo>
                  <a:pt x="1208744" y="403663"/>
                  <a:pt x="1218102" y="420302"/>
                  <a:pt x="1231900" y="431800"/>
                </a:cubicBezTo>
                <a:cubicBezTo>
                  <a:pt x="1243626" y="441571"/>
                  <a:pt x="1257300" y="448733"/>
                  <a:pt x="1270000" y="457200"/>
                </a:cubicBezTo>
                <a:cubicBezTo>
                  <a:pt x="1333063" y="551795"/>
                  <a:pt x="1252012" y="435614"/>
                  <a:pt x="1333500" y="533400"/>
                </a:cubicBezTo>
                <a:cubicBezTo>
                  <a:pt x="1343271" y="545126"/>
                  <a:pt x="1349922" y="559156"/>
                  <a:pt x="1358900" y="571500"/>
                </a:cubicBezTo>
                <a:cubicBezTo>
                  <a:pt x="1383799" y="605736"/>
                  <a:pt x="1411618" y="637877"/>
                  <a:pt x="1435100" y="673100"/>
                </a:cubicBezTo>
                <a:cubicBezTo>
                  <a:pt x="1443567" y="685800"/>
                  <a:pt x="1449707" y="700407"/>
                  <a:pt x="1460500" y="711200"/>
                </a:cubicBezTo>
                <a:cubicBezTo>
                  <a:pt x="1471293" y="721993"/>
                  <a:pt x="1485900" y="728133"/>
                  <a:pt x="1498600" y="736600"/>
                </a:cubicBezTo>
                <a:cubicBezTo>
                  <a:pt x="1507067" y="749300"/>
                  <a:pt x="1516691" y="761300"/>
                  <a:pt x="1524000" y="774700"/>
                </a:cubicBezTo>
                <a:cubicBezTo>
                  <a:pt x="1542131" y="807941"/>
                  <a:pt x="1574800" y="876300"/>
                  <a:pt x="1574800" y="876300"/>
                </a:cubicBezTo>
                <a:cubicBezTo>
                  <a:pt x="1570567" y="914400"/>
                  <a:pt x="1575201" y="954574"/>
                  <a:pt x="1562100" y="990600"/>
                </a:cubicBezTo>
                <a:cubicBezTo>
                  <a:pt x="1556884" y="1004945"/>
                  <a:pt x="1538029" y="1009987"/>
                  <a:pt x="1524000" y="1016000"/>
                </a:cubicBezTo>
                <a:cubicBezTo>
                  <a:pt x="1507957" y="1022876"/>
                  <a:pt x="1489983" y="1023905"/>
                  <a:pt x="1473200" y="1028700"/>
                </a:cubicBezTo>
                <a:cubicBezTo>
                  <a:pt x="1460328" y="1032378"/>
                  <a:pt x="1447800" y="1037167"/>
                  <a:pt x="1435100" y="1041400"/>
                </a:cubicBezTo>
                <a:cubicBezTo>
                  <a:pt x="1329299" y="1028175"/>
                  <a:pt x="1367630" y="1028700"/>
                  <a:pt x="1320800" y="1028700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cxnSp>
        <p:nvCxnSpPr>
          <p:cNvPr id="13" name="12 - Ευθύγραμμο βέλος σύνδεσης">
            <a:extLst>
              <a:ext uri="{FF2B5EF4-FFF2-40B4-BE49-F238E27FC236}">
                <a16:creationId xmlns:a16="http://schemas.microsoft.com/office/drawing/2014/main" id="{E4BC81FD-7E2C-4E4E-B40F-AC3C8E92712B}"/>
              </a:ext>
            </a:extLst>
          </p:cNvPr>
          <p:cNvCxnSpPr>
            <a:endCxn id="11" idx="61"/>
          </p:cNvCxnSpPr>
          <p:nvPr/>
        </p:nvCxnSpPr>
        <p:spPr>
          <a:xfrm rot="5400000" flipH="1" flipV="1">
            <a:off x="979487" y="496888"/>
            <a:ext cx="714375" cy="38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73FEF600-5B2D-45AF-8385-13CC756D1D7F}"/>
              </a:ext>
            </a:extLst>
          </p:cNvPr>
          <p:cNvCxnSpPr/>
          <p:nvPr/>
        </p:nvCxnSpPr>
        <p:spPr>
          <a:xfrm rot="10800000">
            <a:off x="285750" y="1009650"/>
            <a:ext cx="866775" cy="80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Έλλειψη">
            <a:extLst>
              <a:ext uri="{FF2B5EF4-FFF2-40B4-BE49-F238E27FC236}">
                <a16:creationId xmlns:a16="http://schemas.microsoft.com/office/drawing/2014/main" id="{96643CDC-0F1D-4276-B5CC-40B55CCBDAE4}"/>
              </a:ext>
            </a:extLst>
          </p:cNvPr>
          <p:cNvSpPr/>
          <p:nvPr/>
        </p:nvSpPr>
        <p:spPr>
          <a:xfrm>
            <a:off x="1071563" y="10477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cxnSp>
        <p:nvCxnSpPr>
          <p:cNvPr id="19" name="18 - Ευθύγραμμο βέλος σύνδεσης">
            <a:extLst>
              <a:ext uri="{FF2B5EF4-FFF2-40B4-BE49-F238E27FC236}">
                <a16:creationId xmlns:a16="http://schemas.microsoft.com/office/drawing/2014/main" id="{55D6C103-1B12-4EB6-B275-5BE27BBDC364}"/>
              </a:ext>
            </a:extLst>
          </p:cNvPr>
          <p:cNvCxnSpPr>
            <a:stCxn id="17" idx="5"/>
            <a:endCxn id="11" idx="49"/>
          </p:cNvCxnSpPr>
          <p:nvPr/>
        </p:nvCxnSpPr>
        <p:spPr>
          <a:xfrm rot="16200000" flipH="1">
            <a:off x="1058069" y="1181894"/>
            <a:ext cx="419100" cy="271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>
            <a:extLst>
              <a:ext uri="{FF2B5EF4-FFF2-40B4-BE49-F238E27FC236}">
                <a16:creationId xmlns:a16="http://schemas.microsoft.com/office/drawing/2014/main" id="{E70A9D35-9577-4BA9-88F8-693F01CC182D}"/>
              </a:ext>
            </a:extLst>
          </p:cNvPr>
          <p:cNvCxnSpPr>
            <a:endCxn id="11" idx="103"/>
          </p:cNvCxnSpPr>
          <p:nvPr/>
        </p:nvCxnSpPr>
        <p:spPr>
          <a:xfrm>
            <a:off x="428625" y="547688"/>
            <a:ext cx="1177925" cy="814387"/>
          </a:xfrm>
          <a:prstGeom prst="line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23 - TextBox">
            <a:extLst>
              <a:ext uri="{FF2B5EF4-FFF2-40B4-BE49-F238E27FC236}">
                <a16:creationId xmlns:a16="http://schemas.microsoft.com/office/drawing/2014/main" id="{6B7EA921-AC08-4556-A822-932BEB37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429250"/>
            <a:ext cx="396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chemeClr val="accent2"/>
                </a:solidFill>
              </a:rPr>
              <a:t>Το εσωτερικό ιξώδες είναι ανάλογο των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chemeClr val="accent2"/>
                </a:solidFill>
              </a:rPr>
              <a:t>διαστάσεων της μακρομοριακής αλυσίδας</a:t>
            </a:r>
          </a:p>
        </p:txBody>
      </p:sp>
      <p:sp>
        <p:nvSpPr>
          <p:cNvPr id="30738" name="17 - Θέση αριθμού διαφάνειας">
            <a:extLst>
              <a:ext uri="{FF2B5EF4-FFF2-40B4-BE49-F238E27FC236}">
                <a16:creationId xmlns:a16="http://schemas.microsoft.com/office/drawing/2014/main" id="{22D733EB-D2CA-4DA9-B159-A75E8DF7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499B46-EFEA-4AEB-A812-23B8AB66DC9B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l-GR" sz="1400"/>
          </a:p>
        </p:txBody>
      </p:sp>
      <p:sp>
        <p:nvSpPr>
          <p:cNvPr id="20" name="19 - Έλλειψη">
            <a:extLst>
              <a:ext uri="{FF2B5EF4-FFF2-40B4-BE49-F238E27FC236}">
                <a16:creationId xmlns:a16="http://schemas.microsoft.com/office/drawing/2014/main" id="{5836A273-C1BE-4962-9CEE-AC2EC7C8642C}"/>
              </a:ext>
            </a:extLst>
          </p:cNvPr>
          <p:cNvSpPr/>
          <p:nvPr/>
        </p:nvSpPr>
        <p:spPr>
          <a:xfrm>
            <a:off x="5508625" y="3213100"/>
            <a:ext cx="863600" cy="1368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0740" name="21 - TextBox">
            <a:extLst>
              <a:ext uri="{FF2B5EF4-FFF2-40B4-BE49-F238E27FC236}">
                <a16:creationId xmlns:a16="http://schemas.microsoft.com/office/drawing/2014/main" id="{5DCA6F18-27D4-4605-B717-A63FBA97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508500"/>
            <a:ext cx="94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FF0000"/>
                </a:solidFill>
              </a:rPr>
              <a:t>σταθερά</a:t>
            </a:r>
          </a:p>
        </p:txBody>
      </p:sp>
      <p:graphicFrame>
        <p:nvGraphicFramePr>
          <p:cNvPr id="30741" name="Object 3">
            <a:extLst>
              <a:ext uri="{FF2B5EF4-FFF2-40B4-BE49-F238E27FC236}">
                <a16:creationId xmlns:a16="http://schemas.microsoft.com/office/drawing/2014/main" id="{C6111BD8-1E08-4CBE-AB51-D8EF1CDA6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981075"/>
          <a:ext cx="20558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4" imgW="1193800" imgH="457200" progId="Equation.3">
                  <p:embed/>
                </p:oleObj>
              </mc:Choice>
              <mc:Fallback>
                <p:oleObj name="Εξίσωση" r:id="rId14" imgW="1193800" imgH="457200" progId="Equation.3">
                  <p:embed/>
                  <p:pic>
                    <p:nvPicPr>
                      <p:cNvPr id="30741" name="Object 3">
                        <a:extLst>
                          <a:ext uri="{FF2B5EF4-FFF2-40B4-BE49-F238E27FC236}">
                            <a16:creationId xmlns:a16="http://schemas.microsoft.com/office/drawing/2014/main" id="{C6111BD8-1E08-4CBE-AB51-D8EF1CDA6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981075"/>
                        <a:ext cx="2055812" cy="7921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21 - TextBox">
            <a:extLst>
              <a:ext uri="{FF2B5EF4-FFF2-40B4-BE49-F238E27FC236}">
                <a16:creationId xmlns:a16="http://schemas.microsoft.com/office/drawing/2014/main" id="{2BDDE6BA-B324-4D95-BBBA-F40A262A7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49275"/>
            <a:ext cx="482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Μέση απόσταση μονομερών από το κέντρο μάζας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CECD7A88-A141-4A90-A5D5-EC9C1A7FB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76250"/>
            <a:ext cx="29829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Θεωρία των </a:t>
            </a:r>
            <a:r>
              <a:rPr lang="en-US" altLang="el-GR" sz="1800" b="1"/>
              <a:t>Fox</a:t>
            </a:r>
            <a:r>
              <a:rPr lang="el-GR" altLang="el-GR" sz="1800" b="1"/>
              <a:t> και </a:t>
            </a:r>
            <a:r>
              <a:rPr lang="en-US" altLang="el-GR" sz="1800" b="1"/>
              <a:t>Flory</a:t>
            </a:r>
            <a:endParaRPr lang="el-GR" altLang="el-G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Θεωρία</a:t>
            </a:r>
            <a:r>
              <a:rPr lang="el-GR" altLang="el-GR" sz="1600"/>
              <a:t> </a:t>
            </a:r>
            <a:r>
              <a:rPr lang="el-GR" altLang="el-GR" sz="1600" b="1"/>
              <a:t>εξαιρετέου όγκου</a:t>
            </a:r>
            <a:endParaRPr lang="en-US" altLang="el-GR" sz="1600" b="1"/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B40B9DFE-BAAA-49F6-A6B3-CDCA4703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4280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Σε έναν καλό ή ισχυρό διαλύτη του πολυμερούς ο </a:t>
            </a:r>
            <a:r>
              <a:rPr lang="el-GR" altLang="el-GR" sz="1600" b="1"/>
              <a:t>εξαιρετέος όγκος</a:t>
            </a:r>
            <a:r>
              <a:rPr lang="el-GR" altLang="el-GR" sz="1600"/>
              <a:t> οφείλεται και στις ελκτικές αλληλεπιδράσεις μεταξύ μονομερών στοιχείων και μορίων διαλύτη οι οποίες «διαστέλλουν» την αλυσίδα.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6C39201F-B8E7-4EAF-B248-96456B51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276475"/>
            <a:ext cx="447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Συντελεστής μοριακής επεκτατικότητας</a:t>
            </a:r>
          </a:p>
        </p:txBody>
      </p:sp>
      <p:sp>
        <p:nvSpPr>
          <p:cNvPr id="31749" name="Rectangle 9">
            <a:extLst>
              <a:ext uri="{FF2B5EF4-FFF2-40B4-BE49-F238E27FC236}">
                <a16:creationId xmlns:a16="http://schemas.microsoft.com/office/drawing/2014/main" id="{0EBAB012-EBF5-403A-9521-53A45455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1750" name="Object 8">
            <a:extLst>
              <a:ext uri="{FF2B5EF4-FFF2-40B4-BE49-F238E27FC236}">
                <a16:creationId xmlns:a16="http://schemas.microsoft.com/office/drawing/2014/main" id="{B5E12231-EACD-4161-88EC-4C852A122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713038"/>
          <a:ext cx="10795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558558" imgH="482391" progId="Equation.3">
                  <p:embed/>
                </p:oleObj>
              </mc:Choice>
              <mc:Fallback>
                <p:oleObj name="Εξίσωση" r:id="rId3" imgW="558558" imgH="482391" progId="Equation.3">
                  <p:embed/>
                  <p:pic>
                    <p:nvPicPr>
                      <p:cNvPr id="31750" name="Object 8">
                        <a:extLst>
                          <a:ext uri="{FF2B5EF4-FFF2-40B4-BE49-F238E27FC236}">
                            <a16:creationId xmlns:a16="http://schemas.microsoft.com/office/drawing/2014/main" id="{B5E12231-EACD-4161-88EC-4C852A122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713038"/>
                        <a:ext cx="107950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>
            <a:extLst>
              <a:ext uri="{FF2B5EF4-FFF2-40B4-BE49-F238E27FC236}">
                <a16:creationId xmlns:a16="http://schemas.microsoft.com/office/drawing/2014/main" id="{B3CB5840-42B5-4AF2-BA9F-C40187E581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2713038"/>
          <a:ext cx="108108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596900" imgH="482600" progId="Equation.3">
                  <p:embed/>
                </p:oleObj>
              </mc:Choice>
              <mc:Fallback>
                <p:oleObj name="Εξίσωση" r:id="rId5" imgW="596900" imgH="482600" progId="Equation.3">
                  <p:embed/>
                  <p:pic>
                    <p:nvPicPr>
                      <p:cNvPr id="31751" name="Object 7">
                        <a:extLst>
                          <a:ext uri="{FF2B5EF4-FFF2-40B4-BE49-F238E27FC236}">
                            <a16:creationId xmlns:a16="http://schemas.microsoft.com/office/drawing/2014/main" id="{B3CB5840-42B5-4AF2-BA9F-C40187E581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13038"/>
                        <a:ext cx="108108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12">
            <a:extLst>
              <a:ext uri="{FF2B5EF4-FFF2-40B4-BE49-F238E27FC236}">
                <a16:creationId xmlns:a16="http://schemas.microsoft.com/office/drawing/2014/main" id="{85D1ABDA-F6CD-4475-836A-08A94F68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3784600"/>
            <a:ext cx="294957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ΑΔΙΑΤΑΡΑΚΤΕΣ ΔΙΑΣΤΑΣΕΙΣ</a:t>
            </a:r>
            <a:endParaRPr lang="en-US" b="1" dirty="0">
              <a:latin typeface="Arial" charset="0"/>
            </a:endParaRPr>
          </a:p>
          <a:p>
            <a:pPr eaLnBrk="1" hangingPunct="1">
              <a:defRPr/>
            </a:pPr>
            <a:r>
              <a:rPr lang="el-GR" b="1" dirty="0">
                <a:latin typeface="Arial" charset="0"/>
              </a:rPr>
              <a:t>όταν α=1 (Θ θερμοκρασία)</a:t>
            </a:r>
            <a:endParaRPr lang="en-US" b="1" dirty="0">
              <a:latin typeface="Arial" charset="0"/>
            </a:endParaRPr>
          </a:p>
        </p:txBody>
      </p:sp>
      <p:sp>
        <p:nvSpPr>
          <p:cNvPr id="31753" name="Rectangle 14">
            <a:extLst>
              <a:ext uri="{FF2B5EF4-FFF2-40B4-BE49-F238E27FC236}">
                <a16:creationId xmlns:a16="http://schemas.microsoft.com/office/drawing/2014/main" id="{AF9A992F-59CA-4F52-A6D9-22D2944E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1754" name="Object 13">
            <a:extLst>
              <a:ext uri="{FF2B5EF4-FFF2-40B4-BE49-F238E27FC236}">
                <a16:creationId xmlns:a16="http://schemas.microsoft.com/office/drawing/2014/main" id="{8A44A0E0-69B1-4C34-A7C7-221C75F9F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4427538"/>
          <a:ext cx="17287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774364" imgH="279279" progId="Equation.3">
                  <p:embed/>
                </p:oleObj>
              </mc:Choice>
              <mc:Fallback>
                <p:oleObj name="Εξίσωση" r:id="rId7" imgW="774364" imgH="279279" progId="Equation.3">
                  <p:embed/>
                  <p:pic>
                    <p:nvPicPr>
                      <p:cNvPr id="31754" name="Object 13">
                        <a:extLst>
                          <a:ext uri="{FF2B5EF4-FFF2-40B4-BE49-F238E27FC236}">
                            <a16:creationId xmlns:a16="http://schemas.microsoft.com/office/drawing/2014/main" id="{8A44A0E0-69B1-4C34-A7C7-221C75F9F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27538"/>
                        <a:ext cx="17287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Ελεύθερη σχεδίαση">
            <a:extLst>
              <a:ext uri="{FF2B5EF4-FFF2-40B4-BE49-F238E27FC236}">
                <a16:creationId xmlns:a16="http://schemas.microsoft.com/office/drawing/2014/main" id="{3162ED8B-641D-47D5-BE02-EBABD0168A8F}"/>
              </a:ext>
            </a:extLst>
          </p:cNvPr>
          <p:cNvSpPr/>
          <p:nvPr/>
        </p:nvSpPr>
        <p:spPr>
          <a:xfrm>
            <a:off x="3779838" y="5300663"/>
            <a:ext cx="576262" cy="622300"/>
          </a:xfrm>
          <a:custGeom>
            <a:avLst/>
            <a:gdLst>
              <a:gd name="connsiteX0" fmla="*/ 360008 w 575908"/>
              <a:gd name="connsiteY0" fmla="*/ 190500 h 622300"/>
              <a:gd name="connsiteX1" fmla="*/ 271108 w 575908"/>
              <a:gd name="connsiteY1" fmla="*/ 165100 h 622300"/>
              <a:gd name="connsiteX2" fmla="*/ 182208 w 575908"/>
              <a:gd name="connsiteY2" fmla="*/ 177800 h 622300"/>
              <a:gd name="connsiteX3" fmla="*/ 156808 w 575908"/>
              <a:gd name="connsiteY3" fmla="*/ 215900 h 622300"/>
              <a:gd name="connsiteX4" fmla="*/ 182208 w 575908"/>
              <a:gd name="connsiteY4" fmla="*/ 406400 h 622300"/>
              <a:gd name="connsiteX5" fmla="*/ 309208 w 575908"/>
              <a:gd name="connsiteY5" fmla="*/ 355600 h 622300"/>
              <a:gd name="connsiteX6" fmla="*/ 321908 w 575908"/>
              <a:gd name="connsiteY6" fmla="*/ 292100 h 622300"/>
              <a:gd name="connsiteX7" fmla="*/ 347308 w 575908"/>
              <a:gd name="connsiteY7" fmla="*/ 215900 h 622300"/>
              <a:gd name="connsiteX8" fmla="*/ 334608 w 575908"/>
              <a:gd name="connsiteY8" fmla="*/ 152400 h 622300"/>
              <a:gd name="connsiteX9" fmla="*/ 258408 w 575908"/>
              <a:gd name="connsiteY9" fmla="*/ 152400 h 622300"/>
              <a:gd name="connsiteX10" fmla="*/ 245708 w 575908"/>
              <a:gd name="connsiteY10" fmla="*/ 190500 h 622300"/>
              <a:gd name="connsiteX11" fmla="*/ 258408 w 575908"/>
              <a:gd name="connsiteY11" fmla="*/ 266700 h 622300"/>
              <a:gd name="connsiteX12" fmla="*/ 296508 w 575908"/>
              <a:gd name="connsiteY12" fmla="*/ 292100 h 622300"/>
              <a:gd name="connsiteX13" fmla="*/ 398108 w 575908"/>
              <a:gd name="connsiteY13" fmla="*/ 317500 h 622300"/>
              <a:gd name="connsiteX14" fmla="*/ 436208 w 575908"/>
              <a:gd name="connsiteY14" fmla="*/ 330200 h 622300"/>
              <a:gd name="connsiteX15" fmla="*/ 461608 w 575908"/>
              <a:gd name="connsiteY15" fmla="*/ 368300 h 622300"/>
              <a:gd name="connsiteX16" fmla="*/ 245708 w 575908"/>
              <a:gd name="connsiteY16" fmla="*/ 406400 h 622300"/>
              <a:gd name="connsiteX17" fmla="*/ 220308 w 575908"/>
              <a:gd name="connsiteY17" fmla="*/ 368300 h 622300"/>
              <a:gd name="connsiteX18" fmla="*/ 245708 w 575908"/>
              <a:gd name="connsiteY18" fmla="*/ 330200 h 622300"/>
              <a:gd name="connsiteX19" fmla="*/ 283808 w 575908"/>
              <a:gd name="connsiteY19" fmla="*/ 317500 h 622300"/>
              <a:gd name="connsiteX20" fmla="*/ 360008 w 575908"/>
              <a:gd name="connsiteY20" fmla="*/ 279400 h 622300"/>
              <a:gd name="connsiteX21" fmla="*/ 360008 w 575908"/>
              <a:gd name="connsiteY21" fmla="*/ 101600 h 622300"/>
              <a:gd name="connsiteX22" fmla="*/ 347308 w 575908"/>
              <a:gd name="connsiteY22" fmla="*/ 63500 h 622300"/>
              <a:gd name="connsiteX23" fmla="*/ 271108 w 575908"/>
              <a:gd name="connsiteY23" fmla="*/ 38100 h 622300"/>
              <a:gd name="connsiteX24" fmla="*/ 207608 w 575908"/>
              <a:gd name="connsiteY24" fmla="*/ 101600 h 622300"/>
              <a:gd name="connsiteX25" fmla="*/ 182208 w 575908"/>
              <a:gd name="connsiteY25" fmla="*/ 228600 h 622300"/>
              <a:gd name="connsiteX26" fmla="*/ 169508 w 575908"/>
              <a:gd name="connsiteY26" fmla="*/ 279400 h 622300"/>
              <a:gd name="connsiteX27" fmla="*/ 118708 w 575908"/>
              <a:gd name="connsiteY27" fmla="*/ 355600 h 622300"/>
              <a:gd name="connsiteX28" fmla="*/ 80608 w 575908"/>
              <a:gd name="connsiteY28" fmla="*/ 444500 h 622300"/>
              <a:gd name="connsiteX29" fmla="*/ 67908 w 575908"/>
              <a:gd name="connsiteY29" fmla="*/ 482600 h 622300"/>
              <a:gd name="connsiteX30" fmla="*/ 169508 w 575908"/>
              <a:gd name="connsiteY30" fmla="*/ 457200 h 622300"/>
              <a:gd name="connsiteX31" fmla="*/ 245708 w 575908"/>
              <a:gd name="connsiteY31" fmla="*/ 431800 h 622300"/>
              <a:gd name="connsiteX32" fmla="*/ 283808 w 575908"/>
              <a:gd name="connsiteY32" fmla="*/ 419100 h 622300"/>
              <a:gd name="connsiteX33" fmla="*/ 321908 w 575908"/>
              <a:gd name="connsiteY33" fmla="*/ 393700 h 622300"/>
              <a:gd name="connsiteX34" fmla="*/ 347308 w 575908"/>
              <a:gd name="connsiteY34" fmla="*/ 469900 h 622300"/>
              <a:gd name="connsiteX35" fmla="*/ 360008 w 575908"/>
              <a:gd name="connsiteY35" fmla="*/ 508000 h 622300"/>
              <a:gd name="connsiteX36" fmla="*/ 385408 w 575908"/>
              <a:gd name="connsiteY36" fmla="*/ 546100 h 622300"/>
              <a:gd name="connsiteX37" fmla="*/ 423508 w 575908"/>
              <a:gd name="connsiteY37" fmla="*/ 457200 h 622300"/>
              <a:gd name="connsiteX38" fmla="*/ 461608 w 575908"/>
              <a:gd name="connsiteY38" fmla="*/ 431800 h 622300"/>
              <a:gd name="connsiteX39" fmla="*/ 474308 w 575908"/>
              <a:gd name="connsiteY39" fmla="*/ 317500 h 622300"/>
              <a:gd name="connsiteX40" fmla="*/ 436208 w 575908"/>
              <a:gd name="connsiteY40" fmla="*/ 292100 h 622300"/>
              <a:gd name="connsiteX41" fmla="*/ 423508 w 575908"/>
              <a:gd name="connsiteY41" fmla="*/ 254000 h 622300"/>
              <a:gd name="connsiteX42" fmla="*/ 258408 w 575908"/>
              <a:gd name="connsiteY42" fmla="*/ 292100 h 622300"/>
              <a:gd name="connsiteX43" fmla="*/ 29808 w 575908"/>
              <a:gd name="connsiteY43" fmla="*/ 317500 h 622300"/>
              <a:gd name="connsiteX44" fmla="*/ 4408 w 575908"/>
              <a:gd name="connsiteY44" fmla="*/ 279400 h 622300"/>
              <a:gd name="connsiteX45" fmla="*/ 55208 w 575908"/>
              <a:gd name="connsiteY45" fmla="*/ 190500 h 622300"/>
              <a:gd name="connsiteX46" fmla="*/ 67908 w 575908"/>
              <a:gd name="connsiteY46" fmla="*/ 152400 h 622300"/>
              <a:gd name="connsiteX47" fmla="*/ 106008 w 575908"/>
              <a:gd name="connsiteY47" fmla="*/ 127000 h 622300"/>
              <a:gd name="connsiteX48" fmla="*/ 182208 w 575908"/>
              <a:gd name="connsiteY48" fmla="*/ 165100 h 622300"/>
              <a:gd name="connsiteX49" fmla="*/ 220308 w 575908"/>
              <a:gd name="connsiteY49" fmla="*/ 241300 h 622300"/>
              <a:gd name="connsiteX50" fmla="*/ 245708 w 575908"/>
              <a:gd name="connsiteY50" fmla="*/ 279400 h 622300"/>
              <a:gd name="connsiteX51" fmla="*/ 410808 w 575908"/>
              <a:gd name="connsiteY51" fmla="*/ 266700 h 622300"/>
              <a:gd name="connsiteX52" fmla="*/ 474308 w 575908"/>
              <a:gd name="connsiteY52" fmla="*/ 152400 h 622300"/>
              <a:gd name="connsiteX53" fmla="*/ 436208 w 575908"/>
              <a:gd name="connsiteY53" fmla="*/ 127000 h 622300"/>
              <a:gd name="connsiteX54" fmla="*/ 347308 w 575908"/>
              <a:gd name="connsiteY54" fmla="*/ 114300 h 622300"/>
              <a:gd name="connsiteX55" fmla="*/ 309208 w 575908"/>
              <a:gd name="connsiteY55" fmla="*/ 101600 h 622300"/>
              <a:gd name="connsiteX56" fmla="*/ 169508 w 575908"/>
              <a:gd name="connsiteY56" fmla="*/ 114300 h 622300"/>
              <a:gd name="connsiteX57" fmla="*/ 131408 w 575908"/>
              <a:gd name="connsiteY57" fmla="*/ 152400 h 622300"/>
              <a:gd name="connsiteX58" fmla="*/ 80608 w 575908"/>
              <a:gd name="connsiteY58" fmla="*/ 228600 h 622300"/>
              <a:gd name="connsiteX59" fmla="*/ 67908 w 575908"/>
              <a:gd name="connsiteY59" fmla="*/ 279400 h 622300"/>
              <a:gd name="connsiteX60" fmla="*/ 55208 w 575908"/>
              <a:gd name="connsiteY60" fmla="*/ 317500 h 622300"/>
              <a:gd name="connsiteX61" fmla="*/ 67908 w 575908"/>
              <a:gd name="connsiteY61" fmla="*/ 457200 h 622300"/>
              <a:gd name="connsiteX62" fmla="*/ 80608 w 575908"/>
              <a:gd name="connsiteY62" fmla="*/ 495300 h 622300"/>
              <a:gd name="connsiteX63" fmla="*/ 118708 w 575908"/>
              <a:gd name="connsiteY63" fmla="*/ 508000 h 622300"/>
              <a:gd name="connsiteX64" fmla="*/ 156808 w 575908"/>
              <a:gd name="connsiteY64" fmla="*/ 546100 h 622300"/>
              <a:gd name="connsiteX65" fmla="*/ 169508 w 575908"/>
              <a:gd name="connsiteY65" fmla="*/ 584200 h 622300"/>
              <a:gd name="connsiteX66" fmla="*/ 245708 w 575908"/>
              <a:gd name="connsiteY66" fmla="*/ 622300 h 622300"/>
              <a:gd name="connsiteX67" fmla="*/ 448908 w 575908"/>
              <a:gd name="connsiteY67" fmla="*/ 609600 h 622300"/>
              <a:gd name="connsiteX68" fmla="*/ 487008 w 575908"/>
              <a:gd name="connsiteY68" fmla="*/ 596900 h 622300"/>
              <a:gd name="connsiteX69" fmla="*/ 512408 w 575908"/>
              <a:gd name="connsiteY69" fmla="*/ 558800 h 622300"/>
              <a:gd name="connsiteX70" fmla="*/ 550508 w 575908"/>
              <a:gd name="connsiteY70" fmla="*/ 431800 h 622300"/>
              <a:gd name="connsiteX71" fmla="*/ 563208 w 575908"/>
              <a:gd name="connsiteY71" fmla="*/ 393700 h 622300"/>
              <a:gd name="connsiteX72" fmla="*/ 550508 w 575908"/>
              <a:gd name="connsiteY72" fmla="*/ 279400 h 622300"/>
              <a:gd name="connsiteX73" fmla="*/ 537808 w 575908"/>
              <a:gd name="connsiteY73" fmla="*/ 215900 h 622300"/>
              <a:gd name="connsiteX74" fmla="*/ 499708 w 575908"/>
              <a:gd name="connsiteY74" fmla="*/ 190500 h 622300"/>
              <a:gd name="connsiteX75" fmla="*/ 448908 w 575908"/>
              <a:gd name="connsiteY75" fmla="*/ 114300 h 622300"/>
              <a:gd name="connsiteX76" fmla="*/ 436208 w 575908"/>
              <a:gd name="connsiteY76" fmla="*/ 76200 h 622300"/>
              <a:gd name="connsiteX77" fmla="*/ 360008 w 575908"/>
              <a:gd name="connsiteY77" fmla="*/ 25400 h 622300"/>
              <a:gd name="connsiteX78" fmla="*/ 321908 w 575908"/>
              <a:gd name="connsiteY78" fmla="*/ 0 h 622300"/>
              <a:gd name="connsiteX79" fmla="*/ 258408 w 575908"/>
              <a:gd name="connsiteY79" fmla="*/ 12700 h 622300"/>
              <a:gd name="connsiteX80" fmla="*/ 220308 w 575908"/>
              <a:gd name="connsiteY80" fmla="*/ 101600 h 622300"/>
              <a:gd name="connsiteX81" fmla="*/ 169508 w 575908"/>
              <a:gd name="connsiteY81" fmla="*/ 177800 h 622300"/>
              <a:gd name="connsiteX82" fmla="*/ 131408 w 575908"/>
              <a:gd name="connsiteY82" fmla="*/ 254000 h 622300"/>
              <a:gd name="connsiteX83" fmla="*/ 106008 w 575908"/>
              <a:gd name="connsiteY83" fmla="*/ 342900 h 622300"/>
              <a:gd name="connsiteX84" fmla="*/ 80608 w 575908"/>
              <a:gd name="connsiteY84" fmla="*/ 431800 h 622300"/>
              <a:gd name="connsiteX85" fmla="*/ 131408 w 575908"/>
              <a:gd name="connsiteY85" fmla="*/ 571500 h 622300"/>
              <a:gd name="connsiteX86" fmla="*/ 169508 w 575908"/>
              <a:gd name="connsiteY86" fmla="*/ 584200 h 622300"/>
              <a:gd name="connsiteX87" fmla="*/ 233008 w 575908"/>
              <a:gd name="connsiteY87" fmla="*/ 571500 h 622300"/>
              <a:gd name="connsiteX88" fmla="*/ 245708 w 575908"/>
              <a:gd name="connsiteY88" fmla="*/ 533400 h 622300"/>
              <a:gd name="connsiteX89" fmla="*/ 283808 w 575908"/>
              <a:gd name="connsiteY89" fmla="*/ 457200 h 622300"/>
              <a:gd name="connsiteX90" fmla="*/ 321908 w 575908"/>
              <a:gd name="connsiteY90" fmla="*/ 533400 h 622300"/>
              <a:gd name="connsiteX91" fmla="*/ 347308 w 575908"/>
              <a:gd name="connsiteY91" fmla="*/ 571500 h 622300"/>
              <a:gd name="connsiteX92" fmla="*/ 385408 w 575908"/>
              <a:gd name="connsiteY92" fmla="*/ 558800 h 622300"/>
              <a:gd name="connsiteX93" fmla="*/ 423508 w 575908"/>
              <a:gd name="connsiteY93" fmla="*/ 520700 h 622300"/>
              <a:gd name="connsiteX94" fmla="*/ 461608 w 575908"/>
              <a:gd name="connsiteY94" fmla="*/ 368300 h 622300"/>
              <a:gd name="connsiteX95" fmla="*/ 474308 w 575908"/>
              <a:gd name="connsiteY95" fmla="*/ 317500 h 622300"/>
              <a:gd name="connsiteX96" fmla="*/ 525108 w 575908"/>
              <a:gd name="connsiteY96" fmla="*/ 330200 h 622300"/>
              <a:gd name="connsiteX97" fmla="*/ 537808 w 575908"/>
              <a:gd name="connsiteY97" fmla="*/ 368300 h 622300"/>
              <a:gd name="connsiteX98" fmla="*/ 575908 w 575908"/>
              <a:gd name="connsiteY98" fmla="*/ 406400 h 622300"/>
              <a:gd name="connsiteX99" fmla="*/ 537808 w 575908"/>
              <a:gd name="connsiteY99" fmla="*/ 508000 h 622300"/>
              <a:gd name="connsiteX100" fmla="*/ 461608 w 575908"/>
              <a:gd name="connsiteY100" fmla="*/ 558800 h 622300"/>
              <a:gd name="connsiteX101" fmla="*/ 347308 w 575908"/>
              <a:gd name="connsiteY101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75908" h="622300">
                <a:moveTo>
                  <a:pt x="360008" y="190500"/>
                </a:moveTo>
                <a:cubicBezTo>
                  <a:pt x="342041" y="184511"/>
                  <a:pt x="287055" y="165100"/>
                  <a:pt x="271108" y="165100"/>
                </a:cubicBezTo>
                <a:cubicBezTo>
                  <a:pt x="241174" y="165100"/>
                  <a:pt x="211841" y="173567"/>
                  <a:pt x="182208" y="177800"/>
                </a:cubicBezTo>
                <a:cubicBezTo>
                  <a:pt x="173741" y="190500"/>
                  <a:pt x="157823" y="200670"/>
                  <a:pt x="156808" y="215900"/>
                </a:cubicBezTo>
                <a:cubicBezTo>
                  <a:pt x="149902" y="319488"/>
                  <a:pt x="158829" y="336262"/>
                  <a:pt x="182208" y="406400"/>
                </a:cubicBezTo>
                <a:cubicBezTo>
                  <a:pt x="253452" y="397495"/>
                  <a:pt x="285225" y="419554"/>
                  <a:pt x="309208" y="355600"/>
                </a:cubicBezTo>
                <a:cubicBezTo>
                  <a:pt x="316787" y="335389"/>
                  <a:pt x="316228" y="312925"/>
                  <a:pt x="321908" y="292100"/>
                </a:cubicBezTo>
                <a:cubicBezTo>
                  <a:pt x="328953" y="266269"/>
                  <a:pt x="347308" y="215900"/>
                  <a:pt x="347308" y="215900"/>
                </a:cubicBezTo>
                <a:cubicBezTo>
                  <a:pt x="343075" y="194733"/>
                  <a:pt x="346582" y="170361"/>
                  <a:pt x="334608" y="152400"/>
                </a:cubicBezTo>
                <a:cubicBezTo>
                  <a:pt x="316135" y="124691"/>
                  <a:pt x="276881" y="146242"/>
                  <a:pt x="258408" y="152400"/>
                </a:cubicBezTo>
                <a:cubicBezTo>
                  <a:pt x="254175" y="165100"/>
                  <a:pt x="245708" y="177113"/>
                  <a:pt x="245708" y="190500"/>
                </a:cubicBezTo>
                <a:cubicBezTo>
                  <a:pt x="245708" y="216250"/>
                  <a:pt x="246892" y="243668"/>
                  <a:pt x="258408" y="266700"/>
                </a:cubicBezTo>
                <a:cubicBezTo>
                  <a:pt x="265234" y="280352"/>
                  <a:pt x="282856" y="285274"/>
                  <a:pt x="296508" y="292100"/>
                </a:cubicBezTo>
                <a:cubicBezTo>
                  <a:pt x="325538" y="306615"/>
                  <a:pt x="369125" y="310254"/>
                  <a:pt x="398108" y="317500"/>
                </a:cubicBezTo>
                <a:cubicBezTo>
                  <a:pt x="411095" y="320747"/>
                  <a:pt x="423508" y="325967"/>
                  <a:pt x="436208" y="330200"/>
                </a:cubicBezTo>
                <a:cubicBezTo>
                  <a:pt x="444675" y="342900"/>
                  <a:pt x="459449" y="353190"/>
                  <a:pt x="461608" y="368300"/>
                </a:cubicBezTo>
                <a:cubicBezTo>
                  <a:pt x="478684" y="487829"/>
                  <a:pt x="286559" y="408953"/>
                  <a:pt x="245708" y="406400"/>
                </a:cubicBezTo>
                <a:cubicBezTo>
                  <a:pt x="237241" y="393700"/>
                  <a:pt x="220308" y="383564"/>
                  <a:pt x="220308" y="368300"/>
                </a:cubicBezTo>
                <a:cubicBezTo>
                  <a:pt x="220308" y="353036"/>
                  <a:pt x="233789" y="339735"/>
                  <a:pt x="245708" y="330200"/>
                </a:cubicBezTo>
                <a:cubicBezTo>
                  <a:pt x="256161" y="321837"/>
                  <a:pt x="271834" y="323487"/>
                  <a:pt x="283808" y="317500"/>
                </a:cubicBezTo>
                <a:cubicBezTo>
                  <a:pt x="382285" y="268261"/>
                  <a:pt x="264243" y="311322"/>
                  <a:pt x="360008" y="279400"/>
                </a:cubicBezTo>
                <a:cubicBezTo>
                  <a:pt x="375712" y="185175"/>
                  <a:pt x="379357" y="208020"/>
                  <a:pt x="360008" y="101600"/>
                </a:cubicBezTo>
                <a:cubicBezTo>
                  <a:pt x="357613" y="88429"/>
                  <a:pt x="358201" y="71281"/>
                  <a:pt x="347308" y="63500"/>
                </a:cubicBezTo>
                <a:cubicBezTo>
                  <a:pt x="325521" y="47938"/>
                  <a:pt x="271108" y="38100"/>
                  <a:pt x="271108" y="38100"/>
                </a:cubicBezTo>
                <a:cubicBezTo>
                  <a:pt x="243250" y="56672"/>
                  <a:pt x="218533" y="66095"/>
                  <a:pt x="207608" y="101600"/>
                </a:cubicBezTo>
                <a:cubicBezTo>
                  <a:pt x="194912" y="142863"/>
                  <a:pt x="192679" y="186717"/>
                  <a:pt x="182208" y="228600"/>
                </a:cubicBezTo>
                <a:cubicBezTo>
                  <a:pt x="177975" y="245533"/>
                  <a:pt x="177314" y="263788"/>
                  <a:pt x="169508" y="279400"/>
                </a:cubicBezTo>
                <a:cubicBezTo>
                  <a:pt x="155856" y="306704"/>
                  <a:pt x="118708" y="355600"/>
                  <a:pt x="118708" y="355600"/>
                </a:cubicBezTo>
                <a:cubicBezTo>
                  <a:pt x="92277" y="461326"/>
                  <a:pt x="124461" y="356795"/>
                  <a:pt x="80608" y="444500"/>
                </a:cubicBezTo>
                <a:cubicBezTo>
                  <a:pt x="74621" y="456474"/>
                  <a:pt x="54656" y="480707"/>
                  <a:pt x="67908" y="482600"/>
                </a:cubicBezTo>
                <a:cubicBezTo>
                  <a:pt x="102466" y="487537"/>
                  <a:pt x="135942" y="466790"/>
                  <a:pt x="169508" y="457200"/>
                </a:cubicBezTo>
                <a:cubicBezTo>
                  <a:pt x="195252" y="449845"/>
                  <a:pt x="220308" y="440267"/>
                  <a:pt x="245708" y="431800"/>
                </a:cubicBezTo>
                <a:cubicBezTo>
                  <a:pt x="258408" y="427567"/>
                  <a:pt x="272669" y="426526"/>
                  <a:pt x="283808" y="419100"/>
                </a:cubicBezTo>
                <a:lnTo>
                  <a:pt x="321908" y="393700"/>
                </a:lnTo>
                <a:lnTo>
                  <a:pt x="347308" y="469900"/>
                </a:lnTo>
                <a:cubicBezTo>
                  <a:pt x="351541" y="482600"/>
                  <a:pt x="352582" y="496861"/>
                  <a:pt x="360008" y="508000"/>
                </a:cubicBezTo>
                <a:lnTo>
                  <a:pt x="385408" y="546100"/>
                </a:lnTo>
                <a:cubicBezTo>
                  <a:pt x="395124" y="507237"/>
                  <a:pt x="394273" y="486435"/>
                  <a:pt x="423508" y="457200"/>
                </a:cubicBezTo>
                <a:cubicBezTo>
                  <a:pt x="434301" y="446407"/>
                  <a:pt x="448908" y="440267"/>
                  <a:pt x="461608" y="431800"/>
                </a:cubicBezTo>
                <a:cubicBezTo>
                  <a:pt x="490989" y="387729"/>
                  <a:pt x="506899" y="382683"/>
                  <a:pt x="474308" y="317500"/>
                </a:cubicBezTo>
                <a:cubicBezTo>
                  <a:pt x="467482" y="303848"/>
                  <a:pt x="448908" y="300567"/>
                  <a:pt x="436208" y="292100"/>
                </a:cubicBezTo>
                <a:cubicBezTo>
                  <a:pt x="431975" y="279400"/>
                  <a:pt x="436495" y="257247"/>
                  <a:pt x="423508" y="254000"/>
                </a:cubicBezTo>
                <a:cubicBezTo>
                  <a:pt x="356408" y="237225"/>
                  <a:pt x="319801" y="286984"/>
                  <a:pt x="258408" y="292100"/>
                </a:cubicBezTo>
                <a:cubicBezTo>
                  <a:pt x="80347" y="306938"/>
                  <a:pt x="156290" y="296420"/>
                  <a:pt x="29808" y="317500"/>
                </a:cubicBezTo>
                <a:cubicBezTo>
                  <a:pt x="21341" y="304800"/>
                  <a:pt x="6917" y="294456"/>
                  <a:pt x="4408" y="279400"/>
                </a:cubicBezTo>
                <a:cubicBezTo>
                  <a:pt x="0" y="252954"/>
                  <a:pt x="46709" y="201832"/>
                  <a:pt x="55208" y="190500"/>
                </a:cubicBezTo>
                <a:cubicBezTo>
                  <a:pt x="59441" y="177800"/>
                  <a:pt x="59545" y="162853"/>
                  <a:pt x="67908" y="152400"/>
                </a:cubicBezTo>
                <a:cubicBezTo>
                  <a:pt x="77443" y="140481"/>
                  <a:pt x="90952" y="129509"/>
                  <a:pt x="106008" y="127000"/>
                </a:cubicBezTo>
                <a:cubicBezTo>
                  <a:pt x="127040" y="123495"/>
                  <a:pt x="168940" y="156255"/>
                  <a:pt x="182208" y="165100"/>
                </a:cubicBezTo>
                <a:cubicBezTo>
                  <a:pt x="255001" y="274289"/>
                  <a:pt x="167728" y="136140"/>
                  <a:pt x="220308" y="241300"/>
                </a:cubicBezTo>
                <a:cubicBezTo>
                  <a:pt x="227134" y="254952"/>
                  <a:pt x="237241" y="266700"/>
                  <a:pt x="245708" y="279400"/>
                </a:cubicBezTo>
                <a:lnTo>
                  <a:pt x="410808" y="266700"/>
                </a:lnTo>
                <a:cubicBezTo>
                  <a:pt x="444552" y="252805"/>
                  <a:pt x="462690" y="187253"/>
                  <a:pt x="474308" y="152400"/>
                </a:cubicBezTo>
                <a:cubicBezTo>
                  <a:pt x="461608" y="143933"/>
                  <a:pt x="450828" y="131386"/>
                  <a:pt x="436208" y="127000"/>
                </a:cubicBezTo>
                <a:cubicBezTo>
                  <a:pt x="407536" y="118398"/>
                  <a:pt x="376661" y="120171"/>
                  <a:pt x="347308" y="114300"/>
                </a:cubicBezTo>
                <a:cubicBezTo>
                  <a:pt x="334181" y="111675"/>
                  <a:pt x="321908" y="105833"/>
                  <a:pt x="309208" y="101600"/>
                </a:cubicBezTo>
                <a:cubicBezTo>
                  <a:pt x="262641" y="105833"/>
                  <a:pt x="214468" y="101454"/>
                  <a:pt x="169508" y="114300"/>
                </a:cubicBezTo>
                <a:cubicBezTo>
                  <a:pt x="152239" y="119234"/>
                  <a:pt x="142435" y="138223"/>
                  <a:pt x="131408" y="152400"/>
                </a:cubicBezTo>
                <a:cubicBezTo>
                  <a:pt x="112666" y="176497"/>
                  <a:pt x="80608" y="228600"/>
                  <a:pt x="80608" y="228600"/>
                </a:cubicBezTo>
                <a:cubicBezTo>
                  <a:pt x="76375" y="245533"/>
                  <a:pt x="72703" y="262617"/>
                  <a:pt x="67908" y="279400"/>
                </a:cubicBezTo>
                <a:cubicBezTo>
                  <a:pt x="64230" y="292272"/>
                  <a:pt x="55208" y="304113"/>
                  <a:pt x="55208" y="317500"/>
                </a:cubicBezTo>
                <a:cubicBezTo>
                  <a:pt x="55208" y="364259"/>
                  <a:pt x="61295" y="410911"/>
                  <a:pt x="67908" y="457200"/>
                </a:cubicBezTo>
                <a:cubicBezTo>
                  <a:pt x="69801" y="470452"/>
                  <a:pt x="71142" y="485834"/>
                  <a:pt x="80608" y="495300"/>
                </a:cubicBezTo>
                <a:cubicBezTo>
                  <a:pt x="90074" y="504766"/>
                  <a:pt x="106008" y="503767"/>
                  <a:pt x="118708" y="508000"/>
                </a:cubicBezTo>
                <a:cubicBezTo>
                  <a:pt x="131408" y="520700"/>
                  <a:pt x="146845" y="531156"/>
                  <a:pt x="156808" y="546100"/>
                </a:cubicBezTo>
                <a:cubicBezTo>
                  <a:pt x="164234" y="557239"/>
                  <a:pt x="161145" y="573747"/>
                  <a:pt x="169508" y="584200"/>
                </a:cubicBezTo>
                <a:cubicBezTo>
                  <a:pt x="187413" y="606581"/>
                  <a:pt x="220609" y="613934"/>
                  <a:pt x="245708" y="622300"/>
                </a:cubicBezTo>
                <a:cubicBezTo>
                  <a:pt x="313441" y="618067"/>
                  <a:pt x="381415" y="616704"/>
                  <a:pt x="448908" y="609600"/>
                </a:cubicBezTo>
                <a:cubicBezTo>
                  <a:pt x="462221" y="608199"/>
                  <a:pt x="476555" y="605263"/>
                  <a:pt x="487008" y="596900"/>
                </a:cubicBezTo>
                <a:cubicBezTo>
                  <a:pt x="498927" y="587365"/>
                  <a:pt x="503941" y="571500"/>
                  <a:pt x="512408" y="558800"/>
                </a:cubicBezTo>
                <a:cubicBezTo>
                  <a:pt x="531602" y="482025"/>
                  <a:pt x="519588" y="524559"/>
                  <a:pt x="550508" y="431800"/>
                </a:cubicBezTo>
                <a:lnTo>
                  <a:pt x="563208" y="393700"/>
                </a:lnTo>
                <a:cubicBezTo>
                  <a:pt x="558975" y="355600"/>
                  <a:pt x="555929" y="317349"/>
                  <a:pt x="550508" y="279400"/>
                </a:cubicBezTo>
                <a:cubicBezTo>
                  <a:pt x="547455" y="258031"/>
                  <a:pt x="548518" y="234642"/>
                  <a:pt x="537808" y="215900"/>
                </a:cubicBezTo>
                <a:cubicBezTo>
                  <a:pt x="530235" y="202648"/>
                  <a:pt x="512408" y="198967"/>
                  <a:pt x="499708" y="190500"/>
                </a:cubicBezTo>
                <a:cubicBezTo>
                  <a:pt x="482775" y="165100"/>
                  <a:pt x="458561" y="143260"/>
                  <a:pt x="448908" y="114300"/>
                </a:cubicBezTo>
                <a:cubicBezTo>
                  <a:pt x="444675" y="101600"/>
                  <a:pt x="445674" y="85666"/>
                  <a:pt x="436208" y="76200"/>
                </a:cubicBezTo>
                <a:cubicBezTo>
                  <a:pt x="414622" y="54614"/>
                  <a:pt x="385408" y="42333"/>
                  <a:pt x="360008" y="25400"/>
                </a:cubicBezTo>
                <a:lnTo>
                  <a:pt x="321908" y="0"/>
                </a:lnTo>
                <a:cubicBezTo>
                  <a:pt x="300741" y="4233"/>
                  <a:pt x="277150" y="1990"/>
                  <a:pt x="258408" y="12700"/>
                </a:cubicBezTo>
                <a:cubicBezTo>
                  <a:pt x="226049" y="31191"/>
                  <a:pt x="233596" y="75024"/>
                  <a:pt x="220308" y="101600"/>
                </a:cubicBezTo>
                <a:cubicBezTo>
                  <a:pt x="206656" y="128904"/>
                  <a:pt x="179161" y="148840"/>
                  <a:pt x="169508" y="177800"/>
                </a:cubicBezTo>
                <a:cubicBezTo>
                  <a:pt x="137586" y="273565"/>
                  <a:pt x="180647" y="155523"/>
                  <a:pt x="131408" y="254000"/>
                </a:cubicBezTo>
                <a:cubicBezTo>
                  <a:pt x="121258" y="274300"/>
                  <a:pt x="111433" y="323911"/>
                  <a:pt x="106008" y="342900"/>
                </a:cubicBezTo>
                <a:cubicBezTo>
                  <a:pt x="69569" y="470437"/>
                  <a:pt x="120310" y="272991"/>
                  <a:pt x="80608" y="431800"/>
                </a:cubicBezTo>
                <a:cubicBezTo>
                  <a:pt x="91547" y="530247"/>
                  <a:pt x="62784" y="537188"/>
                  <a:pt x="131408" y="571500"/>
                </a:cubicBezTo>
                <a:cubicBezTo>
                  <a:pt x="143382" y="577487"/>
                  <a:pt x="156808" y="579967"/>
                  <a:pt x="169508" y="584200"/>
                </a:cubicBezTo>
                <a:cubicBezTo>
                  <a:pt x="190675" y="579967"/>
                  <a:pt x="215047" y="583474"/>
                  <a:pt x="233008" y="571500"/>
                </a:cubicBezTo>
                <a:cubicBezTo>
                  <a:pt x="244147" y="564074"/>
                  <a:pt x="239721" y="545374"/>
                  <a:pt x="245708" y="533400"/>
                </a:cubicBezTo>
                <a:cubicBezTo>
                  <a:pt x="294947" y="434923"/>
                  <a:pt x="251886" y="552965"/>
                  <a:pt x="283808" y="457200"/>
                </a:cubicBezTo>
                <a:cubicBezTo>
                  <a:pt x="356601" y="566389"/>
                  <a:pt x="269328" y="428240"/>
                  <a:pt x="321908" y="533400"/>
                </a:cubicBezTo>
                <a:cubicBezTo>
                  <a:pt x="328734" y="547052"/>
                  <a:pt x="338841" y="558800"/>
                  <a:pt x="347308" y="571500"/>
                </a:cubicBezTo>
                <a:cubicBezTo>
                  <a:pt x="360008" y="567267"/>
                  <a:pt x="374269" y="566226"/>
                  <a:pt x="385408" y="558800"/>
                </a:cubicBezTo>
                <a:cubicBezTo>
                  <a:pt x="400352" y="548837"/>
                  <a:pt x="414786" y="536400"/>
                  <a:pt x="423508" y="520700"/>
                </a:cubicBezTo>
                <a:cubicBezTo>
                  <a:pt x="450029" y="472962"/>
                  <a:pt x="451260" y="420041"/>
                  <a:pt x="461608" y="368300"/>
                </a:cubicBezTo>
                <a:cubicBezTo>
                  <a:pt x="465031" y="351184"/>
                  <a:pt x="470075" y="334433"/>
                  <a:pt x="474308" y="317500"/>
                </a:cubicBezTo>
                <a:cubicBezTo>
                  <a:pt x="491241" y="321733"/>
                  <a:pt x="511478" y="319296"/>
                  <a:pt x="525108" y="330200"/>
                </a:cubicBezTo>
                <a:cubicBezTo>
                  <a:pt x="535561" y="338563"/>
                  <a:pt x="530382" y="357161"/>
                  <a:pt x="537808" y="368300"/>
                </a:cubicBezTo>
                <a:cubicBezTo>
                  <a:pt x="547771" y="383244"/>
                  <a:pt x="563208" y="393700"/>
                  <a:pt x="575908" y="406400"/>
                </a:cubicBezTo>
                <a:cubicBezTo>
                  <a:pt x="568223" y="444826"/>
                  <a:pt x="569519" y="480253"/>
                  <a:pt x="537808" y="508000"/>
                </a:cubicBezTo>
                <a:cubicBezTo>
                  <a:pt x="514834" y="528102"/>
                  <a:pt x="461608" y="558800"/>
                  <a:pt x="461608" y="558800"/>
                </a:cubicBezTo>
                <a:lnTo>
                  <a:pt x="347308" y="54610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2" name="11 - Ελεύθερη σχεδίαση">
            <a:extLst>
              <a:ext uri="{FF2B5EF4-FFF2-40B4-BE49-F238E27FC236}">
                <a16:creationId xmlns:a16="http://schemas.microsoft.com/office/drawing/2014/main" id="{74D5B475-4BD8-4433-ACB2-27034FEFE1C5}"/>
              </a:ext>
            </a:extLst>
          </p:cNvPr>
          <p:cNvSpPr>
            <a:spLocks noChangeAspect="1"/>
          </p:cNvSpPr>
          <p:nvPr/>
        </p:nvSpPr>
        <p:spPr>
          <a:xfrm>
            <a:off x="4859338" y="5300663"/>
            <a:ext cx="863600" cy="933450"/>
          </a:xfrm>
          <a:custGeom>
            <a:avLst/>
            <a:gdLst>
              <a:gd name="connsiteX0" fmla="*/ 360008 w 575908"/>
              <a:gd name="connsiteY0" fmla="*/ 190500 h 622300"/>
              <a:gd name="connsiteX1" fmla="*/ 271108 w 575908"/>
              <a:gd name="connsiteY1" fmla="*/ 165100 h 622300"/>
              <a:gd name="connsiteX2" fmla="*/ 182208 w 575908"/>
              <a:gd name="connsiteY2" fmla="*/ 177800 h 622300"/>
              <a:gd name="connsiteX3" fmla="*/ 156808 w 575908"/>
              <a:gd name="connsiteY3" fmla="*/ 215900 h 622300"/>
              <a:gd name="connsiteX4" fmla="*/ 182208 w 575908"/>
              <a:gd name="connsiteY4" fmla="*/ 406400 h 622300"/>
              <a:gd name="connsiteX5" fmla="*/ 309208 w 575908"/>
              <a:gd name="connsiteY5" fmla="*/ 355600 h 622300"/>
              <a:gd name="connsiteX6" fmla="*/ 321908 w 575908"/>
              <a:gd name="connsiteY6" fmla="*/ 292100 h 622300"/>
              <a:gd name="connsiteX7" fmla="*/ 347308 w 575908"/>
              <a:gd name="connsiteY7" fmla="*/ 215900 h 622300"/>
              <a:gd name="connsiteX8" fmla="*/ 334608 w 575908"/>
              <a:gd name="connsiteY8" fmla="*/ 152400 h 622300"/>
              <a:gd name="connsiteX9" fmla="*/ 258408 w 575908"/>
              <a:gd name="connsiteY9" fmla="*/ 152400 h 622300"/>
              <a:gd name="connsiteX10" fmla="*/ 245708 w 575908"/>
              <a:gd name="connsiteY10" fmla="*/ 190500 h 622300"/>
              <a:gd name="connsiteX11" fmla="*/ 258408 w 575908"/>
              <a:gd name="connsiteY11" fmla="*/ 266700 h 622300"/>
              <a:gd name="connsiteX12" fmla="*/ 296508 w 575908"/>
              <a:gd name="connsiteY12" fmla="*/ 292100 h 622300"/>
              <a:gd name="connsiteX13" fmla="*/ 398108 w 575908"/>
              <a:gd name="connsiteY13" fmla="*/ 317500 h 622300"/>
              <a:gd name="connsiteX14" fmla="*/ 436208 w 575908"/>
              <a:gd name="connsiteY14" fmla="*/ 330200 h 622300"/>
              <a:gd name="connsiteX15" fmla="*/ 461608 w 575908"/>
              <a:gd name="connsiteY15" fmla="*/ 368300 h 622300"/>
              <a:gd name="connsiteX16" fmla="*/ 245708 w 575908"/>
              <a:gd name="connsiteY16" fmla="*/ 406400 h 622300"/>
              <a:gd name="connsiteX17" fmla="*/ 220308 w 575908"/>
              <a:gd name="connsiteY17" fmla="*/ 368300 h 622300"/>
              <a:gd name="connsiteX18" fmla="*/ 245708 w 575908"/>
              <a:gd name="connsiteY18" fmla="*/ 330200 h 622300"/>
              <a:gd name="connsiteX19" fmla="*/ 283808 w 575908"/>
              <a:gd name="connsiteY19" fmla="*/ 317500 h 622300"/>
              <a:gd name="connsiteX20" fmla="*/ 360008 w 575908"/>
              <a:gd name="connsiteY20" fmla="*/ 279400 h 622300"/>
              <a:gd name="connsiteX21" fmla="*/ 360008 w 575908"/>
              <a:gd name="connsiteY21" fmla="*/ 101600 h 622300"/>
              <a:gd name="connsiteX22" fmla="*/ 347308 w 575908"/>
              <a:gd name="connsiteY22" fmla="*/ 63500 h 622300"/>
              <a:gd name="connsiteX23" fmla="*/ 271108 w 575908"/>
              <a:gd name="connsiteY23" fmla="*/ 38100 h 622300"/>
              <a:gd name="connsiteX24" fmla="*/ 207608 w 575908"/>
              <a:gd name="connsiteY24" fmla="*/ 101600 h 622300"/>
              <a:gd name="connsiteX25" fmla="*/ 182208 w 575908"/>
              <a:gd name="connsiteY25" fmla="*/ 228600 h 622300"/>
              <a:gd name="connsiteX26" fmla="*/ 169508 w 575908"/>
              <a:gd name="connsiteY26" fmla="*/ 279400 h 622300"/>
              <a:gd name="connsiteX27" fmla="*/ 118708 w 575908"/>
              <a:gd name="connsiteY27" fmla="*/ 355600 h 622300"/>
              <a:gd name="connsiteX28" fmla="*/ 80608 w 575908"/>
              <a:gd name="connsiteY28" fmla="*/ 444500 h 622300"/>
              <a:gd name="connsiteX29" fmla="*/ 67908 w 575908"/>
              <a:gd name="connsiteY29" fmla="*/ 482600 h 622300"/>
              <a:gd name="connsiteX30" fmla="*/ 169508 w 575908"/>
              <a:gd name="connsiteY30" fmla="*/ 457200 h 622300"/>
              <a:gd name="connsiteX31" fmla="*/ 245708 w 575908"/>
              <a:gd name="connsiteY31" fmla="*/ 431800 h 622300"/>
              <a:gd name="connsiteX32" fmla="*/ 283808 w 575908"/>
              <a:gd name="connsiteY32" fmla="*/ 419100 h 622300"/>
              <a:gd name="connsiteX33" fmla="*/ 321908 w 575908"/>
              <a:gd name="connsiteY33" fmla="*/ 393700 h 622300"/>
              <a:gd name="connsiteX34" fmla="*/ 347308 w 575908"/>
              <a:gd name="connsiteY34" fmla="*/ 469900 h 622300"/>
              <a:gd name="connsiteX35" fmla="*/ 360008 w 575908"/>
              <a:gd name="connsiteY35" fmla="*/ 508000 h 622300"/>
              <a:gd name="connsiteX36" fmla="*/ 385408 w 575908"/>
              <a:gd name="connsiteY36" fmla="*/ 546100 h 622300"/>
              <a:gd name="connsiteX37" fmla="*/ 423508 w 575908"/>
              <a:gd name="connsiteY37" fmla="*/ 457200 h 622300"/>
              <a:gd name="connsiteX38" fmla="*/ 461608 w 575908"/>
              <a:gd name="connsiteY38" fmla="*/ 431800 h 622300"/>
              <a:gd name="connsiteX39" fmla="*/ 474308 w 575908"/>
              <a:gd name="connsiteY39" fmla="*/ 317500 h 622300"/>
              <a:gd name="connsiteX40" fmla="*/ 436208 w 575908"/>
              <a:gd name="connsiteY40" fmla="*/ 292100 h 622300"/>
              <a:gd name="connsiteX41" fmla="*/ 423508 w 575908"/>
              <a:gd name="connsiteY41" fmla="*/ 254000 h 622300"/>
              <a:gd name="connsiteX42" fmla="*/ 258408 w 575908"/>
              <a:gd name="connsiteY42" fmla="*/ 292100 h 622300"/>
              <a:gd name="connsiteX43" fmla="*/ 29808 w 575908"/>
              <a:gd name="connsiteY43" fmla="*/ 317500 h 622300"/>
              <a:gd name="connsiteX44" fmla="*/ 4408 w 575908"/>
              <a:gd name="connsiteY44" fmla="*/ 279400 h 622300"/>
              <a:gd name="connsiteX45" fmla="*/ 55208 w 575908"/>
              <a:gd name="connsiteY45" fmla="*/ 190500 h 622300"/>
              <a:gd name="connsiteX46" fmla="*/ 67908 w 575908"/>
              <a:gd name="connsiteY46" fmla="*/ 152400 h 622300"/>
              <a:gd name="connsiteX47" fmla="*/ 106008 w 575908"/>
              <a:gd name="connsiteY47" fmla="*/ 127000 h 622300"/>
              <a:gd name="connsiteX48" fmla="*/ 182208 w 575908"/>
              <a:gd name="connsiteY48" fmla="*/ 165100 h 622300"/>
              <a:gd name="connsiteX49" fmla="*/ 220308 w 575908"/>
              <a:gd name="connsiteY49" fmla="*/ 241300 h 622300"/>
              <a:gd name="connsiteX50" fmla="*/ 245708 w 575908"/>
              <a:gd name="connsiteY50" fmla="*/ 279400 h 622300"/>
              <a:gd name="connsiteX51" fmla="*/ 410808 w 575908"/>
              <a:gd name="connsiteY51" fmla="*/ 266700 h 622300"/>
              <a:gd name="connsiteX52" fmla="*/ 474308 w 575908"/>
              <a:gd name="connsiteY52" fmla="*/ 152400 h 622300"/>
              <a:gd name="connsiteX53" fmla="*/ 436208 w 575908"/>
              <a:gd name="connsiteY53" fmla="*/ 127000 h 622300"/>
              <a:gd name="connsiteX54" fmla="*/ 347308 w 575908"/>
              <a:gd name="connsiteY54" fmla="*/ 114300 h 622300"/>
              <a:gd name="connsiteX55" fmla="*/ 309208 w 575908"/>
              <a:gd name="connsiteY55" fmla="*/ 101600 h 622300"/>
              <a:gd name="connsiteX56" fmla="*/ 169508 w 575908"/>
              <a:gd name="connsiteY56" fmla="*/ 114300 h 622300"/>
              <a:gd name="connsiteX57" fmla="*/ 131408 w 575908"/>
              <a:gd name="connsiteY57" fmla="*/ 152400 h 622300"/>
              <a:gd name="connsiteX58" fmla="*/ 80608 w 575908"/>
              <a:gd name="connsiteY58" fmla="*/ 228600 h 622300"/>
              <a:gd name="connsiteX59" fmla="*/ 67908 w 575908"/>
              <a:gd name="connsiteY59" fmla="*/ 279400 h 622300"/>
              <a:gd name="connsiteX60" fmla="*/ 55208 w 575908"/>
              <a:gd name="connsiteY60" fmla="*/ 317500 h 622300"/>
              <a:gd name="connsiteX61" fmla="*/ 67908 w 575908"/>
              <a:gd name="connsiteY61" fmla="*/ 457200 h 622300"/>
              <a:gd name="connsiteX62" fmla="*/ 80608 w 575908"/>
              <a:gd name="connsiteY62" fmla="*/ 495300 h 622300"/>
              <a:gd name="connsiteX63" fmla="*/ 118708 w 575908"/>
              <a:gd name="connsiteY63" fmla="*/ 508000 h 622300"/>
              <a:gd name="connsiteX64" fmla="*/ 156808 w 575908"/>
              <a:gd name="connsiteY64" fmla="*/ 546100 h 622300"/>
              <a:gd name="connsiteX65" fmla="*/ 169508 w 575908"/>
              <a:gd name="connsiteY65" fmla="*/ 584200 h 622300"/>
              <a:gd name="connsiteX66" fmla="*/ 245708 w 575908"/>
              <a:gd name="connsiteY66" fmla="*/ 622300 h 622300"/>
              <a:gd name="connsiteX67" fmla="*/ 448908 w 575908"/>
              <a:gd name="connsiteY67" fmla="*/ 609600 h 622300"/>
              <a:gd name="connsiteX68" fmla="*/ 487008 w 575908"/>
              <a:gd name="connsiteY68" fmla="*/ 596900 h 622300"/>
              <a:gd name="connsiteX69" fmla="*/ 512408 w 575908"/>
              <a:gd name="connsiteY69" fmla="*/ 558800 h 622300"/>
              <a:gd name="connsiteX70" fmla="*/ 550508 w 575908"/>
              <a:gd name="connsiteY70" fmla="*/ 431800 h 622300"/>
              <a:gd name="connsiteX71" fmla="*/ 563208 w 575908"/>
              <a:gd name="connsiteY71" fmla="*/ 393700 h 622300"/>
              <a:gd name="connsiteX72" fmla="*/ 550508 w 575908"/>
              <a:gd name="connsiteY72" fmla="*/ 279400 h 622300"/>
              <a:gd name="connsiteX73" fmla="*/ 537808 w 575908"/>
              <a:gd name="connsiteY73" fmla="*/ 215900 h 622300"/>
              <a:gd name="connsiteX74" fmla="*/ 499708 w 575908"/>
              <a:gd name="connsiteY74" fmla="*/ 190500 h 622300"/>
              <a:gd name="connsiteX75" fmla="*/ 448908 w 575908"/>
              <a:gd name="connsiteY75" fmla="*/ 114300 h 622300"/>
              <a:gd name="connsiteX76" fmla="*/ 436208 w 575908"/>
              <a:gd name="connsiteY76" fmla="*/ 76200 h 622300"/>
              <a:gd name="connsiteX77" fmla="*/ 360008 w 575908"/>
              <a:gd name="connsiteY77" fmla="*/ 25400 h 622300"/>
              <a:gd name="connsiteX78" fmla="*/ 321908 w 575908"/>
              <a:gd name="connsiteY78" fmla="*/ 0 h 622300"/>
              <a:gd name="connsiteX79" fmla="*/ 258408 w 575908"/>
              <a:gd name="connsiteY79" fmla="*/ 12700 h 622300"/>
              <a:gd name="connsiteX80" fmla="*/ 220308 w 575908"/>
              <a:gd name="connsiteY80" fmla="*/ 101600 h 622300"/>
              <a:gd name="connsiteX81" fmla="*/ 169508 w 575908"/>
              <a:gd name="connsiteY81" fmla="*/ 177800 h 622300"/>
              <a:gd name="connsiteX82" fmla="*/ 131408 w 575908"/>
              <a:gd name="connsiteY82" fmla="*/ 254000 h 622300"/>
              <a:gd name="connsiteX83" fmla="*/ 106008 w 575908"/>
              <a:gd name="connsiteY83" fmla="*/ 342900 h 622300"/>
              <a:gd name="connsiteX84" fmla="*/ 80608 w 575908"/>
              <a:gd name="connsiteY84" fmla="*/ 431800 h 622300"/>
              <a:gd name="connsiteX85" fmla="*/ 131408 w 575908"/>
              <a:gd name="connsiteY85" fmla="*/ 571500 h 622300"/>
              <a:gd name="connsiteX86" fmla="*/ 169508 w 575908"/>
              <a:gd name="connsiteY86" fmla="*/ 584200 h 622300"/>
              <a:gd name="connsiteX87" fmla="*/ 233008 w 575908"/>
              <a:gd name="connsiteY87" fmla="*/ 571500 h 622300"/>
              <a:gd name="connsiteX88" fmla="*/ 245708 w 575908"/>
              <a:gd name="connsiteY88" fmla="*/ 533400 h 622300"/>
              <a:gd name="connsiteX89" fmla="*/ 283808 w 575908"/>
              <a:gd name="connsiteY89" fmla="*/ 457200 h 622300"/>
              <a:gd name="connsiteX90" fmla="*/ 321908 w 575908"/>
              <a:gd name="connsiteY90" fmla="*/ 533400 h 622300"/>
              <a:gd name="connsiteX91" fmla="*/ 347308 w 575908"/>
              <a:gd name="connsiteY91" fmla="*/ 571500 h 622300"/>
              <a:gd name="connsiteX92" fmla="*/ 385408 w 575908"/>
              <a:gd name="connsiteY92" fmla="*/ 558800 h 622300"/>
              <a:gd name="connsiteX93" fmla="*/ 423508 w 575908"/>
              <a:gd name="connsiteY93" fmla="*/ 520700 h 622300"/>
              <a:gd name="connsiteX94" fmla="*/ 461608 w 575908"/>
              <a:gd name="connsiteY94" fmla="*/ 368300 h 622300"/>
              <a:gd name="connsiteX95" fmla="*/ 474308 w 575908"/>
              <a:gd name="connsiteY95" fmla="*/ 317500 h 622300"/>
              <a:gd name="connsiteX96" fmla="*/ 525108 w 575908"/>
              <a:gd name="connsiteY96" fmla="*/ 330200 h 622300"/>
              <a:gd name="connsiteX97" fmla="*/ 537808 w 575908"/>
              <a:gd name="connsiteY97" fmla="*/ 368300 h 622300"/>
              <a:gd name="connsiteX98" fmla="*/ 575908 w 575908"/>
              <a:gd name="connsiteY98" fmla="*/ 406400 h 622300"/>
              <a:gd name="connsiteX99" fmla="*/ 537808 w 575908"/>
              <a:gd name="connsiteY99" fmla="*/ 508000 h 622300"/>
              <a:gd name="connsiteX100" fmla="*/ 461608 w 575908"/>
              <a:gd name="connsiteY100" fmla="*/ 558800 h 622300"/>
              <a:gd name="connsiteX101" fmla="*/ 347308 w 575908"/>
              <a:gd name="connsiteY101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75908" h="622300">
                <a:moveTo>
                  <a:pt x="360008" y="190500"/>
                </a:moveTo>
                <a:cubicBezTo>
                  <a:pt x="342041" y="184511"/>
                  <a:pt x="287055" y="165100"/>
                  <a:pt x="271108" y="165100"/>
                </a:cubicBezTo>
                <a:cubicBezTo>
                  <a:pt x="241174" y="165100"/>
                  <a:pt x="211841" y="173567"/>
                  <a:pt x="182208" y="177800"/>
                </a:cubicBezTo>
                <a:cubicBezTo>
                  <a:pt x="173741" y="190500"/>
                  <a:pt x="157823" y="200670"/>
                  <a:pt x="156808" y="215900"/>
                </a:cubicBezTo>
                <a:cubicBezTo>
                  <a:pt x="149902" y="319488"/>
                  <a:pt x="158829" y="336262"/>
                  <a:pt x="182208" y="406400"/>
                </a:cubicBezTo>
                <a:cubicBezTo>
                  <a:pt x="253452" y="397495"/>
                  <a:pt x="285225" y="419554"/>
                  <a:pt x="309208" y="355600"/>
                </a:cubicBezTo>
                <a:cubicBezTo>
                  <a:pt x="316787" y="335389"/>
                  <a:pt x="316228" y="312925"/>
                  <a:pt x="321908" y="292100"/>
                </a:cubicBezTo>
                <a:cubicBezTo>
                  <a:pt x="328953" y="266269"/>
                  <a:pt x="347308" y="215900"/>
                  <a:pt x="347308" y="215900"/>
                </a:cubicBezTo>
                <a:cubicBezTo>
                  <a:pt x="343075" y="194733"/>
                  <a:pt x="346582" y="170361"/>
                  <a:pt x="334608" y="152400"/>
                </a:cubicBezTo>
                <a:cubicBezTo>
                  <a:pt x="316135" y="124691"/>
                  <a:pt x="276881" y="146242"/>
                  <a:pt x="258408" y="152400"/>
                </a:cubicBezTo>
                <a:cubicBezTo>
                  <a:pt x="254175" y="165100"/>
                  <a:pt x="245708" y="177113"/>
                  <a:pt x="245708" y="190500"/>
                </a:cubicBezTo>
                <a:cubicBezTo>
                  <a:pt x="245708" y="216250"/>
                  <a:pt x="246892" y="243668"/>
                  <a:pt x="258408" y="266700"/>
                </a:cubicBezTo>
                <a:cubicBezTo>
                  <a:pt x="265234" y="280352"/>
                  <a:pt x="282856" y="285274"/>
                  <a:pt x="296508" y="292100"/>
                </a:cubicBezTo>
                <a:cubicBezTo>
                  <a:pt x="325538" y="306615"/>
                  <a:pt x="369125" y="310254"/>
                  <a:pt x="398108" y="317500"/>
                </a:cubicBezTo>
                <a:cubicBezTo>
                  <a:pt x="411095" y="320747"/>
                  <a:pt x="423508" y="325967"/>
                  <a:pt x="436208" y="330200"/>
                </a:cubicBezTo>
                <a:cubicBezTo>
                  <a:pt x="444675" y="342900"/>
                  <a:pt x="459449" y="353190"/>
                  <a:pt x="461608" y="368300"/>
                </a:cubicBezTo>
                <a:cubicBezTo>
                  <a:pt x="478684" y="487829"/>
                  <a:pt x="286559" y="408953"/>
                  <a:pt x="245708" y="406400"/>
                </a:cubicBezTo>
                <a:cubicBezTo>
                  <a:pt x="237241" y="393700"/>
                  <a:pt x="220308" y="383564"/>
                  <a:pt x="220308" y="368300"/>
                </a:cubicBezTo>
                <a:cubicBezTo>
                  <a:pt x="220308" y="353036"/>
                  <a:pt x="233789" y="339735"/>
                  <a:pt x="245708" y="330200"/>
                </a:cubicBezTo>
                <a:cubicBezTo>
                  <a:pt x="256161" y="321837"/>
                  <a:pt x="271834" y="323487"/>
                  <a:pt x="283808" y="317500"/>
                </a:cubicBezTo>
                <a:cubicBezTo>
                  <a:pt x="382285" y="268261"/>
                  <a:pt x="264243" y="311322"/>
                  <a:pt x="360008" y="279400"/>
                </a:cubicBezTo>
                <a:cubicBezTo>
                  <a:pt x="375712" y="185175"/>
                  <a:pt x="379357" y="208020"/>
                  <a:pt x="360008" y="101600"/>
                </a:cubicBezTo>
                <a:cubicBezTo>
                  <a:pt x="357613" y="88429"/>
                  <a:pt x="358201" y="71281"/>
                  <a:pt x="347308" y="63500"/>
                </a:cubicBezTo>
                <a:cubicBezTo>
                  <a:pt x="325521" y="47938"/>
                  <a:pt x="271108" y="38100"/>
                  <a:pt x="271108" y="38100"/>
                </a:cubicBezTo>
                <a:cubicBezTo>
                  <a:pt x="243250" y="56672"/>
                  <a:pt x="218533" y="66095"/>
                  <a:pt x="207608" y="101600"/>
                </a:cubicBezTo>
                <a:cubicBezTo>
                  <a:pt x="194912" y="142863"/>
                  <a:pt x="192679" y="186717"/>
                  <a:pt x="182208" y="228600"/>
                </a:cubicBezTo>
                <a:cubicBezTo>
                  <a:pt x="177975" y="245533"/>
                  <a:pt x="177314" y="263788"/>
                  <a:pt x="169508" y="279400"/>
                </a:cubicBezTo>
                <a:cubicBezTo>
                  <a:pt x="155856" y="306704"/>
                  <a:pt x="118708" y="355600"/>
                  <a:pt x="118708" y="355600"/>
                </a:cubicBezTo>
                <a:cubicBezTo>
                  <a:pt x="92277" y="461326"/>
                  <a:pt x="124461" y="356795"/>
                  <a:pt x="80608" y="444500"/>
                </a:cubicBezTo>
                <a:cubicBezTo>
                  <a:pt x="74621" y="456474"/>
                  <a:pt x="54656" y="480707"/>
                  <a:pt x="67908" y="482600"/>
                </a:cubicBezTo>
                <a:cubicBezTo>
                  <a:pt x="102466" y="487537"/>
                  <a:pt x="135942" y="466790"/>
                  <a:pt x="169508" y="457200"/>
                </a:cubicBezTo>
                <a:cubicBezTo>
                  <a:pt x="195252" y="449845"/>
                  <a:pt x="220308" y="440267"/>
                  <a:pt x="245708" y="431800"/>
                </a:cubicBezTo>
                <a:cubicBezTo>
                  <a:pt x="258408" y="427567"/>
                  <a:pt x="272669" y="426526"/>
                  <a:pt x="283808" y="419100"/>
                </a:cubicBezTo>
                <a:lnTo>
                  <a:pt x="321908" y="393700"/>
                </a:lnTo>
                <a:lnTo>
                  <a:pt x="347308" y="469900"/>
                </a:lnTo>
                <a:cubicBezTo>
                  <a:pt x="351541" y="482600"/>
                  <a:pt x="352582" y="496861"/>
                  <a:pt x="360008" y="508000"/>
                </a:cubicBezTo>
                <a:lnTo>
                  <a:pt x="385408" y="546100"/>
                </a:lnTo>
                <a:cubicBezTo>
                  <a:pt x="395124" y="507237"/>
                  <a:pt x="394273" y="486435"/>
                  <a:pt x="423508" y="457200"/>
                </a:cubicBezTo>
                <a:cubicBezTo>
                  <a:pt x="434301" y="446407"/>
                  <a:pt x="448908" y="440267"/>
                  <a:pt x="461608" y="431800"/>
                </a:cubicBezTo>
                <a:cubicBezTo>
                  <a:pt x="490989" y="387729"/>
                  <a:pt x="506899" y="382683"/>
                  <a:pt x="474308" y="317500"/>
                </a:cubicBezTo>
                <a:cubicBezTo>
                  <a:pt x="467482" y="303848"/>
                  <a:pt x="448908" y="300567"/>
                  <a:pt x="436208" y="292100"/>
                </a:cubicBezTo>
                <a:cubicBezTo>
                  <a:pt x="431975" y="279400"/>
                  <a:pt x="436495" y="257247"/>
                  <a:pt x="423508" y="254000"/>
                </a:cubicBezTo>
                <a:cubicBezTo>
                  <a:pt x="356408" y="237225"/>
                  <a:pt x="319801" y="286984"/>
                  <a:pt x="258408" y="292100"/>
                </a:cubicBezTo>
                <a:cubicBezTo>
                  <a:pt x="80347" y="306938"/>
                  <a:pt x="156290" y="296420"/>
                  <a:pt x="29808" y="317500"/>
                </a:cubicBezTo>
                <a:cubicBezTo>
                  <a:pt x="21341" y="304800"/>
                  <a:pt x="6917" y="294456"/>
                  <a:pt x="4408" y="279400"/>
                </a:cubicBezTo>
                <a:cubicBezTo>
                  <a:pt x="0" y="252954"/>
                  <a:pt x="46709" y="201832"/>
                  <a:pt x="55208" y="190500"/>
                </a:cubicBezTo>
                <a:cubicBezTo>
                  <a:pt x="59441" y="177800"/>
                  <a:pt x="59545" y="162853"/>
                  <a:pt x="67908" y="152400"/>
                </a:cubicBezTo>
                <a:cubicBezTo>
                  <a:pt x="77443" y="140481"/>
                  <a:pt x="90952" y="129509"/>
                  <a:pt x="106008" y="127000"/>
                </a:cubicBezTo>
                <a:cubicBezTo>
                  <a:pt x="127040" y="123495"/>
                  <a:pt x="168940" y="156255"/>
                  <a:pt x="182208" y="165100"/>
                </a:cubicBezTo>
                <a:cubicBezTo>
                  <a:pt x="255001" y="274289"/>
                  <a:pt x="167728" y="136140"/>
                  <a:pt x="220308" y="241300"/>
                </a:cubicBezTo>
                <a:cubicBezTo>
                  <a:pt x="227134" y="254952"/>
                  <a:pt x="237241" y="266700"/>
                  <a:pt x="245708" y="279400"/>
                </a:cubicBezTo>
                <a:lnTo>
                  <a:pt x="410808" y="266700"/>
                </a:lnTo>
                <a:cubicBezTo>
                  <a:pt x="444552" y="252805"/>
                  <a:pt x="462690" y="187253"/>
                  <a:pt x="474308" y="152400"/>
                </a:cubicBezTo>
                <a:cubicBezTo>
                  <a:pt x="461608" y="143933"/>
                  <a:pt x="450828" y="131386"/>
                  <a:pt x="436208" y="127000"/>
                </a:cubicBezTo>
                <a:cubicBezTo>
                  <a:pt x="407536" y="118398"/>
                  <a:pt x="376661" y="120171"/>
                  <a:pt x="347308" y="114300"/>
                </a:cubicBezTo>
                <a:cubicBezTo>
                  <a:pt x="334181" y="111675"/>
                  <a:pt x="321908" y="105833"/>
                  <a:pt x="309208" y="101600"/>
                </a:cubicBezTo>
                <a:cubicBezTo>
                  <a:pt x="262641" y="105833"/>
                  <a:pt x="214468" y="101454"/>
                  <a:pt x="169508" y="114300"/>
                </a:cubicBezTo>
                <a:cubicBezTo>
                  <a:pt x="152239" y="119234"/>
                  <a:pt x="142435" y="138223"/>
                  <a:pt x="131408" y="152400"/>
                </a:cubicBezTo>
                <a:cubicBezTo>
                  <a:pt x="112666" y="176497"/>
                  <a:pt x="80608" y="228600"/>
                  <a:pt x="80608" y="228600"/>
                </a:cubicBezTo>
                <a:cubicBezTo>
                  <a:pt x="76375" y="245533"/>
                  <a:pt x="72703" y="262617"/>
                  <a:pt x="67908" y="279400"/>
                </a:cubicBezTo>
                <a:cubicBezTo>
                  <a:pt x="64230" y="292272"/>
                  <a:pt x="55208" y="304113"/>
                  <a:pt x="55208" y="317500"/>
                </a:cubicBezTo>
                <a:cubicBezTo>
                  <a:pt x="55208" y="364259"/>
                  <a:pt x="61295" y="410911"/>
                  <a:pt x="67908" y="457200"/>
                </a:cubicBezTo>
                <a:cubicBezTo>
                  <a:pt x="69801" y="470452"/>
                  <a:pt x="71142" y="485834"/>
                  <a:pt x="80608" y="495300"/>
                </a:cubicBezTo>
                <a:cubicBezTo>
                  <a:pt x="90074" y="504766"/>
                  <a:pt x="106008" y="503767"/>
                  <a:pt x="118708" y="508000"/>
                </a:cubicBezTo>
                <a:cubicBezTo>
                  <a:pt x="131408" y="520700"/>
                  <a:pt x="146845" y="531156"/>
                  <a:pt x="156808" y="546100"/>
                </a:cubicBezTo>
                <a:cubicBezTo>
                  <a:pt x="164234" y="557239"/>
                  <a:pt x="161145" y="573747"/>
                  <a:pt x="169508" y="584200"/>
                </a:cubicBezTo>
                <a:cubicBezTo>
                  <a:pt x="187413" y="606581"/>
                  <a:pt x="220609" y="613934"/>
                  <a:pt x="245708" y="622300"/>
                </a:cubicBezTo>
                <a:cubicBezTo>
                  <a:pt x="313441" y="618067"/>
                  <a:pt x="381415" y="616704"/>
                  <a:pt x="448908" y="609600"/>
                </a:cubicBezTo>
                <a:cubicBezTo>
                  <a:pt x="462221" y="608199"/>
                  <a:pt x="476555" y="605263"/>
                  <a:pt x="487008" y="596900"/>
                </a:cubicBezTo>
                <a:cubicBezTo>
                  <a:pt x="498927" y="587365"/>
                  <a:pt x="503941" y="571500"/>
                  <a:pt x="512408" y="558800"/>
                </a:cubicBezTo>
                <a:cubicBezTo>
                  <a:pt x="531602" y="482025"/>
                  <a:pt x="519588" y="524559"/>
                  <a:pt x="550508" y="431800"/>
                </a:cubicBezTo>
                <a:lnTo>
                  <a:pt x="563208" y="393700"/>
                </a:lnTo>
                <a:cubicBezTo>
                  <a:pt x="558975" y="355600"/>
                  <a:pt x="555929" y="317349"/>
                  <a:pt x="550508" y="279400"/>
                </a:cubicBezTo>
                <a:cubicBezTo>
                  <a:pt x="547455" y="258031"/>
                  <a:pt x="548518" y="234642"/>
                  <a:pt x="537808" y="215900"/>
                </a:cubicBezTo>
                <a:cubicBezTo>
                  <a:pt x="530235" y="202648"/>
                  <a:pt x="512408" y="198967"/>
                  <a:pt x="499708" y="190500"/>
                </a:cubicBezTo>
                <a:cubicBezTo>
                  <a:pt x="482775" y="165100"/>
                  <a:pt x="458561" y="143260"/>
                  <a:pt x="448908" y="114300"/>
                </a:cubicBezTo>
                <a:cubicBezTo>
                  <a:pt x="444675" y="101600"/>
                  <a:pt x="445674" y="85666"/>
                  <a:pt x="436208" y="76200"/>
                </a:cubicBezTo>
                <a:cubicBezTo>
                  <a:pt x="414622" y="54614"/>
                  <a:pt x="385408" y="42333"/>
                  <a:pt x="360008" y="25400"/>
                </a:cubicBezTo>
                <a:lnTo>
                  <a:pt x="321908" y="0"/>
                </a:lnTo>
                <a:cubicBezTo>
                  <a:pt x="300741" y="4233"/>
                  <a:pt x="277150" y="1990"/>
                  <a:pt x="258408" y="12700"/>
                </a:cubicBezTo>
                <a:cubicBezTo>
                  <a:pt x="226049" y="31191"/>
                  <a:pt x="233596" y="75024"/>
                  <a:pt x="220308" y="101600"/>
                </a:cubicBezTo>
                <a:cubicBezTo>
                  <a:pt x="206656" y="128904"/>
                  <a:pt x="179161" y="148840"/>
                  <a:pt x="169508" y="177800"/>
                </a:cubicBezTo>
                <a:cubicBezTo>
                  <a:pt x="137586" y="273565"/>
                  <a:pt x="180647" y="155523"/>
                  <a:pt x="131408" y="254000"/>
                </a:cubicBezTo>
                <a:cubicBezTo>
                  <a:pt x="121258" y="274300"/>
                  <a:pt x="111433" y="323911"/>
                  <a:pt x="106008" y="342900"/>
                </a:cubicBezTo>
                <a:cubicBezTo>
                  <a:pt x="69569" y="470437"/>
                  <a:pt x="120310" y="272991"/>
                  <a:pt x="80608" y="431800"/>
                </a:cubicBezTo>
                <a:cubicBezTo>
                  <a:pt x="91547" y="530247"/>
                  <a:pt x="62784" y="537188"/>
                  <a:pt x="131408" y="571500"/>
                </a:cubicBezTo>
                <a:cubicBezTo>
                  <a:pt x="143382" y="577487"/>
                  <a:pt x="156808" y="579967"/>
                  <a:pt x="169508" y="584200"/>
                </a:cubicBezTo>
                <a:cubicBezTo>
                  <a:pt x="190675" y="579967"/>
                  <a:pt x="215047" y="583474"/>
                  <a:pt x="233008" y="571500"/>
                </a:cubicBezTo>
                <a:cubicBezTo>
                  <a:pt x="244147" y="564074"/>
                  <a:pt x="239721" y="545374"/>
                  <a:pt x="245708" y="533400"/>
                </a:cubicBezTo>
                <a:cubicBezTo>
                  <a:pt x="294947" y="434923"/>
                  <a:pt x="251886" y="552965"/>
                  <a:pt x="283808" y="457200"/>
                </a:cubicBezTo>
                <a:cubicBezTo>
                  <a:pt x="356601" y="566389"/>
                  <a:pt x="269328" y="428240"/>
                  <a:pt x="321908" y="533400"/>
                </a:cubicBezTo>
                <a:cubicBezTo>
                  <a:pt x="328734" y="547052"/>
                  <a:pt x="338841" y="558800"/>
                  <a:pt x="347308" y="571500"/>
                </a:cubicBezTo>
                <a:cubicBezTo>
                  <a:pt x="360008" y="567267"/>
                  <a:pt x="374269" y="566226"/>
                  <a:pt x="385408" y="558800"/>
                </a:cubicBezTo>
                <a:cubicBezTo>
                  <a:pt x="400352" y="548837"/>
                  <a:pt x="414786" y="536400"/>
                  <a:pt x="423508" y="520700"/>
                </a:cubicBezTo>
                <a:cubicBezTo>
                  <a:pt x="450029" y="472962"/>
                  <a:pt x="451260" y="420041"/>
                  <a:pt x="461608" y="368300"/>
                </a:cubicBezTo>
                <a:cubicBezTo>
                  <a:pt x="465031" y="351184"/>
                  <a:pt x="470075" y="334433"/>
                  <a:pt x="474308" y="317500"/>
                </a:cubicBezTo>
                <a:cubicBezTo>
                  <a:pt x="491241" y="321733"/>
                  <a:pt x="511478" y="319296"/>
                  <a:pt x="525108" y="330200"/>
                </a:cubicBezTo>
                <a:cubicBezTo>
                  <a:pt x="535561" y="338563"/>
                  <a:pt x="530382" y="357161"/>
                  <a:pt x="537808" y="368300"/>
                </a:cubicBezTo>
                <a:cubicBezTo>
                  <a:pt x="547771" y="383244"/>
                  <a:pt x="563208" y="393700"/>
                  <a:pt x="575908" y="406400"/>
                </a:cubicBezTo>
                <a:cubicBezTo>
                  <a:pt x="568223" y="444826"/>
                  <a:pt x="569519" y="480253"/>
                  <a:pt x="537808" y="508000"/>
                </a:cubicBezTo>
                <a:cubicBezTo>
                  <a:pt x="514834" y="528102"/>
                  <a:pt x="461608" y="558800"/>
                  <a:pt x="461608" y="558800"/>
                </a:cubicBezTo>
                <a:lnTo>
                  <a:pt x="347308" y="54610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3" name="12 - Ελεύθερη σχεδίαση">
            <a:extLst>
              <a:ext uri="{FF2B5EF4-FFF2-40B4-BE49-F238E27FC236}">
                <a16:creationId xmlns:a16="http://schemas.microsoft.com/office/drawing/2014/main" id="{29F9E33D-284F-43F4-9221-9EFDF7700C29}"/>
              </a:ext>
            </a:extLst>
          </p:cNvPr>
          <p:cNvSpPr>
            <a:spLocks noChangeAspect="1"/>
          </p:cNvSpPr>
          <p:nvPr/>
        </p:nvSpPr>
        <p:spPr>
          <a:xfrm>
            <a:off x="2700338" y="5373688"/>
            <a:ext cx="287337" cy="311150"/>
          </a:xfrm>
          <a:custGeom>
            <a:avLst/>
            <a:gdLst>
              <a:gd name="connsiteX0" fmla="*/ 360008 w 575908"/>
              <a:gd name="connsiteY0" fmla="*/ 190500 h 622300"/>
              <a:gd name="connsiteX1" fmla="*/ 271108 w 575908"/>
              <a:gd name="connsiteY1" fmla="*/ 165100 h 622300"/>
              <a:gd name="connsiteX2" fmla="*/ 182208 w 575908"/>
              <a:gd name="connsiteY2" fmla="*/ 177800 h 622300"/>
              <a:gd name="connsiteX3" fmla="*/ 156808 w 575908"/>
              <a:gd name="connsiteY3" fmla="*/ 215900 h 622300"/>
              <a:gd name="connsiteX4" fmla="*/ 182208 w 575908"/>
              <a:gd name="connsiteY4" fmla="*/ 406400 h 622300"/>
              <a:gd name="connsiteX5" fmla="*/ 309208 w 575908"/>
              <a:gd name="connsiteY5" fmla="*/ 355600 h 622300"/>
              <a:gd name="connsiteX6" fmla="*/ 321908 w 575908"/>
              <a:gd name="connsiteY6" fmla="*/ 292100 h 622300"/>
              <a:gd name="connsiteX7" fmla="*/ 347308 w 575908"/>
              <a:gd name="connsiteY7" fmla="*/ 215900 h 622300"/>
              <a:gd name="connsiteX8" fmla="*/ 334608 w 575908"/>
              <a:gd name="connsiteY8" fmla="*/ 152400 h 622300"/>
              <a:gd name="connsiteX9" fmla="*/ 258408 w 575908"/>
              <a:gd name="connsiteY9" fmla="*/ 152400 h 622300"/>
              <a:gd name="connsiteX10" fmla="*/ 245708 w 575908"/>
              <a:gd name="connsiteY10" fmla="*/ 190500 h 622300"/>
              <a:gd name="connsiteX11" fmla="*/ 258408 w 575908"/>
              <a:gd name="connsiteY11" fmla="*/ 266700 h 622300"/>
              <a:gd name="connsiteX12" fmla="*/ 296508 w 575908"/>
              <a:gd name="connsiteY12" fmla="*/ 292100 h 622300"/>
              <a:gd name="connsiteX13" fmla="*/ 398108 w 575908"/>
              <a:gd name="connsiteY13" fmla="*/ 317500 h 622300"/>
              <a:gd name="connsiteX14" fmla="*/ 436208 w 575908"/>
              <a:gd name="connsiteY14" fmla="*/ 330200 h 622300"/>
              <a:gd name="connsiteX15" fmla="*/ 461608 w 575908"/>
              <a:gd name="connsiteY15" fmla="*/ 368300 h 622300"/>
              <a:gd name="connsiteX16" fmla="*/ 245708 w 575908"/>
              <a:gd name="connsiteY16" fmla="*/ 406400 h 622300"/>
              <a:gd name="connsiteX17" fmla="*/ 220308 w 575908"/>
              <a:gd name="connsiteY17" fmla="*/ 368300 h 622300"/>
              <a:gd name="connsiteX18" fmla="*/ 245708 w 575908"/>
              <a:gd name="connsiteY18" fmla="*/ 330200 h 622300"/>
              <a:gd name="connsiteX19" fmla="*/ 283808 w 575908"/>
              <a:gd name="connsiteY19" fmla="*/ 317500 h 622300"/>
              <a:gd name="connsiteX20" fmla="*/ 360008 w 575908"/>
              <a:gd name="connsiteY20" fmla="*/ 279400 h 622300"/>
              <a:gd name="connsiteX21" fmla="*/ 360008 w 575908"/>
              <a:gd name="connsiteY21" fmla="*/ 101600 h 622300"/>
              <a:gd name="connsiteX22" fmla="*/ 347308 w 575908"/>
              <a:gd name="connsiteY22" fmla="*/ 63500 h 622300"/>
              <a:gd name="connsiteX23" fmla="*/ 271108 w 575908"/>
              <a:gd name="connsiteY23" fmla="*/ 38100 h 622300"/>
              <a:gd name="connsiteX24" fmla="*/ 207608 w 575908"/>
              <a:gd name="connsiteY24" fmla="*/ 101600 h 622300"/>
              <a:gd name="connsiteX25" fmla="*/ 182208 w 575908"/>
              <a:gd name="connsiteY25" fmla="*/ 228600 h 622300"/>
              <a:gd name="connsiteX26" fmla="*/ 169508 w 575908"/>
              <a:gd name="connsiteY26" fmla="*/ 279400 h 622300"/>
              <a:gd name="connsiteX27" fmla="*/ 118708 w 575908"/>
              <a:gd name="connsiteY27" fmla="*/ 355600 h 622300"/>
              <a:gd name="connsiteX28" fmla="*/ 80608 w 575908"/>
              <a:gd name="connsiteY28" fmla="*/ 444500 h 622300"/>
              <a:gd name="connsiteX29" fmla="*/ 67908 w 575908"/>
              <a:gd name="connsiteY29" fmla="*/ 482600 h 622300"/>
              <a:gd name="connsiteX30" fmla="*/ 169508 w 575908"/>
              <a:gd name="connsiteY30" fmla="*/ 457200 h 622300"/>
              <a:gd name="connsiteX31" fmla="*/ 245708 w 575908"/>
              <a:gd name="connsiteY31" fmla="*/ 431800 h 622300"/>
              <a:gd name="connsiteX32" fmla="*/ 283808 w 575908"/>
              <a:gd name="connsiteY32" fmla="*/ 419100 h 622300"/>
              <a:gd name="connsiteX33" fmla="*/ 321908 w 575908"/>
              <a:gd name="connsiteY33" fmla="*/ 393700 h 622300"/>
              <a:gd name="connsiteX34" fmla="*/ 347308 w 575908"/>
              <a:gd name="connsiteY34" fmla="*/ 469900 h 622300"/>
              <a:gd name="connsiteX35" fmla="*/ 360008 w 575908"/>
              <a:gd name="connsiteY35" fmla="*/ 508000 h 622300"/>
              <a:gd name="connsiteX36" fmla="*/ 385408 w 575908"/>
              <a:gd name="connsiteY36" fmla="*/ 546100 h 622300"/>
              <a:gd name="connsiteX37" fmla="*/ 423508 w 575908"/>
              <a:gd name="connsiteY37" fmla="*/ 457200 h 622300"/>
              <a:gd name="connsiteX38" fmla="*/ 461608 w 575908"/>
              <a:gd name="connsiteY38" fmla="*/ 431800 h 622300"/>
              <a:gd name="connsiteX39" fmla="*/ 474308 w 575908"/>
              <a:gd name="connsiteY39" fmla="*/ 317500 h 622300"/>
              <a:gd name="connsiteX40" fmla="*/ 436208 w 575908"/>
              <a:gd name="connsiteY40" fmla="*/ 292100 h 622300"/>
              <a:gd name="connsiteX41" fmla="*/ 423508 w 575908"/>
              <a:gd name="connsiteY41" fmla="*/ 254000 h 622300"/>
              <a:gd name="connsiteX42" fmla="*/ 258408 w 575908"/>
              <a:gd name="connsiteY42" fmla="*/ 292100 h 622300"/>
              <a:gd name="connsiteX43" fmla="*/ 29808 w 575908"/>
              <a:gd name="connsiteY43" fmla="*/ 317500 h 622300"/>
              <a:gd name="connsiteX44" fmla="*/ 4408 w 575908"/>
              <a:gd name="connsiteY44" fmla="*/ 279400 h 622300"/>
              <a:gd name="connsiteX45" fmla="*/ 55208 w 575908"/>
              <a:gd name="connsiteY45" fmla="*/ 190500 h 622300"/>
              <a:gd name="connsiteX46" fmla="*/ 67908 w 575908"/>
              <a:gd name="connsiteY46" fmla="*/ 152400 h 622300"/>
              <a:gd name="connsiteX47" fmla="*/ 106008 w 575908"/>
              <a:gd name="connsiteY47" fmla="*/ 127000 h 622300"/>
              <a:gd name="connsiteX48" fmla="*/ 182208 w 575908"/>
              <a:gd name="connsiteY48" fmla="*/ 165100 h 622300"/>
              <a:gd name="connsiteX49" fmla="*/ 220308 w 575908"/>
              <a:gd name="connsiteY49" fmla="*/ 241300 h 622300"/>
              <a:gd name="connsiteX50" fmla="*/ 245708 w 575908"/>
              <a:gd name="connsiteY50" fmla="*/ 279400 h 622300"/>
              <a:gd name="connsiteX51" fmla="*/ 410808 w 575908"/>
              <a:gd name="connsiteY51" fmla="*/ 266700 h 622300"/>
              <a:gd name="connsiteX52" fmla="*/ 474308 w 575908"/>
              <a:gd name="connsiteY52" fmla="*/ 152400 h 622300"/>
              <a:gd name="connsiteX53" fmla="*/ 436208 w 575908"/>
              <a:gd name="connsiteY53" fmla="*/ 127000 h 622300"/>
              <a:gd name="connsiteX54" fmla="*/ 347308 w 575908"/>
              <a:gd name="connsiteY54" fmla="*/ 114300 h 622300"/>
              <a:gd name="connsiteX55" fmla="*/ 309208 w 575908"/>
              <a:gd name="connsiteY55" fmla="*/ 101600 h 622300"/>
              <a:gd name="connsiteX56" fmla="*/ 169508 w 575908"/>
              <a:gd name="connsiteY56" fmla="*/ 114300 h 622300"/>
              <a:gd name="connsiteX57" fmla="*/ 131408 w 575908"/>
              <a:gd name="connsiteY57" fmla="*/ 152400 h 622300"/>
              <a:gd name="connsiteX58" fmla="*/ 80608 w 575908"/>
              <a:gd name="connsiteY58" fmla="*/ 228600 h 622300"/>
              <a:gd name="connsiteX59" fmla="*/ 67908 w 575908"/>
              <a:gd name="connsiteY59" fmla="*/ 279400 h 622300"/>
              <a:gd name="connsiteX60" fmla="*/ 55208 w 575908"/>
              <a:gd name="connsiteY60" fmla="*/ 317500 h 622300"/>
              <a:gd name="connsiteX61" fmla="*/ 67908 w 575908"/>
              <a:gd name="connsiteY61" fmla="*/ 457200 h 622300"/>
              <a:gd name="connsiteX62" fmla="*/ 80608 w 575908"/>
              <a:gd name="connsiteY62" fmla="*/ 495300 h 622300"/>
              <a:gd name="connsiteX63" fmla="*/ 118708 w 575908"/>
              <a:gd name="connsiteY63" fmla="*/ 508000 h 622300"/>
              <a:gd name="connsiteX64" fmla="*/ 156808 w 575908"/>
              <a:gd name="connsiteY64" fmla="*/ 546100 h 622300"/>
              <a:gd name="connsiteX65" fmla="*/ 169508 w 575908"/>
              <a:gd name="connsiteY65" fmla="*/ 584200 h 622300"/>
              <a:gd name="connsiteX66" fmla="*/ 245708 w 575908"/>
              <a:gd name="connsiteY66" fmla="*/ 622300 h 622300"/>
              <a:gd name="connsiteX67" fmla="*/ 448908 w 575908"/>
              <a:gd name="connsiteY67" fmla="*/ 609600 h 622300"/>
              <a:gd name="connsiteX68" fmla="*/ 487008 w 575908"/>
              <a:gd name="connsiteY68" fmla="*/ 596900 h 622300"/>
              <a:gd name="connsiteX69" fmla="*/ 512408 w 575908"/>
              <a:gd name="connsiteY69" fmla="*/ 558800 h 622300"/>
              <a:gd name="connsiteX70" fmla="*/ 550508 w 575908"/>
              <a:gd name="connsiteY70" fmla="*/ 431800 h 622300"/>
              <a:gd name="connsiteX71" fmla="*/ 563208 w 575908"/>
              <a:gd name="connsiteY71" fmla="*/ 393700 h 622300"/>
              <a:gd name="connsiteX72" fmla="*/ 550508 w 575908"/>
              <a:gd name="connsiteY72" fmla="*/ 279400 h 622300"/>
              <a:gd name="connsiteX73" fmla="*/ 537808 w 575908"/>
              <a:gd name="connsiteY73" fmla="*/ 215900 h 622300"/>
              <a:gd name="connsiteX74" fmla="*/ 499708 w 575908"/>
              <a:gd name="connsiteY74" fmla="*/ 190500 h 622300"/>
              <a:gd name="connsiteX75" fmla="*/ 448908 w 575908"/>
              <a:gd name="connsiteY75" fmla="*/ 114300 h 622300"/>
              <a:gd name="connsiteX76" fmla="*/ 436208 w 575908"/>
              <a:gd name="connsiteY76" fmla="*/ 76200 h 622300"/>
              <a:gd name="connsiteX77" fmla="*/ 360008 w 575908"/>
              <a:gd name="connsiteY77" fmla="*/ 25400 h 622300"/>
              <a:gd name="connsiteX78" fmla="*/ 321908 w 575908"/>
              <a:gd name="connsiteY78" fmla="*/ 0 h 622300"/>
              <a:gd name="connsiteX79" fmla="*/ 258408 w 575908"/>
              <a:gd name="connsiteY79" fmla="*/ 12700 h 622300"/>
              <a:gd name="connsiteX80" fmla="*/ 220308 w 575908"/>
              <a:gd name="connsiteY80" fmla="*/ 101600 h 622300"/>
              <a:gd name="connsiteX81" fmla="*/ 169508 w 575908"/>
              <a:gd name="connsiteY81" fmla="*/ 177800 h 622300"/>
              <a:gd name="connsiteX82" fmla="*/ 131408 w 575908"/>
              <a:gd name="connsiteY82" fmla="*/ 254000 h 622300"/>
              <a:gd name="connsiteX83" fmla="*/ 106008 w 575908"/>
              <a:gd name="connsiteY83" fmla="*/ 342900 h 622300"/>
              <a:gd name="connsiteX84" fmla="*/ 80608 w 575908"/>
              <a:gd name="connsiteY84" fmla="*/ 431800 h 622300"/>
              <a:gd name="connsiteX85" fmla="*/ 131408 w 575908"/>
              <a:gd name="connsiteY85" fmla="*/ 571500 h 622300"/>
              <a:gd name="connsiteX86" fmla="*/ 169508 w 575908"/>
              <a:gd name="connsiteY86" fmla="*/ 584200 h 622300"/>
              <a:gd name="connsiteX87" fmla="*/ 233008 w 575908"/>
              <a:gd name="connsiteY87" fmla="*/ 571500 h 622300"/>
              <a:gd name="connsiteX88" fmla="*/ 245708 w 575908"/>
              <a:gd name="connsiteY88" fmla="*/ 533400 h 622300"/>
              <a:gd name="connsiteX89" fmla="*/ 283808 w 575908"/>
              <a:gd name="connsiteY89" fmla="*/ 457200 h 622300"/>
              <a:gd name="connsiteX90" fmla="*/ 321908 w 575908"/>
              <a:gd name="connsiteY90" fmla="*/ 533400 h 622300"/>
              <a:gd name="connsiteX91" fmla="*/ 347308 w 575908"/>
              <a:gd name="connsiteY91" fmla="*/ 571500 h 622300"/>
              <a:gd name="connsiteX92" fmla="*/ 385408 w 575908"/>
              <a:gd name="connsiteY92" fmla="*/ 558800 h 622300"/>
              <a:gd name="connsiteX93" fmla="*/ 423508 w 575908"/>
              <a:gd name="connsiteY93" fmla="*/ 520700 h 622300"/>
              <a:gd name="connsiteX94" fmla="*/ 461608 w 575908"/>
              <a:gd name="connsiteY94" fmla="*/ 368300 h 622300"/>
              <a:gd name="connsiteX95" fmla="*/ 474308 w 575908"/>
              <a:gd name="connsiteY95" fmla="*/ 317500 h 622300"/>
              <a:gd name="connsiteX96" fmla="*/ 525108 w 575908"/>
              <a:gd name="connsiteY96" fmla="*/ 330200 h 622300"/>
              <a:gd name="connsiteX97" fmla="*/ 537808 w 575908"/>
              <a:gd name="connsiteY97" fmla="*/ 368300 h 622300"/>
              <a:gd name="connsiteX98" fmla="*/ 575908 w 575908"/>
              <a:gd name="connsiteY98" fmla="*/ 406400 h 622300"/>
              <a:gd name="connsiteX99" fmla="*/ 537808 w 575908"/>
              <a:gd name="connsiteY99" fmla="*/ 508000 h 622300"/>
              <a:gd name="connsiteX100" fmla="*/ 461608 w 575908"/>
              <a:gd name="connsiteY100" fmla="*/ 558800 h 622300"/>
              <a:gd name="connsiteX101" fmla="*/ 347308 w 575908"/>
              <a:gd name="connsiteY101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75908" h="622300">
                <a:moveTo>
                  <a:pt x="360008" y="190500"/>
                </a:moveTo>
                <a:cubicBezTo>
                  <a:pt x="342041" y="184511"/>
                  <a:pt x="287055" y="165100"/>
                  <a:pt x="271108" y="165100"/>
                </a:cubicBezTo>
                <a:cubicBezTo>
                  <a:pt x="241174" y="165100"/>
                  <a:pt x="211841" y="173567"/>
                  <a:pt x="182208" y="177800"/>
                </a:cubicBezTo>
                <a:cubicBezTo>
                  <a:pt x="173741" y="190500"/>
                  <a:pt x="157823" y="200670"/>
                  <a:pt x="156808" y="215900"/>
                </a:cubicBezTo>
                <a:cubicBezTo>
                  <a:pt x="149902" y="319488"/>
                  <a:pt x="158829" y="336262"/>
                  <a:pt x="182208" y="406400"/>
                </a:cubicBezTo>
                <a:cubicBezTo>
                  <a:pt x="253452" y="397495"/>
                  <a:pt x="285225" y="419554"/>
                  <a:pt x="309208" y="355600"/>
                </a:cubicBezTo>
                <a:cubicBezTo>
                  <a:pt x="316787" y="335389"/>
                  <a:pt x="316228" y="312925"/>
                  <a:pt x="321908" y="292100"/>
                </a:cubicBezTo>
                <a:cubicBezTo>
                  <a:pt x="328953" y="266269"/>
                  <a:pt x="347308" y="215900"/>
                  <a:pt x="347308" y="215900"/>
                </a:cubicBezTo>
                <a:cubicBezTo>
                  <a:pt x="343075" y="194733"/>
                  <a:pt x="346582" y="170361"/>
                  <a:pt x="334608" y="152400"/>
                </a:cubicBezTo>
                <a:cubicBezTo>
                  <a:pt x="316135" y="124691"/>
                  <a:pt x="276881" y="146242"/>
                  <a:pt x="258408" y="152400"/>
                </a:cubicBezTo>
                <a:cubicBezTo>
                  <a:pt x="254175" y="165100"/>
                  <a:pt x="245708" y="177113"/>
                  <a:pt x="245708" y="190500"/>
                </a:cubicBezTo>
                <a:cubicBezTo>
                  <a:pt x="245708" y="216250"/>
                  <a:pt x="246892" y="243668"/>
                  <a:pt x="258408" y="266700"/>
                </a:cubicBezTo>
                <a:cubicBezTo>
                  <a:pt x="265234" y="280352"/>
                  <a:pt x="282856" y="285274"/>
                  <a:pt x="296508" y="292100"/>
                </a:cubicBezTo>
                <a:cubicBezTo>
                  <a:pt x="325538" y="306615"/>
                  <a:pt x="369125" y="310254"/>
                  <a:pt x="398108" y="317500"/>
                </a:cubicBezTo>
                <a:cubicBezTo>
                  <a:pt x="411095" y="320747"/>
                  <a:pt x="423508" y="325967"/>
                  <a:pt x="436208" y="330200"/>
                </a:cubicBezTo>
                <a:cubicBezTo>
                  <a:pt x="444675" y="342900"/>
                  <a:pt x="459449" y="353190"/>
                  <a:pt x="461608" y="368300"/>
                </a:cubicBezTo>
                <a:cubicBezTo>
                  <a:pt x="478684" y="487829"/>
                  <a:pt x="286559" y="408953"/>
                  <a:pt x="245708" y="406400"/>
                </a:cubicBezTo>
                <a:cubicBezTo>
                  <a:pt x="237241" y="393700"/>
                  <a:pt x="220308" y="383564"/>
                  <a:pt x="220308" y="368300"/>
                </a:cubicBezTo>
                <a:cubicBezTo>
                  <a:pt x="220308" y="353036"/>
                  <a:pt x="233789" y="339735"/>
                  <a:pt x="245708" y="330200"/>
                </a:cubicBezTo>
                <a:cubicBezTo>
                  <a:pt x="256161" y="321837"/>
                  <a:pt x="271834" y="323487"/>
                  <a:pt x="283808" y="317500"/>
                </a:cubicBezTo>
                <a:cubicBezTo>
                  <a:pt x="382285" y="268261"/>
                  <a:pt x="264243" y="311322"/>
                  <a:pt x="360008" y="279400"/>
                </a:cubicBezTo>
                <a:cubicBezTo>
                  <a:pt x="375712" y="185175"/>
                  <a:pt x="379357" y="208020"/>
                  <a:pt x="360008" y="101600"/>
                </a:cubicBezTo>
                <a:cubicBezTo>
                  <a:pt x="357613" y="88429"/>
                  <a:pt x="358201" y="71281"/>
                  <a:pt x="347308" y="63500"/>
                </a:cubicBezTo>
                <a:cubicBezTo>
                  <a:pt x="325521" y="47938"/>
                  <a:pt x="271108" y="38100"/>
                  <a:pt x="271108" y="38100"/>
                </a:cubicBezTo>
                <a:cubicBezTo>
                  <a:pt x="243250" y="56672"/>
                  <a:pt x="218533" y="66095"/>
                  <a:pt x="207608" y="101600"/>
                </a:cubicBezTo>
                <a:cubicBezTo>
                  <a:pt x="194912" y="142863"/>
                  <a:pt x="192679" y="186717"/>
                  <a:pt x="182208" y="228600"/>
                </a:cubicBezTo>
                <a:cubicBezTo>
                  <a:pt x="177975" y="245533"/>
                  <a:pt x="177314" y="263788"/>
                  <a:pt x="169508" y="279400"/>
                </a:cubicBezTo>
                <a:cubicBezTo>
                  <a:pt x="155856" y="306704"/>
                  <a:pt x="118708" y="355600"/>
                  <a:pt x="118708" y="355600"/>
                </a:cubicBezTo>
                <a:cubicBezTo>
                  <a:pt x="92277" y="461326"/>
                  <a:pt x="124461" y="356795"/>
                  <a:pt x="80608" y="444500"/>
                </a:cubicBezTo>
                <a:cubicBezTo>
                  <a:pt x="74621" y="456474"/>
                  <a:pt x="54656" y="480707"/>
                  <a:pt x="67908" y="482600"/>
                </a:cubicBezTo>
                <a:cubicBezTo>
                  <a:pt x="102466" y="487537"/>
                  <a:pt x="135942" y="466790"/>
                  <a:pt x="169508" y="457200"/>
                </a:cubicBezTo>
                <a:cubicBezTo>
                  <a:pt x="195252" y="449845"/>
                  <a:pt x="220308" y="440267"/>
                  <a:pt x="245708" y="431800"/>
                </a:cubicBezTo>
                <a:cubicBezTo>
                  <a:pt x="258408" y="427567"/>
                  <a:pt x="272669" y="426526"/>
                  <a:pt x="283808" y="419100"/>
                </a:cubicBezTo>
                <a:lnTo>
                  <a:pt x="321908" y="393700"/>
                </a:lnTo>
                <a:lnTo>
                  <a:pt x="347308" y="469900"/>
                </a:lnTo>
                <a:cubicBezTo>
                  <a:pt x="351541" y="482600"/>
                  <a:pt x="352582" y="496861"/>
                  <a:pt x="360008" y="508000"/>
                </a:cubicBezTo>
                <a:lnTo>
                  <a:pt x="385408" y="546100"/>
                </a:lnTo>
                <a:cubicBezTo>
                  <a:pt x="395124" y="507237"/>
                  <a:pt x="394273" y="486435"/>
                  <a:pt x="423508" y="457200"/>
                </a:cubicBezTo>
                <a:cubicBezTo>
                  <a:pt x="434301" y="446407"/>
                  <a:pt x="448908" y="440267"/>
                  <a:pt x="461608" y="431800"/>
                </a:cubicBezTo>
                <a:cubicBezTo>
                  <a:pt x="490989" y="387729"/>
                  <a:pt x="506899" y="382683"/>
                  <a:pt x="474308" y="317500"/>
                </a:cubicBezTo>
                <a:cubicBezTo>
                  <a:pt x="467482" y="303848"/>
                  <a:pt x="448908" y="300567"/>
                  <a:pt x="436208" y="292100"/>
                </a:cubicBezTo>
                <a:cubicBezTo>
                  <a:pt x="431975" y="279400"/>
                  <a:pt x="436495" y="257247"/>
                  <a:pt x="423508" y="254000"/>
                </a:cubicBezTo>
                <a:cubicBezTo>
                  <a:pt x="356408" y="237225"/>
                  <a:pt x="319801" y="286984"/>
                  <a:pt x="258408" y="292100"/>
                </a:cubicBezTo>
                <a:cubicBezTo>
                  <a:pt x="80347" y="306938"/>
                  <a:pt x="156290" y="296420"/>
                  <a:pt x="29808" y="317500"/>
                </a:cubicBezTo>
                <a:cubicBezTo>
                  <a:pt x="21341" y="304800"/>
                  <a:pt x="6917" y="294456"/>
                  <a:pt x="4408" y="279400"/>
                </a:cubicBezTo>
                <a:cubicBezTo>
                  <a:pt x="0" y="252954"/>
                  <a:pt x="46709" y="201832"/>
                  <a:pt x="55208" y="190500"/>
                </a:cubicBezTo>
                <a:cubicBezTo>
                  <a:pt x="59441" y="177800"/>
                  <a:pt x="59545" y="162853"/>
                  <a:pt x="67908" y="152400"/>
                </a:cubicBezTo>
                <a:cubicBezTo>
                  <a:pt x="77443" y="140481"/>
                  <a:pt x="90952" y="129509"/>
                  <a:pt x="106008" y="127000"/>
                </a:cubicBezTo>
                <a:cubicBezTo>
                  <a:pt x="127040" y="123495"/>
                  <a:pt x="168940" y="156255"/>
                  <a:pt x="182208" y="165100"/>
                </a:cubicBezTo>
                <a:cubicBezTo>
                  <a:pt x="255001" y="274289"/>
                  <a:pt x="167728" y="136140"/>
                  <a:pt x="220308" y="241300"/>
                </a:cubicBezTo>
                <a:cubicBezTo>
                  <a:pt x="227134" y="254952"/>
                  <a:pt x="237241" y="266700"/>
                  <a:pt x="245708" y="279400"/>
                </a:cubicBezTo>
                <a:lnTo>
                  <a:pt x="410808" y="266700"/>
                </a:lnTo>
                <a:cubicBezTo>
                  <a:pt x="444552" y="252805"/>
                  <a:pt x="462690" y="187253"/>
                  <a:pt x="474308" y="152400"/>
                </a:cubicBezTo>
                <a:cubicBezTo>
                  <a:pt x="461608" y="143933"/>
                  <a:pt x="450828" y="131386"/>
                  <a:pt x="436208" y="127000"/>
                </a:cubicBezTo>
                <a:cubicBezTo>
                  <a:pt x="407536" y="118398"/>
                  <a:pt x="376661" y="120171"/>
                  <a:pt x="347308" y="114300"/>
                </a:cubicBezTo>
                <a:cubicBezTo>
                  <a:pt x="334181" y="111675"/>
                  <a:pt x="321908" y="105833"/>
                  <a:pt x="309208" y="101600"/>
                </a:cubicBezTo>
                <a:cubicBezTo>
                  <a:pt x="262641" y="105833"/>
                  <a:pt x="214468" y="101454"/>
                  <a:pt x="169508" y="114300"/>
                </a:cubicBezTo>
                <a:cubicBezTo>
                  <a:pt x="152239" y="119234"/>
                  <a:pt x="142435" y="138223"/>
                  <a:pt x="131408" y="152400"/>
                </a:cubicBezTo>
                <a:cubicBezTo>
                  <a:pt x="112666" y="176497"/>
                  <a:pt x="80608" y="228600"/>
                  <a:pt x="80608" y="228600"/>
                </a:cubicBezTo>
                <a:cubicBezTo>
                  <a:pt x="76375" y="245533"/>
                  <a:pt x="72703" y="262617"/>
                  <a:pt x="67908" y="279400"/>
                </a:cubicBezTo>
                <a:cubicBezTo>
                  <a:pt x="64230" y="292272"/>
                  <a:pt x="55208" y="304113"/>
                  <a:pt x="55208" y="317500"/>
                </a:cubicBezTo>
                <a:cubicBezTo>
                  <a:pt x="55208" y="364259"/>
                  <a:pt x="61295" y="410911"/>
                  <a:pt x="67908" y="457200"/>
                </a:cubicBezTo>
                <a:cubicBezTo>
                  <a:pt x="69801" y="470452"/>
                  <a:pt x="71142" y="485834"/>
                  <a:pt x="80608" y="495300"/>
                </a:cubicBezTo>
                <a:cubicBezTo>
                  <a:pt x="90074" y="504766"/>
                  <a:pt x="106008" y="503767"/>
                  <a:pt x="118708" y="508000"/>
                </a:cubicBezTo>
                <a:cubicBezTo>
                  <a:pt x="131408" y="520700"/>
                  <a:pt x="146845" y="531156"/>
                  <a:pt x="156808" y="546100"/>
                </a:cubicBezTo>
                <a:cubicBezTo>
                  <a:pt x="164234" y="557239"/>
                  <a:pt x="161145" y="573747"/>
                  <a:pt x="169508" y="584200"/>
                </a:cubicBezTo>
                <a:cubicBezTo>
                  <a:pt x="187413" y="606581"/>
                  <a:pt x="220609" y="613934"/>
                  <a:pt x="245708" y="622300"/>
                </a:cubicBezTo>
                <a:cubicBezTo>
                  <a:pt x="313441" y="618067"/>
                  <a:pt x="381415" y="616704"/>
                  <a:pt x="448908" y="609600"/>
                </a:cubicBezTo>
                <a:cubicBezTo>
                  <a:pt x="462221" y="608199"/>
                  <a:pt x="476555" y="605263"/>
                  <a:pt x="487008" y="596900"/>
                </a:cubicBezTo>
                <a:cubicBezTo>
                  <a:pt x="498927" y="587365"/>
                  <a:pt x="503941" y="571500"/>
                  <a:pt x="512408" y="558800"/>
                </a:cubicBezTo>
                <a:cubicBezTo>
                  <a:pt x="531602" y="482025"/>
                  <a:pt x="519588" y="524559"/>
                  <a:pt x="550508" y="431800"/>
                </a:cubicBezTo>
                <a:lnTo>
                  <a:pt x="563208" y="393700"/>
                </a:lnTo>
                <a:cubicBezTo>
                  <a:pt x="558975" y="355600"/>
                  <a:pt x="555929" y="317349"/>
                  <a:pt x="550508" y="279400"/>
                </a:cubicBezTo>
                <a:cubicBezTo>
                  <a:pt x="547455" y="258031"/>
                  <a:pt x="548518" y="234642"/>
                  <a:pt x="537808" y="215900"/>
                </a:cubicBezTo>
                <a:cubicBezTo>
                  <a:pt x="530235" y="202648"/>
                  <a:pt x="512408" y="198967"/>
                  <a:pt x="499708" y="190500"/>
                </a:cubicBezTo>
                <a:cubicBezTo>
                  <a:pt x="482775" y="165100"/>
                  <a:pt x="458561" y="143260"/>
                  <a:pt x="448908" y="114300"/>
                </a:cubicBezTo>
                <a:cubicBezTo>
                  <a:pt x="444675" y="101600"/>
                  <a:pt x="445674" y="85666"/>
                  <a:pt x="436208" y="76200"/>
                </a:cubicBezTo>
                <a:cubicBezTo>
                  <a:pt x="414622" y="54614"/>
                  <a:pt x="385408" y="42333"/>
                  <a:pt x="360008" y="25400"/>
                </a:cubicBezTo>
                <a:lnTo>
                  <a:pt x="321908" y="0"/>
                </a:lnTo>
                <a:cubicBezTo>
                  <a:pt x="300741" y="4233"/>
                  <a:pt x="277150" y="1990"/>
                  <a:pt x="258408" y="12700"/>
                </a:cubicBezTo>
                <a:cubicBezTo>
                  <a:pt x="226049" y="31191"/>
                  <a:pt x="233596" y="75024"/>
                  <a:pt x="220308" y="101600"/>
                </a:cubicBezTo>
                <a:cubicBezTo>
                  <a:pt x="206656" y="128904"/>
                  <a:pt x="179161" y="148840"/>
                  <a:pt x="169508" y="177800"/>
                </a:cubicBezTo>
                <a:cubicBezTo>
                  <a:pt x="137586" y="273565"/>
                  <a:pt x="180647" y="155523"/>
                  <a:pt x="131408" y="254000"/>
                </a:cubicBezTo>
                <a:cubicBezTo>
                  <a:pt x="121258" y="274300"/>
                  <a:pt x="111433" y="323911"/>
                  <a:pt x="106008" y="342900"/>
                </a:cubicBezTo>
                <a:cubicBezTo>
                  <a:pt x="69569" y="470437"/>
                  <a:pt x="120310" y="272991"/>
                  <a:pt x="80608" y="431800"/>
                </a:cubicBezTo>
                <a:cubicBezTo>
                  <a:pt x="91547" y="530247"/>
                  <a:pt x="62784" y="537188"/>
                  <a:pt x="131408" y="571500"/>
                </a:cubicBezTo>
                <a:cubicBezTo>
                  <a:pt x="143382" y="577487"/>
                  <a:pt x="156808" y="579967"/>
                  <a:pt x="169508" y="584200"/>
                </a:cubicBezTo>
                <a:cubicBezTo>
                  <a:pt x="190675" y="579967"/>
                  <a:pt x="215047" y="583474"/>
                  <a:pt x="233008" y="571500"/>
                </a:cubicBezTo>
                <a:cubicBezTo>
                  <a:pt x="244147" y="564074"/>
                  <a:pt x="239721" y="545374"/>
                  <a:pt x="245708" y="533400"/>
                </a:cubicBezTo>
                <a:cubicBezTo>
                  <a:pt x="294947" y="434923"/>
                  <a:pt x="251886" y="552965"/>
                  <a:pt x="283808" y="457200"/>
                </a:cubicBezTo>
                <a:cubicBezTo>
                  <a:pt x="356601" y="566389"/>
                  <a:pt x="269328" y="428240"/>
                  <a:pt x="321908" y="533400"/>
                </a:cubicBezTo>
                <a:cubicBezTo>
                  <a:pt x="328734" y="547052"/>
                  <a:pt x="338841" y="558800"/>
                  <a:pt x="347308" y="571500"/>
                </a:cubicBezTo>
                <a:cubicBezTo>
                  <a:pt x="360008" y="567267"/>
                  <a:pt x="374269" y="566226"/>
                  <a:pt x="385408" y="558800"/>
                </a:cubicBezTo>
                <a:cubicBezTo>
                  <a:pt x="400352" y="548837"/>
                  <a:pt x="414786" y="536400"/>
                  <a:pt x="423508" y="520700"/>
                </a:cubicBezTo>
                <a:cubicBezTo>
                  <a:pt x="450029" y="472962"/>
                  <a:pt x="451260" y="420041"/>
                  <a:pt x="461608" y="368300"/>
                </a:cubicBezTo>
                <a:cubicBezTo>
                  <a:pt x="465031" y="351184"/>
                  <a:pt x="470075" y="334433"/>
                  <a:pt x="474308" y="317500"/>
                </a:cubicBezTo>
                <a:cubicBezTo>
                  <a:pt x="491241" y="321733"/>
                  <a:pt x="511478" y="319296"/>
                  <a:pt x="525108" y="330200"/>
                </a:cubicBezTo>
                <a:cubicBezTo>
                  <a:pt x="535561" y="338563"/>
                  <a:pt x="530382" y="357161"/>
                  <a:pt x="537808" y="368300"/>
                </a:cubicBezTo>
                <a:cubicBezTo>
                  <a:pt x="547771" y="383244"/>
                  <a:pt x="563208" y="393700"/>
                  <a:pt x="575908" y="406400"/>
                </a:cubicBezTo>
                <a:cubicBezTo>
                  <a:pt x="568223" y="444826"/>
                  <a:pt x="569519" y="480253"/>
                  <a:pt x="537808" y="508000"/>
                </a:cubicBezTo>
                <a:cubicBezTo>
                  <a:pt x="514834" y="528102"/>
                  <a:pt x="461608" y="558800"/>
                  <a:pt x="461608" y="558800"/>
                </a:cubicBezTo>
                <a:lnTo>
                  <a:pt x="347308" y="54610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1758" name="13 - TextBox">
            <a:extLst>
              <a:ext uri="{FF2B5EF4-FFF2-40B4-BE49-F238E27FC236}">
                <a16:creationId xmlns:a16="http://schemas.microsoft.com/office/drawing/2014/main" id="{F595B339-121E-4102-B862-A2079854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013325"/>
            <a:ext cx="307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α&lt;1	     α=1	            α&gt;1</a:t>
            </a:r>
          </a:p>
        </p:txBody>
      </p:sp>
      <p:sp>
        <p:nvSpPr>
          <p:cNvPr id="31759" name="14 - Θέση αριθμού διαφάνειας">
            <a:extLst>
              <a:ext uri="{FF2B5EF4-FFF2-40B4-BE49-F238E27FC236}">
                <a16:creationId xmlns:a16="http://schemas.microsoft.com/office/drawing/2014/main" id="{CE2F833A-83C7-461E-BFEB-975F9F0C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BE8455-9B68-4E5A-85C8-240B2A1FF93D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l-GR" sz="1400"/>
          </a:p>
        </p:txBody>
      </p:sp>
      <p:sp>
        <p:nvSpPr>
          <p:cNvPr id="31760" name="15 - TextBox">
            <a:extLst>
              <a:ext uri="{FF2B5EF4-FFF2-40B4-BE49-F238E27FC236}">
                <a16:creationId xmlns:a16="http://schemas.microsoft.com/office/drawing/2014/main" id="{FD646254-66E2-4ED1-A461-58C9295E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308725"/>
            <a:ext cx="4259263" cy="3397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R~M</a:t>
            </a:r>
            <a:r>
              <a:rPr lang="el-GR" altLang="el-GR" sz="1600" baseline="30000"/>
              <a:t>ν   </a:t>
            </a:r>
            <a:r>
              <a:rPr lang="el-GR" altLang="el-GR" sz="1600"/>
              <a:t>       ν=1/3	        ν=1/2             ν=3/5</a:t>
            </a:r>
            <a:endParaRPr lang="el-GR" altLang="el-GR" sz="1600" baseline="30000"/>
          </a:p>
        </p:txBody>
      </p:sp>
      <p:graphicFrame>
        <p:nvGraphicFramePr>
          <p:cNvPr id="31761" name="Object 7">
            <a:extLst>
              <a:ext uri="{FF2B5EF4-FFF2-40B4-BE49-F238E27FC236}">
                <a16:creationId xmlns:a16="http://schemas.microsoft.com/office/drawing/2014/main" id="{540851D8-632C-42D8-8FC3-D98132E9CA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9963" y="4903788"/>
          <a:ext cx="27336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1511300" imgH="431800" progId="Equation.3">
                  <p:embed/>
                </p:oleObj>
              </mc:Choice>
              <mc:Fallback>
                <p:oleObj name="Εξίσωση" r:id="rId9" imgW="1511300" imgH="431800" progId="Equation.3">
                  <p:embed/>
                  <p:pic>
                    <p:nvPicPr>
                      <p:cNvPr id="31761" name="Object 7">
                        <a:extLst>
                          <a:ext uri="{FF2B5EF4-FFF2-40B4-BE49-F238E27FC236}">
                            <a16:creationId xmlns:a16="http://schemas.microsoft.com/office/drawing/2014/main" id="{540851D8-632C-42D8-8FC3-D98132E9CA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4903788"/>
                        <a:ext cx="27336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5C947B9B-3492-4DA7-AA17-6C67EB82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DC64ED46-D269-40B4-9714-F022E924C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692150"/>
          <a:ext cx="367188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2070100" imgH="558800" progId="Equation.3">
                  <p:embed/>
                </p:oleObj>
              </mc:Choice>
              <mc:Fallback>
                <p:oleObj name="Εξίσωση" r:id="rId3" imgW="2070100" imgH="558800" progId="Equation.3">
                  <p:embed/>
                  <p:pic>
                    <p:nvPicPr>
                      <p:cNvPr id="33795" name="Object 4">
                        <a:extLst>
                          <a:ext uri="{FF2B5EF4-FFF2-40B4-BE49-F238E27FC236}">
                            <a16:creationId xmlns:a16="http://schemas.microsoft.com/office/drawing/2014/main" id="{DC64ED46-D269-40B4-9714-F022E924CA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692150"/>
                        <a:ext cx="367188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7">
            <a:extLst>
              <a:ext uri="{FF2B5EF4-FFF2-40B4-BE49-F238E27FC236}">
                <a16:creationId xmlns:a16="http://schemas.microsoft.com/office/drawing/2014/main" id="{04DC44F1-FA52-4BA6-9478-41E3361A9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276225"/>
            <a:ext cx="5630863" cy="107632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l-GR" dirty="0"/>
              <a:t>Kirkwood </a:t>
            </a:r>
            <a:r>
              <a:rPr lang="el-GR" altLang="el-GR" dirty="0"/>
              <a:t>και</a:t>
            </a:r>
            <a:r>
              <a:rPr lang="en-US" altLang="el-GR" dirty="0"/>
              <a:t>  </a:t>
            </a:r>
            <a:r>
              <a:rPr lang="en-US" altLang="el-GR" dirty="0" err="1"/>
              <a:t>Riseman</a:t>
            </a:r>
            <a:r>
              <a:rPr lang="el-GR" altLang="el-GR" dirty="0"/>
              <a:t> [</a:t>
            </a:r>
            <a:r>
              <a:rPr lang="el-GR" altLang="el-G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υδροδυναμική θεωρία, </a:t>
            </a:r>
            <a:r>
              <a:rPr lang="el-GR" altLang="el-G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μακρομόρια</a:t>
            </a:r>
            <a:r>
              <a:rPr lang="el-GR" altLang="el-G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just" eaLnBrk="1" hangingPunct="1">
              <a:defRPr/>
            </a:pPr>
            <a:r>
              <a:rPr lang="el-GR" altLang="el-G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πλήρως διαπερατά από τον διαλύτη</a:t>
            </a:r>
            <a:r>
              <a:rPr lang="el-GR" altLang="el-GR" dirty="0"/>
              <a:t>]</a:t>
            </a:r>
          </a:p>
          <a:p>
            <a:pPr algn="just" eaLnBrk="1" hangingPunct="1">
              <a:defRPr/>
            </a:pPr>
            <a:endParaRPr lang="el-GR" altLang="el-GR" dirty="0"/>
          </a:p>
          <a:p>
            <a:pPr algn="just" eaLnBrk="1" hangingPunct="1">
              <a:defRPr/>
            </a:pPr>
            <a:r>
              <a:rPr lang="el-GR" altLang="el-GR" dirty="0"/>
              <a:t>	Σε καλό διαλύτη</a:t>
            </a:r>
            <a:endParaRPr lang="en-US" altLang="el-GR" dirty="0"/>
          </a:p>
        </p:txBody>
      </p:sp>
      <p:sp>
        <p:nvSpPr>
          <p:cNvPr id="33797" name="Rectangle 12">
            <a:extLst>
              <a:ext uri="{FF2B5EF4-FFF2-40B4-BE49-F238E27FC236}">
                <a16:creationId xmlns:a16="http://schemas.microsoft.com/office/drawing/2014/main" id="{379784B8-0D9E-4857-B2EE-CA339A63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3798" name="Object 11">
            <a:extLst>
              <a:ext uri="{FF2B5EF4-FFF2-40B4-BE49-F238E27FC236}">
                <a16:creationId xmlns:a16="http://schemas.microsoft.com/office/drawing/2014/main" id="{4E72DF84-800F-4053-B80E-2EC30B926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1916113"/>
          <a:ext cx="43211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2438400" imgH="571500" progId="Equation.3">
                  <p:embed/>
                </p:oleObj>
              </mc:Choice>
              <mc:Fallback>
                <p:oleObj name="Εξίσωση" r:id="rId5" imgW="2438400" imgH="571500" progId="Equation.3">
                  <p:embed/>
                  <p:pic>
                    <p:nvPicPr>
                      <p:cNvPr id="33798" name="Object 11">
                        <a:extLst>
                          <a:ext uri="{FF2B5EF4-FFF2-40B4-BE49-F238E27FC236}">
                            <a16:creationId xmlns:a16="http://schemas.microsoft.com/office/drawing/2014/main" id="{4E72DF84-800F-4053-B80E-2EC30B926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16113"/>
                        <a:ext cx="432117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">
            <a:extLst>
              <a:ext uri="{FF2B5EF4-FFF2-40B4-BE49-F238E27FC236}">
                <a16:creationId xmlns:a16="http://schemas.microsoft.com/office/drawing/2014/main" id="{D25FF755-8442-437D-913A-047B677A5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3284538"/>
          <a:ext cx="21590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1218671" imgH="253890" progId="Equation.3">
                  <p:embed/>
                </p:oleObj>
              </mc:Choice>
              <mc:Fallback>
                <p:oleObj name="Εξίσωση" r:id="rId7" imgW="1218671" imgH="253890" progId="Equation.3">
                  <p:embed/>
                  <p:pic>
                    <p:nvPicPr>
                      <p:cNvPr id="33799" name="Object 10">
                        <a:extLst>
                          <a:ext uri="{FF2B5EF4-FFF2-40B4-BE49-F238E27FC236}">
                            <a16:creationId xmlns:a16="http://schemas.microsoft.com/office/drawing/2014/main" id="{D25FF755-8442-437D-913A-047B677A5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284538"/>
                        <a:ext cx="21590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9">
            <a:extLst>
              <a:ext uri="{FF2B5EF4-FFF2-40B4-BE49-F238E27FC236}">
                <a16:creationId xmlns:a16="http://schemas.microsoft.com/office/drawing/2014/main" id="{54523BDC-979B-4B50-8AD5-A7786BBAB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221163"/>
          <a:ext cx="3455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1954951" imgH="304668" progId="Equation.3">
                  <p:embed/>
                </p:oleObj>
              </mc:Choice>
              <mc:Fallback>
                <p:oleObj name="Εξίσωση" r:id="rId9" imgW="1954951" imgH="304668" progId="Equation.3">
                  <p:embed/>
                  <p:pic>
                    <p:nvPicPr>
                      <p:cNvPr id="33800" name="Object 9">
                        <a:extLst>
                          <a:ext uri="{FF2B5EF4-FFF2-40B4-BE49-F238E27FC236}">
                            <a16:creationId xmlns:a16="http://schemas.microsoft.com/office/drawing/2014/main" id="{54523BDC-979B-4B50-8AD5-A7786BBABB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221163"/>
                        <a:ext cx="34559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8">
            <a:extLst>
              <a:ext uri="{FF2B5EF4-FFF2-40B4-BE49-F238E27FC236}">
                <a16:creationId xmlns:a16="http://schemas.microsoft.com/office/drawing/2014/main" id="{AD388591-BF54-46B6-946A-0ED97C8C2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322888"/>
          <a:ext cx="172878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965200" imgH="558800" progId="Equation.3">
                  <p:embed/>
                </p:oleObj>
              </mc:Choice>
              <mc:Fallback>
                <p:oleObj name="Εξίσωση" r:id="rId11" imgW="965200" imgH="558800" progId="Equation.3">
                  <p:embed/>
                  <p:pic>
                    <p:nvPicPr>
                      <p:cNvPr id="33801" name="Object 8">
                        <a:extLst>
                          <a:ext uri="{FF2B5EF4-FFF2-40B4-BE49-F238E27FC236}">
                            <a16:creationId xmlns:a16="http://schemas.microsoft.com/office/drawing/2014/main" id="{AD388591-BF54-46B6-946A-0ED97C8C2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22888"/>
                        <a:ext cx="1728788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Rectangle 18">
            <a:extLst>
              <a:ext uri="{FF2B5EF4-FFF2-40B4-BE49-F238E27FC236}">
                <a16:creationId xmlns:a16="http://schemas.microsoft.com/office/drawing/2014/main" id="{78C807DB-4CF4-4034-A235-4FDDAD672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3803" name="Object 17">
            <a:extLst>
              <a:ext uri="{FF2B5EF4-FFF2-40B4-BE49-F238E27FC236}">
                <a16:creationId xmlns:a16="http://schemas.microsoft.com/office/drawing/2014/main" id="{42448A94-0791-4228-9F84-CEC5D56F7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1773238"/>
          <a:ext cx="1368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774364" imgH="279279" progId="Equation.3">
                  <p:embed/>
                </p:oleObj>
              </mc:Choice>
              <mc:Fallback>
                <p:oleObj name="Εξίσωση" r:id="rId13" imgW="774364" imgH="279279" progId="Equation.3">
                  <p:embed/>
                  <p:pic>
                    <p:nvPicPr>
                      <p:cNvPr id="33803" name="Object 17">
                        <a:extLst>
                          <a:ext uri="{FF2B5EF4-FFF2-40B4-BE49-F238E27FC236}">
                            <a16:creationId xmlns:a16="http://schemas.microsoft.com/office/drawing/2014/main" id="{42448A94-0791-4228-9F84-CEC5D56F7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773238"/>
                        <a:ext cx="13684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Line 19">
            <a:extLst>
              <a:ext uri="{FF2B5EF4-FFF2-40B4-BE49-F238E27FC236}">
                <a16:creationId xmlns:a16="http://schemas.microsoft.com/office/drawing/2014/main" id="{EBAB9172-82AE-4F1B-922E-2D6F97EF2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4797425"/>
            <a:ext cx="17287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5" name="Line 20">
            <a:extLst>
              <a:ext uri="{FF2B5EF4-FFF2-40B4-BE49-F238E27FC236}">
                <a16:creationId xmlns:a16="http://schemas.microsoft.com/office/drawing/2014/main" id="{A0744282-EF22-480D-885B-2E9E2C165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797425"/>
            <a:ext cx="0" cy="7921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806" name="Rectangle 21">
            <a:extLst>
              <a:ext uri="{FF2B5EF4-FFF2-40B4-BE49-F238E27FC236}">
                <a16:creationId xmlns:a16="http://schemas.microsoft.com/office/drawing/2014/main" id="{6BEC9B35-9795-48E8-A390-A33595D2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5103813"/>
            <a:ext cx="3198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Φ=1.588(π/6)</a:t>
            </a:r>
            <a:r>
              <a:rPr lang="el-GR" altLang="el-GR" sz="1600" baseline="30000"/>
              <a:t>3/2</a:t>
            </a:r>
            <a:r>
              <a:rPr lang="el-GR" altLang="el-GR" sz="1600"/>
              <a:t>Ν</a:t>
            </a:r>
            <a:r>
              <a:rPr lang="el-GR" altLang="el-GR" sz="1600" baseline="-25000"/>
              <a:t>Α</a:t>
            </a:r>
            <a:r>
              <a:rPr lang="el-GR" altLang="el-GR" sz="1600"/>
              <a:t>= 3,62 10</a:t>
            </a:r>
            <a:r>
              <a:rPr lang="el-GR" altLang="el-GR" sz="1600" baseline="30000"/>
              <a:t>23</a:t>
            </a:r>
            <a:r>
              <a:rPr lang="el-GR" altLang="el-GR" sz="1600"/>
              <a:t>  </a:t>
            </a:r>
            <a:r>
              <a:rPr lang="en-US" altLang="el-GR" sz="1600"/>
              <a:t>  </a:t>
            </a:r>
            <a:endParaRPr lang="el-GR" altLang="el-GR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  </a:t>
            </a:r>
            <a:r>
              <a:rPr lang="el-GR" altLang="el-GR" sz="1600" b="1"/>
              <a:t>σταθερά του </a:t>
            </a:r>
            <a:r>
              <a:rPr lang="en-US" altLang="el-GR" sz="1600" b="1"/>
              <a:t>Flory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600" b="1"/>
              <a:t>	</a:t>
            </a:r>
            <a:r>
              <a:rPr lang="en-US" altLang="el-GR" sz="1600" b="1">
                <a:solidFill>
                  <a:srgbClr val="7030A0"/>
                </a:solidFill>
              </a:rPr>
              <a:t>2,8 </a:t>
            </a:r>
            <a:r>
              <a:rPr lang="el-GR" altLang="el-GR" sz="1600" b="1">
                <a:solidFill>
                  <a:srgbClr val="7030A0"/>
                </a:solidFill>
              </a:rPr>
              <a:t>10</a:t>
            </a:r>
            <a:r>
              <a:rPr lang="el-GR" altLang="el-GR" sz="1600" b="1" baseline="30000">
                <a:solidFill>
                  <a:srgbClr val="7030A0"/>
                </a:solidFill>
              </a:rPr>
              <a:t>23</a:t>
            </a:r>
            <a:r>
              <a:rPr lang="en-US" altLang="el-GR" sz="16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3807" name="Rectangle 22">
            <a:extLst>
              <a:ext uri="{FF2B5EF4-FFF2-40B4-BE49-F238E27FC236}">
                <a16:creationId xmlns:a16="http://schemas.microsoft.com/office/drawing/2014/main" id="{DFEF4D8C-F6FD-4232-9F5F-38AAE6EE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929063"/>
            <a:ext cx="3746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chemeClr val="accent2"/>
                </a:solidFill>
              </a:rPr>
              <a:t>παράμετρος</a:t>
            </a:r>
            <a:r>
              <a:rPr lang="en-US" altLang="el-GR" sz="1600">
                <a:solidFill>
                  <a:schemeClr val="accent2"/>
                </a:solidFill>
              </a:rPr>
              <a:t> </a:t>
            </a:r>
            <a:r>
              <a:rPr lang="el-GR" altLang="el-GR" sz="1600">
                <a:solidFill>
                  <a:schemeClr val="accent2"/>
                </a:solidFill>
              </a:rPr>
              <a:t>αδιατάρακτων διαστάσεων</a:t>
            </a:r>
            <a:endParaRPr lang="en-US" altLang="el-GR" sz="1600">
              <a:solidFill>
                <a:schemeClr val="accent2"/>
              </a:solidFill>
            </a:endParaRPr>
          </a:p>
        </p:txBody>
      </p:sp>
      <p:graphicFrame>
        <p:nvGraphicFramePr>
          <p:cNvPr id="33808" name="Object 23">
            <a:extLst>
              <a:ext uri="{FF2B5EF4-FFF2-40B4-BE49-F238E27FC236}">
                <a16:creationId xmlns:a16="http://schemas.microsoft.com/office/drawing/2014/main" id="{3562F76C-5B0D-48DE-B8B0-C2D36DF0DC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781300"/>
          <a:ext cx="11525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5" imgW="583947" imgH="228501" progId="Equation.3">
                  <p:embed/>
                </p:oleObj>
              </mc:Choice>
              <mc:Fallback>
                <p:oleObj name="Εξίσωση" r:id="rId15" imgW="583947" imgH="228501" progId="Equation.3">
                  <p:embed/>
                  <p:pic>
                    <p:nvPicPr>
                      <p:cNvPr id="33808" name="Object 23">
                        <a:extLst>
                          <a:ext uri="{FF2B5EF4-FFF2-40B4-BE49-F238E27FC236}">
                            <a16:creationId xmlns:a16="http://schemas.microsoft.com/office/drawing/2014/main" id="{3562F76C-5B0D-48DE-B8B0-C2D36DF0D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81300"/>
                        <a:ext cx="11525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9" name="Text Box 24">
            <a:extLst>
              <a:ext uri="{FF2B5EF4-FFF2-40B4-BE49-F238E27FC236}">
                <a16:creationId xmlns:a16="http://schemas.microsoft.com/office/drawing/2014/main" id="{AC2F114B-67EF-46B2-8171-164F30B3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76550"/>
            <a:ext cx="331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solidFill>
                  <a:srgbClr val="CC0000"/>
                </a:solidFill>
              </a:rPr>
              <a:t>Μήκος αλυσίδας / μονάδα μάζας</a:t>
            </a:r>
            <a:endParaRPr lang="en-US" altLang="el-GR" sz="1600">
              <a:solidFill>
                <a:srgbClr val="CC0000"/>
              </a:solidFill>
            </a:endParaRPr>
          </a:p>
        </p:txBody>
      </p:sp>
      <p:sp>
        <p:nvSpPr>
          <p:cNvPr id="33810" name="Oval 25">
            <a:extLst>
              <a:ext uri="{FF2B5EF4-FFF2-40B4-BE49-F238E27FC236}">
                <a16:creationId xmlns:a16="http://schemas.microsoft.com/office/drawing/2014/main" id="{2942137A-5733-457B-9659-9DE44FDC9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1989138"/>
            <a:ext cx="647700" cy="1008062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3811" name="Object 7">
            <a:extLst>
              <a:ext uri="{FF2B5EF4-FFF2-40B4-BE49-F238E27FC236}">
                <a16:creationId xmlns:a16="http://schemas.microsoft.com/office/drawing/2014/main" id="{77603B9C-C81E-436F-91A4-D7FDADC2D1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836613"/>
          <a:ext cx="10763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7" imgW="723586" imgH="431613" progId="Equation.3">
                  <p:embed/>
                </p:oleObj>
              </mc:Choice>
              <mc:Fallback>
                <p:oleObj name="Εξίσωση" r:id="rId17" imgW="723586" imgH="431613" progId="Equation.3">
                  <p:embed/>
                  <p:pic>
                    <p:nvPicPr>
                      <p:cNvPr id="33811" name="Object 7">
                        <a:extLst>
                          <a:ext uri="{FF2B5EF4-FFF2-40B4-BE49-F238E27FC236}">
                            <a16:creationId xmlns:a16="http://schemas.microsoft.com/office/drawing/2014/main" id="{77603B9C-C81E-436F-91A4-D7FDADC2D1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836613"/>
                        <a:ext cx="1076325" cy="642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19 - Καμπύλο δεξιό βέλος">
            <a:extLst>
              <a:ext uri="{FF2B5EF4-FFF2-40B4-BE49-F238E27FC236}">
                <a16:creationId xmlns:a16="http://schemas.microsoft.com/office/drawing/2014/main" id="{78383628-9F65-4099-919A-E1D66B359690}"/>
              </a:ext>
            </a:extLst>
          </p:cNvPr>
          <p:cNvSpPr/>
          <p:nvPr/>
        </p:nvSpPr>
        <p:spPr>
          <a:xfrm>
            <a:off x="2000250" y="1785938"/>
            <a:ext cx="357188" cy="6429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3813" name="20 - Θέση αριθμού διαφάνειας">
            <a:extLst>
              <a:ext uri="{FF2B5EF4-FFF2-40B4-BE49-F238E27FC236}">
                <a16:creationId xmlns:a16="http://schemas.microsoft.com/office/drawing/2014/main" id="{DDA39FFE-CCF5-4072-A21E-6BDCAA87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50175-4670-42A7-953C-F0291F4DB7F4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l-GR" sz="1400"/>
          </a:p>
        </p:txBody>
      </p:sp>
      <p:sp>
        <p:nvSpPr>
          <p:cNvPr id="33814" name="21 - TextBox">
            <a:extLst>
              <a:ext uri="{FF2B5EF4-FFF2-40B4-BE49-F238E27FC236}">
                <a16:creationId xmlns:a16="http://schemas.microsoft.com/office/drawing/2014/main" id="{951EFBF4-061C-4EFD-ABA4-F48F48DFB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484313"/>
            <a:ext cx="1592263" cy="3397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ανάλογη σχέση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C5B1DAC-A289-47FD-93DC-507F6D74F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5843" name="Object 6">
            <a:extLst>
              <a:ext uri="{FF2B5EF4-FFF2-40B4-BE49-F238E27FC236}">
                <a16:creationId xmlns:a16="http://schemas.microsoft.com/office/drawing/2014/main" id="{975F1FAE-6BEB-4251-A126-30D1DC5D5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268413"/>
          <a:ext cx="201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901309" imgH="469696" progId="Equation.3">
                  <p:embed/>
                </p:oleObj>
              </mc:Choice>
              <mc:Fallback>
                <p:oleObj name="Εξίσωση" r:id="rId3" imgW="901309" imgH="469696" progId="Equation.3">
                  <p:embed/>
                  <p:pic>
                    <p:nvPicPr>
                      <p:cNvPr id="35843" name="Object 6">
                        <a:extLst>
                          <a:ext uri="{FF2B5EF4-FFF2-40B4-BE49-F238E27FC236}">
                            <a16:creationId xmlns:a16="http://schemas.microsoft.com/office/drawing/2014/main" id="{975F1FAE-6BEB-4251-A126-30D1DC5D5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268413"/>
                        <a:ext cx="2016125" cy="10398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5">
            <a:extLst>
              <a:ext uri="{FF2B5EF4-FFF2-40B4-BE49-F238E27FC236}">
                <a16:creationId xmlns:a16="http://schemas.microsoft.com/office/drawing/2014/main" id="{4EC864CE-A49A-4517-B474-060AAEFBA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2852738"/>
          <a:ext cx="21605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079032" imgH="482391" progId="Equation.3">
                  <p:embed/>
                </p:oleObj>
              </mc:Choice>
              <mc:Fallback>
                <p:oleObj name="Εξίσωση" r:id="rId5" imgW="1079032" imgH="482391" progId="Equation.3">
                  <p:embed/>
                  <p:pic>
                    <p:nvPicPr>
                      <p:cNvPr id="35844" name="Object 5">
                        <a:extLst>
                          <a:ext uri="{FF2B5EF4-FFF2-40B4-BE49-F238E27FC236}">
                            <a16:creationId xmlns:a16="http://schemas.microsoft.com/office/drawing/2014/main" id="{4EC864CE-A49A-4517-B474-060AAEFBA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2160588" cy="974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4">
            <a:extLst>
              <a:ext uri="{FF2B5EF4-FFF2-40B4-BE49-F238E27FC236}">
                <a16:creationId xmlns:a16="http://schemas.microsoft.com/office/drawing/2014/main" id="{E448147F-D575-4BB8-A7A9-417A046F0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5143500"/>
          <a:ext cx="21605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914400" imgH="241300" progId="Equation.3">
                  <p:embed/>
                </p:oleObj>
              </mc:Choice>
              <mc:Fallback>
                <p:oleObj name="Εξίσωση" r:id="rId7" imgW="914400" imgH="241300" progId="Equation.3">
                  <p:embed/>
                  <p:pic>
                    <p:nvPicPr>
                      <p:cNvPr id="35845" name="Object 4">
                        <a:extLst>
                          <a:ext uri="{FF2B5EF4-FFF2-40B4-BE49-F238E27FC236}">
                            <a16:creationId xmlns:a16="http://schemas.microsoft.com/office/drawing/2014/main" id="{E448147F-D575-4BB8-A7A9-417A046F0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143500"/>
                        <a:ext cx="21605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11">
            <a:extLst>
              <a:ext uri="{FF2B5EF4-FFF2-40B4-BE49-F238E27FC236}">
                <a16:creationId xmlns:a16="http://schemas.microsoft.com/office/drawing/2014/main" id="{6E446ED7-40DA-41B5-9E65-EFDE2ECC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5143500"/>
            <a:ext cx="2225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Εντός ενός διαλύτη θ</a:t>
            </a:r>
          </a:p>
        </p:txBody>
      </p:sp>
      <p:sp>
        <p:nvSpPr>
          <p:cNvPr id="35847" name="Rectangle 14">
            <a:extLst>
              <a:ext uri="{FF2B5EF4-FFF2-40B4-BE49-F238E27FC236}">
                <a16:creationId xmlns:a16="http://schemas.microsoft.com/office/drawing/2014/main" id="{05CFB14C-A4E8-46D8-814B-68EF309D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5848" name="Object 13">
            <a:extLst>
              <a:ext uri="{FF2B5EF4-FFF2-40B4-BE49-F238E27FC236}">
                <a16:creationId xmlns:a16="http://schemas.microsoft.com/office/drawing/2014/main" id="{98579C5F-0CAF-4831-94B8-D0090AA7A7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1628775"/>
          <a:ext cx="11525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583947" imgH="228501" progId="Equation.3">
                  <p:embed/>
                </p:oleObj>
              </mc:Choice>
              <mc:Fallback>
                <p:oleObj name="Εξίσωση" r:id="rId9" imgW="583947" imgH="228501" progId="Equation.3">
                  <p:embed/>
                  <p:pic>
                    <p:nvPicPr>
                      <p:cNvPr id="35848" name="Object 13">
                        <a:extLst>
                          <a:ext uri="{FF2B5EF4-FFF2-40B4-BE49-F238E27FC236}">
                            <a16:creationId xmlns:a16="http://schemas.microsoft.com/office/drawing/2014/main" id="{98579C5F-0CAF-4831-94B8-D0090AA7A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628775"/>
                        <a:ext cx="11525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15">
            <a:extLst>
              <a:ext uri="{FF2B5EF4-FFF2-40B4-BE49-F238E27FC236}">
                <a16:creationId xmlns:a16="http://schemas.microsoft.com/office/drawing/2014/main" id="{B7F0F755-7487-4630-B76A-C024C84D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2012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200" baseline="-30000">
                <a:cs typeface="Times New Roman" panose="02020603050405020304" pitchFamily="18" charset="0"/>
              </a:rPr>
              <a:t>		</a:t>
            </a:r>
            <a:endParaRPr lang="en-US" altLang="el-GR" sz="1800"/>
          </a:p>
        </p:txBody>
      </p:sp>
      <p:graphicFrame>
        <p:nvGraphicFramePr>
          <p:cNvPr id="35850" name="Object 12">
            <a:extLst>
              <a:ext uri="{FF2B5EF4-FFF2-40B4-BE49-F238E27FC236}">
                <a16:creationId xmlns:a16="http://schemas.microsoft.com/office/drawing/2014/main" id="{8D583DF1-3FC4-4024-8608-08D328EEE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3141663"/>
          <a:ext cx="10810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583693" imgH="266469" progId="Equation.3">
                  <p:embed/>
                </p:oleObj>
              </mc:Choice>
              <mc:Fallback>
                <p:oleObj name="Εξίσωση" r:id="rId11" imgW="583693" imgH="266469" progId="Equation.3">
                  <p:embed/>
                  <p:pic>
                    <p:nvPicPr>
                      <p:cNvPr id="35850" name="Object 12">
                        <a:extLst>
                          <a:ext uri="{FF2B5EF4-FFF2-40B4-BE49-F238E27FC236}">
                            <a16:creationId xmlns:a16="http://schemas.microsoft.com/office/drawing/2014/main" id="{8D583DF1-3FC4-4024-8608-08D328EEE2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141663"/>
                        <a:ext cx="108108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Rectangle 16">
            <a:extLst>
              <a:ext uri="{FF2B5EF4-FFF2-40B4-BE49-F238E27FC236}">
                <a16:creationId xmlns:a16="http://schemas.microsoft.com/office/drawing/2014/main" id="{15DB0937-8188-40D0-AAA7-74BA154C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5852" name="Object 18">
            <a:extLst>
              <a:ext uri="{FF2B5EF4-FFF2-40B4-BE49-F238E27FC236}">
                <a16:creationId xmlns:a16="http://schemas.microsoft.com/office/drawing/2014/main" id="{35219D30-1775-4E62-83D6-ABC1986C7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4214813"/>
          <a:ext cx="21590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1218671" imgH="253890" progId="Equation.3">
                  <p:embed/>
                </p:oleObj>
              </mc:Choice>
              <mc:Fallback>
                <p:oleObj name="Εξίσωση" r:id="rId13" imgW="1218671" imgH="253890" progId="Equation.3">
                  <p:embed/>
                  <p:pic>
                    <p:nvPicPr>
                      <p:cNvPr id="35852" name="Object 18">
                        <a:extLst>
                          <a:ext uri="{FF2B5EF4-FFF2-40B4-BE49-F238E27FC236}">
                            <a16:creationId xmlns:a16="http://schemas.microsoft.com/office/drawing/2014/main" id="{35219D30-1775-4E62-83D6-ABC1986C7B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214813"/>
                        <a:ext cx="2159000" cy="455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12 - Θέση αριθμού διαφάνειας">
            <a:extLst>
              <a:ext uri="{FF2B5EF4-FFF2-40B4-BE49-F238E27FC236}">
                <a16:creationId xmlns:a16="http://schemas.microsoft.com/office/drawing/2014/main" id="{FA0B3783-6372-4852-83B0-C542B99C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A7D5B-864B-4324-98D9-6674CE9461B3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l-GR" sz="1400"/>
          </a:p>
        </p:txBody>
      </p:sp>
      <p:graphicFrame>
        <p:nvGraphicFramePr>
          <p:cNvPr id="35854" name="Object 7">
            <a:extLst>
              <a:ext uri="{FF2B5EF4-FFF2-40B4-BE49-F238E27FC236}">
                <a16:creationId xmlns:a16="http://schemas.microsoft.com/office/drawing/2014/main" id="{96737451-3667-41DE-8DC5-20EE3FD643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713" y="4984750"/>
          <a:ext cx="21605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5" imgW="1511300" imgH="431800" progId="Equation.3">
                  <p:embed/>
                </p:oleObj>
              </mc:Choice>
              <mc:Fallback>
                <p:oleObj name="Εξίσωση" r:id="rId15" imgW="1511300" imgH="431800" progId="Equation.3">
                  <p:embed/>
                  <p:pic>
                    <p:nvPicPr>
                      <p:cNvPr id="35854" name="Object 7">
                        <a:extLst>
                          <a:ext uri="{FF2B5EF4-FFF2-40B4-BE49-F238E27FC236}">
                            <a16:creationId xmlns:a16="http://schemas.microsoft.com/office/drawing/2014/main" id="{96737451-3667-41DE-8DC5-20EE3FD64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4984750"/>
                        <a:ext cx="21605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Ορθογώνιο 1">
            <a:extLst>
              <a:ext uri="{FF2B5EF4-FFF2-40B4-BE49-F238E27FC236}">
                <a16:creationId xmlns:a16="http://schemas.microsoft.com/office/drawing/2014/main" id="{2E4AB8FC-A11D-4EC5-ABC2-032F3604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5645150"/>
            <a:ext cx="692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ν=1/2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0BA2777A-8679-4A74-BB11-DE79B834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765175"/>
            <a:ext cx="644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Σχέση συντελεστής επεκτατικότητας με τη θερμοκρασία θ</a:t>
            </a:r>
          </a:p>
        </p:txBody>
      </p:sp>
      <p:sp>
        <p:nvSpPr>
          <p:cNvPr id="37891" name="Rectangle 8">
            <a:extLst>
              <a:ext uri="{FF2B5EF4-FFF2-40B4-BE49-F238E27FC236}">
                <a16:creationId xmlns:a16="http://schemas.microsoft.com/office/drawing/2014/main" id="{CD770A43-0164-4135-BEBB-7162DA27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7892" name="Object 7">
            <a:extLst>
              <a:ext uri="{FF2B5EF4-FFF2-40B4-BE49-F238E27FC236}">
                <a16:creationId xmlns:a16="http://schemas.microsoft.com/office/drawing/2014/main" id="{9E321108-3658-49B4-B0C8-0B132A47A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1557338"/>
          <a:ext cx="25193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549400" imgH="457200" progId="Equation.3">
                  <p:embed/>
                </p:oleObj>
              </mc:Choice>
              <mc:Fallback>
                <p:oleObj name="Εξίσωση" r:id="rId3" imgW="1549400" imgH="457200" progId="Equation.3">
                  <p:embed/>
                  <p:pic>
                    <p:nvPicPr>
                      <p:cNvPr id="37892" name="Object 7">
                        <a:extLst>
                          <a:ext uri="{FF2B5EF4-FFF2-40B4-BE49-F238E27FC236}">
                            <a16:creationId xmlns:a16="http://schemas.microsoft.com/office/drawing/2014/main" id="{9E321108-3658-49B4-B0C8-0B132A47A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557338"/>
                        <a:ext cx="251936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6">
            <a:extLst>
              <a:ext uri="{FF2B5EF4-FFF2-40B4-BE49-F238E27FC236}">
                <a16:creationId xmlns:a16="http://schemas.microsoft.com/office/drawing/2014/main" id="{A130EC44-BE75-4327-A212-778D47448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256540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660113" imgH="431613" progId="Equation.3">
                  <p:embed/>
                </p:oleObj>
              </mc:Choice>
              <mc:Fallback>
                <p:oleObj name="Εξίσωση" r:id="rId5" imgW="660113" imgH="431613" progId="Equation.3">
                  <p:embed/>
                  <p:pic>
                    <p:nvPicPr>
                      <p:cNvPr id="37893" name="Object 6">
                        <a:extLst>
                          <a:ext uri="{FF2B5EF4-FFF2-40B4-BE49-F238E27FC236}">
                            <a16:creationId xmlns:a16="http://schemas.microsoft.com/office/drawing/2014/main" id="{A130EC44-BE75-4327-A212-778D47448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56540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10">
            <a:extLst>
              <a:ext uri="{FF2B5EF4-FFF2-40B4-BE49-F238E27FC236}">
                <a16:creationId xmlns:a16="http://schemas.microsoft.com/office/drawing/2014/main" id="{50EE8A2B-C169-41FE-92B2-961F4D8F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708275"/>
            <a:ext cx="682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>
                <a:latin typeface="Times New Roman" panose="02020603050405020304" pitchFamily="18" charset="0"/>
                <a:cs typeface="Times New Roman" panose="02020603050405020304" pitchFamily="18" charset="0"/>
              </a:rPr>
              <a:t> (14 – 83)</a:t>
            </a:r>
            <a:endParaRPr lang="en-US" altLang="el-GR" sz="900"/>
          </a:p>
          <a:p>
            <a:pPr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graphicFrame>
        <p:nvGraphicFramePr>
          <p:cNvPr id="37895" name="Object 5">
            <a:extLst>
              <a:ext uri="{FF2B5EF4-FFF2-40B4-BE49-F238E27FC236}">
                <a16:creationId xmlns:a16="http://schemas.microsoft.com/office/drawing/2014/main" id="{52C81B6B-9D11-460C-ADAB-A19B1125FC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2636838"/>
          <a:ext cx="12239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647419" imgH="253890" progId="Equation.3">
                  <p:embed/>
                </p:oleObj>
              </mc:Choice>
              <mc:Fallback>
                <p:oleObj name="Εξίσωση" r:id="rId7" imgW="647419" imgH="253890" progId="Equation.3">
                  <p:embed/>
                  <p:pic>
                    <p:nvPicPr>
                      <p:cNvPr id="37895" name="Object 5">
                        <a:extLst>
                          <a:ext uri="{FF2B5EF4-FFF2-40B4-BE49-F238E27FC236}">
                            <a16:creationId xmlns:a16="http://schemas.microsoft.com/office/drawing/2014/main" id="{52C81B6B-9D11-460C-ADAB-A19B1125F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636838"/>
                        <a:ext cx="12239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12">
            <a:extLst>
              <a:ext uri="{FF2B5EF4-FFF2-40B4-BE49-F238E27FC236}">
                <a16:creationId xmlns:a16="http://schemas.microsoft.com/office/drawing/2014/main" id="{D0CE3F05-82A2-46A1-A6C4-7D1CFD40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06875"/>
            <a:ext cx="321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 err="1"/>
              <a:t>Stockmayer</a:t>
            </a:r>
            <a:r>
              <a:rPr lang="en-US" altLang="el-GR" sz="1800" dirty="0"/>
              <a:t>-</a:t>
            </a:r>
            <a:r>
              <a:rPr lang="en-US" altLang="el-GR" sz="1800" dirty="0" err="1"/>
              <a:t>Fixman</a:t>
            </a:r>
            <a:r>
              <a:rPr lang="en-US" altLang="el-GR" sz="1800" dirty="0"/>
              <a:t>-Burchard</a:t>
            </a:r>
          </a:p>
        </p:txBody>
      </p:sp>
      <p:sp>
        <p:nvSpPr>
          <p:cNvPr id="37897" name="Rectangle 14">
            <a:extLst>
              <a:ext uri="{FF2B5EF4-FFF2-40B4-BE49-F238E27FC236}">
                <a16:creationId xmlns:a16="http://schemas.microsoft.com/office/drawing/2014/main" id="{1ABBF99C-4608-4F1B-8685-74A1CD90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7898" name="Object 13">
            <a:extLst>
              <a:ext uri="{FF2B5EF4-FFF2-40B4-BE49-F238E27FC236}">
                <a16:creationId xmlns:a16="http://schemas.microsoft.com/office/drawing/2014/main" id="{BA53D4A6-BD8B-44A2-9AF9-03AF13D6F6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4076700"/>
          <a:ext cx="3887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1803400" imgH="241300" progId="Equation.3">
                  <p:embed/>
                </p:oleObj>
              </mc:Choice>
              <mc:Fallback>
                <p:oleObj name="Εξίσωση" r:id="rId9" imgW="1803400" imgH="241300" progId="Equation.3">
                  <p:embed/>
                  <p:pic>
                    <p:nvPicPr>
                      <p:cNvPr id="37898" name="Object 13">
                        <a:extLst>
                          <a:ext uri="{FF2B5EF4-FFF2-40B4-BE49-F238E27FC236}">
                            <a16:creationId xmlns:a16="http://schemas.microsoft.com/office/drawing/2014/main" id="{BA53D4A6-BD8B-44A2-9AF9-03AF13D6F6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076700"/>
                        <a:ext cx="3887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17">
            <a:extLst>
              <a:ext uri="{FF2B5EF4-FFF2-40B4-BE49-F238E27FC236}">
                <a16:creationId xmlns:a16="http://schemas.microsoft.com/office/drawing/2014/main" id="{4B3E0282-7FB8-4ECE-915F-9D66D8B5D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37900" name="Rectangle 20">
            <a:extLst>
              <a:ext uri="{FF2B5EF4-FFF2-40B4-BE49-F238E27FC236}">
                <a16:creationId xmlns:a16="http://schemas.microsoft.com/office/drawing/2014/main" id="{43326B1C-341E-4F2F-A1AD-71FE4028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357563"/>
            <a:ext cx="416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solidFill>
                  <a:schemeClr val="accent2"/>
                </a:solidFill>
              </a:rPr>
              <a:t>Ιξωδομετρικός</a:t>
            </a:r>
            <a:r>
              <a:rPr lang="el-GR" altLang="el-GR" sz="1600" dirty="0">
                <a:solidFill>
                  <a:schemeClr val="accent2"/>
                </a:solidFill>
              </a:rPr>
              <a:t> συντελεστής </a:t>
            </a:r>
            <a:r>
              <a:rPr lang="el-GR" altLang="el-GR" sz="1600" dirty="0" err="1">
                <a:solidFill>
                  <a:schemeClr val="accent2"/>
                </a:solidFill>
              </a:rPr>
              <a:t>επεκτατικότητας</a:t>
            </a:r>
            <a:endParaRPr lang="el-GR" altLang="el-GR" sz="1600" dirty="0">
              <a:solidFill>
                <a:schemeClr val="accent2"/>
              </a:solidFill>
            </a:endParaRPr>
          </a:p>
        </p:txBody>
      </p:sp>
      <p:graphicFrame>
        <p:nvGraphicFramePr>
          <p:cNvPr id="37901" name="Object 21">
            <a:extLst>
              <a:ext uri="{FF2B5EF4-FFF2-40B4-BE49-F238E27FC236}">
                <a16:creationId xmlns:a16="http://schemas.microsoft.com/office/drawing/2014/main" id="{34CAF6D4-AF5F-4869-A07F-199FB97B6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492375"/>
          <a:ext cx="10810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596900" imgH="482600" progId="Equation.3">
                  <p:embed/>
                </p:oleObj>
              </mc:Choice>
              <mc:Fallback>
                <p:oleObj name="Εξίσωση" r:id="rId11" imgW="596900" imgH="482600" progId="Equation.3">
                  <p:embed/>
                  <p:pic>
                    <p:nvPicPr>
                      <p:cNvPr id="37901" name="Object 21">
                        <a:extLst>
                          <a:ext uri="{FF2B5EF4-FFF2-40B4-BE49-F238E27FC236}">
                            <a16:creationId xmlns:a16="http://schemas.microsoft.com/office/drawing/2014/main" id="{34CAF6D4-AF5F-4869-A07F-199FB97B6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92375"/>
                        <a:ext cx="1081088" cy="8747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Line 22">
            <a:extLst>
              <a:ext uri="{FF2B5EF4-FFF2-40B4-BE49-F238E27FC236}">
                <a16:creationId xmlns:a16="http://schemas.microsoft.com/office/drawing/2014/main" id="{361266FA-7105-4C6F-AF5B-1DD5A1CC0C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4508500"/>
            <a:ext cx="0" cy="288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903" name="Line 23">
            <a:extLst>
              <a:ext uri="{FF2B5EF4-FFF2-40B4-BE49-F238E27FC236}">
                <a16:creationId xmlns:a16="http://schemas.microsoft.com/office/drawing/2014/main" id="{596838A9-CF58-480E-9D27-A96B3A9BA3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4508500"/>
            <a:ext cx="0" cy="288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7904" name="Object 8">
            <a:extLst>
              <a:ext uri="{FF2B5EF4-FFF2-40B4-BE49-F238E27FC236}">
                <a16:creationId xmlns:a16="http://schemas.microsoft.com/office/drawing/2014/main" id="{93275EAF-57E1-48FA-81A7-AE0D57F484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4875" y="5000625"/>
          <a:ext cx="17287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965200" imgH="558800" progId="Equation.3">
                  <p:embed/>
                </p:oleObj>
              </mc:Choice>
              <mc:Fallback>
                <p:oleObj name="Εξίσωση" r:id="rId13" imgW="965200" imgH="558800" progId="Equation.3">
                  <p:embed/>
                  <p:pic>
                    <p:nvPicPr>
                      <p:cNvPr id="37904" name="Object 8">
                        <a:extLst>
                          <a:ext uri="{FF2B5EF4-FFF2-40B4-BE49-F238E27FC236}">
                            <a16:creationId xmlns:a16="http://schemas.microsoft.com/office/drawing/2014/main" id="{93275EAF-57E1-48FA-81A7-AE0D57F48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000625"/>
                        <a:ext cx="172878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16 - Θέση αριθμού διαφάνειας">
            <a:extLst>
              <a:ext uri="{FF2B5EF4-FFF2-40B4-BE49-F238E27FC236}">
                <a16:creationId xmlns:a16="http://schemas.microsoft.com/office/drawing/2014/main" id="{EFA2DA22-EECF-4D5B-980A-BCC16AFD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AA5696-55C6-4E3E-8F7C-327A94BBCC93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l-GR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FD49D-EE35-B96B-FB61-7D40E5067497}"/>
              </a:ext>
            </a:extLst>
          </p:cNvPr>
          <p:cNvSpPr txBox="1"/>
          <p:nvPr/>
        </p:nvSpPr>
        <p:spPr>
          <a:xfrm>
            <a:off x="6740052" y="4831348"/>
            <a:ext cx="1946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Έχει μέσα την χ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>
            <a:extLst>
              <a:ext uri="{FF2B5EF4-FFF2-40B4-BE49-F238E27FC236}">
                <a16:creationId xmlns:a16="http://schemas.microsoft.com/office/drawing/2014/main" id="{389635A8-2408-4DE2-9AD7-6EE0CDDA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2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39939" name="Object 8">
            <a:extLst>
              <a:ext uri="{FF2B5EF4-FFF2-40B4-BE49-F238E27FC236}">
                <a16:creationId xmlns:a16="http://schemas.microsoft.com/office/drawing/2014/main" id="{179568EB-F53F-4E7E-A35B-37CF8530C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620713"/>
          <a:ext cx="23764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333500" imgH="419100" progId="Equation.3">
                  <p:embed/>
                </p:oleObj>
              </mc:Choice>
              <mc:Fallback>
                <p:oleObj name="Εξίσωση" r:id="rId3" imgW="1333500" imgH="419100" progId="Equation.3">
                  <p:embed/>
                  <p:pic>
                    <p:nvPicPr>
                      <p:cNvPr id="39939" name="Object 8">
                        <a:extLst>
                          <a:ext uri="{FF2B5EF4-FFF2-40B4-BE49-F238E27FC236}">
                            <a16:creationId xmlns:a16="http://schemas.microsoft.com/office/drawing/2014/main" id="{179568EB-F53F-4E7E-A35B-37CF8530C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20713"/>
                        <a:ext cx="23764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7">
            <a:extLst>
              <a:ext uri="{FF2B5EF4-FFF2-40B4-BE49-F238E27FC236}">
                <a16:creationId xmlns:a16="http://schemas.microsoft.com/office/drawing/2014/main" id="{79030356-CE3E-4059-9DD2-0425ECEF7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2420938"/>
          <a:ext cx="23129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384300" imgH="482600" progId="Equation.3">
                  <p:embed/>
                </p:oleObj>
              </mc:Choice>
              <mc:Fallback>
                <p:oleObj name="Εξίσωση" r:id="rId5" imgW="1384300" imgH="482600" progId="Equation.3">
                  <p:embed/>
                  <p:pic>
                    <p:nvPicPr>
                      <p:cNvPr id="39940" name="Object 7">
                        <a:extLst>
                          <a:ext uri="{FF2B5EF4-FFF2-40B4-BE49-F238E27FC236}">
                            <a16:creationId xmlns:a16="http://schemas.microsoft.com/office/drawing/2014/main" id="{79030356-CE3E-4059-9DD2-0425ECEF7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20938"/>
                        <a:ext cx="23129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6">
            <a:extLst>
              <a:ext uri="{FF2B5EF4-FFF2-40B4-BE49-F238E27FC236}">
                <a16:creationId xmlns:a16="http://schemas.microsoft.com/office/drawing/2014/main" id="{3A222A1B-3A69-4D81-ABBA-04C7B574B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3357563"/>
          <a:ext cx="15351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799753" imgH="444307" progId="Equation.3">
                  <p:embed/>
                </p:oleObj>
              </mc:Choice>
              <mc:Fallback>
                <p:oleObj name="Εξίσωση" r:id="rId7" imgW="799753" imgH="444307" progId="Equation.3">
                  <p:embed/>
                  <p:pic>
                    <p:nvPicPr>
                      <p:cNvPr id="39941" name="Object 6">
                        <a:extLst>
                          <a:ext uri="{FF2B5EF4-FFF2-40B4-BE49-F238E27FC236}">
                            <a16:creationId xmlns:a16="http://schemas.microsoft.com/office/drawing/2014/main" id="{3A222A1B-3A69-4D81-ABBA-04C7B574B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357563"/>
                        <a:ext cx="153511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12">
            <a:extLst>
              <a:ext uri="{FF2B5EF4-FFF2-40B4-BE49-F238E27FC236}">
                <a16:creationId xmlns:a16="http://schemas.microsoft.com/office/drawing/2014/main" id="{4C42F85D-69FB-42C8-9A03-4E4E3B95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44650"/>
            <a:ext cx="2605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Ο όγκος του υγρού </a:t>
            </a:r>
            <a:r>
              <a:rPr lang="en-US" altLang="el-GR" sz="1800"/>
              <a:t>Q</a:t>
            </a:r>
            <a:endParaRPr lang="el-GR" altLang="el-G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στη μονάδα του χρόνου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0000"/>
                </a:solidFill>
              </a:rPr>
              <a:t>Ταχ. Ροής Χ διατομή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0000"/>
                </a:solidFill>
              </a:rPr>
              <a:t>       V             2</a:t>
            </a:r>
            <a:r>
              <a:rPr lang="el-GR" altLang="el-GR" sz="1800">
                <a:solidFill>
                  <a:srgbClr val="FF0000"/>
                </a:solidFill>
              </a:rPr>
              <a:t>π</a:t>
            </a:r>
            <a:r>
              <a:rPr lang="en-US" altLang="el-GR" sz="1800">
                <a:solidFill>
                  <a:srgbClr val="FF0000"/>
                </a:solidFill>
              </a:rPr>
              <a:t>r</a:t>
            </a:r>
            <a:r>
              <a:rPr lang="el-GR" altLang="el-GR" sz="1800">
                <a:solidFill>
                  <a:srgbClr val="FF0000"/>
                </a:solidFill>
              </a:rPr>
              <a:t> </a:t>
            </a:r>
            <a:r>
              <a:rPr lang="en-US" altLang="el-GR" sz="1800">
                <a:solidFill>
                  <a:srgbClr val="FF0000"/>
                </a:solidFill>
              </a:rPr>
              <a:t>dr</a:t>
            </a:r>
          </a:p>
        </p:txBody>
      </p:sp>
      <p:graphicFrame>
        <p:nvGraphicFramePr>
          <p:cNvPr id="39943" name="Object 5">
            <a:extLst>
              <a:ext uri="{FF2B5EF4-FFF2-40B4-BE49-F238E27FC236}">
                <a16:creationId xmlns:a16="http://schemas.microsoft.com/office/drawing/2014/main" id="{7A5DCBC6-CA63-4C12-9824-F8DEAC165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4365625"/>
          <a:ext cx="14192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9" imgW="800100" imgH="457200" progId="Equation.3">
                  <p:embed/>
                </p:oleObj>
              </mc:Choice>
              <mc:Fallback>
                <p:oleObj name="Εξίσωση" r:id="rId9" imgW="800100" imgH="457200" progId="Equation.3">
                  <p:embed/>
                  <p:pic>
                    <p:nvPicPr>
                      <p:cNvPr id="39943" name="Object 5">
                        <a:extLst>
                          <a:ext uri="{FF2B5EF4-FFF2-40B4-BE49-F238E27FC236}">
                            <a16:creationId xmlns:a16="http://schemas.microsoft.com/office/drawing/2014/main" id="{7A5DCBC6-CA63-4C12-9824-F8DEAC165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365625"/>
                        <a:ext cx="141922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13">
            <a:extLst>
              <a:ext uri="{FF2B5EF4-FFF2-40B4-BE49-F238E27FC236}">
                <a16:creationId xmlns:a16="http://schemas.microsoft.com/office/drawing/2014/main" id="{9A0B11D7-8E3D-4533-A324-A1DC1E67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0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9945" name="Object 4">
            <a:extLst>
              <a:ext uri="{FF2B5EF4-FFF2-40B4-BE49-F238E27FC236}">
                <a16:creationId xmlns:a16="http://schemas.microsoft.com/office/drawing/2014/main" id="{4A6DD41B-FB59-4B07-A439-ABF21B8677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5373688"/>
          <a:ext cx="1263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507780" imgH="203112" progId="Equation.3">
                  <p:embed/>
                </p:oleObj>
              </mc:Choice>
              <mc:Fallback>
                <p:oleObj name="Εξίσωση" r:id="rId11" imgW="507780" imgH="203112" progId="Equation.3">
                  <p:embed/>
                  <p:pic>
                    <p:nvPicPr>
                      <p:cNvPr id="39945" name="Object 4">
                        <a:extLst>
                          <a:ext uri="{FF2B5EF4-FFF2-40B4-BE49-F238E27FC236}">
                            <a16:creationId xmlns:a16="http://schemas.microsoft.com/office/drawing/2014/main" id="{4A6DD41B-FB59-4B07-A439-ABF21B8677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373688"/>
                        <a:ext cx="1263650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5">
            <a:extLst>
              <a:ext uri="{FF2B5EF4-FFF2-40B4-BE49-F238E27FC236}">
                <a16:creationId xmlns:a16="http://schemas.microsoft.com/office/drawing/2014/main" id="{110763DC-6A9F-4490-BBB2-F07E73E8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765175"/>
            <a:ext cx="2093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Η ταχύτητα ροής </a:t>
            </a:r>
            <a:r>
              <a:rPr lang="en-US" altLang="el-GR" sz="1800"/>
              <a:t>V</a:t>
            </a:r>
            <a:endParaRPr lang="el-GR" altLang="el-GR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Σε απόσταση </a:t>
            </a:r>
            <a:r>
              <a:rPr lang="en-GB" altLang="el-GR" sz="1800"/>
              <a:t>r</a:t>
            </a:r>
            <a:endParaRPr lang="en-US" altLang="el-GR" sz="1800"/>
          </a:p>
        </p:txBody>
      </p:sp>
      <p:sp>
        <p:nvSpPr>
          <p:cNvPr id="39947" name="Rectangle 16">
            <a:extLst>
              <a:ext uri="{FF2B5EF4-FFF2-40B4-BE49-F238E27FC236}">
                <a16:creationId xmlns:a16="http://schemas.microsoft.com/office/drawing/2014/main" id="{6C7B12F5-EF03-4B22-8C32-D730A798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73463"/>
            <a:ext cx="202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Ογκος  υγρού σε </a:t>
            </a:r>
            <a:r>
              <a:rPr lang="en-US" altLang="el-GR" sz="1800"/>
              <a:t>t</a:t>
            </a:r>
            <a:endParaRPr lang="el-GR" altLang="el-GR" sz="1800"/>
          </a:p>
        </p:txBody>
      </p:sp>
      <p:sp>
        <p:nvSpPr>
          <p:cNvPr id="39948" name="Rectangle 17">
            <a:extLst>
              <a:ext uri="{FF2B5EF4-FFF2-40B4-BE49-F238E27FC236}">
                <a16:creationId xmlns:a16="http://schemas.microsoft.com/office/drawing/2014/main" id="{2B04218D-938E-4256-84E3-33B987A8B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143625"/>
            <a:ext cx="1839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η/η</a:t>
            </a:r>
            <a:r>
              <a:rPr lang="el-GR" altLang="el-GR" sz="1600" baseline="-25000"/>
              <a:t>0</a:t>
            </a:r>
            <a:r>
              <a:rPr lang="el-GR" altLang="el-GR" sz="1600"/>
              <a:t>=</a:t>
            </a:r>
            <a:r>
              <a:rPr lang="en-US" altLang="el-GR" sz="1600"/>
              <a:t>t/t</a:t>
            </a:r>
            <a:r>
              <a:rPr lang="en-US" altLang="el-GR" sz="1600" baseline="-25000"/>
              <a:t>0</a:t>
            </a:r>
            <a:r>
              <a:rPr lang="el-GR" altLang="el-GR" sz="1600"/>
              <a:t>   </a:t>
            </a:r>
            <a:r>
              <a:rPr lang="el-GR" altLang="el-GR" sz="1600">
                <a:solidFill>
                  <a:srgbClr val="CC0000"/>
                </a:solidFill>
              </a:rPr>
              <a:t>(η-η</a:t>
            </a:r>
            <a:r>
              <a:rPr lang="el-GR" altLang="el-GR" sz="1600" baseline="-25000">
                <a:solidFill>
                  <a:srgbClr val="CC0000"/>
                </a:solidFill>
              </a:rPr>
              <a:t>0</a:t>
            </a:r>
            <a:r>
              <a:rPr lang="el-GR" altLang="el-GR" sz="1600">
                <a:solidFill>
                  <a:srgbClr val="CC0000"/>
                </a:solidFill>
              </a:rPr>
              <a:t>)/η</a:t>
            </a:r>
            <a:r>
              <a:rPr lang="el-GR" altLang="el-GR" sz="1600" baseline="-250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9949" name="Text Box 18">
            <a:extLst>
              <a:ext uri="{FF2B5EF4-FFF2-40B4-BE49-F238E27FC236}">
                <a16:creationId xmlns:a16="http://schemas.microsoft.com/office/drawing/2014/main" id="{6287AC4A-AC29-47CE-83BF-48C7BAB67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57188"/>
            <a:ext cx="3663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accent2"/>
                </a:solidFill>
              </a:rPr>
              <a:t>Νευτώνια ροή σε τριχοειδή σωλήνα</a:t>
            </a:r>
            <a:endParaRPr lang="en-US" altLang="el-GR" sz="1600" b="1">
              <a:solidFill>
                <a:schemeClr val="accent2"/>
              </a:solidFill>
            </a:endParaRPr>
          </a:p>
        </p:txBody>
      </p:sp>
      <p:sp>
        <p:nvSpPr>
          <p:cNvPr id="39950" name="Line 19">
            <a:extLst>
              <a:ext uri="{FF2B5EF4-FFF2-40B4-BE49-F238E27FC236}">
                <a16:creationId xmlns:a16="http://schemas.microsoft.com/office/drawing/2014/main" id="{020E6306-0867-49DF-9C0E-7B2411499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90805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1" name="Line 20">
            <a:extLst>
              <a:ext uri="{FF2B5EF4-FFF2-40B4-BE49-F238E27FC236}">
                <a16:creationId xmlns:a16="http://schemas.microsoft.com/office/drawing/2014/main" id="{69F468EA-C12E-47FD-A356-BCCEDB12B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90805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2" name="Line 21">
            <a:extLst>
              <a:ext uri="{FF2B5EF4-FFF2-40B4-BE49-F238E27FC236}">
                <a16:creationId xmlns:a16="http://schemas.microsoft.com/office/drawing/2014/main" id="{55781F4F-9A4E-4073-A6C4-C09E9DEDD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11255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3" name="Text Box 22">
            <a:extLst>
              <a:ext uri="{FF2B5EF4-FFF2-40B4-BE49-F238E27FC236}">
                <a16:creationId xmlns:a16="http://schemas.microsoft.com/office/drawing/2014/main" id="{B66048BA-79B3-4B0A-83F8-619F8D9D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835025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2</a:t>
            </a:r>
            <a:r>
              <a:rPr lang="en-GB" altLang="el-GR" sz="1600"/>
              <a:t>R</a:t>
            </a:r>
            <a:endParaRPr lang="en-US" altLang="el-GR" sz="1600"/>
          </a:p>
        </p:txBody>
      </p:sp>
      <p:sp>
        <p:nvSpPr>
          <p:cNvPr id="39954" name="Line 23">
            <a:extLst>
              <a:ext uri="{FF2B5EF4-FFF2-40B4-BE49-F238E27FC236}">
                <a16:creationId xmlns:a16="http://schemas.microsoft.com/office/drawing/2014/main" id="{6C63B8A0-E4D0-494F-9CB8-EE91A191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19891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5" name="Text Box 24">
            <a:extLst>
              <a:ext uri="{FF2B5EF4-FFF2-40B4-BE49-F238E27FC236}">
                <a16:creationId xmlns:a16="http://schemas.microsoft.com/office/drawing/2014/main" id="{B48C17E2-226B-4AEE-B521-0CDA3FCE9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700213"/>
            <a:ext cx="252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/>
              <a:t>r</a:t>
            </a:r>
            <a:endParaRPr lang="en-US" altLang="el-GR" sz="1600"/>
          </a:p>
        </p:txBody>
      </p:sp>
      <p:sp>
        <p:nvSpPr>
          <p:cNvPr id="39956" name="Line 25">
            <a:extLst>
              <a:ext uri="{FF2B5EF4-FFF2-40B4-BE49-F238E27FC236}">
                <a16:creationId xmlns:a16="http://schemas.microsoft.com/office/drawing/2014/main" id="{7C1D253F-43A8-4ACD-88FE-7DDE37EFD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17002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57" name="Text Box 26">
            <a:extLst>
              <a:ext uri="{FF2B5EF4-FFF2-40B4-BE49-F238E27FC236}">
                <a16:creationId xmlns:a16="http://schemas.microsoft.com/office/drawing/2014/main" id="{2BFD9682-4E78-426C-8D18-F6029569C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184467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/>
              <a:t>L</a:t>
            </a:r>
            <a:endParaRPr lang="en-US" altLang="el-GR" sz="1600"/>
          </a:p>
        </p:txBody>
      </p:sp>
      <p:sp>
        <p:nvSpPr>
          <p:cNvPr id="39958" name="AutoShape 28">
            <a:extLst>
              <a:ext uri="{FF2B5EF4-FFF2-40B4-BE49-F238E27FC236}">
                <a16:creationId xmlns:a16="http://schemas.microsoft.com/office/drawing/2014/main" id="{469FFFE6-D863-42A3-9437-C00210F65DED}"/>
              </a:ext>
            </a:extLst>
          </p:cNvPr>
          <p:cNvSpPr>
            <a:spLocks/>
          </p:cNvSpPr>
          <p:nvPr/>
        </p:nvSpPr>
        <p:spPr bwMode="auto">
          <a:xfrm>
            <a:off x="8316913" y="908050"/>
            <a:ext cx="71437" cy="2305050"/>
          </a:xfrm>
          <a:prstGeom prst="righ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39959" name="Text Box 29">
            <a:extLst>
              <a:ext uri="{FF2B5EF4-FFF2-40B4-BE49-F238E27FC236}">
                <a16:creationId xmlns:a16="http://schemas.microsoft.com/office/drawing/2014/main" id="{40DF2EA7-84E4-44AD-B1FB-D720C866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231775"/>
            <a:ext cx="2119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CC0000"/>
                </a:solidFill>
              </a:rPr>
              <a:t>ΜΕΤΡΗΣΗ ΙΞΩΔΟΥΣ</a:t>
            </a:r>
            <a:endParaRPr lang="en-US" altLang="el-GR" sz="1600">
              <a:solidFill>
                <a:srgbClr val="CC0000"/>
              </a:solidFill>
            </a:endParaRPr>
          </a:p>
        </p:txBody>
      </p:sp>
      <p:sp>
        <p:nvSpPr>
          <p:cNvPr id="39960" name="Text Box 30">
            <a:extLst>
              <a:ext uri="{FF2B5EF4-FFF2-40B4-BE49-F238E27FC236}">
                <a16:creationId xmlns:a16="http://schemas.microsoft.com/office/drawing/2014/main" id="{7A1A3DEB-866E-498F-BE89-05326E76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16563"/>
            <a:ext cx="2824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Για συγκεκριμένο ιξωδόμετρο</a:t>
            </a:r>
            <a:endParaRPr lang="en-US" altLang="el-GR" sz="1600"/>
          </a:p>
        </p:txBody>
      </p:sp>
      <p:graphicFrame>
        <p:nvGraphicFramePr>
          <p:cNvPr id="39961" name="Object 25">
            <a:extLst>
              <a:ext uri="{FF2B5EF4-FFF2-40B4-BE49-F238E27FC236}">
                <a16:creationId xmlns:a16="http://schemas.microsoft.com/office/drawing/2014/main" id="{26628980-3696-4621-A528-70BFD6CA9E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1550" y="3409950"/>
          <a:ext cx="1014413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13" imgW="1009791" imgH="4686954" progId="PBrush">
                  <p:embed/>
                </p:oleObj>
              </mc:Choice>
              <mc:Fallback>
                <p:oleObj name="Εικόνα bitmap" r:id="rId13" imgW="1009791" imgH="4686954" progId="PBrush">
                  <p:embed/>
                  <p:pic>
                    <p:nvPicPr>
                      <p:cNvPr id="39961" name="Object 25">
                        <a:extLst>
                          <a:ext uri="{FF2B5EF4-FFF2-40B4-BE49-F238E27FC236}">
                            <a16:creationId xmlns:a16="http://schemas.microsoft.com/office/drawing/2014/main" id="{26628980-3696-4621-A528-70BFD6CA9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3409950"/>
                        <a:ext cx="1014413" cy="3114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2" name="Object 8">
            <a:extLst>
              <a:ext uri="{FF2B5EF4-FFF2-40B4-BE49-F238E27FC236}">
                <a16:creationId xmlns:a16="http://schemas.microsoft.com/office/drawing/2014/main" id="{C3443048-309A-4D2D-8BD1-F1D8F0EFC5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5300663"/>
          <a:ext cx="1263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5" imgW="507780" imgH="203112" progId="Equation.3">
                  <p:embed/>
                </p:oleObj>
              </mc:Choice>
              <mc:Fallback>
                <p:oleObj name="Εξίσωση" r:id="rId15" imgW="507780" imgH="203112" progId="Equation.3">
                  <p:embed/>
                  <p:pic>
                    <p:nvPicPr>
                      <p:cNvPr id="39962" name="Object 8">
                        <a:extLst>
                          <a:ext uri="{FF2B5EF4-FFF2-40B4-BE49-F238E27FC236}">
                            <a16:creationId xmlns:a16="http://schemas.microsoft.com/office/drawing/2014/main" id="{C3443048-309A-4D2D-8BD1-F1D8F0EFC5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300663"/>
                        <a:ext cx="12636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3" name="Object 9">
            <a:extLst>
              <a:ext uri="{FF2B5EF4-FFF2-40B4-BE49-F238E27FC236}">
                <a16:creationId xmlns:a16="http://schemas.microsoft.com/office/drawing/2014/main" id="{C5E4FBB8-069F-43E0-A6EB-86910638C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25" y="4357688"/>
          <a:ext cx="14192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7" imgW="800100" imgH="457200" progId="Equation.3">
                  <p:embed/>
                </p:oleObj>
              </mc:Choice>
              <mc:Fallback>
                <p:oleObj name="Εξίσωση" r:id="rId17" imgW="800100" imgH="457200" progId="Equation.3">
                  <p:embed/>
                  <p:pic>
                    <p:nvPicPr>
                      <p:cNvPr id="39963" name="Object 9">
                        <a:extLst>
                          <a:ext uri="{FF2B5EF4-FFF2-40B4-BE49-F238E27FC236}">
                            <a16:creationId xmlns:a16="http://schemas.microsoft.com/office/drawing/2014/main" id="{C5E4FBB8-069F-43E0-A6EB-86910638C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357688"/>
                        <a:ext cx="1419225" cy="814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29 - Βέλος προς τα κάτω">
            <a:extLst>
              <a:ext uri="{FF2B5EF4-FFF2-40B4-BE49-F238E27FC236}">
                <a16:creationId xmlns:a16="http://schemas.microsoft.com/office/drawing/2014/main" id="{30000B17-A5C8-474E-AF67-BD93490B3FEC}"/>
              </a:ext>
            </a:extLst>
          </p:cNvPr>
          <p:cNvSpPr/>
          <p:nvPr/>
        </p:nvSpPr>
        <p:spPr>
          <a:xfrm>
            <a:off x="6143625" y="3571875"/>
            <a:ext cx="260350" cy="7143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9965" name="31 - TextBox">
            <a:extLst>
              <a:ext uri="{FF2B5EF4-FFF2-40B4-BE49-F238E27FC236}">
                <a16:creationId xmlns:a16="http://schemas.microsoft.com/office/drawing/2014/main" id="{68F9D6D0-486B-456E-94DC-B738FDF4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3429000"/>
            <a:ext cx="1450975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υπό το βάρος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του υγρού</a:t>
            </a:r>
          </a:p>
        </p:txBody>
      </p:sp>
      <p:sp>
        <p:nvSpPr>
          <p:cNvPr id="39966" name="32 - TextBox">
            <a:extLst>
              <a:ext uri="{FF2B5EF4-FFF2-40B4-BE49-F238E27FC236}">
                <a16:creationId xmlns:a16="http://schemas.microsoft.com/office/drawing/2014/main" id="{5EA66B55-CAFE-46BE-A2CE-17CDEB112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949950"/>
            <a:ext cx="14922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i="1"/>
              <a:t>η/ρ</a:t>
            </a:r>
            <a:r>
              <a:rPr lang="el-GR" altLang="el-GR" sz="1600"/>
              <a:t> κινηματικό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 ιξώδες</a:t>
            </a:r>
          </a:p>
        </p:txBody>
      </p:sp>
      <p:sp>
        <p:nvSpPr>
          <p:cNvPr id="39967" name="30 - Θέση αριθμού διαφάνειας">
            <a:extLst>
              <a:ext uri="{FF2B5EF4-FFF2-40B4-BE49-F238E27FC236}">
                <a16:creationId xmlns:a16="http://schemas.microsoft.com/office/drawing/2014/main" id="{E238FB65-1AE0-4E7A-8189-4E511805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5463" y="62658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D7A867-F0F0-48EB-A44A-BE4B7614C3AE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l-GR" sz="1400"/>
          </a:p>
        </p:txBody>
      </p:sp>
      <p:sp>
        <p:nvSpPr>
          <p:cNvPr id="39968" name="31 - TextBox">
            <a:extLst>
              <a:ext uri="{FF2B5EF4-FFF2-40B4-BE49-F238E27FC236}">
                <a16:creationId xmlns:a16="http://schemas.microsoft.com/office/drawing/2014/main" id="{37C8FB40-E1E8-40C6-B5F2-5B93A0382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1341438"/>
            <a:ext cx="1298575" cy="338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υπό πίεση </a:t>
            </a:r>
            <a:r>
              <a:rPr lang="en-US" altLang="el-GR" sz="1600" i="1"/>
              <a:t>p</a:t>
            </a:r>
            <a:endParaRPr lang="el-GR" altLang="el-GR" sz="1600" i="1"/>
          </a:p>
        </p:txBody>
      </p:sp>
      <p:graphicFrame>
        <p:nvGraphicFramePr>
          <p:cNvPr id="39969" name="Object 8">
            <a:extLst>
              <a:ext uri="{FF2B5EF4-FFF2-40B4-BE49-F238E27FC236}">
                <a16:creationId xmlns:a16="http://schemas.microsoft.com/office/drawing/2014/main" id="{731A2278-7058-49F2-8694-EC0909621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1700213"/>
          <a:ext cx="18351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9" imgW="1117600" imgH="419100" progId="Equation.3">
                  <p:embed/>
                </p:oleObj>
              </mc:Choice>
              <mc:Fallback>
                <p:oleObj name="Εξίσωση" r:id="rId19" imgW="1117600" imgH="419100" progId="Equation.3">
                  <p:embed/>
                  <p:pic>
                    <p:nvPicPr>
                      <p:cNvPr id="39969" name="Object 8">
                        <a:extLst>
                          <a:ext uri="{FF2B5EF4-FFF2-40B4-BE49-F238E27FC236}">
                            <a16:creationId xmlns:a16="http://schemas.microsoft.com/office/drawing/2014/main" id="{731A2278-7058-49F2-8694-EC09096214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700213"/>
                        <a:ext cx="18351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34 - Ευθύγραμμο βέλος σύνδεσης">
            <a:extLst>
              <a:ext uri="{FF2B5EF4-FFF2-40B4-BE49-F238E27FC236}">
                <a16:creationId xmlns:a16="http://schemas.microsoft.com/office/drawing/2014/main" id="{F76E4760-536B-46A0-BB86-BF0BD743EF54}"/>
              </a:ext>
            </a:extLst>
          </p:cNvPr>
          <p:cNvCxnSpPr/>
          <p:nvPr/>
        </p:nvCxnSpPr>
        <p:spPr>
          <a:xfrm>
            <a:off x="8027988" y="404813"/>
            <a:ext cx="0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>
            <a:extLst>
              <a:ext uri="{FF2B5EF4-FFF2-40B4-BE49-F238E27FC236}">
                <a16:creationId xmlns:a16="http://schemas.microsoft.com/office/drawing/2014/main" id="{AAA7CDFF-321E-4C4E-B6D2-ECD963148FD2}"/>
              </a:ext>
            </a:extLst>
          </p:cNvPr>
          <p:cNvCxnSpPr/>
          <p:nvPr/>
        </p:nvCxnSpPr>
        <p:spPr>
          <a:xfrm>
            <a:off x="7667625" y="404813"/>
            <a:ext cx="0" cy="2873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2" name="36 - TextBox">
            <a:extLst>
              <a:ext uri="{FF2B5EF4-FFF2-40B4-BE49-F238E27FC236}">
                <a16:creationId xmlns:a16="http://schemas.microsoft.com/office/drawing/2014/main" id="{53C59B42-4FF8-4075-9D7D-48DD4202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68263"/>
            <a:ext cx="808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ρ</a:t>
            </a:r>
            <a:r>
              <a:rPr lang="en-US" altLang="el-GR" sz="1600"/>
              <a:t>gL   p</a:t>
            </a:r>
            <a:endParaRPr lang="el-GR" altLang="el-GR" sz="1600"/>
          </a:p>
        </p:txBody>
      </p:sp>
      <p:sp>
        <p:nvSpPr>
          <p:cNvPr id="39973" name="37 - TextBox">
            <a:extLst>
              <a:ext uri="{FF2B5EF4-FFF2-40B4-BE49-F238E27FC236}">
                <a16:creationId xmlns:a16="http://schemas.microsoft.com/office/drawing/2014/main" id="{D0F5F300-B888-4EF2-A995-56CFC2A1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76700"/>
            <a:ext cx="190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i="1"/>
              <a:t>Εξίσωση </a:t>
            </a:r>
            <a:r>
              <a:rPr lang="en-US" altLang="el-GR" sz="1600" i="1"/>
              <a:t>Poiseuille</a:t>
            </a:r>
            <a:endParaRPr lang="el-GR" altLang="el-GR" sz="1600" i="1"/>
          </a:p>
        </p:txBody>
      </p:sp>
      <p:sp>
        <p:nvSpPr>
          <p:cNvPr id="39974" name="TextBox 1">
            <a:extLst>
              <a:ext uri="{FF2B5EF4-FFF2-40B4-BE49-F238E27FC236}">
                <a16:creationId xmlns:a16="http://schemas.microsoft.com/office/drawing/2014/main" id="{65652F91-1BB7-4CCD-837F-FF68B7A3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766763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(Poiseille)</a:t>
            </a:r>
            <a:endParaRPr lang="el-GR" altLang="el-GR"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64F3505A-B3E5-4D1C-9FA2-51429AC4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1143000"/>
            <a:ext cx="2719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Εξίσωση του </a:t>
            </a:r>
            <a:r>
              <a:rPr lang="en-US" altLang="el-GR" sz="1600" b="1"/>
              <a:t>Huggins</a:t>
            </a:r>
            <a:endParaRPr lang="el-GR" altLang="el-GR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k′ </a:t>
            </a:r>
            <a:r>
              <a:rPr lang="el-GR" altLang="el-GR" sz="1600"/>
              <a:t>(</a:t>
            </a:r>
            <a:r>
              <a:rPr lang="en-US" altLang="el-GR" sz="1600"/>
              <a:t>k</a:t>
            </a:r>
            <a:r>
              <a:rPr lang="en-US" altLang="el-GR" sz="1600" baseline="-25000"/>
              <a:t>H</a:t>
            </a:r>
            <a:r>
              <a:rPr lang="en-US" altLang="el-GR" sz="1600"/>
              <a:t>) </a:t>
            </a:r>
            <a:r>
              <a:rPr lang="el-GR" altLang="el-GR" sz="1600"/>
              <a:t>συντελεστής</a:t>
            </a:r>
            <a:r>
              <a:rPr lang="en-US" altLang="el-GR" sz="1600"/>
              <a:t> Huggins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FC4D2675-56AA-450B-8695-B6922138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41988" name="Object 5">
            <a:extLst>
              <a:ext uri="{FF2B5EF4-FFF2-40B4-BE49-F238E27FC236}">
                <a16:creationId xmlns:a16="http://schemas.microsoft.com/office/drawing/2014/main" id="{EC294287-2BC1-42B9-AA7C-F09655E783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981075"/>
          <a:ext cx="23764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231900" imgH="457200" progId="Equation.3">
                  <p:embed/>
                </p:oleObj>
              </mc:Choice>
              <mc:Fallback>
                <p:oleObj name="Εξίσωση" r:id="rId3" imgW="1231900" imgH="457200" progId="Equation.3">
                  <p:embed/>
                  <p:pic>
                    <p:nvPicPr>
                      <p:cNvPr id="41988" name="Object 5">
                        <a:extLst>
                          <a:ext uri="{FF2B5EF4-FFF2-40B4-BE49-F238E27FC236}">
                            <a16:creationId xmlns:a16="http://schemas.microsoft.com/office/drawing/2014/main" id="{EC294287-2BC1-42B9-AA7C-F09655E783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981075"/>
                        <a:ext cx="2376487" cy="884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7 - TextBox">
            <a:extLst>
              <a:ext uri="{FF2B5EF4-FFF2-40B4-BE49-F238E27FC236}">
                <a16:creationId xmlns:a16="http://schemas.microsoft.com/office/drawing/2014/main" id="{E74E2C6B-0A7F-4244-AB35-8F20292B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732463"/>
            <a:ext cx="7588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Το εσωτερικό ιξώδες προσδιορίζεται με σειρά μετρήσεων του σχετικού ιξώδους </a:t>
            </a:r>
            <a:r>
              <a:rPr lang="el-GR" altLang="el-GR" sz="1600" b="1" i="1"/>
              <a:t>η</a:t>
            </a:r>
            <a:r>
              <a:rPr lang="en-US" altLang="el-GR" sz="1600" b="1" i="1" baseline="-25000"/>
              <a:t>r</a:t>
            </a:r>
            <a:endParaRPr lang="el-GR" altLang="el-GR" sz="1600" b="1" i="1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διαφορετικών συγκεντρώσεων πολυμερούς σε κατάλληλο εύρος </a:t>
            </a:r>
            <a:r>
              <a:rPr lang="en-US" altLang="el-GR" sz="1600" b="1" i="1"/>
              <a:t>c</a:t>
            </a:r>
            <a:r>
              <a:rPr lang="en-US" altLang="el-GR" sz="1600"/>
              <a:t> </a:t>
            </a:r>
            <a:r>
              <a:rPr lang="el-GR" altLang="el-GR" sz="1600"/>
              <a:t>ώστε 1,1&lt; η</a:t>
            </a:r>
            <a:r>
              <a:rPr lang="en-US" altLang="el-GR" sz="1600" baseline="-25000"/>
              <a:t>r </a:t>
            </a:r>
            <a:r>
              <a:rPr lang="el-GR" altLang="el-GR" sz="1600"/>
              <a:t>&lt;2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B694777A-27EF-4C28-8AAA-9B78AC2259EB}"/>
              </a:ext>
            </a:extLst>
          </p:cNvPr>
          <p:cNvSpPr txBox="1"/>
          <p:nvPr/>
        </p:nvSpPr>
        <p:spPr>
          <a:xfrm>
            <a:off x="571500" y="285750"/>
            <a:ext cx="311785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latin typeface="Arial" charset="0"/>
              </a:rPr>
              <a:t>Πειραματικός προσδιορισμός [η]</a:t>
            </a:r>
          </a:p>
        </p:txBody>
      </p:sp>
      <p:sp>
        <p:nvSpPr>
          <p:cNvPr id="41991" name="14 - Θέση αριθμού διαφάνειας">
            <a:extLst>
              <a:ext uri="{FF2B5EF4-FFF2-40B4-BE49-F238E27FC236}">
                <a16:creationId xmlns:a16="http://schemas.microsoft.com/office/drawing/2014/main" id="{DCDB05F1-9E8F-4428-B745-48B090E0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4B217E-3A0F-48CF-8CFD-F8F42E9910DB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l-GR" sz="1400"/>
          </a:p>
        </p:txBody>
      </p:sp>
      <p:pic>
        <p:nvPicPr>
          <p:cNvPr id="41992" name="Picture 17">
            <a:extLst>
              <a:ext uri="{FF2B5EF4-FFF2-40B4-BE49-F238E27FC236}">
                <a16:creationId xmlns:a16="http://schemas.microsoft.com/office/drawing/2014/main" id="{7CC5BFDF-A3C5-4F4A-9A1F-0BB05A7A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000250"/>
            <a:ext cx="4314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17 - TextBox">
            <a:extLst>
              <a:ext uri="{FF2B5EF4-FFF2-40B4-BE49-F238E27FC236}">
                <a16:creationId xmlns:a16="http://schemas.microsoft.com/office/drawing/2014/main" id="{D21BA136-5FA1-41A6-84A8-0BC2E74D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416877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[η]</a:t>
            </a:r>
          </a:p>
        </p:txBody>
      </p:sp>
      <p:sp>
        <p:nvSpPr>
          <p:cNvPr id="41994" name="18 - TextBox">
            <a:extLst>
              <a:ext uri="{FF2B5EF4-FFF2-40B4-BE49-F238E27FC236}">
                <a16:creationId xmlns:a16="http://schemas.microsoft.com/office/drawing/2014/main" id="{80F453A5-76D3-41F2-A6B6-304CF3C66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85775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c</a:t>
            </a:r>
            <a:r>
              <a:rPr lang="en-US" altLang="el-GR" sz="1800" b="1" baseline="-25000"/>
              <a:t>2</a:t>
            </a:r>
            <a:endParaRPr lang="el-GR" altLang="el-GR" sz="1800" b="1" baseline="-25000"/>
          </a:p>
        </p:txBody>
      </p:sp>
      <p:sp>
        <p:nvSpPr>
          <p:cNvPr id="41995" name="19 - TextBox">
            <a:extLst>
              <a:ext uri="{FF2B5EF4-FFF2-40B4-BE49-F238E27FC236}">
                <a16:creationId xmlns:a16="http://schemas.microsoft.com/office/drawing/2014/main" id="{A605B779-96DF-4E62-94C4-389E67900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00037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η</a:t>
            </a:r>
            <a:r>
              <a:rPr lang="en-US" altLang="el-GR" sz="1800" b="1" baseline="-25000"/>
              <a:t>sp</a:t>
            </a:r>
            <a:r>
              <a:rPr lang="el-GR" altLang="el-GR" sz="1800" b="1" baseline="-25000"/>
              <a:t> </a:t>
            </a:r>
            <a:r>
              <a:rPr lang="en-US" altLang="el-GR" sz="1800" b="1"/>
              <a:t>/c</a:t>
            </a:r>
            <a:r>
              <a:rPr lang="en-US" altLang="el-GR" sz="1800" b="1" baseline="-25000"/>
              <a:t>2</a:t>
            </a:r>
            <a:endParaRPr lang="el-GR" altLang="el-GR" sz="1800" b="1" baseline="-25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D05A9C8C-0440-49F1-BEED-9686F325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692150"/>
            <a:ext cx="4951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Σχέση ιξώδους και μοριακής μάζας μακρομορίων</a:t>
            </a:r>
            <a:endParaRPr lang="en-US" altLang="el-GR" sz="1600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6118C9E3-8242-485F-88EB-A1EF19BB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500188"/>
            <a:ext cx="116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Staudinger</a:t>
            </a:r>
          </a:p>
        </p:txBody>
      </p:sp>
      <p:sp>
        <p:nvSpPr>
          <p:cNvPr id="44036" name="Rectangle 8">
            <a:extLst>
              <a:ext uri="{FF2B5EF4-FFF2-40B4-BE49-F238E27FC236}">
                <a16:creationId xmlns:a16="http://schemas.microsoft.com/office/drawing/2014/main" id="{DB42BA77-2F48-42CE-AA88-E34415D44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44037" name="Object 7">
            <a:extLst>
              <a:ext uri="{FF2B5EF4-FFF2-40B4-BE49-F238E27FC236}">
                <a16:creationId xmlns:a16="http://schemas.microsoft.com/office/drawing/2014/main" id="{489DA17F-33EB-4778-972B-18052C9BBF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1428750"/>
          <a:ext cx="12239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622030" imgH="203112" progId="Equation.3">
                  <p:embed/>
                </p:oleObj>
              </mc:Choice>
              <mc:Fallback>
                <p:oleObj name="Εξίσωση" r:id="rId3" imgW="622030" imgH="203112" progId="Equation.3">
                  <p:embed/>
                  <p:pic>
                    <p:nvPicPr>
                      <p:cNvPr id="44037" name="Object 7">
                        <a:extLst>
                          <a:ext uri="{FF2B5EF4-FFF2-40B4-BE49-F238E27FC236}">
                            <a16:creationId xmlns:a16="http://schemas.microsoft.com/office/drawing/2014/main" id="{489DA17F-33EB-4778-972B-18052C9BBF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428750"/>
                        <a:ext cx="12239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>
            <a:extLst>
              <a:ext uri="{FF2B5EF4-FFF2-40B4-BE49-F238E27FC236}">
                <a16:creationId xmlns:a16="http://schemas.microsoft.com/office/drawing/2014/main" id="{8184BD21-6ED0-42E0-B76B-D95B04D6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9300" y="2005013"/>
          <a:ext cx="14668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685800" imgH="228600" progId="Equation.3">
                  <p:embed/>
                </p:oleObj>
              </mc:Choice>
              <mc:Fallback>
                <p:oleObj name="Εξίσωση" r:id="rId5" imgW="685800" imgH="228600" progId="Equation.3">
                  <p:embed/>
                  <p:pic>
                    <p:nvPicPr>
                      <p:cNvPr id="44038" name="Object 6">
                        <a:extLst>
                          <a:ext uri="{FF2B5EF4-FFF2-40B4-BE49-F238E27FC236}">
                            <a16:creationId xmlns:a16="http://schemas.microsoft.com/office/drawing/2014/main" id="{8184BD21-6ED0-42E0-B76B-D95B04D6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005013"/>
                        <a:ext cx="1466850" cy="487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11">
            <a:extLst>
              <a:ext uri="{FF2B5EF4-FFF2-40B4-BE49-F238E27FC236}">
                <a16:creationId xmlns:a16="http://schemas.microsoft.com/office/drawing/2014/main" id="{D0A7AB7B-4C5E-438F-B05A-1EE84909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76450"/>
            <a:ext cx="3959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chemeClr val="accent2"/>
                </a:solidFill>
              </a:rPr>
              <a:t>Mark, Houwink, Sakurada</a:t>
            </a:r>
            <a:r>
              <a:rPr lang="en-US" altLang="el-GR" sz="1600" b="1"/>
              <a:t> </a:t>
            </a:r>
            <a:r>
              <a:rPr lang="en-US" altLang="el-GR" sz="1600"/>
              <a:t>(</a:t>
            </a:r>
            <a:r>
              <a:rPr lang="el-GR" altLang="el-GR" sz="1600"/>
              <a:t>εξίσωση</a:t>
            </a:r>
            <a:r>
              <a:rPr lang="en-US" altLang="el-GR" sz="1600"/>
              <a:t> </a:t>
            </a:r>
            <a:r>
              <a:rPr lang="en-US" altLang="el-GR" sz="1600" b="1">
                <a:solidFill>
                  <a:schemeClr val="accent2"/>
                </a:solidFill>
              </a:rPr>
              <a:t>MHS</a:t>
            </a:r>
            <a:r>
              <a:rPr lang="en-US" altLang="el-GR" sz="1600"/>
              <a:t>)</a:t>
            </a:r>
          </a:p>
        </p:txBody>
      </p:sp>
      <p:grpSp>
        <p:nvGrpSpPr>
          <p:cNvPr id="44040" name="13 - Ομάδα">
            <a:extLst>
              <a:ext uri="{FF2B5EF4-FFF2-40B4-BE49-F238E27FC236}">
                <a16:creationId xmlns:a16="http://schemas.microsoft.com/office/drawing/2014/main" id="{DE8E155A-3337-4AF0-A102-B4EEB0B8A092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557338"/>
            <a:ext cx="1223963" cy="576262"/>
            <a:chOff x="7092950" y="1931988"/>
            <a:chExt cx="1223963" cy="576262"/>
          </a:xfrm>
        </p:grpSpPr>
        <p:sp>
          <p:nvSpPr>
            <p:cNvPr id="44053" name="Text Box 13">
              <a:extLst>
                <a:ext uri="{FF2B5EF4-FFF2-40B4-BE49-F238E27FC236}">
                  <a16:creationId xmlns:a16="http://schemas.microsoft.com/office/drawing/2014/main" id="{64F8AA06-8606-4F08-8B62-55CC77F84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2047875"/>
              <a:ext cx="10663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 i="1"/>
                <a:t>α</a:t>
              </a:r>
              <a:r>
                <a:rPr lang="el-GR" altLang="el-GR" sz="1600"/>
                <a:t>  0,5-0,8</a:t>
              </a:r>
              <a:endParaRPr lang="en-US" altLang="el-GR" sz="1600"/>
            </a:p>
          </p:txBody>
        </p:sp>
        <p:sp>
          <p:nvSpPr>
            <p:cNvPr id="44054" name="Oval 14">
              <a:extLst>
                <a:ext uri="{FF2B5EF4-FFF2-40B4-BE49-F238E27FC236}">
                  <a16:creationId xmlns:a16="http://schemas.microsoft.com/office/drawing/2014/main" id="{73623FFB-CBF9-440F-936F-2719935F6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1931988"/>
              <a:ext cx="1223963" cy="576262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600"/>
            </a:p>
          </p:txBody>
        </p:sp>
      </p:grpSp>
      <p:sp>
        <p:nvSpPr>
          <p:cNvPr id="13" name="12 - TextBox">
            <a:extLst>
              <a:ext uri="{FF2B5EF4-FFF2-40B4-BE49-F238E27FC236}">
                <a16:creationId xmlns:a16="http://schemas.microsoft.com/office/drawing/2014/main" id="{EE1FE519-7054-4CA6-A3A0-E9C9570DA323}"/>
              </a:ext>
            </a:extLst>
          </p:cNvPr>
          <p:cNvSpPr txBox="1"/>
          <p:nvPr/>
        </p:nvSpPr>
        <p:spPr>
          <a:xfrm>
            <a:off x="1908175" y="5589588"/>
            <a:ext cx="5676900" cy="1722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1800" dirty="0">
                <a:latin typeface="Arial" charset="0"/>
              </a:rPr>
              <a:t>Μεταβολή του </a:t>
            </a:r>
            <a:r>
              <a:rPr lang="en-US" sz="1800" dirty="0">
                <a:latin typeface="Arial" charset="0"/>
              </a:rPr>
              <a:t>log[</a:t>
            </a:r>
            <a:r>
              <a:rPr lang="el-GR" sz="1800" dirty="0">
                <a:latin typeface="Arial" charset="0"/>
              </a:rPr>
              <a:t>η</a:t>
            </a:r>
            <a:r>
              <a:rPr lang="en-US" sz="1800" dirty="0">
                <a:latin typeface="Arial" charset="0"/>
              </a:rPr>
              <a:t>] </a:t>
            </a:r>
            <a:r>
              <a:rPr lang="el-GR" sz="1800" dirty="0">
                <a:latin typeface="Arial" charset="0"/>
              </a:rPr>
              <a:t>συναρτήσει του </a:t>
            </a:r>
            <a:r>
              <a:rPr lang="en-US" sz="1800" dirty="0" err="1">
                <a:latin typeface="Arial" charset="0"/>
              </a:rPr>
              <a:t>logM</a:t>
            </a:r>
            <a:r>
              <a:rPr lang="el-GR" sz="1800" dirty="0">
                <a:latin typeface="Arial" charset="0"/>
              </a:rPr>
              <a:t> για δύο </a:t>
            </a:r>
          </a:p>
          <a:p>
            <a:pPr eaLnBrk="1" hangingPunct="1">
              <a:defRPr/>
            </a:pPr>
            <a:r>
              <a:rPr lang="el-GR" sz="1800" dirty="0">
                <a:latin typeface="Arial" charset="0"/>
              </a:rPr>
              <a:t>συστήματα πολυμερές- διαλύτης στη Θ θερμοκρασία</a:t>
            </a:r>
            <a:r>
              <a:rPr lang="en-US" sz="1800" dirty="0">
                <a:latin typeface="Arial" charset="0"/>
              </a:rPr>
              <a:t>:</a:t>
            </a:r>
            <a:r>
              <a:rPr lang="el-GR" sz="1800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l-GR" sz="1800" dirty="0">
                <a:latin typeface="Arial" charset="0"/>
              </a:rPr>
              <a:t>Α) </a:t>
            </a:r>
            <a:r>
              <a:rPr lang="el-GR" sz="1800" dirty="0" err="1">
                <a:latin typeface="Arial" charset="0"/>
              </a:rPr>
              <a:t>Πολυστυρένι</a:t>
            </a:r>
            <a:r>
              <a:rPr lang="en-US" sz="1800" dirty="0">
                <a:latin typeface="Arial" charset="0"/>
              </a:rPr>
              <a:t>o</a:t>
            </a:r>
            <a:r>
              <a:rPr lang="el-GR" sz="1800" dirty="0">
                <a:latin typeface="Arial" charset="0"/>
              </a:rPr>
              <a:t>-</a:t>
            </a:r>
            <a:r>
              <a:rPr lang="el-GR" sz="1800" dirty="0" err="1">
                <a:latin typeface="Arial" charset="0"/>
              </a:rPr>
              <a:t>κυκλοεξάνιο</a:t>
            </a:r>
            <a:r>
              <a:rPr lang="el-GR" sz="1800" dirty="0">
                <a:latin typeface="Arial" charset="0"/>
              </a:rPr>
              <a:t> στους 34</a:t>
            </a:r>
            <a:r>
              <a:rPr lang="el-GR" sz="1800" baseline="30000" dirty="0">
                <a:latin typeface="Arial" charset="0"/>
              </a:rPr>
              <a:t>0</a:t>
            </a:r>
            <a:r>
              <a:rPr lang="en-US" sz="1800" dirty="0">
                <a:latin typeface="Arial" charset="0"/>
              </a:rPr>
              <a:t>C</a:t>
            </a:r>
            <a:r>
              <a:rPr lang="el-GR" sz="1800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l-GR" sz="1800" dirty="0">
                <a:latin typeface="Arial" charset="0"/>
              </a:rPr>
              <a:t>Β) </a:t>
            </a:r>
            <a:r>
              <a:rPr lang="el-GR" sz="1800" dirty="0" err="1">
                <a:latin typeface="Arial" charset="0"/>
              </a:rPr>
              <a:t>Πολυϊσοβουτυλένιο</a:t>
            </a:r>
            <a:r>
              <a:rPr lang="el-GR" sz="1800" dirty="0">
                <a:latin typeface="Arial" charset="0"/>
              </a:rPr>
              <a:t>-βενζόλιο στους 24</a:t>
            </a:r>
            <a:r>
              <a:rPr lang="el-GR" sz="1800" baseline="30000" dirty="0">
                <a:latin typeface="Arial" charset="0"/>
              </a:rPr>
              <a:t>0</a:t>
            </a:r>
            <a:r>
              <a:rPr lang="en-US" sz="1800" dirty="0">
                <a:latin typeface="Arial" charset="0"/>
              </a:rPr>
              <a:t>C</a:t>
            </a:r>
          </a:p>
          <a:p>
            <a:pPr marL="342900" indent="-342900" eaLnBrk="1" hangingPunct="1">
              <a:buFont typeface="+mj-lt"/>
              <a:buAutoNum type="arabicParenR"/>
              <a:defRPr/>
            </a:pPr>
            <a:endParaRPr lang="el-GR" sz="1800" dirty="0">
              <a:latin typeface="Arial" charset="0"/>
            </a:endParaRPr>
          </a:p>
          <a:p>
            <a:pPr eaLnBrk="1" hangingPunct="1">
              <a:defRPr/>
            </a:pPr>
            <a:endParaRPr lang="el-GR" dirty="0">
              <a:latin typeface="Arial" charset="0"/>
            </a:endParaRPr>
          </a:p>
        </p:txBody>
      </p:sp>
      <p:sp>
        <p:nvSpPr>
          <p:cNvPr id="44042" name="13 - Θέση αριθμού διαφάνειας">
            <a:extLst>
              <a:ext uri="{FF2B5EF4-FFF2-40B4-BE49-F238E27FC236}">
                <a16:creationId xmlns:a16="http://schemas.microsoft.com/office/drawing/2014/main" id="{5BEF4057-A102-43B3-B831-5D3F24EF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906CA-03F4-42A0-BB27-D37F04702C9D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l-GR" sz="1400"/>
          </a:p>
        </p:txBody>
      </p:sp>
      <p:grpSp>
        <p:nvGrpSpPr>
          <p:cNvPr id="44043" name="21 - Ομάδα">
            <a:extLst>
              <a:ext uri="{FF2B5EF4-FFF2-40B4-BE49-F238E27FC236}">
                <a16:creationId xmlns:a16="http://schemas.microsoft.com/office/drawing/2014/main" id="{B1B2D5E9-F597-4CFD-9E25-9B0CED053F2A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2500313"/>
            <a:ext cx="5770563" cy="2790825"/>
            <a:chOff x="1416585" y="2500306"/>
            <a:chExt cx="5770028" cy="2790825"/>
          </a:xfrm>
        </p:grpSpPr>
        <p:pic>
          <p:nvPicPr>
            <p:cNvPr id="44048" name="Picture 16">
              <a:extLst>
                <a:ext uri="{FF2B5EF4-FFF2-40B4-BE49-F238E27FC236}">
                  <a16:creationId xmlns:a16="http://schemas.microsoft.com/office/drawing/2014/main" id="{B5D8881D-AC5D-4D02-86D5-726BDDE30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8" y="2500306"/>
              <a:ext cx="522922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Text Box 15">
              <a:extLst>
                <a:ext uri="{FF2B5EF4-FFF2-40B4-BE49-F238E27FC236}">
                  <a16:creationId xmlns:a16="http://schemas.microsoft.com/office/drawing/2014/main" id="{4455D6D3-A213-443D-9873-B3B2E6B1D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298" y="2928934"/>
              <a:ext cx="1152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solidFill>
                    <a:srgbClr val="CC0000"/>
                  </a:solidFill>
                </a:rPr>
                <a:t>Θ διαλύτη</a:t>
              </a:r>
              <a:endParaRPr lang="en-US" altLang="el-GR" sz="1600" b="1">
                <a:solidFill>
                  <a:srgbClr val="CC0000"/>
                </a:solidFill>
              </a:endParaRPr>
            </a:p>
          </p:txBody>
        </p:sp>
        <p:sp>
          <p:nvSpPr>
            <p:cNvPr id="44050" name="16 - TextBox">
              <a:extLst>
                <a:ext uri="{FF2B5EF4-FFF2-40B4-BE49-F238E27FC236}">
                  <a16:creationId xmlns:a16="http://schemas.microsoft.com/office/drawing/2014/main" id="{75B115D2-CF4E-42DD-834E-D99F6E603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810" y="350043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70C0"/>
                  </a:solidFill>
                </a:rPr>
                <a:t>Α</a:t>
              </a:r>
            </a:p>
          </p:txBody>
        </p:sp>
        <p:sp>
          <p:nvSpPr>
            <p:cNvPr id="44051" name="18 - TextBox">
              <a:extLst>
                <a:ext uri="{FF2B5EF4-FFF2-40B4-BE49-F238E27FC236}">
                  <a16:creationId xmlns:a16="http://schemas.microsoft.com/office/drawing/2014/main" id="{86F409C2-514C-452B-BC71-F8D4FD1C6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752" y="3929066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70C0"/>
                  </a:solidFill>
                </a:rPr>
                <a:t>Β</a:t>
              </a:r>
            </a:p>
          </p:txBody>
        </p:sp>
        <p:sp>
          <p:nvSpPr>
            <p:cNvPr id="44052" name="19 - TextBox">
              <a:extLst>
                <a:ext uri="{FF2B5EF4-FFF2-40B4-BE49-F238E27FC236}">
                  <a16:creationId xmlns:a16="http://schemas.microsoft.com/office/drawing/2014/main" id="{0F425044-DC4C-493C-9FA1-BB477730C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21605" y="3571876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/>
                <a:t>[η]</a:t>
              </a:r>
              <a:r>
                <a:rPr lang="en-US" altLang="el-GR" sz="1800" b="1"/>
                <a:t> </a:t>
              </a:r>
              <a:r>
                <a:rPr lang="el-GR" altLang="el-GR" sz="1800" b="1"/>
                <a:t> </a:t>
              </a:r>
              <a:r>
                <a:rPr lang="en-US" altLang="el-GR" sz="1800" b="1"/>
                <a:t>mL/g</a:t>
              </a:r>
              <a:endParaRPr lang="el-GR" altLang="el-GR" sz="1800" b="1"/>
            </a:p>
          </p:txBody>
        </p:sp>
      </p:grpSp>
      <p:sp>
        <p:nvSpPr>
          <p:cNvPr id="44044" name="20 - TextBox">
            <a:extLst>
              <a:ext uri="{FF2B5EF4-FFF2-40B4-BE49-F238E27FC236}">
                <a16:creationId xmlns:a16="http://schemas.microsoft.com/office/drawing/2014/main" id="{EAE356CE-F486-4D27-8A59-0FC9ED29E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5286375"/>
            <a:ext cx="96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M · 10</a:t>
            </a:r>
            <a:r>
              <a:rPr lang="en-US" altLang="el-GR" sz="1800" b="1" baseline="30000"/>
              <a:t>-4</a:t>
            </a:r>
            <a:endParaRPr lang="el-GR" altLang="el-GR" sz="1800" b="1" baseline="30000"/>
          </a:p>
        </p:txBody>
      </p:sp>
      <p:graphicFrame>
        <p:nvGraphicFramePr>
          <p:cNvPr id="44045" name="Object 7">
            <a:extLst>
              <a:ext uri="{FF2B5EF4-FFF2-40B4-BE49-F238E27FC236}">
                <a16:creationId xmlns:a16="http://schemas.microsoft.com/office/drawing/2014/main" id="{493DD262-F57E-42BD-93CB-898F0A4B8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1725" y="1989138"/>
          <a:ext cx="13096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723586" imgH="253890" progId="Equation.3">
                  <p:embed/>
                </p:oleObj>
              </mc:Choice>
              <mc:Fallback>
                <p:oleObj name="Εξίσωση" r:id="rId8" imgW="723586" imgH="253890" progId="Equation.3">
                  <p:embed/>
                  <p:pic>
                    <p:nvPicPr>
                      <p:cNvPr id="44045" name="Object 7">
                        <a:extLst>
                          <a:ext uri="{FF2B5EF4-FFF2-40B4-BE49-F238E27FC236}">
                            <a16:creationId xmlns:a16="http://schemas.microsoft.com/office/drawing/2014/main" id="{493DD262-F57E-42BD-93CB-898F0A4B8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989138"/>
                        <a:ext cx="1309688" cy="45878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20 - TextBox">
            <a:extLst>
              <a:ext uri="{FF2B5EF4-FFF2-40B4-BE49-F238E27FC236}">
                <a16:creationId xmlns:a16="http://schemas.microsoft.com/office/drawing/2014/main" id="{3271C702-3EB3-4A8A-B944-02723C7F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852738"/>
            <a:ext cx="1485900" cy="5842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Σε Τ=Θ: ν=1/2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Και άρα α=1/2</a:t>
            </a:r>
          </a:p>
        </p:txBody>
      </p:sp>
      <p:sp>
        <p:nvSpPr>
          <p:cNvPr id="22" name="21 - Βέλος προς τα κάτω">
            <a:extLst>
              <a:ext uri="{FF2B5EF4-FFF2-40B4-BE49-F238E27FC236}">
                <a16:creationId xmlns:a16="http://schemas.microsoft.com/office/drawing/2014/main" id="{163F608B-B422-4D88-9D91-7A3712591A63}"/>
              </a:ext>
            </a:extLst>
          </p:cNvPr>
          <p:cNvSpPr/>
          <p:nvPr/>
        </p:nvSpPr>
        <p:spPr>
          <a:xfrm>
            <a:off x="8040688" y="2455863"/>
            <a:ext cx="142875" cy="360362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6CBAECD4-3EC0-4D66-932A-A95C9D38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305050" cy="10810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46083" name="Object 7">
            <a:extLst>
              <a:ext uri="{FF2B5EF4-FFF2-40B4-BE49-F238E27FC236}">
                <a16:creationId xmlns:a16="http://schemas.microsoft.com/office/drawing/2014/main" id="{10952F63-963F-4DF8-AB95-E6C11395F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2571750"/>
          <a:ext cx="20732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308100" imgH="889000" progId="Equation.3">
                  <p:embed/>
                </p:oleObj>
              </mc:Choice>
              <mc:Fallback>
                <p:oleObj name="Εξίσωση" r:id="rId4" imgW="1308100" imgH="889000" progId="Equation.3">
                  <p:embed/>
                  <p:pic>
                    <p:nvPicPr>
                      <p:cNvPr id="46083" name="Object 7">
                        <a:extLst>
                          <a:ext uri="{FF2B5EF4-FFF2-40B4-BE49-F238E27FC236}">
                            <a16:creationId xmlns:a16="http://schemas.microsoft.com/office/drawing/2014/main" id="{10952F63-963F-4DF8-AB95-E6C11395F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571750"/>
                        <a:ext cx="2073275" cy="1416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4 - Ορθογώνιο">
            <a:extLst>
              <a:ext uri="{FF2B5EF4-FFF2-40B4-BE49-F238E27FC236}">
                <a16:creationId xmlns:a16="http://schemas.microsoft.com/office/drawing/2014/main" id="{FAE24283-4A59-471F-AD07-667019F9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928688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Ποιο μέσο ΜΒ λαμβάνεται από την ιξωδομετρία?</a:t>
            </a:r>
          </a:p>
        </p:txBody>
      </p:sp>
      <p:sp>
        <p:nvSpPr>
          <p:cNvPr id="6" name="5 - Βέλος προς τα κάτω">
            <a:extLst>
              <a:ext uri="{FF2B5EF4-FFF2-40B4-BE49-F238E27FC236}">
                <a16:creationId xmlns:a16="http://schemas.microsoft.com/office/drawing/2014/main" id="{B00185CD-A255-4EB2-9AFB-79E578802984}"/>
              </a:ext>
            </a:extLst>
          </p:cNvPr>
          <p:cNvSpPr/>
          <p:nvPr/>
        </p:nvSpPr>
        <p:spPr>
          <a:xfrm>
            <a:off x="1214438" y="1928813"/>
            <a:ext cx="46037" cy="431800"/>
          </a:xfrm>
          <a:prstGeom prst="down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46086" name="6 - TextBox">
            <a:extLst>
              <a:ext uri="{FF2B5EF4-FFF2-40B4-BE49-F238E27FC236}">
                <a16:creationId xmlns:a16="http://schemas.microsoft.com/office/drawing/2014/main" id="{1016B596-5E2E-4250-8A8E-3EA71D60A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2071688"/>
            <a:ext cx="1528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Dondos Benoit</a:t>
            </a:r>
            <a:endParaRPr lang="el-GR" altLang="el-GR" sz="1600"/>
          </a:p>
        </p:txBody>
      </p:sp>
      <p:sp>
        <p:nvSpPr>
          <p:cNvPr id="46087" name="9 - TextBox">
            <a:extLst>
              <a:ext uri="{FF2B5EF4-FFF2-40B4-BE49-F238E27FC236}">
                <a16:creationId xmlns:a16="http://schemas.microsoft.com/office/drawing/2014/main" id="{041F7DEF-3C22-4B1F-98E9-193405AF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949950"/>
            <a:ext cx="6411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Εφαρμογή της εξίσωσης </a:t>
            </a:r>
            <a:r>
              <a:rPr lang="en-US" altLang="el-GR" sz="1600"/>
              <a:t>Dondos Benoit</a:t>
            </a:r>
            <a:r>
              <a:rPr lang="el-GR" altLang="el-GR" sz="1600"/>
              <a:t> στο σύστημα πολυστυρένιο-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τετραϋδροφουράνιο(●) και πολυβουταδιένιο-τετραϋδροφουράνιο(○)</a:t>
            </a:r>
          </a:p>
        </p:txBody>
      </p:sp>
      <p:sp>
        <p:nvSpPr>
          <p:cNvPr id="46088" name="8 - Θέση αριθμού διαφάνειας">
            <a:extLst>
              <a:ext uri="{FF2B5EF4-FFF2-40B4-BE49-F238E27FC236}">
                <a16:creationId xmlns:a16="http://schemas.microsoft.com/office/drawing/2014/main" id="{BEE39EFC-813C-4BF6-A0BC-EA88EFD6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564220-7860-4249-BC24-FA8FB14DAB4A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l-GR" sz="1400"/>
          </a:p>
        </p:txBody>
      </p:sp>
      <p:pic>
        <p:nvPicPr>
          <p:cNvPr id="46089" name="Picture 11">
            <a:extLst>
              <a:ext uri="{FF2B5EF4-FFF2-40B4-BE49-F238E27FC236}">
                <a16:creationId xmlns:a16="http://schemas.microsoft.com/office/drawing/2014/main" id="{ACE3E167-A3E8-43D4-83E6-09EC2E0E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57250"/>
            <a:ext cx="36004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11 - TextBox">
            <a:extLst>
              <a:ext uri="{FF2B5EF4-FFF2-40B4-BE49-F238E27FC236}">
                <a16:creationId xmlns:a16="http://schemas.microsoft.com/office/drawing/2014/main" id="{D0C152D0-14A6-4B07-A066-ACEC51A9D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357813"/>
            <a:ext cx="254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10</a:t>
            </a:r>
            <a:r>
              <a:rPr lang="en-US" altLang="el-GR" sz="1800" b="1" baseline="30000"/>
              <a:t>2</a:t>
            </a:r>
            <a:r>
              <a:rPr lang="en-US" altLang="el-GR" sz="1800" b="1"/>
              <a:t> / M</a:t>
            </a:r>
            <a:r>
              <a:rPr lang="en-US" altLang="el-GR" sz="1800" b="1" baseline="30000"/>
              <a:t>1/2</a:t>
            </a:r>
            <a:r>
              <a:rPr lang="en-US" altLang="el-GR" sz="1800" b="1"/>
              <a:t>  (mol</a:t>
            </a:r>
            <a:r>
              <a:rPr lang="en-US" altLang="el-GR" sz="1800" b="1" baseline="30000"/>
              <a:t>1/2</a:t>
            </a:r>
            <a:r>
              <a:rPr lang="en-US" altLang="el-GR" sz="1800" b="1"/>
              <a:t> g</a:t>
            </a:r>
            <a:r>
              <a:rPr lang="en-US" altLang="el-GR" sz="1800" b="1" baseline="30000"/>
              <a:t> -1/2</a:t>
            </a:r>
            <a:r>
              <a:rPr lang="en-US" altLang="el-GR" sz="1800" b="1"/>
              <a:t>)</a:t>
            </a:r>
            <a:endParaRPr lang="el-GR" altLang="el-GR" sz="1800" b="1"/>
          </a:p>
        </p:txBody>
      </p:sp>
      <p:sp>
        <p:nvSpPr>
          <p:cNvPr id="46091" name="12 - TextBox">
            <a:extLst>
              <a:ext uri="{FF2B5EF4-FFF2-40B4-BE49-F238E27FC236}">
                <a16:creationId xmlns:a16="http://schemas.microsoft.com/office/drawing/2014/main" id="{6509E43C-D486-4412-8648-2F9BD220641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61344" y="2861469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1/[</a:t>
            </a:r>
            <a:r>
              <a:rPr lang="el-GR" altLang="el-GR" sz="1800" b="1"/>
              <a:t>η] (</a:t>
            </a:r>
            <a:r>
              <a:rPr lang="en-US" altLang="el-GR" sz="1800" b="1"/>
              <a:t>g dl</a:t>
            </a:r>
            <a:r>
              <a:rPr lang="en-US" altLang="el-GR" sz="1800" b="1" baseline="30000"/>
              <a:t> -1</a:t>
            </a:r>
            <a:r>
              <a:rPr lang="en-US" altLang="el-GR" sz="1800" b="1"/>
              <a:t>)</a:t>
            </a:r>
            <a:endParaRPr lang="el-GR" altLang="el-GR"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4">
            <a:extLst>
              <a:ext uri="{FF2B5EF4-FFF2-40B4-BE49-F238E27FC236}">
                <a16:creationId xmlns:a16="http://schemas.microsoft.com/office/drawing/2014/main" id="{CC18F297-6AFF-4D85-B4E2-3AC2AD262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6147" name="Rectangle 56">
            <a:extLst>
              <a:ext uri="{FF2B5EF4-FFF2-40B4-BE49-F238E27FC236}">
                <a16:creationId xmlns:a16="http://schemas.microsoft.com/office/drawing/2014/main" id="{E1045A92-C987-49F8-857A-78CEAAA1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6148" name="Rectangle 58">
            <a:extLst>
              <a:ext uri="{FF2B5EF4-FFF2-40B4-BE49-F238E27FC236}">
                <a16:creationId xmlns:a16="http://schemas.microsoft.com/office/drawing/2014/main" id="{9AC4DD7B-D5F3-4721-ADB8-458002BFB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6149" name="Object 57">
            <a:extLst>
              <a:ext uri="{FF2B5EF4-FFF2-40B4-BE49-F238E27FC236}">
                <a16:creationId xmlns:a16="http://schemas.microsoft.com/office/drawing/2014/main" id="{112C479D-7C30-475F-A5A4-C8714DDAF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052513"/>
          <a:ext cx="37798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600200" imgH="241300" progId="Equation.3">
                  <p:embed/>
                </p:oleObj>
              </mc:Choice>
              <mc:Fallback>
                <p:oleObj name="Εξίσωση" r:id="rId2" imgW="1600200" imgH="241300" progId="Equation.3">
                  <p:embed/>
                  <p:pic>
                    <p:nvPicPr>
                      <p:cNvPr id="6149" name="Object 57">
                        <a:extLst>
                          <a:ext uri="{FF2B5EF4-FFF2-40B4-BE49-F238E27FC236}">
                            <a16:creationId xmlns:a16="http://schemas.microsoft.com/office/drawing/2014/main" id="{112C479D-7C30-475F-A5A4-C8714DDAF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052513"/>
                        <a:ext cx="377983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2">
            <a:extLst>
              <a:ext uri="{FF2B5EF4-FFF2-40B4-BE49-F238E27FC236}">
                <a16:creationId xmlns:a16="http://schemas.microsoft.com/office/drawing/2014/main" id="{B692D5A1-CC22-4639-A5E8-BF72E88E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6151" name="Rectangle 63">
            <a:extLst>
              <a:ext uri="{FF2B5EF4-FFF2-40B4-BE49-F238E27FC236}">
                <a16:creationId xmlns:a16="http://schemas.microsoft.com/office/drawing/2014/main" id="{59D7F329-4E8E-49A6-B805-5E23CEC0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000">
                <a:cs typeface="Times New Roman" panose="02020603050405020304" pitchFamily="18" charset="0"/>
              </a:rPr>
              <a:t> </a:t>
            </a:r>
            <a:r>
              <a:rPr lang="el-GR" altLang="el-GR" sz="800"/>
              <a:t> </a:t>
            </a:r>
            <a:endParaRPr lang="el-GR" altLang="el-GR" sz="1600"/>
          </a:p>
        </p:txBody>
      </p:sp>
      <p:graphicFrame>
        <p:nvGraphicFramePr>
          <p:cNvPr id="6152" name="Object 67">
            <a:extLst>
              <a:ext uri="{FF2B5EF4-FFF2-40B4-BE49-F238E27FC236}">
                <a16:creationId xmlns:a16="http://schemas.microsoft.com/office/drawing/2014/main" id="{7542C9B1-141C-4E68-848D-E44B7601E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6050" y="2052638"/>
          <a:ext cx="34417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497950" imgH="495085" progId="Equation.3">
                  <p:embed/>
                </p:oleObj>
              </mc:Choice>
              <mc:Fallback>
                <p:oleObj name="Εξίσωση" r:id="rId4" imgW="1497950" imgH="495085" progId="Equation.3">
                  <p:embed/>
                  <p:pic>
                    <p:nvPicPr>
                      <p:cNvPr id="6152" name="Object 67">
                        <a:extLst>
                          <a:ext uri="{FF2B5EF4-FFF2-40B4-BE49-F238E27FC236}">
                            <a16:creationId xmlns:a16="http://schemas.microsoft.com/office/drawing/2014/main" id="{7542C9B1-141C-4E68-848D-E44B7601EB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2052638"/>
                        <a:ext cx="3441700" cy="11382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66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65">
            <a:extLst>
              <a:ext uri="{FF2B5EF4-FFF2-40B4-BE49-F238E27FC236}">
                <a16:creationId xmlns:a16="http://schemas.microsoft.com/office/drawing/2014/main" id="{5F76D4F3-9BE9-4050-8481-61EC86953C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860800"/>
          <a:ext cx="26892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901309" imgH="241195" progId="Equation.3">
                  <p:embed/>
                </p:oleObj>
              </mc:Choice>
              <mc:Fallback>
                <p:oleObj name="Εξίσωση" r:id="rId6" imgW="901309" imgH="241195" progId="Equation.3">
                  <p:embed/>
                  <p:pic>
                    <p:nvPicPr>
                      <p:cNvPr id="6153" name="Object 65">
                        <a:extLst>
                          <a:ext uri="{FF2B5EF4-FFF2-40B4-BE49-F238E27FC236}">
                            <a16:creationId xmlns:a16="http://schemas.microsoft.com/office/drawing/2014/main" id="{5F76D4F3-9BE9-4050-8481-61EC86953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860800"/>
                        <a:ext cx="26892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64">
            <a:extLst>
              <a:ext uri="{FF2B5EF4-FFF2-40B4-BE49-F238E27FC236}">
                <a16:creationId xmlns:a16="http://schemas.microsoft.com/office/drawing/2014/main" id="{7A973C0A-77CC-4A0C-9A4F-5512EF663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4941888"/>
          <a:ext cx="43291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587500" imgH="241300" progId="Equation.3">
                  <p:embed/>
                </p:oleObj>
              </mc:Choice>
              <mc:Fallback>
                <p:oleObj name="Εξίσωση" r:id="rId8" imgW="1587500" imgH="241300" progId="Equation.3">
                  <p:embed/>
                  <p:pic>
                    <p:nvPicPr>
                      <p:cNvPr id="6154" name="Object 64">
                        <a:extLst>
                          <a:ext uri="{FF2B5EF4-FFF2-40B4-BE49-F238E27FC236}">
                            <a16:creationId xmlns:a16="http://schemas.microsoft.com/office/drawing/2014/main" id="{7A973C0A-77CC-4A0C-9A4F-5512EF663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941888"/>
                        <a:ext cx="43291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68">
            <a:extLst>
              <a:ext uri="{FF2B5EF4-FFF2-40B4-BE49-F238E27FC236}">
                <a16:creationId xmlns:a16="http://schemas.microsoft.com/office/drawing/2014/main" id="{BFAB1EBB-53C3-450A-AC20-2034DE61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61963"/>
            <a:ext cx="1844675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l-GR" sz="1800" dirty="0">
                <a:latin typeface="Arial" charset="0"/>
              </a:rPr>
              <a:t>στην ισορροπία </a:t>
            </a:r>
          </a:p>
        </p:txBody>
      </p:sp>
      <p:sp>
        <p:nvSpPr>
          <p:cNvPr id="6156" name="Rectangle 70">
            <a:extLst>
              <a:ext uri="{FF2B5EF4-FFF2-40B4-BE49-F238E27FC236}">
                <a16:creationId xmlns:a16="http://schemas.microsoft.com/office/drawing/2014/main" id="{1CABB6B6-0DA5-4471-8FAE-28E71EA0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6157" name="15 - TextBox">
            <a:extLst>
              <a:ext uri="{FF2B5EF4-FFF2-40B4-BE49-F238E27FC236}">
                <a16:creationId xmlns:a16="http://schemas.microsoft.com/office/drawing/2014/main" id="{545AAF5B-3716-4473-946F-9DD5CA5E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1839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Καθαρός διαλύτης</a:t>
            </a:r>
          </a:p>
        </p:txBody>
      </p:sp>
      <p:sp>
        <p:nvSpPr>
          <p:cNvPr id="6158" name="16 - TextBox">
            <a:extLst>
              <a:ext uri="{FF2B5EF4-FFF2-40B4-BE49-F238E27FC236}">
                <a16:creationId xmlns:a16="http://schemas.microsoft.com/office/drawing/2014/main" id="{BB148DCE-B67E-43DB-A97C-DF0996A0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196975"/>
            <a:ext cx="215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Διάλυμα πολυμερούς </a:t>
            </a:r>
          </a:p>
        </p:txBody>
      </p:sp>
      <p:graphicFrame>
        <p:nvGraphicFramePr>
          <p:cNvPr id="6159" name="Object 18">
            <a:extLst>
              <a:ext uri="{FF2B5EF4-FFF2-40B4-BE49-F238E27FC236}">
                <a16:creationId xmlns:a16="http://schemas.microsoft.com/office/drawing/2014/main" id="{49F13A0C-9A07-4AF8-B30B-25009A3BB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2565400"/>
          <a:ext cx="431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164885" imgH="215619" progId="Equation.3">
                  <p:embed/>
                </p:oleObj>
              </mc:Choice>
              <mc:Fallback>
                <p:oleObj name="Εξίσωση" r:id="rId10" imgW="164885" imgH="215619" progId="Equation.3">
                  <p:embed/>
                  <p:pic>
                    <p:nvPicPr>
                      <p:cNvPr id="6159" name="Object 18">
                        <a:extLst>
                          <a:ext uri="{FF2B5EF4-FFF2-40B4-BE49-F238E27FC236}">
                            <a16:creationId xmlns:a16="http://schemas.microsoft.com/office/drawing/2014/main" id="{49F13A0C-9A07-4AF8-B30B-25009A3BB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565400"/>
                        <a:ext cx="4318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19 - Ευθύγραμμο βέλος σύνδεσης">
            <a:extLst>
              <a:ext uri="{FF2B5EF4-FFF2-40B4-BE49-F238E27FC236}">
                <a16:creationId xmlns:a16="http://schemas.microsoft.com/office/drawing/2014/main" id="{0D022A0A-AF5C-40CA-BE3D-ED4301E56816}"/>
              </a:ext>
            </a:extLst>
          </p:cNvPr>
          <p:cNvCxnSpPr/>
          <p:nvPr/>
        </p:nvCxnSpPr>
        <p:spPr>
          <a:xfrm>
            <a:off x="5795963" y="2852738"/>
            <a:ext cx="1079500" cy="144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D1FFF078-F751-4D51-BD63-01F6E8ADFC42}"/>
              </a:ext>
            </a:extLst>
          </p:cNvPr>
          <p:cNvCxnSpPr/>
          <p:nvPr/>
        </p:nvCxnSpPr>
        <p:spPr>
          <a:xfrm>
            <a:off x="4427538" y="3276600"/>
            <a:ext cx="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20 - TextBox">
            <a:extLst>
              <a:ext uri="{FF2B5EF4-FFF2-40B4-BE49-F238E27FC236}">
                <a16:creationId xmlns:a16="http://schemas.microsoft.com/office/drawing/2014/main" id="{6B452AE6-8BB6-4D51-B265-22FA4A5A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13100"/>
            <a:ext cx="2497137" cy="13239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Μερικός γραμμομοριακός</a:t>
            </a: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όγκος του διαλύτη </a:t>
            </a: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κατά προσέγγιση </a:t>
            </a: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σταθερός για την μικρή</a:t>
            </a: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μεταβολή της π</a:t>
            </a:r>
          </a:p>
        </p:txBody>
      </p:sp>
      <p:sp>
        <p:nvSpPr>
          <p:cNvPr id="6163" name="18 - Θέση αριθμού διαφάνειας">
            <a:extLst>
              <a:ext uri="{FF2B5EF4-FFF2-40B4-BE49-F238E27FC236}">
                <a16:creationId xmlns:a16="http://schemas.microsoft.com/office/drawing/2014/main" id="{050B4F93-9C5D-42B8-A41C-BB69FD8E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DDA1E-4DC5-43EC-A907-D341129C53D4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l-GR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2BC27C8-96F7-4998-B0D0-79A17786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1601788"/>
            <a:ext cx="61849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Χρωματογραφία διά μέσου πηκτώματος</a:t>
            </a:r>
            <a:endParaRPr lang="en-US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accent2"/>
                </a:solidFill>
              </a:rPr>
              <a:t>Gel</a:t>
            </a:r>
            <a:r>
              <a:rPr lang="el-GR" altLang="el-GR" sz="1800" b="1">
                <a:solidFill>
                  <a:schemeClr val="accent2"/>
                </a:solidFill>
              </a:rPr>
              <a:t> </a:t>
            </a:r>
            <a:r>
              <a:rPr lang="en-US" altLang="el-GR" sz="1800" b="1">
                <a:solidFill>
                  <a:schemeClr val="accent2"/>
                </a:solidFill>
              </a:rPr>
              <a:t>Permeation</a:t>
            </a:r>
            <a:r>
              <a:rPr lang="el-GR" altLang="el-GR" sz="1800" b="1">
                <a:solidFill>
                  <a:schemeClr val="accent2"/>
                </a:solidFill>
              </a:rPr>
              <a:t> </a:t>
            </a:r>
            <a:r>
              <a:rPr lang="en-US" altLang="el-GR" sz="1800" b="1">
                <a:solidFill>
                  <a:schemeClr val="accent2"/>
                </a:solidFill>
              </a:rPr>
              <a:t>Chromatography</a:t>
            </a:r>
            <a:r>
              <a:rPr lang="el-GR" altLang="el-GR" sz="1800" b="1">
                <a:solidFill>
                  <a:schemeClr val="accent2"/>
                </a:solidFill>
              </a:rPr>
              <a:t>	</a:t>
            </a:r>
            <a:r>
              <a:rPr lang="en-US" altLang="el-GR" sz="1800" b="1">
                <a:solidFill>
                  <a:schemeClr val="accent2"/>
                </a:solidFill>
              </a:rPr>
              <a:t>GPC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Χρωματογραφία στερεοχημικού αποκλεισμού</a:t>
            </a:r>
            <a:endParaRPr lang="en-US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accent2"/>
                </a:solidFill>
              </a:rPr>
              <a:t>Steric  Exclusion Chromatography SEC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Είναι είδος</a:t>
            </a:r>
            <a:endParaRPr lang="en-US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Υγρής χρωματογραφίας υψηλής αποδόσεως</a:t>
            </a:r>
            <a:r>
              <a:rPr lang="en-US" altLang="el-GR" sz="1800" b="1"/>
              <a:t> HPLC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</a:rPr>
              <a:t>Κινητική φάση</a:t>
            </a:r>
            <a:r>
              <a:rPr lang="el-GR" altLang="el-GR" sz="1800" b="1"/>
              <a:t> 	υγρό</a:t>
            </a:r>
            <a:endParaRPr lang="en-US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Ακίνητη φάση</a:t>
            </a:r>
            <a:r>
              <a:rPr lang="el-GR" altLang="el-GR" sz="1800" b="1"/>
              <a:t>	υγρό στο εσωτερικό των πόρων</a:t>
            </a:r>
            <a:endParaRPr lang="en-GB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</a:rPr>
              <a:t>Ο διαχωρισμός γίνεται με βάση το μέγεθος των μορίων</a:t>
            </a:r>
          </a:p>
        </p:txBody>
      </p:sp>
      <p:sp>
        <p:nvSpPr>
          <p:cNvPr id="48131" name="2 - Θέση αριθμού διαφάνειας">
            <a:extLst>
              <a:ext uri="{FF2B5EF4-FFF2-40B4-BE49-F238E27FC236}">
                <a16:creationId xmlns:a16="http://schemas.microsoft.com/office/drawing/2014/main" id="{59903FF8-1734-43F4-A906-A7F9364E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083FA-C6B2-49D0-8A3C-B9A675874E99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l-GR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σάρωση002">
            <a:extLst>
              <a:ext uri="{FF2B5EF4-FFF2-40B4-BE49-F238E27FC236}">
                <a16:creationId xmlns:a16="http://schemas.microsoft.com/office/drawing/2014/main" id="{A1F90911-DE47-40EC-9393-52783ADA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7129463" cy="3779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Βέλος προς τα κάτω">
            <a:extLst>
              <a:ext uri="{FF2B5EF4-FFF2-40B4-BE49-F238E27FC236}">
                <a16:creationId xmlns:a16="http://schemas.microsoft.com/office/drawing/2014/main" id="{D011A46C-967E-4BC2-8850-BDDAA826B241}"/>
              </a:ext>
            </a:extLst>
          </p:cNvPr>
          <p:cNvSpPr/>
          <p:nvPr/>
        </p:nvSpPr>
        <p:spPr>
          <a:xfrm>
            <a:off x="5572125" y="1285875"/>
            <a:ext cx="285750" cy="5000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50180" name="3 - Θέση αριθμού διαφάνειας">
            <a:extLst>
              <a:ext uri="{FF2B5EF4-FFF2-40B4-BE49-F238E27FC236}">
                <a16:creationId xmlns:a16="http://schemas.microsoft.com/office/drawing/2014/main" id="{38C5BB26-029A-4701-A0FF-626AEC8F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6FE69F-2B6A-4827-851E-1B4C7C364987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l-G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Image3">
            <a:extLst>
              <a:ext uri="{FF2B5EF4-FFF2-40B4-BE49-F238E27FC236}">
                <a16:creationId xmlns:a16="http://schemas.microsoft.com/office/drawing/2014/main" id="{A3BB1AF6-66E7-4A37-9174-00BF2D6E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2 - Θέση αριθμού διαφάνειας">
            <a:extLst>
              <a:ext uri="{FF2B5EF4-FFF2-40B4-BE49-F238E27FC236}">
                <a16:creationId xmlns:a16="http://schemas.microsoft.com/office/drawing/2014/main" id="{EAB8D2F9-D1E2-4A4D-AEDE-1A5078BF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2AA55-B65B-44AB-9C0D-B9870B9E4856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l-GR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4">
            <a:extLst>
              <a:ext uri="{FF2B5EF4-FFF2-40B4-BE49-F238E27FC236}">
                <a16:creationId xmlns:a16="http://schemas.microsoft.com/office/drawing/2014/main" id="{76ED66C5-A84E-4DBF-B316-959593639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76250"/>
          <a:ext cx="777557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3" imgW="3362794" imgH="1695687" progId="Paint.Picture">
                  <p:embed/>
                </p:oleObj>
              </mc:Choice>
              <mc:Fallback>
                <p:oleObj name="Εικόνα bitmap" r:id="rId3" imgW="3362794" imgH="1695687" progId="Paint.Picture">
                  <p:embed/>
                  <p:pic>
                    <p:nvPicPr>
                      <p:cNvPr id="54274" name="Object 4">
                        <a:extLst>
                          <a:ext uri="{FF2B5EF4-FFF2-40B4-BE49-F238E27FC236}">
                            <a16:creationId xmlns:a16="http://schemas.microsoft.com/office/drawing/2014/main" id="{76ED66C5-A84E-4DBF-B316-959593639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250"/>
                        <a:ext cx="7775575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2 - Θέση αριθμού διαφάνειας">
            <a:extLst>
              <a:ext uri="{FF2B5EF4-FFF2-40B4-BE49-F238E27FC236}">
                <a16:creationId xmlns:a16="http://schemas.microsoft.com/office/drawing/2014/main" id="{4CCB7A42-61D2-48B2-93F4-65C0CC3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96827-DD54-43FD-BE22-E669E761C9FE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l-GR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- Θέση αριθμού διαφάνειας">
            <a:extLst>
              <a:ext uri="{FF2B5EF4-FFF2-40B4-BE49-F238E27FC236}">
                <a16:creationId xmlns:a16="http://schemas.microsoft.com/office/drawing/2014/main" id="{ABED00F1-0E18-4A20-A32B-D9C4E369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6AA641-2161-42B6-B54E-A3A5ADA1E577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l-GR" sz="1400"/>
          </a:p>
        </p:txBody>
      </p:sp>
      <p:pic>
        <p:nvPicPr>
          <p:cNvPr id="56323" name="Picture 5">
            <a:extLst>
              <a:ext uri="{FF2B5EF4-FFF2-40B4-BE49-F238E27FC236}">
                <a16:creationId xmlns:a16="http://schemas.microsoft.com/office/drawing/2014/main" id="{7780C1B0-10E5-4B86-A1B7-AE6DCC3F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728663"/>
            <a:ext cx="6153150" cy="540067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5 - TextBox">
            <a:extLst>
              <a:ext uri="{FF2B5EF4-FFF2-40B4-BE49-F238E27FC236}">
                <a16:creationId xmlns:a16="http://schemas.microsoft.com/office/drawing/2014/main" id="{BA53BAB4-6AB3-4D50-90F9-D251028C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156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κινητή φάση</a:t>
            </a:r>
          </a:p>
        </p:txBody>
      </p:sp>
      <p:sp>
        <p:nvSpPr>
          <p:cNvPr id="56325" name="6 - TextBox">
            <a:extLst>
              <a:ext uri="{FF2B5EF4-FFF2-40B4-BE49-F238E27FC236}">
                <a16:creationId xmlns:a16="http://schemas.microsoft.com/office/drawing/2014/main" id="{39A80E89-ADCF-48C8-B2BC-69E7394E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3819525"/>
            <a:ext cx="849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πόροι</a:t>
            </a:r>
          </a:p>
        </p:txBody>
      </p:sp>
      <p:sp>
        <p:nvSpPr>
          <p:cNvPr id="56326" name="7 - TextBox">
            <a:extLst>
              <a:ext uri="{FF2B5EF4-FFF2-40B4-BE49-F238E27FC236}">
                <a16:creationId xmlns:a16="http://schemas.microsoft.com/office/drawing/2014/main" id="{EC578366-A67D-49AE-B8DA-FBF9743FE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130800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όγκος έκλουσης</a:t>
            </a:r>
          </a:p>
        </p:txBody>
      </p:sp>
      <p:sp>
        <p:nvSpPr>
          <p:cNvPr id="56327" name="8 - TextBox">
            <a:extLst>
              <a:ext uri="{FF2B5EF4-FFF2-40B4-BE49-F238E27FC236}">
                <a16:creationId xmlns:a16="http://schemas.microsoft.com/office/drawing/2014/main" id="{D52A9062-10DC-4B5D-A450-0B16CD73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071938"/>
            <a:ext cx="98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έγχυση</a:t>
            </a:r>
          </a:p>
        </p:txBody>
      </p:sp>
      <p:sp>
        <p:nvSpPr>
          <p:cNvPr id="56328" name="9 - TextBox">
            <a:extLst>
              <a:ext uri="{FF2B5EF4-FFF2-40B4-BE49-F238E27FC236}">
                <a16:creationId xmlns:a16="http://schemas.microsoft.com/office/drawing/2014/main" id="{BD91271D-B3C5-436A-9040-47F3B313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071563"/>
            <a:ext cx="2097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υλικό πλήρωσης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</a:rPr>
              <a:t>στήλης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507033B-9C21-45DA-BF50-C8B77334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052513"/>
            <a:ext cx="30257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l-GR" sz="28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V</a:t>
            </a:r>
            <a:r>
              <a:rPr lang="en-US" altLang="el-GR" sz="28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K V</a:t>
            </a:r>
            <a:r>
              <a:rPr lang="en-US" altLang="el-GR" sz="28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l-GR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l-GR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l-GR" sz="28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t</a:t>
            </a:r>
            <a:r>
              <a:rPr lang="en-US" altLang="el-GR" sz="28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K t</a:t>
            </a:r>
            <a:r>
              <a:rPr lang="en-US" altLang="el-GR" sz="28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l-GR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l-G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l-GR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58371" name="Object 3">
            <a:extLst>
              <a:ext uri="{FF2B5EF4-FFF2-40B4-BE49-F238E27FC236}">
                <a16:creationId xmlns:a16="http://schemas.microsoft.com/office/drawing/2014/main" id="{820C35B8-F7B8-4040-92F5-67EEBA663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3357563"/>
          <a:ext cx="6667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7646" imgH="393359" progId="Equation.3">
                  <p:embed/>
                </p:oleObj>
              </mc:Choice>
              <mc:Fallback>
                <p:oleObj name="Εξίσωση" r:id="rId3" imgW="177646" imgH="393359" progId="Equation.3">
                  <p:embed/>
                  <p:pic>
                    <p:nvPicPr>
                      <p:cNvPr id="58371" name="Object 3">
                        <a:extLst>
                          <a:ext uri="{FF2B5EF4-FFF2-40B4-BE49-F238E27FC236}">
                            <a16:creationId xmlns:a16="http://schemas.microsoft.com/office/drawing/2014/main" id="{820C35B8-F7B8-4040-92F5-67EEBA6637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57563"/>
                        <a:ext cx="66675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>
            <a:extLst>
              <a:ext uri="{FF2B5EF4-FFF2-40B4-BE49-F238E27FC236}">
                <a16:creationId xmlns:a16="http://schemas.microsoft.com/office/drawing/2014/main" id="{C9D285E4-01C7-42CC-8FC8-8BEA1A5D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860800"/>
            <a:ext cx="1350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cs typeface="Times New Roman" panose="02020603050405020304" pitchFamily="18" charset="0"/>
              </a:rPr>
              <a:t> 1 ml/ min</a:t>
            </a:r>
            <a:endParaRPr lang="en-US" altLang="el-GR" sz="2000" b="1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85CD19A-B986-433B-8F7E-7E082A890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644900"/>
            <a:ext cx="1516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Σταθερή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παροχή</a:t>
            </a:r>
            <a:endParaRPr lang="en-US" altLang="el-GR" sz="2800"/>
          </a:p>
        </p:txBody>
      </p:sp>
      <p:sp>
        <p:nvSpPr>
          <p:cNvPr id="58374" name="5 - Θέση αριθμού διαφάνειας">
            <a:extLst>
              <a:ext uri="{FF2B5EF4-FFF2-40B4-BE49-F238E27FC236}">
                <a16:creationId xmlns:a16="http://schemas.microsoft.com/office/drawing/2014/main" id="{038E417A-71B8-4537-BA54-8DF8DD61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E20FD-5C6C-4408-9A8E-3F6D02F84339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l-GR" sz="1400"/>
          </a:p>
        </p:txBody>
      </p:sp>
      <p:sp>
        <p:nvSpPr>
          <p:cNvPr id="58375" name="6 - TextBox">
            <a:extLst>
              <a:ext uri="{FF2B5EF4-FFF2-40B4-BE49-F238E27FC236}">
                <a16:creationId xmlns:a16="http://schemas.microsoft.com/office/drawing/2014/main" id="{748632B9-8B8E-4BB2-A7C1-75DA5FACE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96975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Όγκος έκλουσης</a:t>
            </a:r>
          </a:p>
        </p:txBody>
      </p:sp>
      <p:sp>
        <p:nvSpPr>
          <p:cNvPr id="58376" name="7 - TextBox">
            <a:extLst>
              <a:ext uri="{FF2B5EF4-FFF2-40B4-BE49-F238E27FC236}">
                <a16:creationId xmlns:a16="http://schemas.microsoft.com/office/drawing/2014/main" id="{AD32BB89-D2C1-48A7-8BDF-C75080CAE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009775"/>
            <a:ext cx="1784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Χρόνος έκλουσης</a:t>
            </a:r>
          </a:p>
        </p:txBody>
      </p:sp>
      <p:sp>
        <p:nvSpPr>
          <p:cNvPr id="58377" name="8 - TextBox">
            <a:extLst>
              <a:ext uri="{FF2B5EF4-FFF2-40B4-BE49-F238E27FC236}">
                <a16:creationId xmlns:a16="http://schemas.microsoft.com/office/drawing/2014/main" id="{32C0DBF0-2001-4897-8365-752C3C97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25538"/>
            <a:ext cx="2355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l-GR" sz="20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l-GR" altLang="el-GR" sz="2000"/>
              <a:t>Όγκος διακένων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l-GR" sz="20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l-G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2000"/>
              <a:t>Όγκος πόρων</a:t>
            </a:r>
          </a:p>
        </p:txBody>
      </p:sp>
      <p:pic>
        <p:nvPicPr>
          <p:cNvPr id="58378" name="Picture 4" descr="Image3">
            <a:extLst>
              <a:ext uri="{FF2B5EF4-FFF2-40B4-BE49-F238E27FC236}">
                <a16:creationId xmlns:a16="http://schemas.microsoft.com/office/drawing/2014/main" id="{EFD689DA-D8DD-4D88-A89F-BC566CCC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8735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- Ευθύγραμμο βέλος σύνδεσης">
            <a:extLst>
              <a:ext uri="{FF2B5EF4-FFF2-40B4-BE49-F238E27FC236}">
                <a16:creationId xmlns:a16="http://schemas.microsoft.com/office/drawing/2014/main" id="{414067FB-3B28-476B-8959-B3C91596CC05}"/>
              </a:ext>
            </a:extLst>
          </p:cNvPr>
          <p:cNvCxnSpPr/>
          <p:nvPr/>
        </p:nvCxnSpPr>
        <p:spPr>
          <a:xfrm>
            <a:off x="8604250" y="1341438"/>
            <a:ext cx="0" cy="14398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>
            <a:extLst>
              <a:ext uri="{FF2B5EF4-FFF2-40B4-BE49-F238E27FC236}">
                <a16:creationId xmlns:a16="http://schemas.microsoft.com/office/drawing/2014/main" id="{5F764308-A01D-4131-B528-6D0E78F3ADE1}"/>
              </a:ext>
            </a:extLst>
          </p:cNvPr>
          <p:cNvCxnSpPr/>
          <p:nvPr/>
        </p:nvCxnSpPr>
        <p:spPr>
          <a:xfrm>
            <a:off x="8316913" y="1628775"/>
            <a:ext cx="0" cy="137160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αριθμού διαφάνειας">
            <a:extLst>
              <a:ext uri="{FF2B5EF4-FFF2-40B4-BE49-F238E27FC236}">
                <a16:creationId xmlns:a16="http://schemas.microsoft.com/office/drawing/2014/main" id="{A344F035-BAB3-4238-B255-F9356AB7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5DFD46-ACB6-44B7-B53B-7DBF552A3DEA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l-GR" sz="1400"/>
          </a:p>
        </p:txBody>
      </p:sp>
      <p:sp>
        <p:nvSpPr>
          <p:cNvPr id="60419" name="3 - TextBox">
            <a:extLst>
              <a:ext uri="{FF2B5EF4-FFF2-40B4-BE49-F238E27FC236}">
                <a16:creationId xmlns:a16="http://schemas.microsoft.com/office/drawing/2014/main" id="{87BD7687-6693-4A16-90C3-BA8B9BC1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221163"/>
            <a:ext cx="583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Κ=π(α</a:t>
            </a:r>
            <a:r>
              <a:rPr lang="en-US" altLang="el-GR" sz="2400" b="1"/>
              <a:t>-R)</a:t>
            </a:r>
            <a:r>
              <a:rPr lang="en-US" altLang="el-GR" sz="2400" b="1" baseline="30000"/>
              <a:t>2</a:t>
            </a:r>
            <a:r>
              <a:rPr lang="en-US" altLang="el-GR" sz="2400" b="1"/>
              <a:t>L/</a:t>
            </a:r>
            <a:r>
              <a:rPr lang="el-GR" altLang="el-GR" sz="2400" b="1"/>
              <a:t>πα</a:t>
            </a:r>
            <a:r>
              <a:rPr lang="el-GR" altLang="el-GR" sz="2400" b="1" baseline="30000"/>
              <a:t>2</a:t>
            </a:r>
            <a:r>
              <a:rPr lang="en-US" altLang="el-GR" sz="2400" b="1"/>
              <a:t>L</a:t>
            </a:r>
            <a:r>
              <a:rPr lang="el-GR" altLang="el-GR" sz="2400" b="1"/>
              <a:t>=(α</a:t>
            </a:r>
            <a:r>
              <a:rPr lang="en-US" altLang="el-GR" sz="2400" b="1"/>
              <a:t>-R)</a:t>
            </a:r>
            <a:r>
              <a:rPr lang="en-US" altLang="el-GR" sz="2400" b="1" baseline="30000"/>
              <a:t>2</a:t>
            </a:r>
            <a:r>
              <a:rPr lang="en-US" altLang="el-GR" sz="2400" b="1"/>
              <a:t>/</a:t>
            </a:r>
            <a:r>
              <a:rPr lang="el-GR" altLang="el-GR" sz="2400" b="1"/>
              <a:t>α</a:t>
            </a:r>
            <a:r>
              <a:rPr lang="el-GR" altLang="el-GR" sz="2400" b="1" baseline="30000"/>
              <a:t>2</a:t>
            </a:r>
            <a:r>
              <a:rPr lang="el-GR" altLang="el-GR" sz="2400" b="1"/>
              <a:t>=(1-</a:t>
            </a:r>
            <a:r>
              <a:rPr lang="en-US" altLang="el-GR" sz="2400" b="1"/>
              <a:t>R</a:t>
            </a:r>
            <a:r>
              <a:rPr lang="el-GR" altLang="el-GR" sz="2400" b="1"/>
              <a:t>/α)</a:t>
            </a:r>
            <a:r>
              <a:rPr lang="el-GR" altLang="el-GR" sz="2400" b="1" baseline="30000"/>
              <a:t>2</a:t>
            </a:r>
            <a:endParaRPr lang="el-GR" altLang="el-GR" sz="2400" b="1"/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8222F059-769C-4F57-87E0-15658134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56165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Δεξιό άγκιστρο">
            <a:extLst>
              <a:ext uri="{FF2B5EF4-FFF2-40B4-BE49-F238E27FC236}">
                <a16:creationId xmlns:a16="http://schemas.microsoft.com/office/drawing/2014/main" id="{E56E180A-67FB-447E-A0D9-335674868D03}"/>
              </a:ext>
            </a:extLst>
          </p:cNvPr>
          <p:cNvSpPr/>
          <p:nvPr/>
        </p:nvSpPr>
        <p:spPr>
          <a:xfrm rot="5400000">
            <a:off x="3024188" y="4329113"/>
            <a:ext cx="431800" cy="107950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BD27B43D-C219-481A-9315-1A543B257917}"/>
              </a:ext>
            </a:extLst>
          </p:cNvPr>
          <p:cNvSpPr txBox="1"/>
          <p:nvPr/>
        </p:nvSpPr>
        <p:spPr>
          <a:xfrm>
            <a:off x="2124075" y="5229225"/>
            <a:ext cx="2168525" cy="3381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b="1" dirty="0" err="1">
                <a:solidFill>
                  <a:srgbClr val="00B050"/>
                </a:solidFill>
                <a:latin typeface="Arial" charset="0"/>
              </a:rPr>
              <a:t>Προσβάσιμος</a:t>
            </a:r>
            <a:r>
              <a:rPr lang="el-GR" b="1" dirty="0">
                <a:solidFill>
                  <a:srgbClr val="00B050"/>
                </a:solidFill>
                <a:latin typeface="Arial" charset="0"/>
              </a:rPr>
              <a:t> όγκος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6">
            <a:extLst>
              <a:ext uri="{FF2B5EF4-FFF2-40B4-BE49-F238E27FC236}">
                <a16:creationId xmlns:a16="http://schemas.microsoft.com/office/drawing/2014/main" id="{42F3CB1C-D9FA-447C-BA8D-762057C2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658813"/>
            <a:ext cx="38576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4ED67C3C-DE92-4255-ACB0-9A6A34D8E5AD}"/>
              </a:ext>
            </a:extLst>
          </p:cNvPr>
          <p:cNvSpPr/>
          <p:nvPr/>
        </p:nvSpPr>
        <p:spPr>
          <a:xfrm>
            <a:off x="785813" y="3071813"/>
            <a:ext cx="7524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i="1" dirty="0">
                <a:latin typeface="+mj-lt"/>
                <a:cs typeface="Times New Roman" pitchFamily="18" charset="0"/>
              </a:rPr>
              <a:t>R</a:t>
            </a:r>
            <a:r>
              <a:rPr lang="en-US" sz="2000" b="1" i="1" baseline="-25000" dirty="0">
                <a:latin typeface="+mj-lt"/>
                <a:cs typeface="Times New Roman" pitchFamily="18" charset="0"/>
              </a:rPr>
              <a:t>g</a:t>
            </a:r>
            <a:r>
              <a:rPr lang="el-GR" sz="2000" b="1" i="1" baseline="-25000" dirty="0">
                <a:latin typeface="+mj-lt"/>
                <a:cs typeface="Times New Roman" pitchFamily="18" charset="0"/>
              </a:rPr>
              <a:t> </a:t>
            </a:r>
            <a:r>
              <a:rPr lang="el-GR" sz="2000" b="1" i="1" dirty="0">
                <a:latin typeface="+mj-lt"/>
                <a:cs typeface="Times New Roman" pitchFamily="18" charset="0"/>
              </a:rPr>
              <a:t>/α</a:t>
            </a:r>
          </a:p>
        </p:txBody>
      </p:sp>
      <p:sp>
        <p:nvSpPr>
          <p:cNvPr id="61444" name="TextBox 2">
            <a:extLst>
              <a:ext uri="{FF2B5EF4-FFF2-40B4-BE49-F238E27FC236}">
                <a16:creationId xmlns:a16="http://schemas.microsoft.com/office/drawing/2014/main" id="{29C691B5-513E-473A-A59D-D6FF188E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28688"/>
            <a:ext cx="3767138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συντελεστής κατανομής συναρτήσει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του λόγου της ακτίνας του πολυμερικού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θυσάνου και της ακτίνας των πόρων,</a:t>
            </a:r>
            <a:r>
              <a:rPr lang="en-US" altLang="el-GR" sz="1600"/>
              <a:t> </a:t>
            </a:r>
            <a:r>
              <a:rPr lang="el-GR" altLang="el-GR" sz="1600"/>
              <a:t>α,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του πηκτώματος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	</a:t>
            </a:r>
            <a:r>
              <a:rPr lang="el-GR" altLang="el-GR" sz="2000" b="1"/>
              <a:t>Κ= (1- </a:t>
            </a:r>
            <a:r>
              <a:rPr lang="en-US" altLang="el-GR" sz="2000" b="1"/>
              <a:t>R</a:t>
            </a:r>
            <a:r>
              <a:rPr lang="en-US" altLang="el-GR" sz="2000" b="1" baseline="-25000"/>
              <a:t>g</a:t>
            </a:r>
            <a:r>
              <a:rPr lang="el-GR" altLang="el-GR" sz="2000" b="1"/>
              <a:t>/α)</a:t>
            </a:r>
            <a:r>
              <a:rPr lang="el-GR" altLang="el-GR" sz="2000" b="1" baseline="30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 baseline="30000"/>
          </a:p>
        </p:txBody>
      </p:sp>
      <p:sp>
        <p:nvSpPr>
          <p:cNvPr id="61445" name="10 - TextBox">
            <a:extLst>
              <a:ext uri="{FF2B5EF4-FFF2-40B4-BE49-F238E27FC236}">
                <a16:creationId xmlns:a16="http://schemas.microsoft.com/office/drawing/2014/main" id="{8D02EC0D-B5E9-4476-B6BE-CC0D8C86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071813"/>
            <a:ext cx="3494088" cy="33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  Πειράματα διείσδυσης υδραργύρου</a:t>
            </a:r>
          </a:p>
        </p:txBody>
      </p:sp>
      <p:sp>
        <p:nvSpPr>
          <p:cNvPr id="61446" name="12 - TextBox">
            <a:extLst>
              <a:ext uri="{FF2B5EF4-FFF2-40B4-BE49-F238E27FC236}">
                <a16:creationId xmlns:a16="http://schemas.microsoft.com/office/drawing/2014/main" id="{214F4435-722E-4282-AD1E-024778B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786188"/>
            <a:ext cx="3282950" cy="33813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  </a:t>
            </a:r>
            <a:r>
              <a:rPr lang="el-GR" altLang="el-GR" sz="1600"/>
              <a:t>Πειράματα προσρόφησης αερίου</a:t>
            </a:r>
          </a:p>
        </p:txBody>
      </p:sp>
      <p:sp>
        <p:nvSpPr>
          <p:cNvPr id="61447" name="10 - Θέση αριθμού διαφάνειας">
            <a:extLst>
              <a:ext uri="{FF2B5EF4-FFF2-40B4-BE49-F238E27FC236}">
                <a16:creationId xmlns:a16="http://schemas.microsoft.com/office/drawing/2014/main" id="{06CB97DB-264C-4A84-801C-BDCAC494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BFF86-7BF6-49A1-8782-9AD068DCEFC1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l-GR" sz="1400"/>
          </a:p>
        </p:txBody>
      </p:sp>
      <p:sp>
        <p:nvSpPr>
          <p:cNvPr id="13" name="12 - Διάγραμμα ροής: Διεργασία">
            <a:extLst>
              <a:ext uri="{FF2B5EF4-FFF2-40B4-BE49-F238E27FC236}">
                <a16:creationId xmlns:a16="http://schemas.microsoft.com/office/drawing/2014/main" id="{E13A0EA8-C308-4350-9837-CB32B2F1CB78}"/>
              </a:ext>
            </a:extLst>
          </p:cNvPr>
          <p:cNvSpPr>
            <a:spLocks noChangeAspect="1"/>
          </p:cNvSpPr>
          <p:nvPr/>
        </p:nvSpPr>
        <p:spPr>
          <a:xfrm>
            <a:off x="4618038" y="5408613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4" name="13 - Διάγραμμα ροής: Διεργασία">
            <a:extLst>
              <a:ext uri="{FF2B5EF4-FFF2-40B4-BE49-F238E27FC236}">
                <a16:creationId xmlns:a16="http://schemas.microsoft.com/office/drawing/2014/main" id="{BAB5571B-AAC2-49C7-9F39-EEEA4DE6E3A8}"/>
              </a:ext>
            </a:extLst>
          </p:cNvPr>
          <p:cNvSpPr>
            <a:spLocks noChangeAspect="1"/>
          </p:cNvSpPr>
          <p:nvPr/>
        </p:nvSpPr>
        <p:spPr>
          <a:xfrm>
            <a:off x="4454525" y="4921250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5" name="14 - Διάγραμμα ροής: Διεργασία">
            <a:extLst>
              <a:ext uri="{FF2B5EF4-FFF2-40B4-BE49-F238E27FC236}">
                <a16:creationId xmlns:a16="http://schemas.microsoft.com/office/drawing/2014/main" id="{A7335562-4882-4DCD-B17D-AD2E9FE2A770}"/>
              </a:ext>
            </a:extLst>
          </p:cNvPr>
          <p:cNvSpPr>
            <a:spLocks noChangeAspect="1"/>
          </p:cNvSpPr>
          <p:nvPr/>
        </p:nvSpPr>
        <p:spPr>
          <a:xfrm>
            <a:off x="5184775" y="3903663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6" name="15 - Διάγραμμα ροής: Διεργασία">
            <a:extLst>
              <a:ext uri="{FF2B5EF4-FFF2-40B4-BE49-F238E27FC236}">
                <a16:creationId xmlns:a16="http://schemas.microsoft.com/office/drawing/2014/main" id="{8D8A5897-5209-4C3D-A743-A983BBD9FCDC}"/>
              </a:ext>
            </a:extLst>
          </p:cNvPr>
          <p:cNvSpPr>
            <a:spLocks noChangeAspect="1"/>
          </p:cNvSpPr>
          <p:nvPr/>
        </p:nvSpPr>
        <p:spPr>
          <a:xfrm>
            <a:off x="3916363" y="3941763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7" name="16 - Διάγραμμα ροής: Διεργασία">
            <a:extLst>
              <a:ext uri="{FF2B5EF4-FFF2-40B4-BE49-F238E27FC236}">
                <a16:creationId xmlns:a16="http://schemas.microsoft.com/office/drawing/2014/main" id="{A9AD7228-79C6-4BE4-8345-35C94DF33F47}"/>
              </a:ext>
            </a:extLst>
          </p:cNvPr>
          <p:cNvSpPr>
            <a:spLocks noChangeAspect="1"/>
          </p:cNvSpPr>
          <p:nvPr/>
        </p:nvSpPr>
        <p:spPr>
          <a:xfrm>
            <a:off x="3260725" y="3298825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8" name="17 - Διάγραμμα ροής: Διεργασία">
            <a:extLst>
              <a:ext uri="{FF2B5EF4-FFF2-40B4-BE49-F238E27FC236}">
                <a16:creationId xmlns:a16="http://schemas.microsoft.com/office/drawing/2014/main" id="{8A08F36E-4304-4603-B1D3-B9E29D01D9FD}"/>
              </a:ext>
            </a:extLst>
          </p:cNvPr>
          <p:cNvSpPr>
            <a:spLocks noChangeAspect="1"/>
          </p:cNvSpPr>
          <p:nvPr/>
        </p:nvSpPr>
        <p:spPr>
          <a:xfrm>
            <a:off x="4273550" y="4525963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9" name="18 - Διάγραμμα ροής: Διεργασία">
            <a:extLst>
              <a:ext uri="{FF2B5EF4-FFF2-40B4-BE49-F238E27FC236}">
                <a16:creationId xmlns:a16="http://schemas.microsoft.com/office/drawing/2014/main" id="{7BE157AE-D4DF-41DE-8B74-5A301FF9867F}"/>
              </a:ext>
            </a:extLst>
          </p:cNvPr>
          <p:cNvSpPr>
            <a:spLocks noChangeAspect="1"/>
          </p:cNvSpPr>
          <p:nvPr/>
        </p:nvSpPr>
        <p:spPr>
          <a:xfrm>
            <a:off x="2571750" y="2882900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0" name="19 - Διάγραμμα ροής: Διεργασία">
            <a:extLst>
              <a:ext uri="{FF2B5EF4-FFF2-40B4-BE49-F238E27FC236}">
                <a16:creationId xmlns:a16="http://schemas.microsoft.com/office/drawing/2014/main" id="{29719EE1-4540-4B34-8696-A80165629373}"/>
              </a:ext>
            </a:extLst>
          </p:cNvPr>
          <p:cNvSpPr>
            <a:spLocks noChangeAspect="1"/>
          </p:cNvSpPr>
          <p:nvPr/>
        </p:nvSpPr>
        <p:spPr>
          <a:xfrm>
            <a:off x="2214563" y="2071688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1" name="20 - Διάγραμμα ροής: Διεργασία">
            <a:extLst>
              <a:ext uri="{FF2B5EF4-FFF2-40B4-BE49-F238E27FC236}">
                <a16:creationId xmlns:a16="http://schemas.microsoft.com/office/drawing/2014/main" id="{6F384E6A-5CF3-4517-90ED-62CF6107CDBA}"/>
              </a:ext>
            </a:extLst>
          </p:cNvPr>
          <p:cNvSpPr>
            <a:spLocks noChangeAspect="1"/>
          </p:cNvSpPr>
          <p:nvPr/>
        </p:nvSpPr>
        <p:spPr>
          <a:xfrm>
            <a:off x="2214563" y="1643063"/>
            <a:ext cx="114300" cy="1143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4" name="23 - Διάγραμμα ροής: Παραπομπή">
            <a:extLst>
              <a:ext uri="{FF2B5EF4-FFF2-40B4-BE49-F238E27FC236}">
                <a16:creationId xmlns:a16="http://schemas.microsoft.com/office/drawing/2014/main" id="{8D3EEE26-0134-443F-8B4C-9739EB121FF5}"/>
              </a:ext>
            </a:extLst>
          </p:cNvPr>
          <p:cNvSpPr>
            <a:spLocks noChangeAspect="1"/>
          </p:cNvSpPr>
          <p:nvPr/>
        </p:nvSpPr>
        <p:spPr>
          <a:xfrm>
            <a:off x="4714875" y="5272088"/>
            <a:ext cx="144463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25" name="24 - Διάγραμμα ροής: Παραπομπή">
            <a:extLst>
              <a:ext uri="{FF2B5EF4-FFF2-40B4-BE49-F238E27FC236}">
                <a16:creationId xmlns:a16="http://schemas.microsoft.com/office/drawing/2014/main" id="{D1E5ED5D-3CF7-40D9-AE8D-A370084657C3}"/>
              </a:ext>
            </a:extLst>
          </p:cNvPr>
          <p:cNvSpPr>
            <a:spLocks noChangeAspect="1"/>
          </p:cNvSpPr>
          <p:nvPr/>
        </p:nvSpPr>
        <p:spPr>
          <a:xfrm>
            <a:off x="4643438" y="4714875"/>
            <a:ext cx="144462" cy="14446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6" name="25 - Διάγραμμα ροής: Παραπομπή">
            <a:extLst>
              <a:ext uri="{FF2B5EF4-FFF2-40B4-BE49-F238E27FC236}">
                <a16:creationId xmlns:a16="http://schemas.microsoft.com/office/drawing/2014/main" id="{820C6E49-1E79-4872-9676-43E9801F5FB3}"/>
              </a:ext>
            </a:extLst>
          </p:cNvPr>
          <p:cNvSpPr>
            <a:spLocks noChangeAspect="1"/>
          </p:cNvSpPr>
          <p:nvPr/>
        </p:nvSpPr>
        <p:spPr>
          <a:xfrm>
            <a:off x="4441825" y="4260850"/>
            <a:ext cx="144463" cy="14446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7" name="26 - Διάγραμμα ροής: Παραπομπή">
            <a:extLst>
              <a:ext uri="{FF2B5EF4-FFF2-40B4-BE49-F238E27FC236}">
                <a16:creationId xmlns:a16="http://schemas.microsoft.com/office/drawing/2014/main" id="{ED5722BB-A169-4F0E-B210-1434A5D4C5A9}"/>
              </a:ext>
            </a:extLst>
          </p:cNvPr>
          <p:cNvSpPr>
            <a:spLocks noChangeAspect="1"/>
          </p:cNvSpPr>
          <p:nvPr/>
        </p:nvSpPr>
        <p:spPr>
          <a:xfrm>
            <a:off x="4273550" y="3798888"/>
            <a:ext cx="144463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8" name="27 - Διάγραμμα ροής: Παραπομπή">
            <a:extLst>
              <a:ext uri="{FF2B5EF4-FFF2-40B4-BE49-F238E27FC236}">
                <a16:creationId xmlns:a16="http://schemas.microsoft.com/office/drawing/2014/main" id="{365711B9-4061-4A44-A9D7-B9BBB64C65A0}"/>
              </a:ext>
            </a:extLst>
          </p:cNvPr>
          <p:cNvSpPr>
            <a:spLocks noChangeAspect="1"/>
          </p:cNvSpPr>
          <p:nvPr/>
        </p:nvSpPr>
        <p:spPr>
          <a:xfrm>
            <a:off x="3870325" y="3201988"/>
            <a:ext cx="144463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9" name="28 - Διάγραμμα ροής: Παραπομπή">
            <a:extLst>
              <a:ext uri="{FF2B5EF4-FFF2-40B4-BE49-F238E27FC236}">
                <a16:creationId xmlns:a16="http://schemas.microsoft.com/office/drawing/2014/main" id="{C671E71A-F4D3-472E-BB62-02372C2B159B}"/>
              </a:ext>
            </a:extLst>
          </p:cNvPr>
          <p:cNvSpPr>
            <a:spLocks noChangeAspect="1"/>
          </p:cNvSpPr>
          <p:nvPr/>
        </p:nvSpPr>
        <p:spPr>
          <a:xfrm>
            <a:off x="3227388" y="2597150"/>
            <a:ext cx="144462" cy="14446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30" name="29 - Διάγραμμα ροής: Παραπομπή">
            <a:extLst>
              <a:ext uri="{FF2B5EF4-FFF2-40B4-BE49-F238E27FC236}">
                <a16:creationId xmlns:a16="http://schemas.microsoft.com/office/drawing/2014/main" id="{E03DB8BB-AE1F-48EB-87C5-B6E2DCB2B66B}"/>
              </a:ext>
            </a:extLst>
          </p:cNvPr>
          <p:cNvSpPr>
            <a:spLocks noChangeAspect="1"/>
          </p:cNvSpPr>
          <p:nvPr/>
        </p:nvSpPr>
        <p:spPr>
          <a:xfrm>
            <a:off x="2571750" y="2214563"/>
            <a:ext cx="144463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1" name="30 - Διάγραμμα ροής: Παραπομπή">
            <a:extLst>
              <a:ext uri="{FF2B5EF4-FFF2-40B4-BE49-F238E27FC236}">
                <a16:creationId xmlns:a16="http://schemas.microsoft.com/office/drawing/2014/main" id="{ACCD1434-E7DC-4B26-A265-61E368A25CB1}"/>
              </a:ext>
            </a:extLst>
          </p:cNvPr>
          <p:cNvSpPr>
            <a:spLocks noChangeAspect="1"/>
          </p:cNvSpPr>
          <p:nvPr/>
        </p:nvSpPr>
        <p:spPr>
          <a:xfrm>
            <a:off x="2214563" y="1357313"/>
            <a:ext cx="144462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2" name="31 - Διάγραμμα ροής: Παραπομπή">
            <a:extLst>
              <a:ext uri="{FF2B5EF4-FFF2-40B4-BE49-F238E27FC236}">
                <a16:creationId xmlns:a16="http://schemas.microsoft.com/office/drawing/2014/main" id="{E78BFBFF-FADF-4D38-9D61-20B60CD6F0B9}"/>
              </a:ext>
            </a:extLst>
          </p:cNvPr>
          <p:cNvSpPr>
            <a:spLocks noChangeAspect="1"/>
          </p:cNvSpPr>
          <p:nvPr/>
        </p:nvSpPr>
        <p:spPr>
          <a:xfrm>
            <a:off x="2214563" y="928688"/>
            <a:ext cx="144462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4" name="33 - Διάγραμμα ροής: Παραπομπή">
            <a:extLst>
              <a:ext uri="{FF2B5EF4-FFF2-40B4-BE49-F238E27FC236}">
                <a16:creationId xmlns:a16="http://schemas.microsoft.com/office/drawing/2014/main" id="{A2D00303-FA5B-41CF-8551-96741B6A276A}"/>
              </a:ext>
            </a:extLst>
          </p:cNvPr>
          <p:cNvSpPr>
            <a:spLocks noChangeAspect="1"/>
          </p:cNvSpPr>
          <p:nvPr/>
        </p:nvSpPr>
        <p:spPr>
          <a:xfrm>
            <a:off x="5168900" y="3189288"/>
            <a:ext cx="144463" cy="1444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61467" name="35 - TextBox">
            <a:extLst>
              <a:ext uri="{FF2B5EF4-FFF2-40B4-BE49-F238E27FC236}">
                <a16:creationId xmlns:a16="http://schemas.microsoft.com/office/drawing/2014/main" id="{328B0E16-42B1-4A66-9D14-9520A0AD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60007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/>
              <a:t>Κ</a:t>
            </a:r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EAC76D6F-2F1D-4FFF-9D79-B5308F2F65CD}"/>
              </a:ext>
            </a:extLst>
          </p:cNvPr>
          <p:cNvSpPr txBox="1"/>
          <p:nvPr/>
        </p:nvSpPr>
        <p:spPr>
          <a:xfrm>
            <a:off x="6156325" y="4508500"/>
            <a:ext cx="1087438" cy="461963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0≤K≤1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A8B5A670-DA8E-461C-AF9B-4C5CFFD807A1}"/>
              </a:ext>
            </a:extLst>
          </p:cNvPr>
          <p:cNvCxnSpPr>
            <a:cxnSpLocks/>
          </p:cNvCxnSpPr>
          <p:nvPr/>
        </p:nvCxnSpPr>
        <p:spPr>
          <a:xfrm flipV="1">
            <a:off x="3114675" y="3798888"/>
            <a:ext cx="468313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0" name="TextBox 5">
            <a:extLst>
              <a:ext uri="{FF2B5EF4-FFF2-40B4-BE49-F238E27FC236}">
                <a16:creationId xmlns:a16="http://schemas.microsoft.com/office/drawing/2014/main" id="{A1CBAA7C-3F67-47D0-BB7F-5777523E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4135438"/>
            <a:ext cx="968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(θεωρία)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αριθμού διαφάνειας">
            <a:extLst>
              <a:ext uri="{FF2B5EF4-FFF2-40B4-BE49-F238E27FC236}">
                <a16:creationId xmlns:a16="http://schemas.microsoft.com/office/drawing/2014/main" id="{A319675A-D054-4970-81FC-6BE110C9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C0F73-4F33-4F01-BD20-D5FA18AE14C7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l-GR" sz="1400"/>
          </a:p>
        </p:txBody>
      </p:sp>
      <p:sp>
        <p:nvSpPr>
          <p:cNvPr id="62467" name="2 - TextBox">
            <a:extLst>
              <a:ext uri="{FF2B5EF4-FFF2-40B4-BE49-F238E27FC236}">
                <a16:creationId xmlns:a16="http://schemas.microsoft.com/office/drawing/2014/main" id="{4443B830-3160-412A-B61A-D6B90BB63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49275"/>
            <a:ext cx="577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ΑΝΙΧΝΕΥΣΗ εκλουόμενων μακρομορίων</a:t>
            </a:r>
          </a:p>
        </p:txBody>
      </p:sp>
      <p:sp>
        <p:nvSpPr>
          <p:cNvPr id="90113" name="Rectangle 1">
            <a:extLst>
              <a:ext uri="{FF2B5EF4-FFF2-40B4-BE49-F238E27FC236}">
                <a16:creationId xmlns:a16="http://schemas.microsoft.com/office/drawing/2014/main" id="{B8A5ADFC-2A23-43F6-B672-0BEE4F29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05038"/>
            <a:ext cx="2636837" cy="954087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Ανιχνευτής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RI</a:t>
            </a:r>
            <a:endParaRPr lang="el-GR" sz="2800" dirty="0"/>
          </a:p>
          <a:p>
            <a:pPr>
              <a:defRPr/>
            </a:pP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δείκτη διάθλασης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D51AD244-5767-4F9D-90E0-0C03306FF863}"/>
              </a:ext>
            </a:extLst>
          </p:cNvPr>
          <p:cNvSpPr txBox="1"/>
          <p:nvPr/>
        </p:nvSpPr>
        <p:spPr>
          <a:xfrm>
            <a:off x="4140200" y="2420938"/>
            <a:ext cx="3811588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n(c)</a:t>
            </a:r>
            <a:r>
              <a:rPr lang="el-GR" sz="2800" dirty="0">
                <a:latin typeface="Arial" charset="0"/>
              </a:rPr>
              <a:t>=</a:t>
            </a:r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s</a:t>
            </a:r>
            <a:r>
              <a:rPr lang="en-US" sz="2800" dirty="0">
                <a:latin typeface="Arial" charset="0"/>
              </a:rPr>
              <a:t> + (</a:t>
            </a:r>
            <a:r>
              <a:rPr lang="en-US" sz="2800" dirty="0" err="1">
                <a:latin typeface="Arial" charset="0"/>
              </a:rPr>
              <a:t>dn</a:t>
            </a:r>
            <a:r>
              <a:rPr lang="en-US" sz="2800" dirty="0">
                <a:latin typeface="Arial" charset="0"/>
              </a:rPr>
              <a:t>/dc)c + …</a:t>
            </a:r>
            <a:endParaRPr lang="el-GR" sz="2800" dirty="0">
              <a:latin typeface="Arial" charset="0"/>
            </a:endParaRPr>
          </a:p>
        </p:txBody>
      </p:sp>
      <p:sp>
        <p:nvSpPr>
          <p:cNvPr id="62470" name="5 - Ορθογώνιο">
            <a:extLst>
              <a:ext uri="{FF2B5EF4-FFF2-40B4-BE49-F238E27FC236}">
                <a16:creationId xmlns:a16="http://schemas.microsoft.com/office/drawing/2014/main" id="{8DA1A83E-E7FB-47C0-A4A1-64ADFDE5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860800"/>
            <a:ext cx="2441575" cy="461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Ανιχνευτής </a:t>
            </a:r>
            <a:r>
              <a:rPr lang="en-US" altLang="el-G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l-GR" altLang="el-G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l-G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endParaRPr lang="el-GR" altLang="el-G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1" name="7 - TextBox">
            <a:extLst>
              <a:ext uri="{FF2B5EF4-FFF2-40B4-BE49-F238E27FC236}">
                <a16:creationId xmlns:a16="http://schemas.microsoft.com/office/drawing/2014/main" id="{91DC9944-3DA7-4A11-82A7-35A1F1B5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789363"/>
            <a:ext cx="1368425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/>
              <a:t>A=</a:t>
            </a:r>
            <a:r>
              <a:rPr lang="el-GR" altLang="el-GR"/>
              <a:t>ε</a:t>
            </a:r>
            <a:r>
              <a:rPr lang="en-US" altLang="el-GR"/>
              <a:t>bc</a:t>
            </a:r>
            <a:endParaRPr lang="el-GR" alt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>
            <a:extLst>
              <a:ext uri="{FF2B5EF4-FFF2-40B4-BE49-F238E27FC236}">
                <a16:creationId xmlns:a16="http://schemas.microsoft.com/office/drawing/2014/main" id="{832EF882-0AD3-46E6-A8E2-41E3DAAD4CE2}"/>
              </a:ext>
            </a:extLst>
          </p:cNvPr>
          <p:cNvSpPr/>
          <p:nvPr/>
        </p:nvSpPr>
        <p:spPr>
          <a:xfrm>
            <a:off x="1357313" y="285750"/>
            <a:ext cx="6357937" cy="6429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63491" name="2 - Θέση αριθμού διαφάνειας">
            <a:extLst>
              <a:ext uri="{FF2B5EF4-FFF2-40B4-BE49-F238E27FC236}">
                <a16:creationId xmlns:a16="http://schemas.microsoft.com/office/drawing/2014/main" id="{112F1104-C4A5-4332-951E-3A34BCDD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C54B5B-9DA0-4509-A3EA-A44699F0088F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l-GR" sz="1400"/>
          </a:p>
        </p:txBody>
      </p:sp>
      <p:pic>
        <p:nvPicPr>
          <p:cNvPr id="63492" name="Picture 7">
            <a:extLst>
              <a:ext uri="{FF2B5EF4-FFF2-40B4-BE49-F238E27FC236}">
                <a16:creationId xmlns:a16="http://schemas.microsoft.com/office/drawing/2014/main" id="{163FF93E-723D-44AC-9990-E2F7E61B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85750"/>
            <a:ext cx="47720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7 - TextBox">
            <a:extLst>
              <a:ext uri="{FF2B5EF4-FFF2-40B4-BE49-F238E27FC236}">
                <a16:creationId xmlns:a16="http://schemas.microsoft.com/office/drawing/2014/main" id="{8AF272E7-64F5-43B6-8951-059E40A00AD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58850" y="2184400"/>
            <a:ext cx="188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Μοριακό βάρος</a:t>
            </a:r>
          </a:p>
        </p:txBody>
      </p:sp>
      <p:sp>
        <p:nvSpPr>
          <p:cNvPr id="63494" name="8 - TextBox">
            <a:extLst>
              <a:ext uri="{FF2B5EF4-FFF2-40B4-BE49-F238E27FC236}">
                <a16:creationId xmlns:a16="http://schemas.microsoft.com/office/drawing/2014/main" id="{D974428E-159F-45ED-A7D4-1A233F64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6215063"/>
            <a:ext cx="2478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Όγκος έκλουσης, </a:t>
            </a:r>
            <a:r>
              <a:rPr lang="en-US" altLang="el-GR" sz="1800" b="1"/>
              <a:t>mL</a:t>
            </a:r>
            <a:endParaRPr lang="el-GR" altLang="el-GR" sz="1800" b="1"/>
          </a:p>
        </p:txBody>
      </p:sp>
      <p:sp>
        <p:nvSpPr>
          <p:cNvPr id="63495" name="9 - TextBox">
            <a:extLst>
              <a:ext uri="{FF2B5EF4-FFF2-40B4-BE49-F238E27FC236}">
                <a16:creationId xmlns:a16="http://schemas.microsoft.com/office/drawing/2014/main" id="{519DD99F-712E-4886-AEFA-60AC3B17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4857750"/>
            <a:ext cx="896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έγχυση</a:t>
            </a:r>
          </a:p>
        </p:txBody>
      </p:sp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F769377A-0D7E-4849-B981-68387D981686}"/>
              </a:ext>
            </a:extLst>
          </p:cNvPr>
          <p:cNvCxnSpPr/>
          <p:nvPr/>
        </p:nvCxnSpPr>
        <p:spPr>
          <a:xfrm>
            <a:off x="1357313" y="285750"/>
            <a:ext cx="6357937" cy="15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8 - TextBox">
            <a:extLst>
              <a:ext uri="{FF2B5EF4-FFF2-40B4-BE49-F238E27FC236}">
                <a16:creationId xmlns:a16="http://schemas.microsoft.com/office/drawing/2014/main" id="{78F1721B-A2CF-4538-8B68-06EED02C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20713"/>
            <a:ext cx="1684338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/>
              <a:t>logM=A-BV</a:t>
            </a:r>
            <a:r>
              <a:rPr lang="en-US" altLang="el-GR" sz="2000" b="1" baseline="-25000"/>
              <a:t>R</a:t>
            </a:r>
            <a:endParaRPr lang="el-GR" altLang="el-GR" sz="2000" b="1" baseline="-2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5">
            <a:extLst>
              <a:ext uri="{FF2B5EF4-FFF2-40B4-BE49-F238E27FC236}">
                <a16:creationId xmlns:a16="http://schemas.microsoft.com/office/drawing/2014/main" id="{DA9EE06D-713A-428F-ADCE-F9B92720D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773238"/>
          <a:ext cx="4143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828800" imgH="215900" progId="Equation.3">
                  <p:embed/>
                </p:oleObj>
              </mc:Choice>
              <mc:Fallback>
                <p:oleObj name="Εξίσωση" r:id="rId2" imgW="1828800" imgH="215900" progId="Equation.3">
                  <p:embed/>
                  <p:pic>
                    <p:nvPicPr>
                      <p:cNvPr id="7170" name="Object 15">
                        <a:extLst>
                          <a:ext uri="{FF2B5EF4-FFF2-40B4-BE49-F238E27FC236}">
                            <a16:creationId xmlns:a16="http://schemas.microsoft.com/office/drawing/2014/main" id="{DA9EE06D-713A-428F-ADCE-F9B92720D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73238"/>
                        <a:ext cx="4143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4">
            <a:extLst>
              <a:ext uri="{FF2B5EF4-FFF2-40B4-BE49-F238E27FC236}">
                <a16:creationId xmlns:a16="http://schemas.microsoft.com/office/drawing/2014/main" id="{D87BB847-0652-4BBE-91E8-5C0B4A5CE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125" y="4451350"/>
          <a:ext cx="13192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596900" imgH="241300" progId="Equation.3">
                  <p:embed/>
                </p:oleObj>
              </mc:Choice>
              <mc:Fallback>
                <p:oleObj name="Εξίσωση" r:id="rId4" imgW="596900" imgH="241300" progId="Equation.3">
                  <p:embed/>
                  <p:pic>
                    <p:nvPicPr>
                      <p:cNvPr id="7171" name="Object 14">
                        <a:extLst>
                          <a:ext uri="{FF2B5EF4-FFF2-40B4-BE49-F238E27FC236}">
                            <a16:creationId xmlns:a16="http://schemas.microsoft.com/office/drawing/2014/main" id="{D87BB847-0652-4BBE-91E8-5C0B4A5CE8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451350"/>
                        <a:ext cx="13192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3">
            <a:extLst>
              <a:ext uri="{FF2B5EF4-FFF2-40B4-BE49-F238E27FC236}">
                <a16:creationId xmlns:a16="http://schemas.microsoft.com/office/drawing/2014/main" id="{86EDB7A3-8607-48BC-81CC-8CCA6007FB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8" y="4094163"/>
          <a:ext cx="17859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736280" imgH="406224" progId="Equation.3">
                  <p:embed/>
                </p:oleObj>
              </mc:Choice>
              <mc:Fallback>
                <p:oleObj name="Εξίσωση" r:id="rId6" imgW="736280" imgH="406224" progId="Equation.3">
                  <p:embed/>
                  <p:pic>
                    <p:nvPicPr>
                      <p:cNvPr id="7172" name="Object 13">
                        <a:extLst>
                          <a:ext uri="{FF2B5EF4-FFF2-40B4-BE49-F238E27FC236}">
                            <a16:creationId xmlns:a16="http://schemas.microsoft.com/office/drawing/2014/main" id="{86EDB7A3-8607-48BC-81CC-8CCA6007F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4094163"/>
                        <a:ext cx="17859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2">
            <a:extLst>
              <a:ext uri="{FF2B5EF4-FFF2-40B4-BE49-F238E27FC236}">
                <a16:creationId xmlns:a16="http://schemas.microsoft.com/office/drawing/2014/main" id="{8BBB08B9-86BC-4775-9A7B-2C0B7EED1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8" y="5237163"/>
          <a:ext cx="17145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685800" imgH="431800" progId="Equation.3">
                  <p:embed/>
                </p:oleObj>
              </mc:Choice>
              <mc:Fallback>
                <p:oleObj name="Εξίσωση" r:id="rId8" imgW="685800" imgH="431800" progId="Equation.3">
                  <p:embed/>
                  <p:pic>
                    <p:nvPicPr>
                      <p:cNvPr id="7173" name="Object 12">
                        <a:extLst>
                          <a:ext uri="{FF2B5EF4-FFF2-40B4-BE49-F238E27FC236}">
                            <a16:creationId xmlns:a16="http://schemas.microsoft.com/office/drawing/2014/main" id="{8BBB08B9-86BC-4775-9A7B-2C0B7EED13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237163"/>
                        <a:ext cx="17145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E99A0728-0365-412E-817D-63DC496DE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476250"/>
          <a:ext cx="37655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1651000" imgH="215900" progId="Equation.3">
                  <p:embed/>
                </p:oleObj>
              </mc:Choice>
              <mc:Fallback>
                <p:oleObj name="Εξίσωση" r:id="rId10" imgW="1651000" imgH="215900" progId="Equation.3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id="{E99A0728-0365-412E-817D-63DC496DE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76250"/>
                        <a:ext cx="37655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4">
            <a:extLst>
              <a:ext uri="{FF2B5EF4-FFF2-40B4-BE49-F238E27FC236}">
                <a16:creationId xmlns:a16="http://schemas.microsoft.com/office/drawing/2014/main" id="{12910D94-EFB8-44FA-9C3E-776FE068E1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3594100"/>
          <a:ext cx="13970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850531" imgH="431613" progId="Equation.3">
                  <p:embed/>
                </p:oleObj>
              </mc:Choice>
              <mc:Fallback>
                <p:oleObj name="Εξίσωση" r:id="rId12" imgW="850531" imgH="431613" progId="Equation.3">
                  <p:embed/>
                  <p:pic>
                    <p:nvPicPr>
                      <p:cNvPr id="7175" name="Object 4">
                        <a:extLst>
                          <a:ext uri="{FF2B5EF4-FFF2-40B4-BE49-F238E27FC236}">
                            <a16:creationId xmlns:a16="http://schemas.microsoft.com/office/drawing/2014/main" id="{12910D94-EFB8-44FA-9C3E-776FE068E1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594100"/>
                        <a:ext cx="13970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24">
            <a:extLst>
              <a:ext uri="{FF2B5EF4-FFF2-40B4-BE49-F238E27FC236}">
                <a16:creationId xmlns:a16="http://schemas.microsoft.com/office/drawing/2014/main" id="{F072D565-84F3-4B32-80BB-F19AB0C1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7177" name="Object 23">
            <a:extLst>
              <a:ext uri="{FF2B5EF4-FFF2-40B4-BE49-F238E27FC236}">
                <a16:creationId xmlns:a16="http://schemas.microsoft.com/office/drawing/2014/main" id="{9FFDC327-F539-4584-AA04-0F0F39A09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8" y="3451225"/>
          <a:ext cx="1806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4" imgW="748975" imgH="241195" progId="Equation.3">
                  <p:embed/>
                </p:oleObj>
              </mc:Choice>
              <mc:Fallback>
                <p:oleObj name="Εξίσωση" r:id="rId14" imgW="748975" imgH="241195" progId="Equation.3">
                  <p:embed/>
                  <p:pic>
                    <p:nvPicPr>
                      <p:cNvPr id="7177" name="Object 23">
                        <a:extLst>
                          <a:ext uri="{FF2B5EF4-FFF2-40B4-BE49-F238E27FC236}">
                            <a16:creationId xmlns:a16="http://schemas.microsoft.com/office/drawing/2014/main" id="{9FFDC327-F539-4584-AA04-0F0F39A09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451225"/>
                        <a:ext cx="1806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25">
            <a:extLst>
              <a:ext uri="{FF2B5EF4-FFF2-40B4-BE49-F238E27FC236}">
                <a16:creationId xmlns:a16="http://schemas.microsoft.com/office/drawing/2014/main" id="{26A144E9-27E2-4689-ABEF-1295BF24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"/>
            <a:ext cx="220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000">
                <a:cs typeface="Times New Roman" panose="02020603050405020304" pitchFamily="18" charset="0"/>
              </a:rPr>
              <a:t> </a:t>
            </a:r>
            <a:endParaRPr lang="el-GR" altLang="el-GR" sz="1600"/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0246ECAA-1706-4684-B0B8-C4AD93CB3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3665538"/>
            <a:ext cx="287338" cy="1214437"/>
          </a:xfrm>
          <a:prstGeom prst="curvedRightArrow">
            <a:avLst>
              <a:gd name="adj1" fmla="val 84530"/>
              <a:gd name="adj2" fmla="val 169060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0ED48F7-41CB-424B-9EBA-A120DC2076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43563" y="4594225"/>
            <a:ext cx="284162" cy="1214438"/>
          </a:xfrm>
          <a:prstGeom prst="curvedRightArrow">
            <a:avLst>
              <a:gd name="adj1" fmla="val 84545"/>
              <a:gd name="adj2" fmla="val 169070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7181" name="Object 26">
            <a:extLst>
              <a:ext uri="{FF2B5EF4-FFF2-40B4-BE49-F238E27FC236}">
                <a16:creationId xmlns:a16="http://schemas.microsoft.com/office/drawing/2014/main" id="{B798C933-8027-4046-B628-221C0E93D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0125" y="4640263"/>
          <a:ext cx="15271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6" imgW="736280" imgH="393529" progId="Equation.3">
                  <p:embed/>
                </p:oleObj>
              </mc:Choice>
              <mc:Fallback>
                <p:oleObj name="Εξίσωση" r:id="rId16" imgW="736280" imgH="393529" progId="Equation.3">
                  <p:embed/>
                  <p:pic>
                    <p:nvPicPr>
                      <p:cNvPr id="7181" name="Object 26">
                        <a:extLst>
                          <a:ext uri="{FF2B5EF4-FFF2-40B4-BE49-F238E27FC236}">
                            <a16:creationId xmlns:a16="http://schemas.microsoft.com/office/drawing/2014/main" id="{B798C933-8027-4046-B628-221C0E93D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4640263"/>
                        <a:ext cx="152717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- Ευθεία γραμμή σύνδεσης">
            <a:extLst>
              <a:ext uri="{FF2B5EF4-FFF2-40B4-BE49-F238E27FC236}">
                <a16:creationId xmlns:a16="http://schemas.microsoft.com/office/drawing/2014/main" id="{30AFC83C-4777-49B1-88AE-7BC2478D0C25}"/>
              </a:ext>
            </a:extLst>
          </p:cNvPr>
          <p:cNvCxnSpPr/>
          <p:nvPr/>
        </p:nvCxnSpPr>
        <p:spPr>
          <a:xfrm rot="5400000">
            <a:off x="1928813" y="4094162"/>
            <a:ext cx="285750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>
            <a:extLst>
              <a:ext uri="{FF2B5EF4-FFF2-40B4-BE49-F238E27FC236}">
                <a16:creationId xmlns:a16="http://schemas.microsoft.com/office/drawing/2014/main" id="{5BF5899A-78E2-40F3-900C-470F68CC1588}"/>
              </a:ext>
            </a:extLst>
          </p:cNvPr>
          <p:cNvSpPr txBox="1"/>
          <p:nvPr/>
        </p:nvSpPr>
        <p:spPr>
          <a:xfrm>
            <a:off x="539750" y="1844675"/>
            <a:ext cx="12700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πολύ αραιό </a:t>
            </a:r>
          </a:p>
          <a:p>
            <a:pPr algn="ctr" eaLnBrk="1" hangingPunct="1">
              <a:defRPr/>
            </a:pPr>
            <a:r>
              <a:rPr lang="el-GR" dirty="0">
                <a:latin typeface="Arial" charset="0"/>
              </a:rPr>
              <a:t>διάλυμα </a:t>
            </a:r>
          </a:p>
        </p:txBody>
      </p:sp>
      <p:graphicFrame>
        <p:nvGraphicFramePr>
          <p:cNvPr id="7184" name="Object 64">
            <a:extLst>
              <a:ext uri="{FF2B5EF4-FFF2-40B4-BE49-F238E27FC236}">
                <a16:creationId xmlns:a16="http://schemas.microsoft.com/office/drawing/2014/main" id="{A6988113-7DBF-4059-8897-422A2FC9C7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3141663"/>
          <a:ext cx="1771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8" imgW="736600" imgH="241300" progId="Equation.3">
                  <p:embed/>
                </p:oleObj>
              </mc:Choice>
              <mc:Fallback>
                <p:oleObj name="Εξίσωση" r:id="rId18" imgW="736600" imgH="241300" progId="Equation.3">
                  <p:embed/>
                  <p:pic>
                    <p:nvPicPr>
                      <p:cNvPr id="7184" name="Object 64">
                        <a:extLst>
                          <a:ext uri="{FF2B5EF4-FFF2-40B4-BE49-F238E27FC236}">
                            <a16:creationId xmlns:a16="http://schemas.microsoft.com/office/drawing/2014/main" id="{A6988113-7DBF-4059-8897-422A2FC9C7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141663"/>
                        <a:ext cx="17716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27 - Καμπύλο αριστερό βέλος">
            <a:extLst>
              <a:ext uri="{FF2B5EF4-FFF2-40B4-BE49-F238E27FC236}">
                <a16:creationId xmlns:a16="http://schemas.microsoft.com/office/drawing/2014/main" id="{4366F14C-826B-4667-A66F-A00AA64E9698}"/>
              </a:ext>
            </a:extLst>
          </p:cNvPr>
          <p:cNvSpPr/>
          <p:nvPr/>
        </p:nvSpPr>
        <p:spPr>
          <a:xfrm>
            <a:off x="5435600" y="3213100"/>
            <a:ext cx="288925" cy="57626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7186" name="Object 11">
            <a:extLst>
              <a:ext uri="{FF2B5EF4-FFF2-40B4-BE49-F238E27FC236}">
                <a16:creationId xmlns:a16="http://schemas.microsoft.com/office/drawing/2014/main" id="{6ED5B58D-D783-4987-9309-9F028372A5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3250" y="1125538"/>
          <a:ext cx="941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0" imgW="469696" imgH="215806" progId="Equation.3">
                  <p:embed/>
                </p:oleObj>
              </mc:Choice>
              <mc:Fallback>
                <p:oleObj name="Εξίσωση" r:id="rId20" imgW="469696" imgH="215806" progId="Equation.3">
                  <p:embed/>
                  <p:pic>
                    <p:nvPicPr>
                      <p:cNvPr id="7186" name="Object 11">
                        <a:extLst>
                          <a:ext uri="{FF2B5EF4-FFF2-40B4-BE49-F238E27FC236}">
                            <a16:creationId xmlns:a16="http://schemas.microsoft.com/office/drawing/2014/main" id="{6ED5B58D-D783-4987-9309-9F028372A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125538"/>
                        <a:ext cx="9413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27">
            <a:extLst>
              <a:ext uri="{FF2B5EF4-FFF2-40B4-BE49-F238E27FC236}">
                <a16:creationId xmlns:a16="http://schemas.microsoft.com/office/drawing/2014/main" id="{5CB0C6B6-A84D-46CA-A6EB-9B6C53204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2636838"/>
          <a:ext cx="1800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2" imgW="952087" imgH="215806" progId="Equation.3">
                  <p:embed/>
                </p:oleObj>
              </mc:Choice>
              <mc:Fallback>
                <p:oleObj name="Εξίσωση" r:id="rId22" imgW="952087" imgH="215806" progId="Equation.3">
                  <p:embed/>
                  <p:pic>
                    <p:nvPicPr>
                      <p:cNvPr id="7187" name="Object 27">
                        <a:extLst>
                          <a:ext uri="{FF2B5EF4-FFF2-40B4-BE49-F238E27FC236}">
                            <a16:creationId xmlns:a16="http://schemas.microsoft.com/office/drawing/2014/main" id="{5CB0C6B6-A84D-46CA-A6EB-9B6C532049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636838"/>
                        <a:ext cx="1800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28">
            <a:extLst>
              <a:ext uri="{FF2B5EF4-FFF2-40B4-BE49-F238E27FC236}">
                <a16:creationId xmlns:a16="http://schemas.microsoft.com/office/drawing/2014/main" id="{1959070D-39E1-40BD-8ADF-77BFDD063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1125538"/>
          <a:ext cx="20558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4" imgW="901309" imgH="215806" progId="Equation.3">
                  <p:embed/>
                </p:oleObj>
              </mc:Choice>
              <mc:Fallback>
                <p:oleObj name="Εξίσωση" r:id="rId24" imgW="901309" imgH="215806" progId="Equation.3">
                  <p:embed/>
                  <p:pic>
                    <p:nvPicPr>
                      <p:cNvPr id="7188" name="Object 28">
                        <a:extLst>
                          <a:ext uri="{FF2B5EF4-FFF2-40B4-BE49-F238E27FC236}">
                            <a16:creationId xmlns:a16="http://schemas.microsoft.com/office/drawing/2014/main" id="{1959070D-39E1-40BD-8ADF-77BFDD063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25538"/>
                        <a:ext cx="20558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29 - TextBox">
            <a:extLst>
              <a:ext uri="{FF2B5EF4-FFF2-40B4-BE49-F238E27FC236}">
                <a16:creationId xmlns:a16="http://schemas.microsoft.com/office/drawing/2014/main" id="{AFA0F1D3-D302-4BA8-9E59-2AA934F6A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196975"/>
            <a:ext cx="509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Για </a:t>
            </a:r>
          </a:p>
        </p:txBody>
      </p:sp>
      <p:graphicFrame>
        <p:nvGraphicFramePr>
          <p:cNvPr id="7190" name="Object 29">
            <a:extLst>
              <a:ext uri="{FF2B5EF4-FFF2-40B4-BE49-F238E27FC236}">
                <a16:creationId xmlns:a16="http://schemas.microsoft.com/office/drawing/2014/main" id="{7A61FDAF-273E-4C4C-B5FB-D0E0552CD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1563" y="2544763"/>
          <a:ext cx="20050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6" imgW="825142" imgH="215806" progId="Equation.3">
                  <p:embed/>
                </p:oleObj>
              </mc:Choice>
              <mc:Fallback>
                <p:oleObj name="Εξίσωση" r:id="rId26" imgW="825142" imgH="215806" progId="Equation.3">
                  <p:embed/>
                  <p:pic>
                    <p:nvPicPr>
                      <p:cNvPr id="7190" name="Object 29">
                        <a:extLst>
                          <a:ext uri="{FF2B5EF4-FFF2-40B4-BE49-F238E27FC236}">
                            <a16:creationId xmlns:a16="http://schemas.microsoft.com/office/drawing/2014/main" id="{7A61FDAF-273E-4C4C-B5FB-D0E0552CD2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544763"/>
                        <a:ext cx="20050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32 - Ευθύγραμμο βέλος σύνδεσης">
            <a:extLst>
              <a:ext uri="{FF2B5EF4-FFF2-40B4-BE49-F238E27FC236}">
                <a16:creationId xmlns:a16="http://schemas.microsoft.com/office/drawing/2014/main" id="{7031118A-6767-4193-8F76-3037B86C8918}"/>
              </a:ext>
            </a:extLst>
          </p:cNvPr>
          <p:cNvCxnSpPr/>
          <p:nvPr/>
        </p:nvCxnSpPr>
        <p:spPr>
          <a:xfrm flipV="1">
            <a:off x="1763713" y="1628775"/>
            <a:ext cx="287337" cy="287338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>
            <a:extLst>
              <a:ext uri="{FF2B5EF4-FFF2-40B4-BE49-F238E27FC236}">
                <a16:creationId xmlns:a16="http://schemas.microsoft.com/office/drawing/2014/main" id="{2B7F7068-5C68-4AA1-BFA3-8CC07D6E6FF9}"/>
              </a:ext>
            </a:extLst>
          </p:cNvPr>
          <p:cNvCxnSpPr/>
          <p:nvPr/>
        </p:nvCxnSpPr>
        <p:spPr>
          <a:xfrm>
            <a:off x="1763713" y="2349500"/>
            <a:ext cx="360362" cy="21590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36 - TextBox">
            <a:extLst>
              <a:ext uri="{FF2B5EF4-FFF2-40B4-BE49-F238E27FC236}">
                <a16:creationId xmlns:a16="http://schemas.microsoft.com/office/drawing/2014/main" id="{7D9C1140-1911-4D2C-85D4-F544517A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2484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ln(1-x</a:t>
            </a:r>
            <a:r>
              <a:rPr lang="en-US" altLang="el-GR" sz="1600" baseline="-25000"/>
              <a:t>2</a:t>
            </a:r>
            <a:r>
              <a:rPr lang="en-US" altLang="el-GR" sz="1600"/>
              <a:t>) </a:t>
            </a:r>
            <a:r>
              <a:rPr lang="el-GR" altLang="el-GR" sz="1600"/>
              <a:t>=</a:t>
            </a:r>
            <a:r>
              <a:rPr lang="en-US" altLang="el-GR" sz="1600"/>
              <a:t> -</a:t>
            </a:r>
            <a:r>
              <a:rPr lang="el-GR" altLang="el-GR" sz="1600"/>
              <a:t>(</a:t>
            </a:r>
            <a:r>
              <a:rPr lang="en-US" altLang="el-GR" sz="1600"/>
              <a:t>x</a:t>
            </a:r>
            <a:r>
              <a:rPr lang="en-US" altLang="el-GR" sz="1600" baseline="-25000"/>
              <a:t>2</a:t>
            </a:r>
            <a:r>
              <a:rPr lang="el-GR" altLang="el-GR" sz="1600"/>
              <a:t>+1/2</a:t>
            </a:r>
            <a:r>
              <a:rPr lang="en-US" altLang="el-GR" sz="1600"/>
              <a:t> x</a:t>
            </a:r>
            <a:r>
              <a:rPr lang="en-US" altLang="el-GR" sz="1600" baseline="-25000"/>
              <a:t>2</a:t>
            </a:r>
            <a:r>
              <a:rPr lang="el-GR" altLang="el-GR" sz="1600" baseline="30000"/>
              <a:t>2</a:t>
            </a:r>
            <a:r>
              <a:rPr lang="el-GR" altLang="el-GR" sz="1600"/>
              <a:t>+….</a:t>
            </a:r>
          </a:p>
        </p:txBody>
      </p:sp>
      <p:sp>
        <p:nvSpPr>
          <p:cNvPr id="7194" name="25 - Θέση αριθμού διαφάνειας">
            <a:extLst>
              <a:ext uri="{FF2B5EF4-FFF2-40B4-BE49-F238E27FC236}">
                <a16:creationId xmlns:a16="http://schemas.microsoft.com/office/drawing/2014/main" id="{2F684CF2-07A1-4BF2-9979-27A61016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29646F-E585-4E85-A9AC-899A1337281C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l-GR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Ορθογώνιο">
            <a:extLst>
              <a:ext uri="{FF2B5EF4-FFF2-40B4-BE49-F238E27FC236}">
                <a16:creationId xmlns:a16="http://schemas.microsoft.com/office/drawing/2014/main" id="{59A4DA58-D915-4F05-B2F9-B443BA2235BA}"/>
              </a:ext>
            </a:extLst>
          </p:cNvPr>
          <p:cNvSpPr/>
          <p:nvPr/>
        </p:nvSpPr>
        <p:spPr>
          <a:xfrm>
            <a:off x="2484438" y="500063"/>
            <a:ext cx="4500562" cy="60007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65539" name="5 - Θέση αριθμού διαφάνειας">
            <a:extLst>
              <a:ext uri="{FF2B5EF4-FFF2-40B4-BE49-F238E27FC236}">
                <a16:creationId xmlns:a16="http://schemas.microsoft.com/office/drawing/2014/main" id="{BEF6CDF0-8765-45EC-A24B-2E220BE8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B133E-F2E7-43B3-905A-E6BFC6C63042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l-GR" sz="1400"/>
          </a:p>
        </p:txBody>
      </p:sp>
      <p:pic>
        <p:nvPicPr>
          <p:cNvPr id="65540" name="Picture 8">
            <a:extLst>
              <a:ext uri="{FF2B5EF4-FFF2-40B4-BE49-F238E27FC236}">
                <a16:creationId xmlns:a16="http://schemas.microsoft.com/office/drawing/2014/main" id="{C1C5ED15-35D3-4C16-A124-0A24B89C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908050"/>
            <a:ext cx="3876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9 - TextBox">
            <a:extLst>
              <a:ext uri="{FF2B5EF4-FFF2-40B4-BE49-F238E27FC236}">
                <a16:creationId xmlns:a16="http://schemas.microsoft.com/office/drawing/2014/main" id="{86920FF6-EA5B-428B-B3BC-DA286D63464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96256" y="4552157"/>
            <a:ext cx="218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απόκριση ανιχνευτή</a:t>
            </a:r>
          </a:p>
        </p:txBody>
      </p:sp>
      <p:sp>
        <p:nvSpPr>
          <p:cNvPr id="65542" name="10 - TextBox">
            <a:extLst>
              <a:ext uri="{FF2B5EF4-FFF2-40B4-BE49-F238E27FC236}">
                <a16:creationId xmlns:a16="http://schemas.microsoft.com/office/drawing/2014/main" id="{A5B1CB0B-F3BF-4BA8-82D5-6AB51085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857875"/>
            <a:ext cx="2478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Όγκος έκλουσης, </a:t>
            </a:r>
            <a:r>
              <a:rPr lang="en-US" altLang="el-GR" sz="1800" b="1"/>
              <a:t>mL</a:t>
            </a:r>
            <a:endParaRPr lang="el-GR" altLang="el-GR" sz="1800" b="1"/>
          </a:p>
        </p:txBody>
      </p:sp>
      <p:sp>
        <p:nvSpPr>
          <p:cNvPr id="65543" name="11 - TextBox">
            <a:extLst>
              <a:ext uri="{FF2B5EF4-FFF2-40B4-BE49-F238E27FC236}">
                <a16:creationId xmlns:a16="http://schemas.microsoft.com/office/drawing/2014/main" id="{23551260-2C66-4380-B52D-8876EC42A5B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71663" y="2184400"/>
            <a:ext cx="1881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Μοριακό βάρος</a:t>
            </a:r>
          </a:p>
        </p:txBody>
      </p:sp>
      <p:sp>
        <p:nvSpPr>
          <p:cNvPr id="65544" name="10 - TextBox">
            <a:extLst>
              <a:ext uri="{FF2B5EF4-FFF2-40B4-BE49-F238E27FC236}">
                <a16:creationId xmlns:a16="http://schemas.microsoft.com/office/drawing/2014/main" id="{39C10AC8-F405-44BF-8F77-105C4FFD1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29125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Ανάλογη του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μοριακού βάρους</a:t>
            </a:r>
          </a:p>
        </p:txBody>
      </p:sp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D022BBA6-2545-4854-A2CD-2AD0E58E1D20}"/>
              </a:ext>
            </a:extLst>
          </p:cNvPr>
          <p:cNvCxnSpPr/>
          <p:nvPr/>
        </p:nvCxnSpPr>
        <p:spPr>
          <a:xfrm>
            <a:off x="468313" y="5013325"/>
            <a:ext cx="2232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αριθμού διαφάνειας">
            <a:extLst>
              <a:ext uri="{FF2B5EF4-FFF2-40B4-BE49-F238E27FC236}">
                <a16:creationId xmlns:a16="http://schemas.microsoft.com/office/drawing/2014/main" id="{46C20C1A-A9F1-436D-AE68-56C70EB0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C361D-9765-4D64-A785-FB149734027C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l-GR" sz="1400"/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id="{AFA9699F-0048-43D7-83C9-8E935940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492283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88" name="Object 3">
            <a:extLst>
              <a:ext uri="{FF2B5EF4-FFF2-40B4-BE49-F238E27FC236}">
                <a16:creationId xmlns:a16="http://schemas.microsoft.com/office/drawing/2014/main" id="{A9C002D2-627B-473F-AA6B-43E9D2518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5013325"/>
          <a:ext cx="19446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901309" imgH="431613" progId="Equation.3">
                  <p:embed/>
                </p:oleObj>
              </mc:Choice>
              <mc:Fallback>
                <p:oleObj name="Εξίσωση" r:id="rId3" imgW="901309" imgH="431613" progId="Equation.3">
                  <p:embed/>
                  <p:pic>
                    <p:nvPicPr>
                      <p:cNvPr id="67588" name="Object 3">
                        <a:extLst>
                          <a:ext uri="{FF2B5EF4-FFF2-40B4-BE49-F238E27FC236}">
                            <a16:creationId xmlns:a16="http://schemas.microsoft.com/office/drawing/2014/main" id="{A9C002D2-627B-473F-AA6B-43E9D2518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013325"/>
                        <a:ext cx="19446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4">
            <a:extLst>
              <a:ext uri="{FF2B5EF4-FFF2-40B4-BE49-F238E27FC236}">
                <a16:creationId xmlns:a16="http://schemas.microsoft.com/office/drawing/2014/main" id="{F4BA8371-C345-4AAD-BB14-4A79330E5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013325"/>
          <a:ext cx="22336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054100" imgH="431800" progId="Equation.3">
                  <p:embed/>
                </p:oleObj>
              </mc:Choice>
              <mc:Fallback>
                <p:oleObj name="Εξίσωση" r:id="rId5" imgW="1054100" imgH="431800" progId="Equation.3">
                  <p:embed/>
                  <p:pic>
                    <p:nvPicPr>
                      <p:cNvPr id="67589" name="Object 4">
                        <a:extLst>
                          <a:ext uri="{FF2B5EF4-FFF2-40B4-BE49-F238E27FC236}">
                            <a16:creationId xmlns:a16="http://schemas.microsoft.com/office/drawing/2014/main" id="{F4BA8371-C345-4AAD-BB14-4A79330E5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13325"/>
                        <a:ext cx="22336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05C35460-57A1-4685-B1FC-B17736014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4724400"/>
          <a:ext cx="149383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838200" imgH="850900" progId="Equation.3">
                  <p:embed/>
                </p:oleObj>
              </mc:Choice>
              <mc:Fallback>
                <p:oleObj name="Εξίσωση" r:id="rId7" imgW="838200" imgH="850900" progId="Equation.3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05C35460-57A1-4685-B1FC-B17736014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24400"/>
                        <a:ext cx="1493838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7 - TextBox">
            <a:extLst>
              <a:ext uri="{FF2B5EF4-FFF2-40B4-BE49-F238E27FC236}">
                <a16:creationId xmlns:a16="http://schemas.microsoft.com/office/drawing/2014/main" id="{3EAC1A46-B9B8-44B6-BF5F-C821446A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68638"/>
            <a:ext cx="1660525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/>
              <a:t>h</a:t>
            </a:r>
            <a:r>
              <a:rPr lang="en-US" altLang="el-GR" sz="2400" baseline="-25000"/>
              <a:t>i</a:t>
            </a:r>
            <a:r>
              <a:rPr lang="en-US" altLang="el-GR" sz="2400"/>
              <a:t> ~ c</a:t>
            </a:r>
            <a:r>
              <a:rPr lang="en-US" altLang="el-GR" sz="2400" baseline="-25000"/>
              <a:t>i </a:t>
            </a:r>
            <a:r>
              <a:rPr lang="en-US" altLang="el-GR" sz="2400"/>
              <a:t>~</a:t>
            </a:r>
            <a:r>
              <a:rPr lang="en-US" altLang="el-GR" sz="2400" baseline="-25000"/>
              <a:t> </a:t>
            </a:r>
            <a:r>
              <a:rPr lang="en-US" altLang="el-GR" sz="2400"/>
              <a:t>m</a:t>
            </a:r>
            <a:r>
              <a:rPr lang="en-US" altLang="el-GR" sz="2400" baseline="-25000"/>
              <a:t> i</a:t>
            </a:r>
            <a:endParaRPr lang="el-GR" altLang="el-GR" sz="2400" baseline="-25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>
            <a:extLst>
              <a:ext uri="{FF2B5EF4-FFF2-40B4-BE49-F238E27FC236}">
                <a16:creationId xmlns:a16="http://schemas.microsoft.com/office/drawing/2014/main" id="{27B6E59F-EA7D-4269-AF6C-06CC5C0A70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516563"/>
          <a:ext cx="24844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" r:id="rId3" imgW="1933956" imgH="571500" progId="Word.Picture.8">
                  <p:embed/>
                </p:oleObj>
              </mc:Choice>
              <mc:Fallback>
                <p:oleObj name="Εικόνα" r:id="rId3" imgW="1933956" imgH="571500" progId="Word.Picture.8">
                  <p:embed/>
                  <p:pic>
                    <p:nvPicPr>
                      <p:cNvPr id="68610" name="Object 2">
                        <a:extLst>
                          <a:ext uri="{FF2B5EF4-FFF2-40B4-BE49-F238E27FC236}">
                            <a16:creationId xmlns:a16="http://schemas.microsoft.com/office/drawing/2014/main" id="{27B6E59F-EA7D-4269-AF6C-06CC5C0A70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516563"/>
                        <a:ext cx="24844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Rectangle 4">
            <a:extLst>
              <a:ext uri="{FF2B5EF4-FFF2-40B4-BE49-F238E27FC236}">
                <a16:creationId xmlns:a16="http://schemas.microsoft.com/office/drawing/2014/main" id="{D1977E7E-E941-4A3C-AD14-975F1E5F2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100" y="133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68612" name="Rectangle 5">
            <a:extLst>
              <a:ext uri="{FF2B5EF4-FFF2-40B4-BE49-F238E27FC236}">
                <a16:creationId xmlns:a16="http://schemas.microsoft.com/office/drawing/2014/main" id="{8BF7FBC0-FC3C-4796-96FF-B2C9928C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0563"/>
            <a:ext cx="2759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Παγκόσμια βαθμονόμηση</a:t>
            </a:r>
            <a:endParaRPr lang="el-GR" altLang="el-GR" sz="1800"/>
          </a:p>
        </p:txBody>
      </p:sp>
      <p:graphicFrame>
        <p:nvGraphicFramePr>
          <p:cNvPr id="68613" name="Object 6">
            <a:extLst>
              <a:ext uri="{FF2B5EF4-FFF2-40B4-BE49-F238E27FC236}">
                <a16:creationId xmlns:a16="http://schemas.microsoft.com/office/drawing/2014/main" id="{4BC44ADA-2D10-4DC0-A327-6C0E7451E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1428750"/>
          <a:ext cx="20447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914400" imgH="469900" progId="Equation.3">
                  <p:embed/>
                </p:oleObj>
              </mc:Choice>
              <mc:Fallback>
                <p:oleObj name="Εξίσωση" r:id="rId5" imgW="914400" imgH="469900" progId="Equation.3">
                  <p:embed/>
                  <p:pic>
                    <p:nvPicPr>
                      <p:cNvPr id="68613" name="Object 6">
                        <a:extLst>
                          <a:ext uri="{FF2B5EF4-FFF2-40B4-BE49-F238E27FC236}">
                            <a16:creationId xmlns:a16="http://schemas.microsoft.com/office/drawing/2014/main" id="{4BC44ADA-2D10-4DC0-A327-6C0E7451E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428750"/>
                        <a:ext cx="2044700" cy="1039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Text Box 7">
            <a:extLst>
              <a:ext uri="{FF2B5EF4-FFF2-40B4-BE49-F238E27FC236}">
                <a16:creationId xmlns:a16="http://schemas.microsoft.com/office/drawing/2014/main" id="{8DAD00DE-A6DB-40F7-A903-31DE34E7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879850"/>
            <a:ext cx="2389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400"/>
              <a:t>[</a:t>
            </a:r>
            <a:r>
              <a:rPr lang="el-GR" altLang="el-GR" sz="2400"/>
              <a:t>η]Μ</a:t>
            </a:r>
            <a:r>
              <a:rPr lang="en-GB" altLang="el-GR" sz="2400"/>
              <a:t>~V</a:t>
            </a:r>
            <a:r>
              <a:rPr lang="en-GB" altLang="el-GR" sz="2400" baseline="-25000"/>
              <a:t>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FF0000"/>
                </a:solidFill>
              </a:rPr>
              <a:t>ΥΔΡΟΔΥΝΑΜΙΚΟΣ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FF0000"/>
                </a:solidFill>
              </a:rPr>
              <a:t>ΟΓΚΟΣ</a:t>
            </a:r>
            <a:endParaRPr lang="en-US" altLang="el-GR" sz="2000">
              <a:solidFill>
                <a:srgbClr val="FF0000"/>
              </a:solidFill>
            </a:endParaRPr>
          </a:p>
        </p:txBody>
      </p:sp>
      <p:sp>
        <p:nvSpPr>
          <p:cNvPr id="68615" name="7 - Θέση αριθμού διαφάνειας">
            <a:extLst>
              <a:ext uri="{FF2B5EF4-FFF2-40B4-BE49-F238E27FC236}">
                <a16:creationId xmlns:a16="http://schemas.microsoft.com/office/drawing/2014/main" id="{D48961F3-D66F-4DD7-A21C-CF14E922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4F0085-65D0-477B-8D5C-C14458461472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l-GR" sz="1400"/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7F46ECB5-9C7D-4ACD-8CF4-A7E8459B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63" y="714375"/>
            <a:ext cx="4410075" cy="56673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8617" name="10 - TextBox">
            <a:extLst>
              <a:ext uri="{FF2B5EF4-FFF2-40B4-BE49-F238E27FC236}">
                <a16:creationId xmlns:a16="http://schemas.microsoft.com/office/drawing/2014/main" id="{3247B29E-54E1-406E-A63C-D9F5E257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6000750"/>
            <a:ext cx="2478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Όγκος έκλουσης, </a:t>
            </a:r>
            <a:r>
              <a:rPr lang="en-US" altLang="el-GR" sz="1800" b="1"/>
              <a:t>mL</a:t>
            </a:r>
            <a:endParaRPr lang="el-GR" altLang="el-GR" sz="1800" b="1"/>
          </a:p>
        </p:txBody>
      </p:sp>
      <p:sp>
        <p:nvSpPr>
          <p:cNvPr id="68618" name="11 - TextBox">
            <a:extLst>
              <a:ext uri="{FF2B5EF4-FFF2-40B4-BE49-F238E27FC236}">
                <a16:creationId xmlns:a16="http://schemas.microsoft.com/office/drawing/2014/main" id="{B2BC00CE-3B20-4DC6-BE4B-8A89EC03B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714375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log</a:t>
            </a:r>
            <a:r>
              <a:rPr lang="el-GR" altLang="el-GR" sz="1800" b="1"/>
              <a:t>[η]Μ</a:t>
            </a:r>
          </a:p>
        </p:txBody>
      </p:sp>
      <p:sp>
        <p:nvSpPr>
          <p:cNvPr id="68619" name="12 - TextBox">
            <a:extLst>
              <a:ext uri="{FF2B5EF4-FFF2-40B4-BE49-F238E27FC236}">
                <a16:creationId xmlns:a16="http://schemas.microsoft.com/office/drawing/2014/main" id="{25038FB9-1F86-4016-BAF3-FB0C80273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714375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log</a:t>
            </a:r>
            <a:r>
              <a:rPr lang="el-GR" altLang="el-GR" sz="1800" b="1"/>
              <a:t>Μ</a:t>
            </a:r>
          </a:p>
        </p:txBody>
      </p:sp>
      <p:graphicFrame>
        <p:nvGraphicFramePr>
          <p:cNvPr id="68620" name="Object 6">
            <a:extLst>
              <a:ext uri="{FF2B5EF4-FFF2-40B4-BE49-F238E27FC236}">
                <a16:creationId xmlns:a16="http://schemas.microsoft.com/office/drawing/2014/main" id="{2C81BF06-BFE6-415D-8FBC-8666FEF491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636838"/>
          <a:ext cx="12493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558558" imgH="393529" progId="Equation.3">
                  <p:embed/>
                </p:oleObj>
              </mc:Choice>
              <mc:Fallback>
                <p:oleObj name="Εξίσωση" r:id="rId8" imgW="558558" imgH="393529" progId="Equation.3">
                  <p:embed/>
                  <p:pic>
                    <p:nvPicPr>
                      <p:cNvPr id="68620" name="Object 6">
                        <a:extLst>
                          <a:ext uri="{FF2B5EF4-FFF2-40B4-BE49-F238E27FC236}">
                            <a16:creationId xmlns:a16="http://schemas.microsoft.com/office/drawing/2014/main" id="{2C81BF06-BFE6-415D-8FBC-8666FEF49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36838"/>
                        <a:ext cx="1249363" cy="8715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TextBox">
            <a:extLst>
              <a:ext uri="{FF2B5EF4-FFF2-40B4-BE49-F238E27FC236}">
                <a16:creationId xmlns:a16="http://schemas.microsoft.com/office/drawing/2014/main" id="{74D6826A-D4DE-4418-89C6-C8A21A72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135938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u="sng">
                <a:solidFill>
                  <a:schemeClr val="accent2"/>
                </a:solidFill>
              </a:rPr>
              <a:t>Σύνοψη κεφαλαίου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400"/>
          </a:p>
          <a:p>
            <a:pPr eaLnBrk="1" hangingPunct="1">
              <a:spcBef>
                <a:spcPct val="0"/>
              </a:spcBef>
            </a:pPr>
            <a:r>
              <a:rPr lang="el-GR" altLang="el-GR" sz="1400"/>
              <a:t>Στο κεφάλαιο αυτό μελετώνται οι βασικές αρχές τριών τεχνικών χαρακτηρισμού των πολυμερών σε αραιά διαλύματα: Οσμωμετρία, Ιξωδομετρία και χρωματογραφία πηκτώματος </a:t>
            </a:r>
            <a:r>
              <a:rPr lang="en-US" altLang="el-GR" sz="1400"/>
              <a:t>(GPC) </a:t>
            </a:r>
            <a:r>
              <a:rPr lang="el-GR" altLang="el-GR" sz="1400"/>
              <a:t>η αποκλεισμού μεγεθών (</a:t>
            </a:r>
            <a:r>
              <a:rPr lang="en-US" altLang="el-GR" sz="1400"/>
              <a:t>SEC</a:t>
            </a:r>
            <a:r>
              <a:rPr lang="el-GR" altLang="el-GR" sz="1400"/>
              <a:t>). </a:t>
            </a:r>
          </a:p>
          <a:p>
            <a:pPr eaLnBrk="1" hangingPunct="1">
              <a:spcBef>
                <a:spcPct val="0"/>
              </a:spcBef>
            </a:pPr>
            <a:endParaRPr lang="el-GR" altLang="el-GR" sz="1400"/>
          </a:p>
          <a:p>
            <a:pPr eaLnBrk="1" hangingPunct="1">
              <a:spcBef>
                <a:spcPct val="0"/>
              </a:spcBef>
            </a:pPr>
            <a:r>
              <a:rPr lang="el-GR" altLang="el-GR" sz="1400"/>
              <a:t>Εξάγεται η σχέση της Οσμωτικής πίεσης διαλύματος πολυμερούς με το Μοριακό βάρος. Με βάση την θερμοδυναμική, δείχνεται πως οι μετρήσεις οσμωτικής πίεσης σε αραιά διαλύματα μπορούν να χρησιμοποιηθούν για τον προσδιορισμό του </a:t>
            </a:r>
            <a:r>
              <a:rPr lang="el-GR" altLang="el-GR" sz="1400" i="1"/>
              <a:t>Μ</a:t>
            </a:r>
            <a:r>
              <a:rPr lang="en-US" altLang="el-GR" sz="1400" baseline="-25000"/>
              <a:t>n</a:t>
            </a:r>
            <a:r>
              <a:rPr lang="el-GR" altLang="el-GR" sz="1400"/>
              <a:t> και του δεύτερου συντελεστή </a:t>
            </a:r>
            <a:r>
              <a:rPr lang="en-US" altLang="el-GR" sz="1400"/>
              <a:t>virial</a:t>
            </a:r>
            <a:r>
              <a:rPr lang="el-GR" altLang="el-GR" sz="1400"/>
              <a:t>, </a:t>
            </a:r>
            <a:r>
              <a:rPr lang="el-GR" altLang="el-GR" sz="1400" i="1"/>
              <a:t>Β</a:t>
            </a:r>
            <a:r>
              <a:rPr lang="el-GR" altLang="el-GR" sz="1400"/>
              <a:t>. Ο τελευταίος δίνει άμεσες πληροφορίες για την ποιότητα του διαλύτη: </a:t>
            </a:r>
            <a:r>
              <a:rPr lang="el-GR" altLang="el-GR" sz="1400" i="1"/>
              <a:t>Β </a:t>
            </a:r>
            <a:r>
              <a:rPr lang="el-GR" altLang="el-GR" sz="1400"/>
              <a:t>&gt; 0 καλός διαλύτης, </a:t>
            </a:r>
            <a:r>
              <a:rPr lang="el-GR" altLang="el-GR" sz="1400" i="1"/>
              <a:t>Β</a:t>
            </a:r>
            <a:r>
              <a:rPr lang="el-GR" altLang="el-GR" sz="1400"/>
              <a:t>=0 Θ διαλύτης, </a:t>
            </a:r>
            <a:r>
              <a:rPr lang="el-GR" altLang="el-GR" sz="1400" i="1"/>
              <a:t>Β</a:t>
            </a:r>
            <a:r>
              <a:rPr lang="el-GR" altLang="el-GR" sz="1400"/>
              <a:t>&lt;0 κακός διαλύτης.</a:t>
            </a:r>
            <a:endParaRPr lang="en-US" altLang="el-GR" sz="1400"/>
          </a:p>
          <a:p>
            <a:pPr eaLnBrk="1" hangingPunct="1">
              <a:spcBef>
                <a:spcPct val="0"/>
              </a:spcBef>
            </a:pPr>
            <a:endParaRPr lang="el-GR" altLang="el-GR" sz="1400"/>
          </a:p>
          <a:p>
            <a:pPr eaLnBrk="1" hangingPunct="1">
              <a:spcBef>
                <a:spcPct val="0"/>
              </a:spcBef>
            </a:pPr>
            <a:r>
              <a:rPr lang="el-GR" altLang="el-GR" sz="1400"/>
              <a:t>Η σχέση ανάμεσα στο εσωτερικό ιξώδες και το μοριακό βάρος μπορεί να εκφραστεί κυρίως από την εξίσωση </a:t>
            </a:r>
            <a:r>
              <a:rPr lang="en-US" altLang="el-GR" sz="1400"/>
              <a:t>Mark</a:t>
            </a:r>
            <a:r>
              <a:rPr lang="el-GR" altLang="el-GR" sz="1400"/>
              <a:t>-</a:t>
            </a:r>
            <a:r>
              <a:rPr lang="en-US" altLang="el-GR" sz="1400"/>
              <a:t>Houwink</a:t>
            </a:r>
            <a:r>
              <a:rPr lang="el-GR" altLang="el-GR" sz="1400"/>
              <a:t> [</a:t>
            </a:r>
            <a:r>
              <a:rPr lang="el-GR" altLang="el-GR" sz="1400" i="1"/>
              <a:t>η</a:t>
            </a:r>
            <a:r>
              <a:rPr lang="el-GR" altLang="el-GR" sz="1400"/>
              <a:t>] = </a:t>
            </a:r>
            <a:r>
              <a:rPr lang="en-US" altLang="el-GR" sz="1400" i="1"/>
              <a:t>kM</a:t>
            </a:r>
            <a:r>
              <a:rPr lang="el-GR" altLang="el-GR" sz="1400" i="1" baseline="30000"/>
              <a:t>α</a:t>
            </a:r>
            <a:r>
              <a:rPr lang="el-GR" altLang="el-GR" sz="1400"/>
              <a:t>, όπου οι παράμετροι </a:t>
            </a:r>
            <a:r>
              <a:rPr lang="en-US" altLang="el-GR" sz="1400" i="1"/>
              <a:t>k</a:t>
            </a:r>
            <a:r>
              <a:rPr lang="en-US" altLang="el-GR" sz="1400"/>
              <a:t> </a:t>
            </a:r>
            <a:r>
              <a:rPr lang="el-GR" altLang="el-GR" sz="1400"/>
              <a:t>και </a:t>
            </a:r>
            <a:r>
              <a:rPr lang="el-GR" altLang="el-GR" sz="1400" i="1"/>
              <a:t>α</a:t>
            </a:r>
            <a:r>
              <a:rPr lang="el-GR" altLang="el-GR" sz="1400"/>
              <a:t> σταθερές που για μεγάλο αριθμό συστημάτων βρίσκονται στο </a:t>
            </a:r>
            <a:r>
              <a:rPr lang="en-US" altLang="el-GR" sz="1400" i="1"/>
              <a:t>Polymer Handbook</a:t>
            </a:r>
            <a:r>
              <a:rPr lang="en-US" altLang="el-GR" sz="1400"/>
              <a:t>.</a:t>
            </a:r>
            <a:r>
              <a:rPr lang="el-GR" altLang="el-GR" sz="1400"/>
              <a:t> . Παρουσιάζονται οι μέθοδοι προσδιορισμού του  εσωτερικού ιξώδους του πολυμερούς, [</a:t>
            </a:r>
            <a:r>
              <a:rPr lang="el-GR" altLang="el-GR" sz="1400" i="1"/>
              <a:t>η</a:t>
            </a:r>
            <a:r>
              <a:rPr lang="el-GR" altLang="el-GR" sz="1400"/>
              <a:t>] , και οι σχέσεις του με τον συντελεστή μοριακής επεκτατικότητας, </a:t>
            </a:r>
            <a:r>
              <a:rPr lang="el-GR" altLang="el-GR" sz="1400" i="1"/>
              <a:t>α</a:t>
            </a:r>
            <a:r>
              <a:rPr lang="el-GR" altLang="el-GR" sz="1400"/>
              <a:t>, τον υδροδυναμικό όγκο, </a:t>
            </a:r>
            <a:r>
              <a:rPr lang="en-US" altLang="el-GR" sz="1400" i="1"/>
              <a:t>V</a:t>
            </a:r>
            <a:r>
              <a:rPr lang="en-US" altLang="el-GR" sz="1400" baseline="-25000"/>
              <a:t>h</a:t>
            </a:r>
            <a:r>
              <a:rPr lang="el-GR" altLang="el-GR" sz="1400"/>
              <a:t> και την γυροσκοπική ακτίνα </a:t>
            </a:r>
            <a:r>
              <a:rPr lang="en-US" altLang="el-GR" sz="1400" i="1"/>
              <a:t>R</a:t>
            </a:r>
            <a:r>
              <a:rPr lang="en-US" altLang="el-GR" sz="1400" baseline="-25000"/>
              <a:t>g</a:t>
            </a:r>
            <a:r>
              <a:rPr lang="el-GR" altLang="el-GR" sz="1400" baseline="-25000"/>
              <a:t> </a:t>
            </a:r>
            <a:r>
              <a:rPr lang="en-US" altLang="el-GR" sz="1400" baseline="-25000"/>
              <a:t> </a:t>
            </a:r>
            <a:r>
              <a:rPr lang="en-US" altLang="el-GR" sz="1400"/>
              <a:t> </a:t>
            </a:r>
            <a:r>
              <a:rPr lang="el-GR" altLang="el-GR" sz="1400"/>
              <a:t>(Θεωρία </a:t>
            </a:r>
            <a:r>
              <a:rPr lang="en-US" altLang="el-GR" sz="1400"/>
              <a:t>Fox Flory</a:t>
            </a:r>
            <a:r>
              <a:rPr lang="el-GR" altLang="el-GR" sz="140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l-GR" sz="1400"/>
          </a:p>
          <a:p>
            <a:pPr eaLnBrk="1" hangingPunct="1">
              <a:spcBef>
                <a:spcPct val="0"/>
              </a:spcBef>
            </a:pPr>
            <a:r>
              <a:rPr lang="el-GR" altLang="el-GR" sz="1400"/>
              <a:t>Η τεχνική της </a:t>
            </a:r>
            <a:r>
              <a:rPr lang="en-US" altLang="el-GR" sz="1400"/>
              <a:t>SEC</a:t>
            </a:r>
            <a:r>
              <a:rPr lang="el-GR" altLang="el-GR" sz="1400"/>
              <a:t> είναι μία τεχνική για τον χαρακτηρισμό των μέσων μοριακών βαρών και της κατανομής, του μοριακού βάρους των πολυμερών. Ο διαχωρισμός βασίζεται στο διαφορετικό μέγεθος των μακρομορίων στο διάλυμα όπως αυτό εκφράζεται από τον υδροδυναμικό τους όγκο,</a:t>
            </a:r>
            <a:r>
              <a:rPr lang="en-US" altLang="el-GR" sz="1400" i="1"/>
              <a:t>V</a:t>
            </a:r>
            <a:r>
              <a:rPr lang="en-US" altLang="el-GR" sz="1400" baseline="-25000"/>
              <a:t>h</a:t>
            </a:r>
            <a:r>
              <a:rPr lang="el-GR" altLang="el-GR" sz="140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400"/>
              <a:t>Ο όγκος έκλουσης των μακρομορίων είναι αντιστρόφως ανάλογος του </a:t>
            </a:r>
            <a:r>
              <a:rPr lang="en-US" altLang="el-GR" sz="1400" i="1"/>
              <a:t>V</a:t>
            </a:r>
            <a:r>
              <a:rPr lang="en-US" altLang="el-GR" sz="1400" baseline="-25000"/>
              <a:t>h</a:t>
            </a:r>
            <a:r>
              <a:rPr lang="el-GR" altLang="el-GR" sz="1400" baseline="-25000"/>
              <a:t> </a:t>
            </a:r>
            <a:r>
              <a:rPr lang="el-GR" altLang="el-GR" sz="1400"/>
              <a:t>(η του μαριακού βάρους για μια ομόλογη σειρά).</a:t>
            </a:r>
          </a:p>
        </p:txBody>
      </p:sp>
      <p:sp>
        <p:nvSpPr>
          <p:cNvPr id="70659" name="2 - Θέση αριθμού διαφάνειας">
            <a:extLst>
              <a:ext uri="{FF2B5EF4-FFF2-40B4-BE49-F238E27FC236}">
                <a16:creationId xmlns:a16="http://schemas.microsoft.com/office/drawing/2014/main" id="{682B1A02-7E99-4862-BF1C-2E497949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D8397C-A139-40DC-B715-E6110CAF9DB5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l-GR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αριθμού διαφάνειας">
            <a:extLst>
              <a:ext uri="{FF2B5EF4-FFF2-40B4-BE49-F238E27FC236}">
                <a16:creationId xmlns:a16="http://schemas.microsoft.com/office/drawing/2014/main" id="{567F6E54-FA15-4393-A34B-CEC206AE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3373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37870C-C9AD-403D-97F7-2735CF110F8A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l-GR" sz="1400"/>
          </a:p>
        </p:txBody>
      </p:sp>
      <p:sp>
        <p:nvSpPr>
          <p:cNvPr id="71683" name="3 - TextBox">
            <a:extLst>
              <a:ext uri="{FF2B5EF4-FFF2-40B4-BE49-F238E27FC236}">
                <a16:creationId xmlns:a16="http://schemas.microsoft.com/office/drawing/2014/main" id="{770FCB8C-1D48-43C8-B7CD-EA2E5A47D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1546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/>
              <a:t>ΠΑΡΑΡΤΗΜΑ  </a:t>
            </a: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18D04906-9A6C-4052-B4C8-2E08A2BC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71685" name="Object 14">
            <a:extLst>
              <a:ext uri="{FF2B5EF4-FFF2-40B4-BE49-F238E27FC236}">
                <a16:creationId xmlns:a16="http://schemas.microsoft.com/office/drawing/2014/main" id="{ED7080C1-70AB-4ABB-9752-993DD3DA6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476250"/>
          <a:ext cx="2863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86811" imgH="406224" progId="Equation.DSMT4">
                  <p:embed/>
                </p:oleObj>
              </mc:Choice>
              <mc:Fallback>
                <p:oleObj r:id="rId2" imgW="1586811" imgH="406224" progId="Equation.DSMT4">
                  <p:embed/>
                  <p:pic>
                    <p:nvPicPr>
                      <p:cNvPr id="71685" name="Object 14">
                        <a:extLst>
                          <a:ext uri="{FF2B5EF4-FFF2-40B4-BE49-F238E27FC236}">
                            <a16:creationId xmlns:a16="http://schemas.microsoft.com/office/drawing/2014/main" id="{ED7080C1-70AB-4ABB-9752-993DD3DA6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76250"/>
                        <a:ext cx="28638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13">
            <a:extLst>
              <a:ext uri="{FF2B5EF4-FFF2-40B4-BE49-F238E27FC236}">
                <a16:creationId xmlns:a16="http://schemas.microsoft.com/office/drawing/2014/main" id="{D9BEAC1F-407F-4412-BE8A-D4019292F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981075"/>
          <a:ext cx="15462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90600" imgH="228600" progId="Equation.DSMT4">
                  <p:embed/>
                </p:oleObj>
              </mc:Choice>
              <mc:Fallback>
                <p:oleObj r:id="rId4" imgW="990600" imgH="228600" progId="Equation.DSMT4">
                  <p:embed/>
                  <p:pic>
                    <p:nvPicPr>
                      <p:cNvPr id="71686" name="Object 13">
                        <a:extLst>
                          <a:ext uri="{FF2B5EF4-FFF2-40B4-BE49-F238E27FC236}">
                            <a16:creationId xmlns:a16="http://schemas.microsoft.com/office/drawing/2014/main" id="{D9BEAC1F-407F-4412-BE8A-D4019292F8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81075"/>
                        <a:ext cx="15462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12">
            <a:extLst>
              <a:ext uri="{FF2B5EF4-FFF2-40B4-BE49-F238E27FC236}">
                <a16:creationId xmlns:a16="http://schemas.microsoft.com/office/drawing/2014/main" id="{9E0370B0-987B-44EC-9F07-C5C0448E5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412875"/>
          <a:ext cx="10080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71252" imgH="228501" progId="Equation.DSMT4">
                  <p:embed/>
                </p:oleObj>
              </mc:Choice>
              <mc:Fallback>
                <p:oleObj r:id="rId6" imgW="571252" imgH="228501" progId="Equation.DSMT4">
                  <p:embed/>
                  <p:pic>
                    <p:nvPicPr>
                      <p:cNvPr id="71687" name="Object 12">
                        <a:extLst>
                          <a:ext uri="{FF2B5EF4-FFF2-40B4-BE49-F238E27FC236}">
                            <a16:creationId xmlns:a16="http://schemas.microsoft.com/office/drawing/2014/main" id="{9E0370B0-987B-44EC-9F07-C5C0448E5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10080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11">
            <a:extLst>
              <a:ext uri="{FF2B5EF4-FFF2-40B4-BE49-F238E27FC236}">
                <a16:creationId xmlns:a16="http://schemas.microsoft.com/office/drawing/2014/main" id="{55956CEF-5DEC-4C19-A07C-DFD9D82D91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1412875"/>
          <a:ext cx="30972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76400" imgH="431800" progId="Equation.DSMT4">
                  <p:embed/>
                </p:oleObj>
              </mc:Choice>
              <mc:Fallback>
                <p:oleObj r:id="rId8" imgW="1676400" imgH="431800" progId="Equation.DSMT4">
                  <p:embed/>
                  <p:pic>
                    <p:nvPicPr>
                      <p:cNvPr id="71688" name="Object 11">
                        <a:extLst>
                          <a:ext uri="{FF2B5EF4-FFF2-40B4-BE49-F238E27FC236}">
                            <a16:creationId xmlns:a16="http://schemas.microsoft.com/office/drawing/2014/main" id="{55956CEF-5DEC-4C19-A07C-DFD9D82D9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12875"/>
                        <a:ext cx="30972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0">
            <a:extLst>
              <a:ext uri="{FF2B5EF4-FFF2-40B4-BE49-F238E27FC236}">
                <a16:creationId xmlns:a16="http://schemas.microsoft.com/office/drawing/2014/main" id="{052D4044-2A1D-4AD9-926F-8EBE01A64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349500"/>
          <a:ext cx="41036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451100" imgH="444500" progId="Equation.DSMT4">
                  <p:embed/>
                </p:oleObj>
              </mc:Choice>
              <mc:Fallback>
                <p:oleObj r:id="rId10" imgW="2451100" imgH="444500" progId="Equation.DSMT4">
                  <p:embed/>
                  <p:pic>
                    <p:nvPicPr>
                      <p:cNvPr id="71689" name="Object 10">
                        <a:extLst>
                          <a:ext uri="{FF2B5EF4-FFF2-40B4-BE49-F238E27FC236}">
                            <a16:creationId xmlns:a16="http://schemas.microsoft.com/office/drawing/2014/main" id="{052D4044-2A1D-4AD9-926F-8EBE01A64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349500"/>
                        <a:ext cx="41036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9">
            <a:extLst>
              <a:ext uri="{FF2B5EF4-FFF2-40B4-BE49-F238E27FC236}">
                <a16:creationId xmlns:a16="http://schemas.microsoft.com/office/drawing/2014/main" id="{994DD91F-255C-46B8-A01B-814BF5FF6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3213100"/>
          <a:ext cx="25130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828800" imgH="419100" progId="Equation.DSMT4">
                  <p:embed/>
                </p:oleObj>
              </mc:Choice>
              <mc:Fallback>
                <p:oleObj r:id="rId12" imgW="1828800" imgH="419100" progId="Equation.DSMT4">
                  <p:embed/>
                  <p:pic>
                    <p:nvPicPr>
                      <p:cNvPr id="71690" name="Object 9">
                        <a:extLst>
                          <a:ext uri="{FF2B5EF4-FFF2-40B4-BE49-F238E27FC236}">
                            <a16:creationId xmlns:a16="http://schemas.microsoft.com/office/drawing/2014/main" id="{994DD91F-255C-46B8-A01B-814BF5FF6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213100"/>
                        <a:ext cx="25130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8">
            <a:extLst>
              <a:ext uri="{FF2B5EF4-FFF2-40B4-BE49-F238E27FC236}">
                <a16:creationId xmlns:a16="http://schemas.microsoft.com/office/drawing/2014/main" id="{8EABE137-23C3-43FD-B4A6-774B35618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3357563"/>
          <a:ext cx="35290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006600" imgH="431800" progId="Equation.DSMT4">
                  <p:embed/>
                </p:oleObj>
              </mc:Choice>
              <mc:Fallback>
                <p:oleObj r:id="rId14" imgW="2006600" imgH="431800" progId="Equation.DSMT4">
                  <p:embed/>
                  <p:pic>
                    <p:nvPicPr>
                      <p:cNvPr id="71691" name="Object 8">
                        <a:extLst>
                          <a:ext uri="{FF2B5EF4-FFF2-40B4-BE49-F238E27FC236}">
                            <a16:creationId xmlns:a16="http://schemas.microsoft.com/office/drawing/2014/main" id="{8EABE137-23C3-43FD-B4A6-774B35618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357563"/>
                        <a:ext cx="35290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7">
            <a:extLst>
              <a:ext uri="{FF2B5EF4-FFF2-40B4-BE49-F238E27FC236}">
                <a16:creationId xmlns:a16="http://schemas.microsoft.com/office/drawing/2014/main" id="{7016EDC3-20A0-46CF-B085-2DE8B5CF6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4076700"/>
          <a:ext cx="3597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159000" imgH="469900" progId="Equation.DSMT4">
                  <p:embed/>
                </p:oleObj>
              </mc:Choice>
              <mc:Fallback>
                <p:oleObj r:id="rId16" imgW="2159000" imgH="469900" progId="Equation.DSMT4">
                  <p:embed/>
                  <p:pic>
                    <p:nvPicPr>
                      <p:cNvPr id="71692" name="Object 7">
                        <a:extLst>
                          <a:ext uri="{FF2B5EF4-FFF2-40B4-BE49-F238E27FC236}">
                            <a16:creationId xmlns:a16="http://schemas.microsoft.com/office/drawing/2014/main" id="{7016EDC3-20A0-46CF-B085-2DE8B5CF6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76700"/>
                        <a:ext cx="3597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>
            <a:extLst>
              <a:ext uri="{FF2B5EF4-FFF2-40B4-BE49-F238E27FC236}">
                <a16:creationId xmlns:a16="http://schemas.microsoft.com/office/drawing/2014/main" id="{1B7E9106-7C55-443C-A735-583668714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1300" y="4868863"/>
          <a:ext cx="29479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497950" imgH="444307" progId="Equation.DSMT4">
                  <p:embed/>
                </p:oleObj>
              </mc:Choice>
              <mc:Fallback>
                <p:oleObj r:id="rId18" imgW="1497950" imgH="444307" progId="Equation.DSMT4">
                  <p:embed/>
                  <p:pic>
                    <p:nvPicPr>
                      <p:cNvPr id="71693" name="Object 6">
                        <a:extLst>
                          <a:ext uri="{FF2B5EF4-FFF2-40B4-BE49-F238E27FC236}">
                            <a16:creationId xmlns:a16="http://schemas.microsoft.com/office/drawing/2014/main" id="{1B7E9106-7C55-443C-A735-583668714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868863"/>
                        <a:ext cx="29479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5">
            <a:extLst>
              <a:ext uri="{FF2B5EF4-FFF2-40B4-BE49-F238E27FC236}">
                <a16:creationId xmlns:a16="http://schemas.microsoft.com/office/drawing/2014/main" id="{D1E17BB3-841B-4422-9D70-FFB9C5169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4652963"/>
          <a:ext cx="10287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571252" imgH="203112" progId="Equation.DSMT4">
                  <p:embed/>
                </p:oleObj>
              </mc:Choice>
              <mc:Fallback>
                <p:oleObj r:id="rId20" imgW="571252" imgH="203112" progId="Equation.DSMT4">
                  <p:embed/>
                  <p:pic>
                    <p:nvPicPr>
                      <p:cNvPr id="71694" name="Object 5">
                        <a:extLst>
                          <a:ext uri="{FF2B5EF4-FFF2-40B4-BE49-F238E27FC236}">
                            <a16:creationId xmlns:a16="http://schemas.microsoft.com/office/drawing/2014/main" id="{D1E17BB3-841B-4422-9D70-FFB9C5169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652963"/>
                        <a:ext cx="10287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4">
            <a:extLst>
              <a:ext uri="{FF2B5EF4-FFF2-40B4-BE49-F238E27FC236}">
                <a16:creationId xmlns:a16="http://schemas.microsoft.com/office/drawing/2014/main" id="{08BE9E89-2F46-4BCE-A86B-EA1BC788F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5805488"/>
          <a:ext cx="20764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1129810" imgH="431613" progId="Equation.DSMT4">
                  <p:embed/>
                </p:oleObj>
              </mc:Choice>
              <mc:Fallback>
                <p:oleObj r:id="rId22" imgW="1129810" imgH="431613" progId="Equation.DSMT4">
                  <p:embed/>
                  <p:pic>
                    <p:nvPicPr>
                      <p:cNvPr id="71695" name="Object 4">
                        <a:extLst>
                          <a:ext uri="{FF2B5EF4-FFF2-40B4-BE49-F238E27FC236}">
                            <a16:creationId xmlns:a16="http://schemas.microsoft.com/office/drawing/2014/main" id="{08BE9E89-2F46-4BCE-A86B-EA1BC788F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805488"/>
                        <a:ext cx="20764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6" name="Rectangle 15">
            <a:extLst>
              <a:ext uri="{FF2B5EF4-FFF2-40B4-BE49-F238E27FC236}">
                <a16:creationId xmlns:a16="http://schemas.microsoft.com/office/drawing/2014/main" id="{3D1542BE-C1F0-4CEC-AB12-5130CFB4C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71697" name="Rectangle 20">
            <a:extLst>
              <a:ext uri="{FF2B5EF4-FFF2-40B4-BE49-F238E27FC236}">
                <a16:creationId xmlns:a16="http://schemas.microsoft.com/office/drawing/2014/main" id="{5BD7A796-D755-4398-9575-10AB9454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71698" name="Rectangle 21">
            <a:extLst>
              <a:ext uri="{FF2B5EF4-FFF2-40B4-BE49-F238E27FC236}">
                <a16:creationId xmlns:a16="http://schemas.microsoft.com/office/drawing/2014/main" id="{E53DCF99-77D9-413A-A367-EC24D324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altLang="el-GR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99" name="Rectangle 22">
            <a:extLst>
              <a:ext uri="{FF2B5EF4-FFF2-40B4-BE49-F238E27FC236}">
                <a16:creationId xmlns:a16="http://schemas.microsoft.com/office/drawing/2014/main" id="{0020297A-A584-4949-AE4A-EFE9B2A5C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altLang="el-GR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00" name="Rectangle 26">
            <a:extLst>
              <a:ext uri="{FF2B5EF4-FFF2-40B4-BE49-F238E27FC236}">
                <a16:creationId xmlns:a16="http://schemas.microsoft.com/office/drawing/2014/main" id="{7D224180-384E-42CE-B80C-1474B3FA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altLang="el-GR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01" name="Rectangle 27">
            <a:extLst>
              <a:ext uri="{FF2B5EF4-FFF2-40B4-BE49-F238E27FC236}">
                <a16:creationId xmlns:a16="http://schemas.microsoft.com/office/drawing/2014/main" id="{5D7DF7D2-EE26-469D-B760-8C0339CD6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0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altLang="el-GR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31 - Καμπύλο δεξιό βέλος">
            <a:extLst>
              <a:ext uri="{FF2B5EF4-FFF2-40B4-BE49-F238E27FC236}">
                <a16:creationId xmlns:a16="http://schemas.microsoft.com/office/drawing/2014/main" id="{A5D5EE3A-8147-4F0D-B164-14E21247F434}"/>
              </a:ext>
            </a:extLst>
          </p:cNvPr>
          <p:cNvSpPr/>
          <p:nvPr/>
        </p:nvSpPr>
        <p:spPr>
          <a:xfrm>
            <a:off x="2627313" y="836613"/>
            <a:ext cx="360362" cy="936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3" name="32 - Καμπύλο δεξιό βέλος">
            <a:extLst>
              <a:ext uri="{FF2B5EF4-FFF2-40B4-BE49-F238E27FC236}">
                <a16:creationId xmlns:a16="http://schemas.microsoft.com/office/drawing/2014/main" id="{11E1A9D4-883D-4C17-A18E-97CD4F2BA60D}"/>
              </a:ext>
            </a:extLst>
          </p:cNvPr>
          <p:cNvSpPr/>
          <p:nvPr/>
        </p:nvSpPr>
        <p:spPr>
          <a:xfrm>
            <a:off x="3348038" y="3068638"/>
            <a:ext cx="360362" cy="936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71704" name="35 - TextBox">
            <a:extLst>
              <a:ext uri="{FF2B5EF4-FFF2-40B4-BE49-F238E27FC236}">
                <a16:creationId xmlns:a16="http://schemas.microsoft.com/office/drawing/2014/main" id="{39750EB3-E4AF-49BF-AF42-E342B8F2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021388"/>
            <a:ext cx="138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/>
              <a:t>Α</a:t>
            </a:r>
            <a:r>
              <a:rPr lang="el-GR" altLang="el-GR" sz="1800" b="1" i="1" baseline="-25000"/>
              <a:t>2</a:t>
            </a:r>
            <a:r>
              <a:rPr lang="el-GR" altLang="el-GR" sz="1800" b="1" i="1"/>
              <a:t> ~ (1/2-χ)</a:t>
            </a:r>
          </a:p>
        </p:txBody>
      </p:sp>
      <p:graphicFrame>
        <p:nvGraphicFramePr>
          <p:cNvPr id="71705" name="Object 13">
            <a:extLst>
              <a:ext uri="{FF2B5EF4-FFF2-40B4-BE49-F238E27FC236}">
                <a16:creationId xmlns:a16="http://schemas.microsoft.com/office/drawing/2014/main" id="{8E3FB1A1-36F5-4586-B8B8-3848FB149D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924175"/>
          <a:ext cx="12969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990600" imgH="228600" progId="Equation.DSMT4">
                  <p:embed/>
                </p:oleObj>
              </mc:Choice>
              <mc:Fallback>
                <p:oleObj r:id="rId24" imgW="990600" imgH="228600" progId="Equation.DSMT4">
                  <p:embed/>
                  <p:pic>
                    <p:nvPicPr>
                      <p:cNvPr id="71705" name="Object 13">
                        <a:extLst>
                          <a:ext uri="{FF2B5EF4-FFF2-40B4-BE49-F238E27FC236}">
                            <a16:creationId xmlns:a16="http://schemas.microsoft.com/office/drawing/2014/main" id="{8E3FB1A1-36F5-4586-B8B8-3848FB149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24175"/>
                        <a:ext cx="12969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2 - Ορθογώνιο">
            <a:extLst>
              <a:ext uri="{FF2B5EF4-FFF2-40B4-BE49-F238E27FC236}">
                <a16:creationId xmlns:a16="http://schemas.microsoft.com/office/drawing/2014/main" id="{EDB804AC-A584-4A9B-A305-F1BF52C5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571625"/>
            <a:ext cx="83581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1. «Συνθετικά Μακρομόρια, Βασική Θεώρηση», Α.Ντόντος, Εκδ. Κωσταράκης, Αθήνα, 2012.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2. «Επιστήμη και Τεχνολογία Πολυμερών», Κ. Παναγιώτου, Εκδ. ΠΗΓΑΣΟΣ, Θεσσαλονίκη.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3</a:t>
            </a:r>
            <a:r>
              <a:rPr lang="en-US" altLang="el-GR" sz="1800"/>
              <a:t>. «</a:t>
            </a:r>
            <a:r>
              <a:rPr lang="el-GR" altLang="el-GR" sz="1800"/>
              <a:t>Χημεία πολυμερών», </a:t>
            </a:r>
            <a:r>
              <a:rPr lang="en-US" altLang="el-GR" sz="1800"/>
              <a:t>Paul C. Hiemenz, Timothy P. Lodge, </a:t>
            </a:r>
            <a:r>
              <a:rPr lang="el-GR" altLang="el-GR" sz="1800"/>
              <a:t>Απόδοση στα ελληνικά Στ. Βράτολης, Ηλ. Κακουλίδης, Θεόδ. Πρεβεδώρος, Πανεπιστημιακές</a:t>
            </a:r>
            <a:r>
              <a:rPr lang="en-US" altLang="el-GR" sz="1800"/>
              <a:t> </a:t>
            </a:r>
            <a:r>
              <a:rPr lang="el-GR" altLang="el-GR" sz="1800"/>
              <a:t>Εκδόσεις Κρήτη, Ηράκλειο 2014.</a:t>
            </a:r>
          </a:p>
        </p:txBody>
      </p:sp>
      <p:sp>
        <p:nvSpPr>
          <p:cNvPr id="72707" name="3 - TextBox">
            <a:extLst>
              <a:ext uri="{FF2B5EF4-FFF2-40B4-BE49-F238E27FC236}">
                <a16:creationId xmlns:a16="http://schemas.microsoft.com/office/drawing/2014/main" id="{9293DEB1-D12D-47AB-9F37-84464499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85813"/>
            <a:ext cx="183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</a:rPr>
              <a:t>ΒΙΒΛΙΟΓΡΑΦΙΑ</a:t>
            </a:r>
          </a:p>
        </p:txBody>
      </p:sp>
      <p:sp>
        <p:nvSpPr>
          <p:cNvPr id="72708" name="3 - Θέση αριθμού διαφάνειας">
            <a:extLst>
              <a:ext uri="{FF2B5EF4-FFF2-40B4-BE49-F238E27FC236}">
                <a16:creationId xmlns:a16="http://schemas.microsoft.com/office/drawing/2014/main" id="{E0D9667D-4467-4873-AE98-3BE7746D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89F4A-56DD-4283-8DE8-896387F48614}" type="slidenum">
              <a:rPr lang="el-GR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l-GR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1">
            <a:extLst>
              <a:ext uri="{FF2B5EF4-FFF2-40B4-BE49-F238E27FC236}">
                <a16:creationId xmlns:a16="http://schemas.microsoft.com/office/drawing/2014/main" id="{A27E1241-5144-47D5-9934-68CC53057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4706938"/>
          <a:ext cx="17541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799753" imgH="495085" progId="Equation.3">
                  <p:embed/>
                </p:oleObj>
              </mc:Choice>
              <mc:Fallback>
                <p:oleObj name="Εξίσωση" r:id="rId2" imgW="799753" imgH="495085" progId="Equation.3">
                  <p:embed/>
                  <p:pic>
                    <p:nvPicPr>
                      <p:cNvPr id="8194" name="Object 11">
                        <a:extLst>
                          <a:ext uri="{FF2B5EF4-FFF2-40B4-BE49-F238E27FC236}">
                            <a16:creationId xmlns:a16="http://schemas.microsoft.com/office/drawing/2014/main" id="{A27E1241-5144-47D5-9934-68CC53057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706938"/>
                        <a:ext cx="1754187" cy="10858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F52F0A60-6545-4AE3-8608-FE7D22655C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3213100"/>
          <a:ext cx="44275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993900" imgH="482600" progId="Equation.3">
                  <p:embed/>
                </p:oleObj>
              </mc:Choice>
              <mc:Fallback>
                <p:oleObj name="Εξίσωση" r:id="rId4" imgW="1993900" imgH="482600" progId="Equation.3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F52F0A60-6545-4AE3-8608-FE7D22655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13100"/>
                        <a:ext cx="44275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23 - TextBox">
            <a:extLst>
              <a:ext uri="{FF2B5EF4-FFF2-40B4-BE49-F238E27FC236}">
                <a16:creationId xmlns:a16="http://schemas.microsoft.com/office/drawing/2014/main" id="{9E4F54C4-5992-4ACC-A8A6-A8A24813D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0713"/>
            <a:ext cx="546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Στα αραιά διαλύματα, λαμβάνοντας υπόψη την επίδραση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της συγκέντρωσης παίρνουμε ανάπτυγμα </a:t>
            </a:r>
            <a:r>
              <a:rPr lang="en-US" altLang="el-GR" sz="1600"/>
              <a:t>virial</a:t>
            </a:r>
            <a:r>
              <a:rPr lang="el-GR" altLang="el-GR" sz="1600"/>
              <a:t> </a:t>
            </a:r>
          </a:p>
        </p:txBody>
      </p:sp>
      <p:sp>
        <p:nvSpPr>
          <p:cNvPr id="8197" name="4 - TextBox">
            <a:extLst>
              <a:ext uri="{FF2B5EF4-FFF2-40B4-BE49-F238E27FC236}">
                <a16:creationId xmlns:a16="http://schemas.microsoft.com/office/drawing/2014/main" id="{6DBFA586-D996-4D35-8FCA-B01CCF027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92150"/>
            <a:ext cx="2424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/>
              <a:t>-ln(1-x</a:t>
            </a:r>
            <a:r>
              <a:rPr lang="en-US" altLang="el-GR" sz="1600" baseline="-25000"/>
              <a:t>2</a:t>
            </a:r>
            <a:r>
              <a:rPr lang="en-US" altLang="el-GR" sz="1600"/>
              <a:t>) </a:t>
            </a:r>
            <a:r>
              <a:rPr lang="el-GR" altLang="el-GR" sz="1600"/>
              <a:t>=</a:t>
            </a:r>
            <a:r>
              <a:rPr lang="en-US" altLang="el-GR" sz="1600"/>
              <a:t> x</a:t>
            </a:r>
            <a:r>
              <a:rPr lang="en-US" altLang="el-GR" sz="1600" baseline="-25000"/>
              <a:t>2</a:t>
            </a:r>
            <a:r>
              <a:rPr lang="el-GR" altLang="el-GR" sz="1600"/>
              <a:t>+1/2</a:t>
            </a:r>
            <a:r>
              <a:rPr lang="en-US" altLang="el-GR" sz="1600"/>
              <a:t> x</a:t>
            </a:r>
            <a:r>
              <a:rPr lang="en-US" altLang="el-GR" sz="1600" baseline="-25000"/>
              <a:t>2</a:t>
            </a:r>
            <a:r>
              <a:rPr lang="el-GR" altLang="el-GR" sz="1600" baseline="30000"/>
              <a:t>2</a:t>
            </a:r>
            <a:r>
              <a:rPr lang="el-GR" altLang="el-GR" sz="1600"/>
              <a:t>+….</a:t>
            </a:r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854AF454-FBB6-42DD-97FE-87B355B56079}"/>
              </a:ext>
            </a:extLst>
          </p:cNvPr>
          <p:cNvSpPr txBox="1"/>
          <p:nvPr/>
        </p:nvSpPr>
        <p:spPr>
          <a:xfrm>
            <a:off x="3348038" y="4795838"/>
            <a:ext cx="1062037" cy="585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rgbClr val="FF0000"/>
                </a:solidFill>
                <a:latin typeface="Arial" charset="0"/>
              </a:rPr>
              <a:t>άπειρη </a:t>
            </a:r>
          </a:p>
          <a:p>
            <a:pPr algn="ctr" eaLnBrk="1" hangingPunct="1">
              <a:defRPr/>
            </a:pPr>
            <a:r>
              <a:rPr lang="el-GR" b="1" dirty="0">
                <a:solidFill>
                  <a:srgbClr val="FF0000"/>
                </a:solidFill>
                <a:latin typeface="Arial" charset="0"/>
              </a:rPr>
              <a:t>αραίωση</a:t>
            </a:r>
          </a:p>
        </p:txBody>
      </p:sp>
      <p:cxnSp>
        <p:nvCxnSpPr>
          <p:cNvPr id="7" name="6 - Ευθύγραμμο βέλος σύνδεσης">
            <a:extLst>
              <a:ext uri="{FF2B5EF4-FFF2-40B4-BE49-F238E27FC236}">
                <a16:creationId xmlns:a16="http://schemas.microsoft.com/office/drawing/2014/main" id="{BB7F3C22-5E45-4CE9-B48F-3A374470D07C}"/>
              </a:ext>
            </a:extLst>
          </p:cNvPr>
          <p:cNvCxnSpPr/>
          <p:nvPr/>
        </p:nvCxnSpPr>
        <p:spPr>
          <a:xfrm>
            <a:off x="3348038" y="5445125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32 - TextBox">
            <a:extLst>
              <a:ext uri="{FF2B5EF4-FFF2-40B4-BE49-F238E27FC236}">
                <a16:creationId xmlns:a16="http://schemas.microsoft.com/office/drawing/2014/main" id="{BC66C64D-A705-4E93-AD48-F82E252E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2501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i="1"/>
              <a:t>Α</a:t>
            </a:r>
            <a:r>
              <a:rPr lang="el-GR" altLang="el-GR" sz="1600" i="1" baseline="-25000"/>
              <a:t>2 </a:t>
            </a:r>
            <a:r>
              <a:rPr lang="el-GR" altLang="el-GR" sz="1600" i="1"/>
              <a:t>, Α</a:t>
            </a:r>
            <a:r>
              <a:rPr lang="el-GR" altLang="el-GR" sz="1600" i="1" baseline="-25000"/>
              <a:t>3</a:t>
            </a:r>
            <a:r>
              <a:rPr lang="el-GR" altLang="el-GR" sz="1600" i="1"/>
              <a:t>: συντελεστές </a:t>
            </a:r>
            <a:r>
              <a:rPr lang="en-US" altLang="el-GR" sz="1600" i="1"/>
              <a:t>virial</a:t>
            </a:r>
            <a:endParaRPr lang="el-GR" altLang="el-GR" sz="1600" i="1"/>
          </a:p>
        </p:txBody>
      </p:sp>
      <p:graphicFrame>
        <p:nvGraphicFramePr>
          <p:cNvPr id="8201" name="Object 4">
            <a:extLst>
              <a:ext uri="{FF2B5EF4-FFF2-40B4-BE49-F238E27FC236}">
                <a16:creationId xmlns:a16="http://schemas.microsoft.com/office/drawing/2014/main" id="{42FE0FD2-D084-4A4C-8769-987492EA0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3175" y="2276475"/>
          <a:ext cx="34226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727200" imgH="431800" progId="Equation.3">
                  <p:embed/>
                </p:oleObj>
              </mc:Choice>
              <mc:Fallback>
                <p:oleObj name="Εξίσωση" r:id="rId6" imgW="1727200" imgH="431800" progId="Equation.3">
                  <p:embed/>
                  <p:pic>
                    <p:nvPicPr>
                      <p:cNvPr id="8201" name="Object 4">
                        <a:extLst>
                          <a:ext uri="{FF2B5EF4-FFF2-40B4-BE49-F238E27FC236}">
                            <a16:creationId xmlns:a16="http://schemas.microsoft.com/office/drawing/2014/main" id="{42FE0FD2-D084-4A4C-8769-987492EA0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2276475"/>
                        <a:ext cx="34226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23">
            <a:extLst>
              <a:ext uri="{FF2B5EF4-FFF2-40B4-BE49-F238E27FC236}">
                <a16:creationId xmlns:a16="http://schemas.microsoft.com/office/drawing/2014/main" id="{C27187B1-C297-4C66-86F9-2647377A5C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9050" y="1341438"/>
          <a:ext cx="35941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675673" imgH="406224" progId="Equation.3">
                  <p:embed/>
                </p:oleObj>
              </mc:Choice>
              <mc:Fallback>
                <p:oleObj name="Εξίσωση" r:id="rId8" imgW="1675673" imgH="406224" progId="Equation.3">
                  <p:embed/>
                  <p:pic>
                    <p:nvPicPr>
                      <p:cNvPr id="8202" name="Object 23">
                        <a:extLst>
                          <a:ext uri="{FF2B5EF4-FFF2-40B4-BE49-F238E27FC236}">
                            <a16:creationId xmlns:a16="http://schemas.microsoft.com/office/drawing/2014/main" id="{C27187B1-C297-4C66-86F9-2647377A5C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341438"/>
                        <a:ext cx="35941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7">
            <a:extLst>
              <a:ext uri="{FF2B5EF4-FFF2-40B4-BE49-F238E27FC236}">
                <a16:creationId xmlns:a16="http://schemas.microsoft.com/office/drawing/2014/main" id="{EC27681E-BEBB-481A-9430-172FB8F50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2143125"/>
          <a:ext cx="14954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926698" imgH="406224" progId="Equation.3">
                  <p:embed/>
                </p:oleObj>
              </mc:Choice>
              <mc:Fallback>
                <p:oleObj name="Εξίσωση" r:id="rId10" imgW="926698" imgH="406224" progId="Equation.3">
                  <p:embed/>
                  <p:pic>
                    <p:nvPicPr>
                      <p:cNvPr id="8203" name="Object 7">
                        <a:extLst>
                          <a:ext uri="{FF2B5EF4-FFF2-40B4-BE49-F238E27FC236}">
                            <a16:creationId xmlns:a16="http://schemas.microsoft.com/office/drawing/2014/main" id="{EC27681E-BEBB-481A-9430-172FB8F50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143125"/>
                        <a:ext cx="14954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- Καμπύλο δεξιό βέλος">
            <a:extLst>
              <a:ext uri="{FF2B5EF4-FFF2-40B4-BE49-F238E27FC236}">
                <a16:creationId xmlns:a16="http://schemas.microsoft.com/office/drawing/2014/main" id="{129EFD4F-12B9-4E39-AEE1-0378A975BCC4}"/>
              </a:ext>
            </a:extLst>
          </p:cNvPr>
          <p:cNvSpPr/>
          <p:nvPr/>
        </p:nvSpPr>
        <p:spPr>
          <a:xfrm>
            <a:off x="2214563" y="2143125"/>
            <a:ext cx="214312" cy="571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8205" name="13 - Θέση αριθμού διαφάνειας">
            <a:extLst>
              <a:ext uri="{FF2B5EF4-FFF2-40B4-BE49-F238E27FC236}">
                <a16:creationId xmlns:a16="http://schemas.microsoft.com/office/drawing/2014/main" id="{CFC3E186-9CE4-48FF-A7AE-72419676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D3A026-BFAE-4483-8AE2-2CC5F830186D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l-GR" sz="1400"/>
          </a:p>
        </p:txBody>
      </p:sp>
      <p:pic>
        <p:nvPicPr>
          <p:cNvPr id="8206" name="Picture 16">
            <a:extLst>
              <a:ext uri="{FF2B5EF4-FFF2-40B4-BE49-F238E27FC236}">
                <a16:creationId xmlns:a16="http://schemas.microsoft.com/office/drawing/2014/main" id="{33573AE5-8B3E-4114-BFEB-1E6B8119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23256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7" name="Object 14">
            <a:extLst>
              <a:ext uri="{FF2B5EF4-FFF2-40B4-BE49-F238E27FC236}">
                <a16:creationId xmlns:a16="http://schemas.microsoft.com/office/drawing/2014/main" id="{9FC8FC6E-E5CE-43DB-907A-2420DD7ABC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644900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3" imgW="596900" imgH="241300" progId="Equation.3">
                  <p:embed/>
                </p:oleObj>
              </mc:Choice>
              <mc:Fallback>
                <p:oleObj name="Εξίσωση" r:id="rId13" imgW="596900" imgH="241300" progId="Equation.3">
                  <p:embed/>
                  <p:pic>
                    <p:nvPicPr>
                      <p:cNvPr id="8207" name="Object 14">
                        <a:extLst>
                          <a:ext uri="{FF2B5EF4-FFF2-40B4-BE49-F238E27FC236}">
                            <a16:creationId xmlns:a16="http://schemas.microsoft.com/office/drawing/2014/main" id="{9FC8FC6E-E5CE-43DB-907A-2420DD7AB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863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- Έλλειψη">
            <a:extLst>
              <a:ext uri="{FF2B5EF4-FFF2-40B4-BE49-F238E27FC236}">
                <a16:creationId xmlns:a16="http://schemas.microsoft.com/office/drawing/2014/main" id="{415136AB-7F5B-430D-8C5B-F09F3B3E5A6E}"/>
              </a:ext>
            </a:extLst>
          </p:cNvPr>
          <p:cNvSpPr/>
          <p:nvPr/>
        </p:nvSpPr>
        <p:spPr>
          <a:xfrm>
            <a:off x="323850" y="2924175"/>
            <a:ext cx="1008063" cy="1368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cxnSp>
        <p:nvCxnSpPr>
          <p:cNvPr id="22" name="21 - Ευθύγραμμο βέλος σύνδεσης">
            <a:extLst>
              <a:ext uri="{FF2B5EF4-FFF2-40B4-BE49-F238E27FC236}">
                <a16:creationId xmlns:a16="http://schemas.microsoft.com/office/drawing/2014/main" id="{963A6172-2CA7-481C-94DB-5CCD92287B71}"/>
              </a:ext>
            </a:extLst>
          </p:cNvPr>
          <p:cNvCxnSpPr/>
          <p:nvPr/>
        </p:nvCxnSpPr>
        <p:spPr>
          <a:xfrm flipV="1">
            <a:off x="1258888" y="2708275"/>
            <a:ext cx="28892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10" name="Object 4">
            <a:extLst>
              <a:ext uri="{FF2B5EF4-FFF2-40B4-BE49-F238E27FC236}">
                <a16:creationId xmlns:a16="http://schemas.microsoft.com/office/drawing/2014/main" id="{3ACC7C01-1519-4615-90DC-59C3639AB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068638"/>
          <a:ext cx="7207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5" imgW="545863" imgH="431613" progId="Equation.3">
                  <p:embed/>
                </p:oleObj>
              </mc:Choice>
              <mc:Fallback>
                <p:oleObj name="Εξίσωση" r:id="rId15" imgW="545863" imgH="431613" progId="Equation.3">
                  <p:embed/>
                  <p:pic>
                    <p:nvPicPr>
                      <p:cNvPr id="8210" name="Object 4">
                        <a:extLst>
                          <a:ext uri="{FF2B5EF4-FFF2-40B4-BE49-F238E27FC236}">
                            <a16:creationId xmlns:a16="http://schemas.microsoft.com/office/drawing/2014/main" id="{3ACC7C01-1519-4615-90DC-59C3639AB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68638"/>
                        <a:ext cx="7207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5DDF695C-CF17-4C8D-82EF-3AE12C0036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150" y="1497013"/>
            <a:ext cx="2127250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>
            <a:extLst>
              <a:ext uri="{FF2B5EF4-FFF2-40B4-BE49-F238E27FC236}">
                <a16:creationId xmlns:a16="http://schemas.microsoft.com/office/drawing/2014/main" id="{DC6A3FE4-77E8-4400-9E9D-5B92E576D009}"/>
              </a:ext>
            </a:extLst>
          </p:cNvPr>
          <p:cNvSpPr txBox="1"/>
          <p:nvPr/>
        </p:nvSpPr>
        <p:spPr>
          <a:xfrm>
            <a:off x="5364163" y="2205038"/>
            <a:ext cx="1900237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F=</a:t>
            </a:r>
            <a:r>
              <a:rPr lang="el-GR" sz="2800" dirty="0">
                <a:latin typeface="Arial" charset="0"/>
              </a:rPr>
              <a:t>π,</a:t>
            </a:r>
            <a:r>
              <a:rPr lang="en-US" sz="2800" dirty="0">
                <a:latin typeface="Arial" charset="0"/>
              </a:rPr>
              <a:t> </a:t>
            </a:r>
            <a:r>
              <a:rPr lang="el-GR" sz="2800" dirty="0">
                <a:latin typeface="Arial" charset="0"/>
              </a:rPr>
              <a:t>α= -1</a:t>
            </a:r>
          </a:p>
        </p:txBody>
      </p:sp>
      <p:sp>
        <p:nvSpPr>
          <p:cNvPr id="9219" name="Text Box 15">
            <a:extLst>
              <a:ext uri="{FF2B5EF4-FFF2-40B4-BE49-F238E27FC236}">
                <a16:creationId xmlns:a16="http://schemas.microsoft.com/office/drawing/2014/main" id="{315F800F-939A-4744-A50B-CFA7A869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229225"/>
            <a:ext cx="1944687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400" i="1">
                <a:latin typeface="Times New Roman" panose="02020603050405020304" pitchFamily="18" charset="0"/>
              </a:rPr>
              <a:t>M</a:t>
            </a:r>
            <a:r>
              <a:rPr lang="el-GR" altLang="el-GR" sz="2400" i="1" baseline="-25000">
                <a:latin typeface="Times New Roman" panose="02020603050405020304" pitchFamily="18" charset="0"/>
              </a:rPr>
              <a:t>πειρ </a:t>
            </a:r>
            <a:r>
              <a:rPr lang="el-GR" altLang="el-GR" sz="2400" i="1">
                <a:latin typeface="Times New Roman" panose="02020603050405020304" pitchFamily="18" charset="0"/>
              </a:rPr>
              <a:t>= </a:t>
            </a:r>
            <a:r>
              <a:rPr lang="en-GB" altLang="el-GR" sz="2400" i="1">
                <a:latin typeface="Times New Roman" panose="02020603050405020304" pitchFamily="18" charset="0"/>
              </a:rPr>
              <a:t>M</a:t>
            </a:r>
            <a:r>
              <a:rPr lang="en-US" altLang="el-GR" sz="2400" i="1" baseline="-250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DAE1B4CE-BA15-4975-A6BC-6FFC494D6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492375"/>
            <a:ext cx="287337" cy="1214438"/>
          </a:xfrm>
          <a:prstGeom prst="curvedRightArrow">
            <a:avLst>
              <a:gd name="adj1" fmla="val 84530"/>
              <a:gd name="adj2" fmla="val 169060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l-GR">
              <a:latin typeface="Arial" charset="0"/>
            </a:endParaRPr>
          </a:p>
        </p:txBody>
      </p:sp>
      <p:graphicFrame>
        <p:nvGraphicFramePr>
          <p:cNvPr id="9221" name="Object 7">
            <a:extLst>
              <a:ext uri="{FF2B5EF4-FFF2-40B4-BE49-F238E27FC236}">
                <a16:creationId xmlns:a16="http://schemas.microsoft.com/office/drawing/2014/main" id="{84CCAE39-2BB9-4CF6-BD17-1A0731A9F0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3141663"/>
          <a:ext cx="26447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447800" imgH="889000" progId="Equation.3">
                  <p:embed/>
                </p:oleObj>
              </mc:Choice>
              <mc:Fallback>
                <p:oleObj name="Εξίσωση" r:id="rId2" imgW="1447800" imgH="889000" progId="Equation.3">
                  <p:embed/>
                  <p:pic>
                    <p:nvPicPr>
                      <p:cNvPr id="9221" name="Object 7">
                        <a:extLst>
                          <a:ext uri="{FF2B5EF4-FFF2-40B4-BE49-F238E27FC236}">
                            <a16:creationId xmlns:a16="http://schemas.microsoft.com/office/drawing/2014/main" id="{84CCAE39-2BB9-4CF6-BD17-1A0731A9F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41663"/>
                        <a:ext cx="2644775" cy="1631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6">
            <a:extLst>
              <a:ext uri="{FF2B5EF4-FFF2-40B4-BE49-F238E27FC236}">
                <a16:creationId xmlns:a16="http://schemas.microsoft.com/office/drawing/2014/main" id="{C9B1F153-F678-4722-8B3F-9DF0E46C4F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484313"/>
          <a:ext cx="17462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634725" imgH="253890" progId="Equation.3">
                  <p:embed/>
                </p:oleObj>
              </mc:Choice>
              <mc:Fallback>
                <p:oleObj name="Εξίσωση" r:id="rId4" imgW="634725" imgH="253890" progId="Equation.3">
                  <p:embed/>
                  <p:pic>
                    <p:nvPicPr>
                      <p:cNvPr id="9222" name="Object 16">
                        <a:extLst>
                          <a:ext uri="{FF2B5EF4-FFF2-40B4-BE49-F238E27FC236}">
                            <a16:creationId xmlns:a16="http://schemas.microsoft.com/office/drawing/2014/main" id="{C9B1F153-F678-4722-8B3F-9DF0E46C4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17462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Βέλος προς τα κάτω">
            <a:extLst>
              <a:ext uri="{FF2B5EF4-FFF2-40B4-BE49-F238E27FC236}">
                <a16:creationId xmlns:a16="http://schemas.microsoft.com/office/drawing/2014/main" id="{3A5DF8EB-3D97-40E9-A67D-13E9B6667BA6}"/>
              </a:ext>
            </a:extLst>
          </p:cNvPr>
          <p:cNvSpPr/>
          <p:nvPr/>
        </p:nvSpPr>
        <p:spPr>
          <a:xfrm>
            <a:off x="2339975" y="2420938"/>
            <a:ext cx="46038" cy="503237"/>
          </a:xfrm>
          <a:prstGeom prst="downArrow">
            <a:avLst/>
          </a:prstGeom>
          <a:solidFill>
            <a:srgbClr val="FF0000"/>
          </a:solid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graphicFrame>
        <p:nvGraphicFramePr>
          <p:cNvPr id="9224" name="Object 12">
            <a:extLst>
              <a:ext uri="{FF2B5EF4-FFF2-40B4-BE49-F238E27FC236}">
                <a16:creationId xmlns:a16="http://schemas.microsoft.com/office/drawing/2014/main" id="{E1C6F7D0-5199-4EBE-B2C8-198D9137E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1125538"/>
          <a:ext cx="1512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685800" imgH="431800" progId="Equation.3">
                  <p:embed/>
                </p:oleObj>
              </mc:Choice>
              <mc:Fallback>
                <p:oleObj name="Εξίσωση" r:id="rId6" imgW="685800" imgH="431800" progId="Equation.3">
                  <p:embed/>
                  <p:pic>
                    <p:nvPicPr>
                      <p:cNvPr id="9224" name="Object 12">
                        <a:extLst>
                          <a:ext uri="{FF2B5EF4-FFF2-40B4-BE49-F238E27FC236}">
                            <a16:creationId xmlns:a16="http://schemas.microsoft.com/office/drawing/2014/main" id="{E1C6F7D0-5199-4EBE-B2C8-198D9137E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125538"/>
                        <a:ext cx="1512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5">
            <a:extLst>
              <a:ext uri="{FF2B5EF4-FFF2-40B4-BE49-F238E27FC236}">
                <a16:creationId xmlns:a16="http://schemas.microsoft.com/office/drawing/2014/main" id="{18564FD6-2E56-422F-83D3-418123025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2997200"/>
          <a:ext cx="2411413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320227" imgH="888614" progId="Equation.3">
                  <p:embed/>
                </p:oleObj>
              </mc:Choice>
              <mc:Fallback>
                <p:oleObj name="Εξίσωση" r:id="rId8" imgW="1320227" imgH="888614" progId="Equation.3">
                  <p:embed/>
                  <p:pic>
                    <p:nvPicPr>
                      <p:cNvPr id="9225" name="Object 5">
                        <a:extLst>
                          <a:ext uri="{FF2B5EF4-FFF2-40B4-BE49-F238E27FC236}">
                            <a16:creationId xmlns:a16="http://schemas.microsoft.com/office/drawing/2014/main" id="{18564FD6-2E56-422F-83D3-4181230254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997200"/>
                        <a:ext cx="2411413" cy="1631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4">
            <a:extLst>
              <a:ext uri="{FF2B5EF4-FFF2-40B4-BE49-F238E27FC236}">
                <a16:creationId xmlns:a16="http://schemas.microsoft.com/office/drawing/2014/main" id="{D31551CB-3E02-4CAB-90AE-D43226040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7688" y="4868863"/>
          <a:ext cx="16541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1041400" imgH="838200" progId="Equation.3">
                  <p:embed/>
                </p:oleObj>
              </mc:Choice>
              <mc:Fallback>
                <p:oleObj name="Εξίσωση" r:id="rId10" imgW="1041400" imgH="838200" progId="Equation.3">
                  <p:embed/>
                  <p:pic>
                    <p:nvPicPr>
                      <p:cNvPr id="9226" name="Object 4">
                        <a:extLst>
                          <a:ext uri="{FF2B5EF4-FFF2-40B4-BE49-F238E27FC236}">
                            <a16:creationId xmlns:a16="http://schemas.microsoft.com/office/drawing/2014/main" id="{D31551CB-3E02-4CAB-90AE-D43226040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868863"/>
                        <a:ext cx="1654175" cy="1330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10 - TextBox">
            <a:extLst>
              <a:ext uri="{FF2B5EF4-FFF2-40B4-BE49-F238E27FC236}">
                <a16:creationId xmlns:a16="http://schemas.microsoft.com/office/drawing/2014/main" id="{96A04300-0C81-4F52-9386-CB151DFE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6250"/>
            <a:ext cx="5592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Ποιο μέσο ΜΒ λαμβάνεται από την οσμωτική πίεση ?</a:t>
            </a:r>
          </a:p>
        </p:txBody>
      </p:sp>
      <p:graphicFrame>
        <p:nvGraphicFramePr>
          <p:cNvPr id="9228" name="Object 7">
            <a:extLst>
              <a:ext uri="{FF2B5EF4-FFF2-40B4-BE49-F238E27FC236}">
                <a16:creationId xmlns:a16="http://schemas.microsoft.com/office/drawing/2014/main" id="{C32BC064-E3CD-4A29-A049-68AC3E89C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1268413"/>
          <a:ext cx="1765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799753" imgH="203112" progId="Equation.3">
                  <p:embed/>
                </p:oleObj>
              </mc:Choice>
              <mc:Fallback>
                <p:oleObj name="Εξίσωση" r:id="rId12" imgW="799753" imgH="203112" progId="Equation.3">
                  <p:embed/>
                  <p:pic>
                    <p:nvPicPr>
                      <p:cNvPr id="9228" name="Object 7">
                        <a:extLst>
                          <a:ext uri="{FF2B5EF4-FFF2-40B4-BE49-F238E27FC236}">
                            <a16:creationId xmlns:a16="http://schemas.microsoft.com/office/drawing/2014/main" id="{C32BC064-E3CD-4A29-A049-68AC3E89C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268413"/>
                        <a:ext cx="1765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C91F9EDD-6E89-4493-8D61-95148BCF84AD}"/>
              </a:ext>
            </a:extLst>
          </p:cNvPr>
          <p:cNvCxnSpPr/>
          <p:nvPr/>
        </p:nvCxnSpPr>
        <p:spPr>
          <a:xfrm>
            <a:off x="5940425" y="1557338"/>
            <a:ext cx="3603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14 - Θέση αριθμού διαφάνειας">
            <a:extLst>
              <a:ext uri="{FF2B5EF4-FFF2-40B4-BE49-F238E27FC236}">
                <a16:creationId xmlns:a16="http://schemas.microsoft.com/office/drawing/2014/main" id="{5B198F65-75E5-436A-957A-B94A989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942C39-744B-4DCF-9DB0-0223F36DF1ED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l-GR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2">
            <a:extLst>
              <a:ext uri="{FF2B5EF4-FFF2-40B4-BE49-F238E27FC236}">
                <a16:creationId xmlns:a16="http://schemas.microsoft.com/office/drawing/2014/main" id="{FDD37DA3-D091-4001-A7BF-6E65F70C72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130300"/>
          <a:ext cx="28797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371600" imgH="431800" progId="Equation.3">
                  <p:embed/>
                </p:oleObj>
              </mc:Choice>
              <mc:Fallback>
                <p:oleObj name="Εξίσωση" r:id="rId2" imgW="1371600" imgH="431800" progId="Equation.3">
                  <p:embed/>
                  <p:pic>
                    <p:nvPicPr>
                      <p:cNvPr id="10242" name="Object 12">
                        <a:extLst>
                          <a:ext uri="{FF2B5EF4-FFF2-40B4-BE49-F238E27FC236}">
                            <a16:creationId xmlns:a16="http://schemas.microsoft.com/office/drawing/2014/main" id="{FDD37DA3-D091-4001-A7BF-6E65F70C7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130300"/>
                        <a:ext cx="287972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61364D39-AAD6-4E8C-9C97-1440E316EB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2066925"/>
          <a:ext cx="43703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2082800" imgH="482600" progId="Equation.3">
                  <p:embed/>
                </p:oleObj>
              </mc:Choice>
              <mc:Fallback>
                <p:oleObj name="Εξίσωση" r:id="rId4" imgW="2082800" imgH="482600" progId="Equation.3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61364D39-AAD6-4E8C-9C97-1440E316E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066925"/>
                        <a:ext cx="437038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9BC46C85-695F-47AD-824D-A9E0E31B5E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500" y="3362325"/>
          <a:ext cx="459581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2527300" imgH="482600" progId="Equation.3">
                  <p:embed/>
                </p:oleObj>
              </mc:Choice>
              <mc:Fallback>
                <p:oleObj name="Εξίσωση" r:id="rId6" imgW="2527300" imgH="482600" progId="Equation.3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9BC46C85-695F-47AD-824D-A9E0E31B5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362325"/>
                        <a:ext cx="459581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6">
            <a:extLst>
              <a:ext uri="{FF2B5EF4-FFF2-40B4-BE49-F238E27FC236}">
                <a16:creationId xmlns:a16="http://schemas.microsoft.com/office/drawing/2014/main" id="{2C228D40-E51D-40AA-B255-376E8EFC7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2679700"/>
          <a:ext cx="1168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634725" imgH="431613" progId="Equation.3">
                  <p:embed/>
                </p:oleObj>
              </mc:Choice>
              <mc:Fallback>
                <p:oleObj name="Εξίσωση" r:id="rId8" imgW="634725" imgH="431613" progId="Equation.3">
                  <p:embed/>
                  <p:pic>
                    <p:nvPicPr>
                      <p:cNvPr id="10245" name="Object 26">
                        <a:extLst>
                          <a:ext uri="{FF2B5EF4-FFF2-40B4-BE49-F238E27FC236}">
                            <a16:creationId xmlns:a16="http://schemas.microsoft.com/office/drawing/2014/main" id="{2C228D40-E51D-40AA-B255-376E8EFC7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679700"/>
                        <a:ext cx="1168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Καμπύλο αριστερό βέλος">
            <a:extLst>
              <a:ext uri="{FF2B5EF4-FFF2-40B4-BE49-F238E27FC236}">
                <a16:creationId xmlns:a16="http://schemas.microsoft.com/office/drawing/2014/main" id="{41C29036-AA5A-458B-A50C-D8D45EE58032}"/>
              </a:ext>
            </a:extLst>
          </p:cNvPr>
          <p:cNvSpPr/>
          <p:nvPr/>
        </p:nvSpPr>
        <p:spPr>
          <a:xfrm>
            <a:off x="6659563" y="2714625"/>
            <a:ext cx="360362" cy="7921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10247" name="Object 6">
            <a:extLst>
              <a:ext uri="{FF2B5EF4-FFF2-40B4-BE49-F238E27FC236}">
                <a16:creationId xmlns:a16="http://schemas.microsoft.com/office/drawing/2014/main" id="{19C60FCC-9EEB-4F60-ABBA-DD6237AA48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4586288"/>
          <a:ext cx="39655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2057400" imgH="482600" progId="Equation.3">
                  <p:embed/>
                </p:oleObj>
              </mc:Choice>
              <mc:Fallback>
                <p:oleObj name="Εξίσωση" r:id="rId10" imgW="2057400" imgH="482600" progId="Equation.3">
                  <p:embed/>
                  <p:pic>
                    <p:nvPicPr>
                      <p:cNvPr id="10247" name="Object 6">
                        <a:extLst>
                          <a:ext uri="{FF2B5EF4-FFF2-40B4-BE49-F238E27FC236}">
                            <a16:creationId xmlns:a16="http://schemas.microsoft.com/office/drawing/2014/main" id="{19C60FCC-9EEB-4F60-ABBA-DD6237AA48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586288"/>
                        <a:ext cx="39655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7 - TextBox">
            <a:extLst>
              <a:ext uri="{FF2B5EF4-FFF2-40B4-BE49-F238E27FC236}">
                <a16:creationId xmlns:a16="http://schemas.microsoft.com/office/drawing/2014/main" id="{43D191E3-0E04-46F6-8066-CEDF1870B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0713"/>
            <a:ext cx="1265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εναλλακτικά</a:t>
            </a:r>
          </a:p>
        </p:txBody>
      </p:sp>
      <p:sp>
        <p:nvSpPr>
          <p:cNvPr id="10249" name="8 - Θέση αριθμού διαφάνειας">
            <a:extLst>
              <a:ext uri="{FF2B5EF4-FFF2-40B4-BE49-F238E27FC236}">
                <a16:creationId xmlns:a16="http://schemas.microsoft.com/office/drawing/2014/main" id="{AD9C3C47-1663-46AA-AB53-D4470FD0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598F9C-2016-4280-8F0A-70EA6A7F78E1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l-GR" sz="1400"/>
          </a:p>
        </p:txBody>
      </p:sp>
      <p:sp>
        <p:nvSpPr>
          <p:cNvPr id="10250" name="9 - TextBox">
            <a:extLst>
              <a:ext uri="{FF2B5EF4-FFF2-40B4-BE49-F238E27FC236}">
                <a16:creationId xmlns:a16="http://schemas.microsoft.com/office/drawing/2014/main" id="{43A4FBF9-92E1-49B5-A983-C91144A5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68413"/>
            <a:ext cx="1225550" cy="5857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Αθροιστική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ιδιότητα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4">
            <a:extLst>
              <a:ext uri="{FF2B5EF4-FFF2-40B4-BE49-F238E27FC236}">
                <a16:creationId xmlns:a16="http://schemas.microsoft.com/office/drawing/2014/main" id="{C0FF74F7-4683-4E71-A448-0394DBE33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650" y="692150"/>
          <a:ext cx="44656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2413000" imgH="457200" progId="Equation.3">
                  <p:embed/>
                </p:oleObj>
              </mc:Choice>
              <mc:Fallback>
                <p:oleObj name="Εξίσωση" r:id="rId2" imgW="2413000" imgH="457200" progId="Equation.3">
                  <p:embed/>
                  <p:pic>
                    <p:nvPicPr>
                      <p:cNvPr id="11266" name="Object 14">
                        <a:extLst>
                          <a:ext uri="{FF2B5EF4-FFF2-40B4-BE49-F238E27FC236}">
                            <a16:creationId xmlns:a16="http://schemas.microsoft.com/office/drawing/2014/main" id="{C0FF74F7-4683-4E71-A448-0394DBE33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692150"/>
                        <a:ext cx="4465638" cy="8493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70E74234-1F07-4FF7-BE08-A2E6A48AA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997200"/>
          <a:ext cx="1771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736600" imgH="241300" progId="Equation.3">
                  <p:embed/>
                </p:oleObj>
              </mc:Choice>
              <mc:Fallback>
                <p:oleObj name="Εξίσωση" r:id="rId4" imgW="736600" imgH="2413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70E74234-1F07-4FF7-BE08-A2E6A48AA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17716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935E0B62-C4AA-45A6-AE0F-161232179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846263"/>
          <a:ext cx="29591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600200" imgH="241300" progId="Equation.3">
                  <p:embed/>
                </p:oleObj>
              </mc:Choice>
              <mc:Fallback>
                <p:oleObj name="Εξίσωση" r:id="rId6" imgW="1600200" imgH="241300" progId="Equation.3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935E0B62-C4AA-45A6-AE0F-161232179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846263"/>
                        <a:ext cx="2959100" cy="4492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6">
            <a:extLst>
              <a:ext uri="{FF2B5EF4-FFF2-40B4-BE49-F238E27FC236}">
                <a16:creationId xmlns:a16="http://schemas.microsoft.com/office/drawing/2014/main" id="{8EDF10E3-3719-4DC3-9D8B-A6FA76CE3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11270" name="Object 5">
            <a:extLst>
              <a:ext uri="{FF2B5EF4-FFF2-40B4-BE49-F238E27FC236}">
                <a16:creationId xmlns:a16="http://schemas.microsoft.com/office/drawing/2014/main" id="{11BAF3E3-BA0B-46CB-A8BA-82C8BB362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5013325"/>
          <a:ext cx="41068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2324100" imgH="482600" progId="Equation.3">
                  <p:embed/>
                </p:oleObj>
              </mc:Choice>
              <mc:Fallback>
                <p:oleObj name="Εξίσωση" r:id="rId8" imgW="2324100" imgH="482600" progId="Equation.3">
                  <p:embed/>
                  <p:pic>
                    <p:nvPicPr>
                      <p:cNvPr id="11270" name="Object 5">
                        <a:extLst>
                          <a:ext uri="{FF2B5EF4-FFF2-40B4-BE49-F238E27FC236}">
                            <a16:creationId xmlns:a16="http://schemas.microsoft.com/office/drawing/2014/main" id="{11BAF3E3-BA0B-46CB-A8BA-82C8BB362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013325"/>
                        <a:ext cx="41068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9">
            <a:extLst>
              <a:ext uri="{FF2B5EF4-FFF2-40B4-BE49-F238E27FC236}">
                <a16:creationId xmlns:a16="http://schemas.microsoft.com/office/drawing/2014/main" id="{26C5E09A-726A-4547-92CC-3E87BCDB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11272" name="Object 8">
            <a:extLst>
              <a:ext uri="{FF2B5EF4-FFF2-40B4-BE49-F238E27FC236}">
                <a16:creationId xmlns:a16="http://schemas.microsoft.com/office/drawing/2014/main" id="{BC3CECF6-0CFD-4005-A8FF-2D9CD9F98C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2420938"/>
          <a:ext cx="45894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2451100" imgH="457200" progId="Equation.3">
                  <p:embed/>
                </p:oleObj>
              </mc:Choice>
              <mc:Fallback>
                <p:oleObj name="Εξίσωση" r:id="rId10" imgW="2451100" imgH="457200" progId="Equation.3">
                  <p:embed/>
                  <p:pic>
                    <p:nvPicPr>
                      <p:cNvPr id="11272" name="Object 8">
                        <a:extLst>
                          <a:ext uri="{FF2B5EF4-FFF2-40B4-BE49-F238E27FC236}">
                            <a16:creationId xmlns:a16="http://schemas.microsoft.com/office/drawing/2014/main" id="{BC3CECF6-0CFD-4005-A8FF-2D9CD9F98C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420938"/>
                        <a:ext cx="45894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1">
            <a:extLst>
              <a:ext uri="{FF2B5EF4-FFF2-40B4-BE49-F238E27FC236}">
                <a16:creationId xmlns:a16="http://schemas.microsoft.com/office/drawing/2014/main" id="{A8221B93-BBF1-4C0B-88AD-ADDBB7AD95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4365625"/>
          <a:ext cx="936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583693" imgH="215713" progId="Equation.3">
                  <p:embed/>
                </p:oleObj>
              </mc:Choice>
              <mc:Fallback>
                <p:oleObj name="Εξίσωση" r:id="rId12" imgW="583693" imgH="215713" progId="Equation.3">
                  <p:embed/>
                  <p:pic>
                    <p:nvPicPr>
                      <p:cNvPr id="11273" name="Object 11">
                        <a:extLst>
                          <a:ext uri="{FF2B5EF4-FFF2-40B4-BE49-F238E27FC236}">
                            <a16:creationId xmlns:a16="http://schemas.microsoft.com/office/drawing/2014/main" id="{A8221B93-BBF1-4C0B-88AD-ADDBB7AD9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365625"/>
                        <a:ext cx="936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2">
            <a:extLst>
              <a:ext uri="{FF2B5EF4-FFF2-40B4-BE49-F238E27FC236}">
                <a16:creationId xmlns:a16="http://schemas.microsoft.com/office/drawing/2014/main" id="{98515A08-2A5B-45AE-83D7-2026DB2D73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284538"/>
          <a:ext cx="36147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4" imgW="1930400" imgH="457200" progId="Equation.3">
                  <p:embed/>
                </p:oleObj>
              </mc:Choice>
              <mc:Fallback>
                <p:oleObj name="Εξίσωση" r:id="rId14" imgW="1930400" imgH="457200" progId="Equation.3">
                  <p:embed/>
                  <p:pic>
                    <p:nvPicPr>
                      <p:cNvPr id="11274" name="Object 12">
                        <a:extLst>
                          <a:ext uri="{FF2B5EF4-FFF2-40B4-BE49-F238E27FC236}">
                            <a16:creationId xmlns:a16="http://schemas.microsoft.com/office/drawing/2014/main" id="{98515A08-2A5B-45AE-83D7-2026DB2D73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284538"/>
                        <a:ext cx="361473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3">
            <a:extLst>
              <a:ext uri="{FF2B5EF4-FFF2-40B4-BE49-F238E27FC236}">
                <a16:creationId xmlns:a16="http://schemas.microsoft.com/office/drawing/2014/main" id="{06C387CA-A40C-4376-B22D-1CA929607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5229225"/>
          <a:ext cx="9350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6" imgW="482181" imgH="266469" progId="Equation.3">
                  <p:embed/>
                </p:oleObj>
              </mc:Choice>
              <mc:Fallback>
                <p:oleObj name="Εξίσωση" r:id="rId16" imgW="482181" imgH="266469" progId="Equation.3">
                  <p:embed/>
                  <p:pic>
                    <p:nvPicPr>
                      <p:cNvPr id="11275" name="Object 13">
                        <a:extLst>
                          <a:ext uri="{FF2B5EF4-FFF2-40B4-BE49-F238E27FC236}">
                            <a16:creationId xmlns:a16="http://schemas.microsoft.com/office/drawing/2014/main" id="{06C387CA-A40C-4376-B22D-1CA929607A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229225"/>
                        <a:ext cx="9350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AutoShape 11">
            <a:extLst>
              <a:ext uri="{FF2B5EF4-FFF2-40B4-BE49-F238E27FC236}">
                <a16:creationId xmlns:a16="http://schemas.microsoft.com/office/drawing/2014/main" id="{37616138-4E63-41C2-A0C7-794018C8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708275"/>
            <a:ext cx="287337" cy="1214438"/>
          </a:xfrm>
          <a:prstGeom prst="curvedRightArrow">
            <a:avLst>
              <a:gd name="adj1" fmla="val 84531"/>
              <a:gd name="adj2" fmla="val 169061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11277" name="12 - TextBox">
            <a:extLst>
              <a:ext uri="{FF2B5EF4-FFF2-40B4-BE49-F238E27FC236}">
                <a16:creationId xmlns:a16="http://schemas.microsoft.com/office/drawing/2014/main" id="{C78AA527-BF57-4F21-BEF7-830EA45BB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4011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/>
              <a:t>Οσμωτική πίεση-θεωρία </a:t>
            </a:r>
            <a:r>
              <a:rPr lang="en-US" altLang="el-GR" sz="1600" b="1"/>
              <a:t>Flory-Huggins</a:t>
            </a:r>
            <a:endParaRPr lang="el-GR" altLang="el-GR" sz="1600" b="1"/>
          </a:p>
        </p:txBody>
      </p:sp>
      <p:sp>
        <p:nvSpPr>
          <p:cNvPr id="14" name="13 - Βέλος προς τα επάνω">
            <a:extLst>
              <a:ext uri="{FF2B5EF4-FFF2-40B4-BE49-F238E27FC236}">
                <a16:creationId xmlns:a16="http://schemas.microsoft.com/office/drawing/2014/main" id="{7069518D-7296-40A5-9C31-ED3AFA5DD899}"/>
              </a:ext>
            </a:extLst>
          </p:cNvPr>
          <p:cNvSpPr/>
          <p:nvPr/>
        </p:nvSpPr>
        <p:spPr>
          <a:xfrm flipH="1">
            <a:off x="4716463" y="5805488"/>
            <a:ext cx="360362" cy="4333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88544BA4-09F0-4FEF-9471-90C0D35BAFB0}"/>
              </a:ext>
            </a:extLst>
          </p:cNvPr>
          <p:cNvSpPr txBox="1"/>
          <p:nvPr/>
        </p:nvSpPr>
        <p:spPr>
          <a:xfrm>
            <a:off x="2901950" y="6237288"/>
            <a:ext cx="5049838" cy="33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latin typeface="Arial" charset="0"/>
              </a:rPr>
              <a:t>Ο δεύτερος συντελεστής </a:t>
            </a:r>
            <a:r>
              <a:rPr lang="en-US" dirty="0" err="1">
                <a:latin typeface="Arial" charset="0"/>
              </a:rPr>
              <a:t>virial</a:t>
            </a:r>
            <a:r>
              <a:rPr lang="en-US" dirty="0">
                <a:latin typeface="Arial" charset="0"/>
              </a:rPr>
              <a:t> </a:t>
            </a:r>
            <a:r>
              <a:rPr lang="el-GR" dirty="0">
                <a:latin typeface="Arial" charset="0"/>
              </a:rPr>
              <a:t>είναι ανάλογος του ½-χ</a:t>
            </a:r>
          </a:p>
        </p:txBody>
      </p:sp>
      <p:graphicFrame>
        <p:nvGraphicFramePr>
          <p:cNvPr id="11280" name="Object 15">
            <a:extLst>
              <a:ext uri="{FF2B5EF4-FFF2-40B4-BE49-F238E27FC236}">
                <a16:creationId xmlns:a16="http://schemas.microsoft.com/office/drawing/2014/main" id="{CB0D12B8-8745-4B1E-8C2F-0C47C4FC89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" y="4076700"/>
          <a:ext cx="14620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8" imgW="914400" imgH="228600" progId="Equation.3">
                  <p:embed/>
                </p:oleObj>
              </mc:Choice>
              <mc:Fallback>
                <p:oleObj name="Εξίσωση" r:id="rId18" imgW="914400" imgH="228600" progId="Equation.3">
                  <p:embed/>
                  <p:pic>
                    <p:nvPicPr>
                      <p:cNvPr id="11280" name="Object 15">
                        <a:extLst>
                          <a:ext uri="{FF2B5EF4-FFF2-40B4-BE49-F238E27FC236}">
                            <a16:creationId xmlns:a16="http://schemas.microsoft.com/office/drawing/2014/main" id="{CB0D12B8-8745-4B1E-8C2F-0C47C4FC8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4076700"/>
                        <a:ext cx="146208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16 - Θέση αριθμού διαφάνειας">
            <a:extLst>
              <a:ext uri="{FF2B5EF4-FFF2-40B4-BE49-F238E27FC236}">
                <a16:creationId xmlns:a16="http://schemas.microsoft.com/office/drawing/2014/main" id="{90EF2B8A-AAE2-47C2-9451-756F899E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D5CA2F-AB6B-405E-AB68-31BAF09BED18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l-GR" sz="1400"/>
          </a:p>
        </p:txBody>
      </p: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84434857-803F-435D-B8E0-53F2D037FA7A}"/>
              </a:ext>
            </a:extLst>
          </p:cNvPr>
          <p:cNvCxnSpPr/>
          <p:nvPr/>
        </p:nvCxnSpPr>
        <p:spPr>
          <a:xfrm flipH="1">
            <a:off x="5651500" y="4076700"/>
            <a:ext cx="144463" cy="865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19 - TextBox">
            <a:extLst>
              <a:ext uri="{FF2B5EF4-FFF2-40B4-BE49-F238E27FC236}">
                <a16:creationId xmlns:a16="http://schemas.microsoft.com/office/drawing/2014/main" id="{E7748C70-73C7-475F-9456-559E1EE6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773238"/>
            <a:ext cx="2816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Μπορούμε να απαλλαχτούμε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από τους λογάριθμους</a:t>
            </a:r>
          </a:p>
        </p:txBody>
      </p:sp>
      <p:grpSp>
        <p:nvGrpSpPr>
          <p:cNvPr id="11284" name="29 - Ομάδα">
            <a:extLst>
              <a:ext uri="{FF2B5EF4-FFF2-40B4-BE49-F238E27FC236}">
                <a16:creationId xmlns:a16="http://schemas.microsoft.com/office/drawing/2014/main" id="{6971A422-4551-4998-95E7-144D54764E33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3500438"/>
            <a:ext cx="2017712" cy="720725"/>
            <a:chOff x="6876256" y="4077072"/>
            <a:chExt cx="2016224" cy="720080"/>
          </a:xfrm>
        </p:grpSpPr>
        <p:grpSp>
          <p:nvGrpSpPr>
            <p:cNvPr id="11293" name="26 - Ομάδα">
              <a:extLst>
                <a:ext uri="{FF2B5EF4-FFF2-40B4-BE49-F238E27FC236}">
                  <a16:creationId xmlns:a16="http://schemas.microsoft.com/office/drawing/2014/main" id="{476D3826-8766-41DF-83E5-1AF063ADC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9572" y="4149080"/>
              <a:ext cx="1595775" cy="584775"/>
              <a:chOff x="7079572" y="4293096"/>
              <a:chExt cx="1595775" cy="584775"/>
            </a:xfrm>
          </p:grpSpPr>
          <p:sp>
            <p:nvSpPr>
              <p:cNvPr id="11295" name="20 - TextBox">
                <a:extLst>
                  <a:ext uri="{FF2B5EF4-FFF2-40B4-BE49-F238E27FC236}">
                    <a16:creationId xmlns:a16="http://schemas.microsoft.com/office/drawing/2014/main" id="{BA7BA85F-3ED6-47C8-A5DB-F0F13784B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0312" y="4293096"/>
                <a:ext cx="12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/>
                  <a:t>πυκνότητα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/>
                  <a:t>πολυμερούς</a:t>
                </a:r>
              </a:p>
            </p:txBody>
          </p:sp>
          <p:graphicFrame>
            <p:nvGraphicFramePr>
              <p:cNvPr id="11296" name="Object 21">
                <a:extLst>
                  <a:ext uri="{FF2B5EF4-FFF2-40B4-BE49-F238E27FC236}">
                    <a16:creationId xmlns:a16="http://schemas.microsoft.com/office/drawing/2014/main" id="{1575EE5D-F359-4EFE-83B3-36E2DEB0F9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079572" y="4365104"/>
              <a:ext cx="334523" cy="406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Εξίσωση" r:id="rId20" imgW="177569" imgH="215619" progId="Equation.3">
                      <p:embed/>
                    </p:oleObj>
                  </mc:Choice>
                  <mc:Fallback>
                    <p:oleObj name="Εξίσωση" r:id="rId20" imgW="177569" imgH="215619" progId="Equation.3">
                      <p:embed/>
                      <p:pic>
                        <p:nvPicPr>
                          <p:cNvPr id="11296" name="Object 21">
                            <a:extLst>
                              <a:ext uri="{FF2B5EF4-FFF2-40B4-BE49-F238E27FC236}">
                                <a16:creationId xmlns:a16="http://schemas.microsoft.com/office/drawing/2014/main" id="{1575EE5D-F359-4EFE-83B3-36E2DEB0F9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79572" y="4365104"/>
                            <a:ext cx="334523" cy="406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24 - Έλλειψη">
              <a:extLst>
                <a:ext uri="{FF2B5EF4-FFF2-40B4-BE49-F238E27FC236}">
                  <a16:creationId xmlns:a16="http://schemas.microsoft.com/office/drawing/2014/main" id="{017F07E9-F4AE-4AA0-8326-BE6F6E9F3E1F}"/>
                </a:ext>
              </a:extLst>
            </p:cNvPr>
            <p:cNvSpPr/>
            <p:nvPr/>
          </p:nvSpPr>
          <p:spPr>
            <a:xfrm>
              <a:off x="6876256" y="4077072"/>
              <a:ext cx="2016224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graphicFrame>
        <p:nvGraphicFramePr>
          <p:cNvPr id="11285" name="Object 3">
            <a:extLst>
              <a:ext uri="{FF2B5EF4-FFF2-40B4-BE49-F238E27FC236}">
                <a16:creationId xmlns:a16="http://schemas.microsoft.com/office/drawing/2014/main" id="{481252C7-F6F1-4E5D-985F-70317ABE57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6021388"/>
          <a:ext cx="24733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2" imgW="2095500" imgH="482600" progId="Equation.3">
                  <p:embed/>
                </p:oleObj>
              </mc:Choice>
              <mc:Fallback>
                <p:oleObj name="Εξίσωση" r:id="rId22" imgW="2095500" imgH="482600" progId="Equation.3">
                  <p:embed/>
                  <p:pic>
                    <p:nvPicPr>
                      <p:cNvPr id="11285" name="Object 3">
                        <a:extLst>
                          <a:ext uri="{FF2B5EF4-FFF2-40B4-BE49-F238E27FC236}">
                            <a16:creationId xmlns:a16="http://schemas.microsoft.com/office/drawing/2014/main" id="{481252C7-F6F1-4E5D-985F-70317ABE57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2473325" cy="573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15">
            <a:extLst>
              <a:ext uri="{FF2B5EF4-FFF2-40B4-BE49-F238E27FC236}">
                <a16:creationId xmlns:a16="http://schemas.microsoft.com/office/drawing/2014/main" id="{E66CF4B7-6CAA-4B11-BDC2-41421DF81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775" y="4581525"/>
          <a:ext cx="15827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4" imgW="990600" imgH="228600" progId="Equation.3">
                  <p:embed/>
                </p:oleObj>
              </mc:Choice>
              <mc:Fallback>
                <p:oleObj name="Εξίσωση" r:id="rId24" imgW="990600" imgH="228600" progId="Equation.3">
                  <p:embed/>
                  <p:pic>
                    <p:nvPicPr>
                      <p:cNvPr id="11286" name="Object 15">
                        <a:extLst>
                          <a:ext uri="{FF2B5EF4-FFF2-40B4-BE49-F238E27FC236}">
                            <a16:creationId xmlns:a16="http://schemas.microsoft.com/office/drawing/2014/main" id="{E66CF4B7-6CAA-4B11-BDC2-41421DF81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581525"/>
                        <a:ext cx="158273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Rectangle 26">
            <a:extLst>
              <a:ext uri="{FF2B5EF4-FFF2-40B4-BE49-F238E27FC236}">
                <a16:creationId xmlns:a16="http://schemas.microsoft.com/office/drawing/2014/main" id="{9C913AA4-AC8C-41CE-9324-AE063D04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pic>
        <p:nvPicPr>
          <p:cNvPr id="11288" name="Picture 25">
            <a:extLst>
              <a:ext uri="{FF2B5EF4-FFF2-40B4-BE49-F238E27FC236}">
                <a16:creationId xmlns:a16="http://schemas.microsoft.com/office/drawing/2014/main" id="{0481F71F-55CC-4381-B3D6-80DB250A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6477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89" name="Object 15">
            <a:extLst>
              <a:ext uri="{FF2B5EF4-FFF2-40B4-BE49-F238E27FC236}">
                <a16:creationId xmlns:a16="http://schemas.microsoft.com/office/drawing/2014/main" id="{49D2A920-448A-4328-B5BC-5FD635C961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5538" y="4365625"/>
          <a:ext cx="17446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7" imgW="1091726" imgH="228501" progId="Equation.3">
                  <p:embed/>
                </p:oleObj>
              </mc:Choice>
              <mc:Fallback>
                <p:oleObj name="Εξίσωση" r:id="rId27" imgW="1091726" imgH="228501" progId="Equation.3">
                  <p:embed/>
                  <p:pic>
                    <p:nvPicPr>
                      <p:cNvPr id="11289" name="Object 15">
                        <a:extLst>
                          <a:ext uri="{FF2B5EF4-FFF2-40B4-BE49-F238E27FC236}">
                            <a16:creationId xmlns:a16="http://schemas.microsoft.com/office/drawing/2014/main" id="{49D2A920-448A-4328-B5BC-5FD635C961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4365625"/>
                        <a:ext cx="17446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31 - Δεξιό άγκιστρο">
            <a:extLst>
              <a:ext uri="{FF2B5EF4-FFF2-40B4-BE49-F238E27FC236}">
                <a16:creationId xmlns:a16="http://schemas.microsoft.com/office/drawing/2014/main" id="{31864129-5778-485A-8BFE-53E740FC4BEF}"/>
              </a:ext>
            </a:extLst>
          </p:cNvPr>
          <p:cNvSpPr/>
          <p:nvPr/>
        </p:nvSpPr>
        <p:spPr>
          <a:xfrm>
            <a:off x="2124075" y="4076700"/>
            <a:ext cx="215900" cy="1008063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4" name="33 - Ευθύγραμμο βέλος σύνδεσης">
            <a:extLst>
              <a:ext uri="{FF2B5EF4-FFF2-40B4-BE49-F238E27FC236}">
                <a16:creationId xmlns:a16="http://schemas.microsoft.com/office/drawing/2014/main" id="{31EE7401-086B-4E26-B738-433C39E2BFA7}"/>
              </a:ext>
            </a:extLst>
          </p:cNvPr>
          <p:cNvCxnSpPr/>
          <p:nvPr/>
        </p:nvCxnSpPr>
        <p:spPr>
          <a:xfrm flipH="1">
            <a:off x="4067175" y="4149725"/>
            <a:ext cx="217488" cy="935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92" name="Object 11">
            <a:extLst>
              <a:ext uri="{FF2B5EF4-FFF2-40B4-BE49-F238E27FC236}">
                <a16:creationId xmlns:a16="http://schemas.microsoft.com/office/drawing/2014/main" id="{AA8D17A0-9B59-40B7-9D30-94BAD372AB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7725" y="4356100"/>
          <a:ext cx="13509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9" imgW="889000" imgH="228600" progId="Equation.3">
                  <p:embed/>
                </p:oleObj>
              </mc:Choice>
              <mc:Fallback>
                <p:oleObj name="Εξίσωση" r:id="rId29" imgW="889000" imgH="228600" progId="Equation.3">
                  <p:embed/>
                  <p:pic>
                    <p:nvPicPr>
                      <p:cNvPr id="11292" name="Object 11">
                        <a:extLst>
                          <a:ext uri="{FF2B5EF4-FFF2-40B4-BE49-F238E27FC236}">
                            <a16:creationId xmlns:a16="http://schemas.microsoft.com/office/drawing/2014/main" id="{AA8D17A0-9B59-40B7-9D30-94BAD372A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5" y="4356100"/>
                        <a:ext cx="135096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>
            <a:extLst>
              <a:ext uri="{FF2B5EF4-FFF2-40B4-BE49-F238E27FC236}">
                <a16:creationId xmlns:a16="http://schemas.microsoft.com/office/drawing/2014/main" id="{6C092C6B-D47C-449A-81B4-C41A10AA2B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0313" y="428625"/>
          <a:ext cx="36972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2095500" imgH="482600" progId="Equation.3">
                  <p:embed/>
                </p:oleObj>
              </mc:Choice>
              <mc:Fallback>
                <p:oleObj name="Εξίσωση" r:id="rId2" imgW="2095500" imgH="482600" progId="Equation.3">
                  <p:embed/>
                  <p:pic>
                    <p:nvPicPr>
                      <p:cNvPr id="12290" name="Object 3">
                        <a:extLst>
                          <a:ext uri="{FF2B5EF4-FFF2-40B4-BE49-F238E27FC236}">
                            <a16:creationId xmlns:a16="http://schemas.microsoft.com/office/drawing/2014/main" id="{6C092C6B-D47C-449A-81B4-C41A10AA2B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28625"/>
                        <a:ext cx="36972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2">
            <a:extLst>
              <a:ext uri="{FF2B5EF4-FFF2-40B4-BE49-F238E27FC236}">
                <a16:creationId xmlns:a16="http://schemas.microsoft.com/office/drawing/2014/main" id="{01EA3B9F-D301-4841-9736-CBD967AD9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1428750"/>
          <a:ext cx="3643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968500" imgH="495300" progId="Equation.3">
                  <p:embed/>
                </p:oleObj>
              </mc:Choice>
              <mc:Fallback>
                <p:oleObj name="Εξίσωση" r:id="rId4" imgW="1968500" imgH="495300" progId="Equation.3">
                  <p:embed/>
                  <p:pic>
                    <p:nvPicPr>
                      <p:cNvPr id="12291" name="Object 2">
                        <a:extLst>
                          <a:ext uri="{FF2B5EF4-FFF2-40B4-BE49-F238E27FC236}">
                            <a16:creationId xmlns:a16="http://schemas.microsoft.com/office/drawing/2014/main" id="{01EA3B9F-D301-4841-9736-CBD967AD9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428750"/>
                        <a:ext cx="36433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">
            <a:extLst>
              <a:ext uri="{FF2B5EF4-FFF2-40B4-BE49-F238E27FC236}">
                <a16:creationId xmlns:a16="http://schemas.microsoft.com/office/drawing/2014/main" id="{F6E65420-2B30-43F2-AAE7-723046839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8938" y="4500563"/>
          <a:ext cx="34305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6" imgW="1688367" imgH="520474" progId="Equation.3">
                  <p:embed/>
                </p:oleObj>
              </mc:Choice>
              <mc:Fallback>
                <p:oleObj name="Εξίσωση" r:id="rId6" imgW="1688367" imgH="520474" progId="Equation.3">
                  <p:embed/>
                  <p:pic>
                    <p:nvPicPr>
                      <p:cNvPr id="12292" name="Object 1">
                        <a:extLst>
                          <a:ext uri="{FF2B5EF4-FFF2-40B4-BE49-F238E27FC236}">
                            <a16:creationId xmlns:a16="http://schemas.microsoft.com/office/drawing/2014/main" id="{F6E65420-2B30-43F2-AAE7-723046839A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500563"/>
                        <a:ext cx="3430587" cy="1066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4">
            <a:extLst>
              <a:ext uri="{FF2B5EF4-FFF2-40B4-BE49-F238E27FC236}">
                <a16:creationId xmlns:a16="http://schemas.microsoft.com/office/drawing/2014/main" id="{71ED372E-A527-418A-85AB-EE8486AFC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graphicFrame>
        <p:nvGraphicFramePr>
          <p:cNvPr id="12294" name="Object 7">
            <a:extLst>
              <a:ext uri="{FF2B5EF4-FFF2-40B4-BE49-F238E27FC236}">
                <a16:creationId xmlns:a16="http://schemas.microsoft.com/office/drawing/2014/main" id="{046682CC-56B1-40CA-A528-BADC8182ED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0313" y="2428875"/>
          <a:ext cx="379888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1981200" imgH="495300" progId="Equation.3">
                  <p:embed/>
                </p:oleObj>
              </mc:Choice>
              <mc:Fallback>
                <p:oleObj name="Εξίσωση" r:id="rId8" imgW="1981200" imgH="495300" progId="Equation.3">
                  <p:embed/>
                  <p:pic>
                    <p:nvPicPr>
                      <p:cNvPr id="12294" name="Object 7">
                        <a:extLst>
                          <a:ext uri="{FF2B5EF4-FFF2-40B4-BE49-F238E27FC236}">
                            <a16:creationId xmlns:a16="http://schemas.microsoft.com/office/drawing/2014/main" id="{046682CC-56B1-40CA-A528-BADC8182ED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428875"/>
                        <a:ext cx="3798887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8 - TextBox">
            <a:extLst>
              <a:ext uri="{FF2B5EF4-FFF2-40B4-BE49-F238E27FC236}">
                <a16:creationId xmlns:a16="http://schemas.microsoft.com/office/drawing/2014/main" id="{9658D940-4448-4BB0-98E5-5D4A9C6A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0" y="3287713"/>
            <a:ext cx="1350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g=0.25</a:t>
            </a:r>
            <a:r>
              <a:rPr lang="el-GR" altLang="el-GR" sz="1800"/>
              <a:t>=1/4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(α+β)</a:t>
            </a:r>
            <a:r>
              <a:rPr lang="el-GR" altLang="el-GR" sz="1800" baseline="30000"/>
              <a:t>2</a:t>
            </a:r>
            <a:endParaRPr lang="el-GR" altLang="el-GR" sz="1800"/>
          </a:p>
        </p:txBody>
      </p:sp>
      <p:sp>
        <p:nvSpPr>
          <p:cNvPr id="12296" name="7 - TextBox">
            <a:extLst>
              <a:ext uri="{FF2B5EF4-FFF2-40B4-BE49-F238E27FC236}">
                <a16:creationId xmlns:a16="http://schemas.microsoft.com/office/drawing/2014/main" id="{A85E5E26-791C-4502-AB59-F5C74246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altLang="el-GR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l-GR" altLang="el-GR" sz="180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altLang="el-GR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el-GR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altLang="el-G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- Καμπύλο αριστερό βέλος">
            <a:extLst>
              <a:ext uri="{FF2B5EF4-FFF2-40B4-BE49-F238E27FC236}">
                <a16:creationId xmlns:a16="http://schemas.microsoft.com/office/drawing/2014/main" id="{AE687268-92C3-40C8-9C83-CF9AED979604}"/>
              </a:ext>
            </a:extLst>
          </p:cNvPr>
          <p:cNvSpPr/>
          <p:nvPr/>
        </p:nvSpPr>
        <p:spPr>
          <a:xfrm>
            <a:off x="6572250" y="3143250"/>
            <a:ext cx="215900" cy="1008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9 - Καμπύλο αριστερό βέλος">
            <a:extLst>
              <a:ext uri="{FF2B5EF4-FFF2-40B4-BE49-F238E27FC236}">
                <a16:creationId xmlns:a16="http://schemas.microsoft.com/office/drawing/2014/main" id="{B38437F0-29EC-4EFF-840C-E4F4E64F2F2F}"/>
              </a:ext>
            </a:extLst>
          </p:cNvPr>
          <p:cNvSpPr/>
          <p:nvPr/>
        </p:nvSpPr>
        <p:spPr>
          <a:xfrm>
            <a:off x="6500813" y="2000250"/>
            <a:ext cx="215900" cy="1008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12299" name="Object 11">
            <a:extLst>
              <a:ext uri="{FF2B5EF4-FFF2-40B4-BE49-F238E27FC236}">
                <a16:creationId xmlns:a16="http://schemas.microsoft.com/office/drawing/2014/main" id="{C4DA27E0-EEFD-4113-89E6-8F18530E3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5786438"/>
          <a:ext cx="7207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0" imgW="457200" imgH="508000" progId="Equation.3">
                  <p:embed/>
                </p:oleObj>
              </mc:Choice>
              <mc:Fallback>
                <p:oleObj name="Εξίσωση" r:id="rId10" imgW="457200" imgH="508000" progId="Equation.3">
                  <p:embed/>
                  <p:pic>
                    <p:nvPicPr>
                      <p:cNvPr id="12299" name="Object 11">
                        <a:extLst>
                          <a:ext uri="{FF2B5EF4-FFF2-40B4-BE49-F238E27FC236}">
                            <a16:creationId xmlns:a16="http://schemas.microsoft.com/office/drawing/2014/main" id="{C4DA27E0-EEFD-4113-89E6-8F18530E3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786438"/>
                        <a:ext cx="7207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12 - TextBox">
            <a:extLst>
              <a:ext uri="{FF2B5EF4-FFF2-40B4-BE49-F238E27FC236}">
                <a16:creationId xmlns:a16="http://schemas.microsoft.com/office/drawing/2014/main" id="{EBA0F07F-B50F-4534-BBE4-C511BF72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61075"/>
            <a:ext cx="3065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Έναντι </a:t>
            </a:r>
            <a:r>
              <a:rPr lang="en-US" altLang="el-GR" sz="1600" i="1"/>
              <a:t>c</a:t>
            </a:r>
            <a:r>
              <a:rPr lang="en-US" altLang="el-GR" sz="1600" i="1" baseline="-25000"/>
              <a:t>2  </a:t>
            </a:r>
            <a:r>
              <a:rPr lang="en-US" altLang="el-GR" sz="1600" i="1"/>
              <a:t> </a:t>
            </a:r>
            <a:r>
              <a:rPr lang="el-GR" altLang="el-GR" sz="1600"/>
              <a:t>είναι σχέση γραμμική</a:t>
            </a:r>
            <a:endParaRPr lang="el-GR" altLang="el-GR" sz="1600" baseline="-25000"/>
          </a:p>
        </p:txBody>
      </p:sp>
      <p:sp>
        <p:nvSpPr>
          <p:cNvPr id="12301" name="12 - TextBox">
            <a:extLst>
              <a:ext uri="{FF2B5EF4-FFF2-40B4-BE49-F238E27FC236}">
                <a16:creationId xmlns:a16="http://schemas.microsoft.com/office/drawing/2014/main" id="{2829DED7-2AB0-4F35-ACE6-D75B7D80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99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altLang="el-GR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el-G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l-G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l-GR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l-G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l-GR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altLang="el-GR" sz="160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02" name="Object 7">
            <a:extLst>
              <a:ext uri="{FF2B5EF4-FFF2-40B4-BE49-F238E27FC236}">
                <a16:creationId xmlns:a16="http://schemas.microsoft.com/office/drawing/2014/main" id="{14CDD2F1-D871-4BFE-A2DB-C406C324D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3417888"/>
          <a:ext cx="25146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1409700" imgH="508000" progId="Equation.3">
                  <p:embed/>
                </p:oleObj>
              </mc:Choice>
              <mc:Fallback>
                <p:oleObj name="Εξίσωση" r:id="rId12" imgW="1409700" imgH="508000" progId="Equation.3">
                  <p:embed/>
                  <p:pic>
                    <p:nvPicPr>
                      <p:cNvPr id="12302" name="Object 7">
                        <a:extLst>
                          <a:ext uri="{FF2B5EF4-FFF2-40B4-BE49-F238E27FC236}">
                            <a16:creationId xmlns:a16="http://schemas.microsoft.com/office/drawing/2014/main" id="{14CDD2F1-D871-4BFE-A2DB-C406C324D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417888"/>
                        <a:ext cx="25146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14 - TextBox">
            <a:extLst>
              <a:ext uri="{FF2B5EF4-FFF2-40B4-BE49-F238E27FC236}">
                <a16:creationId xmlns:a16="http://schemas.microsoft.com/office/drawing/2014/main" id="{F906753C-E7AC-407C-9535-0A33663C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1555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Από την σχέση</a:t>
            </a:r>
          </a:p>
        </p:txBody>
      </p:sp>
      <p:sp>
        <p:nvSpPr>
          <p:cNvPr id="12304" name="15 - Θέση αριθμού διαφάνειας">
            <a:extLst>
              <a:ext uri="{FF2B5EF4-FFF2-40B4-BE49-F238E27FC236}">
                <a16:creationId xmlns:a16="http://schemas.microsoft.com/office/drawing/2014/main" id="{0B111C5D-2157-4C9E-825E-CF9F260C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FC7EB6-82D7-46AF-B58C-252E20E77F9A}" type="slidenum">
              <a:rPr lang="en-US" altLang="el-G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l-GR" sz="1400"/>
          </a:p>
        </p:txBody>
      </p:sp>
      <p:sp>
        <p:nvSpPr>
          <p:cNvPr id="12305" name="17 - TextBox">
            <a:extLst>
              <a:ext uri="{FF2B5EF4-FFF2-40B4-BE49-F238E27FC236}">
                <a16:creationId xmlns:a16="http://schemas.microsoft.com/office/drawing/2014/main" id="{84955397-A546-40B3-AE60-86E21C3D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83661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i="1"/>
              <a:t>πολύ αραιά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i="1"/>
              <a:t>διαλύματα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EED9173-13DD-4A6F-ACAF-F04F98527A8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83572" y="758970"/>
            <a:ext cx="1297085" cy="67916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2178</Words>
  <Application>Microsoft Office PowerPoint</Application>
  <PresentationFormat>Προβολή στην οθόνη (4:3)</PresentationFormat>
  <Paragraphs>441</Paragraphs>
  <Slides>45</Slides>
  <Notes>24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45</vt:i4>
      </vt:variant>
    </vt:vector>
  </HeadingPairs>
  <TitlesOfParts>
    <vt:vector size="53" baseType="lpstr">
      <vt:lpstr>Arial</vt:lpstr>
      <vt:lpstr>Calibri</vt:lpstr>
      <vt:lpstr>Times New Roman</vt:lpstr>
      <vt:lpstr>Προεπιλεγμένη σχεδίαση</vt:lpstr>
      <vt:lpstr>Εξίσωση</vt:lpstr>
      <vt:lpstr>Equation.DSMT4</vt:lpstr>
      <vt:lpstr>Εικόνα bitmap</vt:lpstr>
      <vt:lpstr>Εικόνα</vt:lpstr>
      <vt:lpstr>ΕΠΙΣΤΗΜΗ ΠΟΛΥΜΕΡΩΝ  Ενότητα : Αραιά μακρομοριακά διαλύματα και μέθοδοι χαρακτηρισμού πολυμερών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A.E.I.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ct</dc:creator>
  <cp:lastModifiedBy>Πασπαράκης Γεώργιος</cp:lastModifiedBy>
  <cp:revision>258</cp:revision>
  <dcterms:created xsi:type="dcterms:W3CDTF">2005-12-13T18:17:12Z</dcterms:created>
  <dcterms:modified xsi:type="dcterms:W3CDTF">2025-12-19T14:14:41Z</dcterms:modified>
</cp:coreProperties>
</file>