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7" r:id="rId2"/>
    <p:sldId id="258" r:id="rId3"/>
    <p:sldId id="259" r:id="rId4"/>
    <p:sldId id="262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291" r:id="rId91"/>
    <p:sldId id="260" r:id="rId9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1" d="100"/>
          <a:sy n="41" d="100"/>
        </p:scale>
        <p:origin x="7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A3413-827E-43E4-965C-34F6E364F42B}" type="datetimeFigureOut">
              <a:rPr lang="el-GR" smtClean="0"/>
              <a:t>28/11/2014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C055E-857E-46BA-914B-A8A7EEE5A9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3983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5195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90BF-5763-4E3C-A14B-C341843CED75}" type="datetimeFigureOut">
              <a:rPr lang="el-GR" smtClean="0"/>
              <a:t>28/11/2014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66A7-A01A-4C3D-B8A7-AF0369724AD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760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90BF-5763-4E3C-A14B-C341843CED75}" type="datetimeFigureOut">
              <a:rPr lang="el-GR" smtClean="0"/>
              <a:t>28/11/2014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66A7-A01A-4C3D-B8A7-AF0369724AD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0243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90BF-5763-4E3C-A14B-C341843CED75}" type="datetimeFigureOut">
              <a:rPr lang="el-GR" smtClean="0"/>
              <a:t>28/11/2014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66A7-A01A-4C3D-B8A7-AF0369724AD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9368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90BF-5763-4E3C-A14B-C341843CED75}" type="datetimeFigureOut">
              <a:rPr lang="el-GR" smtClean="0"/>
              <a:t>28/11/2014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66A7-A01A-4C3D-B8A7-AF0369724AD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0851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90BF-5763-4E3C-A14B-C341843CED75}" type="datetimeFigureOut">
              <a:rPr lang="el-GR" smtClean="0"/>
              <a:t>28/11/2014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66A7-A01A-4C3D-B8A7-AF0369724AD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1772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90BF-5763-4E3C-A14B-C341843CED75}" type="datetimeFigureOut">
              <a:rPr lang="el-GR" smtClean="0"/>
              <a:t>28/11/2014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66A7-A01A-4C3D-B8A7-AF0369724AD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379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90BF-5763-4E3C-A14B-C341843CED75}" type="datetimeFigureOut">
              <a:rPr lang="el-GR" smtClean="0"/>
              <a:t>28/11/2014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66A7-A01A-4C3D-B8A7-AF0369724AD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7991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90BF-5763-4E3C-A14B-C341843CED75}" type="datetimeFigureOut">
              <a:rPr lang="el-GR" smtClean="0"/>
              <a:t>28/11/2014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66A7-A01A-4C3D-B8A7-AF0369724AD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1349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90BF-5763-4E3C-A14B-C341843CED75}" type="datetimeFigureOut">
              <a:rPr lang="el-GR" smtClean="0"/>
              <a:t>28/11/2014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66A7-A01A-4C3D-B8A7-AF0369724AD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7635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90BF-5763-4E3C-A14B-C341843CED75}" type="datetimeFigureOut">
              <a:rPr lang="el-GR" smtClean="0"/>
              <a:t>28/11/2014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66A7-A01A-4C3D-B8A7-AF0369724AD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7277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90BF-5763-4E3C-A14B-C341843CED75}" type="datetimeFigureOut">
              <a:rPr lang="el-GR" smtClean="0"/>
              <a:t>28/11/2014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66A7-A01A-4C3D-B8A7-AF0369724AD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007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590BF-5763-4E3C-A14B-C341843CED75}" type="datetimeFigureOut">
              <a:rPr lang="el-GR" smtClean="0"/>
              <a:t>28/11/2014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C66A7-A01A-4C3D-B8A7-AF0369724AD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753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2421227"/>
            <a:ext cx="9144000" cy="1088735"/>
          </a:xfrm>
        </p:spPr>
        <p:txBody>
          <a:bodyPr/>
          <a:lstStyle/>
          <a:p>
            <a:r>
              <a:rPr lang="el-GR" b="1" dirty="0" smtClean="0"/>
              <a:t>ΜΕΤΑΛΛΟΥΡΓΙΑ</a:t>
            </a:r>
            <a:endParaRPr lang="el-GR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sz="3600" b="1" dirty="0" smtClean="0"/>
              <a:t>Μεταλλουργία Σιδήρου</a:t>
            </a:r>
          </a:p>
          <a:p>
            <a:r>
              <a:rPr lang="el-GR" dirty="0" smtClean="0"/>
              <a:t>Επιβλέπων: Γ. Αγγελόπουλος, καθηγητής</a:t>
            </a:r>
          </a:p>
          <a:p>
            <a:r>
              <a:rPr lang="el-GR" dirty="0" smtClean="0"/>
              <a:t>Επιμέλεια: Πήττας Κωνσταντίνος, </a:t>
            </a:r>
            <a:r>
              <a:rPr lang="el-GR" dirty="0" err="1" smtClean="0"/>
              <a:t>διπλ</a:t>
            </a:r>
            <a:r>
              <a:rPr lang="el-GR" dirty="0" smtClean="0"/>
              <a:t>. Μηχ. Μηχ.</a:t>
            </a:r>
          </a:p>
          <a:p>
            <a:r>
              <a:rPr lang="el-GR" dirty="0" smtClean="0"/>
              <a:t>Τμήμα Χημικών Μηχανικών</a:t>
            </a:r>
          </a:p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27049"/>
            <a:ext cx="3157800" cy="116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40" y="632394"/>
            <a:ext cx="5621859" cy="1164361"/>
          </a:xfrm>
          <a:prstGeom prst="rect">
            <a:avLst/>
          </a:prstGeom>
        </p:spPr>
      </p:pic>
      <p:pic>
        <p:nvPicPr>
          <p:cNvPr id="6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9540" y="5349876"/>
            <a:ext cx="5001638" cy="1190418"/>
          </a:xfrm>
          <a:prstGeom prst="rect">
            <a:avLst/>
          </a:prstGeom>
          <a:noFill/>
        </p:spPr>
      </p:pic>
      <p:pic>
        <p:nvPicPr>
          <p:cNvPr id="7" name="Picture 9" descr="C:\Users\eorfanou\Downloads\by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615" y="5614539"/>
            <a:ext cx="2060925" cy="825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3849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Προϊστορία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86756"/>
            <a:ext cx="8543523" cy="475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46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ανακάλυψη της αναγωγής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7718336" cy="49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85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</a:t>
            </a:r>
            <a:r>
              <a:rPr lang="el-GR" dirty="0" smtClean="0"/>
              <a:t>ο σιδηρουργείο του Ηφαίστου με την κάμινο στην μέση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2832" y="2300008"/>
            <a:ext cx="9046335" cy="410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7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 Μέταλλα Στην Ελληνική Μυθολογία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22375"/>
            <a:ext cx="8540705" cy="455353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108" y="1496518"/>
            <a:ext cx="1776945" cy="38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50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 Μέταλλα Στην Ελληνική Μυθολογία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49131"/>
            <a:ext cx="8621869" cy="407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61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 Μέταλλα Στην Ελληνική Μυθολογία</a:t>
            </a: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692" y="2361048"/>
            <a:ext cx="8656615" cy="389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42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 Μέταλλα Στην Ελληνική Μυθολογία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0293" y="2488631"/>
            <a:ext cx="9226994" cy="222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31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Αρχαιοελληνικοί Χρόνοι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4814" y="1677223"/>
            <a:ext cx="8162372" cy="511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91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35924" y="181816"/>
            <a:ext cx="10515600" cy="990162"/>
          </a:xfrm>
        </p:spPr>
        <p:txBody>
          <a:bodyPr/>
          <a:lstStyle/>
          <a:p>
            <a:r>
              <a:rPr lang="el-GR" dirty="0" smtClean="0"/>
              <a:t>   Σίδηρος 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2733" y="1300766"/>
            <a:ext cx="7636117" cy="534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25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Παραγωγή σιδήρου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9286" y="1690688"/>
            <a:ext cx="8033427" cy="492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03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l-GR" b="1" dirty="0"/>
              <a:t>Άδειες Χρήσης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Το παρόν εκπαιδευτικό υλικό υπόκειται σε</a:t>
            </a:r>
            <a:r>
              <a:rPr lang="en-US" dirty="0"/>
              <a:t> </a:t>
            </a:r>
            <a:r>
              <a:rPr lang="el-GR" dirty="0"/>
              <a:t>άδειες χρήσης </a:t>
            </a:r>
            <a:r>
              <a:rPr lang="en-US" dirty="0"/>
              <a:t>Creative Commons. </a:t>
            </a:r>
          </a:p>
          <a:p>
            <a:r>
              <a:rPr lang="el-GR" dirty="0"/>
              <a:t>Για εκπαιδευτικό υλικό, όπως εικόνες, που υπόκειται σε άλλου τύπου άδειας χρήσης, η άδεια χρήσης αναφέρεται ρητώς. 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Picture 9" descr="C:\Users\eorfanou\Downloads\by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900" y="5013177"/>
            <a:ext cx="1800200" cy="625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07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Τύποι καμίνων που αναπτύχθηκαν για την παραγωγή σιδήρου</a:t>
            </a: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992479" y="2749024"/>
            <a:ext cx="5137597" cy="1999400"/>
          </a:xfrm>
        </p:spPr>
        <p:txBody>
          <a:bodyPr/>
          <a:lstStyle/>
          <a:p>
            <a:r>
              <a:rPr lang="el-GR" dirty="0" smtClean="0"/>
              <a:t>Εστίας</a:t>
            </a:r>
          </a:p>
          <a:p>
            <a:r>
              <a:rPr lang="el-GR" dirty="0" smtClean="0"/>
              <a:t>Υψικάμινος ξυλάνθρακα</a:t>
            </a:r>
          </a:p>
          <a:p>
            <a:r>
              <a:rPr lang="el-GR" dirty="0" smtClean="0"/>
              <a:t>Υψικάμινος με </a:t>
            </a:r>
            <a:r>
              <a:rPr lang="el-GR" dirty="0" err="1" smtClean="0"/>
              <a:t>κωκ</a:t>
            </a:r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03" y="2103014"/>
            <a:ext cx="6812747" cy="348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35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Τύποι καμίνων που αναπτύχθηκαν για την παραγωγή σιδήρου</a:t>
            </a: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2447925" cy="404812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5897585"/>
            <a:ext cx="2743200" cy="78105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762" y="2998362"/>
            <a:ext cx="8368709" cy="14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42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Βασικά χαρακτηριστικά που καθιστούν τον χάλυβα αναντικατάστατο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91531"/>
            <a:ext cx="8834437" cy="471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Βασικοί λόγοι που θα συνεχίσει ο χάλυβας να κατέχει την πρώτη θέση σαν υλικό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1399"/>
            <a:ext cx="8390921" cy="489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56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Πρώτες ύλες για την παραγωγή σιδήρου και χάλυβα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24869"/>
            <a:ext cx="8991600" cy="451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64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Σιδηρομεταλλεύματα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52153"/>
            <a:ext cx="8766972" cy="217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23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Σιδηρομεταλλεύματα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20131"/>
            <a:ext cx="9058275" cy="40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41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5641"/>
          </a:xfrm>
        </p:spPr>
        <p:txBody>
          <a:bodyPr/>
          <a:lstStyle/>
          <a:p>
            <a:r>
              <a:rPr lang="el-GR" dirty="0"/>
              <a:t>Σιδηρομεταλλεύματα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23004"/>
            <a:ext cx="8402409" cy="518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2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Σιδηρομεταλλεύματα</a:t>
            </a: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459" y="2085494"/>
            <a:ext cx="9130987" cy="4170514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986" y="4272796"/>
            <a:ext cx="3079460" cy="1983212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6652877" y="6183801"/>
            <a:ext cx="219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www.geo.auth.gr</a:t>
            </a:r>
            <a:endParaRPr lang="el-GR" sz="1000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911" y="2187302"/>
            <a:ext cx="3125609" cy="2085494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6746986" y="4113582"/>
            <a:ext cx="20509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http.giannisserfanto.blogspot.com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025005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Σιδηρομεταλλεύματα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691684"/>
            <a:ext cx="9066725" cy="267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51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l-GR" b="1" dirty="0" smtClean="0"/>
              <a:t>Χρηματοδότηση</a:t>
            </a:r>
            <a:endParaRPr lang="el-GR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Το παρόν εκπαιδευτικό υλικό έχει αναπτυχθεί στα πλαίσια του εκπαιδευτικού έργου του διδάσκοντα.</a:t>
            </a:r>
            <a:endParaRPr lang="en-US" sz="2400" dirty="0"/>
          </a:p>
          <a:p>
            <a:r>
              <a:rPr lang="el-GR" sz="2400" dirty="0"/>
              <a:t>Το έργο «</a:t>
            </a:r>
            <a:r>
              <a:rPr lang="el-GR" sz="2400" b="1" dirty="0"/>
              <a:t>Ανοικτά Ακαδημαϊκά Μαθήματα στο Πανεπιστήμιο Πατρών</a:t>
            </a:r>
            <a:r>
              <a:rPr lang="el-GR" sz="2400" dirty="0"/>
              <a:t>» έχει χρηματοδοτήσει μόνο τη αναδιαμόρφωση του εκπαιδευτικού υλικού. </a:t>
            </a:r>
          </a:p>
          <a:p>
            <a:r>
              <a:rPr lang="el-GR" sz="2400" dirty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  <a:p>
            <a:endParaRPr lang="el-GR" dirty="0"/>
          </a:p>
        </p:txBody>
      </p:sp>
      <p:pic>
        <p:nvPicPr>
          <p:cNvPr id="4" name="Picture 3" descr="Λογότυπο Επιχειρησιακού Προγράμματος Εκπαίδευση και Δια βίου Μάθησ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3632" y="5300920"/>
            <a:ext cx="6480048" cy="154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8944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5793"/>
          </a:xfrm>
        </p:spPr>
        <p:txBody>
          <a:bodyPr/>
          <a:lstStyle/>
          <a:p>
            <a:r>
              <a:rPr lang="el-GR" dirty="0" smtClean="0"/>
              <a:t>Εξόρυξη σιδηρομεταλλευμάτων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980" y="1390918"/>
            <a:ext cx="7975369" cy="5163541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445" y="1390918"/>
            <a:ext cx="8364437" cy="2353260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7062988" y="4134811"/>
            <a:ext cx="26476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http://www.epcworld.in/epcnews/augment-production-coal-india-focus-underground-resources.aspx</a:t>
            </a:r>
            <a:endParaRPr lang="el-GR" sz="1200" dirty="0"/>
          </a:p>
        </p:txBody>
      </p:sp>
      <p:sp>
        <p:nvSpPr>
          <p:cNvPr id="6" name="Ορθογώνιο 5"/>
          <p:cNvSpPr/>
          <p:nvPr/>
        </p:nvSpPr>
        <p:spPr>
          <a:xfrm>
            <a:off x="1775467" y="4134811"/>
            <a:ext cx="19027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http://en.wikipedia.org/wiki/Open-pit_mining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607798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Προετοιμασία σιδηρομεταλλεύματος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8934450" cy="506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33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Από το σιδηρομετάλλευμα στον χάλυβα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0620" y="1690688"/>
            <a:ext cx="7153267" cy="499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69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8368"/>
          </a:xfrm>
        </p:spPr>
        <p:txBody>
          <a:bodyPr/>
          <a:lstStyle/>
          <a:p>
            <a:r>
              <a:rPr lang="el-GR" dirty="0"/>
              <a:t>Από το σιδηρομετάλλευμα στον χάλυβα</a:t>
            </a: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9486" y="1542289"/>
            <a:ext cx="7893028" cy="51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991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Αναγωγή σιδηρομεταλλεύματος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18685"/>
            <a:ext cx="8963025" cy="261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998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Αναγωγή σιδηρομεταλλεύματος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95274"/>
            <a:ext cx="8982235" cy="32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35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2762"/>
          </a:xfrm>
        </p:spPr>
        <p:txBody>
          <a:bodyPr/>
          <a:lstStyle/>
          <a:p>
            <a:r>
              <a:rPr lang="el-GR" dirty="0"/>
              <a:t>Κοκ(</a:t>
            </a:r>
            <a:r>
              <a:rPr lang="en-US" dirty="0"/>
              <a:t>coke)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87888"/>
            <a:ext cx="8467293" cy="537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631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Διεργασία απευθείας αναγωγής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9106030" cy="95792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86" y="2804432"/>
            <a:ext cx="5824337" cy="4053568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3090602" y="6373901"/>
            <a:ext cx="3312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solidFill>
                  <a:srgbClr val="7D7D7D"/>
                </a:solidFill>
                <a:latin typeface="arial" panose="020B0604020202020204" pitchFamily="34" charset="0"/>
              </a:rPr>
              <a:t>Εικόνα από </a:t>
            </a:r>
            <a:r>
              <a:rPr lang="en-US" dirty="0" smtClean="0">
                <a:solidFill>
                  <a:srgbClr val="7D7D7D"/>
                </a:solidFill>
                <a:latin typeface="arial" panose="020B0604020202020204" pitchFamily="34" charset="0"/>
              </a:rPr>
              <a:t>www.teara.govt.nz</a:t>
            </a:r>
            <a:endParaRPr lang="el-GR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034" y="3016251"/>
            <a:ext cx="5248275" cy="3228975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7562293" y="6372760"/>
            <a:ext cx="4223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solidFill>
                  <a:srgbClr val="7D7D7D"/>
                </a:solidFill>
                <a:latin typeface="arial" panose="020B0604020202020204" pitchFamily="34" charset="0"/>
              </a:rPr>
              <a:t>Εικόνα από </a:t>
            </a:r>
            <a:r>
              <a:rPr lang="en-US" dirty="0" smtClean="0">
                <a:solidFill>
                  <a:srgbClr val="7D7D7D"/>
                </a:solidFill>
                <a:latin typeface="arial" panose="020B0604020202020204" pitchFamily="34" charset="0"/>
              </a:rPr>
              <a:t>cactusbush.wordpress.com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92330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Πλεονεκτήματα και Μειονεκτήματα της διεργασίας Υψικαμίνου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09385"/>
            <a:ext cx="9232935" cy="254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279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Παγκόσμια παραγωγή </a:t>
            </a:r>
            <a:r>
              <a:rPr lang="el-GR" dirty="0" err="1" smtClean="0"/>
              <a:t>χυτοσίδηρου</a:t>
            </a:r>
            <a:r>
              <a:rPr lang="el-GR" dirty="0" smtClean="0"/>
              <a:t> (</a:t>
            </a:r>
            <a:r>
              <a:rPr lang="en-US" dirty="0"/>
              <a:t>pig iron)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86378"/>
            <a:ext cx="9849774" cy="196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59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Περιεχόμενα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 smtClean="0"/>
              <a:t>Εισαγωγή</a:t>
            </a:r>
          </a:p>
          <a:p>
            <a:r>
              <a:rPr lang="el-GR" dirty="0" smtClean="0"/>
              <a:t>Προϊστορία</a:t>
            </a:r>
            <a:endParaRPr lang="el-GR" dirty="0"/>
          </a:p>
          <a:p>
            <a:r>
              <a:rPr lang="el-GR" dirty="0"/>
              <a:t>Τα Μέταλλα Στην Ελληνική Μυθολογία</a:t>
            </a:r>
          </a:p>
          <a:p>
            <a:r>
              <a:rPr lang="el-GR" dirty="0"/>
              <a:t> Σίδηρος </a:t>
            </a:r>
          </a:p>
          <a:p>
            <a:r>
              <a:rPr lang="el-GR" dirty="0"/>
              <a:t>Σιδηρομεταλλεύματα</a:t>
            </a:r>
          </a:p>
          <a:p>
            <a:r>
              <a:rPr lang="el-GR" dirty="0"/>
              <a:t>Από το σιδηρομετάλλευμα στον χάλυβα</a:t>
            </a:r>
          </a:p>
          <a:p>
            <a:r>
              <a:rPr lang="el-GR" dirty="0"/>
              <a:t>Υψικάμινος</a:t>
            </a:r>
          </a:p>
          <a:p>
            <a:r>
              <a:rPr lang="el-GR" dirty="0"/>
              <a:t>Διάγραμμα </a:t>
            </a:r>
            <a:r>
              <a:rPr lang="el-GR" dirty="0" err="1"/>
              <a:t>Ellingham</a:t>
            </a:r>
            <a:endParaRPr lang="el-GR" dirty="0"/>
          </a:p>
          <a:p>
            <a:r>
              <a:rPr lang="el-GR" dirty="0"/>
              <a:t>Ισορροπία στην υψικάμινο</a:t>
            </a:r>
          </a:p>
          <a:p>
            <a:r>
              <a:rPr lang="el-GR" dirty="0"/>
              <a:t>Διεργασίες εξευγενισμού</a:t>
            </a:r>
          </a:p>
          <a:p>
            <a:r>
              <a:rPr lang="el-GR" dirty="0"/>
              <a:t>Κατηγορίες </a:t>
            </a:r>
            <a:r>
              <a:rPr lang="el-GR" dirty="0" err="1" smtClean="0"/>
              <a:t>χαλύβων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364151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Υψικάμινος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681" y="1690688"/>
            <a:ext cx="3533991" cy="269518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636395"/>
            <a:ext cx="8984081" cy="170001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894" y="1433512"/>
            <a:ext cx="1719274" cy="2952360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7500305" y="4016540"/>
            <a:ext cx="2684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solidFill>
                  <a:srgbClr val="7D7D7D"/>
                </a:solidFill>
                <a:latin typeface="arial" panose="020B0604020202020204" pitchFamily="34" charset="0"/>
              </a:rPr>
              <a:t>Εικόνα από </a:t>
            </a:r>
            <a:r>
              <a:rPr lang="en-US" dirty="0" smtClean="0">
                <a:solidFill>
                  <a:srgbClr val="7D7D7D"/>
                </a:solidFill>
                <a:latin typeface="arial" panose="020B0604020202020204" pitchFamily="34" charset="0"/>
              </a:rPr>
              <a:t>users.sch.gr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144880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Εξέλιξη των Υψικαμίνων από το 1861 έως το 1968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1414" y="2129765"/>
            <a:ext cx="8909171" cy="411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359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5641"/>
          </a:xfrm>
        </p:spPr>
        <p:txBody>
          <a:bodyPr/>
          <a:lstStyle/>
          <a:p>
            <a:r>
              <a:rPr lang="el-GR" dirty="0" smtClean="0"/>
              <a:t>Προετοιμασία φορτίου για την υψικάμινο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2135" y="1463102"/>
            <a:ext cx="7638696" cy="528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103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2"/>
          </a:xfrm>
        </p:spPr>
        <p:txBody>
          <a:bodyPr>
            <a:normAutofit/>
          </a:bodyPr>
          <a:lstStyle/>
          <a:p>
            <a:r>
              <a:rPr lang="el-GR" dirty="0" smtClean="0"/>
              <a:t>Σχηματική παράσταση παραγωγής χυτοσιδήρου σε υψικάμινο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7295" y="1690688"/>
            <a:ext cx="7937409" cy="507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817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337"/>
          </a:xfrm>
        </p:spPr>
        <p:txBody>
          <a:bodyPr/>
          <a:lstStyle/>
          <a:p>
            <a:r>
              <a:rPr lang="el-GR" dirty="0" smtClean="0"/>
              <a:t>Διεργασία Υψικαμίνου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228" y="1120462"/>
            <a:ext cx="8589544" cy="560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671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7005"/>
          </a:xfrm>
        </p:spPr>
        <p:txBody>
          <a:bodyPr/>
          <a:lstStyle/>
          <a:p>
            <a:r>
              <a:rPr lang="el-GR" dirty="0" smtClean="0"/>
              <a:t>Αντιδράσεις Υψικαμίνου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62129"/>
            <a:ext cx="7983828" cy="55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26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731"/>
          </a:xfrm>
        </p:spPr>
        <p:txBody>
          <a:bodyPr/>
          <a:lstStyle/>
          <a:p>
            <a:r>
              <a:rPr lang="el-GR" dirty="0" smtClean="0"/>
              <a:t>Κύριες αντιδράσεις σιδήρου στην υψικάμινο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184856"/>
            <a:ext cx="8654047" cy="541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71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731"/>
          </a:xfrm>
        </p:spPr>
        <p:txBody>
          <a:bodyPr/>
          <a:lstStyle/>
          <a:p>
            <a:r>
              <a:rPr lang="el-GR" dirty="0" smtClean="0"/>
              <a:t>Βασικές αντιδράσεις αναγωγής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54174"/>
            <a:ext cx="8972550" cy="494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236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5489"/>
          </a:xfrm>
        </p:spPr>
        <p:txBody>
          <a:bodyPr/>
          <a:lstStyle/>
          <a:p>
            <a:r>
              <a:rPr lang="el-GR" dirty="0" smtClean="0"/>
              <a:t>Διάγραμμα </a:t>
            </a:r>
            <a:r>
              <a:rPr lang="en-US" dirty="0" smtClean="0"/>
              <a:t>Ellingham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99841"/>
            <a:ext cx="9005887" cy="498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689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8368"/>
          </a:xfrm>
        </p:spPr>
        <p:txBody>
          <a:bodyPr/>
          <a:lstStyle/>
          <a:p>
            <a:r>
              <a:rPr lang="el-GR" dirty="0"/>
              <a:t>Διάγραμμα </a:t>
            </a:r>
            <a:r>
              <a:rPr lang="en-US" dirty="0"/>
              <a:t>Ellingham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3" y="1018949"/>
            <a:ext cx="4572000" cy="5839051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823" y="1163637"/>
            <a:ext cx="3849710" cy="569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58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Εισαγωγή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l-GR" dirty="0" smtClean="0"/>
          </a:p>
          <a:p>
            <a:r>
              <a:rPr lang="el-GR" dirty="0"/>
              <a:t>Μεταλλουργία είναι ένας κλάδος της επιστήμης των υλικών σχετικός με την παρασκευή μετάλλων και κραμάτων από μεταλλεύματα ή άλλες πρώτες ύλες, καθώς και την κατεργασία των μετάλλων και των κραμάτων για την τροποποίηση των ιδιοτήτων αυτών των υλικών. Αναλόγως, ο κλάδος της μεταλλουργίας διακρίνεται σε εξαγωγική μεταλλουργία και </a:t>
            </a:r>
            <a:r>
              <a:rPr lang="el-GR" dirty="0" err="1"/>
              <a:t>μεταλλογνωσία</a:t>
            </a:r>
            <a:r>
              <a:rPr lang="el-GR" dirty="0"/>
              <a:t> ή φυσική μεταλλουργία.</a:t>
            </a:r>
            <a:endParaRPr lang="el-GR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81125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4128"/>
          </a:xfrm>
        </p:spPr>
        <p:txBody>
          <a:bodyPr/>
          <a:lstStyle/>
          <a:p>
            <a:r>
              <a:rPr lang="el-GR" dirty="0"/>
              <a:t>Διάγραμμα </a:t>
            </a:r>
            <a:r>
              <a:rPr lang="en-US" dirty="0"/>
              <a:t>Ellingham</a:t>
            </a:r>
            <a:endParaRPr lang="el-GR" dirty="0"/>
          </a:p>
        </p:txBody>
      </p:sp>
      <p:pic>
        <p:nvPicPr>
          <p:cNvPr id="5" name="Θέση περιεχομένου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79" y="1018949"/>
            <a:ext cx="4572000" cy="5839051"/>
          </a:xfrm>
          <a:prstGeom prst="rect">
            <a:avLst/>
          </a:prstGeom>
        </p:spPr>
      </p:pic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86630" y="1199254"/>
            <a:ext cx="3750369" cy="426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496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337"/>
          </a:xfrm>
        </p:spPr>
        <p:txBody>
          <a:bodyPr/>
          <a:lstStyle/>
          <a:p>
            <a:r>
              <a:rPr lang="el-GR" dirty="0"/>
              <a:t>Διάγραμμα </a:t>
            </a:r>
            <a:r>
              <a:rPr lang="en-US" dirty="0"/>
              <a:t>Ellingham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3479" y="1494303"/>
            <a:ext cx="3780888" cy="2200178"/>
          </a:xfrm>
          <a:prstGeom prst="rect">
            <a:avLst/>
          </a:prstGeom>
        </p:spPr>
      </p:pic>
      <p:pic>
        <p:nvPicPr>
          <p:cNvPr id="5" name="Θέση περιεχομένου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79" y="1018949"/>
            <a:ext cx="4572000" cy="583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546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8368"/>
          </a:xfrm>
        </p:spPr>
        <p:txBody>
          <a:bodyPr/>
          <a:lstStyle/>
          <a:p>
            <a:r>
              <a:rPr lang="el-GR" dirty="0"/>
              <a:t>Διάγραμμα </a:t>
            </a:r>
            <a:r>
              <a:rPr lang="en-US" dirty="0"/>
              <a:t>Ellingham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5182" y="1223494"/>
            <a:ext cx="3611698" cy="5552613"/>
          </a:xfrm>
          <a:prstGeom prst="rect">
            <a:avLst/>
          </a:prstGeom>
        </p:spPr>
      </p:pic>
      <p:pic>
        <p:nvPicPr>
          <p:cNvPr id="5" name="Θέση περιεχομένου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79" y="1018949"/>
            <a:ext cx="4572000" cy="583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880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337"/>
          </a:xfrm>
        </p:spPr>
        <p:txBody>
          <a:bodyPr/>
          <a:lstStyle/>
          <a:p>
            <a:r>
              <a:rPr lang="el-GR" dirty="0"/>
              <a:t>Διάγραμμα </a:t>
            </a:r>
            <a:r>
              <a:rPr lang="en-US" dirty="0"/>
              <a:t>Ellingham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3479" y="1272010"/>
            <a:ext cx="3684767" cy="3992782"/>
          </a:xfrm>
          <a:prstGeom prst="rect">
            <a:avLst/>
          </a:prstGeom>
        </p:spPr>
      </p:pic>
      <p:pic>
        <p:nvPicPr>
          <p:cNvPr id="5" name="Θέση περιεχομένου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79" y="1018949"/>
            <a:ext cx="4572000" cy="583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315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4126"/>
          </a:xfrm>
        </p:spPr>
        <p:txBody>
          <a:bodyPr/>
          <a:lstStyle/>
          <a:p>
            <a:r>
              <a:rPr lang="el-GR" dirty="0" smtClean="0"/>
              <a:t>Ισορροπία στην υψικάμινο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5534" y="1249252"/>
            <a:ext cx="7780931" cy="553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762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Ισορροπία </a:t>
            </a:r>
            <a:r>
              <a:rPr lang="en-US" dirty="0" err="1" smtClean="0"/>
              <a:t>Boudouard</a:t>
            </a:r>
            <a:r>
              <a:rPr lang="el-GR" dirty="0" smtClean="0"/>
              <a:t> και καμπύλες </a:t>
            </a:r>
            <a:r>
              <a:rPr lang="en-US" dirty="0" err="1" smtClean="0"/>
              <a:t>Chaudron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78761"/>
            <a:ext cx="9120187" cy="446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615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Ισορροπία </a:t>
            </a:r>
            <a:r>
              <a:rPr lang="el-GR" dirty="0" err="1"/>
              <a:t>Boudouard</a:t>
            </a:r>
            <a:r>
              <a:rPr lang="el-GR" dirty="0"/>
              <a:t> και καμπύλες </a:t>
            </a:r>
            <a:r>
              <a:rPr lang="el-GR" dirty="0" err="1"/>
              <a:t>Chaudron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60286"/>
            <a:ext cx="9671179" cy="190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009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7005"/>
          </a:xfrm>
        </p:spPr>
        <p:txBody>
          <a:bodyPr/>
          <a:lstStyle/>
          <a:p>
            <a:r>
              <a:rPr lang="el-GR" dirty="0" smtClean="0"/>
              <a:t>Καμπύλες </a:t>
            </a:r>
            <a:r>
              <a:rPr lang="en-US" dirty="0" err="1" smtClean="0"/>
              <a:t>Chaudron</a:t>
            </a:r>
            <a:r>
              <a:rPr lang="el-GR" dirty="0" smtClean="0"/>
              <a:t> και ισορροπία </a:t>
            </a:r>
            <a:r>
              <a:rPr lang="en-US" dirty="0" smtClean="0"/>
              <a:t>C-O-Fe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62130"/>
            <a:ext cx="8189890" cy="557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484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Άλλες αντιδράσεις στην υψικάμινο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89933"/>
            <a:ext cx="6532540" cy="344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069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Άλλες αντιδράσεις στην υψικάμινο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94013"/>
            <a:ext cx="6535798" cy="269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59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Τα μέταλλα τα θαυμαστά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65548"/>
            <a:ext cx="8757700" cy="480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441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337"/>
          </a:xfrm>
        </p:spPr>
        <p:txBody>
          <a:bodyPr/>
          <a:lstStyle/>
          <a:p>
            <a:r>
              <a:rPr lang="el-GR" dirty="0" smtClean="0"/>
              <a:t>Κατανομή θείου μεταξύ σκωρίας-μετάλλου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258953"/>
            <a:ext cx="8705045" cy="552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703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6852"/>
          </a:xfrm>
        </p:spPr>
        <p:txBody>
          <a:bodyPr/>
          <a:lstStyle/>
          <a:p>
            <a:r>
              <a:rPr lang="el-GR" dirty="0" smtClean="0"/>
              <a:t>Ισοζύγια Μάζας και Θερμότητας Υψικαμίνου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171978"/>
            <a:ext cx="8451071" cy="568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238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4126"/>
          </a:xfrm>
        </p:spPr>
        <p:txBody>
          <a:bodyPr/>
          <a:lstStyle/>
          <a:p>
            <a:r>
              <a:rPr lang="el-GR" dirty="0" smtClean="0"/>
              <a:t>Μοντελοποίηση Υψικαμίνου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4327" y="1249252"/>
            <a:ext cx="8863345" cy="555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016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5489"/>
          </a:xfrm>
        </p:spPr>
        <p:txBody>
          <a:bodyPr/>
          <a:lstStyle/>
          <a:p>
            <a:r>
              <a:rPr lang="el-GR" dirty="0" smtClean="0"/>
              <a:t>Κατηγορίες Χυτοσιδήρου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4027" y="1461540"/>
            <a:ext cx="7903946" cy="479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054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5641"/>
          </a:xfrm>
        </p:spPr>
        <p:txBody>
          <a:bodyPr/>
          <a:lstStyle/>
          <a:p>
            <a:r>
              <a:rPr lang="el-GR" dirty="0" smtClean="0"/>
              <a:t>Σύγχρονες απαιτήσεις ποιότητας χάλυβα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60973"/>
            <a:ext cx="8996979" cy="324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899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731"/>
          </a:xfrm>
        </p:spPr>
        <p:txBody>
          <a:bodyPr/>
          <a:lstStyle/>
          <a:p>
            <a:r>
              <a:rPr lang="el-GR" dirty="0" smtClean="0"/>
              <a:t>Προ-επεξεργασία του χυτοσιδήρου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9192" y="1184856"/>
            <a:ext cx="7414814" cy="384574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112912"/>
            <a:ext cx="9605901" cy="159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768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6469"/>
          </a:xfrm>
        </p:spPr>
        <p:txBody>
          <a:bodyPr/>
          <a:lstStyle/>
          <a:p>
            <a:r>
              <a:rPr lang="el-GR" dirty="0"/>
              <a:t>ΧΑΛΥΒΟΠΟΙΗΣΗ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048" y="1381594"/>
            <a:ext cx="8550498" cy="536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875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Autofit/>
          </a:bodyPr>
          <a:lstStyle/>
          <a:p>
            <a:r>
              <a:rPr lang="el-GR" dirty="0" smtClean="0"/>
              <a:t>Παραγωγή σιδήρου και σιδηροκραμάτων σε </a:t>
            </a:r>
            <a:r>
              <a:rPr lang="el-GR" dirty="0" err="1" smtClean="0"/>
              <a:t>ηλεκτροκάμινο</a:t>
            </a:r>
            <a:r>
              <a:rPr lang="el-GR" dirty="0" smtClean="0"/>
              <a:t> ή </a:t>
            </a:r>
            <a:r>
              <a:rPr lang="en-US" dirty="0" smtClean="0"/>
              <a:t>Siemens-Martin</a:t>
            </a:r>
            <a:r>
              <a:rPr lang="el-GR" dirty="0" smtClean="0"/>
              <a:t> και εξευγενισμός σε μεταλλάκτες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0004" y="2082543"/>
            <a:ext cx="8790368" cy="456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209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Σκοπός των διεργασιών εξευγενισμού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0780" y="2717444"/>
            <a:ext cx="6316806" cy="22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517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Αντιδράσεις Εξευγενισμού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00506" y="1690688"/>
            <a:ext cx="8590988" cy="448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60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 smtClean="0"/>
              <a:t>Περιοδικός πίνακας στοιχείων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8503" y="1690688"/>
            <a:ext cx="7194994" cy="503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476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Πλεονεκτήματα των διεργασιών οξυγόνου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0816" y="2421229"/>
            <a:ext cx="9150032" cy="317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447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Πλεονεκτήματα Ηλεκτρικής Καμίνου Τόξου (</a:t>
            </a:r>
            <a:r>
              <a:rPr lang="en-US" dirty="0"/>
              <a:t>EAF)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4956" y="2251040"/>
            <a:ext cx="9521196" cy="291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971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7005"/>
          </a:xfrm>
        </p:spPr>
        <p:txBody>
          <a:bodyPr/>
          <a:lstStyle/>
          <a:p>
            <a:r>
              <a:rPr lang="el-GR" dirty="0" smtClean="0"/>
              <a:t>Διεργασίες Οξυγόνου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2027" y="1262129"/>
            <a:ext cx="7895162" cy="524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52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Μεταλλάκτης </a:t>
            </a:r>
            <a:r>
              <a:rPr lang="en-US" dirty="0" smtClean="0"/>
              <a:t>LD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8738" y="1690688"/>
            <a:ext cx="7874524" cy="492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681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Στάδια διεργασίας μεταλλάκτη </a:t>
            </a:r>
            <a:r>
              <a:rPr lang="en-US" dirty="0" smtClean="0"/>
              <a:t>LD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0515600" cy="441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324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Εγκατάσταση ΒΟ</a:t>
            </a:r>
            <a:r>
              <a:rPr lang="en-US" dirty="0" smtClean="0"/>
              <a:t>F</a:t>
            </a:r>
            <a:r>
              <a:rPr lang="el-GR" dirty="0" smtClean="0"/>
              <a:t> με γραμμή  συνεχούς χύτευσης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9256" y="1851383"/>
            <a:ext cx="8453535" cy="490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275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Μεταλλάκτης ΟΒΜ ή </a:t>
            </a:r>
            <a:r>
              <a:rPr lang="en-US" dirty="0" smtClean="0"/>
              <a:t>Q-BOP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5067" y="1825625"/>
            <a:ext cx="6881866" cy="490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18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7157"/>
          </a:xfrm>
        </p:spPr>
        <p:txBody>
          <a:bodyPr/>
          <a:lstStyle/>
          <a:p>
            <a:r>
              <a:rPr lang="el-GR" dirty="0" smtClean="0"/>
              <a:t>Συνδυασμός διεργασιών εμφύσησης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1279" y="1614644"/>
            <a:ext cx="6789442" cy="494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142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2610"/>
          </a:xfrm>
        </p:spPr>
        <p:txBody>
          <a:bodyPr/>
          <a:lstStyle/>
          <a:p>
            <a:r>
              <a:rPr lang="el-GR" dirty="0"/>
              <a:t>ΗΛΕΚΤΟΚΑΜΙΝΟΣ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197736"/>
            <a:ext cx="7239250" cy="46015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68237" y="1744181"/>
            <a:ext cx="37219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Παραγωγή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χάλυβα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σε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ηλεκτρική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κάμινο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τόξου.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απαιτούμενη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ενέργεια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για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την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τήξη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του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φορτίου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δίδεται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από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την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δημιουργία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ηλεκτρικού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τόξου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στα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ηλεκτρόδια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γραφίτη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19270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8520"/>
          </a:xfrm>
        </p:spPr>
        <p:txBody>
          <a:bodyPr/>
          <a:lstStyle/>
          <a:p>
            <a:r>
              <a:rPr lang="el-GR" dirty="0" err="1" smtClean="0"/>
              <a:t>Ανακλινόμενη</a:t>
            </a:r>
            <a:r>
              <a:rPr lang="en-US" dirty="0" smtClean="0"/>
              <a:t> EAF </a:t>
            </a:r>
            <a:r>
              <a:rPr lang="el-GR" dirty="0" smtClean="0"/>
              <a:t>με</a:t>
            </a:r>
            <a:r>
              <a:rPr lang="en-US" dirty="0" smtClean="0"/>
              <a:t> </a:t>
            </a:r>
            <a:r>
              <a:rPr lang="el-GR" dirty="0" smtClean="0"/>
              <a:t>δυνατότητα</a:t>
            </a:r>
            <a:r>
              <a:rPr lang="en-US" dirty="0" smtClean="0"/>
              <a:t> </a:t>
            </a:r>
            <a:r>
              <a:rPr lang="el-GR" dirty="0" smtClean="0"/>
              <a:t>χύτευσης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0146" y="1313646"/>
            <a:ext cx="6091707" cy="522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73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Σίδηρος, Χάλυβας ένα καινοτόμο υλικό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8227945" cy="504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97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7155"/>
          </a:xfrm>
        </p:spPr>
        <p:txBody>
          <a:bodyPr/>
          <a:lstStyle/>
          <a:p>
            <a:r>
              <a:rPr lang="en-US" dirty="0"/>
              <a:t>EAF DC (Direct Current)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4272" y="1352280"/>
            <a:ext cx="6743455" cy="534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988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883"/>
          </a:xfrm>
        </p:spPr>
        <p:txBody>
          <a:bodyPr/>
          <a:lstStyle/>
          <a:p>
            <a:r>
              <a:rPr lang="el-GR" dirty="0" smtClean="0"/>
              <a:t>Ηλεκτρική</a:t>
            </a:r>
            <a:r>
              <a:rPr lang="en-US" dirty="0"/>
              <a:t> </a:t>
            </a:r>
            <a:r>
              <a:rPr lang="el-GR" dirty="0" smtClean="0"/>
              <a:t>Κάμινος</a:t>
            </a:r>
            <a:r>
              <a:rPr lang="en-US" dirty="0" smtClean="0"/>
              <a:t> </a:t>
            </a:r>
            <a:r>
              <a:rPr lang="el-GR" dirty="0" smtClean="0"/>
              <a:t>με</a:t>
            </a:r>
            <a:r>
              <a:rPr lang="en-US" dirty="0" smtClean="0"/>
              <a:t> </a:t>
            </a:r>
            <a:r>
              <a:rPr lang="el-GR" dirty="0" smtClean="0"/>
              <a:t>κάδο</a:t>
            </a:r>
            <a:r>
              <a:rPr lang="en-US" dirty="0" smtClean="0"/>
              <a:t> </a:t>
            </a:r>
            <a:r>
              <a:rPr lang="el-GR" dirty="0" smtClean="0"/>
              <a:t>φόρτωσης</a:t>
            </a:r>
            <a:r>
              <a:rPr lang="en-US" dirty="0" smtClean="0"/>
              <a:t> scrap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2105" y="1632441"/>
            <a:ext cx="5627789" cy="48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913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5641"/>
          </a:xfrm>
        </p:spPr>
        <p:txBody>
          <a:bodyPr/>
          <a:lstStyle/>
          <a:p>
            <a:r>
              <a:rPr lang="el-GR" dirty="0" smtClean="0"/>
              <a:t>Διάγραμμα</a:t>
            </a:r>
            <a:r>
              <a:rPr lang="en-US" dirty="0" smtClean="0"/>
              <a:t> </a:t>
            </a:r>
            <a:r>
              <a:rPr lang="el-GR" dirty="0" smtClean="0"/>
              <a:t>παραγωγικής</a:t>
            </a:r>
            <a:r>
              <a:rPr lang="en-US" dirty="0" smtClean="0"/>
              <a:t> </a:t>
            </a:r>
            <a:r>
              <a:rPr lang="el-GR" dirty="0" smtClean="0"/>
              <a:t>γραμμής</a:t>
            </a:r>
            <a:r>
              <a:rPr lang="en-US" dirty="0" smtClean="0"/>
              <a:t> </a:t>
            </a:r>
            <a:r>
              <a:rPr lang="el-GR" dirty="0" smtClean="0"/>
              <a:t>χάλυβα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8809" y="1400622"/>
            <a:ext cx="6974382" cy="51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918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Κατηγορίες</a:t>
            </a:r>
            <a:r>
              <a:rPr lang="en-US" dirty="0" smtClean="0"/>
              <a:t> </a:t>
            </a:r>
            <a:r>
              <a:rPr lang="el-GR" dirty="0" err="1" smtClean="0"/>
              <a:t>χαλύβων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92042"/>
            <a:ext cx="5751339" cy="316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735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1.Ταξινόμηση</a:t>
            </a:r>
            <a:r>
              <a:rPr lang="en-US" dirty="0" smtClean="0"/>
              <a:t> </a:t>
            </a:r>
            <a:r>
              <a:rPr lang="el-GR" dirty="0" smtClean="0"/>
              <a:t>ανάλογα</a:t>
            </a:r>
            <a:r>
              <a:rPr lang="en-US" dirty="0" smtClean="0"/>
              <a:t> </a:t>
            </a:r>
            <a:r>
              <a:rPr lang="el-GR" dirty="0" smtClean="0"/>
              <a:t>με</a:t>
            </a:r>
            <a:r>
              <a:rPr lang="en-US" dirty="0" smtClean="0"/>
              <a:t> </a:t>
            </a:r>
            <a:r>
              <a:rPr lang="el-GR" dirty="0" smtClean="0"/>
              <a:t>τον</a:t>
            </a:r>
            <a:r>
              <a:rPr lang="en-US" dirty="0" smtClean="0"/>
              <a:t>  </a:t>
            </a:r>
            <a:r>
              <a:rPr lang="el-GR" dirty="0" smtClean="0"/>
              <a:t>τρόπο</a:t>
            </a:r>
            <a:r>
              <a:rPr lang="en-US" dirty="0" smtClean="0"/>
              <a:t> </a:t>
            </a:r>
            <a:r>
              <a:rPr lang="el-GR" dirty="0" smtClean="0"/>
              <a:t>παρασκευής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80384"/>
            <a:ext cx="5286481" cy="265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373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2. </a:t>
            </a:r>
            <a:r>
              <a:rPr lang="el-GR" dirty="0" smtClean="0"/>
              <a:t>Ταξινόμηση</a:t>
            </a:r>
            <a:r>
              <a:rPr lang="en-US" dirty="0" smtClean="0"/>
              <a:t> </a:t>
            </a:r>
            <a:r>
              <a:rPr lang="el-GR" dirty="0" smtClean="0"/>
              <a:t>ανάλογα</a:t>
            </a:r>
            <a:r>
              <a:rPr lang="en-US" dirty="0" smtClean="0"/>
              <a:t> </a:t>
            </a:r>
            <a:r>
              <a:rPr lang="el-GR" dirty="0" smtClean="0"/>
              <a:t>ανάλογα</a:t>
            </a:r>
            <a:r>
              <a:rPr lang="en-US" dirty="0" smtClean="0"/>
              <a:t> </a:t>
            </a:r>
            <a:r>
              <a:rPr lang="el-GR" dirty="0" smtClean="0"/>
              <a:t>με</a:t>
            </a:r>
            <a:r>
              <a:rPr lang="en-US" dirty="0" smtClean="0"/>
              <a:t> </a:t>
            </a:r>
            <a:r>
              <a:rPr lang="el-GR" dirty="0" smtClean="0"/>
              <a:t>την</a:t>
            </a:r>
            <a:r>
              <a:rPr lang="en-US" dirty="0" smtClean="0"/>
              <a:t> </a:t>
            </a:r>
            <a:r>
              <a:rPr lang="el-GR" dirty="0" smtClean="0"/>
              <a:t>περιεκτικότητα</a:t>
            </a:r>
            <a:r>
              <a:rPr lang="en-US" dirty="0" smtClean="0"/>
              <a:t> </a:t>
            </a:r>
            <a:r>
              <a:rPr lang="el-GR" dirty="0" smtClean="0"/>
              <a:t>σε</a:t>
            </a:r>
            <a:r>
              <a:rPr lang="en-US" dirty="0" smtClean="0"/>
              <a:t> C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48990"/>
            <a:ext cx="8215648" cy="483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025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3. </a:t>
            </a:r>
            <a:r>
              <a:rPr lang="el-GR" dirty="0" smtClean="0"/>
              <a:t>Ταξινόμηση</a:t>
            </a:r>
            <a:r>
              <a:rPr lang="en-US" dirty="0" smtClean="0"/>
              <a:t> </a:t>
            </a:r>
            <a:r>
              <a:rPr lang="el-GR" dirty="0" smtClean="0"/>
              <a:t>ανάλογα</a:t>
            </a:r>
            <a:r>
              <a:rPr lang="en-US" dirty="0" smtClean="0"/>
              <a:t> </a:t>
            </a:r>
            <a:r>
              <a:rPr lang="el-GR" dirty="0" smtClean="0"/>
              <a:t>με</a:t>
            </a:r>
            <a:r>
              <a:rPr lang="en-US" dirty="0" smtClean="0"/>
              <a:t> </a:t>
            </a:r>
            <a:r>
              <a:rPr lang="el-GR" dirty="0" smtClean="0"/>
              <a:t>την</a:t>
            </a:r>
            <a:r>
              <a:rPr lang="en-US" dirty="0" smtClean="0"/>
              <a:t> </a:t>
            </a:r>
            <a:r>
              <a:rPr lang="el-GR" dirty="0" smtClean="0"/>
              <a:t>σύνθεση</a:t>
            </a:r>
            <a:r>
              <a:rPr lang="en-US" dirty="0" smtClean="0"/>
              <a:t> </a:t>
            </a:r>
            <a:r>
              <a:rPr lang="el-GR" dirty="0" smtClean="0"/>
              <a:t>και</a:t>
            </a:r>
            <a:r>
              <a:rPr lang="en-US" dirty="0" smtClean="0"/>
              <a:t> </a:t>
            </a:r>
            <a:r>
              <a:rPr lang="el-GR" dirty="0" smtClean="0"/>
              <a:t>τη</a:t>
            </a:r>
            <a:r>
              <a:rPr lang="en-US" dirty="0" smtClean="0"/>
              <a:t> </a:t>
            </a:r>
            <a:r>
              <a:rPr lang="el-GR" dirty="0" smtClean="0"/>
              <a:t>δομή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27698"/>
            <a:ext cx="7594779" cy="400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3581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X</a:t>
            </a:r>
            <a:r>
              <a:rPr lang="el-GR" dirty="0" err="1" smtClean="0"/>
              <a:t>άλυβες</a:t>
            </a:r>
            <a:r>
              <a:rPr lang="en-US" dirty="0" smtClean="0"/>
              <a:t> </a:t>
            </a:r>
            <a:r>
              <a:rPr lang="el-GR" dirty="0" smtClean="0"/>
              <a:t>κατά</a:t>
            </a:r>
            <a:r>
              <a:rPr lang="en-US" dirty="0" smtClean="0"/>
              <a:t> </a:t>
            </a:r>
            <a:r>
              <a:rPr lang="el-GR" dirty="0" smtClean="0"/>
              <a:t>χρήση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09940"/>
            <a:ext cx="8350339" cy="41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839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X</a:t>
            </a:r>
            <a:r>
              <a:rPr lang="el-GR" dirty="0" err="1"/>
              <a:t>άλυβες</a:t>
            </a:r>
            <a:r>
              <a:rPr lang="el-GR" dirty="0"/>
              <a:t> κατά χρήση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57362"/>
            <a:ext cx="8104163" cy="367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637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Κεκραμένοι</a:t>
            </a:r>
            <a:r>
              <a:rPr lang="en-US" dirty="0" smtClean="0"/>
              <a:t> </a:t>
            </a:r>
            <a:r>
              <a:rPr lang="el-GR" dirty="0" smtClean="0"/>
              <a:t>χάλυβες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50937"/>
            <a:ext cx="5012735" cy="271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95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Προϊστορία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8006739" cy="500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261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Σημείωμα έργων τρίτων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/>
              <a:t>Εικόνα από </a:t>
            </a:r>
            <a:r>
              <a:rPr lang="en-US" dirty="0" smtClean="0"/>
              <a:t>www.teara.govt.nz</a:t>
            </a:r>
            <a:r>
              <a:rPr lang="el-GR" dirty="0" smtClean="0"/>
              <a:t>, </a:t>
            </a:r>
            <a:r>
              <a:rPr lang="en-US" dirty="0" smtClean="0"/>
              <a:t>cactusbush.wordpress.com</a:t>
            </a:r>
            <a:r>
              <a:rPr lang="el-GR" dirty="0" smtClean="0"/>
              <a:t> σελίδα 37 </a:t>
            </a:r>
          </a:p>
          <a:p>
            <a:pPr marL="0" indent="0">
              <a:buNone/>
            </a:pPr>
            <a:r>
              <a:rPr lang="el-GR" dirty="0" smtClean="0"/>
              <a:t>Εικόνα </a:t>
            </a:r>
            <a:r>
              <a:rPr lang="el-GR" dirty="0"/>
              <a:t>από </a:t>
            </a:r>
            <a:r>
              <a:rPr lang="en-US" dirty="0" smtClean="0"/>
              <a:t>users.sch.gr</a:t>
            </a:r>
            <a:r>
              <a:rPr lang="el-GR" dirty="0" smtClean="0"/>
              <a:t> σελίδα </a:t>
            </a:r>
            <a:r>
              <a:rPr lang="el-GR" dirty="0" smtClean="0"/>
              <a:t>40</a:t>
            </a:r>
            <a:endParaRPr lang="en-US" dirty="0" smtClean="0"/>
          </a:p>
          <a:p>
            <a:pPr marL="0" indent="0">
              <a:buNone/>
            </a:pPr>
            <a:r>
              <a:rPr lang="el-GR" dirty="0" smtClean="0"/>
              <a:t>Σε όσες εικόνες δεν αναφέρεται η προέλευσή τους προέρχονται από τα βιβλία: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Ο ΕΛΛΗΝΙΚΟΣ ΟΡΥΚΤΟΣ ΠΛΟΥΤΟΣ, ΣΥΝΔΕΣΜΟΣ ΜΕΤΑΛΛΕΥΤΙΚΩΝ ΕΠΙΧΕΙΡΗΣΕΩΝ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STEEL MANUAL, VEREIN DEUTSCHER EISENHUTTENLEUTE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ASM HANDBOOK, VOLUME 5, THE MATERIALS INTERNATIONAL SOCIETY</a:t>
            </a:r>
          </a:p>
          <a:p>
            <a:pPr marL="0" indent="0">
              <a:buNone/>
            </a:pPr>
            <a:r>
              <a:rPr lang="el-GR" dirty="0" smtClean="0"/>
              <a:t>Οι εικόνες αυτές υ</a:t>
            </a:r>
            <a:r>
              <a:rPr lang="el-GR" dirty="0" smtClean="0"/>
              <a:t>πόκεινται σε δικαιώματα </a:t>
            </a:r>
            <a:endParaRPr lang="en-US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761" y="5552851"/>
            <a:ext cx="1148619" cy="42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849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pic>
        <p:nvPicPr>
          <p:cNvPr id="10" name="Picture 3" descr="Λογότυπο Επιχειρησιακού Προγράμματος Εκπαίδευση και Δια βίου Μάθησ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6562" y="5733256"/>
            <a:ext cx="3240360" cy="771224"/>
          </a:xfrm>
          <a:prstGeom prst="rect">
            <a:avLst/>
          </a:prstGeom>
          <a:noFill/>
        </p:spPr>
      </p:pic>
      <p:pic>
        <p:nvPicPr>
          <p:cNvPr id="6" name="Picture 9" descr="C:\Users\eorfanou\Downloads\by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326" y="5806168"/>
            <a:ext cx="1800200" cy="625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55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664</Words>
  <Application>Microsoft Office PowerPoint</Application>
  <PresentationFormat>Ευρεία οθόνη</PresentationFormat>
  <Paragraphs>136</Paragraphs>
  <Slides>91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91</vt:i4>
      </vt:variant>
    </vt:vector>
  </HeadingPairs>
  <TitlesOfParts>
    <vt:vector size="96" baseType="lpstr">
      <vt:lpstr>Arial</vt:lpstr>
      <vt:lpstr>Arial</vt:lpstr>
      <vt:lpstr>Calibri</vt:lpstr>
      <vt:lpstr>Calibri Light</vt:lpstr>
      <vt:lpstr>Θέμα του Office</vt:lpstr>
      <vt:lpstr>ΜΕΤΑΛΛΟΥΡΓΙΑ</vt:lpstr>
      <vt:lpstr>Άδειες Χρήσης</vt:lpstr>
      <vt:lpstr>Χρηματοδότηση</vt:lpstr>
      <vt:lpstr>Περιεχόμενα</vt:lpstr>
      <vt:lpstr>Εισαγωγή</vt:lpstr>
      <vt:lpstr>Τα μέταλλα τα θαυμαστά</vt:lpstr>
      <vt:lpstr>Περιοδικός πίνακας στοιχείων</vt:lpstr>
      <vt:lpstr>Σίδηρος, Χάλυβας ένα καινοτόμο υλικό</vt:lpstr>
      <vt:lpstr>Προϊστορία</vt:lpstr>
      <vt:lpstr>Προϊστορία</vt:lpstr>
      <vt:lpstr>Η ανακάλυψη της αναγωγής</vt:lpstr>
      <vt:lpstr>Tο σιδηρουργείο του Ηφαίστου με την κάμινο στην μέση</vt:lpstr>
      <vt:lpstr>Τα Μέταλλα Στην Ελληνική Μυθολογία</vt:lpstr>
      <vt:lpstr>Τα Μέταλλα Στην Ελληνική Μυθολογία</vt:lpstr>
      <vt:lpstr>Τα Μέταλλα Στην Ελληνική Μυθολογία</vt:lpstr>
      <vt:lpstr>Τα Μέταλλα Στην Ελληνική Μυθολογία</vt:lpstr>
      <vt:lpstr>Αρχαιοελληνικοί Χρόνοι</vt:lpstr>
      <vt:lpstr>   Σίδηρος </vt:lpstr>
      <vt:lpstr>Παραγωγή σιδήρου</vt:lpstr>
      <vt:lpstr>Τύποι καμίνων που αναπτύχθηκαν για την παραγωγή σιδήρου</vt:lpstr>
      <vt:lpstr>Τύποι καμίνων που αναπτύχθηκαν για την παραγωγή σιδήρου</vt:lpstr>
      <vt:lpstr>Βασικά χαρακτηριστικά που καθιστούν τον χάλυβα αναντικατάστατο</vt:lpstr>
      <vt:lpstr>Βασικοί λόγοι που θα συνεχίσει ο χάλυβας να κατέχει την πρώτη θέση σαν υλικό</vt:lpstr>
      <vt:lpstr>Πρώτες ύλες για την παραγωγή σιδήρου και χάλυβα</vt:lpstr>
      <vt:lpstr>Σιδηρομεταλλεύματα</vt:lpstr>
      <vt:lpstr>Σιδηρομεταλλεύματα</vt:lpstr>
      <vt:lpstr>Σιδηρομεταλλεύματα</vt:lpstr>
      <vt:lpstr>Σιδηρομεταλλεύματα</vt:lpstr>
      <vt:lpstr>Σιδηρομεταλλεύματα</vt:lpstr>
      <vt:lpstr>Εξόρυξη σιδηρομεταλλευμάτων</vt:lpstr>
      <vt:lpstr>Προετοιμασία σιδηρομεταλλεύματος</vt:lpstr>
      <vt:lpstr>Από το σιδηρομετάλλευμα στον χάλυβα</vt:lpstr>
      <vt:lpstr>Από το σιδηρομετάλλευμα στον χάλυβα</vt:lpstr>
      <vt:lpstr>Αναγωγή σιδηρομεταλλεύματος</vt:lpstr>
      <vt:lpstr>Αναγωγή σιδηρομεταλλεύματος</vt:lpstr>
      <vt:lpstr>Κοκ(coke)</vt:lpstr>
      <vt:lpstr>Διεργασία απευθείας αναγωγής</vt:lpstr>
      <vt:lpstr>Πλεονεκτήματα και Μειονεκτήματα της διεργασίας Υψικαμίνου</vt:lpstr>
      <vt:lpstr>Παγκόσμια παραγωγή χυτοσίδηρου (pig iron)</vt:lpstr>
      <vt:lpstr>Υψικάμινος</vt:lpstr>
      <vt:lpstr>Εξέλιξη των Υψικαμίνων από το 1861 έως το 1968</vt:lpstr>
      <vt:lpstr>Προετοιμασία φορτίου για την υψικάμινο</vt:lpstr>
      <vt:lpstr>Σχηματική παράσταση παραγωγής χυτοσιδήρου σε υψικάμινο</vt:lpstr>
      <vt:lpstr>Διεργασία Υψικαμίνου</vt:lpstr>
      <vt:lpstr>Αντιδράσεις Υψικαμίνου</vt:lpstr>
      <vt:lpstr>Κύριες αντιδράσεις σιδήρου στην υψικάμινο</vt:lpstr>
      <vt:lpstr>Βασικές αντιδράσεις αναγωγής</vt:lpstr>
      <vt:lpstr>Διάγραμμα Ellingham</vt:lpstr>
      <vt:lpstr>Διάγραμμα Ellingham</vt:lpstr>
      <vt:lpstr>Διάγραμμα Ellingham</vt:lpstr>
      <vt:lpstr>Διάγραμμα Ellingham</vt:lpstr>
      <vt:lpstr>Διάγραμμα Ellingham</vt:lpstr>
      <vt:lpstr>Διάγραμμα Ellingham</vt:lpstr>
      <vt:lpstr>Ισορροπία στην υψικάμινο</vt:lpstr>
      <vt:lpstr>Ισορροπία Boudouard και καμπύλες Chaudron</vt:lpstr>
      <vt:lpstr>Ισορροπία Boudouard και καμπύλες Chaudron</vt:lpstr>
      <vt:lpstr>Καμπύλες Chaudron και ισορροπία C-O-Fe</vt:lpstr>
      <vt:lpstr>Άλλες αντιδράσεις στην υψικάμινο</vt:lpstr>
      <vt:lpstr>Άλλες αντιδράσεις στην υψικάμινο</vt:lpstr>
      <vt:lpstr>Κατανομή θείου μεταξύ σκωρίας-μετάλλου</vt:lpstr>
      <vt:lpstr>Ισοζύγια Μάζας και Θερμότητας Υψικαμίνου</vt:lpstr>
      <vt:lpstr>Μοντελοποίηση Υψικαμίνου</vt:lpstr>
      <vt:lpstr>Κατηγορίες Χυτοσιδήρου</vt:lpstr>
      <vt:lpstr>Σύγχρονες απαιτήσεις ποιότητας χάλυβα</vt:lpstr>
      <vt:lpstr>Προ-επεξεργασία του χυτοσιδήρου</vt:lpstr>
      <vt:lpstr>ΧΑΛΥΒΟΠΟΙΗΣΗ</vt:lpstr>
      <vt:lpstr>Παραγωγή σιδήρου και σιδηροκραμάτων σε ηλεκτροκάμινο ή Siemens-Martin και εξευγενισμός σε μεταλλάκτες</vt:lpstr>
      <vt:lpstr>Σκοπός των διεργασιών εξευγενισμού</vt:lpstr>
      <vt:lpstr>Αντιδράσεις Εξευγενισμού</vt:lpstr>
      <vt:lpstr>Πλεονεκτήματα των διεργασιών οξυγόνου</vt:lpstr>
      <vt:lpstr>Πλεονεκτήματα Ηλεκτρικής Καμίνου Τόξου (EAF)</vt:lpstr>
      <vt:lpstr>Διεργασίες Οξυγόνου</vt:lpstr>
      <vt:lpstr>Μεταλλάκτης LD</vt:lpstr>
      <vt:lpstr>Στάδια διεργασίας μεταλλάκτη LD</vt:lpstr>
      <vt:lpstr>Εγκατάσταση ΒΟF με γραμμή  συνεχούς χύτευσης</vt:lpstr>
      <vt:lpstr>Μεταλλάκτης ΟΒΜ ή Q-BOP</vt:lpstr>
      <vt:lpstr>Συνδυασμός διεργασιών εμφύσησης</vt:lpstr>
      <vt:lpstr>ΗΛΕΚΤΟΚΑΜΙΝΟΣ</vt:lpstr>
      <vt:lpstr>Ανακλινόμενη EAF με δυνατότητα χύτευσης</vt:lpstr>
      <vt:lpstr>EAF DC (Direct Current)</vt:lpstr>
      <vt:lpstr>Ηλεκτρική Κάμινος με κάδο φόρτωσης scrap</vt:lpstr>
      <vt:lpstr>Διάγραμμα παραγωγικής γραμμής χάλυβα</vt:lpstr>
      <vt:lpstr>Κατηγορίες χαλύβων</vt:lpstr>
      <vt:lpstr>1.Ταξινόμηση ανάλογα με τον  τρόπο παρασκευής</vt:lpstr>
      <vt:lpstr>2. Ταξινόμηση ανάλογα ανάλογα με την περιεκτικότητα σε C</vt:lpstr>
      <vt:lpstr>3. Ταξινόμηση ανάλογα με την σύνθεση και τη δομή</vt:lpstr>
      <vt:lpstr>4. Xάλυβες κατά χρήση</vt:lpstr>
      <vt:lpstr>4. Xάλυβες κατά χρήση</vt:lpstr>
      <vt:lpstr>Κεκραμένοι χάλυβες</vt:lpstr>
      <vt:lpstr>Σημείωμα έργων τρίτων</vt:lpstr>
      <vt:lpstr>Τέλος Ενότητας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ΜΕΤΑΛΛΟΥΡΓΙΑ</dc:title>
  <dc:creator>Konstantinos Pittas</dc:creator>
  <cp:lastModifiedBy>Konstantinos Pittas</cp:lastModifiedBy>
  <cp:revision>20</cp:revision>
  <dcterms:created xsi:type="dcterms:W3CDTF">2014-11-10T16:00:09Z</dcterms:created>
  <dcterms:modified xsi:type="dcterms:W3CDTF">2014-11-28T18:13:38Z</dcterms:modified>
</cp:coreProperties>
</file>