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PZ/pDJ6/7ACZFdprvrB5dZLMB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1"/>
    <p:restoredTop sz="93887"/>
  </p:normalViewPr>
  <p:slideViewPr>
    <p:cSldViewPr snapToGrid="0">
      <p:cViewPr varScale="1">
        <p:scale>
          <a:sx n="84" d="100"/>
          <a:sy n="84" d="100"/>
        </p:scale>
        <p:origin x="48" y="3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ΑΣ=ΑΠΟΒΛΗΤΑ ΣΥΣΚΕΥΑΣΙΩΝ</a:t>
            </a:r>
            <a:endParaRPr/>
          </a:p>
        </p:txBody>
      </p:sp>
      <p:sp>
        <p:nvSpPr>
          <p:cNvPr id="269" name="Google Shape;26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2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sz="72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35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sz="7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36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9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r>
              <a:rPr lang="en-US"/>
              <a:t>5/26/2020</a:t>
            </a:r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recovery-worldwide.com/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recovery-worldwide.com/" TargetMode="Externa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recovery-worldwide.com/" TargetMode="Externa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recovery-worldwide.com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psci.com/technology/article/2013-07/how-it-works-recycling-machines-separate-junk-type/" TargetMode="External"/><Relationship Id="rId13" Type="http://schemas.openxmlformats.org/officeDocument/2006/relationships/hyperlink" Target="https://www.recovery-worldwide.com/en/artikel/glass-recycling-current-market-trends_3248774.html" TargetMode="External"/><Relationship Id="rId3" Type="http://schemas.openxmlformats.org/officeDocument/2006/relationships/hyperlink" Target="http://www.seas.columbia.edu/earth/RRC/documents/glass_recycling_an_automotive_perspection.pdf" TargetMode="External"/><Relationship Id="rId7" Type="http://schemas.openxmlformats.org/officeDocument/2006/relationships/hyperlink" Target="https://www.youtube.com/watch?time_continue=63&amp;v=IERzI9KxihU&amp;feature=emb_logo" TargetMode="External"/><Relationship Id="rId12" Type="http://schemas.openxmlformats.org/officeDocument/2006/relationships/hyperlink" Target="https://www.greenbiz.com/article/how-unique-industry-collaboration-bottling-new-future-us-glass-recyclin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pi.org/glass-recycling-facts" TargetMode="External"/><Relationship Id="rId11" Type="http://schemas.openxmlformats.org/officeDocument/2006/relationships/hyperlink" Target="https://www.suez.com/en/our-offering/success-stories/our-references/high-five-glass-recycling-plant" TargetMode="External"/><Relationship Id="rId5" Type="http://schemas.openxmlformats.org/officeDocument/2006/relationships/hyperlink" Target="https://wwf.panda.org/knowledge_hub/teacher_resources/project_ideas/recycling_glass.cfm" TargetMode="External"/><Relationship Id="rId10" Type="http://schemas.openxmlformats.org/officeDocument/2006/relationships/hyperlink" Target="https://www.youtube.com/watch?v=jE4cxE4Ai9U" TargetMode="External"/><Relationship Id="rId4" Type="http://schemas.openxmlformats.org/officeDocument/2006/relationships/hyperlink" Target="https://www.recyclenow.com/recycling-knowledge/how-is-it-recycled/glass" TargetMode="External"/><Relationship Id="rId9" Type="http://schemas.openxmlformats.org/officeDocument/2006/relationships/hyperlink" Target="https://www.youtube.com/watch?v=oqTVS758UQ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lassdoor.com/Photos/Vidrala-Office-Photos-IMG4379162.htm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greatforest.com/sustainability101/the-glass-recycling-problem/" TargetMode="External"/><Relationship Id="rId3" Type="http://schemas.openxmlformats.org/officeDocument/2006/relationships/hyperlink" Target="http://www.dedisa.gr/kitrinoi-kwdwnes/" TargetMode="External"/><Relationship Id="rId7" Type="http://schemas.openxmlformats.org/officeDocument/2006/relationships/hyperlink" Target="https://www.globalcitizen.org/en/content/biggest-recycling-mistake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oan.gr/uploads/files/303/56670d376348f2cf938fa4e9eedfc77bdb5be4b7.pdf" TargetMode="External"/><Relationship Id="rId5" Type="http://schemas.openxmlformats.org/officeDocument/2006/relationships/hyperlink" Target="https://www.eoan.gr/el/" TargetMode="External"/><Relationship Id="rId10" Type="http://schemas.openxmlformats.org/officeDocument/2006/relationships/hyperlink" Target="https://www.recyclingbins.co.uk/blog/recycling-around-the-world-greece/" TargetMode="External"/><Relationship Id="rId4" Type="http://schemas.openxmlformats.org/officeDocument/2006/relationships/hyperlink" Target="https://www.herrcoglass.gr/" TargetMode="External"/><Relationship Id="rId9" Type="http://schemas.openxmlformats.org/officeDocument/2006/relationships/hyperlink" Target="https://www.letsrecycle.com/news/latest-news/time-to-prioritise-the-glass-recycling-proces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title"/>
          </p:nvPr>
        </p:nvSpPr>
        <p:spPr>
          <a:xfrm>
            <a:off x="2468626" y="598025"/>
            <a:ext cx="7075026" cy="15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orbel"/>
              <a:buNone/>
            </a:pP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ΑΝΑΚΥΚΛΩΣΗ ΓΥΑΛΙΟΥ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4294967295"/>
          </p:nvPr>
        </p:nvSpPr>
        <p:spPr>
          <a:xfrm>
            <a:off x="6006139" y="2129741"/>
            <a:ext cx="5139903" cy="371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28"/>
              <a:buNone/>
            </a:pPr>
            <a:r>
              <a:rPr lang="en-US" sz="2035" dirty="0" err="1">
                <a:solidFill>
                  <a:schemeClr val="dk1"/>
                </a:solidFill>
              </a:rPr>
              <a:t>Μάθημ</a:t>
            </a:r>
            <a:r>
              <a:rPr lang="en-US" sz="2035" dirty="0">
                <a:solidFill>
                  <a:schemeClr val="dk1"/>
                </a:solidFill>
              </a:rPr>
              <a:t>α: Διαχείριση Στερεών Αποβλήτων</a:t>
            </a:r>
            <a:endParaRPr dirty="0"/>
          </a:p>
          <a:p>
            <a:pPr marL="45720" lvl="0" indent="0" algn="ctr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28"/>
              <a:buNone/>
            </a:pPr>
            <a:r>
              <a:rPr lang="en-US" sz="2035" dirty="0" err="1">
                <a:solidFill>
                  <a:schemeClr val="dk1"/>
                </a:solidFill>
              </a:rPr>
              <a:t>Ημ</a:t>
            </a:r>
            <a:r>
              <a:rPr lang="en-US" sz="2035" dirty="0">
                <a:solidFill>
                  <a:schemeClr val="dk1"/>
                </a:solidFill>
              </a:rPr>
              <a:t>/</a:t>
            </a:r>
            <a:r>
              <a:rPr lang="en-US" sz="2035" dirty="0" err="1">
                <a:solidFill>
                  <a:schemeClr val="dk1"/>
                </a:solidFill>
              </a:rPr>
              <a:t>νί</a:t>
            </a:r>
            <a:r>
              <a:rPr lang="en-US" sz="2035" dirty="0">
                <a:solidFill>
                  <a:schemeClr val="dk1"/>
                </a:solidFill>
              </a:rPr>
              <a:t>α: 27/5/2020</a:t>
            </a:r>
            <a:endParaRPr sz="2035" dirty="0">
              <a:solidFill>
                <a:schemeClr val="dk1"/>
              </a:solidFill>
            </a:endParaRPr>
          </a:p>
          <a:p>
            <a:pPr marL="45720" lvl="0" indent="0" algn="ctr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28"/>
              <a:buNone/>
            </a:pPr>
            <a:r>
              <a:rPr lang="en-US" sz="2035" dirty="0">
                <a:solidFill>
                  <a:schemeClr val="dk1"/>
                </a:solidFill>
              </a:rPr>
              <a:t>Υπ</a:t>
            </a:r>
            <a:r>
              <a:rPr lang="en-US" sz="2035" dirty="0" err="1">
                <a:solidFill>
                  <a:schemeClr val="dk1"/>
                </a:solidFill>
              </a:rPr>
              <a:t>εύθυνος</a:t>
            </a:r>
            <a:r>
              <a:rPr lang="en-US" sz="2035" dirty="0">
                <a:solidFill>
                  <a:schemeClr val="dk1"/>
                </a:solidFill>
              </a:rPr>
              <a:t> Κα</a:t>
            </a:r>
            <a:r>
              <a:rPr lang="en-US" sz="2035" dirty="0" err="1">
                <a:solidFill>
                  <a:schemeClr val="dk1"/>
                </a:solidFill>
              </a:rPr>
              <a:t>θηγητής</a:t>
            </a:r>
            <a:r>
              <a:rPr lang="en-US" sz="2035" dirty="0">
                <a:solidFill>
                  <a:schemeClr val="dk1"/>
                </a:solidFill>
              </a:rPr>
              <a:t>: Μ. </a:t>
            </a:r>
            <a:r>
              <a:rPr lang="en-US" sz="2035" dirty="0" err="1">
                <a:solidFill>
                  <a:schemeClr val="dk1"/>
                </a:solidFill>
              </a:rPr>
              <a:t>Κορνάρος</a:t>
            </a:r>
            <a:endParaRPr sz="2035" dirty="0">
              <a:solidFill>
                <a:schemeClr val="dk1"/>
              </a:solidFill>
            </a:endParaRPr>
          </a:p>
          <a:p>
            <a:pPr marL="45720" lvl="0" indent="0" algn="ctr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28"/>
              <a:buNone/>
            </a:pPr>
            <a:r>
              <a:rPr lang="en-US" sz="2035" dirty="0">
                <a:solidFill>
                  <a:schemeClr val="dk1"/>
                </a:solidFill>
              </a:rPr>
              <a:t>Πα</a:t>
            </a:r>
            <a:r>
              <a:rPr lang="en-US" sz="2035" dirty="0" err="1">
                <a:solidFill>
                  <a:schemeClr val="dk1"/>
                </a:solidFill>
              </a:rPr>
              <a:t>νε</a:t>
            </a:r>
            <a:r>
              <a:rPr lang="en-US" sz="2035" dirty="0">
                <a:solidFill>
                  <a:schemeClr val="dk1"/>
                </a:solidFill>
              </a:rPr>
              <a:t>πιστήμιο Πατρών – Τμήμα Χημικών Μηχανικών</a:t>
            </a:r>
            <a:endParaRPr sz="2035" dirty="0">
              <a:solidFill>
                <a:schemeClr val="dk1"/>
              </a:solidFill>
            </a:endParaRPr>
          </a:p>
          <a:p>
            <a:pPr marL="45720" lvl="0" indent="0" algn="ctr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28"/>
              <a:buNone/>
            </a:pPr>
            <a:r>
              <a:rPr lang="en-US" sz="2035" u="sng" dirty="0" err="1">
                <a:solidFill>
                  <a:schemeClr val="dk1"/>
                </a:solidFill>
              </a:rPr>
              <a:t>Ομάδ</a:t>
            </a:r>
            <a:r>
              <a:rPr lang="en-US" sz="2035" u="sng" dirty="0">
                <a:solidFill>
                  <a:schemeClr val="dk1"/>
                </a:solidFill>
              </a:rPr>
              <a:t>α 3</a:t>
            </a:r>
            <a:endParaRPr dirty="0"/>
          </a:p>
          <a:p>
            <a:pPr marL="45720" lvl="0" indent="0" algn="ctr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28"/>
              <a:buNone/>
            </a:pPr>
            <a:r>
              <a:rPr lang="en-US" sz="2035" dirty="0" err="1">
                <a:solidFill>
                  <a:schemeClr val="dk1"/>
                </a:solidFill>
              </a:rPr>
              <a:t>Δέδε</a:t>
            </a:r>
            <a:r>
              <a:rPr lang="en-US" sz="2035" dirty="0">
                <a:solidFill>
                  <a:schemeClr val="dk1"/>
                </a:solidFill>
              </a:rPr>
              <a:t> Βα</a:t>
            </a:r>
            <a:r>
              <a:rPr lang="en-US" sz="2035" dirty="0" err="1">
                <a:solidFill>
                  <a:schemeClr val="dk1"/>
                </a:solidFill>
              </a:rPr>
              <a:t>σιλική</a:t>
            </a:r>
            <a:r>
              <a:rPr lang="en-US" sz="2035" dirty="0">
                <a:solidFill>
                  <a:schemeClr val="dk1"/>
                </a:solidFill>
              </a:rPr>
              <a:t>, Α.Μ. : 1047606</a:t>
            </a:r>
            <a:endParaRPr sz="2035" dirty="0">
              <a:solidFill>
                <a:schemeClr val="dk1"/>
              </a:solidFill>
            </a:endParaRPr>
          </a:p>
          <a:p>
            <a:pPr marL="45720" lvl="0" indent="0" algn="ctr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28"/>
              <a:buNone/>
            </a:pPr>
            <a:r>
              <a:rPr lang="en-US" sz="2035" dirty="0">
                <a:solidFill>
                  <a:schemeClr val="dk1"/>
                </a:solidFill>
              </a:rPr>
              <a:t>Πα</a:t>
            </a:r>
            <a:r>
              <a:rPr lang="en-US" sz="2035" dirty="0" err="1">
                <a:solidFill>
                  <a:schemeClr val="dk1"/>
                </a:solidFill>
              </a:rPr>
              <a:t>ράσογλου</a:t>
            </a:r>
            <a:r>
              <a:rPr lang="en-US" sz="2035" dirty="0">
                <a:solidFill>
                  <a:schemeClr val="dk1"/>
                </a:solidFill>
              </a:rPr>
              <a:t> Μα</a:t>
            </a:r>
            <a:r>
              <a:rPr lang="en-US" sz="2035" dirty="0" err="1">
                <a:solidFill>
                  <a:schemeClr val="dk1"/>
                </a:solidFill>
              </a:rPr>
              <a:t>ρίν</a:t>
            </a:r>
            <a:r>
              <a:rPr lang="en-US" sz="2035" dirty="0">
                <a:solidFill>
                  <a:schemeClr val="dk1"/>
                </a:solidFill>
              </a:rPr>
              <a:t>α, Α.Μ. : </a:t>
            </a:r>
            <a:r>
              <a:rPr lang="el-GR" sz="2035" dirty="0">
                <a:solidFill>
                  <a:schemeClr val="dk1"/>
                </a:solidFill>
              </a:rPr>
              <a:t>1047667</a:t>
            </a:r>
            <a:endParaRPr sz="2035" dirty="0">
              <a:solidFill>
                <a:schemeClr val="dk1"/>
              </a:solidFill>
            </a:endParaRPr>
          </a:p>
          <a:p>
            <a:pPr marL="45720" lvl="0" indent="0" algn="ctr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28"/>
              <a:buNone/>
            </a:pPr>
            <a:r>
              <a:rPr lang="en-US" sz="2035" dirty="0" err="1">
                <a:solidFill>
                  <a:schemeClr val="dk1"/>
                </a:solidFill>
              </a:rPr>
              <a:t>Πάστρ</a:t>
            </a:r>
            <a:r>
              <a:rPr lang="en-US" sz="2035" dirty="0">
                <a:solidFill>
                  <a:schemeClr val="dk1"/>
                </a:solidFill>
              </a:rPr>
              <a:t>α Ναταλία, Α.Μ. : 1047569</a:t>
            </a:r>
            <a:endParaRPr sz="2035" b="1" dirty="0">
              <a:solidFill>
                <a:schemeClr val="dk1"/>
              </a:solidFill>
            </a:endParaRPr>
          </a:p>
          <a:p>
            <a:pPr marL="45720" lvl="0" indent="0" algn="ctr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28"/>
              <a:buNone/>
            </a:pPr>
            <a:r>
              <a:rPr lang="en-US" sz="2035" dirty="0" err="1">
                <a:solidFill>
                  <a:schemeClr val="dk1"/>
                </a:solidFill>
              </a:rPr>
              <a:t>Φρίμ</a:t>
            </a:r>
            <a:r>
              <a:rPr lang="en-US" sz="2035" dirty="0">
                <a:solidFill>
                  <a:schemeClr val="dk1"/>
                </a:solidFill>
              </a:rPr>
              <a:t>α Ιωάννα, Α.Μ. : 1047550</a:t>
            </a:r>
            <a:endParaRPr sz="2035" dirty="0">
              <a:solidFill>
                <a:schemeClr val="dk1"/>
              </a:solidFill>
            </a:endParaRPr>
          </a:p>
          <a:p>
            <a:pPr marL="4572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28"/>
              <a:buNone/>
            </a:pPr>
            <a:endParaRPr sz="2035" dirty="0">
              <a:solidFill>
                <a:schemeClr val="dk1"/>
              </a:solidFill>
            </a:endParaRPr>
          </a:p>
          <a:p>
            <a:pPr marL="4572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28"/>
              <a:buNone/>
            </a:pPr>
            <a:endParaRPr sz="2035" dirty="0"/>
          </a:p>
          <a:p>
            <a:pPr marL="4572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28"/>
              <a:buNone/>
            </a:pPr>
            <a:endParaRPr sz="2035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l="10956" t="14008" r="9102" b="21687"/>
          <a:stretch/>
        </p:blipFill>
        <p:spPr>
          <a:xfrm>
            <a:off x="1582835" y="1699532"/>
            <a:ext cx="4029386" cy="41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/>
          <p:nvPr/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600">
                <a:solidFill>
                  <a:srgbClr val="FFFFFF"/>
                </a:solidFill>
              </a:rPr>
              <a:t>ΕΛΛΗΝΙΚΗ ΕΤΑΙΡΙΑ ΑΞΙΟΠΟΙΗΣΗΣ ΑΝΑΚΥΚΛΩΣΗΣ (Ε.Ε.Α.Α.) </a:t>
            </a:r>
            <a:endParaRPr/>
          </a:p>
        </p:txBody>
      </p:sp>
      <p:sp>
        <p:nvSpPr>
          <p:cNvPr id="229" name="Google Shape;229;p10"/>
          <p:cNvSpPr txBox="1">
            <a:spLocks noGrp="1"/>
          </p:cNvSpPr>
          <p:nvPr>
            <p:ph type="body" idx="1"/>
          </p:nvPr>
        </p:nvSpPr>
        <p:spPr>
          <a:xfrm>
            <a:off x="4995081" y="873457"/>
            <a:ext cx="6020790" cy="5222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0"/>
              <a:buChar char="•"/>
            </a:pPr>
            <a:r>
              <a:rPr lang="en-US" sz="1700">
                <a:solidFill>
                  <a:schemeClr val="dk1"/>
                </a:solidFill>
              </a:rPr>
              <a:t>Πρωτοβουλία ελληνικών επιχειρήσεων στην παραγωγή συσκευασιών και την εμπορία συσκευασμένων προϊόντων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60"/>
              <a:buChar char="•"/>
            </a:pPr>
            <a:r>
              <a:rPr lang="en-US" sz="1700">
                <a:solidFill>
                  <a:schemeClr val="dk1"/>
                </a:solidFill>
              </a:rPr>
              <a:t>Επιτυχημένο παράδειγμα συνεργασίας μεταξύ των παραγωγών ή εισαγωγέων με Οργανισμών Τοπικής Αυτοδιοίκησης (ΟΤΑ) 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60"/>
              <a:buChar char="•"/>
            </a:pPr>
            <a:r>
              <a:rPr lang="en-US" sz="1700" u="sng">
                <a:solidFill>
                  <a:schemeClr val="dk1"/>
                </a:solidFill>
              </a:rPr>
              <a:t>Μετοχική σύνθεση της Ε.Ε.Α.Α.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Noto Sans Symbols"/>
              <a:buChar char="⮚"/>
            </a:pPr>
            <a:r>
              <a:rPr lang="en-US" sz="1700">
                <a:solidFill>
                  <a:schemeClr val="dk1"/>
                </a:solidFill>
              </a:rPr>
              <a:t>COLGATE PALMOLIVE (ΕΛΛΑΣ)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Noto Sans Symbols"/>
              <a:buChar char="⮚"/>
            </a:pPr>
            <a:r>
              <a:rPr lang="en-US" sz="1700">
                <a:solidFill>
                  <a:schemeClr val="dk1"/>
                </a:solidFill>
              </a:rPr>
              <a:t>ION A.E.</a:t>
            </a:r>
            <a:endParaRPr sz="170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Noto Sans Symbols"/>
              <a:buChar char="⮚"/>
            </a:pPr>
            <a:r>
              <a:rPr lang="en-US" sz="1700">
                <a:solidFill>
                  <a:schemeClr val="dk1"/>
                </a:solidFill>
              </a:rPr>
              <a:t>NESTLE ΕΛΛΑΣ Α.Ε.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Noto Sans Symbols"/>
              <a:buChar char="⮚"/>
            </a:pPr>
            <a:r>
              <a:rPr lang="en-US" sz="1700">
                <a:solidFill>
                  <a:schemeClr val="dk1"/>
                </a:solidFill>
              </a:rPr>
              <a:t>ΑΘΗΝΑΪΚΗ ΖΥΘΟΠΟΙΙΑ Α.Ε.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Noto Sans Symbols"/>
              <a:buChar char="⮚"/>
            </a:pPr>
            <a:r>
              <a:rPr lang="en-US" sz="1700">
                <a:solidFill>
                  <a:schemeClr val="dk1"/>
                </a:solidFill>
              </a:rPr>
              <a:t>ΕΛΑΪΣ-UNILEVER HELLAS A.E.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Noto Sans Symbols"/>
              <a:buChar char="⮚"/>
            </a:pPr>
            <a:r>
              <a:rPr lang="en-US" sz="1700">
                <a:solidFill>
                  <a:schemeClr val="dk1"/>
                </a:solidFill>
              </a:rPr>
              <a:t>ΦΑΓΕ Α.Ε.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Noto Sans Symbols"/>
              <a:buChar char="⮚"/>
            </a:pPr>
            <a:r>
              <a:rPr lang="en-US" sz="1700">
                <a:solidFill>
                  <a:schemeClr val="dk1"/>
                </a:solidFill>
              </a:rPr>
              <a:t>COCA-COLA. Α.Ε.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60"/>
              <a:buNone/>
            </a:pPr>
            <a:endParaRPr sz="1700">
              <a:solidFill>
                <a:schemeClr val="dk1"/>
              </a:solidFill>
            </a:endParaRPr>
          </a:p>
          <a:p>
            <a:pPr marL="228600" lvl="0" indent="-965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60"/>
              <a:buNone/>
            </a:pPr>
            <a:endParaRPr sz="1700">
              <a:solidFill>
                <a:schemeClr val="dk1"/>
              </a:solidFill>
            </a:endParaRPr>
          </a:p>
        </p:txBody>
      </p:sp>
      <p:sp>
        <p:nvSpPr>
          <p:cNvPr id="230" name="Google Shape;230;p1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231" name="Google Shape;231;p1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10989947" cy="867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/>
              <a:t>ΣΥΣΤΗΜΑ ΜΠΛΕ ΚΑΔΩΝ ΚΑΙ ΚΩΔΩΝΩΝ</a:t>
            </a:r>
            <a:endParaRPr/>
          </a:p>
        </p:txBody>
      </p:sp>
      <p:sp>
        <p:nvSpPr>
          <p:cNvPr id="237" name="Google Shape;237;p11"/>
          <p:cNvSpPr txBox="1">
            <a:spLocks noGrp="1"/>
          </p:cNvSpPr>
          <p:nvPr>
            <p:ph type="body" idx="1"/>
          </p:nvPr>
        </p:nvSpPr>
        <p:spPr>
          <a:xfrm>
            <a:off x="677334" y="1758463"/>
            <a:ext cx="8596668" cy="4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000">
                <a:solidFill>
                  <a:schemeClr val="dk1"/>
                </a:solidFill>
              </a:rPr>
              <a:t>Απόβλητα συσκευασίας, ανεξαρτήτως υλικού                μπλε κάδους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</a:pPr>
            <a:r>
              <a:rPr lang="en-US" sz="2000">
                <a:solidFill>
                  <a:schemeClr val="dk1"/>
                </a:solidFill>
              </a:rPr>
              <a:t>Μεταφορά σε Κέντρα Διαλογής Ανακυκλώσιμων Υλικών (ΚΔΑΥ) για διαλογή των αποβλήτων σε επιμέρους υλικά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</a:pPr>
            <a:r>
              <a:rPr lang="en-US" sz="2000">
                <a:solidFill>
                  <a:schemeClr val="dk1"/>
                </a:solidFill>
              </a:rPr>
              <a:t> Αρκετές θέσεις εργασίας στην Ελλάδα  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pic>
        <p:nvPicPr>
          <p:cNvPr id="238" name="Google Shape;238;p11" descr="Εικόνα που περιέχει στιγμιότυπο οθόνης, οθόνη, ιδιοκτησία, παίκτης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026" y="3557272"/>
            <a:ext cx="7300559" cy="2160000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9" name="Google Shape;239;p11"/>
          <p:cNvSpPr/>
          <p:nvPr/>
        </p:nvSpPr>
        <p:spPr>
          <a:xfrm>
            <a:off x="6042991" y="1895060"/>
            <a:ext cx="503583" cy="1192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0" name="Google Shape;240;p1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241" name="Google Shape;241;p1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42" name="Google Shape;242;p11"/>
          <p:cNvSpPr txBox="1"/>
          <p:nvPr/>
        </p:nvSpPr>
        <p:spPr>
          <a:xfrm>
            <a:off x="2522027" y="5717272"/>
            <a:ext cx="73005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Εικόνα 3 : θέσεις εργασίας στην Ελλάδα ανά σύστημα  (Πηγή : www.eoan.gr)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"/>
          <p:cNvSpPr txBox="1">
            <a:spLocks noGrp="1"/>
          </p:cNvSpPr>
          <p:nvPr>
            <p:ph type="title"/>
          </p:nvPr>
        </p:nvSpPr>
        <p:spPr>
          <a:xfrm>
            <a:off x="831449" y="608090"/>
            <a:ext cx="10515600" cy="98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/>
              <a:t>ΜΠΛΕ ΚΑΔΟΙ ΚΑΙ ΚΩΔΩΝΕΣ</a:t>
            </a:r>
            <a:endParaRPr/>
          </a:p>
        </p:txBody>
      </p:sp>
      <p:sp>
        <p:nvSpPr>
          <p:cNvPr id="248" name="Google Shape;248;p12"/>
          <p:cNvSpPr txBox="1">
            <a:spLocks noGrp="1"/>
          </p:cNvSpPr>
          <p:nvPr>
            <p:ph type="body" idx="1"/>
          </p:nvPr>
        </p:nvSpPr>
        <p:spPr>
          <a:xfrm>
            <a:off x="6277593" y="1596022"/>
            <a:ext cx="5181600" cy="84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i="1" u="sng">
                <a:solidFill>
                  <a:schemeClr val="dk1"/>
                </a:solidFill>
              </a:rPr>
              <a:t>Μπλέ κάδοι </a:t>
            </a:r>
            <a:r>
              <a:rPr lang="en-US" sz="2000" u="sng">
                <a:solidFill>
                  <a:schemeClr val="dk1"/>
                </a:solidFill>
              </a:rPr>
              <a:t>ανακύκλωσης : </a:t>
            </a:r>
            <a:r>
              <a:rPr lang="en-US" sz="2000">
                <a:solidFill>
                  <a:schemeClr val="dk1"/>
                </a:solidFill>
              </a:rPr>
              <a:t>πλαστικά, χαρτί αλλά και γυάλινες συσκευασίες.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  <a:p>
            <a:pPr marL="228600" lvl="0" indent="-7112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sp>
        <p:nvSpPr>
          <p:cNvPr id="249" name="Google Shape;249;p12"/>
          <p:cNvSpPr txBox="1">
            <a:spLocks noGrp="1"/>
          </p:cNvSpPr>
          <p:nvPr>
            <p:ph type="body" idx="2"/>
          </p:nvPr>
        </p:nvSpPr>
        <p:spPr>
          <a:xfrm>
            <a:off x="6277593" y="2405190"/>
            <a:ext cx="5181600" cy="30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i="1" u="sng" dirty="0" err="1">
                <a:solidFill>
                  <a:schemeClr val="dk1"/>
                </a:solidFill>
              </a:rPr>
              <a:t>Μ</a:t>
            </a:r>
            <a:r>
              <a:rPr lang="en-US" sz="2000" i="1" u="sng" dirty="0">
                <a:solidFill>
                  <a:schemeClr val="dk1"/>
                </a:solidFill>
              </a:rPr>
              <a:t>π</a:t>
            </a:r>
            <a:r>
              <a:rPr lang="en-US" sz="2000" i="1" u="sng" dirty="0" err="1">
                <a:solidFill>
                  <a:schemeClr val="dk1"/>
                </a:solidFill>
              </a:rPr>
              <a:t>λε</a:t>
            </a:r>
            <a:r>
              <a:rPr lang="en-US" sz="2000" i="1" u="sng" dirty="0">
                <a:solidFill>
                  <a:schemeClr val="dk1"/>
                </a:solidFill>
              </a:rPr>
              <a:t> </a:t>
            </a:r>
            <a:r>
              <a:rPr lang="en-US" sz="2000" i="1" u="sng" dirty="0" err="1">
                <a:solidFill>
                  <a:schemeClr val="dk1"/>
                </a:solidFill>
              </a:rPr>
              <a:t>κώδωνες</a:t>
            </a:r>
            <a:r>
              <a:rPr lang="en-US" sz="2000" i="1" u="sng" dirty="0">
                <a:solidFill>
                  <a:schemeClr val="dk1"/>
                </a:solidFill>
              </a:rPr>
              <a:t> α</a:t>
            </a:r>
            <a:r>
              <a:rPr lang="en-US" sz="2000" i="1" u="sng" dirty="0" err="1">
                <a:solidFill>
                  <a:schemeClr val="dk1"/>
                </a:solidFill>
              </a:rPr>
              <a:t>ν</a:t>
            </a:r>
            <a:r>
              <a:rPr lang="en-US" sz="2000" i="1" u="sng" dirty="0">
                <a:solidFill>
                  <a:schemeClr val="dk1"/>
                </a:solidFill>
              </a:rPr>
              <a:t>α</a:t>
            </a:r>
            <a:r>
              <a:rPr lang="en-US" sz="2000" i="1" u="sng" dirty="0" err="1">
                <a:solidFill>
                  <a:schemeClr val="dk1"/>
                </a:solidFill>
              </a:rPr>
              <a:t>κύκλωσης</a:t>
            </a:r>
            <a:r>
              <a:rPr lang="en-US" sz="2000" i="1" u="sng" dirty="0">
                <a:solidFill>
                  <a:schemeClr val="dk1"/>
                </a:solidFill>
              </a:rPr>
              <a:t> :</a:t>
            </a:r>
            <a:r>
              <a:rPr lang="en-US" sz="2000" u="sng" dirty="0">
                <a:solidFill>
                  <a:schemeClr val="dk1"/>
                </a:solidFill>
              </a:rPr>
              <a:t> </a:t>
            </a:r>
            <a:endParaRPr dirty="0"/>
          </a:p>
          <a:p>
            <a:pPr marL="388620" indent="-342900">
              <a:lnSpc>
                <a:spcPct val="80000"/>
              </a:lnSpc>
              <a:buSzPts val="1600"/>
            </a:pPr>
            <a:r>
              <a:rPr lang="en-US" sz="2000" dirty="0">
                <a:solidFill>
                  <a:schemeClr val="dk1"/>
                </a:solidFill>
              </a:rPr>
              <a:t>1.3 – 2.5 m</a:t>
            </a:r>
            <a:r>
              <a:rPr lang="en-US" sz="2000" baseline="30000" dirty="0">
                <a:solidFill>
                  <a:schemeClr val="dk1"/>
                </a:solidFill>
              </a:rPr>
              <a:t>3</a:t>
            </a:r>
            <a:endParaRPr sz="2000" dirty="0">
              <a:solidFill>
                <a:schemeClr val="dk1"/>
              </a:solidFill>
            </a:endParaRPr>
          </a:p>
          <a:p>
            <a:pPr marL="388620" indent="-342900">
              <a:lnSpc>
                <a:spcPct val="80000"/>
              </a:lnSpc>
              <a:buSzPts val="1600"/>
            </a:pPr>
            <a:r>
              <a:rPr lang="en-US" sz="2000" dirty="0">
                <a:solidFill>
                  <a:schemeClr val="dk1"/>
                </a:solidFill>
              </a:rPr>
              <a:t>7.500 </a:t>
            </a:r>
            <a:r>
              <a:rPr lang="en-US" sz="2000" dirty="0" err="1">
                <a:solidFill>
                  <a:schemeClr val="dk1"/>
                </a:solidFill>
              </a:rPr>
              <a:t>κώδωνες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σε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δημόσιους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χώρους</a:t>
            </a:r>
            <a:endParaRPr sz="2000" dirty="0">
              <a:solidFill>
                <a:schemeClr val="dk1"/>
              </a:solidFill>
            </a:endParaRPr>
          </a:p>
          <a:p>
            <a:pPr marL="388620" indent="-342900">
              <a:lnSpc>
                <a:spcPct val="80000"/>
              </a:lnSpc>
              <a:buSzPts val="1600"/>
            </a:pPr>
            <a:r>
              <a:rPr lang="en-US" sz="2000" dirty="0" err="1">
                <a:solidFill>
                  <a:schemeClr val="dk1"/>
                </a:solidFill>
              </a:rPr>
              <a:t>Σε</a:t>
            </a:r>
            <a:r>
              <a:rPr lang="en-US" sz="2000" dirty="0">
                <a:solidFill>
                  <a:schemeClr val="dk1"/>
                </a:solidFill>
              </a:rPr>
              <a:t> 243 </a:t>
            </a:r>
            <a:r>
              <a:rPr lang="en-US" sz="2000" dirty="0" err="1">
                <a:solidFill>
                  <a:schemeClr val="dk1"/>
                </a:solidFill>
              </a:rPr>
              <a:t>Δήμους</a:t>
            </a:r>
            <a:endParaRPr sz="2000" dirty="0">
              <a:solidFill>
                <a:schemeClr val="dk1"/>
              </a:solidFill>
            </a:endParaRPr>
          </a:p>
          <a:p>
            <a:pPr marL="388620" indent="-342900">
              <a:lnSpc>
                <a:spcPct val="80000"/>
              </a:lnSpc>
              <a:buSzPts val="1600"/>
            </a:pPr>
            <a:r>
              <a:rPr lang="en-US" sz="2000" dirty="0">
                <a:solidFill>
                  <a:schemeClr val="dk1"/>
                </a:solidFill>
              </a:rPr>
              <a:t>21.100 </a:t>
            </a:r>
            <a:r>
              <a:rPr lang="en-US" sz="2000" dirty="0" err="1">
                <a:solidFill>
                  <a:schemeClr val="dk1"/>
                </a:solidFill>
              </a:rPr>
              <a:t>ε</a:t>
            </a:r>
            <a:r>
              <a:rPr lang="en-US" sz="2000" dirty="0">
                <a:solidFill>
                  <a:schemeClr val="dk1"/>
                </a:solidFill>
              </a:rPr>
              <a:t>π</a:t>
            </a:r>
            <a:r>
              <a:rPr lang="en-US" sz="2000" dirty="0" err="1">
                <a:solidFill>
                  <a:schemeClr val="dk1"/>
                </a:solidFill>
              </a:rPr>
              <a:t>ιχειρήσεις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endParaRPr sz="2000" dirty="0">
              <a:solidFill>
                <a:schemeClr val="dk1"/>
              </a:solidFill>
            </a:endParaRPr>
          </a:p>
          <a:p>
            <a:pPr marL="388620" indent="-342900">
              <a:lnSpc>
                <a:spcPct val="80000"/>
              </a:lnSpc>
              <a:buSzPts val="1600"/>
            </a:pPr>
            <a:r>
              <a:rPr lang="en-US" sz="2000" dirty="0" err="1">
                <a:solidFill>
                  <a:schemeClr val="dk1"/>
                </a:solidFill>
              </a:rPr>
              <a:t>Πάνω</a:t>
            </a:r>
            <a:r>
              <a:rPr lang="en-US" sz="2000" dirty="0">
                <a:solidFill>
                  <a:schemeClr val="dk1"/>
                </a:solidFill>
              </a:rPr>
              <a:t> απ</a:t>
            </a:r>
            <a:r>
              <a:rPr lang="en-US" sz="2000" dirty="0" err="1">
                <a:solidFill>
                  <a:schemeClr val="dk1"/>
                </a:solidFill>
              </a:rPr>
              <a:t>ό</a:t>
            </a:r>
            <a:r>
              <a:rPr lang="en-US" sz="2000" dirty="0">
                <a:solidFill>
                  <a:schemeClr val="dk1"/>
                </a:solidFill>
              </a:rPr>
              <a:t> 1.950 </a:t>
            </a:r>
            <a:r>
              <a:rPr lang="en-US" sz="2000" dirty="0" err="1">
                <a:solidFill>
                  <a:schemeClr val="dk1"/>
                </a:solidFill>
              </a:rPr>
              <a:t>κώδωνες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σε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ιδιωτικές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ε</a:t>
            </a:r>
            <a:r>
              <a:rPr lang="en-US" sz="2000" dirty="0">
                <a:solidFill>
                  <a:schemeClr val="dk1"/>
                </a:solidFill>
              </a:rPr>
              <a:t>π</a:t>
            </a:r>
            <a:r>
              <a:rPr lang="en-US" sz="2000" dirty="0" err="1">
                <a:solidFill>
                  <a:schemeClr val="dk1"/>
                </a:solidFill>
              </a:rPr>
              <a:t>ιχειρήσεις</a:t>
            </a:r>
            <a:r>
              <a:rPr lang="en-US" sz="2000" dirty="0">
                <a:solidFill>
                  <a:schemeClr val="dk1"/>
                </a:solidFill>
              </a:rPr>
              <a:t> (</a:t>
            </a:r>
            <a:r>
              <a:rPr lang="en-US" sz="2000" dirty="0" err="1">
                <a:solidFill>
                  <a:schemeClr val="dk1"/>
                </a:solidFill>
              </a:rPr>
              <a:t>του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κλάδου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εστί</a:t>
            </a:r>
            <a:r>
              <a:rPr lang="en-US" sz="2000" dirty="0">
                <a:solidFill>
                  <a:schemeClr val="dk1"/>
                </a:solidFill>
              </a:rPr>
              <a:t>α</a:t>
            </a:r>
            <a:r>
              <a:rPr lang="en-US" sz="2000" dirty="0" err="1">
                <a:solidFill>
                  <a:schemeClr val="dk1"/>
                </a:solidFill>
              </a:rPr>
              <a:t>σης-δι</a:t>
            </a:r>
            <a:r>
              <a:rPr lang="en-US" sz="2000" dirty="0">
                <a:solidFill>
                  <a:schemeClr val="dk1"/>
                </a:solidFill>
              </a:rPr>
              <a:t>α</a:t>
            </a:r>
            <a:r>
              <a:rPr lang="en-US" sz="2000" dirty="0" err="1">
                <a:solidFill>
                  <a:schemeClr val="dk1"/>
                </a:solidFill>
              </a:rPr>
              <a:t>σκέδ</a:t>
            </a:r>
            <a:r>
              <a:rPr lang="en-US" sz="2000" dirty="0">
                <a:solidFill>
                  <a:schemeClr val="dk1"/>
                </a:solidFill>
              </a:rPr>
              <a:t>α</a:t>
            </a:r>
            <a:r>
              <a:rPr lang="en-US" sz="2000" dirty="0" err="1">
                <a:solidFill>
                  <a:schemeClr val="dk1"/>
                </a:solidFill>
              </a:rPr>
              <a:t>σης</a:t>
            </a:r>
            <a:r>
              <a:rPr lang="en-US" sz="2000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50" name="Google Shape;25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839" y="1521000"/>
            <a:ext cx="3692696" cy="190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1" name="Google Shape;25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3839" y="3563180"/>
            <a:ext cx="2066294" cy="2736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2" name="Google Shape;252;p1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253" name="Google Shape;253;p1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54" name="Google Shape;254;p12"/>
          <p:cNvSpPr txBox="1"/>
          <p:nvPr/>
        </p:nvSpPr>
        <p:spPr>
          <a:xfrm>
            <a:off x="3472070" y="5700608"/>
            <a:ext cx="2941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Εικόν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 4 :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μ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π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λέ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κάδος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κ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ι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κώδων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ς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Πηγή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: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www.herrcoglass.gr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"/>
          <p:cNvSpPr/>
          <p:nvPr/>
        </p:nvSpPr>
        <p:spPr>
          <a:xfrm>
            <a:off x="231140" y="256197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/>
              <a:t>ΑΝΤΑΠΟΔΟΤΙΚΗ ΑΝΑΚΥΚΛΩΣΗ</a:t>
            </a:r>
            <a:endParaRPr/>
          </a:p>
        </p:txBody>
      </p:sp>
      <p:pic>
        <p:nvPicPr>
          <p:cNvPr id="261" name="Google Shape;261;p13" descr="Εικόνα που περιέχει κτίριο, υπαίθριος, υπογραφή, οδός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064" y="1463197"/>
            <a:ext cx="6045576" cy="392962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>
            <a:spLocks noGrp="1"/>
          </p:cNvSpPr>
          <p:nvPr>
            <p:ph type="body" idx="1"/>
          </p:nvPr>
        </p:nvSpPr>
        <p:spPr>
          <a:xfrm>
            <a:off x="7558564" y="2115273"/>
            <a:ext cx="3912583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000" dirty="0" err="1">
                <a:solidFill>
                  <a:schemeClr val="dk1"/>
                </a:solidFill>
              </a:rPr>
              <a:t>Σύστημ</a:t>
            </a:r>
            <a:r>
              <a:rPr lang="en-US" sz="2000" dirty="0">
                <a:solidFill>
                  <a:schemeClr val="dk1"/>
                </a:solidFill>
              </a:rPr>
              <a:t>α πα</a:t>
            </a:r>
            <a:r>
              <a:rPr lang="en-US" sz="2000" dirty="0" err="1">
                <a:solidFill>
                  <a:schemeClr val="dk1"/>
                </a:solidFill>
              </a:rPr>
              <a:t>νελλ</a:t>
            </a:r>
            <a:r>
              <a:rPr lang="en-US" sz="2000" dirty="0">
                <a:solidFill>
                  <a:schemeClr val="dk1"/>
                </a:solidFill>
              </a:rPr>
              <a:t>α</a:t>
            </a:r>
            <a:r>
              <a:rPr lang="en-US" sz="2000" dirty="0" err="1">
                <a:solidFill>
                  <a:schemeClr val="dk1"/>
                </a:solidFill>
              </a:rPr>
              <a:t>δικής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εμ</a:t>
            </a:r>
            <a:r>
              <a:rPr lang="en-US" sz="2000" dirty="0">
                <a:solidFill>
                  <a:schemeClr val="dk1"/>
                </a:solidFill>
              </a:rPr>
              <a:t>β</a:t>
            </a:r>
            <a:r>
              <a:rPr lang="en-US" sz="2000" dirty="0" err="1">
                <a:solidFill>
                  <a:schemeClr val="dk1"/>
                </a:solidFill>
              </a:rPr>
              <a:t>έλει</a:t>
            </a:r>
            <a:r>
              <a:rPr lang="en-US" sz="2000" dirty="0">
                <a:solidFill>
                  <a:schemeClr val="dk1"/>
                </a:solidFill>
              </a:rPr>
              <a:t>α</a:t>
            </a:r>
            <a:r>
              <a:rPr lang="en-US" sz="2000" dirty="0" err="1">
                <a:solidFill>
                  <a:schemeClr val="dk1"/>
                </a:solidFill>
              </a:rPr>
              <a:t>ς</a:t>
            </a:r>
            <a:endParaRPr sz="200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</a:pPr>
            <a:r>
              <a:rPr lang="en-US" sz="2000" dirty="0" err="1">
                <a:solidFill>
                  <a:schemeClr val="dk1"/>
                </a:solidFill>
              </a:rPr>
              <a:t>Χώροι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εύκολ</a:t>
            </a:r>
            <a:r>
              <a:rPr lang="en-US" sz="2000" dirty="0">
                <a:solidFill>
                  <a:schemeClr val="dk1"/>
                </a:solidFill>
              </a:rPr>
              <a:t>α π</a:t>
            </a:r>
            <a:r>
              <a:rPr lang="en-US" sz="2000" dirty="0" err="1">
                <a:solidFill>
                  <a:schemeClr val="dk1"/>
                </a:solidFill>
              </a:rPr>
              <a:t>ροσ</a:t>
            </a:r>
            <a:r>
              <a:rPr lang="en-US" sz="2000" dirty="0">
                <a:solidFill>
                  <a:schemeClr val="dk1"/>
                </a:solidFill>
              </a:rPr>
              <a:t>β</a:t>
            </a:r>
            <a:r>
              <a:rPr lang="en-US" sz="2000" dirty="0" err="1">
                <a:solidFill>
                  <a:schemeClr val="dk1"/>
                </a:solidFill>
              </a:rPr>
              <a:t>άσιμοι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στο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ευρύ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κοινό</a:t>
            </a:r>
            <a:endParaRPr dirty="0"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«</a:t>
            </a:r>
            <a:r>
              <a:rPr lang="en-US" sz="2000" dirty="0" err="1">
                <a:solidFill>
                  <a:schemeClr val="dk1"/>
                </a:solidFill>
              </a:rPr>
              <a:t>Δι</a:t>
            </a:r>
            <a:r>
              <a:rPr lang="en-US" sz="2000" dirty="0">
                <a:solidFill>
                  <a:schemeClr val="dk1"/>
                </a:solidFill>
              </a:rPr>
              <a:t>α</a:t>
            </a:r>
            <a:r>
              <a:rPr lang="en-US" sz="2000" dirty="0" err="1">
                <a:solidFill>
                  <a:schemeClr val="dk1"/>
                </a:solidFill>
              </a:rPr>
              <a:t>λογή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στην</a:t>
            </a:r>
            <a:r>
              <a:rPr lang="en-US" sz="2000" dirty="0">
                <a:solidFill>
                  <a:schemeClr val="dk1"/>
                </a:solidFill>
              </a:rPr>
              <a:t> π</a:t>
            </a:r>
            <a:r>
              <a:rPr lang="en-US" sz="2000" dirty="0" err="1">
                <a:solidFill>
                  <a:schemeClr val="dk1"/>
                </a:solidFill>
              </a:rPr>
              <a:t>ηγή</a:t>
            </a:r>
            <a:r>
              <a:rPr lang="en-US" sz="2000" dirty="0">
                <a:solidFill>
                  <a:schemeClr val="dk1"/>
                </a:solidFill>
              </a:rPr>
              <a:t>» </a:t>
            </a:r>
            <a:r>
              <a:rPr lang="en-US" sz="2000" dirty="0" err="1">
                <a:solidFill>
                  <a:schemeClr val="dk1"/>
                </a:solidFill>
              </a:rPr>
              <a:t>των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κενών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συσκευ</a:t>
            </a:r>
            <a:r>
              <a:rPr lang="en-US" sz="2000" dirty="0">
                <a:solidFill>
                  <a:schemeClr val="dk1"/>
                </a:solidFill>
              </a:rPr>
              <a:t>α</a:t>
            </a:r>
            <a:r>
              <a:rPr lang="en-US" sz="2000" dirty="0" err="1">
                <a:solidFill>
                  <a:schemeClr val="dk1"/>
                </a:solidFill>
              </a:rPr>
              <a:t>σιών</a:t>
            </a:r>
            <a:r>
              <a:rPr lang="en-US" sz="2000" dirty="0">
                <a:solidFill>
                  <a:schemeClr val="dk1"/>
                </a:solidFill>
              </a:rPr>
              <a:t> (π</a:t>
            </a:r>
            <a:r>
              <a:rPr lang="en-US" sz="2000" dirty="0" err="1">
                <a:solidFill>
                  <a:schemeClr val="dk1"/>
                </a:solidFill>
              </a:rPr>
              <a:t>λ</a:t>
            </a:r>
            <a:r>
              <a:rPr lang="en-US" sz="2000" dirty="0">
                <a:solidFill>
                  <a:schemeClr val="dk1"/>
                </a:solidFill>
              </a:rPr>
              <a:t>α</a:t>
            </a:r>
            <a:r>
              <a:rPr lang="en-US" sz="2000" dirty="0" err="1">
                <a:solidFill>
                  <a:schemeClr val="dk1"/>
                </a:solidFill>
              </a:rPr>
              <a:t>στικών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>
                <a:solidFill>
                  <a:schemeClr val="dk1"/>
                </a:solidFill>
              </a:rPr>
              <a:t>μετ</a:t>
            </a:r>
            <a:r>
              <a:rPr lang="en-US" sz="2000" dirty="0">
                <a:solidFill>
                  <a:schemeClr val="dk1"/>
                </a:solidFill>
              </a:rPr>
              <a:t>α</a:t>
            </a:r>
            <a:r>
              <a:rPr lang="en-US" sz="2000" dirty="0" err="1">
                <a:solidFill>
                  <a:schemeClr val="dk1"/>
                </a:solidFill>
              </a:rPr>
              <a:t>λλικών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>
                <a:solidFill>
                  <a:schemeClr val="dk1"/>
                </a:solidFill>
              </a:rPr>
              <a:t>γυάλινων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κ</a:t>
            </a:r>
            <a:r>
              <a:rPr lang="en-US" sz="2000" dirty="0">
                <a:solidFill>
                  <a:schemeClr val="dk1"/>
                </a:solidFill>
              </a:rPr>
              <a:t>α</a:t>
            </a:r>
            <a:r>
              <a:rPr lang="en-US" sz="2000" dirty="0" err="1">
                <a:solidFill>
                  <a:schemeClr val="dk1"/>
                </a:solidFill>
              </a:rPr>
              <a:t>ι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χάρτινων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συσκευ</a:t>
            </a:r>
            <a:r>
              <a:rPr lang="en-US" sz="2000" dirty="0">
                <a:solidFill>
                  <a:schemeClr val="dk1"/>
                </a:solidFill>
              </a:rPr>
              <a:t>α</a:t>
            </a:r>
            <a:r>
              <a:rPr lang="en-US" sz="2000" dirty="0" err="1">
                <a:solidFill>
                  <a:schemeClr val="dk1"/>
                </a:solidFill>
              </a:rPr>
              <a:t>σιών</a:t>
            </a:r>
            <a:r>
              <a:rPr lang="en-US" sz="2000" dirty="0">
                <a:solidFill>
                  <a:schemeClr val="dk1"/>
                </a:solidFill>
              </a:rPr>
              <a:t>)</a:t>
            </a:r>
            <a:endParaRPr dirty="0"/>
          </a:p>
        </p:txBody>
      </p:sp>
      <p:sp>
        <p:nvSpPr>
          <p:cNvPr id="263" name="Google Shape;263;p1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65" name="Google Shape;265;p13"/>
          <p:cNvSpPr txBox="1"/>
          <p:nvPr/>
        </p:nvSpPr>
        <p:spPr>
          <a:xfrm>
            <a:off x="649643" y="5392821"/>
            <a:ext cx="69089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Εικόν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 5 :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Σ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π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ιτάκι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της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ντ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απ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οδωτικής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κύκλωσης</a:t>
            </a:r>
            <a:r>
              <a:rPr lang="en-US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Πηγή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sites.google.com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/site/okosmosmou54)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11082544" cy="151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/>
              <a:t>ΠΟΣΟΤΗΤΕΣ ΚΑΙ ΠΟΣΟΣΤΑ ΑΝΑΚΥΚΛΩΣΗΣ ΑΣ ΑΠΟ ΓΥΑΛΙ ΓΙΑ ΤΗΝ ΠΕΡΙΟΔΟ 2004-2013</a:t>
            </a:r>
            <a:endParaRPr/>
          </a:p>
        </p:txBody>
      </p:sp>
      <p:pic>
        <p:nvPicPr>
          <p:cNvPr id="272" name="Google Shape;272;p14" descr="Εικόνα που περιέχει στιγμιότυπο οθόνης&#10;&#10;Περιγραφή που δημιουργήθηκε αυτόματα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73806" y="2124222"/>
            <a:ext cx="6489600" cy="3456000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3" name="Google Shape;273;p1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3085017" y="5594289"/>
            <a:ext cx="6489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Εικόν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 6 :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Γράφημ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γι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την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κύκλωση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γυ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λιού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νά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χρονιά</a:t>
            </a:r>
            <a:r>
              <a:rPr lang="en-US" dirty="0">
                <a:ea typeface="Corbel"/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Πηγή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: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www.eoan.gr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"/>
          <p:cNvSpPr txBox="1">
            <a:spLocks noGrp="1"/>
          </p:cNvSpPr>
          <p:nvPr>
            <p:ph type="ctrTitle"/>
          </p:nvPr>
        </p:nvSpPr>
        <p:spPr>
          <a:xfrm>
            <a:off x="914400" y="493558"/>
            <a:ext cx="11041379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 b="0" cap="none">
                <a:solidFill>
                  <a:schemeClr val="accent1"/>
                </a:solidFill>
              </a:rPr>
              <a:t>ΑΝΑΚΥΚΛΩΣΗ ΓΥΑΛΙΟΥ ΕΚΤΟΣ ΕΛΛΑΔΑΣ</a:t>
            </a:r>
            <a:endParaRPr/>
          </a:p>
        </p:txBody>
      </p:sp>
      <p:pic>
        <p:nvPicPr>
          <p:cNvPr id="283" name="Google Shape;283;p15" descr="2-19mm Clear Float Glass, flat glass, plate glass, sheet glass ..."/>
          <p:cNvPicPr preferRelativeResize="0"/>
          <p:nvPr/>
        </p:nvPicPr>
        <p:blipFill rotWithShape="1">
          <a:blip r:embed="rId3">
            <a:alphaModFix/>
          </a:blip>
          <a:srcRect l="6129" b="-1"/>
          <a:stretch/>
        </p:blipFill>
        <p:spPr>
          <a:xfrm>
            <a:off x="8485611" y="1536188"/>
            <a:ext cx="2924599" cy="2139720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4" name="Google Shape;284;p15" descr="Container glass&#10;&#10;"/>
          <p:cNvPicPr preferRelativeResize="0"/>
          <p:nvPr/>
        </p:nvPicPr>
        <p:blipFill rotWithShape="1">
          <a:blip r:embed="rId4">
            <a:alphaModFix/>
          </a:blip>
          <a:srcRect l="6390" r="19496" b="-1"/>
          <a:stretch/>
        </p:blipFill>
        <p:spPr>
          <a:xfrm>
            <a:off x="8485611" y="3857975"/>
            <a:ext cx="2924598" cy="2139720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5" name="Google Shape;285;p15"/>
          <p:cNvSpPr txBox="1">
            <a:spLocks noGrp="1"/>
          </p:cNvSpPr>
          <p:nvPr>
            <p:ph type="subTitle" idx="1"/>
          </p:nvPr>
        </p:nvSpPr>
        <p:spPr>
          <a:xfrm>
            <a:off x="664262" y="1838675"/>
            <a:ext cx="6693061" cy="4038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86" name="Google Shape;286;p15"/>
          <p:cNvSpPr txBox="1"/>
          <p:nvPr/>
        </p:nvSpPr>
        <p:spPr>
          <a:xfrm>
            <a:off x="8596821" y="6048127"/>
            <a:ext cx="40619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Εικόν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 7 : α) flat glass (π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άνω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            β) container glass (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κάτω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DE3C0-568B-5A43-BD16-AC6D045999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5/26/2020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95B6A-045E-E643-81A4-298DF825B7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"/>
          <p:cNvSpPr txBox="1">
            <a:spLocks noGrp="1"/>
          </p:cNvSpPr>
          <p:nvPr>
            <p:ph type="ctrTitle"/>
          </p:nvPr>
        </p:nvSpPr>
        <p:spPr>
          <a:xfrm>
            <a:off x="869993" y="638764"/>
            <a:ext cx="9592579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 b="0">
                <a:solidFill>
                  <a:schemeClr val="accent1"/>
                </a:solidFill>
              </a:rPr>
              <a:t>ΑΝΑΚΥΚΛΩΣΗ ΓΥΑΛΙΟΥ- ΕΥΡΩΠΗ (1/3)</a:t>
            </a:r>
            <a:endParaRPr sz="3600" b="0">
              <a:solidFill>
                <a:schemeClr val="accent1"/>
              </a:solidFill>
            </a:endParaRPr>
          </a:p>
        </p:txBody>
      </p:sp>
      <p:pic>
        <p:nvPicPr>
          <p:cNvPr id="294" name="Google Shape;294;p16"/>
          <p:cNvPicPr preferRelativeResize="0"/>
          <p:nvPr/>
        </p:nvPicPr>
        <p:blipFill rotWithShape="1">
          <a:blip r:embed="rId3">
            <a:alphaModFix/>
          </a:blip>
          <a:srcRect l="11296" t="21538" r="18552" b="49999"/>
          <a:stretch/>
        </p:blipFill>
        <p:spPr>
          <a:xfrm>
            <a:off x="5515813" y="2564787"/>
            <a:ext cx="6081264" cy="3487328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5" name="Google Shape;295;p16"/>
          <p:cNvSpPr txBox="1"/>
          <p:nvPr/>
        </p:nvSpPr>
        <p:spPr>
          <a:xfrm>
            <a:off x="757116" y="1971891"/>
            <a:ext cx="9162390" cy="320406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 </a:t>
            </a:r>
            <a:endParaRPr/>
          </a:p>
        </p:txBody>
      </p:sp>
      <p:cxnSp>
        <p:nvCxnSpPr>
          <p:cNvPr id="296" name="Google Shape;296;p16"/>
          <p:cNvCxnSpPr/>
          <p:nvPr/>
        </p:nvCxnSpPr>
        <p:spPr>
          <a:xfrm>
            <a:off x="6521115" y="3769895"/>
            <a:ext cx="0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7" name="Google Shape;297;p16"/>
          <p:cNvSpPr txBox="1"/>
          <p:nvPr/>
        </p:nvSpPr>
        <p:spPr>
          <a:xfrm>
            <a:off x="5515813" y="6090940"/>
            <a:ext cx="57516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Εικόν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 8 :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Π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ρ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γωγή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γυ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λιού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σε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Mt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στην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ΕΕ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συν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ρτήσει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του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χρόνου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Πηγή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: </a:t>
            </a:r>
            <a:r>
              <a:rPr lang="en-US" sz="140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www.recovery-worldwide.com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67AA2-1018-F648-A110-F1298EB35F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5/26/2020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058EB7-72D6-9D41-800E-F6801B2AA6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7"/>
          <p:cNvSpPr txBox="1">
            <a:spLocks noGrp="1"/>
          </p:cNvSpPr>
          <p:nvPr>
            <p:ph type="ctrTitle"/>
          </p:nvPr>
        </p:nvSpPr>
        <p:spPr>
          <a:xfrm>
            <a:off x="979816" y="583415"/>
            <a:ext cx="9170231" cy="144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 b="0">
                <a:solidFill>
                  <a:schemeClr val="accent1"/>
                </a:solidFill>
              </a:rPr>
              <a:t>ΑΝΑΚΥΚΛΩΣΗ ΓΥΑΛΙΟΥ- ΕΥΡΩΠΗ (2/3)</a:t>
            </a:r>
            <a:endParaRPr sz="3600" b="0">
              <a:solidFill>
                <a:schemeClr val="accent1"/>
              </a:solidFill>
            </a:endParaRPr>
          </a:p>
        </p:txBody>
      </p:sp>
      <p:sp>
        <p:nvSpPr>
          <p:cNvPr id="305" name="Google Shape;305;p17"/>
          <p:cNvSpPr txBox="1">
            <a:spLocks noGrp="1"/>
          </p:cNvSpPr>
          <p:nvPr>
            <p:ph type="subTitle" idx="1"/>
          </p:nvPr>
        </p:nvSpPr>
        <p:spPr>
          <a:xfrm>
            <a:off x="715780" y="2026684"/>
            <a:ext cx="10624277" cy="35495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285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 rotWithShape="1">
          <a:blip r:embed="rId4">
            <a:alphaModFix/>
          </a:blip>
          <a:srcRect l="10595" t="26066" r="24985" b="48880"/>
          <a:stretch/>
        </p:blipFill>
        <p:spPr>
          <a:xfrm>
            <a:off x="7142347" y="3243805"/>
            <a:ext cx="4628238" cy="2776928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7" name="Google Shape;307;p17"/>
          <p:cNvSpPr txBox="1"/>
          <p:nvPr/>
        </p:nvSpPr>
        <p:spPr>
          <a:xfrm>
            <a:off x="7142346" y="6072455"/>
            <a:ext cx="46282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Εικόνα 9 : Ποσοστά ανακύκλωσης γυαλιού συναρτήσει του χρόνου ( Πηγή : </a:t>
            </a:r>
            <a:r>
              <a:rPr lang="en-US" sz="14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www.recovery-worldwide.com</a:t>
            </a: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29BD6-D8EE-9A49-B31C-7E4B871899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5/26/2020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C5FF-3C68-3443-BE3A-4173787FFE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ctrTitle"/>
          </p:nvPr>
        </p:nvSpPr>
        <p:spPr>
          <a:xfrm>
            <a:off x="805348" y="453560"/>
            <a:ext cx="9922485" cy="144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 b="0">
                <a:solidFill>
                  <a:schemeClr val="accent1"/>
                </a:solidFill>
              </a:rPr>
              <a:t>ΑΝΑΚΥΚΛΩΣΗ ΓΥΑΛΙΟΥ-ΕΥΡΩΠΗ (3/3)</a:t>
            </a:r>
            <a:endParaRPr sz="3600" b="0">
              <a:solidFill>
                <a:schemeClr val="accent1"/>
              </a:solidFill>
            </a:endParaRPr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1"/>
          </p:nvPr>
        </p:nvSpPr>
        <p:spPr>
          <a:xfrm>
            <a:off x="621481" y="1896829"/>
            <a:ext cx="5084178" cy="35495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77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315" name="Google Shape;31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7929" y="1587462"/>
            <a:ext cx="5663878" cy="4168305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6" name="Google Shape;316;p18"/>
          <p:cNvSpPr txBox="1"/>
          <p:nvPr/>
        </p:nvSpPr>
        <p:spPr>
          <a:xfrm>
            <a:off x="5900350" y="5820536"/>
            <a:ext cx="57516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Εικόν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 10 :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Ποσοστά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κύκλωσης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container glass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στην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Ε.Ε.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το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2015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Πηγή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: </a:t>
            </a:r>
            <a:r>
              <a:rPr lang="en-US" sz="140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www.recovery-worldwide.com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AF718-C0B8-9647-AA03-B2E416F457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5/26/2020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4CEE8-8C00-B14B-8633-A47013FFBC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"/>
          <p:cNvSpPr txBox="1">
            <a:spLocks noGrp="1"/>
          </p:cNvSpPr>
          <p:nvPr>
            <p:ph type="ctrTitle"/>
          </p:nvPr>
        </p:nvSpPr>
        <p:spPr>
          <a:xfrm>
            <a:off x="1027253" y="577382"/>
            <a:ext cx="9510831" cy="144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 b="0">
                <a:solidFill>
                  <a:schemeClr val="accent1"/>
                </a:solidFill>
              </a:rPr>
              <a:t>ΑΝΑΚΥΚΛΩΣΗ ΓΥΑΛΙΟΥ-ΗΠΑ</a:t>
            </a:r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subTitle" idx="1"/>
          </p:nvPr>
        </p:nvSpPr>
        <p:spPr>
          <a:xfrm>
            <a:off x="1027253" y="2001598"/>
            <a:ext cx="9840616" cy="42790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47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325" name="Google Shape;325;p19" descr="Beer bottle - Diffpack"/>
          <p:cNvPicPr preferRelativeResize="0"/>
          <p:nvPr/>
        </p:nvPicPr>
        <p:blipFill rotWithShape="1">
          <a:blip r:embed="rId4">
            <a:alphaModFix/>
          </a:blip>
          <a:srcRect l="15406" r="11238"/>
          <a:stretch/>
        </p:blipFill>
        <p:spPr>
          <a:xfrm>
            <a:off x="8940531" y="3778409"/>
            <a:ext cx="2818479" cy="235501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9"/>
          <p:cNvSpPr txBox="1"/>
          <p:nvPr/>
        </p:nvSpPr>
        <p:spPr>
          <a:xfrm>
            <a:off x="9137301" y="6176527"/>
            <a:ext cx="28184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Εικόν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 11 :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Μ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π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ουκάλι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 π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οτών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D5579C-5EC6-9F4B-9B26-9CC9D4EE6A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5/26/2020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75874-F300-D849-B26E-9E22327A3B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/>
              <a:t>ΕΙΔΗ ΓΥΑΛΙΟΥ ΚΑΙ ΧΡΗΣΕΙΣ ΤΟΥ</a:t>
            </a:r>
            <a:endParaRPr sz="3600"/>
          </a:p>
        </p:txBody>
      </p:sp>
      <p:grpSp>
        <p:nvGrpSpPr>
          <p:cNvPr id="102" name="Google Shape;102;p2"/>
          <p:cNvGrpSpPr/>
          <p:nvPr/>
        </p:nvGrpSpPr>
        <p:grpSpPr>
          <a:xfrm>
            <a:off x="-3407402" y="1067992"/>
            <a:ext cx="13789026" cy="5642205"/>
            <a:chOff x="-4736928" y="-726085"/>
            <a:chExt cx="13789026" cy="5642205"/>
          </a:xfrm>
        </p:grpSpPr>
        <p:sp>
          <p:nvSpPr>
            <p:cNvPr id="103" name="Google Shape;103;p2"/>
            <p:cNvSpPr/>
            <p:nvPr/>
          </p:nvSpPr>
          <p:spPr>
            <a:xfrm>
              <a:off x="-4736928" y="-726085"/>
              <a:ext cx="5642205" cy="5642205"/>
            </a:xfrm>
            <a:prstGeom prst="blockArc">
              <a:avLst>
                <a:gd name="adj1" fmla="val 18900000"/>
                <a:gd name="adj2" fmla="val 2700000"/>
                <a:gd name="adj3" fmla="val 383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74119" y="322129"/>
              <a:ext cx="8577979" cy="6445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474119" y="322129"/>
              <a:ext cx="8577979" cy="644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1625" tIns="48250" rIns="48250" bIns="48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Soda-lime glass μπουκάλια, βάζα και αυτοκινητιστικές εφαρμογές </a:t>
              </a:r>
              <a:endPara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1247" y="241555"/>
              <a:ext cx="805743" cy="805743"/>
            </a:xfrm>
            <a:prstGeom prst="ellipse">
              <a:avLst/>
            </a:prstGeom>
            <a:solidFill>
              <a:schemeClr val="lt1"/>
            </a:solidFill>
            <a:ln w="100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3680" y="1289189"/>
              <a:ext cx="8208418" cy="644594"/>
            </a:xfrm>
            <a:prstGeom prst="rect">
              <a:avLst/>
            </a:prstGeom>
            <a:solidFill>
              <a:srgbClr val="FE9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843680" y="1289189"/>
              <a:ext cx="8208418" cy="644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1625" tIns="48250" rIns="48250" bIns="48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Γυαλί αλκαλίων-μολύβδου  κρυστάλλινα σκεύη και οθόνες τηλεόρασης</a:t>
              </a:r>
              <a:endPara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40808" y="1208615"/>
              <a:ext cx="805743" cy="805743"/>
            </a:xfrm>
            <a:prstGeom prst="ellipse">
              <a:avLst/>
            </a:prstGeom>
            <a:solidFill>
              <a:schemeClr val="lt1"/>
            </a:solidFill>
            <a:ln w="10000" cap="flat" cmpd="sng">
              <a:solidFill>
                <a:srgbClr val="FE9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43680" y="2256249"/>
              <a:ext cx="8208418" cy="644594"/>
            </a:xfrm>
            <a:prstGeom prst="rect">
              <a:avLst/>
            </a:prstGeom>
            <a:solidFill>
              <a:srgbClr val="3E8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843680" y="2256249"/>
              <a:ext cx="8208418" cy="644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1625" tIns="48250" rIns="48250" bIns="48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Βοριοπυριτικό γυαλί  υαλοβάμβακας, σκεύη φούρνου και μόνωση</a:t>
              </a:r>
              <a:endPara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40808" y="2175675"/>
              <a:ext cx="805743" cy="805743"/>
            </a:xfrm>
            <a:prstGeom prst="ellipse">
              <a:avLst/>
            </a:prstGeom>
            <a:solidFill>
              <a:schemeClr val="lt1"/>
            </a:solidFill>
            <a:ln w="10000" cap="flat" cmpd="sng">
              <a:solidFill>
                <a:srgbClr val="3E8A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74119" y="3223309"/>
              <a:ext cx="8577979" cy="644594"/>
            </a:xfrm>
            <a:prstGeom prst="rect">
              <a:avLst/>
            </a:prstGeom>
            <a:solidFill>
              <a:srgbClr val="D6D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474119" y="3223309"/>
              <a:ext cx="8577979" cy="644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1625" tIns="48250" rIns="48250" bIns="48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Άλλα εξειδικευμένα γυαλιά  επιστημονικά και οπτικά</a:t>
              </a:r>
              <a:endPara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1247" y="3142735"/>
              <a:ext cx="805743" cy="805743"/>
            </a:xfrm>
            <a:prstGeom prst="ellipse">
              <a:avLst/>
            </a:prstGeom>
            <a:solidFill>
              <a:schemeClr val="lt1"/>
            </a:solidFill>
            <a:ln w="10000" cap="flat" cmpd="sng">
              <a:solidFill>
                <a:srgbClr val="D6D4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17" name="Google Shape;117;p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"/>
          <p:cNvSpPr txBox="1">
            <a:spLocks noGrp="1"/>
          </p:cNvSpPr>
          <p:nvPr>
            <p:ph type="ctrTitle"/>
          </p:nvPr>
        </p:nvSpPr>
        <p:spPr>
          <a:xfrm>
            <a:off x="1232035" y="577382"/>
            <a:ext cx="9500921" cy="144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 b="0">
                <a:solidFill>
                  <a:schemeClr val="accent1"/>
                </a:solidFill>
              </a:rPr>
              <a:t>ΑΝΑΚΥΚΛΩΣΗ ΓΥΑΛΙΟΥ-ΥΠΟΛΟΙΠΟΣ ΚΟΣΜΟΣ</a:t>
            </a:r>
            <a:endParaRPr sz="3600" b="0">
              <a:solidFill>
                <a:schemeClr val="accent1"/>
              </a:solidFill>
            </a:endParaRPr>
          </a:p>
        </p:txBody>
      </p:sp>
      <p:sp>
        <p:nvSpPr>
          <p:cNvPr id="333" name="Google Shape;333;p20"/>
          <p:cNvSpPr txBox="1">
            <a:spLocks noGrp="1"/>
          </p:cNvSpPr>
          <p:nvPr>
            <p:ph type="subTitle" idx="1"/>
          </p:nvPr>
        </p:nvSpPr>
        <p:spPr>
          <a:xfrm>
            <a:off x="1143002" y="1829715"/>
            <a:ext cx="9589954" cy="40577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87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334" name="Google Shape;334;p20" descr="Εικόνα που περιέχει πράσινο, πίνακας, μικρό, καθιστός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l="3049" r="954" b="2"/>
          <a:stretch/>
        </p:blipFill>
        <p:spPr>
          <a:xfrm>
            <a:off x="9305968" y="4016328"/>
            <a:ext cx="2649812" cy="25111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41E92-E1FD-3B4D-ACAD-EAF622A9F8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5/26/2020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AC1A0D-9E8F-104D-A8F1-5F18C9480C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 txBox="1">
            <a:spLocks noGrp="1"/>
          </p:cNvSpPr>
          <p:nvPr>
            <p:ph type="ctrTitle"/>
          </p:nvPr>
        </p:nvSpPr>
        <p:spPr>
          <a:xfrm>
            <a:off x="1284142" y="490179"/>
            <a:ext cx="6693061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 b="0">
                <a:solidFill>
                  <a:schemeClr val="accent1"/>
                </a:solidFill>
              </a:rPr>
              <a:t>HIGH 5 RECYCLING GROUP (1/2)</a:t>
            </a:r>
            <a:endParaRPr sz="3600" b="0">
              <a:solidFill>
                <a:schemeClr val="accent1"/>
              </a:solidFill>
            </a:endParaRPr>
          </a:p>
        </p:txBody>
      </p:sp>
      <p:pic>
        <p:nvPicPr>
          <p:cNvPr id="342" name="Google Shape;34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022" y="4139907"/>
            <a:ext cx="3589152" cy="1991069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3" name="Google Shape;343;p21" descr="Εικόνα που περιέχει σχεδίαση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0480" y="334738"/>
            <a:ext cx="3171893" cy="150664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1"/>
          <p:cNvSpPr txBox="1">
            <a:spLocks noGrp="1"/>
          </p:cNvSpPr>
          <p:nvPr>
            <p:ph type="subTitle" idx="1"/>
          </p:nvPr>
        </p:nvSpPr>
        <p:spPr>
          <a:xfrm>
            <a:off x="1074280" y="1759225"/>
            <a:ext cx="9833578" cy="437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rbel"/>
              <a:buChar char="•"/>
            </a:pPr>
            <a:r>
              <a:rPr lang="en-US" sz="2000">
                <a:solidFill>
                  <a:schemeClr val="dk1"/>
                </a:solidFill>
              </a:rPr>
              <a:t>Δημιουργήθηκε το 2014 στην πόλη Antwerp του Βελγίου </a:t>
            </a:r>
            <a:endParaRPr/>
          </a:p>
          <a:p>
            <a:pPr marL="3429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Corbel"/>
              <a:buChar char="•"/>
            </a:pPr>
            <a:r>
              <a:rPr lang="en-US" sz="2000" u="sng">
                <a:solidFill>
                  <a:schemeClr val="dk1"/>
                </a:solidFill>
              </a:rPr>
              <a:t>Στόχος</a:t>
            </a:r>
            <a:r>
              <a:rPr lang="en-US" sz="2000">
                <a:solidFill>
                  <a:schemeClr val="dk1"/>
                </a:solidFill>
              </a:rPr>
              <a:t>: 1) παραγωγή γυαλιού χρησιμοποιώντας μεγαλύτερη ποσότητα ανακυκλωμένου και 2) η μείωση χρήσης ορυκτών πρώτων υλών για μείωση της κατανάλωσης ενέργειας και του ανθρακικού αποτυπώματος</a:t>
            </a:r>
            <a:endParaRPr sz="2000">
              <a:solidFill>
                <a:schemeClr val="dk1"/>
              </a:solidFill>
            </a:endParaRPr>
          </a:p>
          <a:p>
            <a:pPr marL="3429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Corbel"/>
              <a:buChar char="•"/>
            </a:pPr>
            <a:r>
              <a:rPr lang="en-US" sz="2000" u="sng">
                <a:solidFill>
                  <a:schemeClr val="dk1"/>
                </a:solidFill>
              </a:rPr>
              <a:t>Καινοτομία</a:t>
            </a:r>
            <a:r>
              <a:rPr lang="en-US" sz="2000">
                <a:solidFill>
                  <a:schemeClr val="dk1"/>
                </a:solidFill>
              </a:rPr>
              <a:t>: τεχνολογία οπτικής διαλογής νέας γενιάς (new-generation optical sorting technology), τέσσερις κατηγορίες γυαλιού: άχρωμο, πράσινο, κεχριμπάρι και’’νεκρό φύλλο’’(dead leaf)</a:t>
            </a:r>
            <a:endParaRPr/>
          </a:p>
          <a:p>
            <a:pPr marL="342900" lvl="0" indent="-10667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200"/>
              <a:buFont typeface="Corbel"/>
              <a:buNone/>
            </a:pPr>
            <a:endParaRPr sz="1500">
              <a:solidFill>
                <a:schemeClr val="accent1"/>
              </a:solidFill>
            </a:endParaRPr>
          </a:p>
        </p:txBody>
      </p:sp>
      <p:pic>
        <p:nvPicPr>
          <p:cNvPr id="345" name="Google Shape;345;p21" descr="Εικόνα που περιέχει καθιστός, υπολογιστής, πράσινο, φορητός υπολογιστής&#10;&#10;Περιγραφή που δημιουργήθηκε αυτόματα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7072" y="4139907"/>
            <a:ext cx="3467763" cy="1991069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6" name="Google Shape;346;p21" descr="Εικόνα που περιέχει σκούρος, φωτισμένος, καθιστός, φως&#10;&#10;Περιγραφή που δημιουργήθηκε αυτόματα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89617" y="4139907"/>
            <a:ext cx="3561381" cy="1995423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7" name="Google Shape;347;p21"/>
          <p:cNvSpPr txBox="1"/>
          <p:nvPr/>
        </p:nvSpPr>
        <p:spPr>
          <a:xfrm>
            <a:off x="657023" y="6138481"/>
            <a:ext cx="35891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Εικόν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 12 : 4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κ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τηγορίες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δι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χωρισμού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γυ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λιού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στην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High 5 (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Πηγή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: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www.suez.com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dirty="0"/>
          </a:p>
        </p:txBody>
      </p:sp>
      <p:sp>
        <p:nvSpPr>
          <p:cNvPr id="348" name="Google Shape;348;p21"/>
          <p:cNvSpPr txBox="1"/>
          <p:nvPr/>
        </p:nvSpPr>
        <p:spPr>
          <a:xfrm>
            <a:off x="4511825" y="6136860"/>
            <a:ext cx="35891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Εικόν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 13 :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Τ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υτο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π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οίηση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χρώμ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τος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γυ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λιού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στην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High 5 (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Πηγή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: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www.suez.com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dirty="0"/>
          </a:p>
        </p:txBody>
      </p:sp>
      <p:sp>
        <p:nvSpPr>
          <p:cNvPr id="349" name="Google Shape;349;p21"/>
          <p:cNvSpPr txBox="1"/>
          <p:nvPr/>
        </p:nvSpPr>
        <p:spPr>
          <a:xfrm>
            <a:off x="8189617" y="6140102"/>
            <a:ext cx="35891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Εικόν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 14 :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Δι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χωρισμός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γυ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λιού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στην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High 5 (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Πηγή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: </a:t>
            </a:r>
            <a:r>
              <a:rPr lang="en-US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www.suez.com</a:t>
            </a:r>
            <a:r>
              <a:rPr lang="en-US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8A0B2-0524-C845-B30D-9BEEA896DDA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5/26/2020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80ADF8-D792-A042-ACCC-14B601B162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ctrTitle"/>
          </p:nvPr>
        </p:nvSpPr>
        <p:spPr>
          <a:xfrm>
            <a:off x="1180596" y="512414"/>
            <a:ext cx="6693061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 b="0">
                <a:solidFill>
                  <a:schemeClr val="accent1"/>
                </a:solidFill>
              </a:rPr>
              <a:t>HIGH 5 RECYCLING GROUP (2/2)</a:t>
            </a:r>
            <a:endParaRPr sz="3600" b="0">
              <a:solidFill>
                <a:schemeClr val="accent1"/>
              </a:solidFill>
            </a:endParaRPr>
          </a:p>
        </p:txBody>
      </p:sp>
      <p:pic>
        <p:nvPicPr>
          <p:cNvPr id="356" name="Google Shape;356;p22" descr="Εικόνα που περιέχει σχεδίαση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6873" y="512414"/>
            <a:ext cx="3171893" cy="150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2" descr="Spirited Packag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9585" y="4313371"/>
            <a:ext cx="887629" cy="16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2"/>
          <p:cNvSpPr txBox="1">
            <a:spLocks noGrp="1"/>
          </p:cNvSpPr>
          <p:nvPr>
            <p:ph type="subTitle" idx="1"/>
          </p:nvPr>
        </p:nvSpPr>
        <p:spPr>
          <a:xfrm>
            <a:off x="875144" y="1868773"/>
            <a:ext cx="10457420" cy="423222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14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A96EB-DC9A-2A48-A9CB-4752EBBA0E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5/26/2020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7BC866-51C0-0644-B480-A6E9FCEC00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3"/>
          <p:cNvSpPr/>
          <p:nvPr/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3"/>
          <p:cNvSpPr txBox="1">
            <a:spLocks noGrp="1"/>
          </p:cNvSpPr>
          <p:nvPr>
            <p:ph type="title"/>
          </p:nvPr>
        </p:nvSpPr>
        <p:spPr>
          <a:xfrm>
            <a:off x="494817" y="586741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600">
                <a:solidFill>
                  <a:srgbClr val="FFFFFF"/>
                </a:solidFill>
              </a:rPr>
              <a:t>ΑΝΑΚΥΚΛΩΣΗ - ΚΟΙΝΑ ΛΑΘΗ </a:t>
            </a:r>
            <a:endParaRPr/>
          </a:p>
        </p:txBody>
      </p:sp>
      <p:sp>
        <p:nvSpPr>
          <p:cNvPr id="366" name="Google Shape;366;p23"/>
          <p:cNvSpPr/>
          <p:nvPr/>
        </p:nvSpPr>
        <p:spPr>
          <a:xfrm>
            <a:off x="0" y="2529841"/>
            <a:ext cx="12192000" cy="43281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7" name="Google Shape;367;p23"/>
          <p:cNvSpPr txBox="1">
            <a:spLocks noGrp="1"/>
          </p:cNvSpPr>
          <p:nvPr>
            <p:ph type="body" idx="1"/>
          </p:nvPr>
        </p:nvSpPr>
        <p:spPr>
          <a:xfrm>
            <a:off x="1143000" y="2852530"/>
            <a:ext cx="9872871" cy="324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>
                <a:solidFill>
                  <a:schemeClr val="dk1"/>
                </a:solidFill>
              </a:rPr>
              <a:t>Εισαγωγή μη ανακυκλώσιμων υλικών στους κάδους ανακύκλωσης</a:t>
            </a:r>
            <a:endParaRPr>
              <a:solidFill>
                <a:schemeClr val="dk1"/>
              </a:solidFill>
            </a:endParaRPr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>
                <a:solidFill>
                  <a:schemeClr val="dk1"/>
                </a:solidFill>
              </a:rPr>
              <a:t>Μη καθαρισμός πριν την απόρριψη στον ειδικό κάδο</a:t>
            </a:r>
            <a:endParaRPr>
              <a:solidFill>
                <a:schemeClr val="dk1"/>
              </a:solidFill>
            </a:endParaRPr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>
                <a:solidFill>
                  <a:schemeClr val="dk1"/>
                </a:solidFill>
              </a:rPr>
              <a:t>Ανακυκλώσιμα υλικά σε πλαστική σακούλα</a:t>
            </a:r>
            <a:endParaRPr/>
          </a:p>
        </p:txBody>
      </p:sp>
      <p:sp>
        <p:nvSpPr>
          <p:cNvPr id="368" name="Google Shape;368;p2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369" name="Google Shape;369;p2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4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4"/>
          <p:cNvSpPr/>
          <p:nvPr/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4"/>
          <p:cNvSpPr txBox="1">
            <a:spLocks noGrp="1"/>
          </p:cNvSpPr>
          <p:nvPr>
            <p:ph type="title"/>
          </p:nvPr>
        </p:nvSpPr>
        <p:spPr>
          <a:xfrm>
            <a:off x="506393" y="586741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600">
                <a:solidFill>
                  <a:srgbClr val="FFFFFF"/>
                </a:solidFill>
              </a:rPr>
              <a:t>ΑΝΑΚΥΚΛΩΣΗ-ΠΡΟΒΛΗΜΑΤΑ</a:t>
            </a:r>
            <a:endParaRPr/>
          </a:p>
        </p:txBody>
      </p:sp>
      <p:sp>
        <p:nvSpPr>
          <p:cNvPr id="377" name="Google Shape;377;p24"/>
          <p:cNvSpPr/>
          <p:nvPr/>
        </p:nvSpPr>
        <p:spPr>
          <a:xfrm>
            <a:off x="0" y="2529841"/>
            <a:ext cx="12192000" cy="43281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8" name="Google Shape;378;p24"/>
          <p:cNvGrpSpPr/>
          <p:nvPr/>
        </p:nvGrpSpPr>
        <p:grpSpPr>
          <a:xfrm>
            <a:off x="4302318" y="2854153"/>
            <a:ext cx="3554233" cy="3240222"/>
            <a:chOff x="3159318" y="1623"/>
            <a:chExt cx="3554233" cy="3240222"/>
          </a:xfrm>
        </p:grpSpPr>
        <p:sp>
          <p:nvSpPr>
            <p:cNvPr id="379" name="Google Shape;379;p24"/>
            <p:cNvSpPr/>
            <p:nvPr/>
          </p:nvSpPr>
          <p:spPr>
            <a:xfrm>
              <a:off x="3159318" y="1623"/>
              <a:ext cx="3554233" cy="78077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4"/>
            <p:cNvSpPr txBox="1"/>
            <p:nvPr/>
          </p:nvSpPr>
          <p:spPr>
            <a:xfrm>
              <a:off x="3197432" y="39737"/>
              <a:ext cx="3478005" cy="704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36175" rIns="72375" bIns="3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en-US" sz="1900" dirty="0" err="1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Ανε</a:t>
              </a:r>
              <a:r>
                <a:rPr lang="en-US" sz="19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παρκείς υποδομές 🡪 χαμηλό ποσοστό ανακύκλωσης</a:t>
              </a:r>
              <a:endParaRPr sz="19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3159318" y="821438"/>
              <a:ext cx="3554233" cy="780776"/>
            </a:xfrm>
            <a:prstGeom prst="roundRect">
              <a:avLst>
                <a:gd name="adj" fmla="val 16667"/>
              </a:avLst>
            </a:prstGeom>
            <a:solidFill>
              <a:srgbClr val="FE9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 txBox="1"/>
            <p:nvPr/>
          </p:nvSpPr>
          <p:spPr>
            <a:xfrm>
              <a:off x="3197432" y="859552"/>
              <a:ext cx="3478005" cy="704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36175" rIns="72375" bIns="3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en-US" sz="19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Ελλειπής ενημέρωση για ανακύκλωση</a:t>
              </a:r>
              <a:endParaRPr sz="19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3159318" y="1641253"/>
              <a:ext cx="3554233" cy="780776"/>
            </a:xfrm>
            <a:prstGeom prst="roundRect">
              <a:avLst>
                <a:gd name="adj" fmla="val 16667"/>
              </a:avLst>
            </a:prstGeom>
            <a:solidFill>
              <a:srgbClr val="3E8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 txBox="1"/>
            <p:nvPr/>
          </p:nvSpPr>
          <p:spPr>
            <a:xfrm>
              <a:off x="3197432" y="1679367"/>
              <a:ext cx="3478005" cy="704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36175" rIns="72375" bIns="3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en-US" sz="19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Χρονοβόρα διαδικασία</a:t>
              </a:r>
              <a:endParaRPr sz="19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3159318" y="2461069"/>
              <a:ext cx="3554233" cy="780776"/>
            </a:xfrm>
            <a:prstGeom prst="roundRect">
              <a:avLst>
                <a:gd name="adj" fmla="val 16667"/>
              </a:avLst>
            </a:prstGeom>
            <a:solidFill>
              <a:srgbClr val="D6D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 txBox="1"/>
            <p:nvPr/>
          </p:nvSpPr>
          <p:spPr>
            <a:xfrm>
              <a:off x="3197432" y="2499183"/>
              <a:ext cx="3478005" cy="704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36175" rIns="72375" bIns="3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en-US" sz="19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Έλλειψη τεχνολογίας</a:t>
              </a:r>
              <a:endParaRPr sz="19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87" name="Google Shape;387;p2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388" name="Google Shape;388;p2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5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5"/>
          <p:cNvSpPr/>
          <p:nvPr/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5"/>
          <p:cNvSpPr txBox="1">
            <a:spLocks noGrp="1"/>
          </p:cNvSpPr>
          <p:nvPr>
            <p:ph type="title"/>
          </p:nvPr>
        </p:nvSpPr>
        <p:spPr>
          <a:xfrm>
            <a:off x="610565" y="656646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600">
                <a:solidFill>
                  <a:srgbClr val="FFFFFF"/>
                </a:solidFill>
              </a:rPr>
              <a:t>ΠΡΟΒΛΗΜΑΤΑ ΣΤΗΝ ΑΝΑΚΥΚΛΩΣΗ ΓΥΑΛΙΟΥ (1/2)</a:t>
            </a:r>
            <a:endParaRPr/>
          </a:p>
        </p:txBody>
      </p:sp>
      <p:sp>
        <p:nvSpPr>
          <p:cNvPr id="396" name="Google Shape;396;p25"/>
          <p:cNvSpPr/>
          <p:nvPr/>
        </p:nvSpPr>
        <p:spPr>
          <a:xfrm>
            <a:off x="0" y="2529841"/>
            <a:ext cx="12192000" cy="43281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7" name="Google Shape;397;p25"/>
          <p:cNvSpPr/>
          <p:nvPr/>
        </p:nvSpPr>
        <p:spPr>
          <a:xfrm>
            <a:off x="735447" y="2985739"/>
            <a:ext cx="747100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Γυαλί: επικίνδυνο για εργάτες και μηχανήματα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Σπασμένο γυαλί: δύσκολος διαχωρισμός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Αρκετά βαρύ: υψηλό κόστος μεταφοράς 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8" name="Google Shape;398;p2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6"/>
          <p:cNvSpPr/>
          <p:nvPr/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6"/>
          <p:cNvSpPr txBox="1">
            <a:spLocks noGrp="1"/>
          </p:cNvSpPr>
          <p:nvPr>
            <p:ph type="title"/>
          </p:nvPr>
        </p:nvSpPr>
        <p:spPr>
          <a:xfrm>
            <a:off x="680012" y="586741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600">
                <a:solidFill>
                  <a:srgbClr val="FFFFFF"/>
                </a:solidFill>
              </a:rPr>
              <a:t>ΠΡΟΒΛΗΜΑΤΑ ΣΤΗΝ ΑΝΑΚΥΚΛΩΣΗ ΓΥΑΛΙΟΥ (2/2)</a:t>
            </a:r>
            <a:endParaRPr/>
          </a:p>
        </p:txBody>
      </p:sp>
      <p:sp>
        <p:nvSpPr>
          <p:cNvPr id="407" name="Google Shape;407;p26"/>
          <p:cNvSpPr/>
          <p:nvPr/>
        </p:nvSpPr>
        <p:spPr>
          <a:xfrm>
            <a:off x="0" y="2529841"/>
            <a:ext cx="12192000" cy="43281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Google Shape;408;p2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0012" y="2851207"/>
                <a:ext cx="9872871" cy="3243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228600" lvl="0" indent="-18288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760"/>
                  <a:buChar char="•"/>
                </a:pPr>
                <a:r>
                  <a:rPr lang="el-GR" dirty="0">
                    <a:solidFill>
                      <a:schemeClr val="dk1"/>
                    </a:solidFill>
                  </a:rPr>
                  <a:t>Μικρή </a:t>
                </a:r>
                <a:r>
                  <a:rPr lang="el-GR" dirty="0" err="1">
                    <a:solidFill>
                      <a:schemeClr val="dk1"/>
                    </a:solidFill>
                  </a:rPr>
                  <a:t>ζήτηση</a:t>
                </a:r>
                <a:r>
                  <a:rPr lang="el-GR" dirty="0">
                    <a:solidFill>
                      <a:schemeClr val="dk1"/>
                    </a:solidFill>
                  </a:rPr>
                  <a:t> </a:t>
                </a:r>
                <a:r>
                  <a:rPr lang="el-GR" dirty="0" err="1">
                    <a:solidFill>
                      <a:schemeClr val="dk1"/>
                    </a:solidFill>
                  </a:rPr>
                  <a:t>γυ</a:t>
                </a:r>
                <a:r>
                  <a:rPr lang="el-GR" dirty="0">
                    <a:solidFill>
                      <a:schemeClr val="dk1"/>
                    </a:solidFill>
                  </a:rPr>
                  <a:t>α</a:t>
                </a:r>
                <a:r>
                  <a:rPr lang="el-GR" dirty="0" err="1">
                    <a:solidFill>
                      <a:schemeClr val="dk1"/>
                    </a:solidFill>
                  </a:rPr>
                  <a:t>λιού</a:t>
                </a:r>
                <a14:m>
                  <m:oMath xmlns:m="http://schemas.openxmlformats.org/officeDocument/2006/math">
                    <m:r>
                      <a:rPr lang="el-GR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>
                    <a:solidFill>
                      <a:schemeClr val="dk1"/>
                    </a:solidFill>
                  </a:rPr>
                  <a:t> </a:t>
                </a:r>
                <a:r>
                  <a:rPr lang="el-GR" dirty="0" err="1">
                    <a:solidFill>
                      <a:schemeClr val="dk1"/>
                    </a:solidFill>
                  </a:rPr>
                  <a:t>Αύξηση</a:t>
                </a:r>
                <a:r>
                  <a:rPr lang="el-GR" dirty="0">
                    <a:solidFill>
                      <a:schemeClr val="dk1"/>
                    </a:solidFill>
                  </a:rPr>
                  <a:t> </a:t>
                </a:r>
                <a:r>
                  <a:rPr lang="el-GR" dirty="0" err="1">
                    <a:solidFill>
                      <a:schemeClr val="dk1"/>
                    </a:solidFill>
                  </a:rPr>
                  <a:t>κόστους</a:t>
                </a:r>
                <a:r>
                  <a:rPr lang="el-GR" dirty="0">
                    <a:solidFill>
                      <a:schemeClr val="dk1"/>
                    </a:solidFill>
                  </a:rPr>
                  <a:t> α</a:t>
                </a:r>
                <a:r>
                  <a:rPr lang="el-GR" dirty="0" err="1">
                    <a:solidFill>
                      <a:schemeClr val="dk1"/>
                    </a:solidFill>
                  </a:rPr>
                  <a:t>ν</a:t>
                </a:r>
                <a:r>
                  <a:rPr lang="el-GR" dirty="0">
                    <a:solidFill>
                      <a:schemeClr val="dk1"/>
                    </a:solidFill>
                  </a:rPr>
                  <a:t>α</a:t>
                </a:r>
                <a:r>
                  <a:rPr lang="el-GR" dirty="0" err="1">
                    <a:solidFill>
                      <a:schemeClr val="dk1"/>
                    </a:solidFill>
                  </a:rPr>
                  <a:t>κύκλωσης</a:t>
                </a:r>
                <a:endParaRPr lang="el-GR" dirty="0">
                  <a:solidFill>
                    <a:schemeClr val="dk1"/>
                  </a:solidFill>
                </a:endParaRPr>
              </a:p>
              <a:p>
                <a:pPr marL="228600" lvl="0" indent="-71120" algn="l" rtl="0">
                  <a:lnSpc>
                    <a:spcPct val="90000"/>
                  </a:lnSpc>
                  <a:spcBef>
                    <a:spcPts val="1400"/>
                  </a:spcBef>
                  <a:spcAft>
                    <a:spcPts val="0"/>
                  </a:spcAft>
                  <a:buSzPts val="1760"/>
                  <a:buNone/>
                </a:pPr>
                <a:endParaRPr lang="el-GR" dirty="0">
                  <a:solidFill>
                    <a:schemeClr val="dk1"/>
                  </a:solidFill>
                </a:endParaRPr>
              </a:p>
              <a:p>
                <a:pPr marL="228600" lvl="0" indent="-182880">
                  <a:buSzPts val="1760"/>
                </a:pPr>
                <a:r>
                  <a:rPr lang="el-GR" dirty="0">
                    <a:solidFill>
                      <a:schemeClr val="dk1"/>
                    </a:solidFill>
                  </a:rPr>
                  <a:t> Οικονομικό υλικό</a:t>
                </a:r>
                <a:r>
                  <a:rPr lang="el-GR" dirty="0">
                    <a:solidFill>
                      <a:schemeClr val="dk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>
                    <a:solidFill>
                      <a:schemeClr val="dk1"/>
                    </a:solidFill>
                  </a:rPr>
                  <a:t> </a:t>
                </a:r>
                <a:r>
                  <a:rPr lang="el-GR" dirty="0" err="1">
                    <a:solidFill>
                      <a:schemeClr val="dk1"/>
                    </a:solidFill>
                  </a:rPr>
                  <a:t>μεγάλο</a:t>
                </a:r>
                <a:r>
                  <a:rPr lang="el-GR" dirty="0">
                    <a:solidFill>
                      <a:schemeClr val="dk1"/>
                    </a:solidFill>
                  </a:rPr>
                  <a:t> π</a:t>
                </a:r>
                <a:r>
                  <a:rPr lang="el-GR" dirty="0" err="1">
                    <a:solidFill>
                      <a:schemeClr val="dk1"/>
                    </a:solidFill>
                  </a:rPr>
                  <a:t>οσοστό</a:t>
                </a:r>
                <a:r>
                  <a:rPr lang="el-GR" dirty="0">
                    <a:solidFill>
                      <a:schemeClr val="dk1"/>
                    </a:solidFill>
                  </a:rPr>
                  <a:t> </a:t>
                </a:r>
                <a:r>
                  <a:rPr lang="el-GR" dirty="0" err="1">
                    <a:solidFill>
                      <a:schemeClr val="dk1"/>
                    </a:solidFill>
                  </a:rPr>
                  <a:t>δεν</a:t>
                </a:r>
                <a:r>
                  <a:rPr lang="el-GR" dirty="0">
                    <a:solidFill>
                      <a:schemeClr val="dk1"/>
                    </a:solidFill>
                  </a:rPr>
                  <a:t> α</a:t>
                </a:r>
                <a:r>
                  <a:rPr lang="el-GR" dirty="0" err="1">
                    <a:solidFill>
                      <a:schemeClr val="dk1"/>
                    </a:solidFill>
                  </a:rPr>
                  <a:t>ν</a:t>
                </a:r>
                <a:r>
                  <a:rPr lang="el-GR" dirty="0">
                    <a:solidFill>
                      <a:schemeClr val="dk1"/>
                    </a:solidFill>
                  </a:rPr>
                  <a:t>α</a:t>
                </a:r>
                <a:r>
                  <a:rPr lang="el-GR" dirty="0" err="1">
                    <a:solidFill>
                      <a:schemeClr val="dk1"/>
                    </a:solidFill>
                  </a:rPr>
                  <a:t>κυκλώνετ</a:t>
                </a:r>
                <a:r>
                  <a:rPr lang="el-GR" dirty="0">
                    <a:solidFill>
                      <a:schemeClr val="dk1"/>
                    </a:solidFill>
                  </a:rPr>
                  <a:t>α</a:t>
                </a:r>
                <a:r>
                  <a:rPr lang="el-GR" dirty="0" err="1">
                    <a:solidFill>
                      <a:schemeClr val="dk1"/>
                    </a:solidFill>
                  </a:rPr>
                  <a:t>ι</a:t>
                </a:r>
                <a:endParaRPr lang="el-GR" dirty="0">
                  <a:solidFill>
                    <a:schemeClr val="dk1"/>
                  </a:solidFill>
                </a:endParaRPr>
              </a:p>
              <a:p>
                <a:pPr marL="228600" lvl="0" indent="-71120" algn="l" rtl="0">
                  <a:lnSpc>
                    <a:spcPct val="90000"/>
                  </a:lnSpc>
                  <a:spcBef>
                    <a:spcPts val="1400"/>
                  </a:spcBef>
                  <a:spcAft>
                    <a:spcPts val="0"/>
                  </a:spcAft>
                  <a:buSzPts val="1760"/>
                  <a:buNone/>
                </a:pPr>
                <a:endParaRPr lang="el-GR" dirty="0">
                  <a:solidFill>
                    <a:schemeClr val="dk1"/>
                  </a:solidFill>
                </a:endParaRPr>
              </a:p>
              <a:p>
                <a:pPr marL="228600" lvl="0" indent="-182880">
                  <a:buSzPts val="1760"/>
                </a:pPr>
                <a:r>
                  <a:rPr lang="el-GR" dirty="0">
                    <a:solidFill>
                      <a:schemeClr val="dk1"/>
                    </a:solidFill>
                  </a:rPr>
                  <a:t>Ανάμιξη γυαλιού με  άλλα ανακυκλώσιμα υλικά</a:t>
                </a:r>
                <a:r>
                  <a:rPr lang="en-US" dirty="0">
                    <a:solidFill>
                      <a:schemeClr val="dk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l-GR" dirty="0">
                    <a:solidFill>
                      <a:schemeClr val="dk1"/>
                    </a:solidFill>
                  </a:rPr>
                  <a:t>Μειωμένη ποιότητα γυαλιού</a:t>
                </a:r>
                <a:endParaRPr lang="el-GR" dirty="0"/>
              </a:p>
              <a:p>
                <a:pPr marL="228600" lvl="0" indent="-71120" algn="l" rtl="0">
                  <a:lnSpc>
                    <a:spcPct val="90000"/>
                  </a:lnSpc>
                  <a:spcBef>
                    <a:spcPts val="1400"/>
                  </a:spcBef>
                  <a:spcAft>
                    <a:spcPts val="0"/>
                  </a:spcAft>
                  <a:buSzPts val="1760"/>
                  <a:buNone/>
                </a:pPr>
                <a:endParaRPr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408" name="Google Shape;408;p2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0012" y="2851207"/>
                <a:ext cx="9872871" cy="3243469"/>
              </a:xfrm>
              <a:prstGeom prst="rect">
                <a:avLst/>
              </a:prstGeom>
              <a:blipFill>
                <a:blip r:embed="rId3"/>
                <a:stretch>
                  <a:fillRect t="-23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" name="Google Shape;409;p2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410" name="Google Shape;410;p2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7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7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7"/>
          <p:cNvSpPr/>
          <p:nvPr/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7"/>
          <p:cNvSpPr txBox="1">
            <a:spLocks noGrp="1"/>
          </p:cNvSpPr>
          <p:nvPr>
            <p:ph type="ctrTitle"/>
          </p:nvPr>
        </p:nvSpPr>
        <p:spPr>
          <a:xfrm>
            <a:off x="784184" y="647701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600" b="0"/>
              <a:t>ΤΡΟΠΟΙ ΑΝΤΙΜΕΤΩΠΙΣΗΣ</a:t>
            </a:r>
            <a:endParaRPr sz="3600" b="0"/>
          </a:p>
        </p:txBody>
      </p:sp>
      <p:sp>
        <p:nvSpPr>
          <p:cNvPr id="419" name="Google Shape;419;p27"/>
          <p:cNvSpPr/>
          <p:nvPr/>
        </p:nvSpPr>
        <p:spPr>
          <a:xfrm>
            <a:off x="0" y="2529841"/>
            <a:ext cx="12192000" cy="43281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0" name="Google Shape;420;p27"/>
          <p:cNvSpPr txBox="1">
            <a:spLocks noGrp="1"/>
          </p:cNvSpPr>
          <p:nvPr>
            <p:ph type="subTitle" idx="1"/>
          </p:nvPr>
        </p:nvSpPr>
        <p:spPr>
          <a:xfrm>
            <a:off x="1143000" y="2852530"/>
            <a:ext cx="9872871" cy="324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rbel"/>
              <a:buChar char="•"/>
            </a:pPr>
            <a:r>
              <a:rPr lang="en-US" sz="2000">
                <a:solidFill>
                  <a:schemeClr val="dk1"/>
                </a:solidFill>
              </a:rPr>
              <a:t>Ενημέρωση του κοινού (σχολεία, εκπομπές, διαφημίσεις, εκδηλώσεις, εργασία)</a:t>
            </a:r>
            <a:endParaRPr/>
          </a:p>
          <a:p>
            <a:pPr marL="28575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Corbel"/>
              <a:buChar char="•"/>
            </a:pPr>
            <a:r>
              <a:rPr lang="en-US" sz="2000">
                <a:solidFill>
                  <a:schemeClr val="dk1"/>
                </a:solidFill>
              </a:rPr>
              <a:t>Έναντι χρημάτων</a:t>
            </a:r>
            <a:endParaRPr sz="2000">
              <a:solidFill>
                <a:schemeClr val="dk1"/>
              </a:solidFill>
            </a:endParaRPr>
          </a:p>
          <a:p>
            <a:pPr marL="28575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Corbel"/>
              <a:buChar char="•"/>
            </a:pPr>
            <a:r>
              <a:rPr lang="en-US" sz="2000">
                <a:solidFill>
                  <a:schemeClr val="dk1"/>
                </a:solidFill>
              </a:rPr>
              <a:t>Διαλογή στην πηγή</a:t>
            </a:r>
            <a:endParaRPr sz="2000">
              <a:solidFill>
                <a:schemeClr val="dk1"/>
              </a:solidFill>
            </a:endParaRPr>
          </a:p>
          <a:p>
            <a:pPr marL="28575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Corbel"/>
              <a:buChar char="•"/>
            </a:pPr>
            <a:r>
              <a:rPr lang="en-US" sz="2000">
                <a:solidFill>
                  <a:schemeClr val="dk1"/>
                </a:solidFill>
              </a:rPr>
              <a:t>Δημιουργία υποδομών ανακύκλωσης σε εργοστάσια παραγωγής γυαλιού</a:t>
            </a:r>
            <a:endParaRPr sz="2000">
              <a:solidFill>
                <a:schemeClr val="dk1"/>
              </a:solidFill>
            </a:endParaRPr>
          </a:p>
          <a:p>
            <a:pPr marL="28575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Corbel"/>
              <a:buChar char="•"/>
            </a:pPr>
            <a:r>
              <a:rPr lang="en-US" sz="2000">
                <a:solidFill>
                  <a:schemeClr val="dk1"/>
                </a:solidFill>
              </a:rPr>
              <a:t>Πιο εξεδικευμένος διαχωρισμός σε κατάλληλους κάδους</a:t>
            </a:r>
            <a:endParaRPr sz="2000">
              <a:solidFill>
                <a:schemeClr val="dk1"/>
              </a:solidFill>
            </a:endParaRPr>
          </a:p>
          <a:p>
            <a:pPr marL="28575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Corbel"/>
              <a:buChar char="•"/>
            </a:pPr>
            <a:r>
              <a:rPr lang="en-US" sz="2000">
                <a:solidFill>
                  <a:schemeClr val="dk1"/>
                </a:solidFill>
              </a:rPr>
              <a:t>Πρόστιμα στις εταιρίες που δεν ανακυκλώνουν</a:t>
            </a:r>
            <a:endParaRPr sz="2000">
              <a:solidFill>
                <a:schemeClr val="dk1"/>
              </a:solidFill>
            </a:endParaRPr>
          </a:p>
          <a:p>
            <a:pPr marL="28575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Corbel"/>
              <a:buChar char="•"/>
            </a:pPr>
            <a:r>
              <a:rPr lang="en-US" sz="2000">
                <a:solidFill>
                  <a:schemeClr val="dk1"/>
                </a:solidFill>
              </a:rPr>
              <a:t>Τεχνογνωσία</a:t>
            </a:r>
            <a:endParaRPr/>
          </a:p>
          <a:p>
            <a:pPr marL="285750" lvl="0" indent="-8127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Corbel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101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Corbel"/>
              <a:buNone/>
            </a:pPr>
            <a:endParaRPr sz="2000">
              <a:solidFill>
                <a:schemeClr val="dk1"/>
              </a:solidFill>
            </a:endParaRPr>
          </a:p>
          <a:p>
            <a:pPr marL="285750" lvl="0" indent="-8127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Corbel"/>
              <a:buNone/>
            </a:pPr>
            <a:endParaRPr sz="2000">
              <a:solidFill>
                <a:schemeClr val="dk1"/>
              </a:solidFill>
            </a:endParaRPr>
          </a:p>
          <a:p>
            <a:pPr marL="285750" lvl="0" indent="-8127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Corbel"/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B1C95-A02B-2C41-A45C-0647B02CB6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5/26/2020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6C20F-36A4-D749-8B22-7200A51BE8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8"/>
          <p:cNvSpPr txBox="1">
            <a:spLocks noGrp="1"/>
          </p:cNvSpPr>
          <p:nvPr>
            <p:ph type="ctrTitle"/>
          </p:nvPr>
        </p:nvSpPr>
        <p:spPr>
          <a:xfrm>
            <a:off x="1194226" y="533164"/>
            <a:ext cx="10493118" cy="144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 b="0">
                <a:solidFill>
                  <a:schemeClr val="accent1"/>
                </a:solidFill>
              </a:rPr>
              <a:t>ΠΡΟΒΛΕΨΕΙΣ</a:t>
            </a:r>
            <a:endParaRPr sz="3600" b="0">
              <a:solidFill>
                <a:schemeClr val="accent1"/>
              </a:solidFill>
            </a:endParaRPr>
          </a:p>
        </p:txBody>
      </p:sp>
      <p:sp>
        <p:nvSpPr>
          <p:cNvPr id="427" name="Google Shape;427;p28"/>
          <p:cNvSpPr txBox="1">
            <a:spLocks noGrp="1"/>
          </p:cNvSpPr>
          <p:nvPr>
            <p:ph type="subTitle" idx="1"/>
          </p:nvPr>
        </p:nvSpPr>
        <p:spPr>
          <a:xfrm>
            <a:off x="946212" y="1896829"/>
            <a:ext cx="6273271" cy="354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Font typeface="Corbel"/>
              <a:buChar char="•"/>
            </a:pPr>
            <a:r>
              <a:rPr lang="en-US" sz="1800">
                <a:solidFill>
                  <a:schemeClr val="dk1"/>
                </a:solidFill>
              </a:rPr>
              <a:t>Υψηλοί ρυθμοί ανάπτυξης από 7 έως 8% έως το 2025. </a:t>
            </a:r>
            <a:endParaRPr/>
          </a:p>
          <a:p>
            <a:pPr marL="3429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Font typeface="Corbel"/>
              <a:buChar char="•"/>
            </a:pPr>
            <a:r>
              <a:rPr lang="en-US" sz="1800">
                <a:solidFill>
                  <a:schemeClr val="dk1"/>
                </a:solidFill>
              </a:rPr>
              <a:t>Στην αγορά κυριαρχεί η Ευρώπη με μερίδιο περίπου 50%. </a:t>
            </a:r>
            <a:endParaRPr/>
          </a:p>
          <a:p>
            <a:pPr marL="3429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Font typeface="Corbel"/>
              <a:buChar char="•"/>
            </a:pPr>
            <a:r>
              <a:rPr lang="en-US" sz="1800">
                <a:solidFill>
                  <a:schemeClr val="dk1"/>
                </a:solidFill>
              </a:rPr>
              <a:t>Σε χώρες όπως  Γερμανία, Γαλλία, Ιταλία, Ισπανία και Αγγλία δεν αναμένονται υψηλοί ρυθμοί ανάπτυξης. </a:t>
            </a:r>
            <a:endParaRPr/>
          </a:p>
          <a:p>
            <a:pPr marL="3429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Font typeface="Corbel"/>
              <a:buChar char="•"/>
            </a:pPr>
            <a:r>
              <a:rPr lang="en-US" sz="1800">
                <a:solidFill>
                  <a:schemeClr val="dk1"/>
                </a:solidFill>
              </a:rPr>
              <a:t>Προοπτικές ισχυρής ανάπτυξης της αγοράς είναι ιδιαίτερα </a:t>
            </a:r>
            <a:endParaRPr sz="1800">
              <a:solidFill>
                <a:schemeClr val="dk1"/>
              </a:solidFill>
            </a:endParaRPr>
          </a:p>
          <a:p>
            <a:pPr marL="1600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</a:pPr>
            <a:r>
              <a:rPr lang="en-US" sz="1800">
                <a:solidFill>
                  <a:schemeClr val="dk1"/>
                </a:solidFill>
              </a:rPr>
              <a:t>    εμφανείς στη Βόρεια Αμερική, Ασία, τη Νότια Αμερική και</a:t>
            </a:r>
            <a:endParaRPr sz="1800">
              <a:solidFill>
                <a:schemeClr val="dk1"/>
              </a:solidFill>
            </a:endParaRPr>
          </a:p>
          <a:p>
            <a:pPr marL="1600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</a:pPr>
            <a:r>
              <a:rPr lang="en-US" sz="1800">
                <a:solidFill>
                  <a:schemeClr val="dk1"/>
                </a:solidFill>
              </a:rPr>
              <a:t>    την Αφρική.</a:t>
            </a:r>
            <a:endParaRPr/>
          </a:p>
          <a:p>
            <a:pPr marL="34290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Font typeface="Corbel"/>
              <a:buNone/>
            </a:pPr>
            <a:endParaRPr sz="1800">
              <a:solidFill>
                <a:schemeClr val="accent1"/>
              </a:solidFill>
            </a:endParaRPr>
          </a:p>
        </p:txBody>
      </p:sp>
      <p:pic>
        <p:nvPicPr>
          <p:cNvPr id="428" name="Google Shape;428;p28"/>
          <p:cNvPicPr preferRelativeResize="0"/>
          <p:nvPr/>
        </p:nvPicPr>
        <p:blipFill rotWithShape="1">
          <a:blip r:embed="rId3">
            <a:alphaModFix/>
          </a:blip>
          <a:srcRect l="19818" r="10537" b="-1"/>
          <a:stretch/>
        </p:blipFill>
        <p:spPr>
          <a:xfrm>
            <a:off x="7238388" y="1766439"/>
            <a:ext cx="4430051" cy="3679960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29" name="Google Shape;429;p28"/>
          <p:cNvSpPr txBox="1"/>
          <p:nvPr/>
        </p:nvSpPr>
        <p:spPr>
          <a:xfrm>
            <a:off x="7219482" y="5523226"/>
            <a:ext cx="46473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Εικόνα 15  : Διαλογή στην πηγή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(Πηγή :</a:t>
            </a:r>
            <a:r>
              <a:rPr lang="en-US" sz="14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 www.recovery-worldwide.com</a:t>
            </a: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620EE-F60F-A64F-B16F-4361391B48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5/26/2020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E243EF-1263-3C4A-ACE7-1FF9E1F8AA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9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9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9"/>
          <p:cNvSpPr txBox="1">
            <a:spLocks noGrp="1"/>
          </p:cNvSpPr>
          <p:nvPr>
            <p:ph type="subTitle" idx="1"/>
          </p:nvPr>
        </p:nvSpPr>
        <p:spPr>
          <a:xfrm>
            <a:off x="1142996" y="1728028"/>
            <a:ext cx="10353516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8287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60"/>
              <a:buFont typeface="Corbel"/>
              <a:buChar char="•"/>
            </a:pPr>
            <a:r>
              <a:rPr lang="en-US" sz="1700" u="sng" dirty="0">
                <a:solidFill>
                  <a:schemeClr val="dk1"/>
                </a:solidFill>
                <a:hlinkClick r:id="rId3"/>
              </a:rPr>
              <a:t>http://www.seas.columbia.edu/earth/RRC/documents/glass_recycling_an_automotive_perspection.pdf</a:t>
            </a:r>
            <a:r>
              <a:rPr lang="en-US" sz="1700" dirty="0">
                <a:solidFill>
                  <a:schemeClr val="dk1"/>
                </a:solidFill>
              </a:rPr>
              <a:t> </a:t>
            </a:r>
            <a:endParaRPr dirty="0"/>
          </a:p>
          <a:p>
            <a:pPr marL="342900" lvl="0" indent="-18287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Corbel"/>
              <a:buChar char="•"/>
            </a:pPr>
            <a:r>
              <a:rPr lang="en-US" sz="1700" u="sng" dirty="0">
                <a:solidFill>
                  <a:schemeClr val="dk1"/>
                </a:solidFill>
                <a:hlinkClick r:id="rId4"/>
              </a:rPr>
              <a:t>https://www.recyclenow.com/recycling-knowledge/how-is-it-recycled/glass</a:t>
            </a:r>
            <a:endParaRPr dirty="0"/>
          </a:p>
          <a:p>
            <a:pPr marL="342900" lvl="0" indent="-18287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Corbel"/>
              <a:buChar char="•"/>
            </a:pPr>
            <a:r>
              <a:rPr lang="en-US" sz="1700" u="sng" dirty="0">
                <a:solidFill>
                  <a:schemeClr val="dk1"/>
                </a:solidFill>
                <a:hlinkClick r:id="rId5"/>
              </a:rPr>
              <a:t>https://wwf.panda.org/knowledge_hub/teacher_resources/project_ideas/recycling_glass.cfm</a:t>
            </a:r>
            <a:endParaRPr sz="1700" dirty="0">
              <a:solidFill>
                <a:schemeClr val="dk1"/>
              </a:solidFill>
            </a:endParaRPr>
          </a:p>
          <a:p>
            <a:pPr marL="342900" lvl="0" indent="-18287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Corbel"/>
              <a:buChar char="•"/>
            </a:pPr>
            <a:r>
              <a:rPr lang="en-US" sz="1700" u="sng" dirty="0">
                <a:solidFill>
                  <a:schemeClr val="dk1"/>
                </a:solidFill>
                <a:hlinkClick r:id="rId6"/>
              </a:rPr>
              <a:t>https://www.gpi.org/glass-recycling-facts</a:t>
            </a:r>
            <a:endParaRPr sz="1700" dirty="0">
              <a:solidFill>
                <a:schemeClr val="dk1"/>
              </a:solidFill>
            </a:endParaRPr>
          </a:p>
          <a:p>
            <a:pPr marL="342900" lvl="0" indent="-18287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Corbel"/>
              <a:buChar char="•"/>
            </a:pPr>
            <a:r>
              <a:rPr lang="en-US" sz="1700" u="sng" dirty="0">
                <a:solidFill>
                  <a:schemeClr val="dk1"/>
                </a:solidFill>
                <a:hlinkClick r:id="rId7"/>
              </a:rPr>
              <a:t>https://www.youtube.com/watch?time_continue=63&amp;v=IERzI9KxihU&amp;feature=emb_logo</a:t>
            </a:r>
            <a:endParaRPr sz="1700" dirty="0">
              <a:solidFill>
                <a:schemeClr val="dk1"/>
              </a:solidFill>
            </a:endParaRPr>
          </a:p>
          <a:p>
            <a:pPr marL="342900" lvl="0" indent="-18287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Corbel"/>
              <a:buChar char="•"/>
            </a:pPr>
            <a:r>
              <a:rPr lang="en-US" sz="1700" u="sng" dirty="0">
                <a:solidFill>
                  <a:schemeClr val="dk1"/>
                </a:solidFill>
                <a:hlinkClick r:id="rId8"/>
              </a:rPr>
              <a:t>https://www.popsci.com/technology/article/2013-07/how-it-works-recycling-machines-separate-junk-type/</a:t>
            </a:r>
            <a:endParaRPr dirty="0"/>
          </a:p>
          <a:p>
            <a:pPr marL="342900" lvl="0" indent="-18287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Corbel"/>
              <a:buChar char="•"/>
            </a:pPr>
            <a:r>
              <a:rPr lang="en-US" sz="1700" u="sng" dirty="0">
                <a:solidFill>
                  <a:schemeClr val="dk1"/>
                </a:solidFill>
                <a:hlinkClick r:id="rId9"/>
              </a:rPr>
              <a:t>https://www.youtube.com/watch?v=oqTVS758UQo</a:t>
            </a:r>
            <a:endParaRPr sz="1700" dirty="0">
              <a:solidFill>
                <a:schemeClr val="dk1"/>
              </a:solidFill>
            </a:endParaRPr>
          </a:p>
          <a:p>
            <a:pPr marL="342900" lvl="0" indent="-18287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Corbel"/>
              <a:buChar char="•"/>
            </a:pPr>
            <a:r>
              <a:rPr lang="en-US" sz="1700" u="sng" dirty="0">
                <a:solidFill>
                  <a:schemeClr val="dk1"/>
                </a:solidFill>
                <a:hlinkClick r:id="rId10"/>
              </a:rPr>
              <a:t>https://www.youtube.com/watch?v=jE4cxE4Ai9U</a:t>
            </a:r>
            <a:endParaRPr sz="1700" u="sng" dirty="0">
              <a:solidFill>
                <a:schemeClr val="dk1"/>
              </a:solidFill>
            </a:endParaRPr>
          </a:p>
          <a:p>
            <a:pPr marL="342900" lvl="0" indent="-18287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Corbel"/>
              <a:buChar char="•"/>
            </a:pPr>
            <a:r>
              <a:rPr lang="en-US" sz="1700" u="sng" dirty="0">
                <a:solidFill>
                  <a:schemeClr val="dk1"/>
                </a:solidFill>
                <a:hlinkClick r:id="rId11"/>
              </a:rPr>
              <a:t>https://www.suez.com/en/our-offering/success-stories/our-references/high-five-glass-recycling-plant</a:t>
            </a:r>
            <a:endParaRPr sz="1700" u="sng" dirty="0">
              <a:solidFill>
                <a:schemeClr val="dk1"/>
              </a:solidFill>
            </a:endParaRPr>
          </a:p>
          <a:p>
            <a:pPr marL="342900" lvl="0" indent="-18287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Corbel"/>
              <a:buChar char="•"/>
            </a:pPr>
            <a:r>
              <a:rPr lang="en-US" sz="1700" u="sng" dirty="0">
                <a:solidFill>
                  <a:schemeClr val="dk1"/>
                </a:solidFill>
                <a:hlinkClick r:id="rId12"/>
              </a:rPr>
              <a:t>https://www.greenbiz.com/article/how-unique-industry-collaboration-bottling-new-future-us-glass-recycling</a:t>
            </a:r>
            <a:endParaRPr sz="1700" u="sng" dirty="0">
              <a:solidFill>
                <a:schemeClr val="dk1"/>
              </a:solidFill>
            </a:endParaRPr>
          </a:p>
          <a:p>
            <a:pPr marL="342900" lvl="0" indent="-182879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360"/>
              <a:buFont typeface="Corbel"/>
              <a:buChar char="•"/>
            </a:pPr>
            <a:r>
              <a:rPr lang="en-US" sz="1700" u="sng" dirty="0">
                <a:solidFill>
                  <a:schemeClr val="dk1"/>
                </a:solidFill>
                <a:hlinkClick r:id="rId13"/>
              </a:rPr>
              <a:t>https://www.recovery-worldwide.com/en/artikel/glass-recycling-current-market-trends_3248774.html</a:t>
            </a:r>
            <a:endParaRPr sz="1700" dirty="0">
              <a:solidFill>
                <a:schemeClr val="dk1"/>
              </a:solidFill>
            </a:endParaRPr>
          </a:p>
          <a:p>
            <a:pPr marL="0" lvl="0" indent="34544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544"/>
              <a:buFont typeface="Corbel"/>
              <a:buNone/>
            </a:pPr>
            <a:endParaRPr sz="680" dirty="0">
              <a:solidFill>
                <a:schemeClr val="accent1"/>
              </a:solidFill>
            </a:endParaRPr>
          </a:p>
        </p:txBody>
      </p:sp>
      <p:sp>
        <p:nvSpPr>
          <p:cNvPr id="437" name="Google Shape;437;p29"/>
          <p:cNvSpPr/>
          <p:nvPr/>
        </p:nvSpPr>
        <p:spPr>
          <a:xfrm>
            <a:off x="1330484" y="790120"/>
            <a:ext cx="856979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Βιβλιογραφία (1/2)</a:t>
            </a:r>
            <a:endParaRPr/>
          </a:p>
        </p:txBody>
      </p:sp>
      <p:sp>
        <p:nvSpPr>
          <p:cNvPr id="438" name="Google Shape;438;p2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5/26/2020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B5CEB7-D16F-CB49-AA35-8352DECE28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/>
              <a:t>ΠΡΩΤΕΣ ΥΛΕΣ ΓΥΑΛΙΟΥ </a:t>
            </a:r>
            <a:endParaRPr sz="3600"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1"/>
          </p:nvPr>
        </p:nvSpPr>
        <p:spPr>
          <a:xfrm>
            <a:off x="1143002" y="2546430"/>
            <a:ext cx="5084178" cy="354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1470" indent="-285750">
              <a:spcBef>
                <a:spcPts val="0"/>
              </a:spcBef>
            </a:pPr>
            <a:r>
              <a:rPr lang="en-US" sz="1800" dirty="0"/>
              <a:t> </a:t>
            </a:r>
            <a:r>
              <a:rPr lang="en-US" sz="1800" dirty="0">
                <a:solidFill>
                  <a:schemeClr val="dk1"/>
                </a:solidFill>
              </a:rPr>
              <a:t>61% </a:t>
            </a:r>
            <a:r>
              <a:rPr lang="en-US" sz="1800" dirty="0" err="1">
                <a:solidFill>
                  <a:schemeClr val="dk1"/>
                </a:solidFill>
              </a:rPr>
              <a:t>άμμος</a:t>
            </a:r>
            <a:r>
              <a:rPr lang="en-US" sz="1800" dirty="0">
                <a:solidFill>
                  <a:schemeClr val="dk1"/>
                </a:solidFill>
              </a:rPr>
              <a:t> (SiO</a:t>
            </a:r>
            <a:r>
              <a:rPr lang="en-US" sz="1800" baseline="-25000" dirty="0">
                <a:solidFill>
                  <a:schemeClr val="dk1"/>
                </a:solidFill>
              </a:rPr>
              <a:t>2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με</a:t>
            </a:r>
            <a:r>
              <a:rPr lang="en-US" sz="1800" dirty="0">
                <a:solidFill>
                  <a:schemeClr val="dk1"/>
                </a:solidFill>
              </a:rPr>
              <a:t> π</a:t>
            </a:r>
            <a:r>
              <a:rPr lang="en-US" sz="1800" dirty="0" err="1">
                <a:solidFill>
                  <a:schemeClr val="dk1"/>
                </a:solidFill>
              </a:rPr>
              <a:t>οσοστό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σιδήρου</a:t>
            </a:r>
            <a:r>
              <a:rPr lang="en-US" sz="1800" dirty="0">
                <a:solidFill>
                  <a:schemeClr val="dk1"/>
                </a:solidFill>
              </a:rPr>
              <a:t> &lt;0.03%)</a:t>
            </a:r>
            <a:endParaRPr sz="1800" dirty="0">
              <a:solidFill>
                <a:schemeClr val="dk1"/>
              </a:solidFill>
            </a:endParaRPr>
          </a:p>
          <a:p>
            <a:pPr marL="331470" indent="-285750"/>
            <a:r>
              <a:rPr lang="en-US" sz="1800" dirty="0">
                <a:solidFill>
                  <a:schemeClr val="dk1"/>
                </a:solidFill>
              </a:rPr>
              <a:t> 18%  Na</a:t>
            </a:r>
            <a:r>
              <a:rPr lang="en-US" sz="1800" baseline="-25000" dirty="0">
                <a:solidFill>
                  <a:schemeClr val="dk1"/>
                </a:solidFill>
              </a:rPr>
              <a:t>2</a:t>
            </a:r>
            <a:r>
              <a:rPr lang="en-US" sz="1800" dirty="0">
                <a:solidFill>
                  <a:schemeClr val="dk1"/>
                </a:solidFill>
              </a:rPr>
              <a:t>CO</a:t>
            </a:r>
            <a:r>
              <a:rPr lang="en-US" sz="1800" baseline="-25000" dirty="0">
                <a:solidFill>
                  <a:schemeClr val="dk1"/>
                </a:solidFill>
              </a:rPr>
              <a:t>3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endParaRPr dirty="0"/>
          </a:p>
          <a:p>
            <a:pPr marL="331470" indent="-285750"/>
            <a:r>
              <a:rPr lang="en-US" sz="1800" dirty="0">
                <a:solidFill>
                  <a:schemeClr val="dk1"/>
                </a:solidFill>
              </a:rPr>
              <a:t> 13% CaCO</a:t>
            </a:r>
            <a:r>
              <a:rPr lang="en-US" sz="1800" baseline="-25000" dirty="0">
                <a:solidFill>
                  <a:schemeClr val="dk1"/>
                </a:solidFill>
              </a:rPr>
              <a:t>3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ή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CaO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endParaRPr sz="1800" dirty="0">
              <a:solidFill>
                <a:schemeClr val="dk1"/>
              </a:solidFill>
            </a:endParaRPr>
          </a:p>
          <a:p>
            <a:pPr marL="331470" indent="-285750"/>
            <a:r>
              <a:rPr lang="en-US" sz="1800" dirty="0">
                <a:solidFill>
                  <a:schemeClr val="dk1"/>
                </a:solidFill>
              </a:rPr>
              <a:t> 8% </a:t>
            </a:r>
            <a:r>
              <a:rPr lang="en-US" sz="1800" dirty="0" err="1">
                <a:solidFill>
                  <a:schemeClr val="dk1"/>
                </a:solidFill>
              </a:rPr>
              <a:t>άλλ</a:t>
            </a:r>
            <a:r>
              <a:rPr lang="en-US" sz="1800" dirty="0">
                <a:solidFill>
                  <a:schemeClr val="dk1"/>
                </a:solidFill>
              </a:rPr>
              <a:t>α </a:t>
            </a:r>
            <a:r>
              <a:rPr lang="en-US" sz="1800" dirty="0" err="1">
                <a:solidFill>
                  <a:schemeClr val="dk1"/>
                </a:solidFill>
              </a:rPr>
              <a:t>συστ</a:t>
            </a:r>
            <a:r>
              <a:rPr lang="en-US" sz="1800" dirty="0">
                <a:solidFill>
                  <a:schemeClr val="dk1"/>
                </a:solidFill>
              </a:rPr>
              <a:t>α</a:t>
            </a:r>
            <a:r>
              <a:rPr lang="en-US" sz="1800" dirty="0" err="1">
                <a:solidFill>
                  <a:schemeClr val="dk1"/>
                </a:solidFill>
              </a:rPr>
              <a:t>τικά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κυρίως</a:t>
            </a:r>
            <a:r>
              <a:rPr lang="en-US" sz="1800" dirty="0">
                <a:solidFill>
                  <a:schemeClr val="dk1"/>
                </a:solidFill>
              </a:rPr>
              <a:t> α</a:t>
            </a:r>
            <a:r>
              <a:rPr lang="en-US" sz="1800" dirty="0" err="1">
                <a:solidFill>
                  <a:schemeClr val="dk1"/>
                </a:solidFill>
              </a:rPr>
              <a:t>λουμίν</a:t>
            </a:r>
            <a:r>
              <a:rPr lang="en-US" sz="1800" dirty="0">
                <a:solidFill>
                  <a:schemeClr val="dk1"/>
                </a:solidFill>
              </a:rPr>
              <a:t>α, </a:t>
            </a:r>
            <a:r>
              <a:rPr lang="en-US" sz="1800" dirty="0" err="1">
                <a:solidFill>
                  <a:schemeClr val="dk1"/>
                </a:solidFill>
              </a:rPr>
              <a:t>μ</a:t>
            </a:r>
            <a:r>
              <a:rPr lang="en-US" sz="1800" dirty="0">
                <a:solidFill>
                  <a:schemeClr val="dk1"/>
                </a:solidFill>
              </a:rPr>
              <a:t>α</a:t>
            </a:r>
            <a:r>
              <a:rPr lang="en-US" sz="1800" dirty="0" err="1">
                <a:solidFill>
                  <a:schemeClr val="dk1"/>
                </a:solidFill>
              </a:rPr>
              <a:t>γνησί</a:t>
            </a:r>
            <a:r>
              <a:rPr lang="en-US" sz="1800" dirty="0">
                <a:solidFill>
                  <a:schemeClr val="dk1"/>
                </a:solidFill>
              </a:rPr>
              <a:t>α </a:t>
            </a:r>
            <a:r>
              <a:rPr lang="en-US" sz="1800" dirty="0" err="1">
                <a:solidFill>
                  <a:schemeClr val="dk1"/>
                </a:solidFill>
              </a:rPr>
              <a:t>κ</a:t>
            </a:r>
            <a:r>
              <a:rPr lang="en-US" sz="1800" dirty="0">
                <a:solidFill>
                  <a:schemeClr val="dk1"/>
                </a:solidFill>
              </a:rPr>
              <a:t>α</a:t>
            </a:r>
            <a:r>
              <a:rPr lang="en-US" sz="1800" dirty="0" err="1">
                <a:solidFill>
                  <a:schemeClr val="dk1"/>
                </a:solidFill>
              </a:rPr>
              <a:t>ι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μέσ</a:t>
            </a:r>
            <a:r>
              <a:rPr lang="en-US" sz="1800" dirty="0">
                <a:solidFill>
                  <a:schemeClr val="dk1"/>
                </a:solidFill>
              </a:rPr>
              <a:t>α </a:t>
            </a:r>
            <a:r>
              <a:rPr lang="en-US" sz="1800" dirty="0" err="1">
                <a:solidFill>
                  <a:schemeClr val="dk1"/>
                </a:solidFill>
              </a:rPr>
              <a:t>εν</a:t>
            </a:r>
            <a:r>
              <a:rPr lang="en-US" sz="1800" dirty="0">
                <a:solidFill>
                  <a:schemeClr val="dk1"/>
                </a:solidFill>
              </a:rPr>
              <a:t>α</a:t>
            </a:r>
            <a:r>
              <a:rPr lang="en-US" sz="1800" dirty="0" err="1">
                <a:solidFill>
                  <a:schemeClr val="dk1"/>
                </a:solidFill>
              </a:rPr>
              <a:t>ιώρησης</a:t>
            </a:r>
            <a:r>
              <a:rPr lang="en-US" sz="1800" dirty="0">
                <a:solidFill>
                  <a:schemeClr val="dk1"/>
                </a:solidFill>
              </a:rPr>
              <a:t>. </a:t>
            </a:r>
            <a:endParaRPr sz="1800" dirty="0">
              <a:solidFill>
                <a:schemeClr val="dk1"/>
              </a:solidFill>
            </a:endParaRPr>
          </a:p>
          <a:p>
            <a:pPr marL="22860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</a:pPr>
            <a:endParaRPr sz="1800" dirty="0"/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l="9802" r="18970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26" name="Google Shape;126;p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6636743" y="5303728"/>
            <a:ext cx="4741120" cy="449306"/>
          </a:xfrm>
          <a:prstGeom prst="rect">
            <a:avLst/>
          </a:prstGeom>
          <a:solidFill>
            <a:srgbClr val="000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Εικόνα 1: Γραμμή παραγωγής γυαλιού (Πηγή: </a:t>
            </a:r>
            <a:r>
              <a:rPr lang="en-US" sz="1100" b="0" i="0" u="sng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https://www.glassdoor.com/Photos/Vidrala-Office-Photos-IMG4379162.htm</a:t>
            </a:r>
            <a:r>
              <a:rPr lang="en-US" sz="11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sz="11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Βιβλιογραφία (2/2)</a:t>
            </a:r>
            <a:endParaRPr/>
          </a:p>
        </p:txBody>
      </p:sp>
      <p:sp>
        <p:nvSpPr>
          <p:cNvPr id="444" name="Google Shape;444;p30"/>
          <p:cNvSpPr txBox="1">
            <a:spLocks noGrp="1"/>
          </p:cNvSpPr>
          <p:nvPr>
            <p:ph type="body" idx="1"/>
          </p:nvPr>
        </p:nvSpPr>
        <p:spPr>
          <a:xfrm>
            <a:off x="1162876" y="1501346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11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u="sng" dirty="0">
                <a:solidFill>
                  <a:schemeClr val="dk1"/>
                </a:solidFill>
                <a:hlinkClick r:id="rId3"/>
              </a:rPr>
              <a:t>http://www.dedisa.gr/kitrinoi-kwdwnes/</a:t>
            </a:r>
            <a:endParaRPr dirty="0">
              <a:solidFill>
                <a:schemeClr val="dk1"/>
              </a:solidFill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US" u="sng" dirty="0">
                <a:solidFill>
                  <a:schemeClr val="dk1"/>
                </a:solidFill>
                <a:hlinkClick r:id="rId4"/>
              </a:rPr>
              <a:t>https://www.herrcoglass.gr/</a:t>
            </a:r>
            <a:endParaRPr dirty="0">
              <a:solidFill>
                <a:schemeClr val="dk1"/>
              </a:solidFill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US" u="sng" dirty="0">
                <a:solidFill>
                  <a:schemeClr val="dk1"/>
                </a:solidFill>
                <a:hlinkClick r:id="rId5"/>
              </a:rPr>
              <a:t>https://www.eoan.gr/el/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dirty="0"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en-US" u="sng" dirty="0">
                <a:solidFill>
                  <a:schemeClr val="dk1"/>
                </a:solidFill>
                <a:hlinkClick r:id="rId6"/>
              </a:rPr>
              <a:t>https://www.eoan.gr/uploads/files/303/56670d376348f2cf938fa4e9eedfc77bdb5be4b7.pdf</a:t>
            </a:r>
            <a:r>
              <a:rPr lang="en-US" dirty="0">
                <a:solidFill>
                  <a:schemeClr val="dk1"/>
                </a:solidFill>
              </a:rPr>
              <a:t> </a:t>
            </a:r>
            <a:endParaRPr lang="el-GR" dirty="0">
              <a:solidFill>
                <a:schemeClr val="dk1"/>
              </a:solidFill>
            </a:endParaRPr>
          </a:p>
          <a:p>
            <a:pPr marL="457200" lvl="1" indent="-182880">
              <a:spcBef>
                <a:spcPts val="600"/>
              </a:spcBef>
              <a:buSzPts val="1600"/>
            </a:pPr>
            <a:r>
              <a:rPr lang="el-GR" u="sng" dirty="0">
                <a:hlinkClick r:id="rId7"/>
              </a:rPr>
              <a:t>https://www.globalcitizen.org/en/content/biggest-recycling-mistakes/</a:t>
            </a:r>
            <a:endParaRPr lang="el-GR" dirty="0"/>
          </a:p>
          <a:p>
            <a:pPr marL="457200" lvl="1" indent="-182880">
              <a:spcBef>
                <a:spcPts val="600"/>
              </a:spcBef>
              <a:buSzPts val="1600"/>
            </a:pPr>
            <a:r>
              <a:rPr lang="el-GR" u="sng" dirty="0">
                <a:hlinkClick r:id="rId8"/>
              </a:rPr>
              <a:t>http://greatforest.com/sustainability101/the-glass-recycling-problem/</a:t>
            </a:r>
            <a:endParaRPr lang="el-GR" dirty="0"/>
          </a:p>
          <a:p>
            <a:pPr marL="457200" lvl="1" indent="-182880">
              <a:spcBef>
                <a:spcPts val="600"/>
              </a:spcBef>
              <a:buSzPts val="1600"/>
            </a:pPr>
            <a:r>
              <a:rPr lang="en-US" u="sng" dirty="0">
                <a:hlinkClick r:id="rId9"/>
              </a:rPr>
              <a:t>https</a:t>
            </a:r>
            <a:r>
              <a:rPr lang="el-GR" u="sng" dirty="0">
                <a:hlinkClick r:id="rId9"/>
              </a:rPr>
              <a:t>://</a:t>
            </a:r>
            <a:r>
              <a:rPr lang="en-US" u="sng" dirty="0">
                <a:hlinkClick r:id="rId9"/>
              </a:rPr>
              <a:t>www</a:t>
            </a:r>
            <a:r>
              <a:rPr lang="el-GR" u="sng" dirty="0">
                <a:hlinkClick r:id="rId9"/>
              </a:rPr>
              <a:t>.</a:t>
            </a:r>
            <a:r>
              <a:rPr lang="en-US" u="sng" dirty="0" err="1">
                <a:hlinkClick r:id="rId9"/>
              </a:rPr>
              <a:t>letsrecycle</a:t>
            </a:r>
            <a:r>
              <a:rPr lang="el-GR" u="sng" dirty="0">
                <a:hlinkClick r:id="rId9"/>
              </a:rPr>
              <a:t>.</a:t>
            </a:r>
            <a:r>
              <a:rPr lang="en-US" u="sng" dirty="0">
                <a:hlinkClick r:id="rId9"/>
              </a:rPr>
              <a:t>com</a:t>
            </a:r>
            <a:r>
              <a:rPr lang="el-GR" u="sng" dirty="0">
                <a:hlinkClick r:id="rId9"/>
              </a:rPr>
              <a:t>/</a:t>
            </a:r>
            <a:r>
              <a:rPr lang="en-US" u="sng" dirty="0">
                <a:hlinkClick r:id="rId9"/>
              </a:rPr>
              <a:t>news</a:t>
            </a:r>
            <a:r>
              <a:rPr lang="el-GR" u="sng" dirty="0">
                <a:hlinkClick r:id="rId9"/>
              </a:rPr>
              <a:t>/</a:t>
            </a:r>
            <a:r>
              <a:rPr lang="en-US" u="sng" dirty="0">
                <a:hlinkClick r:id="rId9"/>
              </a:rPr>
              <a:t>latest</a:t>
            </a:r>
            <a:r>
              <a:rPr lang="el-GR" u="sng" dirty="0">
                <a:hlinkClick r:id="rId9"/>
              </a:rPr>
              <a:t>-</a:t>
            </a:r>
            <a:r>
              <a:rPr lang="en-US" u="sng" dirty="0">
                <a:hlinkClick r:id="rId9"/>
              </a:rPr>
              <a:t>news</a:t>
            </a:r>
            <a:r>
              <a:rPr lang="el-GR" u="sng" dirty="0">
                <a:hlinkClick r:id="rId9"/>
              </a:rPr>
              <a:t>/</a:t>
            </a:r>
            <a:r>
              <a:rPr lang="en-US" u="sng" dirty="0">
                <a:hlinkClick r:id="rId9"/>
              </a:rPr>
              <a:t>time</a:t>
            </a:r>
            <a:r>
              <a:rPr lang="el-GR" u="sng" dirty="0">
                <a:hlinkClick r:id="rId9"/>
              </a:rPr>
              <a:t>-</a:t>
            </a:r>
            <a:r>
              <a:rPr lang="en-US" u="sng" dirty="0">
                <a:hlinkClick r:id="rId9"/>
              </a:rPr>
              <a:t>to</a:t>
            </a:r>
            <a:r>
              <a:rPr lang="el-GR" u="sng" dirty="0">
                <a:hlinkClick r:id="rId9"/>
              </a:rPr>
              <a:t>-</a:t>
            </a:r>
            <a:r>
              <a:rPr lang="en-US" u="sng" dirty="0" err="1">
                <a:hlinkClick r:id="rId9"/>
              </a:rPr>
              <a:t>prioritise</a:t>
            </a:r>
            <a:r>
              <a:rPr lang="el-GR" u="sng" dirty="0">
                <a:hlinkClick r:id="rId9"/>
              </a:rPr>
              <a:t>-</a:t>
            </a:r>
            <a:r>
              <a:rPr lang="en-US" u="sng" dirty="0">
                <a:hlinkClick r:id="rId9"/>
              </a:rPr>
              <a:t>the</a:t>
            </a:r>
            <a:r>
              <a:rPr lang="el-GR" u="sng" dirty="0">
                <a:hlinkClick r:id="rId9"/>
              </a:rPr>
              <a:t>-</a:t>
            </a:r>
            <a:r>
              <a:rPr lang="en-US" u="sng" dirty="0">
                <a:hlinkClick r:id="rId9"/>
              </a:rPr>
              <a:t>glass</a:t>
            </a:r>
            <a:r>
              <a:rPr lang="el-GR" u="sng" dirty="0">
                <a:hlinkClick r:id="rId9"/>
              </a:rPr>
              <a:t>-</a:t>
            </a:r>
            <a:r>
              <a:rPr lang="en-US" u="sng" dirty="0">
                <a:hlinkClick r:id="rId9"/>
              </a:rPr>
              <a:t>recycling</a:t>
            </a:r>
            <a:r>
              <a:rPr lang="el-GR" u="sng" dirty="0">
                <a:hlinkClick r:id="rId9"/>
              </a:rPr>
              <a:t>-</a:t>
            </a:r>
            <a:r>
              <a:rPr lang="en-US" u="sng" dirty="0">
                <a:hlinkClick r:id="rId9"/>
              </a:rPr>
              <a:t>process</a:t>
            </a:r>
            <a:r>
              <a:rPr lang="el-GR" u="sng" dirty="0">
                <a:hlinkClick r:id="rId9"/>
              </a:rPr>
              <a:t>/</a:t>
            </a:r>
            <a:endParaRPr lang="el-GR" dirty="0"/>
          </a:p>
          <a:p>
            <a:pPr marL="457200" lvl="1" indent="-182880">
              <a:spcBef>
                <a:spcPts val="600"/>
              </a:spcBef>
              <a:buSzPts val="1600"/>
            </a:pPr>
            <a:r>
              <a:rPr lang="en-US" u="sng" dirty="0">
                <a:hlinkClick r:id="rId10"/>
              </a:rPr>
              <a:t>https</a:t>
            </a:r>
            <a:r>
              <a:rPr lang="el-GR" u="sng" dirty="0">
                <a:hlinkClick r:id="rId10"/>
              </a:rPr>
              <a:t>://</a:t>
            </a:r>
            <a:r>
              <a:rPr lang="en-US" u="sng" dirty="0">
                <a:hlinkClick r:id="rId10"/>
              </a:rPr>
              <a:t>www</a:t>
            </a:r>
            <a:r>
              <a:rPr lang="el-GR" u="sng" dirty="0">
                <a:hlinkClick r:id="rId10"/>
              </a:rPr>
              <a:t>.</a:t>
            </a:r>
            <a:r>
              <a:rPr lang="en-US" u="sng" dirty="0" err="1">
                <a:hlinkClick r:id="rId10"/>
              </a:rPr>
              <a:t>recyclingbins</a:t>
            </a:r>
            <a:r>
              <a:rPr lang="el-GR" u="sng" dirty="0">
                <a:hlinkClick r:id="rId10"/>
              </a:rPr>
              <a:t>.</a:t>
            </a:r>
            <a:r>
              <a:rPr lang="en-US" u="sng" dirty="0">
                <a:hlinkClick r:id="rId10"/>
              </a:rPr>
              <a:t>co</a:t>
            </a:r>
            <a:r>
              <a:rPr lang="el-GR" u="sng" dirty="0">
                <a:hlinkClick r:id="rId10"/>
              </a:rPr>
              <a:t>.</a:t>
            </a:r>
            <a:r>
              <a:rPr lang="en-US" u="sng" dirty="0" err="1">
                <a:hlinkClick r:id="rId10"/>
              </a:rPr>
              <a:t>uk</a:t>
            </a:r>
            <a:r>
              <a:rPr lang="el-GR" u="sng" dirty="0">
                <a:hlinkClick r:id="rId10"/>
              </a:rPr>
              <a:t>/</a:t>
            </a:r>
            <a:r>
              <a:rPr lang="en-US" u="sng" dirty="0">
                <a:hlinkClick r:id="rId10"/>
              </a:rPr>
              <a:t>blog</a:t>
            </a:r>
            <a:r>
              <a:rPr lang="el-GR" u="sng" dirty="0">
                <a:hlinkClick r:id="rId10"/>
              </a:rPr>
              <a:t>/</a:t>
            </a:r>
            <a:r>
              <a:rPr lang="en-US" u="sng" dirty="0">
                <a:hlinkClick r:id="rId10"/>
              </a:rPr>
              <a:t>recycling</a:t>
            </a:r>
            <a:r>
              <a:rPr lang="el-GR" u="sng" dirty="0">
                <a:hlinkClick r:id="rId10"/>
              </a:rPr>
              <a:t>-</a:t>
            </a:r>
            <a:r>
              <a:rPr lang="en-US" u="sng" dirty="0">
                <a:hlinkClick r:id="rId10"/>
              </a:rPr>
              <a:t>around</a:t>
            </a:r>
            <a:r>
              <a:rPr lang="el-GR" u="sng" dirty="0">
                <a:hlinkClick r:id="rId10"/>
              </a:rPr>
              <a:t>-</a:t>
            </a:r>
            <a:r>
              <a:rPr lang="en-US" u="sng" dirty="0">
                <a:hlinkClick r:id="rId10"/>
              </a:rPr>
              <a:t>the</a:t>
            </a:r>
            <a:r>
              <a:rPr lang="el-GR" u="sng" dirty="0">
                <a:hlinkClick r:id="rId10"/>
              </a:rPr>
              <a:t>-</a:t>
            </a:r>
            <a:r>
              <a:rPr lang="en-US" u="sng" dirty="0">
                <a:hlinkClick r:id="rId10"/>
              </a:rPr>
              <a:t>world</a:t>
            </a:r>
            <a:r>
              <a:rPr lang="el-GR" u="sng" dirty="0">
                <a:hlinkClick r:id="rId10"/>
              </a:rPr>
              <a:t>-</a:t>
            </a:r>
            <a:r>
              <a:rPr lang="en-US" u="sng" dirty="0" err="1">
                <a:hlinkClick r:id="rId10"/>
              </a:rPr>
              <a:t>greece</a:t>
            </a:r>
            <a:r>
              <a:rPr lang="el-GR" u="sng" dirty="0">
                <a:hlinkClick r:id="rId10"/>
              </a:rPr>
              <a:t>/</a:t>
            </a:r>
            <a:endParaRPr lang="el-GR" dirty="0"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endParaRPr dirty="0"/>
          </a:p>
          <a:p>
            <a:pPr marL="228600" lvl="0" indent="-711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760"/>
              <a:buNone/>
            </a:pPr>
            <a:endParaRPr dirty="0"/>
          </a:p>
        </p:txBody>
      </p:sp>
      <p:sp>
        <p:nvSpPr>
          <p:cNvPr id="445" name="Google Shape;445;p3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446" name="Google Shape;446;p3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/>
              <a:t>ΠΛΕΟΝΕΚΤΗΜΑΤΑ ΑΝΑΚΥΚΛΩΣΗΣ ΓΥΑΛΙΟΥ</a:t>
            </a:r>
            <a:endParaRPr sz="3600"/>
          </a:p>
        </p:txBody>
      </p:sp>
      <p:sp>
        <p:nvSpPr>
          <p:cNvPr id="133" name="Google Shape;133;p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135" name="Google Shape;135;p4"/>
          <p:cNvGrpSpPr/>
          <p:nvPr/>
        </p:nvGrpSpPr>
        <p:grpSpPr>
          <a:xfrm>
            <a:off x="2019300" y="1570411"/>
            <a:ext cx="8122920" cy="4853403"/>
            <a:chOff x="2540" y="282631"/>
            <a:chExt cx="8122920" cy="4853403"/>
          </a:xfrm>
        </p:grpSpPr>
        <p:sp>
          <p:nvSpPr>
            <p:cNvPr id="136" name="Google Shape;136;p4"/>
            <p:cNvSpPr/>
            <p:nvPr/>
          </p:nvSpPr>
          <p:spPr>
            <a:xfrm>
              <a:off x="2540" y="282631"/>
              <a:ext cx="2476500" cy="576693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2540" y="282631"/>
              <a:ext cx="2476500" cy="57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Μείωση κόστους παραγωγής</a:t>
              </a:r>
              <a:endPara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540" y="859325"/>
              <a:ext cx="2476500" cy="4276709"/>
            </a:xfrm>
            <a:prstGeom prst="rect">
              <a:avLst/>
            </a:prstGeom>
            <a:solidFill>
              <a:srgbClr val="F3CFCB">
                <a:alpha val="89803"/>
              </a:srgbClr>
            </a:solidFill>
            <a:ln w="19050" cap="flat" cmpd="sng">
              <a:solidFill>
                <a:srgbClr val="F3CF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2540" y="859325"/>
              <a:ext cx="2476500" cy="4276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Μείωση θερμοκρασίας τήξης με cutlets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orbe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Μείωση χρήσης καυσίμων</a:t>
              </a:r>
              <a:endPara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orbe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Εξοικονόμηση πρώτων υλών</a:t>
              </a:r>
              <a:endPara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825750" y="282631"/>
              <a:ext cx="2476500" cy="576693"/>
            </a:xfrm>
            <a:prstGeom prst="rect">
              <a:avLst/>
            </a:prstGeom>
            <a:solidFill>
              <a:srgbClr val="ED7013"/>
            </a:solidFill>
            <a:ln w="19050" cap="flat" cmpd="sng">
              <a:solidFill>
                <a:srgbClr val="ED70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2825750" y="282631"/>
              <a:ext cx="2476500" cy="57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Μείωση περιβαλλοντικών επιπτώσεων</a:t>
              </a:r>
              <a:endPara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825750" y="859325"/>
              <a:ext cx="2476500" cy="4276709"/>
            </a:xfrm>
            <a:prstGeom prst="rect">
              <a:avLst/>
            </a:prstGeom>
            <a:solidFill>
              <a:srgbClr val="F8D3C9">
                <a:alpha val="89803"/>
              </a:srgbClr>
            </a:solidFill>
            <a:ln w="19050" cap="flat" cmpd="sng">
              <a:solidFill>
                <a:srgbClr val="F8D3C9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2825750" y="859325"/>
              <a:ext cx="2476500" cy="4276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orbe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Το γυαλί 100% ανακυκλώσιμο </a:t>
              </a:r>
              <a:endPara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orbe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Μείωση εξορυσσόμενων και μη πρώτων υλών</a:t>
              </a:r>
              <a:endPara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orbe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Εξοικονόμηση μη ανανεώσιμων ορυκτών καυσίμων</a:t>
              </a:r>
              <a:endPara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orbe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Μείωση ατμοσφαιρικής ρύπανσης κατά 20%</a:t>
              </a:r>
              <a:endPara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orbe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Μείωση μόλυνσης του υδροφόρου ορίζοντα κατά 50%</a:t>
              </a:r>
              <a:endPara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orbe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Μείωση όγκου και βάρους απορριμμάτων στα ΧΥΤΑ</a:t>
              </a:r>
              <a:endPara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orbe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648960" y="282631"/>
              <a:ext cx="2476500" cy="576693"/>
            </a:xfrm>
            <a:prstGeom prst="rect">
              <a:avLst/>
            </a:prstGeom>
            <a:solidFill>
              <a:srgbClr val="FC9C00"/>
            </a:solidFill>
            <a:ln w="19050" cap="flat" cmpd="sng">
              <a:solidFill>
                <a:srgbClr val="FC9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5648960" y="282631"/>
              <a:ext cx="2476500" cy="57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Οικονομία</a:t>
              </a:r>
              <a:endPara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648960" y="859325"/>
              <a:ext cx="2476500" cy="4276709"/>
            </a:xfrm>
            <a:prstGeom prst="rect">
              <a:avLst/>
            </a:prstGeom>
            <a:solidFill>
              <a:srgbClr val="FEDDC9">
                <a:alpha val="89803"/>
              </a:srgbClr>
            </a:solidFill>
            <a:ln w="19050" cap="flat" cmpd="sng">
              <a:solidFill>
                <a:srgbClr val="FEDDC9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5648960" y="859325"/>
              <a:ext cx="2476500" cy="4276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orbe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Αγορά ανακυκλωμένου γυαλιού από βιομηχανίες παραγωγής γυαλιού</a:t>
              </a:r>
              <a:endPara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orbe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Δημιουργία ~8 νέων θέσεων εργασίας ανά 1,000 τόνους ανακυκλωμένου γυαλιού</a:t>
              </a:r>
              <a:endPara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/>
              <a:t>Ο ΚΥΚΛΟΣ ΖΩΗΣ ΤΟΥ ΓΥΑΛΙΟΥ ΣΤΗΝ ΑΝΑΚΥΚΛΩΣΗ</a:t>
            </a:r>
            <a:endParaRPr sz="3600"/>
          </a:p>
        </p:txBody>
      </p:sp>
      <p:pic>
        <p:nvPicPr>
          <p:cNvPr id="153" name="Google Shape;153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4487"/>
          <a:stretch/>
        </p:blipFill>
        <p:spPr>
          <a:xfrm>
            <a:off x="3178270" y="1944684"/>
            <a:ext cx="5763055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1981288" y="5967409"/>
            <a:ext cx="87629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Εικόνα 2: Η διαδρομή του γυαλιού από τον κάδο ανακύκλωσης έως τον καταναλωτή (Πηγή: Glass Packaging Institute) 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/>
              <a:t>Η ΔΙΑΔΙΚΑΣΙΑ ΑΝΑΚΥΚΛΩΣΗΣ ΤΟΥ ΓΥΑΛΙΟΥ</a:t>
            </a:r>
            <a:endParaRPr sz="3600"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1024129" y="2286000"/>
            <a:ext cx="7876804" cy="57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US" sz="1850">
                <a:solidFill>
                  <a:schemeClr val="dk1"/>
                </a:solidFill>
              </a:rPr>
              <a:t>Συλλογή γυάλινων συσκευασιών από τους ειδικούς κάδους ανακύκλωσης </a:t>
            </a:r>
            <a:endParaRPr sz="1850">
              <a:solidFill>
                <a:schemeClr val="dk1"/>
              </a:solidFill>
            </a:endParaRPr>
          </a:p>
        </p:txBody>
      </p:sp>
      <p:sp>
        <p:nvSpPr>
          <p:cNvPr id="163" name="Google Shape;163;p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b="13539"/>
          <a:stretch/>
        </p:blipFill>
        <p:spPr>
          <a:xfrm>
            <a:off x="2101199" y="2702796"/>
            <a:ext cx="7821673" cy="258683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1838168" y="5542700"/>
            <a:ext cx="83477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Εικόνα 3: Τυπική διαδικασία διαχωρισμού γυάλινων ανακυκλώσιμων από τα υπόλοιπα (Πηγή: dorecycling.com) </a:t>
            </a: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67" name="Google Shape;167;p6"/>
          <p:cNvCxnSpPr/>
          <p:nvPr/>
        </p:nvCxnSpPr>
        <p:spPr>
          <a:xfrm rot="10800000" flipH="1">
            <a:off x="8795929" y="2199283"/>
            <a:ext cx="315885" cy="266217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8" name="Google Shape;168;p6"/>
          <p:cNvCxnSpPr/>
          <p:nvPr/>
        </p:nvCxnSpPr>
        <p:spPr>
          <a:xfrm>
            <a:off x="8795929" y="2481849"/>
            <a:ext cx="315885" cy="244189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9" name="Google Shape;169;p6"/>
          <p:cNvSpPr txBox="1"/>
          <p:nvPr/>
        </p:nvSpPr>
        <p:spPr>
          <a:xfrm>
            <a:off x="9155076" y="2030529"/>
            <a:ext cx="2334458" cy="3693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Εξειδικευμένοι κάδοι 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9155076" y="2449726"/>
            <a:ext cx="1844866" cy="64633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Μεικτοί κάδοι ανακυκλώσιμων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orbel"/>
              <a:buNone/>
            </a:pPr>
            <a:r>
              <a:rPr lang="en-US" sz="3600"/>
              <a:t>Η ΔΙΑΔΙΚΑΣΙΑ ΑΝΑΚΥΚΛΩΣΗΣ ΤΟΥ ΓΥΑΛΙΟΥ</a:t>
            </a:r>
            <a:endParaRPr sz="3600"/>
          </a:p>
        </p:txBody>
      </p:sp>
      <p:grpSp>
        <p:nvGrpSpPr>
          <p:cNvPr id="176" name="Google Shape;176;p7"/>
          <p:cNvGrpSpPr/>
          <p:nvPr/>
        </p:nvGrpSpPr>
        <p:grpSpPr>
          <a:xfrm>
            <a:off x="649705" y="1603093"/>
            <a:ext cx="11154716" cy="4572000"/>
            <a:chOff x="6577" y="0"/>
            <a:chExt cx="11154716" cy="4572000"/>
          </a:xfrm>
        </p:grpSpPr>
        <p:sp>
          <p:nvSpPr>
            <p:cNvPr id="177" name="Google Shape;177;p7"/>
            <p:cNvSpPr/>
            <p:nvPr/>
          </p:nvSpPr>
          <p:spPr>
            <a:xfrm>
              <a:off x="837590" y="0"/>
              <a:ext cx="9492691" cy="4572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DD9E3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577" y="1371599"/>
              <a:ext cx="1067436" cy="1828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8AB3"/>
                </a:gs>
                <a:gs pos="90000">
                  <a:srgbClr val="3B8AB5"/>
                </a:gs>
                <a:gs pos="100000">
                  <a:srgbClr val="2D7FA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58685" y="1423707"/>
              <a:ext cx="963220" cy="1724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orbel"/>
                <a:buNone/>
              </a:pPr>
              <a:r>
                <a:rPr lang="en-US" sz="1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Οπτική επιθεώρηση και screening του φορτίου ως προς τα ξένα υλικά και το χρώμα</a:t>
              </a:r>
              <a:endParaRPr sz="1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1127386" y="1371599"/>
              <a:ext cx="1067436" cy="1828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8AB3"/>
                </a:gs>
                <a:gs pos="90000">
                  <a:srgbClr val="3B8AB5"/>
                </a:gs>
                <a:gs pos="100000">
                  <a:srgbClr val="2D7FA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1179494" y="1423707"/>
              <a:ext cx="963220" cy="1724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orbel"/>
                <a:buNone/>
              </a:pPr>
              <a:r>
                <a:rPr lang="en-US" sz="1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Απομάκρυνση επιμολυντών </a:t>
              </a:r>
              <a:endParaRPr sz="1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2248195" y="1371599"/>
              <a:ext cx="1067436" cy="1828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8AB3"/>
                </a:gs>
                <a:gs pos="90000">
                  <a:srgbClr val="3B8AB5"/>
                </a:gs>
                <a:gs pos="100000">
                  <a:srgbClr val="2D7FA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2300303" y="1423707"/>
              <a:ext cx="963220" cy="1724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orbel"/>
                <a:buNone/>
              </a:pPr>
              <a:r>
                <a:rPr lang="en-US" sz="1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Καθαρισμός αποδεκτού φορτίου </a:t>
              </a:r>
              <a:endParaRPr sz="1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3369004" y="1371599"/>
              <a:ext cx="1067436" cy="1828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8AB3"/>
                </a:gs>
                <a:gs pos="90000">
                  <a:srgbClr val="3B8AB5"/>
                </a:gs>
                <a:gs pos="100000">
                  <a:srgbClr val="2D7FA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3421112" y="1423707"/>
              <a:ext cx="963220" cy="1724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orbel"/>
                <a:buNone/>
              </a:pPr>
              <a:r>
                <a:rPr lang="en-US" sz="1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Διαχωρισμός με βάση το χρώμα</a:t>
              </a:r>
              <a:endParaRPr sz="1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4489813" y="1371599"/>
              <a:ext cx="1067436" cy="1828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8AB3"/>
                </a:gs>
                <a:gs pos="90000">
                  <a:srgbClr val="3B8AB5"/>
                </a:gs>
                <a:gs pos="100000">
                  <a:srgbClr val="2D7FA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4541921" y="1423707"/>
              <a:ext cx="963220" cy="1724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orbel"/>
                <a:buNone/>
              </a:pPr>
              <a:r>
                <a:rPr lang="en-US" sz="1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Θλίψη και σχηματισμός θρύψαλων (cutlets)</a:t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5610621" y="1371599"/>
              <a:ext cx="1067436" cy="1828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8AB3"/>
                </a:gs>
                <a:gs pos="90000">
                  <a:srgbClr val="3B8AB5"/>
                </a:gs>
                <a:gs pos="100000">
                  <a:srgbClr val="2D7FA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5662729" y="1423707"/>
              <a:ext cx="963220" cy="1724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orbel"/>
                <a:buNone/>
              </a:pPr>
              <a:r>
                <a:rPr lang="en-US" sz="1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Απομάκρυνση τυχόν μεταλλικών επιμολυντών</a:t>
              </a:r>
              <a:endParaRPr sz="1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6731430" y="1371599"/>
              <a:ext cx="1067436" cy="1828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8AB3"/>
                </a:gs>
                <a:gs pos="90000">
                  <a:srgbClr val="3B8AB5"/>
                </a:gs>
                <a:gs pos="100000">
                  <a:srgbClr val="2D7FA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6783538" y="1423707"/>
              <a:ext cx="963220" cy="1724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orbel"/>
                <a:buNone/>
              </a:pPr>
              <a:r>
                <a:rPr lang="en-US" sz="1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Διαχωρισμός ανάλογα με το μέγεθος των θρυμμάτων</a:t>
              </a:r>
              <a:endParaRPr sz="1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7852239" y="1371599"/>
              <a:ext cx="1067436" cy="1828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8AB3"/>
                </a:gs>
                <a:gs pos="90000">
                  <a:srgbClr val="3B8AB5"/>
                </a:gs>
                <a:gs pos="100000">
                  <a:srgbClr val="2D7FA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7904347" y="1423707"/>
              <a:ext cx="963220" cy="1724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orbel"/>
                <a:buNone/>
              </a:pPr>
              <a:r>
                <a:rPr lang="en-US" sz="1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Απομάκρυνση κρυστάλλων και πορσελάνης</a:t>
              </a:r>
              <a:endParaRPr sz="1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973048" y="1371599"/>
              <a:ext cx="1067436" cy="1828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8AB3"/>
                </a:gs>
                <a:gs pos="90000">
                  <a:srgbClr val="3B8AB5"/>
                </a:gs>
                <a:gs pos="100000">
                  <a:srgbClr val="2D7FA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9025156" y="1423707"/>
              <a:ext cx="963220" cy="1724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orbel"/>
                <a:buNone/>
              </a:pPr>
              <a:r>
                <a:rPr lang="en-US" sz="1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Ανίχνευση επιμέρους επιμολυντών</a:t>
              </a:r>
              <a:endParaRPr sz="1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10093857" y="1371599"/>
              <a:ext cx="1067436" cy="1828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8AB3"/>
                </a:gs>
                <a:gs pos="90000">
                  <a:srgbClr val="3B8AB5"/>
                </a:gs>
                <a:gs pos="100000">
                  <a:srgbClr val="2D7FA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10145965" y="1423707"/>
              <a:ext cx="963220" cy="1724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orbel"/>
                <a:buNone/>
              </a:pPr>
              <a:r>
                <a:rPr lang="en-US" sz="11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Παράδοση σε εταιρεία παραγωγής γυαλιού</a:t>
              </a:r>
              <a:endParaRPr sz="1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98" name="Google Shape;198;p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600">
                <a:solidFill>
                  <a:srgbClr val="FFFFFF"/>
                </a:solidFill>
              </a:rPr>
              <a:t>ΝΟΜΙΚΟ ΠΛΑΙΣΙΟ ΣΤΗΝ ΕΛΛΑΔΑ</a:t>
            </a:r>
            <a:endParaRPr/>
          </a:p>
        </p:txBody>
      </p:sp>
      <p:sp>
        <p:nvSpPr>
          <p:cNvPr id="207" name="Google Shape;207;p8"/>
          <p:cNvSpPr txBox="1">
            <a:spLocks noGrp="1"/>
          </p:cNvSpPr>
          <p:nvPr>
            <p:ph type="body" idx="1"/>
          </p:nvPr>
        </p:nvSpPr>
        <p:spPr>
          <a:xfrm>
            <a:off x="4995081" y="873457"/>
            <a:ext cx="6020790" cy="5222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000" i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Διαχείριση αποβλήτων συσκευασίας : </a:t>
            </a:r>
            <a:r>
              <a:rPr lang="en-US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κανόνες για την παραγωγή, εμπορία, χρήση, ανακύκλωση από την Ε.Ε το 1980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</a:pPr>
            <a:r>
              <a:rPr lang="en-US" sz="2000" i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Οδηγία 94/62/ΕΚ. : </a:t>
            </a:r>
            <a:r>
              <a:rPr lang="en-US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εξασφάλιση προστασίας του περιβάλλοντος. Ελληνικό δίκαιο             νόμος 2939/2001</a:t>
            </a:r>
            <a:endParaRPr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</a:pPr>
            <a:r>
              <a:rPr lang="en-US" sz="2000" i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ΚΥΑ 9268/469/2007 : </a:t>
            </a:r>
            <a:r>
              <a:rPr lang="en-US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τι είναι ή τι δεν πρέπει να θεωρηθεί ως συσκευασία, ποσοτικοί στόχοι ανακύκλωσης  τους από το 2011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</a:pPr>
            <a:r>
              <a:rPr lang="en-US" sz="2000" i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Ελάχιστος στόχος ανακύκλωσης </a:t>
            </a:r>
            <a:r>
              <a:rPr lang="en-US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ανά υλικό κατά βάρος : 60 % γυαλιού</a:t>
            </a:r>
            <a:endParaRPr/>
          </a:p>
        </p:txBody>
      </p:sp>
      <p:sp>
        <p:nvSpPr>
          <p:cNvPr id="208" name="Google Shape;208;p8"/>
          <p:cNvSpPr/>
          <p:nvPr/>
        </p:nvSpPr>
        <p:spPr>
          <a:xfrm>
            <a:off x="8825948" y="3048000"/>
            <a:ext cx="450574" cy="15902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9" name="Google Shape;209;p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210" name="Google Shape;210;p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321731" y="851746"/>
            <a:ext cx="10727265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600">
                <a:solidFill>
                  <a:srgbClr val="FFFFFF"/>
                </a:solidFill>
              </a:rPr>
              <a:t>ΕΛΛΗΝΙΚΟΣ ΟΡΓΑΝΙΣΜΟΣ ΑΝΑΚΥΚΛΩΣΗΣ Ε.Ο.ΑΝ.</a:t>
            </a:r>
            <a:br>
              <a:rPr lang="en-US" sz="3600">
                <a:solidFill>
                  <a:srgbClr val="FFFFFF"/>
                </a:solidFill>
              </a:rPr>
            </a:br>
            <a:endParaRPr sz="3600">
              <a:solidFill>
                <a:srgbClr val="FFFFFF"/>
              </a:solidFill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0" y="2529841"/>
            <a:ext cx="12192000" cy="43281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p9"/>
          <p:cNvSpPr txBox="1">
            <a:spLocks noGrp="1"/>
          </p:cNvSpPr>
          <p:nvPr>
            <p:ph type="body" idx="1"/>
          </p:nvPr>
        </p:nvSpPr>
        <p:spPr>
          <a:xfrm>
            <a:off x="1143000" y="2852530"/>
            <a:ext cx="9872871" cy="3243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u="sng">
                <a:solidFill>
                  <a:schemeClr val="dk1"/>
                </a:solidFill>
              </a:rPr>
              <a:t>Σχεδιασμός</a:t>
            </a:r>
            <a:r>
              <a:rPr lang="en-US">
                <a:solidFill>
                  <a:schemeClr val="dk1"/>
                </a:solidFill>
              </a:rPr>
              <a:t> και  εφαρμογή  πολιτικής εναλλακτικής διαχείρισης</a:t>
            </a:r>
            <a:endParaRPr/>
          </a:p>
          <a:p>
            <a:pPr marL="4572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1828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u="sng">
                <a:solidFill>
                  <a:schemeClr val="dk1"/>
                </a:solidFill>
              </a:rPr>
              <a:t>Προγράμματα</a:t>
            </a:r>
            <a:r>
              <a:rPr lang="en-US">
                <a:solidFill>
                  <a:schemeClr val="dk1"/>
                </a:solidFill>
              </a:rPr>
              <a:t> εναλλακτικής διαχείρισης συσκευασιών </a:t>
            </a:r>
            <a:endParaRPr/>
          </a:p>
          <a:p>
            <a:pPr marL="4572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1828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u="sng">
                <a:solidFill>
                  <a:schemeClr val="dk1"/>
                </a:solidFill>
              </a:rPr>
              <a:t>Έλεγχος </a:t>
            </a:r>
            <a:r>
              <a:rPr lang="en-US">
                <a:solidFill>
                  <a:schemeClr val="dk1"/>
                </a:solidFill>
              </a:rPr>
              <a:t>για υποχρεωτική εφαρμογή των προτύπων</a:t>
            </a:r>
            <a:endParaRPr/>
          </a:p>
          <a:p>
            <a:pPr marL="228600" lvl="0" indent="-7112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>
              <a:solidFill>
                <a:schemeClr val="dk1"/>
              </a:solidFill>
            </a:endParaRPr>
          </a:p>
          <a:p>
            <a:pPr marL="228600" lvl="0" indent="-18288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US" u="sng">
                <a:solidFill>
                  <a:schemeClr val="dk1"/>
                </a:solidFill>
              </a:rPr>
              <a:t>Συντονισμός</a:t>
            </a:r>
            <a:r>
              <a:rPr lang="en-US">
                <a:solidFill>
                  <a:schemeClr val="dk1"/>
                </a:solidFill>
              </a:rPr>
              <a:t> των άλλων αρμόδιων φορέων του δημοσίου και ιδιωτικού τομέα </a:t>
            </a:r>
            <a:endParaRPr/>
          </a:p>
        </p:txBody>
      </p:sp>
      <p:sp>
        <p:nvSpPr>
          <p:cNvPr id="220" name="Google Shape;220;p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5/26/2020</a:t>
            </a:r>
            <a:endParaRPr/>
          </a:p>
        </p:txBody>
      </p:sp>
      <p:sp>
        <p:nvSpPr>
          <p:cNvPr id="221" name="Google Shape;221;p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Βάση">
  <a:themeElements>
    <a:clrScheme name="Βάση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1595</Words>
  <Application>Microsoft Office PowerPoint</Application>
  <PresentationFormat>Widescreen</PresentationFormat>
  <Paragraphs>262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Corbel</vt:lpstr>
      <vt:lpstr>Noto Sans Symbols</vt:lpstr>
      <vt:lpstr>Βάση</vt:lpstr>
      <vt:lpstr>ΑΝΑΚΥΚΛΩΣΗ ΓΥΑΛΙΟΥ</vt:lpstr>
      <vt:lpstr>ΕΙΔΗ ΓΥΑΛΙΟΥ ΚΑΙ ΧΡΗΣΕΙΣ ΤΟΥ</vt:lpstr>
      <vt:lpstr>ΠΡΩΤΕΣ ΥΛΕΣ ΓΥΑΛΙΟΥ </vt:lpstr>
      <vt:lpstr>ΠΛΕΟΝΕΚΤΗΜΑΤΑ ΑΝΑΚΥΚΛΩΣΗΣ ΓΥΑΛΙΟΥ</vt:lpstr>
      <vt:lpstr>Ο ΚΥΚΛΟΣ ΖΩΗΣ ΤΟΥ ΓΥΑΛΙΟΥ ΣΤΗΝ ΑΝΑΚΥΚΛΩΣΗ</vt:lpstr>
      <vt:lpstr>Η ΔΙΑΔΙΚΑΣΙΑ ΑΝΑΚΥΚΛΩΣΗΣ ΤΟΥ ΓΥΑΛΙΟΥ</vt:lpstr>
      <vt:lpstr>Η ΔΙΑΔΙΚΑΣΙΑ ΑΝΑΚΥΚΛΩΣΗΣ ΤΟΥ ΓΥΑΛΙΟΥ</vt:lpstr>
      <vt:lpstr>ΝΟΜΙΚΟ ΠΛΑΙΣΙΟ ΣΤΗΝ ΕΛΛΑΔΑ</vt:lpstr>
      <vt:lpstr>ΕΛΛΗΝΙΚΟΣ ΟΡΓΑΝΙΣΜΟΣ ΑΝΑΚΥΚΛΩΣΗΣ Ε.Ο.ΑΝ. </vt:lpstr>
      <vt:lpstr>ΕΛΛΗΝΙΚΗ ΕΤΑΙΡΙΑ ΑΞΙΟΠΟΙΗΣΗΣ ΑΝΑΚΥΚΛΩΣΗΣ (Ε.Ε.Α.Α.) </vt:lpstr>
      <vt:lpstr>ΣΥΣΤΗΜΑ ΜΠΛΕ ΚΑΔΩΝ ΚΑΙ ΚΩΔΩΝΩΝ</vt:lpstr>
      <vt:lpstr>ΜΠΛΕ ΚΑΔΟΙ ΚΑΙ ΚΩΔΩΝΕΣ</vt:lpstr>
      <vt:lpstr>ΑΝΤΑΠΟΔΟΤΙΚΗ ΑΝΑΚΥΚΛΩΣΗ</vt:lpstr>
      <vt:lpstr>ΠΟΣΟΤΗΤΕΣ ΚΑΙ ΠΟΣΟΣΤΑ ΑΝΑΚΥΚΛΩΣΗΣ ΑΣ ΑΠΟ ΓΥΑΛΙ ΓΙΑ ΤΗΝ ΠΕΡΙΟΔΟ 2004-2013</vt:lpstr>
      <vt:lpstr>ΑΝΑΚΥΚΛΩΣΗ ΓΥΑΛΙΟΥ ΕΚΤΟΣ ΕΛΛΑΔΑΣ</vt:lpstr>
      <vt:lpstr>ΑΝΑΚΥΚΛΩΣΗ ΓΥΑΛΙΟΥ- ΕΥΡΩΠΗ (1/3)</vt:lpstr>
      <vt:lpstr>ΑΝΑΚΥΚΛΩΣΗ ΓΥΑΛΙΟΥ- ΕΥΡΩΠΗ (2/3)</vt:lpstr>
      <vt:lpstr>ΑΝΑΚΥΚΛΩΣΗ ΓΥΑΛΙΟΥ-ΕΥΡΩΠΗ (3/3)</vt:lpstr>
      <vt:lpstr>ΑΝΑΚΥΚΛΩΣΗ ΓΥΑΛΙΟΥ-ΗΠΑ</vt:lpstr>
      <vt:lpstr>ΑΝΑΚΥΚΛΩΣΗ ΓΥΑΛΙΟΥ-ΥΠΟΛΟΙΠΟΣ ΚΟΣΜΟΣ</vt:lpstr>
      <vt:lpstr>HIGH 5 RECYCLING GROUP (1/2)</vt:lpstr>
      <vt:lpstr>HIGH 5 RECYCLING GROUP (2/2)</vt:lpstr>
      <vt:lpstr>ΑΝΑΚΥΚΛΩΣΗ - ΚΟΙΝΑ ΛΑΘΗ </vt:lpstr>
      <vt:lpstr>ΑΝΑΚΥΚΛΩΣΗ-ΠΡΟΒΛΗΜΑΤΑ</vt:lpstr>
      <vt:lpstr>ΠΡΟΒΛΗΜΑΤΑ ΣΤΗΝ ΑΝΑΚΥΚΛΩΣΗ ΓΥΑΛΙΟΥ (1/2)</vt:lpstr>
      <vt:lpstr>ΠΡΟΒΛΗΜΑΤΑ ΣΤΗΝ ΑΝΑΚΥΚΛΩΣΗ ΓΥΑΛΙΟΥ (2/2)</vt:lpstr>
      <vt:lpstr>ΤΡΟΠΟΙ ΑΝΤΙΜΕΤΩΠΙΣΗΣ</vt:lpstr>
      <vt:lpstr>ΠΡΟΒΛΕΨΕΙΣ</vt:lpstr>
      <vt:lpstr>PowerPoint Presentation</vt:lpstr>
      <vt:lpstr>Βιβλιογραφία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ΑΝΑΚΥΚΛΩΣΗ ΓΥΑΛΙΟΥ</dc:title>
  <dc:creator>Vasiliki Dede</dc:creator>
  <cp:lastModifiedBy>Κορνάρος Μιχαήλ</cp:lastModifiedBy>
  <cp:revision>4</cp:revision>
  <dcterms:created xsi:type="dcterms:W3CDTF">2020-05-26T11:24:10Z</dcterms:created>
  <dcterms:modified xsi:type="dcterms:W3CDTF">2020-05-28T16:50:38Z</dcterms:modified>
</cp:coreProperties>
</file>