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33"/>
  </p:notesMasterIdLst>
  <p:sldIdLst>
    <p:sldId id="291" r:id="rId2"/>
    <p:sldId id="773" r:id="rId3"/>
    <p:sldId id="820" r:id="rId4"/>
    <p:sldId id="821" r:id="rId5"/>
    <p:sldId id="822" r:id="rId6"/>
    <p:sldId id="823" r:id="rId7"/>
    <p:sldId id="824" r:id="rId8"/>
    <p:sldId id="819" r:id="rId9"/>
    <p:sldId id="828" r:id="rId10"/>
    <p:sldId id="829" r:id="rId11"/>
    <p:sldId id="825" r:id="rId12"/>
    <p:sldId id="826" r:id="rId13"/>
    <p:sldId id="827" r:id="rId14"/>
    <p:sldId id="831" r:id="rId15"/>
    <p:sldId id="832" r:id="rId16"/>
    <p:sldId id="833" r:id="rId17"/>
    <p:sldId id="795" r:id="rId18"/>
    <p:sldId id="834" r:id="rId19"/>
    <p:sldId id="836" r:id="rId20"/>
    <p:sldId id="835" r:id="rId21"/>
    <p:sldId id="818" r:id="rId22"/>
    <p:sldId id="839" r:id="rId23"/>
    <p:sldId id="840" r:id="rId24"/>
    <p:sldId id="841" r:id="rId25"/>
    <p:sldId id="842" r:id="rId26"/>
    <p:sldId id="849" r:id="rId27"/>
    <p:sldId id="845" r:id="rId28"/>
    <p:sldId id="847" r:id="rId29"/>
    <p:sldId id="848" r:id="rId30"/>
    <p:sldId id="843" r:id="rId31"/>
    <p:sldId id="580" r:id="rId32"/>
  </p:sldIdLst>
  <p:sldSz cx="9144000" cy="6858000" type="screen4x3"/>
  <p:notesSz cx="7315200" cy="9601200"/>
  <p:custDataLst>
    <p:tags r:id="rId3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3399FF"/>
    <a:srgbClr val="FF9933"/>
    <a:srgbClr val="F7E9E9"/>
    <a:srgbClr val="FF9999"/>
    <a:srgbClr val="FF6699"/>
    <a:srgbClr val="FF3399"/>
    <a:srgbClr val="00FFFF"/>
    <a:srgbClr val="FF00FF"/>
    <a:srgbClr val="FF0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400" autoAdjust="0"/>
  </p:normalViewPr>
  <p:slideViewPr>
    <p:cSldViewPr snapToGrid="0">
      <p:cViewPr varScale="1">
        <p:scale>
          <a:sx n="111" d="100"/>
          <a:sy n="111" d="100"/>
        </p:scale>
        <p:origin x="1066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A70C7047-DBD7-A76F-C27F-E045BDB5767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Liberation San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7A096A52-77C6-2BD6-EACF-460845DDEBA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Liberation San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828EA7B6-05F8-0086-B194-486E172EF8B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44D57D28-407B-2A05-8E6D-577AE0BA1EB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8F4FA047-E605-D32F-6C55-AB81AE62C69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Liberation San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15055C62-A19A-2AC7-3A71-50CDE0E63E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Liberation Sans" pitchFamily="34" charset="0"/>
              </a:defRPr>
            </a:lvl1pPr>
          </a:lstStyle>
          <a:p>
            <a:pPr>
              <a:defRPr/>
            </a:pPr>
            <a:fld id="{F68FAC3C-D8DB-4CED-9311-BD1A85A7BA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iberation Sans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iberation Sans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iberation Sans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iberation Sans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iberation Sans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B11AC3E3-A32E-9990-9F7A-257FCE4CC6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385DD447-E0E1-4013-82F4-B54D3C2A4AE7}" type="slidenum">
              <a:rPr lang="en-US" altLang="en-US" sz="1300" smtClean="0">
                <a:latin typeface="Liberation Sans" pitchFamily="34" charset="0"/>
              </a:rPr>
              <a:pPr/>
              <a:t>1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6F204B62-9C20-1E4B-5650-22F05FAC01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0D7774BB-092E-BF4C-2230-9C3E92102D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Liberation Sans" pitchFamily="34" charset="0"/>
              <a:cs typeface="Liberation Sans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10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030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11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396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12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n-US" dirty="0">
                <a:latin typeface="Liberation Sans" pitchFamily="34" charset="0"/>
              </a:rPr>
              <a:t>Η 6</a:t>
            </a:r>
            <a:r>
              <a:rPr lang="en-US" altLang="en-US" dirty="0" err="1">
                <a:latin typeface="Liberation Sans" pitchFamily="34" charset="0"/>
              </a:rPr>
              <a:t>kN</a:t>
            </a:r>
            <a:r>
              <a:rPr lang="en-US" altLang="en-US" dirty="0">
                <a:latin typeface="Liberation Sans" pitchFamily="34" charset="0"/>
              </a:rPr>
              <a:t> </a:t>
            </a:r>
            <a:r>
              <a:rPr lang="el-GR" altLang="en-US" dirty="0">
                <a:latin typeface="Liberation Sans" pitchFamily="34" charset="0"/>
              </a:rPr>
              <a:t>δεν προκαλεί ροπή γιατί το </a:t>
            </a:r>
            <a:r>
              <a:rPr lang="en-US" altLang="en-US" dirty="0">
                <a:latin typeface="Liberation Sans" pitchFamily="34" charset="0"/>
              </a:rPr>
              <a:t>B </a:t>
            </a:r>
            <a:r>
              <a:rPr lang="el-GR" altLang="en-US" dirty="0">
                <a:latin typeface="Liberation Sans" pitchFamily="34" charset="0"/>
              </a:rPr>
              <a:t>και </a:t>
            </a:r>
            <a:r>
              <a:rPr lang="en-US" altLang="en-US" dirty="0">
                <a:latin typeface="Liberation Sans" pitchFamily="34" charset="0"/>
              </a:rPr>
              <a:t>C </a:t>
            </a:r>
            <a:r>
              <a:rPr lang="el-GR" altLang="en-US" dirty="0">
                <a:latin typeface="Liberation Sans" pitchFamily="34" charset="0"/>
              </a:rPr>
              <a:t>σχεδόν συμπίπτουν, άρα διέρχεται από το σημείο ως προς το οποίο υπολογίζουμε τις ροπές</a:t>
            </a:r>
            <a:br>
              <a:rPr lang="el-GR" altLang="en-US" dirty="0">
                <a:latin typeface="Liberation Sans" pitchFamily="34" charset="0"/>
              </a:rPr>
            </a:br>
            <a:r>
              <a:rPr lang="el-GR" altLang="en-US" dirty="0">
                <a:latin typeface="Liberation Sans" pitchFamily="34" charset="0"/>
              </a:rPr>
              <a:t>Ή ο </a:t>
            </a:r>
            <a:r>
              <a:rPr lang="el-GR" altLang="en-US" dirty="0" err="1">
                <a:latin typeface="Liberation Sans" pitchFamily="34" charset="0"/>
              </a:rPr>
              <a:t>ροποβραχίονας</a:t>
            </a:r>
            <a:r>
              <a:rPr lang="el-GR" altLang="en-US" dirty="0">
                <a:latin typeface="Liberation Sans" pitchFamily="34" charset="0"/>
              </a:rPr>
              <a:t> είναι ελάχιστος οπότε βγαίνει 0</a:t>
            </a:r>
          </a:p>
          <a:p>
            <a:pPr eaLnBrk="1" hangingPunct="1"/>
            <a:endParaRPr lang="el-GR" altLang="en-US" dirty="0">
              <a:latin typeface="Liberation Sans" pitchFamily="34" charset="0"/>
            </a:endParaRPr>
          </a:p>
          <a:p>
            <a:pPr eaLnBrk="1" hangingPunct="1"/>
            <a:r>
              <a:rPr lang="el-GR" altLang="en-US" dirty="0">
                <a:latin typeface="Liberation Sans" pitchFamily="34" charset="0"/>
              </a:rPr>
              <a:t>Όμως αλλάζει τις </a:t>
            </a:r>
            <a:r>
              <a:rPr lang="el-GR" altLang="en-US" dirty="0" err="1">
                <a:latin typeface="Liberation Sans" pitchFamily="34" charset="0"/>
              </a:rPr>
              <a:t>διατμητικές</a:t>
            </a:r>
            <a:r>
              <a:rPr lang="el-GR" altLang="en-US" dirty="0">
                <a:latin typeface="Liberation Sans" pitchFamily="34" charset="0"/>
              </a:rPr>
              <a:t> δυνάμεις!</a:t>
            </a:r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6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13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77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14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497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15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91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16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756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17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n-US" dirty="0">
                <a:latin typeface="Liberation Sans" pitchFamily="34" charset="0"/>
              </a:rPr>
              <a:t>Ελάτε να δούμε που χρησιμεύουν όλα αυτά</a:t>
            </a:r>
          </a:p>
          <a:p>
            <a:pPr eaLnBrk="1" hangingPunct="1"/>
            <a:r>
              <a:rPr lang="el-GR" altLang="en-US" dirty="0">
                <a:latin typeface="Liberation Sans" pitchFamily="34" charset="0"/>
              </a:rPr>
              <a:t>Μετά τα δικτυώματα ας μιλήσουμε για τα πιο κοινά δομικά στοιχεία, τις δοκούς</a:t>
            </a:r>
          </a:p>
          <a:p>
            <a:pPr eaLnBrk="1" hangingPunct="1"/>
            <a:endParaRPr lang="el-GR" altLang="en-US" dirty="0">
              <a:latin typeface="Liberation Sans" pitchFamily="34" charset="0"/>
            </a:endParaRPr>
          </a:p>
          <a:p>
            <a:pPr eaLnBrk="1" hangingPunct="1"/>
            <a:r>
              <a:rPr lang="el-GR" altLang="en-US" dirty="0">
                <a:latin typeface="Liberation Sans" pitchFamily="34" charset="0"/>
              </a:rPr>
              <a:t>Φέρουν κάθετα φορτία άρα καταπονούνται σε κάμψη</a:t>
            </a:r>
            <a:br>
              <a:rPr lang="el-GR" altLang="en-US" dirty="0">
                <a:latin typeface="Liberation Sans" pitchFamily="34" charset="0"/>
              </a:rPr>
            </a:br>
            <a:r>
              <a:rPr lang="el-GR" altLang="en-US" dirty="0">
                <a:latin typeface="Liberation Sans" pitchFamily="34" charset="0"/>
              </a:rPr>
              <a:t>άρα αναπτύσσουν </a:t>
            </a:r>
            <a:r>
              <a:rPr lang="el-GR" altLang="en-US" dirty="0" err="1">
                <a:latin typeface="Liberation Sans" pitchFamily="34" charset="0"/>
              </a:rPr>
              <a:t>καμπτικές</a:t>
            </a:r>
            <a:r>
              <a:rPr lang="el-GR" altLang="en-US" dirty="0">
                <a:latin typeface="Liberation Sans" pitchFamily="34" charset="0"/>
              </a:rPr>
              <a:t> ροπές και </a:t>
            </a:r>
            <a:r>
              <a:rPr lang="el-GR" altLang="en-US" dirty="0" err="1">
                <a:latin typeface="Liberation Sans" pitchFamily="34" charset="0"/>
              </a:rPr>
              <a:t>διατμηρικές</a:t>
            </a:r>
            <a:r>
              <a:rPr lang="el-GR" altLang="en-US" dirty="0">
                <a:latin typeface="Liberation Sans" pitchFamily="34" charset="0"/>
              </a:rPr>
              <a:t> δυνάμεις</a:t>
            </a:r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29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18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98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19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338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2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297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20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8569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21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n-US" dirty="0" err="1">
                <a:latin typeface="Liberation Sans" pitchFamily="34" charset="0"/>
              </a:rPr>
              <a:t>Προσοχη</a:t>
            </a:r>
            <a:r>
              <a:rPr lang="el-GR" altLang="en-US" dirty="0">
                <a:latin typeface="Liberation Sans" pitchFamily="34" charset="0"/>
              </a:rPr>
              <a:t> στο πρώτο σχήμα τα βελάκια </a:t>
            </a:r>
            <a:r>
              <a:rPr lang="el-GR" altLang="en-US" dirty="0" err="1">
                <a:latin typeface="Liberation Sans" pitchFamily="34" charset="0"/>
              </a:rPr>
              <a:t>αν’αποδα</a:t>
            </a:r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4989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22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665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23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n-US" dirty="0">
                <a:latin typeface="Liberation Sans" pitchFamily="34" charset="0"/>
              </a:rPr>
              <a:t>Θα δούμε αυτές τις δύο ειδικές περιπτώσεις, συγκεντρωμένη δύναμη και συγκεντρωμένη ροπή, με λεπτομέρεια</a:t>
            </a:r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4257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24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8487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25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076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26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473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8FAC3C-D8DB-4CED-9311-BD1A85A7BAE7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8138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30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Liberation Sans" pitchFamily="34" charset="0"/>
              </a:rPr>
              <a:t>By=5 </a:t>
            </a:r>
            <a:r>
              <a:rPr lang="el-GR" altLang="en-US" dirty="0">
                <a:latin typeface="Liberation Sans" pitchFamily="34" charset="0"/>
              </a:rPr>
              <a:t>από Σ</a:t>
            </a:r>
            <a:r>
              <a:rPr lang="en-US" altLang="en-US" dirty="0" err="1">
                <a:latin typeface="Liberation Sans" pitchFamily="34" charset="0"/>
              </a:rPr>
              <a:t>Fy</a:t>
            </a:r>
            <a:r>
              <a:rPr lang="en-US" altLang="en-US" dirty="0">
                <a:latin typeface="Liberation Sans" pitchFamily="34" charset="0"/>
              </a:rPr>
              <a:t>=0 </a:t>
            </a:r>
            <a:r>
              <a:rPr lang="el-GR" altLang="en-US" dirty="0">
                <a:latin typeface="Liberation Sans" pitchFamily="34" charset="0"/>
              </a:rPr>
              <a:t>δηλαδή</a:t>
            </a:r>
            <a:r>
              <a:rPr lang="en-US" altLang="en-US" dirty="0">
                <a:latin typeface="Liberation Sans" pitchFamily="34" charset="0"/>
              </a:rPr>
              <a:t> 2+(1.5kN/m x 2m)-By=0</a:t>
            </a:r>
          </a:p>
          <a:p>
            <a:pPr eaLnBrk="1" hangingPunct="1"/>
            <a:r>
              <a:rPr lang="en-US" altLang="en-US" dirty="0">
                <a:latin typeface="Liberation Sans" pitchFamily="34" charset="0"/>
              </a:rPr>
              <a:t>M</a:t>
            </a:r>
            <a:r>
              <a:rPr lang="el-GR" altLang="en-US" dirty="0">
                <a:latin typeface="Liberation Sans" pitchFamily="34" charset="0"/>
              </a:rPr>
              <a:t>Β=11 από ΣΜΑ=0 δηλαδή </a:t>
            </a:r>
            <a:r>
              <a:rPr lang="en-US" altLang="en-US" dirty="0">
                <a:latin typeface="Liberation Sans" pitchFamily="34" charset="0"/>
              </a:rPr>
              <a:t>(</a:t>
            </a:r>
            <a:r>
              <a:rPr lang="el-GR" altLang="en-US" dirty="0">
                <a:latin typeface="Liberation Sans" pitchFamily="34" charset="0"/>
              </a:rPr>
              <a:t>5</a:t>
            </a:r>
            <a:r>
              <a:rPr lang="en-US" altLang="en-US" dirty="0">
                <a:latin typeface="Liberation Sans" pitchFamily="34" charset="0"/>
              </a:rPr>
              <a:t>kNx4m)-(1.5kN/m x 2m)x3=20-9=11</a:t>
            </a:r>
          </a:p>
        </p:txBody>
      </p:sp>
    </p:spTree>
    <p:extLst>
      <p:ext uri="{BB962C8B-B14F-4D97-AF65-F5344CB8AC3E}">
        <p14:creationId xmlns:p14="http://schemas.microsoft.com/office/powerpoint/2010/main" val="2481259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006B8C5E-87E6-DD3D-6AF5-02174F61F7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73EC2D2-C603-495C-9CED-59957D6563C9}" type="slidenum">
              <a:rPr lang="en-US" altLang="en-US" sz="1300" smtClean="0">
                <a:latin typeface="Liberation Sans" pitchFamily="34" charset="0"/>
              </a:rPr>
              <a:pPr/>
              <a:t>31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83585593-3FA2-2818-76D1-888ED36E17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7C7450AB-0003-B0F4-53BF-06DA046C9F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Liberation Sans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3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856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4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n-US" dirty="0">
                <a:latin typeface="Liberation Sans" pitchFamily="34" charset="0"/>
              </a:rPr>
              <a:t>3 καταπονήσεις ΑΞΙΩΜΑΤΙΚΑ, ΤΟ ΟΡΙΖΟΥΜΕ</a:t>
            </a:r>
          </a:p>
          <a:p>
            <a:pPr eaLnBrk="1" hangingPunct="1"/>
            <a:endParaRPr lang="el-GR" altLang="en-US" dirty="0">
              <a:latin typeface="Liberation Sans" pitchFamily="34" charset="0"/>
            </a:endParaRPr>
          </a:p>
          <a:p>
            <a:pPr eaLnBrk="1" hangingPunct="1"/>
            <a:r>
              <a:rPr lang="el-GR" altLang="en-US" dirty="0" err="1">
                <a:latin typeface="Liberation Sans" pitchFamily="34" charset="0"/>
              </a:rPr>
              <a:t>Καμπτική</a:t>
            </a:r>
            <a:r>
              <a:rPr lang="el-GR" altLang="en-US" dirty="0">
                <a:latin typeface="Liberation Sans" pitchFamily="34" charset="0"/>
              </a:rPr>
              <a:t> γιατί είναι δοκός, τείνει να την κάμψει</a:t>
            </a:r>
            <a:endParaRPr lang="en-US" altLang="en-US" dirty="0">
              <a:latin typeface="Liberation Sans" pitchFamily="34" charset="0"/>
            </a:endParaRPr>
          </a:p>
          <a:p>
            <a:pPr eaLnBrk="1" hangingPunct="1"/>
            <a:endParaRPr lang="en-US" altLang="en-US" dirty="0">
              <a:latin typeface="Liberation Sans" pitchFamily="34" charset="0"/>
            </a:endParaRPr>
          </a:p>
          <a:p>
            <a:pPr algn="l"/>
            <a:r>
              <a:rPr lang="el-GR" altLang="en-US" dirty="0">
                <a:latin typeface="Liberation Sans" pitchFamily="34" charset="0"/>
              </a:rPr>
              <a:t>Αντίθετες για να ισχύει ο Νόμος του Νεύτωνα (</a:t>
            </a:r>
            <a:r>
              <a:rPr lang="el-GR" sz="1800" b="0" i="0" u="none" strike="noStrike" baseline="0" dirty="0">
                <a:latin typeface="Arial" panose="020B0604020202020204" pitchFamily="34" charset="0"/>
              </a:rPr>
              <a:t>Οι δυνάμεις δράσης και αντίδρασης ανάμεσα σε δύο σώματα έχουν ίδιο μέτρο και αντίθετη φορά.</a:t>
            </a:r>
            <a:r>
              <a:rPr lang="el-GR" altLang="en-US" dirty="0">
                <a:latin typeface="Liberation Sans" pitchFamily="34" charset="0"/>
              </a:rPr>
              <a:t>)</a:t>
            </a:r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41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5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altLang="en-US" dirty="0">
                <a:latin typeface="Liberation Sans" pitchFamily="34" charset="0"/>
              </a:rPr>
              <a:t>Τη διάτμηση δεν την έχουμε ξαναδεί και αξίζει να σταθούμε</a:t>
            </a:r>
          </a:p>
          <a:p>
            <a:pPr eaLnBrk="1" hangingPunct="1"/>
            <a:endParaRPr lang="el-GR" altLang="en-US" dirty="0">
              <a:latin typeface="Liberation Sans" pitchFamily="34" charset="0"/>
            </a:endParaRPr>
          </a:p>
          <a:p>
            <a:pPr eaLnBrk="1" hangingPunct="1"/>
            <a:r>
              <a:rPr lang="el-GR" altLang="en-US" dirty="0">
                <a:latin typeface="Liberation Sans" pitchFamily="34" charset="0"/>
              </a:rPr>
              <a:t>Ορθές - κάθετες στην διατομή</a:t>
            </a:r>
          </a:p>
          <a:p>
            <a:pPr eaLnBrk="1" hangingPunct="1"/>
            <a:endParaRPr lang="el-GR" altLang="en-US" dirty="0">
              <a:latin typeface="Liberation Sans" pitchFamily="34" charset="0"/>
            </a:endParaRPr>
          </a:p>
          <a:p>
            <a:pPr eaLnBrk="1" hangingPunct="1"/>
            <a:r>
              <a:rPr lang="el-GR" altLang="en-US" dirty="0">
                <a:latin typeface="Liberation Sans" pitchFamily="34" charset="0"/>
              </a:rPr>
              <a:t>Δεξιά ίδιο σώμα, ποια θα ήταν η επίδραση?</a:t>
            </a:r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43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6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n-US" dirty="0">
                <a:latin typeface="Liberation Sans" pitchFamily="34" charset="0"/>
              </a:rPr>
              <a:t>Στο τελευταίο: </a:t>
            </a:r>
            <a:r>
              <a:rPr lang="el-GR" altLang="en-US" dirty="0" err="1">
                <a:latin typeface="Liberation Sans" pitchFamily="34" charset="0"/>
              </a:rPr>
              <a:t>Ακομα</a:t>
            </a:r>
            <a:r>
              <a:rPr lang="el-GR" altLang="en-US" dirty="0">
                <a:latin typeface="Liberation Sans" pitchFamily="34" charset="0"/>
              </a:rPr>
              <a:t> όμως και να μην γνωρίζατε αλλιώς την διάτμηση, θα έπρεπε να την λάβετε τελικά υπόψη αν χρειαζόταν να αναλύσετε μια δύναμη υπό γωνία</a:t>
            </a:r>
          </a:p>
          <a:p>
            <a:pPr eaLnBrk="1" hangingPunct="1"/>
            <a:r>
              <a:rPr lang="el-GR" altLang="en-US" dirty="0">
                <a:latin typeface="Liberation Sans" pitchFamily="34" charset="0"/>
              </a:rPr>
              <a:t>Σε ολόσωμες δοκούς, η λοξή δύναμη έχει μια συνιστώσα κάθετη στη διατομή (ορθή) και μια παράλληλη στη διατομή (</a:t>
            </a:r>
            <a:r>
              <a:rPr lang="el-GR" altLang="en-US" dirty="0" err="1">
                <a:latin typeface="Liberation Sans" pitchFamily="34" charset="0"/>
              </a:rPr>
              <a:t>διατμητική</a:t>
            </a:r>
            <a:r>
              <a:rPr lang="el-GR" altLang="en-US" dirty="0">
                <a:latin typeface="Liberation Sans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02701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7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n-US" dirty="0" err="1">
                <a:latin typeface="Liberation Sans" pitchFamily="34" charset="0"/>
              </a:rPr>
              <a:t>Μονότμητος</a:t>
            </a:r>
            <a:r>
              <a:rPr lang="el-GR" altLang="en-US" dirty="0">
                <a:latin typeface="Liberation Sans" pitchFamily="34" charset="0"/>
              </a:rPr>
              <a:t> κοχλίας</a:t>
            </a:r>
          </a:p>
          <a:p>
            <a:pPr eaLnBrk="1" hangingPunct="1"/>
            <a:r>
              <a:rPr lang="el-GR" altLang="en-US" dirty="0" err="1">
                <a:latin typeface="Liberation Sans" pitchFamily="34" charset="0"/>
              </a:rPr>
              <a:t>Δίτμητος</a:t>
            </a:r>
            <a:r>
              <a:rPr lang="el-GR" altLang="en-US" dirty="0">
                <a:latin typeface="Liberation Sans" pitchFamily="34" charset="0"/>
              </a:rPr>
              <a:t> κοχλίας</a:t>
            </a:r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556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8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895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6877606-04F4-9299-813D-C54CA648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080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174875" indent="-2413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6320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892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5464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003675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684DAF-068A-4C89-859F-9C9BA066DF18}" type="slidenum">
              <a:rPr lang="en-US" altLang="en-US" sz="1300" smtClean="0">
                <a:latin typeface="Liberation Sans" pitchFamily="34" charset="0"/>
              </a:rPr>
              <a:pPr/>
              <a:t>9</a:t>
            </a:fld>
            <a:endParaRPr lang="en-US" altLang="en-US" sz="1300">
              <a:latin typeface="Liberation Sans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8200E4-F4DA-ECD3-2033-103C51D0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9BE4057-FEFA-A3A8-A144-637605985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Liberatio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66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5FE921-03E6-4E7D-44C2-D8A127FFBB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9471F4-3784-0675-7661-273DE0AF96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2F34FD6-B014-CFC9-85C4-566F2A533E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EA825-2D84-427A-88DD-494DAAF42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012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AB3C7C-E5AE-BC79-E7F6-236292E49A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CE1F52-14BF-E84B-E97D-E8206E6BD7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F6E7A69-F20D-E92B-4650-9A739E9A8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153D5-D353-4412-9686-ADE6695045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532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4625" y="381000"/>
            <a:ext cx="1944688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86425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8334F2-FB25-FC6C-94B1-8B2E6E9349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0BF6B4-AB20-37DC-856A-8CDEF4335E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9305E5F-1D1A-D4C5-B643-F611A1514B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42004-701E-4052-B07B-ABF219F82A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82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C0EDB3-22CE-C058-AD9B-25DC1DCAEC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38FF77-02DB-3BFD-96C9-F4331FD2E8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B09CE8C-5744-1018-2882-1F1D959D16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38D02-615C-4618-A33E-F44674DD94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207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112474-9137-6BFF-A672-FDDA328D87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44AF8B-A5E1-1FFE-50EC-843D5A17B9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A5C3D7D-6719-6505-97A1-499499606A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700A8-C37A-40E1-BDDC-E43C6BF2F4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771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7C47E6-1CB0-176F-87EE-F81876091B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471A48-38F3-71F0-C6F0-6265D24615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33E6F95-83C1-1903-1C48-6F0AEEB6B2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A1166-9D03-4188-BF87-268321F9BB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362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203325"/>
            <a:ext cx="3810000" cy="4892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03325"/>
            <a:ext cx="3810000" cy="4892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3FAEFB-FEE9-6BEA-8699-461EA8472E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FF21B5-3A96-1074-CA77-5B20A01DE2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42E639E-28F1-4B2F-50FC-FE23612A75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5C37B-A7FE-4BE1-A584-3960D788EF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6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B6997A5-8D06-7BB9-52BA-BB04EB10CB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48E04E7-A31E-50AF-A135-912A6E3D97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7F177B-6A6D-CE32-0648-E688D14832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B640A-B211-40DA-A083-F308A4CCEB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12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E7BD4CE-9405-3C18-214D-CC7C4C114D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E4AA444-FAF6-18CD-2462-76445130AC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F8E01FD-BD36-3F43-8C5B-6C5377E0C9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F06C7-A82C-40B8-9BE1-70A82C887A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021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4789655-724A-FF55-7AA8-4479B74192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C45CECA-0533-13E2-BD54-E35A63F0DD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0973F84-8C80-A06C-FB41-E0807490B0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60193-F272-4135-A868-1A90864F7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313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E0A39C-C9AC-6A2C-CD08-75CFE62375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BA736A-D96B-186D-2E27-FC5AB698ED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75B34FB-02EC-FE6F-32AE-AE3C047274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6F52B-4B44-4F74-916C-F2C8C35F33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972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D2C667-5B44-5F72-791A-3C2849D4C3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32F8C4-8A19-8D5B-91F2-CB1E4C4A16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69BB0DD-12E1-EEEC-B6A3-CF57459AE4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554DF-26EE-4A82-BFED-DC409E41CC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813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B212289-784F-D203-CB52-AFA2853504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C627AEB-C322-C778-283A-6F73143E9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203325"/>
            <a:ext cx="77724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9215DC8F-835D-8E99-907B-2C7C70B1812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Liberation San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F895D7CC-6F02-2D8B-6CC3-FA06ED45B3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Liberation San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9160" name="Rectangle 8">
            <a:extLst>
              <a:ext uri="{FF2B5EF4-FFF2-40B4-BE49-F238E27FC236}">
                <a16:creationId xmlns:a16="http://schemas.microsoft.com/office/drawing/2014/main" id="{F6E54C6D-42EA-09DA-D5DA-304B970549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9025" y="6494463"/>
            <a:ext cx="38893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Liberation Sans" pitchFamily="34" charset="0"/>
              </a:defRPr>
            </a:lvl1pPr>
          </a:lstStyle>
          <a:p>
            <a:pPr>
              <a:defRPr/>
            </a:pPr>
            <a:fld id="{E8B03038-1697-4D9F-8CF0-560BD281C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iberation Sans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iberation Sans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iberation Sans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iberation Sans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iberation Sans" charset="0"/>
          <a:ea typeface="MS PGothic" pitchFamily="34" charset="-128"/>
          <a:cs typeface="MS PGothic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Liberation Sans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Liberation Sans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Liberation Sans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Liberation Sans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Liberation Sans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4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6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7">
            <a:extLst>
              <a:ext uri="{FF2B5EF4-FFF2-40B4-BE49-F238E27FC236}">
                <a16:creationId xmlns:a16="http://schemas.microsoft.com/office/drawing/2014/main" id="{A3E23AA2-8AC6-F9E2-79FD-7BFA93CAF3B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92100" y="1593850"/>
            <a:ext cx="8382000" cy="4770438"/>
          </a:xfrm>
        </p:spPr>
        <p:txBody>
          <a:bodyPr/>
          <a:lstStyle/>
          <a:p>
            <a:pPr>
              <a:defRPr/>
            </a:pPr>
            <a:r>
              <a:rPr lang="en-US" altLang="en-US" sz="4000" kern="1200" dirty="0">
                <a:solidFill>
                  <a:schemeClr val="tx1"/>
                </a:solidFill>
                <a:ea typeface="+mj-ea"/>
                <a:cs typeface="+mj-cs"/>
              </a:rPr>
              <a:t>CHM_582: </a:t>
            </a:r>
            <a:r>
              <a:rPr lang="el-GR" altLang="en-US" sz="4000" kern="1200" dirty="0">
                <a:solidFill>
                  <a:schemeClr val="tx1"/>
                </a:solidFill>
                <a:ea typeface="+mj-ea"/>
                <a:cs typeface="+mj-cs"/>
              </a:rPr>
              <a:t>Μηχανική</a:t>
            </a:r>
            <a:r>
              <a:rPr lang="en-GB" altLang="en-US" sz="40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l-GR" altLang="en-US" sz="4000" kern="1200" dirty="0">
                <a:solidFill>
                  <a:schemeClr val="tx1"/>
                </a:solidFill>
                <a:ea typeface="+mj-ea"/>
                <a:cs typeface="+mj-cs"/>
              </a:rPr>
              <a:t>Υλικών</a:t>
            </a:r>
            <a:br>
              <a:rPr lang="en-US" altLang="en-US" sz="4400" kern="1200" dirty="0">
                <a:solidFill>
                  <a:schemeClr val="tx1"/>
                </a:solidFill>
                <a:ea typeface="+mj-ea"/>
                <a:cs typeface="+mj-cs"/>
              </a:rPr>
            </a:br>
            <a:br>
              <a:rPr lang="en-US" sz="2800" dirty="0">
                <a:solidFill>
                  <a:schemeClr val="tx1"/>
                </a:solidFill>
              </a:rPr>
            </a:br>
            <a:r>
              <a:rPr lang="el-GR" sz="2800" kern="1200" dirty="0">
                <a:ea typeface="+mj-ea"/>
                <a:cs typeface="+mj-cs"/>
              </a:rPr>
              <a:t>Διάλεξη </a:t>
            </a:r>
            <a:r>
              <a:rPr lang="en-US" sz="2800" kern="1200" dirty="0">
                <a:ea typeface="+mj-ea"/>
                <a:cs typeface="+mj-cs"/>
              </a:rPr>
              <a:t>4</a:t>
            </a:r>
            <a:r>
              <a:rPr lang="el-GR" sz="2800" kern="1200" dirty="0">
                <a:ea typeface="+mj-ea"/>
                <a:cs typeface="+mj-cs"/>
              </a:rPr>
              <a:t>: Εσωτερικές Δυνάμεις</a:t>
            </a:r>
            <a:br>
              <a:rPr lang="el-GR" sz="2800" dirty="0">
                <a:solidFill>
                  <a:schemeClr val="tx1"/>
                </a:solidFill>
                <a:latin typeface="Calibri Light" panose="020F0302020204030204" pitchFamily="34" charset="0"/>
              </a:rPr>
            </a:br>
            <a:r>
              <a:rPr lang="el-GR" sz="2000" b="0" kern="1200" dirty="0">
                <a:solidFill>
                  <a:schemeClr val="tx1"/>
                </a:solidFill>
                <a:ea typeface="+mj-ea"/>
                <a:cs typeface="+mj-cs"/>
              </a:rPr>
              <a:t>Κωνσταντίνος Γ. Δάσιος, </a:t>
            </a:r>
            <a:r>
              <a:rPr lang="el-GR" sz="2000" b="0" kern="1200" dirty="0" err="1">
                <a:solidFill>
                  <a:schemeClr val="tx1"/>
                </a:solidFill>
                <a:ea typeface="+mj-ea"/>
                <a:cs typeface="+mj-cs"/>
              </a:rPr>
              <a:t>Αναπλ</a:t>
            </a:r>
            <a:r>
              <a:rPr lang="el-GR" sz="2000" b="0" kern="1200" dirty="0">
                <a:solidFill>
                  <a:schemeClr val="tx1"/>
                </a:solidFill>
                <a:ea typeface="+mj-ea"/>
                <a:cs typeface="+mj-cs"/>
              </a:rPr>
              <a:t>. Καθηγητής</a:t>
            </a:r>
            <a:br>
              <a:rPr lang="el-GR" sz="1800" b="0" kern="1200" dirty="0">
                <a:solidFill>
                  <a:schemeClr val="tx1"/>
                </a:solidFill>
                <a:ea typeface="+mj-ea"/>
                <a:cs typeface="+mj-cs"/>
              </a:rPr>
            </a:br>
            <a:r>
              <a:rPr lang="el-GR" sz="1800" b="0" kern="1200" dirty="0">
                <a:solidFill>
                  <a:schemeClr val="tx1"/>
                </a:solidFill>
                <a:ea typeface="+mj-ea"/>
                <a:cs typeface="+mj-cs"/>
              </a:rPr>
              <a:t>Τμήμα Χημικών Μηχανικών, Πανεπιστήμιο Πατρών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1800" b="0" kern="1200" dirty="0">
                <a:solidFill>
                  <a:schemeClr val="tx1"/>
                </a:solidFill>
                <a:ea typeface="+mj-ea"/>
                <a:cs typeface="+mj-cs"/>
              </a:rPr>
              <a:t>kdassios@upatras.gr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l-GR" sz="2000" dirty="0">
                <a:solidFill>
                  <a:schemeClr val="tx1"/>
                </a:solidFill>
              </a:rPr>
            </a:br>
            <a:br>
              <a:rPr lang="el-GR" sz="2800" dirty="0">
                <a:solidFill>
                  <a:schemeClr val="tx1"/>
                </a:solidFill>
                <a:latin typeface="Calibri Light" panose="020F0302020204030204" pitchFamily="34" charset="0"/>
              </a:rPr>
            </a:br>
            <a:r>
              <a:rPr lang="el-GR" sz="2000" kern="1200" dirty="0">
                <a:solidFill>
                  <a:schemeClr val="tx1"/>
                </a:solidFill>
                <a:ea typeface="+mj-ea"/>
                <a:cs typeface="+mj-cs"/>
              </a:rPr>
              <a:t>Πάτρα, </a:t>
            </a:r>
            <a:r>
              <a:rPr lang="en-US" sz="2000" kern="1200" dirty="0">
                <a:solidFill>
                  <a:schemeClr val="tx1"/>
                </a:solidFill>
                <a:ea typeface="+mj-ea"/>
                <a:cs typeface="+mj-cs"/>
              </a:rPr>
              <a:t>M</a:t>
            </a:r>
            <a:r>
              <a:rPr lang="el-GR" sz="2000" kern="1200" dirty="0">
                <a:solidFill>
                  <a:schemeClr val="tx1"/>
                </a:solidFill>
                <a:ea typeface="+mj-ea"/>
                <a:cs typeface="+mj-cs"/>
              </a:rPr>
              <a:t>άρτιος 202</a:t>
            </a:r>
            <a:r>
              <a:rPr lang="en-US" sz="2000" kern="1200" dirty="0">
                <a:solidFill>
                  <a:schemeClr val="tx1"/>
                </a:solidFill>
                <a:ea typeface="+mj-ea"/>
                <a:cs typeface="+mj-cs"/>
              </a:rPr>
              <a:t>6</a:t>
            </a:r>
            <a:endParaRPr lang="en-US" altLang="en-US" sz="1800" kern="12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pic>
        <p:nvPicPr>
          <p:cNvPr id="3075" name="Picture 9">
            <a:extLst>
              <a:ext uri="{FF2B5EF4-FFF2-40B4-BE49-F238E27FC236}">
                <a16:creationId xmlns:a16="http://schemas.microsoft.com/office/drawing/2014/main" id="{C02B9AF0-43C0-716B-D959-90D7268C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71475"/>
            <a:ext cx="24685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BF71C5D-D5C6-9946-A6D3-50A465289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257175"/>
            <a:ext cx="9969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Slide Number Placeholder 1">
            <a:extLst>
              <a:ext uri="{FF2B5EF4-FFF2-40B4-BE49-F238E27FC236}">
                <a16:creationId xmlns:a16="http://schemas.microsoft.com/office/drawing/2014/main" id="{C1EBEBA5-FE11-6402-26BD-95A53BA3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1B59FD-BBF0-4664-9875-227DF5B555E8}" type="slidenum">
              <a:rPr lang="en-US" altLang="en-US" sz="12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 b="0">
              <a:cs typeface="Liberation Sans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4DCD5A12-786B-6140-D3E5-C8FF67745C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5"/>
          <a:stretch/>
        </p:blipFill>
        <p:spPr>
          <a:xfrm>
            <a:off x="1094200" y="707463"/>
            <a:ext cx="6809145" cy="5993937"/>
          </a:xfrm>
          <a:prstGeom prst="rect">
            <a:avLst/>
          </a:prstGeom>
        </p:spPr>
      </p:pic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9" name="Rectangle 125">
            <a:extLst>
              <a:ext uri="{FF2B5EF4-FFF2-40B4-BE49-F238E27FC236}">
                <a16:creationId xmlns:a16="http://schemas.microsoft.com/office/drawing/2014/main" id="{0464C8F9-FAE9-069B-6770-499859F02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Κατανεμημένες Φορτίσεις (2)</a:t>
            </a:r>
            <a:endParaRPr lang="en-US" altLang="en-US" b="0" kern="0" dirty="0">
              <a:latin typeface="Liberation Sans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33BA80-1FA8-3BCB-2C57-2DC9D27B4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272" y="1230589"/>
            <a:ext cx="14024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1400" dirty="0">
                <a:solidFill>
                  <a:srgbClr val="3399FF"/>
                </a:solidFill>
              </a:rPr>
              <a:t>Μέγεθος συνισταμένης</a:t>
            </a:r>
            <a:endParaRPr lang="en-US" altLang="en-US" sz="1400" dirty="0">
              <a:solidFill>
                <a:srgbClr val="3399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EC8DF2-AD89-0693-58F2-3B02D8C0F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638" y="1140692"/>
            <a:ext cx="211647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1400" dirty="0">
                <a:solidFill>
                  <a:srgbClr val="3399FF"/>
                </a:solidFill>
              </a:rPr>
              <a:t>Μορφή</a:t>
            </a:r>
            <a:br>
              <a:rPr lang="el-GR" altLang="en-US" sz="1400" dirty="0">
                <a:solidFill>
                  <a:srgbClr val="3399FF"/>
                </a:solidFill>
              </a:rPr>
            </a:br>
            <a:r>
              <a:rPr lang="el-GR" altLang="en-US" sz="1400" dirty="0">
                <a:solidFill>
                  <a:srgbClr val="3399FF"/>
                </a:solidFill>
              </a:rPr>
              <a:t>Κατανεμημένης</a:t>
            </a:r>
            <a:br>
              <a:rPr lang="el-GR" altLang="en-US" sz="1400" dirty="0">
                <a:solidFill>
                  <a:srgbClr val="3399FF"/>
                </a:solidFill>
              </a:rPr>
            </a:br>
            <a:r>
              <a:rPr lang="el-GR" altLang="en-US" sz="1400" dirty="0">
                <a:solidFill>
                  <a:srgbClr val="3399FF"/>
                </a:solidFill>
              </a:rPr>
              <a:t>Φόρτισης</a:t>
            </a:r>
            <a:endParaRPr lang="en-US" altLang="en-US" sz="1400" dirty="0">
              <a:solidFill>
                <a:srgbClr val="3399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4A5BED-2BD5-16E2-E130-D25AACCB3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778" y="1038203"/>
            <a:ext cx="2342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1400" dirty="0">
                <a:solidFill>
                  <a:srgbClr val="3399FF"/>
                </a:solidFill>
              </a:rPr>
              <a:t>Συντεταγμένες γεωμετρικού κέντρου</a:t>
            </a:r>
            <a:endParaRPr lang="en-US" altLang="en-US" sz="1400" dirty="0">
              <a:solidFill>
                <a:srgbClr val="3399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8247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4" name="Rectangle 125">
            <a:extLst>
              <a:ext uri="{FF2B5EF4-FFF2-40B4-BE49-F238E27FC236}">
                <a16:creationId xmlns:a16="http://schemas.microsoft.com/office/drawing/2014/main" id="{FD6832E5-8EB5-C0D1-B468-7CF1FC5C4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Παράδειγμα 1</a:t>
            </a:r>
            <a:endParaRPr lang="en-US" altLang="en-US" b="0" kern="0" dirty="0">
              <a:latin typeface="Liberation Sans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A1E8F6-33AF-5ECB-6A54-D00F1DBB71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91" t="57370" r="36966" b="12529"/>
          <a:stretch/>
        </p:blipFill>
        <p:spPr>
          <a:xfrm>
            <a:off x="4955487" y="1232619"/>
            <a:ext cx="3948007" cy="1782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6DCE83-1716-5EAA-A58E-0C7F643A62C5}"/>
              </a:ext>
            </a:extLst>
          </p:cNvPr>
          <p:cNvSpPr txBox="1"/>
          <p:nvPr/>
        </p:nvSpPr>
        <p:spPr>
          <a:xfrm>
            <a:off x="434975" y="3377349"/>
            <a:ext cx="4245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000" b="1" u="sng" dirty="0">
                <a:latin typeface="Arial" panose="020B0604020202020204" pitchFamily="34" charset="0"/>
              </a:rPr>
              <a:t>ΛΥΣΗ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570F09-12E0-3DFE-F31B-A5BCA2F34CC0}"/>
              </a:ext>
            </a:extLst>
          </p:cNvPr>
          <p:cNvSpPr txBox="1"/>
          <p:nvPr/>
        </p:nvSpPr>
        <p:spPr>
          <a:xfrm>
            <a:off x="434975" y="3885424"/>
            <a:ext cx="46190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1. Διάγραμμα Ελευθέρου Σώματος: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32E1C6-F5C7-9F22-4415-0738EC31BF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54" t="40713" r="32360" b="19835"/>
          <a:stretch/>
        </p:blipFill>
        <p:spPr>
          <a:xfrm>
            <a:off x="5054041" y="3084720"/>
            <a:ext cx="4054196" cy="16927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79E992-588E-3871-80A1-CE3138C86CF5}"/>
              </a:ext>
            </a:extLst>
          </p:cNvPr>
          <p:cNvSpPr txBox="1"/>
          <p:nvPr/>
        </p:nvSpPr>
        <p:spPr>
          <a:xfrm>
            <a:off x="434975" y="4941949"/>
            <a:ext cx="8274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2. Ισορροπία για υπολογισμό </a:t>
            </a:r>
            <a:r>
              <a:rPr lang="en-US" sz="2000" b="1" dirty="0">
                <a:solidFill>
                  <a:srgbClr val="3399FF"/>
                </a:solidFill>
                <a:latin typeface="Arial" panose="020B0604020202020204" pitchFamily="34" charset="0"/>
              </a:rPr>
              <a:t>A</a:t>
            </a:r>
            <a:r>
              <a:rPr lang="en-US" sz="2000" b="1" baseline="-25000" dirty="0">
                <a:solidFill>
                  <a:srgbClr val="3399FF"/>
                </a:solidFill>
                <a:latin typeface="Arial" panose="020B0604020202020204" pitchFamily="34" charset="0"/>
              </a:rPr>
              <a:t>y</a:t>
            </a:r>
            <a:r>
              <a:rPr lang="en-US" sz="2000" b="1" dirty="0">
                <a:solidFill>
                  <a:srgbClr val="3399FF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</a:rPr>
              <a:t>(</a:t>
            </a:r>
            <a:r>
              <a:rPr lang="el-GR" sz="2000" dirty="0">
                <a:latin typeface="Arial" panose="020B0604020202020204" pitchFamily="34" charset="0"/>
              </a:rPr>
              <a:t>μόνο, γιατί θα χρησιμοποιήσουμε μόνο το αριστερό τμήμα της δοκού):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1091EF-9FD5-0F73-0054-7CE443950C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46" t="56832" r="30899" b="35027"/>
          <a:stretch/>
        </p:blipFill>
        <p:spPr>
          <a:xfrm>
            <a:off x="1150705" y="5734159"/>
            <a:ext cx="6575450" cy="8002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FD9E61-C2D5-8389-597A-62EB1D4CB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" y="1233126"/>
            <a:ext cx="42458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l-GR" altLang="en-US" sz="2000" b="0" dirty="0"/>
              <a:t>Στη δοκό του σχήματος, υπολογίστε την ορθή δύναμη, την </a:t>
            </a:r>
            <a:r>
              <a:rPr lang="el-GR" altLang="en-US" sz="2000" b="0" dirty="0" err="1"/>
              <a:t>διατμητική</a:t>
            </a:r>
            <a:r>
              <a:rPr lang="el-GR" altLang="en-US" sz="2000" b="0" dirty="0"/>
              <a:t> δύναμη και την </a:t>
            </a:r>
            <a:r>
              <a:rPr lang="el-GR" altLang="en-US" sz="2000" b="0" dirty="0" err="1"/>
              <a:t>καμπτική</a:t>
            </a:r>
            <a:r>
              <a:rPr lang="el-GR" altLang="en-US" sz="2000" b="0" dirty="0"/>
              <a:t> ροπή που ενεργούν ακριβώς αριστερά (σημείο Β) και ακριβώς δεξιά (σημείο C) Γ, της δύναμης 6 </a:t>
            </a:r>
            <a:r>
              <a:rPr lang="el-GR" altLang="en-US" sz="2000" b="0" dirty="0" err="1"/>
              <a:t>kN</a:t>
            </a:r>
            <a:r>
              <a:rPr lang="el-GR" altLang="en-US" sz="2000" b="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411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4" name="Rectangle 125">
            <a:extLst>
              <a:ext uri="{FF2B5EF4-FFF2-40B4-BE49-F238E27FC236}">
                <a16:creationId xmlns:a16="http://schemas.microsoft.com/office/drawing/2014/main" id="{FD6832E5-8EB5-C0D1-B468-7CF1FC5C4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Παράδειγμα 1 (2)</a:t>
            </a:r>
            <a:endParaRPr lang="en-US" altLang="en-US" b="0" kern="0" dirty="0">
              <a:latin typeface="Liberation Sans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570F09-12E0-3DFE-F31B-A5BCA2F34CC0}"/>
              </a:ext>
            </a:extLst>
          </p:cNvPr>
          <p:cNvSpPr txBox="1"/>
          <p:nvPr/>
        </p:nvSpPr>
        <p:spPr>
          <a:xfrm>
            <a:off x="434975" y="976932"/>
            <a:ext cx="4245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3. Δ.Ε.Σ. τμημάτων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79E992-588E-3871-80A1-CE3138C86CF5}"/>
              </a:ext>
            </a:extLst>
          </p:cNvPr>
          <p:cNvSpPr txBox="1"/>
          <p:nvPr/>
        </p:nvSpPr>
        <p:spPr>
          <a:xfrm>
            <a:off x="434975" y="4401381"/>
            <a:ext cx="82740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3399FF"/>
                </a:solidFill>
                <a:latin typeface="Arial" panose="020B0604020202020204" pitchFamily="34" charset="0"/>
              </a:rPr>
              <a:t>4</a:t>
            </a: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. Ισορροπία @ ΑΒ: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D629B9-AF25-1216-B811-03F6AFBBB51A}"/>
              </a:ext>
            </a:extLst>
          </p:cNvPr>
          <p:cNvSpPr txBox="1"/>
          <p:nvPr/>
        </p:nvSpPr>
        <p:spPr>
          <a:xfrm>
            <a:off x="318556" y="1384822"/>
            <a:ext cx="33133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l-GR" sz="2000" b="1" u="sng" dirty="0">
                <a:latin typeface="Arial" panose="020B0604020202020204" pitchFamily="34" charset="0"/>
              </a:rPr>
              <a:t>ΑΒ (αριστερά της 6 </a:t>
            </a:r>
            <a:r>
              <a:rPr lang="en-US" sz="2000" b="1" u="sng" dirty="0" err="1">
                <a:latin typeface="Arial" panose="020B0604020202020204" pitchFamily="34" charset="0"/>
              </a:rPr>
              <a:t>kN</a:t>
            </a:r>
            <a:r>
              <a:rPr lang="en-US" sz="2000" b="1" u="sng" dirty="0">
                <a:latin typeface="Arial" panose="020B0604020202020204" pitchFamily="34" charset="0"/>
              </a:rPr>
              <a:t>,</a:t>
            </a:r>
            <a:br>
              <a:rPr lang="en-US" sz="2000" b="1" u="sng" dirty="0">
                <a:latin typeface="Arial" panose="020B0604020202020204" pitchFamily="34" charset="0"/>
              </a:rPr>
            </a:br>
            <a:r>
              <a:rPr lang="el-GR" sz="2000" b="1" u="sng" dirty="0">
                <a:latin typeface="Arial" panose="020B0604020202020204" pitchFamily="34" charset="0"/>
              </a:rPr>
              <a:t>τομή στο Β)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261CCF-86EF-3C06-FCF9-1E469B73A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66" t="19217" r="57977" b="57682"/>
          <a:stretch/>
        </p:blipFill>
        <p:spPr>
          <a:xfrm>
            <a:off x="154168" y="2209503"/>
            <a:ext cx="3313374" cy="1703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D17080-FFF3-FFA0-4741-C011EE712C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34" t="64612" r="57909" b="6269"/>
          <a:stretch/>
        </p:blipFill>
        <p:spPr>
          <a:xfrm>
            <a:off x="5127681" y="1738765"/>
            <a:ext cx="3313374" cy="2146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CD29C5-9BD6-4685-497A-50B88BEA19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37" t="38468" r="25506" b="39286"/>
          <a:stretch/>
        </p:blipFill>
        <p:spPr>
          <a:xfrm>
            <a:off x="3036950" y="4080892"/>
            <a:ext cx="5866544" cy="10933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19B732-7AD7-5225-60A2-90183E8FB731}"/>
              </a:ext>
            </a:extLst>
          </p:cNvPr>
          <p:cNvSpPr txBox="1"/>
          <p:nvPr/>
        </p:nvSpPr>
        <p:spPr>
          <a:xfrm>
            <a:off x="434975" y="5716498"/>
            <a:ext cx="82740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5. Ισορροπία @ Α</a:t>
            </a:r>
            <a:r>
              <a:rPr lang="en-US" sz="2000" b="1" dirty="0">
                <a:solidFill>
                  <a:srgbClr val="3399FF"/>
                </a:solidFill>
                <a:latin typeface="Arial" panose="020B0604020202020204" pitchFamily="34" charset="0"/>
              </a:rPr>
              <a:t>C</a:t>
            </a: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92A78A6-4885-D484-8563-3FBB1945CA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74" t="73119" r="25169" b="4635"/>
          <a:stretch/>
        </p:blipFill>
        <p:spPr>
          <a:xfrm>
            <a:off x="3076333" y="5483288"/>
            <a:ext cx="5866544" cy="109336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2623747-7BBA-0C6E-2C92-AE0FF69A06F4}"/>
              </a:ext>
            </a:extLst>
          </p:cNvPr>
          <p:cNvSpPr/>
          <p:nvPr/>
        </p:nvSpPr>
        <p:spPr bwMode="auto">
          <a:xfrm>
            <a:off x="6159023" y="4044960"/>
            <a:ext cx="889049" cy="30276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341B11-693D-E663-809F-EB6BCFCF59DA}"/>
              </a:ext>
            </a:extLst>
          </p:cNvPr>
          <p:cNvSpPr/>
          <p:nvPr/>
        </p:nvSpPr>
        <p:spPr bwMode="auto">
          <a:xfrm>
            <a:off x="7215549" y="4450052"/>
            <a:ext cx="1085970" cy="30276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595722-9246-3C01-7860-471C0A6B9FD1}"/>
              </a:ext>
            </a:extLst>
          </p:cNvPr>
          <p:cNvSpPr/>
          <p:nvPr/>
        </p:nvSpPr>
        <p:spPr bwMode="auto">
          <a:xfrm>
            <a:off x="7215549" y="4834645"/>
            <a:ext cx="1609952" cy="30276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4342D8-1E1C-D01D-0933-F4C801B6CAFF}"/>
              </a:ext>
            </a:extLst>
          </p:cNvPr>
          <p:cNvSpPr/>
          <p:nvPr/>
        </p:nvSpPr>
        <p:spPr bwMode="auto">
          <a:xfrm>
            <a:off x="6159023" y="5480379"/>
            <a:ext cx="889049" cy="30276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5BA448-EC6C-91D2-D6F6-7AED3CC93C02}"/>
              </a:ext>
            </a:extLst>
          </p:cNvPr>
          <p:cNvSpPr/>
          <p:nvPr/>
        </p:nvSpPr>
        <p:spPr bwMode="auto">
          <a:xfrm>
            <a:off x="7184727" y="5853926"/>
            <a:ext cx="1256328" cy="30276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DF3342-D983-585B-3D3B-0CC1D8DE1979}"/>
              </a:ext>
            </a:extLst>
          </p:cNvPr>
          <p:cNvSpPr/>
          <p:nvPr/>
        </p:nvSpPr>
        <p:spPr bwMode="auto">
          <a:xfrm>
            <a:off x="7184727" y="6249980"/>
            <a:ext cx="1640774" cy="30276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5F88F-92A9-4266-031E-66B606BF97C7}"/>
              </a:ext>
            </a:extLst>
          </p:cNvPr>
          <p:cNvSpPr txBox="1"/>
          <p:nvPr/>
        </p:nvSpPr>
        <p:spPr>
          <a:xfrm>
            <a:off x="5024941" y="1018029"/>
            <a:ext cx="39702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l-GR" sz="2000" b="1" u="sng" dirty="0">
                <a:latin typeface="Arial" panose="020B0604020202020204" pitchFamily="34" charset="0"/>
              </a:rPr>
              <a:t>Α</a:t>
            </a:r>
            <a:r>
              <a:rPr lang="en-US" sz="2000" b="1" u="sng" dirty="0">
                <a:latin typeface="Arial" panose="020B0604020202020204" pitchFamily="34" charset="0"/>
              </a:rPr>
              <a:t>C</a:t>
            </a:r>
            <a:r>
              <a:rPr lang="el-GR" sz="2000" b="1" u="sng" dirty="0">
                <a:latin typeface="Arial" panose="020B0604020202020204" pitchFamily="34" charset="0"/>
              </a:rPr>
              <a:t> (δεξιά της 6 </a:t>
            </a:r>
            <a:r>
              <a:rPr lang="en-US" sz="2000" b="1" u="sng" dirty="0" err="1">
                <a:latin typeface="Arial" panose="020B0604020202020204" pitchFamily="34" charset="0"/>
              </a:rPr>
              <a:t>kN</a:t>
            </a:r>
            <a:r>
              <a:rPr lang="en-US" sz="2000" b="1" u="sng" dirty="0">
                <a:latin typeface="Arial" panose="020B0604020202020204" pitchFamily="34" charset="0"/>
              </a:rPr>
              <a:t>,</a:t>
            </a:r>
            <a:br>
              <a:rPr lang="el-GR" sz="2000" b="1" u="sng" dirty="0">
                <a:latin typeface="Arial" panose="020B0604020202020204" pitchFamily="34" charset="0"/>
              </a:rPr>
            </a:br>
            <a:r>
              <a:rPr lang="el-GR" sz="2000" b="1" u="sng" dirty="0">
                <a:latin typeface="Arial" panose="020B0604020202020204" pitchFamily="34" charset="0"/>
              </a:rPr>
              <a:t>τομή στο </a:t>
            </a:r>
            <a:r>
              <a:rPr lang="en-US" sz="2000" b="1" u="sng" dirty="0">
                <a:latin typeface="Arial" panose="020B0604020202020204" pitchFamily="34" charset="0"/>
              </a:rPr>
              <a:t>C</a:t>
            </a:r>
            <a:r>
              <a:rPr lang="el-GR" sz="2000" b="1" u="sng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8243C519-E28E-3E80-8BA8-EABED1B7C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" y="6226695"/>
            <a:ext cx="2462383" cy="500610"/>
          </a:xfrm>
          <a:prstGeom prst="rect">
            <a:avLst/>
          </a:prstGeom>
          <a:solidFill>
            <a:schemeClr val="accent5">
              <a:lumMod val="60000"/>
              <a:lumOff val="40000"/>
              <a:alpha val="8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623888" indent="-2667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447675">
              <a:spcBef>
                <a:spcPct val="0"/>
              </a:spcBef>
              <a:buNone/>
            </a:pPr>
            <a:r>
              <a:rPr lang="el-GR" altLang="en-US" sz="1600" b="0" dirty="0"/>
              <a:t>Πως μεταβάλλονται</a:t>
            </a:r>
            <a:r>
              <a:rPr lang="en-US" altLang="en-US" sz="1600" b="0" dirty="0"/>
              <a:t>;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6005D25-F7AB-7B82-324B-CFC135D1BE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78" y="6275784"/>
            <a:ext cx="390294" cy="3902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390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6" grpId="0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4" name="Rectangle 125">
            <a:extLst>
              <a:ext uri="{FF2B5EF4-FFF2-40B4-BE49-F238E27FC236}">
                <a16:creationId xmlns:a16="http://schemas.microsoft.com/office/drawing/2014/main" id="{FD6832E5-8EB5-C0D1-B468-7CF1FC5C4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Παράδειγμα </a:t>
            </a:r>
            <a:r>
              <a:rPr lang="en-US" altLang="en-US" b="0" kern="0" dirty="0">
                <a:latin typeface="Liberation Sans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B2177D-EEA7-FE37-AE98-3E2DF6DCE168}"/>
              </a:ext>
            </a:extLst>
          </p:cNvPr>
          <p:cNvSpPr txBox="1"/>
          <p:nvPr/>
        </p:nvSpPr>
        <p:spPr>
          <a:xfrm>
            <a:off x="434975" y="1154210"/>
            <a:ext cx="42458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000" dirty="0">
                <a:latin typeface="Arial" panose="020B0604020202020204" pitchFamily="34" charset="0"/>
              </a:rPr>
              <a:t>Στη δοκό του σχήματος, υπολογίστε την </a:t>
            </a:r>
            <a:r>
              <a:rPr lang="el-GR" sz="2000" b="1" dirty="0">
                <a:latin typeface="Arial" panose="020B0604020202020204" pitchFamily="34" charset="0"/>
              </a:rPr>
              <a:t>ορθή</a:t>
            </a:r>
            <a:r>
              <a:rPr lang="el-GR" sz="2000" dirty="0">
                <a:latin typeface="Arial" panose="020B0604020202020204" pitchFamily="34" charset="0"/>
              </a:rPr>
              <a:t> δύναμη, την </a:t>
            </a:r>
            <a:r>
              <a:rPr lang="el-GR" sz="2000" b="1" dirty="0" err="1">
                <a:latin typeface="Arial" panose="020B0604020202020204" pitchFamily="34" charset="0"/>
              </a:rPr>
              <a:t>διατμητική</a:t>
            </a:r>
            <a:r>
              <a:rPr lang="el-GR" sz="2000" dirty="0">
                <a:latin typeface="Arial" panose="020B0604020202020204" pitchFamily="34" charset="0"/>
              </a:rPr>
              <a:t> δύναμη και την </a:t>
            </a:r>
            <a:r>
              <a:rPr lang="el-GR" sz="2000" dirty="0" err="1">
                <a:latin typeface="Arial" panose="020B0604020202020204" pitchFamily="34" charset="0"/>
              </a:rPr>
              <a:t>καμπτική</a:t>
            </a:r>
            <a:r>
              <a:rPr lang="el-GR" sz="2000" dirty="0">
                <a:latin typeface="Arial" panose="020B0604020202020204" pitchFamily="34" charset="0"/>
              </a:rPr>
              <a:t> </a:t>
            </a:r>
            <a:r>
              <a:rPr lang="el-GR" sz="2000" b="1" dirty="0">
                <a:latin typeface="Arial" panose="020B0604020202020204" pitchFamily="34" charset="0"/>
              </a:rPr>
              <a:t>ροπή</a:t>
            </a:r>
            <a:r>
              <a:rPr lang="el-GR" sz="2000" dirty="0">
                <a:latin typeface="Arial" panose="020B0604020202020204" pitchFamily="34" charset="0"/>
              </a:rPr>
              <a:t> στο σημείο </a:t>
            </a:r>
            <a:r>
              <a:rPr lang="en-US" sz="2000" dirty="0">
                <a:latin typeface="Arial" panose="020B0604020202020204" pitchFamily="34" charset="0"/>
              </a:rPr>
              <a:t>C</a:t>
            </a:r>
            <a:r>
              <a:rPr lang="el-GR" sz="20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6DCE83-1716-5EAA-A58E-0C7F643A62C5}"/>
              </a:ext>
            </a:extLst>
          </p:cNvPr>
          <p:cNvSpPr txBox="1"/>
          <p:nvPr/>
        </p:nvSpPr>
        <p:spPr>
          <a:xfrm>
            <a:off x="434975" y="2750628"/>
            <a:ext cx="4245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000" b="1" u="sng" dirty="0">
                <a:latin typeface="Arial" panose="020B0604020202020204" pitchFamily="34" charset="0"/>
              </a:rPr>
              <a:t>ΛΥΣΗ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570F09-12E0-3DFE-F31B-A5BCA2F34CC0}"/>
              </a:ext>
            </a:extLst>
          </p:cNvPr>
          <p:cNvSpPr txBox="1"/>
          <p:nvPr/>
        </p:nvSpPr>
        <p:spPr>
          <a:xfrm>
            <a:off x="434974" y="3115828"/>
            <a:ext cx="86842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1. ΔΕΣ </a:t>
            </a:r>
            <a:r>
              <a:rPr lang="el-GR" sz="2000" dirty="0">
                <a:latin typeface="Arial" panose="020B0604020202020204" pitchFamily="34" charset="0"/>
              </a:rPr>
              <a:t>Μπορούμε να χρησιμοποιήσουμε το τμήμα </a:t>
            </a:r>
            <a:r>
              <a:rPr lang="en-US" sz="2000" dirty="0">
                <a:latin typeface="Arial" panose="020B0604020202020204" pitchFamily="34" charset="0"/>
              </a:rPr>
              <a:t>BC</a:t>
            </a:r>
            <a:r>
              <a:rPr lang="el-GR" sz="2000" dirty="0">
                <a:latin typeface="Arial" panose="020B0604020202020204" pitchFamily="34" charset="0"/>
              </a:rPr>
              <a:t> (τομή στο </a:t>
            </a:r>
            <a:r>
              <a:rPr lang="en-US" sz="2000" dirty="0">
                <a:latin typeface="Arial" panose="020B0604020202020204" pitchFamily="34" charset="0"/>
              </a:rPr>
              <a:t>C) </a:t>
            </a:r>
            <a:r>
              <a:rPr lang="el-GR" sz="2000" dirty="0">
                <a:latin typeface="Arial" panose="020B0604020202020204" pitchFamily="34" charset="0"/>
              </a:rPr>
              <a:t>ώστε να μη  χρειάζεται να βρούμε τις αντιδράσεις στήριξης (πάκτωση στο Α)</a:t>
            </a:r>
            <a:endParaRPr lang="el-GR" sz="2000" b="1" dirty="0">
              <a:solidFill>
                <a:srgbClr val="3399FF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418311-FD62-CBD0-2EB9-68440BE674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14" t="44617" r="41573" b="16292"/>
          <a:stretch/>
        </p:blipFill>
        <p:spPr>
          <a:xfrm>
            <a:off x="5317813" y="1078866"/>
            <a:ext cx="3585681" cy="1921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8F7DBB-349E-DD7F-743E-B273130997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31" t="22250" r="24157" b="32598"/>
          <a:stretch/>
        </p:blipFill>
        <p:spPr>
          <a:xfrm>
            <a:off x="4243226" y="4410170"/>
            <a:ext cx="3750068" cy="22192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95D04F-CBAA-7CAB-9C54-F53BCDA78951}"/>
              </a:ext>
            </a:extLst>
          </p:cNvPr>
          <p:cNvSpPr/>
          <p:nvPr/>
        </p:nvSpPr>
        <p:spPr bwMode="auto">
          <a:xfrm>
            <a:off x="4653216" y="4259566"/>
            <a:ext cx="2712378" cy="6730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0E1B68-8EA0-2A3E-2EA3-3E845F296A72}"/>
              </a:ext>
            </a:extLst>
          </p:cNvPr>
          <p:cNvSpPr/>
          <p:nvPr/>
        </p:nvSpPr>
        <p:spPr bwMode="auto">
          <a:xfrm flipV="1">
            <a:off x="5413503" y="6368832"/>
            <a:ext cx="595902" cy="4111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A03C22-DB03-5061-241F-DCD76D594987}"/>
              </a:ext>
            </a:extLst>
          </p:cNvPr>
          <p:cNvSpPr txBox="1"/>
          <p:nvPr/>
        </p:nvSpPr>
        <p:spPr>
          <a:xfrm>
            <a:off x="5998700" y="4549041"/>
            <a:ext cx="337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40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19247C-1A94-02BD-4293-3F39AE7263E1}"/>
              </a:ext>
            </a:extLst>
          </p:cNvPr>
          <p:cNvSpPr txBox="1"/>
          <p:nvPr/>
        </p:nvSpPr>
        <p:spPr>
          <a:xfrm>
            <a:off x="5460612" y="6022285"/>
            <a:ext cx="337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40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DF0B6C-F616-A8D0-6055-3A21497B9766}"/>
              </a:ext>
            </a:extLst>
          </p:cNvPr>
          <p:cNvSpPr/>
          <p:nvPr/>
        </p:nvSpPr>
        <p:spPr bwMode="auto">
          <a:xfrm>
            <a:off x="594929" y="4285341"/>
            <a:ext cx="2712378" cy="6730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BFF39-430A-A0D6-60F4-3F78AF25243A}"/>
              </a:ext>
            </a:extLst>
          </p:cNvPr>
          <p:cNvSpPr/>
          <p:nvPr/>
        </p:nvSpPr>
        <p:spPr bwMode="auto">
          <a:xfrm flipV="1">
            <a:off x="1263725" y="6022285"/>
            <a:ext cx="954520" cy="7906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pic>
        <p:nvPicPr>
          <p:cNvPr id="24" name="Picture 23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4EB0A5FF-D27F-17A4-80D5-C00EA3494A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0" y="4509839"/>
            <a:ext cx="3753374" cy="2219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DDEA40-101D-074E-D450-AF5C63963A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607" t="69259" r="63860" b="22388"/>
          <a:stretch/>
        </p:blipFill>
        <p:spPr>
          <a:xfrm>
            <a:off x="1093791" y="4377551"/>
            <a:ext cx="2480644" cy="517215"/>
          </a:xfrm>
          <a:prstGeom prst="rect">
            <a:avLst/>
          </a:prstGeom>
        </p:spPr>
      </p:pic>
      <p:sp>
        <p:nvSpPr>
          <p:cNvPr id="29" name="Arrow: Curved Right 28">
            <a:extLst>
              <a:ext uri="{FF2B5EF4-FFF2-40B4-BE49-F238E27FC236}">
                <a16:creationId xmlns:a16="http://schemas.microsoft.com/office/drawing/2014/main" id="{5CE03376-CCAF-5573-053A-0DEF09F1041B}"/>
              </a:ext>
            </a:extLst>
          </p:cNvPr>
          <p:cNvSpPr/>
          <p:nvPr/>
        </p:nvSpPr>
        <p:spPr bwMode="auto">
          <a:xfrm flipV="1">
            <a:off x="693551" y="4555601"/>
            <a:ext cx="366021" cy="872946"/>
          </a:xfrm>
          <a:prstGeom prst="curvedRightArrow">
            <a:avLst/>
          </a:prstGeom>
          <a:solidFill>
            <a:srgbClr val="FF0000"/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BE97CE6-5ED2-7E0E-86F4-D420654288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718" t="71710" r="56633" b="24123"/>
          <a:stretch/>
        </p:blipFill>
        <p:spPr>
          <a:xfrm>
            <a:off x="1478865" y="4902984"/>
            <a:ext cx="996492" cy="258012"/>
          </a:xfrm>
          <a:prstGeom prst="rect">
            <a:avLst/>
          </a:prstGeom>
        </p:spPr>
      </p:pic>
      <p:sp>
        <p:nvSpPr>
          <p:cNvPr id="32" name="TextBox 2">
            <a:extLst>
              <a:ext uri="{FF2B5EF4-FFF2-40B4-BE49-F238E27FC236}">
                <a16:creationId xmlns:a16="http://schemas.microsoft.com/office/drawing/2014/main" id="{D52E3BC8-FD3C-D26E-F3DE-400E34A26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617" y="3983930"/>
            <a:ext cx="2014724" cy="500610"/>
          </a:xfrm>
          <a:prstGeom prst="rect">
            <a:avLst/>
          </a:prstGeom>
          <a:solidFill>
            <a:schemeClr val="accent5">
              <a:lumMod val="60000"/>
              <a:lumOff val="40000"/>
              <a:alpha val="8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623888" indent="-2667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447675">
              <a:spcBef>
                <a:spcPct val="0"/>
              </a:spcBef>
              <a:buNone/>
            </a:pPr>
            <a:r>
              <a:rPr lang="el-GR" altLang="en-US" sz="1600" b="0" dirty="0"/>
              <a:t>Όμοια τρίγωνα</a:t>
            </a:r>
            <a:endParaRPr lang="en-US" altLang="en-US" sz="1600" b="0" dirty="0"/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EDBDB8D-713A-E585-2C38-927D2AD483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9" y="4033019"/>
            <a:ext cx="390294" cy="390294"/>
          </a:xfrm>
          <a:prstGeom prst="rect">
            <a:avLst/>
          </a:prstGeom>
        </p:spPr>
      </p:pic>
      <p:grpSp>
        <p:nvGrpSpPr>
          <p:cNvPr id="9221" name="Group 9220">
            <a:extLst>
              <a:ext uri="{FF2B5EF4-FFF2-40B4-BE49-F238E27FC236}">
                <a16:creationId xmlns:a16="http://schemas.microsoft.com/office/drawing/2014/main" id="{666D22FE-6B3D-040C-236E-E802D03BEB54}"/>
              </a:ext>
            </a:extLst>
          </p:cNvPr>
          <p:cNvGrpSpPr/>
          <p:nvPr/>
        </p:nvGrpSpPr>
        <p:grpSpPr>
          <a:xfrm>
            <a:off x="1356189" y="5256927"/>
            <a:ext cx="1670674" cy="437034"/>
            <a:chOff x="1356189" y="5256927"/>
            <a:chExt cx="1670674" cy="437034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3A9AC54-07CD-671D-21C8-3E372A069035}"/>
                </a:ext>
              </a:extLst>
            </p:cNvPr>
            <p:cNvCxnSpPr/>
            <p:nvPr/>
          </p:nvCxnSpPr>
          <p:spPr bwMode="auto">
            <a:xfrm>
              <a:off x="1356189" y="5256927"/>
              <a:ext cx="0" cy="43495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20F41BF-EDD7-A786-031E-CBD7823773F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87427" y="5300663"/>
              <a:ext cx="0" cy="39329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E524888-8127-0698-CC54-4750475EE2D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17453" y="5300663"/>
              <a:ext cx="0" cy="39329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B57C79F-E837-5587-9049-A95459E0B08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0985" y="5357813"/>
              <a:ext cx="0" cy="33407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CC7D544-BA0E-9271-536D-357F9B7519F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79098" y="5357813"/>
              <a:ext cx="0" cy="33407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82019B5-FA87-6E4E-463F-8934DBE253C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19978" y="5410200"/>
              <a:ext cx="0" cy="2816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0148F84-9F58-71D1-9C7A-8AD09EB8ED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60096" y="5410200"/>
              <a:ext cx="0" cy="28167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1E1FDFE-1EBB-E203-12F5-A63A29E3971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12493" y="5444864"/>
              <a:ext cx="0" cy="24701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29F48EB-6AFA-9C39-3DC6-0EB3DD96F9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74421" y="5474395"/>
              <a:ext cx="0" cy="21747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C17CCDC-B11A-206B-F76F-4C4A0715681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22501" y="5497312"/>
              <a:ext cx="0" cy="19456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D9753BF-C775-6CA9-3501-F2A9E6D358C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55398" y="5519779"/>
              <a:ext cx="0" cy="1720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8661D36-255F-04B4-0264-C4DD3C49C51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93518" y="5551036"/>
              <a:ext cx="0" cy="14083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F9D23DA-B106-99F2-BA39-1DC88F20CD1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26863" y="5583134"/>
              <a:ext cx="0" cy="10873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9223" name="Straight Arrow Connector 9222">
            <a:extLst>
              <a:ext uri="{FF2B5EF4-FFF2-40B4-BE49-F238E27FC236}">
                <a16:creationId xmlns:a16="http://schemas.microsoft.com/office/drawing/2014/main" id="{36E244E0-35D3-F875-6024-645B6AA441F7}"/>
              </a:ext>
            </a:extLst>
          </p:cNvPr>
          <p:cNvCxnSpPr/>
          <p:nvPr/>
        </p:nvCxnSpPr>
        <p:spPr bwMode="auto">
          <a:xfrm>
            <a:off x="1263725" y="6562725"/>
            <a:ext cx="231071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9225" name="TextBox 9224">
            <a:extLst>
              <a:ext uri="{FF2B5EF4-FFF2-40B4-BE49-F238E27FC236}">
                <a16:creationId xmlns:a16="http://schemas.microsoft.com/office/drawing/2014/main" id="{EEA0D8E0-4AC2-A8E0-0EFB-1976C128E245}"/>
              </a:ext>
            </a:extLst>
          </p:cNvPr>
          <p:cNvSpPr txBox="1"/>
          <p:nvPr/>
        </p:nvSpPr>
        <p:spPr>
          <a:xfrm>
            <a:off x="2066486" y="6391944"/>
            <a:ext cx="64739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pic>
        <p:nvPicPr>
          <p:cNvPr id="9226" name="Picture 9225">
            <a:extLst>
              <a:ext uri="{FF2B5EF4-FFF2-40B4-BE49-F238E27FC236}">
                <a16:creationId xmlns:a16="http://schemas.microsoft.com/office/drawing/2014/main" id="{D5667CBE-8AFB-5B0B-93D9-2BEBC483F4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31" t="22250" r="24157" b="31450"/>
          <a:stretch/>
        </p:blipFill>
        <p:spPr>
          <a:xfrm>
            <a:off x="4219224" y="4396639"/>
            <a:ext cx="3750068" cy="2275624"/>
          </a:xfrm>
          <a:prstGeom prst="rect">
            <a:avLst/>
          </a:prstGeom>
        </p:spPr>
      </p:pic>
      <p:pic>
        <p:nvPicPr>
          <p:cNvPr id="31" name="Picture 30" descr="Table&#10;&#10;Description automatically generated with medium confidence">
            <a:extLst>
              <a:ext uri="{FF2B5EF4-FFF2-40B4-BE49-F238E27FC236}">
                <a16:creationId xmlns:a16="http://schemas.microsoft.com/office/drawing/2014/main" id="{C8CF69F0-345A-6292-6CA6-73E8E43E009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21009" r="21691" b="63411"/>
          <a:stretch/>
        </p:blipFill>
        <p:spPr>
          <a:xfrm>
            <a:off x="6629501" y="4024997"/>
            <a:ext cx="2489744" cy="469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130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7" grpId="0" animBg="1"/>
      <p:bldP spid="9" grpId="0" animBg="1"/>
      <p:bldP spid="13" grpId="0"/>
      <p:bldP spid="16" grpId="0"/>
      <p:bldP spid="29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4" name="Rectangle 125">
            <a:extLst>
              <a:ext uri="{FF2B5EF4-FFF2-40B4-BE49-F238E27FC236}">
                <a16:creationId xmlns:a16="http://schemas.microsoft.com/office/drawing/2014/main" id="{FD6832E5-8EB5-C0D1-B468-7CF1FC5C4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Παράδειγμα </a:t>
            </a:r>
            <a:r>
              <a:rPr lang="en-US" altLang="en-US" b="0" kern="0" dirty="0">
                <a:latin typeface="Liberation Sans" pitchFamily="34" charset="0"/>
              </a:rPr>
              <a:t>2</a:t>
            </a:r>
            <a:r>
              <a:rPr lang="el-GR" altLang="en-US" b="0" kern="0" dirty="0">
                <a:latin typeface="Liberation Sans" pitchFamily="34" charset="0"/>
              </a:rPr>
              <a:t> (2)</a:t>
            </a:r>
            <a:endParaRPr lang="en-US" altLang="en-US" b="0" kern="0" dirty="0">
              <a:latin typeface="Liberation Sans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570F09-12E0-3DFE-F31B-A5BCA2F34CC0}"/>
              </a:ext>
            </a:extLst>
          </p:cNvPr>
          <p:cNvSpPr txBox="1"/>
          <p:nvPr/>
        </p:nvSpPr>
        <p:spPr>
          <a:xfrm>
            <a:off x="1025321" y="2171700"/>
            <a:ext cx="26896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3399FF"/>
                </a:solidFill>
                <a:latin typeface="Arial" panose="020B0604020202020204" pitchFamily="34" charset="0"/>
              </a:rPr>
              <a:t>2</a:t>
            </a: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. Ισορροπία</a:t>
            </a:r>
            <a:r>
              <a:rPr lang="en-US" sz="2000" b="1" dirty="0">
                <a:solidFill>
                  <a:srgbClr val="3399FF"/>
                </a:solidFill>
                <a:latin typeface="Arial" panose="020B0604020202020204" pitchFamily="34" charset="0"/>
              </a:rPr>
              <a:t> @ BC</a:t>
            </a:r>
            <a:endParaRPr lang="el-GR" sz="2000" b="1" dirty="0">
              <a:solidFill>
                <a:srgbClr val="3399FF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45F30-C371-D79A-8CF0-422D073038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31" t="22250" r="24157" b="31450"/>
          <a:stretch/>
        </p:blipFill>
        <p:spPr>
          <a:xfrm>
            <a:off x="4172351" y="1033888"/>
            <a:ext cx="3750068" cy="2275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237E68-064B-0D96-D798-6FD870DB2D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20" t="38372" r="47397" b="57427"/>
          <a:stretch/>
        </p:blipFill>
        <p:spPr>
          <a:xfrm>
            <a:off x="1335881" y="3429000"/>
            <a:ext cx="6694714" cy="3819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5CAF93-9A1D-F681-605E-D74C6E812A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07" t="43611" r="47510" b="46321"/>
          <a:stretch/>
        </p:blipFill>
        <p:spPr>
          <a:xfrm>
            <a:off x="1326356" y="4247268"/>
            <a:ext cx="6694714" cy="9152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5EEDC5-036F-D51B-B314-92D72976D5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63" t="54088" r="47454" b="35844"/>
          <a:stretch/>
        </p:blipFill>
        <p:spPr>
          <a:xfrm>
            <a:off x="1307306" y="5375570"/>
            <a:ext cx="6694714" cy="91528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F164724-1C5D-72AA-F8F2-231497883051}"/>
              </a:ext>
            </a:extLst>
          </p:cNvPr>
          <p:cNvSpPr/>
          <p:nvPr/>
        </p:nvSpPr>
        <p:spPr bwMode="auto">
          <a:xfrm>
            <a:off x="3019425" y="3300413"/>
            <a:ext cx="238125" cy="26050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C0AC0E-701A-0E3C-EC48-1C6A29FA5A73}"/>
              </a:ext>
            </a:extLst>
          </p:cNvPr>
          <p:cNvSpPr txBox="1"/>
          <p:nvPr/>
        </p:nvSpPr>
        <p:spPr>
          <a:xfrm>
            <a:off x="6338455" y="5860359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001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4" name="Rectangle 125">
            <a:extLst>
              <a:ext uri="{FF2B5EF4-FFF2-40B4-BE49-F238E27FC236}">
                <a16:creationId xmlns:a16="http://schemas.microsoft.com/office/drawing/2014/main" id="{FD6832E5-8EB5-C0D1-B468-7CF1FC5C4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042" y="381000"/>
            <a:ext cx="8625957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l-GR" altLang="en-US" b="0" kern="0" dirty="0">
                <a:latin typeface="Liberation Sans" pitchFamily="34" charset="0"/>
              </a:rPr>
              <a:t>Παράδειγμα 3</a:t>
            </a:r>
            <a:endParaRPr lang="en-US" altLang="en-US" b="0" kern="0" dirty="0">
              <a:latin typeface="Liberation Sans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B2177D-EEA7-FE37-AE98-3E2DF6DCE168}"/>
              </a:ext>
            </a:extLst>
          </p:cNvPr>
          <p:cNvSpPr txBox="1"/>
          <p:nvPr/>
        </p:nvSpPr>
        <p:spPr>
          <a:xfrm>
            <a:off x="434975" y="1154210"/>
            <a:ext cx="52895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000" dirty="0">
                <a:latin typeface="Arial" panose="020B0604020202020204" pitchFamily="34" charset="0"/>
              </a:rPr>
              <a:t>Στο πλαίσιο του σχήματος, υπολογίστε την </a:t>
            </a:r>
            <a:r>
              <a:rPr lang="el-GR" sz="2000" b="1" dirty="0">
                <a:latin typeface="Arial" panose="020B0604020202020204" pitchFamily="34" charset="0"/>
              </a:rPr>
              <a:t>ορθή</a:t>
            </a:r>
            <a:r>
              <a:rPr lang="el-GR" sz="2000" dirty="0">
                <a:latin typeface="Arial" panose="020B0604020202020204" pitchFamily="34" charset="0"/>
              </a:rPr>
              <a:t> δύναμη, την </a:t>
            </a:r>
            <a:r>
              <a:rPr lang="el-GR" sz="2000" b="1" dirty="0" err="1">
                <a:latin typeface="Arial" panose="020B0604020202020204" pitchFamily="34" charset="0"/>
              </a:rPr>
              <a:t>διατμητική</a:t>
            </a:r>
            <a:r>
              <a:rPr lang="el-GR" sz="2000" dirty="0">
                <a:latin typeface="Arial" panose="020B0604020202020204" pitchFamily="34" charset="0"/>
              </a:rPr>
              <a:t> δύναμη και την </a:t>
            </a:r>
            <a:r>
              <a:rPr lang="el-GR" sz="2000" dirty="0" err="1">
                <a:latin typeface="Arial" panose="020B0604020202020204" pitchFamily="34" charset="0"/>
              </a:rPr>
              <a:t>καμπτική</a:t>
            </a:r>
            <a:r>
              <a:rPr lang="el-GR" sz="2000" dirty="0">
                <a:latin typeface="Arial" panose="020B0604020202020204" pitchFamily="34" charset="0"/>
              </a:rPr>
              <a:t> </a:t>
            </a:r>
            <a:r>
              <a:rPr lang="el-GR" sz="2000" b="1" dirty="0">
                <a:latin typeface="Arial" panose="020B0604020202020204" pitchFamily="34" charset="0"/>
              </a:rPr>
              <a:t>ροπή</a:t>
            </a:r>
            <a:r>
              <a:rPr lang="el-GR" sz="2000" dirty="0">
                <a:latin typeface="Arial" panose="020B0604020202020204" pitchFamily="34" charset="0"/>
              </a:rPr>
              <a:t> στο σημείο Β (</a:t>
            </a:r>
            <a:r>
              <a:rPr lang="en-US" sz="2000" dirty="0">
                <a:latin typeface="Arial" panose="020B0604020202020204" pitchFamily="34" charset="0"/>
              </a:rPr>
              <a:t>CD </a:t>
            </a:r>
            <a:r>
              <a:rPr lang="el-GR" sz="2000" dirty="0">
                <a:latin typeface="Arial" panose="020B0604020202020204" pitchFamily="34" charset="0"/>
              </a:rPr>
              <a:t>ράβδος).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6DCE83-1716-5EAA-A58E-0C7F643A62C5}"/>
              </a:ext>
            </a:extLst>
          </p:cNvPr>
          <p:cNvSpPr txBox="1"/>
          <p:nvPr/>
        </p:nvSpPr>
        <p:spPr>
          <a:xfrm>
            <a:off x="434975" y="2496227"/>
            <a:ext cx="4245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000" b="1" u="sng" dirty="0">
                <a:latin typeface="Arial" panose="020B0604020202020204" pitchFamily="34" charset="0"/>
              </a:rPr>
              <a:t>ΛΥΣΗ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570F09-12E0-3DFE-F31B-A5BCA2F34CC0}"/>
              </a:ext>
            </a:extLst>
          </p:cNvPr>
          <p:cNvSpPr txBox="1"/>
          <p:nvPr/>
        </p:nvSpPr>
        <p:spPr>
          <a:xfrm>
            <a:off x="434975" y="2869437"/>
            <a:ext cx="26165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1. Συνολικό ΔΕΣ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E22DE9-D479-4DF3-EDDD-0401A47E78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41" t="18217" r="63831" b="28009"/>
          <a:stretch/>
        </p:blipFill>
        <p:spPr>
          <a:xfrm>
            <a:off x="6015798" y="388841"/>
            <a:ext cx="2616552" cy="278773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07F0A87-6F00-3B81-D51E-24A82D8FC28C}"/>
              </a:ext>
            </a:extLst>
          </p:cNvPr>
          <p:cNvGrpSpPr/>
          <p:nvPr/>
        </p:nvGrpSpPr>
        <p:grpSpPr>
          <a:xfrm>
            <a:off x="152399" y="3276654"/>
            <a:ext cx="4066047" cy="3456546"/>
            <a:chOff x="114299" y="2991839"/>
            <a:chExt cx="4391026" cy="37328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30EE0B-A51E-7EB4-CB76-4DEF56E20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8541" t="28252" r="60417" b="20155"/>
            <a:stretch/>
          </p:blipFill>
          <p:spPr>
            <a:xfrm>
              <a:off x="114299" y="2991839"/>
              <a:ext cx="4103777" cy="366613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F2F7DB-11DA-F133-17D4-DC057F85E3BC}"/>
                </a:ext>
              </a:extLst>
            </p:cNvPr>
            <p:cNvSpPr/>
            <p:nvPr/>
          </p:nvSpPr>
          <p:spPr bwMode="auto">
            <a:xfrm>
              <a:off x="3571875" y="4695825"/>
              <a:ext cx="933450" cy="20288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6" charset="0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D4BDDC2-A72C-37D3-28BC-FFB3BC64AA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824" t="39715" r="36979" b="53243"/>
          <a:stretch/>
        </p:blipFill>
        <p:spPr>
          <a:xfrm>
            <a:off x="4218446" y="3386579"/>
            <a:ext cx="4772847" cy="34610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1BA64DA-A476-2BCF-35ED-5215046483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13" t="56283" r="35890" b="36822"/>
          <a:stretch/>
        </p:blipFill>
        <p:spPr>
          <a:xfrm>
            <a:off x="4156749" y="5338560"/>
            <a:ext cx="4772848" cy="33889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319597C-4821-7456-19F9-0D8E0E1BB2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519" t="39715" r="18333" b="53243"/>
          <a:stretch/>
        </p:blipFill>
        <p:spPr>
          <a:xfrm>
            <a:off x="7606171" y="3788865"/>
            <a:ext cx="1385122" cy="34610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6310F6B-A126-16AB-AF7E-0EA5FA449BC8}"/>
              </a:ext>
            </a:extLst>
          </p:cNvPr>
          <p:cNvSpPr txBox="1"/>
          <p:nvPr/>
        </p:nvSpPr>
        <p:spPr>
          <a:xfrm>
            <a:off x="4572000" y="2857598"/>
            <a:ext cx="3467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2. Συνολική Ισορροπία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6F7CA9F-6BBC-B962-A91C-013AD314CD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824" t="48517" r="36979" b="45049"/>
          <a:stretch/>
        </p:blipFill>
        <p:spPr>
          <a:xfrm>
            <a:off x="4218446" y="4383526"/>
            <a:ext cx="4772847" cy="31620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AA73F93-BE69-889F-969A-2C8E549A50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912" t="48517" r="18333" b="44588"/>
          <a:stretch/>
        </p:blipFill>
        <p:spPr>
          <a:xfrm>
            <a:off x="7705724" y="4754454"/>
            <a:ext cx="1257711" cy="33889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62B14C0-777C-42DC-0A53-4CC35E78F2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667" t="56283" r="18334" b="36577"/>
          <a:stretch/>
        </p:blipFill>
        <p:spPr>
          <a:xfrm>
            <a:off x="7866254" y="5721532"/>
            <a:ext cx="1097181" cy="350960"/>
          </a:xfrm>
          <a:prstGeom prst="rect">
            <a:avLst/>
          </a:prstGeom>
        </p:spPr>
      </p:pic>
      <p:sp>
        <p:nvSpPr>
          <p:cNvPr id="62" name="TextBox 2">
            <a:extLst>
              <a:ext uri="{FF2B5EF4-FFF2-40B4-BE49-F238E27FC236}">
                <a16:creationId xmlns:a16="http://schemas.microsoft.com/office/drawing/2014/main" id="{2826715B-D5B1-7D4C-E707-FD3EAFF36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975" y="5991225"/>
            <a:ext cx="3102025" cy="551729"/>
          </a:xfrm>
          <a:prstGeom prst="rect">
            <a:avLst/>
          </a:prstGeom>
          <a:solidFill>
            <a:schemeClr val="accent5">
              <a:lumMod val="60000"/>
              <a:lumOff val="40000"/>
              <a:alpha val="8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623888" indent="-2667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447675">
              <a:spcBef>
                <a:spcPct val="0"/>
              </a:spcBef>
              <a:buNone/>
            </a:pPr>
            <a:r>
              <a:rPr lang="el-GR" altLang="en-US" sz="1600" b="0" dirty="0"/>
              <a:t>Στη ράβδο CD δρουν μόνο </a:t>
            </a:r>
            <a:r>
              <a:rPr lang="el-GR" altLang="en-US" sz="1600" dirty="0"/>
              <a:t>αξονικά</a:t>
            </a:r>
            <a:r>
              <a:rPr lang="el-GR" altLang="en-US" sz="1600" b="0" dirty="0"/>
              <a:t> φορτία (Ε-Θ) </a:t>
            </a:r>
          </a:p>
        </p:txBody>
      </p:sp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CB1D3A34-822C-DDEB-B7F7-6854313BF3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352" y="6072383"/>
            <a:ext cx="390294" cy="3902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038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52" grpId="0"/>
      <p:bldP spid="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4" name="Rectangle 125">
            <a:extLst>
              <a:ext uri="{FF2B5EF4-FFF2-40B4-BE49-F238E27FC236}">
                <a16:creationId xmlns:a16="http://schemas.microsoft.com/office/drawing/2014/main" id="{FD6832E5-8EB5-C0D1-B468-7CF1FC5C4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042" y="381000"/>
            <a:ext cx="8625957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l-GR" altLang="en-US" b="0" kern="0" dirty="0">
                <a:latin typeface="Liberation Sans" pitchFamily="34" charset="0"/>
              </a:rPr>
              <a:t>Παράδειγμα 3</a:t>
            </a:r>
            <a:r>
              <a:rPr lang="en-US" altLang="en-US" b="0" kern="0" dirty="0">
                <a:latin typeface="Liberation Sans" pitchFamily="34" charset="0"/>
              </a:rPr>
              <a:t> (2)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6DCE83-1716-5EAA-A58E-0C7F643A62C5}"/>
              </a:ext>
            </a:extLst>
          </p:cNvPr>
          <p:cNvSpPr txBox="1"/>
          <p:nvPr/>
        </p:nvSpPr>
        <p:spPr>
          <a:xfrm>
            <a:off x="434975" y="1076306"/>
            <a:ext cx="49875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000" dirty="0">
                <a:latin typeface="Arial" panose="020B0604020202020204" pitchFamily="34" charset="0"/>
              </a:rPr>
              <a:t>Αναζητούμε δυνάμεις στο Β, τομή εκεί.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570F09-12E0-3DFE-F31B-A5BCA2F34CC0}"/>
              </a:ext>
            </a:extLst>
          </p:cNvPr>
          <p:cNvSpPr txBox="1"/>
          <p:nvPr/>
        </p:nvSpPr>
        <p:spPr>
          <a:xfrm>
            <a:off x="434975" y="1582655"/>
            <a:ext cx="26165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3. Επιμέρους ΔΕΣ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E22DE9-D479-4DF3-EDDD-0401A47E78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41" t="18217" r="63831" b="28009"/>
          <a:stretch/>
        </p:blipFill>
        <p:spPr>
          <a:xfrm>
            <a:off x="6015798" y="388841"/>
            <a:ext cx="2616552" cy="278773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6310F6B-A126-16AB-AF7E-0EA5FA449BC8}"/>
              </a:ext>
            </a:extLst>
          </p:cNvPr>
          <p:cNvSpPr txBox="1"/>
          <p:nvPr/>
        </p:nvSpPr>
        <p:spPr>
          <a:xfrm>
            <a:off x="518042" y="4660292"/>
            <a:ext cx="3467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4. Ισορροπία </a:t>
            </a:r>
            <a:r>
              <a:rPr lang="en-US" sz="2000" b="1" dirty="0">
                <a:solidFill>
                  <a:srgbClr val="3399FF"/>
                </a:solidFill>
                <a:latin typeface="Arial" panose="020B0604020202020204" pitchFamily="34" charset="0"/>
              </a:rPr>
              <a:t>@ </a:t>
            </a: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ΑΒ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FBC4D-F107-80FB-D3CE-3CCA2EFACB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70" t="36821" r="23021" b="29458"/>
          <a:stretch/>
        </p:blipFill>
        <p:spPr>
          <a:xfrm>
            <a:off x="413102" y="2950806"/>
            <a:ext cx="5276851" cy="1657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B9AD69-60A5-60DB-B521-CFDB24398868}"/>
              </a:ext>
            </a:extLst>
          </p:cNvPr>
          <p:cNvSpPr txBox="1"/>
          <p:nvPr/>
        </p:nvSpPr>
        <p:spPr>
          <a:xfrm>
            <a:off x="434975" y="1929385"/>
            <a:ext cx="49875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000" dirty="0">
                <a:latin typeface="Arial" panose="020B0604020202020204" pitchFamily="34" charset="0"/>
              </a:rPr>
              <a:t>Προσοχή στα </a:t>
            </a:r>
            <a:r>
              <a:rPr lang="el-GR" sz="2000" i="1" dirty="0">
                <a:latin typeface="Arial" panose="020B0604020202020204" pitchFamily="34" charset="0"/>
              </a:rPr>
              <a:t>επιμέρους κατανεμημένα φορτία</a:t>
            </a:r>
            <a:r>
              <a:rPr lang="el-GR" sz="2000" dirty="0">
                <a:latin typeface="Arial" panose="020B060402020202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EFE30E-D68C-4112-6F43-4360228DA1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38" t="41860" r="28958" b="50905"/>
          <a:stretch/>
        </p:blipFill>
        <p:spPr>
          <a:xfrm>
            <a:off x="3051527" y="4660292"/>
            <a:ext cx="5724526" cy="35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22A14F-9BDD-479A-914B-88E029FD9F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38" t="50156" r="28958" b="42609"/>
          <a:stretch/>
        </p:blipFill>
        <p:spPr>
          <a:xfrm>
            <a:off x="3051527" y="5068028"/>
            <a:ext cx="5724526" cy="35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88AC8F-83B0-C43F-088E-F4BAEBA8FA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38" t="58452" r="28958" b="24419"/>
          <a:stretch/>
        </p:blipFill>
        <p:spPr>
          <a:xfrm>
            <a:off x="3051527" y="5475764"/>
            <a:ext cx="5724526" cy="8418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2A98E27-5D9E-9CEA-11BB-26830E094F63}"/>
              </a:ext>
            </a:extLst>
          </p:cNvPr>
          <p:cNvSpPr/>
          <p:nvPr/>
        </p:nvSpPr>
        <p:spPr bwMode="auto">
          <a:xfrm>
            <a:off x="7490485" y="4686708"/>
            <a:ext cx="1285568" cy="30276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040991-15CA-D359-AA32-B535B148D13C}"/>
              </a:ext>
            </a:extLst>
          </p:cNvPr>
          <p:cNvSpPr/>
          <p:nvPr/>
        </p:nvSpPr>
        <p:spPr bwMode="auto">
          <a:xfrm>
            <a:off x="7490485" y="5051605"/>
            <a:ext cx="1285568" cy="30276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06CA99-AC03-AFFE-5C48-0D7DDF7FD99F}"/>
              </a:ext>
            </a:extLst>
          </p:cNvPr>
          <p:cNvSpPr/>
          <p:nvPr/>
        </p:nvSpPr>
        <p:spPr bwMode="auto">
          <a:xfrm>
            <a:off x="5543548" y="5996553"/>
            <a:ext cx="1600201" cy="30276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40B145-EAF7-D703-B3DB-4ABDAC9F2603}"/>
              </a:ext>
            </a:extLst>
          </p:cNvPr>
          <p:cNvSpPr txBox="1"/>
          <p:nvPr/>
        </p:nvSpPr>
        <p:spPr>
          <a:xfrm>
            <a:off x="760820" y="2624762"/>
            <a:ext cx="54217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1600" b="1" dirty="0">
                <a:latin typeface="Arial" panose="020B0604020202020204" pitchFamily="34" charset="0"/>
              </a:rPr>
              <a:t>ΑΡΙΣΤΕΡΟ ΤΜΗΜΑ		           ΔΕΞΙ ΤΜΗΜΑ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788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21" name="Rectangle 125">
            <a:extLst>
              <a:ext uri="{FF2B5EF4-FFF2-40B4-BE49-F238E27FC236}">
                <a16:creationId xmlns:a16="http://schemas.microsoft.com/office/drawing/2014/main" id="{BD5C4C49-83C1-35D1-DC35-6CC82C7D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94" y="381000"/>
            <a:ext cx="794273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Ολόσωμοι Φορείς: Δοκοί</a:t>
            </a:r>
            <a:endParaRPr lang="en-US" altLang="en-US" b="0" kern="0" dirty="0">
              <a:latin typeface="Liberation Sans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C662A8-341D-494D-593A-29D277F14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59" y="1083954"/>
            <a:ext cx="8258316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l-GR" altLang="en-US" sz="2000" b="0" dirty="0"/>
              <a:t>Οι πιο κοινοί ολόσωμοι δομικοί φορείς: Μακρά, ευθύγραμμα δομικά στοιχεία σταθερής διατομής που έχουν σχεδιαστεί ώστε να φέρουν </a:t>
            </a:r>
            <a:r>
              <a:rPr lang="el-GR" altLang="en-US" sz="2000" dirty="0">
                <a:solidFill>
                  <a:srgbClr val="3399FF"/>
                </a:solidFill>
              </a:rPr>
              <a:t>φορτία κάθετα </a:t>
            </a:r>
            <a:r>
              <a:rPr lang="el-GR" altLang="en-US" sz="2000" b="0" dirty="0"/>
              <a:t>στους άξονές τους. Σαν αποτέλεσμα </a:t>
            </a:r>
            <a:r>
              <a:rPr lang="el-GR" altLang="en-US" sz="2000" dirty="0">
                <a:solidFill>
                  <a:srgbClr val="3399FF"/>
                </a:solidFill>
              </a:rPr>
              <a:t>κάμπτονται</a:t>
            </a:r>
            <a:r>
              <a:rPr lang="el-GR" altLang="en-US" sz="2000" b="0" dirty="0"/>
              <a:t> &amp; αναπτύσσουν </a:t>
            </a:r>
            <a:r>
              <a:rPr lang="el-GR" altLang="en-US" sz="2000" dirty="0">
                <a:solidFill>
                  <a:srgbClr val="3399FF"/>
                </a:solidFill>
              </a:rPr>
              <a:t>Τέμνουσες &amp; Ροπές</a:t>
            </a:r>
            <a:r>
              <a:rPr lang="en-US" altLang="en-US" sz="2000" b="0" dirty="0"/>
              <a:t>.</a:t>
            </a:r>
            <a:endParaRPr lang="el-GR" altLang="en-US" sz="2000" b="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6F3171F-08EA-6D41-7946-36F1E228B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1" t="20608" r="31000" b="13452"/>
          <a:stretch/>
        </p:blipFill>
        <p:spPr bwMode="auto">
          <a:xfrm>
            <a:off x="2029601" y="2370002"/>
            <a:ext cx="5084797" cy="413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3A84BA-E9EC-DF27-105F-E7C8EAB264BE}"/>
              </a:ext>
            </a:extLst>
          </p:cNvPr>
          <p:cNvSpPr txBox="1"/>
          <p:nvPr/>
        </p:nvSpPr>
        <p:spPr>
          <a:xfrm>
            <a:off x="3413211" y="4736248"/>
            <a:ext cx="392812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Πακτωμένη δοκός ή πρόβολος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082616-5C59-7991-512E-967947E40476}"/>
              </a:ext>
            </a:extLst>
          </p:cNvPr>
          <p:cNvSpPr txBox="1"/>
          <p:nvPr/>
        </p:nvSpPr>
        <p:spPr>
          <a:xfrm>
            <a:off x="3413211" y="6416794"/>
            <a:ext cx="305955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Μονοπροέχουσα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 δοκός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A9C3EF-9609-F1E0-225D-377028CA5F13}"/>
              </a:ext>
            </a:extLst>
          </p:cNvPr>
          <p:cNvSpPr txBox="1"/>
          <p:nvPr/>
        </p:nvSpPr>
        <p:spPr>
          <a:xfrm>
            <a:off x="3413211" y="3247905"/>
            <a:ext cx="33843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Αμφιέριστη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 δοκός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E515E5-18EF-DCFE-3BD2-A81FFE7815E1}"/>
              </a:ext>
            </a:extLst>
          </p:cNvPr>
          <p:cNvSpPr txBox="1"/>
          <p:nvPr/>
        </p:nvSpPr>
        <p:spPr>
          <a:xfrm>
            <a:off x="2189757" y="3194202"/>
            <a:ext cx="14888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άρθρωση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3C4E57-D0B6-B2F6-BA2E-56C0509F20F3}"/>
              </a:ext>
            </a:extLst>
          </p:cNvPr>
          <p:cNvSpPr txBox="1"/>
          <p:nvPr/>
        </p:nvSpPr>
        <p:spPr>
          <a:xfrm>
            <a:off x="6104509" y="3243255"/>
            <a:ext cx="14888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κύλιση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C8F28-572B-CBF6-9F32-48FD3EF69CC0}"/>
              </a:ext>
            </a:extLst>
          </p:cNvPr>
          <p:cNvSpPr txBox="1"/>
          <p:nvPr/>
        </p:nvSpPr>
        <p:spPr>
          <a:xfrm>
            <a:off x="2506544" y="3981011"/>
            <a:ext cx="14888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πάκτωση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9B2F28-7A9F-3D06-8C3D-E5009551256F}"/>
              </a:ext>
            </a:extLst>
          </p:cNvPr>
          <p:cNvSpPr txBox="1"/>
          <p:nvPr/>
        </p:nvSpPr>
        <p:spPr>
          <a:xfrm>
            <a:off x="5865006" y="5430394"/>
            <a:ext cx="14888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άρθρωση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B57FFD-1385-982B-0F7D-0596DB83EE75}"/>
              </a:ext>
            </a:extLst>
          </p:cNvPr>
          <p:cNvSpPr txBox="1"/>
          <p:nvPr/>
        </p:nvSpPr>
        <p:spPr>
          <a:xfrm>
            <a:off x="2934204" y="5430394"/>
            <a:ext cx="14888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κύλιση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808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111AA-1879-4127-9E7A-06C722AD4EC7}"/>
              </a:ext>
            </a:extLst>
          </p:cNvPr>
          <p:cNvSpPr/>
          <p:nvPr/>
        </p:nvSpPr>
        <p:spPr bwMode="auto">
          <a:xfrm>
            <a:off x="431515" y="2445249"/>
            <a:ext cx="8496728" cy="1068513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21" name="Rectangle 125">
            <a:extLst>
              <a:ext uri="{FF2B5EF4-FFF2-40B4-BE49-F238E27FC236}">
                <a16:creationId xmlns:a16="http://schemas.microsoft.com/office/drawing/2014/main" id="{BD5C4C49-83C1-35D1-DC35-6CC82C7D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94" y="381000"/>
            <a:ext cx="794273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Διαγράμματα </a:t>
            </a:r>
            <a:r>
              <a:rPr lang="en-US" altLang="en-US" b="0" kern="0" dirty="0">
                <a:latin typeface="Liberation Sans" pitchFamily="34" charset="0"/>
              </a:rPr>
              <a:t>NQM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C662A8-341D-494D-593A-29D277F14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59" y="1083954"/>
            <a:ext cx="8169538" cy="50167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200"/>
              </a:spcBef>
            </a:pPr>
            <a:r>
              <a:rPr lang="el-GR" sz="2000" b="0" dirty="0">
                <a:latin typeface="Arial" panose="020B0604020202020204" pitchFamily="34" charset="0"/>
              </a:rPr>
              <a:t>Για τον </a:t>
            </a:r>
            <a:r>
              <a:rPr lang="el-GR" sz="2000" dirty="0">
                <a:solidFill>
                  <a:srgbClr val="3399FF"/>
                </a:solidFill>
              </a:rPr>
              <a:t>ασφαλή σχεδιασμό</a:t>
            </a:r>
            <a:r>
              <a:rPr lang="el-GR" sz="2000" dirty="0">
                <a:latin typeface="Arial" panose="020B0604020202020204" pitchFamily="34" charset="0"/>
              </a:rPr>
              <a:t> </a:t>
            </a:r>
            <a:r>
              <a:rPr lang="el-GR" sz="2000" b="0" dirty="0">
                <a:latin typeface="Arial" panose="020B0604020202020204" pitchFamily="34" charset="0"/>
              </a:rPr>
              <a:t>&amp; </a:t>
            </a:r>
            <a:r>
              <a:rPr lang="el-GR" sz="2000" dirty="0">
                <a:solidFill>
                  <a:srgbClr val="3399FF"/>
                </a:solidFill>
              </a:rPr>
              <a:t>πρόβλεψη της μηχανικής συμπεριφοράς</a:t>
            </a:r>
            <a:r>
              <a:rPr lang="el-GR" sz="2000" b="0" dirty="0">
                <a:latin typeface="Arial" panose="020B0604020202020204" pitchFamily="34" charset="0"/>
              </a:rPr>
              <a:t> της δοκού, είναι απαραίτητη η γνώση των εσωτερικών δυνάμεων Ν</a:t>
            </a:r>
            <a:r>
              <a:rPr lang="en-US" sz="2000" b="0" dirty="0">
                <a:latin typeface="Arial" panose="020B0604020202020204" pitchFamily="34" charset="0"/>
              </a:rPr>
              <a:t>,Q,M </a:t>
            </a:r>
            <a:r>
              <a:rPr lang="el-GR" sz="2000" b="0" dirty="0">
                <a:latin typeface="Arial" panose="020B0604020202020204" pitchFamily="34" charset="0"/>
              </a:rPr>
              <a:t>που αναπτύσσονται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 </a:t>
            </a:r>
            <a:r>
              <a:rPr lang="el-GR" altLang="en-US" sz="2000" dirty="0">
                <a:solidFill>
                  <a:srgbClr val="3399FF"/>
                </a:solidFill>
              </a:rPr>
              <a:t>σε κάθε σημείο κατά μήκος του άξονα της δοκού</a:t>
            </a:r>
            <a:r>
              <a:rPr lang="el-GR" sz="2000" b="0" dirty="0">
                <a:latin typeface="Arial" panose="020B0604020202020204" pitchFamily="34" charset="0"/>
              </a:rPr>
              <a:t>. </a:t>
            </a:r>
          </a:p>
          <a:p>
            <a:pPr>
              <a:spcBef>
                <a:spcPts val="1200"/>
              </a:spcBef>
            </a:pPr>
            <a:r>
              <a:rPr lang="el-GR" sz="2000" b="0" dirty="0">
                <a:latin typeface="Arial" panose="020B0604020202020204" pitchFamily="34" charset="0"/>
              </a:rPr>
              <a:t>Ζητούμε δηλαδή, τον προσδιορισμό</a:t>
            </a:r>
            <a:r>
              <a:rPr lang="en-US" sz="2000" b="0" dirty="0">
                <a:latin typeface="Arial" panose="020B0604020202020204" pitchFamily="34" charset="0"/>
              </a:rPr>
              <a:t> </a:t>
            </a:r>
            <a:r>
              <a:rPr lang="el-GR" sz="2000" b="0" dirty="0">
                <a:latin typeface="Arial" panose="020B0604020202020204" pitchFamily="34" charset="0"/>
              </a:rPr>
              <a:t>και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γραφική αναπαράσταση</a:t>
            </a:r>
            <a:r>
              <a:rPr lang="el-GR" sz="2000" b="0" dirty="0">
                <a:latin typeface="Arial" panose="020B0604020202020204" pitchFamily="34" charset="0"/>
              </a:rPr>
              <a:t> των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πλήρων συνεχών κατανομών των Ν(</a:t>
            </a:r>
            <a:r>
              <a:rPr lang="en-US" sz="2000" dirty="0">
                <a:solidFill>
                  <a:srgbClr val="3399FF"/>
                </a:solidFill>
                <a:latin typeface="Arial" panose="020B0604020202020204" pitchFamily="34" charset="0"/>
              </a:rPr>
              <a:t>x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) </a:t>
            </a:r>
            <a:r>
              <a:rPr lang="en-US" sz="2000" dirty="0">
                <a:solidFill>
                  <a:srgbClr val="3399FF"/>
                </a:solidFill>
                <a:latin typeface="Arial" panose="020B0604020202020204" pitchFamily="34" charset="0"/>
              </a:rPr>
              <a:t>,Q(x)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 και </a:t>
            </a:r>
            <a:r>
              <a:rPr lang="en-US" sz="2000" dirty="0">
                <a:solidFill>
                  <a:srgbClr val="3399FF"/>
                </a:solidFill>
                <a:latin typeface="Arial" panose="020B0604020202020204" pitchFamily="34" charset="0"/>
              </a:rPr>
              <a:t>M(x)</a:t>
            </a:r>
            <a:r>
              <a:rPr lang="el-GR" sz="2000" b="0" dirty="0">
                <a:latin typeface="Arial" panose="020B0604020202020204" pitchFamily="34" charset="0"/>
              </a:rPr>
              <a:t> ως προς τη θέση </a:t>
            </a:r>
            <a:r>
              <a:rPr lang="en-US" sz="2000" b="0" dirty="0">
                <a:latin typeface="Arial" panose="020B0604020202020204" pitchFamily="34" charset="0"/>
              </a:rPr>
              <a:t>x, </a:t>
            </a:r>
            <a:r>
              <a:rPr lang="el-GR" sz="2000" b="0" dirty="0">
                <a:latin typeface="Arial" panose="020B0604020202020204" pitchFamily="34" charset="0"/>
              </a:rPr>
              <a:t>στη δοκό. Αυτά είναι τα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διαγράμματα </a:t>
            </a:r>
            <a:r>
              <a:rPr lang="en-US" sz="2000" dirty="0">
                <a:solidFill>
                  <a:srgbClr val="3399FF"/>
                </a:solidFill>
                <a:latin typeface="Arial" panose="020B0604020202020204" pitchFamily="34" charset="0"/>
              </a:rPr>
              <a:t>NQM</a:t>
            </a:r>
            <a:r>
              <a:rPr lang="en-US" sz="2000" b="0" dirty="0">
                <a:latin typeface="Arial" panose="020B0604020202020204" pitchFamily="34" charset="0"/>
              </a:rPr>
              <a:t>.</a:t>
            </a:r>
            <a:endParaRPr lang="el-GR" sz="2000" b="0" dirty="0">
              <a:latin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l-GR" sz="2000" b="0" dirty="0">
                <a:latin typeface="Arial" panose="020B0604020202020204" pitchFamily="34" charset="0"/>
              </a:rPr>
              <a:t>Μπορούν να προσδιοριστούν με τη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μέθοδο των τομών </a:t>
            </a:r>
            <a:r>
              <a:rPr lang="el-GR" sz="2000" b="0" dirty="0">
                <a:latin typeface="Arial" panose="020B0604020202020204" pitchFamily="34" charset="0"/>
              </a:rPr>
              <a:t>(&amp; χρήση των εξισώσεων ισορροπίας).  </a:t>
            </a:r>
          </a:p>
          <a:p>
            <a:pPr>
              <a:spcBef>
                <a:spcPts val="1200"/>
              </a:spcBef>
            </a:pPr>
            <a:r>
              <a:rPr lang="el-GR" altLang="en-US" sz="2000" b="0" dirty="0"/>
              <a:t>Σε αντίθεση με τα δικτυώματα όπου η τομή πραγματοποιούταν σε συγκεκριμένη γνωστή θέση, εδώ πρέπει να ληφθεί σε </a:t>
            </a:r>
            <a:r>
              <a:rPr lang="el-GR" altLang="en-US" sz="2000" dirty="0">
                <a:solidFill>
                  <a:srgbClr val="3399FF"/>
                </a:solidFill>
              </a:rPr>
              <a:t>αυθαίρετη απόσταση x</a:t>
            </a:r>
            <a:r>
              <a:rPr lang="el-GR" altLang="en-US" sz="2000" b="0" dirty="0"/>
              <a:t> από το άκρο της δοκού και μετά να εφαρμοστούν οι </a:t>
            </a:r>
            <a:r>
              <a:rPr lang="el-GR" altLang="en-US" sz="2000" dirty="0">
                <a:solidFill>
                  <a:srgbClr val="3399FF"/>
                </a:solidFill>
              </a:rPr>
              <a:t>εξισώσεις ισορροπίας </a:t>
            </a:r>
            <a:r>
              <a:rPr lang="el-GR" altLang="en-US" sz="2000" b="0" dirty="0"/>
              <a:t>στο τμήμα μήκους x.</a:t>
            </a:r>
          </a:p>
          <a:p>
            <a:pPr>
              <a:spcBef>
                <a:spcPts val="1200"/>
              </a:spcBef>
            </a:pPr>
            <a:endParaRPr lang="el-GR" altLang="en-US" sz="2000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735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21" name="Rectangle 125">
            <a:extLst>
              <a:ext uri="{FF2B5EF4-FFF2-40B4-BE49-F238E27FC236}">
                <a16:creationId xmlns:a16="http://schemas.microsoft.com/office/drawing/2014/main" id="{BD5C4C49-83C1-35D1-DC35-6CC82C7D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94" y="381000"/>
            <a:ext cx="794273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Διαγράμματα </a:t>
            </a:r>
            <a:r>
              <a:rPr lang="en-US" altLang="en-US" b="0" kern="0" dirty="0">
                <a:latin typeface="Liberation Sans" pitchFamily="34" charset="0"/>
              </a:rPr>
              <a:t>NQM</a:t>
            </a:r>
            <a:r>
              <a:rPr lang="el-GR" altLang="en-US" b="0" kern="0" dirty="0">
                <a:latin typeface="Liberation Sans" pitchFamily="34" charset="0"/>
              </a:rPr>
              <a:t> (2)</a:t>
            </a:r>
            <a:endParaRPr lang="en-US" altLang="en-US" b="0" kern="0" dirty="0">
              <a:latin typeface="Liberation Sans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C662A8-341D-494D-593A-29D277F14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531" y="1084898"/>
            <a:ext cx="5853129" cy="24006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200"/>
              </a:spcBef>
            </a:pPr>
            <a:r>
              <a:rPr lang="el-GR" sz="2000" b="0" dirty="0">
                <a:latin typeface="Arial" panose="020B0604020202020204" pitchFamily="34" charset="0"/>
              </a:rPr>
              <a:t>Οι συναρτήσεις </a:t>
            </a:r>
            <a:r>
              <a:rPr lang="en-US" sz="2000" b="0" dirty="0">
                <a:latin typeface="Arial" panose="020B0604020202020204" pitchFamily="34" charset="0"/>
              </a:rPr>
              <a:t>N,Q,M </a:t>
            </a:r>
            <a:r>
              <a:rPr lang="el-GR" sz="2000" b="0" dirty="0">
                <a:latin typeface="Arial" panose="020B0604020202020204" pitchFamily="34" charset="0"/>
              </a:rPr>
              <a:t>ή οι κλίσεις τους εμφανίζουν μεταβολές, σε σημεία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μεταβολής</a:t>
            </a:r>
            <a:r>
              <a:rPr lang="el-GR" sz="2000" b="0" dirty="0">
                <a:latin typeface="Arial" panose="020B0604020202020204" pitchFamily="34" charset="0"/>
              </a:rPr>
              <a:t> της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κατανομής φορτίου </a:t>
            </a:r>
            <a:r>
              <a:rPr lang="el-GR" sz="2000" b="0" dirty="0">
                <a:latin typeface="Arial" panose="020B0604020202020204" pitchFamily="34" charset="0"/>
              </a:rPr>
              <a:t>ή σε σημεία όπου δρουν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εντοπισμένες δυνάμεις ή ροπές</a:t>
            </a:r>
            <a:r>
              <a:rPr lang="el-GR" sz="2000" b="0" dirty="0">
                <a:latin typeface="Arial" panose="020B0604020202020204" pitchFamily="34" charset="0"/>
              </a:rPr>
              <a:t>. </a:t>
            </a:r>
          </a:p>
          <a:p>
            <a:pPr>
              <a:spcBef>
                <a:spcPts val="1200"/>
              </a:spcBef>
            </a:pPr>
            <a:r>
              <a:rPr lang="el-GR" sz="2000" b="0" dirty="0">
                <a:latin typeface="Arial" panose="020B0604020202020204" pitchFamily="34" charset="0"/>
              </a:rPr>
              <a:t>Συνεπώς </a:t>
            </a:r>
            <a:r>
              <a:rPr lang="el-GR" sz="2000" dirty="0">
                <a:solidFill>
                  <a:srgbClr val="FF0000"/>
                </a:solidFill>
                <a:latin typeface="Arial" panose="020B0604020202020204" pitchFamily="34" charset="0"/>
              </a:rPr>
              <a:t>πρέπει να προσδιορίζονται για κάθε τμήμα της δοκού </a:t>
            </a:r>
            <a:r>
              <a:rPr lang="el-GR" sz="2000" b="0" dirty="0">
                <a:latin typeface="Arial" panose="020B0604020202020204" pitchFamily="34" charset="0"/>
              </a:rPr>
              <a:t>που βρίσκεται </a:t>
            </a:r>
            <a:r>
              <a:rPr lang="el-GR" sz="2000" dirty="0">
                <a:solidFill>
                  <a:srgbClr val="FF0000"/>
                </a:solidFill>
                <a:latin typeface="Arial" panose="020B0604020202020204" pitchFamily="34" charset="0"/>
              </a:rPr>
              <a:t>μεταξύ 2 οποιωνδήποτε μεταβολών </a:t>
            </a:r>
            <a:r>
              <a:rPr lang="el-GR" sz="2000" b="0" dirty="0">
                <a:latin typeface="Arial" panose="020B0604020202020204" pitchFamily="34" charset="0"/>
              </a:rPr>
              <a:t>φόρτισης.</a:t>
            </a:r>
            <a:endParaRPr lang="el-GR" altLang="en-US" sz="2000" b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938C26-32A4-C4D0-A710-4750FA242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326" y="3803387"/>
            <a:ext cx="5671334" cy="24006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l-GR" sz="2000" b="0" dirty="0">
                <a:latin typeface="Arial" panose="020B0604020202020204" pitchFamily="34" charset="0"/>
              </a:rPr>
              <a:t>Για παράδειγμα, στην δοκό του σχήματος, θα πρέπει να προσδιοριστούν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ξεχωριστά</a:t>
            </a:r>
            <a:r>
              <a:rPr lang="el-GR" sz="2000" b="0" dirty="0">
                <a:latin typeface="Arial" panose="020B0604020202020204" pitchFamily="34" charset="0"/>
              </a:rPr>
              <a:t> για κάθε ένα από τα μήκη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x</a:t>
            </a:r>
            <a:r>
              <a:rPr lang="el-GR" sz="2000" baseline="-25000" dirty="0">
                <a:solidFill>
                  <a:srgbClr val="3399FF"/>
                </a:solidFill>
                <a:latin typeface="Arial" panose="020B0604020202020204" pitchFamily="34" charset="0"/>
              </a:rPr>
              <a:t>1</a:t>
            </a:r>
            <a:r>
              <a:rPr lang="el-GR" sz="2000" b="0" dirty="0">
                <a:latin typeface="Arial" panose="020B0604020202020204" pitchFamily="34" charset="0"/>
              </a:rPr>
              <a:t>,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x</a:t>
            </a:r>
            <a:r>
              <a:rPr lang="el-GR" sz="2000" baseline="-25000" dirty="0">
                <a:solidFill>
                  <a:srgbClr val="3399FF"/>
                </a:solidFill>
                <a:latin typeface="Arial" panose="020B0604020202020204" pitchFamily="34" charset="0"/>
              </a:rPr>
              <a:t>2</a:t>
            </a:r>
            <a:r>
              <a:rPr lang="el-GR" sz="2000" b="0" dirty="0">
                <a:latin typeface="Arial" panose="020B0604020202020204" pitchFamily="34" charset="0"/>
              </a:rPr>
              <a:t> και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x</a:t>
            </a:r>
            <a:r>
              <a:rPr lang="el-GR" sz="2000" baseline="-25000" dirty="0">
                <a:solidFill>
                  <a:srgbClr val="3399FF"/>
                </a:solidFill>
                <a:latin typeface="Arial" panose="020B0604020202020204" pitchFamily="34" charset="0"/>
              </a:rPr>
              <a:t>3</a:t>
            </a:r>
            <a:r>
              <a:rPr lang="el-GR" sz="2000" b="0" dirty="0">
                <a:latin typeface="Arial" panose="020B0604020202020204" pitchFamily="34" charset="0"/>
              </a:rPr>
              <a:t> και θα ισχύουν μόνο για τα τμήματα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0-α</a:t>
            </a:r>
            <a:r>
              <a:rPr lang="el-GR" sz="2000" b="0" dirty="0">
                <a:latin typeface="Arial" panose="020B0604020202020204" pitchFamily="34" charset="0"/>
              </a:rPr>
              <a:t>,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α-β</a:t>
            </a:r>
            <a:r>
              <a:rPr lang="el-GR" sz="2000" b="0" dirty="0">
                <a:latin typeface="Arial" panose="020B0604020202020204" pitchFamily="34" charset="0"/>
              </a:rPr>
              <a:t> και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β-</a:t>
            </a:r>
            <a:r>
              <a:rPr lang="en-US" sz="2000" dirty="0">
                <a:solidFill>
                  <a:srgbClr val="3399FF"/>
                </a:solidFill>
                <a:latin typeface="Arial" panose="020B0604020202020204" pitchFamily="34" charset="0"/>
              </a:rPr>
              <a:t>L</a:t>
            </a:r>
            <a:r>
              <a:rPr lang="en-US" sz="2000" b="0" dirty="0">
                <a:latin typeface="Arial" panose="020B0604020202020204" pitchFamily="34" charset="0"/>
              </a:rPr>
              <a:t>, </a:t>
            </a:r>
            <a:r>
              <a:rPr lang="el-GR" sz="2000" b="0" dirty="0">
                <a:latin typeface="Arial" panose="020B0604020202020204" pitchFamily="34" charset="0"/>
              </a:rPr>
              <a:t>αντίστοιχα.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l-GR" sz="2000" b="0" dirty="0">
                <a:latin typeface="Arial" panose="020B0604020202020204" pitchFamily="34" charset="0"/>
              </a:rPr>
              <a:t>Αν οι συναρτήσεις αναπαρασταθούν γραφικά, θα προκύψουν τα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διαγράμματα τεμνουσών </a:t>
            </a:r>
            <a:r>
              <a:rPr lang="el-GR" sz="2000" b="0" dirty="0">
                <a:latin typeface="Arial" panose="020B0604020202020204" pitchFamily="34" charset="0"/>
              </a:rPr>
              <a:t>και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 </a:t>
            </a:r>
            <a:r>
              <a:rPr lang="el-GR" sz="2000" dirty="0" err="1">
                <a:solidFill>
                  <a:srgbClr val="3399FF"/>
                </a:solidFill>
                <a:latin typeface="Arial" panose="020B0604020202020204" pitchFamily="34" charset="0"/>
              </a:rPr>
              <a:t>καμπτικών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 ροπών </a:t>
            </a:r>
            <a:r>
              <a:rPr lang="el-GR" sz="2000" b="0" dirty="0">
                <a:latin typeface="Arial" panose="020B0604020202020204" pitchFamily="34" charset="0"/>
              </a:rPr>
              <a:t>αντίστοιχα.</a:t>
            </a:r>
            <a:endParaRPr lang="el-GR" altLang="en-US" sz="20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31CB7-1C66-F176-4DB4-B769309CAB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10" t="55131" r="60449" b="20264"/>
          <a:stretch/>
        </p:blipFill>
        <p:spPr>
          <a:xfrm>
            <a:off x="6175129" y="1017781"/>
            <a:ext cx="2760423" cy="20695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93DD4F-0A88-E5B8-18BB-A1B1B536E3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61" t="55131" r="40899" b="22910"/>
          <a:stretch/>
        </p:blipFill>
        <p:spPr>
          <a:xfrm>
            <a:off x="6288148" y="3178192"/>
            <a:ext cx="2760419" cy="1846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116237-5A25-14C5-EC3D-E5A882076A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562" t="55131" r="21011" b="27518"/>
          <a:stretch/>
        </p:blipFill>
        <p:spPr>
          <a:xfrm>
            <a:off x="6248408" y="4951689"/>
            <a:ext cx="2883496" cy="14593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40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21" name="Rectangle 125">
            <a:extLst>
              <a:ext uri="{FF2B5EF4-FFF2-40B4-BE49-F238E27FC236}">
                <a16:creationId xmlns:a16="http://schemas.microsoft.com/office/drawing/2014/main" id="{BD5C4C49-83C1-35D1-DC35-6CC82C7D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Εσωτερικές Δυνάμεις σε Δομικά Στοιχεία</a:t>
            </a:r>
            <a:endParaRPr lang="en-US" altLang="en-US" b="0" kern="0" dirty="0">
              <a:latin typeface="Liberation Sans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7449D3-7D55-CBC6-81A8-577676B284D0}"/>
              </a:ext>
            </a:extLst>
          </p:cNvPr>
          <p:cNvSpPr txBox="1"/>
          <p:nvPr/>
        </p:nvSpPr>
        <p:spPr>
          <a:xfrm>
            <a:off x="330037" y="1015534"/>
            <a:ext cx="8483926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l-GR" sz="2200" dirty="0">
                <a:latin typeface="Arial" panose="020B0604020202020204" pitchFamily="34" charset="0"/>
              </a:rPr>
              <a:t>Είδαμε τις 2 βασικές μεθόδους προσδιορισμού δυνάμεων σε μέλη </a:t>
            </a:r>
            <a:r>
              <a:rPr lang="el-GR" sz="2200" b="1" dirty="0">
                <a:solidFill>
                  <a:srgbClr val="3399FF"/>
                </a:solidFill>
                <a:latin typeface="Arial" panose="020B0604020202020204" pitchFamily="34" charset="0"/>
              </a:rPr>
              <a:t>δικτυωτών φορέων </a:t>
            </a:r>
            <a:r>
              <a:rPr lang="el-GR" sz="2200" dirty="0">
                <a:latin typeface="Arial" panose="020B0604020202020204" pitchFamily="34" charset="0"/>
              </a:rPr>
              <a:t>(ειδική κατηγορία φορέων από λεπτά ευθύγραμμα μέλη/ράβδους, που συνδέονται με </a:t>
            </a:r>
            <a:r>
              <a:rPr lang="el-GR" sz="2200" b="1" dirty="0">
                <a:solidFill>
                  <a:srgbClr val="3399FF"/>
                </a:solidFill>
                <a:latin typeface="Arial" panose="020B0604020202020204" pitchFamily="34" charset="0"/>
              </a:rPr>
              <a:t>αρθρώσεις</a:t>
            </a:r>
            <a:r>
              <a:rPr lang="el-GR" sz="2200" dirty="0">
                <a:latin typeface="Arial" panose="020B0604020202020204" pitchFamily="34" charset="0"/>
              </a:rPr>
              <a:t>). Οι ράβδοι καταπονούνταν </a:t>
            </a:r>
            <a:r>
              <a:rPr lang="el-GR" sz="2200" b="1" dirty="0">
                <a:solidFill>
                  <a:srgbClr val="3399FF"/>
                </a:solidFill>
                <a:latin typeface="Arial" panose="020B0604020202020204" pitchFamily="34" charset="0"/>
              </a:rPr>
              <a:t>μόνο αξονικά (εφελκυσμός ή θλίψη)</a:t>
            </a:r>
            <a:r>
              <a:rPr lang="el-GR" sz="2200" dirty="0">
                <a:latin typeface="Arial" panose="020B0604020202020204" pitchFamily="34" charset="0"/>
              </a:rPr>
              <a:t>.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l-GR" sz="2200" dirty="0">
                <a:latin typeface="Arial" panose="020B0604020202020204" pitchFamily="34" charset="0"/>
              </a:rPr>
              <a:t>Αν οι φορείς είναι </a:t>
            </a:r>
            <a:r>
              <a:rPr lang="el-GR" sz="2200" b="1" dirty="0">
                <a:solidFill>
                  <a:srgbClr val="3399FF"/>
                </a:solidFill>
                <a:latin typeface="Arial" panose="020B0604020202020204" pitchFamily="34" charset="0"/>
              </a:rPr>
              <a:t>ολόσωμοι</a:t>
            </a:r>
            <a:r>
              <a:rPr lang="el-GR" sz="2200" dirty="0">
                <a:latin typeface="Arial" panose="020B0604020202020204" pitchFamily="34" charset="0"/>
              </a:rPr>
              <a:t>, όπως συμβαίνει σε πολλά δομικά ή μηχανικά στοιχεία, θα καταπονούνται σε </a:t>
            </a:r>
            <a:r>
              <a:rPr lang="el-GR" sz="2200" b="1" dirty="0">
                <a:solidFill>
                  <a:srgbClr val="3399FF"/>
                </a:solidFill>
                <a:latin typeface="Arial" panose="020B0604020202020204" pitchFamily="34" charset="0"/>
              </a:rPr>
              <a:t>όλα τα είδη φορτίσεων </a:t>
            </a:r>
            <a:r>
              <a:rPr lang="el-GR" sz="2200" dirty="0">
                <a:latin typeface="Arial" panose="020B0604020202020204" pitchFamily="34" charset="0"/>
              </a:rPr>
              <a:t>(αξονικές, εγκάρσιες, </a:t>
            </a:r>
            <a:r>
              <a:rPr lang="el-GR" sz="2200" dirty="0" err="1">
                <a:latin typeface="Arial" panose="020B0604020202020204" pitchFamily="34" charset="0"/>
              </a:rPr>
              <a:t>διατμητικές</a:t>
            </a:r>
            <a:r>
              <a:rPr lang="el-GR" sz="2200" dirty="0">
                <a:latin typeface="Arial" panose="020B0604020202020204" pitchFamily="34" charset="0"/>
              </a:rPr>
              <a:t>, </a:t>
            </a:r>
            <a:r>
              <a:rPr lang="el-GR" sz="2200" dirty="0" err="1">
                <a:latin typeface="Arial" panose="020B0604020202020204" pitchFamily="34" charset="0"/>
              </a:rPr>
              <a:t>καμπτικές</a:t>
            </a:r>
            <a:r>
              <a:rPr lang="el-GR" sz="2200" dirty="0">
                <a:latin typeface="Arial" panose="020B0604020202020204" pitchFamily="34" charset="0"/>
              </a:rPr>
              <a:t>). 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l-GR" sz="2200" dirty="0">
                <a:latin typeface="Arial" panose="020B0604020202020204" pitchFamily="34" charset="0"/>
              </a:rPr>
              <a:t>Για τον </a:t>
            </a:r>
            <a:r>
              <a:rPr lang="el-GR" sz="2200" b="1" dirty="0">
                <a:solidFill>
                  <a:srgbClr val="3399FF"/>
                </a:solidFill>
                <a:latin typeface="Arial" panose="020B0604020202020204" pitchFamily="34" charset="0"/>
              </a:rPr>
              <a:t>ασφαλή σχεδιασμό &amp; πρόβλεψη της μηχανικής συμπεριφοράς </a:t>
            </a:r>
            <a:r>
              <a:rPr lang="el-GR" sz="2200" dirty="0">
                <a:latin typeface="Arial" panose="020B0604020202020204" pitchFamily="34" charset="0"/>
              </a:rPr>
              <a:t>της δομής, είναι απαραίτητη η γνώση των εσωτερικών δυνάμεων που αναπτύσσονται εντός των φορέων.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l-GR" sz="2200" dirty="0">
                <a:latin typeface="Arial" panose="020B0604020202020204" pitchFamily="34" charset="0"/>
              </a:rPr>
              <a:t>Μπορούν να προσδιοριστούν με τη </a:t>
            </a:r>
            <a:r>
              <a:rPr lang="el-GR" sz="2200" b="1" dirty="0">
                <a:solidFill>
                  <a:srgbClr val="3399FF"/>
                </a:solidFill>
                <a:latin typeface="Arial" panose="020B0604020202020204" pitchFamily="34" charset="0"/>
              </a:rPr>
              <a:t>μέθοδο των τομών </a:t>
            </a:r>
            <a:r>
              <a:rPr lang="el-GR" sz="2200" dirty="0">
                <a:latin typeface="Arial" panose="020B0604020202020204" pitchFamily="34" charset="0"/>
              </a:rPr>
              <a:t>(&amp; χρήση των </a:t>
            </a:r>
            <a:r>
              <a:rPr lang="el-GR" sz="2200" b="1" dirty="0">
                <a:solidFill>
                  <a:srgbClr val="3399FF"/>
                </a:solidFill>
                <a:latin typeface="Arial" panose="020B0604020202020204" pitchFamily="34" charset="0"/>
              </a:rPr>
              <a:t>εξισώσεων ισορροπίας</a:t>
            </a:r>
            <a:r>
              <a:rPr lang="el-GR" sz="2200" dirty="0">
                <a:latin typeface="Arial" panose="020B0604020202020204" pitchFamily="34" charset="0"/>
              </a:rPr>
              <a:t>).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2124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21" name="Rectangle 125">
            <a:extLst>
              <a:ext uri="{FF2B5EF4-FFF2-40B4-BE49-F238E27FC236}">
                <a16:creationId xmlns:a16="http://schemas.microsoft.com/office/drawing/2014/main" id="{BD5C4C49-83C1-35D1-DC35-6CC82C7D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Στην πραγματικότητα:</a:t>
            </a:r>
            <a:endParaRPr lang="en-US" altLang="en-US" b="0" kern="0" dirty="0">
              <a:latin typeface="Liberation Sans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938C26-32A4-C4D0-A710-4750FA242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627" y="1305341"/>
            <a:ext cx="7931649" cy="2862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l-GR" sz="2000" b="0" dirty="0">
                <a:latin typeface="Arial" panose="020B0604020202020204" pitchFamily="34" charset="0"/>
              </a:rPr>
              <a:t>Οι εσωτερικές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ορθές δυνάμεις Ν</a:t>
            </a:r>
            <a:r>
              <a:rPr lang="el-GR" sz="2000" b="0" dirty="0">
                <a:latin typeface="Arial" panose="020B0604020202020204" pitchFamily="34" charset="0"/>
              </a:rPr>
              <a:t> πρακτικά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δεν λαμβάνονται υπόψη </a:t>
            </a:r>
            <a:r>
              <a:rPr lang="el-GR" sz="2000" b="0" dirty="0">
                <a:latin typeface="Arial" panose="020B0604020202020204" pitchFamily="34" charset="0"/>
              </a:rPr>
              <a:t>για 2 λόγους: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l-GR" sz="2000" b="0" dirty="0">
                <a:latin typeface="Arial" panose="020B0604020202020204" pitchFamily="34" charset="0"/>
              </a:rPr>
              <a:t>Στις περισσότερες περιπτώσεις, τα φορτία εφαρμόζονται κάθετα στους άξονες της δοκού, παράγοντας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μόνο</a:t>
            </a:r>
            <a:r>
              <a:rPr lang="el-GR" sz="2000" b="0" dirty="0">
                <a:latin typeface="Arial" panose="020B0604020202020204" pitchFamily="34" charset="0"/>
              </a:rPr>
              <a:t> εσωτερικές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τέμνουσες</a:t>
            </a:r>
            <a:r>
              <a:rPr lang="el-GR" sz="2000" b="0" dirty="0"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3399FF"/>
                </a:solidFill>
                <a:latin typeface="Arial" panose="020B0604020202020204" pitchFamily="34" charset="0"/>
              </a:rPr>
              <a:t>Q</a:t>
            </a:r>
            <a:r>
              <a:rPr lang="en-US" sz="2000" b="0" dirty="0">
                <a:latin typeface="Arial" panose="020B0604020202020204" pitchFamily="34" charset="0"/>
              </a:rPr>
              <a:t> </a:t>
            </a:r>
            <a:r>
              <a:rPr lang="el-GR" sz="2000" b="0" dirty="0">
                <a:latin typeface="Arial" panose="020B0604020202020204" pitchFamily="34" charset="0"/>
              </a:rPr>
              <a:t>και </a:t>
            </a:r>
            <a:r>
              <a:rPr lang="el-GR" sz="2000" b="0" dirty="0" err="1">
                <a:latin typeface="Arial" panose="020B0604020202020204" pitchFamily="34" charset="0"/>
              </a:rPr>
              <a:t>καμπτικές</a:t>
            </a:r>
            <a:r>
              <a:rPr lang="el-GR" sz="2000" b="0" dirty="0">
                <a:latin typeface="Arial" panose="020B0604020202020204" pitchFamily="34" charset="0"/>
              </a:rPr>
              <a:t>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ροπές </a:t>
            </a:r>
            <a:r>
              <a:rPr lang="en-US" sz="2000" dirty="0">
                <a:solidFill>
                  <a:srgbClr val="3399FF"/>
                </a:solidFill>
                <a:latin typeface="Arial" panose="020B0604020202020204" pitchFamily="34" charset="0"/>
              </a:rPr>
              <a:t>M</a:t>
            </a:r>
            <a:endParaRPr lang="el-GR" sz="2000" dirty="0">
              <a:solidFill>
                <a:srgbClr val="3399FF"/>
              </a:solidFill>
              <a:latin typeface="Arial" panose="020B0604020202020204" pitchFamily="34" charset="0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l-GR" sz="2000" b="0" dirty="0">
                <a:latin typeface="Arial" panose="020B0604020202020204" pitchFamily="34" charset="0"/>
              </a:rPr>
              <a:t>Για σχεδιαστικούς σκοπούς, η </a:t>
            </a:r>
            <a:r>
              <a:rPr lang="el-GR" sz="2000" dirty="0">
                <a:solidFill>
                  <a:srgbClr val="3399FF"/>
                </a:solidFill>
                <a:latin typeface="Arial" panose="020B0604020202020204" pitchFamily="34" charset="0"/>
              </a:rPr>
              <a:t>αντίσταση της δοκού σε διάτμηση και κάμψη</a:t>
            </a:r>
            <a:r>
              <a:rPr lang="el-GR" sz="2000" b="0" dirty="0">
                <a:latin typeface="Arial" panose="020B0604020202020204" pitchFamily="34" charset="0"/>
              </a:rPr>
              <a:t>, είναι πιο σημαντική από την ικανότητά της να αντιστέκεται σε ορθές φορτίσεις.</a:t>
            </a:r>
            <a:endParaRPr lang="el-GR" altLang="en-US" sz="2000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622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21" name="Rectangle 125">
            <a:extLst>
              <a:ext uri="{FF2B5EF4-FFF2-40B4-BE49-F238E27FC236}">
                <a16:creationId xmlns:a16="http://schemas.microsoft.com/office/drawing/2014/main" id="{BD5C4C49-83C1-35D1-DC35-6CC82C7D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Σχέσεις μεταξύ Φόρτισης, </a:t>
            </a:r>
            <a:r>
              <a:rPr lang="en-US" altLang="en-US" b="0" kern="0" dirty="0">
                <a:latin typeface="Liberation Sans" pitchFamily="34" charset="0"/>
              </a:rPr>
              <a:t>Q </a:t>
            </a:r>
            <a:r>
              <a:rPr lang="el-GR" altLang="en-US" b="0" kern="0" dirty="0">
                <a:latin typeface="Liberation Sans" pitchFamily="34" charset="0"/>
              </a:rPr>
              <a:t>και </a:t>
            </a:r>
            <a:r>
              <a:rPr lang="en-US" altLang="en-US" b="0" kern="0" dirty="0">
                <a:latin typeface="Liberation Sans" pitchFamily="34" charset="0"/>
              </a:rPr>
              <a:t>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D35E-3757-228C-9253-6F2257EAD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02" y="1119606"/>
            <a:ext cx="8353969" cy="101566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2000" b="0" dirty="0"/>
              <a:t>Για την ευκολότερη κατασκευή των διαγραμμάτων, μπορούμε να χρησιμοποιούμε </a:t>
            </a:r>
            <a:r>
              <a:rPr lang="el-GR" altLang="en-US" sz="2000" dirty="0">
                <a:solidFill>
                  <a:srgbClr val="3399FF"/>
                </a:solidFill>
              </a:rPr>
              <a:t>διαφορικές σχέσεις</a:t>
            </a:r>
            <a:r>
              <a:rPr lang="el-GR" altLang="en-US" sz="2000" b="0" dirty="0"/>
              <a:t> που υπάρχουν μεταξύ του εφαρμοζόμενου </a:t>
            </a:r>
            <a:r>
              <a:rPr lang="el-GR" altLang="en-US" sz="2000" dirty="0">
                <a:solidFill>
                  <a:srgbClr val="3399FF"/>
                </a:solidFill>
              </a:rPr>
              <a:t>φορτίου</a:t>
            </a:r>
            <a:r>
              <a:rPr lang="el-GR" altLang="en-US" sz="2000" b="0" dirty="0"/>
              <a:t>, των </a:t>
            </a:r>
            <a:r>
              <a:rPr lang="el-GR" altLang="en-US" sz="2000" dirty="0">
                <a:solidFill>
                  <a:srgbClr val="3399FF"/>
                </a:solidFill>
              </a:rPr>
              <a:t>τεμνουσών δυνάμεων </a:t>
            </a:r>
            <a:r>
              <a:rPr lang="el-GR" altLang="en-US" sz="2000" b="0" dirty="0"/>
              <a:t>και των </a:t>
            </a:r>
            <a:r>
              <a:rPr lang="el-GR" altLang="en-US" sz="2000" dirty="0">
                <a:solidFill>
                  <a:srgbClr val="3399FF"/>
                </a:solidFill>
              </a:rPr>
              <a:t>ροπών</a:t>
            </a:r>
            <a:r>
              <a:rPr lang="el-GR" altLang="en-US" sz="2000" b="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85D84E-5770-D677-6074-EE882C2C98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76" t="20787" r="54495" b="55800"/>
          <a:stretch/>
        </p:blipFill>
        <p:spPr>
          <a:xfrm>
            <a:off x="461640" y="2175036"/>
            <a:ext cx="3164658" cy="1495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E3D635-B4FB-73DF-6385-73E975A65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355" y="2378577"/>
            <a:ext cx="506013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l-GR" altLang="en-US" sz="2000" b="0" dirty="0"/>
              <a:t>π.χ. έστω η </a:t>
            </a:r>
            <a:r>
              <a:rPr lang="el-GR" altLang="en-US" sz="2000" b="0" dirty="0" err="1"/>
              <a:t>αμφιέριστη</a:t>
            </a:r>
            <a:r>
              <a:rPr lang="el-GR" altLang="en-US" sz="2000" b="0" dirty="0"/>
              <a:t> δοκός στην οποία δρα τυχαία κατανεμημένο φορτίο </a:t>
            </a:r>
            <a:r>
              <a:rPr lang="en-US" altLang="en-US" sz="2000" b="0" dirty="0"/>
              <a:t>w(x), </a:t>
            </a:r>
            <a:r>
              <a:rPr lang="el-GR" altLang="en-US" sz="2000" b="0" dirty="0"/>
              <a:t>και σειρά δυνάμεων (</a:t>
            </a:r>
            <a:r>
              <a:rPr lang="en-US" altLang="en-US" sz="2000" b="0" dirty="0"/>
              <a:t>F</a:t>
            </a:r>
            <a:r>
              <a:rPr lang="en-US" altLang="en-US" sz="2000" b="0" baseline="-25000" dirty="0"/>
              <a:t>1</a:t>
            </a:r>
            <a:r>
              <a:rPr lang="en-US" altLang="en-US" sz="2000" b="0" dirty="0"/>
              <a:t>, F</a:t>
            </a:r>
            <a:r>
              <a:rPr lang="en-US" altLang="en-US" sz="2000" b="0" baseline="-25000" dirty="0"/>
              <a:t>2</a:t>
            </a:r>
            <a:r>
              <a:rPr lang="en-US" altLang="en-US" sz="2000" b="0" dirty="0"/>
              <a:t>) </a:t>
            </a:r>
            <a:r>
              <a:rPr lang="el-GR" altLang="en-US" sz="2000" b="0" dirty="0"/>
              <a:t>και ροπών (</a:t>
            </a:r>
            <a:r>
              <a:rPr lang="en-US" altLang="en-US" sz="2000" b="0" dirty="0"/>
              <a:t>M</a:t>
            </a:r>
            <a:r>
              <a:rPr lang="en-US" altLang="en-US" sz="2000" b="0" baseline="-25000" dirty="0"/>
              <a:t>0</a:t>
            </a:r>
            <a:r>
              <a:rPr lang="en-US" altLang="en-US" sz="2000" b="0" dirty="0"/>
              <a:t>) </a:t>
            </a:r>
            <a:endParaRPr lang="el-GR" altLang="en-US" sz="20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3613A5-DAA6-3954-D416-0C12560A34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55" t="41900" r="57303" b="16669"/>
          <a:stretch/>
        </p:blipFill>
        <p:spPr>
          <a:xfrm>
            <a:off x="226029" y="3898589"/>
            <a:ext cx="2204005" cy="2931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897B0-44CA-8F3A-EB99-29F5BFA29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0034" y="3741520"/>
            <a:ext cx="6185646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l-GR" altLang="en-US" sz="2000" b="0" dirty="0"/>
              <a:t>Στο </a:t>
            </a:r>
            <a:r>
              <a:rPr lang="el-GR" altLang="en-US" sz="2000" dirty="0">
                <a:solidFill>
                  <a:srgbClr val="FF0000"/>
                </a:solidFill>
              </a:rPr>
              <a:t>ΔΕΣ τμήματος Δ</a:t>
            </a:r>
            <a:r>
              <a:rPr lang="en-US" altLang="en-US" sz="2000" dirty="0">
                <a:solidFill>
                  <a:srgbClr val="FF0000"/>
                </a:solidFill>
              </a:rPr>
              <a:t>x</a:t>
            </a:r>
            <a:r>
              <a:rPr lang="el-GR" altLang="en-US" sz="2000" dirty="0">
                <a:solidFill>
                  <a:srgbClr val="FF0000"/>
                </a:solidFill>
              </a:rPr>
              <a:t> </a:t>
            </a:r>
            <a:r>
              <a:rPr lang="el-GR" altLang="en-US" sz="2000" b="0" dirty="0"/>
              <a:t>(το οποίο </a:t>
            </a:r>
            <a:r>
              <a:rPr lang="el-GR" altLang="en-US" sz="2000" i="1" u="sng" dirty="0">
                <a:solidFill>
                  <a:srgbClr val="3399FF"/>
                </a:solidFill>
              </a:rPr>
              <a:t>δεν</a:t>
            </a:r>
            <a:r>
              <a:rPr lang="el-GR" altLang="en-US" sz="2000" dirty="0">
                <a:solidFill>
                  <a:srgbClr val="3399FF"/>
                </a:solidFill>
              </a:rPr>
              <a:t> περιλαμβάνει </a:t>
            </a:r>
            <a:r>
              <a:rPr lang="el-GR" altLang="en-US" sz="2000" u="sng" dirty="0">
                <a:solidFill>
                  <a:srgbClr val="3399FF"/>
                </a:solidFill>
              </a:rPr>
              <a:t>συγκεντρωμένη</a:t>
            </a:r>
            <a:r>
              <a:rPr lang="el-GR" altLang="en-US" sz="2000" dirty="0">
                <a:solidFill>
                  <a:srgbClr val="3399FF"/>
                </a:solidFill>
              </a:rPr>
              <a:t> δύναμη ή ροπή </a:t>
            </a:r>
            <a:r>
              <a:rPr lang="el-GR" altLang="en-US" sz="2000" b="0" dirty="0"/>
              <a:t>παρά μόνο κατανεμημένο φορτίο </a:t>
            </a:r>
            <a:r>
              <a:rPr lang="en-US" altLang="en-US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w(x)</a:t>
            </a:r>
            <a:r>
              <a:rPr lang="el-GR" altLang="en-US" sz="2000" b="0" dirty="0"/>
              <a:t>)</a:t>
            </a:r>
            <a:r>
              <a:rPr lang="en-US" altLang="en-US" sz="2000" b="0" dirty="0"/>
              <a:t>:</a:t>
            </a:r>
          </a:p>
          <a:p>
            <a:pPr>
              <a:spcBef>
                <a:spcPts val="1200"/>
              </a:spcBef>
            </a:pPr>
            <a:r>
              <a:rPr lang="en-US" altLang="en-US" sz="1800" b="0" dirty="0"/>
              <a:t>H </a:t>
            </a:r>
            <a:r>
              <a:rPr lang="el-GR" altLang="en-US" sz="1800" b="0" dirty="0"/>
              <a:t>διάτμηση </a:t>
            </a:r>
            <a:r>
              <a:rPr lang="en-US" altLang="en-US" sz="1800" b="0" dirty="0"/>
              <a:t>V </a:t>
            </a:r>
            <a:r>
              <a:rPr lang="el-GR" altLang="en-US" sz="1800" b="0" dirty="0"/>
              <a:t>και η ροπή </a:t>
            </a:r>
            <a:r>
              <a:rPr lang="en-US" altLang="en-US" sz="1800" b="0" dirty="0"/>
              <a:t>M </a:t>
            </a:r>
            <a:r>
              <a:rPr lang="el-GR" altLang="en-US" sz="1800" b="0" dirty="0"/>
              <a:t>στο δεξί άκρο (θέση </a:t>
            </a:r>
            <a:r>
              <a:rPr lang="en-US" altLang="en-US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x+</a:t>
            </a:r>
            <a:r>
              <a:rPr lang="el-GR" altLang="en-US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en-US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l-GR" altLang="en-US" sz="1800" b="0" dirty="0"/>
              <a:t>) είναι κατά τι μεγαλύτερες από τη θέση </a:t>
            </a:r>
            <a:r>
              <a:rPr lang="en-US" altLang="en-US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l-GR" altLang="en-US" sz="1800" b="0" dirty="0"/>
              <a:t>, για να διατηρείται η ισορροπία στο τμήμα</a:t>
            </a:r>
          </a:p>
          <a:p>
            <a:pPr>
              <a:spcBef>
                <a:spcPts val="1200"/>
              </a:spcBef>
            </a:pPr>
            <a:r>
              <a:rPr lang="el-GR" altLang="en-US" sz="1800" b="0" dirty="0"/>
              <a:t>Το κατανεμημένο φορτίο έχει αντικατασταθεί από συνισταμένη δύναμη Δ</a:t>
            </a:r>
            <a:r>
              <a:rPr lang="en-US" altLang="en-US" sz="1800" b="0" dirty="0"/>
              <a:t>F=w(x)</a:t>
            </a:r>
            <a:r>
              <a:rPr lang="el-GR" altLang="en-US" sz="1800" b="0" dirty="0"/>
              <a:t>Δ</a:t>
            </a:r>
            <a:r>
              <a:rPr lang="en-US" altLang="en-US" sz="1800" b="0" dirty="0"/>
              <a:t>x </a:t>
            </a:r>
            <a:r>
              <a:rPr lang="el-GR" altLang="en-US" sz="1800" b="0" dirty="0"/>
              <a:t>που δρα σε θέση </a:t>
            </a:r>
            <a:r>
              <a:rPr lang="en-US" altLang="en-US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k(</a:t>
            </a:r>
            <a:r>
              <a:rPr lang="el-GR" altLang="en-US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en-US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x) </a:t>
            </a:r>
            <a:r>
              <a:rPr lang="en-US" altLang="en-US" sz="1800" b="0" dirty="0"/>
              <a:t>(</a:t>
            </a:r>
            <a:r>
              <a:rPr lang="el-GR" altLang="en-US" sz="1800" b="0" dirty="0"/>
              <a:t>πχ αν </a:t>
            </a:r>
            <a:r>
              <a:rPr lang="en-US" altLang="en-US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w(x)</a:t>
            </a:r>
            <a:r>
              <a:rPr lang="el-GR" altLang="en-US" sz="1800" b="0" dirty="0"/>
              <a:t> σταθερό, </a:t>
            </a:r>
            <a:r>
              <a:rPr lang="en-US" altLang="en-US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k=1/2</a:t>
            </a:r>
            <a:r>
              <a:rPr lang="en-US" altLang="en-US" sz="1800" b="0" dirty="0"/>
              <a:t>)</a:t>
            </a:r>
            <a:endParaRPr lang="el-GR" altLang="en-US" sz="1800" b="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53D957-40E9-0F0A-50BF-33ED9BBEF1C7}"/>
              </a:ext>
            </a:extLst>
          </p:cNvPr>
          <p:cNvCxnSpPr/>
          <p:nvPr/>
        </p:nvCxnSpPr>
        <p:spPr bwMode="auto">
          <a:xfrm>
            <a:off x="1148080" y="4185920"/>
            <a:ext cx="0" cy="1483360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2600D7E-109E-0465-E8A6-C579B97652D5}"/>
              </a:ext>
            </a:extLst>
          </p:cNvPr>
          <p:cNvSpPr/>
          <p:nvPr/>
        </p:nvSpPr>
        <p:spPr bwMode="auto">
          <a:xfrm>
            <a:off x="701040" y="2680335"/>
            <a:ext cx="683895" cy="276225"/>
          </a:xfrm>
          <a:custGeom>
            <a:avLst/>
            <a:gdLst>
              <a:gd name="csX0" fmla="*/ 43815 w 683895"/>
              <a:gd name="csY0" fmla="*/ 142875 h 276225"/>
              <a:gd name="csX1" fmla="*/ 209550 w 683895"/>
              <a:gd name="csY1" fmla="*/ 100965 h 276225"/>
              <a:gd name="csX2" fmla="*/ 342900 w 683895"/>
              <a:gd name="csY2" fmla="*/ 70485 h 276225"/>
              <a:gd name="csX3" fmla="*/ 552450 w 683895"/>
              <a:gd name="csY3" fmla="*/ 22860 h 276225"/>
              <a:gd name="csX4" fmla="*/ 683895 w 683895"/>
              <a:gd name="csY4" fmla="*/ 0 h 276225"/>
              <a:gd name="csX5" fmla="*/ 655320 w 683895"/>
              <a:gd name="csY5" fmla="*/ 173355 h 276225"/>
              <a:gd name="csX6" fmla="*/ 668655 w 683895"/>
              <a:gd name="csY6" fmla="*/ 186690 h 276225"/>
              <a:gd name="csX7" fmla="*/ 681990 w 683895"/>
              <a:gd name="csY7" fmla="*/ 249555 h 276225"/>
              <a:gd name="csX8" fmla="*/ 681990 w 683895"/>
              <a:gd name="csY8" fmla="*/ 276225 h 276225"/>
              <a:gd name="csX9" fmla="*/ 22860 w 683895"/>
              <a:gd name="csY9" fmla="*/ 276225 h 276225"/>
              <a:gd name="csX10" fmla="*/ 0 w 683895"/>
              <a:gd name="csY10" fmla="*/ 222885 h 276225"/>
              <a:gd name="csX11" fmla="*/ 43815 w 683895"/>
              <a:gd name="csY11" fmla="*/ 142875 h 2762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683895" h="276225">
                <a:moveTo>
                  <a:pt x="43815" y="142875"/>
                </a:moveTo>
                <a:lnTo>
                  <a:pt x="209550" y="100965"/>
                </a:lnTo>
                <a:lnTo>
                  <a:pt x="342900" y="70485"/>
                </a:lnTo>
                <a:lnTo>
                  <a:pt x="552450" y="22860"/>
                </a:lnTo>
                <a:lnTo>
                  <a:pt x="683895" y="0"/>
                </a:lnTo>
                <a:lnTo>
                  <a:pt x="655320" y="173355"/>
                </a:lnTo>
                <a:lnTo>
                  <a:pt x="668655" y="186690"/>
                </a:lnTo>
                <a:lnTo>
                  <a:pt x="681990" y="249555"/>
                </a:lnTo>
                <a:lnTo>
                  <a:pt x="681990" y="276225"/>
                </a:lnTo>
                <a:lnTo>
                  <a:pt x="22860" y="276225"/>
                </a:lnTo>
                <a:lnTo>
                  <a:pt x="0" y="222885"/>
                </a:lnTo>
                <a:lnTo>
                  <a:pt x="43815" y="142875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6D81A3E-A3AF-D1E5-69C7-9EAE37253750}"/>
              </a:ext>
            </a:extLst>
          </p:cNvPr>
          <p:cNvSpPr/>
          <p:nvPr/>
        </p:nvSpPr>
        <p:spPr bwMode="auto">
          <a:xfrm>
            <a:off x="1423035" y="2564130"/>
            <a:ext cx="678180" cy="394335"/>
          </a:xfrm>
          <a:custGeom>
            <a:avLst/>
            <a:gdLst>
              <a:gd name="csX0" fmla="*/ 9525 w 678180"/>
              <a:gd name="csY0" fmla="*/ 95250 h 394335"/>
              <a:gd name="csX1" fmla="*/ 7620 w 678180"/>
              <a:gd name="csY1" fmla="*/ 236220 h 394335"/>
              <a:gd name="csX2" fmla="*/ 28575 w 678180"/>
              <a:gd name="csY2" fmla="*/ 270510 h 394335"/>
              <a:gd name="csX3" fmla="*/ 32385 w 678180"/>
              <a:gd name="csY3" fmla="*/ 289560 h 394335"/>
              <a:gd name="csX4" fmla="*/ 19050 w 678180"/>
              <a:gd name="csY4" fmla="*/ 300990 h 394335"/>
              <a:gd name="csX5" fmla="*/ 0 w 678180"/>
              <a:gd name="csY5" fmla="*/ 384810 h 394335"/>
              <a:gd name="csX6" fmla="*/ 7620 w 678180"/>
              <a:gd name="csY6" fmla="*/ 392430 h 394335"/>
              <a:gd name="csX7" fmla="*/ 678180 w 678180"/>
              <a:gd name="csY7" fmla="*/ 394335 h 394335"/>
              <a:gd name="csX8" fmla="*/ 666750 w 678180"/>
              <a:gd name="csY8" fmla="*/ 371475 h 394335"/>
              <a:gd name="csX9" fmla="*/ 666750 w 678180"/>
              <a:gd name="csY9" fmla="*/ 342900 h 394335"/>
              <a:gd name="csX10" fmla="*/ 661035 w 678180"/>
              <a:gd name="csY10" fmla="*/ 318135 h 394335"/>
              <a:gd name="csX11" fmla="*/ 655320 w 678180"/>
              <a:gd name="csY11" fmla="*/ 297180 h 394335"/>
              <a:gd name="csX12" fmla="*/ 655320 w 678180"/>
              <a:gd name="csY12" fmla="*/ 194310 h 394335"/>
              <a:gd name="csX13" fmla="*/ 657225 w 678180"/>
              <a:gd name="csY13" fmla="*/ 0 h 394335"/>
              <a:gd name="csX14" fmla="*/ 548640 w 678180"/>
              <a:gd name="csY14" fmla="*/ 15240 h 394335"/>
              <a:gd name="csX15" fmla="*/ 441960 w 678180"/>
              <a:gd name="csY15" fmla="*/ 26670 h 394335"/>
              <a:gd name="csX16" fmla="*/ 259080 w 678180"/>
              <a:gd name="csY16" fmla="*/ 57150 h 394335"/>
              <a:gd name="csX17" fmla="*/ 146685 w 678180"/>
              <a:gd name="csY17" fmla="*/ 76200 h 394335"/>
              <a:gd name="csX18" fmla="*/ 83820 w 678180"/>
              <a:gd name="csY18" fmla="*/ 85725 h 394335"/>
              <a:gd name="csX19" fmla="*/ 9525 w 678180"/>
              <a:gd name="csY19" fmla="*/ 95250 h 39433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678180" h="394335">
                <a:moveTo>
                  <a:pt x="9525" y="95250"/>
                </a:moveTo>
                <a:lnTo>
                  <a:pt x="7620" y="236220"/>
                </a:lnTo>
                <a:lnTo>
                  <a:pt x="28575" y="270510"/>
                </a:lnTo>
                <a:lnTo>
                  <a:pt x="32385" y="289560"/>
                </a:lnTo>
                <a:lnTo>
                  <a:pt x="19050" y="300990"/>
                </a:lnTo>
                <a:lnTo>
                  <a:pt x="0" y="384810"/>
                </a:lnTo>
                <a:lnTo>
                  <a:pt x="7620" y="392430"/>
                </a:lnTo>
                <a:lnTo>
                  <a:pt x="678180" y="394335"/>
                </a:lnTo>
                <a:lnTo>
                  <a:pt x="666750" y="371475"/>
                </a:lnTo>
                <a:lnTo>
                  <a:pt x="666750" y="342900"/>
                </a:lnTo>
                <a:lnTo>
                  <a:pt x="661035" y="318135"/>
                </a:lnTo>
                <a:lnTo>
                  <a:pt x="655320" y="297180"/>
                </a:lnTo>
                <a:lnTo>
                  <a:pt x="655320" y="194310"/>
                </a:lnTo>
                <a:lnTo>
                  <a:pt x="657225" y="0"/>
                </a:lnTo>
                <a:lnTo>
                  <a:pt x="548640" y="15240"/>
                </a:lnTo>
                <a:lnTo>
                  <a:pt x="441960" y="26670"/>
                </a:lnTo>
                <a:lnTo>
                  <a:pt x="259080" y="57150"/>
                </a:lnTo>
                <a:lnTo>
                  <a:pt x="146685" y="76200"/>
                </a:lnTo>
                <a:lnTo>
                  <a:pt x="83820" y="85725"/>
                </a:lnTo>
                <a:lnTo>
                  <a:pt x="9525" y="9525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BEB86076-A952-88BB-F8A6-BB039053BFAE}"/>
              </a:ext>
            </a:extLst>
          </p:cNvPr>
          <p:cNvSpPr/>
          <p:nvPr/>
        </p:nvSpPr>
        <p:spPr bwMode="auto">
          <a:xfrm>
            <a:off x="2143126" y="2546985"/>
            <a:ext cx="1021080" cy="413851"/>
          </a:xfrm>
          <a:custGeom>
            <a:avLst/>
            <a:gdLst>
              <a:gd name="csX0" fmla="*/ 3810 w 1024890"/>
              <a:gd name="csY0" fmla="*/ 9525 h 407670"/>
              <a:gd name="csX1" fmla="*/ 15240 w 1024890"/>
              <a:gd name="csY1" fmla="*/ 262890 h 407670"/>
              <a:gd name="csX2" fmla="*/ 26670 w 1024890"/>
              <a:gd name="csY2" fmla="*/ 302895 h 407670"/>
              <a:gd name="csX3" fmla="*/ 1905 w 1024890"/>
              <a:gd name="csY3" fmla="*/ 392430 h 407670"/>
              <a:gd name="csX4" fmla="*/ 0 w 1024890"/>
              <a:gd name="csY4" fmla="*/ 407670 h 407670"/>
              <a:gd name="csX5" fmla="*/ 927735 w 1024890"/>
              <a:gd name="csY5" fmla="*/ 405765 h 407670"/>
              <a:gd name="csX6" fmla="*/ 1024890 w 1024890"/>
              <a:gd name="csY6" fmla="*/ 165735 h 407670"/>
              <a:gd name="csX7" fmla="*/ 963930 w 1024890"/>
              <a:gd name="csY7" fmla="*/ 0 h 407670"/>
              <a:gd name="csX8" fmla="*/ 821055 w 1024890"/>
              <a:gd name="csY8" fmla="*/ 9525 h 407670"/>
              <a:gd name="csX9" fmla="*/ 133350 w 1024890"/>
              <a:gd name="csY9" fmla="*/ 7620 h 407670"/>
              <a:gd name="csX10" fmla="*/ 3810 w 1024890"/>
              <a:gd name="csY10" fmla="*/ 9525 h 407670"/>
              <a:gd name="csX0" fmla="*/ 1905 w 1022985"/>
              <a:gd name="csY0" fmla="*/ 9525 h 405765"/>
              <a:gd name="csX1" fmla="*/ 13335 w 1022985"/>
              <a:gd name="csY1" fmla="*/ 262890 h 405765"/>
              <a:gd name="csX2" fmla="*/ 24765 w 1022985"/>
              <a:gd name="csY2" fmla="*/ 302895 h 405765"/>
              <a:gd name="csX3" fmla="*/ 0 w 1022985"/>
              <a:gd name="csY3" fmla="*/ 392430 h 405765"/>
              <a:gd name="csX4" fmla="*/ 459105 w 1022985"/>
              <a:gd name="csY4" fmla="*/ 401955 h 405765"/>
              <a:gd name="csX5" fmla="*/ 925830 w 1022985"/>
              <a:gd name="csY5" fmla="*/ 405765 h 405765"/>
              <a:gd name="csX6" fmla="*/ 1022985 w 1022985"/>
              <a:gd name="csY6" fmla="*/ 165735 h 405765"/>
              <a:gd name="csX7" fmla="*/ 962025 w 1022985"/>
              <a:gd name="csY7" fmla="*/ 0 h 405765"/>
              <a:gd name="csX8" fmla="*/ 819150 w 1022985"/>
              <a:gd name="csY8" fmla="*/ 9525 h 405765"/>
              <a:gd name="csX9" fmla="*/ 131445 w 1022985"/>
              <a:gd name="csY9" fmla="*/ 7620 h 405765"/>
              <a:gd name="csX10" fmla="*/ 1905 w 1022985"/>
              <a:gd name="csY10" fmla="*/ 9525 h 405765"/>
              <a:gd name="csX0" fmla="*/ 1905 w 1022985"/>
              <a:gd name="csY0" fmla="*/ 9525 h 405765"/>
              <a:gd name="csX1" fmla="*/ 13335 w 1022985"/>
              <a:gd name="csY1" fmla="*/ 262890 h 405765"/>
              <a:gd name="csX2" fmla="*/ 24765 w 1022985"/>
              <a:gd name="csY2" fmla="*/ 302895 h 405765"/>
              <a:gd name="csX3" fmla="*/ 0 w 1022985"/>
              <a:gd name="csY3" fmla="*/ 392430 h 405765"/>
              <a:gd name="csX4" fmla="*/ 424815 w 1022985"/>
              <a:gd name="csY4" fmla="*/ 304801 h 405765"/>
              <a:gd name="csX5" fmla="*/ 459105 w 1022985"/>
              <a:gd name="csY5" fmla="*/ 401955 h 405765"/>
              <a:gd name="csX6" fmla="*/ 925830 w 1022985"/>
              <a:gd name="csY6" fmla="*/ 405765 h 405765"/>
              <a:gd name="csX7" fmla="*/ 1022985 w 1022985"/>
              <a:gd name="csY7" fmla="*/ 165735 h 405765"/>
              <a:gd name="csX8" fmla="*/ 962025 w 1022985"/>
              <a:gd name="csY8" fmla="*/ 0 h 405765"/>
              <a:gd name="csX9" fmla="*/ 819150 w 1022985"/>
              <a:gd name="csY9" fmla="*/ 9525 h 405765"/>
              <a:gd name="csX10" fmla="*/ 131445 w 1022985"/>
              <a:gd name="csY10" fmla="*/ 7620 h 405765"/>
              <a:gd name="csX11" fmla="*/ 1905 w 1022985"/>
              <a:gd name="csY11" fmla="*/ 9525 h 405765"/>
              <a:gd name="csX0" fmla="*/ 1905 w 1022985"/>
              <a:gd name="csY0" fmla="*/ 9525 h 405765"/>
              <a:gd name="csX1" fmla="*/ 13335 w 1022985"/>
              <a:gd name="csY1" fmla="*/ 262890 h 405765"/>
              <a:gd name="csX2" fmla="*/ 24765 w 1022985"/>
              <a:gd name="csY2" fmla="*/ 302895 h 405765"/>
              <a:gd name="csX3" fmla="*/ 0 w 1022985"/>
              <a:gd name="csY3" fmla="*/ 392430 h 405765"/>
              <a:gd name="csX4" fmla="*/ 430530 w 1022985"/>
              <a:gd name="csY4" fmla="*/ 283846 h 405765"/>
              <a:gd name="csX5" fmla="*/ 459105 w 1022985"/>
              <a:gd name="csY5" fmla="*/ 401955 h 405765"/>
              <a:gd name="csX6" fmla="*/ 925830 w 1022985"/>
              <a:gd name="csY6" fmla="*/ 405765 h 405765"/>
              <a:gd name="csX7" fmla="*/ 1022985 w 1022985"/>
              <a:gd name="csY7" fmla="*/ 165735 h 405765"/>
              <a:gd name="csX8" fmla="*/ 962025 w 1022985"/>
              <a:gd name="csY8" fmla="*/ 0 h 405765"/>
              <a:gd name="csX9" fmla="*/ 819150 w 1022985"/>
              <a:gd name="csY9" fmla="*/ 9525 h 405765"/>
              <a:gd name="csX10" fmla="*/ 131445 w 1022985"/>
              <a:gd name="csY10" fmla="*/ 7620 h 405765"/>
              <a:gd name="csX11" fmla="*/ 1905 w 1022985"/>
              <a:gd name="csY11" fmla="*/ 9525 h 405765"/>
              <a:gd name="csX0" fmla="*/ 1905 w 1022985"/>
              <a:gd name="csY0" fmla="*/ 9525 h 405765"/>
              <a:gd name="csX1" fmla="*/ 13335 w 1022985"/>
              <a:gd name="csY1" fmla="*/ 262890 h 405765"/>
              <a:gd name="csX2" fmla="*/ 24765 w 1022985"/>
              <a:gd name="csY2" fmla="*/ 302895 h 405765"/>
              <a:gd name="csX3" fmla="*/ 0 w 1022985"/>
              <a:gd name="csY3" fmla="*/ 392430 h 405765"/>
              <a:gd name="csX4" fmla="*/ 430530 w 1022985"/>
              <a:gd name="csY4" fmla="*/ 283846 h 405765"/>
              <a:gd name="csX5" fmla="*/ 459105 w 1022985"/>
              <a:gd name="csY5" fmla="*/ 401955 h 405765"/>
              <a:gd name="csX6" fmla="*/ 925830 w 1022985"/>
              <a:gd name="csY6" fmla="*/ 405765 h 405765"/>
              <a:gd name="csX7" fmla="*/ 1022985 w 1022985"/>
              <a:gd name="csY7" fmla="*/ 165735 h 405765"/>
              <a:gd name="csX8" fmla="*/ 962025 w 1022985"/>
              <a:gd name="csY8" fmla="*/ 0 h 405765"/>
              <a:gd name="csX9" fmla="*/ 819150 w 1022985"/>
              <a:gd name="csY9" fmla="*/ 9525 h 405765"/>
              <a:gd name="csX10" fmla="*/ 131445 w 1022985"/>
              <a:gd name="csY10" fmla="*/ 7620 h 405765"/>
              <a:gd name="csX11" fmla="*/ 1905 w 1022985"/>
              <a:gd name="csY11" fmla="*/ 9525 h 405765"/>
              <a:gd name="csX0" fmla="*/ 1905 w 1022985"/>
              <a:gd name="csY0" fmla="*/ 9525 h 405765"/>
              <a:gd name="csX1" fmla="*/ 13335 w 1022985"/>
              <a:gd name="csY1" fmla="*/ 262890 h 405765"/>
              <a:gd name="csX2" fmla="*/ 24765 w 1022985"/>
              <a:gd name="csY2" fmla="*/ 302895 h 405765"/>
              <a:gd name="csX3" fmla="*/ 0 w 1022985"/>
              <a:gd name="csY3" fmla="*/ 392430 h 405765"/>
              <a:gd name="csX4" fmla="*/ 340995 w 1022985"/>
              <a:gd name="csY4" fmla="*/ 396241 h 405765"/>
              <a:gd name="csX5" fmla="*/ 430530 w 1022985"/>
              <a:gd name="csY5" fmla="*/ 283846 h 405765"/>
              <a:gd name="csX6" fmla="*/ 459105 w 1022985"/>
              <a:gd name="csY6" fmla="*/ 401955 h 405765"/>
              <a:gd name="csX7" fmla="*/ 925830 w 1022985"/>
              <a:gd name="csY7" fmla="*/ 405765 h 405765"/>
              <a:gd name="csX8" fmla="*/ 1022985 w 1022985"/>
              <a:gd name="csY8" fmla="*/ 165735 h 405765"/>
              <a:gd name="csX9" fmla="*/ 962025 w 1022985"/>
              <a:gd name="csY9" fmla="*/ 0 h 405765"/>
              <a:gd name="csX10" fmla="*/ 819150 w 1022985"/>
              <a:gd name="csY10" fmla="*/ 9525 h 405765"/>
              <a:gd name="csX11" fmla="*/ 131445 w 1022985"/>
              <a:gd name="csY11" fmla="*/ 7620 h 405765"/>
              <a:gd name="csX12" fmla="*/ 1905 w 1022985"/>
              <a:gd name="csY12" fmla="*/ 9525 h 405765"/>
              <a:gd name="csX0" fmla="*/ 1905 w 1022985"/>
              <a:gd name="csY0" fmla="*/ 9525 h 415783"/>
              <a:gd name="csX1" fmla="*/ 13335 w 1022985"/>
              <a:gd name="csY1" fmla="*/ 262890 h 415783"/>
              <a:gd name="csX2" fmla="*/ 24765 w 1022985"/>
              <a:gd name="csY2" fmla="*/ 302895 h 415783"/>
              <a:gd name="csX3" fmla="*/ 0 w 1022985"/>
              <a:gd name="csY3" fmla="*/ 392430 h 415783"/>
              <a:gd name="csX4" fmla="*/ 340995 w 1022985"/>
              <a:gd name="csY4" fmla="*/ 409576 h 415783"/>
              <a:gd name="csX5" fmla="*/ 430530 w 1022985"/>
              <a:gd name="csY5" fmla="*/ 283846 h 415783"/>
              <a:gd name="csX6" fmla="*/ 459105 w 1022985"/>
              <a:gd name="csY6" fmla="*/ 401955 h 415783"/>
              <a:gd name="csX7" fmla="*/ 925830 w 1022985"/>
              <a:gd name="csY7" fmla="*/ 405765 h 415783"/>
              <a:gd name="csX8" fmla="*/ 1022985 w 1022985"/>
              <a:gd name="csY8" fmla="*/ 165735 h 415783"/>
              <a:gd name="csX9" fmla="*/ 962025 w 1022985"/>
              <a:gd name="csY9" fmla="*/ 0 h 415783"/>
              <a:gd name="csX10" fmla="*/ 819150 w 1022985"/>
              <a:gd name="csY10" fmla="*/ 9525 h 415783"/>
              <a:gd name="csX11" fmla="*/ 131445 w 1022985"/>
              <a:gd name="csY11" fmla="*/ 7620 h 415783"/>
              <a:gd name="csX12" fmla="*/ 1905 w 1022985"/>
              <a:gd name="csY12" fmla="*/ 9525 h 415783"/>
              <a:gd name="csX0" fmla="*/ 1905 w 1022985"/>
              <a:gd name="csY0" fmla="*/ 9525 h 415783"/>
              <a:gd name="csX1" fmla="*/ 13335 w 1022985"/>
              <a:gd name="csY1" fmla="*/ 262890 h 415783"/>
              <a:gd name="csX2" fmla="*/ 24765 w 1022985"/>
              <a:gd name="csY2" fmla="*/ 302895 h 415783"/>
              <a:gd name="csX3" fmla="*/ 0 w 1022985"/>
              <a:gd name="csY3" fmla="*/ 392430 h 415783"/>
              <a:gd name="csX4" fmla="*/ 340995 w 1022985"/>
              <a:gd name="csY4" fmla="*/ 409576 h 415783"/>
              <a:gd name="csX5" fmla="*/ 375285 w 1022985"/>
              <a:gd name="csY5" fmla="*/ 342901 h 415783"/>
              <a:gd name="csX6" fmla="*/ 430530 w 1022985"/>
              <a:gd name="csY6" fmla="*/ 283846 h 415783"/>
              <a:gd name="csX7" fmla="*/ 459105 w 1022985"/>
              <a:gd name="csY7" fmla="*/ 401955 h 415783"/>
              <a:gd name="csX8" fmla="*/ 925830 w 1022985"/>
              <a:gd name="csY8" fmla="*/ 405765 h 415783"/>
              <a:gd name="csX9" fmla="*/ 1022985 w 1022985"/>
              <a:gd name="csY9" fmla="*/ 165735 h 415783"/>
              <a:gd name="csX10" fmla="*/ 962025 w 1022985"/>
              <a:gd name="csY10" fmla="*/ 0 h 415783"/>
              <a:gd name="csX11" fmla="*/ 819150 w 1022985"/>
              <a:gd name="csY11" fmla="*/ 9525 h 415783"/>
              <a:gd name="csX12" fmla="*/ 131445 w 1022985"/>
              <a:gd name="csY12" fmla="*/ 7620 h 415783"/>
              <a:gd name="csX13" fmla="*/ 1905 w 1022985"/>
              <a:gd name="csY13" fmla="*/ 9525 h 415783"/>
              <a:gd name="csX0" fmla="*/ 1905 w 1022985"/>
              <a:gd name="csY0" fmla="*/ 9525 h 415783"/>
              <a:gd name="csX1" fmla="*/ 13335 w 1022985"/>
              <a:gd name="csY1" fmla="*/ 262890 h 415783"/>
              <a:gd name="csX2" fmla="*/ 24765 w 1022985"/>
              <a:gd name="csY2" fmla="*/ 302895 h 415783"/>
              <a:gd name="csX3" fmla="*/ 0 w 1022985"/>
              <a:gd name="csY3" fmla="*/ 392430 h 415783"/>
              <a:gd name="csX4" fmla="*/ 340995 w 1022985"/>
              <a:gd name="csY4" fmla="*/ 409576 h 415783"/>
              <a:gd name="csX5" fmla="*/ 375285 w 1022985"/>
              <a:gd name="csY5" fmla="*/ 342901 h 415783"/>
              <a:gd name="csX6" fmla="*/ 436245 w 1022985"/>
              <a:gd name="csY6" fmla="*/ 278131 h 415783"/>
              <a:gd name="csX7" fmla="*/ 459105 w 1022985"/>
              <a:gd name="csY7" fmla="*/ 401955 h 415783"/>
              <a:gd name="csX8" fmla="*/ 925830 w 1022985"/>
              <a:gd name="csY8" fmla="*/ 405765 h 415783"/>
              <a:gd name="csX9" fmla="*/ 1022985 w 1022985"/>
              <a:gd name="csY9" fmla="*/ 165735 h 415783"/>
              <a:gd name="csX10" fmla="*/ 962025 w 1022985"/>
              <a:gd name="csY10" fmla="*/ 0 h 415783"/>
              <a:gd name="csX11" fmla="*/ 819150 w 1022985"/>
              <a:gd name="csY11" fmla="*/ 9525 h 415783"/>
              <a:gd name="csX12" fmla="*/ 131445 w 1022985"/>
              <a:gd name="csY12" fmla="*/ 7620 h 415783"/>
              <a:gd name="csX13" fmla="*/ 1905 w 1022985"/>
              <a:gd name="csY13" fmla="*/ 9525 h 415783"/>
              <a:gd name="csX0" fmla="*/ 1905 w 1022985"/>
              <a:gd name="csY0" fmla="*/ 9525 h 409560"/>
              <a:gd name="csX1" fmla="*/ 13335 w 1022985"/>
              <a:gd name="csY1" fmla="*/ 262890 h 409560"/>
              <a:gd name="csX2" fmla="*/ 24765 w 1022985"/>
              <a:gd name="csY2" fmla="*/ 302895 h 409560"/>
              <a:gd name="csX3" fmla="*/ 0 w 1022985"/>
              <a:gd name="csY3" fmla="*/ 392430 h 409560"/>
              <a:gd name="csX4" fmla="*/ 339090 w 1022985"/>
              <a:gd name="csY4" fmla="*/ 401956 h 409560"/>
              <a:gd name="csX5" fmla="*/ 375285 w 1022985"/>
              <a:gd name="csY5" fmla="*/ 342901 h 409560"/>
              <a:gd name="csX6" fmla="*/ 436245 w 1022985"/>
              <a:gd name="csY6" fmla="*/ 278131 h 409560"/>
              <a:gd name="csX7" fmla="*/ 459105 w 1022985"/>
              <a:gd name="csY7" fmla="*/ 401955 h 409560"/>
              <a:gd name="csX8" fmla="*/ 925830 w 1022985"/>
              <a:gd name="csY8" fmla="*/ 405765 h 409560"/>
              <a:gd name="csX9" fmla="*/ 1022985 w 1022985"/>
              <a:gd name="csY9" fmla="*/ 165735 h 409560"/>
              <a:gd name="csX10" fmla="*/ 962025 w 1022985"/>
              <a:gd name="csY10" fmla="*/ 0 h 409560"/>
              <a:gd name="csX11" fmla="*/ 819150 w 1022985"/>
              <a:gd name="csY11" fmla="*/ 9525 h 409560"/>
              <a:gd name="csX12" fmla="*/ 131445 w 1022985"/>
              <a:gd name="csY12" fmla="*/ 7620 h 409560"/>
              <a:gd name="csX13" fmla="*/ 1905 w 1022985"/>
              <a:gd name="csY13" fmla="*/ 9525 h 409560"/>
              <a:gd name="csX0" fmla="*/ 1905 w 1022985"/>
              <a:gd name="csY0" fmla="*/ 9525 h 405765"/>
              <a:gd name="csX1" fmla="*/ 13335 w 1022985"/>
              <a:gd name="csY1" fmla="*/ 262890 h 405765"/>
              <a:gd name="csX2" fmla="*/ 24765 w 1022985"/>
              <a:gd name="csY2" fmla="*/ 302895 h 405765"/>
              <a:gd name="csX3" fmla="*/ 0 w 1022985"/>
              <a:gd name="csY3" fmla="*/ 392430 h 405765"/>
              <a:gd name="csX4" fmla="*/ 339090 w 1022985"/>
              <a:gd name="csY4" fmla="*/ 401956 h 405765"/>
              <a:gd name="csX5" fmla="*/ 375285 w 1022985"/>
              <a:gd name="csY5" fmla="*/ 342901 h 405765"/>
              <a:gd name="csX6" fmla="*/ 436245 w 1022985"/>
              <a:gd name="csY6" fmla="*/ 278131 h 405765"/>
              <a:gd name="csX7" fmla="*/ 459105 w 1022985"/>
              <a:gd name="csY7" fmla="*/ 401955 h 405765"/>
              <a:gd name="csX8" fmla="*/ 925830 w 1022985"/>
              <a:gd name="csY8" fmla="*/ 405765 h 405765"/>
              <a:gd name="csX9" fmla="*/ 1022985 w 1022985"/>
              <a:gd name="csY9" fmla="*/ 165735 h 405765"/>
              <a:gd name="csX10" fmla="*/ 962025 w 1022985"/>
              <a:gd name="csY10" fmla="*/ 0 h 405765"/>
              <a:gd name="csX11" fmla="*/ 819150 w 1022985"/>
              <a:gd name="csY11" fmla="*/ 9525 h 405765"/>
              <a:gd name="csX12" fmla="*/ 131445 w 1022985"/>
              <a:gd name="csY12" fmla="*/ 7620 h 405765"/>
              <a:gd name="csX13" fmla="*/ 1905 w 1022985"/>
              <a:gd name="csY13" fmla="*/ 9525 h 405765"/>
              <a:gd name="csX0" fmla="*/ 0 w 1021080"/>
              <a:gd name="csY0" fmla="*/ 9525 h 407616"/>
              <a:gd name="csX1" fmla="*/ 11430 w 1021080"/>
              <a:gd name="csY1" fmla="*/ 262890 h 407616"/>
              <a:gd name="csX2" fmla="*/ 22860 w 1021080"/>
              <a:gd name="csY2" fmla="*/ 302895 h 407616"/>
              <a:gd name="csX3" fmla="*/ 0 w 1021080"/>
              <a:gd name="csY3" fmla="*/ 400050 h 407616"/>
              <a:gd name="csX4" fmla="*/ 337185 w 1021080"/>
              <a:gd name="csY4" fmla="*/ 401956 h 407616"/>
              <a:gd name="csX5" fmla="*/ 373380 w 1021080"/>
              <a:gd name="csY5" fmla="*/ 342901 h 407616"/>
              <a:gd name="csX6" fmla="*/ 434340 w 1021080"/>
              <a:gd name="csY6" fmla="*/ 278131 h 407616"/>
              <a:gd name="csX7" fmla="*/ 457200 w 1021080"/>
              <a:gd name="csY7" fmla="*/ 401955 h 407616"/>
              <a:gd name="csX8" fmla="*/ 923925 w 1021080"/>
              <a:gd name="csY8" fmla="*/ 405765 h 407616"/>
              <a:gd name="csX9" fmla="*/ 1021080 w 1021080"/>
              <a:gd name="csY9" fmla="*/ 165735 h 407616"/>
              <a:gd name="csX10" fmla="*/ 960120 w 1021080"/>
              <a:gd name="csY10" fmla="*/ 0 h 407616"/>
              <a:gd name="csX11" fmla="*/ 817245 w 1021080"/>
              <a:gd name="csY11" fmla="*/ 9525 h 407616"/>
              <a:gd name="csX12" fmla="*/ 129540 w 1021080"/>
              <a:gd name="csY12" fmla="*/ 7620 h 407616"/>
              <a:gd name="csX13" fmla="*/ 0 w 1021080"/>
              <a:gd name="csY13" fmla="*/ 9525 h 407616"/>
              <a:gd name="csX0" fmla="*/ 0 w 1021080"/>
              <a:gd name="csY0" fmla="*/ 9525 h 407638"/>
              <a:gd name="csX1" fmla="*/ 11430 w 1021080"/>
              <a:gd name="csY1" fmla="*/ 262890 h 407638"/>
              <a:gd name="csX2" fmla="*/ 22860 w 1021080"/>
              <a:gd name="csY2" fmla="*/ 302895 h 407638"/>
              <a:gd name="csX3" fmla="*/ 0 w 1021080"/>
              <a:gd name="csY3" fmla="*/ 400050 h 407638"/>
              <a:gd name="csX4" fmla="*/ 148589 w 1021080"/>
              <a:gd name="csY4" fmla="*/ 400190 h 407638"/>
              <a:gd name="csX5" fmla="*/ 337185 w 1021080"/>
              <a:gd name="csY5" fmla="*/ 401956 h 407638"/>
              <a:gd name="csX6" fmla="*/ 373380 w 1021080"/>
              <a:gd name="csY6" fmla="*/ 342901 h 407638"/>
              <a:gd name="csX7" fmla="*/ 434340 w 1021080"/>
              <a:gd name="csY7" fmla="*/ 278131 h 407638"/>
              <a:gd name="csX8" fmla="*/ 457200 w 1021080"/>
              <a:gd name="csY8" fmla="*/ 401955 h 407638"/>
              <a:gd name="csX9" fmla="*/ 923925 w 1021080"/>
              <a:gd name="csY9" fmla="*/ 405765 h 407638"/>
              <a:gd name="csX10" fmla="*/ 1021080 w 1021080"/>
              <a:gd name="csY10" fmla="*/ 165735 h 407638"/>
              <a:gd name="csX11" fmla="*/ 960120 w 1021080"/>
              <a:gd name="csY11" fmla="*/ 0 h 407638"/>
              <a:gd name="csX12" fmla="*/ 817245 w 1021080"/>
              <a:gd name="csY12" fmla="*/ 9525 h 407638"/>
              <a:gd name="csX13" fmla="*/ 129540 w 1021080"/>
              <a:gd name="csY13" fmla="*/ 7620 h 407638"/>
              <a:gd name="csX14" fmla="*/ 0 w 1021080"/>
              <a:gd name="csY14" fmla="*/ 9525 h 407638"/>
              <a:gd name="csX0" fmla="*/ 0 w 1021080"/>
              <a:gd name="csY0" fmla="*/ 9525 h 406258"/>
              <a:gd name="csX1" fmla="*/ 11430 w 1021080"/>
              <a:gd name="csY1" fmla="*/ 262890 h 406258"/>
              <a:gd name="csX2" fmla="*/ 22860 w 1021080"/>
              <a:gd name="csY2" fmla="*/ 302895 h 406258"/>
              <a:gd name="csX3" fmla="*/ 0 w 1021080"/>
              <a:gd name="csY3" fmla="*/ 400050 h 406258"/>
              <a:gd name="csX4" fmla="*/ 148589 w 1021080"/>
              <a:gd name="csY4" fmla="*/ 400190 h 406258"/>
              <a:gd name="csX5" fmla="*/ 337185 w 1021080"/>
              <a:gd name="csY5" fmla="*/ 401956 h 406258"/>
              <a:gd name="csX6" fmla="*/ 373380 w 1021080"/>
              <a:gd name="csY6" fmla="*/ 342901 h 406258"/>
              <a:gd name="csX7" fmla="*/ 434340 w 1021080"/>
              <a:gd name="csY7" fmla="*/ 278131 h 406258"/>
              <a:gd name="csX8" fmla="*/ 457200 w 1021080"/>
              <a:gd name="csY8" fmla="*/ 401955 h 406258"/>
              <a:gd name="csX9" fmla="*/ 923925 w 1021080"/>
              <a:gd name="csY9" fmla="*/ 405765 h 406258"/>
              <a:gd name="csX10" fmla="*/ 1021080 w 1021080"/>
              <a:gd name="csY10" fmla="*/ 165735 h 406258"/>
              <a:gd name="csX11" fmla="*/ 960120 w 1021080"/>
              <a:gd name="csY11" fmla="*/ 0 h 406258"/>
              <a:gd name="csX12" fmla="*/ 817245 w 1021080"/>
              <a:gd name="csY12" fmla="*/ 9525 h 406258"/>
              <a:gd name="csX13" fmla="*/ 129540 w 1021080"/>
              <a:gd name="csY13" fmla="*/ 7620 h 406258"/>
              <a:gd name="csX14" fmla="*/ 0 w 1021080"/>
              <a:gd name="csY14" fmla="*/ 9525 h 406258"/>
              <a:gd name="csX0" fmla="*/ 0 w 1021080"/>
              <a:gd name="csY0" fmla="*/ 9525 h 406258"/>
              <a:gd name="csX1" fmla="*/ 11430 w 1021080"/>
              <a:gd name="csY1" fmla="*/ 262890 h 406258"/>
              <a:gd name="csX2" fmla="*/ 22860 w 1021080"/>
              <a:gd name="csY2" fmla="*/ 302895 h 406258"/>
              <a:gd name="csX3" fmla="*/ 0 w 1021080"/>
              <a:gd name="csY3" fmla="*/ 394440 h 406258"/>
              <a:gd name="csX4" fmla="*/ 148589 w 1021080"/>
              <a:gd name="csY4" fmla="*/ 400190 h 406258"/>
              <a:gd name="csX5" fmla="*/ 337185 w 1021080"/>
              <a:gd name="csY5" fmla="*/ 401956 h 406258"/>
              <a:gd name="csX6" fmla="*/ 373380 w 1021080"/>
              <a:gd name="csY6" fmla="*/ 342901 h 406258"/>
              <a:gd name="csX7" fmla="*/ 434340 w 1021080"/>
              <a:gd name="csY7" fmla="*/ 278131 h 406258"/>
              <a:gd name="csX8" fmla="*/ 457200 w 1021080"/>
              <a:gd name="csY8" fmla="*/ 401955 h 406258"/>
              <a:gd name="csX9" fmla="*/ 923925 w 1021080"/>
              <a:gd name="csY9" fmla="*/ 405765 h 406258"/>
              <a:gd name="csX10" fmla="*/ 1021080 w 1021080"/>
              <a:gd name="csY10" fmla="*/ 165735 h 406258"/>
              <a:gd name="csX11" fmla="*/ 960120 w 1021080"/>
              <a:gd name="csY11" fmla="*/ 0 h 406258"/>
              <a:gd name="csX12" fmla="*/ 817245 w 1021080"/>
              <a:gd name="csY12" fmla="*/ 9525 h 406258"/>
              <a:gd name="csX13" fmla="*/ 129540 w 1021080"/>
              <a:gd name="csY13" fmla="*/ 7620 h 406258"/>
              <a:gd name="csX14" fmla="*/ 0 w 1021080"/>
              <a:gd name="csY14" fmla="*/ 9525 h 40625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1021080" h="406258">
                <a:moveTo>
                  <a:pt x="0" y="9525"/>
                </a:moveTo>
                <a:lnTo>
                  <a:pt x="11430" y="262890"/>
                </a:lnTo>
                <a:lnTo>
                  <a:pt x="22860" y="302895"/>
                </a:lnTo>
                <a:lnTo>
                  <a:pt x="0" y="394440"/>
                </a:lnTo>
                <a:cubicBezTo>
                  <a:pt x="20637" y="411591"/>
                  <a:pt x="90487" y="390522"/>
                  <a:pt x="148589" y="400190"/>
                </a:cubicBezTo>
                <a:cubicBezTo>
                  <a:pt x="204786" y="400508"/>
                  <a:pt x="299402" y="412439"/>
                  <a:pt x="337185" y="401956"/>
                </a:cubicBezTo>
                <a:cubicBezTo>
                  <a:pt x="402273" y="396876"/>
                  <a:pt x="358458" y="363856"/>
                  <a:pt x="373380" y="342901"/>
                </a:cubicBezTo>
                <a:cubicBezTo>
                  <a:pt x="388302" y="321946"/>
                  <a:pt x="422910" y="271464"/>
                  <a:pt x="434340" y="278131"/>
                </a:cubicBezTo>
                <a:lnTo>
                  <a:pt x="457200" y="401955"/>
                </a:lnTo>
                <a:lnTo>
                  <a:pt x="923925" y="405765"/>
                </a:lnTo>
                <a:lnTo>
                  <a:pt x="1021080" y="165735"/>
                </a:lnTo>
                <a:lnTo>
                  <a:pt x="960120" y="0"/>
                </a:lnTo>
                <a:lnTo>
                  <a:pt x="817245" y="9525"/>
                </a:lnTo>
                <a:lnTo>
                  <a:pt x="129540" y="7620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E11C4D6-56CB-AD97-560A-343A0AE7EF62}"/>
              </a:ext>
            </a:extLst>
          </p:cNvPr>
          <p:cNvGrpSpPr/>
          <p:nvPr/>
        </p:nvGrpSpPr>
        <p:grpSpPr>
          <a:xfrm>
            <a:off x="765810" y="2564130"/>
            <a:ext cx="2274570" cy="390525"/>
            <a:chOff x="765810" y="2564130"/>
            <a:chExt cx="2274570" cy="39052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E73D42B-971E-C14C-E832-28AA55F3ECB4}"/>
                </a:ext>
              </a:extLst>
            </p:cNvPr>
            <p:cNvGrpSpPr/>
            <p:nvPr/>
          </p:nvGrpSpPr>
          <p:grpSpPr>
            <a:xfrm>
              <a:off x="765810" y="2564130"/>
              <a:ext cx="2127885" cy="390525"/>
              <a:chOff x="765810" y="2564130"/>
              <a:chExt cx="2127885" cy="390525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5DE7D3E9-4837-BEE6-2B62-5B3D876B7E20}"/>
                  </a:ext>
                </a:extLst>
              </p:cNvPr>
              <p:cNvCxnSpPr/>
              <p:nvPr/>
            </p:nvCxnSpPr>
            <p:spPr bwMode="auto">
              <a:xfrm>
                <a:off x="765810" y="2815590"/>
                <a:ext cx="0" cy="13906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4DF49D5D-BC69-F2FD-59E2-FCA52764F8F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08685" y="2779395"/>
                <a:ext cx="0" cy="17526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F514C642-1737-53AF-B960-6E685718839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3465" y="2741295"/>
                <a:ext cx="0" cy="21336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46B78AB9-0C1F-7B6A-A0E4-5FAEDA6A27E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192530" y="2710815"/>
                <a:ext cx="0" cy="24384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B02C2DA0-FFA3-CE82-9A0E-3BD4B67F6CD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33500" y="2676525"/>
                <a:ext cx="0" cy="27813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5D0A862-142A-7FCC-24C8-B1AEB7A931B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280" y="2640330"/>
                <a:ext cx="0" cy="31432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998E12A3-2C3C-6E85-D01D-E25B994D10F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617345" y="2625090"/>
                <a:ext cx="0" cy="32956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F69E361-9848-F10F-C47E-5012585182E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758315" y="2602230"/>
                <a:ext cx="0" cy="35242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B3D7EC17-3308-C424-6599-B43AE6899D0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05000" y="2579370"/>
                <a:ext cx="0" cy="37528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33235502-1EC4-8DCB-E7A8-FD6D103D225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45970" y="2564130"/>
                <a:ext cx="0" cy="39052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25D9017E-64F8-1029-5B32-FEC10CBE5CF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192655" y="2564130"/>
                <a:ext cx="0" cy="39052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3D8EF7FC-FA1A-AE45-D212-FF99966767F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331720" y="2564130"/>
                <a:ext cx="0" cy="39052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CFA09F94-DDB0-0EE9-4DB0-96194716F5D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72690" y="2564130"/>
                <a:ext cx="0" cy="39052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B06FF554-D214-2228-8B2C-7494CE7294E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617470" y="2564130"/>
                <a:ext cx="0" cy="39052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2CD2D0BD-4E5A-2912-3895-5277432A353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54630" y="2564130"/>
                <a:ext cx="0" cy="39052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EAEEBBFB-269F-2CF2-9C8A-0E4A8CCCE42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93695" y="2564130"/>
                <a:ext cx="0" cy="39052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12724C2-E8FC-8424-206E-B4C50B80731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40380" y="2564130"/>
              <a:ext cx="0" cy="39052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B94118B-D9FD-47FC-7048-8F1836738FC7}"/>
              </a:ext>
            </a:extLst>
          </p:cNvPr>
          <p:cNvCxnSpPr>
            <a:cxnSpLocks/>
          </p:cNvCxnSpPr>
          <p:nvPr/>
        </p:nvCxnSpPr>
        <p:spPr bwMode="auto">
          <a:xfrm>
            <a:off x="1407795" y="2451735"/>
            <a:ext cx="0" cy="50292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E6DBB8A-A654-6EAE-62FA-FBE0B99AFD3E}"/>
              </a:ext>
            </a:extLst>
          </p:cNvPr>
          <p:cNvCxnSpPr>
            <a:cxnSpLocks/>
          </p:cNvCxnSpPr>
          <p:nvPr/>
        </p:nvCxnSpPr>
        <p:spPr bwMode="auto">
          <a:xfrm>
            <a:off x="2118360" y="2455545"/>
            <a:ext cx="0" cy="50292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7E030F0-D316-D54F-A78C-BB8F4FACEABB}"/>
              </a:ext>
            </a:extLst>
          </p:cNvPr>
          <p:cNvSpPr txBox="1"/>
          <p:nvPr/>
        </p:nvSpPr>
        <p:spPr>
          <a:xfrm>
            <a:off x="2449085" y="2557949"/>
            <a:ext cx="2236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4000" dirty="0">
                <a:ln>
                  <a:solidFill>
                    <a:schemeClr val="bg1"/>
                  </a:solidFill>
                </a:ln>
                <a:solidFill>
                  <a:srgbClr val="00AEEF"/>
                </a:solidFill>
              </a:rPr>
              <a:t>.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00AEE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884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21" name="Rectangle 125">
            <a:extLst>
              <a:ext uri="{FF2B5EF4-FFF2-40B4-BE49-F238E27FC236}">
                <a16:creationId xmlns:a16="http://schemas.microsoft.com/office/drawing/2014/main" id="{BD5C4C49-83C1-35D1-DC35-6CC82C7D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Σχέσεις μεταξύ Φόρτισης, </a:t>
            </a:r>
            <a:r>
              <a:rPr lang="en-US" altLang="en-US" b="0" kern="0" dirty="0">
                <a:latin typeface="Liberation Sans" pitchFamily="34" charset="0"/>
              </a:rPr>
              <a:t>Q </a:t>
            </a:r>
            <a:r>
              <a:rPr lang="el-GR" altLang="en-US" b="0" kern="0" dirty="0">
                <a:latin typeface="Liberation Sans" pitchFamily="34" charset="0"/>
              </a:rPr>
              <a:t>και </a:t>
            </a:r>
            <a:r>
              <a:rPr lang="en-US" altLang="en-US" b="0" kern="0" dirty="0">
                <a:latin typeface="Liberation Sans" pitchFamily="34" charset="0"/>
              </a:rPr>
              <a:t>M</a:t>
            </a:r>
            <a:r>
              <a:rPr lang="el-GR" altLang="en-US" b="0" kern="0" dirty="0">
                <a:latin typeface="Liberation Sans" pitchFamily="34" charset="0"/>
              </a:rPr>
              <a:t> (2)</a:t>
            </a:r>
            <a:endParaRPr lang="en-US" altLang="en-US" b="0" kern="0" dirty="0">
              <a:latin typeface="Liberation Sans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D35E-3757-228C-9253-6F2257EAD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02" y="1119606"/>
            <a:ext cx="83539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l-GR" altLang="en-US" sz="2000" b="0" dirty="0"/>
              <a:t>Λαμβάνοντας ισορροπία δυνάμεων κατά </a:t>
            </a:r>
            <a:r>
              <a:rPr lang="en-US" altLang="en-US" sz="2000" b="0" dirty="0"/>
              <a:t>y:</a:t>
            </a:r>
            <a:endParaRPr lang="el-GR" altLang="en-US" sz="20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38BDCF-E0DA-EDAC-D2BF-1DC085BD1F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15" t="72420" r="38989" b="19218"/>
          <a:stretch/>
        </p:blipFill>
        <p:spPr>
          <a:xfrm>
            <a:off x="1814517" y="1642196"/>
            <a:ext cx="5514965" cy="7377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2E6795-52D1-7D6C-DD29-86285E735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00" y="2535294"/>
            <a:ext cx="74454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l-GR" altLang="en-US" sz="2000" b="0" dirty="0"/>
              <a:t>Αναγνωρίζοντας ότι </a:t>
            </a:r>
            <a:r>
              <a:rPr lang="en-US" altLang="en-US" sz="2000" b="0" dirty="0"/>
              <a:t>V+</a:t>
            </a:r>
            <a:r>
              <a:rPr lang="el-GR" altLang="en-US" sz="2000" b="0" dirty="0"/>
              <a:t>Δ</a:t>
            </a:r>
            <a:r>
              <a:rPr lang="en-US" altLang="en-US" sz="2000" b="0" dirty="0"/>
              <a:t>V&lt;V </a:t>
            </a:r>
            <a:r>
              <a:rPr lang="el-GR" altLang="en-US" sz="2000" b="0" dirty="0"/>
              <a:t>εξαιτίας της φόρτισης, άρα Δ</a:t>
            </a:r>
            <a:r>
              <a:rPr lang="en-US" altLang="en-US" sz="2000" b="0" dirty="0"/>
              <a:t>V&lt;</a:t>
            </a:r>
            <a:r>
              <a:rPr lang="el-GR" altLang="en-US" sz="2000" b="0" dirty="0"/>
              <a:t>0, διαιρώντας κατά μέλη με Δ</a:t>
            </a:r>
            <a:r>
              <a:rPr lang="en-US" altLang="en-US" sz="2000" b="0" dirty="0"/>
              <a:t>x </a:t>
            </a:r>
            <a:r>
              <a:rPr lang="el-GR" altLang="en-US" sz="2000" b="0" dirty="0"/>
              <a:t>και αφήνοντας Δ</a:t>
            </a:r>
            <a:r>
              <a:rPr lang="en-US" altLang="en-US" sz="2000" b="0" dirty="0"/>
              <a:t>x</a:t>
            </a:r>
            <a:r>
              <a:rPr lang="en-US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→0 </a:t>
            </a:r>
            <a:r>
              <a:rPr lang="el-GR" altLang="en-US" sz="2000" b="0" dirty="0"/>
              <a:t>παίρνουμε</a:t>
            </a:r>
            <a:r>
              <a:rPr lang="en-US" altLang="en-US" sz="2000" b="0" dirty="0"/>
              <a:t>:</a:t>
            </a:r>
            <a:endParaRPr lang="el-GR" altLang="en-US" sz="2000" b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945270-D629-4022-C3FF-A4BB3BFF42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191" t="69493" r="42022" b="20891"/>
          <a:stretch/>
        </p:blipFill>
        <p:spPr>
          <a:xfrm>
            <a:off x="1348149" y="3384440"/>
            <a:ext cx="2358584" cy="1130157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EED8AD-F9B6-7191-2756-A85012DD7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286" y="3481439"/>
            <a:ext cx="15952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1600" b="0" dirty="0">
                <a:solidFill>
                  <a:srgbClr val="FF0000"/>
                </a:solidFill>
              </a:rPr>
              <a:t>Κλίση διαγράμματος τεμνουσών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265E0C-6A20-3374-8E39-39AD64ADA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0624" y="3417977"/>
            <a:ext cx="19343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3200" b="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988609-AB74-C371-8A72-109BC3A6B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923" y="3481439"/>
            <a:ext cx="15952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1600" b="0" dirty="0">
                <a:solidFill>
                  <a:srgbClr val="FF0000"/>
                </a:solidFill>
              </a:rPr>
              <a:t>Ένταση</a:t>
            </a:r>
            <a:br>
              <a:rPr lang="el-GR" altLang="en-US" sz="1600" b="0" dirty="0">
                <a:solidFill>
                  <a:srgbClr val="FF0000"/>
                </a:solidFill>
              </a:rPr>
            </a:br>
            <a:r>
              <a:rPr lang="el-GR" altLang="en-US" sz="1600" b="0" dirty="0">
                <a:solidFill>
                  <a:srgbClr val="FF0000"/>
                </a:solidFill>
              </a:rPr>
              <a:t>κατανεμημένου</a:t>
            </a:r>
            <a:br>
              <a:rPr lang="el-GR" altLang="en-US" sz="1600" b="0" dirty="0">
                <a:solidFill>
                  <a:srgbClr val="FF0000"/>
                </a:solidFill>
              </a:rPr>
            </a:br>
            <a:r>
              <a:rPr lang="el-GR" altLang="en-US" sz="1600" b="0" dirty="0">
                <a:solidFill>
                  <a:srgbClr val="FF0000"/>
                </a:solidFill>
              </a:rPr>
              <a:t>φορτίου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CACDA5-1FBF-CF92-502A-7A2ECBAE3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01" y="4732392"/>
            <a:ext cx="83539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l-GR" altLang="en-US" sz="2000" b="0" dirty="0"/>
              <a:t>Ξαναγράφοντας ως </a:t>
            </a:r>
            <a:r>
              <a:rPr lang="en-US" altLang="en-US" sz="2000" b="0" i="1" dirty="0" err="1"/>
              <a:t>dV</a:t>
            </a:r>
            <a:r>
              <a:rPr lang="en-US" altLang="en-US" sz="2000" b="0" dirty="0"/>
              <a:t>=</a:t>
            </a:r>
            <a:r>
              <a:rPr lang="en-US" altLang="en-US" sz="2000" b="0" i="1" dirty="0"/>
              <a:t>w</a:t>
            </a:r>
            <a:r>
              <a:rPr lang="en-US" altLang="en-US" sz="2000" b="0" dirty="0"/>
              <a:t>(</a:t>
            </a:r>
            <a:r>
              <a:rPr lang="en-US" altLang="en-US" sz="2000" b="0" i="1" dirty="0"/>
              <a:t>x</a:t>
            </a:r>
            <a:r>
              <a:rPr lang="en-US" altLang="en-US" sz="2000" b="0" dirty="0"/>
              <a:t>)</a:t>
            </a:r>
            <a:r>
              <a:rPr lang="en-US" altLang="en-US" sz="2000" b="0" i="1" dirty="0"/>
              <a:t>dx</a:t>
            </a:r>
            <a:r>
              <a:rPr lang="en-US" altLang="en-US" sz="2000" b="0" dirty="0"/>
              <a:t> </a:t>
            </a:r>
            <a:r>
              <a:rPr lang="el-GR" altLang="en-US" sz="2000" b="0" dirty="0"/>
              <a:t>και ολοκληρώνοντας παίρνουμε</a:t>
            </a:r>
            <a:r>
              <a:rPr lang="en-US" altLang="en-US" sz="2000" b="0" dirty="0"/>
              <a:t>:</a:t>
            </a:r>
            <a:endParaRPr lang="el-GR" altLang="en-US" sz="2000" b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99755E-C018-755D-1C58-E87FDDA70C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967" t="66683" r="51573" b="26100"/>
          <a:stretch/>
        </p:blipFill>
        <p:spPr>
          <a:xfrm>
            <a:off x="1269958" y="5420227"/>
            <a:ext cx="2514966" cy="85130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A89B3A-D26F-1004-923D-64E604EC9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286" y="5511210"/>
            <a:ext cx="15952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1600" b="0" dirty="0">
                <a:solidFill>
                  <a:srgbClr val="FF0000"/>
                </a:solidFill>
              </a:rPr>
              <a:t>Μεταβολή τεμνουσών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EFE684-88A0-F399-EE14-AF805F6B6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0624" y="5536183"/>
            <a:ext cx="19343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3200" b="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60D22F-193D-DD42-E01C-AA50E7C02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923" y="5407139"/>
            <a:ext cx="25149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1600" b="0" dirty="0">
                <a:solidFill>
                  <a:srgbClr val="FF0000"/>
                </a:solidFill>
              </a:rPr>
              <a:t>Εμβαδό κάτω από την καμπύλη κατανεμημένου</a:t>
            </a:r>
            <a:br>
              <a:rPr lang="el-GR" altLang="en-US" sz="1600" b="0" dirty="0">
                <a:solidFill>
                  <a:srgbClr val="FF0000"/>
                </a:solidFill>
              </a:rPr>
            </a:br>
            <a:r>
              <a:rPr lang="el-GR" altLang="en-US" sz="1600" b="0" dirty="0">
                <a:solidFill>
                  <a:srgbClr val="FF0000"/>
                </a:solidFill>
              </a:rPr>
              <a:t>φορτίου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B97993C-5BB9-CAE2-8528-3597FA63DD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55" t="41900" r="57303" b="16669"/>
          <a:stretch/>
        </p:blipFill>
        <p:spPr>
          <a:xfrm>
            <a:off x="7608210" y="1016478"/>
            <a:ext cx="1489753" cy="1981649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E3A950E-8C43-E157-723E-407CB26A4B51}"/>
              </a:ext>
            </a:extLst>
          </p:cNvPr>
          <p:cNvCxnSpPr>
            <a:cxnSpLocks/>
          </p:cNvCxnSpPr>
          <p:nvPr/>
        </p:nvCxnSpPr>
        <p:spPr bwMode="auto">
          <a:xfrm>
            <a:off x="8236399" y="1230659"/>
            <a:ext cx="0" cy="980401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D000C39-82E6-317D-C331-147FD645E8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98" t="73311" r="49817" b="23192"/>
          <a:stretch>
            <a:fillRect/>
          </a:stretch>
        </p:blipFill>
        <p:spPr>
          <a:xfrm>
            <a:off x="4186038" y="1719966"/>
            <a:ext cx="260252" cy="3085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DCE694-AB9C-F2A4-AC8C-A068D9753E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65" t="76684" r="41876" b="19481"/>
          <a:stretch>
            <a:fillRect/>
          </a:stretch>
        </p:blipFill>
        <p:spPr>
          <a:xfrm>
            <a:off x="5170866" y="2052729"/>
            <a:ext cx="1684114" cy="3382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D30C61-F19B-94D5-3655-DFBF4E1603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11" t="76684" r="41876" b="19797"/>
          <a:stretch>
            <a:fillRect/>
          </a:stretch>
        </p:blipFill>
        <p:spPr>
          <a:xfrm>
            <a:off x="6161296" y="2039709"/>
            <a:ext cx="888542" cy="310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695848-90D5-1A85-0702-3D371D45BB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98" t="73311" r="49817" b="23192"/>
          <a:stretch>
            <a:fillRect/>
          </a:stretch>
        </p:blipFill>
        <p:spPr>
          <a:xfrm>
            <a:off x="5905628" y="2068150"/>
            <a:ext cx="260252" cy="308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783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21" name="Rectangle 125">
            <a:extLst>
              <a:ext uri="{FF2B5EF4-FFF2-40B4-BE49-F238E27FC236}">
                <a16:creationId xmlns:a16="http://schemas.microsoft.com/office/drawing/2014/main" id="{BD5C4C49-83C1-35D1-DC35-6CC82C7D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Σχέσεις μεταξύ Φόρτισης, </a:t>
            </a:r>
            <a:r>
              <a:rPr lang="en-US" altLang="en-US" b="0" kern="0" dirty="0">
                <a:latin typeface="Liberation Sans" pitchFamily="34" charset="0"/>
              </a:rPr>
              <a:t>Q </a:t>
            </a:r>
            <a:r>
              <a:rPr lang="el-GR" altLang="en-US" b="0" kern="0" dirty="0">
                <a:latin typeface="Liberation Sans" pitchFamily="34" charset="0"/>
              </a:rPr>
              <a:t>και </a:t>
            </a:r>
            <a:r>
              <a:rPr lang="en-US" altLang="en-US" b="0" kern="0" dirty="0">
                <a:latin typeface="Liberation Sans" pitchFamily="34" charset="0"/>
              </a:rPr>
              <a:t>M</a:t>
            </a:r>
            <a:r>
              <a:rPr lang="el-GR" altLang="en-US" b="0" kern="0" dirty="0">
                <a:latin typeface="Liberation Sans" pitchFamily="34" charset="0"/>
              </a:rPr>
              <a:t> (3)</a:t>
            </a:r>
            <a:endParaRPr lang="en-US" altLang="en-US" b="0" kern="0" dirty="0">
              <a:latin typeface="Liberation Sans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D35E-3757-228C-9253-6F2257EAD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02" y="1119606"/>
            <a:ext cx="83539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l-GR" altLang="en-US" sz="2000" b="0" dirty="0"/>
              <a:t>Λαμβάνοντας ισορροπία ροπών ως προς Ο</a:t>
            </a:r>
            <a:r>
              <a:rPr lang="en-US" altLang="en-US" sz="2000" b="0" dirty="0"/>
              <a:t>:</a:t>
            </a:r>
            <a:endParaRPr lang="el-GR" altLang="en-US" sz="2000" b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2E6795-52D1-7D6C-DD29-86285E735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01" y="2887984"/>
            <a:ext cx="83539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l-GR" altLang="en-US" sz="2000" b="0" dirty="0"/>
              <a:t>Διαιρώντας κατά μέλη με Δ</a:t>
            </a:r>
            <a:r>
              <a:rPr lang="en-US" altLang="en-US" sz="2000" b="0" dirty="0"/>
              <a:t>x </a:t>
            </a:r>
            <a:r>
              <a:rPr lang="el-GR" altLang="en-US" sz="2000" b="0" dirty="0"/>
              <a:t>και αφήνοντας Δ</a:t>
            </a:r>
            <a:r>
              <a:rPr lang="en-US" altLang="en-US" sz="2000" b="0" dirty="0"/>
              <a:t>x</a:t>
            </a:r>
            <a:r>
              <a:rPr lang="en-US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→0 </a:t>
            </a:r>
            <a:r>
              <a:rPr lang="el-GR" altLang="en-US" sz="2000" b="0" dirty="0"/>
              <a:t>παίρνουμε</a:t>
            </a:r>
            <a:r>
              <a:rPr lang="en-US" altLang="en-US" sz="2000" b="0" dirty="0"/>
              <a:t>:</a:t>
            </a:r>
            <a:endParaRPr lang="el-GR" altLang="en-US" sz="2000" b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EED8AD-F9B6-7191-2756-A85012DD7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143" y="3612823"/>
            <a:ext cx="15952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1600" b="0" dirty="0">
                <a:solidFill>
                  <a:srgbClr val="FF0000"/>
                </a:solidFill>
              </a:rPr>
              <a:t>Κλίση διαγράμματος ροπών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265E0C-6A20-3374-8E39-39AD64ADA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481" y="3741867"/>
            <a:ext cx="19343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3200" b="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988609-AB74-C371-8A72-109BC3A6B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605" y="3859044"/>
            <a:ext cx="15952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1600" b="0" dirty="0">
                <a:solidFill>
                  <a:srgbClr val="FF0000"/>
                </a:solidFill>
              </a:rPr>
              <a:t>Τέμνουσες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04191A-4446-BCD4-FA34-94D6378C85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08" t="81334" r="32472" b="15085"/>
          <a:stretch/>
        </p:blipFill>
        <p:spPr>
          <a:xfrm>
            <a:off x="522901" y="1756413"/>
            <a:ext cx="7212422" cy="316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54203C-44A8-F305-A23E-39B5A5A237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08" t="84952" r="32472" b="10525"/>
          <a:stretch/>
        </p:blipFill>
        <p:spPr>
          <a:xfrm>
            <a:off x="880586" y="2401438"/>
            <a:ext cx="7212422" cy="4001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45C3DC-77CD-734C-D5D0-85CC84BD1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01" y="2341938"/>
            <a:ext cx="528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l-GR" altLang="en-US" sz="2000" b="0" dirty="0"/>
              <a:t>ή: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9C048D3-CF9D-F078-E1D4-DCBCF99699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44" t="59877" r="46610" b="30542"/>
          <a:stretch/>
        </p:blipFill>
        <p:spPr>
          <a:xfrm>
            <a:off x="2344949" y="3465304"/>
            <a:ext cx="1853463" cy="113015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47535D9-0C8E-F99E-56E6-847DBDD54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014" y="5225041"/>
            <a:ext cx="528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l-GR" altLang="en-US" sz="2000" b="0" dirty="0"/>
              <a:t>ή: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9847EF5-6EE7-FF25-8F87-E540D60F2B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146" t="59267" r="44549" b="29671"/>
          <a:stretch/>
        </p:blipFill>
        <p:spPr>
          <a:xfrm>
            <a:off x="1498024" y="4772672"/>
            <a:ext cx="2700388" cy="1304847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0A6C9F-165A-099D-1363-49D6F8B43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143" y="5053268"/>
            <a:ext cx="15952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1600" b="0" dirty="0">
                <a:solidFill>
                  <a:srgbClr val="FF0000"/>
                </a:solidFill>
              </a:rPr>
              <a:t>Μεταβολή ροπής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53C786-A034-1007-52C3-7FCFB7A3D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481" y="5078241"/>
            <a:ext cx="19343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3200" b="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0542AE-C3F0-52B1-53ED-5D8F59E4E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904" y="5040376"/>
            <a:ext cx="25149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1600" b="0" dirty="0">
                <a:solidFill>
                  <a:srgbClr val="FF0000"/>
                </a:solidFill>
              </a:rPr>
              <a:t>Εμβαδό κάτω από την καμπύλη τεμνουσών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403277-C116-8D67-6D84-65D3662F1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014" y="6225980"/>
            <a:ext cx="80670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1800" dirty="0">
                <a:solidFill>
                  <a:srgbClr val="3399FF"/>
                </a:solidFill>
              </a:rPr>
              <a:t>ΠΡΟΣΟΧΗ ΔΕΝ ΙΣΧΥΟΥΝ ΓΙΑ ΣΥΓΚΕΝΤΡΩΜΕΝΕΣ ΦΟΡΤΙΣΕΙΣ Ή ΡΟΠΕΣ!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32A50E-213C-F5C6-CFDA-DED8D75A37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55" t="41900" r="57303" b="16669"/>
          <a:stretch/>
        </p:blipFill>
        <p:spPr>
          <a:xfrm>
            <a:off x="7608210" y="1016478"/>
            <a:ext cx="1489753" cy="198164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4E91502-3D06-1F21-1266-C2CCF260F02A}"/>
              </a:ext>
            </a:extLst>
          </p:cNvPr>
          <p:cNvCxnSpPr>
            <a:cxnSpLocks/>
          </p:cNvCxnSpPr>
          <p:nvPr/>
        </p:nvCxnSpPr>
        <p:spPr bwMode="auto">
          <a:xfrm>
            <a:off x="8236399" y="1230659"/>
            <a:ext cx="0" cy="980401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3C74A7C-A074-58E1-2790-F23931ABAD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12" t="84952" r="48853" b="11628"/>
          <a:stretch>
            <a:fillRect/>
          </a:stretch>
        </p:blipFill>
        <p:spPr>
          <a:xfrm>
            <a:off x="3939244" y="1759089"/>
            <a:ext cx="252623" cy="302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844C2F-E48C-E029-B211-F1F20B69F6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598" t="73311" r="49817" b="23192"/>
          <a:stretch>
            <a:fillRect/>
          </a:stretch>
        </p:blipFill>
        <p:spPr>
          <a:xfrm>
            <a:off x="5128731" y="2388861"/>
            <a:ext cx="260252" cy="308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42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24" grpId="0"/>
      <p:bldP spid="27" grpId="0"/>
      <p:bldP spid="28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D35E-3757-228C-9253-6F2257EAD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03" y="1119606"/>
            <a:ext cx="583900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l-GR" altLang="en-US" sz="2000" b="0" dirty="0"/>
              <a:t>Στο ΔΕΣ διαφορικού τμήματος </a:t>
            </a:r>
            <a:r>
              <a:rPr lang="el-GR" altLang="en-US" sz="2000" b="0" i="1" dirty="0"/>
              <a:t>Δ</a:t>
            </a:r>
            <a:r>
              <a:rPr lang="en-US" altLang="en-US" sz="2000" b="0" i="1" dirty="0"/>
              <a:t>x</a:t>
            </a:r>
            <a:r>
              <a:rPr lang="el-GR" altLang="en-US" sz="2000" b="0" dirty="0"/>
              <a:t> που περιλαμβάνει </a:t>
            </a:r>
            <a:r>
              <a:rPr lang="el-GR" altLang="en-US" sz="2000" dirty="0">
                <a:solidFill>
                  <a:srgbClr val="3399FF"/>
                </a:solidFill>
              </a:rPr>
              <a:t>συγκεντρωμένη δύναμη </a:t>
            </a:r>
            <a:r>
              <a:rPr lang="en-US" altLang="en-US" sz="2000" dirty="0">
                <a:solidFill>
                  <a:srgbClr val="3399FF"/>
                </a:solidFill>
              </a:rPr>
              <a:t>F</a:t>
            </a:r>
            <a:r>
              <a:rPr lang="el-GR" altLang="en-US" sz="2000" b="0" dirty="0"/>
              <a:t>, λαμβάνω ισορροπία κατά </a:t>
            </a:r>
            <a:r>
              <a:rPr lang="en-US" altLang="en-US" sz="2000" b="0" dirty="0"/>
              <a:t>y:</a:t>
            </a:r>
            <a:endParaRPr lang="el-GR" altLang="en-US" sz="20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728DC8-2A09-27BF-EE03-814582DB3F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6" t="47413" r="23228" b="22662"/>
          <a:stretch/>
        </p:blipFill>
        <p:spPr>
          <a:xfrm>
            <a:off x="6267232" y="807325"/>
            <a:ext cx="2871472" cy="26474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97BC51-32E6-173A-4264-96CAB603D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280" y="2151013"/>
            <a:ext cx="2915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1600" b="0" dirty="0">
                <a:solidFill>
                  <a:srgbClr val="FF0000"/>
                </a:solidFill>
              </a:rPr>
              <a:t>Στο διάγραμμα τεμνουσών, στο σημείο της δύναμης, θα εμφανιστεί «βύθιση» ίση με </a:t>
            </a:r>
            <a:r>
              <a:rPr lang="en-US" altLang="en-US" sz="1600" b="0" dirty="0">
                <a:solidFill>
                  <a:srgbClr val="FF0000"/>
                </a:solidFill>
              </a:rPr>
              <a:t>F</a:t>
            </a:r>
            <a:endParaRPr lang="el-GR" altLang="en-US" sz="1600" b="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243FD9-9473-59D3-7948-BB7064A579CE}"/>
              </a:ext>
            </a:extLst>
          </p:cNvPr>
          <p:cNvSpPr/>
          <p:nvPr/>
        </p:nvSpPr>
        <p:spPr bwMode="auto">
          <a:xfrm>
            <a:off x="7253553" y="1212354"/>
            <a:ext cx="287676" cy="7688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6A618F-C428-B272-A3BC-E0F4856B44E2}"/>
              </a:ext>
            </a:extLst>
          </p:cNvPr>
          <p:cNvCxnSpPr/>
          <p:nvPr/>
        </p:nvCxnSpPr>
        <p:spPr bwMode="auto">
          <a:xfrm>
            <a:off x="7376843" y="1284272"/>
            <a:ext cx="0" cy="67633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4362D4D-0356-DC4E-A29B-48718FCE73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34" t="50000" r="70605" b="44885"/>
          <a:stretch/>
        </p:blipFill>
        <p:spPr>
          <a:xfrm>
            <a:off x="522903" y="2211734"/>
            <a:ext cx="1593573" cy="6033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9334F4-44B1-AC22-88F4-9EB54A917D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277" t="50000" r="55538" b="44885"/>
          <a:stretch/>
        </p:blipFill>
        <p:spPr>
          <a:xfrm>
            <a:off x="2185473" y="2211733"/>
            <a:ext cx="1357273" cy="6033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19FCE0-59C0-56DB-1215-93AC5A2A4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1241" y="3134373"/>
            <a:ext cx="48710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1200" b="0" i="1" dirty="0">
                <a:solidFill>
                  <a:srgbClr val="FF0000"/>
                </a:solidFill>
              </a:rPr>
              <a:t>(Για </a:t>
            </a:r>
            <a:r>
              <a:rPr lang="en-US" altLang="en-US" sz="1200" b="0" i="1" dirty="0">
                <a:solidFill>
                  <a:srgbClr val="FF0000"/>
                </a:solidFill>
              </a:rPr>
              <a:t>F </a:t>
            </a:r>
            <a:r>
              <a:rPr lang="el-GR" altLang="en-US" sz="1200" b="0" i="1" dirty="0">
                <a:solidFill>
                  <a:srgbClr val="FF0000"/>
                </a:solidFill>
              </a:rPr>
              <a:t>προς τα πάνω εμφανίζεται «άλμα»)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BF9CF68-9FE7-F27E-493B-0FFDBD3E74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910" t="35211" r="43708" b="30715"/>
          <a:stretch/>
        </p:blipFill>
        <p:spPr>
          <a:xfrm>
            <a:off x="6458294" y="3942129"/>
            <a:ext cx="2489347" cy="186989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F0BA42A-298A-7834-7C50-E9D9CE67B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58" y="3744014"/>
            <a:ext cx="583900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l-GR" altLang="en-US" sz="2000" b="0" dirty="0"/>
              <a:t>Στο ΔΕΣ διαφορικού τμήματος </a:t>
            </a:r>
            <a:r>
              <a:rPr lang="el-GR" altLang="en-US" sz="2000" b="0" i="1" dirty="0"/>
              <a:t>Δ</a:t>
            </a:r>
            <a:r>
              <a:rPr lang="en-US" altLang="en-US" sz="2000" b="0" i="1" dirty="0"/>
              <a:t>x</a:t>
            </a:r>
            <a:r>
              <a:rPr lang="el-GR" altLang="en-US" sz="2000" b="0" dirty="0"/>
              <a:t> που περιλαμβάνει </a:t>
            </a:r>
            <a:r>
              <a:rPr lang="el-GR" altLang="en-US" sz="2000" dirty="0">
                <a:solidFill>
                  <a:srgbClr val="3399FF"/>
                </a:solidFill>
              </a:rPr>
              <a:t>συγκεντρωμένη ροπή</a:t>
            </a:r>
            <a:r>
              <a:rPr lang="en-US" altLang="en-US" sz="2000" dirty="0">
                <a:solidFill>
                  <a:srgbClr val="3399FF"/>
                </a:solidFill>
              </a:rPr>
              <a:t> M</a:t>
            </a:r>
            <a:r>
              <a:rPr lang="en-US" altLang="en-US" sz="2000" baseline="-25000" dirty="0">
                <a:solidFill>
                  <a:srgbClr val="3399FF"/>
                </a:solidFill>
              </a:rPr>
              <a:t>0</a:t>
            </a:r>
            <a:r>
              <a:rPr lang="el-GR" altLang="en-US" sz="2000" b="0" dirty="0"/>
              <a:t>, λαμβάνω ισορροπία ροπών</a:t>
            </a:r>
            <a:r>
              <a:rPr lang="en-US" altLang="en-US" sz="2000" b="0" dirty="0"/>
              <a:t>:</a:t>
            </a:r>
            <a:endParaRPr lang="el-GR" altLang="en-US" sz="2000" b="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9CC34F1-FA58-5119-D285-D0EA2B51D7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461" t="41534" r="59544" b="52830"/>
          <a:stretch/>
        </p:blipFill>
        <p:spPr>
          <a:xfrm>
            <a:off x="522904" y="4947281"/>
            <a:ext cx="1480557" cy="4986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661916-2548-FD07-24F6-66BC0CD0A7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889" t="41534" r="38764" b="53889"/>
          <a:stretch/>
        </p:blipFill>
        <p:spPr>
          <a:xfrm>
            <a:off x="2291137" y="4946928"/>
            <a:ext cx="1373901" cy="40493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F93EAAB-DF03-FC0C-0F43-5A5206932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860" y="4733898"/>
            <a:ext cx="2915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1600" b="0" dirty="0">
                <a:solidFill>
                  <a:srgbClr val="FF0000"/>
                </a:solidFill>
              </a:rPr>
              <a:t>Στο διάγραμμα ροπών, στο σημείο της ροπής, θα εμφανιστεί «άλμα» ίσο με Μ</a:t>
            </a:r>
            <a:r>
              <a:rPr lang="el-GR" altLang="en-US" sz="1600" b="0" baseline="-25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D175DDF-F371-8A82-A957-1BBA9A75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577" y="5631621"/>
            <a:ext cx="48710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1200" b="0" i="1" dirty="0">
                <a:solidFill>
                  <a:srgbClr val="FF0000"/>
                </a:solidFill>
              </a:rPr>
              <a:t>(Για Μ αριστερόστροφη</a:t>
            </a:r>
            <a:r>
              <a:rPr lang="en-US" altLang="en-US" sz="1200" b="0" i="1" dirty="0">
                <a:solidFill>
                  <a:srgbClr val="FF0000"/>
                </a:solidFill>
              </a:rPr>
              <a:t> </a:t>
            </a:r>
            <a:r>
              <a:rPr lang="el-GR" altLang="en-US" sz="1200" b="0" i="1" dirty="0">
                <a:solidFill>
                  <a:srgbClr val="FF0000"/>
                </a:solidFill>
              </a:rPr>
              <a:t>εμφανίζεται «βύθιση»)</a:t>
            </a:r>
          </a:p>
        </p:txBody>
      </p:sp>
      <p:sp>
        <p:nvSpPr>
          <p:cNvPr id="21" name="Rectangle 125">
            <a:extLst>
              <a:ext uri="{FF2B5EF4-FFF2-40B4-BE49-F238E27FC236}">
                <a16:creationId xmlns:a16="http://schemas.microsoft.com/office/drawing/2014/main" id="{BD5C4C49-83C1-35D1-DC35-6CC82C7D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Συγκεντρωμένες Φορτίσεις</a:t>
            </a:r>
            <a:endParaRPr lang="en-US" altLang="en-US" b="0" kern="0" dirty="0">
              <a:latin typeface="Liberation Sans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9658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D35E-3757-228C-9253-6F2257EAD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03" y="1119606"/>
            <a:ext cx="765368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200"/>
              </a:spcBef>
            </a:pPr>
            <a:r>
              <a:rPr lang="el-GR" altLang="en-US" sz="2000" b="0" dirty="0"/>
              <a:t>Η </a:t>
            </a:r>
            <a:r>
              <a:rPr lang="el-GR" altLang="en-US" sz="2000" dirty="0">
                <a:solidFill>
                  <a:srgbClr val="3399FF"/>
                </a:solidFill>
              </a:rPr>
              <a:t>κλίση</a:t>
            </a:r>
            <a:r>
              <a:rPr lang="el-GR" altLang="en-US" sz="2000" b="0" dirty="0"/>
              <a:t> του διαγράμματος </a:t>
            </a:r>
            <a:r>
              <a:rPr lang="el-GR" altLang="en-US" sz="2000" dirty="0" err="1">
                <a:solidFill>
                  <a:srgbClr val="3399FF"/>
                </a:solidFill>
              </a:rPr>
              <a:t>διατμητικών</a:t>
            </a:r>
            <a:r>
              <a:rPr lang="el-GR" altLang="en-US" sz="2000" dirty="0">
                <a:solidFill>
                  <a:srgbClr val="3399FF"/>
                </a:solidFill>
              </a:rPr>
              <a:t> δυνάμεων </a:t>
            </a:r>
            <a:r>
              <a:rPr lang="el-GR" altLang="en-US" sz="2000" b="0" dirty="0"/>
              <a:t>σε ένα σημείο, είναι </a:t>
            </a:r>
            <a:r>
              <a:rPr lang="el-GR" altLang="en-US" sz="2000" dirty="0">
                <a:solidFill>
                  <a:srgbClr val="3399FF"/>
                </a:solidFill>
              </a:rPr>
              <a:t>ίση</a:t>
            </a:r>
            <a:r>
              <a:rPr lang="el-GR" altLang="en-US" sz="2000" b="0" dirty="0"/>
              <a:t> με την ένταση της κατανεμημένης </a:t>
            </a:r>
            <a:r>
              <a:rPr lang="el-GR" altLang="en-US" sz="2000" dirty="0">
                <a:solidFill>
                  <a:srgbClr val="3399FF"/>
                </a:solidFill>
              </a:rPr>
              <a:t>φόρτισης</a:t>
            </a:r>
            <a:r>
              <a:rPr lang="el-GR" altLang="en-US" sz="2000" b="0" dirty="0"/>
              <a:t>, δηλ. </a:t>
            </a:r>
            <a:r>
              <a:rPr lang="el-GR" altLang="en-US" sz="2000" b="0" dirty="0" err="1"/>
              <a:t>dV</a:t>
            </a:r>
            <a:r>
              <a:rPr lang="el-GR" altLang="en-US" sz="2000" b="0" dirty="0"/>
              <a:t>/</a:t>
            </a:r>
            <a:r>
              <a:rPr lang="el-GR" altLang="en-US" sz="2000" b="0" dirty="0" err="1"/>
              <a:t>dx</a:t>
            </a:r>
            <a:r>
              <a:rPr lang="el-GR" altLang="en-US" sz="2000" b="0" dirty="0"/>
              <a:t> = w(x).</a:t>
            </a:r>
          </a:p>
          <a:p>
            <a:pPr>
              <a:spcBef>
                <a:spcPts val="1200"/>
              </a:spcBef>
            </a:pPr>
            <a:r>
              <a:rPr lang="el-GR" altLang="en-US" sz="2000" b="0" dirty="0"/>
              <a:t>Η </a:t>
            </a:r>
            <a:r>
              <a:rPr lang="el-GR" altLang="en-US" sz="2000" dirty="0">
                <a:solidFill>
                  <a:srgbClr val="3399FF"/>
                </a:solidFill>
              </a:rPr>
              <a:t>μεταβολή των </a:t>
            </a:r>
            <a:r>
              <a:rPr lang="el-GR" altLang="en-US" sz="2000" dirty="0" err="1">
                <a:solidFill>
                  <a:srgbClr val="3399FF"/>
                </a:solidFill>
              </a:rPr>
              <a:t>διατμητικών</a:t>
            </a:r>
            <a:r>
              <a:rPr lang="el-GR" altLang="en-US" sz="2000" dirty="0">
                <a:solidFill>
                  <a:srgbClr val="3399FF"/>
                </a:solidFill>
              </a:rPr>
              <a:t> δυνάμεων </a:t>
            </a:r>
            <a:r>
              <a:rPr lang="el-GR" altLang="en-US" sz="2000" b="0" dirty="0"/>
              <a:t>ΔV μεταξύ δύο σημείων είναι ίση με το </a:t>
            </a:r>
            <a:r>
              <a:rPr lang="el-GR" altLang="en-US" sz="2000" dirty="0">
                <a:solidFill>
                  <a:srgbClr val="3399FF"/>
                </a:solidFill>
              </a:rPr>
              <a:t>εμβαδό</a:t>
            </a:r>
            <a:r>
              <a:rPr lang="el-GR" altLang="en-US" sz="2000" b="0" dirty="0"/>
              <a:t> κάτω από την καμπύλη κατανεμημένης </a:t>
            </a:r>
            <a:r>
              <a:rPr lang="el-GR" altLang="en-US" sz="2000" dirty="0">
                <a:solidFill>
                  <a:srgbClr val="3399FF"/>
                </a:solidFill>
              </a:rPr>
              <a:t>φόρτισης</a:t>
            </a:r>
            <a:r>
              <a:rPr lang="el-GR" altLang="en-US" sz="2000" b="0" dirty="0"/>
              <a:t> μεταξύ των σημείων.</a:t>
            </a:r>
          </a:p>
          <a:p>
            <a:pPr>
              <a:spcBef>
                <a:spcPts val="1200"/>
              </a:spcBef>
            </a:pPr>
            <a:r>
              <a:rPr lang="el-GR" altLang="en-US" sz="2000" b="0" dirty="0"/>
              <a:t>Εάν μια </a:t>
            </a:r>
            <a:r>
              <a:rPr lang="el-GR" altLang="en-US" sz="2000" dirty="0">
                <a:solidFill>
                  <a:srgbClr val="3399FF"/>
                </a:solidFill>
              </a:rPr>
              <a:t>συγκεντρωμένη δύναμη </a:t>
            </a:r>
            <a:r>
              <a:rPr lang="el-GR" altLang="en-US" sz="2000" b="0" dirty="0"/>
              <a:t>δράσει προς τα πάνω στη δοκό, η </a:t>
            </a:r>
            <a:r>
              <a:rPr lang="el-GR" altLang="en-US" sz="2000" dirty="0">
                <a:solidFill>
                  <a:srgbClr val="3399FF"/>
                </a:solidFill>
              </a:rPr>
              <a:t>διάτμηση θα αυξηθεί </a:t>
            </a:r>
            <a:r>
              <a:rPr lang="el-GR" altLang="en-US" sz="2000" b="0" dirty="0"/>
              <a:t>τοπικά κατά το ίδιο ποσό.</a:t>
            </a:r>
          </a:p>
        </p:txBody>
      </p:sp>
      <p:sp>
        <p:nvSpPr>
          <p:cNvPr id="21" name="Rectangle 125">
            <a:extLst>
              <a:ext uri="{FF2B5EF4-FFF2-40B4-BE49-F238E27FC236}">
                <a16:creationId xmlns:a16="http://schemas.microsoft.com/office/drawing/2014/main" id="{BD5C4C49-83C1-35D1-DC35-6CC82C7D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Εργαλειοθήκη 1</a:t>
            </a:r>
            <a:r>
              <a:rPr lang="en-GB" altLang="en-US" b="0" kern="0" dirty="0">
                <a:latin typeface="Liberation Sans" pitchFamily="34" charset="0"/>
              </a:rPr>
              <a:t> – </a:t>
            </a:r>
            <a:r>
              <a:rPr lang="el-GR" altLang="en-US" b="0" kern="0" dirty="0">
                <a:latin typeface="Liberation Sans" pitchFamily="34" charset="0"/>
              </a:rPr>
              <a:t>Τέμνουσες</a:t>
            </a:r>
            <a:endParaRPr lang="en-US" altLang="en-US" b="0" kern="0" dirty="0">
              <a:latin typeface="Liberation Sans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6433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D35E-3757-228C-9253-6F2257EAD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03" y="1119606"/>
            <a:ext cx="840534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200"/>
              </a:spcBef>
            </a:pPr>
            <a:r>
              <a:rPr lang="el-GR" altLang="en-US" sz="2000" b="0" dirty="0"/>
              <a:t>Η </a:t>
            </a:r>
            <a:r>
              <a:rPr lang="el-GR" altLang="en-US" sz="2000" dirty="0">
                <a:solidFill>
                  <a:srgbClr val="3399FF"/>
                </a:solidFill>
              </a:rPr>
              <a:t>κλίση του διαγράμματος ροπής </a:t>
            </a:r>
            <a:r>
              <a:rPr lang="el-GR" altLang="en-US" sz="2000" b="0" dirty="0"/>
              <a:t>σε ένα σημείο είναι ίση με τη διάτμηση, δηλ. </a:t>
            </a:r>
            <a:r>
              <a:rPr lang="el-GR" altLang="en-US" sz="2000" b="0" dirty="0" err="1"/>
              <a:t>dM</a:t>
            </a:r>
            <a:r>
              <a:rPr lang="el-GR" altLang="en-US" sz="2000" b="0" dirty="0"/>
              <a:t>/</a:t>
            </a:r>
            <a:r>
              <a:rPr lang="el-GR" altLang="en-US" sz="2000" b="0" dirty="0" err="1"/>
              <a:t>dx</a:t>
            </a:r>
            <a:r>
              <a:rPr lang="el-GR" altLang="en-US" sz="2000" b="0" dirty="0"/>
              <a:t> = V.</a:t>
            </a:r>
          </a:p>
          <a:p>
            <a:pPr>
              <a:spcBef>
                <a:spcPts val="1200"/>
              </a:spcBef>
            </a:pPr>
            <a:r>
              <a:rPr lang="el-GR" altLang="en-US" sz="2000" b="0" dirty="0"/>
              <a:t>Η </a:t>
            </a:r>
            <a:r>
              <a:rPr lang="el-GR" altLang="en-US" sz="2000" dirty="0">
                <a:solidFill>
                  <a:srgbClr val="3399FF"/>
                </a:solidFill>
              </a:rPr>
              <a:t>μεταβολή της ροπής ΔΜ </a:t>
            </a:r>
            <a:r>
              <a:rPr lang="el-GR" altLang="en-US" sz="2000" b="0" dirty="0"/>
              <a:t>μεταξύ δύο σημείων είναι ίση με το </a:t>
            </a:r>
            <a:r>
              <a:rPr lang="el-GR" altLang="en-US" sz="2000" dirty="0">
                <a:solidFill>
                  <a:srgbClr val="3399FF"/>
                </a:solidFill>
              </a:rPr>
              <a:t>εμβαδό</a:t>
            </a:r>
            <a:r>
              <a:rPr lang="el-GR" altLang="en-US" sz="2000" b="0" dirty="0"/>
              <a:t> κάτω από το </a:t>
            </a:r>
            <a:r>
              <a:rPr lang="el-GR" altLang="en-US" sz="2000" dirty="0">
                <a:solidFill>
                  <a:srgbClr val="3399FF"/>
                </a:solidFill>
              </a:rPr>
              <a:t>διάγραμμα </a:t>
            </a:r>
            <a:r>
              <a:rPr lang="el-GR" altLang="en-US" sz="2000" dirty="0" err="1">
                <a:solidFill>
                  <a:srgbClr val="3399FF"/>
                </a:solidFill>
              </a:rPr>
              <a:t>διατμητικών</a:t>
            </a:r>
            <a:r>
              <a:rPr lang="el-GR" altLang="en-US" sz="2000" dirty="0">
                <a:solidFill>
                  <a:srgbClr val="3399FF"/>
                </a:solidFill>
              </a:rPr>
              <a:t> δυνάμεων </a:t>
            </a:r>
            <a:r>
              <a:rPr lang="el-GR" altLang="en-US" sz="2000" b="0" dirty="0"/>
              <a:t>μεταξύ των σημείων.</a:t>
            </a:r>
          </a:p>
          <a:p>
            <a:pPr>
              <a:spcBef>
                <a:spcPts val="1200"/>
              </a:spcBef>
            </a:pPr>
            <a:r>
              <a:rPr lang="el-GR" altLang="en-US" sz="2000" b="0" dirty="0"/>
              <a:t>Εάν ενεργήσει στη ράβδο </a:t>
            </a:r>
            <a:r>
              <a:rPr lang="el-GR" altLang="en-US" sz="2000" dirty="0">
                <a:solidFill>
                  <a:srgbClr val="3399FF"/>
                </a:solidFill>
              </a:rPr>
              <a:t>δεξιόστροφη ροπή</a:t>
            </a:r>
            <a:r>
              <a:rPr lang="el-GR" altLang="en-US" sz="2000" b="0" dirty="0"/>
              <a:t>, το διάγραμμα ροπών θα </a:t>
            </a:r>
            <a:r>
              <a:rPr lang="el-GR" altLang="en-US" sz="2000" dirty="0">
                <a:solidFill>
                  <a:srgbClr val="3399FF"/>
                </a:solidFill>
              </a:rPr>
              <a:t>αυξηθεί</a:t>
            </a:r>
            <a:r>
              <a:rPr lang="el-GR" altLang="en-US" sz="2000" b="0" dirty="0"/>
              <a:t> τοπικά κατά το ίδιο ποσό ροπής.</a:t>
            </a:r>
          </a:p>
          <a:p>
            <a:pPr>
              <a:spcBef>
                <a:spcPts val="1200"/>
              </a:spcBef>
            </a:pPr>
            <a:r>
              <a:rPr lang="el-GR" altLang="en-US" sz="2000" b="0" dirty="0"/>
              <a:t>Τα σημεία </a:t>
            </a:r>
            <a:r>
              <a:rPr lang="el-GR" altLang="en-US" sz="2000" dirty="0">
                <a:solidFill>
                  <a:srgbClr val="3399FF"/>
                </a:solidFill>
              </a:rPr>
              <a:t>μηδενικής διάτμησης </a:t>
            </a:r>
            <a:r>
              <a:rPr lang="el-GR" altLang="en-US" sz="2000" b="0" dirty="0"/>
              <a:t>αντιπροσωπεύουν σημεία </a:t>
            </a:r>
            <a:r>
              <a:rPr lang="el-GR" altLang="en-US" sz="2000" dirty="0">
                <a:solidFill>
                  <a:srgbClr val="3399FF"/>
                </a:solidFill>
              </a:rPr>
              <a:t>μέγιστης ή ελαχίστης ροπής</a:t>
            </a:r>
            <a:r>
              <a:rPr lang="el-GR" altLang="en-US" sz="2000" b="0" dirty="0"/>
              <a:t> αφού </a:t>
            </a:r>
            <a:r>
              <a:rPr lang="el-GR" altLang="en-US" sz="2000" b="0" dirty="0" err="1"/>
              <a:t>dM</a:t>
            </a:r>
            <a:r>
              <a:rPr lang="el-GR" altLang="en-US" sz="2000" b="0" dirty="0"/>
              <a:t>/</a:t>
            </a:r>
            <a:r>
              <a:rPr lang="el-GR" altLang="en-US" sz="2000" b="0" dirty="0" err="1"/>
              <a:t>dx</a:t>
            </a:r>
            <a:r>
              <a:rPr lang="el-GR" altLang="en-US" sz="2000" b="0" dirty="0"/>
              <a:t> = 0.</a:t>
            </a:r>
          </a:p>
          <a:p>
            <a:pPr>
              <a:spcBef>
                <a:spcPts val="1200"/>
              </a:spcBef>
            </a:pPr>
            <a:r>
              <a:rPr lang="el-GR" altLang="en-US" sz="2000" b="0" dirty="0"/>
              <a:t>Αφού μια ολοκλήρωση του w(x) εμπλέκεται στον προσδιορισμό της μεταβολής της διάτμησης, και μια δεύτερη στον προσδιορισμό της ροπής, τότε </a:t>
            </a:r>
            <a:r>
              <a:rPr lang="el-GR" altLang="en-US" sz="2000" dirty="0">
                <a:solidFill>
                  <a:srgbClr val="3399FF"/>
                </a:solidFill>
              </a:rPr>
              <a:t>εάν η καμπύλη φόρτισης</a:t>
            </a:r>
            <a:r>
              <a:rPr lang="el-GR" altLang="en-US" sz="2000" b="0" dirty="0"/>
              <a:t> w(x) είναι πολυώνυμο βαθμού </a:t>
            </a:r>
            <a:r>
              <a:rPr lang="el-GR" altLang="en-US" sz="2000" dirty="0">
                <a:solidFill>
                  <a:srgbClr val="3399FF"/>
                </a:solidFill>
              </a:rPr>
              <a:t>n</a:t>
            </a:r>
            <a:r>
              <a:rPr lang="el-GR" altLang="en-US" sz="2000" b="0" dirty="0"/>
              <a:t>, η </a:t>
            </a:r>
            <a:r>
              <a:rPr lang="el-GR" altLang="en-US" sz="2000" dirty="0">
                <a:solidFill>
                  <a:srgbClr val="3399FF"/>
                </a:solidFill>
              </a:rPr>
              <a:t>V(x)</a:t>
            </a:r>
            <a:r>
              <a:rPr lang="el-GR" altLang="en-US" sz="2000" b="0" dirty="0"/>
              <a:t> θα </a:t>
            </a:r>
            <a:r>
              <a:rPr lang="el-GR" altLang="en-US" sz="2000" dirty="0">
                <a:solidFill>
                  <a:srgbClr val="3399FF"/>
                </a:solidFill>
              </a:rPr>
              <a:t>n + 1 </a:t>
            </a:r>
            <a:r>
              <a:rPr lang="el-GR" altLang="en-US" sz="2000" b="0" dirty="0"/>
              <a:t>βαθμού, και η </a:t>
            </a:r>
            <a:r>
              <a:rPr lang="el-GR" altLang="en-US" sz="2000" dirty="0">
                <a:solidFill>
                  <a:srgbClr val="3399FF"/>
                </a:solidFill>
              </a:rPr>
              <a:t>M(x) </a:t>
            </a:r>
            <a:r>
              <a:rPr lang="el-GR" altLang="en-US" sz="2000" b="0" dirty="0"/>
              <a:t>θα είναι </a:t>
            </a:r>
            <a:r>
              <a:rPr lang="el-GR" altLang="en-US" sz="2000" dirty="0">
                <a:solidFill>
                  <a:srgbClr val="3399FF"/>
                </a:solidFill>
              </a:rPr>
              <a:t>n + 2 </a:t>
            </a:r>
            <a:r>
              <a:rPr lang="el-GR" altLang="en-US" sz="2000" b="0" dirty="0"/>
              <a:t>βαθμού.</a:t>
            </a:r>
          </a:p>
        </p:txBody>
      </p:sp>
      <p:sp>
        <p:nvSpPr>
          <p:cNvPr id="21" name="Rectangle 125">
            <a:extLst>
              <a:ext uri="{FF2B5EF4-FFF2-40B4-BE49-F238E27FC236}">
                <a16:creationId xmlns:a16="http://schemas.microsoft.com/office/drawing/2014/main" id="{BD5C4C49-83C1-35D1-DC35-6CC82C7D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Εργαλειοθήκη 2 - Ροπές</a:t>
            </a:r>
            <a:endParaRPr lang="en-US" altLang="en-US" b="0" kern="0" dirty="0">
              <a:latin typeface="Liberation Sans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4114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F00C43-255C-2B81-C354-AAA9882C1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060193-F272-4135-A868-1A90864F7BDA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3" name="Rectangle 125">
            <a:extLst>
              <a:ext uri="{FF2B5EF4-FFF2-40B4-BE49-F238E27FC236}">
                <a16:creationId xmlns:a16="http://schemas.microsoft.com/office/drawing/2014/main" id="{81EF36D5-92D1-0D51-FFDE-0F9B8B972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" y="381000"/>
            <a:ext cx="8082302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l-GR" altLang="en-US" b="0" kern="0" dirty="0">
                <a:latin typeface="Liberation Sans" pitchFamily="34" charset="0"/>
              </a:rPr>
              <a:t>Παράδειγμα 1</a:t>
            </a:r>
            <a:endParaRPr lang="en-US" altLang="en-US" b="0" kern="0" dirty="0">
              <a:latin typeface="Liberation Sans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0B5A1C-3E87-9B8D-386A-D3878ABA0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" y="1233126"/>
            <a:ext cx="42458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l-GR" altLang="en-US" sz="2000" b="0" dirty="0"/>
              <a:t>Σχεδιάστε το διάγραμμα </a:t>
            </a:r>
            <a:r>
              <a:rPr lang="en-US" altLang="en-US" sz="2000" b="0" dirty="0"/>
              <a:t>NQM</a:t>
            </a:r>
            <a:r>
              <a:rPr lang="el-GR" altLang="en-US" sz="2000" b="0" dirty="0"/>
              <a:t> της </a:t>
            </a:r>
            <a:r>
              <a:rPr lang="el-GR" altLang="en-US" sz="2000" b="0" dirty="0" err="1"/>
              <a:t>αμφιέριστης</a:t>
            </a:r>
            <a:r>
              <a:rPr lang="el-GR" altLang="en-US" sz="2000" b="0" dirty="0"/>
              <a:t> δοκού του σχήματος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0D93D-3B90-9D45-4EFB-ABE59CBC5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95" t="15770" r="55618" b="59355"/>
          <a:stretch/>
        </p:blipFill>
        <p:spPr>
          <a:xfrm>
            <a:off x="4814467" y="687338"/>
            <a:ext cx="4099301" cy="1833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299778-AED5-ECA0-B55E-FA06EC3FB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04" t="41709" r="56017" b="32748"/>
          <a:stretch/>
        </p:blipFill>
        <p:spPr>
          <a:xfrm>
            <a:off x="4496661" y="2531716"/>
            <a:ext cx="4331494" cy="18831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282FD-848B-EA67-DAD8-66CA397D3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54" t="17138" r="76773" b="80343"/>
          <a:stretch/>
        </p:blipFill>
        <p:spPr>
          <a:xfrm>
            <a:off x="5901915" y="2428341"/>
            <a:ext cx="256854" cy="1857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4BB776-AB52-1427-5021-DD797E9F8381}"/>
              </a:ext>
            </a:extLst>
          </p:cNvPr>
          <p:cNvSpPr txBox="1"/>
          <p:nvPr/>
        </p:nvSpPr>
        <p:spPr>
          <a:xfrm>
            <a:off x="434975" y="2965151"/>
            <a:ext cx="28938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1. ΔΕΣ &amp; Αντιδράσεις</a:t>
            </a:r>
            <a:b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</a:b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στηρίξεων</a:t>
            </a:r>
            <a:r>
              <a:rPr lang="el-GR" sz="2000" dirty="0"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A6B43-5278-2A10-694D-2E01C47EE389}"/>
              </a:ext>
            </a:extLst>
          </p:cNvPr>
          <p:cNvSpPr txBox="1"/>
          <p:nvPr/>
        </p:nvSpPr>
        <p:spPr>
          <a:xfrm>
            <a:off x="434975" y="3791708"/>
            <a:ext cx="31507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2. Ισορροπία φορέα:</a:t>
            </a:r>
            <a:endParaRPr lang="el-GR" sz="2000" dirty="0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F24EAB-CFDE-D05B-C601-F627A72C7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81" t="39269" r="20000" b="28688"/>
          <a:stretch/>
        </p:blipFill>
        <p:spPr>
          <a:xfrm>
            <a:off x="443473" y="4389400"/>
            <a:ext cx="4032653" cy="20005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B1B0BB-2F52-CD3A-578E-82C8193C54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73" t="53622" r="53146" b="17964"/>
          <a:stretch/>
        </p:blipFill>
        <p:spPr>
          <a:xfrm>
            <a:off x="4496660" y="4524298"/>
            <a:ext cx="4623401" cy="200138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F08696C-BF29-B1D2-B806-30703B27F743}"/>
              </a:ext>
            </a:extLst>
          </p:cNvPr>
          <p:cNvSpPr/>
          <p:nvPr/>
        </p:nvSpPr>
        <p:spPr bwMode="auto">
          <a:xfrm>
            <a:off x="4417632" y="5145592"/>
            <a:ext cx="688624" cy="927663"/>
          </a:xfrm>
          <a:custGeom>
            <a:avLst/>
            <a:gdLst>
              <a:gd name="connsiteX0" fmla="*/ 688624 w 688624"/>
              <a:gd name="connsiteY0" fmla="*/ 61645 h 554805"/>
              <a:gd name="connsiteX1" fmla="*/ 688624 w 688624"/>
              <a:gd name="connsiteY1" fmla="*/ 61645 h 554805"/>
              <a:gd name="connsiteX2" fmla="*/ 513964 w 688624"/>
              <a:gd name="connsiteY2" fmla="*/ 20549 h 554805"/>
              <a:gd name="connsiteX3" fmla="*/ 390674 w 688624"/>
              <a:gd name="connsiteY3" fmla="*/ 0 h 554805"/>
              <a:gd name="connsiteX4" fmla="*/ 123546 w 688624"/>
              <a:gd name="connsiteY4" fmla="*/ 20549 h 554805"/>
              <a:gd name="connsiteX5" fmla="*/ 113271 w 688624"/>
              <a:gd name="connsiteY5" fmla="*/ 51371 h 554805"/>
              <a:gd name="connsiteX6" fmla="*/ 20804 w 688624"/>
              <a:gd name="connsiteY6" fmla="*/ 123290 h 554805"/>
              <a:gd name="connsiteX7" fmla="*/ 256 w 688624"/>
              <a:gd name="connsiteY7" fmla="*/ 154113 h 554805"/>
              <a:gd name="connsiteX8" fmla="*/ 20804 w 688624"/>
              <a:gd name="connsiteY8" fmla="*/ 328773 h 554805"/>
              <a:gd name="connsiteX9" fmla="*/ 61901 w 688624"/>
              <a:gd name="connsiteY9" fmla="*/ 400692 h 554805"/>
              <a:gd name="connsiteX10" fmla="*/ 82449 w 688624"/>
              <a:gd name="connsiteY10" fmla="*/ 421241 h 554805"/>
              <a:gd name="connsiteX11" fmla="*/ 164642 w 688624"/>
              <a:gd name="connsiteY11" fmla="*/ 534256 h 554805"/>
              <a:gd name="connsiteX12" fmla="*/ 246835 w 688624"/>
              <a:gd name="connsiteY12" fmla="*/ 554805 h 554805"/>
              <a:gd name="connsiteX13" fmla="*/ 370125 w 688624"/>
              <a:gd name="connsiteY13" fmla="*/ 534256 h 554805"/>
              <a:gd name="connsiteX14" fmla="*/ 411222 w 688624"/>
              <a:gd name="connsiteY14" fmla="*/ 462337 h 554805"/>
              <a:gd name="connsiteX15" fmla="*/ 442044 w 688624"/>
              <a:gd name="connsiteY15" fmla="*/ 421241 h 554805"/>
              <a:gd name="connsiteX16" fmla="*/ 472867 w 688624"/>
              <a:gd name="connsiteY16" fmla="*/ 328773 h 554805"/>
              <a:gd name="connsiteX17" fmla="*/ 483141 w 688624"/>
              <a:gd name="connsiteY17" fmla="*/ 277403 h 554805"/>
              <a:gd name="connsiteX18" fmla="*/ 503689 w 688624"/>
              <a:gd name="connsiteY18" fmla="*/ 236306 h 554805"/>
              <a:gd name="connsiteX19" fmla="*/ 544786 w 688624"/>
              <a:gd name="connsiteY19" fmla="*/ 215758 h 554805"/>
              <a:gd name="connsiteX20" fmla="*/ 596157 w 688624"/>
              <a:gd name="connsiteY20" fmla="*/ 184935 h 554805"/>
              <a:gd name="connsiteX21" fmla="*/ 688624 w 688624"/>
              <a:gd name="connsiteY21" fmla="*/ 61645 h 554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88624" h="554805">
                <a:moveTo>
                  <a:pt x="688624" y="61645"/>
                </a:moveTo>
                <a:lnTo>
                  <a:pt x="688624" y="61645"/>
                </a:lnTo>
                <a:cubicBezTo>
                  <a:pt x="638542" y="49125"/>
                  <a:pt x="569711" y="29840"/>
                  <a:pt x="513964" y="20549"/>
                </a:cubicBezTo>
                <a:cubicBezTo>
                  <a:pt x="361040" y="-4939"/>
                  <a:pt x="511736" y="24212"/>
                  <a:pt x="390674" y="0"/>
                </a:cubicBezTo>
                <a:cubicBezTo>
                  <a:pt x="301631" y="6850"/>
                  <a:pt x="211359" y="4287"/>
                  <a:pt x="123546" y="20549"/>
                </a:cubicBezTo>
                <a:cubicBezTo>
                  <a:pt x="112897" y="22521"/>
                  <a:pt x="119566" y="42558"/>
                  <a:pt x="113271" y="51371"/>
                </a:cubicBezTo>
                <a:cubicBezTo>
                  <a:pt x="85661" y="90025"/>
                  <a:pt x="60332" y="99574"/>
                  <a:pt x="20804" y="123290"/>
                </a:cubicBezTo>
                <a:cubicBezTo>
                  <a:pt x="13955" y="133564"/>
                  <a:pt x="1026" y="141789"/>
                  <a:pt x="256" y="154113"/>
                </a:cubicBezTo>
                <a:cubicBezTo>
                  <a:pt x="-1264" y="178435"/>
                  <a:pt x="3772" y="283354"/>
                  <a:pt x="20804" y="328773"/>
                </a:cubicBezTo>
                <a:cubicBezTo>
                  <a:pt x="28251" y="348631"/>
                  <a:pt x="47871" y="383154"/>
                  <a:pt x="61901" y="400692"/>
                </a:cubicBezTo>
                <a:cubicBezTo>
                  <a:pt x="67952" y="408256"/>
                  <a:pt x="75600" y="414391"/>
                  <a:pt x="82449" y="421241"/>
                </a:cubicBezTo>
                <a:cubicBezTo>
                  <a:pt x="104380" y="508965"/>
                  <a:pt x="81145" y="504436"/>
                  <a:pt x="164642" y="534256"/>
                </a:cubicBezTo>
                <a:cubicBezTo>
                  <a:pt x="191238" y="543754"/>
                  <a:pt x="219437" y="547955"/>
                  <a:pt x="246835" y="554805"/>
                </a:cubicBezTo>
                <a:cubicBezTo>
                  <a:pt x="287932" y="547955"/>
                  <a:pt x="331441" y="549729"/>
                  <a:pt x="370125" y="534256"/>
                </a:cubicBezTo>
                <a:cubicBezTo>
                  <a:pt x="404615" y="520460"/>
                  <a:pt x="397324" y="486659"/>
                  <a:pt x="411222" y="462337"/>
                </a:cubicBezTo>
                <a:cubicBezTo>
                  <a:pt x="419717" y="447470"/>
                  <a:pt x="431770" y="434940"/>
                  <a:pt x="442044" y="421241"/>
                </a:cubicBezTo>
                <a:cubicBezTo>
                  <a:pt x="452318" y="390418"/>
                  <a:pt x="466495" y="360632"/>
                  <a:pt x="472867" y="328773"/>
                </a:cubicBezTo>
                <a:cubicBezTo>
                  <a:pt x="476292" y="311650"/>
                  <a:pt x="477619" y="293969"/>
                  <a:pt x="483141" y="277403"/>
                </a:cubicBezTo>
                <a:cubicBezTo>
                  <a:pt x="487984" y="262873"/>
                  <a:pt x="492859" y="247136"/>
                  <a:pt x="503689" y="236306"/>
                </a:cubicBezTo>
                <a:cubicBezTo>
                  <a:pt x="514519" y="225476"/>
                  <a:pt x="531398" y="223196"/>
                  <a:pt x="544786" y="215758"/>
                </a:cubicBezTo>
                <a:cubicBezTo>
                  <a:pt x="562243" y="206060"/>
                  <a:pt x="596157" y="184935"/>
                  <a:pt x="596157" y="184935"/>
                </a:cubicBezTo>
                <a:lnTo>
                  <a:pt x="688624" y="61645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7E219A-5D59-8428-FEC9-A0F698D8102F}"/>
              </a:ext>
            </a:extLst>
          </p:cNvPr>
          <p:cNvSpPr/>
          <p:nvPr/>
        </p:nvSpPr>
        <p:spPr bwMode="auto">
          <a:xfrm>
            <a:off x="724760" y="5921871"/>
            <a:ext cx="1285568" cy="30276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A2AB27-F2BF-780D-AD6D-9FD7885E9E56}"/>
              </a:ext>
            </a:extLst>
          </p:cNvPr>
          <p:cNvSpPr/>
          <p:nvPr/>
        </p:nvSpPr>
        <p:spPr bwMode="auto">
          <a:xfrm>
            <a:off x="1619282" y="4389400"/>
            <a:ext cx="779361" cy="30276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7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9" grpId="0" animBg="1"/>
      <p:bldP spid="5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939EA9-75BB-DF58-E987-1776BD03F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33" t="33748" r="74270" b="43468"/>
          <a:stretch/>
        </p:blipFill>
        <p:spPr>
          <a:xfrm>
            <a:off x="1015302" y="2480991"/>
            <a:ext cx="1078786" cy="1119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02248E-06F3-D19B-A5E7-FD1A9ECC8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94" t="46850" r="35502" b="41859"/>
          <a:stretch/>
        </p:blipFill>
        <p:spPr>
          <a:xfrm>
            <a:off x="3575212" y="2752541"/>
            <a:ext cx="3292279" cy="66593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5BF3D7-A9F6-BEB8-1A75-D17452C2B0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13" t="57888" r="16628" b="15811"/>
          <a:stretch/>
        </p:blipFill>
        <p:spPr>
          <a:xfrm>
            <a:off x="3575212" y="5121061"/>
            <a:ext cx="5328282" cy="15512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F00C43-255C-2B81-C354-AAA9882C1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060193-F272-4135-A868-1A90864F7BDA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3" name="Rectangle 125">
            <a:extLst>
              <a:ext uri="{FF2B5EF4-FFF2-40B4-BE49-F238E27FC236}">
                <a16:creationId xmlns:a16="http://schemas.microsoft.com/office/drawing/2014/main" id="{81EF36D5-92D1-0D51-FFDE-0F9B8B972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" y="381000"/>
            <a:ext cx="8082302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l-GR" altLang="en-US" b="0" kern="0" dirty="0">
                <a:latin typeface="Liberation Sans" pitchFamily="34" charset="0"/>
              </a:rPr>
              <a:t>Παράδειγμα 1 (2)</a:t>
            </a:r>
            <a:endParaRPr lang="en-US" altLang="en-US" b="0" kern="0" dirty="0">
              <a:latin typeface="Liberation Sans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4BB776-AB52-1427-5021-DD797E9F8381}"/>
              </a:ext>
            </a:extLst>
          </p:cNvPr>
          <p:cNvSpPr txBox="1"/>
          <p:nvPr/>
        </p:nvSpPr>
        <p:spPr>
          <a:xfrm>
            <a:off x="136828" y="1026807"/>
            <a:ext cx="28938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3. Χάραξη Τομών</a:t>
            </a:r>
            <a:r>
              <a:rPr lang="el-GR" sz="2000" dirty="0">
                <a:latin typeface="Arial" panose="020B0604020202020204" pitchFamily="34" charset="0"/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A55688-802D-A957-6624-8B5C98C054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28" t="30821" r="52247" b="18592"/>
          <a:stretch/>
        </p:blipFill>
        <p:spPr>
          <a:xfrm>
            <a:off x="5866544" y="214184"/>
            <a:ext cx="3231419" cy="21843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4DAE26-5E1B-C9C5-3350-AEE534023F81}"/>
              </a:ext>
            </a:extLst>
          </p:cNvPr>
          <p:cNvSpPr txBox="1"/>
          <p:nvPr/>
        </p:nvSpPr>
        <p:spPr>
          <a:xfrm>
            <a:off x="838326" y="1458482"/>
            <a:ext cx="4708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i="1" dirty="0">
                <a:solidFill>
                  <a:srgbClr val="FF0000"/>
                </a:solidFill>
                <a:latin typeface="Arial" panose="020B0604020202020204" pitchFamily="34" charset="0"/>
              </a:rPr>
              <a:t>«για κάθε τμήμα της δοκού </a:t>
            </a:r>
            <a:r>
              <a:rPr lang="el-GR" sz="1600" b="0" i="1" dirty="0">
                <a:latin typeface="Arial" panose="020B0604020202020204" pitchFamily="34" charset="0"/>
              </a:rPr>
              <a:t>που βρίσκεται </a:t>
            </a:r>
            <a:r>
              <a:rPr lang="el-GR" sz="1600" i="1" dirty="0">
                <a:solidFill>
                  <a:srgbClr val="FF0000"/>
                </a:solidFill>
                <a:latin typeface="Arial" panose="020B0604020202020204" pitchFamily="34" charset="0"/>
              </a:rPr>
              <a:t>μεταξύ 2 οποιωνδήποτε μεταβολών </a:t>
            </a:r>
            <a:r>
              <a:rPr lang="el-GR" sz="1600" b="0" i="1" dirty="0">
                <a:latin typeface="Arial" panose="020B0604020202020204" pitchFamily="34" charset="0"/>
              </a:rPr>
              <a:t>φόρτισης»</a:t>
            </a:r>
            <a:endParaRPr lang="en-US" sz="16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5E3092-21C3-9DFD-D028-CFAC80DF46FF}"/>
              </a:ext>
            </a:extLst>
          </p:cNvPr>
          <p:cNvSpPr txBox="1"/>
          <p:nvPr/>
        </p:nvSpPr>
        <p:spPr>
          <a:xfrm>
            <a:off x="434975" y="2117798"/>
            <a:ext cx="44848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4. Ισορροπίες ανά τομή:</a:t>
            </a:r>
            <a:endParaRPr lang="el-GR" sz="2000" dirty="0">
              <a:latin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356E954-CCDD-07AB-74EF-BF856C057B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37" t="36774" r="72809" b="34897"/>
          <a:stretch/>
        </p:blipFill>
        <p:spPr>
          <a:xfrm>
            <a:off x="940098" y="3603313"/>
            <a:ext cx="1541124" cy="13923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FF7BB76-3223-A73C-2503-C61A52DEC0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158" t="51364" r="27865" b="37493"/>
          <a:stretch/>
        </p:blipFill>
        <p:spPr>
          <a:xfrm>
            <a:off x="3575212" y="4016101"/>
            <a:ext cx="4167140" cy="6572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36BA4-5DDA-8A74-9F60-F1DB59D0C3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8" t="51935" r="65081" b="15811"/>
          <a:stretch/>
        </p:blipFill>
        <p:spPr>
          <a:xfrm>
            <a:off x="1015303" y="5223302"/>
            <a:ext cx="2354622" cy="1585298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9E448D9-EF7F-C430-1350-8B65A5045E28}"/>
              </a:ext>
            </a:extLst>
          </p:cNvPr>
          <p:cNvCxnSpPr/>
          <p:nvPr/>
        </p:nvCxnSpPr>
        <p:spPr bwMode="auto">
          <a:xfrm>
            <a:off x="838326" y="3600830"/>
            <a:ext cx="798717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91A68B7-5AF4-779A-10E7-8FC6B88AC9B7}"/>
              </a:ext>
            </a:extLst>
          </p:cNvPr>
          <p:cNvCxnSpPr/>
          <p:nvPr/>
        </p:nvCxnSpPr>
        <p:spPr bwMode="auto">
          <a:xfrm>
            <a:off x="838325" y="5069691"/>
            <a:ext cx="798717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9685486-501A-A902-F591-BB533F0D7242}"/>
              </a:ext>
            </a:extLst>
          </p:cNvPr>
          <p:cNvSpPr txBox="1"/>
          <p:nvPr/>
        </p:nvSpPr>
        <p:spPr>
          <a:xfrm>
            <a:off x="230961" y="2721114"/>
            <a:ext cx="7091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l-GR" sz="4000" b="1" dirty="0">
                <a:latin typeface="Arial" panose="020B0604020202020204" pitchFamily="34" charset="0"/>
              </a:rPr>
              <a:t>1)</a:t>
            </a:r>
            <a:endParaRPr lang="el-GR" sz="4000" dirty="0">
              <a:latin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116784-9718-7814-5A82-577FC24CA318}"/>
              </a:ext>
            </a:extLst>
          </p:cNvPr>
          <p:cNvSpPr txBox="1"/>
          <p:nvPr/>
        </p:nvSpPr>
        <p:spPr>
          <a:xfrm>
            <a:off x="230961" y="4016101"/>
            <a:ext cx="7843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l-GR" sz="4000" b="1" dirty="0">
                <a:latin typeface="Arial" panose="020B0604020202020204" pitchFamily="34" charset="0"/>
              </a:rPr>
              <a:t>2)</a:t>
            </a:r>
            <a:endParaRPr lang="el-GR" sz="4000" dirty="0">
              <a:latin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C4B0A2-FB0D-020A-92EA-C5F41E6346EE}"/>
              </a:ext>
            </a:extLst>
          </p:cNvPr>
          <p:cNvSpPr txBox="1"/>
          <p:nvPr/>
        </p:nvSpPr>
        <p:spPr>
          <a:xfrm>
            <a:off x="240506" y="5559397"/>
            <a:ext cx="7843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l-GR" sz="4000" b="1" dirty="0">
                <a:latin typeface="Arial" panose="020B0604020202020204" pitchFamily="34" charset="0"/>
              </a:rPr>
              <a:t>3)</a:t>
            </a:r>
            <a:endParaRPr lang="el-GR" sz="4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0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4BC480-8307-E248-B81F-7A2709BEC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33" t="14515" r="24270" b="5631"/>
          <a:stretch>
            <a:fillRect/>
          </a:stretch>
        </p:blipFill>
        <p:spPr>
          <a:xfrm>
            <a:off x="4056360" y="65652"/>
            <a:ext cx="4999808" cy="49110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F00C43-255C-2B81-C354-AAA9882C1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060193-F272-4135-A868-1A90864F7BDA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3" name="Rectangle 125">
            <a:extLst>
              <a:ext uri="{FF2B5EF4-FFF2-40B4-BE49-F238E27FC236}">
                <a16:creationId xmlns:a16="http://schemas.microsoft.com/office/drawing/2014/main" id="{81EF36D5-92D1-0D51-FFDE-0F9B8B972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" y="381000"/>
            <a:ext cx="8082302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l-GR" altLang="en-US" b="0" kern="0" dirty="0">
                <a:latin typeface="Liberation Sans" pitchFamily="34" charset="0"/>
              </a:rPr>
              <a:t>Παράδειγμα 1 (3)</a:t>
            </a:r>
            <a:endParaRPr lang="en-US" altLang="en-US" b="0" kern="0" dirty="0">
              <a:latin typeface="Liberation Sans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4BB776-AB52-1427-5021-DD797E9F8381}"/>
              </a:ext>
            </a:extLst>
          </p:cNvPr>
          <p:cNvSpPr txBox="1"/>
          <p:nvPr/>
        </p:nvSpPr>
        <p:spPr>
          <a:xfrm>
            <a:off x="302819" y="1184621"/>
            <a:ext cx="28938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5. Διάγραμμα </a:t>
            </a:r>
            <a:r>
              <a:rPr lang="en-US" sz="2000" b="1" dirty="0">
                <a:solidFill>
                  <a:srgbClr val="3399FF"/>
                </a:solidFill>
                <a:latin typeface="Arial" panose="020B0604020202020204" pitchFamily="34" charset="0"/>
              </a:rPr>
              <a:t>NQM</a:t>
            </a:r>
            <a:r>
              <a:rPr lang="el-GR" sz="2000" dirty="0"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EF668-8211-7109-5F5F-E98DAD47B6A3}"/>
              </a:ext>
            </a:extLst>
          </p:cNvPr>
          <p:cNvSpPr txBox="1"/>
          <p:nvPr/>
        </p:nvSpPr>
        <p:spPr>
          <a:xfrm>
            <a:off x="4449730" y="4857954"/>
            <a:ext cx="98060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l-GR" sz="1600" b="1" dirty="0">
                <a:solidFill>
                  <a:srgbClr val="3399FF"/>
                </a:solidFill>
                <a:latin typeface="Arial" panose="020B0604020202020204" pitchFamily="34" charset="0"/>
              </a:rPr>
              <a:t>Τομή 1:</a:t>
            </a:r>
            <a:br>
              <a:rPr lang="en-US" sz="1600" b="1" dirty="0">
                <a:solidFill>
                  <a:srgbClr val="3399FF"/>
                </a:solidFill>
                <a:latin typeface="Arial" panose="020B0604020202020204" pitchFamily="34" charset="0"/>
              </a:rPr>
            </a:br>
            <a:r>
              <a:rPr lang="el-GR" sz="1600" b="1" dirty="0">
                <a:solidFill>
                  <a:srgbClr val="3399FF"/>
                </a:solidFill>
                <a:latin typeface="Arial" panose="020B0604020202020204" pitchFamily="34" charset="0"/>
              </a:rPr>
              <a:t>0&lt;</a:t>
            </a:r>
            <a:r>
              <a:rPr lang="en-US" sz="1600" b="1" dirty="0">
                <a:solidFill>
                  <a:srgbClr val="3399FF"/>
                </a:solidFill>
                <a:latin typeface="Arial" panose="020B0604020202020204" pitchFamily="34" charset="0"/>
              </a:rPr>
              <a:t>x&lt;</a:t>
            </a:r>
            <a:r>
              <a:rPr lang="el-GR" sz="1600" b="1" dirty="0">
                <a:solidFill>
                  <a:srgbClr val="3399FF"/>
                </a:solidFill>
                <a:latin typeface="Arial" panose="020B0604020202020204" pitchFamily="34" charset="0"/>
              </a:rPr>
              <a:t>α</a:t>
            </a:r>
            <a:endParaRPr lang="el-GR" sz="1600" dirty="0">
              <a:solidFill>
                <a:srgbClr val="3399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D70F85-D3D1-3748-CCB6-3618A33A4556}"/>
              </a:ext>
            </a:extLst>
          </p:cNvPr>
          <p:cNvSpPr txBox="1"/>
          <p:nvPr/>
        </p:nvSpPr>
        <p:spPr>
          <a:xfrm>
            <a:off x="5503073" y="4857953"/>
            <a:ext cx="98060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l-GR" sz="1600" b="1" dirty="0">
                <a:solidFill>
                  <a:srgbClr val="3399FF"/>
                </a:solidFill>
                <a:latin typeface="Arial" panose="020B0604020202020204" pitchFamily="34" charset="0"/>
              </a:rPr>
              <a:t>Τομή 2:</a:t>
            </a:r>
            <a:br>
              <a:rPr lang="en-US" sz="1600" b="1" dirty="0">
                <a:solidFill>
                  <a:srgbClr val="3399FF"/>
                </a:solidFill>
                <a:latin typeface="Arial" panose="020B0604020202020204" pitchFamily="34" charset="0"/>
              </a:rPr>
            </a:br>
            <a:r>
              <a:rPr lang="el-GR" sz="1600" b="1" dirty="0">
                <a:solidFill>
                  <a:srgbClr val="3399FF"/>
                </a:solidFill>
                <a:latin typeface="Arial" panose="020B0604020202020204" pitchFamily="34" charset="0"/>
              </a:rPr>
              <a:t>α&lt;</a:t>
            </a:r>
            <a:r>
              <a:rPr lang="en-US" sz="1600" b="1" dirty="0">
                <a:solidFill>
                  <a:srgbClr val="3399FF"/>
                </a:solidFill>
                <a:latin typeface="Arial" panose="020B0604020202020204" pitchFamily="34" charset="0"/>
              </a:rPr>
              <a:t>x&lt;</a:t>
            </a:r>
            <a:r>
              <a:rPr lang="el-GR" sz="1600" b="1" dirty="0">
                <a:solidFill>
                  <a:srgbClr val="3399FF"/>
                </a:solidFill>
                <a:latin typeface="Arial" panose="020B0604020202020204" pitchFamily="34" charset="0"/>
              </a:rPr>
              <a:t>2α</a:t>
            </a:r>
            <a:endParaRPr lang="el-GR" sz="1600" dirty="0">
              <a:solidFill>
                <a:srgbClr val="3399FF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CD75E7-5AF4-3CD4-69F4-B3DD6B0A30F0}"/>
              </a:ext>
            </a:extLst>
          </p:cNvPr>
          <p:cNvSpPr txBox="1"/>
          <p:nvPr/>
        </p:nvSpPr>
        <p:spPr>
          <a:xfrm>
            <a:off x="7132054" y="4857953"/>
            <a:ext cx="107310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l-GR" sz="1600" b="1" dirty="0">
                <a:solidFill>
                  <a:srgbClr val="3399FF"/>
                </a:solidFill>
                <a:latin typeface="Arial" panose="020B0604020202020204" pitchFamily="34" charset="0"/>
              </a:rPr>
              <a:t>Τομή 3:</a:t>
            </a:r>
            <a:br>
              <a:rPr lang="en-US" sz="1600" b="1" dirty="0">
                <a:solidFill>
                  <a:srgbClr val="3399FF"/>
                </a:solidFill>
                <a:latin typeface="Arial" panose="020B0604020202020204" pitchFamily="34" charset="0"/>
              </a:rPr>
            </a:br>
            <a:r>
              <a:rPr lang="el-GR" sz="1600" b="1" dirty="0">
                <a:solidFill>
                  <a:srgbClr val="3399FF"/>
                </a:solidFill>
                <a:latin typeface="Arial" panose="020B0604020202020204" pitchFamily="34" charset="0"/>
              </a:rPr>
              <a:t>2α&lt;</a:t>
            </a:r>
            <a:r>
              <a:rPr lang="en-US" sz="1600" b="1" dirty="0">
                <a:solidFill>
                  <a:srgbClr val="3399FF"/>
                </a:solidFill>
                <a:latin typeface="Arial" panose="020B0604020202020204" pitchFamily="34" charset="0"/>
              </a:rPr>
              <a:t>x&lt;4</a:t>
            </a:r>
            <a:r>
              <a:rPr lang="el-GR" sz="1600" b="1" dirty="0">
                <a:solidFill>
                  <a:srgbClr val="3399FF"/>
                </a:solidFill>
                <a:latin typeface="Arial" panose="020B0604020202020204" pitchFamily="34" charset="0"/>
              </a:rPr>
              <a:t>α</a:t>
            </a:r>
            <a:endParaRPr lang="el-GR" sz="1600" dirty="0">
              <a:solidFill>
                <a:srgbClr val="3399FF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24D98D-C520-9759-542E-5187FBE65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58" t="37634" r="80385" b="53548"/>
          <a:stretch>
            <a:fillRect/>
          </a:stretch>
        </p:blipFill>
        <p:spPr>
          <a:xfrm>
            <a:off x="4316383" y="5647592"/>
            <a:ext cx="1041215" cy="6445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709BBF-DB29-E3D0-3415-33635C895B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28" t="66802" r="27662" b="20879"/>
          <a:stretch>
            <a:fillRect/>
          </a:stretch>
        </p:blipFill>
        <p:spPr>
          <a:xfrm flipV="1">
            <a:off x="4469914" y="3346497"/>
            <a:ext cx="4200199" cy="7442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2F008F-3105-95BA-F0FD-FE7D64FBE7BB}"/>
              </a:ext>
            </a:extLst>
          </p:cNvPr>
          <p:cNvSpPr/>
          <p:nvPr/>
        </p:nvSpPr>
        <p:spPr bwMode="auto">
          <a:xfrm>
            <a:off x="5060137" y="3319000"/>
            <a:ext cx="288758" cy="1254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FEC7CB-0014-9779-E660-465622FFE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96" t="77404" r="56678" b="19328"/>
          <a:stretch>
            <a:fillRect/>
          </a:stretch>
        </p:blipFill>
        <p:spPr>
          <a:xfrm>
            <a:off x="4886901" y="3246384"/>
            <a:ext cx="346471" cy="2002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CD92BD-14DC-2E2D-83CE-DC3CC72D5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74" t="55831" r="80169" b="35352"/>
          <a:stretch>
            <a:fillRect/>
          </a:stretch>
        </p:blipFill>
        <p:spPr>
          <a:xfrm>
            <a:off x="5482378" y="5613551"/>
            <a:ext cx="1041215" cy="6445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15B8D0-2341-CB1D-1A07-490232F32C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46" t="75787" r="74598" b="8182"/>
          <a:stretch>
            <a:fillRect/>
          </a:stretch>
        </p:blipFill>
        <p:spPr>
          <a:xfrm>
            <a:off x="6847275" y="5500497"/>
            <a:ext cx="1789012" cy="117176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FADBC8-E158-00C8-E9FF-B6DB50D0911D}"/>
              </a:ext>
            </a:extLst>
          </p:cNvPr>
          <p:cNvCxnSpPr/>
          <p:nvPr/>
        </p:nvCxnSpPr>
        <p:spPr bwMode="auto">
          <a:xfrm>
            <a:off x="5430335" y="4866838"/>
            <a:ext cx="0" cy="17058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FF0623-B5F0-26D4-A3E9-F26690C61E0C}"/>
              </a:ext>
            </a:extLst>
          </p:cNvPr>
          <p:cNvCxnSpPr/>
          <p:nvPr/>
        </p:nvCxnSpPr>
        <p:spPr bwMode="auto">
          <a:xfrm>
            <a:off x="6549471" y="4866838"/>
            <a:ext cx="0" cy="17058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82027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21" name="Rectangle 125">
            <a:extLst>
              <a:ext uri="{FF2B5EF4-FFF2-40B4-BE49-F238E27FC236}">
                <a16:creationId xmlns:a16="http://schemas.microsoft.com/office/drawing/2014/main" id="{BD5C4C49-83C1-35D1-DC35-6CC82C7D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Εσωτερικές Δυνάμεις σε Δομικά Στοιχεία (2)</a:t>
            </a:r>
            <a:endParaRPr lang="en-US" altLang="en-US" b="0" kern="0" dirty="0">
              <a:latin typeface="Liberation Sans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7449D3-7D55-CBC6-81A8-577676B284D0}"/>
              </a:ext>
            </a:extLst>
          </p:cNvPr>
          <p:cNvSpPr txBox="1"/>
          <p:nvPr/>
        </p:nvSpPr>
        <p:spPr>
          <a:xfrm>
            <a:off x="330037" y="1015534"/>
            <a:ext cx="848392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000" dirty="0">
                <a:latin typeface="Arial" panose="020B0604020202020204" pitchFamily="34" charset="0"/>
              </a:rPr>
              <a:t>Για παράδειγμα, για τον υπολογισμό των </a:t>
            </a:r>
            <a:r>
              <a:rPr lang="el-GR" sz="2000" b="1" dirty="0">
                <a:latin typeface="Arial" panose="020B0604020202020204" pitchFamily="34" charset="0"/>
              </a:rPr>
              <a:t>εσωτερικών δυνάμεων </a:t>
            </a:r>
            <a:r>
              <a:rPr lang="el-GR" sz="2000" dirty="0">
                <a:latin typeface="Arial" panose="020B0604020202020204" pitchFamily="34" charset="0"/>
              </a:rPr>
              <a:t>που ενεργούν στη διατομή της δοκού (πρόβολος) στο σημείο Β, φέρουμε </a:t>
            </a:r>
            <a:r>
              <a:rPr lang="el-GR" sz="2000" b="1" dirty="0">
                <a:latin typeface="Arial" panose="020B0604020202020204" pitchFamily="34" charset="0"/>
              </a:rPr>
              <a:t>νοητή τομή</a:t>
            </a:r>
            <a:r>
              <a:rPr lang="el-GR" sz="2000" dirty="0">
                <a:latin typeface="Arial" panose="020B0604020202020204" pitchFamily="34" charset="0"/>
              </a:rPr>
              <a:t> α–α που διαχωρίζει τη δοκό σε δύο τμήματα:</a:t>
            </a:r>
          </a:p>
          <a:p>
            <a:pPr>
              <a:spcBef>
                <a:spcPts val="1200"/>
              </a:spcBef>
            </a:pPr>
            <a:endParaRPr lang="el-GR" sz="2000" dirty="0">
              <a:latin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el-GR" sz="2000" dirty="0">
              <a:latin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el-GR" sz="2000" dirty="0">
              <a:latin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el-GR" sz="2000" dirty="0">
              <a:latin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l-GR" sz="2000" dirty="0">
                <a:latin typeface="Arial" panose="020B0604020202020204" pitchFamily="34" charset="0"/>
              </a:rPr>
              <a:t>Τα </a:t>
            </a:r>
            <a:r>
              <a:rPr lang="el-GR" sz="2000" b="1" dirty="0">
                <a:latin typeface="Arial" panose="020B0604020202020204" pitchFamily="34" charset="0"/>
              </a:rPr>
              <a:t>εσωτερικά</a:t>
            </a:r>
            <a:r>
              <a:rPr lang="el-GR" sz="2000" dirty="0">
                <a:latin typeface="Arial" panose="020B0604020202020204" pitchFamily="34" charset="0"/>
              </a:rPr>
              <a:t> φορτία θα εκτεθούν και θα γίνουν </a:t>
            </a:r>
            <a:r>
              <a:rPr lang="el-GR" sz="2000" b="1" dirty="0">
                <a:latin typeface="Arial" panose="020B0604020202020204" pitchFamily="34" charset="0"/>
              </a:rPr>
              <a:t>εξωτερικά</a:t>
            </a:r>
            <a:r>
              <a:rPr lang="el-GR" sz="2000" dirty="0">
                <a:latin typeface="Arial" panose="020B0604020202020204" pitchFamily="34" charset="0"/>
              </a:rPr>
              <a:t> στο ΔΕΣ κάθε τμήματος (μπορούν να υπολογιστούν από τις </a:t>
            </a:r>
            <a:r>
              <a:rPr lang="el-GR" sz="2000" b="1" dirty="0">
                <a:latin typeface="Arial" panose="020B0604020202020204" pitchFamily="34" charset="0"/>
              </a:rPr>
              <a:t>εξισώσεις ισορροπίας</a:t>
            </a:r>
            <a:r>
              <a:rPr lang="el-GR" sz="2000" dirty="0">
                <a:latin typeface="Arial" panose="020B0604020202020204" pitchFamily="34" charset="0"/>
              </a:rPr>
              <a:t>):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3ACD3D-4E77-4DAA-595F-2E032581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87" t="54233" r="63581" b="27581"/>
          <a:stretch/>
        </p:blipFill>
        <p:spPr>
          <a:xfrm>
            <a:off x="2502934" y="2124598"/>
            <a:ext cx="4467720" cy="1703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E7A1C9-6CD4-A222-513A-F12D85D5AD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91" t="54233" r="18652" b="27581"/>
          <a:stretch/>
        </p:blipFill>
        <p:spPr>
          <a:xfrm>
            <a:off x="1446274" y="4713502"/>
            <a:ext cx="6773051" cy="17038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9479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BE2E8F-FBC0-D037-4147-7669201B5F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21" t="48949" r="39775" b="25908"/>
          <a:stretch/>
        </p:blipFill>
        <p:spPr>
          <a:xfrm>
            <a:off x="5789684" y="218426"/>
            <a:ext cx="2775259" cy="1373667"/>
          </a:xfrm>
          <a:prstGeom prst="rect">
            <a:avLst/>
          </a:prstGeom>
        </p:spPr>
      </p:pic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4" name="Rectangle 125">
            <a:extLst>
              <a:ext uri="{FF2B5EF4-FFF2-40B4-BE49-F238E27FC236}">
                <a16:creationId xmlns:a16="http://schemas.microsoft.com/office/drawing/2014/main" id="{FD6832E5-8EB5-C0D1-B468-7CF1FC5C4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" y="381000"/>
            <a:ext cx="8082302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l-GR" altLang="en-US" b="0" kern="0" dirty="0">
                <a:latin typeface="Liberation Sans" pitchFamily="34" charset="0"/>
              </a:rPr>
              <a:t>Παράδειγμα 2</a:t>
            </a:r>
            <a:endParaRPr lang="en-US" altLang="en-US" b="0" kern="0" dirty="0">
              <a:latin typeface="Liberation Sans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FD9E61-C2D5-8389-597A-62EB1D4CB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" y="949350"/>
            <a:ext cx="4160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l-GR" altLang="en-US" sz="2000" b="0" dirty="0"/>
              <a:t>Σχεδιάστε το διάγραμμα </a:t>
            </a:r>
            <a:r>
              <a:rPr lang="en-US" altLang="en-US" sz="2000" b="0" dirty="0"/>
              <a:t>NQM</a:t>
            </a:r>
            <a:r>
              <a:rPr lang="el-GR" altLang="en-US" sz="2000" b="0" dirty="0"/>
              <a:t> της πακτωμένης δοκού του σχήματος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58803D2-C0E0-67A3-C4F4-B7C0FB3061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970" t="18739" r="18596" b="60106"/>
          <a:stretch/>
        </p:blipFill>
        <p:spPr>
          <a:xfrm>
            <a:off x="5426890" y="1592093"/>
            <a:ext cx="3639412" cy="15084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1E4F38-2C7F-F290-8C88-3A91575510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970" t="39301" r="18596" b="37207"/>
          <a:stretch/>
        </p:blipFill>
        <p:spPr>
          <a:xfrm>
            <a:off x="5426890" y="3057761"/>
            <a:ext cx="3639412" cy="16750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2EE9B81-01CE-C507-AC2B-6BC7E620D3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049" t="61858" r="18517" b="8492"/>
          <a:stretch/>
        </p:blipFill>
        <p:spPr>
          <a:xfrm>
            <a:off x="5437400" y="4659831"/>
            <a:ext cx="3639412" cy="211417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0B822FC-E743-94B6-DBC7-E2A932E0BBD8}"/>
              </a:ext>
            </a:extLst>
          </p:cNvPr>
          <p:cNvGrpSpPr/>
          <p:nvPr/>
        </p:nvGrpSpPr>
        <p:grpSpPr>
          <a:xfrm>
            <a:off x="5356079" y="2665755"/>
            <a:ext cx="399393" cy="3988152"/>
            <a:chOff x="5202621" y="2680138"/>
            <a:chExt cx="399393" cy="39881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B3D4AA8-D710-2A4D-CE5A-4F4F5DA2FB41}"/>
                </a:ext>
              </a:extLst>
            </p:cNvPr>
            <p:cNvSpPr/>
            <p:nvPr/>
          </p:nvSpPr>
          <p:spPr bwMode="auto">
            <a:xfrm>
              <a:off x="5202621" y="2680138"/>
              <a:ext cx="399393" cy="222819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23BB90-11FF-131A-4DA1-59F67E8710E9}"/>
                </a:ext>
              </a:extLst>
            </p:cNvPr>
            <p:cNvSpPr/>
            <p:nvPr/>
          </p:nvSpPr>
          <p:spPr bwMode="auto">
            <a:xfrm>
              <a:off x="5202621" y="5907122"/>
              <a:ext cx="399393" cy="76116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6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679E992-588E-3871-80A1-CE3138C86CF5}"/>
              </a:ext>
            </a:extLst>
          </p:cNvPr>
          <p:cNvSpPr txBox="1"/>
          <p:nvPr/>
        </p:nvSpPr>
        <p:spPr>
          <a:xfrm>
            <a:off x="219218" y="1913191"/>
            <a:ext cx="5852809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AutoNum type="arabicPeriod"/>
            </a:pP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ΔΕΣ/Αντιδράσεις στήριξης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l-GR" sz="2000" dirty="0">
                <a:latin typeface="Liberation Sans" pitchFamily="34" charset="0"/>
              </a:rPr>
              <a:t>Β</a:t>
            </a:r>
            <a:r>
              <a:rPr lang="en-US" sz="2000" baseline="-25000" dirty="0">
                <a:latin typeface="Liberation Sans" pitchFamily="34" charset="0"/>
              </a:rPr>
              <a:t>y</a:t>
            </a:r>
            <a:r>
              <a:rPr lang="el-GR" sz="2000" dirty="0">
                <a:latin typeface="Liberation Sans" pitchFamily="34" charset="0"/>
              </a:rPr>
              <a:t>:</a:t>
            </a:r>
            <a:r>
              <a:rPr lang="en-US" sz="2000" dirty="0">
                <a:latin typeface="Liberation Sans" pitchFamily="34" charset="0"/>
              </a:rPr>
              <a:t> 5 </a:t>
            </a:r>
            <a:r>
              <a:rPr lang="en-US" sz="2000" dirty="0" err="1">
                <a:latin typeface="Liberation Sans" pitchFamily="34" charset="0"/>
              </a:rPr>
              <a:t>kN</a:t>
            </a:r>
            <a:r>
              <a:rPr lang="en-US" sz="2000" dirty="0">
                <a:latin typeface="Liberation Sans" pitchFamily="34" charset="0"/>
              </a:rPr>
              <a:t>, M</a:t>
            </a:r>
            <a:r>
              <a:rPr lang="en-US" sz="2000" baseline="-25000" dirty="0">
                <a:latin typeface="Liberation Sans" pitchFamily="34" charset="0"/>
              </a:rPr>
              <a:t>B</a:t>
            </a:r>
            <a:r>
              <a:rPr lang="el-GR" sz="2000" dirty="0">
                <a:latin typeface="Liberation Sans" pitchFamily="34" charset="0"/>
              </a:rPr>
              <a:t>:</a:t>
            </a:r>
            <a:r>
              <a:rPr lang="en-US" sz="2000" dirty="0">
                <a:latin typeface="Liberation Sans" pitchFamily="34" charset="0"/>
              </a:rPr>
              <a:t> 11 </a:t>
            </a:r>
            <a:r>
              <a:rPr lang="en-US" sz="2000" dirty="0" err="1">
                <a:latin typeface="Liberation Sans" pitchFamily="34" charset="0"/>
              </a:rPr>
              <a:t>kN.m</a:t>
            </a:r>
            <a:endParaRPr lang="el-GR" sz="2000" b="1" dirty="0">
              <a:solidFill>
                <a:srgbClr val="3399FF"/>
              </a:solidFill>
              <a:latin typeface="Arial" panose="020B0604020202020204" pitchFamily="34" charset="0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 startAt="2"/>
            </a:pP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Απευθείας σχεδιασμός τεμνουσών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Liberation Sans" pitchFamily="34" charset="0"/>
              </a:rPr>
              <a:t>V</a:t>
            </a:r>
            <a:r>
              <a:rPr lang="el-GR" sz="2000" baseline="-25000" dirty="0">
                <a:latin typeface="Liberation Sans" pitchFamily="34" charset="0"/>
              </a:rPr>
              <a:t>Α</a:t>
            </a:r>
            <a:r>
              <a:rPr lang="el-GR" sz="2000" dirty="0">
                <a:latin typeface="Liberation Sans" pitchFamily="34" charset="0"/>
              </a:rPr>
              <a:t>:</a:t>
            </a:r>
            <a:r>
              <a:rPr lang="en-US" sz="2000" dirty="0">
                <a:latin typeface="Liberation Sans" pitchFamily="34" charset="0"/>
              </a:rPr>
              <a:t> -2 </a:t>
            </a:r>
            <a:r>
              <a:rPr lang="en-US" sz="2000" dirty="0" err="1">
                <a:latin typeface="Liberation Sans" pitchFamily="34" charset="0"/>
              </a:rPr>
              <a:t>kN</a:t>
            </a:r>
            <a:r>
              <a:rPr lang="el-GR" sz="2000" dirty="0">
                <a:latin typeface="Liberation Sans" pitchFamily="34" charset="0"/>
              </a:rPr>
              <a:t>, στο </a:t>
            </a:r>
            <a:r>
              <a:rPr lang="en-US" sz="2000" dirty="0">
                <a:latin typeface="Liberation Sans" pitchFamily="34" charset="0"/>
              </a:rPr>
              <a:t>x = 0</a:t>
            </a:r>
            <a:endParaRPr lang="el-GR" sz="2000" dirty="0">
              <a:latin typeface="Liberation Sans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2000" i="1" dirty="0">
                <a:solidFill>
                  <a:srgbClr val="FF0000"/>
                </a:solidFill>
                <a:latin typeface="Liberation Sans" pitchFamily="34" charset="0"/>
              </a:rPr>
              <a:t>Κλίση </a:t>
            </a:r>
            <a:r>
              <a:rPr lang="en-US" sz="2000" i="1" dirty="0">
                <a:solidFill>
                  <a:srgbClr val="FF0000"/>
                </a:solidFill>
                <a:latin typeface="Liberation Sans" pitchFamily="34" charset="0"/>
              </a:rPr>
              <a:t>V</a:t>
            </a:r>
            <a:r>
              <a:rPr lang="el-GR" sz="2000" i="1" dirty="0">
                <a:solidFill>
                  <a:srgbClr val="FF0000"/>
                </a:solidFill>
                <a:latin typeface="Liberation Sans" pitchFamily="34" charset="0"/>
              </a:rPr>
              <a:t>=</a:t>
            </a:r>
            <a:r>
              <a:rPr lang="en-US" sz="2000" i="1" dirty="0">
                <a:solidFill>
                  <a:srgbClr val="FF0000"/>
                </a:solidFill>
                <a:latin typeface="Liberation Sans" pitchFamily="34" charset="0"/>
              </a:rPr>
              <a:t>w</a:t>
            </a:r>
            <a:endParaRPr lang="el-GR" sz="2000" i="1" dirty="0">
              <a:solidFill>
                <a:srgbClr val="FF0000"/>
              </a:solidFill>
              <a:latin typeface="Liberation Sans" pitchFamily="34" charset="0"/>
            </a:endParaRPr>
          </a:p>
          <a:p>
            <a:pPr marL="1084263" lvl="2" indent="-169863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ans" pitchFamily="34" charset="0"/>
              </a:rPr>
              <a:t>w = 0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l-GR" sz="1600" dirty="0">
                <a:latin typeface="Liberation Sans" pitchFamily="34" charset="0"/>
              </a:rPr>
              <a:t>κλίση </a:t>
            </a:r>
            <a:r>
              <a:rPr lang="en-US" sz="1600" dirty="0">
                <a:latin typeface="Liberation Sans" pitchFamily="34" charset="0"/>
              </a:rPr>
              <a:t>V = 0</a:t>
            </a:r>
          </a:p>
          <a:p>
            <a:pPr marL="1084263" lvl="2" indent="-169863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ans" pitchFamily="34" charset="0"/>
              </a:rPr>
              <a:t>w = -1.5 </a:t>
            </a:r>
            <a:r>
              <a:rPr lang="en-US" sz="1600" dirty="0" err="1">
                <a:latin typeface="Liberation Sans" pitchFamily="34" charset="0"/>
              </a:rPr>
              <a:t>kN</a:t>
            </a:r>
            <a:r>
              <a:rPr lang="en-US" sz="1600" dirty="0">
                <a:latin typeface="Liberation Sans" pitchFamily="34" charset="0"/>
              </a:rPr>
              <a:t>/m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l-GR" sz="1600" dirty="0">
                <a:latin typeface="Liberation Sans" pitchFamily="34" charset="0"/>
              </a:rPr>
              <a:t>κλίση </a:t>
            </a:r>
            <a:r>
              <a:rPr lang="en-US" sz="1600" dirty="0">
                <a:latin typeface="Liberation Sans" pitchFamily="34" charset="0"/>
              </a:rPr>
              <a:t>V</a:t>
            </a:r>
            <a:r>
              <a:rPr lang="el-GR" sz="1600" dirty="0">
                <a:latin typeface="Liberation Sans" pitchFamily="34" charset="0"/>
              </a:rPr>
              <a:t>:</a:t>
            </a:r>
            <a:r>
              <a:rPr lang="en-US" sz="1600" dirty="0">
                <a:latin typeface="Liberation Sans" pitchFamily="34" charset="0"/>
              </a:rPr>
              <a:t> -1.5 </a:t>
            </a:r>
            <a:r>
              <a:rPr lang="en-US" sz="1600" dirty="0" err="1">
                <a:latin typeface="Liberation Sans" pitchFamily="34" charset="0"/>
              </a:rPr>
              <a:t>kN</a:t>
            </a:r>
            <a:r>
              <a:rPr lang="en-US" sz="1600" dirty="0">
                <a:latin typeface="Liberation Sans" pitchFamily="34" charset="0"/>
              </a:rPr>
              <a:t>/m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Liberation Sans" pitchFamily="34" charset="0"/>
              </a:rPr>
              <a:t>V</a:t>
            </a:r>
            <a:r>
              <a:rPr lang="en-US" sz="2000" baseline="-25000" dirty="0">
                <a:latin typeface="Liberation Sans" pitchFamily="34" charset="0"/>
              </a:rPr>
              <a:t>x =4m</a:t>
            </a:r>
            <a:r>
              <a:rPr lang="el-GR" sz="2000" dirty="0">
                <a:latin typeface="Liberation Sans" pitchFamily="34" charset="0"/>
              </a:rPr>
              <a:t> </a:t>
            </a:r>
            <a:r>
              <a:rPr lang="en-US" sz="2000" dirty="0">
                <a:latin typeface="Liberation Sans" pitchFamily="34" charset="0"/>
              </a:rPr>
              <a:t>= -5 </a:t>
            </a:r>
            <a:r>
              <a:rPr lang="en-US" sz="2000" dirty="0" err="1">
                <a:latin typeface="Liberation Sans" pitchFamily="34" charset="0"/>
              </a:rPr>
              <a:t>kN</a:t>
            </a:r>
            <a:r>
              <a:rPr lang="en-US" sz="2000" dirty="0">
                <a:latin typeface="Liberation Sans" pitchFamily="34" charset="0"/>
              </a:rPr>
              <a:t>, </a:t>
            </a:r>
            <a:r>
              <a:rPr lang="el-GR" sz="2000" dirty="0">
                <a:latin typeface="Liberation Sans" pitchFamily="34" charset="0"/>
              </a:rPr>
              <a:t>αντίδρασης από Σ</a:t>
            </a:r>
            <a:r>
              <a:rPr lang="en-US" sz="2000" dirty="0" err="1">
                <a:latin typeface="Liberation Sans" pitchFamily="34" charset="0"/>
              </a:rPr>
              <a:t>F</a:t>
            </a:r>
            <a:r>
              <a:rPr lang="en-US" sz="2000" baseline="-25000" dirty="0" err="1">
                <a:latin typeface="Liberation Sans" pitchFamily="34" charset="0"/>
              </a:rPr>
              <a:t>y</a:t>
            </a:r>
            <a:r>
              <a:rPr lang="el-GR" sz="2000" dirty="0">
                <a:latin typeface="Liberation Sans" pitchFamily="34" charset="0"/>
              </a:rPr>
              <a:t>=0</a:t>
            </a:r>
            <a:br>
              <a:rPr lang="en-US" sz="2000" dirty="0">
                <a:latin typeface="Liberation Sans" pitchFamily="34" charset="0"/>
              </a:rPr>
            </a:br>
            <a:r>
              <a:rPr lang="el-GR" sz="2000" dirty="0">
                <a:latin typeface="Liberation Sans" pitchFamily="34" charset="0"/>
              </a:rPr>
              <a:t>(</a:t>
            </a:r>
            <a:r>
              <a:rPr lang="el-GR" sz="2000" dirty="0" err="1">
                <a:latin typeface="Liberation Sans" pitchFamily="34" charset="0"/>
              </a:rPr>
              <a:t>επαληθ</a:t>
            </a:r>
            <a:r>
              <a:rPr lang="el-GR" sz="2000" dirty="0">
                <a:latin typeface="Liberation Sans" pitchFamily="34" charset="0"/>
              </a:rPr>
              <a:t>. από κλίση)</a:t>
            </a:r>
            <a:endParaRPr lang="en-US" sz="2000" dirty="0">
              <a:latin typeface="Liberation Sans" pitchFamily="34" charset="0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 startAt="3"/>
            </a:pPr>
            <a:r>
              <a:rPr lang="el-GR" sz="2000" b="1" dirty="0">
                <a:solidFill>
                  <a:srgbClr val="3399FF"/>
                </a:solidFill>
                <a:latin typeface="Arial" panose="020B0604020202020204" pitchFamily="34" charset="0"/>
              </a:rPr>
              <a:t>Απευθείας σχεδιασμός ροπών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FF0000"/>
                </a:solidFill>
                <a:latin typeface="Liberation Sans" pitchFamily="34" charset="0"/>
              </a:rPr>
              <a:t>M </a:t>
            </a:r>
            <a:r>
              <a:rPr lang="el-GR" sz="2000" i="1" dirty="0">
                <a:solidFill>
                  <a:srgbClr val="FF0000"/>
                </a:solidFill>
                <a:latin typeface="Liberation Sans" pitchFamily="34" charset="0"/>
              </a:rPr>
              <a:t>= Εμβαδό κάτω από </a:t>
            </a:r>
            <a:r>
              <a:rPr lang="en-US" sz="2000" i="1" dirty="0">
                <a:solidFill>
                  <a:srgbClr val="FF0000"/>
                </a:solidFill>
                <a:latin typeface="Liberation Sans" pitchFamily="34" charset="0"/>
              </a:rPr>
              <a:t>V(x)</a:t>
            </a:r>
            <a:endParaRPr lang="el-GR" sz="2000" i="1" dirty="0">
              <a:solidFill>
                <a:srgbClr val="FF0000"/>
              </a:solidFill>
              <a:latin typeface="Liberation Sans" pitchFamily="34" charset="0"/>
            </a:endParaRPr>
          </a:p>
          <a:p>
            <a:pPr marL="1084263" lvl="2" indent="-169863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ans" pitchFamily="34" charset="0"/>
              </a:rPr>
              <a:t>x = 2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600" dirty="0">
                <a:latin typeface="Liberation Sans" pitchFamily="34" charset="0"/>
              </a:rPr>
              <a:t>M = 2.(-2) = -4 </a:t>
            </a:r>
            <a:r>
              <a:rPr lang="en-US" sz="1600" dirty="0" err="1">
                <a:latin typeface="Liberation Sans" pitchFamily="34" charset="0"/>
              </a:rPr>
              <a:t>kN.m</a:t>
            </a:r>
            <a:endParaRPr lang="en-US" sz="1600" dirty="0">
              <a:latin typeface="Liberation Sans" pitchFamily="34" charset="0"/>
            </a:endParaRPr>
          </a:p>
          <a:p>
            <a:pPr marL="1084263" lvl="2" indent="-169863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ans" pitchFamily="34" charset="0"/>
              </a:rPr>
              <a:t>x = 4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600" dirty="0">
                <a:latin typeface="Liberation Sans" pitchFamily="34" charset="0"/>
              </a:rPr>
              <a:t>M = </a:t>
            </a:r>
            <a:r>
              <a:rPr lang="en-US" sz="1600" dirty="0" err="1">
                <a:latin typeface="Liberation Sans" pitchFamily="34" charset="0"/>
              </a:rPr>
              <a:t>bxh</a:t>
            </a:r>
            <a:r>
              <a:rPr lang="en-US" sz="1600" dirty="0">
                <a:latin typeface="Liberation Sans" pitchFamily="34" charset="0"/>
              </a:rPr>
              <a:t>/2 = [-2+(-5)](2)(1/2) = -7 </a:t>
            </a:r>
            <a:r>
              <a:rPr lang="en-US" sz="1600" dirty="0" err="1">
                <a:latin typeface="Liberation Sans" pitchFamily="34" charset="0"/>
              </a:rPr>
              <a:t>kN.m</a:t>
            </a:r>
            <a:endParaRPr lang="el-GR" sz="2000" dirty="0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8126F0C1-1462-BC61-F3BE-C3939442A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632" y="2269787"/>
            <a:ext cx="1574423" cy="551729"/>
          </a:xfrm>
          <a:prstGeom prst="rect">
            <a:avLst/>
          </a:prstGeom>
          <a:solidFill>
            <a:schemeClr val="accent5">
              <a:lumMod val="60000"/>
              <a:lumOff val="40000"/>
              <a:alpha val="8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623888" indent="-2667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447675">
              <a:spcBef>
                <a:spcPct val="0"/>
              </a:spcBef>
              <a:buNone/>
            </a:pPr>
            <a:r>
              <a:rPr lang="en-US" altLang="en-US" sz="1600" b="0" dirty="0"/>
              <a:t>A</a:t>
            </a:r>
            <a:r>
              <a:rPr lang="el-GR" altLang="en-US" sz="1600" b="0" dirty="0" err="1"/>
              <a:t>πόδειξη</a:t>
            </a:r>
            <a:endParaRPr lang="el-GR" altLang="en-US" sz="1600" b="0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B22D4B-398F-77F2-E637-E6ABB407DB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09" y="2350945"/>
            <a:ext cx="390294" cy="3902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109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84DB6C53-2CAA-EC03-FCF1-1B7F28FD8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084263"/>
            <a:ext cx="8458200" cy="3308574"/>
          </a:xfrm>
          <a:prstGeom prst="rect">
            <a:avLst/>
          </a:prstGeom>
          <a:solidFill>
            <a:srgbClr val="92D05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 b="0">
              <a:cs typeface="Liberation Sans" pitchFamily="34" charset="0"/>
            </a:endParaRPr>
          </a:p>
        </p:txBody>
      </p:sp>
      <p:sp>
        <p:nvSpPr>
          <p:cNvPr id="87043" name="Slide Number Placeholder 1">
            <a:extLst>
              <a:ext uri="{FF2B5EF4-FFF2-40B4-BE49-F238E27FC236}">
                <a16:creationId xmlns:a16="http://schemas.microsoft.com/office/drawing/2014/main" id="{5F8514E9-AE11-8CC5-6744-BBB6984B2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0AC096-1875-4DE8-9506-C4A515A3B997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F06D32-F090-D6D1-4EF0-A2E2E5BC8343}"/>
              </a:ext>
            </a:extLst>
          </p:cNvPr>
          <p:cNvSpPr/>
          <p:nvPr/>
        </p:nvSpPr>
        <p:spPr>
          <a:xfrm>
            <a:off x="431800" y="1206500"/>
            <a:ext cx="438638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2000" b="1" dirty="0">
                <a:latin typeface="Liberation Sans" pitchFamily="34" charset="0"/>
              </a:rPr>
              <a:t>Περισσότερη Μελέτη:</a:t>
            </a:r>
            <a:endParaRPr lang="el-GR" sz="2000" b="1" dirty="0"/>
          </a:p>
          <a:p>
            <a:pPr>
              <a:defRPr/>
            </a:pPr>
            <a:endParaRPr lang="en-GB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l-GR" sz="2000">
                <a:latin typeface="Liberation Sans" pitchFamily="34" charset="0"/>
              </a:rPr>
              <a:t>Κεφάλαιο 7, </a:t>
            </a:r>
            <a:r>
              <a:rPr lang="en-US" sz="2000" dirty="0">
                <a:latin typeface="Liberation Sans" pitchFamily="34" charset="0"/>
              </a:rPr>
              <a:t>R.C. </a:t>
            </a:r>
            <a:r>
              <a:rPr lang="en-US" sz="2000" dirty="0" err="1">
                <a:latin typeface="Liberation Sans" pitchFamily="34" charset="0"/>
              </a:rPr>
              <a:t>Hibbeler</a:t>
            </a:r>
            <a:r>
              <a:rPr lang="en-US" sz="2000" dirty="0">
                <a:latin typeface="Liberation Sans" pitchFamily="34" charset="0"/>
              </a:rPr>
              <a:t>, Engineering Mechanics: Statics, 14</a:t>
            </a:r>
            <a:r>
              <a:rPr lang="en-US" sz="2000" baseline="30000" dirty="0">
                <a:latin typeface="Liberation Sans" pitchFamily="34" charset="0"/>
              </a:rPr>
              <a:t>th</a:t>
            </a:r>
            <a:r>
              <a:rPr lang="en-US" sz="2000" dirty="0">
                <a:latin typeface="Liberation Sans" pitchFamily="34" charset="0"/>
              </a:rPr>
              <a:t> Edition, 2015 </a:t>
            </a:r>
            <a:endParaRPr lang="el-GR" sz="2000" dirty="0"/>
          </a:p>
        </p:txBody>
      </p:sp>
      <p:sp>
        <p:nvSpPr>
          <p:cNvPr id="87045" name="Rectangle 2">
            <a:extLst>
              <a:ext uri="{FF2B5EF4-FFF2-40B4-BE49-F238E27FC236}">
                <a16:creationId xmlns:a16="http://schemas.microsoft.com/office/drawing/2014/main" id="{321D8EF4-82AA-16C2-5AAC-107B6759A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4509841"/>
            <a:ext cx="8458200" cy="609189"/>
          </a:xfrm>
          <a:prstGeom prst="rect">
            <a:avLst/>
          </a:prstGeom>
          <a:solidFill>
            <a:srgbClr val="00B0F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 b="0">
              <a:cs typeface="Liberation Sans" pitchFamily="34" charset="0"/>
            </a:endParaRPr>
          </a:p>
        </p:txBody>
      </p:sp>
      <p:sp>
        <p:nvSpPr>
          <p:cNvPr id="87046" name="Rectangle 10">
            <a:extLst>
              <a:ext uri="{FF2B5EF4-FFF2-40B4-BE49-F238E27FC236}">
                <a16:creationId xmlns:a16="http://schemas.microsoft.com/office/drawing/2014/main" id="{10294668-5453-AFF9-0A90-C8CAA24DF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4601916"/>
            <a:ext cx="81422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000" dirty="0"/>
              <a:t>Ώρες συνεργασίας με φοιτητές</a:t>
            </a:r>
            <a:r>
              <a:rPr lang="en-GB" altLang="en-US" sz="2000" dirty="0"/>
              <a:t>:</a:t>
            </a:r>
            <a:r>
              <a:rPr lang="el-GR" altLang="en-US" sz="2000" dirty="0"/>
              <a:t> </a:t>
            </a:r>
            <a:r>
              <a:rPr lang="el-GR" altLang="en-US" sz="2000" b="0" dirty="0"/>
              <a:t>Τετάρτη 12.00-14.00</a:t>
            </a:r>
            <a:endParaRPr lang="en-US" altLang="en-US" sz="2000" b="0" dirty="0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46308FD5-D24A-9569-6799-691CB7C73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77724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sz="3200" b="0" kern="0" dirty="0">
                <a:latin typeface="Liberation Sans" pitchFamily="34" charset="0"/>
              </a:rPr>
              <a:t>Ανακοινώσεις</a:t>
            </a:r>
            <a:endParaRPr lang="en-US" altLang="en-US" sz="3200" b="0" kern="0" dirty="0">
              <a:latin typeface="Liberation Sans" pitchFamily="34" charset="0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51B2750-49DD-5B3A-3B5C-41EC1C68C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38" y="1221525"/>
            <a:ext cx="2560150" cy="297001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21" name="Rectangle 125">
            <a:extLst>
              <a:ext uri="{FF2B5EF4-FFF2-40B4-BE49-F238E27FC236}">
                <a16:creationId xmlns:a16="http://schemas.microsoft.com/office/drawing/2014/main" id="{BD5C4C49-83C1-35D1-DC35-6CC82C7D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Εσωτερικές Δυνάμεις σε Δομικά Στοιχεία (3)</a:t>
            </a:r>
            <a:endParaRPr lang="en-US" altLang="en-US" b="0" kern="0" dirty="0">
              <a:latin typeface="Liberation Sans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7449D3-7D55-CBC6-81A8-577676B284D0}"/>
              </a:ext>
            </a:extLst>
          </p:cNvPr>
          <p:cNvSpPr txBox="1"/>
          <p:nvPr/>
        </p:nvSpPr>
        <p:spPr>
          <a:xfrm>
            <a:off x="0" y="1015534"/>
            <a:ext cx="9143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l-GR" sz="2000" dirty="0">
                <a:latin typeface="Arial" panose="020B0604020202020204" pitchFamily="34" charset="0"/>
              </a:rPr>
              <a:t>Ορίζονται </a:t>
            </a:r>
            <a:r>
              <a:rPr lang="el-GR" sz="2000" b="1" dirty="0">
                <a:latin typeface="Arial" panose="020B0604020202020204" pitchFamily="34" charset="0"/>
              </a:rPr>
              <a:t>3 ειδών </a:t>
            </a:r>
            <a:r>
              <a:rPr lang="el-GR" sz="2000" dirty="0">
                <a:latin typeface="Arial" panose="020B0604020202020204" pitchFamily="34" charset="0"/>
              </a:rPr>
              <a:t>καταπονήσεις που μπορούν να αναπτυχθούν εσωτερικά: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E7A1C9-6CD4-A222-513A-F12D85D5AD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91" t="54233" r="18652" b="27581"/>
          <a:stretch/>
        </p:blipFill>
        <p:spPr>
          <a:xfrm>
            <a:off x="330037" y="2369227"/>
            <a:ext cx="8715406" cy="219249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940BC51-2510-553E-FD29-A89AA3E08F52}"/>
              </a:ext>
            </a:extLst>
          </p:cNvPr>
          <p:cNvSpPr/>
          <p:nvPr/>
        </p:nvSpPr>
        <p:spPr bwMode="auto">
          <a:xfrm>
            <a:off x="3706560" y="3294341"/>
            <a:ext cx="1071554" cy="1051625"/>
          </a:xfrm>
          <a:prstGeom prst="ellipse">
            <a:avLst/>
          </a:prstGeom>
          <a:solidFill>
            <a:srgbClr val="FFFF00">
              <a:alpha val="30000"/>
            </a:srgbClr>
          </a:solidFill>
          <a:ln w="25400" cap="flat" cmpd="sng" algn="ctr">
            <a:solidFill>
              <a:srgbClr val="FF9933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D8B9CE-855B-84B7-8428-872D6AA30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8347" y="5021521"/>
            <a:ext cx="3860199" cy="1508105"/>
          </a:xfrm>
          <a:prstGeom prst="rect">
            <a:avLst/>
          </a:prstGeom>
          <a:solidFill>
            <a:srgbClr val="FFFF00">
              <a:alpha val="30000"/>
            </a:srgbClr>
          </a:solidFill>
          <a:ln w="50800">
            <a:solidFill>
              <a:srgbClr val="FF9933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200"/>
              </a:spcBef>
              <a:buNone/>
            </a:pPr>
            <a:r>
              <a:rPr lang="el-GR" sz="2000" u="sng" dirty="0">
                <a:solidFill>
                  <a:srgbClr val="FF9933"/>
                </a:solidFill>
              </a:rPr>
              <a:t>Ορθές Δυνάμεις:</a:t>
            </a:r>
            <a:br>
              <a:rPr lang="en-US" sz="2000" dirty="0">
                <a:solidFill>
                  <a:srgbClr val="FF9933"/>
                </a:solidFill>
              </a:rPr>
            </a:br>
            <a:r>
              <a:rPr lang="el-GR" sz="1800" b="0" dirty="0"/>
              <a:t>Διαμήκεις</a:t>
            </a:r>
            <a:r>
              <a:rPr lang="en-US" sz="1800" b="0" dirty="0"/>
              <a:t> </a:t>
            </a:r>
            <a:r>
              <a:rPr lang="el-GR" sz="1800" b="0" dirty="0"/>
              <a:t>δυνάμεις που</a:t>
            </a:r>
            <a:br>
              <a:rPr lang="en-US" sz="1800" b="0" dirty="0"/>
            </a:br>
            <a:r>
              <a:rPr lang="el-GR" sz="1800" b="0" dirty="0"/>
              <a:t>δρουν </a:t>
            </a:r>
            <a:r>
              <a:rPr lang="el-GR" sz="1800" dirty="0"/>
              <a:t>κάθετα</a:t>
            </a:r>
            <a:r>
              <a:rPr lang="en-US" sz="1800" b="0" dirty="0"/>
              <a:t> </a:t>
            </a:r>
            <a:r>
              <a:rPr lang="el-GR" sz="1800" b="0" dirty="0"/>
              <a:t>στην διατομή. Εμποδίζουν</a:t>
            </a:r>
            <a:r>
              <a:rPr lang="en-US" sz="1800" b="0" dirty="0"/>
              <a:t> </a:t>
            </a:r>
            <a:r>
              <a:rPr lang="el-GR" sz="1800" b="0" dirty="0"/>
              <a:t>την </a:t>
            </a:r>
            <a:r>
              <a:rPr lang="el-GR" sz="1800" b="0" i="1" dirty="0"/>
              <a:t>οριζόντια</a:t>
            </a:r>
            <a:br>
              <a:rPr lang="en-US" sz="1800" b="0" i="1" dirty="0"/>
            </a:br>
            <a:r>
              <a:rPr lang="el-GR" sz="1800" b="0" i="1" dirty="0"/>
              <a:t>μετατόπιση</a:t>
            </a:r>
            <a:r>
              <a:rPr lang="el-GR" sz="1800" b="0" dirty="0"/>
              <a:t> της</a:t>
            </a:r>
            <a:r>
              <a:rPr lang="en-US" sz="1800" b="0" dirty="0"/>
              <a:t> </a:t>
            </a:r>
            <a:r>
              <a:rPr lang="el-GR" sz="1800" b="0" dirty="0"/>
              <a:t>δοκού. </a:t>
            </a:r>
            <a:endParaRPr lang="el-GR" sz="2000" b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49629A-F09E-F4DB-6F39-ADE83A16A91E}"/>
              </a:ext>
            </a:extLst>
          </p:cNvPr>
          <p:cNvSpPr/>
          <p:nvPr/>
        </p:nvSpPr>
        <p:spPr bwMode="auto">
          <a:xfrm>
            <a:off x="4798347" y="2961408"/>
            <a:ext cx="317867" cy="1201590"/>
          </a:xfrm>
          <a:prstGeom prst="ellipse">
            <a:avLst/>
          </a:prstGeom>
          <a:solidFill>
            <a:srgbClr val="92D050">
              <a:alpha val="30000"/>
            </a:srgbClr>
          </a:solidFill>
          <a:ln w="25400" cap="flat" cmpd="sng" algn="ctr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E17915-BC9E-827B-D9C2-FA67D1E9CC91}"/>
              </a:ext>
            </a:extLst>
          </p:cNvPr>
          <p:cNvSpPr/>
          <p:nvPr/>
        </p:nvSpPr>
        <p:spPr bwMode="auto">
          <a:xfrm>
            <a:off x="3389210" y="2950873"/>
            <a:ext cx="317867" cy="1201590"/>
          </a:xfrm>
          <a:prstGeom prst="ellipse">
            <a:avLst/>
          </a:prstGeom>
          <a:solidFill>
            <a:srgbClr val="92D050">
              <a:alpha val="30000"/>
            </a:srgbClr>
          </a:solidFill>
          <a:ln w="25400" cap="flat" cmpd="sng" algn="ctr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F78196-58E6-BF2B-4A51-F4F8960FA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261" y="5030602"/>
            <a:ext cx="4015081" cy="1508105"/>
          </a:xfrm>
          <a:prstGeom prst="rect">
            <a:avLst/>
          </a:prstGeom>
          <a:solidFill>
            <a:srgbClr val="00B0F0">
              <a:alpha val="30000"/>
            </a:srgbClr>
          </a:solidFill>
          <a:ln w="50800">
            <a:solidFill>
              <a:srgbClr val="0070C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200"/>
              </a:spcBef>
              <a:buNone/>
            </a:pPr>
            <a:r>
              <a:rPr lang="el-GR" sz="2000" u="sng" dirty="0" err="1">
                <a:solidFill>
                  <a:srgbClr val="0070C0"/>
                </a:solidFill>
              </a:rPr>
              <a:t>Διατμητικές</a:t>
            </a:r>
            <a:r>
              <a:rPr lang="el-GR" sz="2000" u="sng" dirty="0">
                <a:solidFill>
                  <a:srgbClr val="0070C0"/>
                </a:solidFill>
              </a:rPr>
              <a:t> Δυνάμεις:</a:t>
            </a:r>
            <a:br>
              <a:rPr lang="en-US" sz="2000" dirty="0">
                <a:solidFill>
                  <a:srgbClr val="0070C0"/>
                </a:solidFill>
              </a:rPr>
            </a:br>
            <a:r>
              <a:rPr lang="el-GR" sz="1800" b="0" dirty="0"/>
              <a:t>Εγκάρσιες δυνάμεις που</a:t>
            </a:r>
            <a:br>
              <a:rPr lang="en-US" sz="1800" b="0" dirty="0"/>
            </a:br>
            <a:r>
              <a:rPr lang="el-GR" sz="1800" b="0" dirty="0"/>
              <a:t>δρουν </a:t>
            </a:r>
            <a:r>
              <a:rPr lang="el-GR" sz="1800" dirty="0"/>
              <a:t>παράλληλα</a:t>
            </a:r>
            <a:r>
              <a:rPr lang="el-GR" sz="1800" b="0" dirty="0"/>
              <a:t> στην</a:t>
            </a:r>
            <a:br>
              <a:rPr lang="en-US" sz="1800" b="0" dirty="0"/>
            </a:br>
            <a:r>
              <a:rPr lang="el-GR" sz="1800" b="0" dirty="0"/>
              <a:t>διατομή. Αντιστέκονται στην</a:t>
            </a:r>
            <a:br>
              <a:rPr lang="en-US" sz="1800" b="0" dirty="0"/>
            </a:br>
            <a:r>
              <a:rPr lang="el-GR" sz="1800" b="0" i="1" dirty="0"/>
              <a:t>κάθετη μετατόπιση</a:t>
            </a:r>
            <a:r>
              <a:rPr lang="el-GR" sz="1800" b="0" dirty="0"/>
              <a:t> της δοκού. </a:t>
            </a:r>
            <a:endParaRPr lang="el-GR" sz="2000" b="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E49D90-402B-9AA1-4000-4C9F255CFC4A}"/>
              </a:ext>
            </a:extLst>
          </p:cNvPr>
          <p:cNvCxnSpPr>
            <a:cxnSpLocks/>
            <a:stCxn id="3" idx="4"/>
            <a:endCxn id="4" idx="0"/>
          </p:cNvCxnSpPr>
          <p:nvPr/>
        </p:nvCxnSpPr>
        <p:spPr bwMode="auto">
          <a:xfrm>
            <a:off x="4242337" y="4345966"/>
            <a:ext cx="2486110" cy="67555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993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C540A4-69ED-EF61-AC30-540CB08D8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344" y="1498634"/>
            <a:ext cx="3883550" cy="954107"/>
          </a:xfrm>
          <a:prstGeom prst="rect">
            <a:avLst/>
          </a:prstGeom>
          <a:solidFill>
            <a:srgbClr val="92D050">
              <a:alpha val="30000"/>
            </a:srgbClr>
          </a:solidFill>
          <a:ln w="50800">
            <a:solidFill>
              <a:srgbClr val="00B05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200"/>
              </a:spcBef>
              <a:buNone/>
            </a:pPr>
            <a:r>
              <a:rPr lang="el-GR" sz="2000" u="sng" dirty="0">
                <a:solidFill>
                  <a:srgbClr val="00B050"/>
                </a:solidFill>
              </a:rPr>
              <a:t>Ροπές:</a:t>
            </a:r>
            <a:br>
              <a:rPr lang="en-US" sz="2000" dirty="0">
                <a:solidFill>
                  <a:srgbClr val="00B050"/>
                </a:solidFill>
              </a:rPr>
            </a:br>
            <a:r>
              <a:rPr lang="en-US" sz="1800" b="0" dirty="0"/>
              <a:t>K</a:t>
            </a:r>
            <a:r>
              <a:rPr lang="el-GR" sz="1800" b="0" dirty="0" err="1"/>
              <a:t>αμπτικές</a:t>
            </a:r>
            <a:r>
              <a:rPr lang="el-GR" sz="1800" b="0" dirty="0"/>
              <a:t>.</a:t>
            </a:r>
            <a:r>
              <a:rPr lang="en-US" sz="1800" b="0" dirty="0"/>
              <a:t> </a:t>
            </a:r>
            <a:r>
              <a:rPr lang="el-GR" sz="1800" b="0" dirty="0"/>
              <a:t>Αντιστέκονται</a:t>
            </a:r>
            <a:br>
              <a:rPr lang="en-US" sz="1800" b="0" dirty="0"/>
            </a:br>
            <a:r>
              <a:rPr lang="el-GR" sz="1800" b="0" dirty="0"/>
              <a:t>στην </a:t>
            </a:r>
            <a:r>
              <a:rPr lang="el-GR" sz="1800" b="0" i="1" dirty="0"/>
              <a:t>περιστροφή</a:t>
            </a:r>
            <a:r>
              <a:rPr lang="el-GR" sz="1800" b="0" dirty="0"/>
              <a:t> της δοκού.</a:t>
            </a:r>
            <a:endParaRPr lang="el-GR" sz="2000" b="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E0C7AEA-9EAC-9219-A61D-1AAE62160B31}"/>
              </a:ext>
            </a:extLst>
          </p:cNvPr>
          <p:cNvCxnSpPr>
            <a:cxnSpLocks/>
            <a:stCxn id="10" idx="7"/>
            <a:endCxn id="15" idx="2"/>
          </p:cNvCxnSpPr>
          <p:nvPr/>
        </p:nvCxnSpPr>
        <p:spPr bwMode="auto">
          <a:xfrm flipV="1">
            <a:off x="3660526" y="2452741"/>
            <a:ext cx="684593" cy="674101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0119CF6-0681-5F31-A096-0B574F39246A}"/>
              </a:ext>
            </a:extLst>
          </p:cNvPr>
          <p:cNvCxnSpPr>
            <a:cxnSpLocks/>
            <a:stCxn id="7" idx="1"/>
            <a:endCxn id="15" idx="2"/>
          </p:cNvCxnSpPr>
          <p:nvPr/>
        </p:nvCxnSpPr>
        <p:spPr bwMode="auto">
          <a:xfrm flipH="1" flipV="1">
            <a:off x="4345119" y="2452741"/>
            <a:ext cx="499779" cy="68463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C0E0D54-85FE-E396-52DC-8A1866F62A52}"/>
              </a:ext>
            </a:extLst>
          </p:cNvPr>
          <p:cNvCxnSpPr>
            <a:cxnSpLocks/>
            <a:stCxn id="8" idx="4"/>
            <a:endCxn id="12" idx="0"/>
          </p:cNvCxnSpPr>
          <p:nvPr/>
        </p:nvCxnSpPr>
        <p:spPr bwMode="auto">
          <a:xfrm flipH="1">
            <a:off x="2512802" y="4561724"/>
            <a:ext cx="697243" cy="46887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219" name="TextBox 2">
            <a:extLst>
              <a:ext uri="{FF2B5EF4-FFF2-40B4-BE49-F238E27FC236}">
                <a16:creationId xmlns:a16="http://schemas.microsoft.com/office/drawing/2014/main" id="{016A3EB1-9EB3-F188-6871-976410BBE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295" y="4152463"/>
            <a:ext cx="2581148" cy="692846"/>
          </a:xfrm>
          <a:prstGeom prst="rect">
            <a:avLst/>
          </a:prstGeom>
          <a:solidFill>
            <a:schemeClr val="accent5">
              <a:lumMod val="60000"/>
              <a:lumOff val="40000"/>
              <a:alpha val="8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623888" indent="-2667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447675">
              <a:spcBef>
                <a:spcPct val="0"/>
              </a:spcBef>
              <a:buNone/>
            </a:pPr>
            <a:r>
              <a:rPr lang="el-GR" altLang="en-US" sz="1600" b="0" dirty="0"/>
              <a:t>Γιατί συμβολίζονται αντίθετες</a:t>
            </a:r>
            <a:r>
              <a:rPr lang="en-US" altLang="en-US" sz="1600" b="0" dirty="0"/>
              <a:t>;</a:t>
            </a:r>
          </a:p>
        </p:txBody>
      </p:sp>
      <p:sp>
        <p:nvSpPr>
          <p:cNvPr id="9227" name="TextBox 9226">
            <a:extLst>
              <a:ext uri="{FF2B5EF4-FFF2-40B4-BE49-F238E27FC236}">
                <a16:creationId xmlns:a16="http://schemas.microsoft.com/office/drawing/2014/main" id="{99D3C12D-6B8D-2C4E-B9D6-E817CA6AB3EB}"/>
              </a:ext>
            </a:extLst>
          </p:cNvPr>
          <p:cNvSpPr txBox="1"/>
          <p:nvPr/>
        </p:nvSpPr>
        <p:spPr>
          <a:xfrm>
            <a:off x="2942085" y="4089305"/>
            <a:ext cx="535918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l-GR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9219" descr="Icon&#10;&#10;Description automatically generated">
            <a:extLst>
              <a:ext uri="{FF2B5EF4-FFF2-40B4-BE49-F238E27FC236}">
                <a16:creationId xmlns:a16="http://schemas.microsoft.com/office/drawing/2014/main" id="{817FB415-44C3-B430-D521-08E9B6CE6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287" y="4283086"/>
            <a:ext cx="390294" cy="39029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FCC332B-D43B-3936-E6F9-FB52660BBAF6}"/>
              </a:ext>
            </a:extLst>
          </p:cNvPr>
          <p:cNvSpPr/>
          <p:nvPr/>
        </p:nvSpPr>
        <p:spPr bwMode="auto">
          <a:xfrm>
            <a:off x="3051112" y="3071971"/>
            <a:ext cx="317866" cy="1489753"/>
          </a:xfrm>
          <a:prstGeom prst="ellipse">
            <a:avLst/>
          </a:prstGeom>
          <a:solidFill>
            <a:srgbClr val="00B0F0">
              <a:alpha val="30000"/>
            </a:srgbClr>
          </a:solidFill>
          <a:ln w="254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9229" name="TextBox 9228">
            <a:extLst>
              <a:ext uri="{FF2B5EF4-FFF2-40B4-BE49-F238E27FC236}">
                <a16:creationId xmlns:a16="http://schemas.microsoft.com/office/drawing/2014/main" id="{1491AF38-8D71-B6C1-1806-A194BC8C8FCE}"/>
              </a:ext>
            </a:extLst>
          </p:cNvPr>
          <p:cNvSpPr txBox="1"/>
          <p:nvPr/>
        </p:nvSpPr>
        <p:spPr>
          <a:xfrm>
            <a:off x="5027421" y="4109822"/>
            <a:ext cx="535918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l-GR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D97BC8-30EA-8B81-894B-5CD71C0109EE}"/>
              </a:ext>
            </a:extLst>
          </p:cNvPr>
          <p:cNvSpPr/>
          <p:nvPr/>
        </p:nvSpPr>
        <p:spPr bwMode="auto">
          <a:xfrm>
            <a:off x="5136447" y="3071971"/>
            <a:ext cx="317866" cy="1489753"/>
          </a:xfrm>
          <a:prstGeom prst="ellipse">
            <a:avLst/>
          </a:prstGeom>
          <a:solidFill>
            <a:srgbClr val="00B0F0">
              <a:alpha val="30000"/>
            </a:srgbClr>
          </a:solidFill>
          <a:ln w="254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9230" name="TextBox 9229">
            <a:extLst>
              <a:ext uri="{FF2B5EF4-FFF2-40B4-BE49-F238E27FC236}">
                <a16:creationId xmlns:a16="http://schemas.microsoft.com/office/drawing/2014/main" id="{1D446E6F-F25F-55E5-0A74-9E8431EA0569}"/>
              </a:ext>
            </a:extLst>
          </p:cNvPr>
          <p:cNvSpPr txBox="1"/>
          <p:nvPr/>
        </p:nvSpPr>
        <p:spPr>
          <a:xfrm>
            <a:off x="7825111" y="5914083"/>
            <a:ext cx="823161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Bef>
                <a:spcPts val="0"/>
              </a:spcBef>
            </a:pPr>
            <a:r>
              <a:rPr lang="en-US" sz="6600" b="1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algn="ctr">
              <a:lnSpc>
                <a:spcPts val="1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</a:t>
            </a:r>
            <a:endParaRPr lang="el-GR" sz="1000" b="1" dirty="0">
              <a:solidFill>
                <a:srgbClr val="FF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1" name="TextBox 9230">
            <a:extLst>
              <a:ext uri="{FF2B5EF4-FFF2-40B4-BE49-F238E27FC236}">
                <a16:creationId xmlns:a16="http://schemas.microsoft.com/office/drawing/2014/main" id="{45E0EA9F-825D-80D3-A1F1-1A4D878BD0FA}"/>
              </a:ext>
            </a:extLst>
          </p:cNvPr>
          <p:cNvSpPr txBox="1"/>
          <p:nvPr/>
        </p:nvSpPr>
        <p:spPr>
          <a:xfrm>
            <a:off x="3735066" y="5208697"/>
            <a:ext cx="5403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el-GR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4" name="TextBox 9233">
            <a:extLst>
              <a:ext uri="{FF2B5EF4-FFF2-40B4-BE49-F238E27FC236}">
                <a16:creationId xmlns:a16="http://schemas.microsoft.com/office/drawing/2014/main" id="{4226C171-F85C-813B-4F02-74292EB7CD36}"/>
              </a:ext>
            </a:extLst>
          </p:cNvPr>
          <p:cNvSpPr txBox="1"/>
          <p:nvPr/>
        </p:nvSpPr>
        <p:spPr>
          <a:xfrm>
            <a:off x="5385938" y="2081239"/>
            <a:ext cx="900956" cy="324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900"/>
              </a:lnSpc>
              <a:spcBef>
                <a:spcPts val="0"/>
              </a:spcBef>
            </a:pPr>
            <a:r>
              <a:rPr lang="en-US" sz="6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algn="ctr">
              <a:lnSpc>
                <a:spcPts val="9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</a:t>
            </a:r>
            <a:endParaRPr lang="el-GR" sz="6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086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10" grpId="0" animBg="1"/>
      <p:bldP spid="12" grpId="0" animBg="1"/>
      <p:bldP spid="15" grpId="0" animBg="1"/>
      <p:bldP spid="9219" grpId="0" animBg="1"/>
      <p:bldP spid="8" grpId="0" animBg="1"/>
      <p:bldP spid="9" grpId="0" animBg="1"/>
      <p:bldP spid="9230" grpId="0"/>
      <p:bldP spid="9231" grpId="0"/>
      <p:bldP spid="92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21" name="Rectangle 125">
            <a:extLst>
              <a:ext uri="{FF2B5EF4-FFF2-40B4-BE49-F238E27FC236}">
                <a16:creationId xmlns:a16="http://schemas.microsoft.com/office/drawing/2014/main" id="{BD5C4C49-83C1-35D1-DC35-6CC82C7D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Διάτμηση</a:t>
            </a:r>
            <a:endParaRPr lang="en-US" altLang="en-US" b="0" kern="0" dirty="0">
              <a:latin typeface="Liberation Sans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F068C1-BD9E-67D4-9DD5-A19DC5E301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31" t="50000" r="54944" b="14284"/>
          <a:stretch/>
        </p:blipFill>
        <p:spPr>
          <a:xfrm>
            <a:off x="534258" y="4525943"/>
            <a:ext cx="3595955" cy="217812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24A843D-347B-D3AA-3EFF-C552CB7803D9}"/>
              </a:ext>
            </a:extLst>
          </p:cNvPr>
          <p:cNvGrpSpPr/>
          <p:nvPr/>
        </p:nvGrpSpPr>
        <p:grpSpPr>
          <a:xfrm>
            <a:off x="390420" y="1549012"/>
            <a:ext cx="3811713" cy="2627616"/>
            <a:chOff x="380144" y="801384"/>
            <a:chExt cx="3811713" cy="262761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DFCF0A-1C9B-D926-64DC-A900286FF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629" t="12978" r="55281" b="51305"/>
            <a:stretch/>
          </p:blipFill>
          <p:spPr>
            <a:xfrm>
              <a:off x="708916" y="1250878"/>
              <a:ext cx="3482941" cy="2178122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46FE8B2-0BF6-A60D-3978-6E6D77F9EA35}"/>
                </a:ext>
              </a:extLst>
            </p:cNvPr>
            <p:cNvSpPr/>
            <p:nvPr/>
          </p:nvSpPr>
          <p:spPr bwMode="auto">
            <a:xfrm>
              <a:off x="380144" y="801384"/>
              <a:ext cx="1592494" cy="8938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6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89E7B5C-1C9E-7396-2246-CD63D9845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57" y="1007448"/>
            <a:ext cx="436299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1200"/>
              </a:spcBef>
              <a:buNone/>
            </a:pPr>
            <a:r>
              <a:rPr lang="el-GR" sz="2000" dirty="0">
                <a:solidFill>
                  <a:srgbClr val="3399FF"/>
                </a:solidFill>
              </a:rPr>
              <a:t>Ορθές Δυνάμεις</a:t>
            </a:r>
            <a:br>
              <a:rPr lang="el-GR" sz="2000" dirty="0">
                <a:solidFill>
                  <a:srgbClr val="3399FF"/>
                </a:solidFill>
              </a:rPr>
            </a:br>
            <a:r>
              <a:rPr lang="el-GR" altLang="en-US" sz="2000" dirty="0"/>
              <a:t>κάθετες στην διατομή</a:t>
            </a:r>
          </a:p>
          <a:p>
            <a:pPr>
              <a:spcBef>
                <a:spcPts val="1200"/>
              </a:spcBef>
              <a:buNone/>
            </a:pPr>
            <a:endParaRPr lang="el-GR" sz="2000" b="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BE7E7C-77A6-5EEB-C350-D3A95F64E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609" y="1906038"/>
            <a:ext cx="20741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200"/>
              </a:spcBef>
              <a:buNone/>
            </a:pPr>
            <a:r>
              <a:rPr lang="el-GR" sz="2000" b="0" dirty="0"/>
              <a:t>Εφελκυσμός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173E98-2CE4-8A89-9595-DBDBF3FFE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609" y="4775384"/>
            <a:ext cx="20741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200"/>
              </a:spcBef>
              <a:buNone/>
            </a:pPr>
            <a:r>
              <a:rPr lang="el-GR" sz="2000" b="0" dirty="0"/>
              <a:t>Θλίψη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104D9FC-0C83-338A-8B5B-69816B005020}"/>
              </a:ext>
            </a:extLst>
          </p:cNvPr>
          <p:cNvGrpSpPr/>
          <p:nvPr/>
        </p:nvGrpSpPr>
        <p:grpSpPr>
          <a:xfrm>
            <a:off x="4706020" y="1550973"/>
            <a:ext cx="3688775" cy="2739958"/>
            <a:chOff x="5020250" y="1159085"/>
            <a:chExt cx="3688775" cy="273995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C822DA6-6DF7-3B6C-8DD8-085520D0E3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396" t="13596" r="9326" b="48105"/>
            <a:stretch/>
          </p:blipFill>
          <p:spPr>
            <a:xfrm>
              <a:off x="5020250" y="1559776"/>
              <a:ext cx="3688775" cy="2339267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A098F68-5E4E-78A5-C020-664795CF241B}"/>
                </a:ext>
              </a:extLst>
            </p:cNvPr>
            <p:cNvSpPr/>
            <p:nvPr/>
          </p:nvSpPr>
          <p:spPr bwMode="auto">
            <a:xfrm>
              <a:off x="5272143" y="1159085"/>
              <a:ext cx="1592494" cy="75771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6" charset="0"/>
              </a:endParaRP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79849EC-FE2E-6651-2865-75077B0AA229}"/>
              </a:ext>
            </a:extLst>
          </p:cNvPr>
          <p:cNvCxnSpPr/>
          <p:nvPr/>
        </p:nvCxnSpPr>
        <p:spPr bwMode="auto">
          <a:xfrm>
            <a:off x="4489808" y="1071371"/>
            <a:ext cx="0" cy="535511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115F596-96C6-1C9A-7A26-3C4A60327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192" y="1071372"/>
            <a:ext cx="43880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1200"/>
              </a:spcBef>
              <a:buNone/>
            </a:pPr>
            <a:r>
              <a:rPr lang="el-GR" sz="2000" dirty="0" err="1">
                <a:solidFill>
                  <a:srgbClr val="3399FF"/>
                </a:solidFill>
              </a:rPr>
              <a:t>Διατμητικές</a:t>
            </a:r>
            <a:r>
              <a:rPr lang="el-GR" sz="2000" dirty="0">
                <a:solidFill>
                  <a:srgbClr val="3399FF"/>
                </a:solidFill>
              </a:rPr>
              <a:t> ή Τέμνουσες Δυνάμεις</a:t>
            </a:r>
            <a:br>
              <a:rPr lang="el-GR" sz="2000" dirty="0">
                <a:solidFill>
                  <a:srgbClr val="3399FF"/>
                </a:solidFill>
              </a:rPr>
            </a:br>
            <a:r>
              <a:rPr lang="el-GR" altLang="en-US" sz="2000" dirty="0"/>
              <a:t>παράλληλες στην διατομή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E79256B-A1CB-7751-7B89-5A8AFF4A8C2A}"/>
              </a:ext>
            </a:extLst>
          </p:cNvPr>
          <p:cNvCxnSpPr/>
          <p:nvPr/>
        </p:nvCxnSpPr>
        <p:spPr bwMode="auto">
          <a:xfrm flipH="1" flipV="1">
            <a:off x="4685472" y="3437793"/>
            <a:ext cx="1048140" cy="195209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1FB3830-5107-09EB-2B0D-3A45B70FBAD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994103" y="2598845"/>
            <a:ext cx="1048140" cy="195209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triangle" w="lg" len="med"/>
            <a:tailEnd type="none" w="lg" len="med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536A1A19-D7D2-3F72-207B-8D2079B6CD0B}"/>
              </a:ext>
            </a:extLst>
          </p:cNvPr>
          <p:cNvGrpSpPr/>
          <p:nvPr/>
        </p:nvGrpSpPr>
        <p:grpSpPr>
          <a:xfrm>
            <a:off x="4514862" y="4440197"/>
            <a:ext cx="4571337" cy="2263870"/>
            <a:chOff x="4514862" y="4031981"/>
            <a:chExt cx="4571337" cy="2263870"/>
          </a:xfrm>
        </p:grpSpPr>
        <p:pic>
          <p:nvPicPr>
            <p:cNvPr id="44" name="Picture 4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B1677503-9925-4E77-413B-905807AF1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58"/>
            <a:stretch>
              <a:fillRect/>
            </a:stretch>
          </p:blipFill>
          <p:spPr>
            <a:xfrm>
              <a:off x="4514862" y="4031981"/>
              <a:ext cx="4571337" cy="2263870"/>
            </a:xfrm>
            <a:prstGeom prst="rect">
              <a:avLst/>
            </a:prstGeom>
          </p:spPr>
        </p:pic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C9E56C6-F927-C617-8178-355925FB185D}"/>
                </a:ext>
              </a:extLst>
            </p:cNvPr>
            <p:cNvCxnSpPr/>
            <p:nvPr/>
          </p:nvCxnSpPr>
          <p:spPr bwMode="auto">
            <a:xfrm flipH="1" flipV="1">
              <a:off x="4612423" y="5505649"/>
              <a:ext cx="524070" cy="97605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E5B08A0-9DF8-165C-057E-B24CE8232371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470321" y="4789266"/>
              <a:ext cx="524070" cy="97605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triangle" w="lg" len="med"/>
              <a:tailEnd type="none" w="lg" len="med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3048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21" name="Rectangle 125">
            <a:extLst>
              <a:ext uri="{FF2B5EF4-FFF2-40B4-BE49-F238E27FC236}">
                <a16:creationId xmlns:a16="http://schemas.microsoft.com/office/drawing/2014/main" id="{BD5C4C49-83C1-35D1-DC35-6CC82C7D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Διάτμηση (2)</a:t>
            </a:r>
            <a:endParaRPr lang="en-US" altLang="en-US" b="0" kern="0" dirty="0">
              <a:latin typeface="Liberation Sans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7449D3-7D55-CBC6-81A8-577676B284D0}"/>
              </a:ext>
            </a:extLst>
          </p:cNvPr>
          <p:cNvSpPr txBox="1"/>
          <p:nvPr/>
        </p:nvSpPr>
        <p:spPr>
          <a:xfrm>
            <a:off x="3210026" y="3322842"/>
            <a:ext cx="56934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l-GR" sz="2000" dirty="0">
                <a:latin typeface="Arial" panose="020B0604020202020204" pitchFamily="34" charset="0"/>
              </a:rPr>
              <a:t>Στην πακτωμένη δοκό το εξωτερικό φορτίο Ρ τείνει να μετατοπίσει το δεξί τμήμα της τομής ως προς το πακτωμένο αριστερό</a:t>
            </a:r>
            <a:r>
              <a:rPr lang="en-US" sz="2000" dirty="0">
                <a:latin typeface="Arial" panose="020B0604020202020204" pitchFamily="34" charset="0"/>
              </a:rPr>
              <a:t>. </a:t>
            </a:r>
            <a:r>
              <a:rPr lang="el-GR" sz="2000" dirty="0">
                <a:latin typeface="Arial" panose="020B0604020202020204" pitchFamily="34" charset="0"/>
              </a:rPr>
              <a:t>Η μετατόπιση εμποδίζεται από εσωτερικές δυνάμεις «αντίστασης» </a:t>
            </a:r>
            <a:r>
              <a:rPr lang="en-US" sz="2000" dirty="0">
                <a:latin typeface="Arial" panose="020B0604020202020204" pitchFamily="34" charset="0"/>
              </a:rPr>
              <a:t>Q</a:t>
            </a:r>
            <a:r>
              <a:rPr lang="el-GR" sz="2000" dirty="0">
                <a:latin typeface="Arial" panose="020B0604020202020204" pitchFamily="34" charset="0"/>
              </a:rPr>
              <a:t>: οι </a:t>
            </a:r>
            <a:r>
              <a:rPr lang="el-GR" sz="2000" b="1" dirty="0" err="1">
                <a:latin typeface="Arial" panose="020B0604020202020204" pitchFamily="34" charset="0"/>
              </a:rPr>
              <a:t>διατμητικές</a:t>
            </a:r>
            <a:r>
              <a:rPr lang="el-GR" sz="2000" b="1" dirty="0">
                <a:latin typeface="Arial" panose="020B0604020202020204" pitchFamily="34" charset="0"/>
              </a:rPr>
              <a:t> δυνάμεις</a:t>
            </a:r>
            <a:r>
              <a:rPr lang="en-US" sz="2000" dirty="0">
                <a:latin typeface="Arial" panose="020B0604020202020204" pitchFamily="34" charset="0"/>
              </a:rPr>
              <a:t>.</a:t>
            </a:r>
            <a:endParaRPr lang="el-GR" sz="2000" dirty="0">
              <a:latin typeface="Arial" panose="020B0604020202020204" pitchFamily="34" charset="0"/>
            </a:endParaRPr>
          </a:p>
        </p:txBody>
      </p:sp>
      <p:pic>
        <p:nvPicPr>
          <p:cNvPr id="16" name="Picture 15" descr="Diagram, engineering drawing&#10;&#10;Description automatically generated">
            <a:extLst>
              <a:ext uri="{FF2B5EF4-FFF2-40B4-BE49-F238E27FC236}">
                <a16:creationId xmlns:a16="http://schemas.microsoft.com/office/drawing/2014/main" id="{378E0605-600E-B60E-BEBF-5179A8AFB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4745"/>
            <a:ext cx="3342788" cy="2510872"/>
          </a:xfrm>
          <a:prstGeom prst="rect">
            <a:avLst/>
          </a:prstGeom>
        </p:spPr>
      </p:pic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AD37605-2451-7A93-C4EA-F059572FE8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" t="41983" r="71439" b="37496"/>
          <a:stretch/>
        </p:blipFill>
        <p:spPr>
          <a:xfrm>
            <a:off x="909898" y="1442556"/>
            <a:ext cx="2018692" cy="1173829"/>
          </a:xfrm>
          <a:prstGeom prst="rect">
            <a:avLst/>
          </a:prstGeom>
        </p:spPr>
      </p:pic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06030E7-4023-8A9E-AB57-B04121C09B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7" t="70958" r="58465" b="4052"/>
          <a:stretch/>
        </p:blipFill>
        <p:spPr>
          <a:xfrm>
            <a:off x="6514257" y="1272908"/>
            <a:ext cx="2360626" cy="1429492"/>
          </a:xfrm>
          <a:prstGeom prst="rect">
            <a:avLst/>
          </a:prstGeom>
        </p:spPr>
      </p:pic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0F5CD6C-9AA4-D061-4499-DBC422981E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40520" r="45393" b="33027"/>
          <a:stretch/>
        </p:blipFill>
        <p:spPr>
          <a:xfrm>
            <a:off x="3593703" y="1291434"/>
            <a:ext cx="1969439" cy="1513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0685BA-96BD-953E-C2FC-1959CF3115F0}"/>
              </a:ext>
            </a:extLst>
          </p:cNvPr>
          <p:cNvSpPr txBox="1"/>
          <p:nvPr/>
        </p:nvSpPr>
        <p:spPr>
          <a:xfrm>
            <a:off x="909898" y="968072"/>
            <a:ext cx="1956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l-GR" sz="1600" b="1" dirty="0">
                <a:solidFill>
                  <a:srgbClr val="3399FF"/>
                </a:solidFill>
                <a:latin typeface="Arial" panose="020B0604020202020204" pitchFamily="34" charset="0"/>
              </a:rPr>
              <a:t>Εφελκυσμός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74C1AB-CB7E-ADDE-FA76-B35FEAA21646}"/>
              </a:ext>
            </a:extLst>
          </p:cNvPr>
          <p:cNvSpPr txBox="1"/>
          <p:nvPr/>
        </p:nvSpPr>
        <p:spPr>
          <a:xfrm>
            <a:off x="3593703" y="968072"/>
            <a:ext cx="1956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l-GR" sz="1600" b="1" dirty="0">
                <a:solidFill>
                  <a:srgbClr val="3399FF"/>
                </a:solidFill>
                <a:latin typeface="Arial" panose="020B0604020202020204" pitchFamily="34" charset="0"/>
              </a:rPr>
              <a:t>Θλίψη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30280-F076-0FB5-6866-A9511CBA23E4}"/>
              </a:ext>
            </a:extLst>
          </p:cNvPr>
          <p:cNvSpPr txBox="1"/>
          <p:nvPr/>
        </p:nvSpPr>
        <p:spPr>
          <a:xfrm>
            <a:off x="6732419" y="934354"/>
            <a:ext cx="1956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l-GR" sz="1600" b="1" dirty="0">
                <a:solidFill>
                  <a:srgbClr val="3399FF"/>
                </a:solidFill>
                <a:latin typeface="Arial" panose="020B0604020202020204" pitchFamily="34" charset="0"/>
              </a:rPr>
              <a:t>Διάτμηση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E6DAA4-665E-BE6C-B2A6-F4094E6EB5A0}"/>
              </a:ext>
            </a:extLst>
          </p:cNvPr>
          <p:cNvGrpSpPr/>
          <p:nvPr/>
        </p:nvGrpSpPr>
        <p:grpSpPr>
          <a:xfrm>
            <a:off x="608652" y="5301089"/>
            <a:ext cx="3569093" cy="1362103"/>
            <a:chOff x="953016" y="5294498"/>
            <a:chExt cx="3569093" cy="136210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DC6EBE9-1DDC-4B5C-188A-3D4452384840}"/>
                </a:ext>
              </a:extLst>
            </p:cNvPr>
            <p:cNvGrpSpPr/>
            <p:nvPr/>
          </p:nvGrpSpPr>
          <p:grpSpPr>
            <a:xfrm>
              <a:off x="953016" y="5294498"/>
              <a:ext cx="3569093" cy="1361156"/>
              <a:chOff x="953016" y="5294498"/>
              <a:chExt cx="3569093" cy="136115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B5E6AF2-BA48-65E6-DB34-72BFB5218F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0787" t="54233" r="63581" b="27581"/>
              <a:stretch/>
            </p:blipFill>
            <p:spPr>
              <a:xfrm>
                <a:off x="953016" y="5294498"/>
                <a:ext cx="3569093" cy="136115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2C2CA7D-78DC-4E8A-B434-1740712C22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4253" t="54233" r="81829" b="27581"/>
              <a:stretch/>
            </p:blipFill>
            <p:spPr>
              <a:xfrm>
                <a:off x="1826550" y="5294498"/>
                <a:ext cx="545534" cy="1361156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0B6E1C0-750E-6DD2-F485-5C54C74AB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253" t="54233" r="81829" b="27581"/>
            <a:stretch/>
          </p:blipFill>
          <p:spPr>
            <a:xfrm>
              <a:off x="2901562" y="5295445"/>
              <a:ext cx="545534" cy="1361156"/>
            </a:xfrm>
            <a:prstGeom prst="rect">
              <a:avLst/>
            </a:prstGeom>
          </p:spPr>
        </p:pic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E4765E9-6BF5-4803-A0CE-0839B0EB0A0F}"/>
              </a:ext>
            </a:extLst>
          </p:cNvPr>
          <p:cNvCxnSpPr>
            <a:cxnSpLocks/>
          </p:cNvCxnSpPr>
          <p:nvPr/>
        </p:nvCxnSpPr>
        <p:spPr bwMode="auto">
          <a:xfrm flipH="1">
            <a:off x="4729070" y="5602097"/>
            <a:ext cx="1" cy="82534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A28D572-AFFA-3DD7-B93E-42E0A309FD25}"/>
              </a:ext>
            </a:extLst>
          </p:cNvPr>
          <p:cNvCxnSpPr>
            <a:cxnSpLocks/>
          </p:cNvCxnSpPr>
          <p:nvPr/>
        </p:nvCxnSpPr>
        <p:spPr bwMode="auto">
          <a:xfrm flipH="1">
            <a:off x="4727833" y="6435105"/>
            <a:ext cx="710849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0C6648A7-0B3F-23E8-D7C6-FA9C98DCC8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70" t="54233" r="63581" b="37126"/>
          <a:stretch/>
        </p:blipFill>
        <p:spPr>
          <a:xfrm>
            <a:off x="4766458" y="5166420"/>
            <a:ext cx="982961" cy="12179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159ED15-2CBD-DF3B-174E-F091B86D5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938" y="5238169"/>
            <a:ext cx="20741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2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P</a:t>
            </a:r>
            <a:r>
              <a:rPr lang="en-US" sz="1600" baseline="-25000" dirty="0">
                <a:solidFill>
                  <a:srgbClr val="FF0000"/>
                </a:solidFill>
              </a:rPr>
              <a:t>2,y</a:t>
            </a:r>
            <a:r>
              <a:rPr lang="en-US" sz="1600" dirty="0">
                <a:solidFill>
                  <a:srgbClr val="00B050"/>
                </a:solidFill>
              </a:rPr>
              <a:t> =Q</a:t>
            </a:r>
            <a:endParaRPr lang="el-GR" sz="1600" baseline="-250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19D623-74EE-8243-9693-A95602D22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682" y="6258165"/>
            <a:ext cx="20741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20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P</a:t>
            </a:r>
            <a:r>
              <a:rPr lang="en-US" sz="1600" baseline="-25000" dirty="0">
                <a:solidFill>
                  <a:srgbClr val="FF0000"/>
                </a:solidFill>
              </a:rPr>
              <a:t>2,x</a:t>
            </a:r>
            <a:r>
              <a:rPr lang="en-US" sz="1600" dirty="0">
                <a:solidFill>
                  <a:srgbClr val="00B050"/>
                </a:solidFill>
              </a:rPr>
              <a:t>=N</a:t>
            </a:r>
            <a:endParaRPr lang="el-GR" sz="1600" dirty="0">
              <a:solidFill>
                <a:srgbClr val="00B050"/>
              </a:solidFill>
            </a:endParaRPr>
          </a:p>
        </p:txBody>
      </p:sp>
      <p:sp>
        <p:nvSpPr>
          <p:cNvPr id="35" name="TextBox 2">
            <a:extLst>
              <a:ext uri="{FF2B5EF4-FFF2-40B4-BE49-F238E27FC236}">
                <a16:creationId xmlns:a16="http://schemas.microsoft.com/office/drawing/2014/main" id="{9B576792-71B0-112B-9090-0F8A10E75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030" y="5546174"/>
            <a:ext cx="2268871" cy="824723"/>
          </a:xfrm>
          <a:prstGeom prst="rect">
            <a:avLst/>
          </a:prstGeom>
          <a:solidFill>
            <a:schemeClr val="accent5">
              <a:lumMod val="60000"/>
              <a:lumOff val="40000"/>
              <a:alpha val="8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623888" indent="-2667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447675">
              <a:spcBef>
                <a:spcPct val="0"/>
              </a:spcBef>
              <a:buNone/>
            </a:pPr>
            <a:r>
              <a:rPr lang="el-GR" altLang="en-US" sz="1600" b="0" dirty="0"/>
              <a:t>Ανάλυση δύναμης δίνει </a:t>
            </a:r>
            <a:r>
              <a:rPr lang="el-GR" altLang="en-US" sz="1600" b="0" dirty="0" err="1"/>
              <a:t>διατμητική</a:t>
            </a:r>
            <a:r>
              <a:rPr lang="el-GR" altLang="en-US" sz="1600" b="0" dirty="0"/>
              <a:t> συνιστώσα</a:t>
            </a:r>
            <a:endParaRPr lang="en-US" altLang="en-US" sz="1600" b="0" dirty="0"/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217B1258-116A-3B03-9FF7-C139EE733B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257" y="5766305"/>
            <a:ext cx="390294" cy="390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575EAE-2EC8-289B-9947-262EAF503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014" y="3038731"/>
            <a:ext cx="28143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200"/>
              </a:spcBef>
              <a:buNone/>
            </a:pPr>
            <a:r>
              <a:rPr lang="en-US" sz="1600" dirty="0"/>
              <a:t>P</a:t>
            </a:r>
            <a:endParaRPr lang="el-GR" sz="1600" baseline="-25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16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33" grpId="0"/>
      <p:bldP spid="3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21" name="Rectangle 125">
            <a:extLst>
              <a:ext uri="{FF2B5EF4-FFF2-40B4-BE49-F238E27FC236}">
                <a16:creationId xmlns:a16="http://schemas.microsoft.com/office/drawing/2014/main" id="{BD5C4C49-83C1-35D1-DC35-6CC82C7D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 err="1">
                <a:latin typeface="Liberation Sans" pitchFamily="34" charset="0"/>
              </a:rPr>
              <a:t>Διατμητική</a:t>
            </a:r>
            <a:r>
              <a:rPr lang="el-GR" altLang="en-US" b="0" kern="0" dirty="0">
                <a:latin typeface="Liberation Sans" pitchFamily="34" charset="0"/>
              </a:rPr>
              <a:t> Δύναμη</a:t>
            </a:r>
            <a:endParaRPr lang="en-US" altLang="en-US" b="0" kern="0" dirty="0">
              <a:latin typeface="Liberation Sans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4CEC1C-2740-4D4F-440E-688F1E1F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325" y="1116043"/>
            <a:ext cx="7571349" cy="83099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2400" b="0" dirty="0"/>
              <a:t>Οποιαδήποτε δύναμη δρα </a:t>
            </a:r>
            <a:r>
              <a:rPr lang="el-GR" altLang="en-US" sz="2400" dirty="0"/>
              <a:t>παράλληλα</a:t>
            </a:r>
            <a:r>
              <a:rPr lang="el-GR" altLang="en-US" sz="2400" b="0" dirty="0"/>
              <a:t> στην επιφάνεια ή στην επίπεδη διατομή ενός σώματος</a:t>
            </a:r>
            <a:endParaRPr lang="el-GR" altLang="en-US" sz="2000" b="0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80E955-49F6-6F02-CECF-585AF4F35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3" y="2245064"/>
            <a:ext cx="4125563" cy="2159981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A675E800-EF27-348D-997C-080112BE68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6" b="9641"/>
          <a:stretch/>
        </p:blipFill>
        <p:spPr>
          <a:xfrm>
            <a:off x="5237566" y="2183534"/>
            <a:ext cx="3674687" cy="2225925"/>
          </a:xfrm>
          <a:prstGeom prst="rect">
            <a:avLst/>
          </a:prstGeom>
        </p:spPr>
      </p:pic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B7DD9658-D54F-A3E1-600D-280C1C516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26" y="5560591"/>
            <a:ext cx="3862414" cy="1111672"/>
          </a:xfrm>
          <a:prstGeom prst="rect">
            <a:avLst/>
          </a:prstGeom>
        </p:spPr>
      </p:pic>
      <p:pic>
        <p:nvPicPr>
          <p:cNvPr id="25" name="Picture 24" descr="A young child brushing her teeth&#10;&#10;Description automatically generated">
            <a:extLst>
              <a:ext uri="{FF2B5EF4-FFF2-40B4-BE49-F238E27FC236}">
                <a16:creationId xmlns:a16="http://schemas.microsoft.com/office/drawing/2014/main" id="{88395EAB-D21E-A656-FF90-6F3B9CA9B6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t="12152"/>
          <a:stretch/>
        </p:blipFill>
        <p:spPr>
          <a:xfrm>
            <a:off x="4034005" y="3559042"/>
            <a:ext cx="2699379" cy="1975024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B14A1DBB-1BF8-25F4-AEFB-31F796A7F0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4945" r="56934" b="21308"/>
          <a:stretch/>
        </p:blipFill>
        <p:spPr>
          <a:xfrm>
            <a:off x="231747" y="4590188"/>
            <a:ext cx="1998458" cy="2036899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A7D45F9-E992-34FA-D852-FFA37F806C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759" y="5622276"/>
            <a:ext cx="1998458" cy="1004811"/>
          </a:xfrm>
          <a:prstGeom prst="rect">
            <a:avLst/>
          </a:prstGeom>
        </p:spPr>
      </p:pic>
      <p:pic>
        <p:nvPicPr>
          <p:cNvPr id="6" name="Picture 5" descr="A picture containing person, indoor, close&#10;&#10;Description automatically generated">
            <a:extLst>
              <a:ext uri="{FF2B5EF4-FFF2-40B4-BE49-F238E27FC236}">
                <a16:creationId xmlns:a16="http://schemas.microsoft.com/office/drawing/2014/main" id="{DE68F1AF-801B-F3CE-5897-BEAAB6FFA2F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b="28299"/>
          <a:stretch/>
        </p:blipFill>
        <p:spPr>
          <a:xfrm>
            <a:off x="2539759" y="4006055"/>
            <a:ext cx="1426160" cy="1482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5229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21" name="Rectangle 125">
            <a:extLst>
              <a:ext uri="{FF2B5EF4-FFF2-40B4-BE49-F238E27FC236}">
                <a16:creationId xmlns:a16="http://schemas.microsoft.com/office/drawing/2014/main" id="{BD5C4C49-83C1-35D1-DC35-6CC82C7D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104710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sz="3500" b="0" kern="0" dirty="0">
                <a:latin typeface="Liberation Sans" pitchFamily="34" charset="0"/>
              </a:rPr>
              <a:t>Υπολογισμός Εσωτερικών Δυνάμεων</a:t>
            </a:r>
          </a:p>
          <a:p>
            <a:pPr>
              <a:defRPr/>
            </a:pPr>
            <a:r>
              <a:rPr lang="en-US" altLang="en-US" sz="3500" b="0" kern="0" dirty="0">
                <a:latin typeface="Liberation Sans" pitchFamily="34" charset="0"/>
              </a:rPr>
              <a:t>N,Q,M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7449D3-7D55-CBC6-81A8-577676B284D0}"/>
              </a:ext>
            </a:extLst>
          </p:cNvPr>
          <p:cNvSpPr txBox="1"/>
          <p:nvPr/>
        </p:nvSpPr>
        <p:spPr>
          <a:xfrm>
            <a:off x="1102391" y="1931868"/>
            <a:ext cx="760663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b="1" dirty="0">
                <a:solidFill>
                  <a:srgbClr val="3399FF"/>
                </a:solidFill>
                <a:effectLst/>
                <a:latin typeface="Arial" panose="020B0604020202020204" pitchFamily="34" charset="0"/>
              </a:rPr>
              <a:t>Εξισώσεις Στατικής		Εσωτερικές 	</a:t>
            </a:r>
            <a:br>
              <a:rPr lang="el-GR" b="1" dirty="0">
                <a:solidFill>
                  <a:srgbClr val="3399FF"/>
                </a:solidFill>
                <a:latin typeface="Arial" panose="020B0604020202020204" pitchFamily="34" charset="0"/>
              </a:rPr>
            </a:br>
            <a:r>
              <a:rPr lang="el-GR" b="1" dirty="0">
                <a:solidFill>
                  <a:srgbClr val="3399FF"/>
                </a:solidFill>
                <a:effectLst/>
                <a:latin typeface="Arial" panose="020B0604020202020204" pitchFamily="34" charset="0"/>
              </a:rPr>
              <a:t>Ισορροπίας				Δυνάμεις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l-GR" b="1" dirty="0">
              <a:solidFill>
                <a:srgbClr val="3399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CB81B3-5EF4-A69C-FB30-08A5A126B975}"/>
              </a:ext>
            </a:extLst>
          </p:cNvPr>
          <p:cNvSpPr txBox="1"/>
          <p:nvPr/>
        </p:nvSpPr>
        <p:spPr>
          <a:xfrm>
            <a:off x="1102390" y="2989996"/>
            <a:ext cx="7432009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800" b="1" dirty="0">
                <a:effectLst/>
                <a:latin typeface="Arial" panose="020B0604020202020204" pitchFamily="34" charset="0"/>
              </a:rPr>
              <a:t>Σ</a:t>
            </a:r>
            <a:r>
              <a:rPr lang="en-US" sz="2800" b="1" dirty="0" err="1">
                <a:effectLst/>
                <a:latin typeface="Arial" panose="020B0604020202020204" pitchFamily="34" charset="0"/>
              </a:rPr>
              <a:t>F</a:t>
            </a:r>
            <a:r>
              <a:rPr lang="en-US" sz="2800" b="1" baseline="-25000" dirty="0" err="1">
                <a:effectLst/>
                <a:latin typeface="Arial" panose="020B0604020202020204" pitchFamily="34" charset="0"/>
              </a:rPr>
              <a:t>x</a:t>
            </a:r>
            <a:r>
              <a:rPr lang="en-US" sz="2800" b="1" dirty="0">
                <a:effectLst/>
                <a:latin typeface="Arial" panose="020B0604020202020204" pitchFamily="34" charset="0"/>
              </a:rPr>
              <a:t>=0</a:t>
            </a:r>
            <a:r>
              <a:rPr lang="el-GR" sz="2800" b="1" dirty="0">
                <a:effectLst/>
                <a:latin typeface="Arial" panose="020B0604020202020204" pitchFamily="34" charset="0"/>
              </a:rPr>
              <a:t>				</a:t>
            </a:r>
            <a:r>
              <a:rPr lang="el-GR" sz="2800" b="1" dirty="0">
                <a:latin typeface="Arial" panose="020B0604020202020204" pitchFamily="34" charset="0"/>
              </a:rPr>
              <a:t>Ορθές, </a:t>
            </a:r>
            <a:r>
              <a:rPr lang="el-GR" sz="3200" b="1" dirty="0">
                <a:solidFill>
                  <a:srgbClr val="FF0000"/>
                </a:solidFill>
                <a:latin typeface="Arial" panose="020B0604020202020204" pitchFamily="34" charset="0"/>
              </a:rPr>
              <a:t>Ν</a:t>
            </a:r>
            <a:endParaRPr lang="el-GR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l-GR" sz="2800" b="1" dirty="0">
                <a:effectLst/>
                <a:latin typeface="Arial" panose="020B0604020202020204" pitchFamily="34" charset="0"/>
              </a:rPr>
              <a:t>Σ</a:t>
            </a:r>
            <a:r>
              <a:rPr lang="en-US" sz="2800" b="1" dirty="0" err="1">
                <a:effectLst/>
                <a:latin typeface="Arial" panose="020B0604020202020204" pitchFamily="34" charset="0"/>
              </a:rPr>
              <a:t>F</a:t>
            </a:r>
            <a:r>
              <a:rPr lang="en-US" sz="2800" b="1" baseline="-25000" dirty="0" err="1">
                <a:latin typeface="Arial" panose="020B0604020202020204" pitchFamily="34" charset="0"/>
              </a:rPr>
              <a:t>y</a:t>
            </a:r>
            <a:r>
              <a:rPr lang="en-US" sz="2800" b="1" dirty="0">
                <a:effectLst/>
                <a:latin typeface="Arial" panose="020B0604020202020204" pitchFamily="34" charset="0"/>
              </a:rPr>
              <a:t>=0</a:t>
            </a:r>
            <a:r>
              <a:rPr lang="el-GR" sz="2800" b="1" dirty="0">
                <a:effectLst/>
                <a:latin typeface="Arial" panose="020B0604020202020204" pitchFamily="34" charset="0"/>
              </a:rPr>
              <a:t>				</a:t>
            </a:r>
            <a:r>
              <a:rPr lang="el-GR" sz="2800" b="1" dirty="0" err="1">
                <a:latin typeface="Arial" panose="020B0604020202020204" pitchFamily="34" charset="0"/>
              </a:rPr>
              <a:t>Διατμητικές</a:t>
            </a:r>
            <a:r>
              <a:rPr lang="el-GR" sz="2800" b="1" dirty="0">
                <a:latin typeface="Arial" panose="020B0604020202020204" pitchFamily="34" charset="0"/>
              </a:rPr>
              <a:t> ή </a:t>
            </a:r>
            <a:r>
              <a:rPr lang="el-GR" b="1" dirty="0">
                <a:latin typeface="Arial" panose="020B0604020202020204" pitchFamily="34" charset="0"/>
              </a:rPr>
              <a:t>	</a:t>
            </a:r>
            <a:r>
              <a:rPr lang="el-GR" sz="2800" b="1" dirty="0">
                <a:latin typeface="Arial" panose="020B0604020202020204" pitchFamily="34" charset="0"/>
              </a:rPr>
              <a:t>				Τέμνουσες,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Q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l-GR" sz="2800" b="1" dirty="0">
                <a:effectLst/>
                <a:latin typeface="Arial" panose="020B0604020202020204" pitchFamily="34" charset="0"/>
              </a:rPr>
              <a:t>Σ</a:t>
            </a:r>
            <a:r>
              <a:rPr lang="en-US" sz="2800" b="1" dirty="0">
                <a:effectLst/>
                <a:latin typeface="Arial" panose="020B0604020202020204" pitchFamily="34" charset="0"/>
              </a:rPr>
              <a:t>M=0</a:t>
            </a:r>
            <a:r>
              <a:rPr lang="el-GR" sz="2800" b="1" dirty="0">
                <a:effectLst/>
                <a:latin typeface="Arial" panose="020B0604020202020204" pitchFamily="34" charset="0"/>
              </a:rPr>
              <a:t>				</a:t>
            </a:r>
            <a:r>
              <a:rPr lang="el-GR" sz="2800" b="1" dirty="0">
                <a:latin typeface="Arial" panose="020B0604020202020204" pitchFamily="34" charset="0"/>
              </a:rPr>
              <a:t>Ροπές, </a:t>
            </a:r>
            <a:r>
              <a:rPr lang="el-GR" sz="3200" b="1" dirty="0">
                <a:solidFill>
                  <a:srgbClr val="FF0000"/>
                </a:solidFill>
                <a:latin typeface="Arial" panose="020B0604020202020204" pitchFamily="34" charset="0"/>
              </a:rPr>
              <a:t>Μ</a:t>
            </a:r>
            <a:br>
              <a:rPr lang="en-US" sz="2800" b="1" dirty="0">
                <a:latin typeface="Arial" panose="020B0604020202020204" pitchFamily="34" charset="0"/>
              </a:rPr>
            </a:br>
            <a:endParaRPr lang="el-GR" sz="2800" b="1" dirty="0">
              <a:latin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el-GR" sz="2800" b="1" dirty="0">
              <a:effectLst/>
              <a:latin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l-GR" sz="2800" b="1" dirty="0">
              <a:latin typeface="Arial" panose="020B0604020202020204" pitchFamily="34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FF9E87A-CCD3-5080-1286-C24C3EB6C3EC}"/>
              </a:ext>
            </a:extLst>
          </p:cNvPr>
          <p:cNvSpPr/>
          <p:nvPr/>
        </p:nvSpPr>
        <p:spPr bwMode="auto">
          <a:xfrm>
            <a:off x="2698678" y="3101419"/>
            <a:ext cx="2933164" cy="444469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16B06ED-6BDA-FBE8-0CB0-A26138E9BF65}"/>
              </a:ext>
            </a:extLst>
          </p:cNvPr>
          <p:cNvSpPr/>
          <p:nvPr/>
        </p:nvSpPr>
        <p:spPr bwMode="auto">
          <a:xfrm>
            <a:off x="2698678" y="3702789"/>
            <a:ext cx="2933164" cy="444469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41B2356-707E-B886-4F62-C2D0A2E22CFA}"/>
              </a:ext>
            </a:extLst>
          </p:cNvPr>
          <p:cNvSpPr/>
          <p:nvPr/>
        </p:nvSpPr>
        <p:spPr bwMode="auto">
          <a:xfrm>
            <a:off x="2698678" y="4816638"/>
            <a:ext cx="2933164" cy="444469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7664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E283D47B-1149-2043-1A76-C62A1CDC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0E999F-B85E-4402-A5E3-3C9A6054D162}" type="slidenum">
              <a:rPr lang="en-US" altLang="en-US" sz="900" b="0" smtClean="0">
                <a:cs typeface="Liberation Sans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900" b="0">
              <a:cs typeface="Liberation Sans" pitchFamily="34" charset="0"/>
            </a:endParaRPr>
          </a:p>
        </p:txBody>
      </p:sp>
      <p:sp>
        <p:nvSpPr>
          <p:cNvPr id="9" name="Rectangle 125">
            <a:extLst>
              <a:ext uri="{FF2B5EF4-FFF2-40B4-BE49-F238E27FC236}">
                <a16:creationId xmlns:a16="http://schemas.microsoft.com/office/drawing/2014/main" id="{0464C8F9-FAE9-069B-6770-499859F02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Liberation Sans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altLang="en-US" b="0" kern="0" dirty="0">
                <a:latin typeface="Liberation Sans" pitchFamily="34" charset="0"/>
              </a:rPr>
              <a:t>Κατανεμημένες Φορτίσεις</a:t>
            </a:r>
            <a:endParaRPr lang="en-US" altLang="en-US" b="0" kern="0" dirty="0">
              <a:latin typeface="Liberation Sans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4C9AAF-5C3D-52C7-CDEC-C210419B4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37" y="1163062"/>
            <a:ext cx="788372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l-GR" altLang="en-US" sz="2000" b="0" dirty="0"/>
              <a:t>Σε προβλήματα εσωτερικών τάσεων σε ολόσωμες δοκούς, συχνά </a:t>
            </a:r>
            <a:r>
              <a:rPr lang="el-GR" altLang="en-US" sz="2000" dirty="0">
                <a:solidFill>
                  <a:srgbClr val="3399FF"/>
                </a:solidFill>
              </a:rPr>
              <a:t>δυνάμεις μεταβάλλονται με την θέση </a:t>
            </a:r>
            <a:r>
              <a:rPr lang="en-US" altLang="en-US" sz="2000" dirty="0">
                <a:solidFill>
                  <a:srgbClr val="3399FF"/>
                </a:solidFill>
              </a:rPr>
              <a:t>x </a:t>
            </a:r>
            <a:r>
              <a:rPr lang="el-GR" altLang="en-US" sz="2000" b="0" dirty="0"/>
              <a:t>κατά μήκος της δοκού.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l-GR" altLang="en-US" sz="2000" b="0" dirty="0"/>
              <a:t>Ανακαλούμε (Διάλεξη 2) πως μπορούμε να αντικαταστήσουμε την κατανεμημένη δύναμη με ενιαία</a:t>
            </a:r>
            <a:r>
              <a:rPr lang="en-US" altLang="en-US" sz="2000" b="0" dirty="0"/>
              <a:t> </a:t>
            </a:r>
            <a:r>
              <a:rPr lang="el-GR" altLang="en-US" sz="2000" b="0" dirty="0"/>
              <a:t>ισοδύναμη </a:t>
            </a:r>
            <a:r>
              <a:rPr lang="el-GR" altLang="en-US" sz="2000" dirty="0">
                <a:solidFill>
                  <a:srgbClr val="3399FF"/>
                </a:solidFill>
              </a:rPr>
              <a:t>συνισταμένη </a:t>
            </a:r>
            <a:r>
              <a:rPr lang="el-GR" altLang="en-US" sz="2000" i="1" dirty="0">
                <a:solidFill>
                  <a:srgbClr val="3399FF"/>
                </a:solidFill>
              </a:rPr>
              <a:t>F</a:t>
            </a:r>
            <a:r>
              <a:rPr lang="el-GR" altLang="en-US" sz="2000" i="1" baseline="-25000" dirty="0">
                <a:solidFill>
                  <a:srgbClr val="3399FF"/>
                </a:solidFill>
              </a:rPr>
              <a:t>R</a:t>
            </a:r>
            <a:r>
              <a:rPr lang="el-GR" altLang="en-US" sz="2000" dirty="0">
                <a:solidFill>
                  <a:srgbClr val="3399FF"/>
                </a:solidFill>
              </a:rPr>
              <a:t> </a:t>
            </a:r>
            <a:r>
              <a:rPr lang="el-GR" altLang="en-US" sz="2000" b="0" dirty="0"/>
              <a:t>που ενεργεί σε </a:t>
            </a:r>
            <a:r>
              <a:rPr lang="el-GR" altLang="en-US" sz="2000" dirty="0">
                <a:solidFill>
                  <a:srgbClr val="3399FF"/>
                </a:solidFill>
              </a:rPr>
              <a:t>συγκεκριμένη θέση </a:t>
            </a:r>
            <a:r>
              <a:rPr lang="el-GR" altLang="en-US" sz="2000" b="0" dirty="0"/>
              <a:t>στη δοκό.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l-GR" altLang="en-US" sz="2000" b="0" dirty="0"/>
              <a:t>Αν </a:t>
            </a:r>
            <a:r>
              <a:rPr lang="en-US" altLang="en-US" sz="2000" b="0" i="1" dirty="0"/>
              <a:t>L</a:t>
            </a:r>
            <a:r>
              <a:rPr lang="en-US" altLang="en-US" sz="2000" b="0" dirty="0"/>
              <a:t> </a:t>
            </a:r>
            <a:r>
              <a:rPr lang="el-GR" altLang="en-US" sz="2000" b="0" dirty="0"/>
              <a:t>το μήκος της δοκού και </a:t>
            </a:r>
            <a:r>
              <a:rPr lang="en-US" altLang="en-US" sz="2000" b="0" i="1" dirty="0"/>
              <a:t>p</a:t>
            </a:r>
            <a:r>
              <a:rPr lang="en-US" altLang="en-US" sz="2000" b="0" dirty="0"/>
              <a:t>(</a:t>
            </a:r>
            <a:r>
              <a:rPr lang="en-US" altLang="en-US" sz="2000" b="0" i="1" dirty="0"/>
              <a:t>x</a:t>
            </a:r>
            <a:r>
              <a:rPr lang="en-US" altLang="en-US" sz="2000" b="0" dirty="0"/>
              <a:t>)</a:t>
            </a:r>
            <a:r>
              <a:rPr lang="el-GR" altLang="en-US" sz="2000" b="0" dirty="0"/>
              <a:t> η κατανομή δύναμης: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FC451C-0760-A848-9948-344FFAD06713}"/>
                  </a:ext>
                </a:extLst>
              </p:cNvPr>
              <p:cNvSpPr txBox="1"/>
              <p:nvPr/>
            </p:nvSpPr>
            <p:spPr>
              <a:xfrm>
                <a:off x="5270145" y="4077682"/>
                <a:ext cx="2196692" cy="1117037"/>
              </a:xfrm>
              <a:prstGeom prst="rect">
                <a:avLst/>
              </a:prstGeom>
              <a:solidFill>
                <a:srgbClr val="CCECFF">
                  <a:alpha val="50000"/>
                </a:srgbClr>
              </a:solidFill>
              <a:ln w="12700">
                <a:solidFill>
                  <a:srgbClr val="3399FF"/>
                </a:solidFill>
              </a:ln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>
                  <a:defRPr sz="2000" b="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4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GB" sz="2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/>
                            <m:e>
                              <m:r>
                                <a:rPr lang="en-GB" sz="24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GB" sz="240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GB" sz="240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FC451C-0760-A848-9948-344FFAD06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145" y="4077682"/>
                <a:ext cx="2196692" cy="11170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3399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730A57F-CB95-98FB-0A87-91579960B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940" y="5369169"/>
            <a:ext cx="41972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1600" dirty="0"/>
              <a:t>γεωμετρικό κέντρο </a:t>
            </a:r>
            <a:r>
              <a:rPr lang="el-GR" altLang="en-US" sz="1600" b="0" dirty="0"/>
              <a:t>ή </a:t>
            </a:r>
            <a:r>
              <a:rPr lang="el-GR" altLang="en-US" sz="1600" b="0" dirty="0" err="1"/>
              <a:t>κεντροειδές</a:t>
            </a:r>
            <a:r>
              <a:rPr lang="el-GR" altLang="en-US" sz="1600" b="0" dirty="0"/>
              <a:t> της περιοχής κάτω από την κατανεμημένη φόρτωση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EC2594-89C2-DEEF-A8EE-369BFB26B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289" y="3585314"/>
            <a:ext cx="33547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2000" dirty="0"/>
              <a:t>Μέγεθος συνισταμένης</a:t>
            </a:r>
            <a:endParaRPr lang="en-US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EEC73DC-0A18-246C-2472-BED437DB86C8}"/>
                  </a:ext>
                </a:extLst>
              </p:cNvPr>
              <p:cNvSpPr txBox="1"/>
              <p:nvPr/>
            </p:nvSpPr>
            <p:spPr>
              <a:xfrm>
                <a:off x="1677163" y="4246890"/>
                <a:ext cx="2181751" cy="860813"/>
              </a:xfrm>
              <a:prstGeom prst="rect">
                <a:avLst/>
              </a:prstGeom>
              <a:solidFill>
                <a:srgbClr val="CCECFF">
                  <a:alpha val="50000"/>
                </a:srgbClr>
              </a:solidFill>
              <a:ln w="12700">
                <a:solidFill>
                  <a:srgbClr val="3399FF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EEC73DC-0A18-246C-2472-BED437DB8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163" y="4246890"/>
                <a:ext cx="2181751" cy="8608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3399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DCB79AA0-A2C7-DA0C-471A-ED6B2F821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404" y="3585314"/>
            <a:ext cx="27395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2000" dirty="0"/>
              <a:t>Θέση συνισταμένης</a:t>
            </a:r>
            <a:endParaRPr lang="en-US" alt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31DA10-9051-249F-6AF0-A5F7C58B6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289" y="5369169"/>
            <a:ext cx="3118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Liberation Sans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l-GR" altLang="en-US" sz="1600" b="0" dirty="0"/>
              <a:t>εμβαδό περιοχής κάτω από την κατανεμημένη φόρτωση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919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2" grpId="0"/>
      <p:bldP spid="23" grpId="0" animBg="1"/>
      <p:bldP spid="24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E7B13C09CE8D47A49437AB81429A51AB"/>
  <p:tag name="TPVERSION" val="5"/>
  <p:tag name="TPFULLVERSION" val="5.1.0.2296"/>
  <p:tag name="PPTVERSION" val="14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Chapter_06">
  <a:themeElements>
    <a:clrScheme name="">
      <a:dk1>
        <a:srgbClr val="000000"/>
      </a:dk1>
      <a:lt1>
        <a:srgbClr val="FFFFFF"/>
      </a:lt1>
      <a:dk2>
        <a:srgbClr val="99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hapter_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6" charset="0"/>
          </a:defRPr>
        </a:defPPr>
      </a:lstStyle>
    </a:lnDef>
  </a:objectDefaults>
  <a:extraClrSchemeLst>
    <a:extraClrScheme>
      <a:clrScheme name="Chapter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_06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_06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_06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_06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_06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_06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Chapt_19_7th_Ed</Template>
  <TotalTime>5146</TotalTime>
  <Words>2397</Words>
  <Application>Microsoft Office PowerPoint</Application>
  <PresentationFormat>On-screen Show (4:3)</PresentationFormat>
  <Paragraphs>288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 Light</vt:lpstr>
      <vt:lpstr>Cambria Math</vt:lpstr>
      <vt:lpstr>Liberation Sans</vt:lpstr>
      <vt:lpstr>Times</vt:lpstr>
      <vt:lpstr>Times New Roman</vt:lpstr>
      <vt:lpstr>Chapter_06</vt:lpstr>
      <vt:lpstr>CHM_582: Μηχανική Υλικών  Διάλεξη 4: Εσωτερικές Δυνάμεις Κωνσταντίνος Γ. Δάσιος, Αναπλ. Καθηγητής Τμήμα Χημικών Μηχανικών, Πανεπιστήμιο Πατρών kdassios@upatras.gr   Πάτρα, Mάρτιος 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David G. Rethwisch</Manager>
  <Company>University of Iowa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18: Corrosion and Degradation of Materials</dc:title>
  <dc:subject>Materials Science and Engineering: An Introduction 9e ISV</dc:subject>
  <dc:creator>William D. Callister, Jr. and David G. Rethwisch</dc:creator>
  <cp:keywords/>
  <dc:description/>
  <cp:lastModifiedBy>Constantine Dassios</cp:lastModifiedBy>
  <cp:revision>399</cp:revision>
  <cp:lastPrinted>2022-03-18T07:09:07Z</cp:lastPrinted>
  <dcterms:created xsi:type="dcterms:W3CDTF">2006-01-28T23:48:01Z</dcterms:created>
  <dcterms:modified xsi:type="dcterms:W3CDTF">2026-03-16T13:08:50Z</dcterms:modified>
  <cp:category/>
</cp:coreProperties>
</file>