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2"/>
  </p:notesMasterIdLst>
  <p:handoutMasterIdLst>
    <p:handoutMasterId r:id="rId43"/>
  </p:handoutMasterIdLst>
  <p:sldIdLst>
    <p:sldId id="257" r:id="rId2"/>
    <p:sldId id="262" r:id="rId3"/>
    <p:sldId id="325" r:id="rId4"/>
    <p:sldId id="263" r:id="rId5"/>
    <p:sldId id="340" r:id="rId6"/>
    <p:sldId id="264" r:id="rId7"/>
    <p:sldId id="265" r:id="rId8"/>
    <p:sldId id="327" r:id="rId9"/>
    <p:sldId id="266" r:id="rId10"/>
    <p:sldId id="341" r:id="rId11"/>
    <p:sldId id="329" r:id="rId12"/>
    <p:sldId id="330" r:id="rId13"/>
    <p:sldId id="342" r:id="rId14"/>
    <p:sldId id="315" r:id="rId15"/>
    <p:sldId id="324" r:id="rId16"/>
    <p:sldId id="269" r:id="rId17"/>
    <p:sldId id="270" r:id="rId18"/>
    <p:sldId id="271" r:id="rId19"/>
    <p:sldId id="338" r:id="rId20"/>
    <p:sldId id="337" r:id="rId21"/>
    <p:sldId id="343" r:id="rId22"/>
    <p:sldId id="331" r:id="rId23"/>
    <p:sldId id="332" r:id="rId24"/>
    <p:sldId id="333" r:id="rId25"/>
    <p:sldId id="276" r:id="rId26"/>
    <p:sldId id="277" r:id="rId27"/>
    <p:sldId id="344" r:id="rId28"/>
    <p:sldId id="328" r:id="rId29"/>
    <p:sldId id="278" r:id="rId30"/>
    <p:sldId id="316" r:id="rId31"/>
    <p:sldId id="320" r:id="rId32"/>
    <p:sldId id="279" r:id="rId33"/>
    <p:sldId id="339" r:id="rId34"/>
    <p:sldId id="281" r:id="rId35"/>
    <p:sldId id="282" r:id="rId36"/>
    <p:sldId id="283" r:id="rId37"/>
    <p:sldId id="345" r:id="rId38"/>
    <p:sldId id="285" r:id="rId39"/>
    <p:sldId id="346" r:id="rId40"/>
    <p:sldId id="347" r:id="rId4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03" autoAdjust="0"/>
  </p:normalViewPr>
  <p:slideViewPr>
    <p:cSldViewPr snapToGrid="0">
      <p:cViewPr varScale="1">
        <p:scale>
          <a:sx n="106" d="100"/>
          <a:sy n="106" d="100"/>
        </p:scale>
        <p:origin x="7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052992A-94C7-41C2-A404-5A6E58DE7B2C}" type="datetime1">
              <a:rPr lang="el-GR" smtClean="0"/>
              <a:pPr rtl="0"/>
              <a:t>13/3/2025</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pPr rtl="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83D03F-3721-42D3-B781-236BC69A7E49}" type="datetime1">
              <a:rPr lang="el-GR" smtClean="0"/>
              <a:pPr rtl="0"/>
              <a:t>13/3/2025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pPr rtl="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784ADF33-E593-47CE-B2AE-33EAB5A39F27}" type="datetime1">
              <a:rPr lang="el-GR" smtClean="0"/>
              <a:pPr/>
              <a:t>13/3/2025</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B8DE3F46-ADFE-4D45-9FC3-E9079C8CCB00}" type="datetime1">
              <a:rPr lang="el-GR" smtClean="0"/>
              <a:pPr/>
              <a:t>13/3/2025</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991600" y="762000"/>
            <a:ext cx="2362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762000"/>
            <a:ext cx="8077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FDE844C4-7337-4CB7-983C-E1329772F8D4}" type="datetime1">
              <a:rPr lang="el-GR" smtClean="0"/>
              <a:pPr/>
              <a:t>13/3/2025</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EA717218-40A5-4C35-A8A0-53B2E32C4689}" type="datetime1">
              <a:rPr lang="el-GR" smtClean="0"/>
              <a:pPr/>
              <a:t>13/3/2025</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23" name="Ορθογώνιο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Ορθογώνιο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Ορθογώνιο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grpSp>
        <p:nvGrpSpPr>
          <p:cNvPr id="16" name="Ομάδα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Ευθεία γραμμή σύνδεσης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Θέση κειμένου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C312DE4E-AA1B-4E09-86B2-621E9614ECF1}" type="datetime1">
              <a:rPr lang="el-GR" smtClean="0"/>
              <a:pPr/>
              <a:t>13/3/2025</a:t>
            </a:fld>
            <a:endParaRPr dirty="0"/>
          </a:p>
        </p:txBody>
      </p:sp>
      <p:sp>
        <p:nvSpPr>
          <p:cNvPr id="5" name="Θέση υποσέλιδου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6680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6176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7BB1221C-F2A7-407E-B10C-C484352C0FE8}" type="datetime1">
              <a:rPr lang="el-GR" smtClean="0"/>
              <a:pPr/>
              <a:t>13/3/2025</a:t>
            </a:fld>
            <a:endParaRPr lang="en-US"/>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69848" y="2792472"/>
            <a:ext cx="4663440" cy="3163825"/>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5" name="Θέση κειμένου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458712" y="2792471"/>
            <a:ext cx="4663440" cy="3164509"/>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E78460BB-3DDE-4641-9485-221E1F0EEFA1}" type="datetime1">
              <a:rPr lang="el-GR" smtClean="0"/>
              <a:pPr/>
              <a:t>13/3/2025</a:t>
            </a:fld>
            <a:endParaRPr lang="en-US"/>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B8FF9C64-0555-427F-8B89-A14F565A9BF8}" type="datetime1">
              <a:rPr lang="el-GR" smtClean="0"/>
              <a:pPr/>
              <a:t>13/3/2025</a:t>
            </a:fld>
            <a:endParaRPr lang="en-US"/>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EE288841-86F0-4C35-9AE5-A1E8E6A864EF}" type="datetime1">
              <a:rPr lang="el-GR" smtClean="0"/>
              <a:pPr/>
              <a:t>13/3/2025</a:t>
            </a:fld>
            <a:endParaRPr lang="en-US"/>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Ορθογώνιο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600" b="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685800" y="609600"/>
            <a:ext cx="6858000" cy="5334000"/>
          </a:xfrm>
        </p:spPr>
        <p:txBody>
          <a:bodyPr rtlCol="0"/>
          <a:lstStyle>
            <a:lvl1pPr>
              <a:defRPr sz="19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E97B1F8C-8EEB-45C2-8AE1-3E0CA8576408}" type="datetime1">
              <a:rPr lang="el-GR" smtClean="0"/>
              <a:pPr/>
              <a:t>13/3/2025</a:t>
            </a:fld>
            <a:endParaRPr lang="en-US"/>
          </a:p>
        </p:txBody>
      </p:sp>
      <p:sp>
        <p:nvSpPr>
          <p:cNvPr id="9" name="Θέση υποσέλιδου 8"/>
          <p:cNvSpPr>
            <a:spLocks noGrp="1"/>
          </p:cNvSpPr>
          <p:nvPr>
            <p:ph type="ftr" sz="quarter" idx="11"/>
          </p:nvPr>
        </p:nvSpPr>
        <p:spPr>
          <a:xfrm>
            <a:off x="685801" y="6035040"/>
            <a:ext cx="4584700" cy="365760"/>
          </a:xfrm>
        </p:spPr>
        <p:txBody>
          <a:bodyPr rtlCol="0"/>
          <a:lstStyle>
            <a:lvl1pPr algn="l">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Θέση αριθμού διαφάνειας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εικόνας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 dirty="0"/>
              <a:t>Κάντε κλικ στο εικονίδιο για</a:t>
            </a:r>
            <a:r>
              <a:rPr lang="en-US" dirty="0"/>
              <a:t> </a:t>
            </a:r>
            <a:r>
              <a:rPr lang="el" dirty="0"/>
              <a:t>να</a:t>
            </a:r>
            <a:r>
              <a:rPr lang="en-US" dirty="0"/>
              <a:t> </a:t>
            </a:r>
            <a:r>
              <a:rPr lang="el" dirty="0"/>
              <a:t>προσθέσετε μια εικόνα</a:t>
            </a:r>
            <a:endParaRPr lang="en-US" dirty="0"/>
          </a:p>
        </p:txBody>
      </p:sp>
      <p:sp>
        <p:nvSpPr>
          <p:cNvPr id="5" name="Θέση ημερομηνίας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4A15463D-F0AF-43AF-99DB-B2DA3B5BA3E4}" type="datetime1">
              <a:rPr lang="el-GR" smtClean="0"/>
              <a:pPr/>
              <a:t>13/3/2025</a:t>
            </a:fld>
            <a:endParaRPr lang="en-US" dirty="0"/>
          </a:p>
        </p:txBody>
      </p:sp>
      <p:sp>
        <p:nvSpPr>
          <p:cNvPr id="6" name="Θέση υποσέλιδου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endParaRPr lang="el-GR"/>
          </a:p>
        </p:txBody>
      </p:sp>
      <p:sp>
        <p:nvSpPr>
          <p:cNvPr id="7" name="Θέση αριθμού διαφάνειας 6"/>
          <p:cNvSpPr>
            <a:spLocks noGrp="1"/>
          </p:cNvSpPr>
          <p:nvPr>
            <p:ph type="sldNum" sz="quarter" idx="12"/>
          </p:nvPr>
        </p:nvSpPr>
        <p:spPr>
          <a:xfrm>
            <a:off x="10396728" y="6035040"/>
            <a:ext cx="1225296" cy="365760"/>
          </a:xfrm>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
        <p:nvSpPr>
          <p:cNvPr id="12" name="Ορθογώνιο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77250" y="603504"/>
            <a:ext cx="3144774" cy="1645920"/>
          </a:xfrm>
        </p:spPr>
        <p:txBody>
          <a:bodyPr rtlCol="0" anchor="b">
            <a:noAutofit/>
          </a:bodyPr>
          <a:lstStyle>
            <a:lvl1pPr algn="l">
              <a:lnSpc>
                <a:spcPct val="100000"/>
              </a:lnSpc>
              <a:defRPr sz="2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5440E9C2-7FDE-4BFF-BB06-36FC8436B31E}" type="datetime1">
              <a:rPr lang="el-GR" smtClean="0"/>
              <a:pPr/>
              <a:t>13/3/2025</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rtL6sEHGmI" TargetMode="External"/><Relationship Id="rId2" Type="http://schemas.openxmlformats.org/officeDocument/2006/relationships/hyperlink" Target="https://www.youtube.com/watch?v=AE5QOq-HN3U"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7/76/Pressure_swing_adsorption_principle.sv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youtube.com/watch?v=SrtL6sEHGmI" TargetMode="External"/><Relationship Id="rId4" Type="http://schemas.openxmlformats.org/officeDocument/2006/relationships/hyperlink" Target="https://www.youtube.com/watch?v=AE5QOq-HN3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linde-stories.com/one-of-the-biggest-oxygen-plants-in-the-world-guarantees-critical-oxygen-supply-for-metsa-groups-bioproduct-mill/" TargetMode="External"/><Relationship Id="rId1" Type="http://schemas.openxmlformats.org/officeDocument/2006/relationships/slideLayout" Target="../slideLayouts/slideLayout2.xml"/><Relationship Id="rId4" Type="http://schemas.openxmlformats.org/officeDocument/2006/relationships/hyperlink" Target="https://www.youtube.com/watch?v=rbIR7HWPrBo&amp;feature=emb_logo"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0Qf5qeZ6Fd0" TargetMode="External"/><Relationship Id="rId2" Type="http://schemas.openxmlformats.org/officeDocument/2006/relationships/hyperlink" Target="https://www.youtube.com/watch?v=Ejx_WNKPEVw" TargetMode="External"/><Relationship Id="rId1" Type="http://schemas.openxmlformats.org/officeDocument/2006/relationships/slideLayout" Target="../slideLayouts/slideLayout4.xml"/><Relationship Id="rId4" Type="http://schemas.openxmlformats.org/officeDocument/2006/relationships/hyperlink" Target="https://www.youtube.com/watch?v=bi50jMFwGG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7h59Tg9DS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pdU5Uj1Tco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irproducts.com/supply-modes/prism-membranes"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s://www.youtube.com/watch?v=xAjHJ49VOU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aPyAQSp8hX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3B467-088C-4F3D-A9A7-105C4E1E20CD}"/>
              </a:ext>
            </a:extLst>
          </p:cNvPr>
          <p:cNvSpPr>
            <a:spLocks noGrp="1"/>
          </p:cNvSpPr>
          <p:nvPr>
            <p:ph type="title"/>
          </p:nvPr>
        </p:nvSpPr>
        <p:spPr>
          <a:xfrm>
            <a:off x="1066800" y="642594"/>
            <a:ext cx="10058400" cy="1371600"/>
          </a:xfrm>
        </p:spPr>
        <p:txBody>
          <a:bodyPr rtlCol="0" anchor="ctr">
            <a:noAutofit/>
          </a:bodyPr>
          <a:lstStyle/>
          <a:p>
            <a:r>
              <a:rPr lang="el-GR" b="1" dirty="0">
                <a:latin typeface="Calibri" panose="020F0502020204030204" pitchFamily="34" charset="0"/>
                <a:cs typeface="Calibri" panose="020F0502020204030204" pitchFamily="34" charset="0"/>
              </a:rPr>
              <a:t>Η χημική βιομηχανία</a:t>
            </a:r>
            <a:br>
              <a:rPr lang="en-US"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2. Βιομηχανικά αέρια</a:t>
            </a:r>
            <a:br>
              <a:rPr lang="el-GR" dirty="0">
                <a:latin typeface="Calibri" panose="020F0502020204030204" pitchFamily="34" charset="0"/>
                <a:cs typeface="Calibri" panose="020F0502020204030204" pitchFamily="34" charset="0"/>
              </a:rPr>
            </a:br>
            <a:endParaRPr lang="el" dirty="0">
              <a:latin typeface="Calibri" panose="020F0502020204030204" pitchFamily="34" charset="0"/>
              <a:cs typeface="Calibri" panose="020F0502020204030204" pitchFamily="34" charset="0"/>
            </a:endParaRPr>
          </a:p>
        </p:txBody>
      </p:sp>
      <p:pic>
        <p:nvPicPr>
          <p:cNvPr id="1028" name="Picture 4" descr="Αποτέλεσμα εικόνας για the chemical industry">
            <a:extLst>
              <a:ext uri="{FF2B5EF4-FFF2-40B4-BE49-F238E27FC236}">
                <a16:creationId xmlns:a16="http://schemas.microsoft.com/office/drawing/2014/main" id="{D6AAE6E7-7F42-41B5-AE5E-05BAE62848A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666" b="8279"/>
          <a:stretch/>
        </p:blipFill>
        <p:spPr bwMode="auto">
          <a:xfrm>
            <a:off x="1066800" y="2103120"/>
            <a:ext cx="10058400" cy="3849624"/>
          </a:xfrm>
          <a:prstGeom prst="rect">
            <a:avLst/>
          </a:prstGeom>
          <a:solidFill>
            <a:srgbClr val="FFFFFF"/>
          </a:solidFill>
        </p:spPr>
      </p:pic>
      <p:sp>
        <p:nvSpPr>
          <p:cNvPr id="3" name="Θέση αριθμού διαφάνειας 2">
            <a:extLst>
              <a:ext uri="{FF2B5EF4-FFF2-40B4-BE49-F238E27FC236}">
                <a16:creationId xmlns:a16="http://schemas.microsoft.com/office/drawing/2014/main" id="{C1F88BD7-4DEA-4CDB-A32A-CF2E00982A33}"/>
              </a:ext>
            </a:extLst>
          </p:cNvPr>
          <p:cNvSpPr>
            <a:spLocks noGrp="1"/>
          </p:cNvSpPr>
          <p:nvPr>
            <p:ph type="sldNum" sz="quarter" idx="12"/>
          </p:nvPr>
        </p:nvSpPr>
        <p:spPr/>
        <p:txBody>
          <a:bodyPr/>
          <a:lstStyle/>
          <a:p>
            <a:fld id="{34B7E4EF-A1BD-40F4-AB7B-04F084DD991D}" type="slidenum">
              <a:rPr lang="en-US" smtClean="0"/>
              <a:pPr/>
              <a:t>1</a:t>
            </a:fld>
            <a:endParaRPr lang="en-US"/>
          </a:p>
        </p:txBody>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677046-6F82-466C-BEE2-5036DF2F04E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p:blipFill>
        <p:spPr bwMode="auto">
          <a:xfrm>
            <a:off x="228599" y="706469"/>
            <a:ext cx="7696201" cy="5445062"/>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4BB1CB5B-0118-603D-E8EC-92CEE2AB1F0B}"/>
              </a:ext>
            </a:extLst>
          </p:cNvPr>
          <p:cNvSpPr>
            <a:spLocks noGrp="1"/>
          </p:cNvSpPr>
          <p:nvPr>
            <p:ph type="sldNum" sz="quarter" idx="12"/>
          </p:nvPr>
        </p:nvSpPr>
        <p:spPr>
          <a:xfrm>
            <a:off x="10396728" y="6035040"/>
            <a:ext cx="1225296" cy="365760"/>
          </a:xfrm>
        </p:spPr>
        <p:txBody>
          <a:bodyPr anchor="b">
            <a:normAutofit/>
          </a:bodyPr>
          <a:lstStyle/>
          <a:p>
            <a:pPr>
              <a:spcAft>
                <a:spcPts val="600"/>
              </a:spcAft>
            </a:pPr>
            <a:fld id="{34B7E4EF-A1BD-40F4-AB7B-04F084DD991D}" type="slidenum">
              <a:rPr lang="en-US" smtClean="0"/>
              <a:pPr>
                <a:spcAft>
                  <a:spcPts val="600"/>
                </a:spcAft>
              </a:pPr>
              <a:t>10</a:t>
            </a:fld>
            <a:endParaRPr lang="en-US"/>
          </a:p>
        </p:txBody>
      </p:sp>
      <p:sp>
        <p:nvSpPr>
          <p:cNvPr id="1031" name="Title 3">
            <a:extLst>
              <a:ext uri="{FF2B5EF4-FFF2-40B4-BE49-F238E27FC236}">
                <a16:creationId xmlns:a16="http://schemas.microsoft.com/office/drawing/2014/main" id="{44FA4D25-9C8E-5CCA-A892-B3B7A303754D}"/>
              </a:ext>
            </a:extLst>
          </p:cNvPr>
          <p:cNvSpPr>
            <a:spLocks noGrp="1"/>
          </p:cNvSpPr>
          <p:nvPr>
            <p:ph type="title"/>
          </p:nvPr>
        </p:nvSpPr>
        <p:spPr>
          <a:xfrm>
            <a:off x="8477250" y="603504"/>
            <a:ext cx="3144774" cy="1645920"/>
          </a:xfrm>
        </p:spPr>
        <p:txBody>
          <a:bodyPr/>
          <a:lstStyle/>
          <a:p>
            <a:endParaRPr lang="en-US"/>
          </a:p>
        </p:txBody>
      </p:sp>
      <p:sp>
        <p:nvSpPr>
          <p:cNvPr id="1033" name="Text Placeholder 4">
            <a:extLst>
              <a:ext uri="{FF2B5EF4-FFF2-40B4-BE49-F238E27FC236}">
                <a16:creationId xmlns:a16="http://schemas.microsoft.com/office/drawing/2014/main" id="{02FCE253-A114-EFB6-C742-2F3EA1F7B7BD}"/>
              </a:ext>
            </a:extLst>
          </p:cNvPr>
          <p:cNvSpPr>
            <a:spLocks noGrp="1"/>
          </p:cNvSpPr>
          <p:nvPr>
            <p:ph type="body" sz="half" idx="2"/>
          </p:nvPr>
        </p:nvSpPr>
        <p:spPr>
          <a:xfrm>
            <a:off x="8477250" y="2386584"/>
            <a:ext cx="3144774" cy="3511296"/>
          </a:xfrm>
        </p:spPr>
        <p:txBody>
          <a:bodyPr>
            <a:normAutofit/>
          </a:bodyPr>
          <a:lstStyle/>
          <a:p>
            <a:r>
              <a:rPr lang="el-GR" sz="2000" b="0" i="1" dirty="0">
                <a:solidFill>
                  <a:srgbClr val="000000"/>
                </a:solidFill>
                <a:effectLst/>
                <a:latin typeface="Calibri" panose="020F0502020204030204" pitchFamily="34" charset="0"/>
                <a:cs typeface="Calibri" panose="020F0502020204030204" pitchFamily="34" charset="0"/>
              </a:rPr>
              <a:t>Μηχανισμός απορρόφησης (</a:t>
            </a:r>
            <a:r>
              <a:rPr lang="en-US" sz="2000" b="0" i="1" dirty="0">
                <a:solidFill>
                  <a:srgbClr val="000000"/>
                </a:solidFill>
                <a:effectLst/>
                <a:latin typeface="Calibri" panose="020F0502020204030204" pitchFamily="34" charset="0"/>
                <a:cs typeface="Calibri" panose="020F0502020204030204" pitchFamily="34" charset="0"/>
              </a:rPr>
              <a:t>absorption</a:t>
            </a:r>
            <a:r>
              <a:rPr lang="el-GR" sz="2000" b="0" i="1" dirty="0">
                <a:solidFill>
                  <a:srgbClr val="000000"/>
                </a:solidFill>
                <a:effectLst/>
                <a:latin typeface="Calibri" panose="020F0502020204030204" pitchFamily="34" charset="0"/>
                <a:cs typeface="Calibri" panose="020F0502020204030204" pitchFamily="34" charset="0"/>
              </a:rPr>
              <a:t>) αερίου-υγρού (α) </a:t>
            </a:r>
          </a:p>
          <a:p>
            <a:r>
              <a:rPr lang="el-GR" sz="2000" b="0" i="1" dirty="0">
                <a:solidFill>
                  <a:srgbClr val="000000"/>
                </a:solidFill>
                <a:effectLst/>
                <a:latin typeface="Calibri" panose="020F0502020204030204" pitchFamily="34" charset="0"/>
                <a:cs typeface="Calibri" panose="020F0502020204030204" pitchFamily="34" charset="0"/>
              </a:rPr>
              <a:t>και προσρόφησης (</a:t>
            </a:r>
            <a:r>
              <a:rPr lang="en-US" sz="2000" b="0" i="1" dirty="0">
                <a:solidFill>
                  <a:srgbClr val="000000"/>
                </a:solidFill>
                <a:effectLst/>
                <a:latin typeface="Calibri" panose="020F0502020204030204" pitchFamily="34" charset="0"/>
                <a:cs typeface="Calibri" panose="020F0502020204030204" pitchFamily="34" charset="0"/>
              </a:rPr>
              <a:t>adsorption</a:t>
            </a:r>
            <a:r>
              <a:rPr lang="el-GR" sz="2000" b="0" i="1" dirty="0">
                <a:solidFill>
                  <a:srgbClr val="000000"/>
                </a:solidFill>
                <a:effectLst/>
                <a:latin typeface="Calibri" panose="020F0502020204030204" pitchFamily="34" charset="0"/>
                <a:cs typeface="Calibri" panose="020F0502020204030204" pitchFamily="34" charset="0"/>
              </a:rPr>
              <a:t>) υγρού-στερεού (β). </a:t>
            </a:r>
          </a:p>
          <a:p>
            <a:r>
              <a:rPr lang="el-GR" sz="2000" b="0" i="1" dirty="0">
                <a:solidFill>
                  <a:srgbClr val="000000"/>
                </a:solidFill>
                <a:effectLst/>
                <a:latin typeface="Calibri" panose="020F0502020204030204" pitchFamily="34" charset="0"/>
                <a:cs typeface="Calibri" panose="020F0502020204030204" pitchFamily="34" charset="0"/>
              </a:rPr>
              <a:t>Τα μπλε σφαιρίδια είναι μόρια διαλυμένων ουσιών</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3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CBF3AE-704E-435E-9E1F-8E1C876F859B}"/>
              </a:ext>
            </a:extLst>
          </p:cNvPr>
          <p:cNvSpPr>
            <a:spLocks noGrp="1"/>
          </p:cNvSpPr>
          <p:nvPr>
            <p:ph type="title"/>
          </p:nvPr>
        </p:nvSpPr>
        <p:spPr>
          <a:xfrm>
            <a:off x="500865" y="306198"/>
            <a:ext cx="10058400" cy="1371600"/>
          </a:xfrm>
        </p:spPr>
        <p:txBody>
          <a:bodyPr/>
          <a:lstStyle/>
          <a:p>
            <a:r>
              <a:rPr lang="el-GR" dirty="0">
                <a:latin typeface="Calibri" panose="020F0502020204030204" pitchFamily="34" charset="0"/>
                <a:cs typeface="Calibri" panose="020F0502020204030204" pitchFamily="34" charset="0"/>
              </a:rPr>
              <a:t>Προσρόφηση ταλάντευσης πίεσης </a:t>
            </a:r>
            <a:br>
              <a:rPr lang="el-GR"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Pressure swing adsorption (PSA)</a:t>
            </a: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9B91059E-FE44-4945-A99E-AC8B1DB2B878}"/>
              </a:ext>
            </a:extLst>
          </p:cNvPr>
          <p:cNvSpPr>
            <a:spLocks noGrp="1"/>
          </p:cNvSpPr>
          <p:nvPr>
            <p:ph idx="1"/>
          </p:nvPr>
        </p:nvSpPr>
        <p:spPr>
          <a:xfrm>
            <a:off x="620786" y="1677798"/>
            <a:ext cx="6023296" cy="4274946"/>
          </a:xfrm>
        </p:spPr>
        <p:txBody>
          <a:bodyPr>
            <a:noAutofit/>
          </a:bodyPr>
          <a:lstStyle/>
          <a:p>
            <a:r>
              <a:rPr lang="el-GR" sz="2000" dirty="0">
                <a:latin typeface="Calibri" panose="020F0502020204030204" pitchFamily="34" charset="0"/>
                <a:cs typeface="Calibri" panose="020F0502020204030204" pitchFamily="34" charset="0"/>
              </a:rPr>
              <a:t>Η προσρόφηση ταλάντευσης πίεσης (PSA) είναι μια τεχνολογία που χρησιμοποιείται για τον διαχωρισμό ορισμένων ειδών αερίου από ένα μείγμα αερίων υπό πίεση ανάλογα με τα μοριακά χαρακτηριστικά και τη συγγένεια των ειδών με ένα </a:t>
            </a:r>
            <a:r>
              <a:rPr lang="el-GR" sz="2000" dirty="0" err="1">
                <a:latin typeface="Calibri" panose="020F0502020204030204" pitchFamily="34" charset="0"/>
                <a:cs typeface="Calibri" panose="020F0502020204030204" pitchFamily="34" charset="0"/>
              </a:rPr>
              <a:t>προσροφητικό</a:t>
            </a:r>
            <a:r>
              <a:rPr lang="el-GR" sz="2000" dirty="0">
                <a:latin typeface="Calibri" panose="020F0502020204030204" pitchFamily="34" charset="0"/>
                <a:cs typeface="Calibri" panose="020F0502020204030204" pitchFamily="34" charset="0"/>
              </a:rPr>
              <a:t> υλικό. Λειτουργεί σε θερμοκρασίες κοντά στο περιβάλλον. Συγκεκριμένα </a:t>
            </a:r>
            <a:r>
              <a:rPr lang="el-GR" sz="2000" dirty="0" err="1">
                <a:latin typeface="Calibri" panose="020F0502020204030204" pitchFamily="34" charset="0"/>
                <a:cs typeface="Calibri" panose="020F0502020204030204" pitchFamily="34" charset="0"/>
              </a:rPr>
              <a:t>προσροφητικά</a:t>
            </a:r>
            <a:r>
              <a:rPr lang="el-GR" sz="2000" dirty="0">
                <a:latin typeface="Calibri" panose="020F0502020204030204" pitchFamily="34" charset="0"/>
                <a:cs typeface="Calibri" panose="020F0502020204030204" pitchFamily="34" charset="0"/>
              </a:rPr>
              <a:t> υλικά (π.χ. ζεόλιθοι, ενεργός άνθρακας, μοριακά κόσκινα κ.λπ.) χρησιμοποιούνται ως παγίδα, προσροφώντας κατά προτίμηση το είδος αερίου-στόχου σε υψηλή πίεση. Στη συνέχεια, η διεργασία μεταβαίνει σε χαμηλή πίεση για την </a:t>
            </a:r>
            <a:r>
              <a:rPr lang="el-GR" sz="2000" dirty="0" err="1">
                <a:latin typeface="Calibri" panose="020F0502020204030204" pitchFamily="34" charset="0"/>
                <a:cs typeface="Calibri" panose="020F0502020204030204" pitchFamily="34" charset="0"/>
              </a:rPr>
              <a:t>εκρόφηση</a:t>
            </a:r>
            <a:r>
              <a:rPr lang="el-GR" sz="2000" dirty="0">
                <a:latin typeface="Calibri" panose="020F0502020204030204" pitchFamily="34" charset="0"/>
                <a:cs typeface="Calibri" panose="020F0502020204030204" pitchFamily="34" charset="0"/>
              </a:rPr>
              <a:t> του προσροφημένου υλικού.</a:t>
            </a:r>
          </a:p>
        </p:txBody>
      </p:sp>
      <p:sp>
        <p:nvSpPr>
          <p:cNvPr id="4" name="Θέση αριθμού διαφάνειας 3">
            <a:extLst>
              <a:ext uri="{FF2B5EF4-FFF2-40B4-BE49-F238E27FC236}">
                <a16:creationId xmlns:a16="http://schemas.microsoft.com/office/drawing/2014/main" id="{886F83FE-80E6-4CF0-809D-2866B8A47694}"/>
              </a:ext>
            </a:extLst>
          </p:cNvPr>
          <p:cNvSpPr>
            <a:spLocks noGrp="1"/>
          </p:cNvSpPr>
          <p:nvPr>
            <p:ph type="sldNum" sz="quarter" idx="12"/>
          </p:nvPr>
        </p:nvSpPr>
        <p:spPr/>
        <p:txBody>
          <a:bodyPr/>
          <a:lstStyle/>
          <a:p>
            <a:fld id="{34B7E4EF-A1BD-40F4-AB7B-04F084DD991D}" type="slidenum">
              <a:rPr lang="en-US" smtClean="0"/>
              <a:pPr/>
              <a:t>11</a:t>
            </a:fld>
            <a:endParaRPr lang="en-US"/>
          </a:p>
        </p:txBody>
      </p:sp>
      <p:sp>
        <p:nvSpPr>
          <p:cNvPr id="6" name="TextBox 5">
            <a:extLst>
              <a:ext uri="{FF2B5EF4-FFF2-40B4-BE49-F238E27FC236}">
                <a16:creationId xmlns:a16="http://schemas.microsoft.com/office/drawing/2014/main" id="{883BBDB8-F472-4F8E-9B86-892087664EB7}"/>
              </a:ext>
            </a:extLst>
          </p:cNvPr>
          <p:cNvSpPr txBox="1"/>
          <p:nvPr/>
        </p:nvSpPr>
        <p:spPr>
          <a:xfrm>
            <a:off x="757805" y="5901565"/>
            <a:ext cx="6094602" cy="523220"/>
          </a:xfrm>
          <a:prstGeom prst="rect">
            <a:avLst/>
          </a:prstGeom>
          <a:noFill/>
        </p:spPr>
        <p:txBody>
          <a:bodyPr wrap="square">
            <a:spAutoFit/>
          </a:bodyPr>
          <a:lstStyle/>
          <a:p>
            <a:r>
              <a:rPr lang="el-GR" sz="1400" dirty="0">
                <a:hlinkClick r:id="rId2"/>
              </a:rPr>
              <a:t>https://www.youtube.com/watch?v=AE5QOq-HN3U</a:t>
            </a:r>
            <a:r>
              <a:rPr lang="en-US" sz="1400" dirty="0"/>
              <a:t> </a:t>
            </a:r>
          </a:p>
          <a:p>
            <a:r>
              <a:rPr lang="en-US" sz="1400" dirty="0">
                <a:hlinkClick r:id="rId3"/>
              </a:rPr>
              <a:t>https://www.youtube.com/watch?v=SrtL6sEHGmI</a:t>
            </a:r>
            <a:r>
              <a:rPr lang="en-US" sz="1400" dirty="0"/>
              <a:t> </a:t>
            </a:r>
            <a:endParaRPr lang="el-GR" sz="1400" dirty="0"/>
          </a:p>
        </p:txBody>
      </p:sp>
      <p:pic>
        <p:nvPicPr>
          <p:cNvPr id="7" name="Picture 10">
            <a:extLst>
              <a:ext uri="{FF2B5EF4-FFF2-40B4-BE49-F238E27FC236}">
                <a16:creationId xmlns:a16="http://schemas.microsoft.com/office/drawing/2014/main" id="{CF742BD9-C0AA-4894-85E7-CC7B55C3C3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599" y="1467367"/>
            <a:ext cx="5459477" cy="411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6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929B60-FECE-4C42-A4F3-9F8C31CABBA1}"/>
              </a:ext>
            </a:extLst>
          </p:cNvPr>
          <p:cNvSpPr>
            <a:spLocks noGrp="1"/>
          </p:cNvSpPr>
          <p:nvPr>
            <p:ph type="title"/>
          </p:nvPr>
        </p:nvSpPr>
        <p:spPr>
          <a:xfrm>
            <a:off x="376991" y="412174"/>
            <a:ext cx="10058400" cy="1371600"/>
          </a:xfrm>
        </p:spPr>
        <p:txBody>
          <a:bodyPr/>
          <a:lstStyle/>
          <a:p>
            <a:r>
              <a:rPr lang="el-GR" dirty="0">
                <a:latin typeface="Calibri" panose="020F0502020204030204" pitchFamily="34" charset="0"/>
                <a:cs typeface="Calibri" panose="020F0502020204030204" pitchFamily="34" charset="0"/>
              </a:rPr>
              <a:t>Διεργασία</a:t>
            </a:r>
            <a:br>
              <a:rPr lang="en-US"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19699022-3926-49A1-9D25-44A2B711E595}"/>
              </a:ext>
            </a:extLst>
          </p:cNvPr>
          <p:cNvSpPr>
            <a:spLocks noGrp="1"/>
          </p:cNvSpPr>
          <p:nvPr>
            <p:ph idx="1"/>
          </p:nvPr>
        </p:nvSpPr>
        <p:spPr>
          <a:xfrm>
            <a:off x="376991" y="1097974"/>
            <a:ext cx="11255376" cy="5117432"/>
          </a:xfrm>
        </p:spPr>
        <p:txBody>
          <a:bodyPr>
            <a:noAutofit/>
          </a:bodyPr>
          <a:lstStyle/>
          <a:p>
            <a:pPr marL="0" indent="0">
              <a:buNone/>
            </a:pPr>
            <a:r>
              <a:rPr lang="el-GR" sz="2000" dirty="0">
                <a:latin typeface="Calibri" panose="020F0502020204030204" pitchFamily="34" charset="0"/>
                <a:cs typeface="Calibri" panose="020F0502020204030204" pitchFamily="34" charset="0"/>
              </a:rPr>
              <a:t>Οι διεργασίες προσρόφησης ταλάντευσης πίεσης χρησιμοποιούν το γεγονός ότι υπό υψηλή πίεση, τα αέρια τείνουν να έλκονται από στερεές επιφάνειες ή να "</a:t>
            </a:r>
            <a:r>
              <a:rPr lang="el-GR" sz="2000" dirty="0" err="1">
                <a:latin typeface="Calibri" panose="020F0502020204030204" pitchFamily="34" charset="0"/>
                <a:cs typeface="Calibri" panose="020F0502020204030204" pitchFamily="34" charset="0"/>
              </a:rPr>
              <a:t>προσροφώνται</a:t>
            </a:r>
            <a:r>
              <a:rPr lang="el-GR" sz="2000" dirty="0">
                <a:latin typeface="Calibri" panose="020F0502020204030204" pitchFamily="34" charset="0"/>
                <a:cs typeface="Calibri" panose="020F0502020204030204" pitchFamily="34" charset="0"/>
              </a:rPr>
              <a:t>". Όσο υψηλότερη είναι η πίεση, τόσο περισσότερο αέριο </a:t>
            </a:r>
            <a:r>
              <a:rPr lang="el-GR" sz="2000" dirty="0" err="1">
                <a:latin typeface="Calibri" panose="020F0502020204030204" pitchFamily="34" charset="0"/>
                <a:cs typeface="Calibri" panose="020F0502020204030204" pitchFamily="34" charset="0"/>
              </a:rPr>
              <a:t>προσροφάται</a:t>
            </a:r>
            <a:r>
              <a:rPr lang="el-GR" sz="2000" dirty="0">
                <a:latin typeface="Calibri" panose="020F0502020204030204" pitchFamily="34" charset="0"/>
                <a:cs typeface="Calibri" panose="020F0502020204030204" pitchFamily="34" charset="0"/>
              </a:rPr>
              <a:t>. Όταν η πίεση μειώνεται, το αέριο απελευθερώνεται ή </a:t>
            </a:r>
            <a:r>
              <a:rPr lang="el-GR" sz="2000" dirty="0" err="1">
                <a:latin typeface="Calibri" panose="020F0502020204030204" pitchFamily="34" charset="0"/>
                <a:cs typeface="Calibri" panose="020F0502020204030204" pitchFamily="34" charset="0"/>
              </a:rPr>
              <a:t>εκροφάται</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0" indent="0">
              <a:buNone/>
            </a:pPr>
            <a:r>
              <a:rPr lang="el-GR" sz="2000" dirty="0">
                <a:latin typeface="Calibri" panose="020F0502020204030204" pitchFamily="34" charset="0"/>
                <a:cs typeface="Calibri" panose="020F0502020204030204" pitchFamily="34" charset="0"/>
              </a:rPr>
              <a:t>Οι διεργασίες PSA μπορούν να χρησιμοποιηθούν για το διαχωρισμό των αερίων σε ένα μείγμα, επειδή τα διάφορα αέρια τείνουν να έλκονται από διαφορετικές στερεές επιφάνειες περισσότερο ή λιγότερο έντονα. </a:t>
            </a:r>
            <a:endParaRPr lang="en-US" sz="2000" dirty="0">
              <a:latin typeface="Calibri" panose="020F0502020204030204" pitchFamily="34" charset="0"/>
              <a:cs typeface="Calibri" panose="020F0502020204030204" pitchFamily="34" charset="0"/>
            </a:endParaRPr>
          </a:p>
          <a:p>
            <a:pPr marL="0" indent="0">
              <a:buNone/>
            </a:pPr>
            <a:r>
              <a:rPr lang="el-GR" sz="2000" dirty="0">
                <a:latin typeface="Calibri" panose="020F0502020204030204" pitchFamily="34" charset="0"/>
                <a:cs typeface="Calibri" panose="020F0502020204030204" pitchFamily="34" charset="0"/>
              </a:rPr>
              <a:t>Εάν ένα μίγμα αερίων, όπως ο αέρας, περάσει υπό πίεση μέσα από ένα δοχείο που περιέχει μια </a:t>
            </a:r>
            <a:r>
              <a:rPr lang="el-GR" sz="2000" dirty="0" err="1">
                <a:latin typeface="Calibri" panose="020F0502020204030204" pitchFamily="34" charset="0"/>
                <a:cs typeface="Calibri" panose="020F0502020204030204" pitchFamily="34" charset="0"/>
              </a:rPr>
              <a:t>προσροφητική</a:t>
            </a:r>
            <a:r>
              <a:rPr lang="el-GR" sz="2000" dirty="0">
                <a:latin typeface="Calibri" panose="020F0502020204030204" pitchFamily="34" charset="0"/>
                <a:cs typeface="Calibri" panose="020F0502020204030204" pitchFamily="34" charset="0"/>
              </a:rPr>
              <a:t> κλίνη ζεόλιθου που έλκει το άζωτο πιο έντονα από το οξυγόνο, μέρος ή το σύνολο του αζώτου θα παραμείνει στην κλίνη και το αέριο που εξέρχεται από το δοχείο θα είναι πλουσιότερο σε οξυγόνο από το μίγμα που εισέρχεται. </a:t>
            </a:r>
            <a:endParaRPr lang="en-US" sz="2000" dirty="0">
              <a:latin typeface="Calibri" panose="020F0502020204030204" pitchFamily="34" charset="0"/>
              <a:cs typeface="Calibri" panose="020F0502020204030204" pitchFamily="34" charset="0"/>
            </a:endParaRPr>
          </a:p>
          <a:p>
            <a:pPr marL="0" indent="0">
              <a:buNone/>
            </a:pPr>
            <a:r>
              <a:rPr lang="el-GR" sz="2000" dirty="0">
                <a:latin typeface="Calibri" panose="020F0502020204030204" pitchFamily="34" charset="0"/>
                <a:cs typeface="Calibri" panose="020F0502020204030204" pitchFamily="34" charset="0"/>
              </a:rPr>
              <a:t>Όταν η κλίνη φτάσει στο τέλος της ικανότητάς της να προσροφά άζωτο, μπορεί να αναγεννηθεί με μείωση της πίεσης, απελευθερώνοντας έτσι το προσροφημένο άζωτο. Τότε είναι έτοιμη για έναν άλλο κύκλο παραγωγής αέρα εμπλουτισμένου με οξυγόνο.</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01BCFFD-FB47-4232-981F-EE1C5B5E4B51}"/>
              </a:ext>
            </a:extLst>
          </p:cNvPr>
          <p:cNvSpPr>
            <a:spLocks noGrp="1"/>
          </p:cNvSpPr>
          <p:nvPr>
            <p:ph type="sldNum" sz="quarter" idx="12"/>
          </p:nvPr>
        </p:nvSpPr>
        <p:spPr/>
        <p:txBody>
          <a:bodyPr/>
          <a:lstStyle/>
          <a:p>
            <a:fld id="{34B7E4EF-A1BD-40F4-AB7B-04F084DD991D}" type="slidenum">
              <a:rPr lang="en-US" smtClean="0"/>
              <a:pPr/>
              <a:t>12</a:t>
            </a:fld>
            <a:endParaRPr lang="en-US"/>
          </a:p>
        </p:txBody>
      </p:sp>
    </p:spTree>
    <p:extLst>
      <p:ext uri="{BB962C8B-B14F-4D97-AF65-F5344CB8AC3E}">
        <p14:creationId xmlns:p14="http://schemas.microsoft.com/office/powerpoint/2010/main" val="240116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52151C-6F04-72DC-0459-0E43193B7D40}"/>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8F87F72E-7BE6-9B07-CDE6-AEDEB0404256}"/>
              </a:ext>
            </a:extLst>
          </p:cNvPr>
          <p:cNvSpPr>
            <a:spLocks noGrp="1"/>
          </p:cNvSpPr>
          <p:nvPr>
            <p:ph type="sldNum" sz="quarter" idx="12"/>
          </p:nvPr>
        </p:nvSpPr>
        <p:spPr/>
        <p:txBody>
          <a:bodyPr/>
          <a:lstStyle/>
          <a:p>
            <a:fld id="{34B7E4EF-A1BD-40F4-AB7B-04F084DD991D}" type="slidenum">
              <a:rPr lang="en-US" smtClean="0"/>
              <a:pPr/>
              <a:t>13</a:t>
            </a:fld>
            <a:endParaRPr lang="en-US"/>
          </a:p>
        </p:txBody>
      </p:sp>
      <p:pic>
        <p:nvPicPr>
          <p:cNvPr id="5" name="Θέση περιεχομένου 4">
            <a:extLst>
              <a:ext uri="{FF2B5EF4-FFF2-40B4-BE49-F238E27FC236}">
                <a16:creationId xmlns:a16="http://schemas.microsoft.com/office/drawing/2014/main" id="{76855B51-F846-4851-8CEC-2941E6F63C29}"/>
              </a:ext>
            </a:extLst>
          </p:cNvPr>
          <p:cNvPicPr>
            <a:picLocks noGrp="1" noChangeAspect="1"/>
          </p:cNvPicPr>
          <p:nvPr>
            <p:ph idx="1"/>
          </p:nvPr>
        </p:nvPicPr>
        <p:blipFill>
          <a:blip r:embed="rId2" cstate="print"/>
          <a:stretch>
            <a:fillRect/>
          </a:stretch>
        </p:blipFill>
        <p:spPr>
          <a:xfrm>
            <a:off x="0" y="0"/>
            <a:ext cx="4182256" cy="6858000"/>
          </a:xfrm>
          <a:prstGeom prst="rect">
            <a:avLst/>
          </a:prstGeom>
        </p:spPr>
      </p:pic>
      <p:sp>
        <p:nvSpPr>
          <p:cNvPr id="6" name="Ορθογώνιο 5">
            <a:extLst>
              <a:ext uri="{FF2B5EF4-FFF2-40B4-BE49-F238E27FC236}">
                <a16:creationId xmlns:a16="http://schemas.microsoft.com/office/drawing/2014/main" id="{E348F8EC-448B-49D6-9FE9-6EC3311E3CFD}"/>
              </a:ext>
            </a:extLst>
          </p:cNvPr>
          <p:cNvSpPr/>
          <p:nvPr/>
        </p:nvSpPr>
        <p:spPr>
          <a:xfrm>
            <a:off x="5009328" y="5872569"/>
            <a:ext cx="6855502" cy="461665"/>
          </a:xfrm>
          <a:prstGeom prst="rect">
            <a:avLst/>
          </a:prstGeom>
        </p:spPr>
        <p:txBody>
          <a:bodyPr wrap="square">
            <a:spAutoFit/>
          </a:bodyPr>
          <a:lstStyle/>
          <a:p>
            <a:r>
              <a:rPr lang="el-GR" sz="1200" dirty="0">
                <a:latin typeface="Tahoma" panose="020B0604030504040204" pitchFamily="34" charset="0"/>
                <a:ea typeface="Tahoma" panose="020B0604030504040204" pitchFamily="34" charset="0"/>
                <a:cs typeface="Tahoma" panose="020B0604030504040204" pitchFamily="34" charset="0"/>
                <a:hlinkClick r:id="rId3"/>
              </a:rPr>
              <a:t>https://upload.wikimedia.org/wikipedia/commons/7/76/Pressure_swing_adsorption_principle.svg</a:t>
            </a: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l-GR" sz="1200" dirty="0"/>
          </a:p>
        </p:txBody>
      </p:sp>
      <p:sp>
        <p:nvSpPr>
          <p:cNvPr id="3" name="TextBox 2">
            <a:extLst>
              <a:ext uri="{FF2B5EF4-FFF2-40B4-BE49-F238E27FC236}">
                <a16:creationId xmlns:a16="http://schemas.microsoft.com/office/drawing/2014/main" id="{65399B76-42EA-ECAB-3E00-1DA90FC38BB3}"/>
              </a:ext>
            </a:extLst>
          </p:cNvPr>
          <p:cNvSpPr txBox="1"/>
          <p:nvPr/>
        </p:nvSpPr>
        <p:spPr>
          <a:xfrm>
            <a:off x="5009328" y="5168975"/>
            <a:ext cx="6094602" cy="523220"/>
          </a:xfrm>
          <a:prstGeom prst="rect">
            <a:avLst/>
          </a:prstGeom>
          <a:noFill/>
        </p:spPr>
        <p:txBody>
          <a:bodyPr wrap="square">
            <a:spAutoFit/>
          </a:bodyPr>
          <a:lstStyle/>
          <a:p>
            <a:r>
              <a:rPr lang="el-GR" sz="1400" dirty="0">
                <a:hlinkClick r:id="rId4"/>
              </a:rPr>
              <a:t>https://www.youtube.com/watch?v=AE5QOq-HN3U</a:t>
            </a:r>
            <a:r>
              <a:rPr lang="en-US" sz="1400" dirty="0"/>
              <a:t> </a:t>
            </a:r>
          </a:p>
          <a:p>
            <a:r>
              <a:rPr lang="en-US" sz="1400" dirty="0">
                <a:hlinkClick r:id="rId5"/>
              </a:rPr>
              <a:t>https://www.youtube.com/watch?v=SrtL6sEHGmI</a:t>
            </a:r>
            <a:r>
              <a:rPr lang="en-US" sz="1400" dirty="0"/>
              <a:t> </a:t>
            </a:r>
            <a:endParaRPr lang="el-GR" sz="1400" dirty="0"/>
          </a:p>
        </p:txBody>
      </p:sp>
    </p:spTree>
    <p:extLst>
      <p:ext uri="{BB962C8B-B14F-4D97-AF65-F5344CB8AC3E}">
        <p14:creationId xmlns:p14="http://schemas.microsoft.com/office/powerpoint/2010/main" val="412774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2487F5-9AE1-4845-B348-E68174905553}"/>
              </a:ext>
            </a:extLst>
          </p:cNvPr>
          <p:cNvSpPr>
            <a:spLocks noGrp="1"/>
          </p:cNvSpPr>
          <p:nvPr>
            <p:ph type="title"/>
          </p:nvPr>
        </p:nvSpPr>
        <p:spPr>
          <a:xfrm>
            <a:off x="588434" y="457200"/>
            <a:ext cx="10058400" cy="1371600"/>
          </a:xfrm>
        </p:spPr>
        <p:txBody>
          <a:bodyPr anchor="ctr">
            <a:normAutofit fontScale="90000"/>
          </a:bodyPr>
          <a:lstStyle/>
          <a:p>
            <a:r>
              <a:rPr lang="en-US" dirty="0">
                <a:latin typeface="Calibri" panose="020F0502020204030204" pitchFamily="34" charset="0"/>
                <a:cs typeface="Calibri" panose="020F0502020204030204" pitchFamily="34" charset="0"/>
              </a:rPr>
              <a:t>Pressure swing adsorption</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3E3F2BC9-324D-4B82-BA2C-B166302BEFD2}"/>
              </a:ext>
            </a:extLst>
          </p:cNvPr>
          <p:cNvSpPr>
            <a:spLocks noGrp="1"/>
          </p:cNvSpPr>
          <p:nvPr>
            <p:ph sz="half" idx="1"/>
          </p:nvPr>
        </p:nvSpPr>
        <p:spPr>
          <a:xfrm>
            <a:off x="487766" y="1065402"/>
            <a:ext cx="4818752" cy="5025179"/>
          </a:xfrm>
        </p:spPr>
        <p:txBody>
          <a:bodyPr>
            <a:noAutofit/>
          </a:bodyPr>
          <a:lstStyle/>
          <a:p>
            <a:pPr marL="0" indent="0">
              <a:lnSpc>
                <a:spcPct val="100000"/>
              </a:lnSpc>
              <a:buNone/>
            </a:pPr>
            <a:r>
              <a:rPr lang="el-GR" sz="2000" dirty="0">
                <a:latin typeface="Calibri" panose="020F0502020204030204" pitchFamily="34" charset="0"/>
                <a:cs typeface="Calibri" panose="020F0502020204030204" pitchFamily="34" charset="0"/>
              </a:rPr>
              <a:t>Υπάρχουν τρεις μέθοδοι οργάνωσης της διαδικασίας διαχωρισμού του αέρα με βάση την προσρόφηση με τη χρήση τεχνολογιών ταλάντωσης: υπό πίεση (PSA), υπό κενό (VSA) και μεικτή (VPSA). </a:t>
            </a: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Στις διεργασίες ροής προσρόφησης ταλάντευσης πίεσης, το οξυγόνο ανακτάται υπό πίεση άνω της ατμοσφαιρικής και η αναγέννηση επιτυγχάνεται υπό ατμοσφαιρική πίεση. </a:t>
            </a: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Στις διεργασίες ροής προσρόφησης υπό κενό, το οξυγόνο ανακτάται υπό ατμοσφαιρική πίεση και η αναγέννηση επιτυγχάνεται υπό αρνητική πίεση. </a:t>
            </a: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Η λειτουργία μικτών συστημάτων συνδυάζει μεταβολές πίεσης από θετική σε αρνητική.</a:t>
            </a:r>
          </a:p>
        </p:txBody>
      </p:sp>
      <p:pic>
        <p:nvPicPr>
          <p:cNvPr id="6146" name="Picture 2" descr="Αποτέλεσμα εικόνας για Pressure swing adsorption">
            <a:extLst>
              <a:ext uri="{FF2B5EF4-FFF2-40B4-BE49-F238E27FC236}">
                <a16:creationId xmlns:a16="http://schemas.microsoft.com/office/drawing/2014/main" id="{A4443C10-AC02-4EF4-A099-3AB94B8F5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3152" y="1577710"/>
            <a:ext cx="6430414" cy="370258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B55E0587-A7F7-4837-9D08-9C092FB75299}"/>
              </a:ext>
            </a:extLst>
          </p:cNvPr>
          <p:cNvSpPr>
            <a:spLocks noGrp="1"/>
          </p:cNvSpPr>
          <p:nvPr>
            <p:ph type="sldNum" sz="quarter" idx="12"/>
          </p:nvPr>
        </p:nvSpPr>
        <p:spPr/>
        <p:txBody>
          <a:bodyPr/>
          <a:lstStyle/>
          <a:p>
            <a:fld id="{34B7E4EF-A1BD-40F4-AB7B-04F084DD991D}" type="slidenum">
              <a:rPr lang="en-US" smtClean="0"/>
              <a:pPr/>
              <a:t>14</a:t>
            </a:fld>
            <a:endParaRPr lang="en-US"/>
          </a:p>
        </p:txBody>
      </p:sp>
    </p:spTree>
    <p:extLst>
      <p:ext uri="{BB962C8B-B14F-4D97-AF65-F5344CB8AC3E}">
        <p14:creationId xmlns:p14="http://schemas.microsoft.com/office/powerpoint/2010/main" val="25203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73B78B-FF17-4168-AEFC-2C6EEBA2BF72}"/>
              </a:ext>
            </a:extLst>
          </p:cNvPr>
          <p:cNvSpPr>
            <a:spLocks noGrp="1"/>
          </p:cNvSpPr>
          <p:nvPr>
            <p:ph type="title"/>
          </p:nvPr>
        </p:nvSpPr>
        <p:spPr>
          <a:xfrm>
            <a:off x="1066800" y="251791"/>
            <a:ext cx="10058400" cy="2173357"/>
          </a:xfrm>
        </p:spPr>
        <p:txBody>
          <a:bodyPr anchor="ctr">
            <a:noAutofit/>
          </a:bodyPr>
          <a:lstStyle/>
          <a:p>
            <a:br>
              <a:rPr lang="en-US" sz="3200" dirty="0">
                <a:hlinkClick r:id="rId2"/>
              </a:rPr>
            </a:br>
            <a:r>
              <a:rPr lang="en-US" sz="3200" dirty="0"/>
              <a:t>One of the biggest oxygen plants in the world guarantees critical oxygen supply for </a:t>
            </a:r>
            <a:r>
              <a:rPr lang="en-US" sz="3200" dirty="0" err="1"/>
              <a:t>Metsä</a:t>
            </a:r>
            <a:r>
              <a:rPr lang="en-US" sz="3200" dirty="0"/>
              <a:t> Group’s bioproduct mill (Vacuum Pressure Swing Adsorption technology - VPSA)</a:t>
            </a:r>
            <a:br>
              <a:rPr lang="en-US" sz="3200" dirty="0"/>
            </a:br>
            <a:r>
              <a:rPr lang="en-US" sz="1200" dirty="0">
                <a:hlinkClick r:id="rId2"/>
              </a:rPr>
              <a:t>https://linde-stories.com/one-of-the-biggest-oxygen-plants-in-the-world-guarantees-critical-oxygen-supply-for-metsa-groups-bioproduct-mill/</a:t>
            </a:r>
            <a:r>
              <a:rPr lang="en-US" sz="1200" dirty="0"/>
              <a:t>  </a:t>
            </a:r>
            <a:br>
              <a:rPr lang="en-US" sz="3200" dirty="0"/>
            </a:br>
            <a:endParaRPr lang="el-GR" sz="3200" dirty="0"/>
          </a:p>
        </p:txBody>
      </p:sp>
      <p:pic>
        <p:nvPicPr>
          <p:cNvPr id="3074" name="Picture 2">
            <a:extLst>
              <a:ext uri="{FF2B5EF4-FFF2-40B4-BE49-F238E27FC236}">
                <a16:creationId xmlns:a16="http://schemas.microsoft.com/office/drawing/2014/main" id="{1382AF30-3233-4333-AEAB-9C0C17BD4AB1}"/>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1939" b="20724"/>
          <a:stretch/>
        </p:blipFill>
        <p:spPr bwMode="auto">
          <a:xfrm>
            <a:off x="1066800" y="2568982"/>
            <a:ext cx="10058400" cy="3849624"/>
          </a:xfrm>
          <a:prstGeom prst="rect">
            <a:avLst/>
          </a:prstGeom>
          <a:solidFill>
            <a:srgbClr val="FFFFFF"/>
          </a:solidFill>
        </p:spPr>
      </p:pic>
      <p:sp>
        <p:nvSpPr>
          <p:cNvPr id="3" name="Θέση αριθμού διαφάνειας 2">
            <a:extLst>
              <a:ext uri="{FF2B5EF4-FFF2-40B4-BE49-F238E27FC236}">
                <a16:creationId xmlns:a16="http://schemas.microsoft.com/office/drawing/2014/main" id="{D0708E73-C3C4-4E97-8DD4-1B52EC6FE4F8}"/>
              </a:ext>
            </a:extLst>
          </p:cNvPr>
          <p:cNvSpPr>
            <a:spLocks noGrp="1"/>
          </p:cNvSpPr>
          <p:nvPr>
            <p:ph type="sldNum" sz="quarter" idx="12"/>
          </p:nvPr>
        </p:nvSpPr>
        <p:spPr/>
        <p:txBody>
          <a:bodyPr/>
          <a:lstStyle/>
          <a:p>
            <a:fld id="{34B7E4EF-A1BD-40F4-AB7B-04F084DD991D}" type="slidenum">
              <a:rPr lang="en-US" smtClean="0"/>
              <a:pPr/>
              <a:t>15</a:t>
            </a:fld>
            <a:endParaRPr lang="en-US"/>
          </a:p>
        </p:txBody>
      </p:sp>
      <p:sp>
        <p:nvSpPr>
          <p:cNvPr id="5" name="4 - Ορθογώνιο"/>
          <p:cNvSpPr/>
          <p:nvPr/>
        </p:nvSpPr>
        <p:spPr>
          <a:xfrm>
            <a:off x="3462729" y="6488668"/>
            <a:ext cx="8384498" cy="369332"/>
          </a:xfrm>
          <a:prstGeom prst="rect">
            <a:avLst/>
          </a:prstGeom>
        </p:spPr>
        <p:txBody>
          <a:bodyPr wrap="square">
            <a:spAutoFit/>
          </a:bodyPr>
          <a:lstStyle/>
          <a:p>
            <a:r>
              <a:rPr lang="en-US" dirty="0">
                <a:hlinkClick r:id="rId4"/>
              </a:rPr>
              <a:t>https://www.youtube.com/watch?v=rbIR7HWPrBo&amp;feature=emb_logo</a:t>
            </a:r>
            <a:r>
              <a:rPr lang="en-US" dirty="0"/>
              <a:t> </a:t>
            </a:r>
            <a:endParaRPr lang="el-GR" dirty="0"/>
          </a:p>
        </p:txBody>
      </p:sp>
    </p:spTree>
    <p:extLst>
      <p:ext uri="{BB962C8B-B14F-4D97-AF65-F5344CB8AC3E}">
        <p14:creationId xmlns:p14="http://schemas.microsoft.com/office/powerpoint/2010/main" val="281069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D3B7E-5BC7-4DE2-8F72-A221AE6D1514}"/>
              </a:ext>
            </a:extLst>
          </p:cNvPr>
          <p:cNvSpPr>
            <a:spLocks noGrp="1"/>
          </p:cNvSpPr>
          <p:nvPr>
            <p:ph type="title"/>
          </p:nvPr>
        </p:nvSpPr>
        <p:spPr>
          <a:xfrm>
            <a:off x="653143" y="398779"/>
            <a:ext cx="10058400" cy="1371600"/>
          </a:xfrm>
        </p:spPr>
        <p:txBody>
          <a:bodyPr anchor="ctr">
            <a:normAutofit/>
          </a:bodyPr>
          <a:lstStyle/>
          <a:p>
            <a:r>
              <a:rPr lang="el-GR" dirty="0">
                <a:latin typeface="Calibri" panose="020F0502020204030204" pitchFamily="34" charset="0"/>
                <a:cs typeface="Calibri" panose="020F0502020204030204" pitchFamily="34" charset="0"/>
              </a:rPr>
              <a:t>Τεχνολογία μεμβρανών</a:t>
            </a:r>
            <a:endParaRPr lang="en-US"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6A27523A-C72E-4ED7-89F4-6E80E6BBD8ED}"/>
              </a:ext>
            </a:extLst>
          </p:cNvPr>
          <p:cNvSpPr>
            <a:spLocks noGrp="1"/>
          </p:cNvSpPr>
          <p:nvPr>
            <p:ph sz="half" idx="1"/>
          </p:nvPr>
        </p:nvSpPr>
        <p:spPr>
          <a:xfrm>
            <a:off x="762200" y="2103119"/>
            <a:ext cx="4824868" cy="4121512"/>
          </a:xfrm>
        </p:spPr>
        <p:txBody>
          <a:bodyPr>
            <a:noAutofit/>
          </a:bodyPr>
          <a:lstStyle/>
          <a:p>
            <a:pPr marL="0" indent="0">
              <a:lnSpc>
                <a:spcPct val="100000"/>
              </a:lnSpc>
              <a:buNone/>
            </a:pPr>
            <a:r>
              <a:rPr lang="el-GR" sz="2000" dirty="0">
                <a:latin typeface="Calibri" panose="020F0502020204030204" pitchFamily="34" charset="0"/>
                <a:cs typeface="Calibri" panose="020F0502020204030204" pitchFamily="34" charset="0"/>
              </a:rPr>
              <a:t>Η βάση του διαχωρισμού αερίων μέσων με τη χρήση συστημάτων μεμβρανών είναι η διαφορά στην ταχύτητα με την οποία τα διάφορα συστατικά του μίγματος αερίων διαπερνούν την ουσία της μεμβράνης. </a:t>
            </a: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Η κινητήρια δύναμη πίσω από τη διαδικασία διαχωρισμού αερίων είναι η διαφορά των μερικών πιέσεων στις διάφορες πλευρές της μεμβράνης.</a:t>
            </a: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Η μεμβράνη αποτελείται από μια πορώδη πολυμερή ίνα με το στρώμα διαχωρισμού αερίων να εφαρμόζεται στην εξωτερική της επιφάνεια.</a:t>
            </a:r>
            <a:endParaRPr lang="en-US" sz="20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5E142A2-CFE4-4E8B-B183-E1C16FB08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527" y="2103119"/>
            <a:ext cx="5385581" cy="419504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E14E3619-E55B-4E68-B5C8-2841E50B64E1}"/>
              </a:ext>
            </a:extLst>
          </p:cNvPr>
          <p:cNvSpPr>
            <a:spLocks noGrp="1"/>
          </p:cNvSpPr>
          <p:nvPr>
            <p:ph type="sldNum" sz="quarter" idx="12"/>
          </p:nvPr>
        </p:nvSpPr>
        <p:spPr/>
        <p:txBody>
          <a:bodyPr/>
          <a:lstStyle/>
          <a:p>
            <a:fld id="{34B7E4EF-A1BD-40F4-AB7B-04F084DD991D}" type="slidenum">
              <a:rPr lang="en-US" smtClean="0"/>
              <a:pPr/>
              <a:t>16</a:t>
            </a:fld>
            <a:endParaRPr lang="en-US"/>
          </a:p>
        </p:txBody>
      </p:sp>
    </p:spTree>
    <p:extLst>
      <p:ext uri="{BB962C8B-B14F-4D97-AF65-F5344CB8AC3E}">
        <p14:creationId xmlns:p14="http://schemas.microsoft.com/office/powerpoint/2010/main" val="3822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388F552-689C-498E-8375-F2891180EBB1}"/>
              </a:ext>
            </a:extLst>
          </p:cNvPr>
          <p:cNvSpPr>
            <a:spLocks noGrp="1"/>
          </p:cNvSpPr>
          <p:nvPr>
            <p:ph idx="1"/>
          </p:nvPr>
        </p:nvSpPr>
        <p:spPr>
          <a:xfrm>
            <a:off x="722851" y="457731"/>
            <a:ext cx="5767889" cy="5942538"/>
          </a:xfrm>
        </p:spPr>
        <p:txBody>
          <a:bodyPr>
            <a:noAutofit/>
          </a:bodyPr>
          <a:lstStyle/>
          <a:p>
            <a:pPr marL="0" indent="0">
              <a:buNone/>
            </a:pPr>
            <a:r>
              <a:rPr lang="el-GR" sz="2000" dirty="0">
                <a:latin typeface="Calibri" panose="020F0502020204030204" pitchFamily="34" charset="0"/>
                <a:cs typeface="Calibri" panose="020F0502020204030204" pitchFamily="34" charset="0"/>
              </a:rPr>
              <a:t>Λόγω της υψηλής διαπερατότητας του υλικού της μεμβράνης για το οξυγόνο σε αντίθεση με το άζωτο, ο σχεδιασμός των </a:t>
            </a:r>
            <a:r>
              <a:rPr lang="el-GR" sz="2000" dirty="0" err="1">
                <a:latin typeface="Calibri" panose="020F0502020204030204" pitchFamily="34" charset="0"/>
                <a:cs typeface="Calibri" panose="020F0502020204030204" pitchFamily="34" charset="0"/>
              </a:rPr>
              <a:t>συμπλόκων</a:t>
            </a:r>
            <a:r>
              <a:rPr lang="el-GR" sz="2000" dirty="0">
                <a:latin typeface="Calibri" panose="020F0502020204030204" pitchFamily="34" charset="0"/>
                <a:cs typeface="Calibri" panose="020F0502020204030204" pitchFamily="34" charset="0"/>
              </a:rPr>
              <a:t> μεμβρανών οξυγόνου απαιτεί μια ειδική προσέγγιση. </a:t>
            </a:r>
          </a:p>
          <a:p>
            <a:pPr marL="0" indent="0">
              <a:buNone/>
            </a:pPr>
            <a:r>
              <a:rPr lang="el-GR" sz="2000" dirty="0">
                <a:latin typeface="Calibri" panose="020F0502020204030204" pitchFamily="34" charset="0"/>
                <a:cs typeface="Calibri" panose="020F0502020204030204" pitchFamily="34" charset="0"/>
              </a:rPr>
              <a:t>Βασικά, υπάρχουν δύο τεχνολογίες παραγωγής οξυγόνου με βάση τις μεμβράνες: αυτές του συμπιεστή και αυτές του κενού.</a:t>
            </a:r>
          </a:p>
          <a:p>
            <a:pPr marL="0" indent="0">
              <a:buNone/>
            </a:pPr>
            <a:r>
              <a:rPr lang="el-GR" sz="2000" dirty="0">
                <a:latin typeface="Calibri" panose="020F0502020204030204" pitchFamily="34" charset="0"/>
                <a:cs typeface="Calibri" panose="020F0502020204030204" pitchFamily="34" charset="0"/>
              </a:rPr>
              <a:t>Στην περίπτωση της τεχνολογίας συμπιεστή, ο αέρας παρέχεται στο χώρο των ινών υπό </a:t>
            </a:r>
            <a:r>
              <a:rPr lang="el-GR" sz="2000" dirty="0" err="1">
                <a:latin typeface="Calibri" panose="020F0502020204030204" pitchFamily="34" charset="0"/>
                <a:cs typeface="Calibri" panose="020F0502020204030204" pitchFamily="34" charset="0"/>
              </a:rPr>
              <a:t>υπερπίεση</a:t>
            </a:r>
            <a:r>
              <a:rPr lang="el-GR" sz="2000" dirty="0">
                <a:latin typeface="Calibri" panose="020F0502020204030204" pitchFamily="34" charset="0"/>
                <a:cs typeface="Calibri" panose="020F0502020204030204" pitchFamily="34" charset="0"/>
              </a:rPr>
              <a:t>, το οξυγόνο εξέρχεται από τη μεμβράνη υπό ελαφρά </a:t>
            </a:r>
            <a:r>
              <a:rPr lang="el-GR" sz="2000" dirty="0" err="1">
                <a:latin typeface="Calibri" panose="020F0502020204030204" pitchFamily="34" charset="0"/>
                <a:cs typeface="Calibri" panose="020F0502020204030204" pitchFamily="34" charset="0"/>
              </a:rPr>
              <a:t>υπερπίεση</a:t>
            </a:r>
            <a:r>
              <a:rPr lang="el-GR" sz="2000" dirty="0">
                <a:latin typeface="Calibri" panose="020F0502020204030204" pitchFamily="34" charset="0"/>
                <a:cs typeface="Calibri" panose="020F0502020204030204" pitchFamily="34" charset="0"/>
              </a:rPr>
              <a:t> και, όπου είναι απαραίτητο, συμπιέζεται με ενισχυτικό συμπιεστή στο απαιτούμενο επίπεδο πίεσης.</a:t>
            </a:r>
          </a:p>
          <a:p>
            <a:pPr marL="0" indent="0">
              <a:buNone/>
            </a:pPr>
            <a:r>
              <a:rPr lang="el-GR" sz="2000" dirty="0">
                <a:latin typeface="Calibri" panose="020F0502020204030204" pitchFamily="34" charset="0"/>
                <a:cs typeface="Calibri" panose="020F0502020204030204" pitchFamily="34" charset="0"/>
              </a:rPr>
              <a:t> Με τη χρήση της τεχνολογίας κενού, χρησιμοποιείται αντλία κενού για την επίτευξη διαφοράς μερικών πιέσεων.</a:t>
            </a:r>
          </a:p>
        </p:txBody>
      </p:sp>
      <p:pic>
        <p:nvPicPr>
          <p:cNvPr id="2050" name="Picture 2">
            <a:extLst>
              <a:ext uri="{FF2B5EF4-FFF2-40B4-BE49-F238E27FC236}">
                <a16:creationId xmlns:a16="http://schemas.microsoft.com/office/drawing/2014/main" id="{CEB9DFB4-48E5-4E35-8654-AE98944F4D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287" y="3441169"/>
            <a:ext cx="4456476" cy="2959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5A31CF8-4BA8-47BF-920B-8294D4FA87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287" y="457731"/>
            <a:ext cx="4456476" cy="2961081"/>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7132C7DE-6E92-4B66-A56C-D59DC5B27835}"/>
              </a:ext>
            </a:extLst>
          </p:cNvPr>
          <p:cNvSpPr>
            <a:spLocks noGrp="1"/>
          </p:cNvSpPr>
          <p:nvPr>
            <p:ph type="sldNum" sz="quarter" idx="12"/>
          </p:nvPr>
        </p:nvSpPr>
        <p:spPr/>
        <p:txBody>
          <a:bodyPr/>
          <a:lstStyle/>
          <a:p>
            <a:fld id="{34B7E4EF-A1BD-40F4-AB7B-04F084DD991D}" type="slidenum">
              <a:rPr lang="en-US" smtClean="0"/>
              <a:pPr/>
              <a:t>17</a:t>
            </a:fld>
            <a:endParaRPr lang="en-US"/>
          </a:p>
        </p:txBody>
      </p:sp>
    </p:spTree>
    <p:extLst>
      <p:ext uri="{BB962C8B-B14F-4D97-AF65-F5344CB8AC3E}">
        <p14:creationId xmlns:p14="http://schemas.microsoft.com/office/powerpoint/2010/main" val="172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B112A-CDAB-4435-B105-76878BBA1A26}"/>
              </a:ext>
            </a:extLst>
          </p:cNvPr>
          <p:cNvSpPr>
            <a:spLocks noGrp="1"/>
          </p:cNvSpPr>
          <p:nvPr>
            <p:ph type="title"/>
          </p:nvPr>
        </p:nvSpPr>
        <p:spPr>
          <a:xfrm>
            <a:off x="491067" y="320040"/>
            <a:ext cx="10058400" cy="1371600"/>
          </a:xfrm>
        </p:spPr>
        <p:txBody>
          <a:bodyPr anchor="ctr">
            <a:normAutofit/>
          </a:bodyPr>
          <a:lstStyle/>
          <a:p>
            <a:r>
              <a:rPr lang="el-GR" sz="3600" dirty="0" err="1">
                <a:latin typeface="Calibri" panose="020F0502020204030204" pitchFamily="34" charset="0"/>
                <a:cs typeface="Calibri" panose="020F0502020204030204" pitchFamily="34" charset="0"/>
              </a:rPr>
              <a:t>Κρυογενική</a:t>
            </a:r>
            <a:r>
              <a:rPr lang="el-GR" sz="3600" dirty="0">
                <a:latin typeface="Calibri" panose="020F0502020204030204" pitchFamily="34" charset="0"/>
                <a:cs typeface="Calibri" panose="020F0502020204030204" pitchFamily="34" charset="0"/>
              </a:rPr>
              <a:t> μονάδα διαχωρισμού αέρα </a:t>
            </a:r>
            <a:r>
              <a:rPr lang="en-US" sz="3600" dirty="0">
                <a:latin typeface="Calibri" panose="020F0502020204030204" pitchFamily="34" charset="0"/>
                <a:cs typeface="Calibri" panose="020F0502020204030204" pitchFamily="34" charset="0"/>
              </a:rPr>
              <a:t>Cryogenic Air Separation Unit (ASU)</a:t>
            </a:r>
            <a:endParaRPr lang="el-GR" sz="3600" dirty="0">
              <a:latin typeface="Calibri" panose="020F0502020204030204" pitchFamily="34" charset="0"/>
              <a:cs typeface="Calibri" panose="020F0502020204030204" pitchFamily="34" charset="0"/>
            </a:endParaRPr>
          </a:p>
        </p:txBody>
      </p:sp>
      <p:sp>
        <p:nvSpPr>
          <p:cNvPr id="4" name="Θέση περιεχομένου 3">
            <a:extLst>
              <a:ext uri="{FF2B5EF4-FFF2-40B4-BE49-F238E27FC236}">
                <a16:creationId xmlns:a16="http://schemas.microsoft.com/office/drawing/2014/main" id="{05DAEEC2-AB3B-405D-82BB-07E5C6BFFED9}"/>
              </a:ext>
            </a:extLst>
          </p:cNvPr>
          <p:cNvSpPr>
            <a:spLocks noGrp="1"/>
          </p:cNvSpPr>
          <p:nvPr>
            <p:ph sz="half" idx="1"/>
          </p:nvPr>
        </p:nvSpPr>
        <p:spPr>
          <a:xfrm>
            <a:off x="491066" y="1789139"/>
            <a:ext cx="11066349" cy="4748821"/>
          </a:xfrm>
        </p:spPr>
        <p:txBody>
          <a:bodyPr>
            <a:noAutofit/>
          </a:bodyPr>
          <a:lstStyle/>
          <a:p>
            <a:pPr>
              <a:lnSpc>
                <a:spcPct val="100000"/>
              </a:lnSpc>
            </a:pPr>
            <a:r>
              <a:rPr lang="el-GR" sz="2000" dirty="0">
                <a:latin typeface="Calibri" panose="020F0502020204030204" pitchFamily="34" charset="0"/>
                <a:cs typeface="Calibri" panose="020F0502020204030204" pitchFamily="34" charset="0"/>
              </a:rPr>
              <a:t>Η </a:t>
            </a:r>
            <a:r>
              <a:rPr lang="el-GR" sz="2000" dirty="0" err="1">
                <a:latin typeface="Calibri" panose="020F0502020204030204" pitchFamily="34" charset="0"/>
                <a:cs typeface="Calibri" panose="020F0502020204030204" pitchFamily="34" charset="0"/>
              </a:rPr>
              <a:t>κρυογενική</a:t>
            </a:r>
            <a:r>
              <a:rPr lang="el-GR" sz="2000" dirty="0">
                <a:latin typeface="Calibri" panose="020F0502020204030204" pitchFamily="34" charset="0"/>
                <a:cs typeface="Calibri" panose="020F0502020204030204" pitchFamily="34" charset="0"/>
              </a:rPr>
              <a:t> απόσταξη διαχωρίζει το οξυγόνο από τον αέρα υγροποιώντας τον αέρα σε πολύ χαμηλές θερμοκρασίες (-300°F).</a:t>
            </a:r>
          </a:p>
          <a:p>
            <a:pPr>
              <a:lnSpc>
                <a:spcPct val="100000"/>
              </a:lnSpc>
            </a:pPr>
            <a:r>
              <a:rPr lang="el-GR" sz="2000" dirty="0">
                <a:latin typeface="Calibri" panose="020F0502020204030204" pitchFamily="34" charset="0"/>
                <a:cs typeface="Calibri" panose="020F0502020204030204" pitchFamily="34" charset="0"/>
              </a:rPr>
              <a:t>Ο αέρας του περιβάλλοντος συμπιέζεται σε πολλαπλά στάδια με ψύξη μεταξύ των σταδίων και στη συνέχεια ψύχεται περαιτέρω με παγωμένο νερό. </a:t>
            </a:r>
          </a:p>
          <a:p>
            <a:pPr>
              <a:lnSpc>
                <a:spcPct val="100000"/>
              </a:lnSpc>
            </a:pPr>
            <a:r>
              <a:rPr lang="el-GR" sz="2000" dirty="0">
                <a:latin typeface="Calibri" panose="020F0502020204030204" pitchFamily="34" charset="0"/>
                <a:cs typeface="Calibri" panose="020F0502020204030204" pitchFamily="34" charset="0"/>
              </a:rPr>
              <a:t>Οι υπολειπόμενοι υδρατμοί, το διοξείδιο του άνθρακα και οι ατμοσφαιρικοί ρύποι απομακρύνονται σε </a:t>
            </a:r>
            <a:r>
              <a:rPr lang="el-GR" sz="2000" dirty="0" err="1">
                <a:latin typeface="Calibri" panose="020F0502020204030204" pitchFamily="34" charset="0"/>
                <a:cs typeface="Calibri" panose="020F0502020204030204" pitchFamily="34" charset="0"/>
              </a:rPr>
              <a:t>προσροφητές</a:t>
            </a:r>
            <a:r>
              <a:rPr lang="el-GR" sz="2000" dirty="0">
                <a:latin typeface="Calibri" panose="020F0502020204030204" pitchFamily="34" charset="0"/>
                <a:cs typeface="Calibri" panose="020F0502020204030204" pitchFamily="34" charset="0"/>
              </a:rPr>
              <a:t> μοριακού κόσκινου. </a:t>
            </a:r>
          </a:p>
          <a:p>
            <a:pPr>
              <a:lnSpc>
                <a:spcPct val="100000"/>
              </a:lnSpc>
            </a:pPr>
            <a:r>
              <a:rPr lang="el-GR" sz="2000" dirty="0">
                <a:latin typeface="Calibri" panose="020F0502020204030204" pitchFamily="34" charset="0"/>
                <a:cs typeface="Calibri" panose="020F0502020204030204" pitchFamily="34" charset="0"/>
              </a:rPr>
              <a:t>Η ψύξη σε </a:t>
            </a:r>
            <a:r>
              <a:rPr lang="el-GR" sz="2000" dirty="0" err="1">
                <a:latin typeface="Calibri" panose="020F0502020204030204" pitchFamily="34" charset="0"/>
                <a:cs typeface="Calibri" panose="020F0502020204030204" pitchFamily="34" charset="0"/>
              </a:rPr>
              <a:t>κρυογονικές</a:t>
            </a:r>
            <a:r>
              <a:rPr lang="el-GR" sz="2000" dirty="0">
                <a:latin typeface="Calibri" panose="020F0502020204030204" pitchFamily="34" charset="0"/>
                <a:cs typeface="Calibri" panose="020F0502020204030204" pitchFamily="34" charset="0"/>
              </a:rPr>
              <a:t> θερμοκρασίες επιτυγχάνεται με ανταλλαγή θερμότητας με τα αέρια του προϊόντος, καθώς και με </a:t>
            </a:r>
            <a:r>
              <a:rPr lang="el-GR" sz="2000" dirty="0" err="1">
                <a:latin typeface="Calibri" panose="020F0502020204030204" pitchFamily="34" charset="0"/>
                <a:cs typeface="Calibri" panose="020F0502020204030204" pitchFamily="34" charset="0"/>
              </a:rPr>
              <a:t>μεταψυκτήρες</a:t>
            </a:r>
            <a:r>
              <a:rPr lang="el-GR" sz="2000" dirty="0">
                <a:latin typeface="Calibri" panose="020F0502020204030204" pitchFamily="34" charset="0"/>
                <a:cs typeface="Calibri" panose="020F0502020204030204" pitchFamily="34" charset="0"/>
              </a:rPr>
              <a:t> και διαστολείς. </a:t>
            </a:r>
          </a:p>
          <a:p>
            <a:pPr>
              <a:lnSpc>
                <a:spcPct val="100000"/>
              </a:lnSpc>
            </a:pPr>
            <a:r>
              <a:rPr lang="el-GR" sz="2000" dirty="0">
                <a:latin typeface="Calibri" panose="020F0502020204030204" pitchFamily="34" charset="0"/>
                <a:cs typeface="Calibri" panose="020F0502020204030204" pitchFamily="34" charset="0"/>
              </a:rPr>
              <a:t>Ο αέρας εισέρχεται στη συνέχεια στο "ψυχρό κουτί", το οποίο περιέχει μια στήλη απόσταξης με πολλά στάδια και μια στήλη αργού για πρόσθετο καθαρισμό οξυγόνου.</a:t>
            </a:r>
          </a:p>
          <a:p>
            <a:pPr>
              <a:lnSpc>
                <a:spcPct val="100000"/>
              </a:lnSpc>
            </a:pPr>
            <a:r>
              <a:rPr lang="en-US" sz="2000" dirty="0">
                <a:latin typeface="Calibri" panose="020F0502020204030204" pitchFamily="34" charset="0"/>
                <a:cs typeface="Calibri" panose="020F0502020204030204" pitchFamily="34" charset="0"/>
                <a:hlinkClick r:id="rId2"/>
              </a:rPr>
              <a:t>https://www.youtube.com/watch?v=Ejx_WNKPEVw</a:t>
            </a:r>
            <a:r>
              <a:rPr lang="el-GR" sz="2000" dirty="0">
                <a:latin typeface="Calibri" panose="020F0502020204030204" pitchFamily="34" charset="0"/>
                <a:cs typeface="Calibri" panose="020F0502020204030204" pitchFamily="34" charset="0"/>
              </a:rPr>
              <a:t> </a:t>
            </a:r>
          </a:p>
          <a:p>
            <a:pPr>
              <a:lnSpc>
                <a:spcPct val="100000"/>
              </a:lnSpc>
            </a:pPr>
            <a:r>
              <a:rPr lang="en-US" sz="2000" dirty="0">
                <a:latin typeface="Calibri" panose="020F0502020204030204" pitchFamily="34" charset="0"/>
                <a:cs typeface="Calibri" panose="020F0502020204030204" pitchFamily="34" charset="0"/>
                <a:hlinkClick r:id="rId3"/>
              </a:rPr>
              <a:t>https://www.youtube.com/watch?v=0Qf5qeZ6Fd0</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lnSpc>
                <a:spcPct val="100000"/>
              </a:lnSpc>
            </a:pPr>
            <a:r>
              <a:rPr lang="en-US" sz="2000">
                <a:latin typeface="Calibri" panose="020F0502020204030204" pitchFamily="34" charset="0"/>
                <a:cs typeface="Calibri" panose="020F0502020204030204" pitchFamily="34" charset="0"/>
                <a:hlinkClick r:id="rId4"/>
              </a:rPr>
              <a:t>https://www.youtube.com/watch?v=bi50jMFwGGQ</a:t>
            </a:r>
            <a:r>
              <a:rPr lang="en-US" sz="2000">
                <a:latin typeface="Calibri" panose="020F0502020204030204" pitchFamily="34" charset="0"/>
                <a:cs typeface="Calibri" panose="020F0502020204030204" pitchFamily="34" charset="0"/>
              </a:rPr>
              <a:t> </a:t>
            </a:r>
            <a:endParaRPr lang="el-GR" sz="2000" dirty="0">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C4AEEF0B-1B8C-4ECE-9427-7C807A7FFC8C}"/>
              </a:ext>
            </a:extLst>
          </p:cNvPr>
          <p:cNvSpPr>
            <a:spLocks noGrp="1"/>
          </p:cNvSpPr>
          <p:nvPr>
            <p:ph type="sldNum" sz="quarter" idx="12"/>
          </p:nvPr>
        </p:nvSpPr>
        <p:spPr/>
        <p:txBody>
          <a:bodyPr/>
          <a:lstStyle/>
          <a:p>
            <a:fld id="{34B7E4EF-A1BD-40F4-AB7B-04F084DD991D}" type="slidenum">
              <a:rPr lang="en-US" smtClean="0"/>
              <a:pPr/>
              <a:t>18</a:t>
            </a:fld>
            <a:endParaRPr lang="en-US"/>
          </a:p>
        </p:txBody>
      </p:sp>
    </p:spTree>
    <p:extLst>
      <p:ext uri="{BB962C8B-B14F-4D97-AF65-F5344CB8AC3E}">
        <p14:creationId xmlns:p14="http://schemas.microsoft.com/office/powerpoint/2010/main" val="112311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4B7E4EF-A1BD-40F4-AB7B-04F084DD991D}" type="slidenum">
              <a:rPr lang="en-US" smtClean="0"/>
              <a:pPr/>
              <a:t>19</a:t>
            </a:fld>
            <a:endParaRPr lang="en-US"/>
          </a:p>
        </p:txBody>
      </p:sp>
      <p:pic>
        <p:nvPicPr>
          <p:cNvPr id="5" name="Picture 2" descr="Αποτέλεσμα εικόνας για Cryogenic Air Separation Unit (ASU)">
            <a:extLst>
              <a:ext uri="{FF2B5EF4-FFF2-40B4-BE49-F238E27FC236}">
                <a16:creationId xmlns:a16="http://schemas.microsoft.com/office/drawing/2014/main" id="{B1239C0C-2FC6-4C08-8811-03FB3AF814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solidFill>
            <a:srgbClr val="FFFFFF"/>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4CB0CF-88FB-48BD-9D6F-1FDF17ABE222}"/>
              </a:ext>
            </a:extLst>
          </p:cNvPr>
          <p:cNvSpPr>
            <a:spLocks noGrp="1"/>
          </p:cNvSpPr>
          <p:nvPr>
            <p:ph type="title"/>
          </p:nvPr>
        </p:nvSpPr>
        <p:spPr>
          <a:xfrm>
            <a:off x="520700" y="220094"/>
            <a:ext cx="10058400" cy="1371600"/>
          </a:xfrm>
        </p:spPr>
        <p:txBody>
          <a:bodyPr/>
          <a:lstStyle/>
          <a:p>
            <a:r>
              <a:rPr lang="el-GR" b="1" dirty="0"/>
              <a:t>Βιομηχανικά αέρια</a:t>
            </a:r>
            <a:endParaRPr lang="el-GR" dirty="0"/>
          </a:p>
        </p:txBody>
      </p:sp>
      <p:sp>
        <p:nvSpPr>
          <p:cNvPr id="3" name="Θέση περιεχομένου 2">
            <a:extLst>
              <a:ext uri="{FF2B5EF4-FFF2-40B4-BE49-F238E27FC236}">
                <a16:creationId xmlns:a16="http://schemas.microsoft.com/office/drawing/2014/main" id="{A618B3E6-6CC8-46C4-AB8A-B4B2FF7D7804}"/>
              </a:ext>
            </a:extLst>
          </p:cNvPr>
          <p:cNvSpPr>
            <a:spLocks noGrp="1"/>
          </p:cNvSpPr>
          <p:nvPr>
            <p:ph idx="1"/>
          </p:nvPr>
        </p:nvSpPr>
        <p:spPr>
          <a:xfrm>
            <a:off x="304793" y="1212596"/>
            <a:ext cx="6030003" cy="4822444"/>
          </a:xfrm>
        </p:spPr>
        <p:txBody>
          <a:bodyPr>
            <a:noAutofit/>
          </a:bodyPr>
          <a:lstStyle/>
          <a:p>
            <a:r>
              <a:rPr lang="el-GR" sz="2000" dirty="0">
                <a:latin typeface="Calibri" panose="020F0502020204030204" pitchFamily="34" charset="0"/>
                <a:cs typeface="Calibri" panose="020F0502020204030204" pitchFamily="34" charset="0"/>
              </a:rPr>
              <a:t>Τα βιομηχανικά αέρια είναι τα αέρια υλικά που κατασκευάζονται για χρήση στη βιομηχανία. Τα κύρια αέρια που παρέχονται είναι το άζωτο, το οξυγόνο, το διοξείδιο του άνθρακα, το αργό, το υδρογόνο, το ήλιο και η </a:t>
            </a:r>
            <a:r>
              <a:rPr lang="el-GR" sz="2000" dirty="0" err="1">
                <a:latin typeface="Calibri" panose="020F0502020204030204" pitchFamily="34" charset="0"/>
                <a:cs typeface="Calibri" panose="020F0502020204030204" pitchFamily="34" charset="0"/>
              </a:rPr>
              <a:t>ασετυλίνη</a:t>
            </a:r>
            <a:r>
              <a:rPr lang="el-GR" sz="2000" dirty="0">
                <a:latin typeface="Calibri" panose="020F0502020204030204" pitchFamily="34" charset="0"/>
                <a:cs typeface="Calibri" panose="020F0502020204030204" pitchFamily="34" charset="0"/>
              </a:rPr>
              <a:t>, αν και πολλά άλλα αέρια και μείγματα διατίθενται επίσης σε φιάλες αερίου. </a:t>
            </a:r>
          </a:p>
          <a:p>
            <a:r>
              <a:rPr lang="el-GR" sz="2000" dirty="0">
                <a:latin typeface="Calibri" panose="020F0502020204030204" pitchFamily="34" charset="0"/>
                <a:cs typeface="Calibri" panose="020F0502020204030204" pitchFamily="34" charset="0"/>
              </a:rPr>
              <a:t>Η βιομηχανία που παράγει αυτά τα αέρια είναι επίσης γνωστή ως βιομηχανικό αέριο, το οποίο θεωρείται ότι περιλαμβάνει επίσης την παροχή εξοπλισμού και τεχνολογίας για την παραγωγή και τη χρήση των αερίων. </a:t>
            </a:r>
          </a:p>
          <a:p>
            <a:r>
              <a:rPr lang="el-GR" sz="2000" dirty="0">
                <a:latin typeface="Calibri" panose="020F0502020204030204" pitchFamily="34" charset="0"/>
                <a:cs typeface="Calibri" panose="020F0502020204030204" pitchFamily="34" charset="0"/>
              </a:rPr>
              <a:t>Η παραγωγή τους αποτελεί μέρος της ευρύτερης χημικής βιομηχανίας (όπου τα βιομηχανικά αέρια συχνά θεωρούνται ως "ειδικά χημικά προϊόντα").</a:t>
            </a:r>
            <a:endParaRPr lang="en-US" sz="2000" dirty="0">
              <a:latin typeface="Calibri" panose="020F0502020204030204" pitchFamily="34" charset="0"/>
              <a:cs typeface="Calibri" panose="020F0502020204030204" pitchFamily="34" charset="0"/>
            </a:endParaRPr>
          </a:p>
        </p:txBody>
      </p:sp>
      <p:pic>
        <p:nvPicPr>
          <p:cNvPr id="1026" name="Picture 2" descr="Αποτέλεσμα εικόνας για industrial gases production">
            <a:extLst>
              <a:ext uri="{FF2B5EF4-FFF2-40B4-BE49-F238E27FC236}">
                <a16:creationId xmlns:a16="http://schemas.microsoft.com/office/drawing/2014/main" id="{E3E95764-3040-49D5-83B0-B9B2DB5836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225" y="352809"/>
            <a:ext cx="4744416" cy="307993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4C78494E-EB49-4D9C-B4DF-3CF4535F2391}"/>
              </a:ext>
            </a:extLst>
          </p:cNvPr>
          <p:cNvSpPr>
            <a:spLocks noGrp="1"/>
          </p:cNvSpPr>
          <p:nvPr>
            <p:ph type="sldNum" sz="quarter" idx="12"/>
          </p:nvPr>
        </p:nvSpPr>
        <p:spPr/>
        <p:txBody>
          <a:bodyPr/>
          <a:lstStyle/>
          <a:p>
            <a:fld id="{34B7E4EF-A1BD-40F4-AB7B-04F084DD991D}" type="slidenum">
              <a:rPr lang="en-US" smtClean="0"/>
              <a:pPr/>
              <a:t>2</a:t>
            </a:fld>
            <a:endParaRPr lang="en-US"/>
          </a:p>
        </p:txBody>
      </p:sp>
      <p:pic>
        <p:nvPicPr>
          <p:cNvPr id="7" name="Εικόνα 6">
            <a:extLst>
              <a:ext uri="{FF2B5EF4-FFF2-40B4-BE49-F238E27FC236}">
                <a16:creationId xmlns:a16="http://schemas.microsoft.com/office/drawing/2014/main" id="{37BD4E4B-9CD8-E4A7-AB25-29B8A01ECC21}"/>
              </a:ext>
            </a:extLst>
          </p:cNvPr>
          <p:cNvPicPr>
            <a:picLocks noChangeAspect="1"/>
          </p:cNvPicPr>
          <p:nvPr/>
        </p:nvPicPr>
        <p:blipFill rotWithShape="1">
          <a:blip r:embed="rId3"/>
          <a:srcRect l="28032" t="31476" r="44918" b="32896"/>
          <a:stretch/>
        </p:blipFill>
        <p:spPr>
          <a:xfrm>
            <a:off x="7069225" y="3322410"/>
            <a:ext cx="4744416" cy="3515180"/>
          </a:xfrm>
          <a:prstGeom prst="rect">
            <a:avLst/>
          </a:prstGeom>
        </p:spPr>
      </p:pic>
    </p:spTree>
    <p:extLst>
      <p:ext uri="{BB962C8B-B14F-4D97-AF65-F5344CB8AC3E}">
        <p14:creationId xmlns:p14="http://schemas.microsoft.com/office/powerpoint/2010/main" val="17182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313275-EA34-4352-83A1-7E161597EF6E}"/>
              </a:ext>
            </a:extLst>
          </p:cNvPr>
          <p:cNvSpPr>
            <a:spLocks noGrp="1"/>
          </p:cNvSpPr>
          <p:nvPr>
            <p:ph type="title"/>
          </p:nvPr>
        </p:nvSpPr>
        <p:spPr/>
        <p:txBody>
          <a:bodyPr>
            <a:normAutofit fontScale="90000"/>
          </a:bodyPr>
          <a:lstStyle/>
          <a:p>
            <a:r>
              <a:rPr lang="el-GR" dirty="0">
                <a:latin typeface="Calibri" panose="020F0502020204030204" pitchFamily="34" charset="0"/>
                <a:cs typeface="Calibri" panose="020F0502020204030204" pitchFamily="34" charset="0"/>
              </a:rPr>
              <a:t>Διεργασία κρυογονικής απόσταξης </a:t>
            </a:r>
            <a:br>
              <a:rPr lang="el-GR"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Cryogenic distillation process</a:t>
            </a:r>
            <a:br>
              <a:rPr lang="en-US"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73FFECD8-770D-4241-949F-BC5D22E71FFA}"/>
              </a:ext>
            </a:extLst>
          </p:cNvPr>
          <p:cNvSpPr>
            <a:spLocks noGrp="1"/>
          </p:cNvSpPr>
          <p:nvPr>
            <p:ph idx="1"/>
          </p:nvPr>
        </p:nvSpPr>
        <p:spPr>
          <a:xfrm>
            <a:off x="1066800" y="1845578"/>
            <a:ext cx="10058400" cy="4107166"/>
          </a:xfrm>
        </p:spPr>
        <p:txBody>
          <a:bodyPr>
            <a:noAutofit/>
          </a:bodyPr>
          <a:lstStyle/>
          <a:p>
            <a:r>
              <a:rPr lang="el-GR" sz="2000" dirty="0">
                <a:latin typeface="Calibri" panose="020F0502020204030204" pitchFamily="34" charset="0"/>
                <a:cs typeface="Calibri" panose="020F0502020204030204" pitchFamily="34" charset="0"/>
              </a:rPr>
              <a:t>Τα καθαρά αέρια μπορούν να διαχωριστούν από τον αέρα πρώτα με την ψύξη τους μέχρι να υγροποιηθούν και στη συνέχεια με την επιλεκτική απόσταξη των συστατικών στις διάφορες θερμοκρασίες βρασμού τους. Η διαδικασία μπορεί να παράγει αέρια υψηλής καθαρότητας, αλλά είναι </a:t>
            </a:r>
            <a:r>
              <a:rPr lang="el-GR" sz="2000" dirty="0" err="1">
                <a:latin typeface="Calibri" panose="020F0502020204030204" pitchFamily="34" charset="0"/>
                <a:cs typeface="Calibri" panose="020F0502020204030204" pitchFamily="34" charset="0"/>
              </a:rPr>
              <a:t>ενεργοβόρα</a:t>
            </a:r>
            <a:r>
              <a:rPr lang="el-GR" sz="2000" dirty="0">
                <a:latin typeface="Calibri" panose="020F0502020204030204" pitchFamily="34" charset="0"/>
                <a:cs typeface="Calibri" panose="020F0502020204030204" pitchFamily="34" charset="0"/>
              </a:rPr>
              <a:t>. Η διεργασία αυτή ανακοινώθηκε από τον </a:t>
            </a:r>
            <a:r>
              <a:rPr lang="el-GR" sz="2000" dirty="0" err="1">
                <a:latin typeface="Calibri" panose="020F0502020204030204" pitchFamily="34" charset="0"/>
                <a:cs typeface="Calibri" panose="020F0502020204030204" pitchFamily="34" charset="0"/>
              </a:rPr>
              <a:t>Carl</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von</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Linde</a:t>
            </a:r>
            <a:r>
              <a:rPr lang="el-GR" sz="2000" dirty="0">
                <a:latin typeface="Calibri" panose="020F0502020204030204" pitchFamily="34" charset="0"/>
                <a:cs typeface="Calibri" panose="020F0502020204030204" pitchFamily="34" charset="0"/>
              </a:rPr>
              <a:t> στις αρχές του 20ού αιώνα και χρησιμοποιείται ακόμη και σήμερα για την παραγωγή αερίων υψηλής καθαρότητας. Ενώ την ανέπτυξε το έτος 1895, η διαδικασία παρέμεινε καθαρά ακαδημαϊκή για επτά χρόνια πριν χρησιμοποιηθεί για πρώτη φορά σε βιομηχανικές εφαρμογές (1902).</a:t>
            </a:r>
          </a:p>
          <a:p>
            <a:endParaRPr lang="el-GR" sz="2000"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33012B-8038-4924-A24E-D6CA6510F604}"/>
              </a:ext>
            </a:extLst>
          </p:cNvPr>
          <p:cNvSpPr>
            <a:spLocks noGrp="1"/>
          </p:cNvSpPr>
          <p:nvPr>
            <p:ph type="sldNum" sz="quarter" idx="12"/>
          </p:nvPr>
        </p:nvSpPr>
        <p:spPr/>
        <p:txBody>
          <a:bodyPr/>
          <a:lstStyle/>
          <a:p>
            <a:fld id="{34B7E4EF-A1BD-40F4-AB7B-04F084DD991D}" type="slidenum">
              <a:rPr lang="en-US" smtClean="0"/>
              <a:pPr/>
              <a:t>20</a:t>
            </a:fld>
            <a:endParaRPr lang="en-US"/>
          </a:p>
        </p:txBody>
      </p:sp>
    </p:spTree>
    <p:extLst>
      <p:ext uri="{BB962C8B-B14F-4D97-AF65-F5344CB8AC3E}">
        <p14:creationId xmlns:p14="http://schemas.microsoft.com/office/powerpoint/2010/main" val="21931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163713C-2A55-EA97-E21C-17332C51DE01}"/>
              </a:ext>
            </a:extLst>
          </p:cNvPr>
          <p:cNvSpPr>
            <a:spLocks noGrp="1"/>
          </p:cNvSpPr>
          <p:nvPr>
            <p:ph idx="1"/>
          </p:nvPr>
        </p:nvSpPr>
        <p:spPr>
          <a:xfrm>
            <a:off x="1133912" y="1155164"/>
            <a:ext cx="10058400" cy="3849624"/>
          </a:xfrm>
        </p:spPr>
        <p:txBody>
          <a:bodyPr>
            <a:noAutofit/>
          </a:bodyPr>
          <a:lstStyle/>
          <a:p>
            <a:r>
              <a:rPr lang="el-GR" sz="2000" dirty="0">
                <a:latin typeface="Calibri" panose="020F0502020204030204" pitchFamily="34" charset="0"/>
                <a:cs typeface="Calibri" panose="020F0502020204030204" pitchFamily="34" charset="0"/>
              </a:rPr>
              <a:t>Η διεργασία </a:t>
            </a:r>
            <a:r>
              <a:rPr lang="el-GR" sz="2000" dirty="0" err="1">
                <a:latin typeface="Calibri" panose="020F0502020204030204" pitchFamily="34" charset="0"/>
                <a:cs typeface="Calibri" panose="020F0502020204030204" pitchFamily="34" charset="0"/>
              </a:rPr>
              <a:t>κρυογονικού</a:t>
            </a:r>
            <a:r>
              <a:rPr lang="el-GR" sz="2000" dirty="0">
                <a:latin typeface="Calibri" panose="020F0502020204030204" pitchFamily="34" charset="0"/>
                <a:cs typeface="Calibri" panose="020F0502020204030204" pitchFamily="34" charset="0"/>
              </a:rPr>
              <a:t> διαχωρισμού απαιτεί πολύ στενή ενσωμάτωση των </a:t>
            </a:r>
            <a:r>
              <a:rPr lang="el-GR" sz="2000" dirty="0" err="1">
                <a:latin typeface="Calibri" panose="020F0502020204030204" pitchFamily="34" charset="0"/>
                <a:cs typeface="Calibri" panose="020F0502020204030204" pitchFamily="34" charset="0"/>
              </a:rPr>
              <a:t>εναλλακτών</a:t>
            </a:r>
            <a:r>
              <a:rPr lang="el-GR" sz="2000" dirty="0">
                <a:latin typeface="Calibri" panose="020F0502020204030204" pitchFamily="34" charset="0"/>
                <a:cs typeface="Calibri" panose="020F0502020204030204" pitchFamily="34" charset="0"/>
              </a:rPr>
              <a:t> θερμότητας και των στηλών διαχωρισμού για να επιτευχθεί καλή απόδοση και όλη η ενέργεια για την ψύξη παρέχεται από τη συμπίεση του αέρα στην είσοδο της μονάδας.</a:t>
            </a:r>
          </a:p>
          <a:p>
            <a:r>
              <a:rPr lang="el-GR" sz="2000" dirty="0">
                <a:latin typeface="Calibri" panose="020F0502020204030204" pitchFamily="34" charset="0"/>
                <a:cs typeface="Calibri" panose="020F0502020204030204" pitchFamily="34" charset="0"/>
              </a:rPr>
              <a:t>Για να επιτευχθούν οι χαμηλές θερμοκρασίες απόσταξης, μια μονάδα διαχωρισμού αέρα απαιτεί έναν κύκλο ψύξης που λειτουργεί μέσω του φαινομένου </a:t>
            </a:r>
            <a:r>
              <a:rPr lang="el-GR" sz="2000" dirty="0" err="1">
                <a:latin typeface="Calibri" panose="020F0502020204030204" pitchFamily="34" charset="0"/>
                <a:cs typeface="Calibri" panose="020F0502020204030204" pitchFamily="34" charset="0"/>
              </a:rPr>
              <a:t>Joule-Thomson</a:t>
            </a:r>
            <a:r>
              <a:rPr lang="el-GR" sz="2000" dirty="0">
                <a:latin typeface="Calibri" panose="020F0502020204030204" pitchFamily="34" charset="0"/>
                <a:cs typeface="Calibri" panose="020F0502020204030204" pitchFamily="34" charset="0"/>
              </a:rPr>
              <a:t>, και ο ψυκτικός εξοπλισμός πρέπει να διατηρείται εντός ενός μονωμένου περιβλήματος (που συνήθως ονομάζεται "ψυκτικό κουτί"). Η ψύξη των αερίων απαιτεί μεγάλη ποσότητα ενέργειας για να λειτουργήσει αυτός ο ψυκτικός κύκλος και παρέχεται από έναν αεροσυμπιεστή. </a:t>
            </a:r>
          </a:p>
          <a:p>
            <a:r>
              <a:rPr lang="el-GR" sz="2000" dirty="0">
                <a:latin typeface="Calibri" panose="020F0502020204030204" pitchFamily="34" charset="0"/>
                <a:cs typeface="Calibri" panose="020F0502020204030204" pitchFamily="34" charset="0"/>
              </a:rPr>
              <a:t>Οι σύγχρονες μονάδες ASU χρησιμοποιούν στροβίλους διαστολής για την ψύξη, ενώ η έξοδος του διαστολέα βοηθά στην κίνηση του αεροσυμπιεστή, για βελτιωμένη απόδοση. </a:t>
            </a:r>
          </a:p>
          <a:p>
            <a:endParaRPr lang="el-GR" sz="2000" dirty="0"/>
          </a:p>
        </p:txBody>
      </p:sp>
      <p:sp>
        <p:nvSpPr>
          <p:cNvPr id="4" name="Θέση αριθμού διαφάνειας 3">
            <a:extLst>
              <a:ext uri="{FF2B5EF4-FFF2-40B4-BE49-F238E27FC236}">
                <a16:creationId xmlns:a16="http://schemas.microsoft.com/office/drawing/2014/main" id="{DC001469-DC4C-3DAC-331B-F21E2EE4E0E4}"/>
              </a:ext>
            </a:extLst>
          </p:cNvPr>
          <p:cNvSpPr>
            <a:spLocks noGrp="1"/>
          </p:cNvSpPr>
          <p:nvPr>
            <p:ph type="sldNum" sz="quarter" idx="12"/>
          </p:nvPr>
        </p:nvSpPr>
        <p:spPr/>
        <p:txBody>
          <a:bodyPr/>
          <a:lstStyle/>
          <a:p>
            <a:fld id="{34B7E4EF-A1BD-40F4-AB7B-04F084DD991D}" type="slidenum">
              <a:rPr lang="en-US" smtClean="0"/>
              <a:pPr/>
              <a:t>21</a:t>
            </a:fld>
            <a:endParaRPr lang="en-US"/>
          </a:p>
        </p:txBody>
      </p:sp>
      <p:sp>
        <p:nvSpPr>
          <p:cNvPr id="5" name="4 - Ορθογώνιο"/>
          <p:cNvSpPr/>
          <p:nvPr/>
        </p:nvSpPr>
        <p:spPr>
          <a:xfrm>
            <a:off x="2499544" y="5604762"/>
            <a:ext cx="5981125" cy="369332"/>
          </a:xfrm>
          <a:prstGeom prst="rect">
            <a:avLst/>
          </a:prstGeom>
        </p:spPr>
        <p:txBody>
          <a:bodyPr wrap="none">
            <a:spAutoFit/>
          </a:bodyPr>
          <a:lstStyle/>
          <a:p>
            <a:r>
              <a:rPr lang="en-US" dirty="0">
                <a:hlinkClick r:id="rId2"/>
              </a:rPr>
              <a:t>https://www.youtube.com/watch?v=M7h59Tg9DS4</a:t>
            </a:r>
            <a:r>
              <a:rPr lang="en-US" dirty="0"/>
              <a:t> </a:t>
            </a:r>
            <a:endParaRPr lang="el-GR" dirty="0"/>
          </a:p>
        </p:txBody>
      </p:sp>
    </p:spTree>
    <p:extLst>
      <p:ext uri="{BB962C8B-B14F-4D97-AF65-F5344CB8AC3E}">
        <p14:creationId xmlns:p14="http://schemas.microsoft.com/office/powerpoint/2010/main" val="3575165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FFECD8-770D-4241-949F-BC5D22E71FFA}"/>
              </a:ext>
            </a:extLst>
          </p:cNvPr>
          <p:cNvSpPr>
            <a:spLocks noGrp="1"/>
          </p:cNvSpPr>
          <p:nvPr>
            <p:ph idx="1"/>
          </p:nvPr>
        </p:nvSpPr>
        <p:spPr>
          <a:xfrm>
            <a:off x="528506" y="457201"/>
            <a:ext cx="11207692" cy="5495544"/>
          </a:xfrm>
        </p:spPr>
        <p:txBody>
          <a:bodyPr>
            <a:no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διεργασία αποτελείται από τα ακόλουθα κύρια βήματα:</a:t>
            </a:r>
            <a:endParaRPr lang="en-US" sz="2000" dirty="0">
              <a:latin typeface="Calibri" panose="020F0502020204030204" pitchFamily="34" charset="0"/>
              <a:cs typeface="Calibri" panose="020F0502020204030204" pitchFamily="34" charset="0"/>
            </a:endParaRPr>
          </a:p>
          <a:p>
            <a:pPr>
              <a:lnSpc>
                <a:spcPct val="100000"/>
              </a:lnSpc>
              <a:spcBef>
                <a:spcPts val="0"/>
              </a:spcBef>
            </a:pPr>
            <a:endParaRPr lang="en-US" sz="2000" dirty="0">
              <a:latin typeface="Calibri" panose="020F0502020204030204" pitchFamily="34" charset="0"/>
              <a:cs typeface="Calibri" panose="020F0502020204030204" pitchFamily="34" charset="0"/>
            </a:endParaRPr>
          </a:p>
          <a:p>
            <a:pPr marL="342900" indent="-342900">
              <a:lnSpc>
                <a:spcPct val="100000"/>
              </a:lnSpc>
              <a:spcBef>
                <a:spcPts val="0"/>
              </a:spcBef>
              <a:buFont typeface="+mj-lt"/>
              <a:buAutoNum type="arabicPeriod"/>
            </a:pPr>
            <a:r>
              <a:rPr lang="el-GR" sz="2000" dirty="0">
                <a:latin typeface="Calibri" panose="020F0502020204030204" pitchFamily="34" charset="0"/>
                <a:cs typeface="Calibri" panose="020F0502020204030204" pitchFamily="34" charset="0"/>
              </a:rPr>
              <a:t>Πριν από τη συμπίεση ο αέρας προ-φιλτράρεται από τη σκόνη.</a:t>
            </a:r>
          </a:p>
          <a:p>
            <a:pPr marL="342900" indent="-342900">
              <a:lnSpc>
                <a:spcPct val="100000"/>
              </a:lnSpc>
              <a:spcBef>
                <a:spcPts val="0"/>
              </a:spcBef>
              <a:buFont typeface="+mj-lt"/>
              <a:buAutoNum type="arabicPeriod"/>
            </a:pPr>
            <a:endParaRPr lang="el-GR" sz="2000" dirty="0">
              <a:latin typeface="Calibri" panose="020F0502020204030204" pitchFamily="34" charset="0"/>
              <a:cs typeface="Calibri" panose="020F0502020204030204" pitchFamily="34" charset="0"/>
            </a:endParaRPr>
          </a:p>
          <a:p>
            <a:pPr marL="342900" indent="-342900">
              <a:lnSpc>
                <a:spcPct val="100000"/>
              </a:lnSpc>
              <a:spcBef>
                <a:spcPts val="0"/>
              </a:spcBef>
              <a:buFont typeface="+mj-lt"/>
              <a:buAutoNum type="arabicPeriod"/>
            </a:pPr>
            <a:r>
              <a:rPr lang="el-GR" sz="2000" dirty="0">
                <a:latin typeface="Calibri" panose="020F0502020204030204" pitchFamily="34" charset="0"/>
                <a:cs typeface="Calibri" panose="020F0502020204030204" pitchFamily="34" charset="0"/>
              </a:rPr>
              <a:t>Ο αέρας συμπιέζεται όπου η τελική πίεση παροχής καθορίζεται από τις ανακτήσεις και την κατάσταση ρευστού (αέριο ή υγρό) των προϊόντων. Οι τυπικές πιέσεις κυμαίνονται μεταξύ 5 και 10 </a:t>
            </a:r>
            <a:r>
              <a:rPr lang="el-GR" sz="2000" dirty="0" err="1">
                <a:latin typeface="Calibri" panose="020F0502020204030204" pitchFamily="34" charset="0"/>
                <a:cs typeface="Calibri" panose="020F0502020204030204" pitchFamily="34" charset="0"/>
              </a:rPr>
              <a:t>bar</a:t>
            </a:r>
            <a:r>
              <a:rPr lang="el-GR" sz="2000" dirty="0">
                <a:latin typeface="Calibri" panose="020F0502020204030204" pitchFamily="34" charset="0"/>
                <a:cs typeface="Calibri" panose="020F0502020204030204" pitchFamily="34" charset="0"/>
              </a:rPr>
              <a:t>. Το ρεύμα αέρα μπορεί επίσης να συμπιεστεί σε διαφορετικές πιέσεις για να βελτιωθεί η απόδοση της ASU. Κατά τη συμπίεση το νερό συμπυκνώνεται σε </a:t>
            </a:r>
            <a:r>
              <a:rPr lang="el-GR" sz="2000" dirty="0" err="1">
                <a:latin typeface="Calibri" panose="020F0502020204030204" pitchFamily="34" charset="0"/>
                <a:cs typeface="Calibri" panose="020F0502020204030204" pitchFamily="34" charset="0"/>
              </a:rPr>
              <a:t>ψύκτες</a:t>
            </a:r>
            <a:r>
              <a:rPr lang="el-GR" sz="2000" dirty="0">
                <a:latin typeface="Calibri" panose="020F0502020204030204" pitchFamily="34" charset="0"/>
                <a:cs typeface="Calibri" panose="020F0502020204030204" pitchFamily="34" charset="0"/>
              </a:rPr>
              <a:t>.</a:t>
            </a:r>
          </a:p>
          <a:p>
            <a:pPr marL="342900" indent="-342900">
              <a:lnSpc>
                <a:spcPct val="100000"/>
              </a:lnSpc>
              <a:spcBef>
                <a:spcPts val="0"/>
              </a:spcBef>
              <a:buFont typeface="+mj-lt"/>
              <a:buAutoNum type="arabicPeriod"/>
            </a:pPr>
            <a:endParaRPr lang="en-US" sz="2000" dirty="0">
              <a:latin typeface="Calibri" panose="020F0502020204030204" pitchFamily="34" charset="0"/>
              <a:cs typeface="Calibri" panose="020F0502020204030204" pitchFamily="34" charset="0"/>
            </a:endParaRPr>
          </a:p>
          <a:p>
            <a:pPr marL="342900" indent="-342900">
              <a:lnSpc>
                <a:spcPct val="100000"/>
              </a:lnSpc>
              <a:spcBef>
                <a:spcPts val="0"/>
              </a:spcBef>
              <a:buFont typeface="+mj-lt"/>
              <a:buAutoNum type="arabicPeriod"/>
            </a:pPr>
            <a:r>
              <a:rPr lang="el-GR" sz="2000" dirty="0">
                <a:latin typeface="Calibri" panose="020F0502020204030204" pitchFamily="34" charset="0"/>
                <a:cs typeface="Calibri" panose="020F0502020204030204" pitchFamily="34" charset="0"/>
              </a:rPr>
              <a:t>Ο αέρας της διεργασίας περνάει γενικά μέσα από ένα μοριακό κόσκινο, το οποίο απομακρύνει τυχόν εναπομείναντες υδρατμούς, καθώς και διοξείδιο του άνθρακα, το οποίο θα πάγωνε και θα έφραζε τον </a:t>
            </a:r>
            <a:r>
              <a:rPr lang="el-GR" sz="2000" dirty="0" err="1">
                <a:latin typeface="Calibri" panose="020F0502020204030204" pitchFamily="34" charset="0"/>
                <a:cs typeface="Calibri" panose="020F0502020204030204" pitchFamily="34" charset="0"/>
              </a:rPr>
              <a:t>κρυογενικό</a:t>
            </a:r>
            <a:r>
              <a:rPr lang="el-GR" sz="2000" dirty="0">
                <a:latin typeface="Calibri" panose="020F0502020204030204" pitchFamily="34" charset="0"/>
                <a:cs typeface="Calibri" panose="020F0502020204030204" pitchFamily="34" charset="0"/>
              </a:rPr>
              <a:t> εξοπλισμό. Τα μοριακά κόσκινα είναι συχνά σχεδιασμένα για να απομακρύνουν τυχόν αέριους υδρογονάνθρακες από τον αέρα, καθώς αυτοί μπορεί να αποτελέσουν πρόβλημα στην επακόλουθη απόσταξη του αέρα που θα μπορούσε να οδηγήσει σε εκρήξεις. Η κλίνη των μοριακών κόσκινων πρέπει να </a:t>
            </a:r>
            <a:r>
              <a:rPr lang="el-GR" sz="2000" dirty="0" err="1">
                <a:latin typeface="Calibri" panose="020F0502020204030204" pitchFamily="34" charset="0"/>
                <a:cs typeface="Calibri" panose="020F0502020204030204" pitchFamily="34" charset="0"/>
              </a:rPr>
              <a:t>αναγεννάται</a:t>
            </a:r>
            <a:r>
              <a:rPr lang="el-GR" sz="2000" dirty="0">
                <a:latin typeface="Calibri" panose="020F0502020204030204" pitchFamily="34" charset="0"/>
                <a:cs typeface="Calibri" panose="020F0502020204030204" pitchFamily="34" charset="0"/>
              </a:rPr>
              <a:t>. Αυτό επιτυγχάνεται με την εγκατάσταση πολλαπλών μονάδων που λειτουργούν σε εναλλασσόμενη λειτουργία και χρησιμοποιούν το ξηρό </a:t>
            </a:r>
            <a:r>
              <a:rPr lang="el-GR" sz="2000" dirty="0" err="1">
                <a:latin typeface="Calibri" panose="020F0502020204030204" pitchFamily="34" charset="0"/>
                <a:cs typeface="Calibri" panose="020F0502020204030204" pitchFamily="34" charset="0"/>
              </a:rPr>
              <a:t>συμπαραγόμενο</a:t>
            </a:r>
            <a:r>
              <a:rPr lang="el-GR" sz="2000" dirty="0">
                <a:latin typeface="Calibri" panose="020F0502020204030204" pitchFamily="34" charset="0"/>
                <a:cs typeface="Calibri" panose="020F0502020204030204" pitchFamily="34" charset="0"/>
              </a:rPr>
              <a:t> απόβλητο αέριο για την </a:t>
            </a:r>
            <a:r>
              <a:rPr lang="el-GR" sz="2000" dirty="0" err="1">
                <a:latin typeface="Calibri" panose="020F0502020204030204" pitchFamily="34" charset="0"/>
                <a:cs typeface="Calibri" panose="020F0502020204030204" pitchFamily="34" charset="0"/>
              </a:rPr>
              <a:t>εκρόφηση</a:t>
            </a:r>
            <a:r>
              <a:rPr lang="el-GR" sz="2000" dirty="0">
                <a:latin typeface="Calibri" panose="020F0502020204030204" pitchFamily="34" charset="0"/>
                <a:cs typeface="Calibri" panose="020F0502020204030204" pitchFamily="34" charset="0"/>
              </a:rPr>
              <a:t> του νερού. </a:t>
            </a:r>
          </a:p>
        </p:txBody>
      </p:sp>
      <p:sp>
        <p:nvSpPr>
          <p:cNvPr id="4" name="Θέση αριθμού διαφάνειας 3">
            <a:extLst>
              <a:ext uri="{FF2B5EF4-FFF2-40B4-BE49-F238E27FC236}">
                <a16:creationId xmlns:a16="http://schemas.microsoft.com/office/drawing/2014/main" id="{A833012B-8038-4924-A24E-D6CA6510F604}"/>
              </a:ext>
            </a:extLst>
          </p:cNvPr>
          <p:cNvSpPr>
            <a:spLocks noGrp="1"/>
          </p:cNvSpPr>
          <p:nvPr>
            <p:ph type="sldNum" sz="quarter" idx="12"/>
          </p:nvPr>
        </p:nvSpPr>
        <p:spPr/>
        <p:txBody>
          <a:bodyPr/>
          <a:lstStyle/>
          <a:p>
            <a:fld id="{34B7E4EF-A1BD-40F4-AB7B-04F084DD991D}" type="slidenum">
              <a:rPr lang="en-US" smtClean="0"/>
              <a:pPr/>
              <a:t>22</a:t>
            </a:fld>
            <a:endParaRPr lang="en-US"/>
          </a:p>
        </p:txBody>
      </p:sp>
    </p:spTree>
    <p:extLst>
      <p:ext uri="{BB962C8B-B14F-4D97-AF65-F5344CB8AC3E}">
        <p14:creationId xmlns:p14="http://schemas.microsoft.com/office/powerpoint/2010/main" val="217107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FFECD8-770D-4241-949F-BC5D22E71FFA}"/>
              </a:ext>
            </a:extLst>
          </p:cNvPr>
          <p:cNvSpPr>
            <a:spLocks noGrp="1"/>
          </p:cNvSpPr>
          <p:nvPr>
            <p:ph idx="1"/>
          </p:nvPr>
        </p:nvSpPr>
        <p:spPr>
          <a:xfrm>
            <a:off x="461394" y="595618"/>
            <a:ext cx="11107024" cy="5357126"/>
          </a:xfrm>
        </p:spPr>
        <p:txBody>
          <a:bodyPr>
            <a:noAutofit/>
          </a:bodyPr>
          <a:lstStyle/>
          <a:p>
            <a:pPr marL="342900" indent="-342900">
              <a:lnSpc>
                <a:spcPct val="100000"/>
              </a:lnSpc>
              <a:spcBef>
                <a:spcPts val="0"/>
              </a:spcBef>
              <a:buFont typeface="+mj-lt"/>
              <a:buAutoNum type="arabicPeriod" startAt="4"/>
            </a:pPr>
            <a:r>
              <a:rPr lang="el-GR" sz="2000" dirty="0">
                <a:latin typeface="Calibri" panose="020F0502020204030204" pitchFamily="34" charset="0"/>
                <a:cs typeface="Calibri" panose="020F0502020204030204" pitchFamily="34" charset="0"/>
              </a:rPr>
              <a:t>Ο αέρας της διεργασίας περνάει από έναν ενσωματωμένο </a:t>
            </a:r>
            <a:r>
              <a:rPr lang="el-GR" sz="2000" dirty="0" err="1">
                <a:latin typeface="Calibri" panose="020F0502020204030204" pitchFamily="34" charset="0"/>
                <a:cs typeface="Calibri" panose="020F0502020204030204" pitchFamily="34" charset="0"/>
              </a:rPr>
              <a:t>εναλλάκτη</a:t>
            </a:r>
            <a:r>
              <a:rPr lang="el-GR" sz="2000" dirty="0">
                <a:latin typeface="Calibri" panose="020F0502020204030204" pitchFamily="34" charset="0"/>
                <a:cs typeface="Calibri" panose="020F0502020204030204" pitchFamily="34" charset="0"/>
              </a:rPr>
              <a:t> θερμότητας (συνήθως </a:t>
            </a:r>
            <a:r>
              <a:rPr lang="el-GR" sz="2000" dirty="0" err="1">
                <a:latin typeface="Calibri" panose="020F0502020204030204" pitchFamily="34" charset="0"/>
                <a:cs typeface="Calibri" panose="020F0502020204030204" pitchFamily="34" charset="0"/>
              </a:rPr>
              <a:t>εναλλάκτης</a:t>
            </a:r>
            <a:r>
              <a:rPr lang="el-GR" sz="2000" dirty="0">
                <a:latin typeface="Calibri" panose="020F0502020204030204" pitchFamily="34" charset="0"/>
                <a:cs typeface="Calibri" panose="020F0502020204030204" pitchFamily="34" charset="0"/>
              </a:rPr>
              <a:t> πτερυγίων πλάκας) και ψύχεται έναντι των </a:t>
            </a:r>
            <a:r>
              <a:rPr lang="el-GR" sz="2000" dirty="0" err="1">
                <a:latin typeface="Calibri" panose="020F0502020204030204" pitchFamily="34" charset="0"/>
                <a:cs typeface="Calibri" panose="020F0502020204030204" pitchFamily="34" charset="0"/>
              </a:rPr>
              <a:t>κρυογενικών</a:t>
            </a:r>
            <a:r>
              <a:rPr lang="el-GR" sz="2000" dirty="0">
                <a:latin typeface="Calibri" panose="020F0502020204030204" pitchFamily="34" charset="0"/>
                <a:cs typeface="Calibri" panose="020F0502020204030204" pitchFamily="34" charset="0"/>
              </a:rPr>
              <a:t> ρευμάτων προϊόντων (και αποβλήτων). Μέρος του αέρα υγροποιείται για να σχηματίσει ένα υγρό που είναι εμπλουτισμένο σε οξυγόνο. Το υπόλοιπο αέριο είναι πλουσιότερο σε άζωτο και </a:t>
            </a:r>
            <a:r>
              <a:rPr lang="el-GR" sz="2000" dirty="0" err="1">
                <a:latin typeface="Calibri" panose="020F0502020204030204" pitchFamily="34" charset="0"/>
                <a:cs typeface="Calibri" panose="020F0502020204030204" pitchFamily="34" charset="0"/>
              </a:rPr>
              <a:t>αποστάζεται</a:t>
            </a:r>
            <a:r>
              <a:rPr lang="el-GR" sz="2000" dirty="0">
                <a:latin typeface="Calibri" panose="020F0502020204030204" pitchFamily="34" charset="0"/>
                <a:cs typeface="Calibri" panose="020F0502020204030204" pitchFamily="34" charset="0"/>
              </a:rPr>
              <a:t> σε σχεδόν καθαρό άζωτο (συνήθως &lt; 1ppm) σε στήλη απόσταξης υψηλής πίεσης (HP). Ο συμπυκνωτής αυτής της στήλης απαιτεί ψύξη η οποία επιτυγχάνεται με την περαιτέρω εκτόνωση του πιο πλούσιου σε οξυγόνο ρεύματος μέσω μιας βαλβίδας ή μέσω ενός </a:t>
            </a:r>
            <a:r>
              <a:rPr lang="el-GR" sz="2000" dirty="0" err="1">
                <a:latin typeface="Calibri" panose="020F0502020204030204" pitchFamily="34" charset="0"/>
                <a:cs typeface="Calibri" panose="020F0502020204030204" pitchFamily="34" charset="0"/>
              </a:rPr>
              <a:t>εκτονωτή</a:t>
            </a:r>
            <a:r>
              <a:rPr lang="el-GR" sz="2000" dirty="0">
                <a:latin typeface="Calibri" panose="020F0502020204030204" pitchFamily="34" charset="0"/>
                <a:cs typeface="Calibri" panose="020F0502020204030204" pitchFamily="34" charset="0"/>
              </a:rPr>
              <a:t> (αντίστροφος συμπιεστής).</a:t>
            </a:r>
          </a:p>
          <a:p>
            <a:pPr marL="342900" indent="-342900">
              <a:lnSpc>
                <a:spcPct val="100000"/>
              </a:lnSpc>
              <a:spcBef>
                <a:spcPts val="0"/>
              </a:spcBef>
              <a:buFont typeface="+mj-lt"/>
              <a:buAutoNum type="arabicPeriod" startAt="4"/>
            </a:pPr>
            <a:endParaRPr lang="el-GR" sz="2000" dirty="0">
              <a:latin typeface="Calibri" panose="020F0502020204030204" pitchFamily="34" charset="0"/>
              <a:cs typeface="Calibri" panose="020F0502020204030204" pitchFamily="34" charset="0"/>
            </a:endParaRPr>
          </a:p>
          <a:p>
            <a:pPr marL="342900" indent="-342900">
              <a:lnSpc>
                <a:spcPct val="100000"/>
              </a:lnSpc>
              <a:spcBef>
                <a:spcPts val="0"/>
              </a:spcBef>
              <a:buFont typeface="+mj-lt"/>
              <a:buAutoNum type="arabicPeriod" startAt="4"/>
            </a:pPr>
            <a:r>
              <a:rPr lang="el-GR" sz="2000" dirty="0">
                <a:latin typeface="Calibri" panose="020F0502020204030204" pitchFamily="34" charset="0"/>
                <a:cs typeface="Calibri" panose="020F0502020204030204" pitchFamily="34" charset="0"/>
              </a:rPr>
              <a:t>Εναλλακτικά, ο συμπυκνωτής μπορεί να ψύχεται με εναλλαγή θερμότητας με έναν </a:t>
            </a:r>
            <a:r>
              <a:rPr lang="el-GR" sz="2000" dirty="0" err="1">
                <a:latin typeface="Calibri" panose="020F0502020204030204" pitchFamily="34" charset="0"/>
                <a:cs typeface="Calibri" panose="020F0502020204030204" pitchFamily="34" charset="0"/>
              </a:rPr>
              <a:t>αναβράστη</a:t>
            </a:r>
            <a:r>
              <a:rPr lang="el-GR" sz="2000" dirty="0">
                <a:latin typeface="Calibri" panose="020F0502020204030204" pitchFamily="34" charset="0"/>
                <a:cs typeface="Calibri" panose="020F0502020204030204" pitchFamily="34" charset="0"/>
              </a:rPr>
              <a:t> σε μια στήλη απόσταξης χαμηλής πίεσης (LP) (που λειτουργεί σε 1,2-1,3 </a:t>
            </a:r>
            <a:r>
              <a:rPr lang="el-GR" sz="2000" dirty="0" err="1">
                <a:latin typeface="Calibri" panose="020F0502020204030204" pitchFamily="34" charset="0"/>
                <a:cs typeface="Calibri" panose="020F0502020204030204" pitchFamily="34" charset="0"/>
              </a:rPr>
              <a:t>bar</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abs</a:t>
            </a:r>
            <a:r>
              <a:rPr lang="el-GR" sz="2000" dirty="0">
                <a:latin typeface="Calibri" panose="020F0502020204030204" pitchFamily="34" charset="0"/>
                <a:cs typeface="Calibri" panose="020F0502020204030204" pitchFamily="34" charset="0"/>
              </a:rPr>
              <a:t>.) όταν η ASU παράγει καθαρό οξυγόνο. Για να ελαχιστοποιηθεί το κόστος συμπίεσης, ο συνδυασμένος συμπυκνωτής/</a:t>
            </a:r>
            <a:r>
              <a:rPr lang="el-GR" sz="2000" dirty="0" err="1">
                <a:latin typeface="Calibri" panose="020F0502020204030204" pitchFamily="34" charset="0"/>
                <a:cs typeface="Calibri" panose="020F0502020204030204" pitchFamily="34" charset="0"/>
              </a:rPr>
              <a:t>επαναβραστήρας</a:t>
            </a:r>
            <a:r>
              <a:rPr lang="el-GR" sz="2000" dirty="0">
                <a:latin typeface="Calibri" panose="020F0502020204030204" pitchFamily="34" charset="0"/>
                <a:cs typeface="Calibri" panose="020F0502020204030204" pitchFamily="34" charset="0"/>
              </a:rPr>
              <a:t> των στηλών HP/LP πρέπει να λειτουργεί με διαφορά θερμοκρασίας μόνο 1-2 K, απαιτώντας πλακοειδείς πτερυγιοφόρους </a:t>
            </a:r>
            <a:r>
              <a:rPr lang="el-GR" sz="2000" dirty="0" err="1">
                <a:latin typeface="Calibri" panose="020F0502020204030204" pitchFamily="34" charset="0"/>
                <a:cs typeface="Calibri" panose="020F0502020204030204" pitchFamily="34" charset="0"/>
              </a:rPr>
              <a:t>εναλλάκτες</a:t>
            </a:r>
            <a:r>
              <a:rPr lang="el-GR" sz="2000" dirty="0">
                <a:latin typeface="Calibri" panose="020F0502020204030204" pitchFamily="34" charset="0"/>
                <a:cs typeface="Calibri" panose="020F0502020204030204" pitchFamily="34" charset="0"/>
              </a:rPr>
              <a:t> θερμότητας από αλουμίνιο. Η τυπική καθαρότητα του οξυγόνου κυμαίνεται από 97,5% έως 99,5% και επηρεάζει τη μέγιστη ανάκτηση του οξυγόνου. Η ψύξη που απαιτείται για την παραγωγή υγρών προϊόντων επιτυγχάνεται με τη χρήση του φαινομένου </a:t>
            </a:r>
            <a:r>
              <a:rPr lang="el-GR" sz="2000" dirty="0" err="1">
                <a:latin typeface="Calibri" panose="020F0502020204030204" pitchFamily="34" charset="0"/>
                <a:cs typeface="Calibri" panose="020F0502020204030204" pitchFamily="34" charset="0"/>
              </a:rPr>
              <a:t>Joule-Thomson</a:t>
            </a:r>
            <a:r>
              <a:rPr lang="el-GR" sz="2000" dirty="0">
                <a:latin typeface="Calibri" panose="020F0502020204030204" pitchFamily="34" charset="0"/>
                <a:cs typeface="Calibri" panose="020F0502020204030204" pitchFamily="34" charset="0"/>
              </a:rPr>
              <a:t> σε έναν διαστολέα που τροφοδοτεί πεπιεσμένο αέρα απευθείας στη στήλη χαμηλής πίεσης. Ως εκ τούτου, ένα μέρος του αέρα δεν διαχωρίζεται και πρέπει να εγκαταλείψει τη στήλη χαμηλής πίεσης ως ρεύμα αποβλήτων από το ανώτερο τμήμα της.</a:t>
            </a:r>
          </a:p>
        </p:txBody>
      </p:sp>
      <p:sp>
        <p:nvSpPr>
          <p:cNvPr id="4" name="Θέση αριθμού διαφάνειας 3">
            <a:extLst>
              <a:ext uri="{FF2B5EF4-FFF2-40B4-BE49-F238E27FC236}">
                <a16:creationId xmlns:a16="http://schemas.microsoft.com/office/drawing/2014/main" id="{A833012B-8038-4924-A24E-D6CA6510F604}"/>
              </a:ext>
            </a:extLst>
          </p:cNvPr>
          <p:cNvSpPr>
            <a:spLocks noGrp="1"/>
          </p:cNvSpPr>
          <p:nvPr>
            <p:ph type="sldNum" sz="quarter" idx="12"/>
          </p:nvPr>
        </p:nvSpPr>
        <p:spPr/>
        <p:txBody>
          <a:bodyPr/>
          <a:lstStyle/>
          <a:p>
            <a:fld id="{34B7E4EF-A1BD-40F4-AB7B-04F084DD991D}" type="slidenum">
              <a:rPr lang="en-US" smtClean="0"/>
              <a:pPr/>
              <a:t>23</a:t>
            </a:fld>
            <a:endParaRPr lang="en-US"/>
          </a:p>
        </p:txBody>
      </p:sp>
    </p:spTree>
    <p:extLst>
      <p:ext uri="{BB962C8B-B14F-4D97-AF65-F5344CB8AC3E}">
        <p14:creationId xmlns:p14="http://schemas.microsoft.com/office/powerpoint/2010/main" val="335232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FFECD8-770D-4241-949F-BC5D22E71FFA}"/>
              </a:ext>
            </a:extLst>
          </p:cNvPr>
          <p:cNvSpPr>
            <a:spLocks noGrp="1"/>
          </p:cNvSpPr>
          <p:nvPr>
            <p:ph idx="1"/>
          </p:nvPr>
        </p:nvSpPr>
        <p:spPr>
          <a:xfrm>
            <a:off x="336958" y="725270"/>
            <a:ext cx="6558793" cy="5407460"/>
          </a:xfrm>
        </p:spPr>
        <p:txBody>
          <a:bodyPr>
            <a:normAutofit lnSpcReduction="10000"/>
          </a:bodyPr>
          <a:lstStyle/>
          <a:p>
            <a:pPr>
              <a:lnSpc>
                <a:spcPct val="100000"/>
              </a:lnSpc>
              <a:spcBef>
                <a:spcPts val="0"/>
              </a:spcBef>
            </a:pPr>
            <a:r>
              <a:rPr lang="el-GR" sz="2000" dirty="0">
                <a:latin typeface="Calibri" panose="020F0502020204030204" pitchFamily="34" charset="0"/>
                <a:cs typeface="Calibri" panose="020F0502020204030204" pitchFamily="34" charset="0"/>
              </a:rPr>
              <a:t>Επειδή το σημείο βρασμού του αργού (87,3 Κ σε κανονικές συνθήκες) βρίσκεται μεταξύ του σημείου βρασμού του οξυγόνου (90,2 Κ) και του αζώτου (77,4 Κ), το αργό συσσωρεύεται στο κατώτερο τμήμα της στήλης χαμηλής πίεσης. Όταν παράγεται αργό, γίνεται αναρρόφηση από την πλευρά του ατμού από τη στήλη χαμηλής πίεσης όπου η συγκέντρωση αργού είναι υψηλότερη. Στέλνεται σε μια άλλη στήλη που διορθώνει το αργό στην επιθυμητή καθαρότητα, από την οποία το υγρό επιστρέφει στην ίδια θέση της στήλης LP.</a:t>
            </a:r>
          </a:p>
          <a:p>
            <a:pPr>
              <a:lnSpc>
                <a:spcPct val="100000"/>
              </a:lnSpc>
              <a:spcBef>
                <a:spcPts val="0"/>
              </a:spcBef>
            </a:pPr>
            <a:endParaRPr lang="el-GR" sz="2000" dirty="0">
              <a:latin typeface="Calibri" panose="020F0502020204030204" pitchFamily="34" charset="0"/>
              <a:cs typeface="Calibri" panose="020F0502020204030204" pitchFamily="34" charset="0"/>
            </a:endParaRPr>
          </a:p>
          <a:p>
            <a:pPr>
              <a:lnSpc>
                <a:spcPct val="100000"/>
              </a:lnSpc>
              <a:spcBef>
                <a:spcPts val="0"/>
              </a:spcBef>
            </a:pPr>
            <a:r>
              <a:rPr lang="el-GR" sz="2000" dirty="0">
                <a:latin typeface="Calibri" panose="020F0502020204030204" pitchFamily="34" charset="0"/>
                <a:cs typeface="Calibri" panose="020F0502020204030204" pitchFamily="34" charset="0"/>
              </a:rPr>
              <a:t>Τέλος, τα προϊόντα που παράγονται σε μορφή αερίου θερμαίνονται έναντι του εισερχόμενου αέρα σε θερμοκρασίες περιβάλλοντος. Αυτό απαιτεί μια προσεκτικά σχεδιασμένη θερμική ενσωμάτωση που πρέπει να επιτρέπει την ανθεκτικότητα έναντι διαταραχών (λόγω εναλλαγής των στρωμάτων μοριακού κόσκινου). Μπορεί επίσης να απαιτείται πρόσθετη εξωτερική ψύξη κατά την έναρξη λειτουργίας.</a:t>
            </a:r>
          </a:p>
        </p:txBody>
      </p:sp>
      <p:sp>
        <p:nvSpPr>
          <p:cNvPr id="4" name="Θέση αριθμού διαφάνειας 3">
            <a:extLst>
              <a:ext uri="{FF2B5EF4-FFF2-40B4-BE49-F238E27FC236}">
                <a16:creationId xmlns:a16="http://schemas.microsoft.com/office/drawing/2014/main" id="{A833012B-8038-4924-A24E-D6CA6510F604}"/>
              </a:ext>
            </a:extLst>
          </p:cNvPr>
          <p:cNvSpPr>
            <a:spLocks noGrp="1"/>
          </p:cNvSpPr>
          <p:nvPr>
            <p:ph type="sldNum" sz="quarter" idx="12"/>
          </p:nvPr>
        </p:nvSpPr>
        <p:spPr/>
        <p:txBody>
          <a:bodyPr/>
          <a:lstStyle/>
          <a:p>
            <a:fld id="{34B7E4EF-A1BD-40F4-AB7B-04F084DD991D}" type="slidenum">
              <a:rPr lang="en-US" smtClean="0"/>
              <a:pPr/>
              <a:t>24</a:t>
            </a:fld>
            <a:endParaRPr lang="en-US"/>
          </a:p>
        </p:txBody>
      </p:sp>
      <p:pic>
        <p:nvPicPr>
          <p:cNvPr id="7" name="Εικόνα 6">
            <a:hlinkClick r:id="rId2"/>
            <a:extLst>
              <a:ext uri="{FF2B5EF4-FFF2-40B4-BE49-F238E27FC236}">
                <a16:creationId xmlns:a16="http://schemas.microsoft.com/office/drawing/2014/main" id="{881AD89C-DAAF-237D-DE03-53CE36F4ECFB}"/>
              </a:ext>
            </a:extLst>
          </p:cNvPr>
          <p:cNvPicPr>
            <a:picLocks noChangeAspect="1"/>
          </p:cNvPicPr>
          <p:nvPr/>
        </p:nvPicPr>
        <p:blipFill rotWithShape="1">
          <a:blip r:embed="rId3"/>
          <a:srcRect l="6811" t="18095" r="30663" b="22858"/>
          <a:stretch/>
        </p:blipFill>
        <p:spPr>
          <a:xfrm>
            <a:off x="7235508" y="1648222"/>
            <a:ext cx="4619534" cy="2453951"/>
          </a:xfrm>
          <a:prstGeom prst="rect">
            <a:avLst/>
          </a:prstGeom>
        </p:spPr>
      </p:pic>
    </p:spTree>
    <p:extLst>
      <p:ext uri="{BB962C8B-B14F-4D97-AF65-F5344CB8AC3E}">
        <p14:creationId xmlns:p14="http://schemas.microsoft.com/office/powerpoint/2010/main" val="156522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0F5644-AEAC-449B-A567-4D25A55E3C4E}"/>
              </a:ext>
            </a:extLst>
          </p:cNvPr>
          <p:cNvSpPr>
            <a:spLocks noGrp="1"/>
          </p:cNvSpPr>
          <p:nvPr>
            <p:ph type="title"/>
          </p:nvPr>
        </p:nvSpPr>
        <p:spPr>
          <a:xfrm>
            <a:off x="723900" y="198094"/>
            <a:ext cx="11163300" cy="1021106"/>
          </a:xfrm>
        </p:spPr>
        <p:txBody>
          <a:bodyPr>
            <a:normAutofit/>
          </a:bodyPr>
          <a:lstStyle/>
          <a:p>
            <a:r>
              <a:rPr lang="el-GR" sz="3600" dirty="0">
                <a:latin typeface="Calibri" panose="020F0502020204030204" pitchFamily="34" charset="0"/>
                <a:cs typeface="Calibri" panose="020F0502020204030204" pitchFamily="34" charset="0"/>
              </a:rPr>
              <a:t>Παραγωγή αζώτου</a:t>
            </a:r>
            <a:endParaRPr lang="en-US" sz="3600"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94C5720F-A64F-460E-8C93-1A821F3A77F2}"/>
              </a:ext>
            </a:extLst>
          </p:cNvPr>
          <p:cNvSpPr>
            <a:spLocks noGrp="1"/>
          </p:cNvSpPr>
          <p:nvPr>
            <p:ph idx="1"/>
          </p:nvPr>
        </p:nvSpPr>
        <p:spPr>
          <a:xfrm>
            <a:off x="723900" y="1219200"/>
            <a:ext cx="5270500" cy="4815840"/>
          </a:xfrm>
        </p:spPr>
        <p:txBody>
          <a:bodyPr>
            <a:no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Σε πολλές διαδικασίες παραγωγής, η χρήση μεγάλων ποσοτήτων αζώτου είναι ζωτικής σημασίας. Από την παρασκευή τροφίμων και ποτών, την οινοποιία και τις διεργασίες πετρελαίου και φυσικού αερίου</a:t>
            </a:r>
            <a:r>
              <a:rPr lang="en-US" sz="2000" dirty="0">
                <a:latin typeface="Calibri" panose="020F0502020204030204" pitchFamily="34" charset="0"/>
                <a:cs typeface="Calibri" panose="020F0502020204030204" pitchFamily="34" charset="0"/>
              </a:rPr>
              <a:t>.</a:t>
            </a: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παρασκευή αερίου αζώτου έχει αμέτρητες εφαρμογές, ιδίως στη βιομηχανία πετρελαίου και φυσικού αερίου. </a:t>
            </a: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Κάλυψη με άζωτο</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Καθαρισμός με άζωτο</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Έγχυση αζώτου/ανύψωση αερίου</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Χύτευση με έγχυση αερίου</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err="1">
                <a:latin typeface="Calibri" panose="020F0502020204030204" pitchFamily="34" charset="0"/>
                <a:cs typeface="Calibri" panose="020F0502020204030204" pitchFamily="34" charset="0"/>
              </a:rPr>
              <a:t>Επαναπλήρωση</a:t>
            </a:r>
            <a:r>
              <a:rPr lang="el-GR" sz="2000" dirty="0">
                <a:latin typeface="Calibri" panose="020F0502020204030204" pitchFamily="34" charset="0"/>
                <a:cs typeface="Calibri" panose="020F0502020204030204" pitchFamily="34" charset="0"/>
              </a:rPr>
              <a:t> αζώτου για τον οίνο</a:t>
            </a:r>
            <a:endParaRPr lang="en-US" sz="2000" dirty="0">
              <a:latin typeface="Calibri" panose="020F0502020204030204" pitchFamily="34" charset="0"/>
              <a:cs typeface="Calibri" panose="020F0502020204030204" pitchFamily="34" charset="0"/>
            </a:endParaRPr>
          </a:p>
        </p:txBody>
      </p:sp>
      <p:pic>
        <p:nvPicPr>
          <p:cNvPr id="4102" name="Picture 6" descr="Αποτέλεσμα εικόνας για industrial nitrogen production">
            <a:extLst>
              <a:ext uri="{FF2B5EF4-FFF2-40B4-BE49-F238E27FC236}">
                <a16:creationId xmlns:a16="http://schemas.microsoft.com/office/drawing/2014/main" id="{29ED39A0-0156-42D3-997C-6563CABE62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2" y="1473222"/>
            <a:ext cx="5201825" cy="391155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6E5F2D23-4059-4C9A-919B-23F834F041AC}"/>
              </a:ext>
            </a:extLst>
          </p:cNvPr>
          <p:cNvSpPr>
            <a:spLocks noGrp="1"/>
          </p:cNvSpPr>
          <p:nvPr>
            <p:ph type="sldNum" sz="quarter" idx="12"/>
          </p:nvPr>
        </p:nvSpPr>
        <p:spPr/>
        <p:txBody>
          <a:bodyPr/>
          <a:lstStyle/>
          <a:p>
            <a:fld id="{34B7E4EF-A1BD-40F4-AB7B-04F084DD991D}" type="slidenum">
              <a:rPr lang="en-US" smtClean="0"/>
              <a:pPr/>
              <a:t>25</a:t>
            </a:fld>
            <a:endParaRPr lang="en-US"/>
          </a:p>
        </p:txBody>
      </p:sp>
    </p:spTree>
    <p:extLst>
      <p:ext uri="{BB962C8B-B14F-4D97-AF65-F5344CB8AC3E}">
        <p14:creationId xmlns:p14="http://schemas.microsoft.com/office/powerpoint/2010/main" val="130943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63369-2C87-4297-BEBB-1C9936A93E3C}"/>
              </a:ext>
            </a:extLst>
          </p:cNvPr>
          <p:cNvSpPr>
            <a:spLocks noGrp="1"/>
          </p:cNvSpPr>
          <p:nvPr>
            <p:ph type="title"/>
          </p:nvPr>
        </p:nvSpPr>
        <p:spPr>
          <a:xfrm>
            <a:off x="415927" y="25815"/>
            <a:ext cx="11211214" cy="1371600"/>
          </a:xfrm>
        </p:spPr>
        <p:txBody>
          <a:bodyPr>
            <a:normAutofit/>
          </a:bodyPr>
          <a:lstStyle/>
          <a:p>
            <a:r>
              <a:rPr lang="el-GR" sz="3600" dirty="0">
                <a:latin typeface="Calibri" panose="020F0502020204030204" pitchFamily="34" charset="0"/>
                <a:cs typeface="Calibri" panose="020F0502020204030204" pitchFamily="34" charset="0"/>
              </a:rPr>
              <a:t>3 συνηθισμένοι τύποι παραγωγής αερίου αζώτου</a:t>
            </a:r>
            <a:endParaRPr lang="en-US" sz="3600" dirty="0">
              <a:latin typeface="Calibri" panose="020F0502020204030204" pitchFamily="34" charset="0"/>
              <a:cs typeface="Calibri" panose="020F0502020204030204" pitchFamily="34" charset="0"/>
            </a:endParaRPr>
          </a:p>
        </p:txBody>
      </p:sp>
      <p:pic>
        <p:nvPicPr>
          <p:cNvPr id="5124" name="Picture 4" descr="Αποτέλεσμα εικόνας για Pressure Swing Adsorption (PSA) Nitrogen Production">
            <a:extLst>
              <a:ext uri="{FF2B5EF4-FFF2-40B4-BE49-F238E27FC236}">
                <a16:creationId xmlns:a16="http://schemas.microsoft.com/office/drawing/2014/main" id="{3200E596-C0F5-4824-8A74-E792D77A19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008" y="1759819"/>
            <a:ext cx="6875797" cy="355041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a:extLst>
              <a:ext uri="{FF2B5EF4-FFF2-40B4-BE49-F238E27FC236}">
                <a16:creationId xmlns:a16="http://schemas.microsoft.com/office/drawing/2014/main" id="{4B7C918F-CC73-4977-8760-CAEE3321B72F}"/>
              </a:ext>
            </a:extLst>
          </p:cNvPr>
          <p:cNvSpPr/>
          <p:nvPr/>
        </p:nvSpPr>
        <p:spPr>
          <a:xfrm>
            <a:off x="415927" y="1110030"/>
            <a:ext cx="3929570" cy="4401205"/>
          </a:xfrm>
          <a:prstGeom prst="rect">
            <a:avLst/>
          </a:prstGeom>
        </p:spPr>
        <p:txBody>
          <a:bodyPr wrap="square">
            <a:spAutoFit/>
          </a:bodyPr>
          <a:lstStyle/>
          <a:p>
            <a:r>
              <a:rPr lang="en-US" sz="2000" b="1" dirty="0">
                <a:latin typeface="Calibri" panose="020F0502020204030204" pitchFamily="34" charset="0"/>
                <a:ea typeface="Tahoma" panose="020B0604030504040204" pitchFamily="34" charset="0"/>
                <a:cs typeface="Calibri" panose="020F0502020204030204" pitchFamily="34" charset="0"/>
              </a:rPr>
              <a:t>1. </a:t>
            </a:r>
            <a:r>
              <a:rPr lang="el-GR" sz="2000" b="1" dirty="0">
                <a:latin typeface="Calibri" panose="020F0502020204030204" pitchFamily="34" charset="0"/>
                <a:ea typeface="Tahoma" panose="020B0604030504040204" pitchFamily="34" charset="0"/>
                <a:cs typeface="Calibri" panose="020F0502020204030204" pitchFamily="34" charset="0"/>
              </a:rPr>
              <a:t>Προσρόφηση ταλάντευσης πίεσης - </a:t>
            </a:r>
            <a:r>
              <a:rPr lang="en-US" sz="2000" b="1" dirty="0">
                <a:latin typeface="Calibri" panose="020F0502020204030204" pitchFamily="34" charset="0"/>
                <a:ea typeface="Tahoma" panose="020B0604030504040204" pitchFamily="34" charset="0"/>
                <a:cs typeface="Calibri" panose="020F0502020204030204" pitchFamily="34" charset="0"/>
              </a:rPr>
              <a:t>Pressure Swing Adsorption (PSA)</a:t>
            </a:r>
          </a:p>
          <a:p>
            <a:r>
              <a:rPr lang="el-GR" sz="2000" dirty="0">
                <a:latin typeface="Calibri" panose="020F0502020204030204" pitchFamily="34" charset="0"/>
                <a:ea typeface="Tahoma" panose="020B0604030504040204" pitchFamily="34" charset="0"/>
                <a:cs typeface="Calibri" panose="020F0502020204030204" pitchFamily="34" charset="0"/>
              </a:rPr>
              <a:t>Αυτή η μέθοδος παραγωγής αερίου αζώτου βασίζεται στην ικανότητα του </a:t>
            </a:r>
            <a:r>
              <a:rPr lang="el-GR" sz="2000" dirty="0" err="1">
                <a:latin typeface="Calibri" panose="020F0502020204030204" pitchFamily="34" charset="0"/>
                <a:ea typeface="Tahoma" panose="020B0604030504040204" pitchFamily="34" charset="0"/>
                <a:cs typeface="Calibri" panose="020F0502020204030204" pitchFamily="34" charset="0"/>
              </a:rPr>
              <a:t>προσροφητικού</a:t>
            </a:r>
            <a:r>
              <a:rPr lang="el-GR" sz="2000" dirty="0">
                <a:latin typeface="Calibri" panose="020F0502020204030204" pitchFamily="34" charset="0"/>
                <a:ea typeface="Tahoma" panose="020B0604030504040204" pitchFamily="34" charset="0"/>
                <a:cs typeface="Calibri" panose="020F0502020204030204" pitchFamily="34" charset="0"/>
              </a:rPr>
              <a:t> υλικού να διαχωρίζει ένα αέριο μείγμα στα συστατικά του. Η προσρόφηση ταλάντευσης πίεσης είναι μια διεργασία παραγωγής αζώτου σε δύο στάδια που περιλαμβάνει την προσρόφηση και την </a:t>
            </a:r>
            <a:r>
              <a:rPr lang="el-GR" sz="2000" dirty="0" err="1">
                <a:latin typeface="Calibri" panose="020F0502020204030204" pitchFamily="34" charset="0"/>
                <a:ea typeface="Tahoma" panose="020B0604030504040204" pitchFamily="34" charset="0"/>
                <a:cs typeface="Calibri" panose="020F0502020204030204" pitchFamily="34" charset="0"/>
              </a:rPr>
              <a:t>εκρόφηση</a:t>
            </a:r>
            <a:r>
              <a:rPr lang="el-GR" sz="2000" dirty="0">
                <a:latin typeface="Calibri" panose="020F0502020204030204" pitchFamily="34" charset="0"/>
                <a:ea typeface="Tahoma" panose="020B0604030504040204" pitchFamily="34" charset="0"/>
                <a:cs typeface="Calibri" panose="020F0502020204030204" pitchFamily="34" charset="0"/>
              </a:rPr>
              <a:t> που πραγματοποιούνται ταυτόχρονα σε δύο πύργους παραγωγής.</a:t>
            </a:r>
            <a:endParaRPr lang="en-US" sz="2000" dirty="0">
              <a:latin typeface="Calibri" panose="020F0502020204030204" pitchFamily="34" charset="0"/>
              <a:ea typeface="Tahoma" panose="020B060403050404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99467A0C-840D-4D9D-800E-2A7612B7EE7E}"/>
              </a:ext>
            </a:extLst>
          </p:cNvPr>
          <p:cNvSpPr>
            <a:spLocks noGrp="1"/>
          </p:cNvSpPr>
          <p:nvPr>
            <p:ph type="sldNum" sz="quarter" idx="12"/>
          </p:nvPr>
        </p:nvSpPr>
        <p:spPr/>
        <p:txBody>
          <a:bodyPr/>
          <a:lstStyle/>
          <a:p>
            <a:fld id="{34B7E4EF-A1BD-40F4-AB7B-04F084DD991D}" type="slidenum">
              <a:rPr lang="en-US" smtClean="0"/>
              <a:pPr/>
              <a:t>26</a:t>
            </a:fld>
            <a:endParaRPr lang="en-US"/>
          </a:p>
        </p:txBody>
      </p:sp>
    </p:spTree>
    <p:extLst>
      <p:ext uri="{BB962C8B-B14F-4D97-AF65-F5344CB8AC3E}">
        <p14:creationId xmlns:p14="http://schemas.microsoft.com/office/powerpoint/2010/main" val="4230833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8C987C-1A28-7A4D-ED8B-02855C4EF53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F19EBA8-A17C-BF29-DC9F-BB9D423BB73F}"/>
              </a:ext>
            </a:extLst>
          </p:cNvPr>
          <p:cNvSpPr>
            <a:spLocks noGrp="1"/>
          </p:cNvSpPr>
          <p:nvPr>
            <p:ph idx="1"/>
          </p:nvPr>
        </p:nvSpPr>
        <p:spPr/>
        <p:txBody>
          <a:bodyPr>
            <a:normAutofit lnSpcReduction="10000"/>
          </a:bodyPr>
          <a:lstStyle/>
          <a:p>
            <a:pPr marL="0" indent="0">
              <a:spcBef>
                <a:spcPts val="0"/>
              </a:spcBef>
              <a:buNone/>
            </a:pPr>
            <a:r>
              <a:rPr lang="el-GR" sz="2000" dirty="0">
                <a:latin typeface="Calibri" panose="020F0502020204030204" pitchFamily="34" charset="0"/>
                <a:cs typeface="Calibri" panose="020F0502020204030204" pitchFamily="34" charset="0"/>
              </a:rPr>
              <a:t>Προσρόφηση</a:t>
            </a:r>
            <a:endParaRPr lang="en-US" sz="2000" dirty="0">
              <a:latin typeface="Calibri" panose="020F0502020204030204" pitchFamily="34" charset="0"/>
              <a:cs typeface="Calibri" panose="020F0502020204030204" pitchFamily="34" charset="0"/>
            </a:endParaRPr>
          </a:p>
          <a:p>
            <a:pPr marL="0" indent="0">
              <a:spcBef>
                <a:spcPts val="0"/>
              </a:spcBef>
              <a:buNone/>
            </a:pPr>
            <a:r>
              <a:rPr lang="el-GR" sz="2000" dirty="0">
                <a:latin typeface="Calibri" panose="020F0502020204030204" pitchFamily="34" charset="0"/>
                <a:cs typeface="Calibri" panose="020F0502020204030204" pitchFamily="34" charset="0"/>
              </a:rPr>
              <a:t>Αυτό το πρώτο στάδιο απαιτεί τη χρήση ενός πύργου προσρόφησης γεμάτου με μοριακό κόσκινο άνθρακα, το οποίο συγκρατεί επιλεκτικά το οξυγόνο, ενώ επιτρέπει στο άζωτο να περάσει σε μια δεξαμενή συλλογής. Η διαδικασία αυτή θα συνεχιστεί έως ότου ο πύργος προσρόφησης φτάσει στο μέγιστο σημείο κορεσμού του.</a:t>
            </a:r>
            <a:endParaRPr lang="en-US" sz="2000" dirty="0">
              <a:latin typeface="Calibri" panose="020F0502020204030204" pitchFamily="34" charset="0"/>
              <a:cs typeface="Calibri" panose="020F0502020204030204" pitchFamily="34" charset="0"/>
            </a:endParaRPr>
          </a:p>
          <a:p>
            <a:pPr marL="0" indent="0">
              <a:spcBef>
                <a:spcPts val="0"/>
              </a:spcBef>
              <a:buNone/>
            </a:pPr>
            <a:endParaRPr lang="en-US" sz="2000" dirty="0">
              <a:latin typeface="Calibri" panose="020F0502020204030204" pitchFamily="34" charset="0"/>
              <a:cs typeface="Calibri" panose="020F0502020204030204" pitchFamily="34" charset="0"/>
            </a:endParaRPr>
          </a:p>
          <a:p>
            <a:pPr marL="0" indent="0">
              <a:spcBef>
                <a:spcPts val="0"/>
              </a:spcBef>
              <a:buNone/>
            </a:pPr>
            <a:r>
              <a:rPr lang="el-GR" sz="2000" dirty="0" err="1">
                <a:latin typeface="Calibri" panose="020F0502020204030204" pitchFamily="34" charset="0"/>
                <a:cs typeface="Calibri" panose="020F0502020204030204" pitchFamily="34" charset="0"/>
              </a:rPr>
              <a:t>Εκρόφηση</a:t>
            </a:r>
            <a:endParaRPr lang="en-US" sz="2000" dirty="0">
              <a:latin typeface="Calibri" panose="020F0502020204030204" pitchFamily="34" charset="0"/>
              <a:cs typeface="Calibri" panose="020F0502020204030204" pitchFamily="34" charset="0"/>
            </a:endParaRPr>
          </a:p>
          <a:p>
            <a:pPr marL="0" indent="0">
              <a:spcBef>
                <a:spcPts val="0"/>
              </a:spcBef>
              <a:buNone/>
            </a:pPr>
            <a:r>
              <a:rPr lang="el-GR" sz="2000" dirty="0">
                <a:latin typeface="Calibri" panose="020F0502020204030204" pitchFamily="34" charset="0"/>
                <a:cs typeface="Calibri" panose="020F0502020204030204" pitchFamily="34" charset="0"/>
              </a:rPr>
              <a:t>Αυτό είναι το δεύτερο βήμα σε μια διαδικασία παραγωγής αζώτου PSA και είναι ουσιαστικά μια αντιστροφή της διαδικασίας προσρόφησης. Μόλις επιτευχθεί το σημείο κορεσμού για έναν πύργο προσρόφησης, η λειτουργία του αλλάζει και απελευθερώνεται οξυγόνο από αυτόν για να αναγεννηθεί το υλικό του κόσκινου ώστε να καταστεί δυνατός ένας άλλος κύκλος προσρόφησης.</a:t>
            </a:r>
            <a:endParaRPr lang="en-US" sz="2000" dirty="0">
              <a:latin typeface="Calibri" panose="020F0502020204030204" pitchFamily="34" charset="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8681B736-262F-7F9C-04E1-5958BC572F4F}"/>
              </a:ext>
            </a:extLst>
          </p:cNvPr>
          <p:cNvSpPr>
            <a:spLocks noGrp="1"/>
          </p:cNvSpPr>
          <p:nvPr>
            <p:ph type="sldNum" sz="quarter" idx="12"/>
          </p:nvPr>
        </p:nvSpPr>
        <p:spPr/>
        <p:txBody>
          <a:bodyPr/>
          <a:lstStyle/>
          <a:p>
            <a:fld id="{34B7E4EF-A1BD-40F4-AB7B-04F084DD991D}" type="slidenum">
              <a:rPr lang="en-US" smtClean="0"/>
              <a:pPr/>
              <a:t>27</a:t>
            </a:fld>
            <a:endParaRPr lang="en-US"/>
          </a:p>
        </p:txBody>
      </p:sp>
    </p:spTree>
    <p:extLst>
      <p:ext uri="{BB962C8B-B14F-4D97-AF65-F5344CB8AC3E}">
        <p14:creationId xmlns:p14="http://schemas.microsoft.com/office/powerpoint/2010/main" val="170507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9386B-2C08-49F2-B91B-91FCF4F783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222D8F-84B7-4F0D-B6A3-510CA8F9FD75}"/>
              </a:ext>
            </a:extLst>
          </p:cNvPr>
          <p:cNvSpPr>
            <a:spLocks noGrp="1"/>
          </p:cNvSpPr>
          <p:nvPr>
            <p:ph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53CBFC4-BB9A-4145-A2CF-031D3551253F}"/>
              </a:ext>
            </a:extLst>
          </p:cNvPr>
          <p:cNvSpPr>
            <a:spLocks noGrp="1"/>
          </p:cNvSpPr>
          <p:nvPr>
            <p:ph type="sldNum" sz="quarter" idx="12"/>
          </p:nvPr>
        </p:nvSpPr>
        <p:spPr/>
        <p:txBody>
          <a:bodyPr/>
          <a:lstStyle/>
          <a:p>
            <a:fld id="{34B7E4EF-A1BD-40F4-AB7B-04F084DD991D}" type="slidenum">
              <a:rPr lang="en-US" smtClean="0"/>
              <a:pPr/>
              <a:t>28</a:t>
            </a:fld>
            <a:endParaRPr lang="en-US"/>
          </a:p>
        </p:txBody>
      </p:sp>
      <p:pic>
        <p:nvPicPr>
          <p:cNvPr id="5" name="Picture 2">
            <a:extLst>
              <a:ext uri="{FF2B5EF4-FFF2-40B4-BE49-F238E27FC236}">
                <a16:creationId xmlns:a16="http://schemas.microsoft.com/office/drawing/2014/main" id="{A4A24F60-6FCB-4B50-BBAC-04E0D9AFE0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454" y="258842"/>
            <a:ext cx="10154261" cy="659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89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A1C29282-ECF5-4B48-A749-697AFFE46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411" y="200406"/>
            <a:ext cx="4875502" cy="2860294"/>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72EE15F0-A891-4C02-B935-E35D16BCB4C8}"/>
              </a:ext>
            </a:extLst>
          </p:cNvPr>
          <p:cNvSpPr>
            <a:spLocks noGrp="1"/>
          </p:cNvSpPr>
          <p:nvPr>
            <p:ph idx="1"/>
          </p:nvPr>
        </p:nvSpPr>
        <p:spPr>
          <a:xfrm>
            <a:off x="393700" y="486561"/>
            <a:ext cx="5637984" cy="5778771"/>
          </a:xfrm>
        </p:spPr>
        <p:txBody>
          <a:bodyPr>
            <a:noAutofit/>
          </a:bodyPr>
          <a:lstStyle/>
          <a:p>
            <a:pPr>
              <a:lnSpc>
                <a:spcPct val="100000"/>
              </a:lnSpc>
              <a:spcBef>
                <a:spcPts val="0"/>
              </a:spcBef>
            </a:pPr>
            <a:r>
              <a:rPr lang="en-US" sz="2000" b="1" dirty="0">
                <a:latin typeface="Calibri" panose="020F0502020204030204" pitchFamily="34" charset="0"/>
                <a:cs typeface="Calibri" panose="020F0502020204030204" pitchFamily="34" charset="0"/>
              </a:rPr>
              <a:t>2. </a:t>
            </a:r>
            <a:r>
              <a:rPr lang="el-GR" sz="2000" b="1" dirty="0">
                <a:latin typeface="Calibri" panose="020F0502020204030204" pitchFamily="34" charset="0"/>
                <a:cs typeface="Calibri" panose="020F0502020204030204" pitchFamily="34" charset="0"/>
              </a:rPr>
              <a:t>Παραγωγή αζώτου με μεμβράνες</a:t>
            </a:r>
          </a:p>
          <a:p>
            <a:pPr>
              <a:lnSpc>
                <a:spcPct val="100000"/>
              </a:lnSpc>
              <a:spcBef>
                <a:spcPts val="0"/>
              </a:spcBef>
            </a:pPr>
            <a:r>
              <a:rPr lang="el-GR" sz="2000" dirty="0">
                <a:latin typeface="Calibri" panose="020F0502020204030204" pitchFamily="34" charset="0"/>
                <a:cs typeface="Calibri" panose="020F0502020204030204" pitchFamily="34" charset="0"/>
              </a:rPr>
              <a:t>Η παραγωγή αζώτου με μεμβράνη χρησιμοποιεί μια </a:t>
            </a:r>
            <a:r>
              <a:rPr lang="el-GR" sz="2000" dirty="0" err="1">
                <a:latin typeface="Calibri" panose="020F0502020204030204" pitchFamily="34" charset="0"/>
                <a:cs typeface="Calibri" panose="020F0502020204030204" pitchFamily="34" charset="0"/>
              </a:rPr>
              <a:t>ημιπερατή</a:t>
            </a:r>
            <a:r>
              <a:rPr lang="el-GR" sz="2000" dirty="0">
                <a:latin typeface="Calibri" panose="020F0502020204030204" pitchFamily="34" charset="0"/>
                <a:cs typeface="Calibri" panose="020F0502020204030204" pitchFamily="34" charset="0"/>
              </a:rPr>
              <a:t> μεμβράνη για να επιτύχει το διαχωρισμό ενός ρεύματος αέρα στα συστατικά του αέρια χρησιμοποιώντας τις διαφορετικές ταχύτητες κίνησής τους. Η μονάδα μεμβράνης κοίλης ίνας έχει σχεδιαστεί για να διευκολύνει ταχύτερους ρυθμούς διαπερατότητας παρέχοντας μεγαλύτερη επιφάνεια για το ρεύμα αερίου.</a:t>
            </a:r>
          </a:p>
          <a:p>
            <a:pPr>
              <a:lnSpc>
                <a:spcPct val="100000"/>
              </a:lnSpc>
              <a:spcBef>
                <a:spcPts val="0"/>
              </a:spcBef>
            </a:pPr>
            <a:r>
              <a:rPr lang="en-US" sz="2000" dirty="0">
                <a:latin typeface="Calibri" panose="020F0502020204030204" pitchFamily="34" charset="0"/>
                <a:cs typeface="Calibri" panose="020F0502020204030204" pitchFamily="34" charset="0"/>
                <a:hlinkClick r:id="rId3"/>
              </a:rPr>
              <a:t>https://www.airproducts.com/supply-modes/prism-membranes</a:t>
            </a:r>
            <a:r>
              <a:rPr lang="en-US" sz="2000" dirty="0">
                <a:latin typeface="Calibri" panose="020F0502020204030204" pitchFamily="34" charset="0"/>
                <a:cs typeface="Calibri" panose="020F0502020204030204" pitchFamily="34" charset="0"/>
              </a:rPr>
              <a:t> </a:t>
            </a:r>
          </a:p>
          <a:p>
            <a:pPr>
              <a:lnSpc>
                <a:spcPct val="100000"/>
              </a:lnSpc>
              <a:spcBef>
                <a:spcPts val="0"/>
              </a:spcBef>
            </a:pPr>
            <a:r>
              <a:rPr lang="el-GR" sz="2000" dirty="0">
                <a:latin typeface="Calibri" panose="020F0502020204030204" pitchFamily="34" charset="0"/>
                <a:cs typeface="Calibri" panose="020F0502020204030204" pitchFamily="34" charset="0"/>
              </a:rPr>
              <a:t>Μια τυπική γεννήτρια αζώτου με μεμβράνη έχει τα εξής στοιχεία:</a:t>
            </a:r>
          </a:p>
          <a:p>
            <a:pPr>
              <a:lnSpc>
                <a:spcPct val="100000"/>
              </a:lnSpc>
              <a:spcBef>
                <a:spcPts val="0"/>
              </a:spcBef>
            </a:pPr>
            <a:endParaRPr lang="el-GR" sz="2000" dirty="0">
              <a:latin typeface="Calibri" panose="020F0502020204030204" pitchFamily="34" charset="0"/>
              <a:cs typeface="Calibri" panose="020F0502020204030204" pitchFamily="34" charset="0"/>
            </a:endParaRPr>
          </a:p>
          <a:p>
            <a:pPr>
              <a:lnSpc>
                <a:spcPct val="100000"/>
              </a:lnSpc>
              <a:spcBef>
                <a:spcPts val="0"/>
              </a:spcBef>
            </a:pPr>
            <a:r>
              <a:rPr lang="el-GR" sz="2000" dirty="0">
                <a:latin typeface="Calibri" panose="020F0502020204030204" pitchFamily="34" charset="0"/>
                <a:cs typeface="Calibri" panose="020F0502020204030204" pitchFamily="34" charset="0"/>
              </a:rPr>
              <a:t>Φίλτρο τροφοδοσίας</a:t>
            </a:r>
          </a:p>
          <a:p>
            <a:pPr>
              <a:lnSpc>
                <a:spcPct val="100000"/>
              </a:lnSpc>
              <a:spcBef>
                <a:spcPts val="0"/>
              </a:spcBef>
            </a:pPr>
            <a:r>
              <a:rPr lang="el-GR" sz="2000" dirty="0">
                <a:latin typeface="Calibri" panose="020F0502020204030204" pitchFamily="34" charset="0"/>
                <a:cs typeface="Calibri" panose="020F0502020204030204" pitchFamily="34" charset="0"/>
              </a:rPr>
              <a:t>Θερμαντήρες εμβάπτισης</a:t>
            </a:r>
          </a:p>
          <a:p>
            <a:pPr>
              <a:lnSpc>
                <a:spcPct val="100000"/>
              </a:lnSpc>
              <a:spcBef>
                <a:spcPts val="0"/>
              </a:spcBef>
            </a:pPr>
            <a:r>
              <a:rPr lang="el-GR" sz="2000" dirty="0">
                <a:latin typeface="Calibri" panose="020F0502020204030204" pitchFamily="34" charset="0"/>
                <a:cs typeface="Calibri" panose="020F0502020204030204" pitchFamily="34" charset="0"/>
              </a:rPr>
              <a:t>Φίλτρα ενεργού άνθρακα</a:t>
            </a:r>
          </a:p>
          <a:p>
            <a:pPr>
              <a:lnSpc>
                <a:spcPct val="100000"/>
              </a:lnSpc>
              <a:spcBef>
                <a:spcPts val="0"/>
              </a:spcBef>
            </a:pPr>
            <a:r>
              <a:rPr lang="el-GR" sz="2000" dirty="0">
                <a:latin typeface="Calibri" panose="020F0502020204030204" pitchFamily="34" charset="0"/>
                <a:cs typeface="Calibri" panose="020F0502020204030204" pitchFamily="34" charset="0"/>
              </a:rPr>
              <a:t>Φίλτρα σωματιδίων</a:t>
            </a:r>
          </a:p>
        </p:txBody>
      </p:sp>
      <p:pic>
        <p:nvPicPr>
          <p:cNvPr id="6150" name="Picture 6">
            <a:extLst>
              <a:ext uri="{FF2B5EF4-FFF2-40B4-BE49-F238E27FC236}">
                <a16:creationId xmlns:a16="http://schemas.microsoft.com/office/drawing/2014/main" id="{8F137907-D490-4E2D-A5AF-AB58B580BB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412" y="3160100"/>
            <a:ext cx="4875502" cy="365662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a:extLst>
              <a:ext uri="{FF2B5EF4-FFF2-40B4-BE49-F238E27FC236}">
                <a16:creationId xmlns:a16="http://schemas.microsoft.com/office/drawing/2014/main" id="{3FB226B5-63AC-40C8-9677-842E180854BD}"/>
              </a:ext>
            </a:extLst>
          </p:cNvPr>
          <p:cNvSpPr>
            <a:spLocks noGrp="1"/>
          </p:cNvSpPr>
          <p:nvPr>
            <p:ph type="sldNum" sz="quarter" idx="12"/>
          </p:nvPr>
        </p:nvSpPr>
        <p:spPr/>
        <p:txBody>
          <a:bodyPr/>
          <a:lstStyle/>
          <a:p>
            <a:fld id="{34B7E4EF-A1BD-40F4-AB7B-04F084DD991D}" type="slidenum">
              <a:rPr lang="en-US" smtClean="0"/>
              <a:pPr/>
              <a:t>29</a:t>
            </a:fld>
            <a:endParaRPr lang="en-US"/>
          </a:p>
        </p:txBody>
      </p:sp>
    </p:spTree>
    <p:extLst>
      <p:ext uri="{BB962C8B-B14F-4D97-AF65-F5344CB8AC3E}">
        <p14:creationId xmlns:p14="http://schemas.microsoft.com/office/powerpoint/2010/main" val="131465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6B4B5F-A348-444C-91AB-82125CB3E24A}"/>
              </a:ext>
            </a:extLst>
          </p:cNvPr>
          <p:cNvSpPr>
            <a:spLocks noGrp="1"/>
          </p:cNvSpPr>
          <p:nvPr>
            <p:ph sz="half" idx="1"/>
          </p:nvPr>
        </p:nvSpPr>
        <p:spPr>
          <a:xfrm>
            <a:off x="731241" y="577163"/>
            <a:ext cx="4663440" cy="5474655"/>
          </a:xfrm>
        </p:spPr>
        <p:txBody>
          <a:bodyPr>
            <a:no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Τα βιομηχανικά αέρια χρησιμοποιούνται σε ένα ευρύ φάσμα βιομηχανιών, οι οποίες περιλαμβάνουν:</a:t>
            </a:r>
          </a:p>
          <a:p>
            <a:pPr>
              <a:lnSpc>
                <a:spcPct val="100000"/>
              </a:lnSpc>
              <a:spcBef>
                <a:spcPts val="0"/>
              </a:spcBef>
            </a:pPr>
            <a:r>
              <a:rPr lang="el-GR" sz="2000" dirty="0">
                <a:latin typeface="Calibri" panose="020F0502020204030204" pitchFamily="34" charset="0"/>
                <a:cs typeface="Calibri" panose="020F0502020204030204" pitchFamily="34" charset="0"/>
              </a:rPr>
              <a:t>πετρέλαιο και φυσικό αέριο, </a:t>
            </a:r>
          </a:p>
          <a:p>
            <a:pPr>
              <a:lnSpc>
                <a:spcPct val="100000"/>
              </a:lnSpc>
              <a:spcBef>
                <a:spcPts val="0"/>
              </a:spcBef>
            </a:pPr>
            <a:r>
              <a:rPr lang="el-GR" sz="2000" dirty="0">
                <a:latin typeface="Calibri" panose="020F0502020204030204" pitchFamily="34" charset="0"/>
                <a:cs typeface="Calibri" panose="020F0502020204030204" pitchFamily="34" charset="0"/>
              </a:rPr>
              <a:t>πετροχημικά, </a:t>
            </a:r>
          </a:p>
          <a:p>
            <a:pPr>
              <a:lnSpc>
                <a:spcPct val="100000"/>
              </a:lnSpc>
              <a:spcBef>
                <a:spcPts val="0"/>
              </a:spcBef>
            </a:pPr>
            <a:r>
              <a:rPr lang="el-GR" sz="2000" dirty="0">
                <a:latin typeface="Calibri" panose="020F0502020204030204" pitchFamily="34" charset="0"/>
                <a:cs typeface="Calibri" panose="020F0502020204030204" pitchFamily="34" charset="0"/>
              </a:rPr>
              <a:t>χημικές ουσίες, </a:t>
            </a:r>
          </a:p>
          <a:p>
            <a:pPr>
              <a:lnSpc>
                <a:spcPct val="100000"/>
              </a:lnSpc>
              <a:spcBef>
                <a:spcPts val="0"/>
              </a:spcBef>
            </a:pPr>
            <a:r>
              <a:rPr lang="el-GR" sz="2000" dirty="0">
                <a:latin typeface="Calibri" panose="020F0502020204030204" pitchFamily="34" charset="0"/>
                <a:cs typeface="Calibri" panose="020F0502020204030204" pitchFamily="34" charset="0"/>
              </a:rPr>
              <a:t>ενέργεια, </a:t>
            </a:r>
          </a:p>
          <a:p>
            <a:pPr>
              <a:lnSpc>
                <a:spcPct val="100000"/>
              </a:lnSpc>
              <a:spcBef>
                <a:spcPts val="0"/>
              </a:spcBef>
            </a:pPr>
            <a:r>
              <a:rPr lang="el-GR" sz="2000" dirty="0">
                <a:latin typeface="Calibri" panose="020F0502020204030204" pitchFamily="34" charset="0"/>
                <a:cs typeface="Calibri" panose="020F0502020204030204" pitchFamily="34" charset="0"/>
              </a:rPr>
              <a:t>εξόρυξη, </a:t>
            </a:r>
          </a:p>
          <a:p>
            <a:pPr>
              <a:lnSpc>
                <a:spcPct val="100000"/>
              </a:lnSpc>
              <a:spcBef>
                <a:spcPts val="0"/>
              </a:spcBef>
            </a:pPr>
            <a:r>
              <a:rPr lang="el-GR" sz="2000" dirty="0">
                <a:latin typeface="Calibri" panose="020F0502020204030204" pitchFamily="34" charset="0"/>
                <a:cs typeface="Calibri" panose="020F0502020204030204" pitchFamily="34" charset="0"/>
              </a:rPr>
              <a:t>χαλυβουργία, </a:t>
            </a:r>
          </a:p>
          <a:p>
            <a:pPr>
              <a:lnSpc>
                <a:spcPct val="100000"/>
              </a:lnSpc>
              <a:spcBef>
                <a:spcPts val="0"/>
              </a:spcBef>
            </a:pPr>
            <a:r>
              <a:rPr lang="el-GR" sz="2000" dirty="0">
                <a:latin typeface="Calibri" panose="020F0502020204030204" pitchFamily="34" charset="0"/>
                <a:cs typeface="Calibri" panose="020F0502020204030204" pitchFamily="34" charset="0"/>
              </a:rPr>
              <a:t>μέταλλα, </a:t>
            </a:r>
          </a:p>
          <a:p>
            <a:pPr>
              <a:lnSpc>
                <a:spcPct val="100000"/>
              </a:lnSpc>
              <a:spcBef>
                <a:spcPts val="0"/>
              </a:spcBef>
            </a:pPr>
            <a:r>
              <a:rPr lang="el-GR" sz="2000" dirty="0">
                <a:latin typeface="Calibri" panose="020F0502020204030204" pitchFamily="34" charset="0"/>
                <a:cs typeface="Calibri" panose="020F0502020204030204" pitchFamily="34" charset="0"/>
              </a:rPr>
              <a:t>προστασία του περιβάλλοντος, </a:t>
            </a:r>
          </a:p>
          <a:p>
            <a:pPr>
              <a:lnSpc>
                <a:spcPct val="100000"/>
              </a:lnSpc>
              <a:spcBef>
                <a:spcPts val="0"/>
              </a:spcBef>
            </a:pPr>
            <a:r>
              <a:rPr lang="el-GR" sz="2000" dirty="0">
                <a:latin typeface="Calibri" panose="020F0502020204030204" pitchFamily="34" charset="0"/>
                <a:cs typeface="Calibri" panose="020F0502020204030204" pitchFamily="34" charset="0"/>
              </a:rPr>
              <a:t>ιατρική, </a:t>
            </a:r>
          </a:p>
          <a:p>
            <a:pPr>
              <a:lnSpc>
                <a:spcPct val="100000"/>
              </a:lnSpc>
              <a:spcBef>
                <a:spcPts val="0"/>
              </a:spcBef>
            </a:pPr>
            <a:r>
              <a:rPr lang="el-GR" sz="2000" dirty="0">
                <a:latin typeface="Calibri" panose="020F0502020204030204" pitchFamily="34" charset="0"/>
                <a:cs typeface="Calibri" panose="020F0502020204030204" pitchFamily="34" charset="0"/>
              </a:rPr>
              <a:t>φαρμακευτικά προϊόντα, </a:t>
            </a:r>
          </a:p>
          <a:p>
            <a:pPr>
              <a:lnSpc>
                <a:spcPct val="100000"/>
              </a:lnSpc>
              <a:spcBef>
                <a:spcPts val="0"/>
              </a:spcBef>
            </a:pPr>
            <a:r>
              <a:rPr lang="el-GR" sz="2000" dirty="0">
                <a:latin typeface="Calibri" panose="020F0502020204030204" pitchFamily="34" charset="0"/>
                <a:cs typeface="Calibri" panose="020F0502020204030204" pitchFamily="34" charset="0"/>
              </a:rPr>
              <a:t>βιοτεχνολογία, </a:t>
            </a:r>
          </a:p>
          <a:p>
            <a:pPr>
              <a:lnSpc>
                <a:spcPct val="100000"/>
              </a:lnSpc>
              <a:spcBef>
                <a:spcPts val="0"/>
              </a:spcBef>
            </a:pPr>
            <a:r>
              <a:rPr lang="el-GR" sz="2000" dirty="0">
                <a:latin typeface="Calibri" panose="020F0502020204030204" pitchFamily="34" charset="0"/>
                <a:cs typeface="Calibri" panose="020F0502020204030204" pitchFamily="34" charset="0"/>
              </a:rPr>
              <a:t>τρόφιμα, </a:t>
            </a:r>
          </a:p>
          <a:p>
            <a:pPr>
              <a:lnSpc>
                <a:spcPct val="100000"/>
              </a:lnSpc>
              <a:spcBef>
                <a:spcPts val="0"/>
              </a:spcBef>
            </a:pPr>
            <a:r>
              <a:rPr lang="el-GR" sz="2000" dirty="0">
                <a:latin typeface="Calibri" panose="020F0502020204030204" pitchFamily="34" charset="0"/>
                <a:cs typeface="Calibri" panose="020F0502020204030204" pitchFamily="34" charset="0"/>
              </a:rPr>
              <a:t>νερό, </a:t>
            </a:r>
          </a:p>
          <a:p>
            <a:pPr>
              <a:lnSpc>
                <a:spcPct val="100000"/>
              </a:lnSpc>
              <a:spcBef>
                <a:spcPts val="0"/>
              </a:spcBef>
            </a:pPr>
            <a:r>
              <a:rPr lang="el-GR" sz="2000" dirty="0">
                <a:latin typeface="Calibri" panose="020F0502020204030204" pitchFamily="34" charset="0"/>
                <a:cs typeface="Calibri" panose="020F0502020204030204" pitchFamily="34" charset="0"/>
              </a:rPr>
              <a:t>λιπάσματα, </a:t>
            </a:r>
          </a:p>
          <a:p>
            <a:pPr>
              <a:lnSpc>
                <a:spcPct val="100000"/>
              </a:lnSpc>
              <a:spcBef>
                <a:spcPts val="0"/>
              </a:spcBef>
            </a:pPr>
            <a:r>
              <a:rPr lang="el-GR" sz="2000" dirty="0">
                <a:latin typeface="Calibri" panose="020F0502020204030204" pitchFamily="34" charset="0"/>
                <a:cs typeface="Calibri" panose="020F0502020204030204" pitchFamily="34" charset="0"/>
              </a:rPr>
              <a:t>πυρηνική ενέργεια, </a:t>
            </a:r>
          </a:p>
          <a:p>
            <a:pPr>
              <a:lnSpc>
                <a:spcPct val="100000"/>
              </a:lnSpc>
              <a:spcBef>
                <a:spcPts val="0"/>
              </a:spcBef>
            </a:pPr>
            <a:r>
              <a:rPr lang="el-GR" sz="2000" dirty="0">
                <a:latin typeface="Calibri" panose="020F0502020204030204" pitchFamily="34" charset="0"/>
                <a:cs typeface="Calibri" panose="020F0502020204030204" pitchFamily="34" charset="0"/>
              </a:rPr>
              <a:t>ηλεκτρονικά και αεροδιαστημική.</a:t>
            </a:r>
          </a:p>
        </p:txBody>
      </p:sp>
      <p:pic>
        <p:nvPicPr>
          <p:cNvPr id="1026" name="Picture 2" descr="The changing natural gas industry: petrochemicals rattles nerves">
            <a:extLst>
              <a:ext uri="{FF2B5EF4-FFF2-40B4-BE49-F238E27FC236}">
                <a16:creationId xmlns:a16="http://schemas.microsoft.com/office/drawing/2014/main" id="{269614CC-5E69-4865-A1ED-FE4572DF14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61" r="8674" b="-1"/>
          <a:stretch/>
        </p:blipFill>
        <p:spPr bwMode="auto">
          <a:xfrm>
            <a:off x="6461760" y="2302778"/>
            <a:ext cx="4663440" cy="3749040"/>
          </a:xfrm>
          <a:prstGeom prst="rect">
            <a:avLst/>
          </a:prstGeom>
          <a:solidFill>
            <a:srgbClr val="FFFFFF"/>
          </a:solidFill>
        </p:spPr>
      </p:pic>
      <p:sp>
        <p:nvSpPr>
          <p:cNvPr id="2" name="Θέση αριθμού διαφάνειας 1">
            <a:extLst>
              <a:ext uri="{FF2B5EF4-FFF2-40B4-BE49-F238E27FC236}">
                <a16:creationId xmlns:a16="http://schemas.microsoft.com/office/drawing/2014/main" id="{4C7F6E69-6E11-4795-BB9D-4CA8508F9013}"/>
              </a:ext>
            </a:extLst>
          </p:cNvPr>
          <p:cNvSpPr>
            <a:spLocks noGrp="1"/>
          </p:cNvSpPr>
          <p:nvPr>
            <p:ph type="sldNum" sz="quarter" idx="12"/>
          </p:nvPr>
        </p:nvSpPr>
        <p:spPr/>
        <p:txBody>
          <a:bodyPr/>
          <a:lstStyle/>
          <a:p>
            <a:fld id="{34B7E4EF-A1BD-40F4-AB7B-04F084DD991D}" type="slidenum">
              <a:rPr lang="en-US" smtClean="0"/>
              <a:pPr/>
              <a:t>3</a:t>
            </a:fld>
            <a:endParaRPr lang="en-US"/>
          </a:p>
        </p:txBody>
      </p:sp>
      <p:sp>
        <p:nvSpPr>
          <p:cNvPr id="7" name="TextBox 6">
            <a:extLst>
              <a:ext uri="{FF2B5EF4-FFF2-40B4-BE49-F238E27FC236}">
                <a16:creationId xmlns:a16="http://schemas.microsoft.com/office/drawing/2014/main" id="{A63584BD-4EF2-4912-B45C-DAD344867CCA}"/>
              </a:ext>
            </a:extLst>
          </p:cNvPr>
          <p:cNvSpPr txBox="1"/>
          <p:nvPr/>
        </p:nvSpPr>
        <p:spPr>
          <a:xfrm>
            <a:off x="5561351" y="457200"/>
            <a:ext cx="6464360" cy="1631216"/>
          </a:xfrm>
          <a:prstGeom prst="rect">
            <a:avLst/>
          </a:prstGeom>
          <a:noFill/>
        </p:spPr>
        <p:txBody>
          <a:bodyPr wrap="square">
            <a:spAutoFit/>
          </a:bodyPr>
          <a:lstStyle/>
          <a:p>
            <a:r>
              <a:rPr lang="el-GR" sz="2000" dirty="0">
                <a:latin typeface="Calibri" panose="020F0502020204030204" pitchFamily="34" charset="0"/>
                <a:ea typeface="Tahoma" panose="020B0604030504040204" pitchFamily="34" charset="0"/>
                <a:cs typeface="Calibri" panose="020F0502020204030204" pitchFamily="34" charset="0"/>
              </a:rPr>
              <a:t>Το βιομηχανικό αέριο πωλείται σε άλλες βιομηχανικές εταιρείες</a:t>
            </a:r>
            <a:r>
              <a:rPr lang="en-US" sz="2000" dirty="0">
                <a:latin typeface="Calibri" panose="020F0502020204030204" pitchFamily="34" charset="0"/>
                <a:ea typeface="Tahoma" panose="020B0604030504040204" pitchFamily="34" charset="0"/>
                <a:cs typeface="Calibri" panose="020F0502020204030204" pitchFamily="34" charset="0"/>
              </a:rPr>
              <a:t>. </a:t>
            </a:r>
            <a:r>
              <a:rPr lang="el-GR" sz="2000" dirty="0">
                <a:latin typeface="Calibri" panose="020F0502020204030204" pitchFamily="34" charset="0"/>
                <a:ea typeface="Tahoma" panose="020B0604030504040204" pitchFamily="34" charset="0"/>
                <a:cs typeface="Calibri" panose="020F0502020204030204" pitchFamily="34" charset="0"/>
              </a:rPr>
              <a:t>Συνήθως πρόκειται για μεγάλες παραγγελίες σε εταιρικούς βιομηχανικούς πελάτες, που καλύπτουν ένα εύρος μεγεθών από την κατασκευή μονάδας επεξεργασίας  ή αγωγού μέχρι την προμήθεια αερίου σε φιάλες.</a:t>
            </a:r>
          </a:p>
        </p:txBody>
      </p:sp>
    </p:spTree>
    <p:extLst>
      <p:ext uri="{BB962C8B-B14F-4D97-AF65-F5344CB8AC3E}">
        <p14:creationId xmlns:p14="http://schemas.microsoft.com/office/powerpoint/2010/main" val="1418315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EE15F0-A891-4C02-B935-E35D16BCB4C8}"/>
              </a:ext>
            </a:extLst>
          </p:cNvPr>
          <p:cNvSpPr>
            <a:spLocks noGrp="1"/>
          </p:cNvSpPr>
          <p:nvPr>
            <p:ph idx="1"/>
          </p:nvPr>
        </p:nvSpPr>
        <p:spPr>
          <a:xfrm>
            <a:off x="393700" y="444617"/>
            <a:ext cx="4374139" cy="5820715"/>
          </a:xfrm>
        </p:spPr>
        <p:txBody>
          <a:bodyPr>
            <a:noAutofit/>
          </a:bodyPr>
          <a:lstStyle/>
          <a:p>
            <a:pPr marL="0" indent="0">
              <a:lnSpc>
                <a:spcPct val="100000"/>
              </a:lnSpc>
              <a:spcBef>
                <a:spcPts val="0"/>
              </a:spcBef>
              <a:buNone/>
            </a:pPr>
            <a:r>
              <a:rPr lang="en-US" sz="2000" b="1" dirty="0">
                <a:latin typeface="Calibri" panose="020F0502020204030204" pitchFamily="34" charset="0"/>
                <a:cs typeface="Calibri" panose="020F0502020204030204" pitchFamily="34" charset="0"/>
              </a:rPr>
              <a:t>3. </a:t>
            </a:r>
            <a:r>
              <a:rPr lang="el-GR" sz="2000" b="1" dirty="0">
                <a:latin typeface="Calibri" panose="020F0502020204030204" pitchFamily="34" charset="0"/>
                <a:cs typeface="Calibri" panose="020F0502020204030204" pitchFamily="34" charset="0"/>
              </a:rPr>
              <a:t>Παραγωγή αζώτου με κλασματική απόσταξη</a:t>
            </a:r>
          </a:p>
          <a:p>
            <a:pPr marL="0" indent="0">
              <a:lnSpc>
                <a:spcPct val="100000"/>
              </a:lnSpc>
              <a:spcBef>
                <a:spcPts val="0"/>
              </a:spcBef>
              <a:buNone/>
            </a:pPr>
            <a:endParaRPr lang="el-GR" sz="2000" b="1"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κλασματική απόσταξη είναι μια εξαιρετικά αποτελεσματική μέθοδος παραγωγής αζώτου για βιομηχανική χρήση. </a:t>
            </a:r>
          </a:p>
          <a:p>
            <a:pPr marL="0" indent="0">
              <a:lnSpc>
                <a:spcPct val="100000"/>
              </a:lnSpc>
              <a:spcBef>
                <a:spcPts val="0"/>
              </a:spcBef>
              <a:buNone/>
            </a:pPr>
            <a:endParaRPr lang="el-GR"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διαδικασία περιλαμβάνει την </a:t>
            </a:r>
            <a:r>
              <a:rPr lang="el-GR" sz="2000" dirty="0" err="1">
                <a:latin typeface="Calibri" panose="020F0502020204030204" pitchFamily="34" charset="0"/>
                <a:cs typeface="Calibri" panose="020F0502020204030204" pitchFamily="34" charset="0"/>
              </a:rPr>
              <a:t>υπόψυξη</a:t>
            </a:r>
            <a:r>
              <a:rPr lang="el-GR" sz="2000" dirty="0">
                <a:latin typeface="Calibri" panose="020F0502020204030204" pitchFamily="34" charset="0"/>
                <a:cs typeface="Calibri" panose="020F0502020204030204" pitchFamily="34" charset="0"/>
              </a:rPr>
              <a:t> του αέρα στο σημείο υγροποίησής του και στη συνέχεια την απόσταξη των αερίων που τον αποτελούν στα διάφορα σημεία βρασμού τους. </a:t>
            </a:r>
          </a:p>
          <a:p>
            <a:pPr marL="0" indent="0">
              <a:lnSpc>
                <a:spcPct val="100000"/>
              </a:lnSpc>
              <a:spcBef>
                <a:spcPts val="0"/>
              </a:spcBef>
              <a:buNone/>
            </a:pPr>
            <a:endParaRPr lang="el-GR"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διαδικασία αυτή παράγει άζωτο υψηλής καθαρότητας, αλλά είναι γενικά πιο δαπανηρή από την παραγωγή με PSA ή μεμβράνες.</a:t>
            </a:r>
          </a:p>
        </p:txBody>
      </p:sp>
      <p:pic>
        <p:nvPicPr>
          <p:cNvPr id="1026" name="Picture 2" descr="Αποτέλεσμα εικόνας για Fractional Distillation Nitrogen Production">
            <a:extLst>
              <a:ext uri="{FF2B5EF4-FFF2-40B4-BE49-F238E27FC236}">
                <a16:creationId xmlns:a16="http://schemas.microsoft.com/office/drawing/2014/main" id="{87591FFC-5F23-41B7-90B0-790E6F200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1016" y="1188174"/>
            <a:ext cx="5706087" cy="4279565"/>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a:extLst>
              <a:ext uri="{FF2B5EF4-FFF2-40B4-BE49-F238E27FC236}">
                <a16:creationId xmlns:a16="http://schemas.microsoft.com/office/drawing/2014/main" id="{B674049B-E078-4B21-B8D4-75623AB9C800}"/>
              </a:ext>
            </a:extLst>
          </p:cNvPr>
          <p:cNvSpPr>
            <a:spLocks noGrp="1"/>
          </p:cNvSpPr>
          <p:nvPr>
            <p:ph type="sldNum" sz="quarter" idx="12"/>
          </p:nvPr>
        </p:nvSpPr>
        <p:spPr/>
        <p:txBody>
          <a:bodyPr/>
          <a:lstStyle/>
          <a:p>
            <a:fld id="{34B7E4EF-A1BD-40F4-AB7B-04F084DD991D}" type="slidenum">
              <a:rPr lang="en-US" smtClean="0"/>
              <a:pPr/>
              <a:t>30</a:t>
            </a:fld>
            <a:endParaRPr lang="en-US"/>
          </a:p>
        </p:txBody>
      </p:sp>
    </p:spTree>
    <p:extLst>
      <p:ext uri="{BB962C8B-B14F-4D97-AF65-F5344CB8AC3E}">
        <p14:creationId xmlns:p14="http://schemas.microsoft.com/office/powerpoint/2010/main" val="160002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DEB5D2-DD97-4E9C-8610-CF247EF9AB8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8AFD169-F51E-40CF-919F-FC5FBC82748A}"/>
              </a:ext>
            </a:extLst>
          </p:cNvPr>
          <p:cNvSpPr>
            <a:spLocks noGrp="1"/>
          </p:cNvSpPr>
          <p:nvPr>
            <p:ph idx="1"/>
          </p:nvPr>
        </p:nvSpPr>
        <p:spPr/>
        <p:txBody>
          <a:bodyPr/>
          <a:lstStyle/>
          <a:p>
            <a:endParaRPr lang="el-GR" dirty="0"/>
          </a:p>
        </p:txBody>
      </p:sp>
      <p:pic>
        <p:nvPicPr>
          <p:cNvPr id="1026" name="Picture 2" descr="images">
            <a:extLst>
              <a:ext uri="{FF2B5EF4-FFF2-40B4-BE49-F238E27FC236}">
                <a16:creationId xmlns:a16="http://schemas.microsoft.com/office/drawing/2014/main" id="{B15DBE99-1BE9-45B9-BAA1-5ED1D3186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76435"/>
            <a:ext cx="3425616" cy="3364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s">
            <a:extLst>
              <a:ext uri="{FF2B5EF4-FFF2-40B4-BE49-F238E27FC236}">
                <a16:creationId xmlns:a16="http://schemas.microsoft.com/office/drawing/2014/main" id="{5165B6CE-7F93-4298-BC9D-94EA313A5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085" y="331972"/>
            <a:ext cx="3511256" cy="33644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s">
            <a:extLst>
              <a:ext uri="{FF2B5EF4-FFF2-40B4-BE49-F238E27FC236}">
                <a16:creationId xmlns:a16="http://schemas.microsoft.com/office/drawing/2014/main" id="{8895E9BB-FFC4-4639-9003-9C2BB804F0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00" y="3928977"/>
            <a:ext cx="36957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AF4D638A-BAFE-4CD8-A910-84BDAE2186CE}"/>
              </a:ext>
            </a:extLst>
          </p:cNvPr>
          <p:cNvSpPr/>
          <p:nvPr/>
        </p:nvSpPr>
        <p:spPr>
          <a:xfrm>
            <a:off x="580938" y="4096048"/>
            <a:ext cx="7077162" cy="1938992"/>
          </a:xfrm>
          <a:prstGeom prst="rect">
            <a:avLst/>
          </a:prstGeom>
        </p:spPr>
        <p:txBody>
          <a:bodyPr wrap="square">
            <a:spAutoFit/>
          </a:bodyPr>
          <a:lstStyle/>
          <a:p>
            <a:r>
              <a:rPr lang="el-GR" sz="2000" dirty="0">
                <a:solidFill>
                  <a:srgbClr val="2C2A27"/>
                </a:solidFill>
                <a:latin typeface="Calibri" panose="020F0502020204030204" pitchFamily="34" charset="0"/>
                <a:cs typeface="Calibri" panose="020F0502020204030204" pitchFamily="34" charset="0"/>
              </a:rPr>
              <a:t>Οι χρήστες αζώτου μπορούν να επιλέξουν από μια σειρά επιλογών για την επιτόπια παραγωγή αζώτου για την κάλυψη ποικίλων αναγκών, συμπεριλαμβανομένου του </a:t>
            </a:r>
            <a:r>
              <a:rPr lang="el-GR" sz="2000" dirty="0" err="1">
                <a:solidFill>
                  <a:srgbClr val="2C2A27"/>
                </a:solidFill>
                <a:latin typeface="Calibri" panose="020F0502020204030204" pitchFamily="34" charset="0"/>
                <a:cs typeface="Calibri" panose="020F0502020204030204" pitchFamily="34" charset="0"/>
              </a:rPr>
              <a:t>κρυογονικού</a:t>
            </a:r>
            <a:r>
              <a:rPr lang="el-GR" sz="2000" dirty="0">
                <a:solidFill>
                  <a:srgbClr val="2C2A27"/>
                </a:solidFill>
                <a:latin typeface="Calibri" panose="020F0502020204030204" pitchFamily="34" charset="0"/>
                <a:cs typeface="Calibri" panose="020F0502020204030204" pitchFamily="34" charset="0"/>
              </a:rPr>
              <a:t> διαχωρισμού αέρα (επάνω αριστερά), της προσρόφησης εναλλαγής πίεσης (επάνω δεξιά) και των συστημάτων μεμβρανών (κάτω).</a:t>
            </a:r>
            <a:endParaRPr lang="el-GR" sz="2000" dirty="0">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C96DCC97-CFDC-48FA-A0EE-B44C2A1318B6}"/>
              </a:ext>
            </a:extLst>
          </p:cNvPr>
          <p:cNvSpPr>
            <a:spLocks noGrp="1"/>
          </p:cNvSpPr>
          <p:nvPr>
            <p:ph type="sldNum" sz="quarter" idx="12"/>
          </p:nvPr>
        </p:nvSpPr>
        <p:spPr/>
        <p:txBody>
          <a:bodyPr/>
          <a:lstStyle/>
          <a:p>
            <a:fld id="{34B7E4EF-A1BD-40F4-AB7B-04F084DD991D}" type="slidenum">
              <a:rPr lang="en-US" smtClean="0"/>
              <a:pPr/>
              <a:t>31</a:t>
            </a:fld>
            <a:endParaRPr lang="en-US"/>
          </a:p>
        </p:txBody>
      </p:sp>
    </p:spTree>
    <p:extLst>
      <p:ext uri="{BB962C8B-B14F-4D97-AF65-F5344CB8AC3E}">
        <p14:creationId xmlns:p14="http://schemas.microsoft.com/office/powerpoint/2010/main" val="105831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664464-BE7F-4804-A78A-3444C6199DB8}"/>
              </a:ext>
            </a:extLst>
          </p:cNvPr>
          <p:cNvSpPr>
            <a:spLocks noGrp="1"/>
          </p:cNvSpPr>
          <p:nvPr>
            <p:ph type="title"/>
          </p:nvPr>
        </p:nvSpPr>
        <p:spPr>
          <a:xfrm>
            <a:off x="357698" y="144011"/>
            <a:ext cx="10058400" cy="1371600"/>
          </a:xfrm>
          <a:noFill/>
        </p:spPr>
        <p:txBody>
          <a:bodyPr anchor="ctr">
            <a:normAutofit/>
          </a:bodyPr>
          <a:lstStyle/>
          <a:p>
            <a:r>
              <a:rPr lang="el-GR" sz="3600" dirty="0">
                <a:latin typeface="Calibri" panose="020F0502020204030204" pitchFamily="34" charset="0"/>
                <a:cs typeface="Calibri" panose="020F0502020204030204" pitchFamily="34" charset="0"/>
              </a:rPr>
              <a:t>Παραγωγή υδρογόνου</a:t>
            </a:r>
            <a:endParaRPr lang="en-US" sz="3600"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D3542C7-89AB-4514-97BB-9930C90B9938}"/>
              </a:ext>
            </a:extLst>
          </p:cNvPr>
          <p:cNvSpPr>
            <a:spLocks noGrp="1"/>
          </p:cNvSpPr>
          <p:nvPr>
            <p:ph sz="half" idx="1"/>
          </p:nvPr>
        </p:nvSpPr>
        <p:spPr>
          <a:xfrm>
            <a:off x="357698" y="1446245"/>
            <a:ext cx="7446600" cy="5131423"/>
          </a:xfrm>
        </p:spPr>
        <p:txBody>
          <a:bodyPr>
            <a:no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αναμόρφωση με ατμό </a:t>
            </a:r>
            <a:r>
              <a:rPr lang="en-US" sz="2000" dirty="0">
                <a:latin typeface="Calibri" panose="020F0502020204030204" pitchFamily="34" charset="0"/>
                <a:cs typeface="Calibri" panose="020F0502020204030204" pitchFamily="34" charset="0"/>
              </a:rPr>
              <a:t>(steam reforming) </a:t>
            </a:r>
            <a:r>
              <a:rPr lang="el-GR" sz="2000" dirty="0">
                <a:latin typeface="Calibri" panose="020F0502020204030204" pitchFamily="34" charset="0"/>
                <a:cs typeface="Calibri" panose="020F0502020204030204" pitchFamily="34" charset="0"/>
              </a:rPr>
              <a:t>είναι η κύρια μέθοδος που χρησιμοποιείται σήμερα για την παραγωγή υδρογόνου σε βιομηχανική κλίμακα. </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Σε ένα αρχικό στάδιο, πρώτες ύλες όπως φυσικό αέριο, υγραέριο ή νάφθα συνδυάζονται με ατμό για την παραγωγή αερίου σύνθεσης με τη βοήθεια ετερογενούς καταλύτη. Αυτό το μείγμα μονοξειδίου του άνθρακα και υδρογόνου υποβάλλεται στη συνέχεια σε περαιτέρω επεξεργασία. </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Δεδομένου ότι σε αυτή τη μέθοδο παραγωγής χρησιμοποιούνται ορυκτά καύσιμα, το τελικό προϊόν ονομάζεται </a:t>
            </a:r>
            <a:r>
              <a:rPr lang="el-GR" sz="2000" dirty="0">
                <a:highlight>
                  <a:srgbClr val="808080"/>
                </a:highlight>
                <a:latin typeface="Calibri" panose="020F0502020204030204" pitchFamily="34" charset="0"/>
                <a:cs typeface="Calibri" panose="020F0502020204030204" pitchFamily="34" charset="0"/>
              </a:rPr>
              <a:t>γκρίζο υδρογόνο</a:t>
            </a:r>
            <a:r>
              <a:rPr lang="el-GR"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p:txBody>
      </p:sp>
      <p:pic>
        <p:nvPicPr>
          <p:cNvPr id="1026" name="Picture 2" descr="A refinery where hydrogen is produced via natural gas reforming">
            <a:extLst>
              <a:ext uri="{FF2B5EF4-FFF2-40B4-BE49-F238E27FC236}">
                <a16:creationId xmlns:a16="http://schemas.microsoft.com/office/drawing/2014/main" id="{8F3E8CCA-62F7-474F-B284-C6F7EDE825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669" y="1201478"/>
            <a:ext cx="3582410" cy="447630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298B8770-6403-49FB-91E0-C14FA232389B}"/>
              </a:ext>
            </a:extLst>
          </p:cNvPr>
          <p:cNvSpPr>
            <a:spLocks noGrp="1"/>
          </p:cNvSpPr>
          <p:nvPr>
            <p:ph type="sldNum" sz="quarter" idx="12"/>
          </p:nvPr>
        </p:nvSpPr>
        <p:spPr/>
        <p:txBody>
          <a:bodyPr/>
          <a:lstStyle/>
          <a:p>
            <a:fld id="{34B7E4EF-A1BD-40F4-AB7B-04F084DD991D}" type="slidenum">
              <a:rPr lang="en-US" smtClean="0"/>
              <a:pPr/>
              <a:t>32</a:t>
            </a:fld>
            <a:endParaRPr lang="en-US"/>
          </a:p>
        </p:txBody>
      </p:sp>
    </p:spTree>
    <p:extLst>
      <p:ext uri="{BB962C8B-B14F-4D97-AF65-F5344CB8AC3E}">
        <p14:creationId xmlns:p14="http://schemas.microsoft.com/office/powerpoint/2010/main" val="43945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E0DDAD78-183F-4F12-9276-940B54C1E6EE}"/>
              </a:ext>
            </a:extLst>
          </p:cNvPr>
          <p:cNvSpPr>
            <a:spLocks noGrp="1"/>
          </p:cNvSpPr>
          <p:nvPr>
            <p:ph type="sldNum" sz="quarter" idx="12"/>
          </p:nvPr>
        </p:nvSpPr>
        <p:spPr/>
        <p:txBody>
          <a:bodyPr/>
          <a:lstStyle/>
          <a:p>
            <a:fld id="{34B7E4EF-A1BD-40F4-AB7B-04F084DD991D}" type="slidenum">
              <a:rPr lang="en-US" smtClean="0"/>
              <a:pPr/>
              <a:t>33</a:t>
            </a:fld>
            <a:endParaRPr lang="en-US"/>
          </a:p>
        </p:txBody>
      </p:sp>
      <p:sp>
        <p:nvSpPr>
          <p:cNvPr id="7" name="TextBox 6">
            <a:extLst>
              <a:ext uri="{FF2B5EF4-FFF2-40B4-BE49-F238E27FC236}">
                <a16:creationId xmlns:a16="http://schemas.microsoft.com/office/drawing/2014/main" id="{F10A8554-61EA-45A3-9C9E-58B54277C611}"/>
              </a:ext>
            </a:extLst>
          </p:cNvPr>
          <p:cNvSpPr txBox="1"/>
          <p:nvPr/>
        </p:nvSpPr>
        <p:spPr>
          <a:xfrm>
            <a:off x="899718" y="1517326"/>
            <a:ext cx="10039525" cy="3170099"/>
          </a:xfrm>
          <a:prstGeom prst="rect">
            <a:avLst/>
          </a:prstGeom>
          <a:noFill/>
        </p:spPr>
        <p:txBody>
          <a:bodyPr wrap="square">
            <a:spAutoFit/>
          </a:bodyPr>
          <a:lstStyle/>
          <a:p>
            <a:pPr marL="0" indent="0">
              <a:lnSpc>
                <a:spcPct val="100000"/>
              </a:lnSpc>
              <a:buNone/>
            </a:pPr>
            <a:r>
              <a:rPr lang="el-GR" sz="2000" dirty="0">
                <a:latin typeface="Calibri" panose="020F0502020204030204" pitchFamily="34" charset="0"/>
                <a:cs typeface="Calibri" panose="020F0502020204030204" pitchFamily="34" charset="0"/>
              </a:rPr>
              <a:t>Το γκρίζο υδρογόνο μπορεί επίσης να παραχθεί μέσω της μερικής οξείδωσης υπολειμμάτων διυλιστηρίου. Αυτό το υλικό υπολειμμάτων θερμαίνεται σε πολύ υψηλή θερμοκρασία με οξυγόνο και ατμό για την παραγωγή ακατέργαστου αερίου σύνθεσης. Εάν το διοξείδιο του άνθρακα που περιέχεται σε αυτό το αέριο απομακρυνθεί σε μια μεταγενέστερη διεργασία δέσμευσης άνθρακα, το υδρογόνο που προκύπτει ονομάζεται </a:t>
            </a:r>
            <a:r>
              <a:rPr lang="el-GR" sz="2000" dirty="0">
                <a:highlight>
                  <a:srgbClr val="00FFFF"/>
                </a:highlight>
                <a:latin typeface="Calibri" panose="020F0502020204030204" pitchFamily="34" charset="0"/>
                <a:cs typeface="Calibri" panose="020F0502020204030204" pitchFamily="34" charset="0"/>
              </a:rPr>
              <a:t>μπλε</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0" indent="0">
              <a:lnSpc>
                <a:spcPct val="100000"/>
              </a:lnSpc>
              <a:buNone/>
            </a:pPr>
            <a:endParaRPr lang="en-US" sz="2000" dirty="0">
              <a:latin typeface="Calibri" panose="020F0502020204030204" pitchFamily="34" charset="0"/>
              <a:cs typeface="Calibri" panose="020F0502020204030204" pitchFamily="34" charset="0"/>
            </a:endParaRPr>
          </a:p>
          <a:p>
            <a:pPr marL="0" indent="0">
              <a:lnSpc>
                <a:spcPct val="100000"/>
              </a:lnSpc>
              <a:buNone/>
            </a:pPr>
            <a:r>
              <a:rPr lang="el-GR" sz="2000" dirty="0">
                <a:latin typeface="Calibri" panose="020F0502020204030204" pitchFamily="34" charset="0"/>
                <a:cs typeface="Calibri" panose="020F0502020204030204" pitchFamily="34" charset="0"/>
              </a:rPr>
              <a:t>Το </a:t>
            </a:r>
            <a:r>
              <a:rPr lang="el-GR" sz="2000" dirty="0">
                <a:highlight>
                  <a:srgbClr val="00FF00"/>
                </a:highlight>
                <a:latin typeface="Calibri" panose="020F0502020204030204" pitchFamily="34" charset="0"/>
                <a:cs typeface="Calibri" panose="020F0502020204030204" pitchFamily="34" charset="0"/>
              </a:rPr>
              <a:t>πράσινο</a:t>
            </a:r>
            <a:r>
              <a:rPr lang="el-GR" sz="2000" dirty="0">
                <a:latin typeface="Calibri" panose="020F0502020204030204" pitchFamily="34" charset="0"/>
                <a:cs typeface="Calibri" panose="020F0502020204030204" pitchFamily="34" charset="0"/>
              </a:rPr>
              <a:t> υδρογόνο  λαμβάνεται είτε με αναμόρφωση με ατμό, εάν υπάρχει διαθέσιμη πρώτη ύλη βιολογικής προέλευσης, είτε με διάσπαση του νερού με ηλεκτρόλυση. Η ηλεκτρική ενέργεια που απαιτείται για αυτή τη διαδικασία ηλεκτρόλυσης παράγεται αποκλειστικά από ανανεώσιμες πηγές. </a:t>
            </a:r>
          </a:p>
        </p:txBody>
      </p:sp>
    </p:spTree>
    <p:extLst>
      <p:ext uri="{BB962C8B-B14F-4D97-AF65-F5344CB8AC3E}">
        <p14:creationId xmlns:p14="http://schemas.microsoft.com/office/powerpoint/2010/main" val="742609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D8FAE3-9681-480D-AC13-8A10B4A38F88}"/>
              </a:ext>
            </a:extLst>
          </p:cNvPr>
          <p:cNvSpPr>
            <a:spLocks noGrp="1"/>
          </p:cNvSpPr>
          <p:nvPr>
            <p:ph type="title"/>
          </p:nvPr>
        </p:nvSpPr>
        <p:spPr>
          <a:xfrm>
            <a:off x="381000" y="152400"/>
            <a:ext cx="11811000" cy="1007872"/>
          </a:xfrm>
        </p:spPr>
        <p:txBody>
          <a:bodyPr>
            <a:noAutofit/>
          </a:bodyPr>
          <a:lstStyle/>
          <a:p>
            <a:r>
              <a:rPr lang="el-GR" sz="3600" b="1" dirty="0">
                <a:latin typeface="Calibri" panose="020F0502020204030204" pitchFamily="34" charset="0"/>
                <a:cs typeface="Calibri" panose="020F0502020204030204" pitchFamily="34" charset="0"/>
              </a:rPr>
              <a:t>Αναμόρφωση φυσικού αερίου </a:t>
            </a:r>
            <a:r>
              <a:rPr lang="en-US" sz="1200" b="1" dirty="0">
                <a:latin typeface="Calibri" panose="020F0502020204030204" pitchFamily="34" charset="0"/>
                <a:cs typeface="Calibri" panose="020F0502020204030204" pitchFamily="34" charset="0"/>
                <a:hlinkClick r:id="rId2"/>
              </a:rPr>
              <a:t>https://www.youtube.com/watch?v=xAjHJ49VOUM</a:t>
            </a:r>
            <a:r>
              <a:rPr lang="en-US" sz="1200" b="1" dirty="0">
                <a:latin typeface="Calibri" panose="020F0502020204030204" pitchFamily="34" charset="0"/>
                <a:cs typeface="Calibri" panose="020F0502020204030204" pitchFamily="34" charset="0"/>
              </a:rPr>
              <a:t> </a:t>
            </a:r>
          </a:p>
        </p:txBody>
      </p:sp>
      <p:sp>
        <p:nvSpPr>
          <p:cNvPr id="3" name="Θέση περιεχομένου 2">
            <a:extLst>
              <a:ext uri="{FF2B5EF4-FFF2-40B4-BE49-F238E27FC236}">
                <a16:creationId xmlns:a16="http://schemas.microsoft.com/office/drawing/2014/main" id="{90278A69-8A2B-4A85-BAD4-9CBEE76EA265}"/>
              </a:ext>
            </a:extLst>
          </p:cNvPr>
          <p:cNvSpPr>
            <a:spLocks noGrp="1"/>
          </p:cNvSpPr>
          <p:nvPr>
            <p:ph idx="1"/>
          </p:nvPr>
        </p:nvSpPr>
        <p:spPr>
          <a:xfrm>
            <a:off x="438001" y="951722"/>
            <a:ext cx="4647183" cy="5768053"/>
          </a:xfrm>
        </p:spPr>
        <p:txBody>
          <a:bodyPr>
            <a:no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αναμόρφωση φυσικού αερίου είναι μια προηγμένη και ώριμη παραγωγική διαδικασία που βασίζεται στην υπάρχουσα υποδομή παροχής φυσικού αερίου μέσω αγωγών. Σήμερα, το 95% του υδρογόνου που παράγεται στις Ηνωμένες Πολιτείες παράγεται με αναμόρφωση φυσικού αερίου σε μεγάλες κεντρικές μονάδες. Πρόκειται για μια σημαντική τεχνολογική οδό για την παραγωγή υδρογόνου στο εγγύς μέλλον.</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Πώς λειτουργεί;</a:t>
            </a: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l-GR" sz="2000" dirty="0">
                <a:latin typeface="Calibri" panose="020F0502020204030204" pitchFamily="34" charset="0"/>
                <a:cs typeface="Calibri" panose="020F0502020204030204" pitchFamily="34" charset="0"/>
              </a:rPr>
              <a:t>Το φυσικό αέριο περιέχει μεθάνιο (CH</a:t>
            </a:r>
            <a:r>
              <a:rPr lang="el-GR" sz="2000" baseline="-25000" dirty="0">
                <a:latin typeface="Calibri" panose="020F0502020204030204" pitchFamily="34" charset="0"/>
                <a:cs typeface="Calibri" panose="020F0502020204030204" pitchFamily="34" charset="0"/>
              </a:rPr>
              <a:t>4</a:t>
            </a:r>
            <a:r>
              <a:rPr lang="el-GR" sz="2000" dirty="0">
                <a:latin typeface="Calibri" panose="020F0502020204030204" pitchFamily="34" charset="0"/>
                <a:cs typeface="Calibri" panose="020F0502020204030204" pitchFamily="34" charset="0"/>
              </a:rPr>
              <a:t>) που μπορεί να χρησιμοποιηθεί για την παραγωγή υδρογόνου με θερμικές διεργασίες, όπως αναμόρφωση ατμού-μεθανίου, και</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μερική οξείδωση.</a:t>
            </a:r>
          </a:p>
        </p:txBody>
      </p:sp>
      <p:pic>
        <p:nvPicPr>
          <p:cNvPr id="2050" name="Picture 2" descr="Αποτέλεσμα εικόνας για Natural Gas Reforming">
            <a:extLst>
              <a:ext uri="{FF2B5EF4-FFF2-40B4-BE49-F238E27FC236}">
                <a16:creationId xmlns:a16="http://schemas.microsoft.com/office/drawing/2014/main" id="{886853D9-DE48-4FC4-ABA4-9F59B85E3B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532" y="1576873"/>
            <a:ext cx="6574746" cy="3728098"/>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5FEA5926-1EC5-4DF3-9AB0-4867AA4DA339}"/>
              </a:ext>
            </a:extLst>
          </p:cNvPr>
          <p:cNvSpPr>
            <a:spLocks noGrp="1"/>
          </p:cNvSpPr>
          <p:nvPr>
            <p:ph type="sldNum" sz="quarter" idx="12"/>
          </p:nvPr>
        </p:nvSpPr>
        <p:spPr/>
        <p:txBody>
          <a:bodyPr/>
          <a:lstStyle/>
          <a:p>
            <a:fld id="{34B7E4EF-A1BD-40F4-AB7B-04F084DD991D}" type="slidenum">
              <a:rPr lang="en-US" smtClean="0"/>
              <a:pPr/>
              <a:t>34</a:t>
            </a:fld>
            <a:endParaRPr lang="en-US"/>
          </a:p>
        </p:txBody>
      </p:sp>
    </p:spTree>
    <p:extLst>
      <p:ext uri="{BB962C8B-B14F-4D97-AF65-F5344CB8AC3E}">
        <p14:creationId xmlns:p14="http://schemas.microsoft.com/office/powerpoint/2010/main" val="90319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D05A4-926E-495E-A81F-119B06F4A3C2}"/>
              </a:ext>
            </a:extLst>
          </p:cNvPr>
          <p:cNvSpPr>
            <a:spLocks noGrp="1"/>
          </p:cNvSpPr>
          <p:nvPr>
            <p:ph type="title"/>
          </p:nvPr>
        </p:nvSpPr>
        <p:spPr>
          <a:xfrm>
            <a:off x="381000" y="152400"/>
            <a:ext cx="10058400" cy="1371600"/>
          </a:xfrm>
        </p:spPr>
        <p:txBody>
          <a:bodyPr>
            <a:noAutofit/>
          </a:bodyPr>
          <a:lstStyle/>
          <a:p>
            <a:r>
              <a:rPr lang="el-GR" sz="3600" b="1" cap="all" dirty="0" err="1">
                <a:latin typeface="Calibri" panose="020F0502020204030204" pitchFamily="34" charset="0"/>
                <a:cs typeface="Calibri" panose="020F0502020204030204" pitchFamily="34" charset="0"/>
              </a:rPr>
              <a:t>Αναμορφωση</a:t>
            </a:r>
            <a:r>
              <a:rPr lang="el-GR" sz="3600" b="1" cap="all" dirty="0">
                <a:latin typeface="Calibri" panose="020F0502020204030204" pitchFamily="34" charset="0"/>
                <a:cs typeface="Calibri" panose="020F0502020204030204" pitchFamily="34" charset="0"/>
              </a:rPr>
              <a:t> </a:t>
            </a:r>
            <a:r>
              <a:rPr lang="el-GR" sz="3600" b="1" cap="all" dirty="0" err="1">
                <a:latin typeface="Calibri" panose="020F0502020204030204" pitchFamily="34" charset="0"/>
                <a:cs typeface="Calibri" panose="020F0502020204030204" pitchFamily="34" charset="0"/>
              </a:rPr>
              <a:t>μεθανιου</a:t>
            </a:r>
            <a:r>
              <a:rPr lang="el-GR" sz="3600" b="1" cap="all" dirty="0">
                <a:latin typeface="Calibri" panose="020F0502020204030204" pitchFamily="34" charset="0"/>
                <a:cs typeface="Calibri" panose="020F0502020204030204" pitchFamily="34" charset="0"/>
              </a:rPr>
              <a:t> με </a:t>
            </a:r>
            <a:r>
              <a:rPr lang="el-GR" sz="3600" b="1" cap="all" dirty="0" err="1">
                <a:latin typeface="Calibri" panose="020F0502020204030204" pitchFamily="34" charset="0"/>
                <a:cs typeface="Calibri" panose="020F0502020204030204" pitchFamily="34" charset="0"/>
              </a:rPr>
              <a:t>ατμο</a:t>
            </a:r>
            <a:br>
              <a:rPr lang="el-GR" sz="3600" b="1" cap="all" dirty="0">
                <a:latin typeface="Calibri" panose="020F0502020204030204" pitchFamily="34" charset="0"/>
                <a:cs typeface="Calibri" panose="020F0502020204030204" pitchFamily="34" charset="0"/>
              </a:rPr>
            </a:br>
            <a:r>
              <a:rPr lang="en-US" sz="3600" b="1" cap="all" dirty="0">
                <a:latin typeface="Calibri" panose="020F0502020204030204" pitchFamily="34" charset="0"/>
                <a:cs typeface="Calibri" panose="020F0502020204030204" pitchFamily="34" charset="0"/>
              </a:rPr>
              <a:t>STEAM-METHANE REFORMING</a:t>
            </a:r>
            <a:br>
              <a:rPr lang="en-US" sz="3600" b="1" cap="all" dirty="0">
                <a:latin typeface="Calibri" panose="020F0502020204030204" pitchFamily="34" charset="0"/>
                <a:cs typeface="Calibri" panose="020F0502020204030204" pitchFamily="34" charset="0"/>
              </a:rPr>
            </a:br>
            <a:r>
              <a:rPr lang="en-US" sz="1200" b="1" cap="all" dirty="0">
                <a:latin typeface="Calibri" panose="020F0502020204030204" pitchFamily="34" charset="0"/>
                <a:cs typeface="Calibri" panose="020F0502020204030204" pitchFamily="34" charset="0"/>
                <a:hlinkClick r:id="rId2"/>
              </a:rPr>
              <a:t>https://www.youtube.com/watch?v=aPyAQSp8hXE</a:t>
            </a:r>
            <a:r>
              <a:rPr lang="en-US" sz="1200" b="1" cap="all" dirty="0">
                <a:latin typeface="Calibri" panose="020F0502020204030204" pitchFamily="34" charset="0"/>
                <a:cs typeface="Calibri" panose="020F0502020204030204" pitchFamily="34" charset="0"/>
              </a:rPr>
              <a:t> </a:t>
            </a:r>
          </a:p>
        </p:txBody>
      </p:sp>
      <p:sp>
        <p:nvSpPr>
          <p:cNvPr id="3" name="Θέση περιεχομένου 2">
            <a:extLst>
              <a:ext uri="{FF2B5EF4-FFF2-40B4-BE49-F238E27FC236}">
                <a16:creationId xmlns:a16="http://schemas.microsoft.com/office/drawing/2014/main" id="{8BB7DCCE-037B-40FB-9DC2-F66E09A618DD}"/>
              </a:ext>
            </a:extLst>
          </p:cNvPr>
          <p:cNvSpPr>
            <a:spLocks noGrp="1"/>
          </p:cNvSpPr>
          <p:nvPr>
            <p:ph idx="1"/>
          </p:nvPr>
        </p:nvSpPr>
        <p:spPr>
          <a:xfrm>
            <a:off x="381000" y="1523999"/>
            <a:ext cx="11430000" cy="5007429"/>
          </a:xfrm>
        </p:spPr>
        <p:txBody>
          <a:bodyPr>
            <a:normAutofit fontScale="85000" lnSpcReduction="10000"/>
          </a:bodyPr>
          <a:lstStyle/>
          <a:p>
            <a:pPr marL="0" indent="0">
              <a:buNone/>
            </a:pPr>
            <a:r>
              <a:rPr lang="el-GR" sz="2000" dirty="0">
                <a:latin typeface="Calibri" panose="020F0502020204030204" pitchFamily="34" charset="0"/>
                <a:cs typeface="Calibri" panose="020F0502020204030204" pitchFamily="34" charset="0"/>
              </a:rPr>
              <a:t>Το μεγαλύτερο μέρος του υδρογόνου παράγεται σήμερα μέσω αναμόρφωσης ατμού-μεθανίου, μια ώριμη διαδικασία παραγωγής κατά την οποία ατμός υψηλής θερμοκρασίας (700°C-1.000°C) χρησιμοποιείται για την παραγωγή υδρογόνου από μια πηγή μεθανίου, όπως το φυσικό αέριο. Στην αναμόρφωση με ατμό-μεθάνιο, το μεθάνιο αντιδρά με ατμό υπό πίεση 3-25 </a:t>
            </a:r>
            <a:r>
              <a:rPr lang="el-GR" sz="2000" dirty="0" err="1">
                <a:latin typeface="Calibri" panose="020F0502020204030204" pitchFamily="34" charset="0"/>
                <a:cs typeface="Calibri" panose="020F0502020204030204" pitchFamily="34" charset="0"/>
              </a:rPr>
              <a:t>bar</a:t>
            </a:r>
            <a:r>
              <a:rPr lang="el-GR" sz="2000" dirty="0">
                <a:latin typeface="Calibri" panose="020F0502020204030204" pitchFamily="34" charset="0"/>
                <a:cs typeface="Calibri" panose="020F0502020204030204" pitchFamily="34" charset="0"/>
              </a:rPr>
              <a:t> παρουσία καταλύτη για την παραγωγή υδρογόνου, μονοξειδίου του άνθρακα και σχετικά μικρής ποσότητας διοξειδίου του άνθρακα. Η αναμόρφωση με ατμό είναι ενδόθερμη - δηλαδή, πρέπει να παρέχεται θερμότητα στη διαδικασία για να προχωρήσει η αντίδραση.</a:t>
            </a:r>
          </a:p>
          <a:p>
            <a:pPr marL="0" indent="0">
              <a:buNone/>
            </a:pPr>
            <a:r>
              <a:rPr lang="el-GR" sz="2000" dirty="0">
                <a:latin typeface="Calibri" panose="020F0502020204030204" pitchFamily="34" charset="0"/>
                <a:cs typeface="Calibri" panose="020F0502020204030204" pitchFamily="34" charset="0"/>
              </a:rPr>
              <a:t>Στη συνέχεια, στην αποκαλούμενη αντίδραση μετατόπισης νερού-αερίου (</a:t>
            </a:r>
            <a:r>
              <a:rPr lang="en-US" sz="2000" dirty="0">
                <a:latin typeface="Calibri" panose="020F0502020204030204" pitchFamily="34" charset="0"/>
                <a:cs typeface="Calibri" panose="020F0502020204030204" pitchFamily="34" charset="0"/>
              </a:rPr>
              <a:t>water-gas shift reaction</a:t>
            </a: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το μονοξείδιο του άνθρακα και ο ατμός αντιδρούν με τη χρήση καταλύτη για την παραγωγή διοξειδίου του άνθρακα και περισσότερου υδρογόνου. Σε ένα τελικό στάδιο της διεργασίας που ονομάζεται "προσρόφηση υπό πίεση", το διοξείδιο του άνθρακα και άλλες ακαθαρσίες απομακρύνονται από το αέριο ρεύμα, αφήνοντας ουσιαστικά καθαρό υδρογόνο. Η αναμόρφωση με ατμό μπορεί επίσης να χρησιμοποιηθεί για την παραγωγή υδρογόνου από άλλα καύσιμα, όπως αιθανόλη, προπάνιο ή ακόμη και βενζίνη.</a:t>
            </a:r>
          </a:p>
          <a:p>
            <a:pPr marL="0" indent="0">
              <a:buNone/>
            </a:pPr>
            <a:endParaRPr lang="en-US" sz="2000" dirty="0">
              <a:latin typeface="Calibri" panose="020F0502020204030204" pitchFamily="34" charset="0"/>
              <a:cs typeface="Calibri" panose="020F0502020204030204" pitchFamily="34" charset="0"/>
            </a:endParaRPr>
          </a:p>
          <a:p>
            <a:pPr marL="0" indent="0" algn="ctr">
              <a:buNone/>
            </a:pPr>
            <a:r>
              <a:rPr lang="en-US" sz="2200" b="1" dirty="0">
                <a:latin typeface="Calibri" panose="020F0502020204030204" pitchFamily="34" charset="0"/>
                <a:cs typeface="Calibri" panose="020F0502020204030204" pitchFamily="34" charset="0"/>
              </a:rPr>
              <a:t>Steam-methane reforming reaction</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CH</a:t>
            </a:r>
            <a:r>
              <a:rPr lang="en-US" sz="2200" baseline="-25000" dirty="0">
                <a:latin typeface="Calibri" panose="020F0502020204030204" pitchFamily="34" charset="0"/>
                <a:cs typeface="Calibri" panose="020F0502020204030204" pitchFamily="34" charset="0"/>
              </a:rPr>
              <a:t>4</a:t>
            </a:r>
            <a:r>
              <a:rPr lang="en-US" sz="2200" dirty="0">
                <a:latin typeface="Calibri" panose="020F0502020204030204" pitchFamily="34" charset="0"/>
                <a:cs typeface="Calibri" panose="020F0502020204030204" pitchFamily="34" charset="0"/>
              </a:rPr>
              <a:t> + H</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O (+ heat) → CO + 3H</a:t>
            </a:r>
            <a:r>
              <a:rPr lang="en-US" sz="2200" baseline="-25000" dirty="0">
                <a:latin typeface="Calibri" panose="020F0502020204030204" pitchFamily="34" charset="0"/>
                <a:cs typeface="Calibri" panose="020F0502020204030204" pitchFamily="34" charset="0"/>
              </a:rPr>
              <a:t>2</a:t>
            </a:r>
            <a:endParaRPr lang="en-US" sz="2200" dirty="0">
              <a:latin typeface="Calibri" panose="020F0502020204030204" pitchFamily="34" charset="0"/>
              <a:cs typeface="Calibri" panose="020F0502020204030204" pitchFamily="34" charset="0"/>
            </a:endParaRPr>
          </a:p>
          <a:p>
            <a:pPr marL="0" indent="0" algn="ctr">
              <a:buNone/>
            </a:pPr>
            <a:r>
              <a:rPr lang="en-US" sz="2200" b="1" dirty="0">
                <a:latin typeface="Calibri" panose="020F0502020204030204" pitchFamily="34" charset="0"/>
                <a:cs typeface="Calibri" panose="020F0502020204030204" pitchFamily="34" charset="0"/>
              </a:rPr>
              <a:t>Water-gas shift reaction</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CO + H</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O → CO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 H</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 small amount of heat)</a:t>
            </a:r>
          </a:p>
          <a:p>
            <a:endParaRPr lang="el-GR" sz="1600" dirty="0"/>
          </a:p>
        </p:txBody>
      </p:sp>
      <p:sp>
        <p:nvSpPr>
          <p:cNvPr id="4" name="Θέση αριθμού διαφάνειας 3">
            <a:extLst>
              <a:ext uri="{FF2B5EF4-FFF2-40B4-BE49-F238E27FC236}">
                <a16:creationId xmlns:a16="http://schemas.microsoft.com/office/drawing/2014/main" id="{C678E13F-2ECC-4568-AB70-0AD9020BC439}"/>
              </a:ext>
            </a:extLst>
          </p:cNvPr>
          <p:cNvSpPr>
            <a:spLocks noGrp="1"/>
          </p:cNvSpPr>
          <p:nvPr>
            <p:ph type="sldNum" sz="quarter" idx="12"/>
          </p:nvPr>
        </p:nvSpPr>
        <p:spPr/>
        <p:txBody>
          <a:bodyPr/>
          <a:lstStyle/>
          <a:p>
            <a:fld id="{34B7E4EF-A1BD-40F4-AB7B-04F084DD991D}" type="slidenum">
              <a:rPr lang="en-US" smtClean="0"/>
              <a:pPr/>
              <a:t>35</a:t>
            </a:fld>
            <a:endParaRPr lang="en-US"/>
          </a:p>
        </p:txBody>
      </p:sp>
    </p:spTree>
    <p:extLst>
      <p:ext uri="{BB962C8B-B14F-4D97-AF65-F5344CB8AC3E}">
        <p14:creationId xmlns:p14="http://schemas.microsoft.com/office/powerpoint/2010/main" val="142497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2A8E6-1A9D-4FF5-AC51-945198B4CF97}"/>
              </a:ext>
            </a:extLst>
          </p:cNvPr>
          <p:cNvSpPr>
            <a:spLocks noGrp="1"/>
          </p:cNvSpPr>
          <p:nvPr>
            <p:ph type="title"/>
          </p:nvPr>
        </p:nvSpPr>
        <p:spPr>
          <a:xfrm>
            <a:off x="393700" y="4572"/>
            <a:ext cx="10058400" cy="1371600"/>
          </a:xfrm>
        </p:spPr>
        <p:txBody>
          <a:bodyPr>
            <a:normAutofit/>
          </a:bodyPr>
          <a:lstStyle/>
          <a:p>
            <a:r>
              <a:rPr lang="el-GR" sz="3600" cap="all" dirty="0" err="1">
                <a:latin typeface="Calibri" panose="020F0502020204030204" pitchFamily="34" charset="0"/>
                <a:cs typeface="Calibri" panose="020F0502020204030204" pitchFamily="34" charset="0"/>
              </a:rPr>
              <a:t>Μερικη</a:t>
            </a:r>
            <a:r>
              <a:rPr lang="el-GR" sz="3600" cap="all" dirty="0">
                <a:latin typeface="Calibri" panose="020F0502020204030204" pitchFamily="34" charset="0"/>
                <a:cs typeface="Calibri" panose="020F0502020204030204" pitchFamily="34" charset="0"/>
              </a:rPr>
              <a:t> </a:t>
            </a:r>
            <a:r>
              <a:rPr lang="el-GR" sz="3600" cap="all" dirty="0" err="1">
                <a:latin typeface="Calibri" panose="020F0502020204030204" pitchFamily="34" charset="0"/>
                <a:cs typeface="Calibri" panose="020F0502020204030204" pitchFamily="34" charset="0"/>
              </a:rPr>
              <a:t>οξειδωση</a:t>
            </a:r>
            <a:endParaRPr lang="en-US" sz="3600" cap="all"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CCB2BEE2-8F7A-4F88-A3B5-B7B4A75B613C}"/>
              </a:ext>
            </a:extLst>
          </p:cNvPr>
          <p:cNvSpPr>
            <a:spLocks noGrp="1"/>
          </p:cNvSpPr>
          <p:nvPr>
            <p:ph idx="1"/>
          </p:nvPr>
        </p:nvSpPr>
        <p:spPr>
          <a:xfrm>
            <a:off x="393699" y="982133"/>
            <a:ext cx="5930901" cy="5698067"/>
          </a:xfrm>
        </p:spPr>
        <p:txBody>
          <a:bodyPr>
            <a:normAutofit/>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Κατά τη μερική οξείδωση, το μεθάνιο και άλλοι υδρογονάνθρακες στο φυσικό αέριο αντιδρούν με περιορισμένη ποσότητα οξυγόνου (συνήθως από τον αέρα), η οποία δεν είναι αρκετή για την πλήρη οξείδωση των υδρογονανθράκων σε διοξείδιο του άνθρακα και νερό. Με λιγότερη από τη </a:t>
            </a:r>
            <a:r>
              <a:rPr lang="el-GR" sz="2000" dirty="0" err="1">
                <a:latin typeface="Calibri" panose="020F0502020204030204" pitchFamily="34" charset="0"/>
                <a:cs typeface="Calibri" panose="020F0502020204030204" pitchFamily="34" charset="0"/>
              </a:rPr>
              <a:t>στοιχειομετρική</a:t>
            </a:r>
            <a:r>
              <a:rPr lang="el-GR" sz="2000" dirty="0">
                <a:latin typeface="Calibri" panose="020F0502020204030204" pitchFamily="34" charset="0"/>
                <a:cs typeface="Calibri" panose="020F0502020204030204" pitchFamily="34" charset="0"/>
              </a:rPr>
              <a:t> ποσότητα διαθέσιμου οξυγόνου, τα προϊόντα της αντίδρασης περιέχουν κυρίως υδρογόνο και μονοξείδιο του άνθρακα (και άζωτο, εάν η αντίδραση πραγματοποιείται με αέρα και όχι με καθαρό οξυγόνο) και σχετικά μικρή ποσότητα διοξειδίου του άνθρακα και άλλων ενώσεων. Στη συνέχεια, σε μια αντίδραση μετατόπισης νερού-αερίου, το μονοξείδιο του άνθρακα αντιδρά με το νερό για να σχηματίσει διοξείδιο του άνθρακα και περισσότερο υδρογόνο.</a:t>
            </a:r>
          </a:p>
        </p:txBody>
      </p:sp>
      <p:pic>
        <p:nvPicPr>
          <p:cNvPr id="3076" name="Picture 4" descr="Αποτέλεσμα εικόνας για Natural Gas Reforming PARTIAL OXIDATION">
            <a:extLst>
              <a:ext uri="{FF2B5EF4-FFF2-40B4-BE49-F238E27FC236}">
                <a16:creationId xmlns:a16="http://schemas.microsoft.com/office/drawing/2014/main" id="{1477A911-3B19-4528-BCB6-C05B397154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650" y="982133"/>
            <a:ext cx="5010150" cy="501015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03438536-307E-45E1-ACDF-F77CE12CB395}"/>
              </a:ext>
            </a:extLst>
          </p:cNvPr>
          <p:cNvSpPr>
            <a:spLocks noGrp="1"/>
          </p:cNvSpPr>
          <p:nvPr>
            <p:ph type="sldNum" sz="quarter" idx="12"/>
          </p:nvPr>
        </p:nvSpPr>
        <p:spPr/>
        <p:txBody>
          <a:bodyPr/>
          <a:lstStyle/>
          <a:p>
            <a:fld id="{34B7E4EF-A1BD-40F4-AB7B-04F084DD991D}" type="slidenum">
              <a:rPr lang="en-US" smtClean="0"/>
              <a:pPr/>
              <a:t>36</a:t>
            </a:fld>
            <a:endParaRPr lang="en-US"/>
          </a:p>
        </p:txBody>
      </p:sp>
    </p:spTree>
    <p:extLst>
      <p:ext uri="{BB962C8B-B14F-4D97-AF65-F5344CB8AC3E}">
        <p14:creationId xmlns:p14="http://schemas.microsoft.com/office/powerpoint/2010/main" val="116265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0FB3B-3277-FBC5-8D21-7C379A18A16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C17D97C-17F3-12CB-2978-30AC848CB2CE}"/>
              </a:ext>
            </a:extLst>
          </p:cNvPr>
          <p:cNvSpPr>
            <a:spLocks noGrp="1"/>
          </p:cNvSpPr>
          <p:nvPr>
            <p:ph idx="1"/>
          </p:nvPr>
        </p:nvSpPr>
        <p:spPr/>
        <p:txBody>
          <a:bodyPr/>
          <a:lstStyle/>
          <a:p>
            <a:pPr marL="0" indent="0">
              <a:lnSpc>
                <a:spcPct val="100000"/>
              </a:lnSpc>
              <a:spcBef>
                <a:spcPts val="0"/>
              </a:spcBef>
              <a:buNone/>
            </a:pPr>
            <a:r>
              <a:rPr lang="el-GR" sz="2000" dirty="0">
                <a:latin typeface="Calibri" panose="020F0502020204030204" pitchFamily="34" charset="0"/>
                <a:cs typeface="Calibri" panose="020F0502020204030204" pitchFamily="34" charset="0"/>
              </a:rPr>
              <a:t>Η μερική οξείδωση είναι μια εξώθερμη διεργασία - εκλύει θερμότητα. Η διαδικασία είναι, συνήθως, πολύ ταχύτερη από την αναμόρφωση με ατμό και απαιτεί μικρότερο δοχείο αντιδραστήρα. Όπως φαίνεται στις χημικές αντιδράσεις της μερικής οξείδωσης, αυτή η διεργασία παράγει αρχικά λιγότερο υδρογόνο ανά μονάδα καυσίμου εισόδου από ό,τι προκύπτει από την αναμόρφωση με ατμό του ίδιου καυσίμου.</a:t>
            </a:r>
          </a:p>
          <a:p>
            <a:endParaRPr lang="el-GR" b="1" dirty="0"/>
          </a:p>
          <a:p>
            <a:pPr marL="0" indent="0" algn="ctr">
              <a:buNone/>
            </a:pPr>
            <a:r>
              <a:rPr lang="en-US" sz="2000" b="1" dirty="0"/>
              <a:t>Partial oxidation of methane reaction</a:t>
            </a:r>
            <a:br>
              <a:rPr lang="en-US" sz="2000" dirty="0"/>
            </a:br>
            <a:r>
              <a:rPr lang="en-US" sz="2000" dirty="0"/>
              <a:t>CH</a:t>
            </a:r>
            <a:r>
              <a:rPr lang="en-US" sz="2000" baseline="-25000" dirty="0"/>
              <a:t>4</a:t>
            </a:r>
            <a:r>
              <a:rPr lang="en-US" sz="2000" dirty="0"/>
              <a:t> + ½O</a:t>
            </a:r>
            <a:r>
              <a:rPr lang="en-US" sz="2000" baseline="-25000" dirty="0"/>
              <a:t>2</a:t>
            </a:r>
            <a:r>
              <a:rPr lang="en-US" sz="2000" dirty="0"/>
              <a:t> → CO + 2H</a:t>
            </a:r>
            <a:r>
              <a:rPr lang="en-US" sz="2000" baseline="-25000" dirty="0"/>
              <a:t>2</a:t>
            </a:r>
            <a:r>
              <a:rPr lang="en-US" sz="2000" dirty="0"/>
              <a:t> (+ heat)</a:t>
            </a:r>
          </a:p>
          <a:p>
            <a:pPr marL="0" indent="0" algn="ctr">
              <a:buNone/>
            </a:pPr>
            <a:r>
              <a:rPr lang="en-US" sz="2000" b="1" dirty="0"/>
              <a:t>Water-gas shift reaction</a:t>
            </a:r>
            <a:br>
              <a:rPr lang="en-US" sz="2000" dirty="0"/>
            </a:br>
            <a:r>
              <a:rPr lang="en-US" sz="2000" dirty="0"/>
              <a:t>CO + H</a:t>
            </a:r>
            <a:r>
              <a:rPr lang="en-US" sz="2000" baseline="-25000" dirty="0"/>
              <a:t>2</a:t>
            </a:r>
            <a:r>
              <a:rPr lang="en-US" sz="2000" dirty="0"/>
              <a:t>O → CO</a:t>
            </a:r>
            <a:r>
              <a:rPr lang="en-US" sz="2000" baseline="-25000" dirty="0"/>
              <a:t>2</a:t>
            </a:r>
            <a:r>
              <a:rPr lang="en-US" sz="2000" dirty="0"/>
              <a:t> + H</a:t>
            </a:r>
            <a:r>
              <a:rPr lang="en-US" sz="2000" baseline="-25000" dirty="0"/>
              <a:t>2</a:t>
            </a:r>
            <a:r>
              <a:rPr lang="en-US" sz="2000" dirty="0"/>
              <a:t> (+ small amount of heat)</a:t>
            </a:r>
          </a:p>
          <a:p>
            <a:endParaRPr lang="el-GR" dirty="0"/>
          </a:p>
        </p:txBody>
      </p:sp>
      <p:sp>
        <p:nvSpPr>
          <p:cNvPr id="4" name="Θέση αριθμού διαφάνειας 3">
            <a:extLst>
              <a:ext uri="{FF2B5EF4-FFF2-40B4-BE49-F238E27FC236}">
                <a16:creationId xmlns:a16="http://schemas.microsoft.com/office/drawing/2014/main" id="{3F87E24A-ADC5-578D-5A2F-706CA85FDFB5}"/>
              </a:ext>
            </a:extLst>
          </p:cNvPr>
          <p:cNvSpPr>
            <a:spLocks noGrp="1"/>
          </p:cNvSpPr>
          <p:nvPr>
            <p:ph type="sldNum" sz="quarter" idx="12"/>
          </p:nvPr>
        </p:nvSpPr>
        <p:spPr/>
        <p:txBody>
          <a:bodyPr/>
          <a:lstStyle/>
          <a:p>
            <a:fld id="{34B7E4EF-A1BD-40F4-AB7B-04F084DD991D}" type="slidenum">
              <a:rPr lang="en-US" smtClean="0"/>
              <a:pPr/>
              <a:t>37</a:t>
            </a:fld>
            <a:endParaRPr lang="en-US"/>
          </a:p>
        </p:txBody>
      </p:sp>
    </p:spTree>
    <p:extLst>
      <p:ext uri="{BB962C8B-B14F-4D97-AF65-F5344CB8AC3E}">
        <p14:creationId xmlns:p14="http://schemas.microsoft.com/office/powerpoint/2010/main" val="1167391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F6218-0CAF-4DCD-9661-E5B1352D0A4E}"/>
              </a:ext>
            </a:extLst>
          </p:cNvPr>
          <p:cNvSpPr>
            <a:spLocks noGrp="1"/>
          </p:cNvSpPr>
          <p:nvPr>
            <p:ph type="title"/>
          </p:nvPr>
        </p:nvSpPr>
        <p:spPr>
          <a:xfrm>
            <a:off x="413280" y="19125"/>
            <a:ext cx="11067520" cy="1371600"/>
          </a:xfrm>
        </p:spPr>
        <p:txBody>
          <a:bodyPr anchor="ctr">
            <a:normAutofit/>
          </a:bodyPr>
          <a:lstStyle/>
          <a:p>
            <a:r>
              <a:rPr lang="el-GR" sz="3600" dirty="0">
                <a:latin typeface="Calibri" panose="020F0502020204030204" pitchFamily="34" charset="0"/>
                <a:cs typeface="Calibri" panose="020F0502020204030204" pitchFamily="34" charset="0"/>
              </a:rPr>
              <a:t>Γιατί εξετάζεται αυτό το μονοπάτι;</a:t>
            </a:r>
            <a:endParaRPr lang="en-US" sz="3600"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96C2E391-A1A7-438F-B74A-93B1DBC03406}"/>
              </a:ext>
            </a:extLst>
          </p:cNvPr>
          <p:cNvSpPr>
            <a:spLocks noGrp="1"/>
          </p:cNvSpPr>
          <p:nvPr>
            <p:ph sz="half" idx="1"/>
          </p:nvPr>
        </p:nvSpPr>
        <p:spPr>
          <a:xfrm>
            <a:off x="413280" y="1160779"/>
            <a:ext cx="4565119" cy="5375487"/>
          </a:xfrm>
        </p:spPr>
        <p:txBody>
          <a:bodyPr>
            <a:noAutofit/>
          </a:bodyPr>
          <a:lstStyle/>
          <a:p>
            <a:pPr>
              <a:lnSpc>
                <a:spcPct val="100000"/>
              </a:lnSpc>
              <a:spcBef>
                <a:spcPts val="0"/>
              </a:spcBef>
            </a:pPr>
            <a:r>
              <a:rPr lang="el-GR" sz="2000" dirty="0">
                <a:latin typeface="Calibri" panose="020F0502020204030204" pitchFamily="34" charset="0"/>
                <a:cs typeface="Calibri" panose="020F0502020204030204" pitchFamily="34" charset="0"/>
              </a:rPr>
              <a:t>Η αναμόρφωση φυσικού αερίου χαμηλού κόστους μπορεί να παρέχει σήμερα υδρογόνο για ηλεκτρικά οχήματα με κυψέλες καυσίμου (FCEV) καθώς και για άλλες εφαρμογές.</a:t>
            </a:r>
          </a:p>
          <a:p>
            <a:pPr>
              <a:lnSpc>
                <a:spcPct val="100000"/>
              </a:lnSpc>
              <a:spcBef>
                <a:spcPts val="0"/>
              </a:spcBef>
            </a:pPr>
            <a:endParaRPr lang="el-GR" sz="2000" dirty="0">
              <a:latin typeface="Calibri" panose="020F0502020204030204" pitchFamily="34" charset="0"/>
              <a:cs typeface="Calibri" panose="020F0502020204030204" pitchFamily="34" charset="0"/>
            </a:endParaRPr>
          </a:p>
          <a:p>
            <a:pPr>
              <a:lnSpc>
                <a:spcPct val="100000"/>
              </a:lnSpc>
              <a:spcBef>
                <a:spcPts val="0"/>
              </a:spcBef>
            </a:pPr>
            <a:r>
              <a:rPr lang="el-GR" sz="2000" dirty="0">
                <a:latin typeface="Calibri" panose="020F0502020204030204" pitchFamily="34" charset="0"/>
                <a:cs typeface="Calibri" panose="020F0502020204030204" pitchFamily="34" charset="0"/>
              </a:rPr>
              <a:t> Μακροπρόθεσμα, η παραγωγή υδρογόνου από φυσικό αέριο θα συμπληρωθεί με παραγωγή από ανανεώσιμες πηγές ενέργειας, πυρηνική ενέργεια, άνθρακα (με δέσμευση και αποθήκευση διοξειδίου του άνθρακα) και άλλες πηγές ενέργειας με χαμηλές εκπομπές διοξειδίου του άνθρακα.</a:t>
            </a:r>
          </a:p>
        </p:txBody>
      </p:sp>
      <p:pic>
        <p:nvPicPr>
          <p:cNvPr id="4100" name="Picture 4" descr="Αποτέλεσμα εικόνας για fuel cell electric vehicles (fcevs)">
            <a:extLst>
              <a:ext uri="{FF2B5EF4-FFF2-40B4-BE49-F238E27FC236}">
                <a16:creationId xmlns:a16="http://schemas.microsoft.com/office/drawing/2014/main" id="{EDA4B807-79BD-47A2-908F-5D706B8F3B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937" y="1160779"/>
            <a:ext cx="6872696" cy="4867486"/>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B85E3F14-7185-464A-9531-FA3565F4E1F2}"/>
              </a:ext>
            </a:extLst>
          </p:cNvPr>
          <p:cNvSpPr>
            <a:spLocks noGrp="1"/>
          </p:cNvSpPr>
          <p:nvPr>
            <p:ph type="sldNum" sz="quarter" idx="12"/>
          </p:nvPr>
        </p:nvSpPr>
        <p:spPr/>
        <p:txBody>
          <a:bodyPr/>
          <a:lstStyle/>
          <a:p>
            <a:fld id="{34B7E4EF-A1BD-40F4-AB7B-04F084DD991D}" type="slidenum">
              <a:rPr lang="en-US" smtClean="0"/>
              <a:pPr/>
              <a:t>38</a:t>
            </a:fld>
            <a:endParaRPr lang="en-US"/>
          </a:p>
        </p:txBody>
      </p:sp>
    </p:spTree>
    <p:extLst>
      <p:ext uri="{BB962C8B-B14F-4D97-AF65-F5344CB8AC3E}">
        <p14:creationId xmlns:p14="http://schemas.microsoft.com/office/powerpoint/2010/main" val="1675300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35148A-E133-2F00-3B4B-84BF0C25A9F3}"/>
              </a:ext>
            </a:extLst>
          </p:cNvPr>
          <p:cNvSpPr>
            <a:spLocks noGrp="1"/>
          </p:cNvSpPr>
          <p:nvPr>
            <p:ph idx="1"/>
          </p:nvPr>
        </p:nvSpPr>
        <p:spPr>
          <a:xfrm>
            <a:off x="588434" y="1000139"/>
            <a:ext cx="4013200" cy="4857722"/>
          </a:xfrm>
        </p:spPr>
        <p:txBody>
          <a:bodyPr>
            <a:normAutofit lnSpcReduction="10000"/>
          </a:bodyPr>
          <a:lstStyle/>
          <a:p>
            <a:pPr>
              <a:lnSpc>
                <a:spcPct val="100000"/>
              </a:lnSpc>
              <a:spcBef>
                <a:spcPts val="0"/>
              </a:spcBef>
            </a:pPr>
            <a:r>
              <a:rPr lang="el-GR" sz="2000" dirty="0">
                <a:latin typeface="Calibri" panose="020F0502020204030204" pitchFamily="34" charset="0"/>
                <a:cs typeface="Calibri" panose="020F0502020204030204" pitchFamily="34" charset="0"/>
              </a:rPr>
              <a:t>Οι εκπομπές είναι χαμηλότερες από ό,τι για τα βενζινοκίνητα οχήματα με κινητήρα εσωτερικής καύσης. Το μόνο προϊόν από την καπνοδόχο ενός FCEV είναι οι υδρατμοί, αλλά ακόμη και με την προγενέστερη διαδικασία παραγωγής υδρογόνου από φυσικό αέριο, καθώς και την παράδοση και την αποθήκευση του για χρήση στα FCEV, οι συνολικές εκπομπές αερίων του θερμοκηπίου μειώνονται στο μισό και το πετρέλαιο μειώνεται πάνω από 90% σε σύγκριση με τα σημερινά βενζινοκίνητα οχήματα.</a:t>
            </a:r>
          </a:p>
        </p:txBody>
      </p:sp>
      <p:sp>
        <p:nvSpPr>
          <p:cNvPr id="4" name="Θέση αριθμού διαφάνειας 3">
            <a:extLst>
              <a:ext uri="{FF2B5EF4-FFF2-40B4-BE49-F238E27FC236}">
                <a16:creationId xmlns:a16="http://schemas.microsoft.com/office/drawing/2014/main" id="{D8535A1B-BF5D-BC7F-E3AE-54BCA7C704BD}"/>
              </a:ext>
            </a:extLst>
          </p:cNvPr>
          <p:cNvSpPr>
            <a:spLocks noGrp="1"/>
          </p:cNvSpPr>
          <p:nvPr>
            <p:ph type="sldNum" sz="quarter" idx="12"/>
          </p:nvPr>
        </p:nvSpPr>
        <p:spPr/>
        <p:txBody>
          <a:bodyPr/>
          <a:lstStyle/>
          <a:p>
            <a:fld id="{34B7E4EF-A1BD-40F4-AB7B-04F084DD991D}" type="slidenum">
              <a:rPr lang="en-US" smtClean="0"/>
              <a:pPr/>
              <a:t>39</a:t>
            </a:fld>
            <a:endParaRPr lang="en-US"/>
          </a:p>
        </p:txBody>
      </p:sp>
      <p:pic>
        <p:nvPicPr>
          <p:cNvPr id="1026" name="Picture 2" descr="Hydrogen car image">
            <a:extLst>
              <a:ext uri="{FF2B5EF4-FFF2-40B4-BE49-F238E27FC236}">
                <a16:creationId xmlns:a16="http://schemas.microsoft.com/office/drawing/2014/main" id="{E722DDDB-F9C2-A632-09D9-A3938DB7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061" y="1535290"/>
            <a:ext cx="6692506" cy="402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0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B9C465-97AB-4A1A-A282-F5B7885EF2E0}"/>
              </a:ext>
            </a:extLst>
          </p:cNvPr>
          <p:cNvSpPr>
            <a:spLocks noGrp="1"/>
          </p:cNvSpPr>
          <p:nvPr>
            <p:ph type="title"/>
          </p:nvPr>
        </p:nvSpPr>
        <p:spPr>
          <a:xfrm>
            <a:off x="554250" y="572374"/>
            <a:ext cx="10058400" cy="708702"/>
          </a:xfrm>
        </p:spPr>
        <p:txBody>
          <a:bodyPr>
            <a:noAutofit/>
          </a:bodyPr>
          <a:lstStyle/>
          <a:p>
            <a:r>
              <a:rPr lang="el-GR" b="1" dirty="0">
                <a:latin typeface="Calibri" panose="020F0502020204030204" pitchFamily="34" charset="0"/>
                <a:cs typeface="Calibri" panose="020F0502020204030204" pitchFamily="34" charset="0"/>
              </a:rPr>
              <a:t>Πρώιμη ιστορία των αερίων</a:t>
            </a:r>
            <a:br>
              <a:rPr lang="en-US" b="1" dirty="0">
                <a:latin typeface="Calibri" panose="020F0502020204030204" pitchFamily="34" charset="0"/>
                <a:cs typeface="Calibri" panose="020F0502020204030204" pitchFamily="34" charset="0"/>
              </a:rPr>
            </a:br>
            <a:endParaRPr lang="el-GR" b="1"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55B0070-A8C9-4528-99CC-E465C6FDE1B4}"/>
              </a:ext>
            </a:extLst>
          </p:cNvPr>
          <p:cNvSpPr>
            <a:spLocks noGrp="1"/>
          </p:cNvSpPr>
          <p:nvPr>
            <p:ph idx="1"/>
          </p:nvPr>
        </p:nvSpPr>
        <p:spPr>
          <a:xfrm>
            <a:off x="402237" y="1281076"/>
            <a:ext cx="5333705" cy="5130800"/>
          </a:xfrm>
        </p:spPr>
        <p:txBody>
          <a:bodyPr>
            <a:noAutofit/>
          </a:bodyPr>
          <a:lstStyle/>
          <a:p>
            <a:r>
              <a:rPr lang="el-GR" sz="2000" dirty="0">
                <a:latin typeface="Calibri" panose="020F0502020204030204" pitchFamily="34" charset="0"/>
                <a:cs typeface="Calibri" panose="020F0502020204030204" pitchFamily="34" charset="0"/>
              </a:rPr>
              <a:t>Το πρώτο αέριο από το φυσικό περιβάλλον που χρησιμοποιήθηκε από τον άνθρωπο ήταν σχεδόν σίγουρα ο αέρας, όταν ανακαλύφθηκε ότι το φύσημα ή το ανέμισμα μιας φωτιάς την έκανε να καίει πιο φωτεινά. Οι άνθρωποι χρησιμοποίησαν επίσης τα θερμά αέρια της φωτιάς για να καπνίζουν τα τρόφιμα και τον ατμό από το νερό που βράζει για να μαγειρεύουν τα τρόφιμα.</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Το διοξείδιο του άνθρακα ήταν γνωστό από την αρχαιότητα ως υποπροϊόν της ζύμωσης, ιδίως για ποτά, η οποία τεκμηριώθηκε για πρώτη φορά χρονολογούμενη από το 7000-6600 π.Χ. στο </a:t>
            </a:r>
            <a:r>
              <a:rPr lang="en-US" sz="2000" dirty="0" err="1">
                <a:latin typeface="Calibri" panose="020F0502020204030204" pitchFamily="34" charset="0"/>
                <a:cs typeface="Calibri" panose="020F0502020204030204" pitchFamily="34" charset="0"/>
              </a:rPr>
              <a:t>Jiahu</a:t>
            </a:r>
            <a:r>
              <a:rPr lang="el-GR" sz="2000" dirty="0">
                <a:latin typeface="Calibri" panose="020F0502020204030204" pitchFamily="34" charset="0"/>
                <a:cs typeface="Calibri" panose="020F0502020204030204" pitchFamily="34" charset="0"/>
              </a:rPr>
              <a:t> της Κίνας.</a:t>
            </a:r>
            <a:endParaRPr lang="en-US"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466860E-D3A7-4F29-AC47-349275E129EC}"/>
              </a:ext>
            </a:extLst>
          </p:cNvPr>
          <p:cNvSpPr>
            <a:spLocks noGrp="1"/>
          </p:cNvSpPr>
          <p:nvPr>
            <p:ph type="sldNum" sz="quarter" idx="12"/>
          </p:nvPr>
        </p:nvSpPr>
        <p:spPr/>
        <p:txBody>
          <a:bodyPr/>
          <a:lstStyle/>
          <a:p>
            <a:fld id="{34B7E4EF-A1BD-40F4-AB7B-04F084DD991D}" type="slidenum">
              <a:rPr lang="en-US" smtClean="0"/>
              <a:pPr/>
              <a:t>4</a:t>
            </a:fld>
            <a:endParaRPr lang="en-US"/>
          </a:p>
        </p:txBody>
      </p:sp>
      <p:pic>
        <p:nvPicPr>
          <p:cNvPr id="6" name="Εικόνα 5">
            <a:extLst>
              <a:ext uri="{FF2B5EF4-FFF2-40B4-BE49-F238E27FC236}">
                <a16:creationId xmlns:a16="http://schemas.microsoft.com/office/drawing/2014/main" id="{200931B5-A5DB-34A3-F2E6-3894BFEF21F7}"/>
              </a:ext>
            </a:extLst>
          </p:cNvPr>
          <p:cNvPicPr>
            <a:picLocks noChangeAspect="1"/>
          </p:cNvPicPr>
          <p:nvPr/>
        </p:nvPicPr>
        <p:blipFill rotWithShape="1">
          <a:blip r:embed="rId2"/>
          <a:srcRect l="10814" t="10543" r="48372" b="6667"/>
          <a:stretch/>
        </p:blipFill>
        <p:spPr>
          <a:xfrm>
            <a:off x="6813726" y="607840"/>
            <a:ext cx="4976037" cy="5677786"/>
          </a:xfrm>
          <a:prstGeom prst="rect">
            <a:avLst/>
          </a:prstGeom>
        </p:spPr>
      </p:pic>
    </p:spTree>
    <p:extLst>
      <p:ext uri="{BB962C8B-B14F-4D97-AF65-F5344CB8AC3E}">
        <p14:creationId xmlns:p14="http://schemas.microsoft.com/office/powerpoint/2010/main" val="549382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BDEAF4D1-C103-8855-A01A-7EF2219C131D}"/>
              </a:ext>
            </a:extLst>
          </p:cNvPr>
          <p:cNvSpPr>
            <a:spLocks noGrp="1"/>
          </p:cNvSpPr>
          <p:nvPr>
            <p:ph type="title"/>
          </p:nvPr>
        </p:nvSpPr>
        <p:spPr>
          <a:xfrm>
            <a:off x="1066800" y="642594"/>
            <a:ext cx="10058400" cy="1371600"/>
          </a:xfrm>
        </p:spPr>
        <p:txBody>
          <a:bodyPr/>
          <a:lstStyle/>
          <a:p>
            <a:endParaRPr lang="en-US"/>
          </a:p>
        </p:txBody>
      </p:sp>
      <p:pic>
        <p:nvPicPr>
          <p:cNvPr id="2050" name="Picture 2" descr="The End Cinema Screen Stock Illustration - Download Image Now - The End,  Movie Theater, Movie - iStock">
            <a:extLst>
              <a:ext uri="{FF2B5EF4-FFF2-40B4-BE49-F238E27FC236}">
                <a16:creationId xmlns:a16="http://schemas.microsoft.com/office/drawing/2014/main" id="{5CA65EE9-0A9F-A259-FC83-61BF6A16E4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9422" y="121751"/>
            <a:ext cx="8816622" cy="64140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9989C661-858F-CC33-5DD9-5E3C1F83FC83}"/>
              </a:ext>
            </a:extLst>
          </p:cNvPr>
          <p:cNvSpPr>
            <a:spLocks noGrp="1"/>
          </p:cNvSpPr>
          <p:nvPr>
            <p:ph type="sldNum" sz="quarter" idx="12"/>
          </p:nvPr>
        </p:nvSpPr>
        <p:spPr>
          <a:xfrm>
            <a:off x="10287000" y="6035040"/>
            <a:ext cx="838200" cy="365760"/>
          </a:xfrm>
        </p:spPr>
        <p:txBody>
          <a:bodyPr anchor="b">
            <a:normAutofit/>
          </a:bodyPr>
          <a:lstStyle/>
          <a:p>
            <a:pPr>
              <a:spcAft>
                <a:spcPts val="600"/>
              </a:spcAft>
            </a:pPr>
            <a:fld id="{34B7E4EF-A1BD-40F4-AB7B-04F084DD991D}" type="slidenum">
              <a:rPr lang="en-US" smtClean="0"/>
              <a:pPr>
                <a:spcAft>
                  <a:spcPts val="600"/>
                </a:spcAft>
              </a:pPr>
              <a:t>40</a:t>
            </a:fld>
            <a:endParaRPr lang="en-US"/>
          </a:p>
        </p:txBody>
      </p:sp>
    </p:spTree>
    <p:extLst>
      <p:ext uri="{BB962C8B-B14F-4D97-AF65-F5344CB8AC3E}">
        <p14:creationId xmlns:p14="http://schemas.microsoft.com/office/powerpoint/2010/main" val="408491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6A59D0-0DB7-A2F4-E269-5F35C5A0EC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CED021-2F3A-4F78-46D2-0359EDD2EC52}"/>
              </a:ext>
            </a:extLst>
          </p:cNvPr>
          <p:cNvSpPr>
            <a:spLocks noGrp="1"/>
          </p:cNvSpPr>
          <p:nvPr>
            <p:ph idx="1"/>
          </p:nvPr>
        </p:nvSpPr>
        <p:spPr/>
        <p:txBody>
          <a:bodyPr/>
          <a:lstStyle/>
          <a:p>
            <a:r>
              <a:rPr lang="el-GR" sz="2000" dirty="0">
                <a:latin typeface="Calibri" panose="020F0502020204030204" pitchFamily="34" charset="0"/>
                <a:cs typeface="Calibri" panose="020F0502020204030204" pitchFamily="34" charset="0"/>
              </a:rPr>
              <a:t>Το φυσικό αέριο χρησιμοποιήθηκε από τους Κινέζους περίπου το 500 π.Χ., όταν ανακάλυψαν τη δυνατότητα μεταφοράς του αερίου που διαρρέει από το έδαφος σε ακατέργαστους αγωγούς από μπαμπού, όπου χρησιμοποιήθηκε για το βράσιμο του θαλασσινού νερού.</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Το διοξείδιο του θείου χρησιμοποιήθηκε από τους Ρωμαίους στην οινοποιία, καθώς είχε ανακαλυφθεί ότι η καύση κεριών από θείο μέσα σε άδεια δοχεία κρασιού τα διατηρούσε φρέσκα και τα εμπόδιζε να αποκτήσουν μυρωδιά ξυδιού.</a:t>
            </a:r>
          </a:p>
          <a:p>
            <a:endParaRPr lang="el-GR" dirty="0"/>
          </a:p>
        </p:txBody>
      </p:sp>
      <p:sp>
        <p:nvSpPr>
          <p:cNvPr id="4" name="Θέση αριθμού διαφάνειας 3">
            <a:extLst>
              <a:ext uri="{FF2B5EF4-FFF2-40B4-BE49-F238E27FC236}">
                <a16:creationId xmlns:a16="http://schemas.microsoft.com/office/drawing/2014/main" id="{EEADE4FE-1B6E-1F96-F8BE-0022C895E091}"/>
              </a:ext>
            </a:extLst>
          </p:cNvPr>
          <p:cNvSpPr>
            <a:spLocks noGrp="1"/>
          </p:cNvSpPr>
          <p:nvPr>
            <p:ph type="sldNum" sz="quarter" idx="12"/>
          </p:nvPr>
        </p:nvSpPr>
        <p:spPr/>
        <p:txBody>
          <a:bodyPr/>
          <a:lstStyle/>
          <a:p>
            <a:fld id="{34B7E4EF-A1BD-40F4-AB7B-04F084DD991D}" type="slidenum">
              <a:rPr lang="en-US" smtClean="0"/>
              <a:pPr/>
              <a:t>5</a:t>
            </a:fld>
            <a:endParaRPr lang="en-US"/>
          </a:p>
        </p:txBody>
      </p:sp>
    </p:spTree>
    <p:extLst>
      <p:ext uri="{BB962C8B-B14F-4D97-AF65-F5344CB8AC3E}">
        <p14:creationId xmlns:p14="http://schemas.microsoft.com/office/powerpoint/2010/main" val="392495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9541BCA-3B92-40B9-B024-381EB4FAF472}"/>
              </a:ext>
            </a:extLst>
          </p:cNvPr>
          <p:cNvSpPr>
            <a:spLocks noGrp="1"/>
          </p:cNvSpPr>
          <p:nvPr>
            <p:ph idx="1"/>
          </p:nvPr>
        </p:nvSpPr>
        <p:spPr>
          <a:xfrm>
            <a:off x="321734" y="1028701"/>
            <a:ext cx="10816166" cy="1803399"/>
          </a:xfrm>
        </p:spPr>
        <p:txBody>
          <a:bodyPr>
            <a:noAutofit/>
          </a:bodyPr>
          <a:lstStyle/>
          <a:p>
            <a:r>
              <a:rPr lang="el-GR" sz="2000" dirty="0">
                <a:latin typeface="Calibri" panose="020F0502020204030204" pitchFamily="34" charset="0"/>
                <a:cs typeface="Calibri" panose="020F0502020204030204" pitchFamily="34" charset="0"/>
              </a:rPr>
              <a:t>Η ιστορία της χημείας μας λέει ότι ορισμένα αέρια αναγνωρίστηκαν και είτε ανακαλύφθηκαν είτε παρασκευάστηκαν για πρώτη φορά σε σχετικά καθαρή μορφή κατά τη διάρκεια της βιομηχανικής επανάστασης του 18ου και 19ου αιώνα από αξιόλογους χημικούς στα εργαστήριά τους. </a:t>
            </a:r>
          </a:p>
          <a:p>
            <a:r>
              <a:rPr lang="el-GR" sz="2000" dirty="0">
                <a:latin typeface="Calibri" panose="020F0502020204030204" pitchFamily="34" charset="0"/>
                <a:cs typeface="Calibri" panose="020F0502020204030204" pitchFamily="34" charset="0"/>
              </a:rPr>
              <a:t>Το χρονοδιάγραμμα της αποδιδόμενης ανακάλυψης για διάφορα αέρια είναι το εξής:</a:t>
            </a:r>
            <a:endParaRPr lang="en-US" sz="2000" dirty="0">
              <a:latin typeface="Calibri" panose="020F0502020204030204" pitchFamily="34" charset="0"/>
              <a:cs typeface="Calibri" panose="020F0502020204030204" pitchFamily="34" charset="0"/>
            </a:endParaRPr>
          </a:p>
        </p:txBody>
      </p:sp>
      <p:graphicFrame>
        <p:nvGraphicFramePr>
          <p:cNvPr id="4" name="Πίνακας 5">
            <a:extLst>
              <a:ext uri="{FF2B5EF4-FFF2-40B4-BE49-F238E27FC236}">
                <a16:creationId xmlns:a16="http://schemas.microsoft.com/office/drawing/2014/main" id="{CE27BED1-5780-4452-86AD-BC8CA3BDD33B}"/>
              </a:ext>
            </a:extLst>
          </p:cNvPr>
          <p:cNvGraphicFramePr>
            <a:graphicFrameLocks noGrp="1"/>
          </p:cNvGraphicFramePr>
          <p:nvPr>
            <p:extLst>
              <p:ext uri="{D42A27DB-BD31-4B8C-83A1-F6EECF244321}">
                <p14:modId xmlns:p14="http://schemas.microsoft.com/office/powerpoint/2010/main" val="1722025824"/>
              </p:ext>
            </p:extLst>
          </p:nvPr>
        </p:nvGraphicFramePr>
        <p:xfrm>
          <a:off x="571499" y="2970213"/>
          <a:ext cx="6153856" cy="3200400"/>
        </p:xfrm>
        <a:graphic>
          <a:graphicData uri="http://schemas.openxmlformats.org/drawingml/2006/table">
            <a:tbl>
              <a:tblPr firstRow="1" bandRow="1">
                <a:tableStyleId>{5C22544A-7EE6-4342-B048-85BDC9FD1C3A}</a:tableStyleId>
              </a:tblPr>
              <a:tblGrid>
                <a:gridCol w="3076928">
                  <a:extLst>
                    <a:ext uri="{9D8B030D-6E8A-4147-A177-3AD203B41FA5}">
                      <a16:colId xmlns:a16="http://schemas.microsoft.com/office/drawing/2014/main" val="3264572415"/>
                    </a:ext>
                  </a:extLst>
                </a:gridCol>
                <a:gridCol w="3076928">
                  <a:extLst>
                    <a:ext uri="{9D8B030D-6E8A-4147-A177-3AD203B41FA5}">
                      <a16:colId xmlns:a16="http://schemas.microsoft.com/office/drawing/2014/main" val="544899453"/>
                    </a:ext>
                  </a:extLst>
                </a:gridCol>
              </a:tblGrid>
              <a:tr h="280353">
                <a:tc>
                  <a:txBody>
                    <a:bodyPr/>
                    <a:lstStyle/>
                    <a:p>
                      <a:endParaRPr lang="el-GR"/>
                    </a:p>
                  </a:txBody>
                  <a:tcPr/>
                </a:tc>
                <a:tc>
                  <a:txBody>
                    <a:bodyPr/>
                    <a:lstStyle/>
                    <a:p>
                      <a:endParaRPr lang="el-GR" dirty="0"/>
                    </a:p>
                  </a:txBody>
                  <a:tcPr/>
                </a:tc>
                <a:extLst>
                  <a:ext uri="{0D108BD9-81ED-4DB2-BD59-A6C34878D82A}">
                    <a16:rowId xmlns:a16="http://schemas.microsoft.com/office/drawing/2014/main" val="2015732358"/>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carbon dioxide (1754)</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methane (1776)</a:t>
                      </a:r>
                      <a:endParaRPr lang="el-GR" dirty="0"/>
                    </a:p>
                  </a:txBody>
                  <a:tcPr/>
                </a:tc>
                <a:extLst>
                  <a:ext uri="{0D108BD9-81ED-4DB2-BD59-A6C34878D82A}">
                    <a16:rowId xmlns:a16="http://schemas.microsoft.com/office/drawing/2014/main" val="3614964853"/>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hydrogen (1766)</a:t>
                      </a:r>
                    </a:p>
                  </a:txBody>
                  <a:tcPr/>
                </a:tc>
                <a:tc>
                  <a:txBody>
                    <a:bodyPr/>
                    <a:lstStyle/>
                    <a:p>
                      <a:r>
                        <a:rPr lang="en-US" sz="1800" dirty="0"/>
                        <a:t>hydrogen sulfide (1777)</a:t>
                      </a:r>
                      <a:endParaRPr lang="el-GR" dirty="0"/>
                    </a:p>
                  </a:txBody>
                  <a:tcPr/>
                </a:tc>
                <a:extLst>
                  <a:ext uri="{0D108BD9-81ED-4DB2-BD59-A6C34878D82A}">
                    <a16:rowId xmlns:a16="http://schemas.microsoft.com/office/drawing/2014/main" val="787072628"/>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nitrogen (1772)</a:t>
                      </a:r>
                      <a:endParaRPr lang="el-GR" dirty="0"/>
                    </a:p>
                  </a:txBody>
                  <a:tcPr/>
                </a:tc>
                <a:tc>
                  <a:txBody>
                    <a:bodyPr/>
                    <a:lstStyle/>
                    <a:p>
                      <a:r>
                        <a:rPr lang="en-US" sz="1800" dirty="0"/>
                        <a:t>carbon monoxide (1800)</a:t>
                      </a:r>
                      <a:endParaRPr lang="el-GR" dirty="0"/>
                    </a:p>
                  </a:txBody>
                  <a:tcPr/>
                </a:tc>
                <a:extLst>
                  <a:ext uri="{0D108BD9-81ED-4DB2-BD59-A6C34878D82A}">
                    <a16:rowId xmlns:a16="http://schemas.microsoft.com/office/drawing/2014/main" val="1410243807"/>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nitrous oxide (1772)</a:t>
                      </a:r>
                      <a:endParaRPr lang="el-GR" dirty="0"/>
                    </a:p>
                  </a:txBody>
                  <a:tcPr/>
                </a:tc>
                <a:tc>
                  <a:txBody>
                    <a:bodyPr/>
                    <a:lstStyle/>
                    <a:p>
                      <a:r>
                        <a:rPr lang="en-US" sz="1800" dirty="0"/>
                        <a:t>hydrogen chloride (1810)</a:t>
                      </a:r>
                      <a:endParaRPr lang="el-GR" dirty="0"/>
                    </a:p>
                  </a:txBody>
                  <a:tcPr/>
                </a:tc>
                <a:extLst>
                  <a:ext uri="{0D108BD9-81ED-4DB2-BD59-A6C34878D82A}">
                    <a16:rowId xmlns:a16="http://schemas.microsoft.com/office/drawing/2014/main" val="2645220316"/>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oxygen (1773)</a:t>
                      </a:r>
                      <a:endParaRPr lang="el-GR" dirty="0"/>
                    </a:p>
                  </a:txBody>
                  <a:tcPr/>
                </a:tc>
                <a:tc>
                  <a:txBody>
                    <a:bodyPr/>
                    <a:lstStyle/>
                    <a:p>
                      <a:r>
                        <a:rPr lang="en-US" sz="1800" dirty="0"/>
                        <a:t>acetylene (1836)</a:t>
                      </a:r>
                      <a:endParaRPr lang="el-GR" dirty="0"/>
                    </a:p>
                  </a:txBody>
                  <a:tcPr/>
                </a:tc>
                <a:extLst>
                  <a:ext uri="{0D108BD9-81ED-4DB2-BD59-A6C34878D82A}">
                    <a16:rowId xmlns:a16="http://schemas.microsoft.com/office/drawing/2014/main" val="2895705604"/>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ammonia (1774)</a:t>
                      </a:r>
                      <a:endParaRPr lang="el-GR" dirty="0"/>
                    </a:p>
                  </a:txBody>
                  <a:tcPr/>
                </a:tc>
                <a:tc>
                  <a:txBody>
                    <a:bodyPr/>
                    <a:lstStyle/>
                    <a:p>
                      <a:r>
                        <a:rPr lang="en-US" sz="1800" dirty="0"/>
                        <a:t>fluorine (1886),</a:t>
                      </a:r>
                      <a:endParaRPr lang="el-GR" dirty="0"/>
                    </a:p>
                  </a:txBody>
                  <a:tcPr/>
                </a:tc>
                <a:extLst>
                  <a:ext uri="{0D108BD9-81ED-4DB2-BD59-A6C34878D82A}">
                    <a16:rowId xmlns:a16="http://schemas.microsoft.com/office/drawing/2014/main" val="1466678444"/>
                  </a:ext>
                </a:extLst>
              </a:tr>
              <a:tr h="280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chlorine (1774)</a:t>
                      </a:r>
                      <a:endParaRPr lang="el-GR" dirty="0"/>
                    </a:p>
                  </a:txBody>
                  <a:tcPr/>
                </a:tc>
                <a:tc>
                  <a:txBody>
                    <a:bodyPr/>
                    <a:lstStyle/>
                    <a:p>
                      <a:r>
                        <a:rPr lang="en-US" sz="1800" dirty="0"/>
                        <a:t>krypton, neon and xenon (1898) </a:t>
                      </a:r>
                      <a:endParaRPr lang="el-GR" dirty="0"/>
                    </a:p>
                  </a:txBody>
                  <a:tcPr/>
                </a:tc>
                <a:extLst>
                  <a:ext uri="{0D108BD9-81ED-4DB2-BD59-A6C34878D82A}">
                    <a16:rowId xmlns:a16="http://schemas.microsoft.com/office/drawing/2014/main" val="2633937345"/>
                  </a:ext>
                </a:extLst>
              </a:tr>
            </a:tbl>
          </a:graphicData>
        </a:graphic>
      </p:graphicFrame>
      <p:pic>
        <p:nvPicPr>
          <p:cNvPr id="3074" name="Picture 2" descr="Αποτέλεσμα εικόνας για industrial gases production mideval">
            <a:extLst>
              <a:ext uri="{FF2B5EF4-FFF2-40B4-BE49-F238E27FC236}">
                <a16:creationId xmlns:a16="http://schemas.microsoft.com/office/drawing/2014/main" id="{C109F84C-F9F6-46A2-866C-5344EDA19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6214" y="2970213"/>
            <a:ext cx="3959258"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a:extLst>
              <a:ext uri="{FF2B5EF4-FFF2-40B4-BE49-F238E27FC236}">
                <a16:creationId xmlns:a16="http://schemas.microsoft.com/office/drawing/2014/main" id="{C56111C0-84DB-4CA5-A1DD-2F4B15E83A45}"/>
              </a:ext>
            </a:extLst>
          </p:cNvPr>
          <p:cNvSpPr>
            <a:spLocks noGrp="1"/>
          </p:cNvSpPr>
          <p:nvPr>
            <p:ph type="sldNum" sz="quarter" idx="12"/>
          </p:nvPr>
        </p:nvSpPr>
        <p:spPr/>
        <p:txBody>
          <a:bodyPr/>
          <a:lstStyle/>
          <a:p>
            <a:fld id="{34B7E4EF-A1BD-40F4-AB7B-04F084DD991D}" type="slidenum">
              <a:rPr lang="en-US" smtClean="0"/>
              <a:pPr/>
              <a:t>6</a:t>
            </a:fld>
            <a:endParaRPr lang="en-US"/>
          </a:p>
        </p:txBody>
      </p:sp>
    </p:spTree>
    <p:extLst>
      <p:ext uri="{BB962C8B-B14F-4D97-AF65-F5344CB8AC3E}">
        <p14:creationId xmlns:p14="http://schemas.microsoft.com/office/powerpoint/2010/main" val="807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07DD9B-1274-4DF0-A1BC-036B0C9C8CA9}"/>
              </a:ext>
            </a:extLst>
          </p:cNvPr>
          <p:cNvSpPr>
            <a:spLocks noGrp="1"/>
          </p:cNvSpPr>
          <p:nvPr>
            <p:ph type="title"/>
          </p:nvPr>
        </p:nvSpPr>
        <p:spPr>
          <a:xfrm>
            <a:off x="1066800" y="368300"/>
            <a:ext cx="10058400" cy="1371600"/>
          </a:xfrm>
        </p:spPr>
        <p:txBody>
          <a:bodyPr anchor="ctr">
            <a:normAutofit/>
          </a:bodyPr>
          <a:lstStyle/>
          <a:p>
            <a:r>
              <a:rPr lang="el-GR" dirty="0">
                <a:latin typeface="Calibri" panose="020F0502020204030204" pitchFamily="34" charset="0"/>
                <a:cs typeface="Calibri" panose="020F0502020204030204" pitchFamily="34" charset="0"/>
              </a:rPr>
              <a:t>Παραγωγή οξυγόνου</a:t>
            </a:r>
          </a:p>
        </p:txBody>
      </p:sp>
      <p:sp>
        <p:nvSpPr>
          <p:cNvPr id="3" name="Θέση περιεχομένου 2">
            <a:extLst>
              <a:ext uri="{FF2B5EF4-FFF2-40B4-BE49-F238E27FC236}">
                <a16:creationId xmlns:a16="http://schemas.microsoft.com/office/drawing/2014/main" id="{9C66948C-B597-429B-A788-CD84D8134DA3}"/>
              </a:ext>
            </a:extLst>
          </p:cNvPr>
          <p:cNvSpPr>
            <a:spLocks noGrp="1"/>
          </p:cNvSpPr>
          <p:nvPr>
            <p:ph sz="half" idx="1"/>
          </p:nvPr>
        </p:nvSpPr>
        <p:spPr>
          <a:xfrm>
            <a:off x="707035" y="1478492"/>
            <a:ext cx="5933607" cy="4851400"/>
          </a:xfrm>
        </p:spPr>
        <p:txBody>
          <a:bodyPr>
            <a:noAutofit/>
          </a:bodyPr>
          <a:lstStyle/>
          <a:p>
            <a:r>
              <a:rPr lang="el-GR" sz="2000" dirty="0">
                <a:latin typeface="Calibri" panose="020F0502020204030204" pitchFamily="34" charset="0"/>
                <a:cs typeface="Calibri" panose="020F0502020204030204" pitchFamily="34" charset="0"/>
              </a:rPr>
              <a:t>Το οξυγόνο βρίσκει ευρεία εφαρμογή σε διάφορες τεχνολογικές διεργασίες και σε όλους σχεδόν τους κλάδους της βιομηχανίας. </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Η πρωταρχική εφαρμογή του οξυγόνου συνδέεται με την ικανότητά του να συντηρεί τη διαδικασία καύσης και τις ισχυρές οξειδωτικές του ιδιότητες.</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Εξαιτίας αυτού, το οξυγόνο χρησιμοποιείται ευρέως στις διεργασίες επεξεργασίας μετάλλων, συγκόλλησης, κοπής και συγκόλλησης. </a:t>
            </a:r>
            <a:endParaRPr lang="en-US"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Στις χημικές και πετροχημικές βιομηχανίες, καθώς και στον τομέα του πετρελαίου και του φυσικού αερίου το οξυγόνο χρησιμοποιείται σε εμπορικές ποσότητες ως οξειδωτικό σε χημικές αντιδράσεις.</a:t>
            </a:r>
          </a:p>
        </p:txBody>
      </p:sp>
      <p:sp>
        <p:nvSpPr>
          <p:cNvPr id="5" name="AutoShape 4" descr="Αποτέλεσμα εικόνας για industrial oxygen production">
            <a:extLst>
              <a:ext uri="{FF2B5EF4-FFF2-40B4-BE49-F238E27FC236}">
                <a16:creationId xmlns:a16="http://schemas.microsoft.com/office/drawing/2014/main" id="{27E972F8-ECA5-4959-9BDD-59ABC6C942F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4" name="Picture 8" descr="China High Purity PSA Industrial Oxygen Production plant supplier">
            <a:extLst>
              <a:ext uri="{FF2B5EF4-FFF2-40B4-BE49-F238E27FC236}">
                <a16:creationId xmlns:a16="http://schemas.microsoft.com/office/drawing/2014/main" id="{EE5354C3-CB19-4BDD-8286-198D578E1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382" y="1569508"/>
            <a:ext cx="4328583" cy="432858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F128C89E-FD46-49DB-88D7-8269C3AEB211}"/>
              </a:ext>
            </a:extLst>
          </p:cNvPr>
          <p:cNvSpPr>
            <a:spLocks noGrp="1"/>
          </p:cNvSpPr>
          <p:nvPr>
            <p:ph type="sldNum" sz="quarter" idx="12"/>
          </p:nvPr>
        </p:nvSpPr>
        <p:spPr/>
        <p:txBody>
          <a:bodyPr/>
          <a:lstStyle/>
          <a:p>
            <a:fld id="{34B7E4EF-A1BD-40F4-AB7B-04F084DD991D}" type="slidenum">
              <a:rPr lang="en-US" smtClean="0"/>
              <a:pPr/>
              <a:t>7</a:t>
            </a:fld>
            <a:endParaRPr lang="en-US"/>
          </a:p>
        </p:txBody>
      </p:sp>
    </p:spTree>
    <p:extLst>
      <p:ext uri="{BB962C8B-B14F-4D97-AF65-F5344CB8AC3E}">
        <p14:creationId xmlns:p14="http://schemas.microsoft.com/office/powerpoint/2010/main" val="21176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41B2B37-2BD3-4386-AE85-45232A625918}"/>
              </a:ext>
            </a:extLst>
          </p:cNvPr>
          <p:cNvSpPr>
            <a:spLocks noGrp="1"/>
          </p:cNvSpPr>
          <p:nvPr>
            <p:ph type="sldNum" sz="quarter" idx="12"/>
          </p:nvPr>
        </p:nvSpPr>
        <p:spPr>
          <a:xfrm>
            <a:off x="10396728" y="6035040"/>
            <a:ext cx="1225296" cy="365760"/>
          </a:xfrm>
        </p:spPr>
        <p:txBody>
          <a:bodyPr anchor="b">
            <a:normAutofit/>
          </a:bodyPr>
          <a:lstStyle/>
          <a:p>
            <a:pPr>
              <a:spcAft>
                <a:spcPts val="600"/>
              </a:spcAft>
            </a:pPr>
            <a:fld id="{34B7E4EF-A1BD-40F4-AB7B-04F084DD991D}" type="slidenum">
              <a:rPr lang="en-US" smtClean="0"/>
              <a:pPr>
                <a:spcAft>
                  <a:spcPts val="600"/>
                </a:spcAft>
              </a:pPr>
              <a:t>8</a:t>
            </a:fld>
            <a:endParaRPr lang="en-US"/>
          </a:p>
        </p:txBody>
      </p:sp>
      <p:sp>
        <p:nvSpPr>
          <p:cNvPr id="3" name="Θέση περιεχομένου 2">
            <a:extLst>
              <a:ext uri="{FF2B5EF4-FFF2-40B4-BE49-F238E27FC236}">
                <a16:creationId xmlns:a16="http://schemas.microsoft.com/office/drawing/2014/main" id="{1640E8E6-D6F6-4F2B-B722-47A9D319C851}"/>
              </a:ext>
            </a:extLst>
          </p:cNvPr>
          <p:cNvSpPr>
            <a:spLocks noGrp="1"/>
          </p:cNvSpPr>
          <p:nvPr>
            <p:ph type="body" sz="half" idx="2"/>
          </p:nvPr>
        </p:nvSpPr>
        <p:spPr>
          <a:xfrm>
            <a:off x="8221211" y="318783"/>
            <a:ext cx="3514987" cy="5528764"/>
          </a:xfrm>
        </p:spPr>
        <p:txBody>
          <a:bodyPr>
            <a:noAutofit/>
          </a:bodyPr>
          <a:lstStyle/>
          <a:p>
            <a:pPr>
              <a:lnSpc>
                <a:spcPct val="100000"/>
              </a:lnSpc>
            </a:pPr>
            <a:r>
              <a:rPr lang="el-GR" sz="2000" dirty="0">
                <a:latin typeface="Calibri" panose="020F0502020204030204" pitchFamily="34" charset="0"/>
                <a:cs typeface="Calibri" panose="020F0502020204030204" pitchFamily="34" charset="0"/>
              </a:rPr>
              <a:t>Τα εργοστάσια παραγωγής οξυγόνου συνήθως χρησιμοποιούν τον αέρα ως πρώτη ύλη και τον διαχωρίζουν από άλλα συστατικά του αέρα χρησιμοποιώντας τεχνικές προσρόφησης ταλάντευσης πίεσης </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pressure swing adsorption –PSA)</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ή διαχωρισμού με μεμβράνες</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membrane separation</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lnSpc>
                <a:spcPct val="100000"/>
              </a:lnSpc>
            </a:pPr>
            <a:r>
              <a:rPr lang="el-GR" sz="2000" dirty="0">
                <a:latin typeface="Calibri" panose="020F0502020204030204" pitchFamily="34" charset="0"/>
                <a:cs typeface="Calibri" panose="020F0502020204030204" pitchFamily="34" charset="0"/>
              </a:rPr>
              <a:t>Οι εγκαταστάσεις αυτές διαφέρουν από τις εγκαταστάσεις </a:t>
            </a:r>
            <a:r>
              <a:rPr lang="el-GR" sz="2000" dirty="0" err="1">
                <a:latin typeface="Calibri" panose="020F0502020204030204" pitchFamily="34" charset="0"/>
                <a:cs typeface="Calibri" panose="020F0502020204030204" pitchFamily="34" charset="0"/>
              </a:rPr>
              <a:t>κρυογονικού</a:t>
            </a:r>
            <a:r>
              <a:rPr lang="el-GR" sz="2000" dirty="0">
                <a:latin typeface="Calibri" panose="020F0502020204030204" pitchFamily="34" charset="0"/>
                <a:cs typeface="Calibri" panose="020F0502020204030204" pitchFamily="34" charset="0"/>
              </a:rPr>
              <a:t> διαχωρισμού </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cryogenic separation )</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διαχωρίζουν και συλλαμβάνουν όλα τα συστατικά του αέρα.</a:t>
            </a:r>
            <a:endParaRPr lang="en-US" sz="2000" dirty="0">
              <a:latin typeface="Calibri" panose="020F0502020204030204" pitchFamily="34" charset="0"/>
              <a:cs typeface="Calibri" panose="020F0502020204030204" pitchFamily="34" charset="0"/>
            </a:endParaRPr>
          </a:p>
          <a:p>
            <a:pPr>
              <a:lnSpc>
                <a:spcPct val="100000"/>
              </a:lnSpc>
            </a:pPr>
            <a:endParaRPr lang="el-GR" sz="2000" dirty="0">
              <a:latin typeface="Calibri" panose="020F0502020204030204" pitchFamily="34" charset="0"/>
              <a:cs typeface="Calibri" panose="020F0502020204030204" pitchFamily="34" charset="0"/>
            </a:endParaRPr>
          </a:p>
        </p:txBody>
      </p:sp>
      <p:pic>
        <p:nvPicPr>
          <p:cNvPr id="1030" name="Picture 6" descr="Designing Ability">
            <a:extLst>
              <a:ext uri="{FF2B5EF4-FFF2-40B4-BE49-F238E27FC236}">
                <a16:creationId xmlns:a16="http://schemas.microsoft.com/office/drawing/2014/main" id="{EE2873A8-D74D-45FA-9E59-681D1D11F6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91" y="1126921"/>
            <a:ext cx="6716366" cy="447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9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2487F5-9AE1-4845-B348-E68174905553}"/>
              </a:ext>
            </a:extLst>
          </p:cNvPr>
          <p:cNvSpPr>
            <a:spLocks noGrp="1"/>
          </p:cNvSpPr>
          <p:nvPr>
            <p:ph type="title"/>
          </p:nvPr>
        </p:nvSpPr>
        <p:spPr>
          <a:xfrm>
            <a:off x="555421" y="398477"/>
            <a:ext cx="10058400" cy="1371600"/>
          </a:xfrm>
        </p:spPr>
        <p:txBody>
          <a:bodyPr anchor="ctr">
            <a:normAutofit/>
          </a:bodyPr>
          <a:lstStyle/>
          <a:p>
            <a:r>
              <a:rPr lang="el-GR" dirty="0">
                <a:latin typeface="Calibri" panose="020F0502020204030204" pitchFamily="34" charset="0"/>
                <a:cs typeface="Calibri" panose="020F0502020204030204" pitchFamily="34" charset="0"/>
              </a:rPr>
              <a:t>Τεχνολογία προσρόφησης</a:t>
            </a:r>
            <a:br>
              <a:rPr lang="en-US"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3E3F2BC9-324D-4B82-BA2C-B166302BEFD2}"/>
              </a:ext>
            </a:extLst>
          </p:cNvPr>
          <p:cNvSpPr>
            <a:spLocks noGrp="1"/>
          </p:cNvSpPr>
          <p:nvPr>
            <p:ph sz="half" idx="1"/>
          </p:nvPr>
        </p:nvSpPr>
        <p:spPr>
          <a:xfrm>
            <a:off x="474134" y="1501021"/>
            <a:ext cx="11162445" cy="3586904"/>
          </a:xfrm>
        </p:spPr>
        <p:txBody>
          <a:bodyPr>
            <a:noAutofit/>
          </a:bodyPr>
          <a:lstStyle/>
          <a:p>
            <a:pPr marL="0" indent="0">
              <a:lnSpc>
                <a:spcPct val="100000"/>
              </a:lnSpc>
              <a:buNone/>
            </a:pPr>
            <a:r>
              <a:rPr lang="el-GR" sz="2000" dirty="0">
                <a:latin typeface="Calibri" panose="020F0502020204030204" pitchFamily="34" charset="0"/>
                <a:cs typeface="Calibri" panose="020F0502020204030204" pitchFamily="34" charset="0"/>
              </a:rPr>
              <a:t>Ο διαχωρισμός αερίων με συστήματα προσρόφησης βασίζεται στους διαφορετικούς ρυθμούς προσρόφησης των συστατικών ενός μίγματος αερίων σε ένα στερεό </a:t>
            </a:r>
            <a:r>
              <a:rPr lang="el-GR" sz="2000" dirty="0" err="1">
                <a:latin typeface="Calibri" panose="020F0502020204030204" pitchFamily="34" charset="0"/>
                <a:cs typeface="Calibri" panose="020F0502020204030204" pitchFamily="34" charset="0"/>
              </a:rPr>
              <a:t>προσροφητικό</a:t>
            </a:r>
            <a:r>
              <a:rPr lang="el-GR" sz="2000" dirty="0">
                <a:latin typeface="Calibri" panose="020F0502020204030204" pitchFamily="34" charset="0"/>
                <a:cs typeface="Calibri" panose="020F0502020204030204" pitchFamily="34" charset="0"/>
              </a:rPr>
              <a:t> υλικό.</a:t>
            </a:r>
          </a:p>
          <a:p>
            <a:pPr marL="0" indent="0">
              <a:lnSpc>
                <a:spcPct val="100000"/>
              </a:lnSpc>
              <a:buNone/>
            </a:pPr>
            <a:r>
              <a:rPr lang="el-GR" sz="2000" dirty="0">
                <a:latin typeface="Calibri" panose="020F0502020204030204" pitchFamily="34" charset="0"/>
                <a:cs typeface="Calibri" panose="020F0502020204030204" pitchFamily="34" charset="0"/>
              </a:rPr>
              <a:t>Οι τρέχουσες μέθοδοι παραγωγής αέριου οξυγόνου από τον αέρα με τη χρήση τεχνολογίας προσρόφησης παράγουν υψηλό κλάσμα οξυγόνου ως έξοδο. </a:t>
            </a:r>
          </a:p>
          <a:p>
            <a:pPr marL="0" indent="0">
              <a:lnSpc>
                <a:spcPct val="100000"/>
              </a:lnSpc>
              <a:buNone/>
            </a:pPr>
            <a:r>
              <a:rPr lang="el-GR" sz="2000" dirty="0">
                <a:latin typeface="Calibri" panose="020F0502020204030204" pitchFamily="34" charset="0"/>
                <a:cs typeface="Calibri" panose="020F0502020204030204" pitchFamily="34" charset="0"/>
              </a:rPr>
              <a:t>Ο µ</a:t>
            </a:r>
            <a:r>
              <a:rPr lang="el-GR" sz="2000" dirty="0" err="1">
                <a:latin typeface="Calibri" panose="020F0502020204030204" pitchFamily="34" charset="0"/>
                <a:cs typeface="Calibri" panose="020F0502020204030204" pitchFamily="34" charset="0"/>
              </a:rPr>
              <a:t>ηχανισµός</a:t>
            </a:r>
            <a:r>
              <a:rPr lang="el-GR" sz="2000" dirty="0">
                <a:latin typeface="Calibri" panose="020F0502020204030204" pitchFamily="34" charset="0"/>
                <a:cs typeface="Calibri" panose="020F0502020204030204" pitchFamily="34" charset="0"/>
              </a:rPr>
              <a:t> λειτουργίας µ</a:t>
            </a:r>
            <a:r>
              <a:rPr lang="el-GR" sz="2000" dirty="0" err="1">
                <a:latin typeface="Calibri" panose="020F0502020204030204" pitchFamily="34" charset="0"/>
                <a:cs typeface="Calibri" panose="020F0502020204030204" pitchFamily="34" charset="0"/>
              </a:rPr>
              <a:t>ιας</a:t>
            </a:r>
            <a:r>
              <a:rPr lang="el-GR" sz="2000" dirty="0">
                <a:latin typeface="Calibri" panose="020F0502020204030204" pitchFamily="34" charset="0"/>
                <a:cs typeface="Calibri" panose="020F0502020204030204" pitchFamily="34" charset="0"/>
              </a:rPr>
              <a:t> σύγχρονης µ</a:t>
            </a:r>
            <a:r>
              <a:rPr lang="el-GR" sz="2000" dirty="0" err="1">
                <a:latin typeface="Calibri" panose="020F0502020204030204" pitchFamily="34" charset="0"/>
                <a:cs typeface="Calibri" panose="020F0502020204030204" pitchFamily="34" charset="0"/>
              </a:rPr>
              <a:t>ονάδας</a:t>
            </a:r>
            <a:r>
              <a:rPr lang="el-GR" sz="2000" dirty="0">
                <a:latin typeface="Calibri" panose="020F0502020204030204" pitchFamily="34" charset="0"/>
                <a:cs typeface="Calibri" panose="020F0502020204030204" pitchFamily="34" charset="0"/>
              </a:rPr>
              <a:t> προσρόφησης οξυγόνου βασίζεται στη µ</a:t>
            </a:r>
            <a:r>
              <a:rPr lang="el-GR" sz="2000" dirty="0" err="1">
                <a:latin typeface="Calibri" panose="020F0502020204030204" pitchFamily="34" charset="0"/>
                <a:cs typeface="Calibri" panose="020F0502020204030204" pitchFamily="34" charset="0"/>
              </a:rPr>
              <a:t>εταβολή</a:t>
            </a:r>
            <a:r>
              <a:rPr lang="el-GR" sz="2000" dirty="0">
                <a:latin typeface="Calibri" panose="020F0502020204030204" pitchFamily="34" charset="0"/>
                <a:cs typeface="Calibri" panose="020F0502020204030204" pitchFamily="34" charset="0"/>
              </a:rPr>
              <a:t> της πρόσληψης ενός </a:t>
            </a:r>
            <a:r>
              <a:rPr lang="el-GR" sz="2000" dirty="0" err="1">
                <a:latin typeface="Calibri" panose="020F0502020204030204" pitchFamily="34" charset="0"/>
                <a:cs typeface="Calibri" panose="020F0502020204030204" pitchFamily="34" charset="0"/>
              </a:rPr>
              <a:t>συγκεκριµένου</a:t>
            </a:r>
            <a:r>
              <a:rPr lang="el-GR" sz="2000" dirty="0">
                <a:latin typeface="Calibri" panose="020F0502020204030204" pitchFamily="34" charset="0"/>
                <a:cs typeface="Calibri" panose="020F0502020204030204" pitchFamily="34" charset="0"/>
              </a:rPr>
              <a:t> συστατικού αερίου από το </a:t>
            </a:r>
            <a:r>
              <a:rPr lang="el-GR" sz="2000" dirty="0" err="1">
                <a:latin typeface="Calibri" panose="020F0502020204030204" pitchFamily="34" charset="0"/>
                <a:cs typeface="Calibri" panose="020F0502020204030204" pitchFamily="34" charset="0"/>
              </a:rPr>
              <a:t>προσροφητικό</a:t>
            </a:r>
            <a:r>
              <a:rPr lang="el-GR" sz="2000" dirty="0">
                <a:latin typeface="Calibri" panose="020F0502020204030204" pitchFamily="34" charset="0"/>
                <a:cs typeface="Calibri" panose="020F0502020204030204" pitchFamily="34" charset="0"/>
              </a:rPr>
              <a:t> µ</a:t>
            </a:r>
            <a:r>
              <a:rPr lang="el-GR" sz="2000" dirty="0" err="1">
                <a:latin typeface="Calibri" panose="020F0502020204030204" pitchFamily="34" charset="0"/>
                <a:cs typeface="Calibri" panose="020F0502020204030204" pitchFamily="34" charset="0"/>
              </a:rPr>
              <a:t>έσο</a:t>
            </a:r>
            <a:r>
              <a:rPr lang="el-GR" sz="2000" dirty="0">
                <a:latin typeface="Calibri" panose="020F0502020204030204" pitchFamily="34" charset="0"/>
                <a:cs typeface="Calibri" panose="020F0502020204030204" pitchFamily="34" charset="0"/>
              </a:rPr>
              <a:t> καθώς µ</a:t>
            </a:r>
            <a:r>
              <a:rPr lang="el-GR" sz="2000" dirty="0" err="1">
                <a:latin typeface="Calibri" panose="020F0502020204030204" pitchFamily="34" charset="0"/>
                <a:cs typeface="Calibri" panose="020F0502020204030204" pitchFamily="34" charset="0"/>
              </a:rPr>
              <a:t>εταβάλλονται</a:t>
            </a:r>
            <a:r>
              <a:rPr lang="el-GR" sz="2000" dirty="0">
                <a:latin typeface="Calibri" panose="020F0502020204030204" pitchFamily="34" charset="0"/>
                <a:cs typeface="Calibri" panose="020F0502020204030204" pitchFamily="34" charset="0"/>
              </a:rPr>
              <a:t> η </a:t>
            </a:r>
            <a:r>
              <a:rPr lang="el-GR" sz="2000" dirty="0" err="1">
                <a:latin typeface="Calibri" panose="020F0502020204030204" pitchFamily="34" charset="0"/>
                <a:cs typeface="Calibri" panose="020F0502020204030204" pitchFamily="34" charset="0"/>
              </a:rPr>
              <a:t>θερµοκρασία</a:t>
            </a:r>
            <a:r>
              <a:rPr lang="el-GR" sz="2000" dirty="0">
                <a:latin typeface="Calibri" panose="020F0502020204030204" pitchFamily="34" charset="0"/>
                <a:cs typeface="Calibri" panose="020F0502020204030204" pitchFamily="34" charset="0"/>
              </a:rPr>
              <a:t> και η µ</a:t>
            </a:r>
            <a:r>
              <a:rPr lang="el-GR" sz="2000" dirty="0" err="1">
                <a:latin typeface="Calibri" panose="020F0502020204030204" pitchFamily="34" charset="0"/>
                <a:cs typeface="Calibri" panose="020F0502020204030204" pitchFamily="34" charset="0"/>
              </a:rPr>
              <a:t>ερική</a:t>
            </a:r>
            <a:r>
              <a:rPr lang="el-GR" sz="2000" dirty="0">
                <a:latin typeface="Calibri" panose="020F0502020204030204" pitchFamily="34" charset="0"/>
                <a:cs typeface="Calibri" panose="020F0502020204030204" pitchFamily="34" charset="0"/>
              </a:rPr>
              <a:t> πίεση του αερίου.</a:t>
            </a:r>
          </a:p>
          <a:p>
            <a:pPr marL="0" indent="0">
              <a:lnSpc>
                <a:spcPct val="100000"/>
              </a:lnSpc>
              <a:buNone/>
            </a:pPr>
            <a:r>
              <a:rPr lang="el-GR" sz="2000" dirty="0">
                <a:latin typeface="Calibri" panose="020F0502020204030204" pitchFamily="34" charset="0"/>
                <a:cs typeface="Calibri" panose="020F0502020204030204" pitchFamily="34" charset="0"/>
              </a:rPr>
              <a:t>Συνεπώς, οι διαδικασίες προσρόφησης αερίου και αναγέννησης του </a:t>
            </a:r>
            <a:r>
              <a:rPr lang="el-GR" sz="2000" dirty="0" err="1">
                <a:latin typeface="Calibri" panose="020F0502020204030204" pitchFamily="34" charset="0"/>
                <a:cs typeface="Calibri" panose="020F0502020204030204" pitchFamily="34" charset="0"/>
              </a:rPr>
              <a:t>προσροφητικού</a:t>
            </a:r>
            <a:r>
              <a:rPr lang="el-GR" sz="2000" dirty="0">
                <a:latin typeface="Calibri" panose="020F0502020204030204" pitchFamily="34" charset="0"/>
                <a:cs typeface="Calibri" panose="020F0502020204030204" pitchFamily="34" charset="0"/>
              </a:rPr>
              <a:t> μπορούν να ρυθμιστούν με τη μεταβολή των παραμέτρων πίεσης και θερμοκρασίας.</a:t>
            </a:r>
          </a:p>
        </p:txBody>
      </p:sp>
      <p:sp>
        <p:nvSpPr>
          <p:cNvPr id="4" name="Θέση αριθμού διαφάνειας 3">
            <a:extLst>
              <a:ext uri="{FF2B5EF4-FFF2-40B4-BE49-F238E27FC236}">
                <a16:creationId xmlns:a16="http://schemas.microsoft.com/office/drawing/2014/main" id="{1AACE9BA-5C5F-4679-AF51-6D8FDFFCBBCB}"/>
              </a:ext>
            </a:extLst>
          </p:cNvPr>
          <p:cNvSpPr>
            <a:spLocks noGrp="1"/>
          </p:cNvSpPr>
          <p:nvPr>
            <p:ph type="sldNum" sz="quarter" idx="12"/>
          </p:nvPr>
        </p:nvSpPr>
        <p:spPr/>
        <p:txBody>
          <a:bodyPr/>
          <a:lstStyle/>
          <a:p>
            <a:fld id="{34B7E4EF-A1BD-40F4-AB7B-04F084DD991D}" type="slidenum">
              <a:rPr lang="en-US" smtClean="0"/>
              <a:pPr/>
              <a:t>9</a:t>
            </a:fld>
            <a:endParaRPr lang="en-US"/>
          </a:p>
        </p:txBody>
      </p:sp>
    </p:spTree>
    <p:extLst>
      <p:ext uri="{BB962C8B-B14F-4D97-AF65-F5344CB8AC3E}">
        <p14:creationId xmlns:p14="http://schemas.microsoft.com/office/powerpoint/2010/main" val="20021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4_TF78438558" id="{4C793B3E-94FC-460F-8DB6-81BAA90A6624}" vid="{0DBEB6CE-59DB-4D4E-8602-FA1B0F1F623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3857</Words>
  <Application>Microsoft Office PowerPoint</Application>
  <PresentationFormat>Ευρεία οθόνη</PresentationFormat>
  <Paragraphs>220</Paragraphs>
  <Slides>40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40</vt:i4>
      </vt:variant>
    </vt:vector>
  </HeadingPairs>
  <TitlesOfParts>
    <vt:vector size="44" baseType="lpstr">
      <vt:lpstr>Calibri</vt:lpstr>
      <vt:lpstr>Garamond</vt:lpstr>
      <vt:lpstr>Tahoma</vt:lpstr>
      <vt:lpstr>SavonVTI</vt:lpstr>
      <vt:lpstr>Η χημική βιομηχανία 2. Βιομηχανικά αέρια </vt:lpstr>
      <vt:lpstr>Βιομηχανικά αέρια</vt:lpstr>
      <vt:lpstr>Παρουσίαση του PowerPoint</vt:lpstr>
      <vt:lpstr>Πρώιμη ιστορία των αερίων </vt:lpstr>
      <vt:lpstr>Παρουσίαση του PowerPoint</vt:lpstr>
      <vt:lpstr>Παρουσίαση του PowerPoint</vt:lpstr>
      <vt:lpstr>Παραγωγή οξυγόνου</vt:lpstr>
      <vt:lpstr>Παρουσίαση του PowerPoint</vt:lpstr>
      <vt:lpstr>Τεχνολογία προσρόφησης </vt:lpstr>
      <vt:lpstr>Παρουσίαση του PowerPoint</vt:lpstr>
      <vt:lpstr>Προσρόφηση ταλάντευσης πίεσης  Pressure swing adsorption (PSA)</vt:lpstr>
      <vt:lpstr>Διεργασία </vt:lpstr>
      <vt:lpstr>Παρουσίαση του PowerPoint</vt:lpstr>
      <vt:lpstr>Pressure swing adsorption  </vt:lpstr>
      <vt:lpstr> One of the biggest oxygen plants in the world guarantees critical oxygen supply for Metsä Group’s bioproduct mill (Vacuum Pressure Swing Adsorption technology - VPSA) https://linde-stories.com/one-of-the-biggest-oxygen-plants-in-the-world-guarantees-critical-oxygen-supply-for-metsa-groups-bioproduct-mill/   </vt:lpstr>
      <vt:lpstr>Τεχνολογία μεμβρανών</vt:lpstr>
      <vt:lpstr>Παρουσίαση του PowerPoint</vt:lpstr>
      <vt:lpstr>Κρυογενική μονάδα διαχωρισμού αέρα Cryogenic Air Separation Unit (ASU)</vt:lpstr>
      <vt:lpstr>Παρουσίαση του PowerPoint</vt:lpstr>
      <vt:lpstr>Διεργασία κρυογονικής απόσταξης  Cryogenic distillation process </vt:lpstr>
      <vt:lpstr>Παρουσίαση του PowerPoint</vt:lpstr>
      <vt:lpstr>Παρουσίαση του PowerPoint</vt:lpstr>
      <vt:lpstr>Παρουσίαση του PowerPoint</vt:lpstr>
      <vt:lpstr>Παρουσίαση του PowerPoint</vt:lpstr>
      <vt:lpstr>Παραγωγή αζώτου</vt:lpstr>
      <vt:lpstr>3 συνηθισμένοι τύποι παραγωγής αερίου αζώτου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Παραγωγή υδρογόνου</vt:lpstr>
      <vt:lpstr>Παρουσίαση του PowerPoint</vt:lpstr>
      <vt:lpstr>Αναμόρφωση φυσικού αερίου https://www.youtube.com/watch?v=xAjHJ49VOUM </vt:lpstr>
      <vt:lpstr>Αναμορφωση μεθανιου με ατμο STEAM-METHANE REFORMING https://www.youtube.com/watch?v=aPyAQSp8hXE </vt:lpstr>
      <vt:lpstr>Μερικη οξειδωση</vt:lpstr>
      <vt:lpstr>Παρουσίαση του PowerPoint</vt:lpstr>
      <vt:lpstr>Γιατί εξετάζεται αυτό το μονοπάτι;</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Chemical Industry 2. Industrial gases </dc:title>
  <dc:creator>Βαγενάς Δημήτριος</dc:creator>
  <cp:lastModifiedBy>Βαγενάς Δημήτριος</cp:lastModifiedBy>
  <cp:revision>73</cp:revision>
  <dcterms:created xsi:type="dcterms:W3CDTF">2021-02-25T10:37:27Z</dcterms:created>
  <dcterms:modified xsi:type="dcterms:W3CDTF">2025-03-13T10:19:20Z</dcterms:modified>
</cp:coreProperties>
</file>