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4.jpg" ContentType="image/jpeg"/>
  <Override PartName="/ppt/media/image5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</p:sldIdLst>
  <p:sldSz cx="20104100" cy="11309350"/>
  <p:notesSz cx="20104100" cy="113093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821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05206" y="2531515"/>
            <a:ext cx="8882802" cy="1055015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1005206" y="3586530"/>
            <a:ext cx="8882802" cy="6515967"/>
          </a:xfrm>
        </p:spPr>
        <p:txBody>
          <a:bodyPr/>
          <a:lstStyle>
            <a:lvl1pPr>
              <a:defRPr sz="395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  <a:lvl6pPr>
              <a:defRPr sz="2638"/>
            </a:lvl6pPr>
            <a:lvl7pPr>
              <a:defRPr sz="2638"/>
            </a:lvl7pPr>
            <a:lvl8pPr>
              <a:defRPr sz="2638"/>
            </a:lvl8pPr>
            <a:lvl9pPr>
              <a:defRPr sz="2638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10212607" y="2531515"/>
            <a:ext cx="8886291" cy="1055015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10212607" y="3586530"/>
            <a:ext cx="8886291" cy="6515967"/>
          </a:xfrm>
        </p:spPr>
        <p:txBody>
          <a:bodyPr/>
          <a:lstStyle>
            <a:lvl1pPr>
              <a:defRPr sz="395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  <a:lvl6pPr>
              <a:defRPr sz="2638"/>
            </a:lvl6pPr>
            <a:lvl7pPr>
              <a:defRPr sz="2638"/>
            </a:lvl7pPr>
            <a:lvl8pPr>
              <a:defRPr sz="2638"/>
            </a:lvl8pPr>
            <a:lvl9pPr>
              <a:defRPr sz="2638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id="{1597B15F-B30D-206A-1B2F-04DF4E4D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861DC-48D3-412B-BD0C-71634EB7F7A5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id="{AA11D18C-968F-4B69-4F8A-B5AC445F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id="{2BF71CE2-2E36-7A7F-E34A-0215E3B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1A4D6-E463-4571-A86F-F846D30A9E8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2905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F73EA116-ED2E-3D2E-D84F-2EC1DCBC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51CA-B8BA-498E-8523-08DE19D0E08B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5B207F54-3122-1144-DEFE-60C8ED87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074F0D8D-5487-EA3D-02A1-30865883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AAE25-929E-4D7F-B19A-2F731024692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84699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id="{D1B480F5-323F-5578-0175-FDCAB559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96BF-4A73-4F12-BBB7-5AF4CECFBE1C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id="{293655E0-8F7A-A5A4-05E2-BAA0CB31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1ED3F2EA-0AA2-03E0-06A5-D93BA70F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35C01-EB25-42C2-A867-9C509DD59AE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48761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5207" y="450279"/>
            <a:ext cx="6614110" cy="1916307"/>
          </a:xfrm>
        </p:spPr>
        <p:txBody>
          <a:bodyPr anchor="b"/>
          <a:lstStyle>
            <a:lvl1pPr algn="l">
              <a:defRPr sz="3298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60145" y="450282"/>
            <a:ext cx="11238751" cy="9652217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005207" y="2366589"/>
            <a:ext cx="6614110" cy="7735910"/>
          </a:xfrm>
        </p:spPr>
        <p:txBody>
          <a:bodyPr/>
          <a:lstStyle>
            <a:lvl1pPr marL="0" indent="0">
              <a:buNone/>
              <a:defRPr sz="2309"/>
            </a:lvl1pPr>
            <a:lvl2pPr marL="753923" indent="0">
              <a:buNone/>
              <a:defRPr sz="1979"/>
            </a:lvl2pPr>
            <a:lvl3pPr marL="1507846" indent="0">
              <a:buNone/>
              <a:defRPr sz="1649"/>
            </a:lvl3pPr>
            <a:lvl4pPr marL="2261768" indent="0">
              <a:buNone/>
              <a:defRPr sz="1484"/>
            </a:lvl4pPr>
            <a:lvl5pPr marL="3015691" indent="0">
              <a:buNone/>
              <a:defRPr sz="1484"/>
            </a:lvl5pPr>
            <a:lvl6pPr marL="3769614" indent="0">
              <a:buNone/>
              <a:defRPr sz="1484"/>
            </a:lvl6pPr>
            <a:lvl7pPr marL="4523537" indent="0">
              <a:buNone/>
              <a:defRPr sz="1484"/>
            </a:lvl7pPr>
            <a:lvl8pPr marL="5277460" indent="0">
              <a:buNone/>
              <a:defRPr sz="1484"/>
            </a:lvl8pPr>
            <a:lvl9pPr marL="6031382" indent="0">
              <a:buNone/>
              <a:defRPr sz="148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86FF6D8F-4772-E6F0-65CE-5750EFA50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84989-2CEF-4201-B65F-E68931D11B53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D7CAC2BE-D3B9-56F7-F502-884E13D56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59755F35-89DE-6C66-F9AB-B3692D5A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27729-3D38-4E42-BC65-D5D7015D6A7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52978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40544" y="7916545"/>
            <a:ext cx="12062460" cy="934593"/>
          </a:xfrm>
        </p:spPr>
        <p:txBody>
          <a:bodyPr anchor="b"/>
          <a:lstStyle>
            <a:lvl1pPr algn="l">
              <a:defRPr sz="3298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940544" y="1010511"/>
            <a:ext cx="12062460" cy="6785610"/>
          </a:xfrm>
        </p:spPr>
        <p:txBody>
          <a:bodyPr rtlCol="0">
            <a:normAutofit/>
          </a:bodyPr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940544" y="8851138"/>
            <a:ext cx="12062460" cy="1327277"/>
          </a:xfrm>
        </p:spPr>
        <p:txBody>
          <a:bodyPr/>
          <a:lstStyle>
            <a:lvl1pPr marL="0" indent="0">
              <a:buNone/>
              <a:defRPr sz="2309"/>
            </a:lvl1pPr>
            <a:lvl2pPr marL="753923" indent="0">
              <a:buNone/>
              <a:defRPr sz="1979"/>
            </a:lvl2pPr>
            <a:lvl3pPr marL="1507846" indent="0">
              <a:buNone/>
              <a:defRPr sz="1649"/>
            </a:lvl3pPr>
            <a:lvl4pPr marL="2261768" indent="0">
              <a:buNone/>
              <a:defRPr sz="1484"/>
            </a:lvl4pPr>
            <a:lvl5pPr marL="3015691" indent="0">
              <a:buNone/>
              <a:defRPr sz="1484"/>
            </a:lvl5pPr>
            <a:lvl6pPr marL="3769614" indent="0">
              <a:buNone/>
              <a:defRPr sz="1484"/>
            </a:lvl6pPr>
            <a:lvl7pPr marL="4523537" indent="0">
              <a:buNone/>
              <a:defRPr sz="1484"/>
            </a:lvl7pPr>
            <a:lvl8pPr marL="5277460" indent="0">
              <a:buNone/>
              <a:defRPr sz="1484"/>
            </a:lvl8pPr>
            <a:lvl9pPr marL="6031382" indent="0">
              <a:buNone/>
              <a:defRPr sz="148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821781B3-0694-0A10-C2C3-003DA534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CB45-E1E3-4570-BCF6-580D064E3A66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0868F411-3E64-50DB-7C27-B7FBB832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C4170639-EA84-FA4A-5F27-CF2E9EB3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5DD66-605A-44C7-A860-2DE48A15664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40768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E93191CB-A6E4-ADAD-5E6A-75A592D4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59B19-258E-4296-B0BB-D8DCBD973C11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C832B131-BEE5-914B-ECCD-8355F131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64917315-303D-F20A-1B08-C5C21CB5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2343F-7CD7-4F8A-9D61-2F989DA4A45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30477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14575472" y="452901"/>
            <a:ext cx="4523423" cy="964959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005205" y="452901"/>
            <a:ext cx="13235199" cy="964959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7EA9F552-0CC7-359E-2068-A00DFF9EF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31270-F96C-410D-B4FF-41C9498BCB78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523CA903-F4A5-A351-90DD-FBF61D024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CB878D7-1847-6F9E-A005-38009EB6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E143B-0ADC-47D8-88C0-1E629B1EA11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4346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099" cy="11308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507808" y="3513231"/>
            <a:ext cx="17088485" cy="242418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015615" y="6408632"/>
            <a:ext cx="14072870" cy="28901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539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1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15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69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23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77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31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7A3977CD-8430-0C87-9E7B-C254D4290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6F54F-DD5E-4D73-95E6-FB1BB12D5522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4484A389-E3A8-A5FA-1E88-D74DB19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185A0E0F-68AA-F58D-0B4B-C59FAE2E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B152C-5241-4C5B-A70A-80BAFEF0959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785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1A1677E9-2354-3D4A-CD59-6AF800E94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1221B-6147-492C-864A-BCFED9619EFC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1F256B50-0FBE-60B2-9CA9-37EE9FD7E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562B4C3A-4E27-B534-0A7A-A1D7FE24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D3308-B4FC-414E-9CBA-D5749B99443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4366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588085" y="7267307"/>
            <a:ext cx="17088485" cy="2246163"/>
          </a:xfrm>
        </p:spPr>
        <p:txBody>
          <a:bodyPr anchor="t"/>
          <a:lstStyle>
            <a:lvl1pPr algn="l">
              <a:defRPr sz="6596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588085" y="4793386"/>
            <a:ext cx="17088485" cy="2473919"/>
          </a:xfrm>
        </p:spPr>
        <p:txBody>
          <a:bodyPr anchor="b"/>
          <a:lstStyle>
            <a:lvl1pPr marL="0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3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620F83CB-F1BF-471E-7349-4676111D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A5738-875E-4C41-93B4-8795750BDC8B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B0666584-D8FC-6E84-6B02-53D0C01B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66EA3BEC-42B7-0590-2650-78D3AA77E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7B31C-C124-4AA7-87AC-C96298186A3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6779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005205" y="2638851"/>
            <a:ext cx="8879311" cy="7463648"/>
          </a:xfrm>
        </p:spPr>
        <p:txBody>
          <a:bodyPr/>
          <a:lstStyle>
            <a:lvl1pPr>
              <a:defRPr sz="4617"/>
            </a:lvl1pPr>
            <a:lvl2pPr>
              <a:defRPr sz="3958"/>
            </a:lvl2pPr>
            <a:lvl3pPr>
              <a:defRPr sz="3298"/>
            </a:lvl3pPr>
            <a:lvl4pPr>
              <a:defRPr sz="2968"/>
            </a:lvl4pPr>
            <a:lvl5pPr>
              <a:defRPr sz="2968"/>
            </a:lvl5pPr>
            <a:lvl6pPr>
              <a:defRPr sz="2968"/>
            </a:lvl6pPr>
            <a:lvl7pPr>
              <a:defRPr sz="2968"/>
            </a:lvl7pPr>
            <a:lvl8pPr>
              <a:defRPr sz="2968"/>
            </a:lvl8pPr>
            <a:lvl9pPr>
              <a:defRPr sz="2968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10219584" y="2638851"/>
            <a:ext cx="8879311" cy="7463648"/>
          </a:xfrm>
        </p:spPr>
        <p:txBody>
          <a:bodyPr/>
          <a:lstStyle>
            <a:lvl1pPr>
              <a:defRPr sz="4617"/>
            </a:lvl1pPr>
            <a:lvl2pPr>
              <a:defRPr sz="3958"/>
            </a:lvl2pPr>
            <a:lvl3pPr>
              <a:defRPr sz="3298"/>
            </a:lvl3pPr>
            <a:lvl4pPr>
              <a:defRPr sz="2968"/>
            </a:lvl4pPr>
            <a:lvl5pPr>
              <a:defRPr sz="2968"/>
            </a:lvl5pPr>
            <a:lvl6pPr>
              <a:defRPr sz="2968"/>
            </a:lvl6pPr>
            <a:lvl7pPr>
              <a:defRPr sz="2968"/>
            </a:lvl7pPr>
            <a:lvl8pPr>
              <a:defRPr sz="2968"/>
            </a:lvl8pPr>
            <a:lvl9pPr>
              <a:defRPr sz="2968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376BEF75-09A9-37FF-8A42-D0FCFBA88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6EE0F-51E6-4805-9F88-10479931F796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CFAF2DDD-4EF5-CD0E-47BE-E531B173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36E6BBA8-EDBA-C918-4228-833CCEF15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20B60-7A1E-4EBB-BCE6-DF48896071D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9483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099" cy="11308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93711" y="3262587"/>
            <a:ext cx="14916676" cy="2646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93711" y="3262587"/>
            <a:ext cx="14916676" cy="2646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>
            <a:extLst>
              <a:ext uri="{FF2B5EF4-FFF2-40B4-BE49-F238E27FC236}">
                <a16:creationId xmlns:a16="http://schemas.microsoft.com/office/drawing/2014/main" id="{F14180A8-02BF-C612-05EF-24DF973470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5205" y="452898"/>
            <a:ext cx="18093690" cy="188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Kλικ για επεξεργασία του τίτλου</a:t>
            </a:r>
          </a:p>
        </p:txBody>
      </p:sp>
      <p:sp>
        <p:nvSpPr>
          <p:cNvPr id="1027" name="2 - Θέση κειμένου">
            <a:extLst>
              <a:ext uri="{FF2B5EF4-FFF2-40B4-BE49-F238E27FC236}">
                <a16:creationId xmlns:a16="http://schemas.microsoft.com/office/drawing/2014/main" id="{30D51333-3CB3-02E3-B5D1-BB089E9A3B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5205" y="2638851"/>
            <a:ext cx="18093690" cy="746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Kλικ για επεξεργασία των στυλ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E762DC78-8398-F0B6-F747-7BF6AA346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5205" y="10482095"/>
            <a:ext cx="4690957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97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C66A28-F8E2-4E92-8263-B8B75DAEB735}" type="datetimeFigureOut">
              <a:rPr lang="el-GR"/>
              <a:pPr>
                <a:defRPr/>
              </a:pPr>
              <a:t>19/11/2025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E59B9246-69FD-383F-5006-F0DDE0DFE1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68901" y="10482095"/>
            <a:ext cx="6366298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97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C8E8E6CD-138B-D65A-CCA4-473A2CDBD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407938" y="10482095"/>
            <a:ext cx="4690957" cy="6021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97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E3EB33D-96DD-4CD3-A82C-A89A40F587E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3010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5pPr>
      <a:lvl6pPr marL="753923" algn="ctr" rtl="0" fontAlgn="base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6pPr>
      <a:lvl7pPr marL="1507846" algn="ctr" rtl="0" fontAlgn="base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7pPr>
      <a:lvl8pPr marL="2261768" algn="ctr" rtl="0" fontAlgn="base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8pPr>
      <a:lvl9pPr marL="3015691" algn="ctr" rtl="0" fontAlgn="base">
        <a:spcBef>
          <a:spcPct val="0"/>
        </a:spcBef>
        <a:spcAft>
          <a:spcPct val="0"/>
        </a:spcAft>
        <a:defRPr sz="7256">
          <a:solidFill>
            <a:schemeClr val="tx1"/>
          </a:solidFill>
          <a:latin typeface="Calibri" pitchFamily="34" charset="0"/>
        </a:defRPr>
      </a:lvl9pPr>
    </p:titleStyle>
    <p:bodyStyle>
      <a:lvl1pPr marL="565442" indent="-56544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277" kern="1200">
          <a:solidFill>
            <a:schemeClr val="tx1"/>
          </a:solidFill>
          <a:latin typeface="+mn-lt"/>
          <a:ea typeface="+mn-ea"/>
          <a:cs typeface="+mn-cs"/>
        </a:defRPr>
      </a:lvl1pPr>
      <a:lvl2pPr marL="1225125" indent="-47120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617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9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29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spcBef>
          <a:spcPct val="20000"/>
        </a:spcBef>
        <a:buFont typeface="Arial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spcBef>
          <a:spcPct val="20000"/>
        </a:spcBef>
        <a:buFont typeface="Arial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spcBef>
          <a:spcPct val="20000"/>
        </a:spcBef>
        <a:buFont typeface="Arial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spcBef>
          <a:spcPct val="20000"/>
        </a:spcBef>
        <a:buFont typeface="Arial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5475" y="9794240"/>
            <a:ext cx="299148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b="1" spc="-5" dirty="0">
                <a:latin typeface="Arial"/>
                <a:cs typeface="Arial"/>
              </a:rPr>
              <a:t>Noni</a:t>
            </a:r>
            <a:r>
              <a:rPr sz="2950" b="1" spc="-55" dirty="0">
                <a:latin typeface="Arial"/>
                <a:cs typeface="Arial"/>
              </a:rPr>
              <a:t> </a:t>
            </a:r>
            <a:r>
              <a:rPr sz="2950" b="1" spc="-10" dirty="0">
                <a:latin typeface="Arial"/>
                <a:cs typeface="Arial"/>
              </a:rPr>
              <a:t>Rizopoulou</a:t>
            </a:r>
            <a:endParaRPr sz="29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06705" rIns="0" bIns="0" rtlCol="0">
            <a:spAutoFit/>
          </a:bodyPr>
          <a:lstStyle/>
          <a:p>
            <a:pPr marL="3891915" marR="16510" indent="-3879850">
              <a:lnSpc>
                <a:spcPct val="79900"/>
              </a:lnSpc>
              <a:spcBef>
                <a:spcPts val="2415"/>
              </a:spcBef>
            </a:pPr>
            <a:r>
              <a:rPr spc="-345" dirty="0"/>
              <a:t>Uni</a:t>
            </a:r>
            <a:r>
              <a:rPr spc="-120" dirty="0"/>
              <a:t>t</a:t>
            </a:r>
            <a:r>
              <a:rPr spc="-605" dirty="0"/>
              <a:t> </a:t>
            </a:r>
            <a:r>
              <a:rPr spc="305" dirty="0"/>
              <a:t>9</a:t>
            </a:r>
            <a:r>
              <a:rPr spc="-605" dirty="0"/>
              <a:t> </a:t>
            </a:r>
            <a:r>
              <a:rPr spc="210" dirty="0"/>
              <a:t>-</a:t>
            </a:r>
            <a:r>
              <a:rPr spc="-605" dirty="0"/>
              <a:t> </a:t>
            </a:r>
            <a:r>
              <a:rPr spc="-125" dirty="0"/>
              <a:t>Publi</a:t>
            </a:r>
            <a:r>
              <a:rPr spc="75" dirty="0"/>
              <a:t>c</a:t>
            </a:r>
            <a:r>
              <a:rPr spc="-605" dirty="0"/>
              <a:t> </a:t>
            </a:r>
            <a:r>
              <a:rPr spc="95" dirty="0"/>
              <a:t>Speakin</a:t>
            </a:r>
            <a:r>
              <a:rPr spc="295" dirty="0"/>
              <a:t>g</a:t>
            </a:r>
            <a:r>
              <a:rPr spc="-605" dirty="0"/>
              <a:t> </a:t>
            </a:r>
            <a:r>
              <a:rPr spc="-40" dirty="0"/>
              <a:t>and  </a:t>
            </a:r>
            <a:r>
              <a:rPr spc="-165" dirty="0"/>
              <a:t>Presentations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38197" y="602075"/>
          <a:ext cx="18625818" cy="10090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7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8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161">
                <a:tc>
                  <a:txBody>
                    <a:bodyPr/>
                    <a:lstStyle/>
                    <a:p>
                      <a:pPr marL="930275" marR="126364" indent="-796290">
                        <a:lnSpc>
                          <a:spcPct val="102400"/>
                        </a:lnSpc>
                        <a:spcBef>
                          <a:spcPts val="250"/>
                        </a:spcBef>
                      </a:pPr>
                      <a:r>
                        <a:rPr sz="2550" b="1" spc="-40" dirty="0">
                          <a:latin typeface="Arial"/>
                          <a:cs typeface="Arial"/>
                        </a:rPr>
                        <a:t>Techniques</a:t>
                      </a:r>
                      <a:r>
                        <a:rPr sz="255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550" b="1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255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550" b="1" spc="-15" dirty="0">
                          <a:latin typeface="Arial"/>
                          <a:cs typeface="Arial"/>
                        </a:rPr>
                        <a:t>Engaging </a:t>
                      </a:r>
                      <a:r>
                        <a:rPr sz="2550" b="1" spc="-6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550" b="1" spc="-80" dirty="0">
                          <a:latin typeface="Arial"/>
                          <a:cs typeface="Arial"/>
                        </a:rPr>
                        <a:t>Your</a:t>
                      </a:r>
                      <a:r>
                        <a:rPr sz="2550" b="1" spc="-10" dirty="0">
                          <a:latin typeface="Arial"/>
                          <a:cs typeface="Arial"/>
                        </a:rPr>
                        <a:t> Audience</a:t>
                      </a:r>
                      <a:endParaRPr sz="25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60"/>
                        </a:spcBef>
                      </a:pPr>
                      <a:r>
                        <a:rPr sz="2800" b="1" spc="-15" dirty="0">
                          <a:latin typeface="Arial"/>
                          <a:cs typeface="Arial"/>
                        </a:rPr>
                        <a:t>Explanation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10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2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80"/>
                        </a:spcBef>
                      </a:pPr>
                      <a:r>
                        <a:rPr sz="2550" spc="145" dirty="0">
                          <a:latin typeface="Trebuchet MS"/>
                          <a:cs typeface="Trebuchet MS"/>
                        </a:rPr>
                        <a:t>Ask</a:t>
                      </a:r>
                      <a:r>
                        <a:rPr sz="255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35" dirty="0">
                          <a:latin typeface="Trebuchet MS"/>
                          <a:cs typeface="Trebuchet MS"/>
                        </a:rPr>
                        <a:t>questions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314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79750" marR="91440" indent="-2981325">
                        <a:lnSpc>
                          <a:spcPts val="3300"/>
                        </a:lnSpc>
                        <a:spcBef>
                          <a:spcPts val="765"/>
                        </a:spcBef>
                      </a:pPr>
                      <a:r>
                        <a:rPr sz="2800" spc="150" dirty="0">
                          <a:latin typeface="Trebuchet MS"/>
                          <a:cs typeface="Trebuchet MS"/>
                        </a:rPr>
                        <a:t>Pose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10" dirty="0">
                          <a:latin typeface="Trebuchet MS"/>
                          <a:cs typeface="Trebuchet MS"/>
                        </a:rPr>
                        <a:t>thought-provoking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questions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80" dirty="0">
                          <a:latin typeface="Trebuchet MS"/>
                          <a:cs typeface="Trebuchet MS"/>
                        </a:rPr>
                        <a:t>related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topic. </a:t>
                      </a:r>
                      <a:r>
                        <a:rPr sz="2800" spc="60" dirty="0">
                          <a:latin typeface="Trebuchet MS"/>
                          <a:cs typeface="Trebuchet MS"/>
                        </a:rPr>
                        <a:t>Encourage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10" dirty="0">
                          <a:latin typeface="Trebuchet MS"/>
                          <a:cs typeface="Trebuchet MS"/>
                        </a:rPr>
                        <a:t>audience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participation </a:t>
                      </a:r>
                      <a:r>
                        <a:rPr sz="2800" spc="-8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60" dirty="0">
                          <a:latin typeface="Trebuchet MS"/>
                          <a:cs typeface="Trebuchet MS"/>
                        </a:rPr>
                        <a:t>by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65" dirty="0">
                          <a:latin typeface="Trebuchet MS"/>
                          <a:cs typeface="Trebuchet MS"/>
                        </a:rPr>
                        <a:t>asking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85" dirty="0"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14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opinions,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" dirty="0">
                          <a:latin typeface="Trebuchet MS"/>
                          <a:cs typeface="Trebuchet MS"/>
                        </a:rPr>
                        <a:t>experiences,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" dirty="0">
                          <a:latin typeface="Trebuchet MS"/>
                          <a:cs typeface="Trebuchet MS"/>
                        </a:rPr>
                        <a:t>insights.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70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35"/>
                        </a:spcBef>
                      </a:pPr>
                      <a:r>
                        <a:rPr sz="2550" spc="135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40" dirty="0">
                          <a:latin typeface="Trebuchet MS"/>
                          <a:cs typeface="Trebuchet MS"/>
                        </a:rPr>
                        <a:t>anecdotes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5" dirty="0">
                          <a:latin typeface="Trebuchet MS"/>
                          <a:cs typeface="Trebuchet MS"/>
                        </a:rPr>
                        <a:t>stories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283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49060" marR="487680" indent="-5953760">
                        <a:lnSpc>
                          <a:spcPts val="3300"/>
                        </a:lnSpc>
                        <a:spcBef>
                          <a:spcPts val="515"/>
                        </a:spcBef>
                      </a:pPr>
                      <a:r>
                        <a:rPr sz="2800" spc="-15" dirty="0">
                          <a:latin typeface="Trebuchet MS"/>
                          <a:cs typeface="Trebuchet MS"/>
                        </a:rPr>
                        <a:t>Incorporate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75" dirty="0">
                          <a:latin typeface="Trebuchet MS"/>
                          <a:cs typeface="Trebuchet MS"/>
                        </a:rPr>
                        <a:t>relevant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anecdotes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5" dirty="0">
                          <a:latin typeface="Trebuchet MS"/>
                          <a:cs typeface="Trebuchet MS"/>
                        </a:rPr>
                        <a:t>stories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90" dirty="0">
                          <a:latin typeface="Trebuchet MS"/>
                          <a:cs typeface="Trebuchet MS"/>
                        </a:rPr>
                        <a:t>illustrate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15" dirty="0">
                          <a:latin typeface="Trebuchet MS"/>
                          <a:cs typeface="Trebuchet MS"/>
                        </a:rPr>
                        <a:t>points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" dirty="0">
                          <a:latin typeface="Trebuchet MS"/>
                          <a:cs typeface="Trebuchet MS"/>
                        </a:rPr>
                        <a:t>provide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5" dirty="0">
                          <a:latin typeface="Trebuchet MS"/>
                          <a:cs typeface="Trebuchet MS"/>
                        </a:rPr>
                        <a:t>real-life </a:t>
                      </a:r>
                      <a:r>
                        <a:rPr sz="2800" spc="-8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examples.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5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550" spc="-85" dirty="0">
                          <a:latin typeface="Trebuchet MS"/>
                          <a:cs typeface="Trebuchet MS"/>
                        </a:rPr>
                        <a:t>Inject</a:t>
                      </a:r>
                      <a:r>
                        <a:rPr sz="2550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15" dirty="0">
                          <a:latin typeface="Trebuchet MS"/>
                          <a:cs typeface="Trebuchet MS"/>
                        </a:rPr>
                        <a:t>humor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marR="124460" algn="ctr">
                        <a:lnSpc>
                          <a:spcPts val="3300"/>
                        </a:lnSpc>
                        <a:spcBef>
                          <a:spcPts val="765"/>
                        </a:spcBef>
                      </a:pPr>
                      <a:r>
                        <a:rPr sz="2800" spc="-15" dirty="0">
                          <a:latin typeface="Trebuchet MS"/>
                          <a:cs typeface="Trebuchet MS"/>
                        </a:rPr>
                        <a:t>Incorporate </a:t>
                      </a:r>
                      <a:r>
                        <a:rPr sz="2800" spc="15" dirty="0">
                          <a:latin typeface="Trebuchet MS"/>
                          <a:cs typeface="Trebuchet MS"/>
                        </a:rPr>
                        <a:t>humor </a:t>
                      </a:r>
                      <a:r>
                        <a:rPr sz="2800" spc="-40" dirty="0">
                          <a:latin typeface="Trebuchet MS"/>
                          <a:cs typeface="Trebuchet MS"/>
                        </a:rPr>
                        <a:t>appropriately </a:t>
                      </a:r>
                      <a:r>
                        <a:rPr sz="2800" spc="-70" dirty="0">
                          <a:latin typeface="Trebuchet MS"/>
                          <a:cs typeface="Trebuchet MS"/>
                        </a:rPr>
                        <a:t>into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 </a:t>
                      </a:r>
                      <a:r>
                        <a:rPr sz="2800" spc="-30" dirty="0">
                          <a:latin typeface="Trebuchet MS"/>
                          <a:cs typeface="Trebuchet MS"/>
                        </a:rPr>
                        <a:t>presentation 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lighten </a:t>
                      </a:r>
                      <a:r>
                        <a:rPr sz="2800" spc="-7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800" spc="95" dirty="0">
                          <a:latin typeface="Trebuchet MS"/>
                          <a:cs typeface="Trebuchet MS"/>
                        </a:rPr>
                        <a:t>mood </a:t>
                      </a:r>
                      <a:r>
                        <a:rPr sz="2800" spc="5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create </a:t>
                      </a:r>
                      <a:r>
                        <a:rPr sz="2800" spc="30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2800" spc="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5" dirty="0">
                          <a:latin typeface="Trebuchet MS"/>
                          <a:cs typeface="Trebuchet MS"/>
                        </a:rPr>
                        <a:t>positive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5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40" dirty="0">
                          <a:latin typeface="Trebuchet MS"/>
                          <a:cs typeface="Trebuchet MS"/>
                        </a:rPr>
                        <a:t>enjoyable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5" dirty="0">
                          <a:latin typeface="Trebuchet MS"/>
                          <a:cs typeface="Trebuchet MS"/>
                        </a:rPr>
                        <a:t>atmosphere.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45" dirty="0">
                          <a:latin typeface="Trebuchet MS"/>
                          <a:cs typeface="Trebuchet MS"/>
                        </a:rPr>
                        <a:t>However,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be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mindful 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800" spc="-75" dirty="0">
                          <a:latin typeface="Trebuchet MS"/>
                          <a:cs typeface="Trebuchet MS"/>
                        </a:rPr>
                        <a:t>cultural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30" dirty="0">
                          <a:latin typeface="Trebuchet MS"/>
                          <a:cs typeface="Trebuchet MS"/>
                        </a:rPr>
                        <a:t>sensitivities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5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15" dirty="0">
                          <a:latin typeface="Trebuchet MS"/>
                          <a:cs typeface="Trebuchet MS"/>
                        </a:rPr>
                        <a:t>avoid </a:t>
                      </a:r>
                      <a:r>
                        <a:rPr sz="2800" spc="-8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30" dirty="0">
                          <a:latin typeface="Trebuchet MS"/>
                          <a:cs typeface="Trebuchet MS"/>
                        </a:rPr>
                        <a:t>offensive</a:t>
                      </a:r>
                      <a:r>
                        <a:rPr sz="28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35" dirty="0">
                          <a:latin typeface="Trebuchet MS"/>
                          <a:cs typeface="Trebuchet MS"/>
                        </a:rPr>
                        <a:t>inappropriate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75" dirty="0">
                          <a:latin typeface="Trebuchet MS"/>
                          <a:cs typeface="Trebuchet MS"/>
                        </a:rPr>
                        <a:t>humor.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75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80"/>
                        </a:spcBef>
                      </a:pPr>
                      <a:r>
                        <a:rPr sz="2550" spc="-55" dirty="0">
                          <a:latin typeface="Trebuchet MS"/>
                          <a:cs typeface="Trebuchet MS"/>
                        </a:rPr>
                        <a:t>Interactive</a:t>
                      </a:r>
                      <a:r>
                        <a:rPr sz="255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50" dirty="0">
                          <a:latin typeface="Trebuchet MS"/>
                          <a:cs typeface="Trebuchet MS"/>
                        </a:rPr>
                        <a:t>activities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314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5"/>
                        </a:spcBef>
                      </a:pPr>
                      <a:r>
                        <a:rPr sz="2800" dirty="0">
                          <a:latin typeface="Trebuchet MS"/>
                          <a:cs typeface="Trebuchet MS"/>
                        </a:rPr>
                        <a:t>Include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activities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25" dirty="0">
                          <a:latin typeface="Trebuchet MS"/>
                          <a:cs typeface="Trebuchet MS"/>
                        </a:rPr>
                        <a:t>exercises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actively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30" dirty="0">
                          <a:latin typeface="Trebuchet MS"/>
                          <a:cs typeface="Trebuchet MS"/>
                        </a:rPr>
                        <a:t>involve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0" dirty="0">
                          <a:latin typeface="Trebuchet MS"/>
                          <a:cs typeface="Trebuchet MS"/>
                        </a:rPr>
                        <a:t>audience.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286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7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550" spc="105" dirty="0">
                          <a:latin typeface="Trebuchet MS"/>
                          <a:cs typeface="Trebuchet MS"/>
                        </a:rPr>
                        <a:t>Seek</a:t>
                      </a:r>
                      <a:r>
                        <a:rPr sz="255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15" dirty="0">
                          <a:latin typeface="Trebuchet MS"/>
                          <a:cs typeface="Trebuchet MS"/>
                        </a:rPr>
                        <a:t>feedback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3375" marR="325755" algn="ctr">
                        <a:lnSpc>
                          <a:spcPts val="3300"/>
                        </a:lnSpc>
                        <a:spcBef>
                          <a:spcPts val="150"/>
                        </a:spcBef>
                      </a:pPr>
                      <a:r>
                        <a:rPr sz="2800" spc="60" dirty="0">
                          <a:latin typeface="Trebuchet MS"/>
                          <a:cs typeface="Trebuchet MS"/>
                        </a:rPr>
                        <a:t>Encourage </a:t>
                      </a:r>
                      <a:r>
                        <a:rPr sz="2800" spc="10" dirty="0">
                          <a:latin typeface="Trebuchet MS"/>
                          <a:cs typeface="Trebuchet MS"/>
                        </a:rPr>
                        <a:t>audience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members 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800" spc="-10" dirty="0">
                          <a:latin typeface="Trebuchet MS"/>
                          <a:cs typeface="Trebuchet MS"/>
                        </a:rPr>
                        <a:t>provide </a:t>
                      </a:r>
                      <a:r>
                        <a:rPr sz="2800" spc="15" dirty="0">
                          <a:latin typeface="Trebuchet MS"/>
                          <a:cs typeface="Trebuchet MS"/>
                        </a:rPr>
                        <a:t>feedback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2800" spc="114" dirty="0">
                          <a:latin typeface="Trebuchet MS"/>
                          <a:cs typeface="Trebuchet MS"/>
                        </a:rPr>
                        <a:t>ask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questions </a:t>
                      </a:r>
                      <a:r>
                        <a:rPr sz="2800" spc="-15" dirty="0">
                          <a:latin typeface="Trebuchet MS"/>
                          <a:cs typeface="Trebuchet MS"/>
                        </a:rPr>
                        <a:t>throughout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 </a:t>
                      </a:r>
                      <a:r>
                        <a:rPr sz="2800" spc="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45" dirty="0">
                          <a:latin typeface="Trebuchet MS"/>
                          <a:cs typeface="Trebuchet MS"/>
                        </a:rPr>
                        <a:t>presentation.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70" dirty="0">
                          <a:latin typeface="Trebuchet MS"/>
                          <a:cs typeface="Trebuchet MS"/>
                        </a:rPr>
                        <a:t>Addressing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14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40" dirty="0">
                          <a:latin typeface="Trebuchet MS"/>
                          <a:cs typeface="Trebuchet MS"/>
                        </a:rPr>
                        <a:t>questions</a:t>
                      </a:r>
                      <a:r>
                        <a:rPr sz="28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65" dirty="0">
                          <a:latin typeface="Trebuchet MS"/>
                          <a:cs typeface="Trebuchet MS"/>
                        </a:rPr>
                        <a:t>concerns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30" dirty="0">
                          <a:latin typeface="Trebuchet MS"/>
                          <a:cs typeface="Trebuchet MS"/>
                        </a:rPr>
                        <a:t>helps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85" dirty="0">
                          <a:latin typeface="Trebuchet MS"/>
                          <a:cs typeface="Trebuchet MS"/>
                        </a:rPr>
                        <a:t>clarify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110" dirty="0">
                          <a:latin typeface="Trebuchet MS"/>
                          <a:cs typeface="Trebuchet MS"/>
                        </a:rPr>
                        <a:t>message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5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2800" spc="-8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45" dirty="0">
                          <a:latin typeface="Trebuchet MS"/>
                          <a:cs typeface="Trebuchet MS"/>
                        </a:rPr>
                        <a:t>ensures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0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28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14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70" dirty="0">
                          <a:latin typeface="Trebuchet MS"/>
                          <a:cs typeface="Trebuchet MS"/>
                        </a:rPr>
                        <a:t>needs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70" dirty="0">
                          <a:latin typeface="Trebuchet MS"/>
                          <a:cs typeface="Trebuchet MS"/>
                        </a:rPr>
                        <a:t>are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25" dirty="0">
                          <a:latin typeface="Trebuchet MS"/>
                          <a:cs typeface="Trebuchet MS"/>
                        </a:rPr>
                        <a:t>being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10" dirty="0">
                          <a:latin typeface="Trebuchet MS"/>
                          <a:cs typeface="Trebuchet MS"/>
                        </a:rPr>
                        <a:t>met.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99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550" spc="135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255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45" dirty="0">
                          <a:latin typeface="Trebuchet MS"/>
                          <a:cs typeface="Trebuchet MS"/>
                        </a:rPr>
                        <a:t>multimedia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64990" marR="74295" indent="-4283710">
                        <a:lnSpc>
                          <a:spcPts val="3300"/>
                        </a:lnSpc>
                        <a:spcBef>
                          <a:spcPts val="1505"/>
                        </a:spcBef>
                      </a:pPr>
                      <a:r>
                        <a:rPr sz="2800" spc="-15" dirty="0">
                          <a:latin typeface="Trebuchet MS"/>
                          <a:cs typeface="Trebuchet MS"/>
                        </a:rPr>
                        <a:t>Incorporate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multimedia </a:t>
                      </a:r>
                      <a:r>
                        <a:rPr sz="2800" spc="-20" dirty="0">
                          <a:latin typeface="Trebuchet MS"/>
                          <a:cs typeface="Trebuchet MS"/>
                        </a:rPr>
                        <a:t>elements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15" dirty="0">
                          <a:latin typeface="Trebuchet MS"/>
                          <a:cs typeface="Trebuchet MS"/>
                        </a:rPr>
                        <a:t>break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65" dirty="0">
                          <a:latin typeface="Trebuchet MS"/>
                          <a:cs typeface="Trebuchet MS"/>
                        </a:rPr>
                        <a:t>up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7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25" dirty="0">
                          <a:latin typeface="Trebuchet MS"/>
                          <a:cs typeface="Trebuchet MS"/>
                        </a:rPr>
                        <a:t>monotony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800" spc="3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0" dirty="0">
                          <a:latin typeface="Trebuchet MS"/>
                          <a:cs typeface="Trebuchet MS"/>
                        </a:rPr>
                        <a:t>lecture-style </a:t>
                      </a:r>
                      <a:r>
                        <a:rPr sz="2800" spc="-45" dirty="0">
                          <a:latin typeface="Trebuchet MS"/>
                          <a:cs typeface="Trebuchet MS"/>
                        </a:rPr>
                        <a:t>presentation, </a:t>
                      </a:r>
                      <a:r>
                        <a:rPr sz="2800" spc="-8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5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55" dirty="0">
                          <a:latin typeface="Trebuchet MS"/>
                          <a:cs typeface="Trebuchet MS"/>
                        </a:rPr>
                        <a:t>cater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to </a:t>
                      </a:r>
                      <a:r>
                        <a:rPr sz="2800" spc="-110" dirty="0">
                          <a:latin typeface="Trebuchet MS"/>
                          <a:cs typeface="Trebuchet MS"/>
                        </a:rPr>
                        <a:t>different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30" dirty="0">
                          <a:latin typeface="Trebuchet MS"/>
                          <a:cs typeface="Trebuchet MS"/>
                        </a:rPr>
                        <a:t>learning</a:t>
                      </a:r>
                      <a:r>
                        <a:rPr sz="28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800" spc="-25" dirty="0">
                          <a:latin typeface="Trebuchet MS"/>
                          <a:cs typeface="Trebuchet MS"/>
                        </a:rPr>
                        <a:t>styles.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191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1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550" spc="-15" dirty="0">
                          <a:latin typeface="Trebuchet MS"/>
                          <a:cs typeface="Trebuchet MS"/>
                        </a:rPr>
                        <a:t>Create</a:t>
                      </a:r>
                      <a:r>
                        <a:rPr sz="255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3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255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5" dirty="0">
                          <a:latin typeface="Trebuchet MS"/>
                          <a:cs typeface="Trebuchet MS"/>
                        </a:rPr>
                        <a:t>dialogue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71060" marR="228600" indent="-4434205">
                        <a:lnSpc>
                          <a:spcPct val="100600"/>
                        </a:lnSpc>
                        <a:spcBef>
                          <a:spcPts val="944"/>
                        </a:spcBef>
                      </a:pPr>
                      <a:r>
                        <a:rPr sz="2800" dirty="0">
                          <a:latin typeface="Arial MT"/>
                          <a:cs typeface="Arial MT"/>
                        </a:rPr>
                        <a:t>Promote a pattern of dialogue rather than delivering a one-sided monologue. Engage in a </a:t>
                      </a:r>
                      <a:r>
                        <a:rPr sz="2800" spc="-7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conversation</a:t>
                      </a:r>
                      <a:r>
                        <a:rPr sz="2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with your audience.</a:t>
                      </a:r>
                      <a:endParaRPr sz="2800">
                        <a:latin typeface="Arial MT"/>
                        <a:cs typeface="Arial MT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21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550" spc="105" dirty="0">
                          <a:latin typeface="Trebuchet MS"/>
                          <a:cs typeface="Trebuchet MS"/>
                        </a:rPr>
                        <a:t>End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75" dirty="0">
                          <a:latin typeface="Trebuchet MS"/>
                          <a:cs typeface="Trebuchet MS"/>
                        </a:rPr>
                        <a:t>with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3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60" dirty="0">
                          <a:latin typeface="Trebuchet MS"/>
                          <a:cs typeface="Trebuchet MS"/>
                        </a:rPr>
                        <a:t>call</a:t>
                      </a:r>
                      <a:r>
                        <a:rPr sz="255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5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550" spc="-20" dirty="0">
                          <a:latin typeface="Trebuchet MS"/>
                          <a:cs typeface="Trebuchet MS"/>
                        </a:rPr>
                        <a:t>action</a:t>
                      </a:r>
                      <a:endParaRPr sz="255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33140" marR="180975" indent="-3344545">
                        <a:lnSpc>
                          <a:spcPct val="100600"/>
                        </a:lnSpc>
                        <a:spcBef>
                          <a:spcPts val="285"/>
                        </a:spcBef>
                      </a:pPr>
                      <a:r>
                        <a:rPr sz="2800" dirty="0">
                          <a:latin typeface="Arial MT"/>
                          <a:cs typeface="Arial MT"/>
                        </a:rPr>
                        <a:t>Encourage your audience </a:t>
                      </a:r>
                      <a:r>
                        <a:rPr sz="2800" spc="-5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 take action based on your message. Be clear and specific on </a:t>
                      </a:r>
                      <a:r>
                        <a:rPr sz="2800" spc="-7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what</a:t>
                      </a:r>
                      <a:r>
                        <a:rPr sz="2800" spc="-5" dirty="0">
                          <a:latin typeface="Arial MT"/>
                          <a:cs typeface="Arial MT"/>
                        </a:rPr>
                        <a:t> the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 message is, and use strong</a:t>
                      </a:r>
                      <a:r>
                        <a:rPr sz="2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00" dirty="0">
                          <a:latin typeface="Arial MT"/>
                          <a:cs typeface="Arial MT"/>
                        </a:rPr>
                        <a:t>language.</a:t>
                      </a:r>
                      <a:endParaRPr sz="2800">
                        <a:latin typeface="Arial MT"/>
                        <a:cs typeface="Arial MT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391318" y="1119075"/>
          <a:ext cx="17583785" cy="9075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83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11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10" dirty="0">
                          <a:latin typeface="Arial MT"/>
                          <a:cs typeface="Arial MT"/>
                        </a:rPr>
                        <a:t>Introduce yourself. State the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topic </a:t>
                      </a:r>
                      <a:r>
                        <a:rPr sz="3100" spc="-20" dirty="0">
                          <a:latin typeface="Arial MT"/>
                          <a:cs typeface="Arial MT"/>
                        </a:rPr>
                        <a:t>clearly.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0421">
                <a:tc>
                  <a:txBody>
                    <a:bodyPr/>
                    <a:lstStyle/>
                    <a:p>
                      <a:pPr marL="7752080" marR="135255" indent="-7608570">
                        <a:lnSpc>
                          <a:spcPct val="102000"/>
                        </a:lnSpc>
                        <a:spcBef>
                          <a:spcPts val="1555"/>
                        </a:spcBef>
                      </a:pPr>
                      <a:r>
                        <a:rPr sz="3100" spc="15" dirty="0">
                          <a:latin typeface="Arial MT"/>
                          <a:cs typeface="Arial MT"/>
                        </a:rPr>
                        <a:t>Define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important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terms.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Draw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the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big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picture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and provide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the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audience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with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necessary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background </a:t>
                      </a:r>
                      <a:r>
                        <a:rPr sz="3100" spc="-84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information.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197485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4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20" dirty="0">
                          <a:latin typeface="Arial MT"/>
                          <a:cs typeface="Arial MT"/>
                        </a:rPr>
                        <a:t>Make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an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effective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introduction.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Explain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briefly the outline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of the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presentation.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1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45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3100" spc="15" dirty="0">
                          <a:latin typeface="Arial MT"/>
                          <a:cs typeface="Arial MT"/>
                        </a:rPr>
                        <a:t>Discuss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the topic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in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more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detail.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Preserve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smooth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logical </a:t>
                      </a:r>
                      <a:r>
                        <a:rPr sz="3100" spc="-15" dirty="0">
                          <a:latin typeface="Arial MT"/>
                          <a:cs typeface="Arial MT"/>
                        </a:rPr>
                        <a:t>order.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1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850">
                        <a:latin typeface="Times New Roman"/>
                        <a:cs typeface="Times New Roman"/>
                      </a:endParaRPr>
                    </a:p>
                    <a:p>
                      <a:pPr marL="3648710" marR="843280" indent="-2796540">
                        <a:lnSpc>
                          <a:spcPct val="102000"/>
                        </a:lnSpc>
                      </a:pPr>
                      <a:r>
                        <a:rPr sz="3100" spc="15" dirty="0">
                          <a:latin typeface="Arial MT"/>
                          <a:cs typeface="Arial MT"/>
                        </a:rPr>
                        <a:t>Use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 clear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transitions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from issue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issue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or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from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slide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slide.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Use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appropriate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signposting </a:t>
                      </a:r>
                      <a:r>
                        <a:rPr sz="3100" spc="-84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language</a:t>
                      </a:r>
                      <a:r>
                        <a:rPr sz="3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let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your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audience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know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what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stage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you</a:t>
                      </a:r>
                      <a:r>
                        <a:rPr sz="31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5" dirty="0">
                          <a:latin typeface="Arial MT"/>
                          <a:cs typeface="Arial MT"/>
                        </a:rPr>
                        <a:t>are</a:t>
                      </a:r>
                      <a:r>
                        <a:rPr sz="3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10" dirty="0">
                          <a:latin typeface="Arial MT"/>
                          <a:cs typeface="Arial MT"/>
                        </a:rPr>
                        <a:t>at.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1270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1C6140-C200-A1F1-97DD-2109EE7A2AFC}"/>
              </a:ext>
            </a:extLst>
          </p:cNvPr>
          <p:cNvSpPr txBox="1"/>
          <p:nvPr/>
        </p:nvSpPr>
        <p:spPr>
          <a:xfrm>
            <a:off x="565428" y="1437527"/>
            <a:ext cx="11697288" cy="4228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6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Thank you for using material from the book</a:t>
            </a: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96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94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Writing</a:t>
            </a: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23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Noni Rizopoulou</a:t>
            </a: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96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6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Disigma Publications – ISBN: 978-618-202-164-4</a:t>
            </a: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96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68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Eudoxus</a:t>
            </a:r>
            <a:r>
              <a:rPr kumimoji="0" lang="en-US" sz="296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code number: </a:t>
            </a:r>
            <a:r>
              <a:rPr kumimoji="0" lang="en-US" sz="2968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122091432</a:t>
            </a:r>
            <a:endParaRPr kumimoji="0" lang="el-GR" sz="2968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0B58742-EE28-5CF1-7B8A-98D0B405E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016" y="8858218"/>
            <a:ext cx="3816638" cy="13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Εικόνα 8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ADE240A5-2999-BFAA-E4B5-E15B528A3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8858218"/>
            <a:ext cx="4380893" cy="1341815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στιγμιότυπο οθόνης, είδη γραφείου, υπολογιστής&#10;&#10;Περιγραφή που δημιουργήθηκε αυτόματα">
            <a:extLst>
              <a:ext uri="{FF2B5EF4-FFF2-40B4-BE49-F238E27FC236}">
                <a16:creationId xmlns:a16="http://schemas.microsoft.com/office/drawing/2014/main" id="{077CD266-789B-9438-85EE-888FAF1FF8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4250" y="1437527"/>
            <a:ext cx="6248400" cy="862279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2789" y="1795710"/>
            <a:ext cx="15552419" cy="70999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50" spc="-5" dirty="0">
                <a:latin typeface="Arial MT"/>
                <a:cs typeface="Arial MT"/>
              </a:rPr>
              <a:t>Summary</a:t>
            </a:r>
            <a:endParaRPr sz="3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00">
              <a:latin typeface="Arial MT"/>
              <a:cs typeface="Arial MT"/>
            </a:endParaRPr>
          </a:p>
          <a:p>
            <a:pPr marL="12700" marR="5080" algn="just">
              <a:lnSpc>
                <a:spcPct val="100600"/>
              </a:lnSpc>
              <a:spcBef>
                <a:spcPts val="5"/>
              </a:spcBef>
            </a:pPr>
            <a:r>
              <a:rPr sz="3550" spc="-5" dirty="0">
                <a:latin typeface="Arial MT"/>
                <a:cs typeface="Arial MT"/>
              </a:rPr>
              <a:t>Public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speaking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and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presentations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play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vital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role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in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academic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and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professional contexts as they facilitate the exchange of ideas and knowledge.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They are used in various settings and can serve diverse purposes. </a:t>
            </a:r>
            <a:r>
              <a:rPr sz="3550" b="1" spc="-15" dirty="0">
                <a:latin typeface="Arial MT"/>
                <a:cs typeface="Arial MT"/>
              </a:rPr>
              <a:t>Effective </a:t>
            </a:r>
            <a:r>
              <a:rPr sz="3550" spc="-10" dirty="0">
                <a:latin typeface="Arial MT"/>
                <a:cs typeface="Arial MT"/>
              </a:rPr>
              <a:t> </a:t>
            </a:r>
            <a:r>
              <a:rPr sz="3550" b="1" spc="-5" dirty="0">
                <a:latin typeface="Arial MT"/>
                <a:cs typeface="Arial MT"/>
              </a:rPr>
              <a:t>preparation involves research, organization, and creating visual aids. Practice </a:t>
            </a:r>
            <a:r>
              <a:rPr sz="3550" spc="-97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helps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refine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delivery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and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timing.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By</a:t>
            </a:r>
            <a:r>
              <a:rPr sz="3550" spc="69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understanding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the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audience,</a:t>
            </a:r>
            <a:r>
              <a:rPr sz="3550" spc="68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speakers </a:t>
            </a:r>
            <a:r>
              <a:rPr sz="3550" spc="-975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can tailor their message and maximize their impact. </a:t>
            </a:r>
            <a:r>
              <a:rPr sz="3550" spc="-15" dirty="0">
                <a:latin typeface="Arial MT"/>
                <a:cs typeface="Arial MT"/>
              </a:rPr>
              <a:t>Visual </a:t>
            </a:r>
            <a:r>
              <a:rPr sz="3550" spc="-5" dirty="0">
                <a:latin typeface="Arial MT"/>
                <a:cs typeface="Arial MT"/>
              </a:rPr>
              <a:t>aids enhance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comprehension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and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engagement.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b="1" spc="-15" dirty="0">
                <a:latin typeface="Arial MT"/>
                <a:cs typeface="Arial MT"/>
              </a:rPr>
              <a:t>Effective</a:t>
            </a:r>
            <a:r>
              <a:rPr sz="3550" spc="-1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strategies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such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as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pauses,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posture, gestures, eye contact, facial expressions, and vocal </a:t>
            </a:r>
            <a:r>
              <a:rPr sz="3550" spc="-40" dirty="0">
                <a:latin typeface="Arial MT"/>
                <a:cs typeface="Arial MT"/>
              </a:rPr>
              <a:t>variety, </a:t>
            </a:r>
            <a:r>
              <a:rPr sz="3550" spc="-5" dirty="0">
                <a:latin typeface="Arial MT"/>
                <a:cs typeface="Arial MT"/>
              </a:rPr>
              <a:t>exude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b="1" spc="-5" dirty="0">
                <a:latin typeface="Arial MT"/>
                <a:cs typeface="Arial MT"/>
              </a:rPr>
              <a:t>confidence and elevate the communication. Engaging the audience through </a:t>
            </a:r>
            <a:r>
              <a:rPr sz="355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questions,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anecdotes,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30" dirty="0">
                <a:latin typeface="Arial MT"/>
                <a:cs typeface="Arial MT"/>
              </a:rPr>
              <a:t>humor</a:t>
            </a:r>
            <a:r>
              <a:rPr sz="3550" spc="35" dirty="0">
                <a:latin typeface="Arial MT"/>
                <a:cs typeface="Arial MT"/>
              </a:rPr>
              <a:t> </a:t>
            </a:r>
            <a:r>
              <a:rPr sz="3550" spc="25" dirty="0">
                <a:latin typeface="Arial MT"/>
                <a:cs typeface="Arial MT"/>
              </a:rPr>
              <a:t>and</a:t>
            </a:r>
            <a:r>
              <a:rPr sz="3550" spc="3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interactive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activities,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fosters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35" dirty="0">
                <a:latin typeface="Arial MT"/>
                <a:cs typeface="Arial MT"/>
              </a:rPr>
              <a:t>active 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participation</a:t>
            </a:r>
            <a:r>
              <a:rPr sz="3550" spc="-10" dirty="0">
                <a:latin typeface="Arial MT"/>
                <a:cs typeface="Arial MT"/>
              </a:rPr>
              <a:t> </a:t>
            </a:r>
            <a:r>
              <a:rPr sz="3550" spc="-5" dirty="0">
                <a:latin typeface="Arial MT"/>
                <a:cs typeface="Arial MT"/>
              </a:rPr>
              <a:t>and connection.</a:t>
            </a:r>
            <a:endParaRPr sz="3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9094" y="1012930"/>
            <a:ext cx="18662650" cy="9700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0815" indent="-158750">
              <a:lnSpc>
                <a:spcPts val="3645"/>
              </a:lnSpc>
              <a:buSzPct val="121052"/>
              <a:buChar char="•"/>
              <a:tabLst>
                <a:tab pos="171450" algn="l"/>
              </a:tabLst>
            </a:pPr>
            <a:r>
              <a:rPr sz="2850" spc="15" dirty="0">
                <a:latin typeface="Arial MT"/>
                <a:cs typeface="Arial MT"/>
              </a:rPr>
              <a:t>“Rhetoric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is the art of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ruling</a:t>
            </a:r>
            <a:r>
              <a:rPr sz="2850" spc="1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the</a:t>
            </a:r>
            <a:r>
              <a:rPr sz="2850" spc="15" dirty="0">
                <a:latin typeface="Arial MT"/>
                <a:cs typeface="Arial MT"/>
              </a:rPr>
              <a:t> minds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of </a:t>
            </a:r>
            <a:r>
              <a:rPr sz="2850" spc="15" dirty="0">
                <a:latin typeface="Arial MT"/>
                <a:cs typeface="Arial MT"/>
              </a:rPr>
              <a:t>men.”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70"/>
              </a:lnSpc>
            </a:pPr>
            <a:r>
              <a:rPr sz="2850" spc="10" dirty="0">
                <a:latin typeface="Arial MT"/>
                <a:cs typeface="Arial MT"/>
              </a:rPr>
              <a:t>-Plato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00">
              <a:latin typeface="Arial MT"/>
              <a:cs typeface="Arial MT"/>
            </a:endParaRPr>
          </a:p>
          <a:p>
            <a:pPr marL="137795" marR="5080" indent="-125730">
              <a:lnSpc>
                <a:spcPts val="3460"/>
              </a:lnSpc>
              <a:buSzPct val="121052"/>
              <a:buChar char="•"/>
              <a:tabLst>
                <a:tab pos="171450" algn="l"/>
              </a:tabLst>
            </a:pPr>
            <a:r>
              <a:rPr sz="2850" spc="5" dirty="0">
                <a:latin typeface="Arial MT"/>
                <a:cs typeface="Arial MT"/>
              </a:rPr>
              <a:t>“If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you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have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an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important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point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make,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don’t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try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be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subtle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or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-10" dirty="0">
                <a:latin typeface="Arial MT"/>
                <a:cs typeface="Arial MT"/>
              </a:rPr>
              <a:t>clever.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Use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pile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-10" dirty="0">
                <a:latin typeface="Arial MT"/>
                <a:cs typeface="Arial MT"/>
              </a:rPr>
              <a:t>driver.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Hit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the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point</a:t>
            </a:r>
            <a:r>
              <a:rPr sz="2850" spc="8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once.</a:t>
            </a:r>
            <a:r>
              <a:rPr sz="2850" spc="3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Then </a:t>
            </a:r>
            <a:r>
              <a:rPr sz="2850" spc="-775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come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back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and</a:t>
            </a:r>
            <a:r>
              <a:rPr sz="2850" spc="10" dirty="0">
                <a:latin typeface="Arial MT"/>
                <a:cs typeface="Arial MT"/>
              </a:rPr>
              <a:t> hit</a:t>
            </a:r>
            <a:r>
              <a:rPr sz="2850" spc="5" dirty="0">
                <a:latin typeface="Arial MT"/>
                <a:cs typeface="Arial MT"/>
              </a:rPr>
              <a:t> it </a:t>
            </a:r>
            <a:r>
              <a:rPr sz="2850" spc="15" dirty="0">
                <a:latin typeface="Arial MT"/>
                <a:cs typeface="Arial MT"/>
              </a:rPr>
              <a:t>again.</a:t>
            </a:r>
            <a:r>
              <a:rPr sz="2850" spc="-4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Then</a:t>
            </a:r>
            <a:r>
              <a:rPr sz="2850" spc="10" dirty="0">
                <a:latin typeface="Arial MT"/>
                <a:cs typeface="Arial MT"/>
              </a:rPr>
              <a:t> hit</a:t>
            </a:r>
            <a:r>
              <a:rPr sz="2850" spc="5" dirty="0">
                <a:latin typeface="Arial MT"/>
                <a:cs typeface="Arial MT"/>
              </a:rPr>
              <a:t> it </a:t>
            </a:r>
            <a:r>
              <a:rPr sz="2850" spc="15" dirty="0">
                <a:latin typeface="Arial MT"/>
                <a:cs typeface="Arial MT"/>
              </a:rPr>
              <a:t>a</a:t>
            </a:r>
            <a:r>
              <a:rPr sz="2850" spc="10" dirty="0">
                <a:latin typeface="Arial MT"/>
                <a:cs typeface="Arial MT"/>
              </a:rPr>
              <a:t> third </a:t>
            </a:r>
            <a:r>
              <a:rPr sz="2850" spc="15" dirty="0">
                <a:latin typeface="Arial MT"/>
                <a:cs typeface="Arial MT"/>
              </a:rPr>
              <a:t>time –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tremendous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whack.”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45"/>
              </a:lnSpc>
            </a:pPr>
            <a:r>
              <a:rPr sz="2850" spc="15" dirty="0">
                <a:latin typeface="Arial MT"/>
                <a:cs typeface="Arial MT"/>
              </a:rPr>
              <a:t>-Winston</a:t>
            </a:r>
            <a:r>
              <a:rPr sz="2850" spc="-3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Churchill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Arial MT"/>
              <a:cs typeface="Arial MT"/>
            </a:endParaRPr>
          </a:p>
          <a:p>
            <a:pPr marL="170815" indent="-158750">
              <a:lnSpc>
                <a:spcPts val="4210"/>
              </a:lnSpc>
              <a:buSzPct val="121052"/>
              <a:buChar char="•"/>
              <a:tabLst>
                <a:tab pos="171450" algn="l"/>
              </a:tabLst>
            </a:pPr>
            <a:r>
              <a:rPr sz="2850" spc="5" dirty="0">
                <a:latin typeface="Arial MT"/>
                <a:cs typeface="Arial MT"/>
              </a:rPr>
              <a:t>“It </a:t>
            </a:r>
            <a:r>
              <a:rPr sz="2850" spc="15" dirty="0">
                <a:latin typeface="Arial MT"/>
                <a:cs typeface="Arial MT"/>
              </a:rPr>
              <a:t>usually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takes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me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more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than three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weeks</a:t>
            </a:r>
            <a:r>
              <a:rPr sz="2850" spc="10" dirty="0">
                <a:latin typeface="Arial MT"/>
                <a:cs typeface="Arial MT"/>
              </a:rPr>
              <a:t> to </a:t>
            </a:r>
            <a:r>
              <a:rPr sz="2850" spc="15" dirty="0">
                <a:latin typeface="Arial MT"/>
                <a:cs typeface="Arial MT"/>
              </a:rPr>
              <a:t>prepare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 good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impromptu speech.”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70"/>
              </a:lnSpc>
            </a:pPr>
            <a:r>
              <a:rPr sz="2850" spc="15" dirty="0">
                <a:latin typeface="Arial MT"/>
                <a:cs typeface="Arial MT"/>
              </a:rPr>
              <a:t>-Mark</a:t>
            </a:r>
            <a:r>
              <a:rPr sz="2850" spc="-80" dirty="0">
                <a:latin typeface="Arial MT"/>
                <a:cs typeface="Arial MT"/>
              </a:rPr>
              <a:t> </a:t>
            </a:r>
            <a:r>
              <a:rPr sz="2850" spc="-15" dirty="0">
                <a:latin typeface="Arial MT"/>
                <a:cs typeface="Arial MT"/>
              </a:rPr>
              <a:t>Twain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Arial MT"/>
              <a:cs typeface="Arial MT"/>
            </a:endParaRPr>
          </a:p>
          <a:p>
            <a:pPr marL="170815" indent="-158750">
              <a:lnSpc>
                <a:spcPts val="4210"/>
              </a:lnSpc>
              <a:spcBef>
                <a:spcPts val="5"/>
              </a:spcBef>
              <a:buSzPct val="121052"/>
              <a:buChar char="•"/>
              <a:tabLst>
                <a:tab pos="171450" algn="l"/>
              </a:tabLst>
            </a:pPr>
            <a:r>
              <a:rPr sz="2850" spc="15" dirty="0">
                <a:latin typeface="Arial MT"/>
                <a:cs typeface="Arial MT"/>
              </a:rPr>
              <a:t>“There are only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two types</a:t>
            </a:r>
            <a:r>
              <a:rPr sz="2850" spc="10" dirty="0">
                <a:latin typeface="Arial MT"/>
                <a:cs typeface="Arial MT"/>
              </a:rPr>
              <a:t> of </a:t>
            </a:r>
            <a:r>
              <a:rPr sz="2850" spc="15" dirty="0">
                <a:latin typeface="Arial MT"/>
                <a:cs typeface="Arial MT"/>
              </a:rPr>
              <a:t>speakers</a:t>
            </a:r>
            <a:r>
              <a:rPr sz="2850" spc="10" dirty="0">
                <a:latin typeface="Arial MT"/>
                <a:cs typeface="Arial MT"/>
              </a:rPr>
              <a:t> in</a:t>
            </a:r>
            <a:r>
              <a:rPr sz="2850" spc="1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the</a:t>
            </a:r>
            <a:r>
              <a:rPr sz="2850" spc="15" dirty="0">
                <a:latin typeface="Arial MT"/>
                <a:cs typeface="Arial MT"/>
              </a:rPr>
              <a:t> world.</a:t>
            </a:r>
            <a:r>
              <a:rPr sz="2850" spc="10" dirty="0">
                <a:latin typeface="Arial MT"/>
                <a:cs typeface="Arial MT"/>
              </a:rPr>
              <a:t> 1.</a:t>
            </a:r>
            <a:r>
              <a:rPr sz="2850" spc="-4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The nervous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and </a:t>
            </a:r>
            <a:r>
              <a:rPr sz="2850" spc="10" dirty="0">
                <a:latin typeface="Arial MT"/>
                <a:cs typeface="Arial MT"/>
              </a:rPr>
              <a:t>2.</a:t>
            </a:r>
            <a:r>
              <a:rPr sz="2850" spc="1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Liars.”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70"/>
              </a:lnSpc>
            </a:pPr>
            <a:r>
              <a:rPr sz="2850" spc="15" dirty="0">
                <a:latin typeface="Arial MT"/>
                <a:cs typeface="Arial MT"/>
              </a:rPr>
              <a:t>-Mark</a:t>
            </a:r>
            <a:r>
              <a:rPr sz="2850" spc="-80" dirty="0">
                <a:latin typeface="Arial MT"/>
                <a:cs typeface="Arial MT"/>
              </a:rPr>
              <a:t> </a:t>
            </a:r>
            <a:r>
              <a:rPr sz="2850" spc="-15" dirty="0">
                <a:latin typeface="Arial MT"/>
                <a:cs typeface="Arial MT"/>
              </a:rPr>
              <a:t>Twain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Arial MT"/>
              <a:cs typeface="Arial MT"/>
            </a:endParaRPr>
          </a:p>
          <a:p>
            <a:pPr marL="170815" indent="-158750">
              <a:lnSpc>
                <a:spcPts val="4210"/>
              </a:lnSpc>
              <a:buSzPct val="121052"/>
              <a:buChar char="•"/>
              <a:tabLst>
                <a:tab pos="171450" algn="l"/>
              </a:tabLst>
            </a:pPr>
            <a:r>
              <a:rPr sz="2850" spc="15" dirty="0">
                <a:latin typeface="Arial MT"/>
                <a:cs typeface="Arial MT"/>
              </a:rPr>
              <a:t>“Speech</a:t>
            </a:r>
            <a:r>
              <a:rPr sz="2850" spc="10" dirty="0">
                <a:latin typeface="Arial MT"/>
                <a:cs typeface="Arial MT"/>
              </a:rPr>
              <a:t> is </a:t>
            </a:r>
            <a:r>
              <a:rPr sz="2850" spc="15" dirty="0">
                <a:latin typeface="Arial MT"/>
                <a:cs typeface="Arial MT"/>
              </a:rPr>
              <a:t>power: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speech </a:t>
            </a:r>
            <a:r>
              <a:rPr sz="2850" spc="10" dirty="0">
                <a:latin typeface="Arial MT"/>
                <a:cs typeface="Arial MT"/>
              </a:rPr>
              <a:t>is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15" dirty="0">
                <a:latin typeface="Arial MT"/>
                <a:cs typeface="Arial MT"/>
              </a:rPr>
              <a:t> persuade,</a:t>
            </a:r>
            <a:r>
              <a:rPr sz="2850" spc="10" dirty="0">
                <a:latin typeface="Arial MT"/>
                <a:cs typeface="Arial MT"/>
              </a:rPr>
              <a:t> to </a:t>
            </a:r>
            <a:r>
              <a:rPr sz="2850" spc="15" dirty="0">
                <a:latin typeface="Arial MT"/>
                <a:cs typeface="Arial MT"/>
              </a:rPr>
              <a:t>convert,</a:t>
            </a:r>
            <a:r>
              <a:rPr sz="2850" spc="10" dirty="0">
                <a:latin typeface="Arial MT"/>
                <a:cs typeface="Arial MT"/>
              </a:rPr>
              <a:t> to </a:t>
            </a:r>
            <a:r>
              <a:rPr sz="2850" spc="15" dirty="0">
                <a:latin typeface="Arial MT"/>
                <a:cs typeface="Arial MT"/>
              </a:rPr>
              <a:t>compel.”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70"/>
              </a:lnSpc>
            </a:pPr>
            <a:r>
              <a:rPr sz="2850" spc="15" dirty="0">
                <a:latin typeface="Arial MT"/>
                <a:cs typeface="Arial MT"/>
              </a:rPr>
              <a:t>-Ralph</a:t>
            </a:r>
            <a:r>
              <a:rPr sz="2850" spc="-15" dirty="0">
                <a:latin typeface="Arial MT"/>
                <a:cs typeface="Arial MT"/>
              </a:rPr>
              <a:t> </a:t>
            </a:r>
            <a:r>
              <a:rPr sz="2850" spc="-5" dirty="0">
                <a:latin typeface="Arial MT"/>
                <a:cs typeface="Arial MT"/>
              </a:rPr>
              <a:t>Waldo</a:t>
            </a:r>
            <a:r>
              <a:rPr sz="2850" spc="-10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Emerson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Arial MT"/>
              <a:cs typeface="Arial MT"/>
            </a:endParaRPr>
          </a:p>
          <a:p>
            <a:pPr marL="170815" indent="-158750">
              <a:lnSpc>
                <a:spcPts val="4210"/>
              </a:lnSpc>
              <a:buSzPct val="121052"/>
              <a:buChar char="•"/>
              <a:tabLst>
                <a:tab pos="171450" algn="l"/>
              </a:tabLst>
            </a:pPr>
            <a:r>
              <a:rPr sz="2850" spc="10" dirty="0">
                <a:latin typeface="Arial MT"/>
                <a:cs typeface="Arial MT"/>
              </a:rPr>
              <a:t>“Words </a:t>
            </a:r>
            <a:r>
              <a:rPr sz="2850" spc="15" dirty="0">
                <a:latin typeface="Arial MT"/>
                <a:cs typeface="Arial MT"/>
              </a:rPr>
              <a:t>ought</a:t>
            </a:r>
            <a:r>
              <a:rPr sz="2850" spc="10" dirty="0">
                <a:latin typeface="Arial MT"/>
                <a:cs typeface="Arial MT"/>
              </a:rPr>
              <a:t> to</a:t>
            </a:r>
            <a:r>
              <a:rPr sz="2850" spc="15" dirty="0">
                <a:latin typeface="Arial MT"/>
                <a:cs typeface="Arial MT"/>
              </a:rPr>
              <a:t> be a </a:t>
            </a:r>
            <a:r>
              <a:rPr sz="2850" spc="5" dirty="0">
                <a:latin typeface="Arial MT"/>
                <a:cs typeface="Arial MT"/>
              </a:rPr>
              <a:t>little</a:t>
            </a:r>
            <a:r>
              <a:rPr sz="2850" spc="15" dirty="0">
                <a:latin typeface="Arial MT"/>
                <a:cs typeface="Arial MT"/>
              </a:rPr>
              <a:t> wild </a:t>
            </a:r>
            <a:r>
              <a:rPr sz="2850" spc="10" dirty="0">
                <a:latin typeface="Arial MT"/>
                <a:cs typeface="Arial MT"/>
              </a:rPr>
              <a:t>for </a:t>
            </a:r>
            <a:r>
              <a:rPr sz="2850" spc="15" dirty="0">
                <a:latin typeface="Arial MT"/>
                <a:cs typeface="Arial MT"/>
              </a:rPr>
              <a:t>they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are </a:t>
            </a:r>
            <a:r>
              <a:rPr sz="2850" spc="10" dirty="0">
                <a:latin typeface="Arial MT"/>
                <a:cs typeface="Arial MT"/>
              </a:rPr>
              <a:t>the</a:t>
            </a:r>
            <a:r>
              <a:rPr sz="2850" spc="15" dirty="0">
                <a:latin typeface="Arial MT"/>
                <a:cs typeface="Arial MT"/>
              </a:rPr>
              <a:t> assaults</a:t>
            </a:r>
            <a:r>
              <a:rPr sz="2850" spc="10" dirty="0">
                <a:latin typeface="Arial MT"/>
                <a:cs typeface="Arial MT"/>
              </a:rPr>
              <a:t> of </a:t>
            </a:r>
            <a:r>
              <a:rPr sz="2850" spc="15" dirty="0">
                <a:latin typeface="Arial MT"/>
                <a:cs typeface="Arial MT"/>
              </a:rPr>
              <a:t>thought on </a:t>
            </a:r>
            <a:r>
              <a:rPr sz="2850" spc="10" dirty="0">
                <a:latin typeface="Arial MT"/>
                <a:cs typeface="Arial MT"/>
              </a:rPr>
              <a:t>the</a:t>
            </a:r>
            <a:r>
              <a:rPr sz="2850" spc="1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unthinking.”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70"/>
              </a:lnSpc>
            </a:pPr>
            <a:r>
              <a:rPr sz="2850" spc="15" dirty="0">
                <a:latin typeface="Arial MT"/>
                <a:cs typeface="Arial MT"/>
              </a:rPr>
              <a:t>-John</a:t>
            </a:r>
            <a:r>
              <a:rPr sz="285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Maynard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Keynes</a:t>
            </a:r>
            <a:endParaRPr sz="2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00">
              <a:latin typeface="Arial MT"/>
              <a:cs typeface="Arial MT"/>
            </a:endParaRPr>
          </a:p>
          <a:p>
            <a:pPr marL="137795" marR="5080" indent="-125730">
              <a:lnSpc>
                <a:spcPts val="3460"/>
              </a:lnSpc>
              <a:spcBef>
                <a:spcPts val="5"/>
              </a:spcBef>
              <a:buSzPct val="121052"/>
              <a:buChar char="•"/>
              <a:tabLst>
                <a:tab pos="171450" algn="l"/>
              </a:tabLst>
            </a:pPr>
            <a:r>
              <a:rPr sz="2850" spc="5" dirty="0">
                <a:latin typeface="Arial MT"/>
                <a:cs typeface="Arial MT"/>
              </a:rPr>
              <a:t>“If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5" dirty="0">
                <a:latin typeface="Arial MT"/>
                <a:cs typeface="Arial MT"/>
              </a:rPr>
              <a:t>I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went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back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college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again,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I’d</a:t>
            </a:r>
            <a:r>
              <a:rPr sz="2850" spc="17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concentrate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on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two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areas: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learning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write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and</a:t>
            </a:r>
            <a:r>
              <a:rPr sz="2850" spc="170" dirty="0">
                <a:latin typeface="Arial MT"/>
                <a:cs typeface="Arial MT"/>
              </a:rPr>
              <a:t> </a:t>
            </a:r>
            <a:r>
              <a:rPr sz="2850" spc="10" dirty="0">
                <a:latin typeface="Arial MT"/>
                <a:cs typeface="Arial MT"/>
              </a:rPr>
              <a:t>to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speak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before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an</a:t>
            </a:r>
            <a:r>
              <a:rPr sz="2850" spc="16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audience. </a:t>
            </a:r>
            <a:r>
              <a:rPr sz="2850" spc="-77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Nothing</a:t>
            </a:r>
            <a:r>
              <a:rPr sz="2850" spc="10" dirty="0">
                <a:latin typeface="Arial MT"/>
                <a:cs typeface="Arial MT"/>
              </a:rPr>
              <a:t> in life is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20" dirty="0">
                <a:latin typeface="Arial MT"/>
                <a:cs typeface="Arial MT"/>
              </a:rPr>
              <a:t>more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important</a:t>
            </a:r>
            <a:r>
              <a:rPr sz="2850" spc="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than</a:t>
            </a:r>
            <a:r>
              <a:rPr sz="2850" spc="10" dirty="0">
                <a:latin typeface="Arial MT"/>
                <a:cs typeface="Arial MT"/>
              </a:rPr>
              <a:t> the ability to </a:t>
            </a:r>
            <a:r>
              <a:rPr sz="2850" spc="15" dirty="0">
                <a:latin typeface="Arial MT"/>
                <a:cs typeface="Arial MT"/>
              </a:rPr>
              <a:t>communicate</a:t>
            </a:r>
            <a:r>
              <a:rPr sz="2850" spc="10" dirty="0">
                <a:latin typeface="Arial MT"/>
                <a:cs typeface="Arial MT"/>
              </a:rPr>
              <a:t> </a:t>
            </a:r>
            <a:r>
              <a:rPr sz="2850" spc="-10" dirty="0">
                <a:latin typeface="Arial MT"/>
                <a:cs typeface="Arial MT"/>
              </a:rPr>
              <a:t>effectively.”</a:t>
            </a:r>
            <a:endParaRPr sz="2850">
              <a:latin typeface="Arial MT"/>
              <a:cs typeface="Arial MT"/>
            </a:endParaRPr>
          </a:p>
          <a:p>
            <a:pPr marL="137795">
              <a:lnSpc>
                <a:spcPts val="3345"/>
              </a:lnSpc>
            </a:pPr>
            <a:r>
              <a:rPr sz="2850" spc="15" dirty="0">
                <a:latin typeface="Arial MT"/>
                <a:cs typeface="Arial MT"/>
              </a:rPr>
              <a:t>-Gerald</a:t>
            </a:r>
            <a:r>
              <a:rPr sz="2850" spc="-15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R.</a:t>
            </a:r>
            <a:r>
              <a:rPr sz="2850" spc="-20" dirty="0">
                <a:latin typeface="Arial MT"/>
                <a:cs typeface="Arial MT"/>
              </a:rPr>
              <a:t> </a:t>
            </a:r>
            <a:r>
              <a:rPr sz="2850" spc="15" dirty="0">
                <a:latin typeface="Arial MT"/>
                <a:cs typeface="Arial MT"/>
              </a:rPr>
              <a:t>Ford</a:t>
            </a:r>
            <a:endParaRPr sz="2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71174" y="1170121"/>
          <a:ext cx="18147665" cy="92511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28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0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  <a:p>
                      <a:pPr marL="1757045" marR="255904" indent="-1496695">
                        <a:lnSpc>
                          <a:spcPct val="100000"/>
                        </a:lnSpc>
                      </a:pPr>
                      <a:r>
                        <a:rPr sz="3100" spc="-20" dirty="0">
                          <a:latin typeface="Trebuchet MS"/>
                          <a:cs typeface="Trebuchet MS"/>
                        </a:rPr>
                        <a:t>Determine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80" dirty="0">
                          <a:latin typeface="Trebuchet MS"/>
                          <a:cs typeface="Trebuchet MS"/>
                        </a:rPr>
                        <a:t>purpose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3100" spc="-919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20" dirty="0">
                          <a:latin typeface="Trebuchet MS"/>
                          <a:cs typeface="Trebuchet MS"/>
                        </a:rPr>
                        <a:t>presentation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6350">
                      <a:solidFill>
                        <a:srgbClr val="7F7F7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100" dirty="0">
                          <a:latin typeface="Trebuchet MS"/>
                          <a:cs typeface="Trebuchet MS"/>
                        </a:rPr>
                        <a:t>Realize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dirty="0">
                          <a:latin typeface="Trebuchet MS"/>
                          <a:cs typeface="Trebuchet MS"/>
                        </a:rPr>
                        <a:t>main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0" dirty="0">
                          <a:latin typeface="Trebuchet MS"/>
                          <a:cs typeface="Trebuchet MS"/>
                        </a:rPr>
                        <a:t>objective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35" dirty="0">
                          <a:latin typeface="Trebuchet MS"/>
                          <a:cs typeface="Trebuchet MS"/>
                        </a:rPr>
                        <a:t>delivering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35" dirty="0">
                          <a:latin typeface="Trebuchet MS"/>
                          <a:cs typeface="Trebuchet MS"/>
                        </a:rPr>
                        <a:t>presentation.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0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-65" dirty="0">
                          <a:latin typeface="Trebuchet MS"/>
                          <a:cs typeface="Trebuchet MS"/>
                        </a:rPr>
                        <a:t>Identify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target </a:t>
                      </a:r>
                      <a:r>
                        <a:rPr sz="3100" spc="25" dirty="0">
                          <a:latin typeface="Trebuchet MS"/>
                          <a:cs typeface="Trebuchet MS"/>
                        </a:rPr>
                        <a:t>audience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6350">
                      <a:solidFill>
                        <a:srgbClr val="7F7F7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100" spc="135" dirty="0">
                          <a:latin typeface="Trebuchet MS"/>
                          <a:cs typeface="Trebuchet MS"/>
                        </a:rPr>
                        <a:t>Know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25" dirty="0">
                          <a:latin typeface="Trebuchet MS"/>
                          <a:cs typeface="Trebuchet MS"/>
                        </a:rPr>
                        <a:t>audience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14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level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knowledge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related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0" dirty="0">
                          <a:latin typeface="Trebuchet MS"/>
                          <a:cs typeface="Trebuchet MS"/>
                        </a:rPr>
                        <a:t>topic.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02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80" dirty="0">
                          <a:latin typeface="Trebuchet MS"/>
                          <a:cs typeface="Trebuchet MS"/>
                        </a:rPr>
                        <a:t>Research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" dirty="0">
                          <a:latin typeface="Trebuchet MS"/>
                          <a:cs typeface="Trebuchet MS"/>
                        </a:rPr>
                        <a:t>topic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6350">
                      <a:solidFill>
                        <a:srgbClr val="7F7F7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100" spc="-5" dirty="0">
                          <a:latin typeface="Trebuchet MS"/>
                          <a:cs typeface="Trebuchet MS"/>
                        </a:rPr>
                        <a:t>Gather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relevant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data,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0" dirty="0">
                          <a:latin typeface="Trebuchet MS"/>
                          <a:cs typeface="Trebuchet MS"/>
                        </a:rPr>
                        <a:t>facts,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examples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from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0" dirty="0">
                          <a:latin typeface="Trebuchet MS"/>
                          <a:cs typeface="Trebuchet MS"/>
                        </a:rPr>
                        <a:t>reputable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5" dirty="0">
                          <a:latin typeface="Trebuchet MS"/>
                          <a:cs typeface="Trebuchet MS"/>
                        </a:rPr>
                        <a:t>sources.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0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-5" dirty="0">
                          <a:latin typeface="Trebuchet MS"/>
                          <a:cs typeface="Trebuchet MS"/>
                        </a:rPr>
                        <a:t>Create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an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outline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6350">
                      <a:solidFill>
                        <a:srgbClr val="7F7F7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100" spc="-15" dirty="0">
                          <a:latin typeface="Trebuchet MS"/>
                          <a:cs typeface="Trebuchet MS"/>
                        </a:rPr>
                        <a:t>Structure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20" dirty="0">
                          <a:latin typeface="Trebuchet MS"/>
                          <a:cs typeface="Trebuchet MS"/>
                        </a:rPr>
                        <a:t>presentation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" dirty="0">
                          <a:latin typeface="Trebuchet MS"/>
                          <a:cs typeface="Trebuchet MS"/>
                        </a:rPr>
                        <a:t>logical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coherent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manner.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0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50" dirty="0">
                          <a:latin typeface="Trebuchet MS"/>
                          <a:cs typeface="Trebuchet MS"/>
                        </a:rPr>
                        <a:t>Develop</a:t>
                      </a:r>
                      <a:r>
                        <a:rPr sz="31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20" dirty="0">
                          <a:latin typeface="Trebuchet MS"/>
                          <a:cs typeface="Trebuchet MS"/>
                        </a:rPr>
                        <a:t>content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6350">
                      <a:solidFill>
                        <a:srgbClr val="7F7F7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100" spc="160" dirty="0">
                          <a:latin typeface="Trebuchet MS"/>
                          <a:cs typeface="Trebuchet MS"/>
                        </a:rPr>
                        <a:t>Focus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90" dirty="0">
                          <a:latin typeface="Trebuchet MS"/>
                          <a:cs typeface="Trebuchet MS"/>
                        </a:rPr>
                        <a:t>on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key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points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14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visuals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reinforce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90" dirty="0">
                          <a:latin typeface="Trebuchet MS"/>
                          <a:cs typeface="Trebuchet MS"/>
                        </a:rPr>
                        <a:t>message.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136091" y="1282683"/>
          <a:ext cx="17686020" cy="898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69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6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9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3100" spc="-25" dirty="0">
                          <a:latin typeface="Trebuchet MS"/>
                          <a:cs typeface="Trebuchet MS"/>
                        </a:rPr>
                        <a:t>Time</a:t>
                      </a:r>
                      <a:r>
                        <a:rPr sz="3100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" dirty="0">
                          <a:latin typeface="Trebuchet MS"/>
                          <a:cs typeface="Trebuchet MS"/>
                        </a:rPr>
                        <a:t>yourself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30"/>
                        </a:spcBef>
                      </a:pPr>
                      <a:r>
                        <a:rPr sz="3100" spc="95" dirty="0">
                          <a:latin typeface="Trebuchet MS"/>
                          <a:cs typeface="Trebuchet MS"/>
                        </a:rPr>
                        <a:t>Set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5" dirty="0">
                          <a:latin typeface="Trebuchet MS"/>
                          <a:cs typeface="Trebuchet MS"/>
                        </a:rPr>
                        <a:t>timer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deliver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20" dirty="0">
                          <a:latin typeface="Trebuchet MS"/>
                          <a:cs typeface="Trebuchet MS"/>
                        </a:rPr>
                        <a:t>presentation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without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stopping.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384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3100" spc="85" dirty="0">
                          <a:latin typeface="Trebuchet MS"/>
                          <a:cs typeface="Trebuchet MS"/>
                        </a:rPr>
                        <a:t>Record</a:t>
                      </a:r>
                      <a:r>
                        <a:rPr sz="3100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" dirty="0">
                          <a:latin typeface="Trebuchet MS"/>
                          <a:cs typeface="Trebuchet MS"/>
                        </a:rPr>
                        <a:t>yourself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3100" spc="185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20" dirty="0">
                          <a:latin typeface="Trebuchet MS"/>
                          <a:cs typeface="Trebuchet MS"/>
                        </a:rPr>
                        <a:t>video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5" dirty="0">
                          <a:latin typeface="Trebuchet MS"/>
                          <a:cs typeface="Trebuchet MS"/>
                        </a:rPr>
                        <a:t>audio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recorder.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spc="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in </a:t>
                      </a:r>
                      <a:r>
                        <a:rPr sz="3100" spc="-100" dirty="0">
                          <a:latin typeface="Trebuchet MS"/>
                          <a:cs typeface="Trebuchet MS"/>
                        </a:rPr>
                        <a:t>front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mirror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64685" marR="109220" indent="-4348480">
                        <a:lnSpc>
                          <a:spcPct val="100000"/>
                        </a:lnSpc>
                        <a:spcBef>
                          <a:spcPts val="1710"/>
                        </a:spcBef>
                      </a:pPr>
                      <a:r>
                        <a:rPr sz="3100" spc="-10" dirty="0">
                          <a:latin typeface="Trebuchet MS"/>
                          <a:cs typeface="Trebuchet MS"/>
                        </a:rPr>
                        <a:t>Refine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0" dirty="0">
                          <a:latin typeface="Trebuchet MS"/>
                          <a:cs typeface="Trebuchet MS"/>
                        </a:rPr>
                        <a:t>delivery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80" dirty="0">
                          <a:latin typeface="Trebuchet MS"/>
                          <a:cs typeface="Trebuchet MS"/>
                        </a:rPr>
                        <a:t>by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becoming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aware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105" dirty="0">
                          <a:latin typeface="Trebuchet MS"/>
                          <a:cs typeface="Trebuchet MS"/>
                        </a:rPr>
                        <a:t>body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5" dirty="0">
                          <a:latin typeface="Trebuchet MS"/>
                          <a:cs typeface="Trebuchet MS"/>
                        </a:rPr>
                        <a:t>language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3100" spc="-919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facial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expressions.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17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96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100" spc="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100" spc="-80" dirty="0">
                          <a:latin typeface="Trebuchet MS"/>
                          <a:cs typeface="Trebuchet MS"/>
                        </a:rPr>
                        <a:t> with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an</a:t>
                      </a:r>
                      <a:r>
                        <a:rPr sz="31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25" dirty="0">
                          <a:latin typeface="Trebuchet MS"/>
                          <a:cs typeface="Trebuchet MS"/>
                        </a:rPr>
                        <a:t>audience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6445" marR="46355" indent="-1982470">
                        <a:lnSpc>
                          <a:spcPct val="100000"/>
                        </a:lnSpc>
                        <a:spcBef>
                          <a:spcPts val="1789"/>
                        </a:spcBef>
                      </a:pPr>
                      <a:r>
                        <a:rPr sz="3100" spc="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0" dirty="0">
                          <a:latin typeface="Trebuchet MS"/>
                          <a:cs typeface="Trebuchet MS"/>
                        </a:rPr>
                        <a:t>front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friends,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35" dirty="0">
                          <a:latin typeface="Trebuchet MS"/>
                          <a:cs typeface="Trebuchet MS"/>
                        </a:rPr>
                        <a:t>family,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45" dirty="0">
                          <a:latin typeface="Trebuchet MS"/>
                          <a:cs typeface="Trebuchet MS"/>
                        </a:rPr>
                        <a:t>colleagues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" dirty="0">
                          <a:latin typeface="Trebuchet MS"/>
                          <a:cs typeface="Trebuchet MS"/>
                        </a:rPr>
                        <a:t>get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5" dirty="0">
                          <a:latin typeface="Trebuchet MS"/>
                          <a:cs typeface="Trebuchet MS"/>
                        </a:rPr>
                        <a:t>feedback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3100" spc="-919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" dirty="0">
                          <a:latin typeface="Trebuchet MS"/>
                          <a:cs typeface="Trebuchet MS"/>
                        </a:rPr>
                        <a:t>get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comfortable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80" dirty="0">
                          <a:latin typeface="Trebuchet MS"/>
                          <a:cs typeface="Trebuchet MS"/>
                        </a:rPr>
                        <a:t>speaking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0" dirty="0">
                          <a:latin typeface="Trebuchet MS"/>
                          <a:cs typeface="Trebuchet MS"/>
                        </a:rPr>
                        <a:t>front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4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30" dirty="0">
                          <a:latin typeface="Trebuchet MS"/>
                          <a:cs typeface="Trebuchet MS"/>
                        </a:rPr>
                        <a:t>others.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273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53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3100" spc="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the </a:t>
                      </a:r>
                      <a:r>
                        <a:rPr sz="3100" spc="-30" dirty="0">
                          <a:latin typeface="Trebuchet MS"/>
                          <a:cs typeface="Trebuchet MS"/>
                        </a:rPr>
                        <a:t>actual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setting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92750" marR="226695" indent="-525843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3100" spc="10" dirty="0">
                          <a:latin typeface="Trebuchet MS"/>
                          <a:cs typeface="Trebuchet MS"/>
                        </a:rPr>
                        <a:t>Get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14" dirty="0">
                          <a:latin typeface="Trebuchet MS"/>
                          <a:cs typeface="Trebuchet MS"/>
                        </a:rPr>
                        <a:t>feel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the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60" dirty="0">
                          <a:latin typeface="Trebuchet MS"/>
                          <a:cs typeface="Trebuchet MS"/>
                        </a:rPr>
                        <a:t>space,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3100" spc="45" dirty="0">
                          <a:latin typeface="Trebuchet MS"/>
                          <a:cs typeface="Trebuchet MS"/>
                        </a:rPr>
                        <a:t>acoustics,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45" dirty="0">
                          <a:latin typeface="Trebuchet MS"/>
                          <a:cs typeface="Trebuchet MS"/>
                        </a:rPr>
                        <a:t>any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potential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25" dirty="0">
                          <a:latin typeface="Trebuchet MS"/>
                          <a:cs typeface="Trebuchet MS"/>
                        </a:rPr>
                        <a:t>technical </a:t>
                      </a:r>
                      <a:r>
                        <a:rPr sz="3100" spc="-919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0" dirty="0">
                          <a:latin typeface="Trebuchet MS"/>
                          <a:cs typeface="Trebuchet MS"/>
                        </a:rPr>
                        <a:t>issues.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7966">
                <a:tc>
                  <a:txBody>
                    <a:bodyPr/>
                    <a:lstStyle/>
                    <a:p>
                      <a:pPr marL="1812925" marR="527050" indent="-12788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3100" spc="70" dirty="0">
                          <a:latin typeface="Trebuchet MS"/>
                          <a:cs typeface="Trebuchet MS"/>
                        </a:rPr>
                        <a:t>Rehearse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key</a:t>
                      </a:r>
                      <a:r>
                        <a:rPr sz="3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points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3100" spc="-919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5" dirty="0">
                          <a:latin typeface="Trebuchet MS"/>
                          <a:cs typeface="Trebuchet MS"/>
                        </a:rPr>
                        <a:t>transitions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95"/>
                        </a:spcBef>
                      </a:pPr>
                      <a:r>
                        <a:rPr sz="3100" spc="155" dirty="0">
                          <a:latin typeface="Trebuchet MS"/>
                          <a:cs typeface="Trebuchet MS"/>
                        </a:rPr>
                        <a:t>Make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30" dirty="0">
                          <a:latin typeface="Trebuchet MS"/>
                          <a:cs typeface="Trebuchet MS"/>
                        </a:rPr>
                        <a:t>sure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0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60" dirty="0">
                          <a:latin typeface="Trebuchet MS"/>
                          <a:cs typeface="Trebuchet MS"/>
                        </a:rPr>
                        <a:t>flow </a:t>
                      </a:r>
                      <a:r>
                        <a:rPr sz="3100" spc="60" dirty="0">
                          <a:latin typeface="Trebuchet MS"/>
                          <a:cs typeface="Trebuchet MS"/>
                        </a:rPr>
                        <a:t>is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80" dirty="0">
                          <a:latin typeface="Trebuchet MS"/>
                          <a:cs typeface="Trebuchet MS"/>
                        </a:rPr>
                        <a:t>smooth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natural.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405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9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3100" spc="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20" dirty="0">
                          <a:latin typeface="Trebuchet MS"/>
                          <a:cs typeface="Trebuchet MS"/>
                        </a:rPr>
                        <a:t>handling</a:t>
                      </a:r>
                      <a:r>
                        <a:rPr sz="3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60" dirty="0">
                          <a:latin typeface="Trebuchet MS"/>
                          <a:cs typeface="Trebuchet MS"/>
                        </a:rPr>
                        <a:t>questions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100" dirty="0">
                          <a:latin typeface="Trebuchet MS"/>
                          <a:cs typeface="Trebuchet MS"/>
                        </a:rPr>
                        <a:t>Prepare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5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50" dirty="0">
                          <a:latin typeface="Trebuchet MS"/>
                          <a:cs typeface="Trebuchet MS"/>
                        </a:rPr>
                        <a:t>answer</a:t>
                      </a:r>
                      <a:r>
                        <a:rPr sz="31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30" dirty="0">
                          <a:latin typeface="Trebuchet MS"/>
                          <a:cs typeface="Trebuchet MS"/>
                        </a:rPr>
                        <a:t>confidently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7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1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100" spc="-110" dirty="0">
                          <a:latin typeface="Trebuchet MS"/>
                          <a:cs typeface="Trebuchet MS"/>
                        </a:rPr>
                        <a:t>clearly.</a:t>
                      </a:r>
                      <a:endParaRPr sz="31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282683" y="1083736"/>
          <a:ext cx="17533619" cy="9690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1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2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38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1496695" marR="706120" indent="-782955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75" dirty="0">
                          <a:latin typeface="Trebuchet MS"/>
                          <a:cs typeface="Trebuchet MS"/>
                        </a:rPr>
                        <a:t>Research</a:t>
                      </a:r>
                      <a:r>
                        <a:rPr sz="3200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2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audience </a:t>
                      </a:r>
                      <a:r>
                        <a:rPr sz="3200" spc="-94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70" dirty="0">
                          <a:latin typeface="Trebuchet MS"/>
                          <a:cs typeface="Trebuchet MS"/>
                        </a:rPr>
                        <a:t>demographics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2159635" marR="574675" indent="-1577340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30" dirty="0">
                          <a:latin typeface="Trebuchet MS"/>
                          <a:cs typeface="Trebuchet MS"/>
                        </a:rPr>
                        <a:t>Find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30" dirty="0">
                          <a:latin typeface="Trebuchet MS"/>
                          <a:cs typeface="Trebuchet MS"/>
                        </a:rPr>
                        <a:t>out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75" dirty="0"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0" dirty="0">
                          <a:latin typeface="Trebuchet MS"/>
                          <a:cs typeface="Trebuchet MS"/>
                        </a:rPr>
                        <a:t>many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35" dirty="0">
                          <a:latin typeface="Trebuchet MS"/>
                          <a:cs typeface="Trebuchet MS"/>
                        </a:rPr>
                        <a:t>details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75" dirty="0"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you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75" dirty="0">
                          <a:latin typeface="Trebuchet MS"/>
                          <a:cs typeface="Trebuchet MS"/>
                        </a:rPr>
                        <a:t>can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related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" dirty="0">
                          <a:latin typeface="Trebuchet MS"/>
                          <a:cs typeface="Trebuchet MS"/>
                        </a:rPr>
                        <a:t>age,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0" dirty="0">
                          <a:latin typeface="Trebuchet MS"/>
                          <a:cs typeface="Trebuchet MS"/>
                        </a:rPr>
                        <a:t>gender,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occupation,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5" dirty="0">
                          <a:latin typeface="Trebuchet MS"/>
                          <a:cs typeface="Trebuchet MS"/>
                        </a:rPr>
                        <a:t>educational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35" dirty="0">
                          <a:latin typeface="Trebuchet MS"/>
                          <a:cs typeface="Trebuchet MS"/>
                        </a:rPr>
                        <a:t>background.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1670685" marR="396240" indent="-1267460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-75" dirty="0">
                          <a:latin typeface="Trebuchet MS"/>
                          <a:cs typeface="Trebuchet MS"/>
                        </a:rPr>
                        <a:t>Identify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75" dirty="0">
                          <a:latin typeface="Trebuchet MS"/>
                          <a:cs typeface="Trebuchet MS"/>
                        </a:rPr>
                        <a:t>purpose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presentation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3717925" marR="333375" indent="-3377565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20" dirty="0">
                          <a:latin typeface="Trebuchet MS"/>
                          <a:cs typeface="Trebuchet MS"/>
                        </a:rPr>
                        <a:t>Frame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35" dirty="0">
                          <a:latin typeface="Trebuchet MS"/>
                          <a:cs typeface="Trebuchet MS"/>
                        </a:rPr>
                        <a:t>message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0" dirty="0">
                          <a:latin typeface="Trebuchet MS"/>
                          <a:cs typeface="Trebuchet MS"/>
                        </a:rPr>
                        <a:t>way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1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05" dirty="0">
                          <a:latin typeface="Trebuchet MS"/>
                          <a:cs typeface="Trebuchet MS"/>
                        </a:rPr>
                        <a:t>addresses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0" dirty="0">
                          <a:latin typeface="Trebuchet MS"/>
                          <a:cs typeface="Trebuchet MS"/>
                        </a:rPr>
                        <a:t>audience’s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85" dirty="0">
                          <a:latin typeface="Trebuchet MS"/>
                          <a:cs typeface="Trebuchet MS"/>
                        </a:rPr>
                        <a:t>needs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5" dirty="0">
                          <a:latin typeface="Trebuchet MS"/>
                          <a:cs typeface="Trebuchet MS"/>
                        </a:rPr>
                        <a:t>expectations.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8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1473835" marR="970915" indent="-495934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170" dirty="0">
                          <a:latin typeface="Trebuchet MS"/>
                          <a:cs typeface="Trebuchet MS"/>
                        </a:rPr>
                        <a:t>Send</a:t>
                      </a:r>
                      <a:r>
                        <a:rPr sz="32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30" dirty="0">
                          <a:latin typeface="Trebuchet MS"/>
                          <a:cs typeface="Trebuchet MS"/>
                        </a:rPr>
                        <a:t>out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75" dirty="0">
                          <a:latin typeface="Trebuchet MS"/>
                          <a:cs typeface="Trebuchet MS"/>
                        </a:rPr>
                        <a:t>surveys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questionnaires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4122420" marR="147955" indent="-3967479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185" dirty="0">
                          <a:latin typeface="Trebuchet MS"/>
                          <a:cs typeface="Trebuchet MS"/>
                        </a:rPr>
                        <a:t>Ask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0" dirty="0">
                          <a:latin typeface="Trebuchet MS"/>
                          <a:cs typeface="Trebuchet MS"/>
                        </a:rPr>
                        <a:t>questions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about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25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0" dirty="0">
                          <a:latin typeface="Trebuchet MS"/>
                          <a:cs typeface="Trebuchet MS"/>
                        </a:rPr>
                        <a:t>interests,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0" dirty="0">
                          <a:latin typeface="Trebuchet MS"/>
                          <a:cs typeface="Trebuchet MS"/>
                        </a:rPr>
                        <a:t>concerns,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expectations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the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5" dirty="0">
                          <a:latin typeface="Trebuchet MS"/>
                          <a:cs typeface="Trebuchet MS"/>
                        </a:rPr>
                        <a:t>presentation.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8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spc="180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2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30" dirty="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media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850">
                        <a:latin typeface="Times New Roman"/>
                        <a:cs typeface="Times New Roman"/>
                      </a:endParaRPr>
                    </a:p>
                    <a:p>
                      <a:pPr marL="647065">
                        <a:lnSpc>
                          <a:spcPct val="100000"/>
                        </a:lnSpc>
                      </a:pPr>
                      <a:r>
                        <a:rPr sz="3200" spc="114" dirty="0">
                          <a:latin typeface="Trebuchet MS"/>
                          <a:cs typeface="Trebuchet MS"/>
                        </a:rPr>
                        <a:t>Look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0" dirty="0">
                          <a:latin typeface="Trebuchet MS"/>
                          <a:cs typeface="Trebuchet MS"/>
                        </a:rPr>
                        <a:t>online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20" dirty="0">
                          <a:latin typeface="Trebuchet MS"/>
                          <a:cs typeface="Trebuchet MS"/>
                        </a:rPr>
                        <a:t>discussions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00" dirty="0">
                          <a:latin typeface="Trebuchet MS"/>
                          <a:cs typeface="Trebuchet MS"/>
                        </a:rPr>
                        <a:t>groups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related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your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0" dirty="0">
                          <a:latin typeface="Trebuchet MS"/>
                          <a:cs typeface="Trebuchet MS"/>
                        </a:rPr>
                        <a:t>topic.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8061">
                <a:tc>
                  <a:txBody>
                    <a:bodyPr/>
                    <a:lstStyle/>
                    <a:p>
                      <a:pPr marL="1144905" marR="739140" indent="-398780">
                        <a:lnSpc>
                          <a:spcPts val="3790"/>
                        </a:lnSpc>
                        <a:spcBef>
                          <a:spcPts val="355"/>
                        </a:spcBef>
                      </a:pPr>
                      <a:r>
                        <a:rPr sz="3200" spc="150" dirty="0">
                          <a:latin typeface="Trebuchet MS"/>
                          <a:cs typeface="Trebuchet MS"/>
                        </a:rPr>
                        <a:t>Speak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0" dirty="0">
                          <a:latin typeface="Trebuchet MS"/>
                          <a:cs typeface="Trebuchet MS"/>
                        </a:rPr>
                        <a:t>organizers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20" dirty="0">
                          <a:latin typeface="Trebuchet MS"/>
                          <a:cs typeface="Trebuchet MS"/>
                        </a:rPr>
                        <a:t>previous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75" dirty="0">
                          <a:latin typeface="Trebuchet MS"/>
                          <a:cs typeface="Trebuchet MS"/>
                        </a:rPr>
                        <a:t>speakers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4323080" marR="657860" indent="-3657600">
                        <a:lnSpc>
                          <a:spcPts val="3790"/>
                        </a:lnSpc>
                        <a:spcBef>
                          <a:spcPts val="5"/>
                        </a:spcBef>
                      </a:pPr>
                      <a:r>
                        <a:rPr sz="3200" spc="5" dirty="0">
                          <a:latin typeface="Trebuchet MS"/>
                          <a:cs typeface="Trebuchet MS"/>
                        </a:rPr>
                        <a:t>They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0" dirty="0">
                          <a:latin typeface="Trebuchet MS"/>
                          <a:cs typeface="Trebuchet MS"/>
                        </a:rPr>
                        <a:t>may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give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you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25" dirty="0">
                          <a:latin typeface="Trebuchet MS"/>
                          <a:cs typeface="Trebuchet MS"/>
                        </a:rPr>
                        <a:t>feedback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5" dirty="0">
                          <a:latin typeface="Trebuchet MS"/>
                          <a:cs typeface="Trebuchet MS"/>
                        </a:rPr>
                        <a:t>since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5" dirty="0">
                          <a:latin typeface="Trebuchet MS"/>
                          <a:cs typeface="Trebuchet MS"/>
                        </a:rPr>
                        <a:t>they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25" dirty="0">
                          <a:latin typeface="Trebuchet MS"/>
                          <a:cs typeface="Trebuchet MS"/>
                        </a:rPr>
                        <a:t>have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" dirty="0">
                          <a:latin typeface="Trebuchet MS"/>
                          <a:cs typeface="Trebuchet MS"/>
                        </a:rPr>
                        <a:t>presented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3200" spc="-9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5" dirty="0">
                          <a:latin typeface="Trebuchet MS"/>
                          <a:cs typeface="Trebuchet MS"/>
                        </a:rPr>
                        <a:t>similar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audiences.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73265" y="968556"/>
          <a:ext cx="17957165" cy="9370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9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98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1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spc="165" dirty="0">
                          <a:latin typeface="Trebuchet MS"/>
                          <a:cs typeface="Trebuchet MS"/>
                        </a:rPr>
                        <a:t>Choose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right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visual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0" dirty="0">
                          <a:latin typeface="Trebuchet MS"/>
                          <a:cs typeface="Trebuchet MS"/>
                        </a:rPr>
                        <a:t>aid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86995" algn="ctr">
                        <a:lnSpc>
                          <a:spcPts val="3790"/>
                        </a:lnSpc>
                        <a:spcBef>
                          <a:spcPts val="520"/>
                        </a:spcBef>
                      </a:pPr>
                      <a:r>
                        <a:rPr sz="3200" spc="5" dirty="0">
                          <a:latin typeface="Trebuchet MS"/>
                          <a:cs typeface="Trebuchet MS"/>
                        </a:rPr>
                        <a:t>Include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slides, </a:t>
                      </a:r>
                      <a:r>
                        <a:rPr sz="3200" spc="20" dirty="0">
                          <a:latin typeface="Trebuchet MS"/>
                          <a:cs typeface="Trebuchet MS"/>
                        </a:rPr>
                        <a:t>diagrams,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charts, </a:t>
                      </a:r>
                      <a:r>
                        <a:rPr sz="3200" spc="40" dirty="0">
                          <a:latin typeface="Trebuchet MS"/>
                          <a:cs typeface="Trebuchet MS"/>
                        </a:rPr>
                        <a:t>graphs, </a:t>
                      </a:r>
                      <a:r>
                        <a:rPr sz="3200" spc="25" dirty="0">
                          <a:latin typeface="Trebuchet MS"/>
                          <a:cs typeface="Trebuchet MS"/>
                        </a:rPr>
                        <a:t>images,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videos, </a:t>
                      </a:r>
                      <a:r>
                        <a:rPr sz="3200" spc="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0" dirty="0">
                          <a:latin typeface="Trebuchet MS"/>
                          <a:cs typeface="Trebuchet MS"/>
                        </a:rPr>
                        <a:t>depending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80" dirty="0">
                          <a:latin typeface="Trebuchet MS"/>
                          <a:cs typeface="Trebuchet MS"/>
                        </a:rPr>
                        <a:t>on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30" dirty="0">
                          <a:latin typeface="Trebuchet MS"/>
                          <a:cs typeface="Trebuchet MS"/>
                        </a:rPr>
                        <a:t>what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you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think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0" dirty="0">
                          <a:latin typeface="Trebuchet MS"/>
                          <a:cs typeface="Trebuchet MS"/>
                        </a:rPr>
                        <a:t>best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represents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the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20" dirty="0">
                          <a:latin typeface="Trebuchet MS"/>
                          <a:cs typeface="Trebuchet MS"/>
                        </a:rPr>
                        <a:t>different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5" dirty="0">
                          <a:latin typeface="Trebuchet MS"/>
                          <a:cs typeface="Trebuchet MS"/>
                        </a:rPr>
                        <a:t>pieces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3200" spc="-94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information.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1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dirty="0">
                          <a:latin typeface="Trebuchet MS"/>
                          <a:cs typeface="Trebuchet MS"/>
                        </a:rPr>
                        <a:t>Keep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it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simple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3200" spc="45" dirty="0">
                          <a:latin typeface="Trebuchet MS"/>
                          <a:cs typeface="Trebuchet MS"/>
                        </a:rPr>
                        <a:t>Avoid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cluttering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0" dirty="0">
                          <a:latin typeface="Trebuchet MS"/>
                          <a:cs typeface="Trebuchet MS"/>
                        </a:rPr>
                        <a:t>complexity.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1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spc="180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0" dirty="0">
                          <a:latin typeface="Trebuchet MS"/>
                          <a:cs typeface="Trebuchet MS"/>
                        </a:rPr>
                        <a:t>large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" dirty="0">
                          <a:latin typeface="Trebuchet MS"/>
                          <a:cs typeface="Trebuchet MS"/>
                        </a:rPr>
                        <a:t>fonts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3200" spc="45" dirty="0">
                          <a:latin typeface="Trebuchet MS"/>
                          <a:cs typeface="Trebuchet MS"/>
                        </a:rPr>
                        <a:t>Avoid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85" dirty="0">
                          <a:latin typeface="Trebuchet MS"/>
                          <a:cs typeface="Trebuchet MS"/>
                        </a:rPr>
                        <a:t>using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" dirty="0">
                          <a:latin typeface="Trebuchet MS"/>
                          <a:cs typeface="Trebuchet MS"/>
                        </a:rPr>
                        <a:t>fonts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1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are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too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" dirty="0">
                          <a:latin typeface="Trebuchet MS"/>
                          <a:cs typeface="Trebuchet MS"/>
                        </a:rPr>
                        <a:t>small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00" dirty="0">
                          <a:latin typeface="Trebuchet MS"/>
                          <a:cs typeface="Trebuchet MS"/>
                        </a:rPr>
                        <a:t>diﬃcult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read.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1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spc="180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2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5" dirty="0">
                          <a:latin typeface="Trebuchet MS"/>
                          <a:cs typeface="Trebuchet MS"/>
                        </a:rPr>
                        <a:t>color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0" dirty="0">
                          <a:latin typeface="Trebuchet MS"/>
                          <a:cs typeface="Trebuchet MS"/>
                        </a:rPr>
                        <a:t>wisely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3200" spc="45" dirty="0">
                          <a:latin typeface="Trebuchet MS"/>
                          <a:cs typeface="Trebuchet MS"/>
                        </a:rPr>
                        <a:t>Avoid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5" dirty="0">
                          <a:latin typeface="Trebuchet MS"/>
                          <a:cs typeface="Trebuchet MS"/>
                        </a:rPr>
                        <a:t>clashing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50" dirty="0">
                          <a:latin typeface="Trebuchet MS"/>
                          <a:cs typeface="Trebuchet MS"/>
                        </a:rPr>
                        <a:t>colors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or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0" dirty="0">
                          <a:latin typeface="Trebuchet MS"/>
                          <a:cs typeface="Trebuchet MS"/>
                        </a:rPr>
                        <a:t>bright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0" dirty="0">
                          <a:latin typeface="Trebuchet MS"/>
                          <a:cs typeface="Trebuchet MS"/>
                        </a:rPr>
                        <a:t>distracting</a:t>
                      </a:r>
                      <a:r>
                        <a:rPr sz="3200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colors.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1789">
                <a:tc>
                  <a:txBody>
                    <a:bodyPr/>
                    <a:lstStyle/>
                    <a:p>
                      <a:pPr marL="2109470" marR="387985" indent="-1713864">
                        <a:lnSpc>
                          <a:spcPts val="3790"/>
                        </a:lnSpc>
                        <a:spcBef>
                          <a:spcPts val="2415"/>
                        </a:spcBef>
                      </a:pPr>
                      <a:r>
                        <a:rPr sz="3200" spc="-5" dirty="0">
                          <a:latin typeface="Trebuchet MS"/>
                          <a:cs typeface="Trebuchet MS"/>
                        </a:rPr>
                        <a:t>Practice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5" dirty="0">
                          <a:latin typeface="Trebuchet MS"/>
                          <a:cs typeface="Trebuchet MS"/>
                        </a:rPr>
                        <a:t>talking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15" dirty="0">
                          <a:latin typeface="Trebuchet MS"/>
                          <a:cs typeface="Trebuchet MS"/>
                        </a:rPr>
                        <a:t>about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3200" spc="-94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5" dirty="0">
                          <a:latin typeface="Trebuchet MS"/>
                          <a:cs typeface="Trebuchet MS"/>
                        </a:rPr>
                        <a:t>visuals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306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0"/>
                        </a:spcBef>
                      </a:pPr>
                      <a:r>
                        <a:rPr sz="3200" spc="65" dirty="0">
                          <a:latin typeface="Trebuchet MS"/>
                          <a:cs typeface="Trebuchet MS"/>
                        </a:rPr>
                        <a:t>Ensure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10" dirty="0">
                          <a:latin typeface="Trebuchet MS"/>
                          <a:cs typeface="Trebuchet MS"/>
                        </a:rPr>
                        <a:t>that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65" dirty="0">
                          <a:latin typeface="Trebuchet MS"/>
                          <a:cs typeface="Trebuchet MS"/>
                        </a:rPr>
                        <a:t>you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70" dirty="0">
                          <a:latin typeface="Trebuchet MS"/>
                          <a:cs typeface="Trebuchet MS"/>
                        </a:rPr>
                        <a:t>are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25" dirty="0">
                          <a:latin typeface="Trebuchet MS"/>
                          <a:cs typeface="Trebuchet MS"/>
                        </a:rPr>
                        <a:t>comfortable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presenting</a:t>
                      </a:r>
                      <a:r>
                        <a:rPr sz="320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them.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285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17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3200" spc="180" dirty="0">
                          <a:latin typeface="Trebuchet MS"/>
                          <a:cs typeface="Trebuchet MS"/>
                        </a:rPr>
                        <a:t>Use</a:t>
                      </a:r>
                      <a:r>
                        <a:rPr sz="32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45" dirty="0">
                          <a:latin typeface="Trebuchet MS"/>
                          <a:cs typeface="Trebuchet MS"/>
                        </a:rPr>
                        <a:t>visuals</a:t>
                      </a:r>
                      <a:r>
                        <a:rPr sz="32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5" dirty="0">
                          <a:latin typeface="Trebuchet MS"/>
                          <a:cs typeface="Trebuchet MS"/>
                        </a:rPr>
                        <a:t>strategically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spc="45" dirty="0">
                          <a:latin typeface="Trebuchet MS"/>
                          <a:cs typeface="Trebuchet MS"/>
                        </a:rPr>
                        <a:t>Avoid</a:t>
                      </a:r>
                      <a:r>
                        <a:rPr sz="32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85" dirty="0">
                          <a:latin typeface="Trebuchet MS"/>
                          <a:cs typeface="Trebuchet MS"/>
                        </a:rPr>
                        <a:t>using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40" dirty="0">
                          <a:latin typeface="Trebuchet MS"/>
                          <a:cs typeface="Trebuchet MS"/>
                        </a:rPr>
                        <a:t>them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dirty="0">
                          <a:latin typeface="Trebuchet MS"/>
                          <a:cs typeface="Trebuchet MS"/>
                        </a:rPr>
                        <a:t>too</a:t>
                      </a:r>
                      <a:r>
                        <a:rPr sz="32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3200" spc="-120" dirty="0">
                          <a:latin typeface="Trebuchet MS"/>
                          <a:cs typeface="Trebuchet MS"/>
                        </a:rPr>
                        <a:t>frequently.</a:t>
                      </a:r>
                      <a:endParaRPr sz="32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3240" y="1202244"/>
            <a:ext cx="18839815" cy="8389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4"/>
              </a:spcBef>
            </a:pPr>
            <a:r>
              <a:rPr sz="3200" spc="5" dirty="0">
                <a:latin typeface="Arial MT"/>
                <a:cs typeface="Arial MT"/>
              </a:rPr>
              <a:t>Powerful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Pauses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Arial MT"/>
              <a:cs typeface="Arial MT"/>
            </a:endParaRPr>
          </a:p>
          <a:p>
            <a:pPr marL="12700" marR="5080" algn="just">
              <a:lnSpc>
                <a:spcPct val="100899"/>
              </a:lnSpc>
            </a:pPr>
            <a:r>
              <a:rPr sz="3200" spc="5" dirty="0">
                <a:latin typeface="Arial MT"/>
                <a:cs typeface="Arial MT"/>
              </a:rPr>
              <a:t>Pausing is an </a:t>
            </a:r>
            <a:r>
              <a:rPr sz="3200" spc="-5" dirty="0">
                <a:latin typeface="Arial MT"/>
                <a:cs typeface="Arial MT"/>
              </a:rPr>
              <a:t>effective </a:t>
            </a:r>
            <a:r>
              <a:rPr sz="3200" spc="5" dirty="0">
                <a:latin typeface="Arial MT"/>
                <a:cs typeface="Arial MT"/>
              </a:rPr>
              <a:t>way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emphasize key points in your presentation and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allow your audience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 process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the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information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are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presenting.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Pauses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should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be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used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intentionally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and</a:t>
            </a:r>
            <a:r>
              <a:rPr sz="3200" spc="509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strategically</a:t>
            </a:r>
            <a:r>
              <a:rPr sz="3200" spc="5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your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presentation.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50">
              <a:latin typeface="Arial MT"/>
              <a:cs typeface="Arial MT"/>
            </a:endParaRPr>
          </a:p>
          <a:p>
            <a:pPr marL="12700" marR="5080" algn="just">
              <a:lnSpc>
                <a:spcPct val="100899"/>
              </a:lnSpc>
            </a:pPr>
            <a:r>
              <a:rPr sz="3200" spc="-95" dirty="0">
                <a:latin typeface="Arial MT"/>
                <a:cs typeface="Arial MT"/>
              </a:rPr>
              <a:t>You </a:t>
            </a:r>
            <a:r>
              <a:rPr sz="3200" spc="5" dirty="0">
                <a:latin typeface="Arial MT"/>
                <a:cs typeface="Arial MT"/>
              </a:rPr>
              <a:t>can plan ahead where you want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use pauses in your presentation. This can be </a:t>
            </a:r>
            <a:r>
              <a:rPr sz="3200" dirty="0">
                <a:latin typeface="Arial MT"/>
                <a:cs typeface="Arial MT"/>
              </a:rPr>
              <a:t>after </a:t>
            </a:r>
            <a:r>
              <a:rPr sz="3200" spc="5" dirty="0">
                <a:latin typeface="Arial MT"/>
                <a:cs typeface="Arial MT"/>
              </a:rPr>
              <a:t>key points,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 build suspense, or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allow your audience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ask questions. Silence can be powerful in emphasizing a 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point.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Pausing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for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few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seconds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after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making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</a:t>
            </a:r>
            <a:r>
              <a:rPr sz="3200" spc="42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particularly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important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point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can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make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it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stand</a:t>
            </a:r>
            <a:r>
              <a:rPr sz="3200" spc="41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out</a:t>
            </a:r>
            <a:r>
              <a:rPr sz="3200" spc="42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 </a:t>
            </a:r>
            <a:r>
              <a:rPr sz="3200" spc="-88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your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audience's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minds.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50">
              <a:latin typeface="Arial MT"/>
              <a:cs typeface="Arial MT"/>
            </a:endParaRPr>
          </a:p>
          <a:p>
            <a:pPr marL="12700" marR="5080" algn="just">
              <a:lnSpc>
                <a:spcPct val="100899"/>
              </a:lnSpc>
            </a:pPr>
            <a:r>
              <a:rPr sz="3200" spc="-15" dirty="0">
                <a:latin typeface="Arial MT"/>
                <a:cs typeface="Arial MT"/>
              </a:rPr>
              <a:t>Moreover, </a:t>
            </a:r>
            <a:r>
              <a:rPr sz="3200" dirty="0">
                <a:latin typeface="Arial MT"/>
                <a:cs typeface="Arial MT"/>
              </a:rPr>
              <a:t>it </a:t>
            </a:r>
            <a:r>
              <a:rPr sz="3200" spc="5" dirty="0">
                <a:latin typeface="Arial MT"/>
                <a:cs typeface="Arial MT"/>
              </a:rPr>
              <a:t>is important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pause </a:t>
            </a:r>
            <a:r>
              <a:rPr sz="3200" dirty="0">
                <a:latin typeface="Arial MT"/>
                <a:cs typeface="Arial MT"/>
              </a:rPr>
              <a:t>after </a:t>
            </a:r>
            <a:r>
              <a:rPr sz="3200" spc="5" dirty="0">
                <a:latin typeface="Arial MT"/>
                <a:cs typeface="Arial MT"/>
              </a:rPr>
              <a:t>presenting a particularly complex topic. This can help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clarify 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any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confusion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and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ensure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that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your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audience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is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following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your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presentation.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Arial MT"/>
              <a:cs typeface="Arial MT"/>
            </a:endParaRPr>
          </a:p>
          <a:p>
            <a:pPr marL="12700" marR="5080" algn="just">
              <a:lnSpc>
                <a:spcPct val="100899"/>
              </a:lnSpc>
            </a:pPr>
            <a:r>
              <a:rPr sz="3200" spc="-15" dirty="0">
                <a:latin typeface="Arial MT"/>
                <a:cs typeface="Arial MT"/>
              </a:rPr>
              <a:t>Alternatively,</a:t>
            </a:r>
            <a:r>
              <a:rPr sz="3200" spc="85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 can use pauses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take a deep breath and collect your thoughts. This will help you 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stay calm and focused during your presentation. </a:t>
            </a:r>
            <a:r>
              <a:rPr sz="3200" spc="-95" dirty="0">
                <a:latin typeface="Arial MT"/>
                <a:cs typeface="Arial MT"/>
              </a:rPr>
              <a:t>You </a:t>
            </a:r>
            <a:r>
              <a:rPr sz="3200" spc="5" dirty="0">
                <a:latin typeface="Arial MT"/>
                <a:cs typeface="Arial MT"/>
              </a:rPr>
              <a:t>could also use pauses </a:t>
            </a:r>
            <a:r>
              <a:rPr sz="3200" dirty="0">
                <a:latin typeface="Arial MT"/>
                <a:cs typeface="Arial MT"/>
              </a:rPr>
              <a:t>to </a:t>
            </a:r>
            <a:r>
              <a:rPr sz="3200" spc="5" dirty="0">
                <a:latin typeface="Arial MT"/>
                <a:cs typeface="Arial MT"/>
              </a:rPr>
              <a:t>create a rhythm, by 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pausing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at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regular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intervals.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This can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help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your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audience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stay engaged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and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interested.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204" y="495879"/>
            <a:ext cx="19098260" cy="102895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0"/>
              </a:spcBef>
            </a:pPr>
            <a:r>
              <a:rPr sz="3350" spc="15" dirty="0">
                <a:latin typeface="Arial MT"/>
                <a:cs typeface="Arial MT"/>
              </a:rPr>
              <a:t>The</a:t>
            </a:r>
            <a:r>
              <a:rPr sz="3350" spc="-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Influence</a:t>
            </a:r>
            <a:r>
              <a:rPr sz="335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of</a:t>
            </a:r>
            <a:r>
              <a:rPr sz="3350" spc="93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Body</a:t>
            </a:r>
            <a:r>
              <a:rPr sz="335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Language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715" algn="just">
              <a:lnSpc>
                <a:spcPct val="100499"/>
              </a:lnSpc>
            </a:pPr>
            <a:r>
              <a:rPr sz="3350" spc="10" dirty="0">
                <a:latin typeface="Arial MT"/>
                <a:cs typeface="Arial MT"/>
              </a:rPr>
              <a:t>Stand </a:t>
            </a:r>
            <a:r>
              <a:rPr sz="3350" spc="15" dirty="0">
                <a:latin typeface="Arial MT"/>
                <a:cs typeface="Arial MT"/>
              </a:rPr>
              <a:t>up </a:t>
            </a:r>
            <a:r>
              <a:rPr sz="3350" spc="10" dirty="0">
                <a:latin typeface="Arial MT"/>
                <a:cs typeface="Arial MT"/>
              </a:rPr>
              <a:t>straight with your shoulders </a:t>
            </a:r>
            <a:r>
              <a:rPr sz="3350" spc="15" dirty="0">
                <a:latin typeface="Arial MT"/>
                <a:cs typeface="Arial MT"/>
              </a:rPr>
              <a:t>back and </a:t>
            </a:r>
            <a:r>
              <a:rPr sz="3350" spc="10" dirty="0">
                <a:latin typeface="Arial MT"/>
                <a:cs typeface="Arial MT"/>
              </a:rPr>
              <a:t>your feet shoulder-width apart. </a:t>
            </a:r>
            <a:r>
              <a:rPr sz="3350" spc="15" dirty="0">
                <a:latin typeface="Arial MT"/>
                <a:cs typeface="Arial MT"/>
              </a:rPr>
              <a:t>Good </a:t>
            </a:r>
            <a:r>
              <a:rPr sz="3350" spc="10" dirty="0">
                <a:latin typeface="Arial MT"/>
                <a:cs typeface="Arial MT"/>
              </a:rPr>
              <a:t>posture </a:t>
            </a:r>
            <a:r>
              <a:rPr sz="3350" spc="15" dirty="0">
                <a:latin typeface="Arial MT"/>
                <a:cs typeface="Arial MT"/>
              </a:rPr>
              <a:t>exudes </a:t>
            </a:r>
            <a:r>
              <a:rPr sz="3350" spc="-919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confidence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professionalism.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715" algn="just">
              <a:lnSpc>
                <a:spcPct val="100499"/>
              </a:lnSpc>
            </a:pPr>
            <a:r>
              <a:rPr sz="3350" spc="15" dirty="0">
                <a:latin typeface="Arial MT"/>
                <a:cs typeface="Arial MT"/>
              </a:rPr>
              <a:t>Moving around </a:t>
            </a:r>
            <a:r>
              <a:rPr sz="3350" spc="10" dirty="0">
                <a:latin typeface="Arial MT"/>
                <a:cs typeface="Arial MT"/>
              </a:rPr>
              <a:t>the stage is another </a:t>
            </a:r>
            <a:r>
              <a:rPr sz="3350" spc="15" dirty="0">
                <a:latin typeface="Arial MT"/>
                <a:cs typeface="Arial MT"/>
              </a:rPr>
              <a:t>way </a:t>
            </a:r>
            <a:r>
              <a:rPr sz="3350" spc="10" dirty="0">
                <a:latin typeface="Arial MT"/>
                <a:cs typeface="Arial MT"/>
              </a:rPr>
              <a:t>to </a:t>
            </a:r>
            <a:r>
              <a:rPr sz="3350" spc="15" dirty="0">
                <a:latin typeface="Arial MT"/>
                <a:cs typeface="Arial MT"/>
              </a:rPr>
              <a:t>keep </a:t>
            </a:r>
            <a:r>
              <a:rPr sz="3350" spc="10" dirty="0">
                <a:latin typeface="Arial MT"/>
                <a:cs typeface="Arial MT"/>
              </a:rPr>
              <a:t>your </a:t>
            </a:r>
            <a:r>
              <a:rPr sz="3350" spc="15" dirty="0">
                <a:latin typeface="Arial MT"/>
                <a:cs typeface="Arial MT"/>
              </a:rPr>
              <a:t>audience engaged and </a:t>
            </a:r>
            <a:r>
              <a:rPr sz="3350" spc="10" dirty="0">
                <a:latin typeface="Arial MT"/>
                <a:cs typeface="Arial MT"/>
              </a:rPr>
              <a:t>prevent </a:t>
            </a:r>
            <a:r>
              <a:rPr sz="3350" spc="15" dirty="0">
                <a:latin typeface="Arial MT"/>
                <a:cs typeface="Arial MT"/>
              </a:rPr>
              <a:t>them </a:t>
            </a:r>
            <a:r>
              <a:rPr sz="3350" spc="10" dirty="0">
                <a:latin typeface="Arial MT"/>
                <a:cs typeface="Arial MT"/>
              </a:rPr>
              <a:t>from </a:t>
            </a:r>
            <a:r>
              <a:rPr sz="3350" spc="15" dirty="0">
                <a:latin typeface="Arial MT"/>
                <a:cs typeface="Arial MT"/>
              </a:rPr>
              <a:t> becoming</a:t>
            </a:r>
            <a:r>
              <a:rPr sz="335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bored.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080" algn="just">
              <a:lnSpc>
                <a:spcPct val="100499"/>
              </a:lnSpc>
            </a:pPr>
            <a:r>
              <a:rPr sz="3350" spc="-90" dirty="0">
                <a:latin typeface="Arial MT"/>
                <a:cs typeface="Arial MT"/>
              </a:rPr>
              <a:t>You </a:t>
            </a:r>
            <a:r>
              <a:rPr sz="3350" spc="10" dirty="0">
                <a:latin typeface="Arial MT"/>
                <a:cs typeface="Arial MT"/>
              </a:rPr>
              <a:t>could </a:t>
            </a:r>
            <a:r>
              <a:rPr sz="3350" spc="15" dirty="0">
                <a:latin typeface="Arial MT"/>
                <a:cs typeface="Arial MT"/>
              </a:rPr>
              <a:t>use hand </a:t>
            </a:r>
            <a:r>
              <a:rPr sz="3350" spc="10" dirty="0">
                <a:latin typeface="Arial MT"/>
                <a:cs typeface="Arial MT"/>
              </a:rPr>
              <a:t>gestures meaningfully to </a:t>
            </a:r>
            <a:r>
              <a:rPr sz="3350" spc="15" dirty="0">
                <a:latin typeface="Arial MT"/>
                <a:cs typeface="Arial MT"/>
              </a:rPr>
              <a:t>emphasize key </a:t>
            </a:r>
            <a:r>
              <a:rPr sz="3350" spc="10" dirty="0">
                <a:latin typeface="Arial MT"/>
                <a:cs typeface="Arial MT"/>
              </a:rPr>
              <a:t>points or illustrate concepts. Gestures </a:t>
            </a:r>
            <a:r>
              <a:rPr sz="3350" spc="15" dirty="0">
                <a:latin typeface="Arial MT"/>
                <a:cs typeface="Arial MT"/>
              </a:rPr>
              <a:t> convey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enthusiasm,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add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emphasis,</a:t>
            </a:r>
            <a:r>
              <a:rPr sz="3350" spc="1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enhance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visual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communication.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080" algn="just">
              <a:lnSpc>
                <a:spcPct val="100499"/>
              </a:lnSpc>
            </a:pPr>
            <a:r>
              <a:rPr sz="3350" spc="15" dirty="0">
                <a:latin typeface="Arial MT"/>
                <a:cs typeface="Arial MT"/>
              </a:rPr>
              <a:t>Making eye </a:t>
            </a:r>
            <a:r>
              <a:rPr sz="3350" spc="10" dirty="0">
                <a:latin typeface="Arial MT"/>
                <a:cs typeface="Arial MT"/>
              </a:rPr>
              <a:t>contact with your </a:t>
            </a:r>
            <a:r>
              <a:rPr sz="3350" spc="15" dirty="0">
                <a:latin typeface="Arial MT"/>
                <a:cs typeface="Arial MT"/>
              </a:rPr>
              <a:t>audience shows </a:t>
            </a:r>
            <a:r>
              <a:rPr sz="3350" spc="10" dirty="0">
                <a:latin typeface="Arial MT"/>
                <a:cs typeface="Arial MT"/>
              </a:rPr>
              <a:t>that </a:t>
            </a:r>
            <a:r>
              <a:rPr sz="3350" spc="15" dirty="0">
                <a:latin typeface="Arial MT"/>
                <a:cs typeface="Arial MT"/>
              </a:rPr>
              <a:t>you </a:t>
            </a:r>
            <a:r>
              <a:rPr sz="3350" spc="10" dirty="0">
                <a:latin typeface="Arial MT"/>
                <a:cs typeface="Arial MT"/>
              </a:rPr>
              <a:t>are </a:t>
            </a:r>
            <a:r>
              <a:rPr sz="3350" spc="15" dirty="0">
                <a:latin typeface="Arial MT"/>
                <a:cs typeface="Arial MT"/>
              </a:rPr>
              <a:t>engaged </a:t>
            </a:r>
            <a:r>
              <a:rPr sz="3350" spc="10" dirty="0">
                <a:latin typeface="Arial MT"/>
                <a:cs typeface="Arial MT"/>
              </a:rPr>
              <a:t>with your listeners </a:t>
            </a:r>
            <a:r>
              <a:rPr sz="3350" spc="15" dirty="0">
                <a:latin typeface="Arial MT"/>
                <a:cs typeface="Arial MT"/>
              </a:rPr>
              <a:t>and </a:t>
            </a:r>
            <a:r>
              <a:rPr sz="3350" spc="10" dirty="0">
                <a:latin typeface="Arial MT"/>
                <a:cs typeface="Arial MT"/>
              </a:rPr>
              <a:t>helps </a:t>
            </a:r>
            <a:r>
              <a:rPr sz="3350" spc="15" dirty="0">
                <a:latin typeface="Arial MT"/>
                <a:cs typeface="Arial MT"/>
              </a:rPr>
              <a:t> you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establish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</a:t>
            </a:r>
            <a:r>
              <a:rPr sz="3350" spc="10" dirty="0">
                <a:latin typeface="Arial MT"/>
                <a:cs typeface="Arial MT"/>
              </a:rPr>
              <a:t> connection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with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them. </a:t>
            </a:r>
            <a:r>
              <a:rPr sz="3350" spc="5" dirty="0">
                <a:latin typeface="Arial MT"/>
                <a:cs typeface="Arial MT"/>
              </a:rPr>
              <a:t>It </a:t>
            </a:r>
            <a:r>
              <a:rPr sz="3350" spc="10" dirty="0">
                <a:latin typeface="Arial MT"/>
                <a:cs typeface="Arial MT"/>
              </a:rPr>
              <a:t>also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conveys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confidence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-10" dirty="0">
                <a:latin typeface="Arial MT"/>
                <a:cs typeface="Arial MT"/>
              </a:rPr>
              <a:t>credibility.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080" algn="just">
              <a:lnSpc>
                <a:spcPct val="100499"/>
              </a:lnSpc>
            </a:pPr>
            <a:r>
              <a:rPr sz="3350" spc="15" dirty="0">
                <a:latin typeface="Arial MT"/>
                <a:cs typeface="Arial MT"/>
              </a:rPr>
              <a:t>Use </a:t>
            </a:r>
            <a:r>
              <a:rPr sz="3350" spc="10" dirty="0">
                <a:latin typeface="Arial MT"/>
                <a:cs typeface="Arial MT"/>
              </a:rPr>
              <a:t>facial expressions to </a:t>
            </a:r>
            <a:r>
              <a:rPr sz="3350" spc="15" dirty="0">
                <a:latin typeface="Arial MT"/>
                <a:cs typeface="Arial MT"/>
              </a:rPr>
              <a:t>convey </a:t>
            </a:r>
            <a:r>
              <a:rPr sz="3350" spc="10" dirty="0">
                <a:latin typeface="Arial MT"/>
                <a:cs typeface="Arial MT"/>
              </a:rPr>
              <a:t>emotion </a:t>
            </a:r>
            <a:r>
              <a:rPr sz="3350" spc="15" dirty="0">
                <a:latin typeface="Arial MT"/>
                <a:cs typeface="Arial MT"/>
              </a:rPr>
              <a:t>and emphasize key </a:t>
            </a:r>
            <a:r>
              <a:rPr sz="3350" spc="10" dirty="0">
                <a:latin typeface="Arial MT"/>
                <a:cs typeface="Arial MT"/>
              </a:rPr>
              <a:t>points. </a:t>
            </a:r>
            <a:r>
              <a:rPr sz="3350" spc="-65" dirty="0">
                <a:latin typeface="Arial MT"/>
                <a:cs typeface="Arial MT"/>
              </a:rPr>
              <a:t>Your </a:t>
            </a:r>
            <a:r>
              <a:rPr sz="3350" spc="10" dirty="0">
                <a:latin typeface="Arial MT"/>
                <a:cs typeface="Arial MT"/>
              </a:rPr>
              <a:t>facial expressions should </a:t>
            </a:r>
            <a:r>
              <a:rPr sz="3350" spc="-919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match</a:t>
            </a:r>
            <a:r>
              <a:rPr sz="335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the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tone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content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of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your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message.</a:t>
            </a:r>
            <a:endParaRPr sz="3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 MT"/>
              <a:cs typeface="Arial MT"/>
            </a:endParaRPr>
          </a:p>
          <a:p>
            <a:pPr marL="12700" marR="5080" algn="just">
              <a:lnSpc>
                <a:spcPct val="100499"/>
              </a:lnSpc>
            </a:pPr>
            <a:r>
              <a:rPr sz="3350" spc="-25" dirty="0">
                <a:latin typeface="Arial MT"/>
                <a:cs typeface="Arial MT"/>
              </a:rPr>
              <a:t>Vocal </a:t>
            </a:r>
            <a:r>
              <a:rPr sz="3350" spc="10" dirty="0">
                <a:latin typeface="Arial MT"/>
                <a:cs typeface="Arial MT"/>
              </a:rPr>
              <a:t>variety is another important factor in non-verbal communication. </a:t>
            </a:r>
            <a:r>
              <a:rPr sz="3350" spc="-90" dirty="0">
                <a:latin typeface="Arial MT"/>
                <a:cs typeface="Arial MT"/>
              </a:rPr>
              <a:t>You </a:t>
            </a:r>
            <a:r>
              <a:rPr sz="3350" spc="15" dirty="0">
                <a:latin typeface="Arial MT"/>
                <a:cs typeface="Arial MT"/>
              </a:rPr>
              <a:t>can use </a:t>
            </a:r>
            <a:r>
              <a:rPr sz="3350" spc="10" dirty="0">
                <a:latin typeface="Arial MT"/>
                <a:cs typeface="Arial MT"/>
              </a:rPr>
              <a:t>intonation, pace, </a:t>
            </a:r>
            <a:r>
              <a:rPr sz="3350" spc="-919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volume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variations</a:t>
            </a:r>
            <a:r>
              <a:rPr sz="3350" spc="1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to</a:t>
            </a:r>
            <a:r>
              <a:rPr sz="3350" spc="15" dirty="0">
                <a:latin typeface="Arial MT"/>
                <a:cs typeface="Arial MT"/>
              </a:rPr>
              <a:t> convey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meaning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and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engage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your</a:t>
            </a:r>
            <a:r>
              <a:rPr sz="3350" spc="15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audience.</a:t>
            </a:r>
            <a:r>
              <a:rPr sz="3350" spc="15" dirty="0">
                <a:latin typeface="Arial MT"/>
                <a:cs typeface="Arial MT"/>
              </a:rPr>
              <a:t> </a:t>
            </a:r>
            <a:r>
              <a:rPr sz="3350" dirty="0">
                <a:latin typeface="Arial MT"/>
                <a:cs typeface="Arial MT"/>
              </a:rPr>
              <a:t>Avoid</a:t>
            </a:r>
            <a:r>
              <a:rPr sz="3350" spc="5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speaking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0" dirty="0">
                <a:latin typeface="Arial MT"/>
                <a:cs typeface="Arial MT"/>
              </a:rPr>
              <a:t>in  </a:t>
            </a:r>
            <a:r>
              <a:rPr sz="3350" spc="15" dirty="0">
                <a:latin typeface="Arial MT"/>
                <a:cs typeface="Arial MT"/>
              </a:rPr>
              <a:t>a </a:t>
            </a:r>
            <a:r>
              <a:rPr sz="3350" spc="20" dirty="0">
                <a:latin typeface="Arial MT"/>
                <a:cs typeface="Arial MT"/>
              </a:rPr>
              <a:t> </a:t>
            </a:r>
            <a:r>
              <a:rPr sz="3350" spc="15" dirty="0">
                <a:latin typeface="Arial MT"/>
                <a:cs typeface="Arial MT"/>
              </a:rPr>
              <a:t>monotone.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1353</Words>
  <Application>Microsoft Office PowerPoint</Application>
  <PresentationFormat>Custom</PresentationFormat>
  <Paragraphs>160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MT</vt:lpstr>
      <vt:lpstr>Calibri</vt:lpstr>
      <vt:lpstr>Times New Roman</vt:lpstr>
      <vt:lpstr>Trebuchet MS</vt:lpstr>
      <vt:lpstr>Office Theme</vt:lpstr>
      <vt:lpstr>1_Θέμα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9 - Public Speaking and Presentations</dc:title>
  <dc:creator>Vasilism</dc:creator>
  <cp:lastModifiedBy>Μανουσάκης Βασίλης</cp:lastModifiedBy>
  <cp:revision>2</cp:revision>
  <dcterms:created xsi:type="dcterms:W3CDTF">2023-10-17T06:38:26Z</dcterms:created>
  <dcterms:modified xsi:type="dcterms:W3CDTF">2025-11-19T08:43:55Z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2023-10-16T00:00:00Z</vt:filetime>
  </property>
  <property fmtid="{D5CDD505-2E9C-101B-9397-08002B2CF9AE}" pid="3" name="Creator">
    <vt:lpwstr>Keynote</vt:lpwstr>
  </property>
  <property fmtid="{D5CDD505-2E9C-101B-9397-08002B2CF9AE}" pid="4" name="LastSaved">
    <vt:filetime>2023-10-17T00:00:00Z</vt:filetime>
  </property>
</Properties>
</file>