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23"/>
  </p:notesMasterIdLst>
  <p:handoutMasterIdLst>
    <p:handoutMasterId r:id="rId24"/>
  </p:handoutMasterIdLst>
  <p:sldIdLst>
    <p:sldId id="2561" r:id="rId5"/>
    <p:sldId id="2562" r:id="rId6"/>
    <p:sldId id="2563" r:id="rId7"/>
    <p:sldId id="2564" r:id="rId8"/>
    <p:sldId id="2565" r:id="rId9"/>
    <p:sldId id="260" r:id="rId10"/>
    <p:sldId id="2566" r:id="rId11"/>
    <p:sldId id="2567" r:id="rId12"/>
    <p:sldId id="258" r:id="rId13"/>
    <p:sldId id="259" r:id="rId14"/>
    <p:sldId id="2568" r:id="rId15"/>
    <p:sldId id="2569" r:id="rId16"/>
    <p:sldId id="2570" r:id="rId17"/>
    <p:sldId id="2571" r:id="rId18"/>
    <p:sldId id="2572" r:id="rId19"/>
    <p:sldId id="2573" r:id="rId20"/>
    <p:sldId id="2574" r:id="rId21"/>
    <p:sldId id="25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Conduct Research and Evaluate Sources" id="{6B68C478-9FD7-44D0-B0E4-BFB5087D2AE3}">
          <p14:sldIdLst>
            <p14:sldId id="2561"/>
          </p14:sldIdLst>
        </p14:section>
        <p14:section name="Introduction" id="{944E98E9-24D8-4753-A758-FFDFFF67FF42}">
          <p14:sldIdLst>
            <p14:sldId id="2562"/>
            <p14:sldId id="2563"/>
          </p14:sldIdLst>
        </p14:section>
        <p14:section name="Conducting Research" id="{658E24D6-FD26-45BC-B1F5-F8AA041F64BD}">
          <p14:sldIdLst>
            <p14:sldId id="2564"/>
            <p14:sldId id="2565"/>
            <p14:sldId id="260"/>
          </p14:sldIdLst>
        </p14:section>
        <p14:section name="Evaluating Sources" id="{1815655B-F58E-4ED9-B63A-5598DE0EE09C}">
          <p14:sldIdLst>
            <p14:sldId id="2566"/>
            <p14:sldId id="2567"/>
            <p14:sldId id="258"/>
            <p14:sldId id="259"/>
          </p14:sldIdLst>
        </p14:section>
        <p14:section name="Evaluating AI Sources" id="{369771EE-845B-4768-BC47-B85CC7776A0F}">
          <p14:sldIdLst>
            <p14:sldId id="2568"/>
            <p14:sldId id="2569"/>
          </p14:sldIdLst>
        </p14:section>
        <p14:section name="APA Referencing" id="{9DFD6626-0A45-4F20-AE6A-3C76A7651869}">
          <p14:sldIdLst>
            <p14:sldId id="2570"/>
            <p14:sldId id="2571"/>
          </p14:sldIdLst>
        </p14:section>
        <p14:section name="Critical Thinking" id="{ACC97053-1FF6-446A-A47F-381B5FCA23EF}">
          <p14:sldIdLst>
            <p14:sldId id="2572"/>
            <p14:sldId id="2573"/>
          </p14:sldIdLst>
        </p14:section>
        <p14:section name="Conclusion" id="{86006892-CAB0-48EA-B5C1-114B601A05C9}">
          <p14:sldIdLst>
            <p14:sldId id="2574"/>
            <p14:sldId id="2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F164C-0675-4AC5-A52A-F8DD08AD22CB}" v="18" dt="2025-11-26T08:01:49.557"/>
    <p1510:client id="{D2FB9373-3484-AB06-2FAF-A13368A62852}" v="44" dt="2025-11-26T08:14:55.48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11/26/2025</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337058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APA Referencing</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245124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Proper referencing is essential to acknowledge sources and avoid plagiarism. The APA style is widely used in academic writing, including engineering disciplines. Examples include: for books, the format is Author, A. A. (Year). Title of work. Publisher; for journal articles, Author, A. A. (Year). Title of article. Journal Name, volume(issue), pages; and for websites, Author, A. A. (Year). Title of page. Site Name. URL. Students should pay attention to punctuation, capitalization, and italicization as per APA guidelines. Accurate referencing not only gives credit to original authors but also strengthens the credibility of the research by allowing readers to verify sources.</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a:p>
        </p:txBody>
      </p:sp>
    </p:spTree>
    <p:extLst>
      <p:ext uri="{BB962C8B-B14F-4D97-AF65-F5344CB8AC3E}">
        <p14:creationId xmlns:p14="http://schemas.microsoft.com/office/powerpoint/2010/main" val="369772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Critical Thinking Questions</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a:p>
        </p:txBody>
      </p:sp>
    </p:spTree>
    <p:extLst>
      <p:ext uri="{BB962C8B-B14F-4D97-AF65-F5344CB8AC3E}">
        <p14:creationId xmlns:p14="http://schemas.microsoft.com/office/powerpoint/2010/main" val="393314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Critical thinking is vital for evaluating scientific evidence and making informed decisions. Students should ask questions such as: What type of evidence supports or challenges a specific scientific theory? How can correlation be distinguished from causation in a study? What are the limitations or biases in collected data? How do scientists ensure validity and reliability of results? Ethical considerations in research, the role of peer review in maintaining integrity, and the simplification of complex phenomena through models are also important areas to explore. Additionally, students should consider how findings are communicated to the public and how misconceptions are addressed. These questions encourage deeper analysis and foster a mindset of inquiry essential for engineering practice.</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a:p>
        </p:txBody>
      </p:sp>
    </p:spTree>
    <p:extLst>
      <p:ext uri="{BB962C8B-B14F-4D97-AF65-F5344CB8AC3E}">
        <p14:creationId xmlns:p14="http://schemas.microsoft.com/office/powerpoint/2010/main" val="206663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a:p>
        </p:txBody>
      </p:sp>
    </p:spTree>
    <p:extLst>
      <p:ext uri="{BB962C8B-B14F-4D97-AF65-F5344CB8AC3E}">
        <p14:creationId xmlns:p14="http://schemas.microsoft.com/office/powerpoint/2010/main" val="427726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Thank you for engaging with this presentation. The skills discussed—conducting research, evaluating sources, assessing AI-generated content, and referencing correctly—are foundational for academic success and professional growth in Civil Engineering. Students are encouraged to apply these principles consistently and seek guidance when needed. Questions are welcome to clarify concepts or explore further applications.</a:t>
            </a:r>
          </a:p>
        </p:txBody>
      </p:sp>
      <p:sp>
        <p:nvSpPr>
          <p:cNvPr id="4" name="Slide Number Placeholder 3"/>
          <p:cNvSpPr>
            <a:spLocks noGrp="1"/>
          </p:cNvSpPr>
          <p:nvPr>
            <p:ph type="sldNum" sz="quarter" idx="5"/>
          </p:nvPr>
        </p:nvSpPr>
        <p:spPr/>
        <p:txBody>
          <a:bodyPr/>
          <a:lstStyle/>
          <a:p>
            <a:fld id="{BFDD6F49-EBB7-4CCF-97A8-E526BB28BB69}" type="slidenum">
              <a:rPr lang="en-US" smtClean="0"/>
              <a:t>18</a:t>
            </a:fld>
            <a:endParaRPr lang="en-US"/>
          </a:p>
        </p:txBody>
      </p:sp>
    </p:spTree>
    <p:extLst>
      <p:ext uri="{BB962C8B-B14F-4D97-AF65-F5344CB8AC3E}">
        <p14:creationId xmlns:p14="http://schemas.microsoft.com/office/powerpoint/2010/main" val="299816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 the Presentation</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45052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presentation is designed to guide first-semester Civil Engineering students through the essential steps of conducting academic research and evaluating sources effectively. Research is a cornerstone of engineering education, enabling students to develop critical thinking skills and make informed decisions based on credible evidence. The session will cover the research process, criteria for evaluating sources, considerations for AI-generated content, and proper referencing using APA style. Additionally, it will include critical thinking questions to encourage deeper engagement with scientific material and conclude with a thank-you note. By mastering these skills early, students will be better equipped to handle complex projects, write high-quality reports, and contribute meaningfully to the engineering field.</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373279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Steps to Conduct Research</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13194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Conducting research involves a systematic approach to ensure accuracy and reliability. The first step is identifying a clear research problem or question, which serves as the foundation for the entire process. Next, reviewing existing literature helps students understand what has already been studied and identify gaps in knowledge. Formulating a hypothesis or defining objectives provides direction for the research. Designing a methodology involves selecting appropriate data collection and analysis techniques, ensuring they align with the research goals. Data collection should be thorough and unbiased, followed by rigorous analysis to interpret findings accurately. Finally, drawing conclusions and reporting results in a structured format ensures that the research contributes to academic and professional discourse. Each step requires attention to detail and adherence to ethical standards.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302223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Criteria for Evaluating Sources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70480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Evaluating sources is critical to ensure the credibility and relevance of information used in research. Key criteria include credibility, which involves assessing the author’s qualifications and reputation; relevance, ensuring the source addresses the research question; and accuracy, which requires evidence-based content supported by peer-reviewed studies. Currency is another important factor, as engineering knowledge evolves rapidly, making up-to-date information essential. Objectivity ensures that the source is free from bias and presents balanced viewpoints. Students should also consider the publication type, such as scholarly journals versus popular media, and verify references cited within the source. Applying these criteria consistently helps maintain the integrity of academic work and prevents reliance on unreliable or misleading information.</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404491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Evaluate AI-Generated Content</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246699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AI-generated content is increasingly used in academic research, but it requires careful evaluation. Transparency is crucial—students should check whether the AI tool discloses its limitations and data sources. Verification of facts with trusted academic or professional sources is essential to avoid inaccuracies. Bias assessment is important because AI models often reflect biases present in their training data, which can influence outputs. Students should look for citations and references provided by the AI and confirm their validity. Finally, AI should be treated as a starting point rather than a definitive source; human judgment and cross-referencing remain indispensable. By applying these principles, students can leverage AI responsibly while maintaining academic rigor.</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2830030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US"/>
              <a:t>Click to edit Master title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US"/>
              <a:t>Click to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US"/>
              <a:t>Click to edit Master title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US"/>
              <a:t>Click to edit Master title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US"/>
              <a:t>Click to edit Master title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US"/>
              <a:t>Click to edit Master title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US"/>
              <a:t>Click to edit Master title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US"/>
              <a:t>Click to edit Master title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US"/>
              <a:t>Click to edit Master title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US"/>
              <a:t>Click to edit Master title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US"/>
              <a:t>Click to edit Master title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US"/>
              <a:t>Click to edit Master title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US"/>
              <a:t>Click to edit Master title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US"/>
              <a:t>Click to edit Master title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US"/>
              <a:t>Click to edit Master title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US"/>
              <a:t>Click to edit Master title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US"/>
              <a:t>Click to edit Master title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US"/>
              <a:t>Click to edit Master title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US"/>
              <a:t>Click to edit Master title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US"/>
              <a:t>Click to edit Master title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US"/>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US"/>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US"/>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US"/>
              <a:t>Click to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US"/>
              <a:t>Click to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US"/>
              <a:t>Click to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US"/>
              <a:t>Click to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577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US"/>
              <a:t>Click to edit Master title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US"/>
              <a:t>Click to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US"/>
              <a:t>Click to edit Master title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 id="2147483902" r:id="rId61"/>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76DE-E2AC-0C77-C08B-8291BB4B27E5}"/>
              </a:ext>
            </a:extLst>
          </p:cNvPr>
          <p:cNvSpPr>
            <a:spLocks noGrp="1"/>
          </p:cNvSpPr>
          <p:nvPr>
            <p:ph type="title"/>
          </p:nvPr>
        </p:nvSpPr>
        <p:spPr>
          <a:xfrm>
            <a:off x="533908" y="1413141"/>
            <a:ext cx="3730752" cy="2843784"/>
          </a:xfrm>
        </p:spPr>
        <p:txBody>
          <a:bodyPr anchor="b">
            <a:normAutofit/>
          </a:bodyPr>
          <a:lstStyle/>
          <a:p>
            <a:r>
              <a:rPr lang="en-US"/>
              <a:t>How to Conduct Research and Evaluate Sources</a:t>
            </a:r>
          </a:p>
        </p:txBody>
      </p:sp>
      <p:sp>
        <p:nvSpPr>
          <p:cNvPr id="3" name="Subtitle 2">
            <a:extLst>
              <a:ext uri="{FF2B5EF4-FFF2-40B4-BE49-F238E27FC236}">
                <a16:creationId xmlns:a16="http://schemas.microsoft.com/office/drawing/2014/main" id="{0198A63C-3642-A992-F0B1-C9D2BE0E38CB}"/>
              </a:ext>
            </a:extLst>
          </p:cNvPr>
          <p:cNvSpPr>
            <a:spLocks noGrp="1"/>
          </p:cNvSpPr>
          <p:nvPr>
            <p:ph type="subTitle" idx="1"/>
          </p:nvPr>
        </p:nvSpPr>
        <p:spPr>
          <a:xfrm>
            <a:off x="533908" y="4403040"/>
            <a:ext cx="3703320" cy="1123122"/>
          </a:xfrm>
        </p:spPr>
        <p:txBody>
          <a:bodyPr vert="horz" lIns="91440" tIns="45720" rIns="91440" bIns="45720" rtlCol="0" anchor="t">
            <a:noAutofit/>
          </a:bodyPr>
          <a:lstStyle/>
          <a:p>
            <a:r>
              <a:rPr lang="en-US" sz="1600" dirty="0"/>
              <a:t>Essential skills for effective information analysis</a:t>
            </a:r>
          </a:p>
          <a:p>
            <a:r>
              <a:rPr lang="en-US" sz="1600"/>
              <a:t>University of Patras – Semester 1 </a:t>
            </a:r>
          </a:p>
          <a:p>
            <a:r>
              <a:rPr lang="en-US" sz="1600"/>
              <a:t>Dr. Manousakis</a:t>
            </a:r>
          </a:p>
        </p:txBody>
      </p:sp>
      <p:pic>
        <p:nvPicPr>
          <p:cNvPr id="4" name="Picture 3" descr="Man typing on laptop keyboard in Home office.Work from home">
            <a:extLst>
              <a:ext uri="{FF2B5EF4-FFF2-40B4-BE49-F238E27FC236}">
                <a16:creationId xmlns:a16="http://schemas.microsoft.com/office/drawing/2014/main" id="{30438218-573B-4DFE-8C2D-D6A855F98825}"/>
              </a:ext>
            </a:extLst>
          </p:cNvPr>
          <p:cNvPicPr>
            <a:picLocks noChangeAspect="1"/>
          </p:cNvPicPr>
          <p:nvPr/>
        </p:nvPicPr>
        <p:blipFill>
          <a:blip r:embed="rId3"/>
          <a:srcRect l="8063" r="17744" b="-1"/>
          <a:stretch>
            <a:fillRect/>
          </a:stretch>
        </p:blipFill>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noFill/>
          <a:ln w="76200">
            <a:solidFill>
              <a:schemeClr val="accent2">
                <a:lumMod val="20000"/>
                <a:lumOff val="80000"/>
              </a:schemeClr>
            </a:solidFill>
          </a:ln>
        </p:spPr>
      </p:pic>
    </p:spTree>
    <p:extLst>
      <p:ext uri="{BB962C8B-B14F-4D97-AF65-F5344CB8AC3E}">
        <p14:creationId xmlns:p14="http://schemas.microsoft.com/office/powerpoint/2010/main" val="13491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42"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anim calcmode="lin" valueType="num">
                                      <p:cBhvr>
                                        <p:cTn id="24" dur="250" fill="hold"/>
                                        <p:tgtEl>
                                          <p:spTgt spid="3"/>
                                        </p:tgtEl>
                                        <p:attrNameLst>
                                          <p:attrName>ppt_x</p:attrName>
                                        </p:attrNameLst>
                                      </p:cBhvr>
                                      <p:tavLst>
                                        <p:tav tm="0">
                                          <p:val>
                                            <p:strVal val="#ppt_x"/>
                                          </p:val>
                                        </p:tav>
                                        <p:tav tm="100000">
                                          <p:val>
                                            <p:strVal val="#ppt_x"/>
                                          </p:val>
                                        </p:tav>
                                      </p:tavLst>
                                    </p:anim>
                                    <p:anim calcmode="lin" valueType="num">
                                      <p:cBhvr>
                                        <p:cTn id="2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11763040"/>
              </p:ext>
            </p:extLst>
          </p:nvPr>
        </p:nvGraphicFramePr>
        <p:xfrm>
          <a:off x="848093" y="473042"/>
          <a:ext cx="10493394" cy="6936254"/>
        </p:xfrm>
        <a:graphic>
          <a:graphicData uri="http://schemas.openxmlformats.org/drawingml/2006/table">
            <a:tbl>
              <a:tblPr firstRow="1" bandRow="1">
                <a:tableStyleId>{2D5ABB26-0587-4C30-8999-92F81FD0307C}</a:tableStyleId>
              </a:tblPr>
              <a:tblGrid>
                <a:gridCol w="3603819">
                  <a:extLst>
                    <a:ext uri="{9D8B030D-6E8A-4147-A177-3AD203B41FA5}">
                      <a16:colId xmlns:a16="http://schemas.microsoft.com/office/drawing/2014/main" val="20000"/>
                    </a:ext>
                  </a:extLst>
                </a:gridCol>
                <a:gridCol w="6889575">
                  <a:extLst>
                    <a:ext uri="{9D8B030D-6E8A-4147-A177-3AD203B41FA5}">
                      <a16:colId xmlns:a16="http://schemas.microsoft.com/office/drawing/2014/main" val="20001"/>
                    </a:ext>
                  </a:extLst>
                </a:gridCol>
              </a:tblGrid>
              <a:tr h="665527">
                <a:tc>
                  <a:txBody>
                    <a:bodyPr/>
                    <a:lstStyle/>
                    <a:p>
                      <a:pPr algn="ctr">
                        <a:lnSpc>
                          <a:spcPct val="100000"/>
                        </a:lnSpc>
                        <a:spcBef>
                          <a:spcPts val="610"/>
                        </a:spcBef>
                      </a:pPr>
                      <a:r>
                        <a:rPr sz="1200" b="1" spc="-35" dirty="0">
                          <a:latin typeface="Arial"/>
                          <a:cs typeface="Arial"/>
                        </a:rPr>
                        <a:t>Authorship</a:t>
                      </a:r>
                      <a:r>
                        <a:rPr sz="1200" b="1" spc="-30" dirty="0">
                          <a:latin typeface="Arial"/>
                          <a:cs typeface="Arial"/>
                        </a:rPr>
                        <a:t> </a:t>
                      </a:r>
                      <a:r>
                        <a:rPr sz="1200" b="1" spc="10" dirty="0">
                          <a:latin typeface="Arial"/>
                          <a:cs typeface="Arial"/>
                        </a:rPr>
                        <a:t>Criteria</a:t>
                      </a:r>
                      <a:endParaRPr sz="1200" dirty="0">
                        <a:latin typeface="Arial"/>
                        <a:cs typeface="Arial"/>
                      </a:endParaRPr>
                    </a:p>
                  </a:txBody>
                  <a:tcPr marL="0" marR="0" marT="469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425"/>
                        </a:spcBef>
                      </a:pPr>
                      <a:r>
                        <a:rPr sz="1200" b="1" spc="20" dirty="0">
                          <a:latin typeface="Arial"/>
                          <a:cs typeface="Arial"/>
                        </a:rPr>
                        <a:t>Related</a:t>
                      </a:r>
                      <a:r>
                        <a:rPr sz="1200" b="1" spc="-35" dirty="0">
                          <a:latin typeface="Arial"/>
                          <a:cs typeface="Arial"/>
                        </a:rPr>
                        <a:t> </a:t>
                      </a:r>
                      <a:r>
                        <a:rPr sz="1200" b="1" spc="-20" dirty="0">
                          <a:latin typeface="Arial"/>
                          <a:cs typeface="Arial"/>
                        </a:rPr>
                        <a:t>Questions</a:t>
                      </a:r>
                      <a:endParaRPr sz="1200">
                        <a:latin typeface="Arial"/>
                        <a:cs typeface="Arial"/>
                      </a:endParaRPr>
                    </a:p>
                  </a:txBody>
                  <a:tcPr marL="0" marR="0" marT="18675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373089">
                <a:tc>
                  <a:txBody>
                    <a:bodyPr/>
                    <a:lstStyle/>
                    <a:p>
                      <a:pPr>
                        <a:lnSpc>
                          <a:spcPct val="100000"/>
                        </a:lnSpc>
                      </a:pPr>
                      <a:endParaRPr sz="1200">
                        <a:latin typeface="Times New Roman"/>
                        <a:cs typeface="Times New Roman"/>
                      </a:endParaRPr>
                    </a:p>
                    <a:p>
                      <a:pPr algn="ctr">
                        <a:lnSpc>
                          <a:spcPct val="100000"/>
                        </a:lnSpc>
                        <a:spcBef>
                          <a:spcPts val="2950"/>
                        </a:spcBef>
                      </a:pPr>
                      <a:r>
                        <a:rPr sz="1200" spc="-10" dirty="0">
                          <a:latin typeface="Trebuchet MS"/>
                          <a:cs typeface="Trebuchet MS"/>
                        </a:rPr>
                        <a:t>Credentials</a:t>
                      </a:r>
                      <a:r>
                        <a:rPr sz="1200" spc="-90" dirty="0">
                          <a:latin typeface="Trebuchet MS"/>
                          <a:cs typeface="Trebuchet MS"/>
                        </a:rPr>
                        <a:t> </a:t>
                      </a:r>
                      <a:r>
                        <a:rPr sz="1200" spc="55" dirty="0">
                          <a:latin typeface="Trebuchet MS"/>
                          <a:cs typeface="Trebuchet MS"/>
                        </a:rPr>
                        <a:t>and</a:t>
                      </a:r>
                      <a:r>
                        <a:rPr sz="1200" spc="-90" dirty="0">
                          <a:latin typeface="Trebuchet MS"/>
                          <a:cs typeface="Trebuchet MS"/>
                        </a:rPr>
                        <a:t> </a:t>
                      </a:r>
                      <a:r>
                        <a:rPr sz="1200" spc="-30" dirty="0">
                          <a:latin typeface="Trebuchet MS"/>
                          <a:cs typeface="Trebuchet MS"/>
                        </a:rPr>
                        <a:t>expertise</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1200">
                        <a:latin typeface="Times New Roman"/>
                        <a:cs typeface="Times New Roman"/>
                      </a:endParaRPr>
                    </a:p>
                    <a:p>
                      <a:pPr marL="469265" indent="-422909">
                        <a:lnSpc>
                          <a:spcPts val="4004"/>
                        </a:lnSpc>
                        <a:spcBef>
                          <a:spcPts val="5"/>
                        </a:spcBef>
                        <a:buSzPct val="119672"/>
                        <a:buChar char="-"/>
                        <a:tabLst>
                          <a:tab pos="469265" algn="l"/>
                          <a:tab pos="469900" algn="l"/>
                        </a:tabLst>
                      </a:pPr>
                      <a:r>
                        <a:rPr sz="1200" spc="10" dirty="0">
                          <a:latin typeface="Trebuchet MS"/>
                          <a:cs typeface="Trebuchet MS"/>
                        </a:rPr>
                        <a:t>What</a:t>
                      </a:r>
                      <a:r>
                        <a:rPr sz="1200" spc="-70" dirty="0">
                          <a:latin typeface="Trebuchet MS"/>
                          <a:cs typeface="Trebuchet MS"/>
                        </a:rPr>
                        <a:t> </a:t>
                      </a:r>
                      <a:r>
                        <a:rPr sz="1200" spc="-75" dirty="0">
                          <a:latin typeface="Trebuchet MS"/>
                          <a:cs typeface="Trebuchet MS"/>
                        </a:rPr>
                        <a:t>are</a:t>
                      </a:r>
                      <a:r>
                        <a:rPr sz="1200" spc="-70" dirty="0">
                          <a:latin typeface="Trebuchet MS"/>
                          <a:cs typeface="Trebuchet MS"/>
                        </a:rPr>
                        <a:t> </a:t>
                      </a:r>
                      <a:r>
                        <a:rPr sz="1200" spc="-85" dirty="0">
                          <a:latin typeface="Trebuchet MS"/>
                          <a:cs typeface="Trebuchet MS"/>
                        </a:rPr>
                        <a:t>the</a:t>
                      </a:r>
                      <a:r>
                        <a:rPr sz="1200" spc="-70" dirty="0">
                          <a:latin typeface="Trebuchet MS"/>
                          <a:cs typeface="Trebuchet MS"/>
                        </a:rPr>
                        <a:t> </a:t>
                      </a:r>
                      <a:r>
                        <a:rPr sz="1200" spc="55" dirty="0">
                          <a:latin typeface="Trebuchet MS"/>
                          <a:cs typeface="Trebuchet MS"/>
                        </a:rPr>
                        <a:t>author's</a:t>
                      </a:r>
                      <a:r>
                        <a:rPr sz="1200" spc="-70" dirty="0">
                          <a:latin typeface="Trebuchet MS"/>
                          <a:cs typeface="Trebuchet MS"/>
                        </a:rPr>
                        <a:t> </a:t>
                      </a:r>
                      <a:r>
                        <a:rPr sz="1200" spc="-40" dirty="0">
                          <a:latin typeface="Trebuchet MS"/>
                          <a:cs typeface="Trebuchet MS"/>
                        </a:rPr>
                        <a:t>qualifications</a:t>
                      </a:r>
                      <a:r>
                        <a:rPr sz="1200" spc="-70" dirty="0">
                          <a:latin typeface="Trebuchet MS"/>
                          <a:cs typeface="Trebuchet MS"/>
                        </a:rPr>
                        <a:t> </a:t>
                      </a:r>
                      <a:r>
                        <a:rPr sz="1200" spc="55" dirty="0">
                          <a:latin typeface="Trebuchet MS"/>
                          <a:cs typeface="Trebuchet MS"/>
                        </a:rPr>
                        <a:t>and</a:t>
                      </a:r>
                      <a:r>
                        <a:rPr sz="1200" spc="-70" dirty="0">
                          <a:latin typeface="Trebuchet MS"/>
                          <a:cs typeface="Trebuchet MS"/>
                        </a:rPr>
                        <a:t> </a:t>
                      </a:r>
                      <a:r>
                        <a:rPr sz="1200" spc="20" dirty="0">
                          <a:latin typeface="Trebuchet MS"/>
                          <a:cs typeface="Trebuchet MS"/>
                        </a:rPr>
                        <a:t>areas</a:t>
                      </a:r>
                      <a:r>
                        <a:rPr sz="1200" spc="-70" dirty="0">
                          <a:latin typeface="Trebuchet MS"/>
                          <a:cs typeface="Trebuchet MS"/>
                        </a:rPr>
                        <a:t> </a:t>
                      </a:r>
                      <a:r>
                        <a:rPr sz="1200" spc="-60" dirty="0">
                          <a:latin typeface="Trebuchet MS"/>
                          <a:cs typeface="Trebuchet MS"/>
                        </a:rPr>
                        <a:t>of</a:t>
                      </a:r>
                      <a:r>
                        <a:rPr sz="1200" spc="-70" dirty="0">
                          <a:latin typeface="Trebuchet MS"/>
                          <a:cs typeface="Trebuchet MS"/>
                        </a:rPr>
                        <a:t> </a:t>
                      </a:r>
                      <a:r>
                        <a:rPr sz="1200" spc="30" dirty="0">
                          <a:latin typeface="Trebuchet MS"/>
                          <a:cs typeface="Trebuchet MS"/>
                        </a:rPr>
                        <a:t>expertise?</a:t>
                      </a:r>
                      <a:endParaRPr sz="1200">
                        <a:latin typeface="Trebuchet MS"/>
                        <a:cs typeface="Trebuchet MS"/>
                      </a:endParaRPr>
                    </a:p>
                    <a:p>
                      <a:pPr marL="469265" indent="-422909">
                        <a:lnSpc>
                          <a:spcPts val="4004"/>
                        </a:lnSpc>
                        <a:buSzPct val="119672"/>
                        <a:buChar char="-"/>
                        <a:tabLst>
                          <a:tab pos="469265" algn="l"/>
                          <a:tab pos="469900" algn="l"/>
                        </a:tabLst>
                      </a:pPr>
                      <a:r>
                        <a:rPr sz="1200" spc="195" dirty="0">
                          <a:latin typeface="Trebuchet MS"/>
                          <a:cs typeface="Trebuchet MS"/>
                        </a:rPr>
                        <a:t>Do</a:t>
                      </a:r>
                      <a:r>
                        <a:rPr sz="1200" spc="-75" dirty="0">
                          <a:latin typeface="Trebuchet MS"/>
                          <a:cs typeface="Trebuchet MS"/>
                        </a:rPr>
                        <a:t> </a:t>
                      </a:r>
                      <a:r>
                        <a:rPr sz="1200" spc="-60" dirty="0">
                          <a:latin typeface="Trebuchet MS"/>
                          <a:cs typeface="Trebuchet MS"/>
                        </a:rPr>
                        <a:t>they</a:t>
                      </a:r>
                      <a:r>
                        <a:rPr sz="1200" spc="-75" dirty="0">
                          <a:latin typeface="Trebuchet MS"/>
                          <a:cs typeface="Trebuchet MS"/>
                        </a:rPr>
                        <a:t> </a:t>
                      </a:r>
                      <a:r>
                        <a:rPr sz="1200" spc="15" dirty="0">
                          <a:latin typeface="Trebuchet MS"/>
                          <a:cs typeface="Trebuchet MS"/>
                        </a:rPr>
                        <a:t>have</a:t>
                      </a:r>
                      <a:r>
                        <a:rPr sz="1200" spc="-75" dirty="0">
                          <a:latin typeface="Trebuchet MS"/>
                          <a:cs typeface="Trebuchet MS"/>
                        </a:rPr>
                        <a:t> </a:t>
                      </a:r>
                      <a:r>
                        <a:rPr sz="1200" spc="-15" dirty="0">
                          <a:latin typeface="Trebuchet MS"/>
                          <a:cs typeface="Trebuchet MS"/>
                        </a:rPr>
                        <a:t>extensive</a:t>
                      </a:r>
                      <a:r>
                        <a:rPr sz="1200" spc="-75" dirty="0">
                          <a:latin typeface="Trebuchet MS"/>
                          <a:cs typeface="Trebuchet MS"/>
                        </a:rPr>
                        <a:t> </a:t>
                      </a:r>
                      <a:r>
                        <a:rPr sz="1200" spc="-15" dirty="0">
                          <a:latin typeface="Trebuchet MS"/>
                          <a:cs typeface="Trebuchet MS"/>
                        </a:rPr>
                        <a:t>experience</a:t>
                      </a:r>
                      <a:r>
                        <a:rPr sz="1200" spc="-75" dirty="0">
                          <a:latin typeface="Trebuchet MS"/>
                          <a:cs typeface="Trebuchet MS"/>
                        </a:rPr>
                        <a:t> </a:t>
                      </a:r>
                      <a:r>
                        <a:rPr sz="1200" spc="10" dirty="0">
                          <a:latin typeface="Trebuchet MS"/>
                          <a:cs typeface="Trebuchet MS"/>
                        </a:rPr>
                        <a:t>working</a:t>
                      </a:r>
                      <a:r>
                        <a:rPr sz="1200" spc="-75" dirty="0">
                          <a:latin typeface="Trebuchet MS"/>
                          <a:cs typeface="Trebuchet MS"/>
                        </a:rPr>
                        <a:t> </a:t>
                      </a:r>
                      <a:r>
                        <a:rPr sz="1200" spc="-85" dirty="0">
                          <a:latin typeface="Trebuchet MS"/>
                          <a:cs typeface="Trebuchet MS"/>
                        </a:rPr>
                        <a:t>in</a:t>
                      </a:r>
                      <a:r>
                        <a:rPr sz="1200" spc="-75" dirty="0">
                          <a:latin typeface="Trebuchet MS"/>
                          <a:cs typeface="Trebuchet MS"/>
                        </a:rPr>
                        <a:t> </a:t>
                      </a:r>
                      <a:r>
                        <a:rPr sz="1200" spc="-85" dirty="0">
                          <a:latin typeface="Trebuchet MS"/>
                          <a:cs typeface="Trebuchet MS"/>
                        </a:rPr>
                        <a:t>the</a:t>
                      </a:r>
                      <a:r>
                        <a:rPr sz="1200" spc="-75" dirty="0">
                          <a:latin typeface="Trebuchet MS"/>
                          <a:cs typeface="Trebuchet MS"/>
                        </a:rPr>
                        <a:t> </a:t>
                      </a:r>
                      <a:r>
                        <a:rPr sz="1200" dirty="0">
                          <a:latin typeface="Trebuchet MS"/>
                          <a:cs typeface="Trebuchet MS"/>
                        </a:rPr>
                        <a:t>field?</a:t>
                      </a:r>
                      <a:endParaRPr sz="1200">
                        <a:latin typeface="Trebuchet MS"/>
                        <a:cs typeface="Trebuchet MS"/>
                      </a:endParaRPr>
                    </a:p>
                  </a:txBody>
                  <a:tcPr marL="0" marR="0" marT="308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019308">
                <a:tc>
                  <a:txBody>
                    <a:bodyPr/>
                    <a:lstStyle/>
                    <a:p>
                      <a:pPr>
                        <a:lnSpc>
                          <a:spcPct val="100000"/>
                        </a:lnSpc>
                        <a:spcBef>
                          <a:spcPts val="30"/>
                        </a:spcBef>
                      </a:pPr>
                      <a:endParaRPr sz="1200">
                        <a:latin typeface="Times New Roman"/>
                        <a:cs typeface="Times New Roman"/>
                      </a:endParaRPr>
                    </a:p>
                    <a:p>
                      <a:pPr algn="ctr">
                        <a:lnSpc>
                          <a:spcPct val="100000"/>
                        </a:lnSpc>
                      </a:pPr>
                      <a:r>
                        <a:rPr sz="1200" spc="-55" dirty="0">
                          <a:latin typeface="Trebuchet MS"/>
                          <a:cs typeface="Trebuchet MS"/>
                        </a:rPr>
                        <a:t>Aﬃliations</a:t>
                      </a:r>
                      <a:endParaRPr sz="1200">
                        <a:latin typeface="Trebuchet MS"/>
                        <a:cs typeface="Trebuchet MS"/>
                      </a:endParaRPr>
                    </a:p>
                  </a:txBody>
                  <a:tcPr marL="0" marR="0" marT="2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indent="-422909">
                        <a:lnSpc>
                          <a:spcPts val="4004"/>
                        </a:lnSpc>
                        <a:spcBef>
                          <a:spcPts val="545"/>
                        </a:spcBef>
                        <a:buSzPct val="119672"/>
                        <a:buChar char="-"/>
                        <a:tabLst>
                          <a:tab pos="469265" algn="l"/>
                          <a:tab pos="469900" algn="l"/>
                        </a:tabLst>
                      </a:pPr>
                      <a:r>
                        <a:rPr sz="1200" spc="10" dirty="0">
                          <a:latin typeface="Trebuchet MS"/>
                          <a:cs typeface="Trebuchet MS"/>
                        </a:rPr>
                        <a:t>What</a:t>
                      </a:r>
                      <a:r>
                        <a:rPr sz="1200" spc="-90" dirty="0">
                          <a:latin typeface="Trebuchet MS"/>
                          <a:cs typeface="Trebuchet MS"/>
                        </a:rPr>
                        <a:t> </a:t>
                      </a:r>
                      <a:r>
                        <a:rPr sz="1200" spc="-75" dirty="0">
                          <a:latin typeface="Trebuchet MS"/>
                          <a:cs typeface="Trebuchet MS"/>
                        </a:rPr>
                        <a:t>are</a:t>
                      </a:r>
                      <a:r>
                        <a:rPr sz="1200" spc="-85" dirty="0">
                          <a:latin typeface="Trebuchet MS"/>
                          <a:cs typeface="Trebuchet MS"/>
                        </a:rPr>
                        <a:t> the </a:t>
                      </a:r>
                      <a:r>
                        <a:rPr sz="1200" spc="55" dirty="0">
                          <a:latin typeface="Trebuchet MS"/>
                          <a:cs typeface="Trebuchet MS"/>
                        </a:rPr>
                        <a:t>author's</a:t>
                      </a:r>
                      <a:r>
                        <a:rPr sz="1200" spc="-85" dirty="0">
                          <a:latin typeface="Trebuchet MS"/>
                          <a:cs typeface="Trebuchet MS"/>
                        </a:rPr>
                        <a:t> </a:t>
                      </a:r>
                      <a:r>
                        <a:rPr sz="1200" spc="-10" dirty="0">
                          <a:latin typeface="Trebuchet MS"/>
                          <a:cs typeface="Trebuchet MS"/>
                        </a:rPr>
                        <a:t>aﬃliations?</a:t>
                      </a:r>
                      <a:endParaRPr sz="1200">
                        <a:latin typeface="Trebuchet MS"/>
                        <a:cs typeface="Trebuchet MS"/>
                      </a:endParaRPr>
                    </a:p>
                    <a:p>
                      <a:pPr marL="469265" marR="1590040" indent="-422909">
                        <a:lnSpc>
                          <a:spcPts val="3600"/>
                        </a:lnSpc>
                        <a:spcBef>
                          <a:spcPts val="395"/>
                        </a:spcBef>
                        <a:buSzPct val="119672"/>
                        <a:buChar char="-"/>
                        <a:tabLst>
                          <a:tab pos="469265" algn="l"/>
                          <a:tab pos="469900" algn="l"/>
                        </a:tabLst>
                      </a:pPr>
                      <a:r>
                        <a:rPr sz="1200" spc="-25" dirty="0">
                          <a:latin typeface="Trebuchet MS"/>
                          <a:cs typeface="Trebuchet MS"/>
                        </a:rPr>
                        <a:t>Are</a:t>
                      </a:r>
                      <a:r>
                        <a:rPr sz="1200" spc="-75" dirty="0">
                          <a:latin typeface="Trebuchet MS"/>
                          <a:cs typeface="Trebuchet MS"/>
                        </a:rPr>
                        <a:t> </a:t>
                      </a:r>
                      <a:r>
                        <a:rPr sz="1200" spc="-60" dirty="0">
                          <a:latin typeface="Trebuchet MS"/>
                          <a:cs typeface="Trebuchet MS"/>
                        </a:rPr>
                        <a:t>they</a:t>
                      </a:r>
                      <a:r>
                        <a:rPr sz="1200" spc="-75" dirty="0">
                          <a:latin typeface="Trebuchet MS"/>
                          <a:cs typeface="Trebuchet MS"/>
                        </a:rPr>
                        <a:t> </a:t>
                      </a:r>
                      <a:r>
                        <a:rPr sz="1200" spc="-105" dirty="0">
                          <a:latin typeface="Trebuchet MS"/>
                          <a:cs typeface="Trebuchet MS"/>
                        </a:rPr>
                        <a:t>aﬃliated</a:t>
                      </a:r>
                      <a:r>
                        <a:rPr sz="1200" spc="-75" dirty="0">
                          <a:latin typeface="Trebuchet MS"/>
                          <a:cs typeface="Trebuchet MS"/>
                        </a:rPr>
                        <a:t> </a:t>
                      </a:r>
                      <a:r>
                        <a:rPr sz="1200" spc="-95" dirty="0">
                          <a:latin typeface="Trebuchet MS"/>
                          <a:cs typeface="Trebuchet MS"/>
                        </a:rPr>
                        <a:t>with</a:t>
                      </a:r>
                      <a:r>
                        <a:rPr sz="1200" spc="-75" dirty="0">
                          <a:latin typeface="Trebuchet MS"/>
                          <a:cs typeface="Trebuchet MS"/>
                        </a:rPr>
                        <a:t> </a:t>
                      </a:r>
                      <a:r>
                        <a:rPr sz="1200" spc="35" dirty="0">
                          <a:latin typeface="Trebuchet MS"/>
                          <a:cs typeface="Trebuchet MS"/>
                        </a:rPr>
                        <a:t>a</a:t>
                      </a:r>
                      <a:r>
                        <a:rPr sz="1200" spc="-75" dirty="0">
                          <a:latin typeface="Trebuchet MS"/>
                          <a:cs typeface="Trebuchet MS"/>
                        </a:rPr>
                        <a:t> </a:t>
                      </a:r>
                      <a:r>
                        <a:rPr sz="1200" spc="-55" dirty="0">
                          <a:latin typeface="Trebuchet MS"/>
                          <a:cs typeface="Trebuchet MS"/>
                        </a:rPr>
                        <a:t>reputable</a:t>
                      </a:r>
                      <a:r>
                        <a:rPr sz="1200" spc="-75" dirty="0">
                          <a:latin typeface="Trebuchet MS"/>
                          <a:cs typeface="Trebuchet MS"/>
                        </a:rPr>
                        <a:t> </a:t>
                      </a:r>
                      <a:r>
                        <a:rPr sz="1200" spc="-85" dirty="0">
                          <a:latin typeface="Trebuchet MS"/>
                          <a:cs typeface="Trebuchet MS"/>
                        </a:rPr>
                        <a:t>university,</a:t>
                      </a:r>
                      <a:r>
                        <a:rPr sz="1200" spc="-75" dirty="0">
                          <a:latin typeface="Trebuchet MS"/>
                          <a:cs typeface="Trebuchet MS"/>
                        </a:rPr>
                        <a:t> </a:t>
                      </a:r>
                      <a:r>
                        <a:rPr sz="1200" spc="-5" dirty="0">
                          <a:latin typeface="Trebuchet MS"/>
                          <a:cs typeface="Trebuchet MS"/>
                        </a:rPr>
                        <a:t>research </a:t>
                      </a:r>
                      <a:r>
                        <a:rPr sz="1200" spc="-900" dirty="0">
                          <a:latin typeface="Trebuchet MS"/>
                          <a:cs typeface="Trebuchet MS"/>
                        </a:rPr>
                        <a:t> </a:t>
                      </a:r>
                      <a:r>
                        <a:rPr sz="1200" spc="-95" dirty="0">
                          <a:latin typeface="Trebuchet MS"/>
                          <a:cs typeface="Trebuchet MS"/>
                        </a:rPr>
                        <a:t>institution,</a:t>
                      </a:r>
                      <a:r>
                        <a:rPr sz="1200" spc="-80" dirty="0">
                          <a:latin typeface="Trebuchet MS"/>
                          <a:cs typeface="Trebuchet MS"/>
                        </a:rPr>
                        <a:t> </a:t>
                      </a:r>
                      <a:r>
                        <a:rPr sz="1200" spc="-30" dirty="0">
                          <a:latin typeface="Trebuchet MS"/>
                          <a:cs typeface="Trebuchet MS"/>
                        </a:rPr>
                        <a:t>or</a:t>
                      </a:r>
                      <a:r>
                        <a:rPr sz="1200" spc="-75" dirty="0">
                          <a:latin typeface="Trebuchet MS"/>
                          <a:cs typeface="Trebuchet MS"/>
                        </a:rPr>
                        <a:t> </a:t>
                      </a:r>
                      <a:r>
                        <a:rPr sz="1200" spc="5" dirty="0">
                          <a:latin typeface="Trebuchet MS"/>
                          <a:cs typeface="Trebuchet MS"/>
                        </a:rPr>
                        <a:t>professional</a:t>
                      </a:r>
                      <a:r>
                        <a:rPr sz="1200" spc="-75" dirty="0">
                          <a:latin typeface="Trebuchet MS"/>
                          <a:cs typeface="Trebuchet MS"/>
                        </a:rPr>
                        <a:t> </a:t>
                      </a:r>
                      <a:r>
                        <a:rPr sz="1200" spc="20" dirty="0">
                          <a:latin typeface="Trebuchet MS"/>
                          <a:cs typeface="Trebuchet MS"/>
                        </a:rPr>
                        <a:t>organization?</a:t>
                      </a:r>
                      <a:endParaRPr sz="1200">
                        <a:latin typeface="Trebuchet MS"/>
                        <a:cs typeface="Trebuchet MS"/>
                      </a:endParaRPr>
                    </a:p>
                  </a:txBody>
                  <a:tcPr marL="0" marR="0" marT="419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19308">
                <a:tc>
                  <a:txBody>
                    <a:bodyPr/>
                    <a:lstStyle/>
                    <a:p>
                      <a:pPr>
                        <a:lnSpc>
                          <a:spcPct val="100000"/>
                        </a:lnSpc>
                        <a:spcBef>
                          <a:spcPts val="30"/>
                        </a:spcBef>
                      </a:pPr>
                      <a:endParaRPr sz="1200">
                        <a:latin typeface="Times New Roman"/>
                        <a:cs typeface="Times New Roman"/>
                      </a:endParaRPr>
                    </a:p>
                    <a:p>
                      <a:pPr algn="ctr">
                        <a:lnSpc>
                          <a:spcPct val="100000"/>
                        </a:lnSpc>
                      </a:pPr>
                      <a:r>
                        <a:rPr sz="1200" spc="-10" dirty="0">
                          <a:latin typeface="Trebuchet MS"/>
                          <a:cs typeface="Trebuchet MS"/>
                        </a:rPr>
                        <a:t>Reputation</a:t>
                      </a:r>
                      <a:endParaRPr sz="1200">
                        <a:latin typeface="Trebuchet MS"/>
                        <a:cs typeface="Trebuchet MS"/>
                      </a:endParaRPr>
                    </a:p>
                  </a:txBody>
                  <a:tcPr marL="0" marR="0" marT="2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indent="-422909">
                        <a:lnSpc>
                          <a:spcPts val="4004"/>
                        </a:lnSpc>
                        <a:spcBef>
                          <a:spcPts val="545"/>
                        </a:spcBef>
                        <a:buSzPct val="119672"/>
                        <a:buChar char="-"/>
                        <a:tabLst>
                          <a:tab pos="469265" algn="l"/>
                          <a:tab pos="469900" algn="l"/>
                        </a:tabLst>
                      </a:pPr>
                      <a:r>
                        <a:rPr sz="1200" spc="10" dirty="0">
                          <a:latin typeface="Trebuchet MS"/>
                          <a:cs typeface="Trebuchet MS"/>
                        </a:rPr>
                        <a:t>What</a:t>
                      </a:r>
                      <a:r>
                        <a:rPr sz="1200" spc="-80" dirty="0">
                          <a:latin typeface="Trebuchet MS"/>
                          <a:cs typeface="Trebuchet MS"/>
                        </a:rPr>
                        <a:t> </a:t>
                      </a:r>
                      <a:r>
                        <a:rPr sz="1200" spc="45" dirty="0">
                          <a:latin typeface="Trebuchet MS"/>
                          <a:cs typeface="Trebuchet MS"/>
                        </a:rPr>
                        <a:t>is</a:t>
                      </a:r>
                      <a:r>
                        <a:rPr sz="1200" spc="-75" dirty="0">
                          <a:latin typeface="Trebuchet MS"/>
                          <a:cs typeface="Trebuchet MS"/>
                        </a:rPr>
                        <a:t> </a:t>
                      </a:r>
                      <a:r>
                        <a:rPr sz="1200" spc="-85" dirty="0">
                          <a:latin typeface="Trebuchet MS"/>
                          <a:cs typeface="Trebuchet MS"/>
                        </a:rPr>
                        <a:t>the</a:t>
                      </a:r>
                      <a:r>
                        <a:rPr sz="1200" spc="-80" dirty="0">
                          <a:latin typeface="Trebuchet MS"/>
                          <a:cs typeface="Trebuchet MS"/>
                        </a:rPr>
                        <a:t> </a:t>
                      </a:r>
                      <a:r>
                        <a:rPr sz="1200" spc="55" dirty="0">
                          <a:latin typeface="Trebuchet MS"/>
                          <a:cs typeface="Trebuchet MS"/>
                        </a:rPr>
                        <a:t>author's</a:t>
                      </a:r>
                      <a:r>
                        <a:rPr sz="1200" spc="-75" dirty="0">
                          <a:latin typeface="Trebuchet MS"/>
                          <a:cs typeface="Trebuchet MS"/>
                        </a:rPr>
                        <a:t> </a:t>
                      </a:r>
                      <a:r>
                        <a:rPr sz="1200" spc="-65" dirty="0">
                          <a:latin typeface="Trebuchet MS"/>
                          <a:cs typeface="Trebuchet MS"/>
                        </a:rPr>
                        <a:t>reputation</a:t>
                      </a:r>
                      <a:r>
                        <a:rPr sz="1200" spc="-75" dirty="0">
                          <a:latin typeface="Trebuchet MS"/>
                          <a:cs typeface="Trebuchet MS"/>
                        </a:rPr>
                        <a:t> </a:t>
                      </a:r>
                      <a:r>
                        <a:rPr sz="1200" spc="-85" dirty="0">
                          <a:latin typeface="Trebuchet MS"/>
                          <a:cs typeface="Trebuchet MS"/>
                        </a:rPr>
                        <a:t>in</a:t>
                      </a:r>
                      <a:r>
                        <a:rPr sz="1200" spc="-80" dirty="0">
                          <a:latin typeface="Trebuchet MS"/>
                          <a:cs typeface="Trebuchet MS"/>
                        </a:rPr>
                        <a:t> </a:t>
                      </a:r>
                      <a:r>
                        <a:rPr sz="1200" spc="-85" dirty="0">
                          <a:latin typeface="Trebuchet MS"/>
                          <a:cs typeface="Trebuchet MS"/>
                        </a:rPr>
                        <a:t>the</a:t>
                      </a:r>
                      <a:r>
                        <a:rPr sz="1200" spc="-75" dirty="0">
                          <a:latin typeface="Trebuchet MS"/>
                          <a:cs typeface="Trebuchet MS"/>
                        </a:rPr>
                        <a:t> </a:t>
                      </a:r>
                      <a:r>
                        <a:rPr sz="1200" dirty="0">
                          <a:latin typeface="Trebuchet MS"/>
                          <a:cs typeface="Trebuchet MS"/>
                        </a:rPr>
                        <a:t>field?</a:t>
                      </a:r>
                      <a:endParaRPr sz="1200">
                        <a:latin typeface="Trebuchet MS"/>
                        <a:cs typeface="Trebuchet MS"/>
                      </a:endParaRPr>
                    </a:p>
                    <a:p>
                      <a:pPr marL="469265" indent="-422909">
                        <a:lnSpc>
                          <a:spcPts val="3629"/>
                        </a:lnSpc>
                        <a:buSzPct val="119672"/>
                        <a:buChar char="-"/>
                        <a:tabLst>
                          <a:tab pos="469265" algn="l"/>
                          <a:tab pos="469900" algn="l"/>
                        </a:tabLst>
                      </a:pPr>
                      <a:r>
                        <a:rPr sz="1200" spc="60" dirty="0">
                          <a:latin typeface="Trebuchet MS"/>
                          <a:cs typeface="Trebuchet MS"/>
                        </a:rPr>
                        <a:t>Have</a:t>
                      </a:r>
                      <a:r>
                        <a:rPr sz="1200" spc="-70" dirty="0">
                          <a:latin typeface="Trebuchet MS"/>
                          <a:cs typeface="Trebuchet MS"/>
                        </a:rPr>
                        <a:t> </a:t>
                      </a:r>
                      <a:r>
                        <a:rPr sz="1200" spc="-60" dirty="0">
                          <a:latin typeface="Trebuchet MS"/>
                          <a:cs typeface="Trebuchet MS"/>
                        </a:rPr>
                        <a:t>they</a:t>
                      </a:r>
                      <a:r>
                        <a:rPr sz="1200" spc="-70" dirty="0">
                          <a:latin typeface="Trebuchet MS"/>
                          <a:cs typeface="Trebuchet MS"/>
                        </a:rPr>
                        <a:t> </a:t>
                      </a:r>
                      <a:r>
                        <a:rPr sz="1200" spc="25" dirty="0">
                          <a:latin typeface="Trebuchet MS"/>
                          <a:cs typeface="Trebuchet MS"/>
                        </a:rPr>
                        <a:t>published</a:t>
                      </a:r>
                      <a:r>
                        <a:rPr sz="1200" spc="-70" dirty="0">
                          <a:latin typeface="Trebuchet MS"/>
                          <a:cs typeface="Trebuchet MS"/>
                        </a:rPr>
                        <a:t> </a:t>
                      </a:r>
                      <a:r>
                        <a:rPr sz="1200" spc="-65" dirty="0">
                          <a:latin typeface="Trebuchet MS"/>
                          <a:cs typeface="Trebuchet MS"/>
                        </a:rPr>
                        <a:t>other</a:t>
                      </a:r>
                      <a:r>
                        <a:rPr sz="1200" spc="-70" dirty="0">
                          <a:latin typeface="Trebuchet MS"/>
                          <a:cs typeface="Trebuchet MS"/>
                        </a:rPr>
                        <a:t> </a:t>
                      </a:r>
                      <a:r>
                        <a:rPr sz="1200" spc="-55" dirty="0">
                          <a:latin typeface="Trebuchet MS"/>
                          <a:cs typeface="Trebuchet MS"/>
                        </a:rPr>
                        <a:t>articles</a:t>
                      </a:r>
                      <a:r>
                        <a:rPr sz="1200" spc="-70" dirty="0">
                          <a:latin typeface="Trebuchet MS"/>
                          <a:cs typeface="Trebuchet MS"/>
                        </a:rPr>
                        <a:t> </a:t>
                      </a:r>
                      <a:r>
                        <a:rPr sz="1200" spc="-30" dirty="0">
                          <a:latin typeface="Trebuchet MS"/>
                          <a:cs typeface="Trebuchet MS"/>
                        </a:rPr>
                        <a:t>or</a:t>
                      </a:r>
                      <a:r>
                        <a:rPr sz="1200" spc="-70" dirty="0">
                          <a:latin typeface="Trebuchet MS"/>
                          <a:cs typeface="Trebuchet MS"/>
                        </a:rPr>
                        <a:t> </a:t>
                      </a:r>
                      <a:r>
                        <a:rPr sz="1200" spc="130" dirty="0">
                          <a:latin typeface="Trebuchet MS"/>
                          <a:cs typeface="Trebuchet MS"/>
                        </a:rPr>
                        <a:t>books</a:t>
                      </a:r>
                      <a:r>
                        <a:rPr sz="1200" spc="-70" dirty="0">
                          <a:latin typeface="Trebuchet MS"/>
                          <a:cs typeface="Trebuchet MS"/>
                        </a:rPr>
                        <a:t> </a:t>
                      </a:r>
                      <a:r>
                        <a:rPr sz="1200" spc="70" dirty="0">
                          <a:latin typeface="Trebuchet MS"/>
                          <a:cs typeface="Trebuchet MS"/>
                        </a:rPr>
                        <a:t>on</a:t>
                      </a:r>
                      <a:r>
                        <a:rPr sz="1200" spc="-70" dirty="0">
                          <a:latin typeface="Trebuchet MS"/>
                          <a:cs typeface="Trebuchet MS"/>
                        </a:rPr>
                        <a:t> </a:t>
                      </a:r>
                      <a:r>
                        <a:rPr sz="1200" spc="-85" dirty="0">
                          <a:latin typeface="Trebuchet MS"/>
                          <a:cs typeface="Trebuchet MS"/>
                        </a:rPr>
                        <a:t>the</a:t>
                      </a:r>
                      <a:r>
                        <a:rPr sz="1200" spc="-70" dirty="0">
                          <a:latin typeface="Trebuchet MS"/>
                          <a:cs typeface="Trebuchet MS"/>
                        </a:rPr>
                        <a:t> </a:t>
                      </a:r>
                      <a:r>
                        <a:rPr sz="1200" spc="50" dirty="0">
                          <a:latin typeface="Trebuchet MS"/>
                          <a:cs typeface="Trebuchet MS"/>
                        </a:rPr>
                        <a:t>subject?</a:t>
                      </a:r>
                      <a:endParaRPr sz="1200">
                        <a:latin typeface="Trebuchet MS"/>
                        <a:cs typeface="Trebuchet MS"/>
                      </a:endParaRPr>
                    </a:p>
                    <a:p>
                      <a:pPr marL="469265" indent="-422909">
                        <a:lnSpc>
                          <a:spcPts val="4004"/>
                        </a:lnSpc>
                        <a:buSzPct val="119672"/>
                        <a:buChar char="-"/>
                        <a:tabLst>
                          <a:tab pos="469265" algn="l"/>
                          <a:tab pos="469900" algn="l"/>
                        </a:tabLst>
                      </a:pPr>
                      <a:r>
                        <a:rPr sz="1200" spc="-25" dirty="0">
                          <a:latin typeface="Trebuchet MS"/>
                          <a:cs typeface="Trebuchet MS"/>
                        </a:rPr>
                        <a:t>Are</a:t>
                      </a:r>
                      <a:r>
                        <a:rPr sz="1200" spc="-75" dirty="0">
                          <a:latin typeface="Trebuchet MS"/>
                          <a:cs typeface="Trebuchet MS"/>
                        </a:rPr>
                        <a:t> </a:t>
                      </a:r>
                      <a:r>
                        <a:rPr sz="1200" spc="-60" dirty="0">
                          <a:latin typeface="Trebuchet MS"/>
                          <a:cs typeface="Trebuchet MS"/>
                        </a:rPr>
                        <a:t>they</a:t>
                      </a:r>
                      <a:r>
                        <a:rPr sz="1200" spc="-75" dirty="0">
                          <a:latin typeface="Trebuchet MS"/>
                          <a:cs typeface="Trebuchet MS"/>
                        </a:rPr>
                        <a:t> </a:t>
                      </a:r>
                      <a:r>
                        <a:rPr sz="1200" spc="-50" dirty="0">
                          <a:latin typeface="Trebuchet MS"/>
                          <a:cs typeface="Trebuchet MS"/>
                        </a:rPr>
                        <a:t>cited</a:t>
                      </a:r>
                      <a:r>
                        <a:rPr sz="1200" spc="-70" dirty="0">
                          <a:latin typeface="Trebuchet MS"/>
                          <a:cs typeface="Trebuchet MS"/>
                        </a:rPr>
                        <a:t> </a:t>
                      </a:r>
                      <a:r>
                        <a:rPr sz="1200" spc="65" dirty="0">
                          <a:latin typeface="Trebuchet MS"/>
                          <a:cs typeface="Trebuchet MS"/>
                        </a:rPr>
                        <a:t>by</a:t>
                      </a:r>
                      <a:r>
                        <a:rPr sz="1200" spc="-75" dirty="0">
                          <a:latin typeface="Trebuchet MS"/>
                          <a:cs typeface="Trebuchet MS"/>
                        </a:rPr>
                        <a:t> </a:t>
                      </a:r>
                      <a:r>
                        <a:rPr sz="1200" spc="-65" dirty="0">
                          <a:latin typeface="Trebuchet MS"/>
                          <a:cs typeface="Trebuchet MS"/>
                        </a:rPr>
                        <a:t>other</a:t>
                      </a:r>
                      <a:r>
                        <a:rPr sz="1200" spc="-70" dirty="0">
                          <a:latin typeface="Trebuchet MS"/>
                          <a:cs typeface="Trebuchet MS"/>
                        </a:rPr>
                        <a:t> </a:t>
                      </a:r>
                      <a:r>
                        <a:rPr sz="1200" spc="5" dirty="0">
                          <a:latin typeface="Trebuchet MS"/>
                          <a:cs typeface="Trebuchet MS"/>
                        </a:rPr>
                        <a:t>researchers</a:t>
                      </a:r>
                      <a:r>
                        <a:rPr sz="1200" spc="-75" dirty="0">
                          <a:latin typeface="Trebuchet MS"/>
                          <a:cs typeface="Trebuchet MS"/>
                        </a:rPr>
                        <a:t> </a:t>
                      </a:r>
                      <a:r>
                        <a:rPr sz="1200" spc="-85" dirty="0">
                          <a:latin typeface="Trebuchet MS"/>
                          <a:cs typeface="Trebuchet MS"/>
                        </a:rPr>
                        <a:t>in</a:t>
                      </a:r>
                      <a:r>
                        <a:rPr sz="1200" spc="-70" dirty="0">
                          <a:latin typeface="Trebuchet MS"/>
                          <a:cs typeface="Trebuchet MS"/>
                        </a:rPr>
                        <a:t> </a:t>
                      </a:r>
                      <a:r>
                        <a:rPr sz="1200" spc="-85" dirty="0">
                          <a:latin typeface="Trebuchet MS"/>
                          <a:cs typeface="Trebuchet MS"/>
                        </a:rPr>
                        <a:t>the</a:t>
                      </a:r>
                      <a:r>
                        <a:rPr sz="1200" spc="-75" dirty="0">
                          <a:latin typeface="Trebuchet MS"/>
                          <a:cs typeface="Trebuchet MS"/>
                        </a:rPr>
                        <a:t> </a:t>
                      </a:r>
                      <a:r>
                        <a:rPr sz="1200" dirty="0">
                          <a:latin typeface="Trebuchet MS"/>
                          <a:cs typeface="Trebuchet MS"/>
                        </a:rPr>
                        <a:t>field?</a:t>
                      </a:r>
                      <a:endParaRPr sz="1200">
                        <a:latin typeface="Trebuchet MS"/>
                        <a:cs typeface="Trebuchet MS"/>
                      </a:endParaRPr>
                    </a:p>
                  </a:txBody>
                  <a:tcPr marL="0" marR="0" marT="419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19308">
                <a:tc>
                  <a:txBody>
                    <a:bodyPr/>
                    <a:lstStyle/>
                    <a:p>
                      <a:pPr>
                        <a:lnSpc>
                          <a:spcPct val="100000"/>
                        </a:lnSpc>
                        <a:spcBef>
                          <a:spcPts val="30"/>
                        </a:spcBef>
                      </a:pPr>
                      <a:endParaRPr sz="1200">
                        <a:latin typeface="Times New Roman"/>
                        <a:cs typeface="Times New Roman"/>
                      </a:endParaRPr>
                    </a:p>
                    <a:p>
                      <a:pPr algn="ctr">
                        <a:lnSpc>
                          <a:spcPct val="100000"/>
                        </a:lnSpc>
                      </a:pPr>
                      <a:r>
                        <a:rPr sz="1200" spc="120" dirty="0">
                          <a:latin typeface="Trebuchet MS"/>
                          <a:cs typeface="Trebuchet MS"/>
                        </a:rPr>
                        <a:t>Bias</a:t>
                      </a:r>
                      <a:endParaRPr sz="1200">
                        <a:latin typeface="Trebuchet MS"/>
                        <a:cs typeface="Trebuchet MS"/>
                      </a:endParaRPr>
                    </a:p>
                  </a:txBody>
                  <a:tcPr marL="0" marR="0" marT="2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marR="600710" indent="-422909">
                        <a:lnSpc>
                          <a:spcPts val="3600"/>
                        </a:lnSpc>
                        <a:spcBef>
                          <a:spcPts val="1315"/>
                        </a:spcBef>
                        <a:tabLst>
                          <a:tab pos="469265" algn="l"/>
                        </a:tabLst>
                      </a:pPr>
                      <a:r>
                        <a:rPr sz="1200" spc="80" dirty="0">
                          <a:latin typeface="Trebuchet MS"/>
                          <a:cs typeface="Trebuchet MS"/>
                        </a:rPr>
                        <a:t>-	</a:t>
                      </a:r>
                      <a:r>
                        <a:rPr sz="1200" spc="160" dirty="0">
                          <a:latin typeface="Trebuchet MS"/>
                          <a:cs typeface="Trebuchet MS"/>
                        </a:rPr>
                        <a:t>Does</a:t>
                      </a:r>
                      <a:r>
                        <a:rPr sz="1200" spc="-70" dirty="0">
                          <a:latin typeface="Trebuchet MS"/>
                          <a:cs typeface="Trebuchet MS"/>
                        </a:rPr>
                        <a:t> </a:t>
                      </a:r>
                      <a:r>
                        <a:rPr sz="1200" spc="-85" dirty="0">
                          <a:latin typeface="Trebuchet MS"/>
                          <a:cs typeface="Trebuchet MS"/>
                        </a:rPr>
                        <a:t>the</a:t>
                      </a:r>
                      <a:r>
                        <a:rPr sz="1200" spc="-70" dirty="0">
                          <a:latin typeface="Trebuchet MS"/>
                          <a:cs typeface="Trebuchet MS"/>
                        </a:rPr>
                        <a:t> </a:t>
                      </a:r>
                      <a:r>
                        <a:rPr sz="1200" spc="-35" dirty="0">
                          <a:latin typeface="Trebuchet MS"/>
                          <a:cs typeface="Trebuchet MS"/>
                        </a:rPr>
                        <a:t>author</a:t>
                      </a:r>
                      <a:r>
                        <a:rPr sz="1200" spc="-70" dirty="0">
                          <a:latin typeface="Trebuchet MS"/>
                          <a:cs typeface="Trebuchet MS"/>
                        </a:rPr>
                        <a:t> </a:t>
                      </a:r>
                      <a:r>
                        <a:rPr sz="1200" spc="15" dirty="0">
                          <a:latin typeface="Trebuchet MS"/>
                          <a:cs typeface="Trebuchet MS"/>
                        </a:rPr>
                        <a:t>have</a:t>
                      </a:r>
                      <a:r>
                        <a:rPr sz="1200" spc="-70" dirty="0">
                          <a:latin typeface="Trebuchet MS"/>
                          <a:cs typeface="Trebuchet MS"/>
                        </a:rPr>
                        <a:t> </a:t>
                      </a:r>
                      <a:r>
                        <a:rPr sz="1200" spc="25" dirty="0">
                          <a:latin typeface="Trebuchet MS"/>
                          <a:cs typeface="Trebuchet MS"/>
                        </a:rPr>
                        <a:t>any</a:t>
                      </a:r>
                      <a:r>
                        <a:rPr sz="1200" spc="-70" dirty="0">
                          <a:latin typeface="Trebuchet MS"/>
                          <a:cs typeface="Trebuchet MS"/>
                        </a:rPr>
                        <a:t> </a:t>
                      </a:r>
                      <a:r>
                        <a:rPr sz="1200" spc="80" dirty="0">
                          <a:latin typeface="Trebuchet MS"/>
                          <a:cs typeface="Trebuchet MS"/>
                        </a:rPr>
                        <a:t>biases</a:t>
                      </a:r>
                      <a:r>
                        <a:rPr sz="1200" spc="-70" dirty="0">
                          <a:latin typeface="Trebuchet MS"/>
                          <a:cs typeface="Trebuchet MS"/>
                        </a:rPr>
                        <a:t> </a:t>
                      </a:r>
                      <a:r>
                        <a:rPr sz="1200" spc="-30" dirty="0">
                          <a:latin typeface="Trebuchet MS"/>
                          <a:cs typeface="Trebuchet MS"/>
                        </a:rPr>
                        <a:t>or</a:t>
                      </a:r>
                      <a:r>
                        <a:rPr sz="1200" spc="-70" dirty="0">
                          <a:latin typeface="Trebuchet MS"/>
                          <a:cs typeface="Trebuchet MS"/>
                        </a:rPr>
                        <a:t> </a:t>
                      </a:r>
                      <a:r>
                        <a:rPr sz="1200" spc="-25" dirty="0">
                          <a:latin typeface="Trebuchet MS"/>
                          <a:cs typeface="Trebuchet MS"/>
                        </a:rPr>
                        <a:t>conflicts</a:t>
                      </a:r>
                      <a:r>
                        <a:rPr sz="1200" spc="-70" dirty="0">
                          <a:latin typeface="Trebuchet MS"/>
                          <a:cs typeface="Trebuchet MS"/>
                        </a:rPr>
                        <a:t> </a:t>
                      </a:r>
                      <a:r>
                        <a:rPr sz="1200" spc="-60" dirty="0">
                          <a:latin typeface="Trebuchet MS"/>
                          <a:cs typeface="Trebuchet MS"/>
                        </a:rPr>
                        <a:t>of</a:t>
                      </a:r>
                      <a:r>
                        <a:rPr sz="1200" spc="-70" dirty="0">
                          <a:latin typeface="Trebuchet MS"/>
                          <a:cs typeface="Trebuchet MS"/>
                        </a:rPr>
                        <a:t> </a:t>
                      </a:r>
                      <a:r>
                        <a:rPr sz="1200" spc="-85" dirty="0">
                          <a:latin typeface="Trebuchet MS"/>
                          <a:cs typeface="Trebuchet MS"/>
                        </a:rPr>
                        <a:t>interest</a:t>
                      </a:r>
                      <a:r>
                        <a:rPr sz="1200" spc="-70" dirty="0">
                          <a:latin typeface="Trebuchet MS"/>
                          <a:cs typeface="Trebuchet MS"/>
                        </a:rPr>
                        <a:t> </a:t>
                      </a:r>
                      <a:r>
                        <a:rPr sz="1200" spc="-110" dirty="0">
                          <a:latin typeface="Trebuchet MS"/>
                          <a:cs typeface="Trebuchet MS"/>
                        </a:rPr>
                        <a:t>that </a:t>
                      </a:r>
                      <a:r>
                        <a:rPr sz="1200" spc="-900" dirty="0">
                          <a:latin typeface="Trebuchet MS"/>
                          <a:cs typeface="Trebuchet MS"/>
                        </a:rPr>
                        <a:t> </a:t>
                      </a:r>
                      <a:r>
                        <a:rPr sz="1200" spc="30" dirty="0">
                          <a:latin typeface="Trebuchet MS"/>
                          <a:cs typeface="Trebuchet MS"/>
                        </a:rPr>
                        <a:t>could</a:t>
                      </a:r>
                      <a:r>
                        <a:rPr sz="1200" spc="-80" dirty="0">
                          <a:latin typeface="Trebuchet MS"/>
                          <a:cs typeface="Trebuchet MS"/>
                        </a:rPr>
                        <a:t> </a:t>
                      </a:r>
                      <a:r>
                        <a:rPr sz="1200" spc="-20" dirty="0">
                          <a:latin typeface="Trebuchet MS"/>
                          <a:cs typeface="Trebuchet MS"/>
                        </a:rPr>
                        <a:t>impact</a:t>
                      </a:r>
                      <a:r>
                        <a:rPr sz="1200" spc="-75" dirty="0">
                          <a:latin typeface="Trebuchet MS"/>
                          <a:cs typeface="Trebuchet MS"/>
                        </a:rPr>
                        <a:t> </a:t>
                      </a:r>
                      <a:r>
                        <a:rPr sz="1200" spc="-125" dirty="0">
                          <a:latin typeface="Trebuchet MS"/>
                          <a:cs typeface="Trebuchet MS"/>
                        </a:rPr>
                        <a:t>their</a:t>
                      </a:r>
                      <a:r>
                        <a:rPr sz="1200" spc="-75" dirty="0">
                          <a:latin typeface="Trebuchet MS"/>
                          <a:cs typeface="Trebuchet MS"/>
                        </a:rPr>
                        <a:t> </a:t>
                      </a:r>
                      <a:r>
                        <a:rPr sz="1200" spc="-35" dirty="0">
                          <a:latin typeface="Trebuchet MS"/>
                          <a:cs typeface="Trebuchet MS"/>
                        </a:rPr>
                        <a:t>objectivity?</a:t>
                      </a:r>
                      <a:endParaRPr sz="1200">
                        <a:latin typeface="Trebuchet MS"/>
                        <a:cs typeface="Trebuchet MS"/>
                      </a:endParaRPr>
                    </a:p>
                  </a:txBody>
                  <a:tcPr marL="0" marR="0" marT="1012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019308">
                <a:tc>
                  <a:txBody>
                    <a:bodyPr/>
                    <a:lstStyle/>
                    <a:p>
                      <a:pPr>
                        <a:lnSpc>
                          <a:spcPct val="100000"/>
                        </a:lnSpc>
                        <a:spcBef>
                          <a:spcPts val="30"/>
                        </a:spcBef>
                      </a:pPr>
                      <a:endParaRPr sz="1200">
                        <a:latin typeface="Times New Roman"/>
                        <a:cs typeface="Times New Roman"/>
                      </a:endParaRPr>
                    </a:p>
                    <a:p>
                      <a:pPr algn="ctr">
                        <a:lnSpc>
                          <a:spcPct val="100000"/>
                        </a:lnSpc>
                      </a:pPr>
                      <a:r>
                        <a:rPr sz="1200" spc="70" dirty="0">
                          <a:latin typeface="Trebuchet MS"/>
                          <a:cs typeface="Trebuchet MS"/>
                        </a:rPr>
                        <a:t>Consistency</a:t>
                      </a:r>
                      <a:endParaRPr sz="1200">
                        <a:latin typeface="Trebuchet MS"/>
                        <a:cs typeface="Trebuchet MS"/>
                      </a:endParaRPr>
                    </a:p>
                  </a:txBody>
                  <a:tcPr marL="0" marR="0" marT="2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265" marR="1082040" indent="-422909">
                        <a:lnSpc>
                          <a:spcPts val="3600"/>
                        </a:lnSpc>
                        <a:spcBef>
                          <a:spcPts val="1315"/>
                        </a:spcBef>
                        <a:buSzPct val="119672"/>
                        <a:buChar char="-"/>
                        <a:tabLst>
                          <a:tab pos="469265" algn="l"/>
                          <a:tab pos="469900" algn="l"/>
                        </a:tabLst>
                      </a:pPr>
                      <a:r>
                        <a:rPr sz="1200" spc="114" dirty="0">
                          <a:latin typeface="Trebuchet MS"/>
                          <a:cs typeface="Trebuchet MS"/>
                        </a:rPr>
                        <a:t>Is</a:t>
                      </a:r>
                      <a:r>
                        <a:rPr sz="1200" spc="-75" dirty="0">
                          <a:latin typeface="Trebuchet MS"/>
                          <a:cs typeface="Trebuchet MS"/>
                        </a:rPr>
                        <a:t> </a:t>
                      </a:r>
                      <a:r>
                        <a:rPr sz="1200" spc="-85" dirty="0">
                          <a:latin typeface="Trebuchet MS"/>
                          <a:cs typeface="Trebuchet MS"/>
                        </a:rPr>
                        <a:t>the</a:t>
                      </a:r>
                      <a:r>
                        <a:rPr sz="1200" spc="-75" dirty="0">
                          <a:latin typeface="Trebuchet MS"/>
                          <a:cs typeface="Trebuchet MS"/>
                        </a:rPr>
                        <a:t> </a:t>
                      </a:r>
                      <a:r>
                        <a:rPr sz="1200" spc="55" dirty="0">
                          <a:latin typeface="Trebuchet MS"/>
                          <a:cs typeface="Trebuchet MS"/>
                        </a:rPr>
                        <a:t>author's</a:t>
                      </a:r>
                      <a:r>
                        <a:rPr sz="1200" spc="-75" dirty="0">
                          <a:latin typeface="Trebuchet MS"/>
                          <a:cs typeface="Trebuchet MS"/>
                        </a:rPr>
                        <a:t> </a:t>
                      </a:r>
                      <a:r>
                        <a:rPr sz="1200" spc="5" dirty="0">
                          <a:latin typeface="Trebuchet MS"/>
                          <a:cs typeface="Trebuchet MS"/>
                        </a:rPr>
                        <a:t>work</a:t>
                      </a:r>
                      <a:r>
                        <a:rPr sz="1200" spc="-70" dirty="0">
                          <a:latin typeface="Trebuchet MS"/>
                          <a:cs typeface="Trebuchet MS"/>
                        </a:rPr>
                        <a:t> </a:t>
                      </a:r>
                      <a:r>
                        <a:rPr sz="1200" spc="15" dirty="0">
                          <a:latin typeface="Trebuchet MS"/>
                          <a:cs typeface="Trebuchet MS"/>
                        </a:rPr>
                        <a:t>consistent</a:t>
                      </a:r>
                      <a:r>
                        <a:rPr sz="1200" spc="-75" dirty="0">
                          <a:latin typeface="Trebuchet MS"/>
                          <a:cs typeface="Trebuchet MS"/>
                        </a:rPr>
                        <a:t> </a:t>
                      </a:r>
                      <a:r>
                        <a:rPr sz="1200" spc="-95" dirty="0">
                          <a:latin typeface="Trebuchet MS"/>
                          <a:cs typeface="Trebuchet MS"/>
                        </a:rPr>
                        <a:t>with</a:t>
                      </a:r>
                      <a:r>
                        <a:rPr sz="1200" spc="-75" dirty="0">
                          <a:latin typeface="Trebuchet MS"/>
                          <a:cs typeface="Trebuchet MS"/>
                        </a:rPr>
                        <a:t> </a:t>
                      </a:r>
                      <a:r>
                        <a:rPr sz="1200" spc="-65" dirty="0">
                          <a:latin typeface="Trebuchet MS"/>
                          <a:cs typeface="Trebuchet MS"/>
                        </a:rPr>
                        <a:t>other</a:t>
                      </a:r>
                      <a:r>
                        <a:rPr sz="1200" spc="-70" dirty="0">
                          <a:latin typeface="Trebuchet MS"/>
                          <a:cs typeface="Trebuchet MS"/>
                        </a:rPr>
                        <a:t> </a:t>
                      </a:r>
                      <a:r>
                        <a:rPr sz="1200" spc="-5" dirty="0">
                          <a:latin typeface="Trebuchet MS"/>
                          <a:cs typeface="Trebuchet MS"/>
                        </a:rPr>
                        <a:t>research</a:t>
                      </a:r>
                      <a:r>
                        <a:rPr sz="1200" spc="-75" dirty="0">
                          <a:latin typeface="Trebuchet MS"/>
                          <a:cs typeface="Trebuchet MS"/>
                        </a:rPr>
                        <a:t> </a:t>
                      </a:r>
                      <a:r>
                        <a:rPr sz="1200" spc="-85" dirty="0">
                          <a:latin typeface="Trebuchet MS"/>
                          <a:cs typeface="Trebuchet MS"/>
                        </a:rPr>
                        <a:t>in</a:t>
                      </a:r>
                      <a:r>
                        <a:rPr sz="1200" spc="-75" dirty="0">
                          <a:latin typeface="Trebuchet MS"/>
                          <a:cs typeface="Trebuchet MS"/>
                        </a:rPr>
                        <a:t> </a:t>
                      </a:r>
                      <a:r>
                        <a:rPr sz="1200" spc="-85" dirty="0">
                          <a:latin typeface="Trebuchet MS"/>
                          <a:cs typeface="Trebuchet MS"/>
                        </a:rPr>
                        <a:t>the </a:t>
                      </a:r>
                      <a:r>
                        <a:rPr sz="1200" spc="-905" dirty="0">
                          <a:latin typeface="Trebuchet MS"/>
                          <a:cs typeface="Trebuchet MS"/>
                        </a:rPr>
                        <a:t> </a:t>
                      </a:r>
                      <a:r>
                        <a:rPr sz="1200" dirty="0">
                          <a:latin typeface="Trebuchet MS"/>
                          <a:cs typeface="Trebuchet MS"/>
                        </a:rPr>
                        <a:t>field?</a:t>
                      </a:r>
                    </a:p>
                    <a:p>
                      <a:pPr marL="469265" indent="-422909">
                        <a:lnSpc>
                          <a:spcPts val="3665"/>
                        </a:lnSpc>
                        <a:buSzPct val="119672"/>
                        <a:buChar char="-"/>
                        <a:tabLst>
                          <a:tab pos="469265" algn="l"/>
                          <a:tab pos="469900" algn="l"/>
                        </a:tabLst>
                      </a:pPr>
                      <a:r>
                        <a:rPr sz="1200" spc="195" dirty="0">
                          <a:latin typeface="Trebuchet MS"/>
                          <a:cs typeface="Trebuchet MS"/>
                        </a:rPr>
                        <a:t>Do</a:t>
                      </a:r>
                      <a:r>
                        <a:rPr sz="1200" spc="-75" dirty="0">
                          <a:latin typeface="Trebuchet MS"/>
                          <a:cs typeface="Trebuchet MS"/>
                        </a:rPr>
                        <a:t> </a:t>
                      </a:r>
                      <a:r>
                        <a:rPr sz="1200" spc="-60" dirty="0">
                          <a:latin typeface="Trebuchet MS"/>
                          <a:cs typeface="Trebuchet MS"/>
                        </a:rPr>
                        <a:t>they</a:t>
                      </a:r>
                      <a:r>
                        <a:rPr sz="1200" spc="-70" dirty="0">
                          <a:latin typeface="Trebuchet MS"/>
                          <a:cs typeface="Trebuchet MS"/>
                        </a:rPr>
                        <a:t> </a:t>
                      </a:r>
                      <a:r>
                        <a:rPr sz="1200" spc="-15" dirty="0">
                          <a:latin typeface="Trebuchet MS"/>
                          <a:cs typeface="Trebuchet MS"/>
                        </a:rPr>
                        <a:t>provide</a:t>
                      </a:r>
                      <a:r>
                        <a:rPr sz="1200" spc="-70" dirty="0">
                          <a:latin typeface="Trebuchet MS"/>
                          <a:cs typeface="Trebuchet MS"/>
                        </a:rPr>
                        <a:t> </a:t>
                      </a:r>
                      <a:r>
                        <a:rPr sz="1200" dirty="0">
                          <a:latin typeface="Trebuchet MS"/>
                          <a:cs typeface="Trebuchet MS"/>
                        </a:rPr>
                        <a:t>evidence</a:t>
                      </a:r>
                      <a:r>
                        <a:rPr sz="1200" spc="-70" dirty="0">
                          <a:latin typeface="Trebuchet MS"/>
                          <a:cs typeface="Trebuchet MS"/>
                        </a:rPr>
                        <a:t> to </a:t>
                      </a:r>
                      <a:r>
                        <a:rPr sz="1200" spc="30" dirty="0">
                          <a:latin typeface="Trebuchet MS"/>
                          <a:cs typeface="Trebuchet MS"/>
                        </a:rPr>
                        <a:t>support</a:t>
                      </a:r>
                      <a:r>
                        <a:rPr sz="1200" spc="-70" dirty="0">
                          <a:latin typeface="Trebuchet MS"/>
                          <a:cs typeface="Trebuchet MS"/>
                        </a:rPr>
                        <a:t> </a:t>
                      </a:r>
                      <a:r>
                        <a:rPr sz="1200" spc="-125" dirty="0">
                          <a:latin typeface="Trebuchet MS"/>
                          <a:cs typeface="Trebuchet MS"/>
                        </a:rPr>
                        <a:t>their</a:t>
                      </a:r>
                      <a:r>
                        <a:rPr sz="1200" spc="-70" dirty="0">
                          <a:latin typeface="Trebuchet MS"/>
                          <a:cs typeface="Trebuchet MS"/>
                        </a:rPr>
                        <a:t> </a:t>
                      </a:r>
                      <a:r>
                        <a:rPr sz="1200" spc="95" dirty="0">
                          <a:latin typeface="Trebuchet MS"/>
                          <a:cs typeface="Trebuchet MS"/>
                        </a:rPr>
                        <a:t>claims?</a:t>
                      </a:r>
                      <a:endParaRPr sz="1200" dirty="0">
                        <a:latin typeface="Trebuchet MS"/>
                        <a:cs typeface="Trebuchet MS"/>
                      </a:endParaRPr>
                    </a:p>
                  </a:txBody>
                  <a:tcPr marL="0" marR="0" marT="1012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5351-0926-22EF-1336-1EEDA705854E}"/>
              </a:ext>
            </a:extLst>
          </p:cNvPr>
          <p:cNvSpPr>
            <a:spLocks noGrp="1"/>
          </p:cNvSpPr>
          <p:nvPr>
            <p:ph type="ctrTitle"/>
          </p:nvPr>
        </p:nvSpPr>
        <p:spPr>
          <a:xfrm>
            <a:off x="792525" y="1511300"/>
            <a:ext cx="10606950" cy="3835400"/>
          </a:xfrm>
        </p:spPr>
        <p:txBody>
          <a:bodyPr anchor="ctr">
            <a:normAutofit/>
          </a:bodyPr>
          <a:lstStyle/>
          <a:p>
            <a:r>
              <a:rPr lang="en-US"/>
              <a:t>Evaluating AI Sources</a:t>
            </a:r>
          </a:p>
        </p:txBody>
      </p:sp>
    </p:spTree>
    <p:extLst>
      <p:ext uri="{BB962C8B-B14F-4D97-AF65-F5344CB8AC3E}">
        <p14:creationId xmlns:p14="http://schemas.microsoft.com/office/powerpoint/2010/main" val="2010608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0DAA-0957-7D24-06E1-6619B5C9CEBC}"/>
              </a:ext>
            </a:extLst>
          </p:cNvPr>
          <p:cNvSpPr>
            <a:spLocks noGrp="1"/>
          </p:cNvSpPr>
          <p:nvPr>
            <p:ph type="title"/>
          </p:nvPr>
        </p:nvSpPr>
        <p:spPr>
          <a:xfrm>
            <a:off x="612648" y="548639"/>
            <a:ext cx="4672584" cy="1453896"/>
          </a:xfrm>
        </p:spPr>
        <p:txBody>
          <a:bodyPr anchor="t">
            <a:normAutofit/>
          </a:bodyPr>
          <a:lstStyle/>
          <a:p>
            <a:r>
              <a:rPr lang="en-US" sz="3700"/>
              <a:t>How to Evaluate AI-Generated Content</a:t>
            </a:r>
          </a:p>
        </p:txBody>
      </p:sp>
      <p:pic>
        <p:nvPicPr>
          <p:cNvPr id="5" name="Content Placeholder 4" descr="Multi-ethnic colleagues discussing strategy">
            <a:extLst>
              <a:ext uri="{FF2B5EF4-FFF2-40B4-BE49-F238E27FC236}">
                <a16:creationId xmlns:a16="http://schemas.microsoft.com/office/drawing/2014/main" id="{B96EFE6F-B9B7-4558-83B5-A0CC71261E5B}"/>
              </a:ext>
            </a:extLst>
          </p:cNvPr>
          <p:cNvPicPr>
            <a:picLocks noGrp="1" noChangeAspect="1"/>
          </p:cNvPicPr>
          <p:nvPr>
            <p:ph type="pic" sz="quarter" idx="13"/>
          </p:nvPr>
        </p:nvPicPr>
        <p:blipFill>
          <a:blip r:embed="rId3"/>
          <a:srcRect l="19478" r="13921"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CF69D3D5-2EBE-DC56-6F02-2AB5BCAFC8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Transparency and Limitations</a:t>
            </a:r>
          </a:p>
          <a:p>
            <a:pPr marL="0" lvl="1" indent="0">
              <a:buFont typeface="Arial" panose="020B0604020202020204" pitchFamily="34" charset="0"/>
              <a:buNone/>
            </a:pPr>
            <a:r>
              <a:rPr lang="en-US" sz="1400"/>
              <a:t>Check if the AI tool discloses its limitations and data sources to ensure transparency.</a:t>
            </a:r>
          </a:p>
          <a:p>
            <a:pPr marL="0" indent="0">
              <a:spcBef>
                <a:spcPts val="2500"/>
              </a:spcBef>
              <a:buFont typeface="Arial" panose="020B0604020202020204" pitchFamily="34" charset="0"/>
              <a:buNone/>
            </a:pPr>
            <a:r>
              <a:rPr lang="en-US" sz="1400" b="1"/>
              <a:t>Fact Verification</a:t>
            </a:r>
          </a:p>
          <a:p>
            <a:pPr marL="0" lvl="1" indent="0">
              <a:buFont typeface="Arial" panose="020B0604020202020204" pitchFamily="34" charset="0"/>
              <a:buNone/>
            </a:pPr>
            <a:r>
              <a:rPr lang="en-US" sz="1400"/>
              <a:t>Verify AI-generated facts with trusted academic and professional sources to avoid inaccuracies.</a:t>
            </a:r>
          </a:p>
          <a:p>
            <a:pPr marL="0" indent="0">
              <a:spcBef>
                <a:spcPts val="2500"/>
              </a:spcBef>
              <a:buFont typeface="Arial" panose="020B0604020202020204" pitchFamily="34" charset="0"/>
              <a:buNone/>
            </a:pPr>
            <a:r>
              <a:rPr lang="en-US" sz="1400" b="1"/>
              <a:t>Bias Assessment</a:t>
            </a:r>
          </a:p>
          <a:p>
            <a:pPr marL="0" lvl="1" indent="0">
              <a:buFont typeface="Arial" panose="020B0604020202020204" pitchFamily="34" charset="0"/>
              <a:buNone/>
            </a:pPr>
            <a:r>
              <a:rPr lang="en-US" sz="1400"/>
              <a:t>Assess potential biases in AI outputs reflecting training data to ensure objective content.</a:t>
            </a:r>
          </a:p>
          <a:p>
            <a:pPr marL="0" indent="0">
              <a:spcBef>
                <a:spcPts val="2500"/>
              </a:spcBef>
              <a:buFont typeface="Arial" panose="020B0604020202020204" pitchFamily="34" charset="0"/>
              <a:buNone/>
            </a:pPr>
            <a:r>
              <a:rPr lang="en-US" sz="1400" b="1"/>
              <a:t>Use AI as Starting Point</a:t>
            </a:r>
          </a:p>
          <a:p>
            <a:pPr marL="0" lvl="1" indent="0">
              <a:buFont typeface="Arial" panose="020B0604020202020204" pitchFamily="34" charset="0"/>
              <a:buNone/>
            </a:pPr>
            <a:r>
              <a:rPr lang="en-US" sz="1400"/>
              <a:t>Treat AI content as a starting point; apply human judgment and cross-referencing for accuracy.</a:t>
            </a:r>
          </a:p>
        </p:txBody>
      </p:sp>
    </p:spTree>
    <p:extLst>
      <p:ext uri="{BB962C8B-B14F-4D97-AF65-F5344CB8AC3E}">
        <p14:creationId xmlns:p14="http://schemas.microsoft.com/office/powerpoint/2010/main" val="248365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A56D-982F-2C4E-DEC4-B9D67526EB31}"/>
              </a:ext>
            </a:extLst>
          </p:cNvPr>
          <p:cNvSpPr>
            <a:spLocks noGrp="1"/>
          </p:cNvSpPr>
          <p:nvPr>
            <p:ph type="ctrTitle"/>
          </p:nvPr>
        </p:nvSpPr>
        <p:spPr>
          <a:xfrm>
            <a:off x="792525" y="1511300"/>
            <a:ext cx="10606950" cy="3835400"/>
          </a:xfrm>
        </p:spPr>
        <p:txBody>
          <a:bodyPr anchor="ctr">
            <a:normAutofit/>
          </a:bodyPr>
          <a:lstStyle/>
          <a:p>
            <a:r>
              <a:rPr lang="en-US"/>
              <a:t>APA Referencing</a:t>
            </a:r>
          </a:p>
        </p:txBody>
      </p:sp>
    </p:spTree>
    <p:extLst>
      <p:ext uri="{BB962C8B-B14F-4D97-AF65-F5344CB8AC3E}">
        <p14:creationId xmlns:p14="http://schemas.microsoft.com/office/powerpoint/2010/main" val="966970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F957-CB45-2396-3069-2066C4AB3681}"/>
              </a:ext>
            </a:extLst>
          </p:cNvPr>
          <p:cNvSpPr>
            <a:spLocks noGrp="1"/>
          </p:cNvSpPr>
          <p:nvPr>
            <p:ph type="title"/>
          </p:nvPr>
        </p:nvSpPr>
        <p:spPr>
          <a:xfrm>
            <a:off x="612648" y="548639"/>
            <a:ext cx="4672584" cy="1453896"/>
          </a:xfrm>
        </p:spPr>
        <p:txBody>
          <a:bodyPr anchor="t">
            <a:normAutofit/>
          </a:bodyPr>
          <a:lstStyle/>
          <a:p>
            <a:r>
              <a:rPr lang="en-US"/>
              <a:t>Examples of APA Referencing</a:t>
            </a:r>
          </a:p>
        </p:txBody>
      </p:sp>
      <p:pic>
        <p:nvPicPr>
          <p:cNvPr id="5" name="Content Placeholder 4" descr="Quill Pen (education)">
            <a:extLst>
              <a:ext uri="{FF2B5EF4-FFF2-40B4-BE49-F238E27FC236}">
                <a16:creationId xmlns:a16="http://schemas.microsoft.com/office/drawing/2014/main" id="{2BDE256D-7EFA-4FA5-9089-2575E41E30F1}"/>
              </a:ext>
            </a:extLst>
          </p:cNvPr>
          <p:cNvPicPr>
            <a:picLocks noGrp="1" noChangeAspect="1"/>
          </p:cNvPicPr>
          <p:nvPr>
            <p:ph type="pic" sz="quarter" idx="13"/>
          </p:nvPr>
        </p:nvPicPr>
        <p:blipFill>
          <a:blip r:embed="rId3"/>
          <a:srcRect l="21722" r="11677"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1EC1AE8A-2034-D913-865C-106CFFD57F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Book Citation Format</a:t>
            </a:r>
          </a:p>
          <a:p>
            <a:pPr marL="0" lvl="1" indent="0">
              <a:buFont typeface="Arial" panose="020B0604020202020204" pitchFamily="34" charset="0"/>
              <a:buNone/>
            </a:pPr>
            <a:r>
              <a:rPr lang="en-US" sz="1400"/>
              <a:t>APA book citation format includes author, year, title in italics, and publisher name.</a:t>
            </a:r>
          </a:p>
          <a:p>
            <a:pPr marL="0" indent="0">
              <a:spcBef>
                <a:spcPts val="2500"/>
              </a:spcBef>
              <a:buFont typeface="Arial" panose="020B0604020202020204" pitchFamily="34" charset="0"/>
              <a:buNone/>
            </a:pPr>
            <a:r>
              <a:rPr lang="en-US" sz="1400" b="1"/>
              <a:t>Journal Article Citation</a:t>
            </a:r>
          </a:p>
          <a:p>
            <a:pPr marL="0" lvl="1" indent="0">
              <a:buFont typeface="Arial" panose="020B0604020202020204" pitchFamily="34" charset="0"/>
              <a:buNone/>
            </a:pPr>
            <a:r>
              <a:rPr lang="en-US" sz="1400"/>
              <a:t>APA journal citation requires author, year, article title, journal name, volume, issue, and pages.</a:t>
            </a:r>
          </a:p>
          <a:p>
            <a:pPr marL="0" indent="0">
              <a:spcBef>
                <a:spcPts val="2500"/>
              </a:spcBef>
              <a:buFont typeface="Arial" panose="020B0604020202020204" pitchFamily="34" charset="0"/>
              <a:buNone/>
            </a:pPr>
            <a:r>
              <a:rPr lang="en-US" sz="1400" b="1"/>
              <a:t>Website Citation Format</a:t>
            </a:r>
          </a:p>
          <a:p>
            <a:pPr marL="0" lvl="1" indent="0">
              <a:buFont typeface="Arial" panose="020B0604020202020204" pitchFamily="34" charset="0"/>
              <a:buNone/>
            </a:pPr>
            <a:r>
              <a:rPr lang="en-US" sz="1400"/>
              <a:t>Website citations in APA include author, year, page title, site name, and URL details.</a:t>
            </a:r>
          </a:p>
          <a:p>
            <a:pPr marL="0" indent="0">
              <a:spcBef>
                <a:spcPts val="2500"/>
              </a:spcBef>
              <a:buFont typeface="Arial" panose="020B0604020202020204" pitchFamily="34" charset="0"/>
              <a:buNone/>
            </a:pPr>
            <a:r>
              <a:rPr lang="en-US" sz="1400" b="1"/>
              <a:t>Importance of Accuracy</a:t>
            </a:r>
          </a:p>
          <a:p>
            <a:pPr marL="0" lvl="1" indent="0">
              <a:buFont typeface="Arial" panose="020B0604020202020204" pitchFamily="34" charset="0"/>
              <a:buNone/>
            </a:pPr>
            <a:r>
              <a:rPr lang="en-US" sz="1400"/>
              <a:t>Accurate referencing ensures credibility and helps readers verify original sources effectively.</a:t>
            </a:r>
          </a:p>
        </p:txBody>
      </p:sp>
    </p:spTree>
    <p:extLst>
      <p:ext uri="{BB962C8B-B14F-4D97-AF65-F5344CB8AC3E}">
        <p14:creationId xmlns:p14="http://schemas.microsoft.com/office/powerpoint/2010/main" val="3103455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12D0-F337-652A-148E-BE92C6BC5DA5}"/>
              </a:ext>
            </a:extLst>
          </p:cNvPr>
          <p:cNvSpPr>
            <a:spLocks noGrp="1"/>
          </p:cNvSpPr>
          <p:nvPr>
            <p:ph type="ctrTitle"/>
          </p:nvPr>
        </p:nvSpPr>
        <p:spPr>
          <a:xfrm>
            <a:off x="792525" y="1511300"/>
            <a:ext cx="10606950" cy="3835400"/>
          </a:xfrm>
        </p:spPr>
        <p:txBody>
          <a:bodyPr anchor="ctr">
            <a:normAutofit/>
          </a:bodyPr>
          <a:lstStyle/>
          <a:p>
            <a:r>
              <a:rPr lang="en-US"/>
              <a:t>Critical Thinking</a:t>
            </a:r>
          </a:p>
        </p:txBody>
      </p:sp>
    </p:spTree>
    <p:extLst>
      <p:ext uri="{BB962C8B-B14F-4D97-AF65-F5344CB8AC3E}">
        <p14:creationId xmlns:p14="http://schemas.microsoft.com/office/powerpoint/2010/main" val="401979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CB48-DA3B-EEBE-4119-7FB1168D3487}"/>
              </a:ext>
            </a:extLst>
          </p:cNvPr>
          <p:cNvSpPr>
            <a:spLocks noGrp="1"/>
          </p:cNvSpPr>
          <p:nvPr>
            <p:ph type="title"/>
          </p:nvPr>
        </p:nvSpPr>
        <p:spPr>
          <a:xfrm>
            <a:off x="612648" y="548639"/>
            <a:ext cx="4672584" cy="1453896"/>
          </a:xfrm>
        </p:spPr>
        <p:txBody>
          <a:bodyPr anchor="t">
            <a:normAutofit/>
          </a:bodyPr>
          <a:lstStyle/>
          <a:p>
            <a:r>
              <a:rPr lang="en-US"/>
              <a:t>Critical Thinking Questions</a:t>
            </a:r>
          </a:p>
        </p:txBody>
      </p:sp>
      <p:pic>
        <p:nvPicPr>
          <p:cNvPr id="5" name="Content Placeholder 4" descr="Group of students doing an experiment in the lab - Including person with special needs">
            <a:extLst>
              <a:ext uri="{FF2B5EF4-FFF2-40B4-BE49-F238E27FC236}">
                <a16:creationId xmlns:a16="http://schemas.microsoft.com/office/drawing/2014/main" id="{B57D72C6-831F-4D84-8971-EBE41E71BA2E}"/>
              </a:ext>
            </a:extLst>
          </p:cNvPr>
          <p:cNvPicPr>
            <a:picLocks noGrp="1" noChangeAspect="1"/>
          </p:cNvPicPr>
          <p:nvPr>
            <p:ph type="pic" sz="quarter" idx="13"/>
          </p:nvPr>
        </p:nvPicPr>
        <p:blipFill>
          <a:blip r:embed="rId3"/>
          <a:srcRect l="3200" r="30199"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8AEFB6BE-DB05-03F1-FB69-16005A6DBCA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Evaluating Scientific Evidence</a:t>
            </a:r>
          </a:p>
          <a:p>
            <a:pPr marL="0" lvl="1" indent="0">
              <a:buFont typeface="Arial" panose="020B0604020202020204" pitchFamily="34" charset="0"/>
              <a:buNone/>
            </a:pPr>
            <a:r>
              <a:rPr lang="en-US" sz="1400"/>
              <a:t>Ask what evidence supports or challenges scientific theories and how correlation differs from causation.</a:t>
            </a:r>
          </a:p>
          <a:p>
            <a:pPr marL="0" indent="0">
              <a:spcBef>
                <a:spcPts val="2500"/>
              </a:spcBef>
              <a:buFont typeface="Arial" panose="020B0604020202020204" pitchFamily="34" charset="0"/>
              <a:buNone/>
            </a:pPr>
            <a:r>
              <a:rPr lang="en-US" sz="1400" b="1"/>
              <a:t>Validity and Reliability</a:t>
            </a:r>
          </a:p>
          <a:p>
            <a:pPr marL="0" lvl="1" indent="0">
              <a:buFont typeface="Arial" panose="020B0604020202020204" pitchFamily="34" charset="0"/>
              <a:buNone/>
            </a:pPr>
            <a:r>
              <a:rPr lang="en-US" sz="1400"/>
              <a:t>Consider how scientists ensure data validity and reliability and identify biases or limitations in studies.</a:t>
            </a:r>
          </a:p>
          <a:p>
            <a:pPr marL="0" indent="0">
              <a:spcBef>
                <a:spcPts val="2500"/>
              </a:spcBef>
              <a:buFont typeface="Arial" panose="020B0604020202020204" pitchFamily="34" charset="0"/>
              <a:buNone/>
            </a:pPr>
            <a:r>
              <a:rPr lang="en-US" sz="1400" b="1"/>
              <a:t>Ethics and Peer Review</a:t>
            </a:r>
          </a:p>
          <a:p>
            <a:pPr marL="0" lvl="1" indent="0">
              <a:buFont typeface="Arial" panose="020B0604020202020204" pitchFamily="34" charset="0"/>
              <a:buNone/>
            </a:pPr>
            <a:r>
              <a:rPr lang="en-US" sz="1400"/>
              <a:t>Explore ethical considerations in research and the role of peer review in maintaining scientific integrity.</a:t>
            </a:r>
          </a:p>
          <a:p>
            <a:pPr marL="0" indent="0">
              <a:spcBef>
                <a:spcPts val="2500"/>
              </a:spcBef>
              <a:buFont typeface="Arial" panose="020B0604020202020204" pitchFamily="34" charset="0"/>
              <a:buNone/>
            </a:pPr>
            <a:r>
              <a:rPr lang="en-US" sz="1400" b="1"/>
              <a:t>Communication and Misconceptions</a:t>
            </a:r>
          </a:p>
          <a:p>
            <a:pPr marL="0" lvl="1" indent="0">
              <a:buFont typeface="Arial" panose="020B0604020202020204" pitchFamily="34" charset="0"/>
              <a:buNone/>
            </a:pPr>
            <a:r>
              <a:rPr lang="en-US" sz="1400"/>
              <a:t>Evaluate how findings are communicated to the public and how misconceptions are addressed effectively.</a:t>
            </a:r>
          </a:p>
        </p:txBody>
      </p:sp>
    </p:spTree>
    <p:extLst>
      <p:ext uri="{BB962C8B-B14F-4D97-AF65-F5344CB8AC3E}">
        <p14:creationId xmlns:p14="http://schemas.microsoft.com/office/powerpoint/2010/main" val="4036820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E916-033A-9727-9418-750318F2C044}"/>
              </a:ext>
            </a:extLst>
          </p:cNvPr>
          <p:cNvSpPr>
            <a:spLocks noGrp="1"/>
          </p:cNvSpPr>
          <p:nvPr>
            <p:ph type="ctrTitle"/>
          </p:nvPr>
        </p:nvSpPr>
        <p:spPr>
          <a:xfrm>
            <a:off x="792525" y="1511300"/>
            <a:ext cx="10606950" cy="3835400"/>
          </a:xfrm>
        </p:spPr>
        <p:txBody>
          <a:bodyPr anchor="ctr">
            <a:normAutofit/>
          </a:bodyPr>
          <a:lstStyle/>
          <a:p>
            <a:r>
              <a:rPr lang="en-US"/>
              <a:t>Conclusion</a:t>
            </a:r>
          </a:p>
        </p:txBody>
      </p:sp>
    </p:spTree>
    <p:extLst>
      <p:ext uri="{BB962C8B-B14F-4D97-AF65-F5344CB8AC3E}">
        <p14:creationId xmlns:p14="http://schemas.microsoft.com/office/powerpoint/2010/main" val="251279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A21B-E90B-C4CF-FCAE-4778E7F8E980}"/>
              </a:ext>
            </a:extLst>
          </p:cNvPr>
          <p:cNvSpPr>
            <a:spLocks noGrp="1"/>
          </p:cNvSpPr>
          <p:nvPr>
            <p:ph type="title"/>
          </p:nvPr>
        </p:nvSpPr>
        <p:spPr>
          <a:xfrm>
            <a:off x="612648" y="548639"/>
            <a:ext cx="4672584" cy="1453896"/>
          </a:xfrm>
        </p:spPr>
        <p:txBody>
          <a:bodyPr anchor="t">
            <a:normAutofit/>
          </a:bodyPr>
          <a:lstStyle/>
          <a:p>
            <a:r>
              <a:rPr lang="en-US"/>
              <a:t>Thank You</a:t>
            </a:r>
          </a:p>
        </p:txBody>
      </p:sp>
      <p:pic>
        <p:nvPicPr>
          <p:cNvPr id="5" name="Content Placeholder 4" descr="Teenagers working on repairing computer">
            <a:extLst>
              <a:ext uri="{FF2B5EF4-FFF2-40B4-BE49-F238E27FC236}">
                <a16:creationId xmlns:a16="http://schemas.microsoft.com/office/drawing/2014/main" id="{E1225210-1878-492A-BFD0-82118A79D806}"/>
              </a:ext>
            </a:extLst>
          </p:cNvPr>
          <p:cNvPicPr>
            <a:picLocks noGrp="1" noChangeAspect="1"/>
          </p:cNvPicPr>
          <p:nvPr>
            <p:ph type="pic" sz="quarter" idx="13"/>
          </p:nvPr>
        </p:nvPicPr>
        <p:blipFill>
          <a:blip r:embed="rId3"/>
          <a:srcRect l="26137" r="7262"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36538E34-E17F-AC30-2034-1BA93085464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Research and Evaluation Skills</a:t>
            </a:r>
          </a:p>
          <a:p>
            <a:pPr marL="0" lvl="1" indent="0">
              <a:buFont typeface="Arial" panose="020B0604020202020204" pitchFamily="34" charset="0"/>
              <a:buNone/>
            </a:pPr>
            <a:r>
              <a:rPr lang="en-US" sz="1400"/>
              <a:t>Developing strong research and source evaluation skills is essential for academic and professional success in civil engineering.</a:t>
            </a:r>
          </a:p>
          <a:p>
            <a:pPr marL="0" indent="0">
              <a:spcBef>
                <a:spcPts val="2500"/>
              </a:spcBef>
              <a:buFont typeface="Arial" panose="020B0604020202020204" pitchFamily="34" charset="0"/>
              <a:buNone/>
            </a:pPr>
            <a:r>
              <a:rPr lang="en-US" sz="1400" b="1"/>
              <a:t>Assessing AI-Generated Content</a:t>
            </a:r>
          </a:p>
          <a:p>
            <a:pPr marL="0" lvl="1" indent="0">
              <a:buFont typeface="Arial" panose="020B0604020202020204" pitchFamily="34" charset="0"/>
              <a:buNone/>
            </a:pPr>
            <a:r>
              <a:rPr lang="en-US" sz="1400"/>
              <a:t>Critically assessing AI-generated content helps maintain accuracy and integrity in academic work.</a:t>
            </a:r>
          </a:p>
          <a:p>
            <a:pPr marL="0" indent="0">
              <a:spcBef>
                <a:spcPts val="2500"/>
              </a:spcBef>
              <a:buFont typeface="Arial" panose="020B0604020202020204" pitchFamily="34" charset="0"/>
              <a:buNone/>
            </a:pPr>
            <a:r>
              <a:rPr lang="en-US" sz="1400" b="1"/>
              <a:t>Referencing and Applying Principles</a:t>
            </a:r>
          </a:p>
          <a:p>
            <a:pPr marL="0" lvl="1" indent="0">
              <a:buFont typeface="Arial" panose="020B0604020202020204" pitchFamily="34" charset="0"/>
              <a:buNone/>
            </a:pPr>
            <a:r>
              <a:rPr lang="en-US" sz="1400"/>
              <a:t>Proper referencing and consistent application of principles support professional growth and credibility.</a:t>
            </a:r>
          </a:p>
          <a:p>
            <a:pPr marL="0" indent="0">
              <a:spcBef>
                <a:spcPts val="2500"/>
              </a:spcBef>
              <a:buFont typeface="Arial" panose="020B0604020202020204" pitchFamily="34" charset="0"/>
              <a:buNone/>
            </a:pPr>
            <a:r>
              <a:rPr lang="en-US" sz="1400" b="1"/>
              <a:t>Encouragement for Questions</a:t>
            </a:r>
          </a:p>
          <a:p>
            <a:pPr marL="0" lvl="1" indent="0">
              <a:buFont typeface="Arial" panose="020B0604020202020204" pitchFamily="34" charset="0"/>
              <a:buNone/>
            </a:pPr>
            <a:r>
              <a:rPr lang="en-US" sz="1400"/>
              <a:t>Encouraging questions fosters better understanding and deeper exploration of civil engineering topics.</a:t>
            </a:r>
          </a:p>
        </p:txBody>
      </p:sp>
    </p:spTree>
    <p:extLst>
      <p:ext uri="{BB962C8B-B14F-4D97-AF65-F5344CB8AC3E}">
        <p14:creationId xmlns:p14="http://schemas.microsoft.com/office/powerpoint/2010/main" val="1785185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F42C-19C6-157E-5A62-73A42FF9E8C6}"/>
              </a:ext>
            </a:extLst>
          </p:cNvPr>
          <p:cNvSpPr>
            <a:spLocks noGrp="1"/>
          </p:cNvSpPr>
          <p:nvPr>
            <p:ph type="ctrTitle"/>
          </p:nvPr>
        </p:nvSpPr>
        <p:spPr>
          <a:xfrm>
            <a:off x="792525" y="1511300"/>
            <a:ext cx="10606950" cy="3835400"/>
          </a:xfrm>
        </p:spPr>
        <p:txBody>
          <a:bodyPr anchor="ctr">
            <a:normAutofit/>
          </a:bodyPr>
          <a:lstStyle/>
          <a:p>
            <a:r>
              <a:rPr lang="en-US"/>
              <a:t>Introduction</a:t>
            </a:r>
          </a:p>
        </p:txBody>
      </p:sp>
    </p:spTree>
    <p:extLst>
      <p:ext uri="{BB962C8B-B14F-4D97-AF65-F5344CB8AC3E}">
        <p14:creationId xmlns:p14="http://schemas.microsoft.com/office/powerpoint/2010/main" val="3504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219C-30F8-86CB-B057-18485EDADF4C}"/>
              </a:ext>
            </a:extLst>
          </p:cNvPr>
          <p:cNvSpPr>
            <a:spLocks noGrp="1"/>
          </p:cNvSpPr>
          <p:nvPr>
            <p:ph type="title"/>
          </p:nvPr>
        </p:nvSpPr>
        <p:spPr>
          <a:xfrm>
            <a:off x="612648" y="548639"/>
            <a:ext cx="4672584" cy="1453896"/>
          </a:xfrm>
        </p:spPr>
        <p:txBody>
          <a:bodyPr anchor="t">
            <a:normAutofit/>
          </a:bodyPr>
          <a:lstStyle/>
          <a:p>
            <a:r>
              <a:rPr lang="en-US"/>
              <a:t>Purpose of the Presentation</a:t>
            </a:r>
          </a:p>
        </p:txBody>
      </p:sp>
      <p:pic>
        <p:nvPicPr>
          <p:cNvPr id="5" name="Content Placeholder 4" descr="Shot of a group of university students working in the library at campus">
            <a:extLst>
              <a:ext uri="{FF2B5EF4-FFF2-40B4-BE49-F238E27FC236}">
                <a16:creationId xmlns:a16="http://schemas.microsoft.com/office/drawing/2014/main" id="{4CA22039-5C14-48A0-8AD6-667FF768A957}"/>
              </a:ext>
            </a:extLst>
          </p:cNvPr>
          <p:cNvPicPr>
            <a:picLocks noGrp="1" noChangeAspect="1"/>
          </p:cNvPicPr>
          <p:nvPr>
            <p:ph type="pic" sz="quarter" idx="13"/>
          </p:nvPr>
        </p:nvPicPr>
        <p:blipFill>
          <a:blip r:embed="rId3"/>
          <a:srcRect l="33400" r="-1"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51DDF16C-0B43-95E5-1725-D4DB2AA8C77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Guiding Civil Engineering Students</a:t>
            </a:r>
          </a:p>
          <a:p>
            <a:pPr marL="0" lvl="1" indent="0">
              <a:buFont typeface="Arial" panose="020B0604020202020204" pitchFamily="34" charset="0"/>
              <a:buNone/>
            </a:pPr>
            <a:r>
              <a:rPr lang="en-US" sz="1400"/>
              <a:t>This presentation helps first-semester Civil Engineering students learn key research and source evaluation skills essential for their field.</a:t>
            </a:r>
          </a:p>
          <a:p>
            <a:pPr marL="0" indent="0">
              <a:spcBef>
                <a:spcPts val="2500"/>
              </a:spcBef>
              <a:buFont typeface="Arial" panose="020B0604020202020204" pitchFamily="34" charset="0"/>
              <a:buNone/>
            </a:pPr>
            <a:r>
              <a:rPr lang="en-US" sz="1400" b="1"/>
              <a:t>Research and Critical Thinking</a:t>
            </a:r>
          </a:p>
          <a:p>
            <a:pPr marL="0" lvl="1" indent="0">
              <a:buFont typeface="Arial" panose="020B0604020202020204" pitchFamily="34" charset="0"/>
              <a:buNone/>
            </a:pPr>
            <a:r>
              <a:rPr lang="en-US" sz="1400"/>
              <a:t>Emphasizes the importance of research and critical thinking for making informed decisions based on credible evidence in engineering education.</a:t>
            </a:r>
          </a:p>
          <a:p>
            <a:pPr marL="0" indent="0">
              <a:spcBef>
                <a:spcPts val="2500"/>
              </a:spcBef>
              <a:buFont typeface="Arial" panose="020B0604020202020204" pitchFamily="34" charset="0"/>
              <a:buNone/>
            </a:pPr>
            <a:r>
              <a:rPr lang="en-US" sz="1400" b="1"/>
              <a:t>Evaluating Sources and APA Referencing</a:t>
            </a:r>
          </a:p>
          <a:p>
            <a:pPr marL="0" lvl="1" indent="0">
              <a:buFont typeface="Arial" panose="020B0604020202020204" pitchFamily="34" charset="0"/>
              <a:buNone/>
            </a:pPr>
            <a:r>
              <a:rPr lang="en-US" sz="1400"/>
              <a:t>Covers how to evaluate sources effectively, consider AI-generated content carefully, and use APA style for proper referencing.</a:t>
            </a:r>
          </a:p>
          <a:p>
            <a:pPr marL="0" indent="0">
              <a:spcBef>
                <a:spcPts val="2500"/>
              </a:spcBef>
              <a:buFont typeface="Arial" panose="020B0604020202020204" pitchFamily="34" charset="0"/>
              <a:buNone/>
            </a:pPr>
            <a:r>
              <a:rPr lang="en-US" sz="1400" b="1"/>
              <a:t>Encouraging Deeper Engagement</a:t>
            </a:r>
          </a:p>
          <a:p>
            <a:pPr marL="0" lvl="1" indent="0">
              <a:buFont typeface="Arial" panose="020B0604020202020204" pitchFamily="34" charset="0"/>
              <a:buNone/>
            </a:pPr>
            <a:r>
              <a:rPr lang="en-US" sz="1400"/>
              <a:t>Includes critical thinking questions to promote deeper understanding and engagement with scientific and engineering material.</a:t>
            </a:r>
          </a:p>
        </p:txBody>
      </p:sp>
    </p:spTree>
    <p:extLst>
      <p:ext uri="{BB962C8B-B14F-4D97-AF65-F5344CB8AC3E}">
        <p14:creationId xmlns:p14="http://schemas.microsoft.com/office/powerpoint/2010/main" val="6183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2833-F6BD-FE6D-07DC-A734F5F3A58D}"/>
              </a:ext>
            </a:extLst>
          </p:cNvPr>
          <p:cNvSpPr>
            <a:spLocks noGrp="1"/>
          </p:cNvSpPr>
          <p:nvPr>
            <p:ph type="ctrTitle"/>
          </p:nvPr>
        </p:nvSpPr>
        <p:spPr>
          <a:xfrm>
            <a:off x="792525" y="1511300"/>
            <a:ext cx="10606950" cy="3835400"/>
          </a:xfrm>
        </p:spPr>
        <p:txBody>
          <a:bodyPr anchor="ctr">
            <a:normAutofit/>
          </a:bodyPr>
          <a:lstStyle/>
          <a:p>
            <a:r>
              <a:rPr lang="en-US"/>
              <a:t>Conducting Research</a:t>
            </a:r>
          </a:p>
        </p:txBody>
      </p:sp>
    </p:spTree>
    <p:extLst>
      <p:ext uri="{BB962C8B-B14F-4D97-AF65-F5344CB8AC3E}">
        <p14:creationId xmlns:p14="http://schemas.microsoft.com/office/powerpoint/2010/main" val="3132318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B8E8-EBC6-9D38-BDEF-1111AF68BDC6}"/>
              </a:ext>
            </a:extLst>
          </p:cNvPr>
          <p:cNvSpPr>
            <a:spLocks noGrp="1"/>
          </p:cNvSpPr>
          <p:nvPr>
            <p:ph type="title"/>
          </p:nvPr>
        </p:nvSpPr>
        <p:spPr>
          <a:xfrm>
            <a:off x="612648" y="548639"/>
            <a:ext cx="4672584" cy="1453896"/>
          </a:xfrm>
        </p:spPr>
        <p:txBody>
          <a:bodyPr anchor="t">
            <a:normAutofit/>
          </a:bodyPr>
          <a:lstStyle/>
          <a:p>
            <a:r>
              <a:rPr lang="en-US"/>
              <a:t>Steps to Conduct Research</a:t>
            </a:r>
          </a:p>
        </p:txBody>
      </p:sp>
      <p:pic>
        <p:nvPicPr>
          <p:cNvPr id="5" name="Content Placeholder 4" descr="Concept of businessman thinking / searching for idea.">
            <a:extLst>
              <a:ext uri="{FF2B5EF4-FFF2-40B4-BE49-F238E27FC236}">
                <a16:creationId xmlns:a16="http://schemas.microsoft.com/office/drawing/2014/main" id="{AD383B25-B6BA-40E8-8A2F-C383D14A4A92}"/>
              </a:ext>
            </a:extLst>
          </p:cNvPr>
          <p:cNvPicPr>
            <a:picLocks noGrp="1" noChangeAspect="1"/>
          </p:cNvPicPr>
          <p:nvPr>
            <p:ph type="pic" sz="quarter" idx="13"/>
          </p:nvPr>
        </p:nvPicPr>
        <p:blipFill>
          <a:blip r:embed="rId3"/>
          <a:srcRect l="10781" r="10896"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16868CA6-6DBF-E8B1-129D-4FBC9B18BC3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Identifying Research Problem</a:t>
            </a:r>
          </a:p>
          <a:p>
            <a:pPr marL="0" lvl="1" indent="0">
              <a:buFont typeface="Arial" panose="020B0604020202020204" pitchFamily="34" charset="0"/>
              <a:buNone/>
            </a:pPr>
            <a:r>
              <a:rPr lang="en-US" sz="1400"/>
              <a:t>Start by defining a clear research problem or question as the foundation of your study.</a:t>
            </a:r>
          </a:p>
          <a:p>
            <a:pPr marL="0" indent="0">
              <a:spcBef>
                <a:spcPts val="2500"/>
              </a:spcBef>
              <a:buFont typeface="Arial" panose="020B0604020202020204" pitchFamily="34" charset="0"/>
              <a:buNone/>
            </a:pPr>
            <a:r>
              <a:rPr lang="en-US" sz="1400" b="1"/>
              <a:t>Literature Review</a:t>
            </a:r>
          </a:p>
          <a:p>
            <a:pPr marL="0" lvl="1" indent="0">
              <a:buFont typeface="Arial" panose="020B0604020202020204" pitchFamily="34" charset="0"/>
              <a:buNone/>
            </a:pPr>
            <a:r>
              <a:rPr lang="en-US" sz="1400"/>
              <a:t>Review existing studies to understand what has been researched and recognize knowledge gaps.</a:t>
            </a:r>
          </a:p>
          <a:p>
            <a:pPr marL="0" indent="0">
              <a:spcBef>
                <a:spcPts val="2500"/>
              </a:spcBef>
              <a:buFont typeface="Arial" panose="020B0604020202020204" pitchFamily="34" charset="0"/>
              <a:buNone/>
            </a:pPr>
            <a:r>
              <a:rPr lang="en-US" sz="1400" b="1"/>
              <a:t>Formulating Hypothesis</a:t>
            </a:r>
          </a:p>
          <a:p>
            <a:pPr marL="0" lvl="1" indent="0">
              <a:buFont typeface="Arial" panose="020B0604020202020204" pitchFamily="34" charset="0"/>
              <a:buNone/>
            </a:pPr>
            <a:r>
              <a:rPr lang="en-US" sz="1400"/>
              <a:t>Develop a hypothesis or objectives to guide the research direction and focus.</a:t>
            </a:r>
          </a:p>
          <a:p>
            <a:pPr marL="0" indent="0">
              <a:spcBef>
                <a:spcPts val="2500"/>
              </a:spcBef>
              <a:buFont typeface="Arial" panose="020B0604020202020204" pitchFamily="34" charset="0"/>
              <a:buNone/>
            </a:pPr>
            <a:r>
              <a:rPr lang="en-US" sz="1400" b="1"/>
              <a:t>Data Collection and Analysis</a:t>
            </a:r>
          </a:p>
          <a:p>
            <a:pPr marL="0" lvl="1" indent="0">
              <a:buFont typeface="Arial" panose="020B0604020202020204" pitchFamily="34" charset="0"/>
              <a:buNone/>
            </a:pPr>
            <a:r>
              <a:rPr lang="en-US" sz="1400"/>
              <a:t>Collect data using appropriate methods and analyze it carefully to ensure accuracy and reliability.</a:t>
            </a:r>
          </a:p>
        </p:txBody>
      </p:sp>
    </p:spTree>
    <p:extLst>
      <p:ext uri="{BB962C8B-B14F-4D97-AF65-F5344CB8AC3E}">
        <p14:creationId xmlns:p14="http://schemas.microsoft.com/office/powerpoint/2010/main" val="117559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2725" y="187948"/>
            <a:ext cx="11287013" cy="4916167"/>
          </a:xfrm>
          <a:prstGeom prst="rect">
            <a:avLst/>
          </a:prstGeom>
        </p:spPr>
        <p:txBody>
          <a:bodyPr vert="horz" wrap="square" lIns="0" tIns="7316" rIns="0" bIns="0" rtlCol="0">
            <a:spAutoFit/>
          </a:bodyPr>
          <a:lstStyle/>
          <a:p>
            <a:pPr marL="7701" algn="just">
              <a:spcBef>
                <a:spcPts val="58"/>
              </a:spcBef>
            </a:pPr>
            <a:r>
              <a:rPr sz="2001" b="1" spc="-3" dirty="0">
                <a:latin typeface="Arial"/>
                <a:cs typeface="Arial"/>
              </a:rPr>
              <a:t>Reading</a:t>
            </a:r>
            <a:r>
              <a:rPr sz="2001" b="1" spc="-6" dirty="0">
                <a:latin typeface="Arial"/>
                <a:cs typeface="Arial"/>
              </a:rPr>
              <a:t> </a:t>
            </a:r>
            <a:r>
              <a:rPr sz="2001" b="1" spc="-3" dirty="0">
                <a:latin typeface="Arial"/>
                <a:cs typeface="Arial"/>
              </a:rPr>
              <a:t>and</a:t>
            </a:r>
            <a:r>
              <a:rPr sz="2001" b="1" spc="-6" dirty="0">
                <a:latin typeface="Arial"/>
                <a:cs typeface="Arial"/>
              </a:rPr>
              <a:t> </a:t>
            </a:r>
            <a:r>
              <a:rPr sz="2001" b="1" spc="-27" dirty="0">
                <a:latin typeface="Arial"/>
                <a:cs typeface="Arial"/>
              </a:rPr>
              <a:t>Analyzing</a:t>
            </a:r>
            <a:r>
              <a:rPr sz="2001" b="1" spc="-6" dirty="0">
                <a:latin typeface="Arial"/>
                <a:cs typeface="Arial"/>
              </a:rPr>
              <a:t> </a:t>
            </a:r>
            <a:r>
              <a:rPr sz="2001" b="1" spc="-27" dirty="0">
                <a:latin typeface="Arial"/>
                <a:cs typeface="Arial"/>
              </a:rPr>
              <a:t>Skills</a:t>
            </a:r>
            <a:endParaRPr sz="2001" dirty="0">
              <a:latin typeface="Arial"/>
              <a:cs typeface="Arial"/>
            </a:endParaRPr>
          </a:p>
          <a:p>
            <a:pPr>
              <a:spcBef>
                <a:spcPts val="21"/>
              </a:spcBef>
            </a:pPr>
            <a:endParaRPr sz="1971" dirty="0">
              <a:latin typeface="Arial"/>
              <a:cs typeface="Arial"/>
            </a:endParaRPr>
          </a:p>
          <a:p>
            <a:pPr marL="7701" marR="3081" algn="just">
              <a:lnSpc>
                <a:spcPts val="2165"/>
              </a:lnSpc>
              <a:spcBef>
                <a:spcPts val="3"/>
              </a:spcBef>
              <a:buFont typeface="Arial MT"/>
              <a:buChar char="-"/>
              <a:tabLst>
                <a:tab pos="232194" algn="l"/>
              </a:tabLst>
            </a:pPr>
            <a:r>
              <a:rPr sz="2001" i="1" u="sng" spc="3" dirty="0">
                <a:latin typeface="Arial"/>
                <a:cs typeface="Arial"/>
              </a:rPr>
              <a:t>Skimming </a:t>
            </a:r>
            <a:r>
              <a:rPr sz="2001" i="1" u="sng" spc="-3" dirty="0">
                <a:latin typeface="Arial"/>
                <a:cs typeface="Arial"/>
              </a:rPr>
              <a:t>and scanning </a:t>
            </a:r>
            <a:r>
              <a:rPr sz="2001" spc="-3" dirty="0">
                <a:latin typeface="Arial MT"/>
                <a:cs typeface="Arial MT"/>
              </a:rPr>
              <a:t>involve </a:t>
            </a:r>
            <a:r>
              <a:rPr sz="2001" b="1" spc="-3" dirty="0">
                <a:latin typeface="Arial MT"/>
                <a:cs typeface="Arial MT"/>
              </a:rPr>
              <a:t>reading</a:t>
            </a:r>
            <a:r>
              <a:rPr sz="2001" spc="-3" dirty="0">
                <a:latin typeface="Arial MT"/>
                <a:cs typeface="Arial MT"/>
              </a:rPr>
              <a:t> passages, </a:t>
            </a:r>
            <a:r>
              <a:rPr sz="2001" spc="6" dirty="0">
                <a:latin typeface="Arial MT"/>
                <a:cs typeface="Arial MT"/>
              </a:rPr>
              <a:t>articles </a:t>
            </a:r>
            <a:r>
              <a:rPr sz="2001" spc="9" dirty="0">
                <a:latin typeface="Arial MT"/>
                <a:cs typeface="Arial MT"/>
              </a:rPr>
              <a:t>and </a:t>
            </a:r>
            <a:r>
              <a:rPr sz="2001" spc="33" dirty="0">
                <a:latin typeface="Arial MT"/>
                <a:cs typeface="Arial MT"/>
              </a:rPr>
              <a:t>books </a:t>
            </a:r>
            <a:r>
              <a:rPr sz="2001" spc="52" dirty="0">
                <a:latin typeface="Arial MT"/>
                <a:cs typeface="Arial MT"/>
              </a:rPr>
              <a:t>to </a:t>
            </a:r>
            <a:r>
              <a:rPr sz="2001" spc="24" dirty="0">
                <a:latin typeface="Arial MT"/>
                <a:cs typeface="Arial MT"/>
              </a:rPr>
              <a:t>quickly </a:t>
            </a:r>
            <a:r>
              <a:rPr sz="2001" spc="15" dirty="0">
                <a:latin typeface="Arial MT"/>
                <a:cs typeface="Arial MT"/>
              </a:rPr>
              <a:t>identify </a:t>
            </a:r>
            <a:r>
              <a:rPr sz="2001" spc="-3" dirty="0">
                <a:latin typeface="Arial MT"/>
                <a:cs typeface="Arial MT"/>
              </a:rPr>
              <a:t>key </a:t>
            </a:r>
            <a:r>
              <a:rPr sz="2001" dirty="0">
                <a:latin typeface="Arial MT"/>
                <a:cs typeface="Arial MT"/>
              </a:rPr>
              <a:t> </a:t>
            </a:r>
            <a:r>
              <a:rPr sz="2001" spc="12" dirty="0">
                <a:latin typeface="Arial MT"/>
                <a:cs typeface="Arial MT"/>
              </a:rPr>
              <a:t>information,</a:t>
            </a:r>
            <a:r>
              <a:rPr sz="2001" dirty="0">
                <a:latin typeface="Arial MT"/>
                <a:cs typeface="Arial MT"/>
              </a:rPr>
              <a:t> </a:t>
            </a:r>
            <a:r>
              <a:rPr sz="2001" spc="15" dirty="0">
                <a:latin typeface="Arial MT"/>
                <a:cs typeface="Arial MT"/>
              </a:rPr>
              <a:t>such</a:t>
            </a:r>
            <a:r>
              <a:rPr sz="2001" dirty="0">
                <a:latin typeface="Arial MT"/>
                <a:cs typeface="Arial MT"/>
              </a:rPr>
              <a:t> </a:t>
            </a:r>
            <a:r>
              <a:rPr sz="2001" spc="-21" dirty="0">
                <a:latin typeface="Arial MT"/>
                <a:cs typeface="Arial MT"/>
              </a:rPr>
              <a:t>as</a:t>
            </a:r>
            <a:r>
              <a:rPr sz="2001" dirty="0">
                <a:latin typeface="Arial MT"/>
                <a:cs typeface="Arial MT"/>
              </a:rPr>
              <a:t> </a:t>
            </a:r>
            <a:r>
              <a:rPr sz="2001" spc="9" dirty="0">
                <a:latin typeface="Arial MT"/>
                <a:cs typeface="Arial MT"/>
              </a:rPr>
              <a:t>the</a:t>
            </a:r>
            <a:r>
              <a:rPr sz="2001" dirty="0">
                <a:latin typeface="Arial MT"/>
                <a:cs typeface="Arial MT"/>
              </a:rPr>
              <a:t> </a:t>
            </a:r>
            <a:r>
              <a:rPr sz="2001" spc="-3" dirty="0">
                <a:latin typeface="Arial MT"/>
                <a:cs typeface="Arial MT"/>
              </a:rPr>
              <a:t>main</a:t>
            </a:r>
            <a:r>
              <a:rPr sz="2001" spc="3" dirty="0">
                <a:latin typeface="Arial MT"/>
                <a:cs typeface="Arial MT"/>
              </a:rPr>
              <a:t> </a:t>
            </a:r>
            <a:r>
              <a:rPr sz="2001" dirty="0">
                <a:latin typeface="Arial MT"/>
                <a:cs typeface="Arial MT"/>
              </a:rPr>
              <a:t>argument </a:t>
            </a:r>
            <a:r>
              <a:rPr sz="2001" spc="15" dirty="0">
                <a:latin typeface="Arial MT"/>
                <a:cs typeface="Arial MT"/>
              </a:rPr>
              <a:t>or</a:t>
            </a:r>
            <a:r>
              <a:rPr sz="2001" dirty="0">
                <a:latin typeface="Arial MT"/>
                <a:cs typeface="Arial MT"/>
              </a:rPr>
              <a:t> </a:t>
            </a:r>
            <a:r>
              <a:rPr sz="2001" spc="3" dirty="0">
                <a:latin typeface="Arial MT"/>
                <a:cs typeface="Arial MT"/>
              </a:rPr>
              <a:t>thesis</a:t>
            </a:r>
            <a:r>
              <a:rPr sz="2001" dirty="0">
                <a:latin typeface="Arial MT"/>
                <a:cs typeface="Arial MT"/>
              </a:rPr>
              <a:t> </a:t>
            </a:r>
            <a:r>
              <a:rPr sz="2001" spc="12" dirty="0">
                <a:latin typeface="Arial MT"/>
                <a:cs typeface="Arial MT"/>
              </a:rPr>
              <a:t>statement.</a:t>
            </a:r>
            <a:endParaRPr sz="2001" dirty="0">
              <a:latin typeface="Arial MT"/>
              <a:cs typeface="Arial MT"/>
            </a:endParaRPr>
          </a:p>
          <a:p>
            <a:pPr>
              <a:spcBef>
                <a:spcPts val="18"/>
              </a:spcBef>
              <a:buFont typeface="Arial MT"/>
              <a:buChar char="-"/>
            </a:pPr>
            <a:endParaRPr sz="1940" dirty="0">
              <a:latin typeface="Arial MT"/>
              <a:cs typeface="Arial MT"/>
            </a:endParaRPr>
          </a:p>
          <a:p>
            <a:pPr marL="7701" marR="3081" algn="just">
              <a:lnSpc>
                <a:spcPts val="2165"/>
              </a:lnSpc>
              <a:buFont typeface="Arial MT"/>
              <a:buChar char="-"/>
              <a:tabLst>
                <a:tab pos="194457" algn="l"/>
              </a:tabLst>
            </a:pPr>
            <a:r>
              <a:rPr sz="2001" i="1" u="sng" spc="12" dirty="0">
                <a:latin typeface="Arial"/>
                <a:cs typeface="Arial"/>
              </a:rPr>
              <a:t>Highlighting</a:t>
            </a:r>
            <a:r>
              <a:rPr sz="2001" i="1" spc="12" dirty="0">
                <a:latin typeface="Arial"/>
                <a:cs typeface="Arial"/>
              </a:rPr>
              <a:t> </a:t>
            </a:r>
            <a:r>
              <a:rPr sz="2001" i="1" spc="-3" dirty="0">
                <a:latin typeface="Arial"/>
                <a:cs typeface="Arial"/>
              </a:rPr>
              <a:t>and </a:t>
            </a:r>
            <a:r>
              <a:rPr sz="2001" i="1" spc="6" dirty="0">
                <a:latin typeface="Arial"/>
                <a:cs typeface="Arial"/>
              </a:rPr>
              <a:t>annotating </a:t>
            </a:r>
            <a:r>
              <a:rPr sz="2001" spc="-3" dirty="0">
                <a:latin typeface="Arial MT"/>
                <a:cs typeface="Arial MT"/>
              </a:rPr>
              <a:t>involve </a:t>
            </a:r>
            <a:r>
              <a:rPr sz="2001" b="1" spc="9" dirty="0">
                <a:latin typeface="Arial MT"/>
                <a:cs typeface="Arial MT"/>
              </a:rPr>
              <a:t>keeping </a:t>
            </a:r>
            <a:r>
              <a:rPr sz="2001" b="1" spc="12" dirty="0">
                <a:latin typeface="Arial MT"/>
                <a:cs typeface="Arial MT"/>
              </a:rPr>
              <a:t>notes </a:t>
            </a:r>
            <a:r>
              <a:rPr sz="2001" spc="15" dirty="0">
                <a:latin typeface="Arial MT"/>
                <a:cs typeface="Arial MT"/>
              </a:rPr>
              <a:t>so </a:t>
            </a:r>
            <a:r>
              <a:rPr sz="2001" spc="-21" dirty="0">
                <a:latin typeface="Arial MT"/>
                <a:cs typeface="Arial MT"/>
              </a:rPr>
              <a:t>as </a:t>
            </a:r>
            <a:r>
              <a:rPr sz="2001" spc="52" dirty="0">
                <a:latin typeface="Arial MT"/>
                <a:cs typeface="Arial MT"/>
              </a:rPr>
              <a:t>to </a:t>
            </a:r>
            <a:r>
              <a:rPr sz="2001" spc="12" dirty="0">
                <a:latin typeface="Arial MT"/>
                <a:cs typeface="Arial MT"/>
              </a:rPr>
              <a:t>capture </a:t>
            </a:r>
            <a:r>
              <a:rPr sz="2001" spc="6" dirty="0">
                <a:latin typeface="Arial MT"/>
                <a:cs typeface="Arial MT"/>
              </a:rPr>
              <a:t>your </a:t>
            </a:r>
            <a:r>
              <a:rPr sz="2001" spc="24" dirty="0">
                <a:latin typeface="Arial MT"/>
                <a:cs typeface="Arial MT"/>
              </a:rPr>
              <a:t>thoughts </a:t>
            </a:r>
            <a:r>
              <a:rPr sz="2001" spc="9" dirty="0">
                <a:latin typeface="Arial MT"/>
                <a:cs typeface="Arial MT"/>
              </a:rPr>
              <a:t>and </a:t>
            </a:r>
            <a:r>
              <a:rPr sz="2001" spc="15" dirty="0">
                <a:latin typeface="Arial MT"/>
                <a:cs typeface="Arial MT"/>
              </a:rPr>
              <a:t>questions </a:t>
            </a:r>
            <a:r>
              <a:rPr sz="2001" spc="18" dirty="0">
                <a:latin typeface="Arial MT"/>
                <a:cs typeface="Arial MT"/>
              </a:rPr>
              <a:t> </a:t>
            </a:r>
            <a:r>
              <a:rPr sz="2001" spc="27" dirty="0">
                <a:latin typeface="Arial MT"/>
                <a:cs typeface="Arial MT"/>
              </a:rPr>
              <a:t>about </a:t>
            </a:r>
            <a:r>
              <a:rPr sz="2001" spc="9" dirty="0">
                <a:latin typeface="Arial MT"/>
                <a:cs typeface="Arial MT"/>
              </a:rPr>
              <a:t>the </a:t>
            </a:r>
            <a:r>
              <a:rPr sz="2001" spc="27" dirty="0">
                <a:latin typeface="Arial MT"/>
                <a:cs typeface="Arial MT"/>
              </a:rPr>
              <a:t>text. </a:t>
            </a:r>
            <a:endParaRPr sz="2001" dirty="0">
              <a:latin typeface="Arial MT"/>
              <a:cs typeface="Arial MT"/>
            </a:endParaRPr>
          </a:p>
          <a:p>
            <a:pPr>
              <a:spcBef>
                <a:spcPts val="21"/>
              </a:spcBef>
              <a:buFont typeface="Arial MT"/>
              <a:buChar char="-"/>
            </a:pPr>
            <a:endParaRPr sz="1940" dirty="0">
              <a:latin typeface="Arial MT"/>
              <a:cs typeface="Arial MT"/>
            </a:endParaRPr>
          </a:p>
          <a:p>
            <a:pPr marL="7701" marR="3081" algn="just">
              <a:lnSpc>
                <a:spcPts val="2165"/>
              </a:lnSpc>
              <a:buFont typeface="Arial MT"/>
              <a:buChar char="-"/>
              <a:tabLst>
                <a:tab pos="271470" algn="l"/>
              </a:tabLst>
            </a:pPr>
            <a:r>
              <a:rPr sz="2001" i="1" u="sng" spc="-12" dirty="0">
                <a:latin typeface="Arial"/>
                <a:cs typeface="Arial"/>
              </a:rPr>
              <a:t>Summarizing</a:t>
            </a:r>
            <a:r>
              <a:rPr sz="2001" i="1" spc="-9" dirty="0">
                <a:latin typeface="Arial"/>
                <a:cs typeface="Arial"/>
              </a:rPr>
              <a:t> </a:t>
            </a:r>
            <a:r>
              <a:rPr sz="2001" spc="-3" dirty="0">
                <a:latin typeface="Arial MT"/>
                <a:cs typeface="Arial MT"/>
              </a:rPr>
              <a:t>is</a:t>
            </a:r>
            <a:r>
              <a:rPr sz="2001" dirty="0">
                <a:latin typeface="Arial MT"/>
                <a:cs typeface="Arial MT"/>
              </a:rPr>
              <a:t> </a:t>
            </a:r>
            <a:r>
              <a:rPr sz="2001" spc="27" dirty="0">
                <a:latin typeface="Arial MT"/>
                <a:cs typeface="Arial MT"/>
              </a:rPr>
              <a:t>important</a:t>
            </a:r>
            <a:r>
              <a:rPr sz="2001" spc="30" dirty="0">
                <a:latin typeface="Arial MT"/>
                <a:cs typeface="Arial MT"/>
              </a:rPr>
              <a:t> </a:t>
            </a:r>
            <a:r>
              <a:rPr sz="2001" spc="15" dirty="0">
                <a:latin typeface="Arial MT"/>
                <a:cs typeface="Arial MT"/>
              </a:rPr>
              <a:t>so</a:t>
            </a:r>
            <a:r>
              <a:rPr sz="2001" spc="18" dirty="0">
                <a:latin typeface="Arial MT"/>
                <a:cs typeface="Arial MT"/>
              </a:rPr>
              <a:t> </a:t>
            </a:r>
            <a:r>
              <a:rPr sz="2001" spc="24" dirty="0">
                <a:latin typeface="Arial MT"/>
                <a:cs typeface="Arial MT"/>
              </a:rPr>
              <a:t>that</a:t>
            </a:r>
            <a:r>
              <a:rPr sz="2001" spc="27" dirty="0">
                <a:latin typeface="Arial MT"/>
                <a:cs typeface="Arial MT"/>
              </a:rPr>
              <a:t> </a:t>
            </a:r>
            <a:r>
              <a:rPr sz="2001" spc="9" dirty="0">
                <a:latin typeface="Arial MT"/>
                <a:cs typeface="Arial MT"/>
              </a:rPr>
              <a:t>you</a:t>
            </a:r>
            <a:r>
              <a:rPr sz="2001" spc="12" dirty="0">
                <a:latin typeface="Arial MT"/>
                <a:cs typeface="Arial MT"/>
              </a:rPr>
              <a:t> </a:t>
            </a:r>
            <a:r>
              <a:rPr sz="2001" spc="9" dirty="0">
                <a:latin typeface="Arial MT"/>
                <a:cs typeface="Arial MT"/>
              </a:rPr>
              <a:t>can</a:t>
            </a:r>
            <a:r>
              <a:rPr sz="2001" spc="12" dirty="0">
                <a:latin typeface="Arial MT"/>
                <a:cs typeface="Arial MT"/>
              </a:rPr>
              <a:t> </a:t>
            </a:r>
            <a:r>
              <a:rPr sz="2001" spc="-21" dirty="0">
                <a:latin typeface="Arial MT"/>
                <a:cs typeface="Arial MT"/>
              </a:rPr>
              <a:t>ensure</a:t>
            </a:r>
            <a:r>
              <a:rPr sz="2001" spc="-18" dirty="0">
                <a:latin typeface="Arial MT"/>
                <a:cs typeface="Arial MT"/>
              </a:rPr>
              <a:t> </a:t>
            </a:r>
            <a:r>
              <a:rPr sz="2001" spc="24" dirty="0">
                <a:latin typeface="Arial MT"/>
                <a:cs typeface="Arial MT"/>
              </a:rPr>
              <a:t>that</a:t>
            </a:r>
            <a:r>
              <a:rPr sz="2001" spc="27" dirty="0">
                <a:latin typeface="Arial MT"/>
                <a:cs typeface="Arial MT"/>
              </a:rPr>
              <a:t> </a:t>
            </a:r>
            <a:r>
              <a:rPr sz="2001" spc="9" dirty="0">
                <a:latin typeface="Arial MT"/>
                <a:cs typeface="Arial MT"/>
              </a:rPr>
              <a:t>you</a:t>
            </a:r>
            <a:r>
              <a:rPr sz="2001" spc="12" dirty="0">
                <a:latin typeface="Arial MT"/>
                <a:cs typeface="Arial MT"/>
              </a:rPr>
              <a:t> </a:t>
            </a:r>
            <a:r>
              <a:rPr sz="2001" b="1" spc="12" dirty="0">
                <a:latin typeface="Arial MT"/>
                <a:cs typeface="Arial MT"/>
              </a:rPr>
              <a:t>understand</a:t>
            </a:r>
            <a:r>
              <a:rPr sz="2001" spc="15" dirty="0">
                <a:latin typeface="Arial MT"/>
                <a:cs typeface="Arial MT"/>
              </a:rPr>
              <a:t> </a:t>
            </a:r>
            <a:r>
              <a:rPr sz="2001" spc="9" dirty="0">
                <a:latin typeface="Arial MT"/>
                <a:cs typeface="Arial MT"/>
              </a:rPr>
              <a:t>the</a:t>
            </a:r>
            <a:r>
              <a:rPr sz="2001" spc="12" dirty="0">
                <a:latin typeface="Arial MT"/>
                <a:cs typeface="Arial MT"/>
              </a:rPr>
              <a:t> </a:t>
            </a:r>
            <a:r>
              <a:rPr sz="2001" spc="-3" dirty="0">
                <a:latin typeface="Arial MT"/>
                <a:cs typeface="Arial MT"/>
              </a:rPr>
              <a:t>main</a:t>
            </a:r>
            <a:r>
              <a:rPr sz="2001" dirty="0">
                <a:latin typeface="Arial MT"/>
                <a:cs typeface="Arial MT"/>
              </a:rPr>
              <a:t> </a:t>
            </a:r>
            <a:r>
              <a:rPr sz="2001" spc="24" dirty="0">
                <a:latin typeface="Arial MT"/>
                <a:cs typeface="Arial MT"/>
              </a:rPr>
              <a:t>points. </a:t>
            </a:r>
            <a:r>
              <a:rPr sz="2001" spc="27" dirty="0">
                <a:latin typeface="Arial MT"/>
                <a:cs typeface="Arial MT"/>
              </a:rPr>
              <a:t> </a:t>
            </a:r>
            <a:endParaRPr lang="en-US" sz="2001" spc="27" dirty="0">
              <a:latin typeface="Arial MT"/>
              <a:cs typeface="Arial MT"/>
            </a:endParaRPr>
          </a:p>
          <a:p>
            <a:pPr marL="7701" marR="3081" algn="just">
              <a:lnSpc>
                <a:spcPts val="2165"/>
              </a:lnSpc>
              <a:buFont typeface="Arial MT"/>
              <a:buChar char="-"/>
              <a:tabLst>
                <a:tab pos="271470" algn="l"/>
              </a:tabLst>
            </a:pPr>
            <a:endParaRPr sz="1940" dirty="0">
              <a:latin typeface="Arial MT"/>
              <a:cs typeface="Arial MT"/>
            </a:endParaRPr>
          </a:p>
          <a:p>
            <a:pPr marL="7701" marR="3081" algn="just">
              <a:lnSpc>
                <a:spcPts val="2165"/>
              </a:lnSpc>
              <a:buFont typeface="Arial MT"/>
              <a:buChar char="-"/>
              <a:tabLst>
                <a:tab pos="185216" algn="l"/>
              </a:tabLst>
            </a:pPr>
            <a:r>
              <a:rPr sz="2001" i="1" u="sng" spc="-9" dirty="0">
                <a:latin typeface="Arial"/>
                <a:cs typeface="Arial"/>
              </a:rPr>
              <a:t>Asking </a:t>
            </a:r>
            <a:r>
              <a:rPr sz="2001" i="1" u="sng" spc="15" dirty="0">
                <a:latin typeface="Arial"/>
                <a:cs typeface="Arial"/>
              </a:rPr>
              <a:t>critical </a:t>
            </a:r>
            <a:r>
              <a:rPr sz="2001" i="1" u="sng" spc="6" dirty="0">
                <a:latin typeface="Arial"/>
                <a:cs typeface="Arial"/>
              </a:rPr>
              <a:t>questions </a:t>
            </a:r>
            <a:r>
              <a:rPr sz="2001" spc="27" dirty="0">
                <a:latin typeface="Arial MT"/>
                <a:cs typeface="Arial MT"/>
              </a:rPr>
              <a:t>about </a:t>
            </a:r>
            <a:r>
              <a:rPr sz="2001" spc="-39" dirty="0">
                <a:latin typeface="Arial MT"/>
                <a:cs typeface="Arial MT"/>
              </a:rPr>
              <a:t>a </a:t>
            </a:r>
            <a:r>
              <a:rPr sz="2001" spc="33" dirty="0">
                <a:latin typeface="Arial MT"/>
                <a:cs typeface="Arial MT"/>
              </a:rPr>
              <a:t>text </a:t>
            </a:r>
            <a:r>
              <a:rPr sz="2001" spc="-9" dirty="0">
                <a:latin typeface="Arial MT"/>
                <a:cs typeface="Arial MT"/>
              </a:rPr>
              <a:t>means </a:t>
            </a:r>
            <a:r>
              <a:rPr sz="2001" spc="24" dirty="0">
                <a:latin typeface="Arial MT"/>
                <a:cs typeface="Arial MT"/>
              </a:rPr>
              <a:t>that </a:t>
            </a:r>
            <a:r>
              <a:rPr sz="2001" spc="9" dirty="0">
                <a:latin typeface="Arial MT"/>
                <a:cs typeface="Arial MT"/>
              </a:rPr>
              <a:t>you </a:t>
            </a:r>
            <a:r>
              <a:rPr sz="2001" spc="-39" dirty="0">
                <a:latin typeface="Arial MT"/>
                <a:cs typeface="Arial MT"/>
              </a:rPr>
              <a:t>are </a:t>
            </a:r>
            <a:r>
              <a:rPr sz="2001" spc="-3" dirty="0">
                <a:latin typeface="Arial MT"/>
                <a:cs typeface="Arial MT"/>
              </a:rPr>
              <a:t>able </a:t>
            </a:r>
            <a:r>
              <a:rPr sz="2001" spc="52" dirty="0">
                <a:latin typeface="Arial MT"/>
                <a:cs typeface="Arial MT"/>
              </a:rPr>
              <a:t>to </a:t>
            </a:r>
            <a:r>
              <a:rPr sz="2001" b="1" spc="-3" dirty="0">
                <a:latin typeface="Arial MT"/>
                <a:cs typeface="Arial MT"/>
              </a:rPr>
              <a:t>challenge</a:t>
            </a:r>
            <a:r>
              <a:rPr sz="2001" spc="-3" dirty="0">
                <a:latin typeface="Arial MT"/>
                <a:cs typeface="Arial MT"/>
              </a:rPr>
              <a:t> </a:t>
            </a:r>
            <a:r>
              <a:rPr sz="2001" spc="12" dirty="0">
                <a:latin typeface="Arial MT"/>
                <a:cs typeface="Arial MT"/>
              </a:rPr>
              <a:t>assumptions, </a:t>
            </a:r>
            <a:r>
              <a:rPr sz="2001" spc="9" dirty="0">
                <a:latin typeface="Arial MT"/>
                <a:cs typeface="Arial MT"/>
              </a:rPr>
              <a:t>uncover </a:t>
            </a:r>
            <a:r>
              <a:rPr sz="2001" spc="12" dirty="0">
                <a:latin typeface="Arial MT"/>
                <a:cs typeface="Arial MT"/>
              </a:rPr>
              <a:t> </a:t>
            </a:r>
            <a:r>
              <a:rPr sz="2001" spc="-3" dirty="0">
                <a:latin typeface="Arial MT"/>
                <a:cs typeface="Arial MT"/>
              </a:rPr>
              <a:t>biases,</a:t>
            </a:r>
            <a:r>
              <a:rPr sz="2001" dirty="0">
                <a:latin typeface="Arial MT"/>
                <a:cs typeface="Arial MT"/>
              </a:rPr>
              <a:t> </a:t>
            </a:r>
            <a:r>
              <a:rPr sz="2001" spc="9" dirty="0">
                <a:latin typeface="Arial MT"/>
                <a:cs typeface="Arial MT"/>
              </a:rPr>
              <a:t>and</a:t>
            </a:r>
            <a:r>
              <a:rPr sz="2001" dirty="0">
                <a:latin typeface="Arial MT"/>
                <a:cs typeface="Arial MT"/>
              </a:rPr>
              <a:t> </a:t>
            </a:r>
            <a:r>
              <a:rPr sz="2001" spc="-15" dirty="0">
                <a:latin typeface="Arial MT"/>
                <a:cs typeface="Arial MT"/>
              </a:rPr>
              <a:t>assess</a:t>
            </a:r>
            <a:r>
              <a:rPr sz="2001" dirty="0">
                <a:latin typeface="Arial MT"/>
                <a:cs typeface="Arial MT"/>
              </a:rPr>
              <a:t> </a:t>
            </a:r>
            <a:r>
              <a:rPr sz="2001" spc="9" dirty="0">
                <a:latin typeface="Arial MT"/>
                <a:cs typeface="Arial MT"/>
              </a:rPr>
              <a:t>the</a:t>
            </a:r>
            <a:r>
              <a:rPr sz="2001" dirty="0">
                <a:latin typeface="Arial MT"/>
                <a:cs typeface="Arial MT"/>
              </a:rPr>
              <a:t> </a:t>
            </a:r>
            <a:r>
              <a:rPr sz="2001" spc="18" dirty="0">
                <a:latin typeface="Arial MT"/>
                <a:cs typeface="Arial MT"/>
              </a:rPr>
              <a:t>credibility</a:t>
            </a:r>
            <a:r>
              <a:rPr sz="2001" dirty="0">
                <a:latin typeface="Arial MT"/>
                <a:cs typeface="Arial MT"/>
              </a:rPr>
              <a:t> </a:t>
            </a:r>
            <a:r>
              <a:rPr sz="2001" spc="33" dirty="0">
                <a:latin typeface="Arial MT"/>
                <a:cs typeface="Arial MT"/>
              </a:rPr>
              <a:t>of</a:t>
            </a:r>
            <a:r>
              <a:rPr sz="2001" dirty="0">
                <a:latin typeface="Arial MT"/>
                <a:cs typeface="Arial MT"/>
              </a:rPr>
              <a:t> </a:t>
            </a:r>
            <a:r>
              <a:rPr sz="2001" spc="3" dirty="0">
                <a:latin typeface="Arial MT"/>
                <a:cs typeface="Arial MT"/>
              </a:rPr>
              <a:t>sources.</a:t>
            </a:r>
            <a:endParaRPr sz="2001" dirty="0">
              <a:latin typeface="Arial MT"/>
              <a:cs typeface="Arial MT"/>
            </a:endParaRPr>
          </a:p>
          <a:p>
            <a:pPr>
              <a:spcBef>
                <a:spcPts val="21"/>
              </a:spcBef>
              <a:buFont typeface="Arial MT"/>
              <a:buChar char="-"/>
            </a:pPr>
            <a:endParaRPr sz="1940" dirty="0">
              <a:latin typeface="Arial MT"/>
              <a:cs typeface="Arial MT"/>
            </a:endParaRPr>
          </a:p>
          <a:p>
            <a:pPr marL="7701" marR="3081" algn="just">
              <a:lnSpc>
                <a:spcPts val="2165"/>
              </a:lnSpc>
              <a:buFont typeface="Arial MT"/>
              <a:buChar char="-"/>
              <a:tabLst>
                <a:tab pos="180595" algn="l"/>
              </a:tabLst>
            </a:pPr>
            <a:r>
              <a:rPr sz="2001" i="1" u="sng" spc="-24" dirty="0">
                <a:latin typeface="Arial"/>
                <a:cs typeface="Arial"/>
              </a:rPr>
              <a:t>Analyzing</a:t>
            </a:r>
            <a:r>
              <a:rPr sz="2001" i="1" spc="-24" dirty="0">
                <a:latin typeface="Arial"/>
                <a:cs typeface="Arial"/>
              </a:rPr>
              <a:t> </a:t>
            </a:r>
            <a:r>
              <a:rPr sz="2001" i="1" spc="-3" dirty="0">
                <a:latin typeface="Arial"/>
                <a:cs typeface="Arial"/>
              </a:rPr>
              <a:t>data </a:t>
            </a:r>
            <a:r>
              <a:rPr sz="2001" spc="-3" dirty="0">
                <a:latin typeface="Arial MT"/>
                <a:cs typeface="Arial MT"/>
              </a:rPr>
              <a:t>involves </a:t>
            </a:r>
            <a:r>
              <a:rPr sz="2001" b="1" spc="15" dirty="0">
                <a:latin typeface="Arial MT"/>
                <a:cs typeface="Arial MT"/>
              </a:rPr>
              <a:t>identifying</a:t>
            </a:r>
            <a:r>
              <a:rPr sz="2001" spc="15" dirty="0">
                <a:latin typeface="Arial MT"/>
                <a:cs typeface="Arial MT"/>
              </a:rPr>
              <a:t> </a:t>
            </a:r>
            <a:r>
              <a:rPr sz="2001" spc="21" dirty="0">
                <a:latin typeface="Arial MT"/>
                <a:cs typeface="Arial MT"/>
              </a:rPr>
              <a:t>patterns </a:t>
            </a:r>
            <a:r>
              <a:rPr sz="2001" spc="15" dirty="0">
                <a:latin typeface="Arial MT"/>
                <a:cs typeface="Arial MT"/>
              </a:rPr>
              <a:t>or </a:t>
            </a:r>
            <a:r>
              <a:rPr sz="2001" spc="9" dirty="0">
                <a:latin typeface="Arial MT"/>
                <a:cs typeface="Arial MT"/>
              </a:rPr>
              <a:t>trends, and </a:t>
            </a:r>
            <a:r>
              <a:rPr sz="2001" b="1" spc="9" dirty="0">
                <a:latin typeface="Arial MT"/>
                <a:cs typeface="Arial MT"/>
              </a:rPr>
              <a:t>interpreting</a:t>
            </a:r>
            <a:r>
              <a:rPr sz="2001" spc="9" dirty="0">
                <a:latin typeface="Arial MT"/>
                <a:cs typeface="Arial MT"/>
              </a:rPr>
              <a:t> the </a:t>
            </a:r>
            <a:r>
              <a:rPr sz="2001" spc="-3" dirty="0">
                <a:latin typeface="Arial MT"/>
                <a:cs typeface="Arial MT"/>
              </a:rPr>
              <a:t>results in </a:t>
            </a:r>
            <a:r>
              <a:rPr sz="2001" spc="9" dirty="0">
                <a:latin typeface="Arial MT"/>
                <a:cs typeface="Arial MT"/>
              </a:rPr>
              <a:t>the </a:t>
            </a:r>
            <a:r>
              <a:rPr sz="2001" spc="33" dirty="0">
                <a:latin typeface="Arial MT"/>
                <a:cs typeface="Arial MT"/>
              </a:rPr>
              <a:t>context of </a:t>
            </a:r>
            <a:r>
              <a:rPr sz="2001" spc="-549" dirty="0">
                <a:latin typeface="Arial MT"/>
                <a:cs typeface="Arial MT"/>
              </a:rPr>
              <a:t> </a:t>
            </a:r>
            <a:r>
              <a:rPr sz="2001" spc="6" dirty="0">
                <a:latin typeface="Arial MT"/>
                <a:cs typeface="Arial MT"/>
              </a:rPr>
              <a:t>your</a:t>
            </a:r>
            <a:r>
              <a:rPr sz="2001" spc="-3" dirty="0">
                <a:latin typeface="Arial MT"/>
                <a:cs typeface="Arial MT"/>
              </a:rPr>
              <a:t> </a:t>
            </a:r>
            <a:r>
              <a:rPr sz="2001" spc="-15" dirty="0">
                <a:latin typeface="Arial MT"/>
                <a:cs typeface="Arial MT"/>
              </a:rPr>
              <a:t>research</a:t>
            </a:r>
            <a:r>
              <a:rPr sz="2001" dirty="0">
                <a:latin typeface="Arial MT"/>
                <a:cs typeface="Arial MT"/>
              </a:rPr>
              <a:t> </a:t>
            </a:r>
            <a:r>
              <a:rPr sz="2001" spc="15" dirty="0">
                <a:latin typeface="Arial MT"/>
                <a:cs typeface="Arial MT"/>
              </a:rPr>
              <a:t>question</a:t>
            </a:r>
            <a:r>
              <a:rPr sz="2001" dirty="0">
                <a:latin typeface="Arial MT"/>
                <a:cs typeface="Arial MT"/>
              </a:rPr>
              <a:t> </a:t>
            </a:r>
            <a:r>
              <a:rPr sz="2001" spc="15" dirty="0">
                <a:latin typeface="Arial MT"/>
                <a:cs typeface="Arial MT"/>
              </a:rPr>
              <a:t>or</a:t>
            </a:r>
            <a:r>
              <a:rPr sz="2001" dirty="0">
                <a:latin typeface="Arial MT"/>
                <a:cs typeface="Arial MT"/>
              </a:rPr>
              <a:t> </a:t>
            </a:r>
            <a:r>
              <a:rPr sz="2001" spc="12" dirty="0">
                <a:latin typeface="Arial MT"/>
                <a:cs typeface="Arial MT"/>
              </a:rPr>
              <a:t>hypothesis.</a:t>
            </a:r>
            <a:endParaRPr sz="2001" dirty="0">
              <a:latin typeface="Arial MT"/>
              <a:cs typeface="Arial MT"/>
            </a:endParaRPr>
          </a:p>
          <a:p>
            <a:pPr>
              <a:spcBef>
                <a:spcPts val="18"/>
              </a:spcBef>
              <a:buFont typeface="Arial MT"/>
              <a:buChar char="-"/>
            </a:pPr>
            <a:endParaRPr sz="1940" dirty="0">
              <a:latin typeface="Arial MT"/>
              <a:cs typeface="Arial MT"/>
            </a:endParaRPr>
          </a:p>
          <a:p>
            <a:pPr marL="7701" marR="3081" algn="just">
              <a:lnSpc>
                <a:spcPts val="2165"/>
              </a:lnSpc>
              <a:buFont typeface="Arial MT"/>
              <a:buChar char="-"/>
              <a:tabLst>
                <a:tab pos="219486" algn="l"/>
              </a:tabLst>
            </a:pPr>
            <a:r>
              <a:rPr sz="2001" i="1" u="sng" spc="6" dirty="0">
                <a:latin typeface="Arial"/>
                <a:cs typeface="Arial"/>
              </a:rPr>
              <a:t>Collaborating</a:t>
            </a:r>
            <a:r>
              <a:rPr sz="2001" i="1" spc="6" dirty="0">
                <a:latin typeface="Arial"/>
                <a:cs typeface="Arial"/>
              </a:rPr>
              <a:t> </a:t>
            </a:r>
            <a:r>
              <a:rPr sz="2001" i="1" spc="33" dirty="0">
                <a:latin typeface="Arial"/>
                <a:cs typeface="Arial"/>
              </a:rPr>
              <a:t>with </a:t>
            </a:r>
            <a:r>
              <a:rPr sz="2001" i="1" spc="-9" dirty="0">
                <a:latin typeface="Arial"/>
                <a:cs typeface="Arial"/>
              </a:rPr>
              <a:t>peers </a:t>
            </a:r>
            <a:r>
              <a:rPr sz="2001" spc="-9" dirty="0">
                <a:latin typeface="Arial MT"/>
                <a:cs typeface="Arial MT"/>
              </a:rPr>
              <a:t>enables </a:t>
            </a:r>
            <a:r>
              <a:rPr sz="2001" spc="9" dirty="0">
                <a:latin typeface="Arial MT"/>
                <a:cs typeface="Arial MT"/>
              </a:rPr>
              <a:t>you </a:t>
            </a:r>
            <a:r>
              <a:rPr sz="2001" spc="52" dirty="0">
                <a:latin typeface="Arial MT"/>
                <a:cs typeface="Arial MT"/>
              </a:rPr>
              <a:t>to </a:t>
            </a:r>
            <a:r>
              <a:rPr sz="2001" b="1" spc="18" dirty="0">
                <a:latin typeface="Arial MT"/>
                <a:cs typeface="Arial MT"/>
              </a:rPr>
              <a:t>discuss</a:t>
            </a:r>
            <a:r>
              <a:rPr sz="2001" spc="18" dirty="0">
                <a:latin typeface="Arial MT"/>
                <a:cs typeface="Arial MT"/>
              </a:rPr>
              <a:t> </a:t>
            </a:r>
            <a:r>
              <a:rPr sz="2001" spc="6" dirty="0">
                <a:latin typeface="Arial MT"/>
                <a:cs typeface="Arial MT"/>
              </a:rPr>
              <a:t>your </a:t>
            </a:r>
            <a:r>
              <a:rPr sz="2001" spc="-3" dirty="0">
                <a:latin typeface="Arial MT"/>
                <a:cs typeface="Arial MT"/>
              </a:rPr>
              <a:t>readings </a:t>
            </a:r>
            <a:r>
              <a:rPr sz="2001" spc="9" dirty="0">
                <a:latin typeface="Arial MT"/>
                <a:cs typeface="Arial MT"/>
              </a:rPr>
              <a:t>and </a:t>
            </a:r>
            <a:r>
              <a:rPr sz="2001" spc="-15" dirty="0">
                <a:latin typeface="Arial MT"/>
                <a:cs typeface="Arial MT"/>
              </a:rPr>
              <a:t>analyses. </a:t>
            </a:r>
            <a:endParaRPr sz="2001" dirty="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047D-BDAC-236B-86EF-EB3FFF94B177}"/>
              </a:ext>
            </a:extLst>
          </p:cNvPr>
          <p:cNvSpPr>
            <a:spLocks noGrp="1"/>
          </p:cNvSpPr>
          <p:nvPr>
            <p:ph type="ctrTitle"/>
          </p:nvPr>
        </p:nvSpPr>
        <p:spPr>
          <a:xfrm>
            <a:off x="792525" y="1511300"/>
            <a:ext cx="10606950" cy="3835400"/>
          </a:xfrm>
        </p:spPr>
        <p:txBody>
          <a:bodyPr anchor="ctr">
            <a:normAutofit/>
          </a:bodyPr>
          <a:lstStyle/>
          <a:p>
            <a:r>
              <a:rPr lang="en-US"/>
              <a:t>Evaluating Sources</a:t>
            </a:r>
          </a:p>
        </p:txBody>
      </p:sp>
    </p:spTree>
    <p:extLst>
      <p:ext uri="{BB962C8B-B14F-4D97-AF65-F5344CB8AC3E}">
        <p14:creationId xmlns:p14="http://schemas.microsoft.com/office/powerpoint/2010/main" val="231482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DD8-DEB0-E608-2816-48FB5AFBF7DA}"/>
              </a:ext>
            </a:extLst>
          </p:cNvPr>
          <p:cNvSpPr>
            <a:spLocks noGrp="1"/>
          </p:cNvSpPr>
          <p:nvPr>
            <p:ph type="title"/>
          </p:nvPr>
        </p:nvSpPr>
        <p:spPr>
          <a:xfrm>
            <a:off x="612648" y="548639"/>
            <a:ext cx="4672584" cy="1453896"/>
          </a:xfrm>
        </p:spPr>
        <p:txBody>
          <a:bodyPr anchor="t">
            <a:normAutofit/>
          </a:bodyPr>
          <a:lstStyle/>
          <a:p>
            <a:r>
              <a:rPr lang="en-US" sz="3700"/>
              <a:t>Criteria for Evaluating Sources</a:t>
            </a:r>
          </a:p>
        </p:txBody>
      </p:sp>
      <p:pic>
        <p:nvPicPr>
          <p:cNvPr id="5" name="Content Placeholder 4" descr="A magnifying glass on the manila folder in front of blackboard with copy space.">
            <a:extLst>
              <a:ext uri="{FF2B5EF4-FFF2-40B4-BE49-F238E27FC236}">
                <a16:creationId xmlns:a16="http://schemas.microsoft.com/office/drawing/2014/main" id="{9B9D43FB-B091-4CBC-AFC7-D9F19774315A}"/>
              </a:ext>
            </a:extLst>
          </p:cNvPr>
          <p:cNvPicPr>
            <a:picLocks noGrp="1" noChangeAspect="1"/>
          </p:cNvPicPr>
          <p:nvPr>
            <p:ph type="pic" sz="quarter" idx="13"/>
          </p:nvPr>
        </p:nvPicPr>
        <p:blipFill>
          <a:blip r:embed="rId3"/>
          <a:srcRect l="33400" r="-1"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C6AFE63B-C4CB-54D3-2FD9-6D4FBB31C6E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Credibility Assessment</a:t>
            </a:r>
          </a:p>
          <a:p>
            <a:pPr marL="0" lvl="1" indent="0">
              <a:buFont typeface="Arial" panose="020B0604020202020204" pitchFamily="34" charset="0"/>
              <a:buNone/>
            </a:pPr>
            <a:r>
              <a:rPr lang="en-US" sz="1400"/>
              <a:t>Assess the author's qualifications and reputation to establish credibility of the source.</a:t>
            </a:r>
          </a:p>
          <a:p>
            <a:pPr marL="0" indent="0">
              <a:spcBef>
                <a:spcPts val="2500"/>
              </a:spcBef>
              <a:buFont typeface="Arial" panose="020B0604020202020204" pitchFamily="34" charset="0"/>
              <a:buNone/>
            </a:pPr>
            <a:r>
              <a:rPr lang="en-US" sz="1400" b="1"/>
              <a:t>Relevance to Research</a:t>
            </a:r>
          </a:p>
          <a:p>
            <a:pPr marL="0" lvl="1" indent="0">
              <a:buFont typeface="Arial" panose="020B0604020202020204" pitchFamily="34" charset="0"/>
              <a:buNone/>
            </a:pPr>
            <a:r>
              <a:rPr lang="en-US" sz="1400"/>
              <a:t>Ensure the source directly addresses the research question for meaningful information.</a:t>
            </a:r>
          </a:p>
          <a:p>
            <a:pPr marL="0" indent="0">
              <a:spcBef>
                <a:spcPts val="2500"/>
              </a:spcBef>
              <a:buFont typeface="Arial" panose="020B0604020202020204" pitchFamily="34" charset="0"/>
              <a:buNone/>
            </a:pPr>
            <a:r>
              <a:rPr lang="en-US" sz="1400" b="1"/>
              <a:t>Accuracy and Evidence</a:t>
            </a:r>
          </a:p>
          <a:p>
            <a:pPr marL="0" lvl="1" indent="0">
              <a:buFont typeface="Arial" panose="020B0604020202020204" pitchFamily="34" charset="0"/>
              <a:buNone/>
            </a:pPr>
            <a:r>
              <a:rPr lang="en-US" sz="1400"/>
              <a:t>Confirm content is evidence-based and supported by peer-reviewed studies for accuracy.</a:t>
            </a:r>
          </a:p>
          <a:p>
            <a:pPr marL="0" indent="0">
              <a:spcBef>
                <a:spcPts val="2500"/>
              </a:spcBef>
              <a:buFont typeface="Arial" panose="020B0604020202020204" pitchFamily="34" charset="0"/>
              <a:buNone/>
            </a:pPr>
            <a:r>
              <a:rPr lang="en-US" sz="1400" b="1"/>
              <a:t>Currency and Objectivity</a:t>
            </a:r>
          </a:p>
          <a:p>
            <a:pPr marL="0" lvl="1" indent="0">
              <a:buFont typeface="Arial" panose="020B0604020202020204" pitchFamily="34" charset="0"/>
              <a:buNone/>
            </a:pPr>
            <a:r>
              <a:rPr lang="en-US" sz="1400"/>
              <a:t>Use up-to-date information free from bias presenting balanced viewpoints in research.</a:t>
            </a:r>
          </a:p>
        </p:txBody>
      </p:sp>
    </p:spTree>
    <p:extLst>
      <p:ext uri="{BB962C8B-B14F-4D97-AF65-F5344CB8AC3E}">
        <p14:creationId xmlns:p14="http://schemas.microsoft.com/office/powerpoint/2010/main" val="1947484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54333742"/>
              </p:ext>
            </p:extLst>
          </p:nvPr>
        </p:nvGraphicFramePr>
        <p:xfrm>
          <a:off x="683005" y="555585"/>
          <a:ext cx="10902718" cy="6067026"/>
        </p:xfrm>
        <a:graphic>
          <a:graphicData uri="http://schemas.openxmlformats.org/drawingml/2006/table">
            <a:tbl>
              <a:tblPr firstRow="1" bandRow="1">
                <a:tableStyleId>{2D5ABB26-0587-4C30-8999-92F81FD0307C}</a:tableStyleId>
              </a:tblPr>
              <a:tblGrid>
                <a:gridCol w="4580343">
                  <a:extLst>
                    <a:ext uri="{9D8B030D-6E8A-4147-A177-3AD203B41FA5}">
                      <a16:colId xmlns:a16="http://schemas.microsoft.com/office/drawing/2014/main" val="20000"/>
                    </a:ext>
                  </a:extLst>
                </a:gridCol>
                <a:gridCol w="6322375">
                  <a:extLst>
                    <a:ext uri="{9D8B030D-6E8A-4147-A177-3AD203B41FA5}">
                      <a16:colId xmlns:a16="http://schemas.microsoft.com/office/drawing/2014/main" val="20001"/>
                    </a:ext>
                  </a:extLst>
                </a:gridCol>
              </a:tblGrid>
              <a:tr h="566348">
                <a:tc>
                  <a:txBody>
                    <a:bodyPr/>
                    <a:lstStyle/>
                    <a:p>
                      <a:pPr algn="ctr">
                        <a:lnSpc>
                          <a:spcPct val="100000"/>
                        </a:lnSpc>
                        <a:spcBef>
                          <a:spcPts val="1775"/>
                        </a:spcBef>
                      </a:pPr>
                      <a:r>
                        <a:rPr sz="1200" b="1" spc="-10" dirty="0">
                          <a:latin typeface="Arial"/>
                          <a:cs typeface="Arial"/>
                        </a:rPr>
                        <a:t>Evaluation</a:t>
                      </a:r>
                      <a:r>
                        <a:rPr sz="1200" b="1" spc="-30" dirty="0">
                          <a:latin typeface="Arial"/>
                          <a:cs typeface="Arial"/>
                        </a:rPr>
                        <a:t> </a:t>
                      </a:r>
                      <a:r>
                        <a:rPr sz="1200" b="1" spc="25" dirty="0">
                          <a:latin typeface="Arial"/>
                          <a:cs typeface="Arial"/>
                        </a:rPr>
                        <a:t>Factors</a:t>
                      </a:r>
                      <a:endParaRPr sz="1200" dirty="0">
                        <a:latin typeface="Arial"/>
                        <a:cs typeface="Arial"/>
                      </a:endParaRPr>
                    </a:p>
                  </a:txBody>
                  <a:tcPr marL="0" marR="0" marT="13669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775"/>
                        </a:spcBef>
                      </a:pPr>
                      <a:r>
                        <a:rPr sz="1200" b="1" spc="40" dirty="0">
                          <a:latin typeface="Arial"/>
                          <a:cs typeface="Arial"/>
                        </a:rPr>
                        <a:t>Related</a:t>
                      </a:r>
                      <a:r>
                        <a:rPr sz="1200" b="1" spc="-30" dirty="0">
                          <a:latin typeface="Arial"/>
                          <a:cs typeface="Arial"/>
                        </a:rPr>
                        <a:t> </a:t>
                      </a:r>
                      <a:r>
                        <a:rPr sz="1200" b="1" spc="-5" dirty="0">
                          <a:latin typeface="Arial"/>
                          <a:cs typeface="Arial"/>
                        </a:rPr>
                        <a:t>Questions</a:t>
                      </a:r>
                      <a:endParaRPr sz="1200">
                        <a:latin typeface="Arial"/>
                        <a:cs typeface="Arial"/>
                      </a:endParaRPr>
                    </a:p>
                  </a:txBody>
                  <a:tcPr marL="0" marR="0" marT="13669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370393">
                <a:tc>
                  <a:txBody>
                    <a:bodyPr/>
                    <a:lstStyle/>
                    <a:p>
                      <a:pPr>
                        <a:lnSpc>
                          <a:spcPct val="100000"/>
                        </a:lnSpc>
                      </a:pPr>
                      <a:endParaRPr sz="1200">
                        <a:latin typeface="Times New Roman"/>
                        <a:cs typeface="Times New Roman"/>
                      </a:endParaRPr>
                    </a:p>
                    <a:p>
                      <a:pPr algn="ctr">
                        <a:lnSpc>
                          <a:spcPct val="100000"/>
                        </a:lnSpc>
                        <a:spcBef>
                          <a:spcPts val="2845"/>
                        </a:spcBef>
                      </a:pPr>
                      <a:r>
                        <a:rPr sz="1200" spc="30" dirty="0">
                          <a:latin typeface="Trebuchet MS"/>
                          <a:cs typeface="Trebuchet MS"/>
                        </a:rPr>
                        <a:t>Authorship</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0695" indent="-434340">
                        <a:lnSpc>
                          <a:spcPts val="4105"/>
                        </a:lnSpc>
                        <a:spcBef>
                          <a:spcPts val="795"/>
                        </a:spcBef>
                        <a:buSzPct val="120967"/>
                        <a:buChar char="-"/>
                        <a:tabLst>
                          <a:tab pos="480695" algn="l"/>
                          <a:tab pos="481330" algn="l"/>
                        </a:tabLst>
                      </a:pPr>
                      <a:r>
                        <a:rPr sz="1200" spc="145" dirty="0">
                          <a:latin typeface="Trebuchet MS"/>
                          <a:cs typeface="Trebuchet MS"/>
                        </a:rPr>
                        <a:t>Who</a:t>
                      </a:r>
                      <a:r>
                        <a:rPr sz="1200" spc="-75" dirty="0">
                          <a:latin typeface="Trebuchet MS"/>
                          <a:cs typeface="Trebuchet MS"/>
                        </a:rPr>
                        <a:t> </a:t>
                      </a:r>
                      <a:r>
                        <a:rPr sz="1200" spc="60" dirty="0">
                          <a:latin typeface="Trebuchet MS"/>
                          <a:cs typeface="Trebuchet MS"/>
                        </a:rPr>
                        <a:t>is</a:t>
                      </a:r>
                      <a:r>
                        <a:rPr sz="1200" spc="-75" dirty="0">
                          <a:latin typeface="Trebuchet MS"/>
                          <a:cs typeface="Trebuchet MS"/>
                        </a:rPr>
                        <a:t> </a:t>
                      </a:r>
                      <a:r>
                        <a:rPr sz="1200" spc="-70" dirty="0">
                          <a:latin typeface="Trebuchet MS"/>
                          <a:cs typeface="Trebuchet MS"/>
                        </a:rPr>
                        <a:t>the</a:t>
                      </a:r>
                      <a:r>
                        <a:rPr sz="1200" spc="-75" dirty="0">
                          <a:latin typeface="Trebuchet MS"/>
                          <a:cs typeface="Trebuchet MS"/>
                        </a:rPr>
                        <a:t> </a:t>
                      </a:r>
                      <a:r>
                        <a:rPr sz="1200" spc="-20" dirty="0">
                          <a:latin typeface="Trebuchet MS"/>
                          <a:cs typeface="Trebuchet MS"/>
                        </a:rPr>
                        <a:t>author</a:t>
                      </a:r>
                      <a:r>
                        <a:rPr sz="1200" spc="-75" dirty="0">
                          <a:latin typeface="Trebuchet MS"/>
                          <a:cs typeface="Trebuchet MS"/>
                        </a:rPr>
                        <a:t> </a:t>
                      </a:r>
                      <a:r>
                        <a:rPr sz="1200" spc="-45" dirty="0">
                          <a:latin typeface="Trebuchet MS"/>
                          <a:cs typeface="Trebuchet MS"/>
                        </a:rPr>
                        <a:t>of</a:t>
                      </a:r>
                      <a:r>
                        <a:rPr sz="1200" spc="-75" dirty="0">
                          <a:latin typeface="Trebuchet MS"/>
                          <a:cs typeface="Trebuchet MS"/>
                        </a:rPr>
                        <a:t> </a:t>
                      </a:r>
                      <a:r>
                        <a:rPr sz="1200" spc="-70" dirty="0">
                          <a:latin typeface="Trebuchet MS"/>
                          <a:cs typeface="Trebuchet MS"/>
                        </a:rPr>
                        <a:t>the </a:t>
                      </a:r>
                      <a:r>
                        <a:rPr sz="1200" spc="145" dirty="0">
                          <a:latin typeface="Trebuchet MS"/>
                          <a:cs typeface="Trebuchet MS"/>
                        </a:rPr>
                        <a:t>source?</a:t>
                      </a:r>
                      <a:endParaRPr sz="1200">
                        <a:latin typeface="Trebuchet MS"/>
                        <a:cs typeface="Trebuchet MS"/>
                      </a:endParaRPr>
                    </a:p>
                    <a:p>
                      <a:pPr marL="480695" marR="1948180" indent="-434340">
                        <a:lnSpc>
                          <a:spcPts val="3650"/>
                        </a:lnSpc>
                        <a:spcBef>
                          <a:spcPts val="434"/>
                        </a:spcBef>
                        <a:buSzPct val="120967"/>
                        <a:buChar char="-"/>
                        <a:tabLst>
                          <a:tab pos="480695" algn="l"/>
                          <a:tab pos="481330" algn="l"/>
                        </a:tabLst>
                      </a:pPr>
                      <a:r>
                        <a:rPr sz="1200" spc="25" dirty="0">
                          <a:latin typeface="Trebuchet MS"/>
                          <a:cs typeface="Trebuchet MS"/>
                        </a:rPr>
                        <a:t>What</a:t>
                      </a:r>
                      <a:r>
                        <a:rPr sz="1200" spc="-70" dirty="0">
                          <a:latin typeface="Trebuchet MS"/>
                          <a:cs typeface="Trebuchet MS"/>
                        </a:rPr>
                        <a:t> </a:t>
                      </a:r>
                      <a:r>
                        <a:rPr sz="1200" spc="-60" dirty="0">
                          <a:latin typeface="Trebuchet MS"/>
                          <a:cs typeface="Trebuchet MS"/>
                        </a:rPr>
                        <a:t>are</a:t>
                      </a:r>
                      <a:r>
                        <a:rPr sz="1200" spc="-70" dirty="0">
                          <a:latin typeface="Trebuchet MS"/>
                          <a:cs typeface="Trebuchet MS"/>
                        </a:rPr>
                        <a:t> </a:t>
                      </a:r>
                      <a:r>
                        <a:rPr sz="1200" spc="-114" dirty="0">
                          <a:latin typeface="Trebuchet MS"/>
                          <a:cs typeface="Trebuchet MS"/>
                        </a:rPr>
                        <a:t>their</a:t>
                      </a:r>
                      <a:r>
                        <a:rPr sz="1200" spc="-65" dirty="0">
                          <a:latin typeface="Trebuchet MS"/>
                          <a:cs typeface="Trebuchet MS"/>
                        </a:rPr>
                        <a:t> </a:t>
                      </a:r>
                      <a:r>
                        <a:rPr sz="1200" spc="-40" dirty="0">
                          <a:latin typeface="Trebuchet MS"/>
                          <a:cs typeface="Trebuchet MS"/>
                        </a:rPr>
                        <a:t>credentials,</a:t>
                      </a:r>
                      <a:r>
                        <a:rPr sz="1200" spc="-70" dirty="0">
                          <a:latin typeface="Trebuchet MS"/>
                          <a:cs typeface="Trebuchet MS"/>
                        </a:rPr>
                        <a:t> </a:t>
                      </a:r>
                      <a:r>
                        <a:rPr sz="1200" spc="-40" dirty="0">
                          <a:latin typeface="Trebuchet MS"/>
                          <a:cs typeface="Trebuchet MS"/>
                        </a:rPr>
                        <a:t>qualifications,</a:t>
                      </a:r>
                      <a:r>
                        <a:rPr sz="1200" spc="-65" dirty="0">
                          <a:latin typeface="Trebuchet MS"/>
                          <a:cs typeface="Trebuchet MS"/>
                        </a:rPr>
                        <a:t> </a:t>
                      </a:r>
                      <a:r>
                        <a:rPr sz="1200" spc="75" dirty="0">
                          <a:latin typeface="Trebuchet MS"/>
                          <a:cs typeface="Trebuchet MS"/>
                        </a:rPr>
                        <a:t>and </a:t>
                      </a:r>
                      <a:r>
                        <a:rPr sz="1200" spc="-919" dirty="0">
                          <a:latin typeface="Trebuchet MS"/>
                          <a:cs typeface="Trebuchet MS"/>
                        </a:rPr>
                        <a:t> </a:t>
                      </a:r>
                      <a:r>
                        <a:rPr sz="1200" spc="5" dirty="0">
                          <a:latin typeface="Trebuchet MS"/>
                          <a:cs typeface="Trebuchet MS"/>
                        </a:rPr>
                        <a:t>aﬃliations?</a:t>
                      </a:r>
                      <a:endParaRPr sz="1200">
                        <a:latin typeface="Trebuchet MS"/>
                        <a:cs typeface="Trebuchet MS"/>
                      </a:endParaRPr>
                    </a:p>
                    <a:p>
                      <a:pPr marL="480695" indent="-434340">
                        <a:lnSpc>
                          <a:spcPts val="3790"/>
                        </a:lnSpc>
                        <a:buSzPct val="120967"/>
                        <a:buChar char="-"/>
                        <a:tabLst>
                          <a:tab pos="480695" algn="l"/>
                          <a:tab pos="481330" algn="l"/>
                        </a:tabLst>
                      </a:pPr>
                      <a:r>
                        <a:rPr sz="1200" spc="-10" dirty="0">
                          <a:latin typeface="Trebuchet MS"/>
                          <a:cs typeface="Trebuchet MS"/>
                        </a:rPr>
                        <a:t>Are</a:t>
                      </a:r>
                      <a:r>
                        <a:rPr sz="1200" spc="-70" dirty="0">
                          <a:latin typeface="Trebuchet MS"/>
                          <a:cs typeface="Trebuchet MS"/>
                        </a:rPr>
                        <a:t> </a:t>
                      </a:r>
                      <a:r>
                        <a:rPr sz="1200" spc="-45" dirty="0">
                          <a:latin typeface="Trebuchet MS"/>
                          <a:cs typeface="Trebuchet MS"/>
                        </a:rPr>
                        <a:t>they</a:t>
                      </a:r>
                      <a:r>
                        <a:rPr sz="1200" spc="-70" dirty="0">
                          <a:latin typeface="Trebuchet MS"/>
                          <a:cs typeface="Trebuchet MS"/>
                        </a:rPr>
                        <a:t> </a:t>
                      </a:r>
                      <a:r>
                        <a:rPr sz="1200" spc="50" dirty="0">
                          <a:latin typeface="Trebuchet MS"/>
                          <a:cs typeface="Trebuchet MS"/>
                        </a:rPr>
                        <a:t>an</a:t>
                      </a:r>
                      <a:r>
                        <a:rPr sz="1200" spc="-70" dirty="0">
                          <a:latin typeface="Trebuchet MS"/>
                          <a:cs typeface="Trebuchet MS"/>
                        </a:rPr>
                        <a:t> </a:t>
                      </a:r>
                      <a:r>
                        <a:rPr sz="1200" spc="-40" dirty="0">
                          <a:latin typeface="Trebuchet MS"/>
                          <a:cs typeface="Trebuchet MS"/>
                        </a:rPr>
                        <a:t>expert</a:t>
                      </a:r>
                      <a:r>
                        <a:rPr sz="1200" spc="-70" dirty="0">
                          <a:latin typeface="Trebuchet MS"/>
                          <a:cs typeface="Trebuchet MS"/>
                        </a:rPr>
                        <a:t> </a:t>
                      </a:r>
                      <a:r>
                        <a:rPr sz="1200" spc="-75" dirty="0">
                          <a:latin typeface="Trebuchet MS"/>
                          <a:cs typeface="Trebuchet MS"/>
                        </a:rPr>
                        <a:t>in</a:t>
                      </a:r>
                      <a:r>
                        <a:rPr sz="1200" spc="-70" dirty="0">
                          <a:latin typeface="Trebuchet MS"/>
                          <a:cs typeface="Trebuchet MS"/>
                        </a:rPr>
                        <a:t> the </a:t>
                      </a:r>
                      <a:r>
                        <a:rPr sz="1200" spc="15" dirty="0">
                          <a:latin typeface="Trebuchet MS"/>
                          <a:cs typeface="Trebuchet MS"/>
                        </a:rPr>
                        <a:t>field?</a:t>
                      </a:r>
                      <a:endParaRPr sz="1200">
                        <a:latin typeface="Trebuchet MS"/>
                        <a:cs typeface="Trebuchet MS"/>
                      </a:endParaRPr>
                    </a:p>
                  </a:txBody>
                  <a:tcPr marL="0" marR="0" marT="61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68370">
                <a:tc>
                  <a:txBody>
                    <a:bodyPr/>
                    <a:lstStyle/>
                    <a:p>
                      <a:pPr>
                        <a:lnSpc>
                          <a:spcPct val="100000"/>
                        </a:lnSpc>
                        <a:spcBef>
                          <a:spcPts val="35"/>
                        </a:spcBef>
                      </a:pPr>
                      <a:endParaRPr sz="1200">
                        <a:latin typeface="Times New Roman"/>
                        <a:cs typeface="Times New Roman"/>
                      </a:endParaRPr>
                    </a:p>
                    <a:p>
                      <a:pPr algn="ctr">
                        <a:lnSpc>
                          <a:spcPct val="100000"/>
                        </a:lnSpc>
                      </a:pPr>
                      <a:r>
                        <a:rPr sz="1200" dirty="0">
                          <a:latin typeface="Trebuchet MS"/>
                          <a:cs typeface="Trebuchet MS"/>
                        </a:rPr>
                        <a:t>Publication</a:t>
                      </a:r>
                      <a:r>
                        <a:rPr sz="1200" spc="-95" dirty="0">
                          <a:latin typeface="Trebuchet MS"/>
                          <a:cs typeface="Trebuchet MS"/>
                        </a:rPr>
                        <a:t> </a:t>
                      </a:r>
                      <a:r>
                        <a:rPr sz="1200" spc="25" dirty="0">
                          <a:latin typeface="Trebuchet MS"/>
                          <a:cs typeface="Trebuchet MS"/>
                        </a:rPr>
                        <a:t>Date</a:t>
                      </a:r>
                      <a:endParaRPr sz="1200">
                        <a:latin typeface="Trebuchet MS"/>
                        <a:cs typeface="Trebuchet MS"/>
                      </a:endParaRPr>
                    </a:p>
                  </a:txBody>
                  <a:tcPr marL="0" marR="0" marT="2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0695" indent="-434340">
                        <a:lnSpc>
                          <a:spcPts val="4105"/>
                        </a:lnSpc>
                        <a:spcBef>
                          <a:spcPts val="1945"/>
                        </a:spcBef>
                        <a:buSzPct val="120967"/>
                        <a:buChar char="-"/>
                        <a:tabLst>
                          <a:tab pos="480695" algn="l"/>
                          <a:tab pos="481330" algn="l"/>
                        </a:tabLst>
                      </a:pPr>
                      <a:r>
                        <a:rPr sz="1200" spc="85" dirty="0">
                          <a:latin typeface="Trebuchet MS"/>
                          <a:cs typeface="Trebuchet MS"/>
                        </a:rPr>
                        <a:t>When</a:t>
                      </a:r>
                      <a:r>
                        <a:rPr sz="1200" spc="-70" dirty="0">
                          <a:latin typeface="Trebuchet MS"/>
                          <a:cs typeface="Trebuchet MS"/>
                        </a:rPr>
                        <a:t> </a:t>
                      </a:r>
                      <a:r>
                        <a:rPr sz="1200" spc="140" dirty="0">
                          <a:latin typeface="Trebuchet MS"/>
                          <a:cs typeface="Trebuchet MS"/>
                        </a:rPr>
                        <a:t>was</a:t>
                      </a:r>
                      <a:r>
                        <a:rPr sz="1200" spc="-65" dirty="0">
                          <a:latin typeface="Trebuchet MS"/>
                          <a:cs typeface="Trebuchet MS"/>
                        </a:rPr>
                        <a:t> </a:t>
                      </a:r>
                      <a:r>
                        <a:rPr sz="1200" spc="-70" dirty="0">
                          <a:latin typeface="Trebuchet MS"/>
                          <a:cs typeface="Trebuchet MS"/>
                        </a:rPr>
                        <a:t>the </a:t>
                      </a:r>
                      <a:r>
                        <a:rPr sz="1200" spc="65" dirty="0">
                          <a:latin typeface="Trebuchet MS"/>
                          <a:cs typeface="Trebuchet MS"/>
                        </a:rPr>
                        <a:t>source</a:t>
                      </a:r>
                      <a:r>
                        <a:rPr sz="1200" spc="-65" dirty="0">
                          <a:latin typeface="Trebuchet MS"/>
                          <a:cs typeface="Trebuchet MS"/>
                        </a:rPr>
                        <a:t> </a:t>
                      </a:r>
                      <a:r>
                        <a:rPr sz="1200" spc="95" dirty="0">
                          <a:latin typeface="Trebuchet MS"/>
                          <a:cs typeface="Trebuchet MS"/>
                        </a:rPr>
                        <a:t>published?</a:t>
                      </a:r>
                      <a:endParaRPr sz="1200">
                        <a:latin typeface="Trebuchet MS"/>
                        <a:cs typeface="Trebuchet MS"/>
                      </a:endParaRPr>
                    </a:p>
                    <a:p>
                      <a:pPr marL="480695" indent="-434340">
                        <a:lnSpc>
                          <a:spcPts val="4105"/>
                        </a:lnSpc>
                        <a:buSzPct val="120967"/>
                        <a:buChar char="-"/>
                        <a:tabLst>
                          <a:tab pos="480695" algn="l"/>
                          <a:tab pos="481330" algn="l"/>
                        </a:tabLst>
                      </a:pPr>
                      <a:r>
                        <a:rPr sz="1200" dirty="0">
                          <a:latin typeface="Trebuchet MS"/>
                          <a:cs typeface="Trebuchet MS"/>
                        </a:rPr>
                        <a:t>Is</a:t>
                      </a:r>
                      <a:r>
                        <a:rPr sz="1200" spc="-65" dirty="0">
                          <a:latin typeface="Trebuchet MS"/>
                          <a:cs typeface="Trebuchet MS"/>
                        </a:rPr>
                        <a:t> </a:t>
                      </a:r>
                      <a:r>
                        <a:rPr sz="1200" dirty="0">
                          <a:latin typeface="Trebuchet MS"/>
                          <a:cs typeface="Trebuchet MS"/>
                        </a:rPr>
                        <a:t>it</a:t>
                      </a:r>
                      <a:r>
                        <a:rPr sz="1200" spc="-65" dirty="0">
                          <a:latin typeface="Trebuchet MS"/>
                          <a:cs typeface="Trebuchet MS"/>
                        </a:rPr>
                        <a:t> </a:t>
                      </a:r>
                      <a:r>
                        <a:rPr sz="1200" dirty="0">
                          <a:latin typeface="Trebuchet MS"/>
                          <a:cs typeface="Trebuchet MS"/>
                        </a:rPr>
                        <a:t>up-to-date?</a:t>
                      </a:r>
                      <a:endParaRPr sz="1200">
                        <a:latin typeface="Trebuchet MS"/>
                        <a:cs typeface="Trebuchet MS"/>
                      </a:endParaRPr>
                    </a:p>
                  </a:txBody>
                  <a:tcPr marL="0" marR="0" marT="1497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68370">
                <a:tc>
                  <a:txBody>
                    <a:bodyPr/>
                    <a:lstStyle/>
                    <a:p>
                      <a:pPr>
                        <a:lnSpc>
                          <a:spcPct val="100000"/>
                        </a:lnSpc>
                        <a:spcBef>
                          <a:spcPts val="35"/>
                        </a:spcBef>
                      </a:pPr>
                      <a:endParaRPr sz="1200">
                        <a:latin typeface="Times New Roman"/>
                        <a:cs typeface="Times New Roman"/>
                      </a:endParaRPr>
                    </a:p>
                    <a:p>
                      <a:pPr algn="ctr">
                        <a:lnSpc>
                          <a:spcPct val="100000"/>
                        </a:lnSpc>
                      </a:pPr>
                      <a:r>
                        <a:rPr sz="1200" spc="25" dirty="0">
                          <a:latin typeface="Trebuchet MS"/>
                          <a:cs typeface="Trebuchet MS"/>
                        </a:rPr>
                        <a:t>Publisher</a:t>
                      </a:r>
                      <a:endParaRPr sz="1200">
                        <a:latin typeface="Trebuchet MS"/>
                        <a:cs typeface="Trebuchet MS"/>
                      </a:endParaRPr>
                    </a:p>
                  </a:txBody>
                  <a:tcPr marL="0" marR="0" marT="2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0695" indent="-434340">
                        <a:lnSpc>
                          <a:spcPts val="4105"/>
                        </a:lnSpc>
                        <a:spcBef>
                          <a:spcPts val="50"/>
                        </a:spcBef>
                        <a:buSzPct val="120967"/>
                        <a:buChar char="-"/>
                        <a:tabLst>
                          <a:tab pos="480695" algn="l"/>
                          <a:tab pos="481330" algn="l"/>
                        </a:tabLst>
                      </a:pPr>
                      <a:r>
                        <a:rPr sz="1200" spc="145" dirty="0">
                          <a:latin typeface="Trebuchet MS"/>
                          <a:cs typeface="Trebuchet MS"/>
                        </a:rPr>
                        <a:t>Who</a:t>
                      </a:r>
                      <a:r>
                        <a:rPr sz="1200" spc="-80" dirty="0">
                          <a:latin typeface="Trebuchet MS"/>
                          <a:cs typeface="Trebuchet MS"/>
                        </a:rPr>
                        <a:t> </a:t>
                      </a:r>
                      <a:r>
                        <a:rPr sz="1200" spc="40" dirty="0">
                          <a:latin typeface="Trebuchet MS"/>
                          <a:cs typeface="Trebuchet MS"/>
                        </a:rPr>
                        <a:t>published</a:t>
                      </a:r>
                      <a:r>
                        <a:rPr sz="1200" spc="-80" dirty="0">
                          <a:latin typeface="Trebuchet MS"/>
                          <a:cs typeface="Trebuchet MS"/>
                        </a:rPr>
                        <a:t> </a:t>
                      </a:r>
                      <a:r>
                        <a:rPr sz="1200" spc="-70" dirty="0">
                          <a:latin typeface="Trebuchet MS"/>
                          <a:cs typeface="Trebuchet MS"/>
                        </a:rPr>
                        <a:t>the</a:t>
                      </a:r>
                      <a:r>
                        <a:rPr sz="1200" spc="-80" dirty="0">
                          <a:latin typeface="Trebuchet MS"/>
                          <a:cs typeface="Trebuchet MS"/>
                        </a:rPr>
                        <a:t> </a:t>
                      </a:r>
                      <a:r>
                        <a:rPr sz="1200" spc="145" dirty="0">
                          <a:latin typeface="Trebuchet MS"/>
                          <a:cs typeface="Trebuchet MS"/>
                        </a:rPr>
                        <a:t>source?</a:t>
                      </a:r>
                      <a:endParaRPr sz="1200">
                        <a:latin typeface="Trebuchet MS"/>
                        <a:cs typeface="Trebuchet MS"/>
                      </a:endParaRPr>
                    </a:p>
                    <a:p>
                      <a:pPr marL="480695" marR="215900" indent="-434340">
                        <a:lnSpc>
                          <a:spcPts val="3650"/>
                        </a:lnSpc>
                        <a:spcBef>
                          <a:spcPts val="434"/>
                        </a:spcBef>
                        <a:buSzPct val="120967"/>
                        <a:buChar char="-"/>
                        <a:tabLst>
                          <a:tab pos="480695" algn="l"/>
                          <a:tab pos="481330" algn="l"/>
                        </a:tabLst>
                      </a:pPr>
                      <a:r>
                        <a:rPr sz="1200" spc="130" dirty="0">
                          <a:latin typeface="Trebuchet MS"/>
                          <a:cs typeface="Trebuchet MS"/>
                        </a:rPr>
                        <a:t>Is</a:t>
                      </a:r>
                      <a:r>
                        <a:rPr sz="1200" spc="-65" dirty="0">
                          <a:latin typeface="Trebuchet MS"/>
                          <a:cs typeface="Trebuchet MS"/>
                        </a:rPr>
                        <a:t> </a:t>
                      </a:r>
                      <a:r>
                        <a:rPr sz="1200" spc="-220" dirty="0">
                          <a:latin typeface="Trebuchet MS"/>
                          <a:cs typeface="Trebuchet MS"/>
                        </a:rPr>
                        <a:t>it</a:t>
                      </a:r>
                      <a:r>
                        <a:rPr sz="1200" spc="-60" dirty="0">
                          <a:latin typeface="Trebuchet MS"/>
                          <a:cs typeface="Trebuchet MS"/>
                        </a:rPr>
                        <a:t> </a:t>
                      </a:r>
                      <a:r>
                        <a:rPr sz="1200" spc="50" dirty="0">
                          <a:latin typeface="Trebuchet MS"/>
                          <a:cs typeface="Trebuchet MS"/>
                        </a:rPr>
                        <a:t>a</a:t>
                      </a:r>
                      <a:r>
                        <a:rPr sz="1200" spc="-65" dirty="0">
                          <a:latin typeface="Trebuchet MS"/>
                          <a:cs typeface="Trebuchet MS"/>
                        </a:rPr>
                        <a:t> </a:t>
                      </a:r>
                      <a:r>
                        <a:rPr sz="1200" spc="-40" dirty="0">
                          <a:latin typeface="Trebuchet MS"/>
                          <a:cs typeface="Trebuchet MS"/>
                        </a:rPr>
                        <a:t>reputable</a:t>
                      </a:r>
                      <a:r>
                        <a:rPr sz="1200" spc="-60" dirty="0">
                          <a:latin typeface="Trebuchet MS"/>
                          <a:cs typeface="Trebuchet MS"/>
                        </a:rPr>
                        <a:t> </a:t>
                      </a:r>
                      <a:r>
                        <a:rPr sz="1200" spc="-50" dirty="0">
                          <a:latin typeface="Trebuchet MS"/>
                          <a:cs typeface="Trebuchet MS"/>
                        </a:rPr>
                        <a:t>publisher,</a:t>
                      </a:r>
                      <a:r>
                        <a:rPr sz="1200" spc="-65" dirty="0">
                          <a:latin typeface="Trebuchet MS"/>
                          <a:cs typeface="Trebuchet MS"/>
                        </a:rPr>
                        <a:t> </a:t>
                      </a:r>
                      <a:r>
                        <a:rPr sz="1200" spc="135" dirty="0">
                          <a:latin typeface="Trebuchet MS"/>
                          <a:cs typeface="Trebuchet MS"/>
                        </a:rPr>
                        <a:t>such</a:t>
                      </a:r>
                      <a:r>
                        <a:rPr sz="1200" spc="-60" dirty="0">
                          <a:latin typeface="Trebuchet MS"/>
                          <a:cs typeface="Trebuchet MS"/>
                        </a:rPr>
                        <a:t> </a:t>
                      </a:r>
                      <a:r>
                        <a:rPr sz="1200" spc="180" dirty="0">
                          <a:latin typeface="Trebuchet MS"/>
                          <a:cs typeface="Trebuchet MS"/>
                        </a:rPr>
                        <a:t>as</a:t>
                      </a:r>
                      <a:r>
                        <a:rPr sz="1200" spc="-60" dirty="0">
                          <a:latin typeface="Trebuchet MS"/>
                          <a:cs typeface="Trebuchet MS"/>
                        </a:rPr>
                        <a:t> </a:t>
                      </a:r>
                      <a:r>
                        <a:rPr sz="1200" spc="50" dirty="0">
                          <a:latin typeface="Trebuchet MS"/>
                          <a:cs typeface="Trebuchet MS"/>
                        </a:rPr>
                        <a:t>a</a:t>
                      </a:r>
                      <a:r>
                        <a:rPr sz="1200" spc="-65" dirty="0">
                          <a:latin typeface="Trebuchet MS"/>
                          <a:cs typeface="Trebuchet MS"/>
                        </a:rPr>
                        <a:t> </a:t>
                      </a:r>
                      <a:r>
                        <a:rPr sz="1200" spc="-30" dirty="0">
                          <a:latin typeface="Trebuchet MS"/>
                          <a:cs typeface="Trebuchet MS"/>
                        </a:rPr>
                        <a:t>university</a:t>
                      </a:r>
                      <a:r>
                        <a:rPr sz="1200" spc="-60" dirty="0">
                          <a:latin typeface="Trebuchet MS"/>
                          <a:cs typeface="Trebuchet MS"/>
                        </a:rPr>
                        <a:t> </a:t>
                      </a:r>
                      <a:r>
                        <a:rPr sz="1200" spc="100" dirty="0">
                          <a:latin typeface="Trebuchet MS"/>
                          <a:cs typeface="Trebuchet MS"/>
                        </a:rPr>
                        <a:t>press</a:t>
                      </a:r>
                      <a:r>
                        <a:rPr sz="1200" spc="-65" dirty="0">
                          <a:latin typeface="Trebuchet MS"/>
                          <a:cs typeface="Trebuchet MS"/>
                        </a:rPr>
                        <a:t> </a:t>
                      </a:r>
                      <a:r>
                        <a:rPr sz="1200" spc="-15" dirty="0">
                          <a:latin typeface="Trebuchet MS"/>
                          <a:cs typeface="Trebuchet MS"/>
                        </a:rPr>
                        <a:t>or </a:t>
                      </a:r>
                      <a:r>
                        <a:rPr sz="1200" spc="-915" dirty="0">
                          <a:latin typeface="Trebuchet MS"/>
                          <a:cs typeface="Trebuchet MS"/>
                        </a:rPr>
                        <a:t> </a:t>
                      </a:r>
                      <a:r>
                        <a:rPr sz="1200" spc="50" dirty="0">
                          <a:latin typeface="Trebuchet MS"/>
                          <a:cs typeface="Trebuchet MS"/>
                        </a:rPr>
                        <a:t>a</a:t>
                      </a:r>
                      <a:r>
                        <a:rPr sz="1200" spc="-70" dirty="0">
                          <a:latin typeface="Trebuchet MS"/>
                          <a:cs typeface="Trebuchet MS"/>
                        </a:rPr>
                        <a:t> </a:t>
                      </a:r>
                      <a:r>
                        <a:rPr sz="1200" spc="15" dirty="0">
                          <a:latin typeface="Trebuchet MS"/>
                          <a:cs typeface="Trebuchet MS"/>
                        </a:rPr>
                        <a:t>scholarly</a:t>
                      </a:r>
                      <a:r>
                        <a:rPr sz="1200" spc="-65" dirty="0">
                          <a:latin typeface="Trebuchet MS"/>
                          <a:cs typeface="Trebuchet MS"/>
                        </a:rPr>
                        <a:t> </a:t>
                      </a:r>
                      <a:r>
                        <a:rPr sz="1200" spc="15" dirty="0">
                          <a:latin typeface="Trebuchet MS"/>
                          <a:cs typeface="Trebuchet MS"/>
                        </a:rPr>
                        <a:t>journal?</a:t>
                      </a:r>
                      <a:endParaRPr sz="1200">
                        <a:latin typeface="Trebuchet MS"/>
                        <a:cs typeface="Trebuchet MS"/>
                      </a:endParaRPr>
                    </a:p>
                  </a:txBody>
                  <a:tcPr marL="0" marR="0" marT="385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68370">
                <a:tc>
                  <a:txBody>
                    <a:bodyPr/>
                    <a:lstStyle/>
                    <a:p>
                      <a:pPr>
                        <a:lnSpc>
                          <a:spcPct val="100000"/>
                        </a:lnSpc>
                        <a:spcBef>
                          <a:spcPts val="35"/>
                        </a:spcBef>
                      </a:pPr>
                      <a:endParaRPr sz="1200">
                        <a:latin typeface="Times New Roman"/>
                        <a:cs typeface="Times New Roman"/>
                      </a:endParaRPr>
                    </a:p>
                    <a:p>
                      <a:pPr algn="ctr">
                        <a:lnSpc>
                          <a:spcPct val="100000"/>
                        </a:lnSpc>
                      </a:pPr>
                      <a:r>
                        <a:rPr sz="1200" spc="-15" dirty="0">
                          <a:latin typeface="Trebuchet MS"/>
                          <a:cs typeface="Trebuchet MS"/>
                        </a:rPr>
                        <a:t>Peer-reviewing</a:t>
                      </a:r>
                      <a:endParaRPr sz="1200">
                        <a:latin typeface="Trebuchet MS"/>
                        <a:cs typeface="Trebuchet MS"/>
                      </a:endParaRPr>
                    </a:p>
                  </a:txBody>
                  <a:tcPr marL="0" marR="0" marT="2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990">
                        <a:lnSpc>
                          <a:spcPct val="100000"/>
                        </a:lnSpc>
                        <a:spcBef>
                          <a:spcPts val="1945"/>
                        </a:spcBef>
                        <a:tabLst>
                          <a:tab pos="480695" algn="l"/>
                        </a:tabLst>
                      </a:pPr>
                      <a:r>
                        <a:rPr sz="1200" spc="85" dirty="0">
                          <a:latin typeface="Trebuchet MS"/>
                          <a:cs typeface="Trebuchet MS"/>
                        </a:rPr>
                        <a:t>-	</a:t>
                      </a:r>
                      <a:r>
                        <a:rPr sz="1200" spc="165" dirty="0">
                          <a:latin typeface="Trebuchet MS"/>
                          <a:cs typeface="Trebuchet MS"/>
                        </a:rPr>
                        <a:t>Was</a:t>
                      </a:r>
                      <a:r>
                        <a:rPr sz="1200" spc="-65" dirty="0">
                          <a:latin typeface="Trebuchet MS"/>
                          <a:cs typeface="Trebuchet MS"/>
                        </a:rPr>
                        <a:t> </a:t>
                      </a:r>
                      <a:r>
                        <a:rPr sz="1200" spc="-70" dirty="0">
                          <a:latin typeface="Trebuchet MS"/>
                          <a:cs typeface="Trebuchet MS"/>
                        </a:rPr>
                        <a:t>the</a:t>
                      </a:r>
                      <a:r>
                        <a:rPr sz="1200" spc="-65" dirty="0">
                          <a:latin typeface="Trebuchet MS"/>
                          <a:cs typeface="Trebuchet MS"/>
                        </a:rPr>
                        <a:t> </a:t>
                      </a:r>
                      <a:r>
                        <a:rPr sz="1200" spc="65" dirty="0">
                          <a:latin typeface="Trebuchet MS"/>
                          <a:cs typeface="Trebuchet MS"/>
                        </a:rPr>
                        <a:t>source</a:t>
                      </a:r>
                      <a:r>
                        <a:rPr sz="1200" spc="-65" dirty="0">
                          <a:latin typeface="Trebuchet MS"/>
                          <a:cs typeface="Trebuchet MS"/>
                        </a:rPr>
                        <a:t> </a:t>
                      </a:r>
                      <a:r>
                        <a:rPr sz="1200" spc="15" dirty="0">
                          <a:latin typeface="Trebuchet MS"/>
                          <a:cs typeface="Trebuchet MS"/>
                        </a:rPr>
                        <a:t>peer-reviewed?</a:t>
                      </a:r>
                      <a:endParaRPr sz="1200">
                        <a:latin typeface="Trebuchet MS"/>
                        <a:cs typeface="Trebuchet MS"/>
                      </a:endParaRPr>
                    </a:p>
                  </a:txBody>
                  <a:tcPr marL="0" marR="0" marT="1497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68370">
                <a:tc>
                  <a:txBody>
                    <a:bodyPr/>
                    <a:lstStyle/>
                    <a:p>
                      <a:pPr>
                        <a:lnSpc>
                          <a:spcPct val="100000"/>
                        </a:lnSpc>
                        <a:spcBef>
                          <a:spcPts val="35"/>
                        </a:spcBef>
                      </a:pPr>
                      <a:endParaRPr sz="1200">
                        <a:latin typeface="Times New Roman"/>
                        <a:cs typeface="Times New Roman"/>
                      </a:endParaRPr>
                    </a:p>
                    <a:p>
                      <a:pPr algn="ctr">
                        <a:lnSpc>
                          <a:spcPct val="100000"/>
                        </a:lnSpc>
                      </a:pPr>
                      <a:r>
                        <a:rPr sz="1200" spc="50" dirty="0">
                          <a:latin typeface="Trebuchet MS"/>
                          <a:cs typeface="Trebuchet MS"/>
                        </a:rPr>
                        <a:t>Evidence</a:t>
                      </a:r>
                      <a:endParaRPr sz="1200">
                        <a:latin typeface="Trebuchet MS"/>
                        <a:cs typeface="Trebuchet MS"/>
                      </a:endParaRPr>
                    </a:p>
                  </a:txBody>
                  <a:tcPr marL="0" marR="0" marT="2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0695" marR="414655" indent="-434340">
                        <a:lnSpc>
                          <a:spcPts val="3650"/>
                        </a:lnSpc>
                        <a:spcBef>
                          <a:spcPts val="880"/>
                        </a:spcBef>
                        <a:buSzPct val="120967"/>
                        <a:buChar char="-"/>
                        <a:tabLst>
                          <a:tab pos="480695" algn="l"/>
                          <a:tab pos="481330" algn="l"/>
                        </a:tabLst>
                      </a:pPr>
                      <a:r>
                        <a:rPr sz="1200" spc="25" dirty="0">
                          <a:latin typeface="Trebuchet MS"/>
                          <a:cs typeface="Trebuchet MS"/>
                        </a:rPr>
                        <a:t>What</a:t>
                      </a:r>
                      <a:r>
                        <a:rPr sz="1200" spc="-70" dirty="0">
                          <a:latin typeface="Trebuchet MS"/>
                          <a:cs typeface="Trebuchet MS"/>
                        </a:rPr>
                        <a:t> </a:t>
                      </a:r>
                      <a:r>
                        <a:rPr sz="1200" spc="20" dirty="0">
                          <a:latin typeface="Trebuchet MS"/>
                          <a:cs typeface="Trebuchet MS"/>
                        </a:rPr>
                        <a:t>evidence</a:t>
                      </a:r>
                      <a:r>
                        <a:rPr sz="1200" spc="-65" dirty="0">
                          <a:latin typeface="Trebuchet MS"/>
                          <a:cs typeface="Trebuchet MS"/>
                        </a:rPr>
                        <a:t> </a:t>
                      </a:r>
                      <a:r>
                        <a:rPr sz="1200" spc="140" dirty="0">
                          <a:latin typeface="Trebuchet MS"/>
                          <a:cs typeface="Trebuchet MS"/>
                        </a:rPr>
                        <a:t>does</a:t>
                      </a:r>
                      <a:r>
                        <a:rPr sz="1200" spc="-65" dirty="0">
                          <a:latin typeface="Trebuchet MS"/>
                          <a:cs typeface="Trebuchet MS"/>
                        </a:rPr>
                        <a:t> </a:t>
                      </a:r>
                      <a:r>
                        <a:rPr sz="1200" spc="-70" dirty="0">
                          <a:latin typeface="Trebuchet MS"/>
                          <a:cs typeface="Trebuchet MS"/>
                        </a:rPr>
                        <a:t>the</a:t>
                      </a:r>
                      <a:r>
                        <a:rPr sz="1200" spc="-65" dirty="0">
                          <a:latin typeface="Trebuchet MS"/>
                          <a:cs typeface="Trebuchet MS"/>
                        </a:rPr>
                        <a:t> </a:t>
                      </a:r>
                      <a:r>
                        <a:rPr sz="1200" spc="65" dirty="0">
                          <a:latin typeface="Trebuchet MS"/>
                          <a:cs typeface="Trebuchet MS"/>
                        </a:rPr>
                        <a:t>source</a:t>
                      </a:r>
                      <a:r>
                        <a:rPr sz="1200" spc="-65" dirty="0">
                          <a:latin typeface="Trebuchet MS"/>
                          <a:cs typeface="Trebuchet MS"/>
                        </a:rPr>
                        <a:t> </a:t>
                      </a:r>
                      <a:r>
                        <a:rPr sz="1200" dirty="0">
                          <a:latin typeface="Trebuchet MS"/>
                          <a:cs typeface="Trebuchet MS"/>
                        </a:rPr>
                        <a:t>provide</a:t>
                      </a:r>
                      <a:r>
                        <a:rPr sz="1200" spc="-70" dirty="0">
                          <a:latin typeface="Trebuchet MS"/>
                          <a:cs typeface="Trebuchet MS"/>
                        </a:rPr>
                        <a:t> </a:t>
                      </a:r>
                      <a:r>
                        <a:rPr sz="1200" spc="-55" dirty="0">
                          <a:latin typeface="Trebuchet MS"/>
                          <a:cs typeface="Trebuchet MS"/>
                        </a:rPr>
                        <a:t>to</a:t>
                      </a:r>
                      <a:r>
                        <a:rPr sz="1200" spc="-65" dirty="0">
                          <a:latin typeface="Trebuchet MS"/>
                          <a:cs typeface="Trebuchet MS"/>
                        </a:rPr>
                        <a:t> </a:t>
                      </a:r>
                      <a:r>
                        <a:rPr sz="1200" spc="50" dirty="0">
                          <a:latin typeface="Trebuchet MS"/>
                          <a:cs typeface="Trebuchet MS"/>
                        </a:rPr>
                        <a:t>support</a:t>
                      </a:r>
                      <a:r>
                        <a:rPr sz="1200" spc="-65" dirty="0">
                          <a:latin typeface="Trebuchet MS"/>
                          <a:cs typeface="Trebuchet MS"/>
                        </a:rPr>
                        <a:t> </a:t>
                      </a:r>
                      <a:r>
                        <a:rPr sz="1200" spc="-40" dirty="0">
                          <a:latin typeface="Trebuchet MS"/>
                          <a:cs typeface="Trebuchet MS"/>
                        </a:rPr>
                        <a:t>its </a:t>
                      </a:r>
                      <a:r>
                        <a:rPr sz="1200" spc="-919" dirty="0">
                          <a:latin typeface="Trebuchet MS"/>
                          <a:cs typeface="Trebuchet MS"/>
                        </a:rPr>
                        <a:t> </a:t>
                      </a:r>
                      <a:r>
                        <a:rPr sz="1200" spc="114" dirty="0">
                          <a:latin typeface="Trebuchet MS"/>
                          <a:cs typeface="Trebuchet MS"/>
                        </a:rPr>
                        <a:t>claims?</a:t>
                      </a:r>
                      <a:endParaRPr sz="1200" dirty="0">
                        <a:latin typeface="Trebuchet MS"/>
                        <a:cs typeface="Trebuchet MS"/>
                      </a:endParaRPr>
                    </a:p>
                    <a:p>
                      <a:pPr marL="480695" indent="-434340">
                        <a:lnSpc>
                          <a:spcPts val="3790"/>
                        </a:lnSpc>
                        <a:buSzPct val="120967"/>
                        <a:buChar char="-"/>
                        <a:tabLst>
                          <a:tab pos="480695" algn="l"/>
                          <a:tab pos="481330" algn="l"/>
                        </a:tabLst>
                      </a:pPr>
                      <a:r>
                        <a:rPr sz="1200" spc="-10" dirty="0">
                          <a:latin typeface="Trebuchet MS"/>
                          <a:cs typeface="Trebuchet MS"/>
                        </a:rPr>
                        <a:t>Are</a:t>
                      </a:r>
                      <a:r>
                        <a:rPr sz="1200" spc="-70" dirty="0">
                          <a:latin typeface="Trebuchet MS"/>
                          <a:cs typeface="Trebuchet MS"/>
                        </a:rPr>
                        <a:t> the </a:t>
                      </a:r>
                      <a:r>
                        <a:rPr sz="1200" spc="100" dirty="0">
                          <a:latin typeface="Trebuchet MS"/>
                          <a:cs typeface="Trebuchet MS"/>
                        </a:rPr>
                        <a:t>sources</a:t>
                      </a:r>
                      <a:r>
                        <a:rPr sz="1200" spc="-65" dirty="0">
                          <a:latin typeface="Trebuchet MS"/>
                          <a:cs typeface="Trebuchet MS"/>
                        </a:rPr>
                        <a:t> </a:t>
                      </a:r>
                      <a:r>
                        <a:rPr sz="1200" spc="-35" dirty="0">
                          <a:latin typeface="Trebuchet MS"/>
                          <a:cs typeface="Trebuchet MS"/>
                        </a:rPr>
                        <a:t>cited</a:t>
                      </a:r>
                      <a:r>
                        <a:rPr sz="1200" spc="-70" dirty="0">
                          <a:latin typeface="Trebuchet MS"/>
                          <a:cs typeface="Trebuchet MS"/>
                        </a:rPr>
                        <a:t> </a:t>
                      </a:r>
                      <a:r>
                        <a:rPr sz="1200" spc="80" dirty="0">
                          <a:latin typeface="Trebuchet MS"/>
                          <a:cs typeface="Trebuchet MS"/>
                        </a:rPr>
                        <a:t>by</a:t>
                      </a:r>
                      <a:r>
                        <a:rPr sz="1200" spc="-65" dirty="0">
                          <a:latin typeface="Trebuchet MS"/>
                          <a:cs typeface="Trebuchet MS"/>
                        </a:rPr>
                        <a:t> </a:t>
                      </a:r>
                      <a:r>
                        <a:rPr sz="1200" spc="-70" dirty="0">
                          <a:latin typeface="Trebuchet MS"/>
                          <a:cs typeface="Trebuchet MS"/>
                        </a:rPr>
                        <a:t>the </a:t>
                      </a:r>
                      <a:r>
                        <a:rPr sz="1200" spc="-20" dirty="0">
                          <a:latin typeface="Trebuchet MS"/>
                          <a:cs typeface="Trebuchet MS"/>
                        </a:rPr>
                        <a:t>author</a:t>
                      </a:r>
                      <a:r>
                        <a:rPr sz="1200" spc="-65" dirty="0">
                          <a:latin typeface="Trebuchet MS"/>
                          <a:cs typeface="Trebuchet MS"/>
                        </a:rPr>
                        <a:t> </a:t>
                      </a:r>
                      <a:r>
                        <a:rPr sz="1200" spc="-10" dirty="0">
                          <a:latin typeface="Trebuchet MS"/>
                          <a:cs typeface="Trebuchet MS"/>
                        </a:rPr>
                        <a:t>reliable?</a:t>
                      </a:r>
                      <a:endParaRPr sz="1200" dirty="0">
                        <a:latin typeface="Trebuchet MS"/>
                        <a:cs typeface="Trebuchet MS"/>
                      </a:endParaRPr>
                    </a:p>
                  </a:txBody>
                  <a:tcPr marL="0" marR="0" marT="6777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E515430-86DB-4B6B-974D-1452A397A46D}">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E2FE14-95C5-45FF-BC75-86BFB7608EA8}">
  <ds:schemaRefs>
    <ds:schemaRef ds:uri="http://schemas.microsoft.com/sharepoint/v3/contenttype/forms"/>
  </ds:schemaRefs>
</ds:datastoreItem>
</file>

<file path=customXml/itemProps3.xml><?xml version="1.0" encoding="utf-8"?>
<ds:datastoreItem xmlns:ds="http://schemas.openxmlformats.org/officeDocument/2006/customXml" ds:itemID="{EAA7ED85-B808-434C-86A4-C74008DE35E7}">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0</TotalTime>
  <Words>1808</Words>
  <Application>Microsoft Office PowerPoint</Application>
  <PresentationFormat>Widescreen</PresentationFormat>
  <Paragraphs>162</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Arial MT</vt:lpstr>
      <vt:lpstr>Selawik</vt:lpstr>
      <vt:lpstr>Times New Roman</vt:lpstr>
      <vt:lpstr>Trebuchet MS</vt:lpstr>
      <vt:lpstr>Playful doodles</vt:lpstr>
      <vt:lpstr>How to Conduct Research and Evaluate Sources</vt:lpstr>
      <vt:lpstr>Introduction</vt:lpstr>
      <vt:lpstr>Purpose of the Presentation</vt:lpstr>
      <vt:lpstr>Conducting Research</vt:lpstr>
      <vt:lpstr>Steps to Conduct Research</vt:lpstr>
      <vt:lpstr>PowerPoint Presentation</vt:lpstr>
      <vt:lpstr>Evaluating Sources</vt:lpstr>
      <vt:lpstr>Criteria for Evaluating Sources</vt:lpstr>
      <vt:lpstr>PowerPoint Presentation</vt:lpstr>
      <vt:lpstr>PowerPoint Presentation</vt:lpstr>
      <vt:lpstr>Evaluating AI Sources</vt:lpstr>
      <vt:lpstr>How to Evaluate AI-Generated Content</vt:lpstr>
      <vt:lpstr>APA Referencing</vt:lpstr>
      <vt:lpstr>Examples of APA Referencing</vt:lpstr>
      <vt:lpstr>Critical Thinking</vt:lpstr>
      <vt:lpstr>Critical Thinking Questions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Μανουσάκης Βασίλης</cp:lastModifiedBy>
  <cp:revision>20</cp:revision>
  <dcterms:created xsi:type="dcterms:W3CDTF">2025-08-11T01:29:01Z</dcterms:created>
  <dcterms:modified xsi:type="dcterms:W3CDTF">2025-11-26T08:22:05Z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