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Civil Engineering: Foundations, Examples, and Innovations" id="{ABE5C16C-4A12-4202-B6E3-D98EAD21EB74}">
          <p14:sldIdLst>
            <p14:sldId id="2561"/>
            <p14:sldId id="2562"/>
          </p14:sldIdLst>
        </p14:section>
        <p14:section name="Fundamentals of Civil Engineering" id="{27822B46-07B2-4C4F-888C-2DEBDA8CF0EB}">
          <p14:sldIdLst>
            <p14:sldId id="2563"/>
            <p14:sldId id="2564"/>
            <p14:sldId id="2565"/>
            <p14:sldId id="2566"/>
          </p14:sldIdLst>
        </p14:section>
        <p14:section name="Historical Milestones in Civil Engineering" id="{92139723-6910-4F70-94FF-F4530D309E1E}">
          <p14:sldIdLst>
            <p14:sldId id="2567"/>
            <p14:sldId id="2568"/>
            <p14:sldId id="2569"/>
            <p14:sldId id="2570"/>
          </p14:sldIdLst>
        </p14:section>
        <p14:section name="Notable Civil Engineering Projects" id="{6E0F3837-0162-4E39-BB6B-0BEE5DBC09C8}">
          <p14:sldIdLst>
            <p14:sldId id="2571"/>
            <p14:sldId id="2572"/>
            <p14:sldId id="2573"/>
            <p14:sldId id="2574"/>
          </p14:sldIdLst>
        </p14:section>
        <p14:section name="Key Concepts and Techniques" id="{83CC671D-6D73-406A-9721-1FDE77920E3F}">
          <p14:sldIdLst>
            <p14:sldId id="2575"/>
            <p14:sldId id="2576"/>
            <p14:sldId id="2577"/>
            <p14:sldId id="2578"/>
          </p14:sldIdLst>
        </p14:section>
        <p14:section name="Current Trends and Future Directions" id="{F1ACEA27-9619-4678-80F6-5992C319442F}">
          <p14:sldIdLst>
            <p14:sldId id="2579"/>
            <p14:sldId id="2580"/>
            <p14:sldId id="2581"/>
            <p14:sldId id="2582"/>
          </p14:sldIdLst>
        </p14:section>
        <p14:section name="References and Further Learning" id="{86F8270B-1A7D-476F-A564-006B846F89A1}">
          <p14:sldIdLst>
            <p14:sldId id="2583"/>
            <p14:sldId id="2584"/>
            <p14:sldId id="2585"/>
            <p14:sldId id="2586"/>
          </p14:sldIdLst>
        </p14:section>
        <p14:section name="Conclusion" id="{E7730DF4-AE6C-4E7C-9C58-D5C9AA704072}">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4660"/>
  </p:normalViewPr>
  <p:slideViewPr>
    <p:cSldViewPr snapToGrid="0">
      <p:cViewPr varScale="1">
        <p:scale>
          <a:sx n="49" d="100"/>
          <a:sy n="49" d="100"/>
        </p:scale>
        <p:origin x="1830"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077C2-8B6C-41BF-912A-E7A1E545F0C4}" type="doc">
      <dgm:prSet loTypeId="urn:microsoft.com/office/officeart/2024/3/layout/hArchList1" loCatId="List" qsTypeId="urn:microsoft.com/office/officeart/2005/8/quickstyle/simple1" qsCatId="simple" csTypeId="urn:microsoft.com/office/officeart/2005/8/colors/accent0_3" csCatId="mainScheme" phldr="1"/>
      <dgm:spPr/>
      <dgm:t>
        <a:bodyPr/>
        <a:lstStyle/>
        <a:p>
          <a:endParaRPr lang="en-US"/>
        </a:p>
      </dgm:t>
    </dgm:pt>
    <dgm:pt modelId="{3C3FE02B-BE34-459D-9A30-47A0E6D1E283}">
      <dgm:prSet/>
      <dgm:spPr/>
      <dgm:t>
        <a:bodyPr/>
        <a:lstStyle/>
        <a:p>
          <a:pPr>
            <a:lnSpc>
              <a:spcPct val="100000"/>
            </a:lnSpc>
            <a:defRPr b="1"/>
          </a:pPr>
          <a:r>
            <a:rPr lang="en-US"/>
            <a:t>Fundamentals of Civil Engineering</a:t>
          </a:r>
        </a:p>
      </dgm:t>
    </dgm:pt>
    <dgm:pt modelId="{98F923ED-DE69-4EEC-B56A-9DB3B97926FB}" type="parTrans" cxnId="{8CFE0F56-7F08-49E0-BFA3-D20C30D997F5}">
      <dgm:prSet/>
      <dgm:spPr/>
      <dgm:t>
        <a:bodyPr/>
        <a:lstStyle/>
        <a:p>
          <a:endParaRPr lang="en-US"/>
        </a:p>
      </dgm:t>
    </dgm:pt>
    <dgm:pt modelId="{6C0551F2-5A72-4FAD-8C3F-78946073BBA6}" type="sibTrans" cxnId="{8CFE0F56-7F08-49E0-BFA3-D20C30D997F5}">
      <dgm:prSet/>
      <dgm:spPr/>
      <dgm:t>
        <a:bodyPr/>
        <a:lstStyle/>
        <a:p>
          <a:pPr>
            <a:lnSpc>
              <a:spcPct val="100000"/>
            </a:lnSpc>
            <a:defRPr b="1"/>
          </a:pPr>
          <a:endParaRPr lang="en-US"/>
        </a:p>
      </dgm:t>
    </dgm:pt>
    <dgm:pt modelId="{028F5BBC-5DB9-402D-B498-02FFCEE68545}">
      <dgm:prSet/>
      <dgm:spPr/>
      <dgm:t>
        <a:bodyPr/>
        <a:lstStyle/>
        <a:p>
          <a:pPr>
            <a:lnSpc>
              <a:spcPct val="100000"/>
            </a:lnSpc>
          </a:pPr>
          <a:r>
            <a:rPr lang="en-US"/>
            <a:t>Understanding the fundamental principles of civil engineering is crucial for shaping the infrastructure of the world we live in.</a:t>
          </a:r>
        </a:p>
      </dgm:t>
    </dgm:pt>
    <dgm:pt modelId="{96F07ED0-5133-4C3C-BAAF-A38A483FDFEA}" type="parTrans" cxnId="{BA4794FA-5D7A-4439-9BD2-9464375B3153}">
      <dgm:prSet/>
      <dgm:spPr/>
      <dgm:t>
        <a:bodyPr/>
        <a:lstStyle/>
        <a:p>
          <a:endParaRPr lang="en-US"/>
        </a:p>
      </dgm:t>
    </dgm:pt>
    <dgm:pt modelId="{A04CF33D-28BF-4768-9171-B44E87042E8E}" type="sibTrans" cxnId="{BA4794FA-5D7A-4439-9BD2-9464375B3153}">
      <dgm:prSet/>
      <dgm:spPr/>
      <dgm:t>
        <a:bodyPr/>
        <a:lstStyle/>
        <a:p>
          <a:endParaRPr lang="en-US"/>
        </a:p>
      </dgm:t>
    </dgm:pt>
    <dgm:pt modelId="{2CC73A98-0ED1-49BD-87D3-A58223836D09}">
      <dgm:prSet/>
      <dgm:spPr/>
      <dgm:t>
        <a:bodyPr/>
        <a:lstStyle/>
        <a:p>
          <a:pPr>
            <a:lnSpc>
              <a:spcPct val="100000"/>
            </a:lnSpc>
            <a:defRPr b="1"/>
          </a:pPr>
          <a:r>
            <a:rPr lang="en-US"/>
            <a:t>Historical Milestones and Notable Projects</a:t>
          </a:r>
        </a:p>
      </dgm:t>
    </dgm:pt>
    <dgm:pt modelId="{1B9DA07D-02CF-46F4-BE76-7E8943D2C91E}" type="parTrans" cxnId="{B54EB2D9-3E94-4BEF-A305-F089EE54D6F6}">
      <dgm:prSet/>
      <dgm:spPr/>
      <dgm:t>
        <a:bodyPr/>
        <a:lstStyle/>
        <a:p>
          <a:endParaRPr lang="en-US"/>
        </a:p>
      </dgm:t>
    </dgm:pt>
    <dgm:pt modelId="{F5277904-BE99-4B46-BCDD-1CC87AC84A02}" type="sibTrans" cxnId="{B54EB2D9-3E94-4BEF-A305-F089EE54D6F6}">
      <dgm:prSet/>
      <dgm:spPr/>
      <dgm:t>
        <a:bodyPr/>
        <a:lstStyle/>
        <a:p>
          <a:pPr>
            <a:lnSpc>
              <a:spcPct val="100000"/>
            </a:lnSpc>
            <a:defRPr b="1"/>
          </a:pPr>
          <a:endParaRPr lang="en-US"/>
        </a:p>
      </dgm:t>
    </dgm:pt>
    <dgm:pt modelId="{E5994E79-B9A2-48D7-853A-EE5A131BE157}">
      <dgm:prSet/>
      <dgm:spPr/>
      <dgm:t>
        <a:bodyPr/>
        <a:lstStyle/>
        <a:p>
          <a:pPr>
            <a:lnSpc>
              <a:spcPct val="100000"/>
            </a:lnSpc>
          </a:pPr>
          <a:r>
            <a:rPr lang="en-US"/>
            <a:t>Exploring historical milestones and notable projects in civil engineering provides insights into the evolution of the field and its impact on society.</a:t>
          </a:r>
        </a:p>
      </dgm:t>
    </dgm:pt>
    <dgm:pt modelId="{A245C5A4-B9FB-4FC0-8939-F6B38CAC01A8}" type="parTrans" cxnId="{412F946B-DB16-45DF-9B0C-FF33F8764FB0}">
      <dgm:prSet/>
      <dgm:spPr/>
      <dgm:t>
        <a:bodyPr/>
        <a:lstStyle/>
        <a:p>
          <a:endParaRPr lang="en-US"/>
        </a:p>
      </dgm:t>
    </dgm:pt>
    <dgm:pt modelId="{D9B2735E-BF51-4607-9E92-17DB48D9DA48}" type="sibTrans" cxnId="{412F946B-DB16-45DF-9B0C-FF33F8764FB0}">
      <dgm:prSet/>
      <dgm:spPr/>
      <dgm:t>
        <a:bodyPr/>
        <a:lstStyle/>
        <a:p>
          <a:endParaRPr lang="en-US"/>
        </a:p>
      </dgm:t>
    </dgm:pt>
    <dgm:pt modelId="{49645176-F84D-4256-AC4C-9CEE2AFCBA2D}">
      <dgm:prSet/>
      <dgm:spPr/>
      <dgm:t>
        <a:bodyPr/>
        <a:lstStyle/>
        <a:p>
          <a:pPr>
            <a:lnSpc>
              <a:spcPct val="100000"/>
            </a:lnSpc>
            <a:defRPr b="1"/>
          </a:pPr>
          <a:r>
            <a:rPr lang="en-US"/>
            <a:t>Current Trends in Civil Engineering</a:t>
          </a:r>
        </a:p>
      </dgm:t>
    </dgm:pt>
    <dgm:pt modelId="{47B4B3E4-3EBB-42CA-AEA1-48D78C80B2C4}" type="parTrans" cxnId="{3D9C43F3-6C4E-4733-8640-F87913DD7B6D}">
      <dgm:prSet/>
      <dgm:spPr/>
      <dgm:t>
        <a:bodyPr/>
        <a:lstStyle/>
        <a:p>
          <a:endParaRPr lang="en-US"/>
        </a:p>
      </dgm:t>
    </dgm:pt>
    <dgm:pt modelId="{9F15D038-F3D2-4988-9B09-08B98FF16EBF}" type="sibTrans" cxnId="{3D9C43F3-6C4E-4733-8640-F87913DD7B6D}">
      <dgm:prSet/>
      <dgm:spPr/>
      <dgm:t>
        <a:bodyPr/>
        <a:lstStyle/>
        <a:p>
          <a:pPr>
            <a:lnSpc>
              <a:spcPct val="100000"/>
            </a:lnSpc>
            <a:defRPr b="1"/>
          </a:pPr>
          <a:endParaRPr lang="en-US"/>
        </a:p>
      </dgm:t>
    </dgm:pt>
    <dgm:pt modelId="{5ADE0A8E-C975-4AF2-A831-482BF1E9CDC9}">
      <dgm:prSet/>
      <dgm:spPr/>
      <dgm:t>
        <a:bodyPr/>
        <a:lstStyle/>
        <a:p>
          <a:pPr>
            <a:lnSpc>
              <a:spcPct val="100000"/>
            </a:lnSpc>
          </a:pPr>
          <a:r>
            <a:rPr lang="en-US"/>
            <a:t>Understanding current trends in civil engineering helps us adapt to new technologies and innovative solutions for sustainable infrastructure development.</a:t>
          </a:r>
        </a:p>
      </dgm:t>
    </dgm:pt>
    <dgm:pt modelId="{736D00E9-DE3C-480D-A464-E0A12FD77777}" type="parTrans" cxnId="{221CBFA0-ABA2-47CE-A8D9-454049EDA791}">
      <dgm:prSet/>
      <dgm:spPr/>
      <dgm:t>
        <a:bodyPr/>
        <a:lstStyle/>
        <a:p>
          <a:endParaRPr lang="en-US"/>
        </a:p>
      </dgm:t>
    </dgm:pt>
    <dgm:pt modelId="{960B6733-D28F-4410-8919-17246E732E6B}" type="sibTrans" cxnId="{221CBFA0-ABA2-47CE-A8D9-454049EDA791}">
      <dgm:prSet/>
      <dgm:spPr/>
      <dgm:t>
        <a:bodyPr/>
        <a:lstStyle/>
        <a:p>
          <a:endParaRPr lang="en-US"/>
        </a:p>
      </dgm:t>
    </dgm:pt>
    <dgm:pt modelId="{D615B5B2-4748-4CD6-97A2-60F5D9BF0C18}">
      <dgm:prSet/>
      <dgm:spPr/>
      <dgm:t>
        <a:bodyPr/>
        <a:lstStyle/>
        <a:p>
          <a:pPr>
            <a:lnSpc>
              <a:spcPct val="100000"/>
            </a:lnSpc>
            <a:defRPr b="1"/>
          </a:pPr>
          <a:r>
            <a:rPr lang="en-US"/>
            <a:t>Future Directions of Civil Engineering</a:t>
          </a:r>
        </a:p>
      </dgm:t>
    </dgm:pt>
    <dgm:pt modelId="{C9DDA22A-1F26-4CBA-8A58-889DE49F2103}" type="parTrans" cxnId="{FA6D180D-F6E6-496B-AEE8-2C5B1297B655}">
      <dgm:prSet/>
      <dgm:spPr/>
      <dgm:t>
        <a:bodyPr/>
        <a:lstStyle/>
        <a:p>
          <a:endParaRPr lang="en-US"/>
        </a:p>
      </dgm:t>
    </dgm:pt>
    <dgm:pt modelId="{44D1CF5C-F1D8-40CC-8891-7732B778FD1D}" type="sibTrans" cxnId="{FA6D180D-F6E6-496B-AEE8-2C5B1297B655}">
      <dgm:prSet/>
      <dgm:spPr/>
      <dgm:t>
        <a:bodyPr/>
        <a:lstStyle/>
        <a:p>
          <a:endParaRPr lang="en-US"/>
        </a:p>
      </dgm:t>
    </dgm:pt>
    <dgm:pt modelId="{E6BDD8FC-3329-4B5F-8F21-33C81C417097}">
      <dgm:prSet/>
      <dgm:spPr/>
      <dgm:t>
        <a:bodyPr/>
        <a:lstStyle/>
        <a:p>
          <a:pPr>
            <a:lnSpc>
              <a:spcPct val="100000"/>
            </a:lnSpc>
          </a:pPr>
          <a:r>
            <a:rPr lang="en-US"/>
            <a:t>Exploring the future directions of civil engineering enables us to anticipate challenges, innovate solutions, and create a sustainable and resilient future.</a:t>
          </a:r>
        </a:p>
      </dgm:t>
    </dgm:pt>
    <dgm:pt modelId="{8E608564-787D-428C-9DD4-E7F582BA6666}" type="parTrans" cxnId="{07A9B71B-12FC-4018-9AFF-3469241D5D88}">
      <dgm:prSet/>
      <dgm:spPr/>
      <dgm:t>
        <a:bodyPr/>
        <a:lstStyle/>
        <a:p>
          <a:endParaRPr lang="en-US"/>
        </a:p>
      </dgm:t>
    </dgm:pt>
    <dgm:pt modelId="{0D59DCDB-A7EB-41ED-87F6-8D966E12FEEC}" type="sibTrans" cxnId="{07A9B71B-12FC-4018-9AFF-3469241D5D88}">
      <dgm:prSet/>
      <dgm:spPr/>
      <dgm:t>
        <a:bodyPr/>
        <a:lstStyle/>
        <a:p>
          <a:endParaRPr lang="en-US"/>
        </a:p>
      </dgm:t>
    </dgm:pt>
    <dgm:pt modelId="{D2D8D533-0739-4B42-A8E1-A72DF5B02E2C}" type="pres">
      <dgm:prSet presAssocID="{84B077C2-8B6C-41BF-912A-E7A1E545F0C4}" presName="Name0" presStyleCnt="0">
        <dgm:presLayoutVars>
          <dgm:dir/>
          <dgm:resizeHandles val="exact"/>
        </dgm:presLayoutVars>
      </dgm:prSet>
      <dgm:spPr/>
    </dgm:pt>
    <dgm:pt modelId="{8EE36AC9-8A3F-4356-AC0B-05F18C385524}" type="pres">
      <dgm:prSet presAssocID="{3C3FE02B-BE34-459D-9A30-47A0E6D1E283}" presName="compNode" presStyleCnt="0"/>
      <dgm:spPr/>
    </dgm:pt>
    <dgm:pt modelId="{570D29B0-7D0F-47C1-87CD-8F83432F9A83}" type="pres">
      <dgm:prSet presAssocID="{3C3FE02B-BE34-459D-9A30-47A0E6D1E283}" presName="pictRect" presStyleLbl="revTx" presStyleIdx="0" presStyleCnt="8">
        <dgm:presLayoutVars>
          <dgm:chMax val="0"/>
          <dgm:bulletEnabled/>
        </dgm:presLayoutVars>
      </dgm:prSet>
      <dgm:spPr/>
    </dgm:pt>
    <dgm:pt modelId="{84190B13-20FE-43C9-AAFD-062096ADAC09}" type="pres">
      <dgm:prSet presAssocID="{3C3FE02B-BE34-459D-9A30-47A0E6D1E283}" presName="textRect" presStyleLbl="revTx" presStyleIdx="1" presStyleCnt="8">
        <dgm:presLayoutVars>
          <dgm:bulletEnabled/>
        </dgm:presLayoutVars>
      </dgm:prSet>
      <dgm:spPr/>
    </dgm:pt>
    <dgm:pt modelId="{42798BC1-6EDC-49D5-A46E-FF9CEE758957}" type="pres">
      <dgm:prSet presAssocID="{6C0551F2-5A72-4FAD-8C3F-78946073BBA6}" presName="sibTrans" presStyleLbl="sibTrans2D1" presStyleIdx="0" presStyleCnt="0"/>
      <dgm:spPr/>
    </dgm:pt>
    <dgm:pt modelId="{31569377-E3CF-412E-8CBC-C33D7F92F22B}" type="pres">
      <dgm:prSet presAssocID="{2CC73A98-0ED1-49BD-87D3-A58223836D09}" presName="compNode" presStyleCnt="0"/>
      <dgm:spPr/>
    </dgm:pt>
    <dgm:pt modelId="{81C168BF-23F3-47D1-A29E-4F8A1825931D}" type="pres">
      <dgm:prSet presAssocID="{2CC73A98-0ED1-49BD-87D3-A58223836D09}" presName="pictRect" presStyleLbl="revTx" presStyleIdx="2" presStyleCnt="8">
        <dgm:presLayoutVars>
          <dgm:chMax val="0"/>
          <dgm:bulletEnabled/>
        </dgm:presLayoutVars>
      </dgm:prSet>
      <dgm:spPr/>
    </dgm:pt>
    <dgm:pt modelId="{BFB3C8F8-6AC6-47BA-8EBC-E120114809B7}" type="pres">
      <dgm:prSet presAssocID="{2CC73A98-0ED1-49BD-87D3-A58223836D09}" presName="textRect" presStyleLbl="revTx" presStyleIdx="3" presStyleCnt="8">
        <dgm:presLayoutVars>
          <dgm:bulletEnabled/>
        </dgm:presLayoutVars>
      </dgm:prSet>
      <dgm:spPr/>
    </dgm:pt>
    <dgm:pt modelId="{B08F8E32-EB5A-447D-BD82-4ECF38A8B45F}" type="pres">
      <dgm:prSet presAssocID="{F5277904-BE99-4B46-BCDD-1CC87AC84A02}" presName="sibTrans" presStyleLbl="sibTrans2D1" presStyleIdx="0" presStyleCnt="0"/>
      <dgm:spPr/>
    </dgm:pt>
    <dgm:pt modelId="{5BBAED77-DA75-4107-AD5C-6B188997F4C7}" type="pres">
      <dgm:prSet presAssocID="{49645176-F84D-4256-AC4C-9CEE2AFCBA2D}" presName="compNode" presStyleCnt="0"/>
      <dgm:spPr/>
    </dgm:pt>
    <dgm:pt modelId="{4E9AD90B-A8F7-41D8-8CBA-24849D09D8F1}" type="pres">
      <dgm:prSet presAssocID="{49645176-F84D-4256-AC4C-9CEE2AFCBA2D}" presName="pictRect" presStyleLbl="revTx" presStyleIdx="4" presStyleCnt="8">
        <dgm:presLayoutVars>
          <dgm:chMax val="0"/>
          <dgm:bulletEnabled/>
        </dgm:presLayoutVars>
      </dgm:prSet>
      <dgm:spPr/>
    </dgm:pt>
    <dgm:pt modelId="{6836AD26-C879-4AEE-AB4F-854CDD87D1BA}" type="pres">
      <dgm:prSet presAssocID="{49645176-F84D-4256-AC4C-9CEE2AFCBA2D}" presName="textRect" presStyleLbl="revTx" presStyleIdx="5" presStyleCnt="8">
        <dgm:presLayoutVars>
          <dgm:bulletEnabled/>
        </dgm:presLayoutVars>
      </dgm:prSet>
      <dgm:spPr/>
    </dgm:pt>
    <dgm:pt modelId="{0890DBCF-6703-4704-AABC-63D91A7B438A}" type="pres">
      <dgm:prSet presAssocID="{9F15D038-F3D2-4988-9B09-08B98FF16EBF}" presName="sibTrans" presStyleLbl="sibTrans2D1" presStyleIdx="0" presStyleCnt="0"/>
      <dgm:spPr/>
    </dgm:pt>
    <dgm:pt modelId="{07739F09-1587-4F64-9B65-16C0D0B1BA78}" type="pres">
      <dgm:prSet presAssocID="{D615B5B2-4748-4CD6-97A2-60F5D9BF0C18}" presName="compNode" presStyleCnt="0"/>
      <dgm:spPr/>
    </dgm:pt>
    <dgm:pt modelId="{3437950D-311B-47C0-94E3-EA62FEF38101}" type="pres">
      <dgm:prSet presAssocID="{D615B5B2-4748-4CD6-97A2-60F5D9BF0C18}" presName="pictRect" presStyleLbl="revTx" presStyleIdx="6" presStyleCnt="8">
        <dgm:presLayoutVars>
          <dgm:chMax val="0"/>
          <dgm:bulletEnabled/>
        </dgm:presLayoutVars>
      </dgm:prSet>
      <dgm:spPr/>
    </dgm:pt>
    <dgm:pt modelId="{C19E972E-BF12-4D0F-ABE4-2543B03219D4}" type="pres">
      <dgm:prSet presAssocID="{D615B5B2-4748-4CD6-97A2-60F5D9BF0C18}" presName="textRect" presStyleLbl="revTx" presStyleIdx="7" presStyleCnt="8">
        <dgm:presLayoutVars>
          <dgm:bulletEnabled/>
        </dgm:presLayoutVars>
      </dgm:prSet>
      <dgm:spPr/>
    </dgm:pt>
  </dgm:ptLst>
  <dgm:cxnLst>
    <dgm:cxn modelId="{92E0D80B-6477-411F-86E0-E0C042FDFA8E}" type="presOf" srcId="{84B077C2-8B6C-41BF-912A-E7A1E545F0C4}" destId="{D2D8D533-0739-4B42-A8E1-A72DF5B02E2C}" srcOrd="0" destOrd="0" presId="urn:microsoft.com/office/officeart/2024/3/layout/hArchList1"/>
    <dgm:cxn modelId="{FA6D180D-F6E6-496B-AEE8-2C5B1297B655}" srcId="{84B077C2-8B6C-41BF-912A-E7A1E545F0C4}" destId="{D615B5B2-4748-4CD6-97A2-60F5D9BF0C18}" srcOrd="3" destOrd="0" parTransId="{C9DDA22A-1F26-4CBA-8A58-889DE49F2103}" sibTransId="{44D1CF5C-F1D8-40CC-8891-7732B778FD1D}"/>
    <dgm:cxn modelId="{07A9B71B-12FC-4018-9AFF-3469241D5D88}" srcId="{D615B5B2-4748-4CD6-97A2-60F5D9BF0C18}" destId="{E6BDD8FC-3329-4B5F-8F21-33C81C417097}" srcOrd="0" destOrd="0" parTransId="{8E608564-787D-428C-9DD4-E7F582BA6666}" sibTransId="{0D59DCDB-A7EB-41ED-87F6-8D966E12FEEC}"/>
    <dgm:cxn modelId="{983CFB65-C8E4-4357-8BC1-5F7405F0FE46}" type="presOf" srcId="{6C0551F2-5A72-4FAD-8C3F-78946073BBA6}" destId="{42798BC1-6EDC-49D5-A46E-FF9CEE758957}" srcOrd="0" destOrd="0" presId="urn:microsoft.com/office/officeart/2024/3/layout/hArchList1"/>
    <dgm:cxn modelId="{412F946B-DB16-45DF-9B0C-FF33F8764FB0}" srcId="{2CC73A98-0ED1-49BD-87D3-A58223836D09}" destId="{E5994E79-B9A2-48D7-853A-EE5A131BE157}" srcOrd="0" destOrd="0" parTransId="{A245C5A4-B9FB-4FC0-8939-F6B38CAC01A8}" sibTransId="{D9B2735E-BF51-4607-9E92-17DB48D9DA48}"/>
    <dgm:cxn modelId="{A1E1C84B-9341-4EB5-9D05-EBB0C66F4CB6}" type="presOf" srcId="{9F15D038-F3D2-4988-9B09-08B98FF16EBF}" destId="{0890DBCF-6703-4704-AABC-63D91A7B438A}" srcOrd="0" destOrd="0" presId="urn:microsoft.com/office/officeart/2024/3/layout/hArchList1"/>
    <dgm:cxn modelId="{8CFE0F56-7F08-49E0-BFA3-D20C30D997F5}" srcId="{84B077C2-8B6C-41BF-912A-E7A1E545F0C4}" destId="{3C3FE02B-BE34-459D-9A30-47A0E6D1E283}" srcOrd="0" destOrd="0" parTransId="{98F923ED-DE69-4EEC-B56A-9DB3B97926FB}" sibTransId="{6C0551F2-5A72-4FAD-8C3F-78946073BBA6}"/>
    <dgm:cxn modelId="{07F6AB82-9A42-4380-A6A9-4C16C7BA1331}" type="presOf" srcId="{E6BDD8FC-3329-4B5F-8F21-33C81C417097}" destId="{C19E972E-BF12-4D0F-ABE4-2543B03219D4}" srcOrd="0" destOrd="0" presId="urn:microsoft.com/office/officeart/2024/3/layout/hArchList1"/>
    <dgm:cxn modelId="{9CE63293-FA1C-4F44-B412-023313007A24}" type="presOf" srcId="{F5277904-BE99-4B46-BCDD-1CC87AC84A02}" destId="{B08F8E32-EB5A-447D-BD82-4ECF38A8B45F}" srcOrd="0" destOrd="0" presId="urn:microsoft.com/office/officeart/2024/3/layout/hArchList1"/>
    <dgm:cxn modelId="{A284929B-3013-41BA-B506-CC2E42BEFF2E}" type="presOf" srcId="{E5994E79-B9A2-48D7-853A-EE5A131BE157}" destId="{BFB3C8F8-6AC6-47BA-8EBC-E120114809B7}" srcOrd="0" destOrd="0" presId="urn:microsoft.com/office/officeart/2024/3/layout/hArchList1"/>
    <dgm:cxn modelId="{DD724F9E-1039-489D-892E-87046B5294A8}" type="presOf" srcId="{2CC73A98-0ED1-49BD-87D3-A58223836D09}" destId="{81C168BF-23F3-47D1-A29E-4F8A1825931D}" srcOrd="0" destOrd="0" presId="urn:microsoft.com/office/officeart/2024/3/layout/hArchList1"/>
    <dgm:cxn modelId="{221CBFA0-ABA2-47CE-A8D9-454049EDA791}" srcId="{49645176-F84D-4256-AC4C-9CEE2AFCBA2D}" destId="{5ADE0A8E-C975-4AF2-A831-482BF1E9CDC9}" srcOrd="0" destOrd="0" parTransId="{736D00E9-DE3C-480D-A464-E0A12FD77777}" sibTransId="{960B6733-D28F-4410-8919-17246E732E6B}"/>
    <dgm:cxn modelId="{B3E3BCA3-EE36-41B2-995A-02CC4425DD49}" type="presOf" srcId="{3C3FE02B-BE34-459D-9A30-47A0E6D1E283}" destId="{570D29B0-7D0F-47C1-87CD-8F83432F9A83}" srcOrd="0" destOrd="0" presId="urn:microsoft.com/office/officeart/2024/3/layout/hArchList1"/>
    <dgm:cxn modelId="{FA841BA8-7872-4596-B6A9-D47D2542DB4D}" type="presOf" srcId="{5ADE0A8E-C975-4AF2-A831-482BF1E9CDC9}" destId="{6836AD26-C879-4AEE-AB4F-854CDD87D1BA}" srcOrd="0" destOrd="0" presId="urn:microsoft.com/office/officeart/2024/3/layout/hArchList1"/>
    <dgm:cxn modelId="{9AC10EBA-B06D-4501-896A-E8AF5F81D765}" type="presOf" srcId="{49645176-F84D-4256-AC4C-9CEE2AFCBA2D}" destId="{4E9AD90B-A8F7-41D8-8CBA-24849D09D8F1}" srcOrd="0" destOrd="0" presId="urn:microsoft.com/office/officeart/2024/3/layout/hArchList1"/>
    <dgm:cxn modelId="{C5AB73D1-60E6-4B00-960A-3824FC95E743}" type="presOf" srcId="{D615B5B2-4748-4CD6-97A2-60F5D9BF0C18}" destId="{3437950D-311B-47C0-94E3-EA62FEF38101}" srcOrd="0" destOrd="0" presId="urn:microsoft.com/office/officeart/2024/3/layout/hArchList1"/>
    <dgm:cxn modelId="{B54EB2D9-3E94-4BEF-A305-F089EE54D6F6}" srcId="{84B077C2-8B6C-41BF-912A-E7A1E545F0C4}" destId="{2CC73A98-0ED1-49BD-87D3-A58223836D09}" srcOrd="1" destOrd="0" parTransId="{1B9DA07D-02CF-46F4-BE76-7E8943D2C91E}" sibTransId="{F5277904-BE99-4B46-BCDD-1CC87AC84A02}"/>
    <dgm:cxn modelId="{33D900E6-3EE3-4471-9BB9-0DA81F9D087F}" type="presOf" srcId="{028F5BBC-5DB9-402D-B498-02FFCEE68545}" destId="{84190B13-20FE-43C9-AAFD-062096ADAC09}" srcOrd="0" destOrd="0" presId="urn:microsoft.com/office/officeart/2024/3/layout/hArchList1"/>
    <dgm:cxn modelId="{3D9C43F3-6C4E-4733-8640-F87913DD7B6D}" srcId="{84B077C2-8B6C-41BF-912A-E7A1E545F0C4}" destId="{49645176-F84D-4256-AC4C-9CEE2AFCBA2D}" srcOrd="2" destOrd="0" parTransId="{47B4B3E4-3EBB-42CA-AEA1-48D78C80B2C4}" sibTransId="{9F15D038-F3D2-4988-9B09-08B98FF16EBF}"/>
    <dgm:cxn modelId="{BA4794FA-5D7A-4439-9BD2-9464375B3153}" srcId="{3C3FE02B-BE34-459D-9A30-47A0E6D1E283}" destId="{028F5BBC-5DB9-402D-B498-02FFCEE68545}" srcOrd="0" destOrd="0" parTransId="{96F07ED0-5133-4C3C-BAAF-A38A483FDFEA}" sibTransId="{A04CF33D-28BF-4768-9171-B44E87042E8E}"/>
    <dgm:cxn modelId="{C184408A-1E7B-4223-8AEC-4DB6E5B1F507}" type="presParOf" srcId="{D2D8D533-0739-4B42-A8E1-A72DF5B02E2C}" destId="{8EE36AC9-8A3F-4356-AC0B-05F18C385524}" srcOrd="0" destOrd="0" presId="urn:microsoft.com/office/officeart/2024/3/layout/hArchList1"/>
    <dgm:cxn modelId="{8EF1864B-C3C0-48AC-A3BD-16D9CFA2B84B}" type="presParOf" srcId="{8EE36AC9-8A3F-4356-AC0B-05F18C385524}" destId="{570D29B0-7D0F-47C1-87CD-8F83432F9A83}" srcOrd="0" destOrd="0" presId="urn:microsoft.com/office/officeart/2024/3/layout/hArchList1"/>
    <dgm:cxn modelId="{36F64307-BD0A-4117-A6D7-63D282877682}" type="presParOf" srcId="{8EE36AC9-8A3F-4356-AC0B-05F18C385524}" destId="{84190B13-20FE-43C9-AAFD-062096ADAC09}" srcOrd="1" destOrd="0" presId="urn:microsoft.com/office/officeart/2024/3/layout/hArchList1"/>
    <dgm:cxn modelId="{223AA57E-B78E-41D9-863E-F9270B8F1DCF}" type="presParOf" srcId="{D2D8D533-0739-4B42-A8E1-A72DF5B02E2C}" destId="{42798BC1-6EDC-49D5-A46E-FF9CEE758957}" srcOrd="1" destOrd="0" presId="urn:microsoft.com/office/officeart/2024/3/layout/hArchList1"/>
    <dgm:cxn modelId="{44EACF30-5DE3-4A6C-9323-9A43B1269BD5}" type="presParOf" srcId="{D2D8D533-0739-4B42-A8E1-A72DF5B02E2C}" destId="{31569377-E3CF-412E-8CBC-C33D7F92F22B}" srcOrd="2" destOrd="0" presId="urn:microsoft.com/office/officeart/2024/3/layout/hArchList1"/>
    <dgm:cxn modelId="{85E2082B-F705-4A4B-8B67-77EFE17AC8EC}" type="presParOf" srcId="{31569377-E3CF-412E-8CBC-C33D7F92F22B}" destId="{81C168BF-23F3-47D1-A29E-4F8A1825931D}" srcOrd="0" destOrd="0" presId="urn:microsoft.com/office/officeart/2024/3/layout/hArchList1"/>
    <dgm:cxn modelId="{D1F9A2F1-A81A-4809-B3B3-0ED047694AC7}" type="presParOf" srcId="{31569377-E3CF-412E-8CBC-C33D7F92F22B}" destId="{BFB3C8F8-6AC6-47BA-8EBC-E120114809B7}" srcOrd="1" destOrd="0" presId="urn:microsoft.com/office/officeart/2024/3/layout/hArchList1"/>
    <dgm:cxn modelId="{3CC4797C-8755-48DD-BAAD-D3F048E02BFD}" type="presParOf" srcId="{D2D8D533-0739-4B42-A8E1-A72DF5B02E2C}" destId="{B08F8E32-EB5A-447D-BD82-4ECF38A8B45F}" srcOrd="3" destOrd="0" presId="urn:microsoft.com/office/officeart/2024/3/layout/hArchList1"/>
    <dgm:cxn modelId="{6919A8CA-FBCF-40A6-A333-8419F4B376F6}" type="presParOf" srcId="{D2D8D533-0739-4B42-A8E1-A72DF5B02E2C}" destId="{5BBAED77-DA75-4107-AD5C-6B188997F4C7}" srcOrd="4" destOrd="0" presId="urn:microsoft.com/office/officeart/2024/3/layout/hArchList1"/>
    <dgm:cxn modelId="{6435EF57-552E-4BCD-9235-B47627AFB54A}" type="presParOf" srcId="{5BBAED77-DA75-4107-AD5C-6B188997F4C7}" destId="{4E9AD90B-A8F7-41D8-8CBA-24849D09D8F1}" srcOrd="0" destOrd="0" presId="urn:microsoft.com/office/officeart/2024/3/layout/hArchList1"/>
    <dgm:cxn modelId="{C15AF5B3-FFA2-4FD3-B2EC-59218D388780}" type="presParOf" srcId="{5BBAED77-DA75-4107-AD5C-6B188997F4C7}" destId="{6836AD26-C879-4AEE-AB4F-854CDD87D1BA}" srcOrd="1" destOrd="0" presId="urn:microsoft.com/office/officeart/2024/3/layout/hArchList1"/>
    <dgm:cxn modelId="{FEFDF8B3-DDC2-46CF-BC09-5BDE900883AB}" type="presParOf" srcId="{D2D8D533-0739-4B42-A8E1-A72DF5B02E2C}" destId="{0890DBCF-6703-4704-AABC-63D91A7B438A}" srcOrd="5" destOrd="0" presId="urn:microsoft.com/office/officeart/2024/3/layout/hArchList1"/>
    <dgm:cxn modelId="{2335EA04-479B-4642-B484-2429861F8F8E}" type="presParOf" srcId="{D2D8D533-0739-4B42-A8E1-A72DF5B02E2C}" destId="{07739F09-1587-4F64-9B65-16C0D0B1BA78}" srcOrd="6" destOrd="0" presId="urn:microsoft.com/office/officeart/2024/3/layout/hArchList1"/>
    <dgm:cxn modelId="{983657DE-3928-4A5F-B941-C1A3A932418E}" type="presParOf" srcId="{07739F09-1587-4F64-9B65-16C0D0B1BA78}" destId="{3437950D-311B-47C0-94E3-EA62FEF38101}" srcOrd="0" destOrd="0" presId="urn:microsoft.com/office/officeart/2024/3/layout/hArchList1"/>
    <dgm:cxn modelId="{77263DB8-327F-4BBD-B196-169462EDECB4}" type="presParOf" srcId="{07739F09-1587-4F64-9B65-16C0D0B1BA78}" destId="{C19E972E-BF12-4D0F-ABE4-2543B03219D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D29B0-7D0F-47C1-87CD-8F83432F9A83}">
      <dsp:nvSpPr>
        <dsp:cNvPr id="0" name=""/>
        <dsp:cNvSpPr/>
      </dsp:nvSpPr>
      <dsp:spPr>
        <a:xfrm>
          <a:off x="0" y="0"/>
          <a:ext cx="2506851" cy="59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Fundamentals of Civil Engineering</a:t>
          </a:r>
        </a:p>
      </dsp:txBody>
      <dsp:txXfrm>
        <a:off x="0" y="0"/>
        <a:ext cx="2506851" cy="593032"/>
      </dsp:txXfrm>
    </dsp:sp>
    <dsp:sp modelId="{84190B13-20FE-43C9-AAFD-062096ADAC09}">
      <dsp:nvSpPr>
        <dsp:cNvPr id="0" name=""/>
        <dsp:cNvSpPr/>
      </dsp:nvSpPr>
      <dsp:spPr>
        <a:xfrm>
          <a:off x="0" y="593032"/>
          <a:ext cx="2506851" cy="192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the fundamental principles of civil engineering is crucial for shaping the infrastructure of the world we live in.</a:t>
          </a:r>
        </a:p>
      </dsp:txBody>
      <dsp:txXfrm>
        <a:off x="0" y="593032"/>
        <a:ext cx="2506851" cy="1921567"/>
      </dsp:txXfrm>
    </dsp:sp>
    <dsp:sp modelId="{81C168BF-23F3-47D1-A29E-4F8A1825931D}">
      <dsp:nvSpPr>
        <dsp:cNvPr id="0" name=""/>
        <dsp:cNvSpPr/>
      </dsp:nvSpPr>
      <dsp:spPr>
        <a:xfrm>
          <a:off x="2757537" y="0"/>
          <a:ext cx="2506851" cy="59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Historical Milestones and Notable Projects</a:t>
          </a:r>
        </a:p>
      </dsp:txBody>
      <dsp:txXfrm>
        <a:off x="2757537" y="0"/>
        <a:ext cx="2506851" cy="593032"/>
      </dsp:txXfrm>
    </dsp:sp>
    <dsp:sp modelId="{BFB3C8F8-6AC6-47BA-8EBC-E120114809B7}">
      <dsp:nvSpPr>
        <dsp:cNvPr id="0" name=""/>
        <dsp:cNvSpPr/>
      </dsp:nvSpPr>
      <dsp:spPr>
        <a:xfrm>
          <a:off x="2757537" y="593032"/>
          <a:ext cx="2506851" cy="192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Exploring historical milestones and notable projects in civil engineering provides insights into the evolution of the field and its impact on society.</a:t>
          </a:r>
        </a:p>
      </dsp:txBody>
      <dsp:txXfrm>
        <a:off x="2757537" y="593032"/>
        <a:ext cx="2506851" cy="1921567"/>
      </dsp:txXfrm>
    </dsp:sp>
    <dsp:sp modelId="{4E9AD90B-A8F7-41D8-8CBA-24849D09D8F1}">
      <dsp:nvSpPr>
        <dsp:cNvPr id="0" name=""/>
        <dsp:cNvSpPr/>
      </dsp:nvSpPr>
      <dsp:spPr>
        <a:xfrm>
          <a:off x="5515074" y="0"/>
          <a:ext cx="2506851" cy="59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Current Trends in Civil Engineering</a:t>
          </a:r>
        </a:p>
      </dsp:txBody>
      <dsp:txXfrm>
        <a:off x="5515074" y="0"/>
        <a:ext cx="2506851" cy="593032"/>
      </dsp:txXfrm>
    </dsp:sp>
    <dsp:sp modelId="{6836AD26-C879-4AEE-AB4F-854CDD87D1BA}">
      <dsp:nvSpPr>
        <dsp:cNvPr id="0" name=""/>
        <dsp:cNvSpPr/>
      </dsp:nvSpPr>
      <dsp:spPr>
        <a:xfrm>
          <a:off x="5515074" y="593032"/>
          <a:ext cx="2506851" cy="192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current trends in civil engineering helps us adapt to new technologies and innovative solutions for sustainable infrastructure development.</a:t>
          </a:r>
        </a:p>
      </dsp:txBody>
      <dsp:txXfrm>
        <a:off x="5515074" y="593032"/>
        <a:ext cx="2506851" cy="1921567"/>
      </dsp:txXfrm>
    </dsp:sp>
    <dsp:sp modelId="{3437950D-311B-47C0-94E3-EA62FEF38101}">
      <dsp:nvSpPr>
        <dsp:cNvPr id="0" name=""/>
        <dsp:cNvSpPr/>
      </dsp:nvSpPr>
      <dsp:spPr>
        <a:xfrm>
          <a:off x="8272611" y="0"/>
          <a:ext cx="2506851" cy="593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Future Directions of Civil Engineering</a:t>
          </a:r>
        </a:p>
      </dsp:txBody>
      <dsp:txXfrm>
        <a:off x="8272611" y="0"/>
        <a:ext cx="2506851" cy="593032"/>
      </dsp:txXfrm>
    </dsp:sp>
    <dsp:sp modelId="{C19E972E-BF12-4D0F-ABE4-2543B03219D4}">
      <dsp:nvSpPr>
        <dsp:cNvPr id="0" name=""/>
        <dsp:cNvSpPr/>
      </dsp:nvSpPr>
      <dsp:spPr>
        <a:xfrm>
          <a:off x="8272611" y="593032"/>
          <a:ext cx="2506851" cy="1921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Exploring the future directions of civil engineering enables us to anticipate challenges, innovate solutions, and create a sustainable and resilient future.</a:t>
          </a:r>
        </a:p>
      </dsp:txBody>
      <dsp:txXfrm>
        <a:off x="8272611" y="593032"/>
        <a:ext cx="2506851" cy="1921567"/>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D8305-ABFD-4683-83A0-F7D532BA249A}"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8295B-0147-455D-8E19-E923C85A1B28}" type="slidenum">
              <a:rPr lang="en-US" smtClean="0"/>
              <a:t>‹#›</a:t>
            </a:fld>
            <a:endParaRPr lang="en-US"/>
          </a:p>
        </p:txBody>
      </p:sp>
    </p:spTree>
    <p:extLst>
      <p:ext uri="{BB962C8B-B14F-4D97-AF65-F5344CB8AC3E}">
        <p14:creationId xmlns:p14="http://schemas.microsoft.com/office/powerpoint/2010/main" val="188292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Civil engineering plays a crucial role in shaping the world we live in. This presentation will explore the fundamentals of civil engineering, historical milestones, notable projects, key concepts, current trends, and future directions in the field.</a:t>
            </a:r>
          </a:p>
        </p:txBody>
      </p:sp>
      <p:sp>
        <p:nvSpPr>
          <p:cNvPr id="4" name="Slide Number Placeholder 3"/>
          <p:cNvSpPr>
            <a:spLocks noGrp="1"/>
          </p:cNvSpPr>
          <p:nvPr>
            <p:ph type="sldNum" sz="quarter" idx="5"/>
          </p:nvPr>
        </p:nvSpPr>
        <p:spPr/>
        <p:txBody>
          <a:bodyPr/>
          <a:lstStyle/>
          <a:p>
            <a:fld id="{0CAC0AE7-430E-4F3F-97FC-67308BDA1552}" type="slidenum">
              <a:rPr lang="en-US" smtClean="0"/>
              <a:t>1</a:t>
            </a:fld>
            <a:endParaRPr lang="en-US"/>
          </a:p>
        </p:txBody>
      </p:sp>
    </p:spTree>
    <p:extLst>
      <p:ext uri="{BB962C8B-B14F-4D97-AF65-F5344CB8AC3E}">
        <p14:creationId xmlns:p14="http://schemas.microsoft.com/office/powerpoint/2010/main" val="254704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Industrial Revolution marked a period of rapid advancements in civil engineering, with innovations such as the steam engine revolutionizing construction practices. Today, modern technologies like BIM and sustainable design principles are driving further innovations.</a:t>
            </a:r>
          </a:p>
        </p:txBody>
      </p:sp>
      <p:sp>
        <p:nvSpPr>
          <p:cNvPr id="4" name="Slide Number Placeholder 3"/>
          <p:cNvSpPr>
            <a:spLocks noGrp="1"/>
          </p:cNvSpPr>
          <p:nvPr>
            <p:ph type="sldNum" sz="quarter" idx="5"/>
          </p:nvPr>
        </p:nvSpPr>
        <p:spPr/>
        <p:txBody>
          <a:bodyPr/>
          <a:lstStyle/>
          <a:p>
            <a:fld id="{0CAC0AE7-430E-4F3F-97FC-67308BDA1552}" type="slidenum">
              <a:rPr lang="en-US" smtClean="0"/>
              <a:t>10</a:t>
            </a:fld>
            <a:endParaRPr lang="en-US"/>
          </a:p>
        </p:txBody>
      </p:sp>
    </p:spTree>
    <p:extLst>
      <p:ext uri="{BB962C8B-B14F-4D97-AF65-F5344CB8AC3E}">
        <p14:creationId xmlns:p14="http://schemas.microsoft.com/office/powerpoint/2010/main" val="150406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engineers have been responsible for the design and construction of iconic projects that push the boundaries of engineering excellence. These projects showcase the innovative solutions and collaborative efforts of the industry.</a:t>
            </a:r>
          </a:p>
        </p:txBody>
      </p:sp>
      <p:sp>
        <p:nvSpPr>
          <p:cNvPr id="4" name="Slide Number Placeholder 3"/>
          <p:cNvSpPr>
            <a:spLocks noGrp="1"/>
          </p:cNvSpPr>
          <p:nvPr>
            <p:ph type="sldNum" sz="quarter" idx="5"/>
          </p:nvPr>
        </p:nvSpPr>
        <p:spPr/>
        <p:txBody>
          <a:bodyPr/>
          <a:lstStyle/>
          <a:p>
            <a:fld id="{0CAC0AE7-430E-4F3F-97FC-67308BDA1552}" type="slidenum">
              <a:rPr lang="en-US" smtClean="0"/>
              <a:t>11</a:t>
            </a:fld>
            <a:endParaRPr lang="en-US"/>
          </a:p>
        </p:txBody>
      </p:sp>
    </p:spTree>
    <p:extLst>
      <p:ext uri="{BB962C8B-B14F-4D97-AF65-F5344CB8AC3E}">
        <p14:creationId xmlns:p14="http://schemas.microsoft.com/office/powerpoint/2010/main" val="327915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Rio-Antirrio Bridge, connecting the Peloponnese peninsula to mainland Greece, is a marvel of modern engineering. Its design and construction over challenging geological conditions demonstrate the ingenuity and expertise of civil engineers.</a:t>
            </a:r>
          </a:p>
        </p:txBody>
      </p:sp>
      <p:sp>
        <p:nvSpPr>
          <p:cNvPr id="4" name="Slide Number Placeholder 3"/>
          <p:cNvSpPr>
            <a:spLocks noGrp="1"/>
          </p:cNvSpPr>
          <p:nvPr>
            <p:ph type="sldNum" sz="quarter" idx="5"/>
          </p:nvPr>
        </p:nvSpPr>
        <p:spPr/>
        <p:txBody>
          <a:bodyPr/>
          <a:lstStyle/>
          <a:p>
            <a:fld id="{0CAC0AE7-430E-4F3F-97FC-67308BDA1552}" type="slidenum">
              <a:rPr lang="en-US" smtClean="0"/>
              <a:t>12</a:t>
            </a:fld>
            <a:endParaRPr lang="en-US"/>
          </a:p>
        </p:txBody>
      </p:sp>
    </p:spTree>
    <p:extLst>
      <p:ext uri="{BB962C8B-B14F-4D97-AF65-F5344CB8AC3E}">
        <p14:creationId xmlns:p14="http://schemas.microsoft.com/office/powerpoint/2010/main" val="211500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construction of the Panama Canal presented numerous engineering challenges, including excavating through dense tropical forests and managing vast water resources. The canal's completion revolutionized global trade and transportation.</a:t>
            </a:r>
          </a:p>
        </p:txBody>
      </p:sp>
      <p:sp>
        <p:nvSpPr>
          <p:cNvPr id="4" name="Slide Number Placeholder 3"/>
          <p:cNvSpPr>
            <a:spLocks noGrp="1"/>
          </p:cNvSpPr>
          <p:nvPr>
            <p:ph type="sldNum" sz="quarter" idx="5"/>
          </p:nvPr>
        </p:nvSpPr>
        <p:spPr/>
        <p:txBody>
          <a:bodyPr/>
          <a:lstStyle/>
          <a:p>
            <a:fld id="{0CAC0AE7-430E-4F3F-97FC-67308BDA1552}" type="slidenum">
              <a:rPr lang="en-US" smtClean="0"/>
              <a:t>13</a:t>
            </a:fld>
            <a:endParaRPr lang="en-US"/>
          </a:p>
        </p:txBody>
      </p:sp>
    </p:spTree>
    <p:extLst>
      <p:ext uri="{BB962C8B-B14F-4D97-AF65-F5344CB8AC3E}">
        <p14:creationId xmlns:p14="http://schemas.microsoft.com/office/powerpoint/2010/main" val="169540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Burj Khalifa, the world's tallest building, required innovative structural design and construction techniques to achieve its iconic height. The skyscraper stands as a symbol of human ingenuity and architectural excellence.</a:t>
            </a:r>
          </a:p>
        </p:txBody>
      </p:sp>
      <p:sp>
        <p:nvSpPr>
          <p:cNvPr id="4" name="Slide Number Placeholder 3"/>
          <p:cNvSpPr>
            <a:spLocks noGrp="1"/>
          </p:cNvSpPr>
          <p:nvPr>
            <p:ph type="sldNum" sz="quarter" idx="5"/>
          </p:nvPr>
        </p:nvSpPr>
        <p:spPr/>
        <p:txBody>
          <a:bodyPr/>
          <a:lstStyle/>
          <a:p>
            <a:fld id="{0CAC0AE7-430E-4F3F-97FC-67308BDA1552}" type="slidenum">
              <a:rPr lang="en-US" smtClean="0"/>
              <a:t>14</a:t>
            </a:fld>
            <a:endParaRPr lang="en-US"/>
          </a:p>
        </p:txBody>
      </p:sp>
    </p:spTree>
    <p:extLst>
      <p:ext uri="{BB962C8B-B14F-4D97-AF65-F5344CB8AC3E}">
        <p14:creationId xmlns:p14="http://schemas.microsoft.com/office/powerpoint/2010/main" val="90327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relies on fundamental concepts and techniques to design and construct safe, sustainable, and cost-effective infrastructure. Understanding structural analysis, materials science, and sustainable practices is essential for modern civil engineers.</a:t>
            </a:r>
          </a:p>
        </p:txBody>
      </p:sp>
      <p:sp>
        <p:nvSpPr>
          <p:cNvPr id="4" name="Slide Number Placeholder 3"/>
          <p:cNvSpPr>
            <a:spLocks noGrp="1"/>
          </p:cNvSpPr>
          <p:nvPr>
            <p:ph type="sldNum" sz="quarter" idx="5"/>
          </p:nvPr>
        </p:nvSpPr>
        <p:spPr/>
        <p:txBody>
          <a:bodyPr/>
          <a:lstStyle/>
          <a:p>
            <a:fld id="{0CAC0AE7-430E-4F3F-97FC-67308BDA1552}" type="slidenum">
              <a:rPr lang="en-US" smtClean="0"/>
              <a:t>15</a:t>
            </a:fld>
            <a:endParaRPr lang="en-US"/>
          </a:p>
        </p:txBody>
      </p:sp>
    </p:spTree>
    <p:extLst>
      <p:ext uri="{BB962C8B-B14F-4D97-AF65-F5344CB8AC3E}">
        <p14:creationId xmlns:p14="http://schemas.microsoft.com/office/powerpoint/2010/main" val="96475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Structural analysis involves evaluating the behavior and performance of structural elements under various loads and conditions. Design considerations ensure that structures are safe, durable, and efficient in meeting their functional requirements.</a:t>
            </a:r>
          </a:p>
        </p:txBody>
      </p:sp>
      <p:sp>
        <p:nvSpPr>
          <p:cNvPr id="4" name="Slide Number Placeholder 3"/>
          <p:cNvSpPr>
            <a:spLocks noGrp="1"/>
          </p:cNvSpPr>
          <p:nvPr>
            <p:ph type="sldNum" sz="quarter" idx="5"/>
          </p:nvPr>
        </p:nvSpPr>
        <p:spPr/>
        <p:txBody>
          <a:bodyPr/>
          <a:lstStyle/>
          <a:p>
            <a:fld id="{0CAC0AE7-430E-4F3F-97FC-67308BDA1552}" type="slidenum">
              <a:rPr lang="en-US" smtClean="0"/>
              <a:t>16</a:t>
            </a:fld>
            <a:endParaRPr lang="en-US"/>
          </a:p>
        </p:txBody>
      </p:sp>
    </p:spTree>
    <p:extLst>
      <p:ext uri="{BB962C8B-B14F-4D97-AF65-F5344CB8AC3E}">
        <p14:creationId xmlns:p14="http://schemas.microsoft.com/office/powerpoint/2010/main" val="104311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science plays a critical role in civil engineering by providing insights into the properties and behavior of construction materials. Engineers must select materials that are suitable for specific applications and capable of withstanding environmental factors.</a:t>
            </a:r>
          </a:p>
        </p:txBody>
      </p:sp>
      <p:sp>
        <p:nvSpPr>
          <p:cNvPr id="4" name="Slide Number Placeholder 3"/>
          <p:cNvSpPr>
            <a:spLocks noGrp="1"/>
          </p:cNvSpPr>
          <p:nvPr>
            <p:ph type="sldNum" sz="quarter" idx="5"/>
          </p:nvPr>
        </p:nvSpPr>
        <p:spPr/>
        <p:txBody>
          <a:bodyPr/>
          <a:lstStyle/>
          <a:p>
            <a:fld id="{0CAC0AE7-430E-4F3F-97FC-67308BDA1552}" type="slidenum">
              <a:rPr lang="en-US" smtClean="0"/>
              <a:t>17</a:t>
            </a:fld>
            <a:endParaRPr lang="en-US"/>
          </a:p>
        </p:txBody>
      </p:sp>
    </p:spTree>
    <p:extLst>
      <p:ext uri="{BB962C8B-B14F-4D97-AF65-F5344CB8AC3E}">
        <p14:creationId xmlns:p14="http://schemas.microsoft.com/office/powerpoint/2010/main" val="259407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Sustainable engineering focuses on designing infrastructure that minimizes environmental impact and maximizes resource efficiency. Concepts like green building, renewable energy integration, and life cycle assessment are essential for creating resilient and eco-friendly structures.</a:t>
            </a:r>
          </a:p>
        </p:txBody>
      </p:sp>
      <p:sp>
        <p:nvSpPr>
          <p:cNvPr id="4" name="Slide Number Placeholder 3"/>
          <p:cNvSpPr>
            <a:spLocks noGrp="1"/>
          </p:cNvSpPr>
          <p:nvPr>
            <p:ph type="sldNum" sz="quarter" idx="5"/>
          </p:nvPr>
        </p:nvSpPr>
        <p:spPr/>
        <p:txBody>
          <a:bodyPr/>
          <a:lstStyle/>
          <a:p>
            <a:fld id="{0CAC0AE7-430E-4F3F-97FC-67308BDA1552}" type="slidenum">
              <a:rPr lang="en-US" smtClean="0"/>
              <a:t>18</a:t>
            </a:fld>
            <a:endParaRPr lang="en-US"/>
          </a:p>
        </p:txBody>
      </p:sp>
    </p:spTree>
    <p:extLst>
      <p:ext uri="{BB962C8B-B14F-4D97-AF65-F5344CB8AC3E}">
        <p14:creationId xmlns:p14="http://schemas.microsoft.com/office/powerpoint/2010/main" val="284778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field of civil engineering is constantly evolving to address the challenges of a rapidly changing world. Emerging trends such as smart infrastructure, green engineering, and sustainable practices are shaping the future of the industry.</a:t>
            </a:r>
          </a:p>
        </p:txBody>
      </p:sp>
      <p:sp>
        <p:nvSpPr>
          <p:cNvPr id="4" name="Slide Number Placeholder 3"/>
          <p:cNvSpPr>
            <a:spLocks noGrp="1"/>
          </p:cNvSpPr>
          <p:nvPr>
            <p:ph type="sldNum" sz="quarter" idx="5"/>
          </p:nvPr>
        </p:nvSpPr>
        <p:spPr/>
        <p:txBody>
          <a:bodyPr/>
          <a:lstStyle/>
          <a:p>
            <a:fld id="{0CAC0AE7-430E-4F3F-97FC-67308BDA1552}" type="slidenum">
              <a:rPr lang="en-US" smtClean="0"/>
              <a:t>19</a:t>
            </a:fld>
            <a:endParaRPr lang="en-US"/>
          </a:p>
        </p:txBody>
      </p:sp>
    </p:spTree>
    <p:extLst>
      <p:ext uri="{BB962C8B-B14F-4D97-AF65-F5344CB8AC3E}">
        <p14:creationId xmlns:p14="http://schemas.microsoft.com/office/powerpoint/2010/main" val="313660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delve into the core aspects of civil engineering, from its historical evolution to its modern applications. By exploring notable projects, key concepts, and emerging trends, we aim to provide a comprehensive introduction to this dynamic field.</a:t>
            </a:r>
          </a:p>
        </p:txBody>
      </p:sp>
      <p:sp>
        <p:nvSpPr>
          <p:cNvPr id="4" name="Slide Number Placeholder 3"/>
          <p:cNvSpPr>
            <a:spLocks noGrp="1"/>
          </p:cNvSpPr>
          <p:nvPr>
            <p:ph type="sldNum" sz="quarter" idx="5"/>
          </p:nvPr>
        </p:nvSpPr>
        <p:spPr/>
        <p:txBody>
          <a:bodyPr/>
          <a:lstStyle/>
          <a:p>
            <a:fld id="{0CAC0AE7-430E-4F3F-97FC-67308BDA1552}" type="slidenum">
              <a:rPr lang="en-US" smtClean="0"/>
              <a:t>2</a:t>
            </a:fld>
            <a:endParaRPr lang="en-US"/>
          </a:p>
        </p:txBody>
      </p:sp>
    </p:spTree>
    <p:extLst>
      <p:ext uri="{BB962C8B-B14F-4D97-AF65-F5344CB8AC3E}">
        <p14:creationId xmlns:p14="http://schemas.microsoft.com/office/powerpoint/2010/main" val="312718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Smart infrastructure leverages technologies like IoT, sensors, and data analytics to enhance the efficiency and performance of infrastructure systems. Integration of digital tools and real-time monitoring enables proactive maintenance and improved decision-making.</a:t>
            </a:r>
          </a:p>
        </p:txBody>
      </p:sp>
      <p:sp>
        <p:nvSpPr>
          <p:cNvPr id="4" name="Slide Number Placeholder 3"/>
          <p:cNvSpPr>
            <a:spLocks noGrp="1"/>
          </p:cNvSpPr>
          <p:nvPr>
            <p:ph type="sldNum" sz="quarter" idx="5"/>
          </p:nvPr>
        </p:nvSpPr>
        <p:spPr/>
        <p:txBody>
          <a:bodyPr/>
          <a:lstStyle/>
          <a:p>
            <a:fld id="{0CAC0AE7-430E-4F3F-97FC-67308BDA1552}" type="slidenum">
              <a:rPr lang="en-US" smtClean="0"/>
              <a:t>20</a:t>
            </a:fld>
            <a:endParaRPr lang="en-US"/>
          </a:p>
        </p:txBody>
      </p:sp>
    </p:spTree>
    <p:extLst>
      <p:ext uri="{BB962C8B-B14F-4D97-AF65-F5344CB8AC3E}">
        <p14:creationId xmlns:p14="http://schemas.microsoft.com/office/powerpoint/2010/main" val="227317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Green engineering focuses on minimizing environmental impact and promoting sustainability in civil engineering projects. Strategies like green building design, renewable energy utilization, and waste reduction are key considerations for future projects.</a:t>
            </a:r>
          </a:p>
        </p:txBody>
      </p:sp>
      <p:sp>
        <p:nvSpPr>
          <p:cNvPr id="4" name="Slide Number Placeholder 3"/>
          <p:cNvSpPr>
            <a:spLocks noGrp="1"/>
          </p:cNvSpPr>
          <p:nvPr>
            <p:ph type="sldNum" sz="quarter" idx="5"/>
          </p:nvPr>
        </p:nvSpPr>
        <p:spPr/>
        <p:txBody>
          <a:bodyPr/>
          <a:lstStyle/>
          <a:p>
            <a:fld id="{0CAC0AE7-430E-4F3F-97FC-67308BDA1552}" type="slidenum">
              <a:rPr lang="en-US" smtClean="0"/>
              <a:t>21</a:t>
            </a:fld>
            <a:endParaRPr lang="en-US"/>
          </a:p>
        </p:txBody>
      </p:sp>
    </p:spTree>
    <p:extLst>
      <p:ext uri="{BB962C8B-B14F-4D97-AF65-F5344CB8AC3E}">
        <p14:creationId xmlns:p14="http://schemas.microsoft.com/office/powerpoint/2010/main" val="215952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world faces complex challenges such as climate change, urbanization, and population growth, civil engineers have a crucial role in developing resilient infrastructure solutions. Embracing innovation, collaboration, and sustainable practices will be essential in addressing future challenges.</a:t>
            </a:r>
          </a:p>
        </p:txBody>
      </p:sp>
      <p:sp>
        <p:nvSpPr>
          <p:cNvPr id="4" name="Slide Number Placeholder 3"/>
          <p:cNvSpPr>
            <a:spLocks noGrp="1"/>
          </p:cNvSpPr>
          <p:nvPr>
            <p:ph type="sldNum" sz="quarter" idx="5"/>
          </p:nvPr>
        </p:nvSpPr>
        <p:spPr/>
        <p:txBody>
          <a:bodyPr/>
          <a:lstStyle/>
          <a:p>
            <a:fld id="{0CAC0AE7-430E-4F3F-97FC-67308BDA1552}" type="slidenum">
              <a:rPr lang="en-US" smtClean="0"/>
              <a:t>22</a:t>
            </a:fld>
            <a:endParaRPr lang="en-US"/>
          </a:p>
        </p:txBody>
      </p:sp>
    </p:spTree>
    <p:extLst>
      <p:ext uri="{BB962C8B-B14F-4D97-AF65-F5344CB8AC3E}">
        <p14:creationId xmlns:p14="http://schemas.microsoft.com/office/powerpoint/2010/main" val="4279791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professionals can enhance their knowledge and skills by exploring key textbooks, publications, and case studies. Engaging with professional organizations and academic resources can provide valuable insights and networking opportunities.</a:t>
            </a:r>
          </a:p>
        </p:txBody>
      </p:sp>
      <p:sp>
        <p:nvSpPr>
          <p:cNvPr id="4" name="Slide Number Placeholder 3"/>
          <p:cNvSpPr>
            <a:spLocks noGrp="1"/>
          </p:cNvSpPr>
          <p:nvPr>
            <p:ph type="sldNum" sz="quarter" idx="5"/>
          </p:nvPr>
        </p:nvSpPr>
        <p:spPr/>
        <p:txBody>
          <a:bodyPr/>
          <a:lstStyle/>
          <a:p>
            <a:fld id="{0CAC0AE7-430E-4F3F-97FC-67308BDA1552}" type="slidenum">
              <a:rPr lang="en-US" smtClean="0"/>
              <a:t>23</a:t>
            </a:fld>
            <a:endParaRPr lang="en-US"/>
          </a:p>
        </p:txBody>
      </p:sp>
    </p:spTree>
    <p:extLst>
      <p:ext uri="{BB962C8B-B14F-4D97-AF65-F5344CB8AC3E}">
        <p14:creationId xmlns:p14="http://schemas.microsoft.com/office/powerpoint/2010/main" val="157178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textbooks and publications in civil engineering cover a wide range of topics, including structural design, construction management, geotechnical engineering, and transportation planning. These resources serve as valuable references for both students and professionals.</a:t>
            </a:r>
          </a:p>
        </p:txBody>
      </p:sp>
      <p:sp>
        <p:nvSpPr>
          <p:cNvPr id="4" name="Slide Number Placeholder 3"/>
          <p:cNvSpPr>
            <a:spLocks noGrp="1"/>
          </p:cNvSpPr>
          <p:nvPr>
            <p:ph type="sldNum" sz="quarter" idx="5"/>
          </p:nvPr>
        </p:nvSpPr>
        <p:spPr/>
        <p:txBody>
          <a:bodyPr/>
          <a:lstStyle/>
          <a:p>
            <a:fld id="{0CAC0AE7-430E-4F3F-97FC-67308BDA1552}" type="slidenum">
              <a:rPr lang="en-US" smtClean="0"/>
              <a:t>24</a:t>
            </a:fld>
            <a:endParaRPr lang="en-US"/>
          </a:p>
        </p:txBody>
      </p:sp>
    </p:spTree>
    <p:extLst>
      <p:ext uri="{BB962C8B-B14F-4D97-AF65-F5344CB8AC3E}">
        <p14:creationId xmlns:p14="http://schemas.microsoft.com/office/powerpoint/2010/main" val="2968063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Professional organizations like ASCE, ICE, and CIOB offer valuable resources, networking opportunities, and continuing education for civil engineers. Membership in these organizations can provide access to industry insights and professional development opportunities.</a:t>
            </a:r>
          </a:p>
        </p:txBody>
      </p:sp>
      <p:sp>
        <p:nvSpPr>
          <p:cNvPr id="4" name="Slide Number Placeholder 3"/>
          <p:cNvSpPr>
            <a:spLocks noGrp="1"/>
          </p:cNvSpPr>
          <p:nvPr>
            <p:ph type="sldNum" sz="quarter" idx="5"/>
          </p:nvPr>
        </p:nvSpPr>
        <p:spPr/>
        <p:txBody>
          <a:bodyPr/>
          <a:lstStyle/>
          <a:p>
            <a:fld id="{0CAC0AE7-430E-4F3F-97FC-67308BDA1552}" type="slidenum">
              <a:rPr lang="en-US" smtClean="0"/>
              <a:t>25</a:t>
            </a:fld>
            <a:endParaRPr lang="en-US"/>
          </a:p>
        </p:txBody>
      </p:sp>
    </p:spTree>
    <p:extLst>
      <p:ext uri="{BB962C8B-B14F-4D97-AF65-F5344CB8AC3E}">
        <p14:creationId xmlns:p14="http://schemas.microsoft.com/office/powerpoint/2010/main" val="443500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Exploring case studies and academic papers in civil engineering can provide valuable insights into real-world projects, innovative solutions, and research trends. Analyzing past projects and research findings can enhance understanding and inspire new ideas.</a:t>
            </a:r>
          </a:p>
        </p:txBody>
      </p:sp>
      <p:sp>
        <p:nvSpPr>
          <p:cNvPr id="4" name="Slide Number Placeholder 3"/>
          <p:cNvSpPr>
            <a:spLocks noGrp="1"/>
          </p:cNvSpPr>
          <p:nvPr>
            <p:ph type="sldNum" sz="quarter" idx="5"/>
          </p:nvPr>
        </p:nvSpPr>
        <p:spPr/>
        <p:txBody>
          <a:bodyPr/>
          <a:lstStyle/>
          <a:p>
            <a:fld id="{0CAC0AE7-430E-4F3F-97FC-67308BDA1552}" type="slidenum">
              <a:rPr lang="en-US" smtClean="0"/>
              <a:t>26</a:t>
            </a:fld>
            <a:endParaRPr lang="en-US"/>
          </a:p>
        </p:txBody>
      </p:sp>
    </p:spTree>
    <p:extLst>
      <p:ext uri="{BB962C8B-B14F-4D97-AF65-F5344CB8AC3E}">
        <p14:creationId xmlns:p14="http://schemas.microsoft.com/office/powerpoint/2010/main" val="230937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is a dynamic and essential field that shapes the world we live in. By understanding its fundamentals, historical milestones, notable projects, key concepts, current trends, and future directions, we gain valuable insights into the impact and potential of civil engineering in creating a sustainable and resilient future.</a:t>
            </a:r>
          </a:p>
        </p:txBody>
      </p:sp>
      <p:sp>
        <p:nvSpPr>
          <p:cNvPr id="4" name="Slide Number Placeholder 3"/>
          <p:cNvSpPr>
            <a:spLocks noGrp="1"/>
          </p:cNvSpPr>
          <p:nvPr>
            <p:ph type="sldNum" sz="quarter" idx="5"/>
          </p:nvPr>
        </p:nvSpPr>
        <p:spPr/>
        <p:txBody>
          <a:bodyPr/>
          <a:lstStyle/>
          <a:p>
            <a:fld id="{0CAC0AE7-430E-4F3F-97FC-67308BDA1552}" type="slidenum">
              <a:rPr lang="en-US" smtClean="0"/>
              <a:t>27</a:t>
            </a:fld>
            <a:endParaRPr lang="en-US"/>
          </a:p>
        </p:txBody>
      </p:sp>
    </p:spTree>
    <p:extLst>
      <p:ext uri="{BB962C8B-B14F-4D97-AF65-F5344CB8AC3E}">
        <p14:creationId xmlns:p14="http://schemas.microsoft.com/office/powerpoint/2010/main" val="243655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encompasses a wide array of disciplines that focus on designing, constructing, and maintaining infrastructure. Civil engineers play a vital role in shaping the built environment and ensuring the safety and well-being of society.</a:t>
            </a:r>
          </a:p>
        </p:txBody>
      </p:sp>
      <p:sp>
        <p:nvSpPr>
          <p:cNvPr id="4" name="Slide Number Placeholder 3"/>
          <p:cNvSpPr>
            <a:spLocks noGrp="1"/>
          </p:cNvSpPr>
          <p:nvPr>
            <p:ph type="sldNum" sz="quarter" idx="5"/>
          </p:nvPr>
        </p:nvSpPr>
        <p:spPr/>
        <p:txBody>
          <a:bodyPr/>
          <a:lstStyle/>
          <a:p>
            <a:fld id="{0CAC0AE7-430E-4F3F-97FC-67308BDA1552}" type="slidenum">
              <a:rPr lang="en-US" smtClean="0"/>
              <a:t>3</a:t>
            </a:fld>
            <a:endParaRPr lang="en-US"/>
          </a:p>
        </p:txBody>
      </p:sp>
    </p:spTree>
    <p:extLst>
      <p:ext uri="{BB962C8B-B14F-4D97-AF65-F5344CB8AC3E}">
        <p14:creationId xmlns:p14="http://schemas.microsoft.com/office/powerpoint/2010/main" val="67959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involves the design, construction, and maintenance of infrastructure such as buildings, bridges, roads, and water supply systems. It encompasses various sub-disciplines, including structural engineering, transportation engineering, and geotechnical engineering.</a:t>
            </a:r>
          </a:p>
        </p:txBody>
      </p:sp>
      <p:sp>
        <p:nvSpPr>
          <p:cNvPr id="4" name="Slide Number Placeholder 3"/>
          <p:cNvSpPr>
            <a:spLocks noGrp="1"/>
          </p:cNvSpPr>
          <p:nvPr>
            <p:ph type="sldNum" sz="quarter" idx="5"/>
          </p:nvPr>
        </p:nvSpPr>
        <p:spPr/>
        <p:txBody>
          <a:bodyPr/>
          <a:lstStyle/>
          <a:p>
            <a:fld id="{0CAC0AE7-430E-4F3F-97FC-67308BDA1552}" type="slidenum">
              <a:rPr lang="en-US" smtClean="0"/>
              <a:t>4</a:t>
            </a:fld>
            <a:endParaRPr lang="en-US"/>
          </a:p>
        </p:txBody>
      </p:sp>
    </p:spTree>
    <p:extLst>
      <p:ext uri="{BB962C8B-B14F-4D97-AF65-F5344CB8AC3E}">
        <p14:creationId xmlns:p14="http://schemas.microsoft.com/office/powerpoint/2010/main" val="424783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engineering branches include structural engineering, transportation engineering, geotechnical engineering, environmental engineering, and construction engineering. Each discipline plays a critical role in different aspects of infrastructure development and management.</a:t>
            </a:r>
          </a:p>
        </p:txBody>
      </p:sp>
      <p:sp>
        <p:nvSpPr>
          <p:cNvPr id="4" name="Slide Number Placeholder 3"/>
          <p:cNvSpPr>
            <a:spLocks noGrp="1"/>
          </p:cNvSpPr>
          <p:nvPr>
            <p:ph type="sldNum" sz="quarter" idx="5"/>
          </p:nvPr>
        </p:nvSpPr>
        <p:spPr/>
        <p:txBody>
          <a:bodyPr/>
          <a:lstStyle/>
          <a:p>
            <a:fld id="{0CAC0AE7-430E-4F3F-97FC-67308BDA1552}" type="slidenum">
              <a:rPr lang="en-US" smtClean="0"/>
              <a:t>5</a:t>
            </a:fld>
            <a:endParaRPr lang="en-US"/>
          </a:p>
        </p:txBody>
      </p:sp>
    </p:spTree>
    <p:extLst>
      <p:ext uri="{BB962C8B-B14F-4D97-AF65-F5344CB8AC3E}">
        <p14:creationId xmlns:p14="http://schemas.microsoft.com/office/powerpoint/2010/main" val="95637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Civil engineers are responsible for designing and implementing infrastructure projects that meet the needs of society while considering factors such as safety, sustainability, and cost-effectiveness. Their work directly impacts the quality of life for communities around the world.</a:t>
            </a:r>
          </a:p>
        </p:txBody>
      </p:sp>
      <p:sp>
        <p:nvSpPr>
          <p:cNvPr id="4" name="Slide Number Placeholder 3"/>
          <p:cNvSpPr>
            <a:spLocks noGrp="1"/>
          </p:cNvSpPr>
          <p:nvPr>
            <p:ph type="sldNum" sz="quarter" idx="5"/>
          </p:nvPr>
        </p:nvSpPr>
        <p:spPr/>
        <p:txBody>
          <a:bodyPr/>
          <a:lstStyle/>
          <a:p>
            <a:fld id="{0CAC0AE7-430E-4F3F-97FC-67308BDA1552}" type="slidenum">
              <a:rPr lang="en-US" smtClean="0"/>
              <a:t>6</a:t>
            </a:fld>
            <a:endParaRPr lang="en-US"/>
          </a:p>
        </p:txBody>
      </p:sp>
    </p:spTree>
    <p:extLst>
      <p:ext uri="{BB962C8B-B14F-4D97-AF65-F5344CB8AC3E}">
        <p14:creationId xmlns:p14="http://schemas.microsoft.com/office/powerpoint/2010/main" val="350130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Throughout history, civil engineering has been at the forefront of human achievement, shaping the built environment and enabling progress. From ancient engineering marvels to modern innovations, the field has continuously evolved.</a:t>
            </a:r>
          </a:p>
        </p:txBody>
      </p:sp>
      <p:sp>
        <p:nvSpPr>
          <p:cNvPr id="4" name="Slide Number Placeholder 3"/>
          <p:cNvSpPr>
            <a:spLocks noGrp="1"/>
          </p:cNvSpPr>
          <p:nvPr>
            <p:ph type="sldNum" sz="quarter" idx="5"/>
          </p:nvPr>
        </p:nvSpPr>
        <p:spPr/>
        <p:txBody>
          <a:bodyPr/>
          <a:lstStyle/>
          <a:p>
            <a:fld id="{0CAC0AE7-430E-4F3F-97FC-67308BDA1552}" type="slidenum">
              <a:rPr lang="en-US" smtClean="0"/>
              <a:t>7</a:t>
            </a:fld>
            <a:endParaRPr lang="en-US"/>
          </a:p>
        </p:txBody>
      </p:sp>
    </p:spTree>
    <p:extLst>
      <p:ext uri="{BB962C8B-B14F-4D97-AF65-F5344CB8AC3E}">
        <p14:creationId xmlns:p14="http://schemas.microsoft.com/office/powerpoint/2010/main" val="58965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Ancient civilizations, such as the Romans, built impressive structures like aqueducts to transport water over long distances. These engineering marvels demonstrated advanced knowledge of materials, hydraulics, and construction techniques.</a:t>
            </a:r>
          </a:p>
        </p:txBody>
      </p:sp>
      <p:sp>
        <p:nvSpPr>
          <p:cNvPr id="4" name="Slide Number Placeholder 3"/>
          <p:cNvSpPr>
            <a:spLocks noGrp="1"/>
          </p:cNvSpPr>
          <p:nvPr>
            <p:ph type="sldNum" sz="quarter" idx="5"/>
          </p:nvPr>
        </p:nvSpPr>
        <p:spPr/>
        <p:txBody>
          <a:bodyPr/>
          <a:lstStyle/>
          <a:p>
            <a:fld id="{0CAC0AE7-430E-4F3F-97FC-67308BDA1552}" type="slidenum">
              <a:rPr lang="en-US" smtClean="0"/>
              <a:t>8</a:t>
            </a:fld>
            <a:endParaRPr lang="en-US"/>
          </a:p>
        </p:txBody>
      </p:sp>
    </p:spTree>
    <p:extLst>
      <p:ext uri="{BB962C8B-B14F-4D97-AF65-F5344CB8AC3E}">
        <p14:creationId xmlns:p14="http://schemas.microsoft.com/office/powerpoint/2010/main" val="344179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Medieval engineers made significant advancements in architecture, as seen in the intricate Gothic cathedrals. These structures showcased innovative use of flying buttresses, pointed arches, and vaulted ceilings.</a:t>
            </a:r>
          </a:p>
        </p:txBody>
      </p:sp>
      <p:sp>
        <p:nvSpPr>
          <p:cNvPr id="4" name="Slide Number Placeholder 3"/>
          <p:cNvSpPr>
            <a:spLocks noGrp="1"/>
          </p:cNvSpPr>
          <p:nvPr>
            <p:ph type="sldNum" sz="quarter" idx="5"/>
          </p:nvPr>
        </p:nvSpPr>
        <p:spPr/>
        <p:txBody>
          <a:bodyPr/>
          <a:lstStyle/>
          <a:p>
            <a:fld id="{0CAC0AE7-430E-4F3F-97FC-67308BDA1552}" type="slidenum">
              <a:rPr lang="en-US" smtClean="0"/>
              <a:t>9</a:t>
            </a:fld>
            <a:endParaRPr lang="en-US"/>
          </a:p>
        </p:txBody>
      </p:sp>
    </p:spTree>
    <p:extLst>
      <p:ext uri="{BB962C8B-B14F-4D97-AF65-F5344CB8AC3E}">
        <p14:creationId xmlns:p14="http://schemas.microsoft.com/office/powerpoint/2010/main" val="254380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10/23/2024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2684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10/23/2024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1819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10/23/2024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1307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10/23/2024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563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10/23/2024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6954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10/23/2024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2937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10/23/2024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430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10/23/2024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964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10/23/2024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0490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10/23/2024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7603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10/23/2024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1265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10/23/2024</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674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Red and gray industrial cranes in construction site against blue sky.click for more...">
            <a:extLst>
              <a:ext uri="{FF2B5EF4-FFF2-40B4-BE49-F238E27FC236}">
                <a16:creationId xmlns:a16="http://schemas.microsoft.com/office/drawing/2014/main" id="{0F4965CD-71BD-4B2B-B2EE-C952422803D1}"/>
              </a:ext>
            </a:extLst>
          </p:cNvPr>
          <p:cNvPicPr>
            <a:picLocks noChangeAspect="1"/>
          </p:cNvPicPr>
          <p:nvPr/>
        </p:nvPicPr>
        <p:blipFill>
          <a:blip r:embed="rId3"/>
          <a:srcRect l="9091" t="7260" b="11892"/>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EFBAAD93-7DE6-47D1-3609-446AE138A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D492596-7973-D2C4-D3A4-95D1C82735BD}"/>
              </a:ext>
            </a:extLst>
          </p:cNvPr>
          <p:cNvSpPr>
            <a:spLocks noGrp="1"/>
          </p:cNvSpPr>
          <p:nvPr>
            <p:ph type="ctrTitle"/>
          </p:nvPr>
        </p:nvSpPr>
        <p:spPr>
          <a:xfrm>
            <a:off x="7145736" y="908651"/>
            <a:ext cx="4754880" cy="4171779"/>
          </a:xfrm>
        </p:spPr>
        <p:txBody>
          <a:bodyPr anchor="t">
            <a:normAutofit/>
          </a:bodyPr>
          <a:lstStyle/>
          <a:p>
            <a:pPr>
              <a:lnSpc>
                <a:spcPct val="90000"/>
              </a:lnSpc>
            </a:pPr>
            <a:r>
              <a:rPr lang="en-US" sz="4700"/>
              <a:t>Introduction to Civil Engineering: Foundations, Examples, and Innovations</a:t>
            </a:r>
          </a:p>
        </p:txBody>
      </p:sp>
      <p:sp>
        <p:nvSpPr>
          <p:cNvPr id="3" name="Subtitle 2">
            <a:extLst>
              <a:ext uri="{FF2B5EF4-FFF2-40B4-BE49-F238E27FC236}">
                <a16:creationId xmlns:a16="http://schemas.microsoft.com/office/drawing/2014/main" id="{7B09E47C-CA74-3594-756A-AA5B3AE9A52D}"/>
              </a:ext>
            </a:extLst>
          </p:cNvPr>
          <p:cNvSpPr>
            <a:spLocks noGrp="1"/>
          </p:cNvSpPr>
          <p:nvPr>
            <p:ph type="subTitle" idx="1"/>
          </p:nvPr>
        </p:nvSpPr>
        <p:spPr>
          <a:xfrm>
            <a:off x="7145736" y="5216955"/>
            <a:ext cx="4754880" cy="1003638"/>
          </a:xfrm>
        </p:spPr>
        <p:txBody>
          <a:bodyPr anchor="b">
            <a:normAutofit/>
          </a:bodyPr>
          <a:lstStyle/>
          <a:p>
            <a:r>
              <a:rPr lang="en-US" sz="2200"/>
              <a:t>Exploring milestones, projects, trends, and future of civil engineering</a:t>
            </a:r>
          </a:p>
        </p:txBody>
      </p:sp>
      <p:cxnSp>
        <p:nvCxnSpPr>
          <p:cNvPr id="15" name="Straight Connector 14">
            <a:extLst>
              <a:ext uri="{FF2B5EF4-FFF2-40B4-BE49-F238E27FC236}">
                <a16:creationId xmlns:a16="http://schemas.microsoft.com/office/drawing/2014/main" id="{90236859-7780-1451-40B8-74A77E271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232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3921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usty Motor of car in bad condition.">
            <a:extLst>
              <a:ext uri="{FF2B5EF4-FFF2-40B4-BE49-F238E27FC236}">
                <a16:creationId xmlns:a16="http://schemas.microsoft.com/office/drawing/2014/main" id="{276B8086-886E-4DBD-BF69-241AD4BAC227}"/>
              </a:ext>
            </a:extLst>
          </p:cNvPr>
          <p:cNvPicPr>
            <a:picLocks noGrp="1" noChangeAspect="1"/>
          </p:cNvPicPr>
          <p:nvPr>
            <p:ph sz="half" idx="1"/>
          </p:nvPr>
        </p:nvPicPr>
        <p:blipFill>
          <a:blip r:embed="rId3"/>
          <a:srcRect l="39042" r="2128" b="-1"/>
          <a:stretch/>
        </p:blipFill>
        <p:spPr>
          <a:xfrm>
            <a:off x="20" y="10"/>
            <a:ext cx="6044164" cy="6857990"/>
          </a:xfrm>
          <a:prstGeom prst="rect">
            <a:avLst/>
          </a:prstGeom>
        </p:spPr>
      </p:pic>
      <p:sp>
        <p:nvSpPr>
          <p:cNvPr id="2" name="Title 1">
            <a:extLst>
              <a:ext uri="{FF2B5EF4-FFF2-40B4-BE49-F238E27FC236}">
                <a16:creationId xmlns:a16="http://schemas.microsoft.com/office/drawing/2014/main" id="{9C15F719-91C0-A36F-B297-7A9106C1AAB9}"/>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Industrial Revolution and Modern Innovations</a:t>
            </a:r>
          </a:p>
        </p:txBody>
      </p:sp>
      <p:sp>
        <p:nvSpPr>
          <p:cNvPr id="4" name="Content Placeholder 3">
            <a:extLst>
              <a:ext uri="{FF2B5EF4-FFF2-40B4-BE49-F238E27FC236}">
                <a16:creationId xmlns:a16="http://schemas.microsoft.com/office/drawing/2014/main" id="{BCA361D0-B5D7-86CF-F2F6-5A97C35FA3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Industrial Revolution Advancements</a:t>
            </a:r>
          </a:p>
          <a:p>
            <a:pPr marL="0" lvl="1" indent="0">
              <a:buNone/>
            </a:pPr>
            <a:r>
              <a:rPr lang="en-US" sz="1400"/>
              <a:t>The Industrial Revolution brought rapid advancements in civil engineering, with the steam engine revolutionizing construction practices and paving the way for modern industrialization.</a:t>
            </a:r>
          </a:p>
          <a:p>
            <a:pPr marL="0" indent="0">
              <a:spcBef>
                <a:spcPts val="2500"/>
              </a:spcBef>
              <a:buNone/>
            </a:pPr>
            <a:r>
              <a:rPr lang="en-US" sz="1400" b="1"/>
              <a:t>Modern Innovations in Civil Engineering</a:t>
            </a:r>
          </a:p>
          <a:p>
            <a:pPr marL="0" lvl="1" indent="0">
              <a:buNone/>
            </a:pPr>
            <a:r>
              <a:rPr lang="en-US" sz="1400"/>
              <a:t>Modern technologies like Building Information Modeling (BIM) and sustainable design principles are driving further innovations in civil engineering, shaping the future of construction practices and sustainability.</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52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2524A4F6-9FA1-3320-D1A4-164628D3A551}"/>
              </a:ext>
            </a:extLst>
          </p:cNvPr>
          <p:cNvSpPr>
            <a:spLocks noGrp="1"/>
          </p:cNvSpPr>
          <p:nvPr>
            <p:ph type="ctrTitle"/>
          </p:nvPr>
        </p:nvSpPr>
        <p:spPr>
          <a:xfrm>
            <a:off x="695324" y="1145308"/>
            <a:ext cx="7600263" cy="4860947"/>
          </a:xfrm>
        </p:spPr>
        <p:txBody>
          <a:bodyPr anchor="b">
            <a:normAutofit/>
          </a:bodyPr>
          <a:lstStyle/>
          <a:p>
            <a:r>
              <a:rPr lang="en-US" sz="7600"/>
              <a:t>Notable Civil Engineering Projects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971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w angle view of cables against the sky">
            <a:extLst>
              <a:ext uri="{FF2B5EF4-FFF2-40B4-BE49-F238E27FC236}">
                <a16:creationId xmlns:a16="http://schemas.microsoft.com/office/drawing/2014/main" id="{3AB5398A-C0BF-4EA7-95DA-50DEB329FB7D}"/>
              </a:ext>
            </a:extLst>
          </p:cNvPr>
          <p:cNvPicPr>
            <a:picLocks noGrp="1" noChangeAspect="1"/>
          </p:cNvPicPr>
          <p:nvPr>
            <p:ph sz="half" idx="1"/>
          </p:nvPr>
        </p:nvPicPr>
        <p:blipFill>
          <a:blip r:embed="rId3"/>
          <a:srcRect l="33900"/>
          <a:stretch/>
        </p:blipFill>
        <p:spPr>
          <a:xfrm>
            <a:off x="20" y="10"/>
            <a:ext cx="6044164" cy="6857990"/>
          </a:xfrm>
          <a:prstGeom prst="rect">
            <a:avLst/>
          </a:prstGeom>
        </p:spPr>
      </p:pic>
      <p:sp>
        <p:nvSpPr>
          <p:cNvPr id="2" name="Title 1">
            <a:extLst>
              <a:ext uri="{FF2B5EF4-FFF2-40B4-BE49-F238E27FC236}">
                <a16:creationId xmlns:a16="http://schemas.microsoft.com/office/drawing/2014/main" id="{587ACA5C-326D-97E8-A7B9-50DE784259FC}"/>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Rio-Antirrio Bridge: Overview and Significance</a:t>
            </a:r>
          </a:p>
        </p:txBody>
      </p:sp>
      <p:sp>
        <p:nvSpPr>
          <p:cNvPr id="4" name="Content Placeholder 3">
            <a:extLst>
              <a:ext uri="{FF2B5EF4-FFF2-40B4-BE49-F238E27FC236}">
                <a16:creationId xmlns:a16="http://schemas.microsoft.com/office/drawing/2014/main" id="{B52E813B-ADAF-1242-A386-86C71F5AAA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Architectural Marvel</a:t>
            </a:r>
          </a:p>
          <a:p>
            <a:pPr marL="0" lvl="1" indent="0">
              <a:buNone/>
            </a:pPr>
            <a:r>
              <a:rPr lang="en-US" sz="1400"/>
              <a:t>The Rio-Antirrio Bridge is an architectural marvel that connects the Peloponnese peninsula to mainland Greece, showcasing modern engineering excellence.</a:t>
            </a:r>
          </a:p>
          <a:p>
            <a:pPr marL="0" indent="0">
              <a:spcBef>
                <a:spcPts val="2500"/>
              </a:spcBef>
              <a:buNone/>
            </a:pPr>
            <a:r>
              <a:rPr lang="en-US" sz="1400" b="1"/>
              <a:t>Ingenious Design</a:t>
            </a:r>
          </a:p>
          <a:p>
            <a:pPr marL="0" lvl="1" indent="0">
              <a:buNone/>
            </a:pPr>
            <a:r>
              <a:rPr lang="en-US" sz="1400"/>
              <a:t>The design and construction of the Rio-Antirrio Bridge over challenging geological conditions highlight the ingenuity and expertise of civil engineers involved in the project.</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051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Unbelievably; Shocking Truck Accident in Forest">
            <a:extLst>
              <a:ext uri="{FF2B5EF4-FFF2-40B4-BE49-F238E27FC236}">
                <a16:creationId xmlns:a16="http://schemas.microsoft.com/office/drawing/2014/main" id="{ED26E87D-62B4-4255-9295-35ED584AF528}"/>
              </a:ext>
            </a:extLst>
          </p:cNvPr>
          <p:cNvPicPr>
            <a:picLocks noGrp="1" noChangeAspect="1"/>
          </p:cNvPicPr>
          <p:nvPr>
            <p:ph sz="half" idx="1"/>
          </p:nvPr>
        </p:nvPicPr>
        <p:blipFill>
          <a:blip r:embed="rId3"/>
          <a:srcRect l="15252" r="25918" b="-1"/>
          <a:stretch/>
        </p:blipFill>
        <p:spPr>
          <a:xfrm>
            <a:off x="20" y="10"/>
            <a:ext cx="6044164" cy="6857990"/>
          </a:xfrm>
          <a:prstGeom prst="rect">
            <a:avLst/>
          </a:prstGeom>
        </p:spPr>
      </p:pic>
      <p:sp>
        <p:nvSpPr>
          <p:cNvPr id="2" name="Title 1">
            <a:extLst>
              <a:ext uri="{FF2B5EF4-FFF2-40B4-BE49-F238E27FC236}">
                <a16:creationId xmlns:a16="http://schemas.microsoft.com/office/drawing/2014/main" id="{45DF1F35-9FA7-A243-6953-5DB7B25F557F}"/>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The Panama Canal: Engineering Challenges and Solutions</a:t>
            </a:r>
          </a:p>
        </p:txBody>
      </p:sp>
      <p:sp>
        <p:nvSpPr>
          <p:cNvPr id="4" name="Content Placeholder 3">
            <a:extLst>
              <a:ext uri="{FF2B5EF4-FFF2-40B4-BE49-F238E27FC236}">
                <a16:creationId xmlns:a16="http://schemas.microsoft.com/office/drawing/2014/main" id="{0808B885-612A-E138-C81D-B81788219B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Excavation Challenges</a:t>
            </a:r>
          </a:p>
          <a:p>
            <a:pPr marL="0" lvl="1" indent="0">
              <a:buNone/>
            </a:pPr>
            <a:r>
              <a:rPr lang="en-US" sz="1400"/>
              <a:t>The construction of the Panama Canal faced significant challenges in excavating through dense tropical forests, requiring innovative engineering solutions to clear the way for the canal.</a:t>
            </a:r>
          </a:p>
          <a:p>
            <a:pPr marL="0" indent="0">
              <a:spcBef>
                <a:spcPts val="2500"/>
              </a:spcBef>
              <a:buNone/>
            </a:pPr>
            <a:r>
              <a:rPr lang="en-US" sz="1400" b="1"/>
              <a:t>Water Resource Management</a:t>
            </a:r>
          </a:p>
          <a:p>
            <a:pPr marL="0" lvl="1" indent="0">
              <a:buNone/>
            </a:pPr>
            <a:r>
              <a:rPr lang="en-US" sz="1400"/>
              <a:t>Managing vast water resources was a key engineering challenge during the construction of the Panama Canal. The canal's completion required efficient water management strategies.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49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partment Wireframe">
            <a:extLst>
              <a:ext uri="{FF2B5EF4-FFF2-40B4-BE49-F238E27FC236}">
                <a16:creationId xmlns:a16="http://schemas.microsoft.com/office/drawing/2014/main" id="{8DDC1796-5336-47DA-82E2-041C64B93BEF}"/>
              </a:ext>
            </a:extLst>
          </p:cNvPr>
          <p:cNvPicPr>
            <a:picLocks noGrp="1" noChangeAspect="1"/>
          </p:cNvPicPr>
          <p:nvPr>
            <p:ph sz="half" idx="1"/>
          </p:nvPr>
        </p:nvPicPr>
        <p:blipFill>
          <a:blip r:embed="rId3"/>
          <a:srcRect l="7449" r="4418"/>
          <a:stretch/>
        </p:blipFill>
        <p:spPr>
          <a:xfrm>
            <a:off x="20" y="10"/>
            <a:ext cx="6044164" cy="6857990"/>
          </a:xfrm>
          <a:prstGeom prst="rect">
            <a:avLst/>
          </a:prstGeom>
        </p:spPr>
      </p:pic>
      <p:sp>
        <p:nvSpPr>
          <p:cNvPr id="2" name="Title 1">
            <a:extLst>
              <a:ext uri="{FF2B5EF4-FFF2-40B4-BE49-F238E27FC236}">
                <a16:creationId xmlns:a16="http://schemas.microsoft.com/office/drawing/2014/main" id="{9B475A75-46FA-538A-A4DE-10CD7A534CA0}"/>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400"/>
              <a:t>Burj Khalifa: Design and Construction</a:t>
            </a:r>
          </a:p>
        </p:txBody>
      </p:sp>
      <p:sp>
        <p:nvSpPr>
          <p:cNvPr id="4" name="Content Placeholder 3">
            <a:extLst>
              <a:ext uri="{FF2B5EF4-FFF2-40B4-BE49-F238E27FC236}">
                <a16:creationId xmlns:a16="http://schemas.microsoft.com/office/drawing/2014/main" id="{A1BA903B-2C84-33A3-4512-041CA6F6D5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Innovative Structural Design</a:t>
            </a:r>
          </a:p>
          <a:p>
            <a:pPr marL="0" lvl="1" indent="0">
              <a:buNone/>
            </a:pPr>
            <a:r>
              <a:rPr lang="en-US" sz="1400"/>
              <a:t>The Burj Khalifa's design incorporated innovative structural engineering to support its incredible height, showcasing the advancement in architectural technology.</a:t>
            </a:r>
          </a:p>
          <a:p>
            <a:pPr marL="0" indent="0">
              <a:spcBef>
                <a:spcPts val="2500"/>
              </a:spcBef>
              <a:buNone/>
            </a:pPr>
            <a:r>
              <a:rPr lang="en-US" sz="1400" b="1"/>
              <a:t>Construction Techniques</a:t>
            </a:r>
          </a:p>
          <a:p>
            <a:pPr marL="0" lvl="1" indent="0">
              <a:buNone/>
            </a:pPr>
            <a:r>
              <a:rPr lang="en-US" sz="1400"/>
              <a:t>Specialized construction techniques were employed to build the Burj Khalifa, demonstrating the complexity and precision required for such a monumental structure.</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01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99939CF5-4BA2-1E5A-DC0A-44B201685A28}"/>
              </a:ext>
            </a:extLst>
          </p:cNvPr>
          <p:cNvSpPr>
            <a:spLocks noGrp="1"/>
          </p:cNvSpPr>
          <p:nvPr>
            <p:ph type="ctrTitle"/>
          </p:nvPr>
        </p:nvSpPr>
        <p:spPr>
          <a:xfrm>
            <a:off x="695324" y="1145308"/>
            <a:ext cx="7600263" cy="4860947"/>
          </a:xfrm>
        </p:spPr>
        <p:txBody>
          <a:bodyPr anchor="b">
            <a:normAutofit/>
          </a:bodyPr>
          <a:lstStyle/>
          <a:p>
            <a:r>
              <a:rPr lang="en-US" sz="7600"/>
              <a:t>Key Concepts and Techniques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05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lueprint of a residential house">
            <a:extLst>
              <a:ext uri="{FF2B5EF4-FFF2-40B4-BE49-F238E27FC236}">
                <a16:creationId xmlns:a16="http://schemas.microsoft.com/office/drawing/2014/main" id="{0F11B954-FF56-4F85-A00E-91142C41E06D}"/>
              </a:ext>
            </a:extLst>
          </p:cNvPr>
          <p:cNvPicPr>
            <a:picLocks noGrp="1" noChangeAspect="1"/>
          </p:cNvPicPr>
          <p:nvPr>
            <p:ph sz="half" idx="1"/>
          </p:nvPr>
        </p:nvPicPr>
        <p:blipFill>
          <a:blip r:embed="rId3"/>
          <a:srcRect l="27876" r="13076" b="2"/>
          <a:stretch/>
        </p:blipFill>
        <p:spPr>
          <a:xfrm>
            <a:off x="20" y="10"/>
            <a:ext cx="6044164" cy="6857990"/>
          </a:xfrm>
          <a:prstGeom prst="rect">
            <a:avLst/>
          </a:prstGeom>
        </p:spPr>
      </p:pic>
      <p:sp>
        <p:nvSpPr>
          <p:cNvPr id="2" name="Title 1">
            <a:extLst>
              <a:ext uri="{FF2B5EF4-FFF2-40B4-BE49-F238E27FC236}">
                <a16:creationId xmlns:a16="http://schemas.microsoft.com/office/drawing/2014/main" id="{03A25C75-C0A5-FFA8-D800-8E41904FF2B7}"/>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400"/>
              <a:t>Structural Analysis and Design</a:t>
            </a:r>
          </a:p>
        </p:txBody>
      </p:sp>
      <p:sp>
        <p:nvSpPr>
          <p:cNvPr id="4" name="Content Placeholder 3">
            <a:extLst>
              <a:ext uri="{FF2B5EF4-FFF2-40B4-BE49-F238E27FC236}">
                <a16:creationId xmlns:a16="http://schemas.microsoft.com/office/drawing/2014/main" id="{880DCD5F-1186-0B5C-2971-257097E0465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Behavior of Structural Elements</a:t>
            </a:r>
          </a:p>
          <a:p>
            <a:pPr marL="0" lvl="1" indent="0">
              <a:buNone/>
            </a:pPr>
            <a:r>
              <a:rPr lang="en-US" sz="1400"/>
              <a:t>Structural analysis evaluates how structural elements respond to different loads and conditions, ensuring structural stability and performance.</a:t>
            </a:r>
          </a:p>
          <a:p>
            <a:pPr marL="0" indent="0">
              <a:spcBef>
                <a:spcPts val="2500"/>
              </a:spcBef>
              <a:buNone/>
            </a:pPr>
            <a:r>
              <a:rPr lang="en-US" sz="1400" b="1"/>
              <a:t>Design Safety and Efficiency</a:t>
            </a:r>
          </a:p>
          <a:p>
            <a:pPr marL="0" lvl="1" indent="0">
              <a:buNone/>
            </a:pPr>
            <a:r>
              <a:rPr lang="en-US" sz="1400"/>
              <a:t>Design considerations focus on ensuring structures are safe, durable, and efficient in meeting their functional requirements, providing long-term reliability.</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8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nstruction concept,side view of bricks in a row in spring day, selective focus.">
            <a:extLst>
              <a:ext uri="{FF2B5EF4-FFF2-40B4-BE49-F238E27FC236}">
                <a16:creationId xmlns:a16="http://schemas.microsoft.com/office/drawing/2014/main" id="{634B52D2-3C07-4F0F-BCCA-6C4D575C059C}"/>
              </a:ext>
            </a:extLst>
          </p:cNvPr>
          <p:cNvPicPr>
            <a:picLocks noGrp="1" noChangeAspect="1"/>
          </p:cNvPicPr>
          <p:nvPr>
            <p:ph sz="half" idx="1"/>
          </p:nvPr>
        </p:nvPicPr>
        <p:blipFill>
          <a:blip r:embed="rId3"/>
          <a:srcRect l="44008" r="4874" b="-1"/>
          <a:stretch/>
        </p:blipFill>
        <p:spPr>
          <a:xfrm>
            <a:off x="20" y="10"/>
            <a:ext cx="6044164" cy="6857990"/>
          </a:xfrm>
          <a:prstGeom prst="rect">
            <a:avLst/>
          </a:prstGeom>
        </p:spPr>
      </p:pic>
      <p:sp>
        <p:nvSpPr>
          <p:cNvPr id="2" name="Title 1">
            <a:extLst>
              <a:ext uri="{FF2B5EF4-FFF2-40B4-BE49-F238E27FC236}">
                <a16:creationId xmlns:a16="http://schemas.microsoft.com/office/drawing/2014/main" id="{54425F89-C59A-1DF0-59BE-FCC586765BCD}"/>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a:t>Materials Science in Construction</a:t>
            </a:r>
          </a:p>
        </p:txBody>
      </p:sp>
      <p:sp>
        <p:nvSpPr>
          <p:cNvPr id="4" name="Content Placeholder 3">
            <a:extLst>
              <a:ext uri="{FF2B5EF4-FFF2-40B4-BE49-F238E27FC236}">
                <a16:creationId xmlns:a16="http://schemas.microsoft.com/office/drawing/2014/main" id="{5969B6DA-D0BF-2D13-17AC-F644DC0190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Properties of Construction Materials</a:t>
            </a:r>
          </a:p>
          <a:p>
            <a:pPr marL="0" lvl="1" indent="0">
              <a:buNone/>
            </a:pPr>
            <a:r>
              <a:rPr lang="en-US" sz="1400"/>
              <a:t>Materials science provides essential insights into the properties of construction materials, helping engineers understand how materials behave under different conditions.</a:t>
            </a:r>
          </a:p>
          <a:p>
            <a:pPr marL="0" indent="0">
              <a:spcBef>
                <a:spcPts val="2500"/>
              </a:spcBef>
              <a:buNone/>
            </a:pPr>
            <a:r>
              <a:rPr lang="en-US" sz="1400" b="1"/>
              <a:t>Material Selection in Construction</a:t>
            </a:r>
          </a:p>
          <a:p>
            <a:pPr marL="0" lvl="1" indent="0">
              <a:buNone/>
            </a:pPr>
            <a:r>
              <a:rPr lang="en-US" sz="1400"/>
              <a:t>Engineers must carefully select materials based on specific applications and environmental factors to ensure the structural integrity and longevity of construction projects.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594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Energy efficient office building with chart showing energy class bars, from green (the best performance) to red (the least energy saving). Solar panels installed on the roof top with shining sun reflection. Isolated on white background with clipping path.">
            <a:extLst>
              <a:ext uri="{FF2B5EF4-FFF2-40B4-BE49-F238E27FC236}">
                <a16:creationId xmlns:a16="http://schemas.microsoft.com/office/drawing/2014/main" id="{00E244DA-C30A-492C-A8F9-57F88C4C3183}"/>
              </a:ext>
            </a:extLst>
          </p:cNvPr>
          <p:cNvPicPr>
            <a:picLocks noGrp="1" noChangeAspect="1"/>
          </p:cNvPicPr>
          <p:nvPr>
            <p:ph sz="half" idx="1"/>
          </p:nvPr>
        </p:nvPicPr>
        <p:blipFill>
          <a:blip r:embed="rId3"/>
          <a:srcRect l="48404" r="9386"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8D9951D1-C645-7D8F-F2BA-414CA6491AC8}"/>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Sustainable Engineering Practices</a:t>
            </a:r>
          </a:p>
        </p:txBody>
      </p:sp>
      <p:sp>
        <p:nvSpPr>
          <p:cNvPr id="4" name="Content Placeholder 3">
            <a:extLst>
              <a:ext uri="{FF2B5EF4-FFF2-40B4-BE49-F238E27FC236}">
                <a16:creationId xmlns:a16="http://schemas.microsoft.com/office/drawing/2014/main" id="{D75D7A77-CECE-D0FE-2CCC-43AF6B7037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Green Building</a:t>
            </a:r>
          </a:p>
          <a:p>
            <a:pPr marL="0" lvl="1" indent="0">
              <a:buNone/>
            </a:pPr>
            <a:r>
              <a:rPr lang="en-US" sz="1400"/>
              <a:t>Green building focuses on creating structures that are environmentally responsible and resource-efficient throughout a building's life cycle, from design to construction and operation.</a:t>
            </a:r>
          </a:p>
          <a:p>
            <a:pPr marL="0" indent="0">
              <a:spcBef>
                <a:spcPts val="2500"/>
              </a:spcBef>
              <a:buNone/>
            </a:pPr>
            <a:r>
              <a:rPr lang="en-US" sz="1400" b="1"/>
              <a:t>Renewable Energy Integration</a:t>
            </a:r>
          </a:p>
          <a:p>
            <a:pPr marL="0" lvl="1" indent="0">
              <a:buNone/>
            </a:pPr>
            <a:r>
              <a:rPr lang="en-US" sz="1400"/>
              <a:t>Renewable energy integration involves incorporating sustainable energy sources like solar and wind power into building designs to reduce reliance on fossil fuels and lower carbon emissions.</a:t>
            </a:r>
          </a:p>
          <a:p>
            <a:pPr marL="0" indent="0">
              <a:spcBef>
                <a:spcPts val="2500"/>
              </a:spcBef>
              <a:buNone/>
            </a:pPr>
            <a:r>
              <a:rPr lang="en-US" sz="1400" b="1"/>
              <a:t>Life Cycle Assessment</a:t>
            </a:r>
          </a:p>
          <a:p>
            <a:pPr marL="0" lvl="1" indent="0">
              <a:buNone/>
            </a:pPr>
            <a:r>
              <a:rPr lang="en-US" sz="1400"/>
              <a:t>Life cycle assessment is a method to evaluate the environmental impacts of a product or service throughout its entire life cycle, from raw material extraction to disposal, aiming to minimize resource consumption and waste generation.</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077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A863E47A-87F8-0828-702D-E57528B9A137}"/>
              </a:ext>
            </a:extLst>
          </p:cNvPr>
          <p:cNvSpPr>
            <a:spLocks noGrp="1"/>
          </p:cNvSpPr>
          <p:nvPr>
            <p:ph type="ctrTitle"/>
          </p:nvPr>
        </p:nvSpPr>
        <p:spPr>
          <a:xfrm>
            <a:off x="695324" y="1145308"/>
            <a:ext cx="7600263" cy="4860947"/>
          </a:xfrm>
        </p:spPr>
        <p:txBody>
          <a:bodyPr anchor="b">
            <a:normAutofit/>
          </a:bodyPr>
          <a:lstStyle/>
          <a:p>
            <a:r>
              <a:rPr lang="en-US" sz="7600"/>
              <a:t>Current Trends and Future Directions</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868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nstruction worker with helmet">
            <a:extLst>
              <a:ext uri="{FF2B5EF4-FFF2-40B4-BE49-F238E27FC236}">
                <a16:creationId xmlns:a16="http://schemas.microsoft.com/office/drawing/2014/main" id="{B2196C35-F52D-4663-AAE9-663134DC9E47}"/>
              </a:ext>
            </a:extLst>
          </p:cNvPr>
          <p:cNvPicPr>
            <a:picLocks noGrp="1" noChangeAspect="1"/>
          </p:cNvPicPr>
          <p:nvPr>
            <p:ph sz="half" idx="1"/>
          </p:nvPr>
        </p:nvPicPr>
        <p:blipFill>
          <a:blip r:embed="rId3"/>
          <a:srcRect l="43487" r="16833" b="-1"/>
          <a:stretch/>
        </p:blipFill>
        <p:spPr>
          <a:xfrm>
            <a:off x="8115300" y="10"/>
            <a:ext cx="4076700" cy="6857990"/>
          </a:xfrm>
          <a:prstGeom prst="rect">
            <a:avLst/>
          </a:prstGeom>
        </p:spPr>
      </p:pic>
      <p:sp>
        <p:nvSpPr>
          <p:cNvPr id="2" name="Title 1">
            <a:extLst>
              <a:ext uri="{FF2B5EF4-FFF2-40B4-BE49-F238E27FC236}">
                <a16:creationId xmlns:a16="http://schemas.microsoft.com/office/drawing/2014/main" id="{83E9278A-29DF-34CC-783F-EE6AAAD594AE}"/>
              </a:ext>
            </a:extLst>
          </p:cNvPr>
          <p:cNvSpPr>
            <a:spLocks noGrp="1"/>
          </p:cNvSpPr>
          <p:nvPr>
            <p:ph type="title"/>
          </p:nvPr>
        </p:nvSpPr>
        <p:spPr>
          <a:xfrm>
            <a:off x="704088" y="914401"/>
            <a:ext cx="6766560" cy="1307592"/>
          </a:xfrm>
        </p:spPr>
        <p:txBody>
          <a:bodyPr vert="horz" lIns="91440" tIns="45720" rIns="91440" bIns="45720" rtlCol="0" anchor="t">
            <a:normAutofit/>
          </a:bodyPr>
          <a:lstStyle/>
          <a:p>
            <a:r>
              <a:rPr lang="en-US"/>
              <a:t>Agenda Items</a:t>
            </a:r>
          </a:p>
        </p:txBody>
      </p:sp>
      <p:sp>
        <p:nvSpPr>
          <p:cNvPr id="4" name="Content Placeholder 3">
            <a:extLst>
              <a:ext uri="{FF2B5EF4-FFF2-40B4-BE49-F238E27FC236}">
                <a16:creationId xmlns:a16="http://schemas.microsoft.com/office/drawing/2014/main" id="{6DE240F3-0993-24F8-9B85-400BB7CFDEA5}"/>
              </a:ext>
            </a:extLst>
          </p:cNvPr>
          <p:cNvSpPr>
            <a:spLocks noGrp="1"/>
          </p:cNvSpPr>
          <p:nvPr>
            <p:ph sz="half" idx="2"/>
          </p:nvPr>
        </p:nvSpPr>
        <p:spPr>
          <a:xfrm>
            <a:off x="704088" y="2221994"/>
            <a:ext cx="6766560" cy="3739896"/>
          </a:xfrm>
        </p:spPr>
        <p:txBody>
          <a:bodyPr vert="horz" lIns="91440" tIns="45720" rIns="91440" bIns="45720" rtlCol="0">
            <a:normAutofit/>
          </a:bodyPr>
          <a:lstStyle/>
          <a:p>
            <a:r>
              <a:rPr lang="en-US"/>
              <a:t>Fundamentals of Civil Engineering</a:t>
            </a:r>
          </a:p>
          <a:p>
            <a:r>
              <a:rPr lang="en-US"/>
              <a:t>Historical Milestones in Civil Engineering</a:t>
            </a:r>
          </a:p>
          <a:p>
            <a:r>
              <a:rPr lang="en-US"/>
              <a:t>Notable Civil Engineering Projects</a:t>
            </a:r>
          </a:p>
          <a:p>
            <a:r>
              <a:rPr lang="en-US"/>
              <a:t>Key Concepts and Techniques</a:t>
            </a:r>
          </a:p>
          <a:p>
            <a:r>
              <a:rPr lang="en-US"/>
              <a:t>Current Trends and Future Directions</a:t>
            </a:r>
          </a:p>
          <a:p>
            <a:r>
              <a:rPr lang="en-US"/>
              <a:t>References and Further Learning</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9947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ityscape and skyline of hangzhou new city near river at night">
            <a:extLst>
              <a:ext uri="{FF2B5EF4-FFF2-40B4-BE49-F238E27FC236}">
                <a16:creationId xmlns:a16="http://schemas.microsoft.com/office/drawing/2014/main" id="{DAE30457-E244-4A84-80E9-FB72DE9C25E0}"/>
              </a:ext>
            </a:extLst>
          </p:cNvPr>
          <p:cNvPicPr>
            <a:picLocks noGrp="1" noChangeAspect="1"/>
          </p:cNvPicPr>
          <p:nvPr>
            <p:ph sz="half" idx="1"/>
          </p:nvPr>
        </p:nvPicPr>
        <p:blipFill>
          <a:blip r:embed="rId3"/>
          <a:srcRect l="26575" r="14595" b="-1"/>
          <a:stretch/>
        </p:blipFill>
        <p:spPr>
          <a:xfrm>
            <a:off x="6147816" y="10"/>
            <a:ext cx="6044184" cy="6857990"/>
          </a:xfrm>
          <a:prstGeom prst="rect">
            <a:avLst/>
          </a:prstGeom>
        </p:spPr>
      </p:pic>
      <p:sp>
        <p:nvSpPr>
          <p:cNvPr id="2" name="Title 1">
            <a:extLst>
              <a:ext uri="{FF2B5EF4-FFF2-40B4-BE49-F238E27FC236}">
                <a16:creationId xmlns:a16="http://schemas.microsoft.com/office/drawing/2014/main" id="{4E9B074F-FF0E-0839-E886-393D06F7D45A}"/>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2800"/>
              <a:t>Smart Infrastructure and Technology Integration</a:t>
            </a:r>
          </a:p>
        </p:txBody>
      </p:sp>
      <p:sp>
        <p:nvSpPr>
          <p:cNvPr id="4" name="Content Placeholder 3">
            <a:extLst>
              <a:ext uri="{FF2B5EF4-FFF2-40B4-BE49-F238E27FC236}">
                <a16:creationId xmlns:a16="http://schemas.microsoft.com/office/drawing/2014/main" id="{DF23AA4F-6062-0EEE-29A6-13D17A8424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en-US" sz="1400" b="1"/>
              <a:t>IoT and Sensors</a:t>
            </a:r>
          </a:p>
          <a:p>
            <a:pPr marL="0" lvl="1" indent="0">
              <a:buNone/>
            </a:pPr>
            <a:r>
              <a:rPr lang="en-US" sz="1400"/>
              <a:t>IoT devices and sensors are key components of smart infrastructure, enabling real-time data collection and analysis for optimal system performance.</a:t>
            </a:r>
          </a:p>
          <a:p>
            <a:pPr marL="0" indent="0">
              <a:spcBef>
                <a:spcPts val="2500"/>
              </a:spcBef>
              <a:buNone/>
            </a:pPr>
            <a:r>
              <a:rPr lang="en-US" sz="1400" b="1"/>
              <a:t>Data Analytics</a:t>
            </a:r>
          </a:p>
          <a:p>
            <a:pPr marL="0" lvl="1" indent="0">
              <a:buNone/>
            </a:pPr>
            <a:r>
              <a:rPr lang="en-US" sz="1400"/>
              <a:t>Data analytics plays a crucial role in smart infrastructure by processing vast amounts of data to extract valuable insights for informed decision-making.</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9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ncept of Solar Panel and Wind Turbine at the road to City.">
            <a:extLst>
              <a:ext uri="{FF2B5EF4-FFF2-40B4-BE49-F238E27FC236}">
                <a16:creationId xmlns:a16="http://schemas.microsoft.com/office/drawing/2014/main" id="{DC5130DD-F8AE-447F-878E-E5F461D85FD9}"/>
              </a:ext>
            </a:extLst>
          </p:cNvPr>
          <p:cNvPicPr>
            <a:picLocks noGrp="1" noChangeAspect="1"/>
          </p:cNvPicPr>
          <p:nvPr>
            <p:ph sz="half" idx="1"/>
          </p:nvPr>
        </p:nvPicPr>
        <p:blipFill>
          <a:blip r:embed="rId3"/>
          <a:srcRect l="12056" r="23827"/>
          <a:stretch/>
        </p:blipFill>
        <p:spPr>
          <a:xfrm>
            <a:off x="6147816" y="10"/>
            <a:ext cx="6044184" cy="6857990"/>
          </a:xfrm>
          <a:prstGeom prst="rect">
            <a:avLst/>
          </a:prstGeom>
        </p:spPr>
      </p:pic>
      <p:sp>
        <p:nvSpPr>
          <p:cNvPr id="2" name="Title 1">
            <a:extLst>
              <a:ext uri="{FF2B5EF4-FFF2-40B4-BE49-F238E27FC236}">
                <a16:creationId xmlns:a16="http://schemas.microsoft.com/office/drawing/2014/main" id="{3E192AB9-566E-E0D5-E6DC-C72A5CB6892D}"/>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2800"/>
              <a:t>Environmental Considerations and Green Engineering</a:t>
            </a:r>
          </a:p>
        </p:txBody>
      </p:sp>
      <p:sp>
        <p:nvSpPr>
          <p:cNvPr id="4" name="Content Placeholder 3">
            <a:extLst>
              <a:ext uri="{FF2B5EF4-FFF2-40B4-BE49-F238E27FC236}">
                <a16:creationId xmlns:a16="http://schemas.microsoft.com/office/drawing/2014/main" id="{77FA6366-52B3-4192-A4D7-6EDCF7358DD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en-US" sz="1400" b="1"/>
              <a:t>Minimizing Environmental Impact</a:t>
            </a:r>
          </a:p>
          <a:p>
            <a:pPr marL="0" lvl="1" indent="0">
              <a:buNone/>
            </a:pPr>
            <a:r>
              <a:rPr lang="en-US" sz="1400"/>
              <a:t>Green engineering aims to minimize the environmental impact of civil engineering projects by implementing sustainable practices and technologies that reduce pollution and conserve natural resources.</a:t>
            </a:r>
          </a:p>
          <a:p>
            <a:pPr marL="0" indent="0">
              <a:spcBef>
                <a:spcPts val="2500"/>
              </a:spcBef>
              <a:buNone/>
            </a:pPr>
            <a:r>
              <a:rPr lang="en-US" sz="1400" b="1"/>
              <a:t>Promoting Sustainability</a:t>
            </a:r>
          </a:p>
          <a:p>
            <a:pPr marL="0" lvl="1" indent="0">
              <a:buNone/>
            </a:pPr>
            <a:r>
              <a:rPr lang="en-US" sz="1400"/>
              <a:t>Green engineering promotes sustainability by incorporating strategies like green building design, renewable energy utilization, and waste reduction into civil engineering projects for a more eco-friendly future.</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139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rab male engineer consults with African American female contractors To check and maintain the duct system for air, water and electricity on the building. blue-collar worker">
            <a:extLst>
              <a:ext uri="{FF2B5EF4-FFF2-40B4-BE49-F238E27FC236}">
                <a16:creationId xmlns:a16="http://schemas.microsoft.com/office/drawing/2014/main" id="{C66EEB48-FE2E-431E-9AC3-1CCDCCE488CA}"/>
              </a:ext>
            </a:extLst>
          </p:cNvPr>
          <p:cNvPicPr>
            <a:picLocks noGrp="1" noChangeAspect="1"/>
          </p:cNvPicPr>
          <p:nvPr>
            <p:ph sz="half" idx="1"/>
          </p:nvPr>
        </p:nvPicPr>
        <p:blipFill>
          <a:blip r:embed="rId3"/>
          <a:srcRect l="33630" r="19880" b="-1"/>
          <a:stretch/>
        </p:blipFill>
        <p:spPr>
          <a:xfrm>
            <a:off x="20" y="10"/>
            <a:ext cx="6044164" cy="6857990"/>
          </a:xfrm>
          <a:prstGeom prst="rect">
            <a:avLst/>
          </a:prstGeom>
        </p:spPr>
      </p:pic>
      <p:sp>
        <p:nvSpPr>
          <p:cNvPr id="2" name="Title 1">
            <a:extLst>
              <a:ext uri="{FF2B5EF4-FFF2-40B4-BE49-F238E27FC236}">
                <a16:creationId xmlns:a16="http://schemas.microsoft.com/office/drawing/2014/main" id="{9E09F915-C97C-22AA-B323-6EA4A7DF9173}"/>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Future Challenges and Opportunities in Civil Engineering</a:t>
            </a:r>
          </a:p>
        </p:txBody>
      </p:sp>
      <p:sp>
        <p:nvSpPr>
          <p:cNvPr id="4" name="Content Placeholder 3">
            <a:extLst>
              <a:ext uri="{FF2B5EF4-FFF2-40B4-BE49-F238E27FC236}">
                <a16:creationId xmlns:a16="http://schemas.microsoft.com/office/drawing/2014/main" id="{F6D93979-1638-8A65-3721-492B83E2C5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Resilient Infrastructure Solutions</a:t>
            </a:r>
          </a:p>
          <a:p>
            <a:pPr marL="0" lvl="1" indent="0">
              <a:buNone/>
            </a:pPr>
            <a:r>
              <a:rPr lang="en-US" sz="1400"/>
              <a:t>Civil engineers play a crucial role in developing resilient infrastructure solutions to tackle challenges like climate change, urbanization, and population growth.</a:t>
            </a:r>
          </a:p>
          <a:p>
            <a:pPr marL="0" indent="0">
              <a:spcBef>
                <a:spcPts val="2500"/>
              </a:spcBef>
              <a:buNone/>
            </a:pPr>
            <a:r>
              <a:rPr lang="en-US" sz="1400" b="1"/>
              <a:t>Innovation and Collaboration</a:t>
            </a:r>
          </a:p>
          <a:p>
            <a:pPr marL="0" lvl="1" indent="0">
              <a:buNone/>
            </a:pPr>
            <a:r>
              <a:rPr lang="en-US" sz="1400"/>
              <a:t>Embracing innovation and collaboration are key for civil engineers to address future challenges effectively and develop cutting-edge solutions.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233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7E62BF1-918D-BFAF-A13F-D878FA5D46C3}"/>
              </a:ext>
            </a:extLst>
          </p:cNvPr>
          <p:cNvSpPr>
            <a:spLocks noGrp="1"/>
          </p:cNvSpPr>
          <p:nvPr>
            <p:ph type="ctrTitle"/>
          </p:nvPr>
        </p:nvSpPr>
        <p:spPr>
          <a:xfrm>
            <a:off x="695324" y="1145308"/>
            <a:ext cx="7600263" cy="4860947"/>
          </a:xfrm>
        </p:spPr>
        <p:txBody>
          <a:bodyPr anchor="b">
            <a:normAutofit/>
          </a:bodyPr>
          <a:lstStyle/>
          <a:p>
            <a:r>
              <a:rPr lang="en-US" sz="7600"/>
              <a:t>References and Further Learning</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087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itchen renovation blueprints and material samples">
            <a:extLst>
              <a:ext uri="{FF2B5EF4-FFF2-40B4-BE49-F238E27FC236}">
                <a16:creationId xmlns:a16="http://schemas.microsoft.com/office/drawing/2014/main" id="{DBEC5DAD-8795-4EF7-9FFB-0C0FB2078239}"/>
              </a:ext>
            </a:extLst>
          </p:cNvPr>
          <p:cNvPicPr>
            <a:picLocks noGrp="1" noChangeAspect="1"/>
          </p:cNvPicPr>
          <p:nvPr>
            <p:ph sz="half" idx="1"/>
          </p:nvPr>
        </p:nvPicPr>
        <p:blipFill>
          <a:blip r:embed="rId3"/>
          <a:srcRect l="11147" r="2" b="2"/>
          <a:stretch/>
        </p:blipFill>
        <p:spPr>
          <a:xfrm>
            <a:off x="804672" y="3044952"/>
            <a:ext cx="3941064" cy="2971800"/>
          </a:xfrm>
          <a:prstGeom prst="rect">
            <a:avLst/>
          </a:prstGeom>
        </p:spPr>
      </p:pic>
      <p:sp>
        <p:nvSpPr>
          <p:cNvPr id="2" name="Title 1">
            <a:extLst>
              <a:ext uri="{FF2B5EF4-FFF2-40B4-BE49-F238E27FC236}">
                <a16:creationId xmlns:a16="http://schemas.microsoft.com/office/drawing/2014/main" id="{B931122F-BD37-0FE3-1BCE-64073DDD9B0E}"/>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a:t>Key Textbooks and Publications</a:t>
            </a:r>
          </a:p>
        </p:txBody>
      </p:sp>
      <p:sp>
        <p:nvSpPr>
          <p:cNvPr id="4" name="Content Placeholder 3">
            <a:extLst>
              <a:ext uri="{FF2B5EF4-FFF2-40B4-BE49-F238E27FC236}">
                <a16:creationId xmlns:a16="http://schemas.microsoft.com/office/drawing/2014/main" id="{375DFB20-F48F-20FC-2AE9-A7F55276AA4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spcBef>
                <a:spcPts val="2500"/>
              </a:spcBef>
              <a:buNone/>
            </a:pPr>
            <a:r>
              <a:rPr lang="en-US" sz="1400" b="1"/>
              <a:t>Structural Design</a:t>
            </a:r>
          </a:p>
          <a:p>
            <a:pPr marL="0" lvl="1" indent="0">
              <a:buNone/>
            </a:pPr>
            <a:r>
              <a:rPr lang="en-US" sz="1400"/>
              <a:t>Key textbooks and publications in civil engineering focus on structural design, providing essential knowledge for designing safe and efficient structures.</a:t>
            </a:r>
          </a:p>
          <a:p>
            <a:pPr marL="0" indent="0">
              <a:spcBef>
                <a:spcPts val="2500"/>
              </a:spcBef>
              <a:buNone/>
            </a:pPr>
            <a:r>
              <a:rPr lang="en-US" sz="1400" b="1"/>
              <a:t>Construction Management</a:t>
            </a:r>
          </a:p>
          <a:p>
            <a:pPr marL="0" lvl="1" indent="0">
              <a:buNone/>
            </a:pPr>
            <a:r>
              <a:rPr lang="en-US" sz="1400"/>
              <a:t>Textbooks and publications in civil engineering cover construction management, offering insights into project planning, organization, and execution.</a:t>
            </a:r>
          </a:p>
          <a:p>
            <a:pPr marL="0" indent="0">
              <a:spcBef>
                <a:spcPts val="2500"/>
              </a:spcBef>
              <a:buNone/>
            </a:pPr>
            <a:r>
              <a:rPr lang="en-US" sz="1400" b="1"/>
              <a:t>Geotechnical Engineering</a:t>
            </a:r>
          </a:p>
          <a:p>
            <a:pPr marL="0" lvl="1" indent="0">
              <a:buNone/>
            </a:pPr>
            <a:r>
              <a:rPr lang="en-US" sz="1400"/>
              <a:t>Key resources in civil engineering include textbooks and publications on geotechnical engineering, focusing on soil mechanics, foundation design, and earth structures.</a:t>
            </a:r>
          </a:p>
          <a:p>
            <a:pPr marL="0" indent="0">
              <a:spcBef>
                <a:spcPts val="2500"/>
              </a:spcBef>
              <a:buNone/>
            </a:pPr>
            <a:r>
              <a:rPr lang="en-US" sz="1400" b="1"/>
              <a:t>Transportation Planning</a:t>
            </a:r>
          </a:p>
          <a:p>
            <a:pPr marL="0" lvl="1" indent="0">
              <a:buNone/>
            </a:pPr>
            <a:r>
              <a:rPr lang="en-US" sz="1400"/>
              <a:t>Publications in civil engineering also cover transportation planning, addressing topics such as traffic engineering, urban transportation systems, and sustainable mobility.</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993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ouble exposure of city and architect using laptop">
            <a:extLst>
              <a:ext uri="{FF2B5EF4-FFF2-40B4-BE49-F238E27FC236}">
                <a16:creationId xmlns:a16="http://schemas.microsoft.com/office/drawing/2014/main" id="{D8A9697F-10DB-4135-9381-D6700C65E42B}"/>
              </a:ext>
            </a:extLst>
          </p:cNvPr>
          <p:cNvPicPr>
            <a:picLocks noGrp="1" noChangeAspect="1"/>
          </p:cNvPicPr>
          <p:nvPr>
            <p:ph sz="half" idx="1"/>
          </p:nvPr>
        </p:nvPicPr>
        <p:blipFill>
          <a:blip r:embed="rId3"/>
          <a:srcRect l="8355" r="1" b="1"/>
          <a:stretch/>
        </p:blipFill>
        <p:spPr>
          <a:xfrm>
            <a:off x="20" y="-17929"/>
            <a:ext cx="4206220" cy="6875929"/>
          </a:xfrm>
          <a:prstGeom prst="rect">
            <a:avLst/>
          </a:prstGeom>
        </p:spPr>
      </p:pic>
      <p:sp>
        <p:nvSpPr>
          <p:cNvPr id="2" name="Title 1">
            <a:extLst>
              <a:ext uri="{FF2B5EF4-FFF2-40B4-BE49-F238E27FC236}">
                <a16:creationId xmlns:a16="http://schemas.microsoft.com/office/drawing/2014/main" id="{3A0EF755-E7E5-A3D0-2FF5-44E3BEF51B80}"/>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sz="3400"/>
              <a:t>Professional Organizations and Resources</a:t>
            </a:r>
          </a:p>
        </p:txBody>
      </p:sp>
      <p:sp>
        <p:nvSpPr>
          <p:cNvPr id="4" name="Content Placeholder 3">
            <a:extLst>
              <a:ext uri="{FF2B5EF4-FFF2-40B4-BE49-F238E27FC236}">
                <a16:creationId xmlns:a16="http://schemas.microsoft.com/office/drawing/2014/main" id="{FE9C3627-DC3D-9AFB-8CFB-59C0F7B89C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ASCE - American Society of Civil Engineers</a:t>
            </a:r>
          </a:p>
          <a:p>
            <a:pPr marL="0" lvl="1" indent="0">
              <a:buNone/>
            </a:pPr>
            <a:r>
              <a:rPr lang="en-US" sz="1400"/>
              <a:t>ASCE offers valuable resources, networking opportunities, and continuing education for civil engineers, supporting their professional growth and development.</a:t>
            </a:r>
          </a:p>
          <a:p>
            <a:pPr marL="0" indent="0">
              <a:spcBef>
                <a:spcPts val="2500"/>
              </a:spcBef>
              <a:buNone/>
            </a:pPr>
            <a:r>
              <a:rPr lang="en-US" sz="1400" b="1"/>
              <a:t>ICE - Institution of Civil Engineers</a:t>
            </a:r>
          </a:p>
          <a:p>
            <a:pPr marL="0" lvl="1" indent="0">
              <a:buNone/>
            </a:pPr>
            <a:r>
              <a:rPr lang="en-US" sz="1400"/>
              <a:t>ICE provides civil engineers with access to industry insights, networking events, and professional development resources to enhance their careers and expertise.</a:t>
            </a:r>
          </a:p>
          <a:p>
            <a:pPr marL="0" indent="0">
              <a:spcBef>
                <a:spcPts val="2500"/>
              </a:spcBef>
              <a:buNone/>
            </a:pPr>
            <a:r>
              <a:rPr lang="en-US" sz="1400" b="1"/>
              <a:t>CIOB - Chartered Institute of Building</a:t>
            </a:r>
          </a:p>
          <a:p>
            <a:pPr marL="0" lvl="1" indent="0">
              <a:buNone/>
            </a:pPr>
            <a:r>
              <a:rPr lang="en-US" sz="1400"/>
              <a:t>CIOB offers civil engineers valuable resources, networking opportunities, and continuing education programs to support their professional development and advancement in the industry.</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905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TML blueprint isolated on white background">
            <a:extLst>
              <a:ext uri="{FF2B5EF4-FFF2-40B4-BE49-F238E27FC236}">
                <a16:creationId xmlns:a16="http://schemas.microsoft.com/office/drawing/2014/main" id="{B8346929-E361-43C4-AA24-49BC5BFBDF76}"/>
              </a:ext>
            </a:extLst>
          </p:cNvPr>
          <p:cNvPicPr>
            <a:picLocks noGrp="1" noChangeAspect="1"/>
          </p:cNvPicPr>
          <p:nvPr>
            <p:ph sz="half" idx="1"/>
          </p:nvPr>
        </p:nvPicPr>
        <p:blipFill>
          <a:blip r:embed="rId3"/>
          <a:srcRect l="19327" r="14573"/>
          <a:stretch/>
        </p:blipFill>
        <p:spPr>
          <a:xfrm>
            <a:off x="20" y="10"/>
            <a:ext cx="6044164" cy="6857990"/>
          </a:xfrm>
          <a:prstGeom prst="rect">
            <a:avLst/>
          </a:prstGeom>
        </p:spPr>
      </p:pic>
      <p:sp>
        <p:nvSpPr>
          <p:cNvPr id="2" name="Title 1">
            <a:extLst>
              <a:ext uri="{FF2B5EF4-FFF2-40B4-BE49-F238E27FC236}">
                <a16:creationId xmlns:a16="http://schemas.microsoft.com/office/drawing/2014/main" id="{4E96D809-8995-6748-14DE-6E905E6FE0FD}"/>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a:t>Case Studies and Academic Papers</a:t>
            </a:r>
          </a:p>
        </p:txBody>
      </p:sp>
      <p:sp>
        <p:nvSpPr>
          <p:cNvPr id="4" name="Content Placeholder 3">
            <a:extLst>
              <a:ext uri="{FF2B5EF4-FFF2-40B4-BE49-F238E27FC236}">
                <a16:creationId xmlns:a16="http://schemas.microsoft.com/office/drawing/2014/main" id="{15876E64-750A-5607-176F-5D581DE5DD2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Real-world Projects Insights</a:t>
            </a:r>
          </a:p>
          <a:p>
            <a:pPr marL="0" lvl="1" indent="0">
              <a:buNone/>
            </a:pPr>
            <a:r>
              <a:rPr lang="en-US" sz="1400"/>
              <a:t>Exploring case studies in civil engineering offers valuable insights into real-world projects, allowing for a deeper understanding of challenges faced and innovative solutions implemented.</a:t>
            </a:r>
          </a:p>
          <a:p>
            <a:pPr marL="0" indent="0">
              <a:spcBef>
                <a:spcPts val="2500"/>
              </a:spcBef>
              <a:buNone/>
            </a:pPr>
            <a:r>
              <a:rPr lang="en-US" sz="1400" b="1"/>
              <a:t>Research Trends Analysis</a:t>
            </a:r>
          </a:p>
          <a:p>
            <a:pPr marL="0" lvl="1" indent="0">
              <a:buNone/>
            </a:pPr>
            <a:r>
              <a:rPr lang="en-US" sz="1400"/>
              <a:t>Analyzing academic papers in civil engineering can uncover research trends and advancements in the field, providing inspiration for new ideas and approaches.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441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F126149F-1976-E389-E31E-FB5919D30833}"/>
              </a:ext>
            </a:extLst>
          </p:cNvPr>
          <p:cNvSpPr>
            <a:spLocks noGrp="1"/>
          </p:cNvSpPr>
          <p:nvPr>
            <p:ph type="title"/>
          </p:nvPr>
        </p:nvSpPr>
        <p:spPr>
          <a:xfrm>
            <a:off x="700636" y="1280538"/>
            <a:ext cx="7995130" cy="1408176"/>
          </a:xfrm>
        </p:spPr>
        <p:txBody>
          <a:bodyPr anchor="b">
            <a:normAutofit/>
          </a:bodyPr>
          <a:lstStyle/>
          <a:p>
            <a:r>
              <a:rPr lang="en-US" sz="6000"/>
              <a:t>Conclusion</a:t>
            </a:r>
          </a:p>
        </p:txBody>
      </p:sp>
      <p:cxnSp>
        <p:nvCxnSpPr>
          <p:cNvPr id="11" name="Straight Connector 10">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2DA5FB15-F23D-F136-34C5-7B53FE934C68}"/>
              </a:ext>
            </a:extLst>
          </p:cNvPr>
          <p:cNvGraphicFramePr>
            <a:graphicFrameLocks noGrp="1"/>
          </p:cNvGraphicFramePr>
          <p:nvPr>
            <p:ph idx="1"/>
            <p:extLst>
              <p:ext uri="{D42A27DB-BD31-4B8C-83A1-F6EECF244321}">
                <p14:modId xmlns:p14="http://schemas.microsoft.com/office/powerpoint/2010/main" val="311006774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2780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FAB9A674-6E25-44E8-8EF1-AFDD348D1331}"/>
              </a:ext>
            </a:extLst>
          </p:cNvPr>
          <p:cNvSpPr>
            <a:spLocks noGrp="1"/>
          </p:cNvSpPr>
          <p:nvPr>
            <p:ph type="ctrTitle"/>
          </p:nvPr>
        </p:nvSpPr>
        <p:spPr>
          <a:xfrm>
            <a:off x="695324" y="1145308"/>
            <a:ext cx="7600263" cy="4860947"/>
          </a:xfrm>
        </p:spPr>
        <p:txBody>
          <a:bodyPr anchor="b">
            <a:normAutofit/>
          </a:bodyPr>
          <a:lstStyle/>
          <a:p>
            <a:r>
              <a:rPr lang="en-US" sz="7600"/>
              <a:t>Fundamentals of Civil Engineering</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817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uot;blueprint, pipes and a ruler&quot;">
            <a:extLst>
              <a:ext uri="{FF2B5EF4-FFF2-40B4-BE49-F238E27FC236}">
                <a16:creationId xmlns:a16="http://schemas.microsoft.com/office/drawing/2014/main" id="{A261C416-DC8E-42ED-AD5E-33CB4840EAE7}"/>
              </a:ext>
            </a:extLst>
          </p:cNvPr>
          <p:cNvPicPr>
            <a:picLocks noGrp="1" noChangeAspect="1"/>
          </p:cNvPicPr>
          <p:nvPr>
            <p:ph sz="half" idx="1"/>
          </p:nvPr>
        </p:nvPicPr>
        <p:blipFill>
          <a:blip r:embed="rId3"/>
          <a:srcRect l="14428" r="25422" b="1"/>
          <a:stretch/>
        </p:blipFill>
        <p:spPr>
          <a:xfrm>
            <a:off x="6147816" y="10"/>
            <a:ext cx="6044184" cy="6857990"/>
          </a:xfrm>
          <a:prstGeom prst="rect">
            <a:avLst/>
          </a:prstGeom>
        </p:spPr>
      </p:pic>
      <p:sp>
        <p:nvSpPr>
          <p:cNvPr id="2" name="Title 1">
            <a:extLst>
              <a:ext uri="{FF2B5EF4-FFF2-40B4-BE49-F238E27FC236}">
                <a16:creationId xmlns:a16="http://schemas.microsoft.com/office/drawing/2014/main" id="{CEC2E421-AB67-95FF-2674-E7495AC48B84}"/>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3400"/>
              <a:t>Definition and Scope of Civil Engineering</a:t>
            </a:r>
          </a:p>
        </p:txBody>
      </p:sp>
      <p:sp>
        <p:nvSpPr>
          <p:cNvPr id="4" name="Content Placeholder 3">
            <a:extLst>
              <a:ext uri="{FF2B5EF4-FFF2-40B4-BE49-F238E27FC236}">
                <a16:creationId xmlns:a16="http://schemas.microsoft.com/office/drawing/2014/main" id="{1DAD2B77-E9E2-61EA-9FC2-B7DBE65AC0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en-US" sz="1400" b="1"/>
              <a:t>Infrastructure Design and Construction</a:t>
            </a:r>
          </a:p>
          <a:p>
            <a:pPr marL="0" lvl="1" indent="0">
              <a:buNone/>
            </a:pPr>
            <a:r>
              <a:rPr lang="en-US" sz="1400"/>
              <a:t>Civil engineering focuses on designing and constructing various types of infrastructure, including buildings, bridges, roads, and water supply systems.</a:t>
            </a:r>
          </a:p>
          <a:p>
            <a:pPr marL="0" indent="0">
              <a:spcBef>
                <a:spcPts val="2500"/>
              </a:spcBef>
              <a:buNone/>
            </a:pPr>
            <a:r>
              <a:rPr lang="en-US" sz="1400" b="1"/>
              <a:t>Sub-disciplines of Civil Engineering</a:t>
            </a:r>
          </a:p>
          <a:p>
            <a:pPr marL="0" lvl="1" indent="0">
              <a:buNone/>
            </a:pPr>
            <a:r>
              <a:rPr lang="en-US" sz="1400"/>
              <a:t>Civil engineering encompasses sub-disciplines such as structural engineering, transportation engineering, and geotechnical engineering, each specializing in specific aspects of infrastructure development.</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67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NTENT concept with seven wooden toy blocks , ready to write">
            <a:extLst>
              <a:ext uri="{FF2B5EF4-FFF2-40B4-BE49-F238E27FC236}">
                <a16:creationId xmlns:a16="http://schemas.microsoft.com/office/drawing/2014/main" id="{FBE5A7DE-F1A2-4A23-AAA1-23871DECEA01}"/>
              </a:ext>
            </a:extLst>
          </p:cNvPr>
          <p:cNvPicPr>
            <a:picLocks noGrp="1" noChangeAspect="1"/>
          </p:cNvPicPr>
          <p:nvPr>
            <p:ph sz="half" idx="1"/>
          </p:nvPr>
        </p:nvPicPr>
        <p:blipFill>
          <a:blip r:embed="rId3"/>
          <a:srcRect r="11477" b="-3"/>
          <a:stretch/>
        </p:blipFill>
        <p:spPr>
          <a:xfrm>
            <a:off x="804672" y="3044952"/>
            <a:ext cx="3941064" cy="2971800"/>
          </a:xfrm>
          <a:prstGeom prst="rect">
            <a:avLst/>
          </a:prstGeom>
        </p:spPr>
      </p:pic>
      <p:sp>
        <p:nvSpPr>
          <p:cNvPr id="2" name="Title 1">
            <a:extLst>
              <a:ext uri="{FF2B5EF4-FFF2-40B4-BE49-F238E27FC236}">
                <a16:creationId xmlns:a16="http://schemas.microsoft.com/office/drawing/2014/main" id="{FB927E91-DFB8-BCE7-458B-588B926639BF}"/>
              </a:ext>
            </a:extLst>
          </p:cNvPr>
          <p:cNvSpPr>
            <a:spLocks noGrp="1"/>
          </p:cNvSpPr>
          <p:nvPr>
            <p:ph type="title"/>
          </p:nvPr>
        </p:nvSpPr>
        <p:spPr>
          <a:xfrm>
            <a:off x="704087" y="914400"/>
            <a:ext cx="4041648" cy="1928741"/>
          </a:xfrm>
        </p:spPr>
        <p:txBody>
          <a:bodyPr vert="horz" lIns="91440" tIns="45720" rIns="91440" bIns="45720" rtlCol="0" anchor="t">
            <a:normAutofit/>
          </a:bodyPr>
          <a:lstStyle/>
          <a:p>
            <a:r>
              <a:rPr lang="en-US"/>
              <a:t>Key Branches and Disciplines</a:t>
            </a:r>
          </a:p>
        </p:txBody>
      </p:sp>
      <p:sp>
        <p:nvSpPr>
          <p:cNvPr id="4" name="Content Placeholder 3">
            <a:extLst>
              <a:ext uri="{FF2B5EF4-FFF2-40B4-BE49-F238E27FC236}">
                <a16:creationId xmlns:a16="http://schemas.microsoft.com/office/drawing/2014/main" id="{2CC28CAC-D987-8EE5-3D25-1015C19501F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52" y="968377"/>
            <a:ext cx="6144768" cy="5006436"/>
          </a:xfrm>
        </p:spPr>
        <p:txBody>
          <a:bodyPr>
            <a:normAutofit/>
          </a:bodyPr>
          <a:lstStyle/>
          <a:p>
            <a:pPr marL="0" indent="0">
              <a:lnSpc>
                <a:spcPct val="100000"/>
              </a:lnSpc>
              <a:spcBef>
                <a:spcPts val="2500"/>
              </a:spcBef>
              <a:buNone/>
            </a:pPr>
            <a:r>
              <a:rPr lang="en-US" sz="1400" b="1"/>
              <a:t>Structural Engineering</a:t>
            </a:r>
          </a:p>
          <a:p>
            <a:pPr marL="0" lvl="1" indent="0">
              <a:lnSpc>
                <a:spcPct val="100000"/>
              </a:lnSpc>
              <a:buNone/>
            </a:pPr>
            <a:r>
              <a:rPr lang="en-US" sz="1400"/>
              <a:t>Structural engineering focuses on designing and constructing buildings, bridges, and other structures to ensure they are safe, stable, and resistant to various forces.</a:t>
            </a:r>
          </a:p>
          <a:p>
            <a:pPr marL="0" indent="0">
              <a:lnSpc>
                <a:spcPct val="100000"/>
              </a:lnSpc>
              <a:spcBef>
                <a:spcPts val="2500"/>
              </a:spcBef>
              <a:buNone/>
            </a:pPr>
            <a:r>
              <a:rPr lang="en-US" sz="1400" b="1"/>
              <a:t>Transportation Engineering</a:t>
            </a:r>
          </a:p>
          <a:p>
            <a:pPr marL="0" lvl="1" indent="0">
              <a:lnSpc>
                <a:spcPct val="100000"/>
              </a:lnSpc>
              <a:buNone/>
            </a:pPr>
            <a:r>
              <a:rPr lang="en-US" sz="1400"/>
              <a:t>Transportation engineering deals with the planning, design, and operation of transportation systems to ensure efficient and safe movement of people and goods.</a:t>
            </a:r>
          </a:p>
          <a:p>
            <a:pPr marL="0" indent="0">
              <a:lnSpc>
                <a:spcPct val="100000"/>
              </a:lnSpc>
              <a:spcBef>
                <a:spcPts val="2500"/>
              </a:spcBef>
              <a:buNone/>
            </a:pPr>
            <a:r>
              <a:rPr lang="en-US" sz="1400" b="1"/>
              <a:t>Geotechnical Engineering</a:t>
            </a:r>
          </a:p>
          <a:p>
            <a:pPr marL="0" lvl="1" indent="0">
              <a:lnSpc>
                <a:spcPct val="100000"/>
              </a:lnSpc>
              <a:buNone/>
            </a:pPr>
            <a:r>
              <a:rPr lang="en-US" sz="1400"/>
              <a:t>Geotechnical engineering focuses on the behavior of earth materials and their interaction with structures to ensure the stability and durability of construction projects.</a:t>
            </a:r>
          </a:p>
          <a:p>
            <a:pPr marL="0" indent="0">
              <a:lnSpc>
                <a:spcPct val="100000"/>
              </a:lnSpc>
              <a:spcBef>
                <a:spcPts val="2500"/>
              </a:spcBef>
              <a:buNone/>
            </a:pPr>
            <a:r>
              <a:rPr lang="en-US" sz="1400" b="1"/>
              <a:t>Environmental Engineering</a:t>
            </a:r>
          </a:p>
          <a:p>
            <a:pPr marL="0" lvl="1" indent="0">
              <a:lnSpc>
                <a:spcPct val="100000"/>
              </a:lnSpc>
              <a:buNone/>
            </a:pPr>
            <a:r>
              <a:rPr lang="en-US" sz="1400"/>
              <a:t>Environmental engineering deals with protecting the environment and public health through sustainable design and management of natural resources, waste disposal, and pollution control.</a:t>
            </a:r>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703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n China.">
            <a:extLst>
              <a:ext uri="{FF2B5EF4-FFF2-40B4-BE49-F238E27FC236}">
                <a16:creationId xmlns:a16="http://schemas.microsoft.com/office/drawing/2014/main" id="{8D209502-714B-43C7-AB09-E5285AFA4192}"/>
              </a:ext>
            </a:extLst>
          </p:cNvPr>
          <p:cNvPicPr>
            <a:picLocks noGrp="1" noChangeAspect="1"/>
          </p:cNvPicPr>
          <p:nvPr>
            <p:ph sz="half" idx="1"/>
          </p:nvPr>
        </p:nvPicPr>
        <p:blipFill>
          <a:blip r:embed="rId3"/>
          <a:srcRect l="29383" r="11787" b="-1"/>
          <a:stretch/>
        </p:blipFill>
        <p:spPr>
          <a:xfrm>
            <a:off x="20" y="10"/>
            <a:ext cx="6044164" cy="6857990"/>
          </a:xfrm>
          <a:prstGeom prst="rect">
            <a:avLst/>
          </a:prstGeom>
        </p:spPr>
      </p:pic>
      <p:sp>
        <p:nvSpPr>
          <p:cNvPr id="2" name="Title 1">
            <a:extLst>
              <a:ext uri="{FF2B5EF4-FFF2-40B4-BE49-F238E27FC236}">
                <a16:creationId xmlns:a16="http://schemas.microsoft.com/office/drawing/2014/main" id="{3A8921EB-CE80-EDE0-5BD1-ABD6DAB221DD}"/>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3400"/>
              <a:t>Role of Civil Engineers in Society</a:t>
            </a:r>
          </a:p>
        </p:txBody>
      </p:sp>
      <p:sp>
        <p:nvSpPr>
          <p:cNvPr id="4" name="Content Placeholder 3">
            <a:extLst>
              <a:ext uri="{FF2B5EF4-FFF2-40B4-BE49-F238E27FC236}">
                <a16:creationId xmlns:a16="http://schemas.microsoft.com/office/drawing/2014/main" id="{D45E0CEC-3005-5D8F-C906-69C92768357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en-US" sz="1400" b="1"/>
              <a:t>Infrastructure Design and Implementation</a:t>
            </a:r>
          </a:p>
          <a:p>
            <a:pPr marL="0" lvl="1" indent="0">
              <a:buNone/>
            </a:pPr>
            <a:r>
              <a:rPr lang="en-US" sz="1400"/>
              <a:t>Civil engineers play a crucial role in designing and implementing infrastructure projects to meet the needs of society, ensuring safety, sustainability, and cost-effectiveness.</a:t>
            </a:r>
          </a:p>
          <a:p>
            <a:pPr marL="0" indent="0">
              <a:spcBef>
                <a:spcPts val="2500"/>
              </a:spcBef>
              <a:buNone/>
            </a:pPr>
            <a:r>
              <a:rPr lang="en-US" sz="1400" b="1"/>
              <a:t>Community Impact</a:t>
            </a:r>
          </a:p>
          <a:p>
            <a:pPr marL="0" lvl="1" indent="0">
              <a:buNone/>
            </a:pPr>
            <a:r>
              <a:rPr lang="en-US" sz="1400"/>
              <a:t>The work of civil engineers directly impacts the quality of life for communities worldwide by providing essential infrastructure for transportation, water supply, and more.</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585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D2B755C-4AB3-7EE9-EBA6-CEC97D2294B1}"/>
              </a:ext>
            </a:extLst>
          </p:cNvPr>
          <p:cNvSpPr>
            <a:spLocks noGrp="1"/>
          </p:cNvSpPr>
          <p:nvPr>
            <p:ph type="ctrTitle"/>
          </p:nvPr>
        </p:nvSpPr>
        <p:spPr>
          <a:xfrm>
            <a:off x="695324" y="1145308"/>
            <a:ext cx="7600263" cy="4860947"/>
          </a:xfrm>
        </p:spPr>
        <p:txBody>
          <a:bodyPr anchor="b">
            <a:normAutofit/>
          </a:bodyPr>
          <a:lstStyle/>
          <a:p>
            <a:r>
              <a:rPr lang="en-US" sz="7600"/>
              <a:t>Historical Milestones in Civil Engineering</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397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Content Placeholder 4" descr="Ancient roman aqueduct, ruins of the old water pipe built by the Romans.">
            <a:extLst>
              <a:ext uri="{FF2B5EF4-FFF2-40B4-BE49-F238E27FC236}">
                <a16:creationId xmlns:a16="http://schemas.microsoft.com/office/drawing/2014/main" id="{FEA6442E-F9BB-4168-958B-0EADBC278634}"/>
              </a:ext>
            </a:extLst>
          </p:cNvPr>
          <p:cNvPicPr>
            <a:picLocks noGrp="1" noChangeAspect="1"/>
          </p:cNvPicPr>
          <p:nvPr>
            <p:ph sz="half" idx="1"/>
          </p:nvPr>
        </p:nvPicPr>
        <p:blipFill>
          <a:blip r:embed="rId3"/>
          <a:srcRect r="1" b="14875"/>
          <a:stretch/>
        </p:blipFill>
        <p:spPr>
          <a:xfrm>
            <a:off x="-1" y="10"/>
            <a:ext cx="8056345" cy="6857990"/>
          </a:xfrm>
          <a:prstGeom prst="rect">
            <a:avLst/>
          </a:prstGeom>
        </p:spPr>
      </p:pic>
      <p:sp>
        <p:nvSpPr>
          <p:cNvPr id="2" name="Title 1">
            <a:extLst>
              <a:ext uri="{FF2B5EF4-FFF2-40B4-BE49-F238E27FC236}">
                <a16:creationId xmlns:a16="http://schemas.microsoft.com/office/drawing/2014/main" id="{F2350260-767B-A384-5904-775D9F01A274}"/>
              </a:ext>
            </a:extLst>
          </p:cNvPr>
          <p:cNvSpPr>
            <a:spLocks noGrp="1"/>
          </p:cNvSpPr>
          <p:nvPr>
            <p:ph type="title"/>
          </p:nvPr>
        </p:nvSpPr>
        <p:spPr>
          <a:xfrm>
            <a:off x="8652507" y="1358671"/>
            <a:ext cx="2843711" cy="1493327"/>
          </a:xfrm>
        </p:spPr>
        <p:txBody>
          <a:bodyPr vert="horz" lIns="91440" tIns="45720" rIns="91440" bIns="45720" rtlCol="0" anchor="ctr">
            <a:normAutofit/>
          </a:bodyPr>
          <a:lstStyle/>
          <a:p>
            <a:pPr>
              <a:lnSpc>
                <a:spcPct val="90000"/>
              </a:lnSpc>
            </a:pPr>
            <a:r>
              <a:rPr lang="en-US" sz="2000"/>
              <a:t>Ancient Engineering Marvels (E.g., Roman Aqueducts)</a:t>
            </a:r>
          </a:p>
        </p:txBody>
      </p:sp>
      <p:sp>
        <p:nvSpPr>
          <p:cNvPr id="4" name="Content Placeholder 3">
            <a:extLst>
              <a:ext uri="{FF2B5EF4-FFF2-40B4-BE49-F238E27FC236}">
                <a16:creationId xmlns:a16="http://schemas.microsoft.com/office/drawing/2014/main" id="{D62DD779-CC19-D853-1EA6-434F2BC7ED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652509" y="3359338"/>
            <a:ext cx="2843711" cy="2862072"/>
          </a:xfrm>
        </p:spPr>
        <p:txBody>
          <a:bodyPr>
            <a:normAutofit/>
          </a:bodyPr>
          <a:lstStyle/>
          <a:p>
            <a:pPr marL="0" indent="0">
              <a:spcBef>
                <a:spcPts val="2500"/>
              </a:spcBef>
              <a:buNone/>
            </a:pPr>
            <a:endParaRPr lang="en-US" sz="1400" b="1"/>
          </a:p>
          <a:p>
            <a:pPr marL="0" lvl="1" indent="0">
              <a:buNone/>
            </a:pPr>
            <a:r>
              <a:rPr lang="en-US" sz="1400"/>
              <a:t>Roman aqueducts were impressive structures built by ancient civilizations like the Romans to transport water over long distances. They showcased advanced knowledge of materials, hydraulics, and construction techniques.</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1172935"/>
            <a:ext cx="265331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41170" y="3105667"/>
            <a:ext cx="26533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10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eiling of the Jeronimos monastery in Lisbon; Portugal - ribbed vault resulting from the intersection of barrel vaults - Portuguese heraldic - UNESCO world heritage site - Portuguese late Gothic, known as Manueline style - Lierne vault with bosses - Mosteiro dos Jeronimos, Belem">
            <a:extLst>
              <a:ext uri="{FF2B5EF4-FFF2-40B4-BE49-F238E27FC236}">
                <a16:creationId xmlns:a16="http://schemas.microsoft.com/office/drawing/2014/main" id="{7A2778E9-68DA-4534-8A16-56BB7FF8680D}"/>
              </a:ext>
            </a:extLst>
          </p:cNvPr>
          <p:cNvPicPr>
            <a:picLocks noGrp="1" noChangeAspect="1"/>
          </p:cNvPicPr>
          <p:nvPr>
            <p:ph sz="half" idx="1"/>
          </p:nvPr>
        </p:nvPicPr>
        <p:blipFill>
          <a:blip r:embed="rId3"/>
          <a:srcRect l="35060" r="19367" b="2"/>
          <a:stretch/>
        </p:blipFill>
        <p:spPr>
          <a:xfrm>
            <a:off x="20" y="-17929"/>
            <a:ext cx="4206220" cy="6875929"/>
          </a:xfrm>
          <a:prstGeom prst="rect">
            <a:avLst/>
          </a:prstGeom>
        </p:spPr>
      </p:pic>
      <p:sp>
        <p:nvSpPr>
          <p:cNvPr id="2" name="Title 1">
            <a:extLst>
              <a:ext uri="{FF2B5EF4-FFF2-40B4-BE49-F238E27FC236}">
                <a16:creationId xmlns:a16="http://schemas.microsoft.com/office/drawing/2014/main" id="{368E67C1-DCD0-1746-74E0-4D7A6D538C2D}"/>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Medieval Advancements (E.g., Gothic Cathedrals)</a:t>
            </a:r>
          </a:p>
        </p:txBody>
      </p:sp>
      <p:sp>
        <p:nvSpPr>
          <p:cNvPr id="4" name="Content Placeholder 3">
            <a:extLst>
              <a:ext uri="{FF2B5EF4-FFF2-40B4-BE49-F238E27FC236}">
                <a16:creationId xmlns:a16="http://schemas.microsoft.com/office/drawing/2014/main" id="{37E82791-E8CF-FC1F-8588-AA03F25A8C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en-US" sz="1400" b="1"/>
              <a:t>Flying Buttresses</a:t>
            </a:r>
          </a:p>
          <a:p>
            <a:pPr marL="0" lvl="1" indent="0">
              <a:buNone/>
            </a:pPr>
            <a:r>
              <a:rPr lang="en-US" sz="1400"/>
              <a:t>Medieval engineers utilized flying buttresses in Gothic cathedrals to provide structural support and allow for taller walls and larger windows, contributing to the grandeur of the architecture.</a:t>
            </a:r>
          </a:p>
          <a:p>
            <a:pPr marL="0" indent="0">
              <a:spcBef>
                <a:spcPts val="2500"/>
              </a:spcBef>
              <a:buNone/>
            </a:pPr>
            <a:r>
              <a:rPr lang="en-US" sz="1400" b="1"/>
              <a:t>Pointed Arches</a:t>
            </a:r>
          </a:p>
          <a:p>
            <a:pPr marL="0" lvl="1" indent="0">
              <a:buNone/>
            </a:pPr>
            <a:r>
              <a:rPr lang="en-US" sz="1400"/>
              <a:t>The use of pointed arches in Gothic cathedrals allowed for greater height and openness in the architecture, creating a sense of verticality and lightness in the structures.</a:t>
            </a:r>
          </a:p>
          <a:p>
            <a:pPr marL="0" indent="0">
              <a:spcBef>
                <a:spcPts val="2500"/>
              </a:spcBef>
              <a:buNone/>
            </a:pPr>
            <a:r>
              <a:rPr lang="en-US" sz="1400" b="1"/>
              <a:t>Vaulted Ceilings</a:t>
            </a:r>
          </a:p>
          <a:p>
            <a:pPr marL="0" lvl="1" indent="0">
              <a:buNone/>
            </a:pPr>
            <a:r>
              <a:rPr lang="en-US" sz="1400"/>
              <a:t>Vaulted ceilings in Gothic cathedrals not only provided structural integrity but also added a sense of grandeur and divine symbolism to the architecture, creating a heavenly atmosphere within the sacred spaces.</a:t>
            </a:r>
          </a:p>
        </p:txBody>
      </p:sp>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501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2539</Words>
  <Application>Microsoft Office PowerPoint</Application>
  <PresentationFormat>Widescreen</PresentationFormat>
  <Paragraphs>180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Calisto MT</vt:lpstr>
      <vt:lpstr>Neue Haas Grotesk Text Pro</vt:lpstr>
      <vt:lpstr>Univers Condensed</vt:lpstr>
      <vt:lpstr>ChronicleVTI</vt:lpstr>
      <vt:lpstr>Introduction to Civil Engineering: Foundations, Examples, and Innovations</vt:lpstr>
      <vt:lpstr>Agenda Items</vt:lpstr>
      <vt:lpstr>Fundamentals of Civil Engineering</vt:lpstr>
      <vt:lpstr>Definition and Scope of Civil Engineering</vt:lpstr>
      <vt:lpstr>Key Branches and Disciplines</vt:lpstr>
      <vt:lpstr>Role of Civil Engineers in Society</vt:lpstr>
      <vt:lpstr>Historical Milestones in Civil Engineering</vt:lpstr>
      <vt:lpstr>Ancient Engineering Marvels (E.g., Roman Aqueducts)</vt:lpstr>
      <vt:lpstr>Medieval Advancements (E.g., Gothic Cathedrals)</vt:lpstr>
      <vt:lpstr>Industrial Revolution and Modern Innovations</vt:lpstr>
      <vt:lpstr>Notable Civil Engineering Projects</vt:lpstr>
      <vt:lpstr>Rio-Antirrio Bridge: Overview and Significance</vt:lpstr>
      <vt:lpstr>The Panama Canal: Engineering Challenges and Solutions</vt:lpstr>
      <vt:lpstr>Burj Khalifa: Design and Construction</vt:lpstr>
      <vt:lpstr>Key Concepts and Techniques</vt:lpstr>
      <vt:lpstr>Structural Analysis and Design</vt:lpstr>
      <vt:lpstr>Materials Science in Construction</vt:lpstr>
      <vt:lpstr>Sustainable Engineering Practices</vt:lpstr>
      <vt:lpstr>Current Trends and Future Directions</vt:lpstr>
      <vt:lpstr>Smart Infrastructure and Technology Integration</vt:lpstr>
      <vt:lpstr>Environmental Considerations and Green Engineering</vt:lpstr>
      <vt:lpstr>Future Challenges and Opportunities in Civil Engineering</vt:lpstr>
      <vt:lpstr>References and Further Learning</vt:lpstr>
      <vt:lpstr>Key Textbooks and Publications</vt:lpstr>
      <vt:lpstr>Professional Organizations and Resources</vt:lpstr>
      <vt:lpstr>Case Studies and Academic Papers</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Manousakis (LIONBRIDGE TECHNOLOGIES LLC)</dc:creator>
  <cp:lastModifiedBy>Vasileios Manousakis (LIONBRIDGE TECHNOLOGIES LLC)</cp:lastModifiedBy>
  <cp:revision>1</cp:revision>
  <dcterms:created xsi:type="dcterms:W3CDTF">2024-10-23T06:19:17Z</dcterms:created>
  <dcterms:modified xsi:type="dcterms:W3CDTF">2024-10-23T06:22:34Z</dcterms:modified>
</cp:coreProperties>
</file>