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68" r:id="rId5"/>
  </p:sldMasterIdLst>
  <p:notesMasterIdLst>
    <p:notesMasterId r:id="rId34"/>
  </p:notesMasterIdLst>
  <p:handoutMasterIdLst>
    <p:handoutMasterId r:id="rId35"/>
  </p:handoutMasterIdLst>
  <p:sldIdLst>
    <p:sldId id="385" r:id="rId6"/>
    <p:sldId id="399" r:id="rId7"/>
    <p:sldId id="1159" r:id="rId8"/>
    <p:sldId id="1163" r:id="rId9"/>
    <p:sldId id="1156" r:id="rId10"/>
    <p:sldId id="420" r:id="rId11"/>
    <p:sldId id="424" r:id="rId12"/>
    <p:sldId id="425" r:id="rId13"/>
    <p:sldId id="426" r:id="rId14"/>
    <p:sldId id="427" r:id="rId15"/>
    <p:sldId id="421" r:id="rId16"/>
    <p:sldId id="431" r:id="rId17"/>
    <p:sldId id="1154" r:id="rId18"/>
    <p:sldId id="422" r:id="rId19"/>
    <p:sldId id="1164" r:id="rId20"/>
    <p:sldId id="433" r:id="rId21"/>
    <p:sldId id="1213" r:id="rId22"/>
    <p:sldId id="1214" r:id="rId23"/>
    <p:sldId id="1165" r:id="rId24"/>
    <p:sldId id="1168" r:id="rId25"/>
    <p:sldId id="1166" r:id="rId26"/>
    <p:sldId id="1212" r:id="rId27"/>
    <p:sldId id="430" r:id="rId28"/>
    <p:sldId id="1170" r:id="rId29"/>
    <p:sldId id="1210" r:id="rId30"/>
    <p:sldId id="1211" r:id="rId31"/>
    <p:sldId id="401" r:id="rId32"/>
    <p:sldId id="120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3" pos="48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Συντάκτης" initials="Α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00"/>
    <a:srgbClr val="B7472A"/>
    <a:srgbClr val="F5F5F5"/>
    <a:srgbClr val="D24726"/>
    <a:srgbClr val="9FCDB3"/>
    <a:srgbClr val="217346"/>
    <a:srgbClr val="D9D9D9"/>
    <a:srgbClr val="F3F2F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7" autoAdjust="0"/>
    <p:restoredTop sz="94560"/>
  </p:normalViewPr>
  <p:slideViewPr>
    <p:cSldViewPr snapToGrid="0">
      <p:cViewPr varScale="1">
        <p:scale>
          <a:sx n="75" d="100"/>
          <a:sy n="75" d="100"/>
        </p:scale>
        <p:origin x="994" y="67"/>
      </p:cViewPr>
      <p:guideLst>
        <p:guide orient="horz" pos="2880"/>
        <p:guide pos="480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403" y="28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2551176"/>
            <a:ext cx="9922447" cy="914400"/>
          </a:xfrm>
        </p:spPr>
        <p:txBody>
          <a:bodyPr/>
          <a:lstStyle>
            <a:lvl1pPr>
              <a:defRPr sz="5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7D0E1-EAED-8E08-24BA-8F930364B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056" y="3575304"/>
            <a:ext cx="9921943" cy="8620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016003" y="1600202"/>
            <a:ext cx="5359400" cy="4929188"/>
          </a:xfrm>
        </p:spPr>
        <p:txBody>
          <a:bodyPr/>
          <a:lstStyle>
            <a:lvl1pPr>
              <a:defRPr sz="2857"/>
            </a:lvl1pPr>
            <a:lvl2pPr>
              <a:defRPr sz="2435"/>
            </a:lvl2pPr>
            <a:lvl3pPr>
              <a:defRPr sz="2011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78602" y="1600202"/>
            <a:ext cx="5361517" cy="4929188"/>
          </a:xfrm>
        </p:spPr>
        <p:txBody>
          <a:bodyPr/>
          <a:lstStyle>
            <a:lvl1pPr>
              <a:defRPr sz="2857"/>
            </a:lvl1pPr>
            <a:lvl2pPr>
              <a:defRPr sz="2435"/>
            </a:lvl2pPr>
            <a:lvl3pPr>
              <a:defRPr sz="2011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169390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35" b="1"/>
            </a:lvl1pPr>
            <a:lvl2pPr marL="468055" indent="0">
              <a:buNone/>
              <a:defRPr sz="2011" b="1"/>
            </a:lvl2pPr>
            <a:lvl3pPr marL="936110" indent="0">
              <a:buNone/>
              <a:defRPr sz="1799" b="1"/>
            </a:lvl3pPr>
            <a:lvl4pPr marL="1404164" indent="0">
              <a:buNone/>
              <a:defRPr sz="1588" b="1"/>
            </a:lvl4pPr>
            <a:lvl5pPr marL="1872219" indent="0">
              <a:buNone/>
              <a:defRPr sz="1588" b="1"/>
            </a:lvl5pPr>
            <a:lvl6pPr marL="2340273" indent="0">
              <a:buNone/>
              <a:defRPr sz="1588" b="1"/>
            </a:lvl6pPr>
            <a:lvl7pPr marL="2808328" indent="0">
              <a:buNone/>
              <a:defRPr sz="1588" b="1"/>
            </a:lvl7pPr>
            <a:lvl8pPr marL="3276382" indent="0">
              <a:buNone/>
              <a:defRPr sz="1588" b="1"/>
            </a:lvl8pPr>
            <a:lvl9pPr marL="3744437" indent="0">
              <a:buNone/>
              <a:defRPr sz="1588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35"/>
            </a:lvl1pPr>
            <a:lvl2pPr>
              <a:defRPr sz="2011"/>
            </a:lvl2pPr>
            <a:lvl3pPr>
              <a:defRPr sz="1799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3"/>
          </a:xfrm>
        </p:spPr>
        <p:txBody>
          <a:bodyPr anchor="b"/>
          <a:lstStyle>
            <a:lvl1pPr marL="0" indent="0">
              <a:buNone/>
              <a:defRPr sz="2435" b="1"/>
            </a:lvl1pPr>
            <a:lvl2pPr marL="468055" indent="0">
              <a:buNone/>
              <a:defRPr sz="2011" b="1"/>
            </a:lvl2pPr>
            <a:lvl3pPr marL="936110" indent="0">
              <a:buNone/>
              <a:defRPr sz="1799" b="1"/>
            </a:lvl3pPr>
            <a:lvl4pPr marL="1404164" indent="0">
              <a:buNone/>
              <a:defRPr sz="1588" b="1"/>
            </a:lvl4pPr>
            <a:lvl5pPr marL="1872219" indent="0">
              <a:buNone/>
              <a:defRPr sz="1588" b="1"/>
            </a:lvl5pPr>
            <a:lvl6pPr marL="2340273" indent="0">
              <a:buNone/>
              <a:defRPr sz="1588" b="1"/>
            </a:lvl6pPr>
            <a:lvl7pPr marL="2808328" indent="0">
              <a:buNone/>
              <a:defRPr sz="1588" b="1"/>
            </a:lvl7pPr>
            <a:lvl8pPr marL="3276382" indent="0">
              <a:buNone/>
              <a:defRPr sz="1588" b="1"/>
            </a:lvl8pPr>
            <a:lvl9pPr marL="3744437" indent="0">
              <a:buNone/>
              <a:defRPr sz="1588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2435"/>
            </a:lvl1pPr>
            <a:lvl2pPr>
              <a:defRPr sz="2011"/>
            </a:lvl2pPr>
            <a:lvl3pPr>
              <a:defRPr sz="1799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2978467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655996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712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7" y="273051"/>
            <a:ext cx="4011083" cy="1162052"/>
          </a:xfrm>
        </p:spPr>
        <p:txBody>
          <a:bodyPr/>
          <a:lstStyle>
            <a:lvl1pPr algn="l">
              <a:defRPr sz="2011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80"/>
            </a:lvl1pPr>
            <a:lvl2pPr>
              <a:defRPr sz="2857"/>
            </a:lvl2pPr>
            <a:lvl3pPr>
              <a:defRPr sz="2435"/>
            </a:lvl3pPr>
            <a:lvl4pPr>
              <a:defRPr sz="2011"/>
            </a:lvl4pPr>
            <a:lvl5pPr>
              <a:defRPr sz="2011"/>
            </a:lvl5pPr>
            <a:lvl6pPr>
              <a:defRPr sz="2011"/>
            </a:lvl6pPr>
            <a:lvl7pPr>
              <a:defRPr sz="2011"/>
            </a:lvl7pPr>
            <a:lvl8pPr>
              <a:defRPr sz="2011"/>
            </a:lvl8pPr>
            <a:lvl9pPr>
              <a:defRPr sz="2011"/>
            </a:lvl9pPr>
          </a:lstStyle>
          <a:p>
            <a:pPr lvl="0"/>
            <a:r>
              <a:rPr lang="el-GR" dirty="0" err="1"/>
              <a:t>Kλικ</a:t>
            </a:r>
            <a:r>
              <a:rPr lang="el-GR" dirty="0"/>
              <a:t> για επεξεργασία των στυλ του υποδείγματος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3" cy="4691063"/>
          </a:xfrm>
        </p:spPr>
        <p:txBody>
          <a:bodyPr/>
          <a:lstStyle>
            <a:lvl1pPr marL="0" indent="0">
              <a:buNone/>
              <a:defRPr sz="1481"/>
            </a:lvl1pPr>
            <a:lvl2pPr marL="468055" indent="0">
              <a:buNone/>
              <a:defRPr sz="1269"/>
            </a:lvl2pPr>
            <a:lvl3pPr marL="936110" indent="0">
              <a:buNone/>
              <a:defRPr sz="1059"/>
            </a:lvl3pPr>
            <a:lvl4pPr marL="1404164" indent="0">
              <a:buNone/>
              <a:defRPr sz="952"/>
            </a:lvl4pPr>
            <a:lvl5pPr marL="1872219" indent="0">
              <a:buNone/>
              <a:defRPr sz="952"/>
            </a:lvl5pPr>
            <a:lvl6pPr marL="2340273" indent="0">
              <a:buNone/>
              <a:defRPr sz="952"/>
            </a:lvl6pPr>
            <a:lvl7pPr marL="2808328" indent="0">
              <a:buNone/>
              <a:defRPr sz="952"/>
            </a:lvl7pPr>
            <a:lvl8pPr marL="3276382" indent="0">
              <a:buNone/>
              <a:defRPr sz="952"/>
            </a:lvl8pPr>
            <a:lvl9pPr marL="3744437" indent="0">
              <a:buNone/>
              <a:defRPr sz="952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97829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/>
          <a:lstStyle>
            <a:lvl1pPr algn="l">
              <a:defRPr sz="2011" b="1"/>
            </a:lvl1pPr>
          </a:lstStyle>
          <a:p>
            <a:r>
              <a:rPr lang="el-GR" dirty="0" err="1"/>
              <a:t>Kλικ</a:t>
            </a:r>
            <a:r>
              <a:rPr lang="el-GR" dirty="0"/>
              <a:t>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3280"/>
            </a:lvl1pPr>
            <a:lvl2pPr marL="468055" indent="0">
              <a:buNone/>
              <a:defRPr sz="2857"/>
            </a:lvl2pPr>
            <a:lvl3pPr marL="936110" indent="0">
              <a:buNone/>
              <a:defRPr sz="2435"/>
            </a:lvl3pPr>
            <a:lvl4pPr marL="1404164" indent="0">
              <a:buNone/>
              <a:defRPr sz="2011"/>
            </a:lvl4pPr>
            <a:lvl5pPr marL="1872219" indent="0">
              <a:buNone/>
              <a:defRPr sz="2011"/>
            </a:lvl5pPr>
            <a:lvl6pPr marL="2340273" indent="0">
              <a:buNone/>
              <a:defRPr sz="2011"/>
            </a:lvl6pPr>
            <a:lvl7pPr marL="2808328" indent="0">
              <a:buNone/>
              <a:defRPr sz="2011"/>
            </a:lvl7pPr>
            <a:lvl8pPr marL="3276382" indent="0">
              <a:buNone/>
              <a:defRPr sz="2011"/>
            </a:lvl8pPr>
            <a:lvl9pPr marL="3744437" indent="0">
              <a:buNone/>
              <a:defRPr sz="2011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481"/>
            </a:lvl1pPr>
            <a:lvl2pPr marL="468055" indent="0">
              <a:buNone/>
              <a:defRPr sz="1269"/>
            </a:lvl2pPr>
            <a:lvl3pPr marL="936110" indent="0">
              <a:buNone/>
              <a:defRPr sz="1059"/>
            </a:lvl3pPr>
            <a:lvl4pPr marL="1404164" indent="0">
              <a:buNone/>
              <a:defRPr sz="952"/>
            </a:lvl4pPr>
            <a:lvl5pPr marL="1872219" indent="0">
              <a:buNone/>
              <a:defRPr sz="952"/>
            </a:lvl5pPr>
            <a:lvl6pPr marL="2340273" indent="0">
              <a:buNone/>
              <a:defRPr sz="952"/>
            </a:lvl6pPr>
            <a:lvl7pPr marL="2808328" indent="0">
              <a:buNone/>
              <a:defRPr sz="952"/>
            </a:lvl7pPr>
            <a:lvl8pPr marL="3276382" indent="0">
              <a:buNone/>
              <a:defRPr sz="952"/>
            </a:lvl8pPr>
            <a:lvl9pPr marL="3744437" indent="0">
              <a:buNone/>
              <a:defRPr sz="952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1683229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353411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9209622" y="711202"/>
            <a:ext cx="2730500" cy="5818188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016006" y="711202"/>
            <a:ext cx="7990417" cy="5818188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2041589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17600" y="711202"/>
            <a:ext cx="10822517" cy="631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6003" y="1600203"/>
            <a:ext cx="5359400" cy="238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78602" y="1600203"/>
            <a:ext cx="5361517" cy="238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16003" y="4140202"/>
            <a:ext cx="5359400" cy="2389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78602" y="4140202"/>
            <a:ext cx="5361517" cy="2389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5397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711202"/>
            <a:ext cx="10822517" cy="631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3" y="1600202"/>
            <a:ext cx="5359400" cy="4929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78602" y="1600203"/>
            <a:ext cx="5361517" cy="238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78602" y="4140202"/>
            <a:ext cx="5361517" cy="2389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20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1AD1-FB98-4C72-939F-3E39CEF5BA85}" type="datetime1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2462" y="6427390"/>
            <a:ext cx="727180" cy="430609"/>
          </a:xfrm>
        </p:spPr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0353B-463E-6D13-F92E-564948AFA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40"/>
            <a:ext cx="11210543" cy="4601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811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711202"/>
            <a:ext cx="10822517" cy="631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16000" y="1600202"/>
            <a:ext cx="10924117" cy="4929188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27264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"/>
            <a:ext cx="11635317" cy="631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5715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23000" y="1066800"/>
            <a:ext cx="5717117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23000" y="3810000"/>
            <a:ext cx="5717117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175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E570-1342-449B-9CDC-BBC512ADF85A}" type="datetime1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0353B-463E-6D13-F92E-564948AFA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40"/>
            <a:ext cx="5330952" cy="4601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04E943F-C687-D3B3-4E36-65D69E3E2F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8690" y="1463040"/>
            <a:ext cx="5330952" cy="4601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321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D97D-E517-456B-A7EC-AEFC1B7A890D}" type="datetime1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0353B-463E-6D13-F92E-564948AFA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40"/>
            <a:ext cx="5330952" cy="4601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70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9C8E-5931-4BEB-A9EC-A09415E607D9}" type="datetime1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832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51251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20800" y="1828801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833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20801" y="3124201"/>
            <a:ext cx="8534401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320801" y="6248400"/>
            <a:ext cx="2539999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88452" tIns="44227" rIns="88452" bIns="44227" numCol="1" anchor="b" anchorCtr="0" compatLnSpc="1">
            <a:prstTxWarp prst="textNoShape">
              <a:avLst/>
            </a:prstTxWarp>
          </a:bodyPr>
          <a:lstStyle>
            <a:lvl1pPr>
              <a:defRPr sz="1481">
                <a:solidFill>
                  <a:schemeClr val="bg2"/>
                </a:solidFill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88CEAE-009E-49A1-9937-F2CEB55C4BB6}" type="datetime1">
              <a:rPr lang="el-GR"/>
              <a:pPr>
                <a:defRPr/>
              </a:pPr>
              <a:t>8/12/2025</a:t>
            </a:fld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613157" y="6248400"/>
            <a:ext cx="5674783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88452" tIns="44227" rIns="88452" bIns="44227" numCol="1" anchor="b" anchorCtr="0" compatLnSpc="1">
            <a:prstTxWarp prst="textNoShape">
              <a:avLst/>
            </a:prstTxWarp>
          </a:bodyPr>
          <a:lstStyle>
            <a:lvl1pPr algn="ctr">
              <a:defRPr sz="1481">
                <a:solidFill>
                  <a:schemeClr val="bg2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Information Management Unit, MIS Course 2006</a:t>
            </a:r>
            <a:endParaRPr lang="en-GB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144001" y="6248400"/>
            <a:ext cx="2539999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88452" tIns="44227" rIns="88452" bIns="44227" numCol="1" anchor="b" anchorCtr="0" compatLnSpc="1">
            <a:prstTxWarp prst="textNoShape">
              <a:avLst/>
            </a:prstTxWarp>
          </a:bodyPr>
          <a:lstStyle>
            <a:lvl1pPr algn="r">
              <a:defRPr sz="1481">
                <a:solidFill>
                  <a:schemeClr val="bg2"/>
                </a:solidFill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fld id="{274A5C3B-2C23-468D-885A-0533140E29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79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4014908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127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11"/>
            </a:lvl1pPr>
            <a:lvl2pPr marL="468055" indent="0">
              <a:buNone/>
              <a:defRPr sz="1799"/>
            </a:lvl2pPr>
            <a:lvl3pPr marL="936110" indent="0">
              <a:buNone/>
              <a:defRPr sz="1588"/>
            </a:lvl3pPr>
            <a:lvl4pPr marL="1404164" indent="0">
              <a:buNone/>
              <a:defRPr sz="1481"/>
            </a:lvl4pPr>
            <a:lvl5pPr marL="1872219" indent="0">
              <a:buNone/>
              <a:defRPr sz="1481"/>
            </a:lvl5pPr>
            <a:lvl6pPr marL="2340273" indent="0">
              <a:buNone/>
              <a:defRPr sz="1481"/>
            </a:lvl6pPr>
            <a:lvl7pPr marL="2808328" indent="0">
              <a:buNone/>
              <a:defRPr sz="1481"/>
            </a:lvl7pPr>
            <a:lvl8pPr marL="3276382" indent="0">
              <a:buNone/>
              <a:defRPr sz="1481"/>
            </a:lvl8pPr>
            <a:lvl9pPr marL="3744437" indent="0">
              <a:buNone/>
              <a:defRPr sz="148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37870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4500" y="430609"/>
            <a:ext cx="11210544" cy="5577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56" y="1447800"/>
            <a:ext cx="11210543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099" y="6427391"/>
            <a:ext cx="3276600" cy="14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A2E7FF0-81ED-4A02-BBB2-6ECF7B67FF78}" type="datetime1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427391"/>
            <a:ext cx="2895600" cy="14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3042" y="6427391"/>
            <a:ext cx="3276600" cy="14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rgbClr val="C00000"/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39A1B-8AD1-2C34-AB40-00704468E828}"/>
              </a:ext>
            </a:extLst>
          </p:cNvPr>
          <p:cNvCxnSpPr>
            <a:cxnSpLocks/>
          </p:cNvCxnSpPr>
          <p:nvPr userDrawn="1"/>
        </p:nvCxnSpPr>
        <p:spPr>
          <a:xfrm>
            <a:off x="533400" y="1104900"/>
            <a:ext cx="1111910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84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2">
              <a:lumMod val="25000"/>
            </a:schemeClr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Tx/>
        <a:buNone/>
        <a:defRPr lang="en-US" sz="1600" kern="1200" dirty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kern="1200" dirty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kern="1200" dirty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84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732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696" userDrawn="1">
          <p15:clr>
            <a:srgbClr val="F26B43"/>
          </p15:clr>
        </p15:guide>
        <p15:guide id="7" pos="36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ltGray">
          <a:xfrm>
            <a:off x="0" y="0"/>
            <a:ext cx="12192000" cy="76200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3609" tIns="46805" rIns="93609" bIns="46805" anchor="ctr"/>
          <a:lstStyle/>
          <a:p>
            <a:pPr algn="ctr">
              <a:defRPr/>
            </a:pPr>
            <a:endParaRPr kumimoji="1" lang="en-GB" sz="2435" dirty="0"/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"/>
            <a:ext cx="11635317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52" tIns="44227" rIns="88452" bIns="4422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17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63531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52" tIns="44227" rIns="88452" bIns="442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Διαχείριση της Συντήρησης Οδικών Γεφυρών Σκυροδέματος</a:t>
            </a:r>
            <a:endParaRPr lang="en-GB"/>
          </a:p>
        </p:txBody>
      </p:sp>
      <p:sp>
        <p:nvSpPr>
          <p:cNvPr id="1029" name="Rectangle 13"/>
          <p:cNvSpPr>
            <a:spLocks noChangeArrowheads="1"/>
          </p:cNvSpPr>
          <p:nvPr/>
        </p:nvSpPr>
        <p:spPr bwMode="auto">
          <a:xfrm>
            <a:off x="11277600" y="6507168"/>
            <a:ext cx="914400" cy="322415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lIns="93616" tIns="46809" rIns="93616" bIns="46809">
            <a:spAutoFit/>
          </a:bodyPr>
          <a:lstStyle/>
          <a:p>
            <a:pPr algn="ctr">
              <a:defRPr/>
            </a:pPr>
            <a:fld id="{E4FCCCE1-D63F-4DAC-95B6-C63D081A5DF2}" type="slidenum">
              <a:rPr lang="en-GB" sz="1481" b="0">
                <a:solidFill>
                  <a:schemeClr val="tx1"/>
                </a:solidFill>
                <a:latin typeface="Verdana" pitchFamily="34" charset="0"/>
              </a:rPr>
              <a:pPr algn="ctr">
                <a:defRPr/>
              </a:pPr>
              <a:t>‹#›</a:t>
            </a:fld>
            <a:endParaRPr lang="el-GR" sz="1481" b="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031" name="Rectangle 17"/>
          <p:cNvSpPr>
            <a:spLocks noChangeArrowheads="1"/>
          </p:cNvSpPr>
          <p:nvPr/>
        </p:nvSpPr>
        <p:spPr bwMode="auto">
          <a:xfrm flipV="1">
            <a:off x="1" y="762000"/>
            <a:ext cx="12192000" cy="43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3616" tIns="46809" rIns="93616" bIns="46809" anchor="ctr"/>
          <a:lstStyle/>
          <a:p>
            <a:pPr>
              <a:defRPr/>
            </a:pPr>
            <a:endParaRPr lang="en-US" sz="1448"/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-7712" y="6556296"/>
            <a:ext cx="7112000" cy="27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3616" tIns="46809" rIns="93616" bIns="46809">
            <a:spAutoFit/>
          </a:bodyPr>
          <a:lstStyle/>
          <a:p>
            <a:pPr>
              <a:defRPr/>
            </a:pPr>
            <a:r>
              <a:rPr lang="el-GR" sz="1200" dirty="0">
                <a:solidFill>
                  <a:schemeClr val="bg1">
                    <a:lumMod val="85000"/>
                  </a:schemeClr>
                </a:solidFill>
              </a:rPr>
              <a:t>Αυτοματοποίηση Κατασκευαστικού Κλάδου</a:t>
            </a:r>
            <a:endParaRPr lang="en-US" sz="1164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30" name="Rectangle 16"/>
          <p:cNvSpPr>
            <a:spLocks noChangeArrowheads="1"/>
          </p:cNvSpPr>
          <p:nvPr userDrawn="1"/>
        </p:nvSpPr>
        <p:spPr bwMode="auto">
          <a:xfrm rot="10800000" flipV="1">
            <a:off x="1" y="6477003"/>
            <a:ext cx="12192000" cy="285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3616" tIns="46809" rIns="93616" bIns="46809" anchor="ctr"/>
          <a:lstStyle/>
          <a:p>
            <a:pPr>
              <a:defRPr/>
            </a:pPr>
            <a:endParaRPr lang="en-US" sz="1448"/>
          </a:p>
        </p:txBody>
      </p:sp>
    </p:spTree>
    <p:extLst>
      <p:ext uri="{BB962C8B-B14F-4D97-AF65-F5344CB8AC3E}">
        <p14:creationId xmlns:p14="http://schemas.microsoft.com/office/powerpoint/2010/main" val="175299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3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35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35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35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35" b="1">
          <a:solidFill>
            <a:schemeClr val="tx2"/>
          </a:solidFill>
          <a:latin typeface="Arial" charset="0"/>
          <a:cs typeface="Arial" charset="0"/>
        </a:defRPr>
      </a:lvl5pPr>
      <a:lvl6pPr marL="468055" algn="l" rtl="0" fontAlgn="base">
        <a:spcBef>
          <a:spcPct val="0"/>
        </a:spcBef>
        <a:spcAft>
          <a:spcPct val="0"/>
        </a:spcAft>
        <a:defRPr sz="2435" b="1">
          <a:solidFill>
            <a:schemeClr val="tx2"/>
          </a:solidFill>
          <a:latin typeface="Arial" charset="0"/>
          <a:cs typeface="Arial" charset="0"/>
        </a:defRPr>
      </a:lvl6pPr>
      <a:lvl7pPr marL="936110" algn="l" rtl="0" fontAlgn="base">
        <a:spcBef>
          <a:spcPct val="0"/>
        </a:spcBef>
        <a:spcAft>
          <a:spcPct val="0"/>
        </a:spcAft>
        <a:defRPr sz="2435" b="1">
          <a:solidFill>
            <a:schemeClr val="tx2"/>
          </a:solidFill>
          <a:latin typeface="Arial" charset="0"/>
          <a:cs typeface="Arial" charset="0"/>
        </a:defRPr>
      </a:lvl7pPr>
      <a:lvl8pPr marL="1404164" algn="l" rtl="0" fontAlgn="base">
        <a:spcBef>
          <a:spcPct val="0"/>
        </a:spcBef>
        <a:spcAft>
          <a:spcPct val="0"/>
        </a:spcAft>
        <a:defRPr sz="2435" b="1">
          <a:solidFill>
            <a:schemeClr val="tx2"/>
          </a:solidFill>
          <a:latin typeface="Arial" charset="0"/>
          <a:cs typeface="Arial" charset="0"/>
        </a:defRPr>
      </a:lvl8pPr>
      <a:lvl9pPr marL="1872219" algn="l" rtl="0" fontAlgn="base">
        <a:spcBef>
          <a:spcPct val="0"/>
        </a:spcBef>
        <a:spcAft>
          <a:spcPct val="0"/>
        </a:spcAft>
        <a:defRPr sz="2435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51041" indent="-351041" algn="ctr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•"/>
        <a:defRPr sz="1269">
          <a:solidFill>
            <a:schemeClr val="tx1"/>
          </a:solidFill>
          <a:latin typeface="+mn-lt"/>
          <a:ea typeface="+mn-ea"/>
          <a:cs typeface="+mn-cs"/>
        </a:defRPr>
      </a:lvl1pPr>
      <a:lvl2pPr marL="760589" indent="-292534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Ø"/>
        <a:defRPr sz="2011">
          <a:solidFill>
            <a:schemeClr val="tx1"/>
          </a:solidFill>
          <a:latin typeface="+mn-lt"/>
          <a:cs typeface="+mn-cs"/>
        </a:defRPr>
      </a:lvl2pPr>
      <a:lvl3pPr marL="1170136" indent="-23402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n"/>
        <a:defRPr sz="2435">
          <a:solidFill>
            <a:schemeClr val="tx1"/>
          </a:solidFill>
          <a:latin typeface="+mn-lt"/>
          <a:cs typeface="+mn-cs"/>
        </a:defRPr>
      </a:lvl3pPr>
      <a:lvl4pPr marL="1638191" indent="-23402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11">
          <a:solidFill>
            <a:schemeClr val="tx1"/>
          </a:solidFill>
          <a:latin typeface="+mn-lt"/>
          <a:cs typeface="+mn-cs"/>
        </a:defRPr>
      </a:lvl4pPr>
      <a:lvl5pPr marL="2106246" indent="-23402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11">
          <a:solidFill>
            <a:schemeClr val="tx1"/>
          </a:solidFill>
          <a:latin typeface="+mn-lt"/>
          <a:cs typeface="+mn-cs"/>
        </a:defRPr>
      </a:lvl5pPr>
      <a:lvl6pPr marL="2574301" indent="-23402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  <a:cs typeface="+mn-cs"/>
        </a:defRPr>
      </a:lvl6pPr>
      <a:lvl7pPr marL="3042355" indent="-23402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  <a:cs typeface="+mn-cs"/>
        </a:defRPr>
      </a:lvl7pPr>
      <a:lvl8pPr marL="3510411" indent="-23402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  <a:cs typeface="+mn-cs"/>
        </a:defRPr>
      </a:lvl8pPr>
      <a:lvl9pPr marL="3978465" indent="-23402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361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68055" algn="l" defTabSz="9361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36110" algn="l" defTabSz="9361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404164" algn="l" defTabSz="9361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72219" algn="l" defTabSz="9361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340273" algn="l" defTabSz="9361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808328" algn="l" defTabSz="9361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76382" algn="l" defTabSz="9361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744437" algn="l" defTabSz="9361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4179F74-A81C-1009-A2E1-8172F10BF3D1}"/>
              </a:ext>
            </a:extLst>
          </p:cNvPr>
          <p:cNvSpPr/>
          <p:nvPr/>
        </p:nvSpPr>
        <p:spPr>
          <a:xfrm>
            <a:off x="-1" y="4897702"/>
            <a:ext cx="12191999" cy="19602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B90E486-D7C9-5565-E4C0-98D966EA4BA4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1329495"/>
            <a:ext cx="12113443" cy="1127198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l-GR" sz="3600" dirty="0">
                <a:solidFill>
                  <a:srgbClr val="B7472A"/>
                </a:solidFill>
                <a:latin typeface="Calibri" pitchFamily="34" charset="0"/>
              </a:rPr>
              <a:t>ΒΙΜ και εφαρμογές Πολιτικού Μηχανικού</a:t>
            </a:r>
            <a:endParaRPr lang="en-US" sz="3600" dirty="0">
              <a:solidFill>
                <a:srgbClr val="B7472A"/>
              </a:solidFill>
              <a:latin typeface="Calibri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1A70F1-CE02-FF4A-7E04-4B511B828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1078"/>
            <a:ext cx="12191998" cy="101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0207" tIns="35104" rIns="70207" bIns="35104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42295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884591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26886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769181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br>
              <a:rPr lang="el-GR" sz="2400" b="0" kern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</a:br>
            <a:r>
              <a:rPr lang="el-GR" sz="2400" kern="0" dirty="0">
                <a:solidFill>
                  <a:schemeClr val="tx1"/>
                </a:solidFill>
                <a:latin typeface="Calibri" pitchFamily="34" charset="0"/>
              </a:rPr>
              <a:t>Αθανάσιος </a:t>
            </a:r>
            <a:r>
              <a:rPr lang="el-GR" sz="2400" kern="0" dirty="0" err="1">
                <a:solidFill>
                  <a:schemeClr val="tx1"/>
                </a:solidFill>
                <a:latin typeface="Calibri" pitchFamily="34" charset="0"/>
              </a:rPr>
              <a:t>Χασιακός</a:t>
            </a:r>
            <a:endParaRPr lang="el-GR" sz="2400" kern="0" dirty="0">
              <a:solidFill>
                <a:schemeClr val="tx1"/>
              </a:solidFill>
              <a:latin typeface="Calibri" pitchFamily="34" charset="0"/>
            </a:endParaRPr>
          </a:p>
          <a:p>
            <a:endParaRPr lang="el-GR" sz="1000" b="0" kern="0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l-GR" sz="2000" b="0" kern="0" dirty="0">
                <a:solidFill>
                  <a:srgbClr val="002060"/>
                </a:solidFill>
                <a:latin typeface="Calibri" pitchFamily="34" charset="0"/>
              </a:rPr>
              <a:t>Εργαστήριο Διαχείρισης Τεχνικών Έργων, Υποδομών και Πόλεων</a:t>
            </a:r>
          </a:p>
          <a:p>
            <a:pPr algn="ctr"/>
            <a:r>
              <a:rPr lang="el-GR" sz="2000" kern="0" dirty="0">
                <a:solidFill>
                  <a:srgbClr val="002060"/>
                </a:solidFill>
                <a:latin typeface="Calibri" pitchFamily="34" charset="0"/>
              </a:rPr>
              <a:t>Τμήμα Πολιτικών Μηχανικών – Πανεπιστημίου Πατρών</a:t>
            </a:r>
            <a:endParaRPr lang="en-US" sz="2000" kern="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6" name="Εικόνα 15" descr="Εικόνα που περιέχει κείμενο, γραμματοσειρά, λογότυπο, έμβλ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2E6C823C-216F-7476-2082-B585B2F6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50" y="5306385"/>
            <a:ext cx="3149270" cy="1142931"/>
          </a:xfrm>
          <a:prstGeom prst="rect">
            <a:avLst/>
          </a:prstGeom>
        </p:spPr>
      </p:pic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12446D8A-39C4-1E44-8EA3-28DE920EC201}"/>
              </a:ext>
            </a:extLst>
          </p:cNvPr>
          <p:cNvSpPr/>
          <p:nvPr/>
        </p:nvSpPr>
        <p:spPr>
          <a:xfrm>
            <a:off x="-1" y="4897702"/>
            <a:ext cx="12191999" cy="571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086"/>
          </a:p>
        </p:txBody>
      </p:sp>
      <p:pic>
        <p:nvPicPr>
          <p:cNvPr id="8" name="Εικόνα 7" descr="Εικόνα που περιέχει στιγμιότυπο οθόνης, γραφικά, γραμματοσειρά, γραφιστική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5A6E51E-6250-964A-A765-E7045697B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111" y="5196006"/>
            <a:ext cx="1610581" cy="161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75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F84FF-52A5-6421-B3B1-2AE77881C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23888-84C2-FB81-A054-262ABB6E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430609"/>
            <a:ext cx="11102594" cy="557784"/>
          </a:xfrm>
        </p:spPr>
        <p:txBody>
          <a:bodyPr anchor="t">
            <a:normAutofit/>
          </a:bodyPr>
          <a:lstStyle/>
          <a:p>
            <a:r>
              <a:rPr lang="el-GR" dirty="0" err="1">
                <a:solidFill>
                  <a:srgbClr val="0070C0"/>
                </a:solidFill>
              </a:rPr>
              <a:t>Οπτικοποίηση</a:t>
            </a:r>
            <a:r>
              <a:rPr lang="el-GR" dirty="0">
                <a:solidFill>
                  <a:srgbClr val="0070C0"/>
                </a:solidFill>
              </a:rPr>
              <a:t> και 3</a:t>
            </a:r>
            <a:r>
              <a:rPr lang="en-US" dirty="0">
                <a:solidFill>
                  <a:srgbClr val="0070C0"/>
                </a:solidFill>
              </a:rPr>
              <a:t>D </a:t>
            </a:r>
            <a:r>
              <a:rPr lang="el-GR" dirty="0">
                <a:solidFill>
                  <a:srgbClr val="0070C0"/>
                </a:solidFill>
              </a:rPr>
              <a:t>εκτύπωση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EA70BDC4-5B22-95CC-19B2-6C3E46DC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3042" y="6427391"/>
            <a:ext cx="3276600" cy="141686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860EDB8-5305-433F-BE41-D7A86D811DB3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400"/>
          </a:p>
        </p:txBody>
      </p:sp>
      <p:pic>
        <p:nvPicPr>
          <p:cNvPr id="3" name="Εικόνα 2" descr="Εικόνα που περιέχει παράθυρο, κτίριο, στιγμιότυπο οθόνης, σπίτι&#10;&#10;Περιγραφή που δημιουργήθηκε αυτόματα">
            <a:extLst>
              <a:ext uri="{FF2B5EF4-FFF2-40B4-BE49-F238E27FC236}">
                <a16:creationId xmlns:a16="http://schemas.microsoft.com/office/drawing/2014/main" id="{7109B10B-0B97-7CDB-CC5F-01BE39A8F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0224"/>
            <a:ext cx="6120765" cy="3315335"/>
          </a:xfrm>
          <a:prstGeom prst="rect">
            <a:avLst/>
          </a:prstGeom>
        </p:spPr>
      </p:pic>
      <p:pic>
        <p:nvPicPr>
          <p:cNvPr id="6" name="Εικόνα 5" descr="Εικόνα που περιέχει κτίριο, πράσινο, παράθ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99801F9E-AC15-9112-B4F6-1BFE031DE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1752158"/>
            <a:ext cx="5210175" cy="39114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ED421D-8E9C-0D6F-8EBE-2F10146F9A19}"/>
              </a:ext>
            </a:extLst>
          </p:cNvPr>
          <p:cNvSpPr txBox="1"/>
          <p:nvPr/>
        </p:nvSpPr>
        <p:spPr>
          <a:xfrm>
            <a:off x="-24765" y="6488668"/>
            <a:ext cx="612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Εικονική πραγματικότητα (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</a:t>
            </a:r>
            <a:r>
              <a:rPr lang="el-GR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irtual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reality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VR)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A0C7EE-7C35-0032-7298-4C1C5518A66D}"/>
              </a:ext>
            </a:extLst>
          </p:cNvPr>
          <p:cNvSpPr txBox="1"/>
          <p:nvPr/>
        </p:nvSpPr>
        <p:spPr>
          <a:xfrm>
            <a:off x="6981825" y="6481706"/>
            <a:ext cx="5210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Τρισδιάστατη εκτύπωση (3D printing-3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DP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1571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DE804-E228-7C6D-6937-51BA47BCE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Εικόνα που περιέχει ακουστικά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91522BB-CC72-BD5D-3B4F-EF9B80D8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323" b="23098"/>
          <a:stretch>
            <a:fillRect/>
          </a:stretch>
        </p:blipFill>
        <p:spPr>
          <a:xfrm>
            <a:off x="7985897" y="1262082"/>
            <a:ext cx="3643745" cy="195223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AA0838-54E3-C3AA-4780-DD31D2C13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Vitrual</a:t>
            </a:r>
            <a:r>
              <a:rPr lang="en-US" dirty="0">
                <a:solidFill>
                  <a:srgbClr val="0070C0"/>
                </a:solidFill>
              </a:rPr>
              <a:t> Reality (VR)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33F055B9-8E49-4215-06C2-AEE73EA57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Εικόνα 2" descr="Εικόνα που περιέχει ουρανός, σύννεφο, χιόνι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FC05AC5A-F315-09D9-A30D-6EDB47B00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29"/>
          <a:stretch/>
        </p:blipFill>
        <p:spPr bwMode="auto">
          <a:xfrm>
            <a:off x="-36948" y="3488006"/>
            <a:ext cx="6051053" cy="3369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Εικόνα 4" descr="Εικόνα που περιέχει σύννεφο, ουρανός, στιγμιότυπο οθόνης, κτίριο&#10;&#10;Περιγραφή που δημιουργήθηκε αυτόματα">
            <a:extLst>
              <a:ext uri="{FF2B5EF4-FFF2-40B4-BE49-F238E27FC236}">
                <a16:creationId xmlns:a16="http://schemas.microsoft.com/office/drawing/2014/main" id="{B90D5BC8-FBFE-6A1A-E00F-752D18A86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421" y="3488006"/>
            <a:ext cx="6032579" cy="33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08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95DA8-0392-9920-32E4-3E6977DC3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5E3DA-8D30-1488-2ED1-B3D5C09E0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430609"/>
            <a:ext cx="11102594" cy="557784"/>
          </a:xfrm>
        </p:spPr>
        <p:txBody>
          <a:bodyPr anchor="t">
            <a:norm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Τεχνικές </a:t>
            </a:r>
            <a:r>
              <a:rPr lang="el-GR" dirty="0" err="1">
                <a:solidFill>
                  <a:srgbClr val="0070C0"/>
                </a:solidFill>
              </a:rPr>
              <a:t>οπτικοποίησης</a:t>
            </a:r>
            <a:r>
              <a:rPr lang="el-GR" dirty="0">
                <a:solidFill>
                  <a:srgbClr val="0070C0"/>
                </a:solidFill>
              </a:rPr>
              <a:t> κατασκευών σκυροδέματος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0231D365-73AE-B5AE-CE38-9C8ED03C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3042" y="6427391"/>
            <a:ext cx="3276600" cy="141686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860EDB8-5305-433F-BE41-D7A86D811DB3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400"/>
          </a:p>
        </p:txBody>
      </p:sp>
      <p:pic>
        <p:nvPicPr>
          <p:cNvPr id="5" name="Εικόνα 4" descr="Εικόνα που περιέχει ορθογώνιο παραλληλόγραμμο, δάπεδ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2DB565B-5211-12F3-1054-21385AF6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510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30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E4A02C-A132-5603-A2EF-C58C2275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3A23BB2-0A77-679F-FA9B-8A1ADCD6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42129F9-340B-4A5D-56AD-AA38AB2B47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Εικόνα που περιέχει εσωτερικό, δάπεδο, τοίχος, δωμάτιο&#10;&#10;Περιγραφή που δημιουργήθηκε αυτόματα">
            <a:extLst>
              <a:ext uri="{FF2B5EF4-FFF2-40B4-BE49-F238E27FC236}">
                <a16:creationId xmlns:a16="http://schemas.microsoft.com/office/drawing/2014/main" id="{06822ABF-8ECF-A339-5E22-933E223A1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409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58E65-BC7D-56B8-D184-F29C6DCD3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153FAF-D61F-A9D0-D264-A6227A6F6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Building Information Modeling (BIM) - Cloud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443001F3-1B21-A6BF-D2BA-206FD6FA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212E566-28E7-96C0-0DED-69DFCAA27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940"/>
            <a:ext cx="12192000" cy="525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15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626E3-85F7-593A-8DD9-1EE5D4A9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C02AE5-EAA2-31D1-6B95-E94C63A3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Building Information Modeling (BIM) - Cloud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A8DDF6D5-9857-CEC0-2FBE-F6241FDB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DCFAC9-C406-171D-1DAA-530E0EAF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744"/>
            <a:ext cx="12192000" cy="53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43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5608E-739E-6118-6024-50EE37F6B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388983-E984-E014-036E-D097C1AF1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Building Information Modeling (BIM)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CDC214AC-8CAB-78EE-41DD-B73BEE63C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B9FF015-D177-00C8-EC97-659BCD1C5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360523-A408-B761-ADF6-26D8867128A0}"/>
              </a:ext>
            </a:extLst>
          </p:cNvPr>
          <p:cNvSpPr txBox="1"/>
          <p:nvPr/>
        </p:nvSpPr>
        <p:spPr>
          <a:xfrm>
            <a:off x="0" y="6427390"/>
            <a:ext cx="407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i="1" dirty="0"/>
              <a:t>Bridges Information Monteling (BrIM)</a:t>
            </a:r>
            <a:endParaRPr lang="nl-NL" i="1" dirty="0">
              <a:effectLst/>
            </a:endParaRPr>
          </a:p>
        </p:txBody>
      </p:sp>
      <p:pic>
        <p:nvPicPr>
          <p:cNvPr id="6" name="Εικόνα 5" descr="Εικόνα που περιέχει εξωτερικός χώρος/ύπαιθρος, ουρανός, υποδομή, δρόμ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929F1BF2-BAF7-46AC-8C2D-07D0D96EF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844" y="-430610"/>
            <a:ext cx="12214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66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AFD7D-C317-696D-6E2C-C3084EB5F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Μοντέλο ΒΙΜ γέφυρας</a:t>
            </a:r>
            <a:endParaRPr lang="el-G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B94C4A-B650-2D0E-E123-9A93E5FD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1430817-11C6-9984-222D-110E45E4E04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11030" r="5133"/>
          <a:stretch>
            <a:fillRect/>
          </a:stretch>
        </p:blipFill>
        <p:spPr>
          <a:xfrm>
            <a:off x="1546681" y="1257300"/>
            <a:ext cx="8955808" cy="5041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95A2F3-9BBA-8B51-846A-9DC6E2C3E8A5}"/>
              </a:ext>
            </a:extLst>
          </p:cNvPr>
          <p:cNvSpPr txBox="1"/>
          <p:nvPr/>
        </p:nvSpPr>
        <p:spPr>
          <a:xfrm>
            <a:off x="3344402" y="5772823"/>
            <a:ext cx="7158087" cy="400110"/>
          </a:xfrm>
          <a:prstGeom prst="rect">
            <a:avLst/>
          </a:prstGeom>
          <a:solidFill>
            <a:srgbClr val="92D050">
              <a:alpha val="7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dirty="0" err="1"/>
              <a:t>BrIM</a:t>
            </a:r>
            <a:r>
              <a:rPr lang="en-US" sz="2000" dirty="0"/>
              <a:t> and GIS Integration </a:t>
            </a:r>
            <a:r>
              <a:rPr lang="en-US" sz="2000" dirty="0">
                <a:solidFill>
                  <a:schemeClr val="bg1"/>
                </a:solidFill>
              </a:rPr>
              <a:t>|</a:t>
            </a:r>
            <a:r>
              <a:rPr lang="en-US" sz="2000" dirty="0"/>
              <a:t> Models &amp; Maps Working Together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921984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C431-0B90-9907-9CFE-6A1196A3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Μοντέλο ΒΙΜ γέφυρας</a:t>
            </a:r>
            <a:endParaRPr lang="el-G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3D428B-5C97-C396-0FD8-ACA974F8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Εικόνα 4" descr="Εικόνα που περιέχει βουνό, εξωτερικός χώρος/ύπαιθρος, φύση, ουρανός&#10;&#10;Περιγραφή που δημιουργήθηκε αυτόματα">
            <a:extLst>
              <a:ext uri="{FF2B5EF4-FFF2-40B4-BE49-F238E27FC236}">
                <a16:creationId xmlns:a16="http://schemas.microsoft.com/office/drawing/2014/main" id="{FFE00E2A-C481-6631-5D51-5D507DB395A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3628" r="3063"/>
          <a:stretch>
            <a:fillRect/>
          </a:stretch>
        </p:blipFill>
        <p:spPr>
          <a:xfrm>
            <a:off x="1729019" y="1333501"/>
            <a:ext cx="9056057" cy="50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54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89185-0F88-8A27-586A-D30A8E207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C57A57-F2BB-8D46-8B72-53A236000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Μοντέλο ΒΙΜ οδού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5EEF73A2-71F4-23C3-CDF0-5799D3259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Θέση περιεχομένου 5">
            <a:extLst>
              <a:ext uri="{FF2B5EF4-FFF2-40B4-BE49-F238E27FC236}">
                <a16:creationId xmlns:a16="http://schemas.microsoft.com/office/drawing/2014/main" id="{6D8FA6E8-8BE2-A748-B91A-2C1F82D14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97" y="1196494"/>
            <a:ext cx="5272670" cy="5230896"/>
          </a:xfrm>
          <a:prstGeom prst="rect">
            <a:avLst/>
          </a:prstGeom>
        </p:spPr>
      </p:pic>
      <p:pic>
        <p:nvPicPr>
          <p:cNvPr id="11" name="Google Shape;224;p10">
            <a:extLst>
              <a:ext uri="{FF2B5EF4-FFF2-40B4-BE49-F238E27FC236}">
                <a16:creationId xmlns:a16="http://schemas.microsoft.com/office/drawing/2014/main" id="{07508B6A-A976-2ABB-C9E8-5944AD7F838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496" y="1794449"/>
            <a:ext cx="5745146" cy="3163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88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A2C7E9-DC20-A7CD-7737-2DBF7B80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Χαρακτηριστικά του ΒΙΜ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AA8BE-E6B3-1B83-A7B0-BD1D05C8A683}"/>
              </a:ext>
            </a:extLst>
          </p:cNvPr>
          <p:cNvSpPr txBox="1"/>
          <p:nvPr/>
        </p:nvSpPr>
        <p:spPr>
          <a:xfrm>
            <a:off x="444500" y="1391874"/>
            <a:ext cx="5322467" cy="44525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BIM αποτελεί μια ψηφιακή 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αναπαράσταση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των κατασκευών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BIM (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Information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) ενδείκνυται για τον σχεδιασμό 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κτηριακών έργων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BIM αναβαθμίζει τον 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σχεδιασμό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των έργων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BIM αποτελεί 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στόχο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στην εκπαίδευση των νέων μηχανικών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BIM πρέπει να εισαχθεί ως αντικείμενο στις 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πανεπιστημιακές διαλέξεις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A0B1086E-E7F1-461F-61A8-262305AF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60CBE-601F-FDD2-C278-3936D6B645AD}"/>
              </a:ext>
            </a:extLst>
          </p:cNvPr>
          <p:cNvSpPr txBox="1"/>
          <p:nvPr/>
        </p:nvSpPr>
        <p:spPr>
          <a:xfrm>
            <a:off x="6049772" y="1391874"/>
            <a:ext cx="5604762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BIM αποτελεί ψηφιακή </a:t>
            </a:r>
            <a:r>
              <a:rPr lang="el-GR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μοντελοποίηση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των κατασκευών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BIM εφαρμόζεται στον σχεδιασμό </a:t>
            </a:r>
            <a:r>
              <a:rPr lang="el-G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είδους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μεμονωμένων </a:t>
            </a:r>
            <a:r>
              <a:rPr lang="el-G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έργων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έργων υποδομής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BIM αναβαθμίζει τη συνολική διαχείριση στον </a:t>
            </a:r>
            <a:r>
              <a:rPr lang="el-G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κύκλο ζωής των έργων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(σχεδιασμός, κατασκευή, συντήρηση)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BIM αποτελεί το </a:t>
            </a:r>
            <a:r>
              <a:rPr lang="el-G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μέσο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για τον ολοκληρωμένο σχεδιασμό έργων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BIM πρέπει να διδάσκεται σε </a:t>
            </a:r>
            <a:r>
              <a:rPr lang="el-G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εργαστηριακές ασκήσεις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και πρακτικές εφαρμογές</a:t>
            </a:r>
          </a:p>
        </p:txBody>
      </p:sp>
    </p:spTree>
    <p:extLst>
      <p:ext uri="{BB962C8B-B14F-4D97-AF65-F5344CB8AC3E}">
        <p14:creationId xmlns:p14="http://schemas.microsoft.com/office/powerpoint/2010/main" val="1717898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2BBF3-3D58-26B4-1AC5-088750894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D53647-2413-91DD-9EC3-E17ACF668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Μοντέλο ΒΙΜ λιμένος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FF9187DB-5B11-A5A8-AC79-A289186F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Εικόνα 5">
            <a:extLst>
              <a:ext uri="{FF2B5EF4-FFF2-40B4-BE49-F238E27FC236}">
                <a16:creationId xmlns:a16="http://schemas.microsoft.com/office/drawing/2014/main" id="{85DB0E50-AB71-B3B7-75F0-ADDDA2928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78" b="18737"/>
          <a:stretch/>
        </p:blipFill>
        <p:spPr>
          <a:xfrm>
            <a:off x="1402080" y="1201727"/>
            <a:ext cx="9674788" cy="544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DF2982-C686-9243-1BF5-43E381FDE173}"/>
              </a:ext>
            </a:extLst>
          </p:cNvPr>
          <p:cNvSpPr txBox="1"/>
          <p:nvPr/>
        </p:nvSpPr>
        <p:spPr>
          <a:xfrm>
            <a:off x="1497078" y="6084648"/>
            <a:ext cx="272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i="1" dirty="0">
                <a:solidFill>
                  <a:schemeClr val="bg1"/>
                </a:solidFill>
              </a:rPr>
              <a:t>NEW</a:t>
            </a:r>
            <a:r>
              <a:rPr lang="nl-NL" i="1" dirty="0">
                <a:solidFill>
                  <a:schemeClr val="bg1"/>
                </a:solidFill>
                <a:effectLst/>
              </a:rPr>
              <a:t> PORT OF PATRAS</a:t>
            </a:r>
          </a:p>
        </p:txBody>
      </p:sp>
    </p:spTree>
    <p:extLst>
      <p:ext uri="{BB962C8B-B14F-4D97-AF65-F5344CB8AC3E}">
        <p14:creationId xmlns:p14="http://schemas.microsoft.com/office/powerpoint/2010/main" val="1172386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18F45-E8DE-667F-F70E-F293DA5CD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14608D-92B5-5C6F-6189-4F950F46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Scan to BIM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559DC454-38F6-0702-D645-85071DAB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Εικόνα 5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4DE2DC96-D1B0-6DD3-8599-DB1C70A17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558"/>
            <a:ext cx="8383576" cy="4776187"/>
          </a:xfrm>
          <a:prstGeom prst="rect">
            <a:avLst/>
          </a:prstGeom>
        </p:spPr>
      </p:pic>
      <p:pic>
        <p:nvPicPr>
          <p:cNvPr id="7" name="Εικόνα 6" descr="Εικόνα που περιέχει σπίτι, καρτούν&#10;&#10;Περιγραφή που δημιουργήθηκε αυτόματα">
            <a:extLst>
              <a:ext uri="{FF2B5EF4-FFF2-40B4-BE49-F238E27FC236}">
                <a16:creationId xmlns:a16="http://schemas.microsoft.com/office/drawing/2014/main" id="{C0F54EC4-C425-4228-C660-9CC144BB8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437" y="4686019"/>
            <a:ext cx="3513226" cy="2171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74F037-0B46-B6D5-D60E-C10C385C0D48}"/>
              </a:ext>
            </a:extLst>
          </p:cNvPr>
          <p:cNvSpPr txBox="1"/>
          <p:nvPr/>
        </p:nvSpPr>
        <p:spPr>
          <a:xfrm>
            <a:off x="1724025" y="1196178"/>
            <a:ext cx="1562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1) Drone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69C15-4D6C-7B42-69E3-EFEF5EC77955}"/>
              </a:ext>
            </a:extLst>
          </p:cNvPr>
          <p:cNvSpPr txBox="1"/>
          <p:nvPr/>
        </p:nvSpPr>
        <p:spPr>
          <a:xfrm>
            <a:off x="7269886" y="4499955"/>
            <a:ext cx="1028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3) BIM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08CAF3-798E-E3C1-1947-A182D639EE80}"/>
              </a:ext>
            </a:extLst>
          </p:cNvPr>
          <p:cNvSpPr txBox="1"/>
          <p:nvPr/>
        </p:nvSpPr>
        <p:spPr>
          <a:xfrm>
            <a:off x="6877050" y="1233791"/>
            <a:ext cx="1562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2) Point cloud</a:t>
            </a:r>
            <a:endParaRPr lang="el-GR" dirty="0"/>
          </a:p>
        </p:txBody>
      </p:sp>
      <p:pic>
        <p:nvPicPr>
          <p:cNvPr id="12" name="Εικόνα 11" descr="Εικόνα που περιέχει εσωτερικός χώρος, παιχνίδι, μοντέλο κλίμακας, τραπέζι&#10;&#10;Περιγραφή που δημιουργήθηκε αυτόματα">
            <a:extLst>
              <a:ext uri="{FF2B5EF4-FFF2-40B4-BE49-F238E27FC236}">
                <a16:creationId xmlns:a16="http://schemas.microsoft.com/office/drawing/2014/main" id="{73A1748A-D91B-E040-0AC1-80EDA6E93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336" y="1594722"/>
            <a:ext cx="3327663" cy="44384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760097-2EBC-7B09-B544-68B805F6D74C}"/>
              </a:ext>
            </a:extLst>
          </p:cNvPr>
          <p:cNvSpPr txBox="1"/>
          <p:nvPr/>
        </p:nvSpPr>
        <p:spPr>
          <a:xfrm>
            <a:off x="9746457" y="6045606"/>
            <a:ext cx="1935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4) 3d Printing</a:t>
            </a:r>
            <a:endParaRPr lang="el-GR" dirty="0"/>
          </a:p>
        </p:txBody>
      </p:sp>
      <p:pic>
        <p:nvPicPr>
          <p:cNvPr id="3" name="Εικόνα 2" descr="Εικόνα που περιέχει σκίτσο/σχέδιο, ζωγραφιά, διάγραμμα, σχεδία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947C017-9AD0-3D9C-AF38-861669CA6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5" y="1167928"/>
            <a:ext cx="1518087" cy="15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81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08AFC-7FC4-86C7-2D3C-2882C448F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BIM-based urban flood 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1D99B-1BA9-D3E0-5C78-FD2913BE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Εικόνα 1" descr="Εικόνα που περιέχει χάρτης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E8CD14B-5EA7-D53C-40CB-3126C186961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92975" y="1188720"/>
            <a:ext cx="8879379" cy="5069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4FE8D2-9624-ADA3-3BD4-6E75AA9E0F4F}"/>
              </a:ext>
            </a:extLst>
          </p:cNvPr>
          <p:cNvSpPr txBox="1"/>
          <p:nvPr/>
        </p:nvSpPr>
        <p:spPr>
          <a:xfrm>
            <a:off x="274320" y="6377227"/>
            <a:ext cx="6898640" cy="480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P. </a:t>
            </a:r>
            <a:r>
              <a:rPr lang="en-US" sz="1200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Tsikas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Chassiakos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V. </a:t>
            </a:r>
            <a:r>
              <a:rPr lang="en-US" sz="1200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Papadimitropoulos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Watershed-BIM Integration for Urban Flood Resilience: A Framework for Simulation, Assessment, and Planning, Sustainability, 17, 2025</a:t>
            </a:r>
            <a:endParaRPr lang="el-GR" sz="12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487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DF589-630B-16B7-E207-E4D05187F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EDAA84-8A23-282F-DCD7-F712D8F0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430609"/>
            <a:ext cx="11102594" cy="557784"/>
          </a:xfrm>
        </p:spPr>
        <p:txBody>
          <a:bodyPr anchor="t">
            <a:norm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Τεχνικές </a:t>
            </a:r>
            <a:r>
              <a:rPr lang="el-GR" dirty="0" err="1">
                <a:solidFill>
                  <a:srgbClr val="0070C0"/>
                </a:solidFill>
              </a:rPr>
              <a:t>οπτικοποίησης</a:t>
            </a:r>
            <a:r>
              <a:rPr lang="el-GR" dirty="0">
                <a:solidFill>
                  <a:srgbClr val="0070C0"/>
                </a:solidFill>
              </a:rPr>
              <a:t> κατασκευών σκυροδέματος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845C873-E1B4-252B-0CED-86FDD99C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3042" y="6427391"/>
            <a:ext cx="3276600" cy="141686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860EDB8-5305-433F-BE41-D7A86D811DB3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400"/>
          </a:p>
        </p:txBody>
      </p:sp>
      <p:pic>
        <p:nvPicPr>
          <p:cNvPr id="3" name="Θέση περιεχομένου 5" descr="Εικόνα που περιέχει εσωτερικός χώρος, δάπεδο, εσωτερική διακόσμηση, τοίχ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369A9229-2AD2-FB55-D569-D741A3CCC90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6305" b="18740"/>
          <a:stretch/>
        </p:blipFill>
        <p:spPr>
          <a:xfrm>
            <a:off x="7747" y="-46766"/>
            <a:ext cx="12192000" cy="6889172"/>
          </a:xfr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2C36D27B-2E1D-1729-AD2F-BBCAF247D275}"/>
              </a:ext>
            </a:extLst>
          </p:cNvPr>
          <p:cNvCxnSpPr/>
          <p:nvPr/>
        </p:nvCxnSpPr>
        <p:spPr>
          <a:xfrm>
            <a:off x="552450" y="4561840"/>
            <a:ext cx="5441950" cy="1249680"/>
          </a:xfrm>
          <a:prstGeom prst="straightConnector1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EDE0D59-F41B-99F7-0246-87543AF1D3E0}"/>
              </a:ext>
            </a:extLst>
          </p:cNvPr>
          <p:cNvSpPr txBox="1"/>
          <p:nvPr/>
        </p:nvSpPr>
        <p:spPr>
          <a:xfrm>
            <a:off x="2022764" y="5080692"/>
            <a:ext cx="116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2,00 </a:t>
            </a:r>
            <a:r>
              <a:rPr lang="en-US" dirty="0">
                <a:solidFill>
                  <a:schemeClr val="bg1"/>
                </a:solidFill>
              </a:rPr>
              <a:t>m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15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E5A51-32E7-1765-A185-F7C8F7015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669020-3850-B803-91AC-7737A9AAC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Digital Twins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0F20A60-B366-0A06-6E74-45DD2EE77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Εικόνα 38">
            <a:extLst>
              <a:ext uri="{FF2B5EF4-FFF2-40B4-BE49-F238E27FC236}">
                <a16:creationId xmlns:a16="http://schemas.microsoft.com/office/drawing/2014/main" id="{79112929-2BC8-B1D9-18FE-854CBAF48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77" y="1329462"/>
            <a:ext cx="9197470" cy="51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93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9E977-C534-7363-D853-30770F5F4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8CB9B6-A8B1-5088-1E1F-D6578C4FF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Προκλήσεις &amp; κενά στην εκπαίδευση στο ΒΙΜ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878FDE-DFEC-5DCC-03F9-7BA53143A37C}"/>
              </a:ext>
            </a:extLst>
          </p:cNvPr>
          <p:cNvSpPr txBox="1"/>
          <p:nvPr/>
        </p:nvSpPr>
        <p:spPr>
          <a:xfrm>
            <a:off x="444500" y="1495477"/>
            <a:ext cx="109347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Έλλειψη κουλτούρας BIM και ολοκληρωμένης προσέγγισης.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Εστίαση ακόμα στα CAD εργαλεία.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Κατακερματισμένα προγράμματα σπουδών χωρίς επαρκή διασύνδεση.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Έλλειψη επαρκώς καταρτισμένων εκπαιδευτών.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Μη επαρκής θεσμική ενσωμάτωση στις προδιαγραφές έργων.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Ανάγκη για ουσιαστική συνεργασία φορέων και υποστήριξη της εκπαίδευσης.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77D00310-CC6A-E7F6-920C-BC9A98AB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75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2AF7D-627A-E2CE-0E73-8CB004391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6737D3-9415-FF78-C4FB-64EE59D7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Επόμενα βήματα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9639C-AAA4-B38A-E31D-BE1BEB4E936A}"/>
              </a:ext>
            </a:extLst>
          </p:cNvPr>
          <p:cNvSpPr txBox="1"/>
          <p:nvPr/>
        </p:nvSpPr>
        <p:spPr>
          <a:xfrm>
            <a:off x="444500" y="1445734"/>
            <a:ext cx="10934700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Αναγνώριση της αξίας του BIM από όλους τους εμπλεκόμενους φορείς.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Καθολική κατανόηση και αποδοχή της σημασίας του BIM στον κύκλο ζωής των έργων.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Εμπέδωση κοινής αντίληψης για τον ρόλο και τα οφέλη του BIM.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Καταγραφή των αναγκών και απαιτήσεων χρηστών.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Ενσωμάτωση μαθημάτων BIM στα πρώτα έτη σπουδών των Πολυτεχνικών Τμημάτων.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Ενίσχυση συνεργασιών μεταξύ Πανεπιστημίων, ΤΕΕ και επαγγελματικών φορέων.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Υποστήριξη εκπαιδευτών και φοιτητών με τεχνικά μέσα και θεσμικές πρωτοβουλίες.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Διάχυση της γνώσης και της αξίας του BIM σε όλο το οικοσύστημα των έργων.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60BB4473-82B2-040F-EEC9-40723C09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32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A2C7E9-DC20-A7CD-7737-2DBF7B80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Συμπεράσματα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A0B1086E-E7F1-461F-61A8-262305AF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F57B2-A496-34ED-4A4F-88180E02C051}"/>
              </a:ext>
            </a:extLst>
          </p:cNvPr>
          <p:cNvSpPr txBox="1"/>
          <p:nvPr/>
        </p:nvSpPr>
        <p:spPr>
          <a:xfrm>
            <a:off x="503429" y="1670719"/>
            <a:ext cx="11185142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είναι μια </a:t>
            </a:r>
            <a:r>
              <a:rPr lang="el-GR" b="1" dirty="0" err="1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πολυεπίπεδη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μεθοδολογία</a:t>
            </a:r>
            <a:r>
              <a:rPr lang="el-GR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που βασίζεται σε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ψηφιακά, </a:t>
            </a:r>
            <a:r>
              <a:rPr lang="el-GR" b="1" dirty="0" err="1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διαλειτουργικά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προσομοιώματα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της κατασκευής.</a:t>
            </a:r>
          </a:p>
          <a:p>
            <a:pPr>
              <a:spcBef>
                <a:spcPts val="600"/>
              </a:spcBef>
            </a:pP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Αξιοποιεί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παραμετρική τρισδιάστατη προσομοίωση (3D)</a:t>
            </a:r>
            <a:r>
              <a:rPr lang="el-GR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πλούσιο επίπεδο πληροφοριών για να δημιουργήσει ένα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ψηφιακό μοντέλο του έργου πριν αυτό κατασκευαστεί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χρήση ενός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ενιαίου </a:t>
            </a:r>
            <a:r>
              <a:rPr lang="el-GR" b="1" dirty="0" err="1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πολυεπίπεδου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μοντέλου</a:t>
            </a:r>
            <a:r>
              <a:rPr lang="el-GR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αλλάζει ριζικά τον τρόπο εκπόνησης μελετών, καθώς υποστηρίζει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έλεγχο και ανάλυση σε χρόνο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ενσωματώνει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πολλά εξειδικευμένα πεδία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επιτρέπει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αποτελεσματικότερη διαχείριση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υιοθέτηση του BIM οδηγεί σε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βελτίωση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της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ακρίβειας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της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ποιότητας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του σχεδιασμού,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μείωση κόστους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χρόνου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κατασκευής, και </a:t>
            </a:r>
            <a:r>
              <a:rPr lang="el-GR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βελτιωμένη διαχείριση πληροφοριών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σε όλο τον κύκλο ζωής του έργου.</a:t>
            </a:r>
          </a:p>
        </p:txBody>
      </p:sp>
    </p:spTree>
    <p:extLst>
      <p:ext uri="{BB962C8B-B14F-4D97-AF65-F5344CB8AC3E}">
        <p14:creationId xmlns:p14="http://schemas.microsoft.com/office/powerpoint/2010/main" val="3317953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89782B4-FE88-C806-C129-0F72AB9711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40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C27037F-68BD-40B2-0431-E46235437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00297908-5850-4814-970D-3906FCFBCBBD}"/>
              </a:ext>
            </a:extLst>
          </p:cNvPr>
          <p:cNvSpPr/>
          <p:nvPr/>
        </p:nvSpPr>
        <p:spPr>
          <a:xfrm>
            <a:off x="567601" y="5552597"/>
            <a:ext cx="2824359" cy="713268"/>
          </a:xfrm>
          <a:prstGeom prst="rect">
            <a:avLst/>
          </a:prstGeom>
          <a:noFill/>
        </p:spPr>
        <p:txBody>
          <a:bodyPr wrap="none" lIns="96772" tIns="48385" rIns="96772" bIns="48385">
            <a:spAutoFit/>
          </a:bodyPr>
          <a:lstStyle/>
          <a:p>
            <a:pPr algn="ctr"/>
            <a:r>
              <a:rPr lang="el-GR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Ευχαριστώ!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8D67C8E-FC94-D20E-9987-578D3229F814}"/>
              </a:ext>
            </a:extLst>
          </p:cNvPr>
          <p:cNvSpPr/>
          <p:nvPr/>
        </p:nvSpPr>
        <p:spPr>
          <a:xfrm>
            <a:off x="4157694" y="5253203"/>
            <a:ext cx="84453" cy="151091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48"/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4CBE7B8F-72F2-D410-6417-9BDB9961A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9"/>
            <a:ext cx="7294357" cy="56737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l-GR" sz="4267" b="1" dirty="0">
                <a:solidFill>
                  <a:srgbClr val="7030A0"/>
                </a:solidFill>
                <a:latin typeface="Arial" charset="0"/>
              </a:rPr>
              <a:t>Επίλογος</a:t>
            </a:r>
          </a:p>
          <a:p>
            <a:endParaRPr lang="en-US" sz="1867" b="1" dirty="0">
              <a:solidFill>
                <a:srgbClr val="0000FF"/>
              </a:solidFill>
              <a:latin typeface="Arial" charset="0"/>
            </a:endParaRPr>
          </a:p>
          <a:p>
            <a:endParaRPr lang="el-GR" sz="1867" b="1" dirty="0">
              <a:solidFill>
                <a:srgbClr val="0000FF"/>
              </a:solidFill>
              <a:latin typeface="Arial" charset="0"/>
            </a:endParaRPr>
          </a:p>
          <a:p>
            <a:r>
              <a:rPr lang="en-US" sz="3733" b="1" dirty="0">
                <a:solidFill>
                  <a:srgbClr val="0000FF"/>
                </a:solidFill>
                <a:latin typeface="Arial" charset="0"/>
              </a:rPr>
              <a:t>Build the Project</a:t>
            </a:r>
            <a:r>
              <a:rPr lang="en-US" sz="3733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4267" b="1" i="1" dirty="0">
                <a:solidFill>
                  <a:srgbClr val="0000FF"/>
                </a:solidFill>
                <a:latin typeface="Arial" charset="0"/>
              </a:rPr>
              <a:t>TWICE</a:t>
            </a:r>
            <a:endParaRPr lang="el-GR" sz="4267" b="1" i="1" dirty="0">
              <a:solidFill>
                <a:srgbClr val="0000FF"/>
              </a:solidFill>
              <a:latin typeface="Arial" charset="0"/>
            </a:endParaRPr>
          </a:p>
          <a:p>
            <a:r>
              <a:rPr lang="el-GR" sz="2400" dirty="0">
                <a:solidFill>
                  <a:srgbClr val="0000FF"/>
                </a:solidFill>
              </a:rPr>
              <a:t>(</a:t>
            </a:r>
            <a:r>
              <a:rPr lang="en-US" sz="2400" dirty="0">
                <a:solidFill>
                  <a:srgbClr val="0000FF"/>
                </a:solidFill>
              </a:rPr>
              <a:t>once digitally with BIM, and once physically on site</a:t>
            </a:r>
            <a:r>
              <a:rPr lang="el-GR" sz="2400" dirty="0">
                <a:solidFill>
                  <a:srgbClr val="0000FF"/>
                </a:solidFill>
              </a:rPr>
              <a:t>)</a:t>
            </a:r>
          </a:p>
          <a:p>
            <a:endParaRPr lang="el-GR" sz="1600" b="1" dirty="0">
              <a:solidFill>
                <a:srgbClr val="0000FF"/>
              </a:solidFill>
            </a:endParaRPr>
          </a:p>
          <a:p>
            <a:r>
              <a:rPr lang="en-US" sz="4267" b="1" dirty="0">
                <a:solidFill>
                  <a:srgbClr val="0000FF"/>
                </a:solidFill>
              </a:rPr>
              <a:t>Do the Work </a:t>
            </a:r>
            <a:r>
              <a:rPr lang="en-US" sz="4800" b="1" i="1" dirty="0">
                <a:solidFill>
                  <a:srgbClr val="0000FF"/>
                </a:solidFill>
              </a:rPr>
              <a:t>ONCE</a:t>
            </a:r>
          </a:p>
          <a:p>
            <a:endParaRPr lang="el-GR" sz="2400" dirty="0"/>
          </a:p>
          <a:p>
            <a:r>
              <a:rPr lang="en-US" sz="1867" dirty="0"/>
              <a:t>Dr. Salman Azhar</a:t>
            </a:r>
            <a:r>
              <a:rPr lang="el-GR" sz="1867" dirty="0"/>
              <a:t>, </a:t>
            </a:r>
            <a:r>
              <a:rPr lang="en-US" sz="1867" dirty="0"/>
              <a:t>Auburn University, USA</a:t>
            </a:r>
          </a:p>
          <a:p>
            <a:endParaRPr lang="en-US" sz="2400" dirty="0"/>
          </a:p>
          <a:p>
            <a:endParaRPr lang="el-GR" sz="4267" b="1" i="1" dirty="0">
              <a:solidFill>
                <a:srgbClr val="C00000"/>
              </a:solidFill>
              <a:latin typeface="Arial" charset="0"/>
            </a:endParaRPr>
          </a:p>
          <a:p>
            <a:pPr algn="ctr"/>
            <a:endParaRPr lang="en-US" sz="4267" b="1" i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17449"/>
      </p:ext>
    </p:extLst>
  </p:cSld>
  <p:clrMapOvr>
    <a:masterClrMapping/>
  </p:clrMapOvr>
  <p:transition advClick="0" advTm="4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FF8EC-5A83-4D60-85CD-392E0D53C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62BA15-5D77-F037-39BA-F5517592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Η σημασία του BIM στην εκπαίδευση των μηχανικών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D4D9B-43E5-653F-B5C3-870D04123DA6}"/>
              </a:ext>
            </a:extLst>
          </p:cNvPr>
          <p:cNvSpPr txBox="1"/>
          <p:nvPr/>
        </p:nvSpPr>
        <p:spPr>
          <a:xfrm>
            <a:off x="444500" y="1772474"/>
            <a:ext cx="10934700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Προετοιμάζει τους νέους μηχανικούς για το ψηφιακό περιβάλλον έργων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Ενισχύει τη διεπιστημονική συνεργασία (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– Civil – MEP –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Συνδέει τη θεωρία με πραγματικές διαδικασίες σχεδιασμού &amp; διαχείρισης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Καλλιεργεί δεξιότητες λήψης αποφάσεων βάσει δεδομένων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Δημιουργεί γέφυρες με τη βιομηχανία και τη δημόσια διοίκηση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29DE42B8-B7F7-D2C7-38CD-1CA5BF44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20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18E90-4BDE-3E9F-867A-2E9FC794F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011312-49B1-8929-F1E6-E9D3B060C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0070C0"/>
                </a:solidFill>
              </a:rPr>
              <a:t>Το «οικοσύστημα» BIM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A21AB324-FC56-243C-B128-E655FF56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 descr="A diagram of a company&#10;&#10;AI-generated content may be incorrect.">
            <a:extLst>
              <a:ext uri="{FF2B5EF4-FFF2-40B4-BE49-F238E27FC236}">
                <a16:creationId xmlns:a16="http://schemas.microsoft.com/office/drawing/2014/main" id="{01A44FCC-1458-EF76-E297-EFE281A7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672" y="1232494"/>
            <a:ext cx="54102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00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ECE1E1C1-5870-08D3-968E-0EE18FE7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Θέση περιεχομένου 5" descr="Εικόνα που περιέχει κείμενο, διάγραμμα, σκίτσο/σχέδιο, τεχνικό σχέδι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D6D5A7A-7196-14F7-EF7F-24801DE590A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06842" y="1207194"/>
            <a:ext cx="7885860" cy="5569526"/>
          </a:xfr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1A879AD7-3C04-E29D-768D-F065F5958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30609"/>
            <a:ext cx="11210544" cy="557784"/>
          </a:xfrm>
        </p:spPr>
        <p:txBody>
          <a:bodyPr/>
          <a:lstStyle/>
          <a:p>
            <a:r>
              <a:rPr lang="el-GR" dirty="0">
                <a:solidFill>
                  <a:srgbClr val="00B050"/>
                </a:solidFill>
              </a:rPr>
              <a:t>Εργαστήριο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Building Information Modeling (BIM)</a:t>
            </a:r>
          </a:p>
        </p:txBody>
      </p:sp>
    </p:spTree>
    <p:extLst>
      <p:ext uri="{BB962C8B-B14F-4D97-AF65-F5344CB8AC3E}">
        <p14:creationId xmlns:p14="http://schemas.microsoft.com/office/powerpoint/2010/main" val="394638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50BB6-3678-4E07-D00D-39A927401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BE9526-30D5-DB35-1DB3-4F177D151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Σχεδιασμός του έργου (3</a:t>
            </a:r>
            <a:r>
              <a:rPr lang="en-US" dirty="0">
                <a:solidFill>
                  <a:srgbClr val="0070C0"/>
                </a:solidFill>
              </a:rPr>
              <a:t>D-BIM)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71991402-4375-B5ED-51AE-D5AD8988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Εικόνα 5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39948E5-5EBA-94E6-9858-4461B6270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7" y="2332105"/>
            <a:ext cx="3011586" cy="2534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A43C577-0EE1-47D2-D240-1B1257DB6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59" y="2416773"/>
            <a:ext cx="2787162" cy="244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Εικόνα 7" descr="Εικόνα που περιέχει στιγμιότυπο οθόνης, σχεδίαση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0FAD4C84-CCF3-A2C6-E27F-4E7E3155C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06" y="2490422"/>
            <a:ext cx="2753995" cy="23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2514A-0B70-C859-B545-E729089B79A0}"/>
              </a:ext>
            </a:extLst>
          </p:cNvPr>
          <p:cNvSpPr txBox="1"/>
          <p:nvPr/>
        </p:nvSpPr>
        <p:spPr>
          <a:xfrm>
            <a:off x="132080" y="5512580"/>
            <a:ext cx="3855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Μοντέλο (3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BIM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REVIT</a:t>
            </a:r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49885-0516-7195-12DE-2AAB1C9B165E}"/>
              </a:ext>
            </a:extLst>
          </p:cNvPr>
          <p:cNvSpPr txBox="1"/>
          <p:nvPr/>
        </p:nvSpPr>
        <p:spPr>
          <a:xfrm>
            <a:off x="4356658" y="5683510"/>
            <a:ext cx="3855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Φορέας κατασκευής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383D33-A278-71E4-A248-78288023D8D3}"/>
              </a:ext>
            </a:extLst>
          </p:cNvPr>
          <p:cNvSpPr txBox="1"/>
          <p:nvPr/>
        </p:nvSpPr>
        <p:spPr>
          <a:xfrm>
            <a:off x="8212221" y="5545011"/>
            <a:ext cx="3855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Ανάλυση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dirty="0"/>
              <a:t>Robot Structural Analysis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1258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2A9DF-F51E-FA95-0785-5D968CD37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C85C25-5F1B-6A7A-5B8E-EB111CF7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Χρονοπρογραμματισμός &amp; ανάλυση κόστους (4</a:t>
            </a:r>
            <a:r>
              <a:rPr lang="en-US" dirty="0">
                <a:solidFill>
                  <a:srgbClr val="0070C0"/>
                </a:solidFill>
              </a:rPr>
              <a:t>D-</a:t>
            </a:r>
            <a:r>
              <a:rPr lang="el-GR" dirty="0">
                <a:solidFill>
                  <a:srgbClr val="0070C0"/>
                </a:solidFill>
              </a:rPr>
              <a:t>5</a:t>
            </a:r>
            <a:r>
              <a:rPr lang="en-US" dirty="0">
                <a:solidFill>
                  <a:srgbClr val="0070C0"/>
                </a:solidFill>
              </a:rPr>
              <a:t>D)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4721814A-3FA4-1A7B-CD9F-9402A289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Εικόνα 5" descr="Εικόνα που περιέχει στιγμιότυπο οθόνης, λογισμικό γραφικών, σπίτι, λογισμικό πολυμέσων&#10;&#10;Περιγραφή που δημιουργήθηκε αυτόματα">
            <a:extLst>
              <a:ext uri="{FF2B5EF4-FFF2-40B4-BE49-F238E27FC236}">
                <a16:creationId xmlns:a16="http://schemas.microsoft.com/office/drawing/2014/main" id="{B96E15A9-2DB8-5936-1FB6-872DF4D99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3" y="2168163"/>
            <a:ext cx="6027323" cy="3461145"/>
          </a:xfrm>
          <a:prstGeom prst="rect">
            <a:avLst/>
          </a:prstGeom>
        </p:spPr>
      </p:pic>
      <p:pic>
        <p:nvPicPr>
          <p:cNvPr id="7" name="Εικόνα 6" descr="Εικόνα που περιέχει σπίτι, διάγραμμα, Σχέδιο, κάτοψη&#10;&#10;Περιγραφή που δημιουργήθηκε αυτόματα">
            <a:extLst>
              <a:ext uri="{FF2B5EF4-FFF2-40B4-BE49-F238E27FC236}">
                <a16:creationId xmlns:a16="http://schemas.microsoft.com/office/drawing/2014/main" id="{AB3E227B-5C86-1A46-17E8-031933D57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77" r="51558"/>
          <a:stretch/>
        </p:blipFill>
        <p:spPr bwMode="auto">
          <a:xfrm>
            <a:off x="7412869" y="1875023"/>
            <a:ext cx="4040698" cy="2691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Εικόνα 7" descr="Εικόνα που περιέχει σπίτι, διάγραμμα, Σχέδιο, κάτοψη&#10;&#10;Περιγραφή που δημιουργήθηκε αυτόματα">
            <a:extLst>
              <a:ext uri="{FF2B5EF4-FFF2-40B4-BE49-F238E27FC236}">
                <a16:creationId xmlns:a16="http://schemas.microsoft.com/office/drawing/2014/main" id="{8DB7032E-0E22-590D-80FA-DB46B7617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14077" b="23568"/>
          <a:stretch/>
        </p:blipFill>
        <p:spPr bwMode="auto">
          <a:xfrm>
            <a:off x="7277215" y="4238046"/>
            <a:ext cx="4312006" cy="2194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8EE0F4-9709-FA0B-31AD-7862C2E5DFAF}"/>
              </a:ext>
            </a:extLst>
          </p:cNvPr>
          <p:cNvSpPr txBox="1"/>
          <p:nvPr/>
        </p:nvSpPr>
        <p:spPr>
          <a:xfrm>
            <a:off x="68677" y="1228692"/>
            <a:ext cx="6027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Χρονοπρογραμματισμός εργασιών (4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BIM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Infraworks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1712E7-6DA5-1F46-2BBB-456ABFA4F665}"/>
              </a:ext>
            </a:extLst>
          </p:cNvPr>
          <p:cNvSpPr txBox="1"/>
          <p:nvPr/>
        </p:nvSpPr>
        <p:spPr>
          <a:xfrm>
            <a:off x="6683605" y="1182595"/>
            <a:ext cx="52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Εκτίμηση ποσοτήτων υλικών και κόστους (5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BIM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Revit &amp;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infraworks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90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E9DE0-9163-3FC0-7D68-61583A025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2547FD-2832-CE62-E6D2-B9028151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Ενεργειακή ανάλυση </a:t>
            </a:r>
            <a:r>
              <a:rPr lang="en-US" dirty="0">
                <a:solidFill>
                  <a:srgbClr val="0070C0"/>
                </a:solidFill>
              </a:rPr>
              <a:t>&amp; </a:t>
            </a:r>
            <a:r>
              <a:rPr lang="el-GR" dirty="0">
                <a:solidFill>
                  <a:srgbClr val="0070C0"/>
                </a:solidFill>
              </a:rPr>
              <a:t>Συντήρηση κατασκευής (6</a:t>
            </a:r>
            <a:r>
              <a:rPr lang="en-US" dirty="0">
                <a:solidFill>
                  <a:srgbClr val="0070C0"/>
                </a:solidFill>
              </a:rPr>
              <a:t>D-7D)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D81EBA77-0570-7754-454F-CC467DCC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Εικόνα 2" descr="Εικόνα που περιέχει κείμενο, στιγμιότυπο οθόνης, σκηνή/αντίσκηνο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1AF0896-B6AD-AA79-5E86-10746C494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506"/>
            <a:ext cx="5657364" cy="3115978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πίτι, στιγμιότυπο οθόνης, λογισμικό γραφικών&#10;&#10;Περιγραφή που δημιουργήθηκε αυτόματα">
            <a:extLst>
              <a:ext uri="{FF2B5EF4-FFF2-40B4-BE49-F238E27FC236}">
                <a16:creationId xmlns:a16="http://schemas.microsoft.com/office/drawing/2014/main" id="{4AE0C3AE-BD65-E396-3261-DAD7C5BEC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17" y="2691519"/>
            <a:ext cx="6279427" cy="31159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0EC7AF-86D0-1829-F27B-FE562F59E1F1}"/>
              </a:ext>
            </a:extLst>
          </p:cNvPr>
          <p:cNvSpPr txBox="1"/>
          <p:nvPr/>
        </p:nvSpPr>
        <p:spPr>
          <a:xfrm>
            <a:off x="0" y="1605582"/>
            <a:ext cx="6142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Ενεργειακή ανάλυση (6D-BIM)</a:t>
            </a:r>
            <a:endParaRPr 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Revit and </a:t>
            </a:r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05E5C-B017-6482-CBB1-1BEA86AB2601}"/>
              </a:ext>
            </a:extLst>
          </p:cNvPr>
          <p:cNvSpPr txBox="1"/>
          <p:nvPr/>
        </p:nvSpPr>
        <p:spPr>
          <a:xfrm>
            <a:off x="6142230" y="1584589"/>
            <a:ext cx="6049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Λειτουργία &amp; Συντήρηση της κατασκευής (7D-BIM)</a:t>
            </a:r>
            <a:endParaRPr 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BIM 360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0381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6C43E-9165-EB3A-77B6-BED8D9DD1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F6DA6D-5D56-406F-76F7-DFBE7CF4D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Ασφάλεια τεχνικών έργων (8</a:t>
            </a:r>
            <a:r>
              <a:rPr lang="en-US" dirty="0">
                <a:solidFill>
                  <a:srgbClr val="0070C0"/>
                </a:solidFill>
              </a:rPr>
              <a:t>D-BIM)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05519C3-9877-2A55-5072-8B40A97CC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Εικόνα 5" descr="Εικόνα που περιέχει παράθυρο, στιγμιότυπο οθόνης, καρτούν, σπίτι&#10;&#10;Περιγραφή που δημιουργήθηκε αυτόματα">
            <a:extLst>
              <a:ext uri="{FF2B5EF4-FFF2-40B4-BE49-F238E27FC236}">
                <a16:creationId xmlns:a16="http://schemas.microsoft.com/office/drawing/2014/main" id="{38F8B3C6-03A7-3D39-8C28-A913AB51A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8992"/>
            <a:ext cx="6256775" cy="28377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6964B4-1D84-0019-B900-59E7232FCF40}"/>
              </a:ext>
            </a:extLst>
          </p:cNvPr>
          <p:cNvSpPr txBox="1"/>
          <p:nvPr/>
        </p:nvSpPr>
        <p:spPr>
          <a:xfrm>
            <a:off x="81172" y="5710954"/>
            <a:ext cx="12110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Ασφάλεια τεχνικών έργων (8D-BIM)</a:t>
            </a:r>
            <a:endParaRPr lang="el-GR" dirty="0"/>
          </a:p>
        </p:txBody>
      </p:sp>
      <p:pic>
        <p:nvPicPr>
          <p:cNvPr id="8" name="Εικόνα 7" descr="Εικόνα που περιέχει έπιπλα, στιγμιότυπο οθόνης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6CD90A8-AEE8-0AF5-C763-4819040AC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129" y="2288991"/>
            <a:ext cx="5766872" cy="28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4121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CF3D1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889724_Win32" id="{A47D2243-58B7-4EA1-AC61-F4DDB07AC155}" vid="{5B84BEAD-BCA6-42F5-9270-6ECA397995EE}"/>
    </a:ext>
  </a:extLst>
</a:theme>
</file>

<file path=ppt/theme/theme2.xml><?xml version="1.0" encoding="utf-8"?>
<a:theme xmlns:a="http://schemas.openxmlformats.org/drawingml/2006/main" name="imu-presentation-template">
  <a:themeElements>
    <a:clrScheme name="imu-presentation-template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imu-presentation-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mu-presentation-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u-presentation-templat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u-presentation-templat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u-presentation-templat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u-presentation-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u-presentation-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u-presentation-templat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EFEE82-03DD-4F90-81E2-2AF29E1D81FB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FB6FBE4-5ACD-4115-9139-635E82C3D3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C6F549-03FF-4828-9BD8-8F40C0A2B2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740</Words>
  <Application>Microsoft Office PowerPoint</Application>
  <PresentationFormat>Widescreen</PresentationFormat>
  <Paragraphs>152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Aptos</vt:lpstr>
      <vt:lpstr>Arial</vt:lpstr>
      <vt:lpstr>Calibri</vt:lpstr>
      <vt:lpstr>Comic Sans MS</vt:lpstr>
      <vt:lpstr>Segoe UI</vt:lpstr>
      <vt:lpstr>Tahoma</vt:lpstr>
      <vt:lpstr>Verdana</vt:lpstr>
      <vt:lpstr>Wingdings</vt:lpstr>
      <vt:lpstr>WelcomeDoc</vt:lpstr>
      <vt:lpstr>imu-presentation-template</vt:lpstr>
      <vt:lpstr>PowerPoint Presentation</vt:lpstr>
      <vt:lpstr>Χαρακτηριστικά του ΒΙΜ</vt:lpstr>
      <vt:lpstr>Η σημασία του BIM στην εκπαίδευση των μηχανικών</vt:lpstr>
      <vt:lpstr>Το «οικοσύστημα» BIM</vt:lpstr>
      <vt:lpstr>Εργαστήριο Building Information Modeling (BIM)</vt:lpstr>
      <vt:lpstr>Σχεδιασμός του έργου (3D-BIM)</vt:lpstr>
      <vt:lpstr>Χρονοπρογραμματισμός &amp; ανάλυση κόστους (4D-5D)</vt:lpstr>
      <vt:lpstr>Ενεργειακή ανάλυση &amp; Συντήρηση κατασκευής (6D-7D)</vt:lpstr>
      <vt:lpstr>Ασφάλεια τεχνικών έργων (8D-BIM)</vt:lpstr>
      <vt:lpstr>Οπτικοποίηση και 3D εκτύπωση</vt:lpstr>
      <vt:lpstr>Vitrual Reality (VR)</vt:lpstr>
      <vt:lpstr>Τεχνικές οπτικοποίησης κατασκευών σκυροδέματος</vt:lpstr>
      <vt:lpstr>PowerPoint Presentation</vt:lpstr>
      <vt:lpstr>Building Information Modeling (BIM) - Cloud</vt:lpstr>
      <vt:lpstr>Building Information Modeling (BIM) - Cloud</vt:lpstr>
      <vt:lpstr>Building Information Modeling (BIM)</vt:lpstr>
      <vt:lpstr>Μοντέλο ΒΙΜ γέφυρας</vt:lpstr>
      <vt:lpstr>Μοντέλο ΒΙΜ γέφυρας</vt:lpstr>
      <vt:lpstr>Μοντέλο ΒΙΜ οδού</vt:lpstr>
      <vt:lpstr>Μοντέλο ΒΙΜ λιμένος</vt:lpstr>
      <vt:lpstr>Scan to BIM</vt:lpstr>
      <vt:lpstr>BIM-based urban flood simulation</vt:lpstr>
      <vt:lpstr>Τεχνικές οπτικοποίησης κατασκευών σκυροδέματος</vt:lpstr>
      <vt:lpstr>Digital Twins</vt:lpstr>
      <vt:lpstr>Προκλήσεις &amp; κενά στην εκπαίδευση στο ΒΙΜ</vt:lpstr>
      <vt:lpstr>Επόμενα βήματα</vt:lpstr>
      <vt:lpstr>Συμπεράσματα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keywords/>
  <cp:lastModifiedBy>CHASIAKOS ATHANASIOS</cp:lastModifiedBy>
  <cp:revision>44</cp:revision>
  <dcterms:created xsi:type="dcterms:W3CDTF">2022-05-26T06:44:04Z</dcterms:created>
  <dcterms:modified xsi:type="dcterms:W3CDTF">2025-12-08T09:51:21Z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