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8" r:id="rId2"/>
    <p:sldId id="258" r:id="rId3"/>
    <p:sldId id="288" r:id="rId4"/>
    <p:sldId id="298" r:id="rId5"/>
    <p:sldId id="306" r:id="rId6"/>
    <p:sldId id="299" r:id="rId7"/>
    <p:sldId id="295" r:id="rId8"/>
    <p:sldId id="300" r:id="rId9"/>
    <p:sldId id="301" r:id="rId10"/>
    <p:sldId id="302" r:id="rId11"/>
    <p:sldId id="303" r:id="rId12"/>
    <p:sldId id="30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502" y="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7EAB4-399F-4F72-9C79-2488DC586D46}" type="datetimeFigureOut">
              <a:rPr lang="en-US" smtClean="0"/>
              <a:t>05-Apr-16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F6C1F-4CE3-4B64-9E34-3E97E34A4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5ED18-2C82-4897-A133-555D86C8C77E}" type="datetime1">
              <a:rPr lang="en-US" smtClean="0"/>
              <a:t>05-Apr-16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5FA4-F283-44DD-B729-88F064AA6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69AE-A170-4C7B-B5D6-F715B5FE0E39}" type="datetime1">
              <a:rPr lang="en-US" smtClean="0"/>
              <a:t>05-Apr-16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5FA4-F283-44DD-B729-88F064AA6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9B13-2CE6-4F37-A152-E0AEC5A39EFA}" type="datetime1">
              <a:rPr lang="en-US" smtClean="0"/>
              <a:t>05-Apr-16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5FA4-F283-44DD-B729-88F064AA6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25A3-3B73-4303-AE21-1FB32113E2A7}" type="datetime1">
              <a:rPr lang="en-US" smtClean="0"/>
              <a:t>05-Apr-16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5FA4-F283-44DD-B729-88F064AA6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33F2-8617-42A4-A6A0-8340B4FD9A68}" type="datetime1">
              <a:rPr lang="en-US" smtClean="0"/>
              <a:t>05-Apr-16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5FA4-F283-44DD-B729-88F064AA6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CD97-DF94-4120-805C-C9D8FD82709E}" type="datetime1">
              <a:rPr lang="en-US" smtClean="0"/>
              <a:t>05-Apr-16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5FA4-F283-44DD-B729-88F064AA6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4B2D-63F2-4751-9C24-64D1E945D5CD}" type="datetime1">
              <a:rPr lang="en-US" smtClean="0"/>
              <a:t>05-Apr-16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5FA4-F283-44DD-B729-88F064AA6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3EB5-0D82-4161-B479-63D387EF86D0}" type="datetime1">
              <a:rPr lang="en-US" smtClean="0"/>
              <a:t>05-Apr-16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5FA4-F283-44DD-B729-88F064AA6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1860-4ACE-4EE1-B27F-CEB9C36361FE}" type="datetime1">
              <a:rPr lang="en-US" smtClean="0"/>
              <a:t>05-Apr-16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5FA4-F283-44DD-B729-88F064AA6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FBC0-53D9-4DAD-AE4D-303AA084981C}" type="datetime1">
              <a:rPr lang="en-US" smtClean="0"/>
              <a:t>05-Apr-16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5FA4-F283-44DD-B729-88F064AA6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6FB4-93D8-4013-AB2B-DDAF42D45825}" type="datetime1">
              <a:rPr lang="en-US" smtClean="0"/>
              <a:t>05-Apr-16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5FA4-F283-44DD-B729-88F064AA6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90017-5291-4BDE-AE6E-08D6D50329B1}" type="datetime1">
              <a:rPr lang="en-US" smtClean="0"/>
              <a:t>05-Apr-16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35FA4-F283-44DD-B729-88F064AA6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1800" dirty="0" smtClean="0"/>
              <a:t>ΠΑΝΕΠΙΣΤΗΜΙΟ ΠΑΤΡΩΝ</a:t>
            </a:r>
            <a:br>
              <a:rPr lang="el-GR" sz="1800" dirty="0" smtClean="0"/>
            </a:br>
            <a:r>
              <a:rPr lang="el-GR" sz="1800" dirty="0" smtClean="0"/>
              <a:t>ΤΜΗΜΑ ΠΟΛΙΤΙΚΩΝ ΜΗΧΑΝΙΚΩΝ</a:t>
            </a:r>
            <a:br>
              <a:rPr lang="el-GR" sz="1800" dirty="0" smtClean="0"/>
            </a:br>
            <a:r>
              <a:rPr lang="el-GR" sz="1800" dirty="0" smtClean="0"/>
              <a:t>ΜΑΘΗΜΑ</a:t>
            </a:r>
            <a:r>
              <a:rPr lang="en-US" sz="1800" dirty="0" smtClean="0"/>
              <a:t>: </a:t>
            </a:r>
            <a:r>
              <a:rPr lang="el-GR" sz="1800" dirty="0" smtClean="0"/>
              <a:t>ΕΥΦΥΕΙΣ ΠΟΛΕΙΣ, ΥΠΟΔΟΜΕΣ ΚΑΙ ΜΕΤΑΦΟΡΕΣ</a:t>
            </a:r>
            <a:br>
              <a:rPr lang="el-GR" sz="1800" dirty="0" smtClean="0"/>
            </a:br>
            <a:r>
              <a:rPr lang="el-GR" sz="1800" dirty="0" smtClean="0"/>
              <a:t>Ακαδημαϊκό  έτος 2015-2016</a:t>
            </a:r>
            <a:br>
              <a:rPr lang="el-GR" sz="1800" dirty="0" smtClean="0"/>
            </a:br>
            <a:r>
              <a:rPr lang="el-GR" sz="1800" dirty="0" smtClean="0"/>
              <a:t>10</a:t>
            </a:r>
            <a:r>
              <a:rPr lang="el-GR" sz="1800" baseline="30000" dirty="0" smtClean="0"/>
              <a:t>ο</a:t>
            </a:r>
            <a:r>
              <a:rPr lang="el-GR" sz="1800" dirty="0" smtClean="0"/>
              <a:t> Εξάμηνο</a:t>
            </a:r>
            <a:endParaRPr lang="en-US" sz="1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l-GR" sz="1800" dirty="0" smtClean="0"/>
          </a:p>
          <a:p>
            <a:pPr algn="ctr">
              <a:buNone/>
            </a:pPr>
            <a:r>
              <a:rPr lang="el-GR" sz="2400" b="1" i="1" u="sng" dirty="0" smtClean="0">
                <a:solidFill>
                  <a:schemeClr val="accent1"/>
                </a:solidFill>
              </a:rPr>
              <a:t> </a:t>
            </a:r>
            <a:r>
              <a:rPr lang="en-US" sz="4800" b="1" i="1" u="sng" dirty="0" smtClean="0">
                <a:solidFill>
                  <a:schemeClr val="accent1"/>
                </a:solidFill>
              </a:rPr>
              <a:t>CASE STUDY</a:t>
            </a:r>
          </a:p>
          <a:p>
            <a:pPr algn="ctr">
              <a:buNone/>
            </a:pPr>
            <a:r>
              <a:rPr lang="en-US" sz="4800" b="1" i="1" u="sng" dirty="0" smtClean="0">
                <a:solidFill>
                  <a:schemeClr val="accent1"/>
                </a:solidFill>
              </a:rPr>
              <a:t>AMSTERDAM-SMART GRID</a:t>
            </a:r>
          </a:p>
          <a:p>
            <a:pPr algn="ctr">
              <a:buNone/>
            </a:pPr>
            <a:endParaRPr lang="el-GR" sz="2400" i="1" dirty="0" smtClean="0">
              <a:solidFill>
                <a:schemeClr val="accent1"/>
              </a:solidFill>
            </a:endParaRPr>
          </a:p>
        </p:txBody>
      </p:sp>
      <p:sp>
        <p:nvSpPr>
          <p:cNvPr id="45058" name="AutoShape 2" descr="Αποτέλεσμα εικόνας για smart citi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2294" name="Picture 6" descr="Αποτέλεσμα εικόνας για amsterdam smart c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181600"/>
            <a:ext cx="1895475" cy="981076"/>
          </a:xfrm>
          <a:prstGeom prst="rect">
            <a:avLst/>
          </a:prstGeom>
          <a:noFill/>
        </p:spPr>
      </p:pic>
      <p:pic>
        <p:nvPicPr>
          <p:cNvPr id="12296" name="Picture 8" descr="Αποτέλεσμα εικόνας για amsterdam smart c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810000"/>
            <a:ext cx="1524000" cy="75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Ποσοτική Αξιολόγηση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800" dirty="0" smtClean="0"/>
              <a:t>Περιγραφή των ακόλουθων ενδεικτικών στοιχείων</a:t>
            </a:r>
            <a:r>
              <a:rPr lang="en-US" sz="2800" dirty="0" smtClean="0"/>
              <a:t>:</a:t>
            </a:r>
          </a:p>
          <a:p>
            <a:pPr>
              <a:buNone/>
            </a:pPr>
            <a:endParaRPr lang="en-US" sz="2800" dirty="0" smtClean="0"/>
          </a:p>
          <a:p>
            <a:pPr algn="just"/>
            <a:r>
              <a:rPr lang="en-US" sz="2800" b="1" dirty="0" smtClean="0"/>
              <a:t>Baseline</a:t>
            </a:r>
            <a:r>
              <a:rPr lang="en-US" sz="2800" dirty="0" smtClean="0"/>
              <a:t>:</a:t>
            </a:r>
            <a:r>
              <a:rPr lang="el-GR" sz="2800" dirty="0" smtClean="0"/>
              <a:t> Η κατάσταση στην οποία θα περιέπιπτε το τρέχον δίκτυο αν δεν γινόταν το έργο, και τα συνεπαγόμενα κόστη π.χ. χρηστών</a:t>
            </a:r>
            <a:endParaRPr lang="en-US" sz="2800" dirty="0" smtClean="0"/>
          </a:p>
          <a:p>
            <a:r>
              <a:rPr lang="el-GR" sz="2800" dirty="0" smtClean="0"/>
              <a:t>Περιγραφή των παραδοχών</a:t>
            </a:r>
            <a:endParaRPr lang="en-US" sz="2800" dirty="0" smtClean="0"/>
          </a:p>
          <a:p>
            <a:pPr algn="just"/>
            <a:r>
              <a:rPr lang="el-GR" sz="2800" dirty="0" smtClean="0"/>
              <a:t>Περιγραφή </a:t>
            </a:r>
            <a:r>
              <a:rPr lang="el-GR" sz="2800" b="1" dirty="0" smtClean="0"/>
              <a:t>τρεχουσών συνθηκών</a:t>
            </a:r>
            <a:r>
              <a:rPr lang="en-US" sz="2800" b="1" dirty="0" smtClean="0"/>
              <a:t> </a:t>
            </a:r>
            <a:r>
              <a:rPr lang="en-US" sz="2800" dirty="0" smtClean="0"/>
              <a:t>(</a:t>
            </a:r>
            <a:r>
              <a:rPr lang="el-GR" sz="2800" dirty="0" smtClean="0"/>
              <a:t>π.χ.</a:t>
            </a:r>
            <a:r>
              <a:rPr lang="en-US" sz="2800" dirty="0" smtClean="0"/>
              <a:t> hourly consumption, CO2 emissions, congestion)</a:t>
            </a:r>
            <a:r>
              <a:rPr lang="el-GR" sz="2800" dirty="0" smtClean="0"/>
              <a:t> ώστε να αξιολογηθούν οι επιπτώσεις του έργου</a:t>
            </a:r>
            <a:endParaRPr lang="en-US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286000" cy="64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Αποτέλεσμα εικόνας για amsterdam smart c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230" y="1"/>
            <a:ext cx="1177769" cy="609599"/>
          </a:xfrm>
          <a:prstGeom prst="rect">
            <a:avLst/>
          </a:prstGeom>
          <a:noFill/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5FA4-F283-44DD-B729-88F064AA66C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Ποσοτική Αξιολόγηση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828800" y="1143000"/>
            <a:ext cx="6858000" cy="5181600"/>
          </a:xfrm>
        </p:spPr>
        <p:txBody>
          <a:bodyPr/>
          <a:lstStyle/>
          <a:p>
            <a:pPr algn="just"/>
            <a:r>
              <a:rPr lang="el-GR" sz="2800" dirty="0" smtClean="0"/>
              <a:t>Ποσοτικοποίηση κόστους </a:t>
            </a:r>
            <a:r>
              <a:rPr lang="en-US" sz="2800" dirty="0" smtClean="0"/>
              <a:t>baseline </a:t>
            </a:r>
            <a:r>
              <a:rPr lang="el-GR" sz="2800" dirty="0" smtClean="0"/>
              <a:t>και  τρεχουσών συνθηκών</a:t>
            </a:r>
            <a:r>
              <a:rPr lang="en-US" sz="2800" dirty="0" smtClean="0"/>
              <a:t> </a:t>
            </a:r>
          </a:p>
          <a:p>
            <a:pPr algn="just"/>
            <a:r>
              <a:rPr lang="el-GR" sz="2800" dirty="0" smtClean="0"/>
              <a:t>Ποσοτικοποίηση (και ει δυνατόν </a:t>
            </a:r>
            <a:r>
              <a:rPr lang="el-GR" sz="2800" dirty="0" err="1" smtClean="0"/>
              <a:t>νομισματοποίηση</a:t>
            </a:r>
            <a:r>
              <a:rPr lang="el-GR" sz="2800" dirty="0" smtClean="0"/>
              <a:t>) των</a:t>
            </a:r>
            <a:r>
              <a:rPr lang="en-US" sz="2800" dirty="0" smtClean="0"/>
              <a:t> </a:t>
            </a:r>
            <a:r>
              <a:rPr lang="el-GR" sz="2800" dirty="0" smtClean="0"/>
              <a:t>ωφελειών μέσω κατάλληλων μετρήσεων </a:t>
            </a:r>
            <a:r>
              <a:rPr lang="en-US" sz="2800" dirty="0" smtClean="0"/>
              <a:t>(metrics),</a:t>
            </a:r>
            <a:r>
              <a:rPr lang="el-GR" sz="2800" dirty="0" smtClean="0"/>
              <a:t> δεδομένων</a:t>
            </a:r>
            <a:r>
              <a:rPr lang="en-US" sz="2800" dirty="0" smtClean="0"/>
              <a:t> </a:t>
            </a:r>
            <a:r>
              <a:rPr lang="el-GR" sz="2800" dirty="0" smtClean="0"/>
              <a:t>και δεικτών (</a:t>
            </a:r>
            <a:r>
              <a:rPr lang="en-US" sz="2800" dirty="0" smtClean="0"/>
              <a:t>KPI</a:t>
            </a:r>
            <a:r>
              <a:rPr lang="el-GR" sz="2800" dirty="0" smtClean="0"/>
              <a:t>ς</a:t>
            </a:r>
            <a:r>
              <a:rPr lang="en-US" sz="2800" dirty="0" smtClean="0"/>
              <a:t>)</a:t>
            </a:r>
            <a:endParaRPr lang="el-GR" sz="2800" dirty="0" smtClean="0"/>
          </a:p>
          <a:p>
            <a:pPr algn="just">
              <a:buNone/>
            </a:pPr>
            <a:r>
              <a:rPr lang="el-GR" sz="2400" b="1" dirty="0" smtClean="0"/>
              <a:t>Παράδειγμα:</a:t>
            </a:r>
            <a:endParaRPr lang="en-US" sz="2400" b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89" y="4343400"/>
            <a:ext cx="9042111" cy="239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286000" cy="64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Αποτέλεσμα εικόνας για amsterdam smart c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6230" y="1"/>
            <a:ext cx="1177769" cy="609599"/>
          </a:xfrm>
          <a:prstGeom prst="rect">
            <a:avLst/>
          </a:prstGeom>
          <a:noFill/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5FA4-F283-44DD-B729-88F064AA66C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Αξιολόγηση</a:t>
            </a:r>
            <a:endParaRPr lang="en-US" sz="36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1905000" y="1798637"/>
            <a:ext cx="6781800" cy="4525963"/>
          </a:xfrm>
        </p:spPr>
        <p:txBody>
          <a:bodyPr/>
          <a:lstStyle/>
          <a:p>
            <a:pPr algn="just"/>
            <a:r>
              <a:rPr lang="el-GR" sz="2800" dirty="0" smtClean="0"/>
              <a:t>Αξιολόγηση Προμηθευτών</a:t>
            </a:r>
          </a:p>
          <a:p>
            <a:pPr algn="just"/>
            <a:r>
              <a:rPr lang="el-GR" sz="2800" dirty="0" smtClean="0"/>
              <a:t>Δυνατότητα επέκτασης της πιλοτικής εφαρμογής σε μεγαλύτερη κλίμακα</a:t>
            </a:r>
            <a:r>
              <a:rPr lang="en-US" sz="2800" dirty="0" smtClean="0"/>
              <a:t> (</a:t>
            </a:r>
            <a:r>
              <a:rPr lang="el-GR" sz="2800" dirty="0" smtClean="0"/>
              <a:t>σε άλλες περιοχές του </a:t>
            </a:r>
            <a:r>
              <a:rPr lang="en-US" sz="2800" dirty="0" smtClean="0"/>
              <a:t>Amsterdam)</a:t>
            </a:r>
            <a:endParaRPr lang="el-GR" sz="2800" dirty="0" smtClean="0"/>
          </a:p>
          <a:p>
            <a:pPr algn="just"/>
            <a:r>
              <a:rPr lang="el-GR" sz="2800" dirty="0" smtClean="0"/>
              <a:t>Δυνατότητα ενσωμάτωσης και αξιοποίησης άλλων εφαρμογών π.χ. </a:t>
            </a:r>
            <a:r>
              <a:rPr lang="en-US" sz="2800" b="1" dirty="0" smtClean="0"/>
              <a:t>Vehicle2Grid</a:t>
            </a:r>
            <a:r>
              <a:rPr lang="el-GR" sz="2800" b="1" dirty="0" smtClean="0"/>
              <a:t> </a:t>
            </a:r>
            <a:r>
              <a:rPr lang="en-US" sz="2800" b="1" dirty="0" smtClean="0"/>
              <a:t>pilot project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286000" cy="64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Αποτέλεσμα εικόνας για amsterdam smart c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230" y="1"/>
            <a:ext cx="1177769" cy="609599"/>
          </a:xfrm>
          <a:prstGeom prst="rect">
            <a:avLst/>
          </a:prstGeom>
          <a:noFill/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5FA4-F283-44DD-B729-88F064AA66C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l-GR" sz="3600" dirty="0" smtClean="0"/>
              <a:t>Τομείς παρεμβάσεως</a:t>
            </a:r>
            <a:endParaRPr lang="en-US" sz="3600" dirty="0"/>
          </a:p>
        </p:txBody>
      </p:sp>
      <p:pic>
        <p:nvPicPr>
          <p:cNvPr id="5" name="4 - Θέση περιεχομένου" descr="1722-original-326baa75eab10b637cc7b17cf1f42e5d-ASC_aandachtsgebieden_E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2165" y="2847022"/>
            <a:ext cx="8094635" cy="3934778"/>
          </a:xfrm>
        </p:spPr>
      </p:pic>
      <p:sp>
        <p:nvSpPr>
          <p:cNvPr id="6" name="5 - Ορθογώνιο"/>
          <p:cNvSpPr/>
          <p:nvPr/>
        </p:nvSpPr>
        <p:spPr>
          <a:xfrm>
            <a:off x="533400" y="1434405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dirty="0" smtClean="0"/>
              <a:t>Το σχέδιο εστιάζει σε συγκεκριμένους </a:t>
            </a:r>
            <a:r>
              <a:rPr lang="el-GR" sz="2800" b="1" dirty="0" smtClean="0"/>
              <a:t>τομείς παρεμβάσεως</a:t>
            </a:r>
            <a:r>
              <a:rPr lang="el-GR" sz="2800" dirty="0" smtClean="0"/>
              <a:t>, και υλοποιούνται καινοτόμα έργα και επιχειρηματικά μοντέλα.</a:t>
            </a:r>
            <a:endParaRPr lang="en-US" sz="2800" dirty="0"/>
          </a:p>
        </p:txBody>
      </p:sp>
      <p:pic>
        <p:nvPicPr>
          <p:cNvPr id="7" name="Picture 8" descr="Αποτέλεσμα εικόνας για amsterdam smart c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" cy="752476"/>
          </a:xfrm>
          <a:prstGeom prst="rect">
            <a:avLst/>
          </a:prstGeom>
          <a:noFill/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5FA4-F283-44DD-B729-88F064AA66C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Σχέδιο Ανάπτυξης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95400" y="1874837"/>
            <a:ext cx="7391400" cy="4525963"/>
          </a:xfrm>
        </p:spPr>
        <p:txBody>
          <a:bodyPr>
            <a:normAutofit/>
          </a:bodyPr>
          <a:lstStyle/>
          <a:p>
            <a:pPr algn="just"/>
            <a:r>
              <a:rPr lang="el-GR" sz="2800" dirty="0" smtClean="0"/>
              <a:t>Το σχέδιο ακολουθεί ένα δομημένο μοντέλο για την επιλογή, ανάπτυξη και</a:t>
            </a:r>
            <a:r>
              <a:rPr lang="en-US" sz="2800" dirty="0" smtClean="0"/>
              <a:t> </a:t>
            </a:r>
            <a:r>
              <a:rPr lang="el-GR" sz="2800" dirty="0" smtClean="0"/>
              <a:t>εφαρμογή έργων με την μεγαλύτερη προστιθέμενη αξία.</a:t>
            </a:r>
          </a:p>
          <a:p>
            <a:pPr algn="just"/>
            <a:r>
              <a:rPr lang="el-GR" sz="2800" dirty="0" smtClean="0"/>
              <a:t>4 φάσεις: </a:t>
            </a:r>
          </a:p>
          <a:p>
            <a:pPr algn="just">
              <a:buNone/>
            </a:pPr>
            <a:r>
              <a:rPr lang="el-G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9175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Αποτέλεσμα εικόνας για amsterdam smart c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" cy="752476"/>
          </a:xfrm>
          <a:prstGeom prst="rect">
            <a:avLst/>
          </a:prstGeom>
          <a:noFill/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5FA4-F283-44DD-B729-88F064AA66C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Smart Grid </a:t>
            </a:r>
            <a:endParaRPr lang="en-US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434" t="25000" r="37168" b="53409"/>
          <a:stretch>
            <a:fillRect/>
          </a:stretch>
        </p:blipFill>
        <p:spPr bwMode="auto">
          <a:xfrm>
            <a:off x="426720" y="1523999"/>
            <a:ext cx="831596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5FA4-F283-44DD-B729-88F064AA66C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-122238"/>
            <a:ext cx="8229600" cy="7318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Smart Grid - </a:t>
            </a:r>
            <a:r>
              <a:rPr lang="el-GR" sz="3600" dirty="0" smtClean="0"/>
              <a:t>Τεχνολογία</a:t>
            </a:r>
            <a:endParaRPr lang="en-US" sz="3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727" t="36364" r="30909" b="17045"/>
          <a:stretch>
            <a:fillRect/>
          </a:stretch>
        </p:blipFill>
        <p:spPr bwMode="auto">
          <a:xfrm>
            <a:off x="1066800" y="525518"/>
            <a:ext cx="7620000" cy="630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Αποτέλεσμα εικόνας για amsterdam smart c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6230" y="1"/>
            <a:ext cx="1177769" cy="609599"/>
          </a:xfrm>
          <a:prstGeom prst="rect">
            <a:avLst/>
          </a:prstGeom>
          <a:noFill/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5FA4-F283-44DD-B729-88F064AA66C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Smart Grid</a:t>
            </a:r>
            <a:r>
              <a:rPr lang="el-GR" sz="3600" dirty="0" smtClean="0"/>
              <a:t> </a:t>
            </a:r>
            <a:r>
              <a:rPr lang="en-US" sz="3600" dirty="0" smtClean="0"/>
              <a:t>- KPI</a:t>
            </a:r>
            <a:r>
              <a:rPr lang="el-GR" sz="3600" dirty="0" smtClean="0"/>
              <a:t>ς</a:t>
            </a:r>
            <a:endParaRPr lang="en-US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021" t="17333" r="9593" b="6667"/>
          <a:stretch>
            <a:fillRect/>
          </a:stretch>
        </p:blipFill>
        <p:spPr bwMode="auto">
          <a:xfrm>
            <a:off x="50005" y="685799"/>
            <a:ext cx="9093995" cy="617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Αποτέλεσμα εικόνας για amsterdam smart c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6230" y="1"/>
            <a:ext cx="1177769" cy="609599"/>
          </a:xfrm>
          <a:prstGeom prst="rect">
            <a:avLst/>
          </a:prstGeom>
          <a:noFill/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5FA4-F283-44DD-B729-88F064AA66C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906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Υλοποίηση Έργου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600200" y="1646237"/>
            <a:ext cx="7086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2800" dirty="0" smtClean="0"/>
              <a:t>Επιλογή συνεργατών</a:t>
            </a:r>
            <a:r>
              <a:rPr lang="en-US" sz="2800" dirty="0" smtClean="0"/>
              <a:t>. </a:t>
            </a:r>
            <a:r>
              <a:rPr lang="el-GR" sz="2800" dirty="0" smtClean="0"/>
              <a:t>Δημιουργία σχεδίου επικοινωνίας</a:t>
            </a:r>
          </a:p>
          <a:p>
            <a:pPr algn="just"/>
            <a:r>
              <a:rPr lang="el-GR" sz="2800" dirty="0" smtClean="0"/>
              <a:t>Εξασφάλιση χρηματοδότησης και πόρων </a:t>
            </a:r>
          </a:p>
          <a:p>
            <a:pPr algn="just"/>
            <a:r>
              <a:rPr lang="el-GR" sz="2800" dirty="0" smtClean="0"/>
              <a:t>Λεπτομερής περιγραφή, προγραμματισμός και ανάθεση εργασιών για υλοποίηση του έργου (</a:t>
            </a:r>
            <a:r>
              <a:rPr lang="en-US" sz="2800" dirty="0" smtClean="0"/>
              <a:t>Work Packages, Responsible, Duration, Dependencies)</a:t>
            </a:r>
          </a:p>
          <a:p>
            <a:pPr algn="just"/>
            <a:r>
              <a:rPr lang="el-GR" sz="2800" dirty="0" smtClean="0"/>
              <a:t>Έλεγχος πορείας υλοποίησης με βάση τον αρχικό προγραμματισμό/ Διορθωτικές επεμβάσεις</a:t>
            </a:r>
            <a:endParaRPr lang="en-US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21826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Αποτέλεσμα εικόνας για amsterdam smart c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230" y="1"/>
            <a:ext cx="1177769" cy="609599"/>
          </a:xfrm>
          <a:prstGeom prst="rect">
            <a:avLst/>
          </a:prstGeom>
          <a:noFill/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5FA4-F283-44DD-B729-88F064AA66C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47800" y="152400"/>
            <a:ext cx="8229600" cy="1143000"/>
          </a:xfrm>
        </p:spPr>
        <p:txBody>
          <a:bodyPr/>
          <a:lstStyle/>
          <a:p>
            <a:r>
              <a:rPr lang="el-GR" sz="3600" dirty="0" smtClean="0"/>
              <a:t>Περιγραφή Εργασιών- Παράδειγμα</a:t>
            </a:r>
            <a:endParaRPr lang="en-US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022" t="62504" r="2141" b="6244"/>
          <a:stretch>
            <a:fillRect/>
          </a:stretch>
        </p:blipFill>
        <p:spPr bwMode="auto">
          <a:xfrm>
            <a:off x="152400" y="2362199"/>
            <a:ext cx="8915400" cy="449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11250" t="19526" r="8702" b="66272"/>
          <a:stretch>
            <a:fillRect/>
          </a:stretch>
        </p:blipFill>
        <p:spPr bwMode="auto">
          <a:xfrm>
            <a:off x="1524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221826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Αποτέλεσμα εικόνας για amsterdam smart c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6230" y="1"/>
            <a:ext cx="1177769" cy="609599"/>
          </a:xfrm>
          <a:prstGeom prst="rect">
            <a:avLst/>
          </a:prstGeom>
          <a:noFill/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5FA4-F283-44DD-B729-88F064AA66C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Ποιοτική Αξιολόγηση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95400" y="1676400"/>
            <a:ext cx="7391400" cy="4525963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Αξιολόγηση του έργου στις εξής κατηγορίες</a:t>
            </a:r>
            <a:r>
              <a:rPr lang="en-US" sz="2800" dirty="0" smtClean="0"/>
              <a:t>:</a:t>
            </a:r>
            <a:endParaRPr lang="el-GR" sz="2800" dirty="0" smtClean="0"/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1. Smart Meter and Advanced Metering</a:t>
            </a:r>
            <a:br>
              <a:rPr lang="en-US" sz="2800" dirty="0" smtClean="0"/>
            </a:br>
            <a:r>
              <a:rPr lang="en-US" sz="2800" dirty="0" smtClean="0"/>
              <a:t>Infrastructure</a:t>
            </a:r>
            <a:br>
              <a:rPr lang="en-US" sz="2800" dirty="0" smtClean="0"/>
            </a:br>
            <a:r>
              <a:rPr lang="en-US" sz="2800" dirty="0" smtClean="0"/>
              <a:t>2. Grid Automation Transmission</a:t>
            </a:r>
            <a:br>
              <a:rPr lang="en-US" sz="2800" dirty="0" smtClean="0"/>
            </a:br>
            <a:r>
              <a:rPr lang="en-US" sz="2800" dirty="0" smtClean="0"/>
              <a:t>3. Grid Automation Distribution</a:t>
            </a:r>
            <a:br>
              <a:rPr lang="en-US" sz="2800" dirty="0" smtClean="0"/>
            </a:br>
            <a:r>
              <a:rPr lang="en-US" sz="2800" dirty="0" smtClean="0"/>
              <a:t>4. Integrated System</a:t>
            </a:r>
            <a:br>
              <a:rPr lang="en-US" sz="2800" dirty="0" smtClean="0"/>
            </a:br>
            <a:r>
              <a:rPr lang="en-US" sz="2800" dirty="0" smtClean="0"/>
              <a:t>5. Home application Customer </a:t>
            </a:r>
            <a:r>
              <a:rPr lang="en-US" sz="2800" dirty="0" err="1" smtClean="0"/>
              <a:t>Behaviour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6. Specific Storage Technology Demonstration</a:t>
            </a:r>
            <a:br>
              <a:rPr lang="en-US" sz="2800" dirty="0" smtClean="0"/>
            </a:br>
            <a:r>
              <a:rPr lang="en-US" sz="2800" dirty="0" smtClean="0"/>
              <a:t>7. Data protection and Security </a:t>
            </a:r>
            <a:r>
              <a:rPr lang="el-GR" sz="2800" dirty="0" smtClean="0"/>
              <a:t>Ι</a:t>
            </a:r>
            <a:r>
              <a:rPr lang="en-US" sz="2800" dirty="0" err="1" smtClean="0"/>
              <a:t>ssues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286000" cy="64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Αποτέλεσμα εικόνας για amsterdam smart c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230" y="1"/>
            <a:ext cx="1177769" cy="609599"/>
          </a:xfrm>
          <a:prstGeom prst="rect">
            <a:avLst/>
          </a:prstGeom>
          <a:noFill/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5FA4-F283-44DD-B729-88F064AA66C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247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Θέμα του Office</vt:lpstr>
      <vt:lpstr>ΠΑΝΕΠΙΣΤΗΜΙΟ ΠΑΤΡΩΝ ΤΜΗΜΑ ΠΟΛΙΤΙΚΩΝ ΜΗΧΑΝΙΚΩΝ ΜΑΘΗΜΑ: ΕΥΦΥΕΙΣ ΠΟΛΕΙΣ, ΥΠΟΔΟΜΕΣ ΚΑΙ ΜΕΤΑΦΟΡΕΣ Ακαδημαϊκό  έτος 2015-2016 10ο Εξάμηνο</vt:lpstr>
      <vt:lpstr>Τομείς παρεμβάσεως</vt:lpstr>
      <vt:lpstr>Σχέδιο Ανάπτυξης</vt:lpstr>
      <vt:lpstr>Smart Grid </vt:lpstr>
      <vt:lpstr>Smart Grid - Τεχνολογία</vt:lpstr>
      <vt:lpstr>Smart Grid - KPIς</vt:lpstr>
      <vt:lpstr>Υλοποίηση Έργου</vt:lpstr>
      <vt:lpstr>Περιγραφή Εργασιών- Παράδειγμα</vt:lpstr>
      <vt:lpstr>Ποιοτική Αξιολόγηση</vt:lpstr>
      <vt:lpstr>Ποσοτική Αξιολόγηση</vt:lpstr>
      <vt:lpstr>Ποσοτική Αξιολόγηση</vt:lpstr>
      <vt:lpstr>Αξιολόγηση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Lab-3</dc:creator>
  <cp:lastModifiedBy>Artemis</cp:lastModifiedBy>
  <cp:revision>123</cp:revision>
  <dcterms:created xsi:type="dcterms:W3CDTF">2016-03-02T11:36:25Z</dcterms:created>
  <dcterms:modified xsi:type="dcterms:W3CDTF">2016-04-05T10:38:03Z</dcterms:modified>
</cp:coreProperties>
</file>