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4"/>
  </p:notesMasterIdLst>
  <p:handoutMasterIdLst>
    <p:handoutMasterId r:id="rId35"/>
  </p:handoutMasterIdLst>
  <p:sldIdLst>
    <p:sldId id="276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8" r:id="rId16"/>
    <p:sldId id="271" r:id="rId17"/>
    <p:sldId id="269" r:id="rId18"/>
    <p:sldId id="286" r:id="rId19"/>
    <p:sldId id="270" r:id="rId20"/>
    <p:sldId id="272" r:id="rId21"/>
    <p:sldId id="278" r:id="rId22"/>
    <p:sldId id="273" r:id="rId23"/>
    <p:sldId id="287" r:id="rId24"/>
    <p:sldId id="274" r:id="rId25"/>
    <p:sldId id="275" r:id="rId26"/>
    <p:sldId id="288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>
      <p:cViewPr varScale="1">
        <p:scale>
          <a:sx n="108" d="100"/>
          <a:sy n="108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Καμπύλη Ζήτησης &amp; Ελαστικότητας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CB11B-719F-4297-B1BA-24163FFD77D9}" type="datetimeFigureOut">
              <a:rPr lang="el-GR" smtClean="0"/>
              <a:pPr/>
              <a:t>8/9/2015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A963-348A-4CFB-9B60-57FB712D24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56164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Καμπύλη Ζήτησης &amp; Ελαστικότητας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B7360-4226-45EC-B99A-CB38FC41D157}" type="datetimeFigureOut">
              <a:rPr lang="el-GR" smtClean="0"/>
              <a:pPr/>
              <a:t>8/9/2015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12B1A-EFEF-44C2-8BB9-734EFA7375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19954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6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9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6" name="5 - Θέση κεφαλίδας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l-GR" smtClean="0"/>
              <a:t>Καμπύλη Ζήτησης &amp; Ελαστικότητας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0312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2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8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2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2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2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1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B2AC-759E-4496-863D-2584B2D925AF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B65C-99D5-477B-9CF6-4A04B0106679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699A-18DB-4291-A553-91F7F599C0AB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521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75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09309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13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3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39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146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163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05A7-674E-471C-B1D2-FECEC19C0C58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17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94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23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6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06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41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08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6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904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9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F588-B3F0-4E23-B0EC-3051C4EC40DC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86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11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33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30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64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31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15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284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889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8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C9DA-FD83-4061-AB54-434DCC1E2ADA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325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361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359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584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F121-BC1F-4FCF-9682-D963D32E83CD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7FB2-0009-4ED2-A456-2CF75869D02F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5964-9945-425D-8B52-0B8948E317AA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33CE-2078-49DB-9B32-9BE9DFE498CC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5D7-8C99-4FE6-8946-1A8B965E4CEC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158E-6B05-458C-A749-6484907EA2E2}" type="datetime1">
              <a:rPr lang="el-GR" smtClean="0"/>
              <a:pPr/>
              <a:t>8/9/2015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97CB-0C32-42AE-A1C6-89AC738E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3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1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61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Ανάλυση και Σχεδιασμός Μεταφορών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76599"/>
            <a:ext cx="7776864" cy="1660823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>
                <a:solidFill>
                  <a:schemeClr val="tx1">
                    <a:tint val="75000"/>
                  </a:schemeClr>
                </a:solidFill>
              </a:rPr>
              <a:t>Καμπύλη Ζήτησης και Ελαστικότητας</a:t>
            </a:r>
            <a:endParaRPr lang="en-US" sz="2800" dirty="0">
              <a:solidFill>
                <a:schemeClr val="tx1">
                  <a:tint val="75000"/>
                </a:schemeClr>
              </a:solidFill>
            </a:endParaRPr>
          </a:p>
          <a:p>
            <a:endParaRPr lang="el-GR" sz="2800" dirty="0" smtClean="0"/>
          </a:p>
          <a:p>
            <a:pPr lvl="0"/>
            <a:r>
              <a:rPr lang="el-GR" sz="2800" b="1" dirty="0">
                <a:solidFill>
                  <a:prstClr val="black">
                    <a:tint val="75000"/>
                  </a:prstClr>
                </a:solidFill>
              </a:rPr>
              <a:t>Διδάσκων: Γεώργιος Στεφανίδης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Πολυτεχνική Σχολή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Τμήμα Πολιτικών Μηχανικών</a:t>
            </a:r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Ερωτήσεις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Όταν η συνάρτηση είναι γραμμική, τι συμβαίνει στην ελαστικότητα όταν αυξάνει ο χρόνος μετακίνησης ;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Άσκηση </a:t>
            </a:r>
            <a:r>
              <a:rPr lang="el-GR" dirty="0">
                <a:solidFill>
                  <a:srgbClr val="5075BC"/>
                </a:solidFill>
              </a:rPr>
              <a:t>(Μέρος ΙΙ)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9361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400" dirty="0" smtClean="0"/>
              <a:t>Να βρεθεί η </a:t>
            </a:r>
            <a:r>
              <a:rPr lang="el-GR" sz="2400" dirty="0" err="1" smtClean="0"/>
              <a:t>ελαστικότης</a:t>
            </a:r>
            <a:r>
              <a:rPr lang="el-GR" sz="2400" dirty="0" smtClean="0"/>
              <a:t> στο σημείο </a:t>
            </a:r>
            <a:r>
              <a:rPr lang="en-US" sz="2400" b="1" i="1" dirty="0" smtClean="0"/>
              <a:t>T</a:t>
            </a:r>
            <a:r>
              <a:rPr lang="en-US" sz="2400" b="1" i="1" baseline="-25000" dirty="0" smtClean="0"/>
              <a:t>O</a:t>
            </a:r>
            <a:r>
              <a:rPr lang="el-GR" sz="2400" dirty="0" smtClean="0"/>
              <a:t>=12</a:t>
            </a:r>
          </a:p>
          <a:p>
            <a:pPr>
              <a:buNone/>
            </a:pPr>
            <a:r>
              <a:rPr lang="el-GR" sz="2400" b="1" u="sng" dirty="0" smtClean="0"/>
              <a:t>Λύση: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5722506" cy="3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2067010" cy="4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535951"/>
            <a:ext cx="4392488" cy="94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TextBox"/>
          <p:cNvSpPr txBox="1"/>
          <p:nvPr/>
        </p:nvSpPr>
        <p:spPr>
          <a:xfrm>
            <a:off x="755576" y="3645024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Όμοια :</a:t>
            </a:r>
            <a:endParaRPr lang="el-GR" sz="24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573016"/>
            <a:ext cx="304264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435480"/>
            <a:ext cx="3096344" cy="56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365104"/>
            <a:ext cx="3218382" cy="5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- TextBox"/>
          <p:cNvSpPr txBox="1"/>
          <p:nvPr/>
        </p:nvSpPr>
        <p:spPr>
          <a:xfrm>
            <a:off x="683568" y="522920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sz="2400" b="1" dirty="0" smtClean="0"/>
              <a:t> Όταν η συνάρτηση ζήτησης είναι γραμμική, η </a:t>
            </a:r>
            <a:r>
              <a:rPr lang="el-GR" sz="2400" b="1" dirty="0" err="1" smtClean="0"/>
              <a:t>ελαστικότης</a:t>
            </a:r>
            <a:r>
              <a:rPr lang="el-GR" sz="2400" b="1" dirty="0" smtClean="0"/>
              <a:t> αυξάνει όταν ο χρόνος μετακίνησης</a:t>
            </a:r>
            <a:r>
              <a:rPr lang="en-GB" sz="2400" b="1" dirty="0" smtClean="0"/>
              <a:t> </a:t>
            </a:r>
            <a:r>
              <a:rPr lang="el-GR" sz="2400" b="1" dirty="0" smtClean="0"/>
              <a:t>αυξάνει </a:t>
            </a:r>
            <a:endParaRPr lang="el-GR" sz="2400" b="1" dirty="0"/>
          </a:p>
        </p:txBody>
      </p:sp>
      <p:pic>
        <p:nvPicPr>
          <p:cNvPr id="12" name="Εικόνα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Άσκηση </a:t>
            </a:r>
            <a:r>
              <a:rPr lang="el-GR" dirty="0">
                <a:solidFill>
                  <a:srgbClr val="5075BC"/>
                </a:solidFill>
              </a:rPr>
              <a:t>(Μέρος </a:t>
            </a:r>
            <a:r>
              <a:rPr lang="el-GR" dirty="0" smtClean="0">
                <a:solidFill>
                  <a:srgbClr val="5075BC"/>
                </a:solidFill>
              </a:rPr>
              <a:t>Ι</a:t>
            </a:r>
            <a:r>
              <a:rPr lang="en-US" dirty="0" smtClean="0">
                <a:solidFill>
                  <a:srgbClr val="5075BC"/>
                </a:solidFill>
              </a:rPr>
              <a:t>II</a:t>
            </a:r>
            <a:r>
              <a:rPr lang="el-GR" dirty="0" smtClean="0">
                <a:solidFill>
                  <a:srgbClr val="5075BC"/>
                </a:solidFill>
              </a:rPr>
              <a:t>)</a:t>
            </a:r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3116026" cy="122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755576" y="256490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3200 – 200T</a:t>
            </a:r>
          </a:p>
          <a:p>
            <a:r>
              <a:rPr lang="el-GR" sz="2400" dirty="0" smtClean="0"/>
              <a:t>Έστω </a:t>
            </a:r>
            <a:r>
              <a:rPr lang="en-US" sz="2400" b="1" i="1" dirty="0" smtClean="0"/>
              <a:t>T</a:t>
            </a:r>
            <a:r>
              <a:rPr lang="en-US" sz="2400" b="1" i="1" baseline="-25000" dirty="0" smtClean="0"/>
              <a:t>O</a:t>
            </a:r>
            <a:r>
              <a:rPr lang="el-GR" sz="2400" dirty="0" smtClean="0"/>
              <a:t>=6 =&gt; </a:t>
            </a:r>
            <a:r>
              <a:rPr lang="en-US" sz="2400" b="1" i="1" dirty="0" smtClean="0"/>
              <a:t>V</a:t>
            </a:r>
            <a:r>
              <a:rPr lang="en-US" sz="2400" b="1" i="1" baseline="-25000" dirty="0" smtClean="0"/>
              <a:t>O</a:t>
            </a:r>
            <a:r>
              <a:rPr lang="el-GR" sz="2400" dirty="0" smtClean="0"/>
              <a:t>=</a:t>
            </a:r>
            <a:r>
              <a:rPr lang="en-US" sz="2400" dirty="0" smtClean="0"/>
              <a:t>2000</a:t>
            </a:r>
          </a:p>
          <a:p>
            <a:r>
              <a:rPr lang="el-GR" sz="2400" b="1" i="1" dirty="0" smtClean="0"/>
              <a:t>          </a:t>
            </a:r>
            <a:r>
              <a:rPr lang="en-US" sz="2400" b="1" i="1" dirty="0" smtClean="0"/>
              <a:t>T</a:t>
            </a:r>
            <a:r>
              <a:rPr lang="en-US" sz="2400" b="1" i="1" baseline="-25000" dirty="0" smtClean="0"/>
              <a:t>1</a:t>
            </a:r>
            <a:r>
              <a:rPr lang="el-GR" sz="2400" dirty="0" smtClean="0"/>
              <a:t>=6</a:t>
            </a:r>
            <a:r>
              <a:rPr lang="en-US" sz="2400" dirty="0" smtClean="0"/>
              <a:t>.06 =&gt; </a:t>
            </a:r>
            <a:r>
              <a:rPr lang="en-US" sz="2400" b="1" i="1" dirty="0" smtClean="0"/>
              <a:t>V</a:t>
            </a:r>
            <a:r>
              <a:rPr lang="en-US" sz="2400" b="1" i="1" baseline="-25000" dirty="0" smtClean="0"/>
              <a:t>1</a:t>
            </a:r>
            <a:r>
              <a:rPr lang="el-GR" sz="2400" dirty="0" smtClean="0"/>
              <a:t>=</a:t>
            </a:r>
            <a:r>
              <a:rPr lang="en-US" sz="2400" dirty="0" smtClean="0"/>
              <a:t>1988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3262260" cy="96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013176"/>
            <a:ext cx="455935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4572000" y="40770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l-GR" sz="2400" dirty="0"/>
          </a:p>
        </p:txBody>
      </p:sp>
      <p:sp>
        <p:nvSpPr>
          <p:cNvPr id="9" name="8 - Επεξήγηση με παραλληλόγραμμο"/>
          <p:cNvSpPr/>
          <p:nvPr/>
        </p:nvSpPr>
        <p:spPr>
          <a:xfrm>
            <a:off x="3059832" y="6093296"/>
            <a:ext cx="2016224" cy="504056"/>
          </a:xfrm>
          <a:prstGeom prst="wedgeRectCallout">
            <a:avLst>
              <a:gd name="adj1" fmla="val -50272"/>
              <a:gd name="adj2" fmla="val -105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Εξ ορισμού 1%</a:t>
            </a:r>
            <a:endParaRPr lang="el-GR" sz="2000" dirty="0"/>
          </a:p>
        </p:txBody>
      </p:sp>
      <p:pic>
        <p:nvPicPr>
          <p:cNvPr id="10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Ερώτηση (στην Άσκηση)</a:t>
            </a:r>
          </a:p>
          <a:p>
            <a:pPr>
              <a:buNone/>
            </a:pPr>
            <a:r>
              <a:rPr lang="el-GR" dirty="0" smtClean="0"/>
              <a:t>Να λυθεί για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1</a:t>
            </a:r>
            <a:r>
              <a:rPr lang="el-GR" dirty="0" smtClean="0"/>
              <a:t>=6</a:t>
            </a:r>
            <a:r>
              <a:rPr lang="en-US" dirty="0" smtClean="0"/>
              <a:t>.06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dirty="0" smtClean="0"/>
              <a:t>Ερώτηση </a:t>
            </a:r>
            <a:r>
              <a:rPr lang="el-GR" dirty="0" smtClean="0">
                <a:solidFill>
                  <a:prstClr val="black"/>
                </a:solidFill>
              </a:rPr>
              <a:t>(</a:t>
            </a:r>
            <a:r>
              <a:rPr lang="el-GR" dirty="0">
                <a:solidFill>
                  <a:prstClr val="black"/>
                </a:solidFill>
              </a:rPr>
              <a:t>στην Άσκηση)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Να λυθεί: </a:t>
            </a:r>
          </a:p>
          <a:p>
            <a:pPr marL="0" indent="0">
              <a:buNone/>
            </a:pPr>
            <a:r>
              <a:rPr lang="el-GR" dirty="0" smtClean="0"/>
              <a:t>Έστω </a:t>
            </a:r>
            <a:r>
              <a:rPr lang="en-US" b="1" i="1" dirty="0" smtClean="0"/>
              <a:t>T</a:t>
            </a:r>
            <a:r>
              <a:rPr lang="el-GR" b="1" i="1" baseline="-25000" dirty="0" smtClean="0"/>
              <a:t>0</a:t>
            </a:r>
            <a:r>
              <a:rPr lang="el-GR" dirty="0" smtClean="0"/>
              <a:t>=6 και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O</a:t>
            </a:r>
            <a:r>
              <a:rPr lang="el-GR" dirty="0" smtClean="0"/>
              <a:t>=</a:t>
            </a:r>
            <a:r>
              <a:rPr lang="en-US" dirty="0" smtClean="0"/>
              <a:t>2000. </a:t>
            </a:r>
            <a:r>
              <a:rPr lang="el-GR" dirty="0" smtClean="0"/>
              <a:t>Επίσης, </a:t>
            </a:r>
            <a:r>
              <a:rPr lang="en-US" b="1" i="1" dirty="0" smtClean="0"/>
              <a:t>e</a:t>
            </a:r>
            <a:r>
              <a:rPr lang="el-GR" b="1" i="1" baseline="-25000" dirty="0" smtClean="0"/>
              <a:t>Ο</a:t>
            </a:r>
            <a:r>
              <a:rPr lang="el-GR" dirty="0" smtClean="0"/>
              <a:t>=</a:t>
            </a:r>
            <a:r>
              <a:rPr lang="en-US" dirty="0" smtClean="0"/>
              <a:t>-0.6. </a:t>
            </a:r>
            <a:r>
              <a:rPr lang="el-GR" dirty="0" smtClean="0"/>
              <a:t>Να βρεθεί προσεγγιστικά ο </a:t>
            </a:r>
            <a:r>
              <a:rPr lang="en-US" b="1" i="1" dirty="0" smtClean="0"/>
              <a:t>V</a:t>
            </a:r>
            <a:r>
              <a:rPr lang="el-GR" b="1" i="1" baseline="-25000" dirty="0" smtClean="0"/>
              <a:t>2</a:t>
            </a:r>
            <a:r>
              <a:rPr lang="el-GR" b="1" i="1" dirty="0" smtClean="0"/>
              <a:t> </a:t>
            </a:r>
            <a:r>
              <a:rPr lang="el-GR" dirty="0" smtClean="0"/>
              <a:t>αν </a:t>
            </a:r>
            <a:r>
              <a:rPr lang="en-US" b="1" i="1" dirty="0" smtClean="0"/>
              <a:t>T</a:t>
            </a:r>
            <a:r>
              <a:rPr lang="el-GR" b="1" i="1" baseline="-25000" dirty="0" smtClean="0"/>
              <a:t>2</a:t>
            </a:r>
            <a:r>
              <a:rPr lang="el-GR" dirty="0" smtClean="0"/>
              <a:t>=6.05. 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Ερωτήσεις (2)</a:t>
            </a:r>
            <a:endParaRPr lang="el-GR" dirty="0">
              <a:solidFill>
                <a:srgbClr val="5075B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 smtClean="0"/>
              <a:t>Γενικά, αν η απόλυτη τιμή της ελαστικότητας είναι κάτω από 1, τότε η ζήτηση θεωρείται </a:t>
            </a:r>
            <a:r>
              <a:rPr lang="el-GR" sz="2800" b="1" dirty="0" smtClean="0"/>
              <a:t>ανελαστική</a:t>
            </a:r>
            <a:r>
              <a:rPr lang="el-GR" sz="2800" dirty="0" smtClean="0"/>
              <a:t> ως προς το χαρακτηριστικό για το οποίο υπολογίστηκε η ελαστικότητα. Οι τιμές της ελαστικότητας της ζήτησης ως προς κάποιο χαρακτηριστικό προκύπτουν από τη στατιστική ανάλυση και συσχέτιση ιστορικών δεδομένων που αντικατοπτρίζουν τη διαχρονική μεταβολή της ζήτησης σε σχέση με κάποιο χαρακτηριστικό (</a:t>
            </a:r>
            <a:r>
              <a:rPr lang="el-GR" sz="2800" dirty="0" err="1" smtClean="0"/>
              <a:t>χρονοσειρές</a:t>
            </a:r>
            <a:r>
              <a:rPr lang="el-GR" sz="2800" dirty="0" smtClean="0"/>
              <a:t>), ή με βάση στατιστικά πρότυπα περιγραφής της ζήτησης. </a:t>
            </a:r>
            <a:endParaRPr lang="el-GR" sz="2800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Ελαστικότητα</a:t>
            </a:r>
            <a:endParaRPr lang="el-GR" sz="4900" dirty="0">
              <a:solidFill>
                <a:srgbClr val="5075B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 smtClean="0"/>
              <a:t>Η χρησιμότητα της ελαστικότητας της ζήτησης είναι μεγάλη: Αποτελεί ένα εύκολο τρόπο διερεύνησης της μεταβολής της ζήτησης σε περίπτωση αλλαγών κάποιου χαρακτηριστικού της. Ακόμη κι αν για το συγκεκριμένο μεταφορικό σύστημα ή υποδομή δεν υπάρχουν διαθέσιμες τιμές ελαστικότητας, είναι συνήθης πρακτική να χρησιμοποιούνται τιμές που έχουν προκύψει από ανάλογες περιπτώσεις, καθώς η ελαστικότητα χρησιμοποιείται σε περιπτώσεις εκτίμησης μεταβολών όπου δεν απαιτείται σημαντική ακρίβεια.</a:t>
            </a:r>
            <a:endParaRPr lang="el-GR" sz="2800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Ελαστικότητα (2)</a:t>
            </a:r>
            <a:endParaRPr lang="el-GR" sz="4900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02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Παραδείγματα (2)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q"/>
            </a:pPr>
            <a:r>
              <a:rPr lang="el-GR" dirty="0" smtClean="0"/>
              <a:t> Για μια γραμμή λεωφορείου, έχει παρατηρηθεί ζήτηση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O</a:t>
            </a:r>
            <a:r>
              <a:rPr lang="el-GR" dirty="0" smtClean="0"/>
              <a:t>=</a:t>
            </a:r>
            <a:r>
              <a:rPr lang="en-US" dirty="0" smtClean="0"/>
              <a:t>2000 </a:t>
            </a:r>
            <a:r>
              <a:rPr lang="el-GR" dirty="0" smtClean="0"/>
              <a:t>επιβάτες όταν το εισιτήριο είναι 6 ευρώ. Όταν το εισιτήριο γίνει 6.05 ευρώ, ποια είναι η ζήτηση? Δεδομένο ότι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e = -0.6.</a:t>
            </a:r>
          </a:p>
          <a:p>
            <a:pPr marL="0" indent="0">
              <a:buNone/>
            </a:pPr>
            <a:r>
              <a:rPr lang="el-GR" dirty="0" smtClean="0"/>
              <a:t>Παρατήρηση: 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653136"/>
            <a:ext cx="55410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err="1">
                <a:solidFill>
                  <a:srgbClr val="5075BC"/>
                </a:solidFill>
              </a:rPr>
              <a:t>Ελαστικότης</a:t>
            </a:r>
            <a:r>
              <a:rPr lang="el-GR" dirty="0">
                <a:solidFill>
                  <a:srgbClr val="5075BC"/>
                </a:solidFill>
              </a:rPr>
              <a:t> &amp; Σταυροειδής </a:t>
            </a:r>
            <a:r>
              <a:rPr lang="el-GR" dirty="0" err="1">
                <a:solidFill>
                  <a:srgbClr val="5075BC"/>
                </a:solidFill>
              </a:rPr>
              <a:t>Ελαστικότης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 Έστω</a:t>
            </a:r>
          </a:p>
          <a:p>
            <a:pPr marL="0" indent="0">
              <a:buNone/>
            </a:pPr>
            <a:endParaRPr lang="el-G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 Έστω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/>
              <a:t>                                     </a:t>
            </a:r>
            <a:r>
              <a:rPr lang="el-GR" sz="3200" dirty="0" err="1" smtClean="0"/>
              <a:t>Ελαστικότης</a:t>
            </a:r>
            <a:r>
              <a:rPr lang="el-GR" sz="3200" dirty="0" smtClean="0"/>
              <a:t> ή Άμεση                </a:t>
            </a:r>
            <a:r>
              <a:rPr lang="el-GR" sz="3200" dirty="0" err="1" smtClean="0"/>
              <a:t>Ελαστικότης</a:t>
            </a:r>
            <a:endParaRPr lang="el-GR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/>
              <a:t>                                     </a:t>
            </a:r>
            <a:r>
              <a:rPr lang="el-GR" sz="3200" dirty="0" smtClean="0"/>
              <a:t>Σταυροειδής </a:t>
            </a:r>
            <a:r>
              <a:rPr lang="el-GR" sz="3200" dirty="0" err="1" smtClean="0"/>
              <a:t>Ελαστικότης</a:t>
            </a:r>
            <a:endParaRPr lang="el-GR" sz="3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  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65194"/>
            <a:ext cx="2466975" cy="47625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639" y="1665194"/>
            <a:ext cx="2209800" cy="485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59772" y="161093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&amp;</a:t>
            </a:r>
            <a:endParaRPr lang="en-GB" sz="3200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1528" y="2852936"/>
            <a:ext cx="3162300" cy="438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64088" y="277962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&amp;</a:t>
            </a:r>
            <a:endParaRPr lang="en-GB" sz="3200" dirty="0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3405525"/>
            <a:ext cx="2790825" cy="43815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1640" y="4437112"/>
            <a:ext cx="2705100" cy="447675"/>
          </a:xfrm>
          <a:prstGeom prst="rect">
            <a:avLst/>
          </a:prstGeom>
        </p:spPr>
      </p:pic>
      <p:pic>
        <p:nvPicPr>
          <p:cNvPr id="13" name="Εικόνα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Παραδείγματα (3)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016" y="1484784"/>
            <a:ext cx="3686175" cy="42862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202" y="1484784"/>
            <a:ext cx="2400300" cy="40957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016" y="2456805"/>
            <a:ext cx="4524375" cy="47625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016" y="3476451"/>
            <a:ext cx="4924425" cy="129540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1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/>
            </a:r>
            <a:br>
              <a:rPr lang="el-GR" sz="4900" dirty="0" smtClean="0">
                <a:solidFill>
                  <a:srgbClr val="5075BC"/>
                </a:solidFill>
              </a:rPr>
            </a:br>
            <a:r>
              <a:rPr lang="el-GR" sz="4900" dirty="0" smtClean="0">
                <a:solidFill>
                  <a:srgbClr val="5075BC"/>
                </a:solidFill>
              </a:rPr>
              <a:t>Ελαστικότητα</a:t>
            </a:r>
            <a:r>
              <a:rPr lang="el-GR" dirty="0" smtClean="0"/>
              <a:t> </a:t>
            </a:r>
            <a:r>
              <a:rPr lang="el-GR" sz="4900" dirty="0">
                <a:solidFill>
                  <a:srgbClr val="5075BC"/>
                </a:solidFill>
              </a:rPr>
              <a:t>ζήτησης ως προς το αντίτιμο </a:t>
            </a:r>
            <a:r>
              <a:rPr lang="el-GR" dirty="0">
                <a:solidFill>
                  <a:srgbClr val="5075BC"/>
                </a:solidFill>
              </a:rPr>
              <a:t>(</a:t>
            </a:r>
            <a:r>
              <a:rPr lang="en-US" dirty="0">
                <a:solidFill>
                  <a:srgbClr val="5075BC"/>
                </a:solidFill>
              </a:rPr>
              <a:t>Price Elasticity of Demand)</a:t>
            </a:r>
            <a:r>
              <a:rPr lang="el-GR" sz="4900" dirty="0" smtClean="0">
                <a:solidFill>
                  <a:srgbClr val="5075BC"/>
                </a:solidFill>
              </a:rPr>
              <a:t/>
            </a:r>
            <a:br>
              <a:rPr lang="el-GR" sz="4900" dirty="0" smtClean="0">
                <a:solidFill>
                  <a:srgbClr val="5075BC"/>
                </a:solidFill>
              </a:rPr>
            </a:b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l-GR" sz="2800" dirty="0" smtClean="0"/>
              <a:t>Απεικονίζει τη μεταβολή της ζήτησης σε μια αλλαγή της αξίας της. Οι </a:t>
            </a:r>
            <a:r>
              <a:rPr lang="el-GR" sz="2800" dirty="0" err="1" smtClean="0"/>
              <a:t>παροχείς</a:t>
            </a:r>
            <a:r>
              <a:rPr lang="el-GR" sz="2800" dirty="0" smtClean="0"/>
              <a:t> μεταφορικού έργου μπορούν να χρησιμοποιήσουν εκτιμήσεις της ελαστικότητας ζήτησης ως προς το αντίτιμο στη μεταφορά για να προβλέψουν:</a:t>
            </a:r>
          </a:p>
          <a:p>
            <a:pPr>
              <a:tabLst>
                <a:tab pos="0" algn="l"/>
              </a:tabLst>
            </a:pPr>
            <a:r>
              <a:rPr lang="el-GR" sz="2800" dirty="0" smtClean="0"/>
              <a:t>Την επίπτωση μιας αλλαγής της αξίας μετακίνησης στον αριθμό των επιβατών που θα μετακινηθούν.</a:t>
            </a:r>
          </a:p>
          <a:p>
            <a:pPr>
              <a:tabLst>
                <a:tab pos="0" algn="l"/>
              </a:tabLst>
            </a:pPr>
            <a:r>
              <a:rPr lang="el-GR" sz="2800" dirty="0" smtClean="0"/>
              <a:t>Την επίπτωση μιας αλλαγής της αξίας μετακίνησης στα συνολικά έσοδα και έξοδα του συστήματος παροχής μεταφορικών υπηρεσιών.</a:t>
            </a: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Σκοπός της ενότητας αυτής είναι η ανάλυση της της μεταφορικής ζήτησης καθώς και η κατανόηση της καμπύλης της. Περεταίρω αναλύεται η ελαστικότητα της ζήτησης.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/>
            </a:r>
            <a:br>
              <a:rPr lang="el-GR" sz="4900" dirty="0" smtClean="0">
                <a:solidFill>
                  <a:srgbClr val="5075BC"/>
                </a:solidFill>
              </a:rPr>
            </a:br>
            <a:r>
              <a:rPr lang="el-GR" sz="4900" dirty="0" smtClean="0">
                <a:solidFill>
                  <a:srgbClr val="5075BC"/>
                </a:solidFill>
              </a:rPr>
              <a:t>Ελαστικότητα</a:t>
            </a:r>
            <a:r>
              <a:rPr lang="el-GR" dirty="0" smtClean="0"/>
              <a:t> </a:t>
            </a:r>
            <a:r>
              <a:rPr lang="el-GR" sz="4900" dirty="0">
                <a:solidFill>
                  <a:srgbClr val="5075BC"/>
                </a:solidFill>
              </a:rPr>
              <a:t>ζήτησης ως προς το αντίτιμο </a:t>
            </a:r>
            <a:r>
              <a:rPr lang="el-GR" dirty="0">
                <a:solidFill>
                  <a:srgbClr val="5075BC"/>
                </a:solidFill>
              </a:rPr>
              <a:t>(</a:t>
            </a:r>
            <a:r>
              <a:rPr lang="en-US" dirty="0">
                <a:solidFill>
                  <a:srgbClr val="5075BC"/>
                </a:solidFill>
              </a:rPr>
              <a:t>Price Elasticity of Demand</a:t>
            </a:r>
            <a:r>
              <a:rPr lang="en-US" dirty="0" smtClean="0">
                <a:solidFill>
                  <a:srgbClr val="5075BC"/>
                </a:solidFill>
              </a:rPr>
              <a:t>)</a:t>
            </a:r>
            <a:r>
              <a:rPr lang="el-GR" dirty="0" smtClean="0">
                <a:solidFill>
                  <a:srgbClr val="5075BC"/>
                </a:solidFill>
              </a:rPr>
              <a:t> (2)</a:t>
            </a:r>
            <a:r>
              <a:rPr lang="el-GR" sz="4900" dirty="0" smtClean="0">
                <a:solidFill>
                  <a:srgbClr val="5075BC"/>
                </a:solidFill>
              </a:rPr>
              <a:t/>
            </a:r>
            <a:br>
              <a:rPr lang="el-GR" sz="4900" dirty="0" smtClean="0">
                <a:solidFill>
                  <a:srgbClr val="5075BC"/>
                </a:solidFill>
              </a:rPr>
            </a:b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endParaRPr lang="el-GR" sz="2800" dirty="0" smtClean="0"/>
          </a:p>
          <a:p>
            <a:pPr>
              <a:tabLst>
                <a:tab pos="0" algn="l"/>
              </a:tabLst>
            </a:pPr>
            <a:r>
              <a:rPr lang="el-GR" sz="2800" dirty="0" smtClean="0"/>
              <a:t>Τις συνέπειες μιας αλλαγής σε άλλες χρεώσεις (οδική τιμολόγηση, αστικά διόδια, φόρος καυσίμου), στις ημερήσιες μετακινήσεις.</a:t>
            </a:r>
          </a:p>
          <a:p>
            <a:pPr>
              <a:tabLst>
                <a:tab pos="0" algn="l"/>
              </a:tabLst>
            </a:pPr>
            <a:r>
              <a:rPr lang="el-GR" sz="2800" dirty="0" smtClean="0"/>
              <a:t>Τα αποτελέσματα πιθανής διαφορετικής τιμολόγησης μεταφορικών υπηρεσιών σε ώρες εντός και εκτός αιχμής.</a:t>
            </a:r>
            <a:endParaRPr lang="el-GR" sz="2800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04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368152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Ελαστικότητα ζήτησης ως προς το εισόδημα </a:t>
            </a:r>
            <a:r>
              <a:rPr lang="el-GR" sz="4000" dirty="0">
                <a:solidFill>
                  <a:srgbClr val="5075BC"/>
                </a:solidFill>
              </a:rPr>
              <a:t>(</a:t>
            </a:r>
            <a:r>
              <a:rPr lang="en-US" sz="4000" dirty="0">
                <a:solidFill>
                  <a:srgbClr val="5075BC"/>
                </a:solidFill>
              </a:rPr>
              <a:t>Income Elasticity of Demand)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Μετρά την αλλαγή της ζήτησης για μια δεδομένη αλλαγή στο εισόδημα. Αυτό το μέτρο ελαστικότητας είναι ιδιαίτερα σημαντικό, αφού επιτρέπει να εκτιμηθεί ο αντίκτυπος στη μεταφορική ζήτηση και στα έσοδα από συνθήκες οικονομικής ανάπτυξης ή ύφεσης. 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Σταυροειδής ελαστικότητα ζήτησης </a:t>
            </a:r>
            <a:r>
              <a:rPr lang="el-GR" sz="4000" dirty="0">
                <a:solidFill>
                  <a:srgbClr val="5075BC"/>
                </a:solidFill>
              </a:rPr>
              <a:t>(</a:t>
            </a:r>
            <a:r>
              <a:rPr lang="en-US" sz="4000" dirty="0">
                <a:solidFill>
                  <a:srgbClr val="5075BC"/>
                </a:solidFill>
              </a:rPr>
              <a:t>Cross-Elasticity of Demand)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Η άμεση ελαστικότητα (</a:t>
            </a:r>
            <a:r>
              <a:rPr lang="en-US" dirty="0" smtClean="0"/>
              <a:t>direct elasticity)</a:t>
            </a:r>
            <a:r>
              <a:rPr lang="el-GR" dirty="0" smtClean="0"/>
              <a:t>αφορά στη μεταβολή της ζήτησης για ένα μεταφορικό μέσο ή σύστημα, όταν αλλάζει κάποιο χαρακτηριστικό του μέσου αυτού.</a:t>
            </a:r>
          </a:p>
          <a:p>
            <a:pPr marL="0" indent="0">
              <a:buNone/>
            </a:pPr>
            <a:r>
              <a:rPr lang="el-GR" dirty="0" smtClean="0"/>
              <a:t>Η σταυροειδής ελαστικότητα ζήτησης αντικατοπτρίζει τη μεταβολή της μεταφορικής ζήτησης για έναν προορισμό, μέσο ή άλλο χαρακτηριστικό μετακίνησης σε μια δεδομένη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Σταυροειδής ελαστικότητα ζήτησης </a:t>
            </a:r>
            <a:r>
              <a:rPr lang="el-GR" sz="4000" dirty="0">
                <a:solidFill>
                  <a:srgbClr val="5075BC"/>
                </a:solidFill>
              </a:rPr>
              <a:t>(</a:t>
            </a:r>
            <a:r>
              <a:rPr lang="en-US" sz="4000" dirty="0">
                <a:solidFill>
                  <a:srgbClr val="5075BC"/>
                </a:solidFill>
              </a:rPr>
              <a:t>Cross-Elasticity of Demand</a:t>
            </a:r>
            <a:r>
              <a:rPr lang="en-US" sz="4000" dirty="0" smtClean="0">
                <a:solidFill>
                  <a:srgbClr val="5075BC"/>
                </a:solidFill>
              </a:rPr>
              <a:t>)</a:t>
            </a:r>
            <a:r>
              <a:rPr lang="el-GR" sz="4000" dirty="0" smtClean="0">
                <a:solidFill>
                  <a:srgbClr val="5075BC"/>
                </a:solidFill>
              </a:rPr>
              <a:t> (2)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αλλαγή στο αντίτιμο ενός άλλου προορισμού, μέσου ή χαρακτηριστικού. Εκτιμήσεις σταυροειδούς ελαστικότητας ζήτησης μπορούν να χρησιμοποιηθούν για αν προβλεφθεί ο αντίκτυπος της στρατηγική τιμολόγησης για μετακίνηση με κάποιο μέσο στη ζήτηση για μετακίνηση με άλλα μέσα.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52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Τέλος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2532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Ιστορικού Εκδόσεων</a:t>
            </a:r>
            <a:r>
              <a:rPr lang="en-US" dirty="0">
                <a:solidFill>
                  <a:srgbClr val="5075BC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dirty="0" smtClean="0"/>
              <a:t>1.0 και δεν έχουν προηγηθεί άλλες εκδόσεις.</a:t>
            </a:r>
            <a:endParaRPr lang="el-GR" sz="28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err="1" smtClean="0"/>
              <a:t>Copyright</a:t>
            </a:r>
            <a:r>
              <a:rPr lang="el-GR" sz="2400" dirty="0" smtClean="0"/>
              <a:t>  Πανεπιστήμιο Πατρών, Πολυτεχνική Σχολή, Τμήμα Πολιτικών Μηχανικών, Διδάσκων: Γεώργιος Στεφανίδης. «Ευφυή Συστήματα Μεταφορών. Ενότητα 1: Εισαγωγή». Έκδοση: 1.0. Πάτρα 2015. Διαθέσιμο από τη δικτυακή διεύθυνση: </a:t>
            </a:r>
            <a:r>
              <a:rPr lang="en-US" sz="2400" dirty="0">
                <a:solidFill>
                  <a:srgbClr val="FF0000"/>
                </a:solidFill>
              </a:rPr>
              <a:t>https://</a:t>
            </a:r>
            <a:r>
              <a:rPr lang="en-US" sz="2400" dirty="0" smtClean="0">
                <a:solidFill>
                  <a:srgbClr val="FF0000"/>
                </a:solidFill>
              </a:rPr>
              <a:t>eclass.upatras.gr/courses/CIV1696/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 Αναφορά, Μη Εμπορική Χρήση, Μη παράγωγα έργα 4.0 [1] ή μεταγενέστερη, Διεθνής Έκδοση. Εξαιρούνται τα αυτοτελή έργα τρίτων π.χ. φωτογραφίες, διαγράμματα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852936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[1] http://creativecommons.org/licenses/by-nc-nd/4.0/ </a:t>
            </a:r>
            <a:endParaRPr lang="el-GR" dirty="0" smtClean="0">
              <a:solidFill>
                <a:prstClr val="black"/>
              </a:solidFill>
            </a:endParaRPr>
          </a:p>
          <a:p>
            <a:endParaRPr lang="el-GR" dirty="0">
              <a:solidFill>
                <a:prstClr val="black"/>
              </a:solidFill>
            </a:endParaRPr>
          </a:p>
          <a:p>
            <a:r>
              <a:rPr lang="el-GR" b="1" dirty="0" smtClean="0">
                <a:solidFill>
                  <a:prstClr val="black"/>
                </a:solidFill>
              </a:rPr>
              <a:t>Σύμφωνα με αυτήν την άδεια ο δικαιούχος σας δίνει το δικαίωμα να: </a:t>
            </a:r>
          </a:p>
          <a:p>
            <a:r>
              <a:rPr lang="el-GR" b="1" dirty="0" smtClean="0">
                <a:solidFill>
                  <a:prstClr val="black"/>
                </a:solidFill>
              </a:rPr>
              <a:t>Μοιραστείτε</a:t>
            </a:r>
            <a:r>
              <a:rPr lang="el-GR" dirty="0" smtClean="0">
                <a:solidFill>
                  <a:prstClr val="black"/>
                </a:solidFill>
              </a:rPr>
              <a:t> — αντιγράψετε και αναδιανέμετε το υλικό </a:t>
            </a:r>
          </a:p>
          <a:p>
            <a:r>
              <a:rPr lang="el-GR" b="1" dirty="0" smtClean="0">
                <a:solidFill>
                  <a:prstClr val="black"/>
                </a:solidFill>
              </a:rPr>
              <a:t>Υπό τους ακόλουθους όρους: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</a:p>
          <a:p>
            <a:r>
              <a:rPr lang="el-GR" b="1" dirty="0" smtClean="0">
                <a:solidFill>
                  <a:prstClr val="black"/>
                </a:solidFill>
              </a:rPr>
              <a:t>Αναφορά Δημιουργού </a:t>
            </a:r>
            <a:r>
              <a:rPr lang="el-GR" dirty="0" smtClean="0">
                <a:solidFill>
                  <a:prstClr val="black"/>
                </a:solidFill>
              </a:rPr>
              <a:t>— Θα πρέπει να καταχωρίσετε αναφορά στο δημιουργό, με σύνδεσμο της άδειας </a:t>
            </a:r>
          </a:p>
          <a:p>
            <a:r>
              <a:rPr lang="el-GR" b="1" dirty="0" smtClean="0">
                <a:solidFill>
                  <a:prstClr val="black"/>
                </a:solidFill>
              </a:rPr>
              <a:t>Μη εμπορική χρήση </a:t>
            </a:r>
            <a:r>
              <a:rPr lang="el-GR" dirty="0" smtClean="0">
                <a:solidFill>
                  <a:prstClr val="black"/>
                </a:solidFill>
              </a:rPr>
              <a:t>— Δεν μπορείτε να χρησιμοποιήσετε το υλικό για εμπορικούς σκοπούς </a:t>
            </a:r>
            <a:r>
              <a:rPr lang="el-GR" b="1" dirty="0" smtClean="0">
                <a:solidFill>
                  <a:prstClr val="black"/>
                </a:solidFill>
              </a:rPr>
              <a:t>Μη παράγωγα έργα </a:t>
            </a:r>
            <a:r>
              <a:rPr lang="el-GR" dirty="0" smtClean="0">
                <a:solidFill>
                  <a:prstClr val="black"/>
                </a:solidFill>
              </a:rPr>
              <a:t>— Μπορείτε να αναδιανείμετε το υλικό ως έχει, χωρίς να προβείτε σε αλλαγές (ανάμιξη, τροποποίηση)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9" name="8 - Εικόνα" descr="http://mirrors.creativecommons.org/presskit/buttons/88x31/png/by-nc-nd.e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51" y="2428458"/>
            <a:ext cx="2448085" cy="85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45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Σημείωμα</a:t>
            </a:r>
            <a:r>
              <a:rPr lang="en-US" sz="2000" dirty="0"/>
              <a:t>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marL="0" indent="0">
              <a:buNone/>
            </a:pPr>
            <a:r>
              <a:rPr lang="el-GR" sz="2400" dirty="0" smtClean="0"/>
              <a:t>μαζί </a:t>
            </a:r>
            <a:r>
              <a:rPr lang="el-GR" sz="2400" dirty="0"/>
              <a:t>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900" dirty="0">
                <a:solidFill>
                  <a:srgbClr val="5075BC"/>
                </a:solidFill>
              </a:rPr>
              <a:t>Καμπύλη Ζήτησης &amp; Ελαστικότητας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475" y="1762919"/>
            <a:ext cx="5353050" cy="4200525"/>
          </a:xfrm>
          <a:prstGeom prst="rect">
            <a:avLst/>
          </a:prstGeom>
        </p:spPr>
      </p:pic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323512"/>
            <a:ext cx="8147248" cy="4802651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Στο ανωτέρω παράδειγμα καμπύλης ζήτησης, η </a:t>
            </a:r>
            <a:r>
              <a:rPr lang="el-GR" dirty="0" err="1" smtClean="0"/>
              <a:t>ελαστικότης</a:t>
            </a:r>
            <a:r>
              <a:rPr lang="el-GR" dirty="0" smtClean="0"/>
              <a:t> ορίζεται ακριβώς ως εξής:</a:t>
            </a:r>
          </a:p>
          <a:p>
            <a:pPr>
              <a:buNone/>
            </a:pPr>
            <a:r>
              <a:rPr lang="el-GR" dirty="0" err="1" smtClean="0"/>
              <a:t>Ελαστικότης</a:t>
            </a:r>
            <a:r>
              <a:rPr lang="el-GR" dirty="0" smtClean="0"/>
              <a:t> ζήτησης </a:t>
            </a:r>
            <a:r>
              <a:rPr lang="en-US" dirty="0" smtClean="0"/>
              <a:t>Q</a:t>
            </a:r>
            <a:r>
              <a:rPr lang="el-GR" dirty="0" smtClean="0"/>
              <a:t> στο σημείο αναφοράς (Ο):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2878948"/>
            <a:ext cx="9144000" cy="191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683568" y="449738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Ορθότερα και πιο συγκεκριμένα, γράφουμε </a:t>
            </a:r>
            <a:endParaRPr lang="el-GR" sz="32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180154"/>
            <a:ext cx="6768752" cy="83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971600" y="580526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και όχι </a:t>
            </a:r>
            <a:r>
              <a:rPr lang="el-GR" sz="3200" dirty="0"/>
              <a:t>απλώς</a:t>
            </a:r>
            <a:r>
              <a:rPr lang="el-GR" sz="3200" dirty="0" smtClean="0"/>
              <a:t> ε.</a:t>
            </a:r>
            <a:endParaRPr lang="el-GR" sz="3200" dirty="0"/>
          </a:p>
        </p:txBody>
      </p:sp>
      <p:sp>
        <p:nvSpPr>
          <p:cNvPr id="10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Ορισμός Ελαστικότητας</a:t>
            </a:r>
            <a:endParaRPr lang="el-GR" sz="4900" dirty="0">
              <a:solidFill>
                <a:srgbClr val="5075BC"/>
              </a:solidFill>
            </a:endParaRPr>
          </a:p>
        </p:txBody>
      </p:sp>
      <p:pic>
        <p:nvPicPr>
          <p:cNvPr id="11" name="Εικόνα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Άλλος </a:t>
            </a:r>
            <a:r>
              <a:rPr lang="el-GR" b="1" u="sng" dirty="0" smtClean="0"/>
              <a:t>ακριβής</a:t>
            </a:r>
            <a:r>
              <a:rPr lang="el-GR" dirty="0" smtClean="0"/>
              <a:t> ορισμός της ελαστικότητας  </a:t>
            </a:r>
          </a:p>
          <a:p>
            <a:pPr>
              <a:buNone/>
            </a:pPr>
            <a:r>
              <a:rPr lang="el-GR" dirty="0" smtClean="0"/>
              <a:t>                  είναι:</a:t>
            </a:r>
          </a:p>
          <a:p>
            <a:pPr>
              <a:buNone/>
            </a:pPr>
            <a:r>
              <a:rPr lang="el-GR" dirty="0" smtClean="0"/>
              <a:t>«Η </a:t>
            </a:r>
            <a:r>
              <a:rPr lang="el-GR" dirty="0" err="1" smtClean="0"/>
              <a:t>κανονικοποιημένη</a:t>
            </a:r>
            <a:r>
              <a:rPr lang="el-GR" dirty="0" smtClean="0"/>
              <a:t> παράγωγος της ποσότητας ζήτησης </a:t>
            </a:r>
            <a:r>
              <a:rPr lang="en-US" dirty="0" smtClean="0"/>
              <a:t>Q</a:t>
            </a:r>
            <a:r>
              <a:rPr lang="el-GR" dirty="0" smtClean="0"/>
              <a:t> ως προς το κόστος αγαθού </a:t>
            </a:r>
            <a:r>
              <a:rPr lang="en-US" dirty="0" smtClean="0"/>
              <a:t>P</a:t>
            </a:r>
            <a:r>
              <a:rPr lang="el-GR" dirty="0" smtClean="0"/>
              <a:t> στο σημείο αναφοράς (Ο).»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</a:t>
            </a:r>
            <a:r>
              <a:rPr lang="el-GR" dirty="0" err="1" smtClean="0"/>
              <a:t>ελαστικότης</a:t>
            </a:r>
            <a:r>
              <a:rPr lang="el-GR" dirty="0" smtClean="0"/>
              <a:t> είναι </a:t>
            </a:r>
            <a:r>
              <a:rPr lang="el-GR" u="sng" dirty="0" smtClean="0"/>
              <a:t>σημειακό μέγεθος </a:t>
            </a:r>
            <a:r>
              <a:rPr lang="el-GR" dirty="0" smtClean="0"/>
              <a:t>επειδή, όπως η παράγωγος, ορίζεται ακριβώς σε ένα σημείο.</a:t>
            </a:r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45245"/>
            <a:ext cx="1626146" cy="72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Ορισμός Ελαστικότητας (2)</a:t>
            </a:r>
            <a:endParaRPr lang="el-GR" sz="4900" dirty="0">
              <a:solidFill>
                <a:srgbClr val="5075B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u="sng" dirty="0" smtClean="0"/>
              <a:t>Κατά προσέγγιση </a:t>
            </a:r>
            <a:r>
              <a:rPr lang="el-GR" dirty="0" smtClean="0"/>
              <a:t>ορισμός της ελαστικότητας</a:t>
            </a:r>
          </a:p>
          <a:p>
            <a:pPr>
              <a:buNone/>
            </a:pPr>
            <a:r>
              <a:rPr lang="el-GR" dirty="0" smtClean="0"/>
              <a:t>«Η επί τοις εκατό μεταβολή στην ποσότητα ζήτησης </a:t>
            </a:r>
            <a:r>
              <a:rPr lang="en-US" dirty="0" smtClean="0"/>
              <a:t>Q, </a:t>
            </a:r>
            <a:r>
              <a:rPr lang="el-GR" dirty="0" smtClean="0"/>
              <a:t>που αντιστοιχεί σε 1% μεταβολή στο κόστος του αγαθού </a:t>
            </a:r>
            <a:r>
              <a:rPr lang="en-US" dirty="0" smtClean="0"/>
              <a:t>P </a:t>
            </a:r>
            <a:r>
              <a:rPr lang="el-GR" dirty="0" smtClean="0"/>
              <a:t>στο σημείο (Ο).»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Όταν η παράγωγος είναι σταθερή, η </a:t>
            </a:r>
            <a:r>
              <a:rPr lang="el-GR" dirty="0" err="1" smtClean="0"/>
              <a:t>ελαστικότης</a:t>
            </a:r>
            <a:r>
              <a:rPr lang="el-GR" dirty="0" smtClean="0"/>
              <a:t> δεν είναι.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Όταν η </a:t>
            </a:r>
            <a:r>
              <a:rPr lang="el-GR" dirty="0" err="1" smtClean="0"/>
              <a:t>ελαστικότης</a:t>
            </a:r>
            <a:r>
              <a:rPr lang="el-GR" dirty="0" smtClean="0"/>
              <a:t> είναι σταθερή, η παράγωγος δεν είναι. 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4900" dirty="0" smtClean="0">
                <a:solidFill>
                  <a:srgbClr val="5075BC"/>
                </a:solidFill>
              </a:rPr>
              <a:t>Ορισμός Ελαστικότητας (3)</a:t>
            </a:r>
            <a:endParaRPr lang="el-GR" sz="4900" dirty="0">
              <a:solidFill>
                <a:srgbClr val="5075B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Παραδείγματα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585709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722641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Ορισμοί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Ζήτηση ελαστική ↔ |</a:t>
            </a:r>
            <a:r>
              <a:rPr lang="el-GR" dirty="0" err="1" smtClean="0"/>
              <a:t>ε|&gt;1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Ζήτηση ανελαστική ↔ |</a:t>
            </a:r>
            <a:r>
              <a:rPr lang="el-GR" dirty="0" err="1" smtClean="0"/>
              <a:t>ε|&lt;1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Ζήτηση μοναδιαίας ελαστικότητας ↔ |</a:t>
            </a:r>
            <a:r>
              <a:rPr lang="el-GR" dirty="0" err="1" smtClean="0"/>
              <a:t>ε|=1</a:t>
            </a: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Άσκηση </a:t>
            </a:r>
            <a:r>
              <a:rPr lang="el-GR" dirty="0" smtClean="0">
                <a:solidFill>
                  <a:srgbClr val="5075BC"/>
                </a:solidFill>
              </a:rPr>
              <a:t> (Μέρος </a:t>
            </a:r>
            <a:r>
              <a:rPr lang="el-GR" dirty="0">
                <a:solidFill>
                  <a:srgbClr val="5075BC"/>
                </a:solidFill>
              </a:rPr>
              <a:t>Ι)</a:t>
            </a: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4371490" cy="12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395536" y="2492896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n-US" sz="2400" dirty="0" smtClean="0"/>
              <a:t>V = 3200 – 200T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Να βρεθεί η </a:t>
            </a:r>
            <a:r>
              <a:rPr lang="el-GR" sz="2400" dirty="0" err="1" smtClean="0"/>
              <a:t>ελαστικότης</a:t>
            </a:r>
            <a:r>
              <a:rPr lang="el-GR" sz="2400" dirty="0" smtClean="0"/>
              <a:t> στο σημείο </a:t>
            </a:r>
            <a:r>
              <a:rPr lang="en-US" sz="2400" b="1" i="1" dirty="0" smtClean="0"/>
              <a:t>T</a:t>
            </a:r>
            <a:r>
              <a:rPr lang="en-US" sz="2400" b="1" i="1" baseline="-25000" dirty="0" smtClean="0"/>
              <a:t>O</a:t>
            </a:r>
            <a:r>
              <a:rPr lang="el-GR" sz="2400" dirty="0" smtClean="0"/>
              <a:t>=6</a:t>
            </a:r>
          </a:p>
          <a:p>
            <a:r>
              <a:rPr lang="el-GR" sz="2800" b="1" u="sng" dirty="0" smtClean="0"/>
              <a:t>Λύση:</a:t>
            </a:r>
          </a:p>
          <a:p>
            <a:pPr marL="514350" indent="-514350"/>
            <a:endParaRPr lang="el-GR" sz="2800" b="1" u="sng" dirty="0" smtClean="0"/>
          </a:p>
          <a:p>
            <a:endParaRPr lang="el-GR" sz="28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9"/>
            <a:ext cx="6840760" cy="3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437112"/>
            <a:ext cx="24141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013176"/>
            <a:ext cx="6159740" cy="121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1172</Words>
  <Application>Microsoft Office PowerPoint</Application>
  <PresentationFormat>Προβολή στην οθόνη (4:3)</PresentationFormat>
  <Paragraphs>126</Paragraphs>
  <Slides>29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Wingdings</vt:lpstr>
      <vt:lpstr>Θέμα του Office</vt:lpstr>
      <vt:lpstr>1_Θέμα του Office</vt:lpstr>
      <vt:lpstr>Office Theme</vt:lpstr>
      <vt:lpstr>1_Office Theme</vt:lpstr>
      <vt:lpstr>Ανάλυση και Σχεδιασμός Μεταφορών Ι</vt:lpstr>
      <vt:lpstr>Σκοποί  ενότητας</vt:lpstr>
      <vt:lpstr>Καμπύλη Ζήτησης &amp; Ελαστικότητας</vt:lpstr>
      <vt:lpstr>Ορισμός Ελαστικότητας</vt:lpstr>
      <vt:lpstr>Ορισμός Ελαστικότητας (2)</vt:lpstr>
      <vt:lpstr>Ορισμός Ελαστικότητας (3)</vt:lpstr>
      <vt:lpstr>Παραδείγματα</vt:lpstr>
      <vt:lpstr>Ορισμοί</vt:lpstr>
      <vt:lpstr>Άσκηση  (Μέρος Ι)</vt:lpstr>
      <vt:lpstr>Ερωτήσεις</vt:lpstr>
      <vt:lpstr>Άσκηση (Μέρος ΙΙ)</vt:lpstr>
      <vt:lpstr>Άσκηση (Μέρος ΙII)</vt:lpstr>
      <vt:lpstr>Ερωτήσεις (2)</vt:lpstr>
      <vt:lpstr>Ελαστικότητα</vt:lpstr>
      <vt:lpstr>Ελαστικότητα (2)</vt:lpstr>
      <vt:lpstr>Παραδείγματα (2)</vt:lpstr>
      <vt:lpstr>Ελαστικότης &amp; Σταυροειδής Ελαστικότης</vt:lpstr>
      <vt:lpstr>Παραδείγματα (3) </vt:lpstr>
      <vt:lpstr> Ελαστικότητα ζήτησης ως προς το αντίτιμο (Price Elasticity of Demand) </vt:lpstr>
      <vt:lpstr> Ελαστικότητα ζήτησης ως προς το αντίτιμο (Price Elasticity of Demand) (2) </vt:lpstr>
      <vt:lpstr>Ελαστικότητα ζήτησης ως προς το εισόδημα (Income Elasticity of Demand)</vt:lpstr>
      <vt:lpstr>Σταυροειδής ελαστικότητα ζήτησης (Cross-Elasticity of Demand)</vt:lpstr>
      <vt:lpstr>Σταυροειδής ελαστικότητα ζήτησης (Cross-Elasticity of Demand) (2)</vt:lpstr>
      <vt:lpstr>Τέλος Ενότητας</vt:lpstr>
      <vt:lpstr>Χρηματοδότηση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ΜPeppe</dc:creator>
  <cp:lastModifiedBy>Marina Peppe</cp:lastModifiedBy>
  <cp:revision>41</cp:revision>
  <dcterms:created xsi:type="dcterms:W3CDTF">2015-04-06T17:00:56Z</dcterms:created>
  <dcterms:modified xsi:type="dcterms:W3CDTF">2015-09-08T10:53:49Z</dcterms:modified>
</cp:coreProperties>
</file>