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263" r:id="rId3"/>
    <p:sldId id="264" r:id="rId4"/>
    <p:sldId id="265" r:id="rId5"/>
    <p:sldId id="266" r:id="rId6"/>
    <p:sldId id="267" r:id="rId7"/>
    <p:sldId id="271" r:id="rId8"/>
    <p:sldId id="258" r:id="rId9"/>
    <p:sldId id="273" r:id="rId10"/>
    <p:sldId id="274" r:id="rId11"/>
    <p:sldId id="259" r:id="rId12"/>
    <p:sldId id="260" r:id="rId13"/>
    <p:sldId id="277" r:id="rId14"/>
    <p:sldId id="261" r:id="rId15"/>
    <p:sldId id="262" r:id="rId16"/>
    <p:sldId id="272" r:id="rId17"/>
    <p:sldId id="275" r:id="rId18"/>
    <p:sldId id="276" r:id="rId19"/>
    <p:sldId id="278" r:id="rId20"/>
    <p:sldId id="287" r:id="rId21"/>
    <p:sldId id="256" r:id="rId22"/>
    <p:sldId id="284" r:id="rId23"/>
    <p:sldId id="285" r:id="rId24"/>
    <p:sldId id="286" r:id="rId25"/>
    <p:sldId id="288" r:id="rId26"/>
    <p:sldId id="290" r:id="rId27"/>
    <p:sldId id="279" r:id="rId28"/>
    <p:sldId id="280" r:id="rId29"/>
    <p:sldId id="282" r:id="rId30"/>
    <p:sldId id="281" r:id="rId31"/>
    <p:sldId id="269" r:id="rId32"/>
    <p:sldId id="270" r:id="rId33"/>
    <p:sldId id="289" r:id="rId34"/>
    <p:sldId id="291" r:id="rId35"/>
    <p:sldId id="294" r:id="rId36"/>
    <p:sldId id="292" r:id="rId37"/>
    <p:sldId id="295" r:id="rId38"/>
    <p:sldId id="301" r:id="rId39"/>
    <p:sldId id="296" r:id="rId40"/>
    <p:sldId id="297" r:id="rId41"/>
    <p:sldId id="308" r:id="rId42"/>
    <p:sldId id="309" r:id="rId43"/>
    <p:sldId id="298" r:id="rId44"/>
    <p:sldId id="299" r:id="rId45"/>
    <p:sldId id="300" r:id="rId46"/>
    <p:sldId id="302" r:id="rId47"/>
    <p:sldId id="303" r:id="rId48"/>
    <p:sldId id="304" r:id="rId49"/>
    <p:sldId id="293" r:id="rId50"/>
    <p:sldId id="310" r:id="rId51"/>
    <p:sldId id="305" r:id="rId52"/>
    <p:sldId id="306" r:id="rId53"/>
    <p:sldId id="307" r:id="rId54"/>
    <p:sldId id="311" r:id="rId55"/>
    <p:sldId id="313" r:id="rId56"/>
    <p:sldId id="320" r:id="rId57"/>
    <p:sldId id="319" r:id="rId58"/>
    <p:sldId id="322" r:id="rId59"/>
    <p:sldId id="321" r:id="rId60"/>
    <p:sldId id="314" r:id="rId61"/>
    <p:sldId id="315" r:id="rId62"/>
    <p:sldId id="316" r:id="rId63"/>
    <p:sldId id="317" r:id="rId6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Ρασσιάς Γεράσιμος" initials="ΡΓ" lastIdx="3" clrIdx="0">
    <p:extLst>
      <p:ext uri="{19B8F6BF-5375-455C-9EA6-DF929625EA0E}">
        <p15:presenceInfo xmlns:p15="http://schemas.microsoft.com/office/powerpoint/2012/main" userId="Ρασσιάς Γεράσιμος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990033"/>
    <a:srgbClr val="990099"/>
    <a:srgbClr val="EE2D00"/>
    <a:srgbClr val="0000FF"/>
    <a:srgbClr val="08A3B8"/>
    <a:srgbClr val="FF3300"/>
    <a:srgbClr val="000099"/>
    <a:srgbClr val="F20000"/>
    <a:srgbClr val="DEE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9204-BCFB-4068-9EF4-8C67B092D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100059-A70C-4257-B23F-DFC5433CB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26E9-DF91-4D8A-B244-7267CBE8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27557-76E8-4B23-82CA-17E48132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7CC7-809F-492E-A225-29633F7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200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5F41-6D83-41DB-AEA8-1E1FCC68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83A229-8282-49A7-B3A4-267D29E21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4D5E1-76EE-41CD-B858-C31DF1178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9EBA1-3EBD-4F0B-A347-4EC68B2A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53EF2-6BA5-4361-80B9-4C5A767B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249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7CF5A6-C592-41EA-B0AA-B0022C7F5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191D8-2E9F-4B6E-BFA9-3747ACB2C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36630-52BB-403C-B14B-6BCE01826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7BDF7-3FBC-46B2-9B7B-CB4BD13A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8514-2AFD-4A71-8764-216D8784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56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766B9-29B0-43A1-8D47-AE339D31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E0BFF-389D-4200-BEAA-FDA7E0462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6BB5-37B9-4BA2-854A-7F54F2459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ACE2D-6C1D-434E-B9B5-1CF6B6A4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9B1E1-D531-470A-BC11-9C029804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544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5AC0-CC13-45E7-B128-60693B53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6868-9FD6-40D5-8B81-BB0B08D15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5AB1-8A75-46BD-9040-837489CB8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F69F4-F9B9-40FB-90C3-93C3E826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3E584-48DF-4658-84B6-3EBD971D1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583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13D9-5AC4-4212-BED6-9738783D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DC17-3A7E-4A4C-B6F4-40BB5AF46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A08A3-2851-4E69-8699-C21E675BC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49EEE-BFF9-4665-AD53-D02ED124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76791-CE52-4D43-A058-E39336F6D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EA11F-9A75-4BDF-A22C-6F5243B00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777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FB75-6172-4AB0-9974-C62B471F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29FD8-DD70-4F72-ACE1-AFA56CCA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4AC50-53D8-4F18-95D9-8E51A3F23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C40F3-D883-463A-85AF-DA93288F5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C2EF4-73BD-482E-AFE3-C7CAA8E2C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67876-75D3-487F-AEE8-EA1AAB9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A320C-B381-4DAC-ABB9-9967BDD9A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E1772-68E5-40F7-8FE5-A67E47E9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03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225F-99A1-4997-B86D-173F4D88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9C6898-1764-4BC3-9990-CB297497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47477-0E7C-4757-9FEC-F561FEA8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0805B-7A50-4ED9-B644-B438858A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446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8044C-3B1A-4F6E-A2F3-8C09F69C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02213-BFC1-4260-9C64-2469F7D3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FB0A9-88B1-44AA-A102-1D7412D2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588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B76AB-A289-4C60-9A1E-B2199916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60F8B-3D5B-4448-8612-F542A8FE5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FAB1D-0BEC-4860-988B-97D8F471B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6F9EE-C148-47C0-ADB9-A8044745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72FEF-6B00-4636-9E6C-10F40CFC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E89B9-1A5D-4600-B1B4-EED7A68C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994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4B77-74D0-4497-BF55-55F6CF90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E600F8-BF37-4EDC-8591-0DAB158FE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931D8-D5C0-402D-B757-3A7097AF7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DA94C-415D-43C6-A196-23BC5666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9B07A-478A-400E-9EAF-048AFCC6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BB703-DD71-4D25-8A26-F931165E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277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2E82B8-6FAB-4828-87AE-FF5508C3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42906-BEC2-44D2-B78C-59A3666E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A4AD9-C3E4-45F3-9E89-39D6298E8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7B6AB-15C7-4973-8913-7B6D5C47EA17}" type="datetimeFigureOut">
              <a:rPr lang="el-GR" smtClean="0"/>
              <a:pPr/>
              <a:t>5/12/2024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1F466-7CCF-4F73-99DB-BDB9B7818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D90F9-D1F2-46E4-898C-45314E773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83AF4-0EF3-4DA8-9376-CAF777538E9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28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microsoft.com/office/2007/relationships/hdphoto" Target="../media/hdphoto1.wdp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3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4.png"/><Relationship Id="rId7" Type="http://schemas.openxmlformats.org/officeDocument/2006/relationships/oleObject" Target="../embeddings/oleObject17.bin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5.emf"/><Relationship Id="rId10" Type="http://schemas.openxmlformats.org/officeDocument/2006/relationships/image" Target="../media/image67.emf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24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89.emf"/><Relationship Id="rId4" Type="http://schemas.openxmlformats.org/officeDocument/2006/relationships/oleObject" Target="../embeddings/oleObject2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emf"/><Relationship Id="rId4" Type="http://schemas.openxmlformats.org/officeDocument/2006/relationships/oleObject" Target="../embeddings/oleObject28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 flipH="1">
            <a:off x="2661918" y="1126066"/>
            <a:ext cx="64820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Δομή και Δραστικότητα στην Οργανική Χημεία</a:t>
            </a:r>
          </a:p>
          <a:p>
            <a:pPr algn="ctr"/>
            <a:endParaRPr lang="el-GR" b="1" dirty="0"/>
          </a:p>
          <a:p>
            <a:pPr algn="ctr"/>
            <a:r>
              <a:rPr lang="el-GR" b="1" dirty="0"/>
              <a:t>Ενότητα </a:t>
            </a:r>
            <a:r>
              <a:rPr lang="el-GR" b="1" dirty="0" err="1"/>
              <a:t>Αναπ</a:t>
            </a:r>
            <a:r>
              <a:rPr lang="el-GR" b="1" dirty="0"/>
              <a:t>. Καθηγητή Γ. </a:t>
            </a:r>
            <a:r>
              <a:rPr lang="el-GR" b="1" dirty="0" err="1"/>
              <a:t>Ρασσιά</a:t>
            </a:r>
            <a:endParaRPr lang="el-GR" b="1" dirty="0"/>
          </a:p>
          <a:p>
            <a:pPr algn="ctr"/>
            <a:endParaRPr lang="el-GR" b="1" dirty="0"/>
          </a:p>
          <a:p>
            <a:pPr algn="ctr"/>
            <a:r>
              <a:rPr lang="el-GR" b="1" dirty="0"/>
              <a:t>Επισκόπηση Κεφαλαίων</a:t>
            </a:r>
          </a:p>
          <a:p>
            <a:pPr algn="ctr"/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8080"/>
                </a:solidFill>
              </a:rPr>
              <a:t>  Οξέα και Βάσεις (</a:t>
            </a:r>
            <a:r>
              <a:rPr lang="en-US" dirty="0" err="1">
                <a:solidFill>
                  <a:srgbClr val="008080"/>
                </a:solidFill>
              </a:rPr>
              <a:t>Brønsted</a:t>
            </a:r>
            <a:r>
              <a:rPr lang="en-US" dirty="0">
                <a:solidFill>
                  <a:srgbClr val="008080"/>
                </a:solidFill>
              </a:rPr>
              <a:t> /Lewis)</a:t>
            </a: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8080"/>
                </a:solidFill>
              </a:rPr>
              <a:t>  </a:t>
            </a:r>
            <a:r>
              <a:rPr lang="en-US" dirty="0" err="1">
                <a:solidFill>
                  <a:srgbClr val="008080"/>
                </a:solidFill>
              </a:rPr>
              <a:t>p</a:t>
            </a:r>
            <a:r>
              <a:rPr lang="en-US" i="1" dirty="0" err="1">
                <a:solidFill>
                  <a:srgbClr val="008080"/>
                </a:solidFill>
              </a:rPr>
              <a:t>K</a:t>
            </a:r>
            <a:r>
              <a:rPr lang="en-US" baseline="-25000" dirty="0" err="1">
                <a:solidFill>
                  <a:srgbClr val="008080"/>
                </a:solidFill>
              </a:rPr>
              <a:t>a</a:t>
            </a:r>
            <a:r>
              <a:rPr lang="el-GR" baseline="-25000" dirty="0">
                <a:solidFill>
                  <a:srgbClr val="008080"/>
                </a:solidFill>
              </a:rPr>
              <a:t> </a:t>
            </a:r>
            <a:r>
              <a:rPr lang="en-US" dirty="0" err="1">
                <a:solidFill>
                  <a:srgbClr val="008080"/>
                </a:solidFill>
              </a:rPr>
              <a:t>p</a:t>
            </a:r>
            <a:r>
              <a:rPr lang="en-US" i="1" dirty="0" err="1">
                <a:solidFill>
                  <a:srgbClr val="008080"/>
                </a:solidFill>
              </a:rPr>
              <a:t>K</a:t>
            </a:r>
            <a:r>
              <a:rPr lang="en-US" baseline="-25000" dirty="0" err="1">
                <a:solidFill>
                  <a:srgbClr val="008080"/>
                </a:solidFill>
              </a:rPr>
              <a:t>a</a:t>
            </a:r>
            <a:r>
              <a:rPr lang="en-US" dirty="0">
                <a:solidFill>
                  <a:srgbClr val="008080"/>
                </a:solidFill>
              </a:rPr>
              <a:t>, </a:t>
            </a:r>
            <a:r>
              <a:rPr lang="en-US" dirty="0" err="1">
                <a:solidFill>
                  <a:srgbClr val="008080"/>
                </a:solidFill>
              </a:rPr>
              <a:t>p</a:t>
            </a:r>
            <a:r>
              <a:rPr lang="en-US" i="1" dirty="0" err="1">
                <a:solidFill>
                  <a:srgbClr val="008080"/>
                </a:solidFill>
              </a:rPr>
              <a:t>K</a:t>
            </a:r>
            <a:r>
              <a:rPr lang="en-US" i="1" baseline="-25000" dirty="0" err="1">
                <a:solidFill>
                  <a:srgbClr val="008080"/>
                </a:solidFill>
              </a:rPr>
              <a:t>b</a:t>
            </a:r>
            <a:r>
              <a:rPr lang="en-US" i="1" dirty="0">
                <a:solidFill>
                  <a:srgbClr val="008080"/>
                </a:solidFill>
              </a:rPr>
              <a:t>, </a:t>
            </a:r>
            <a:r>
              <a:rPr lang="en-US" dirty="0" err="1">
                <a:solidFill>
                  <a:srgbClr val="008080"/>
                </a:solidFill>
              </a:rPr>
              <a:t>p</a:t>
            </a:r>
            <a:r>
              <a:rPr lang="en-US" i="1" dirty="0" err="1">
                <a:solidFill>
                  <a:srgbClr val="008080"/>
                </a:solidFill>
              </a:rPr>
              <a:t>K</a:t>
            </a:r>
            <a:r>
              <a:rPr lang="en-US" i="1" baseline="-25000" dirty="0" err="1">
                <a:solidFill>
                  <a:srgbClr val="008080"/>
                </a:solidFill>
              </a:rPr>
              <a:t>BH</a:t>
            </a:r>
            <a:r>
              <a:rPr lang="en-US" i="1" baseline="-25000" dirty="0">
                <a:solidFill>
                  <a:srgbClr val="008080"/>
                </a:solidFill>
              </a:rPr>
              <a:t>+</a:t>
            </a:r>
            <a:endParaRPr lang="en-US" baseline="-25000" dirty="0">
              <a:solidFill>
                <a:srgbClr val="00808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8080"/>
                </a:solidFill>
              </a:rPr>
              <a:t>  Παράγοντες που επηρεάζουν την οξύτητα και τη </a:t>
            </a:r>
            <a:r>
              <a:rPr lang="el-GR" dirty="0" err="1">
                <a:solidFill>
                  <a:srgbClr val="008080"/>
                </a:solidFill>
              </a:rPr>
              <a:t>βασικότητα</a:t>
            </a:r>
            <a:endParaRPr lang="el-GR" dirty="0">
              <a:solidFill>
                <a:srgbClr val="00808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8080"/>
                </a:solidFill>
              </a:rPr>
              <a:t>  </a:t>
            </a:r>
            <a:r>
              <a:rPr lang="el-GR" dirty="0" err="1">
                <a:solidFill>
                  <a:srgbClr val="008080"/>
                </a:solidFill>
              </a:rPr>
              <a:t>Πυρηνοφιλία</a:t>
            </a:r>
            <a:r>
              <a:rPr lang="el-GR" dirty="0">
                <a:solidFill>
                  <a:srgbClr val="008080"/>
                </a:solidFill>
              </a:rPr>
              <a:t>, ομοιότητες και διαφορές από τη </a:t>
            </a:r>
            <a:r>
              <a:rPr lang="el-GR" dirty="0" err="1">
                <a:solidFill>
                  <a:srgbClr val="008080"/>
                </a:solidFill>
              </a:rPr>
              <a:t>βασικότητα</a:t>
            </a:r>
            <a:endParaRPr lang="el-GR" dirty="0">
              <a:solidFill>
                <a:srgbClr val="00808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8080"/>
                </a:solidFill>
              </a:rPr>
              <a:t>  Η αντίδραση </a:t>
            </a:r>
            <a:r>
              <a:rPr lang="en-US" dirty="0">
                <a:solidFill>
                  <a:srgbClr val="008080"/>
                </a:solidFill>
              </a:rPr>
              <a:t>S</a:t>
            </a:r>
            <a:r>
              <a:rPr lang="en-US" baseline="-25000" dirty="0">
                <a:solidFill>
                  <a:srgbClr val="008080"/>
                </a:solidFill>
              </a:rPr>
              <a:t>N2</a:t>
            </a:r>
            <a:endParaRPr lang="el-GR" baseline="-25000" dirty="0">
              <a:solidFill>
                <a:srgbClr val="00808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8080"/>
                </a:solidFill>
              </a:rPr>
              <a:t>  Παράγοντες που επηρεάζουν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την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αντίδραση </a:t>
            </a:r>
            <a:r>
              <a:rPr lang="en-US" dirty="0">
                <a:solidFill>
                  <a:srgbClr val="008080"/>
                </a:solidFill>
              </a:rPr>
              <a:t>S</a:t>
            </a:r>
            <a:r>
              <a:rPr lang="en-US" baseline="-25000" dirty="0">
                <a:solidFill>
                  <a:srgbClr val="008080"/>
                </a:solidFill>
              </a:rPr>
              <a:t>N2</a:t>
            </a:r>
            <a:r>
              <a:rPr lang="en-US" dirty="0">
                <a:solidFill>
                  <a:srgbClr val="00808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008080"/>
                </a:solidFill>
              </a:rPr>
              <a:t>  </a:t>
            </a:r>
            <a:r>
              <a:rPr lang="el-GR" dirty="0">
                <a:solidFill>
                  <a:srgbClr val="008080"/>
                </a:solidFill>
              </a:rPr>
              <a:t>Στερεοχημεία στις αντιδράσεις </a:t>
            </a:r>
            <a:r>
              <a:rPr lang="en-US" dirty="0">
                <a:solidFill>
                  <a:srgbClr val="008080"/>
                </a:solidFill>
              </a:rPr>
              <a:t>S</a:t>
            </a:r>
            <a:r>
              <a:rPr lang="en-US" baseline="-25000" dirty="0">
                <a:solidFill>
                  <a:srgbClr val="008080"/>
                </a:solidFill>
              </a:rPr>
              <a:t>N2</a:t>
            </a:r>
            <a:r>
              <a:rPr lang="en-US" dirty="0">
                <a:solidFill>
                  <a:srgbClr val="008080"/>
                </a:solidFill>
              </a:rPr>
              <a:t> </a:t>
            </a:r>
            <a:endParaRPr lang="el-GR" dirty="0">
              <a:solidFill>
                <a:srgbClr val="00808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8080"/>
                </a:solidFill>
              </a:rPr>
              <a:t>  Η αντίδραση Ε</a:t>
            </a:r>
            <a:r>
              <a:rPr lang="en-US" baseline="-25000" dirty="0">
                <a:solidFill>
                  <a:srgbClr val="008080"/>
                </a:solidFill>
              </a:rPr>
              <a:t>2</a:t>
            </a:r>
            <a:endParaRPr lang="el-GR" baseline="-25000" dirty="0">
              <a:solidFill>
                <a:srgbClr val="00808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8080"/>
                </a:solidFill>
              </a:rPr>
              <a:t>  Παράγοντες που επηρεάζουν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την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αντίδραση Ε</a:t>
            </a:r>
            <a:r>
              <a:rPr lang="en-US" baseline="-25000" dirty="0">
                <a:solidFill>
                  <a:srgbClr val="008080"/>
                </a:solidFill>
              </a:rPr>
              <a:t>2</a:t>
            </a:r>
            <a:endParaRPr lang="el-GR" baseline="-25000" dirty="0">
              <a:solidFill>
                <a:srgbClr val="00808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008080"/>
                </a:solidFill>
              </a:rPr>
              <a:t>  Στερεοχημεία στις αντιδράσεις Ε</a:t>
            </a:r>
            <a:r>
              <a:rPr lang="en-US" baseline="-25000" dirty="0">
                <a:solidFill>
                  <a:srgbClr val="008080"/>
                </a:solidFill>
              </a:rPr>
              <a:t>2</a:t>
            </a:r>
            <a:endParaRPr lang="en-US" dirty="0">
              <a:solidFill>
                <a:srgbClr val="00808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BA179-D485-4DC2-9A40-4F43AFBD9E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5138" t="46044" r="27679" b="31703"/>
          <a:stretch/>
        </p:blipFill>
        <p:spPr>
          <a:xfrm>
            <a:off x="2242457" y="250371"/>
            <a:ext cx="8150628" cy="3614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48FF39-1380-466A-9659-F155D449A4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834" t="77346" r="42300" b="5295"/>
          <a:stretch/>
        </p:blipFill>
        <p:spPr>
          <a:xfrm>
            <a:off x="3766457" y="3973288"/>
            <a:ext cx="4757057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8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5AF77-8606-497E-A4CD-238D34D8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078" t="35866" r="25391" b="5865"/>
          <a:stretch/>
        </p:blipFill>
        <p:spPr>
          <a:xfrm>
            <a:off x="2609849" y="314777"/>
            <a:ext cx="7800976" cy="62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6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834C7-B854-4E0A-B5A6-B589305738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828" t="26923" r="26641" b="46908"/>
          <a:stretch/>
        </p:blipFill>
        <p:spPr>
          <a:xfrm>
            <a:off x="2914651" y="1047750"/>
            <a:ext cx="6429374" cy="308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A00EA-8595-47AE-9B51-F871F19BC9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8086" t="68750" r="25563" b="20628"/>
          <a:stretch/>
        </p:blipFill>
        <p:spPr>
          <a:xfrm>
            <a:off x="2818676" y="4753509"/>
            <a:ext cx="5842677" cy="12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5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A78DB-AB9B-4A30-A7FE-7778CF0A5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929" t="52432" r="26857" b="3681"/>
          <a:stretch/>
        </p:blipFill>
        <p:spPr>
          <a:xfrm>
            <a:off x="6096000" y="1189579"/>
            <a:ext cx="5808621" cy="4726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654BC5-BE61-4A02-8BDB-E5B5FDAF7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5500" t="20363" r="30786" b="60612"/>
          <a:stretch/>
        </p:blipFill>
        <p:spPr>
          <a:xfrm>
            <a:off x="374465" y="1424123"/>
            <a:ext cx="4767367" cy="20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3ADD4-4B0C-445C-9F54-1EAEA9D90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687" t="19134" r="24375" b="35865"/>
          <a:stretch/>
        </p:blipFill>
        <p:spPr>
          <a:xfrm>
            <a:off x="2557462" y="1759071"/>
            <a:ext cx="8162925" cy="4860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33A12-40C8-4859-B6F2-AF42F66D2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3047" t="52019" r="26328" b="24239"/>
          <a:stretch/>
        </p:blipFill>
        <p:spPr>
          <a:xfrm>
            <a:off x="2557462" y="342900"/>
            <a:ext cx="707707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5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82C28-9AE9-4F65-B92B-3FE9B6F53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359" t="75962" r="26954" b="8750"/>
          <a:stretch/>
        </p:blipFill>
        <p:spPr>
          <a:xfrm>
            <a:off x="2124074" y="342900"/>
            <a:ext cx="6419492" cy="179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733CD-8282-4A9F-933B-E0EB6F361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687" t="19134" r="24375" b="35865"/>
          <a:stretch/>
        </p:blipFill>
        <p:spPr>
          <a:xfrm>
            <a:off x="3512037" y="2133601"/>
            <a:ext cx="7565901" cy="45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4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A590FA-F1B1-4DE0-AF15-491A873A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268" t="36047" r="37811" b="24978"/>
          <a:stretch/>
        </p:blipFill>
        <p:spPr>
          <a:xfrm>
            <a:off x="688156" y="518474"/>
            <a:ext cx="6587614" cy="5580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C0865E-1585-4FF2-BBCA-A0A283CFCE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2327" t="44944" r="28402" b="10853"/>
          <a:stretch/>
        </p:blipFill>
        <p:spPr>
          <a:xfrm>
            <a:off x="8785781" y="585786"/>
            <a:ext cx="2309566" cy="596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74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2A54D-26C1-4BCE-BAFE-0A27950E73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939" t="41971" r="33593" b="27068"/>
          <a:stretch/>
        </p:blipFill>
        <p:spPr>
          <a:xfrm>
            <a:off x="3248025" y="593724"/>
            <a:ext cx="5867400" cy="322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311031-CCC6-4414-822B-E7439A71E3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3047" t="15961" r="26953" b="57644"/>
          <a:stretch/>
        </p:blipFill>
        <p:spPr>
          <a:xfrm>
            <a:off x="3200400" y="3773371"/>
            <a:ext cx="5714999" cy="272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8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BB1D6-64A1-4654-8BB0-DC4D9C3643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750" t="36154" r="26719" b="30529"/>
          <a:stretch/>
        </p:blipFill>
        <p:spPr>
          <a:xfrm>
            <a:off x="3074942" y="1481931"/>
            <a:ext cx="6372225" cy="38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10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6A655-D021-4583-8CAE-77A4A388E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929" t="17197" r="34429" b="32957"/>
          <a:stretch/>
        </p:blipFill>
        <p:spPr>
          <a:xfrm>
            <a:off x="2882537" y="680513"/>
            <a:ext cx="6035039" cy="54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1035C0-0DEE-4A90-B6DE-F242F2F327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094" t="29664" r="34375" b="48816"/>
          <a:stretch/>
        </p:blipFill>
        <p:spPr>
          <a:xfrm>
            <a:off x="100078" y="3541854"/>
            <a:ext cx="5857025" cy="2312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32994-63E1-4211-AB86-05BC8DD12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791" t="13676" r="26139" b="57238"/>
          <a:stretch/>
        </p:blipFill>
        <p:spPr>
          <a:xfrm>
            <a:off x="2379072" y="102152"/>
            <a:ext cx="7433856" cy="3076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652EE-D610-4E79-A7E4-6FE212E6B2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383" t="57649" r="34086" b="16388"/>
          <a:stretch/>
        </p:blipFill>
        <p:spPr>
          <a:xfrm>
            <a:off x="6234898" y="3541854"/>
            <a:ext cx="5857025" cy="27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1418D2F-FB48-4C5C-85CB-90D49312E3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532214"/>
              </p:ext>
            </p:extLst>
          </p:nvPr>
        </p:nvGraphicFramePr>
        <p:xfrm>
          <a:off x="2906713" y="1211263"/>
          <a:ext cx="52943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5" name="CS ChemDraw Drawing" r:id="rId2" imgW="4048752" imgH="586440" progId="ChemDraw.Document.6.0">
                  <p:embed/>
                </p:oleObj>
              </mc:Choice>
              <mc:Fallback>
                <p:oleObj name="CS ChemDraw Drawing" r:id="rId2" imgW="4048752" imgH="586440" progId="ChemDraw.Document.6.0">
                  <p:embed/>
                  <p:pic>
                    <p:nvPicPr>
                      <p:cNvPr id="0" name="Picture 1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6713" y="1211263"/>
                        <a:ext cx="52943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67083A-6FA9-40D8-B222-4CF80CE178AB}"/>
              </a:ext>
            </a:extLst>
          </p:cNvPr>
          <p:cNvSpPr txBox="1"/>
          <p:nvPr/>
        </p:nvSpPr>
        <p:spPr>
          <a:xfrm>
            <a:off x="4924425" y="161645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8080"/>
                </a:solidFill>
              </a:rPr>
              <a:t>p</a:t>
            </a:r>
            <a:r>
              <a:rPr lang="en-US" b="1" i="1" dirty="0" err="1">
                <a:solidFill>
                  <a:srgbClr val="008080"/>
                </a:solidFill>
              </a:rPr>
              <a:t>K</a:t>
            </a:r>
            <a:r>
              <a:rPr lang="en-US" b="1" baseline="-25000" dirty="0" err="1">
                <a:solidFill>
                  <a:srgbClr val="008080"/>
                </a:solidFill>
              </a:rPr>
              <a:t>a</a:t>
            </a:r>
            <a:r>
              <a:rPr lang="en-US" b="1" dirty="0">
                <a:solidFill>
                  <a:srgbClr val="008080"/>
                </a:solidFill>
              </a:rPr>
              <a:t>, </a:t>
            </a:r>
            <a:r>
              <a:rPr lang="en-US" b="1" dirty="0" err="1">
                <a:solidFill>
                  <a:srgbClr val="008080"/>
                </a:solidFill>
              </a:rPr>
              <a:t>p</a:t>
            </a:r>
            <a:r>
              <a:rPr lang="en-US" b="1" i="1" dirty="0" err="1">
                <a:solidFill>
                  <a:srgbClr val="008080"/>
                </a:solidFill>
              </a:rPr>
              <a:t>K</a:t>
            </a:r>
            <a:r>
              <a:rPr lang="en-US" b="1" i="1" baseline="-25000" dirty="0" err="1">
                <a:solidFill>
                  <a:srgbClr val="008080"/>
                </a:solidFill>
              </a:rPr>
              <a:t>b</a:t>
            </a:r>
            <a:r>
              <a:rPr lang="en-US" b="1" i="1" dirty="0">
                <a:solidFill>
                  <a:srgbClr val="008080"/>
                </a:solidFill>
              </a:rPr>
              <a:t>, </a:t>
            </a:r>
            <a:r>
              <a:rPr lang="en-US" b="1" dirty="0" err="1">
                <a:solidFill>
                  <a:srgbClr val="008080"/>
                </a:solidFill>
              </a:rPr>
              <a:t>p</a:t>
            </a:r>
            <a:r>
              <a:rPr lang="en-US" b="1" i="1" dirty="0" err="1">
                <a:solidFill>
                  <a:srgbClr val="008080"/>
                </a:solidFill>
              </a:rPr>
              <a:t>K</a:t>
            </a:r>
            <a:r>
              <a:rPr lang="en-US" b="1" i="1" baseline="-25000" dirty="0" err="1">
                <a:solidFill>
                  <a:srgbClr val="008080"/>
                </a:solidFill>
              </a:rPr>
              <a:t>BH</a:t>
            </a:r>
            <a:r>
              <a:rPr lang="en-US" b="1" i="1" baseline="-25000" dirty="0">
                <a:solidFill>
                  <a:srgbClr val="008080"/>
                </a:solidFill>
              </a:rPr>
              <a:t>+</a:t>
            </a:r>
            <a:endParaRPr lang="en-GB" b="1" baseline="-25000" dirty="0">
              <a:solidFill>
                <a:srgbClr val="00808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73BEC-DCFD-46F5-AD63-2A20875ADA65}"/>
              </a:ext>
            </a:extLst>
          </p:cNvPr>
          <p:cNvSpPr txBox="1"/>
          <p:nvPr/>
        </p:nvSpPr>
        <p:spPr>
          <a:xfrm>
            <a:off x="225239" y="2016968"/>
            <a:ext cx="117415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 </a:t>
            </a:r>
            <a:r>
              <a:rPr lang="en-US" sz="1400" dirty="0" err="1"/>
              <a:t>p</a:t>
            </a:r>
            <a:r>
              <a:rPr lang="en-US" sz="1400" i="1" dirty="0" err="1"/>
              <a:t>K</a:t>
            </a:r>
            <a:r>
              <a:rPr lang="en-US" sz="1400" baseline="-25000" dirty="0" err="1"/>
              <a:t>a</a:t>
            </a:r>
            <a:r>
              <a:rPr lang="en-US" sz="1400" dirty="0"/>
              <a:t> </a:t>
            </a:r>
            <a:r>
              <a:rPr lang="el-GR" sz="1400" dirty="0"/>
              <a:t>μίας ένωσης αντανακλά την οξύτητά της δηλαδή την τάση της να απωλέσει ένα πρωτόνιο με ταυτόχρονη δημιουργία της συζυγούς της βάσης. Εδώ η υψηλή </a:t>
            </a:r>
            <a:r>
              <a:rPr lang="en-US" sz="1400" dirty="0" err="1"/>
              <a:t>p</a:t>
            </a:r>
            <a:r>
              <a:rPr lang="en-US" sz="1400" i="1" dirty="0" err="1"/>
              <a:t>K</a:t>
            </a:r>
            <a:r>
              <a:rPr lang="en-US" sz="1400" baseline="-25000" dirty="0" err="1"/>
              <a:t>a</a:t>
            </a:r>
            <a:r>
              <a:rPr lang="el-GR" sz="1400" dirty="0"/>
              <a:t> μαρτυρά ότι η </a:t>
            </a:r>
            <a:r>
              <a:rPr lang="el-GR" sz="1400" dirty="0" err="1"/>
              <a:t>διμεθυλαμίνη</a:t>
            </a:r>
            <a:r>
              <a:rPr lang="el-GR" sz="1400" dirty="0"/>
              <a:t> δεν έχει καμία τέτοια διάθεση (δεν είναι καθόλου όξινη) κυρίως διότι η συζυγής της βάση είναι ένα ανιόν (</a:t>
            </a:r>
            <a:r>
              <a:rPr lang="en-US" sz="1400" dirty="0"/>
              <a:t>Me</a:t>
            </a:r>
            <a:r>
              <a:rPr lang="en-US" sz="1400" baseline="-25000" dirty="0"/>
              <a:t>2</a:t>
            </a:r>
            <a:r>
              <a:rPr lang="en-US" sz="1400" dirty="0"/>
              <a:t>N</a:t>
            </a:r>
            <a:r>
              <a:rPr lang="en-US" sz="1400" baseline="30000" dirty="0"/>
              <a:t>─</a:t>
            </a:r>
            <a:r>
              <a:rPr lang="en-US" sz="1400" dirty="0"/>
              <a:t>) </a:t>
            </a:r>
            <a:r>
              <a:rPr lang="el-GR" sz="1400" dirty="0"/>
              <a:t>που δεν σταθεροποιείται επαρκώς δηλαδή πρόκειται για μία ισχυρή βάση. Αν αυτό (</a:t>
            </a:r>
            <a:r>
              <a:rPr lang="en-US" sz="1400" dirty="0"/>
              <a:t>Me</a:t>
            </a:r>
            <a:r>
              <a:rPr lang="en-US" sz="1400" baseline="-25000" dirty="0"/>
              <a:t>2</a:t>
            </a:r>
            <a:r>
              <a:rPr lang="en-US" sz="1400" dirty="0"/>
              <a:t>N</a:t>
            </a:r>
            <a:r>
              <a:rPr lang="en-US" sz="1400" baseline="30000" dirty="0"/>
              <a:t>─</a:t>
            </a:r>
            <a:r>
              <a:rPr lang="en-US" sz="1400" dirty="0"/>
              <a:t>) </a:t>
            </a:r>
            <a:r>
              <a:rPr lang="el-GR" sz="1400" dirty="0"/>
              <a:t>σχηματιστεί θα αποσπάσει άμεσα ένα πρωτόνιο (από οτιδήποτε με </a:t>
            </a:r>
            <a:r>
              <a:rPr lang="en-US" sz="1400" dirty="0" err="1"/>
              <a:t>p</a:t>
            </a:r>
            <a:r>
              <a:rPr lang="en-US" sz="1400" i="1" dirty="0" err="1"/>
              <a:t>K</a:t>
            </a:r>
            <a:r>
              <a:rPr lang="en-US" sz="1400" baseline="-25000" dirty="0" err="1"/>
              <a:t>a</a:t>
            </a:r>
            <a:r>
              <a:rPr lang="en-US" sz="1400" dirty="0"/>
              <a:t> </a:t>
            </a:r>
            <a:r>
              <a:rPr lang="el-GR" sz="1400" dirty="0"/>
              <a:t>&lt;38) προς δημιουργία  </a:t>
            </a:r>
            <a:r>
              <a:rPr lang="el-GR" sz="1400" dirty="0" err="1"/>
              <a:t>διμεθυλαμίνης</a:t>
            </a:r>
            <a:r>
              <a:rPr lang="el-GR" sz="1400" dirty="0"/>
              <a:t>.</a:t>
            </a:r>
          </a:p>
          <a:p>
            <a:r>
              <a:rPr lang="el-GR" sz="1400" b="1" dirty="0"/>
              <a:t> </a:t>
            </a:r>
            <a:r>
              <a:rPr lang="el-GR" sz="1400" b="1" dirty="0">
                <a:solidFill>
                  <a:srgbClr val="000099"/>
                </a:solidFill>
              </a:rPr>
              <a:t>Άρα η </a:t>
            </a:r>
            <a:r>
              <a:rPr lang="en-US" sz="1400" b="1" dirty="0" err="1">
                <a:solidFill>
                  <a:srgbClr val="000099"/>
                </a:solidFill>
              </a:rPr>
              <a:t>p</a:t>
            </a:r>
            <a:r>
              <a:rPr lang="en-US" sz="1400" b="1" i="1" dirty="0" err="1">
                <a:solidFill>
                  <a:srgbClr val="000099"/>
                </a:solidFill>
              </a:rPr>
              <a:t>K</a:t>
            </a:r>
            <a:r>
              <a:rPr lang="en-US" sz="1400" b="1" baseline="-25000" dirty="0" err="1">
                <a:solidFill>
                  <a:srgbClr val="000099"/>
                </a:solidFill>
              </a:rPr>
              <a:t>a</a:t>
            </a:r>
            <a:r>
              <a:rPr lang="en-US" sz="1400" b="1" baseline="-25000" dirty="0">
                <a:solidFill>
                  <a:srgbClr val="000099"/>
                </a:solidFill>
              </a:rPr>
              <a:t> </a:t>
            </a:r>
            <a:r>
              <a:rPr lang="el-GR" sz="1400" b="1" dirty="0">
                <a:solidFill>
                  <a:srgbClr val="000099"/>
                </a:solidFill>
              </a:rPr>
              <a:t>μίας ένωσης αντανακλά όχι μόνο την οξύτητά της αλλά και τη </a:t>
            </a:r>
            <a:r>
              <a:rPr lang="el-GR" sz="1400" b="1" dirty="0" err="1">
                <a:solidFill>
                  <a:srgbClr val="000099"/>
                </a:solidFill>
              </a:rPr>
              <a:t>βασικότητα</a:t>
            </a:r>
            <a:r>
              <a:rPr lang="el-GR" sz="1400" b="1" dirty="0">
                <a:solidFill>
                  <a:srgbClr val="000099"/>
                </a:solidFill>
              </a:rPr>
              <a:t> της συζυγούς βάσης της.</a:t>
            </a:r>
            <a:r>
              <a:rPr lang="el-GR" sz="1400" dirty="0"/>
              <a:t> </a:t>
            </a:r>
            <a:endParaRPr lang="en-GB" sz="1400" b="1" dirty="0">
              <a:solidFill>
                <a:srgbClr val="00009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1FEAF6-34C8-43CE-BD4F-7AABDE92A36A}"/>
              </a:ext>
            </a:extLst>
          </p:cNvPr>
          <p:cNvSpPr/>
          <p:nvPr/>
        </p:nvSpPr>
        <p:spPr>
          <a:xfrm>
            <a:off x="4010766" y="961984"/>
            <a:ext cx="5081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000099"/>
                </a:solidFill>
              </a:rPr>
              <a:t>p</a:t>
            </a:r>
            <a:r>
              <a:rPr lang="en-US" sz="1600" b="1" i="1" dirty="0" err="1">
                <a:solidFill>
                  <a:srgbClr val="000099"/>
                </a:solidFill>
              </a:rPr>
              <a:t>K</a:t>
            </a:r>
            <a:r>
              <a:rPr lang="en-US" sz="1600" b="1" baseline="-25000" dirty="0" err="1">
                <a:solidFill>
                  <a:srgbClr val="000099"/>
                </a:solidFill>
              </a:rPr>
              <a:t>a</a:t>
            </a:r>
            <a:r>
              <a:rPr lang="en-US" sz="1600" b="1" baseline="-25000" dirty="0">
                <a:solidFill>
                  <a:srgbClr val="000099"/>
                </a:solidFill>
              </a:rPr>
              <a:t>  </a:t>
            </a:r>
            <a:r>
              <a:rPr lang="en-US" sz="1600" b="1" dirty="0">
                <a:solidFill>
                  <a:srgbClr val="000099"/>
                </a:solidFill>
              </a:rPr>
              <a:t>38</a:t>
            </a:r>
            <a:r>
              <a:rPr lang="el-GR" sz="1600" b="1" dirty="0">
                <a:solidFill>
                  <a:srgbClr val="000099"/>
                </a:solidFill>
              </a:rPr>
              <a:t>  →    πολύ ασθενές οξύ     →    πολύ ισχυρή βάση 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969DB-10A9-4E4E-A22A-E87AA043C51E}"/>
              </a:ext>
            </a:extLst>
          </p:cNvPr>
          <p:cNvSpPr txBox="1"/>
          <p:nvPr/>
        </p:nvSpPr>
        <p:spPr>
          <a:xfrm>
            <a:off x="279941" y="3295161"/>
            <a:ext cx="11741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rgbClr val="990099"/>
                </a:solidFill>
              </a:rPr>
              <a:t>Κατά αντιστοιχία </a:t>
            </a:r>
            <a:r>
              <a:rPr lang="en-US" sz="1400" b="1" dirty="0">
                <a:solidFill>
                  <a:srgbClr val="990099"/>
                </a:solidFill>
              </a:rPr>
              <a:t>H </a:t>
            </a:r>
            <a:r>
              <a:rPr lang="en-US" sz="1400" b="1" dirty="0" err="1">
                <a:solidFill>
                  <a:srgbClr val="990099"/>
                </a:solidFill>
              </a:rPr>
              <a:t>p</a:t>
            </a:r>
            <a:r>
              <a:rPr lang="en-US" sz="1400" b="1" i="1" dirty="0" err="1">
                <a:solidFill>
                  <a:srgbClr val="990099"/>
                </a:solidFill>
              </a:rPr>
              <a:t>K</a:t>
            </a:r>
            <a:r>
              <a:rPr lang="en-US" sz="1400" b="1" i="1" baseline="-25000" dirty="0" err="1">
                <a:solidFill>
                  <a:srgbClr val="990099"/>
                </a:solidFill>
              </a:rPr>
              <a:t>b</a:t>
            </a:r>
            <a:r>
              <a:rPr lang="en-US" sz="1400" b="1" dirty="0">
                <a:solidFill>
                  <a:srgbClr val="990099"/>
                </a:solidFill>
              </a:rPr>
              <a:t> </a:t>
            </a:r>
            <a:r>
              <a:rPr lang="el-GR" sz="1400" b="1" dirty="0">
                <a:solidFill>
                  <a:srgbClr val="990099"/>
                </a:solidFill>
              </a:rPr>
              <a:t>μίας ένωσης αντανακλά τη </a:t>
            </a:r>
            <a:r>
              <a:rPr lang="el-GR" sz="1400" b="1" dirty="0" err="1">
                <a:solidFill>
                  <a:srgbClr val="990099"/>
                </a:solidFill>
              </a:rPr>
              <a:t>βασικότητά</a:t>
            </a:r>
            <a:r>
              <a:rPr lang="el-GR" sz="1400" b="1" dirty="0">
                <a:solidFill>
                  <a:srgbClr val="990099"/>
                </a:solidFill>
              </a:rPr>
              <a:t> της </a:t>
            </a:r>
            <a:r>
              <a:rPr lang="en-US" sz="1400" b="1" dirty="0">
                <a:solidFill>
                  <a:srgbClr val="990099"/>
                </a:solidFill>
              </a:rPr>
              <a:t>(</a:t>
            </a:r>
            <a:r>
              <a:rPr lang="el-GR" sz="1400" b="1" dirty="0">
                <a:solidFill>
                  <a:srgbClr val="990099"/>
                </a:solidFill>
              </a:rPr>
              <a:t>ικανότητα να αποσπά ένα πρωτόνιο) αλλά και την </a:t>
            </a:r>
          </a:p>
          <a:p>
            <a:r>
              <a:rPr lang="el-GR" sz="1400" b="1" dirty="0">
                <a:solidFill>
                  <a:srgbClr val="990099"/>
                </a:solidFill>
              </a:rPr>
              <a:t>οξύτητα του συζυγούς οξέος της</a:t>
            </a:r>
            <a:r>
              <a:rPr lang="en-US" sz="1400" b="1" dirty="0">
                <a:solidFill>
                  <a:srgbClr val="990099"/>
                </a:solidFill>
              </a:rPr>
              <a:t>,</a:t>
            </a:r>
            <a:r>
              <a:rPr lang="en-US" sz="1400" b="1" dirty="0">
                <a:solidFill>
                  <a:srgbClr val="008080"/>
                </a:solidFill>
              </a:rPr>
              <a:t> </a:t>
            </a:r>
            <a:r>
              <a:rPr lang="en-US" sz="1400" b="1" dirty="0" err="1">
                <a:solidFill>
                  <a:srgbClr val="990099"/>
                </a:solidFill>
              </a:rPr>
              <a:t>p</a:t>
            </a:r>
            <a:r>
              <a:rPr lang="en-US" sz="1400" b="1" i="1" dirty="0" err="1">
                <a:solidFill>
                  <a:srgbClr val="990099"/>
                </a:solidFill>
              </a:rPr>
              <a:t>K</a:t>
            </a:r>
            <a:r>
              <a:rPr lang="el-GR" sz="1400" b="1" i="1" baseline="-25000" dirty="0" err="1">
                <a:solidFill>
                  <a:srgbClr val="990099"/>
                </a:solidFill>
              </a:rPr>
              <a:t>ΒΗ</a:t>
            </a:r>
            <a:r>
              <a:rPr lang="el-GR" sz="1400" b="1" i="1" baseline="-25000" dirty="0">
                <a:solidFill>
                  <a:srgbClr val="990099"/>
                </a:solidFill>
              </a:rPr>
              <a:t>+</a:t>
            </a:r>
            <a:r>
              <a:rPr lang="en-US" sz="1400" b="1" i="1" baseline="-25000" dirty="0">
                <a:solidFill>
                  <a:srgbClr val="990099"/>
                </a:solidFill>
              </a:rPr>
              <a:t> </a:t>
            </a:r>
            <a:r>
              <a:rPr lang="el-GR" sz="1400" b="1" dirty="0">
                <a:solidFill>
                  <a:srgbClr val="990099"/>
                </a:solidFill>
              </a:rPr>
              <a:t>(τάση να αποδίδει ένα πρωτόνιο) Επειδή μιλάμε για οξύτητα έχει επικρατήσει </a:t>
            </a:r>
            <a:r>
              <a:rPr lang="el-GR" sz="1400" b="1" i="1" dirty="0">
                <a:solidFill>
                  <a:srgbClr val="990099"/>
                </a:solidFill>
              </a:rPr>
              <a:t>να αναφέρεται και </a:t>
            </a:r>
            <a:r>
              <a:rPr lang="el-GR" sz="1400" b="1" dirty="0">
                <a:solidFill>
                  <a:srgbClr val="990099"/>
                </a:solidFill>
              </a:rPr>
              <a:t>η </a:t>
            </a:r>
            <a:r>
              <a:rPr lang="en-US" sz="1400" b="1" dirty="0" err="1">
                <a:solidFill>
                  <a:srgbClr val="990099"/>
                </a:solidFill>
              </a:rPr>
              <a:t>p</a:t>
            </a:r>
            <a:r>
              <a:rPr lang="en-US" sz="1400" b="1" i="1" dirty="0" err="1">
                <a:solidFill>
                  <a:srgbClr val="990099"/>
                </a:solidFill>
              </a:rPr>
              <a:t>K</a:t>
            </a:r>
            <a:r>
              <a:rPr lang="el-GR" sz="1400" b="1" i="1" baseline="-25000" dirty="0" err="1">
                <a:solidFill>
                  <a:srgbClr val="990099"/>
                </a:solidFill>
              </a:rPr>
              <a:t>ΒΗ</a:t>
            </a:r>
            <a:r>
              <a:rPr lang="el-GR" sz="1400" b="1" i="1" baseline="-25000" dirty="0">
                <a:solidFill>
                  <a:srgbClr val="990099"/>
                </a:solidFill>
              </a:rPr>
              <a:t>+ </a:t>
            </a:r>
            <a:r>
              <a:rPr lang="el-GR" sz="1400" b="1" i="1" dirty="0">
                <a:solidFill>
                  <a:srgbClr val="990099"/>
                </a:solidFill>
              </a:rPr>
              <a:t>ως </a:t>
            </a:r>
            <a:r>
              <a:rPr lang="en-US" sz="1400" b="1" dirty="0" err="1">
                <a:solidFill>
                  <a:srgbClr val="990099"/>
                </a:solidFill>
              </a:rPr>
              <a:t>p</a:t>
            </a:r>
            <a:r>
              <a:rPr lang="en-US" sz="1400" b="1" i="1" dirty="0" err="1">
                <a:solidFill>
                  <a:srgbClr val="990099"/>
                </a:solidFill>
              </a:rPr>
              <a:t>K</a:t>
            </a:r>
            <a:r>
              <a:rPr lang="en-US" sz="1400" b="1" dirty="0" err="1">
                <a:solidFill>
                  <a:srgbClr val="990099"/>
                </a:solidFill>
              </a:rPr>
              <a:t>a</a:t>
            </a:r>
            <a:r>
              <a:rPr lang="el-GR" sz="1400" b="1" dirty="0">
                <a:solidFill>
                  <a:srgbClr val="990099"/>
                </a:solidFill>
              </a:rPr>
              <a:t>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55E63E-2176-4254-9315-C478D6201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591612"/>
              </p:ext>
            </p:extLst>
          </p:nvPr>
        </p:nvGraphicFramePr>
        <p:xfrm>
          <a:off x="427756" y="4359979"/>
          <a:ext cx="501491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6" name="CS ChemDraw Drawing" r:id="rId4" imgW="3833997" imgH="540540" progId="ChemDraw.Document.6.0">
                  <p:embed/>
                </p:oleObj>
              </mc:Choice>
              <mc:Fallback>
                <p:oleObj name="CS ChemDraw Drawing" r:id="rId4" imgW="3833997" imgH="540540" progId="ChemDraw.Document.6.0">
                  <p:embed/>
                  <p:pic>
                    <p:nvPicPr>
                      <p:cNvPr id="0" name="Picture 1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756" y="4359979"/>
                        <a:ext cx="5014912" cy="70485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rgbClr val="99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345748D-F076-48CB-BA0F-DC3D0F7C7C97}"/>
              </a:ext>
            </a:extLst>
          </p:cNvPr>
          <p:cNvSpPr/>
          <p:nvPr/>
        </p:nvSpPr>
        <p:spPr>
          <a:xfrm>
            <a:off x="324709" y="4026211"/>
            <a:ext cx="117415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990099"/>
                </a:solidFill>
              </a:rPr>
              <a:t>p</a:t>
            </a:r>
            <a:r>
              <a:rPr lang="en-US" sz="1600" b="1" i="1" dirty="0" err="1">
                <a:solidFill>
                  <a:srgbClr val="990099"/>
                </a:solidFill>
              </a:rPr>
              <a:t>K</a:t>
            </a:r>
            <a:r>
              <a:rPr lang="en-US" sz="1600" b="1" i="1" baseline="-25000" dirty="0" err="1">
                <a:solidFill>
                  <a:srgbClr val="990099"/>
                </a:solidFill>
              </a:rPr>
              <a:t>b</a:t>
            </a:r>
            <a:r>
              <a:rPr lang="en-US" sz="1600" b="1" baseline="-25000" dirty="0">
                <a:solidFill>
                  <a:srgbClr val="990099"/>
                </a:solidFill>
              </a:rPr>
              <a:t>  </a:t>
            </a:r>
            <a:r>
              <a:rPr lang="en-US" sz="1600" b="1" dirty="0">
                <a:solidFill>
                  <a:srgbClr val="990099"/>
                </a:solidFill>
              </a:rPr>
              <a:t>3</a:t>
            </a:r>
            <a:r>
              <a:rPr lang="el-GR" sz="1600" b="1" dirty="0">
                <a:solidFill>
                  <a:srgbClr val="990099"/>
                </a:solidFill>
              </a:rPr>
              <a:t>.4</a:t>
            </a:r>
            <a:r>
              <a:rPr lang="el-GR" sz="1600" b="1" dirty="0">
                <a:solidFill>
                  <a:srgbClr val="000099"/>
                </a:solidFill>
              </a:rPr>
              <a:t> </a:t>
            </a:r>
            <a:r>
              <a:rPr lang="el-GR" sz="1600" b="1" dirty="0">
                <a:solidFill>
                  <a:srgbClr val="990099"/>
                </a:solidFill>
              </a:rPr>
              <a:t> →   ασθενής βάση      →    ασθενές συζυγές οξύ </a:t>
            </a:r>
            <a:r>
              <a:rPr lang="en-US" sz="1600" b="1" dirty="0">
                <a:solidFill>
                  <a:srgbClr val="990099"/>
                </a:solidFill>
              </a:rPr>
              <a:t>                                               </a:t>
            </a:r>
            <a:r>
              <a:rPr lang="en-US" sz="1600" b="1" dirty="0" err="1">
                <a:solidFill>
                  <a:srgbClr val="008080"/>
                </a:solidFill>
              </a:rPr>
              <a:t>p</a:t>
            </a:r>
            <a:r>
              <a:rPr lang="en-US" sz="1600" b="1" i="1" dirty="0" err="1">
                <a:solidFill>
                  <a:srgbClr val="008080"/>
                </a:solidFill>
              </a:rPr>
              <a:t>K</a:t>
            </a:r>
            <a:r>
              <a:rPr lang="el-GR" sz="1600" b="1" i="1" baseline="-25000" dirty="0" err="1">
                <a:solidFill>
                  <a:srgbClr val="008080"/>
                </a:solidFill>
              </a:rPr>
              <a:t>ΒΗ</a:t>
            </a:r>
            <a:r>
              <a:rPr lang="el-GR" sz="1600" b="1" i="1" baseline="-25000" dirty="0">
                <a:solidFill>
                  <a:srgbClr val="008080"/>
                </a:solidFill>
              </a:rPr>
              <a:t>+</a:t>
            </a:r>
            <a:r>
              <a:rPr lang="en-US" sz="1600" b="1" i="1" baseline="-25000" dirty="0">
                <a:solidFill>
                  <a:srgbClr val="008080"/>
                </a:solidFill>
              </a:rPr>
              <a:t> </a:t>
            </a:r>
            <a:r>
              <a:rPr lang="en-US" sz="1600" b="1" dirty="0">
                <a:solidFill>
                  <a:srgbClr val="008080"/>
                </a:solidFill>
              </a:rPr>
              <a:t>10.6</a:t>
            </a:r>
            <a:r>
              <a:rPr lang="el-GR" sz="1600" b="1" dirty="0">
                <a:solidFill>
                  <a:srgbClr val="990099"/>
                </a:solidFill>
              </a:rPr>
              <a:t> </a:t>
            </a:r>
            <a:r>
              <a:rPr lang="el-GR" sz="1600" b="1" dirty="0">
                <a:solidFill>
                  <a:srgbClr val="008080"/>
                </a:solidFill>
              </a:rPr>
              <a:t>→</a:t>
            </a:r>
            <a:r>
              <a:rPr lang="el-GR" sz="1600" b="1" dirty="0">
                <a:solidFill>
                  <a:srgbClr val="990099"/>
                </a:solidFill>
              </a:rPr>
              <a:t> </a:t>
            </a:r>
            <a:r>
              <a:rPr lang="en-US" sz="1600" b="1" dirty="0">
                <a:solidFill>
                  <a:srgbClr val="990099"/>
                </a:solidFill>
              </a:rPr>
              <a:t>  </a:t>
            </a:r>
            <a:r>
              <a:rPr lang="el-GR" sz="1600" b="1" dirty="0">
                <a:solidFill>
                  <a:srgbClr val="008080"/>
                </a:solidFill>
              </a:rPr>
              <a:t>ασθενές οξύ   →   ασθενής συζυγής βάση</a:t>
            </a:r>
            <a:endParaRPr lang="en-GB" sz="1600" dirty="0">
              <a:solidFill>
                <a:srgbClr val="008080"/>
              </a:solidFill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C16B5E4-9BF5-495C-9820-564E9E65A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55667"/>
              </p:ext>
            </p:extLst>
          </p:nvPr>
        </p:nvGraphicFramePr>
        <p:xfrm>
          <a:off x="6643688" y="4324350"/>
          <a:ext cx="481806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" name="CS ChemDraw Drawing" r:id="rId6" imgW="3681372" imgH="592650" progId="ChemDraw.Document.6.0">
                  <p:embed/>
                </p:oleObj>
              </mc:Choice>
              <mc:Fallback>
                <p:oleObj name="CS ChemDraw Drawing" r:id="rId6" imgW="3681372" imgH="592650" progId="ChemDraw.Document.6.0">
                  <p:embed/>
                  <p:pic>
                    <p:nvPicPr>
                      <p:cNvPr id="0" name="Picture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4324350"/>
                        <a:ext cx="4818062" cy="77470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rgbClr val="00808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823209F-C539-4166-92CA-DF0B71504E6C}"/>
              </a:ext>
            </a:extLst>
          </p:cNvPr>
          <p:cNvSpPr txBox="1"/>
          <p:nvPr/>
        </p:nvSpPr>
        <p:spPr>
          <a:xfrm>
            <a:off x="324709" y="5427131"/>
            <a:ext cx="117415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rgbClr val="008080"/>
                </a:solidFill>
              </a:rPr>
              <a:t>Άρα για να εκτιμήσουμε τη </a:t>
            </a:r>
            <a:r>
              <a:rPr lang="el-GR" sz="1400" b="1" dirty="0" err="1">
                <a:solidFill>
                  <a:srgbClr val="008080"/>
                </a:solidFill>
              </a:rPr>
              <a:t>βασικότητα</a:t>
            </a:r>
            <a:r>
              <a:rPr lang="el-GR" sz="1400" b="1" dirty="0">
                <a:solidFill>
                  <a:srgbClr val="008080"/>
                </a:solidFill>
              </a:rPr>
              <a:t> (</a:t>
            </a:r>
            <a:r>
              <a:rPr lang="en-US" sz="1400" b="1" dirty="0" err="1">
                <a:solidFill>
                  <a:srgbClr val="008080"/>
                </a:solidFill>
              </a:rPr>
              <a:t>p</a:t>
            </a:r>
            <a:r>
              <a:rPr lang="en-US" sz="1400" b="1" i="1" dirty="0" err="1">
                <a:solidFill>
                  <a:srgbClr val="008080"/>
                </a:solidFill>
              </a:rPr>
              <a:t>K</a:t>
            </a:r>
            <a:r>
              <a:rPr lang="en-US" sz="1400" b="1" i="1" baseline="-25000" dirty="0" err="1">
                <a:solidFill>
                  <a:srgbClr val="008080"/>
                </a:solidFill>
              </a:rPr>
              <a:t>b</a:t>
            </a:r>
            <a:r>
              <a:rPr lang="el-GR" sz="1400" b="1" i="1" baseline="-25000" dirty="0">
                <a:solidFill>
                  <a:srgbClr val="008080"/>
                </a:solidFill>
              </a:rPr>
              <a:t> </a:t>
            </a:r>
            <a:r>
              <a:rPr lang="el-GR" sz="1400" b="1" dirty="0">
                <a:solidFill>
                  <a:srgbClr val="008080"/>
                </a:solidFill>
              </a:rPr>
              <a:t>)</a:t>
            </a:r>
            <a:r>
              <a:rPr lang="en-US" sz="1400" b="1" dirty="0">
                <a:solidFill>
                  <a:srgbClr val="008080"/>
                </a:solidFill>
              </a:rPr>
              <a:t> </a:t>
            </a:r>
            <a:r>
              <a:rPr lang="el-GR" sz="1400" b="1" dirty="0">
                <a:solidFill>
                  <a:srgbClr val="008080"/>
                </a:solidFill>
              </a:rPr>
              <a:t>μίας ένωσης Β μπορούμε να εξετάσουμε  την  οξύτητα (</a:t>
            </a:r>
            <a:r>
              <a:rPr lang="en-US" sz="1400" b="1" dirty="0" err="1">
                <a:solidFill>
                  <a:srgbClr val="008080"/>
                </a:solidFill>
              </a:rPr>
              <a:t>p</a:t>
            </a:r>
            <a:r>
              <a:rPr lang="en-US" sz="1400" b="1" i="1" dirty="0" err="1">
                <a:solidFill>
                  <a:srgbClr val="008080"/>
                </a:solidFill>
              </a:rPr>
              <a:t>K</a:t>
            </a:r>
            <a:r>
              <a:rPr lang="el-GR" sz="1400" b="1" i="1" baseline="-25000" dirty="0" err="1">
                <a:solidFill>
                  <a:srgbClr val="008080"/>
                </a:solidFill>
              </a:rPr>
              <a:t>ΒΗ</a:t>
            </a:r>
            <a:r>
              <a:rPr lang="el-GR" sz="1400" b="1" i="1" baseline="-25000" dirty="0">
                <a:solidFill>
                  <a:srgbClr val="008080"/>
                </a:solidFill>
              </a:rPr>
              <a:t>+</a:t>
            </a:r>
            <a:r>
              <a:rPr lang="el-GR" sz="1400" b="1" dirty="0">
                <a:solidFill>
                  <a:srgbClr val="008080"/>
                </a:solidFill>
              </a:rPr>
              <a:t>) του συζυγούς της οξέος. Η </a:t>
            </a:r>
            <a:r>
              <a:rPr lang="el-GR" sz="1400" b="1" dirty="0" err="1">
                <a:solidFill>
                  <a:srgbClr val="008080"/>
                </a:solidFill>
              </a:rPr>
              <a:t>διμεθυλαμίνη</a:t>
            </a:r>
            <a:r>
              <a:rPr lang="el-GR" sz="1400" b="1" dirty="0">
                <a:solidFill>
                  <a:srgbClr val="008080"/>
                </a:solidFill>
              </a:rPr>
              <a:t> είναι ασθενής βάση είτε μετρήσει κάποιος την ικανότητά της να αποσπά πρωτόνιο από το νερό ή την ικανότητα του νερού να αποσπά πρωτόνιο από το </a:t>
            </a:r>
            <a:r>
              <a:rPr lang="el-GR" sz="1400" b="1" dirty="0" err="1">
                <a:solidFill>
                  <a:srgbClr val="008080"/>
                </a:solidFill>
              </a:rPr>
              <a:t>κατιόν</a:t>
            </a:r>
            <a:r>
              <a:rPr lang="el-GR" sz="1400" b="1" dirty="0">
                <a:solidFill>
                  <a:srgbClr val="008080"/>
                </a:solidFill>
              </a:rPr>
              <a:t> </a:t>
            </a:r>
            <a:r>
              <a:rPr lang="el-GR" sz="1400" b="1" dirty="0" err="1">
                <a:solidFill>
                  <a:srgbClr val="008080"/>
                </a:solidFill>
              </a:rPr>
              <a:t>διμεθυλοαμμωνίου</a:t>
            </a:r>
            <a:r>
              <a:rPr lang="el-GR" sz="1400" b="1" dirty="0">
                <a:solidFill>
                  <a:srgbClr val="008080"/>
                </a:solidFill>
              </a:rPr>
              <a:t> (</a:t>
            </a:r>
            <a:r>
              <a:rPr lang="el-GR" sz="1400" b="1" dirty="0" err="1">
                <a:solidFill>
                  <a:srgbClr val="008080"/>
                </a:solidFill>
              </a:rPr>
              <a:t>πρωτονιοδοτική</a:t>
            </a:r>
            <a:r>
              <a:rPr lang="el-GR" sz="1400" b="1" dirty="0">
                <a:solidFill>
                  <a:srgbClr val="008080"/>
                </a:solidFill>
              </a:rPr>
              <a:t> ικανότητα του συζυγούς της οξέος)</a:t>
            </a:r>
          </a:p>
          <a:p>
            <a:endParaRPr lang="en-US" sz="1400" b="1" dirty="0">
              <a:solidFill>
                <a:srgbClr val="008080"/>
              </a:solidFill>
            </a:endParaRPr>
          </a:p>
          <a:p>
            <a:r>
              <a:rPr lang="el-GR" sz="1400" b="1" dirty="0"/>
              <a:t>Η οξύτητα </a:t>
            </a:r>
            <a:r>
              <a:rPr lang="el-GR" sz="1400" b="1" dirty="0">
                <a:solidFill>
                  <a:srgbClr val="990033"/>
                </a:solidFill>
              </a:rPr>
              <a:t>(ή </a:t>
            </a:r>
            <a:r>
              <a:rPr lang="el-GR" sz="1400" b="1" dirty="0" err="1">
                <a:solidFill>
                  <a:srgbClr val="990033"/>
                </a:solidFill>
              </a:rPr>
              <a:t>βασικότητα</a:t>
            </a:r>
            <a:r>
              <a:rPr lang="el-GR" sz="1400" b="1" dirty="0">
                <a:solidFill>
                  <a:srgbClr val="990033"/>
                </a:solidFill>
              </a:rPr>
              <a:t>) </a:t>
            </a:r>
            <a:r>
              <a:rPr lang="el-GR" sz="1400" b="1" dirty="0"/>
              <a:t>μιας ένωσης μπορεί να </a:t>
            </a:r>
            <a:r>
              <a:rPr lang="el-GR" sz="1400" b="1" dirty="0" err="1"/>
              <a:t>περιγραφεί</a:t>
            </a:r>
            <a:r>
              <a:rPr lang="el-GR" sz="1400" b="1" dirty="0"/>
              <a:t> τόσο από την  </a:t>
            </a:r>
            <a:r>
              <a:rPr lang="en-US" sz="1400" b="1" dirty="0" err="1"/>
              <a:t>p</a:t>
            </a:r>
            <a:r>
              <a:rPr lang="en-US" sz="1400" b="1" i="1" dirty="0" err="1"/>
              <a:t>K</a:t>
            </a:r>
            <a:r>
              <a:rPr lang="en-US" sz="1400" b="1" i="1" baseline="-25000" dirty="0" err="1"/>
              <a:t>a</a:t>
            </a:r>
            <a:r>
              <a:rPr lang="en-US" sz="1400" b="1" dirty="0"/>
              <a:t>  </a:t>
            </a:r>
            <a:r>
              <a:rPr lang="el-GR" sz="1400" b="1" dirty="0">
                <a:solidFill>
                  <a:srgbClr val="990033"/>
                </a:solidFill>
              </a:rPr>
              <a:t>(ή </a:t>
            </a:r>
            <a:r>
              <a:rPr lang="en-US" sz="1400" b="1" dirty="0" err="1">
                <a:solidFill>
                  <a:srgbClr val="990033"/>
                </a:solidFill>
              </a:rPr>
              <a:t>p</a:t>
            </a:r>
            <a:r>
              <a:rPr lang="en-US" sz="1400" b="1" i="1" dirty="0" err="1">
                <a:solidFill>
                  <a:srgbClr val="990033"/>
                </a:solidFill>
              </a:rPr>
              <a:t>K</a:t>
            </a:r>
            <a:r>
              <a:rPr lang="en-US" sz="1400" b="1" i="1" baseline="-25000" dirty="0" err="1">
                <a:solidFill>
                  <a:srgbClr val="990033"/>
                </a:solidFill>
              </a:rPr>
              <a:t>b</a:t>
            </a:r>
            <a:r>
              <a:rPr lang="en-US" sz="1400" b="1" dirty="0">
                <a:solidFill>
                  <a:srgbClr val="990033"/>
                </a:solidFill>
              </a:rPr>
              <a:t> </a:t>
            </a:r>
            <a:r>
              <a:rPr lang="el-GR" sz="1400" b="1" dirty="0">
                <a:solidFill>
                  <a:srgbClr val="990033"/>
                </a:solidFill>
              </a:rPr>
              <a:t>) </a:t>
            </a:r>
            <a:r>
              <a:rPr lang="el-GR" sz="1400" b="1" dirty="0"/>
              <a:t>της ίδιας όσο και από την </a:t>
            </a:r>
            <a:r>
              <a:rPr lang="en-US" sz="1400" b="1" dirty="0" err="1"/>
              <a:t>p</a:t>
            </a:r>
            <a:r>
              <a:rPr lang="en-US" sz="1400" b="1" i="1" dirty="0" err="1"/>
              <a:t>K</a:t>
            </a:r>
            <a:r>
              <a:rPr lang="en-US" sz="1400" b="1" i="1" baseline="-25000" dirty="0" err="1"/>
              <a:t>b</a:t>
            </a:r>
            <a:r>
              <a:rPr lang="en-US" sz="1400" b="1" dirty="0"/>
              <a:t> </a:t>
            </a:r>
            <a:r>
              <a:rPr lang="el-GR" sz="1400" b="1" dirty="0"/>
              <a:t>της συζυγούς της βάσης της </a:t>
            </a:r>
            <a:r>
              <a:rPr lang="el-GR" sz="1400" b="1" dirty="0">
                <a:solidFill>
                  <a:srgbClr val="990033"/>
                </a:solidFill>
              </a:rPr>
              <a:t>(ή </a:t>
            </a:r>
            <a:r>
              <a:rPr lang="en-US" sz="1400" b="1" dirty="0" err="1">
                <a:solidFill>
                  <a:srgbClr val="990033"/>
                </a:solidFill>
              </a:rPr>
              <a:t>p</a:t>
            </a:r>
            <a:r>
              <a:rPr lang="en-US" sz="1400" b="1" i="1" dirty="0" err="1">
                <a:solidFill>
                  <a:srgbClr val="990033"/>
                </a:solidFill>
              </a:rPr>
              <a:t>K</a:t>
            </a:r>
            <a:r>
              <a:rPr lang="el-GR" sz="1400" b="1" i="1" baseline="-25000" dirty="0" err="1">
                <a:solidFill>
                  <a:srgbClr val="990033"/>
                </a:solidFill>
              </a:rPr>
              <a:t>ΒΗ</a:t>
            </a:r>
            <a:r>
              <a:rPr lang="el-GR" sz="1400" b="1" i="1" baseline="-25000" dirty="0">
                <a:solidFill>
                  <a:srgbClr val="990033"/>
                </a:solidFill>
              </a:rPr>
              <a:t>+ </a:t>
            </a:r>
            <a:r>
              <a:rPr lang="el-GR" sz="1400" b="1" dirty="0">
                <a:solidFill>
                  <a:srgbClr val="990033"/>
                </a:solidFill>
              </a:rPr>
              <a:t>του συζυγούς της οξέος)</a:t>
            </a:r>
            <a:r>
              <a:rPr lang="el-GR" sz="1400" b="1" dirty="0"/>
              <a:t>. Κατά σύμβαση χρησιμοποιούμε την</a:t>
            </a:r>
            <a:r>
              <a:rPr lang="en-US" sz="1400" b="1" dirty="0"/>
              <a:t> </a:t>
            </a:r>
            <a:r>
              <a:rPr lang="en-US" sz="1400" b="1" dirty="0" err="1"/>
              <a:t>p</a:t>
            </a:r>
            <a:r>
              <a:rPr lang="en-US" sz="1400" b="1" i="1" dirty="0" err="1"/>
              <a:t>K</a:t>
            </a:r>
            <a:r>
              <a:rPr lang="en-US" sz="1400" b="1" i="1" baseline="-25000" dirty="0" err="1"/>
              <a:t>a</a:t>
            </a:r>
            <a:r>
              <a:rPr lang="el-GR" sz="1400" b="1" i="1" baseline="-25000" dirty="0"/>
              <a:t>/</a:t>
            </a:r>
            <a:r>
              <a:rPr lang="el-GR" sz="1400" b="1" i="1" baseline="-25000" dirty="0" err="1"/>
              <a:t>ΒΗ</a:t>
            </a:r>
            <a:r>
              <a:rPr lang="el-GR" sz="1400" b="1" i="1" baseline="-25000" dirty="0"/>
              <a:t>+</a:t>
            </a:r>
            <a:r>
              <a:rPr lang="el-GR" sz="1400" b="1" dirty="0"/>
              <a:t> τόσο για να προσδιορίζουμε οξύτητα όσο και </a:t>
            </a:r>
            <a:r>
              <a:rPr lang="el-GR" sz="1400" b="1" dirty="0" err="1"/>
              <a:t>βασικότητα</a:t>
            </a:r>
            <a:r>
              <a:rPr lang="el-GR" sz="1400" b="1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3AFFCE-1E41-410F-B3BB-63B1F4EE2BBC}"/>
              </a:ext>
            </a:extLst>
          </p:cNvPr>
          <p:cNvSpPr/>
          <p:nvPr/>
        </p:nvSpPr>
        <p:spPr>
          <a:xfrm>
            <a:off x="3914775" y="961984"/>
            <a:ext cx="1009650" cy="1013749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B3DDDB-FB32-49E1-9DCF-006BC5A8502A}"/>
              </a:ext>
            </a:extLst>
          </p:cNvPr>
          <p:cNvSpPr/>
          <p:nvPr/>
        </p:nvSpPr>
        <p:spPr>
          <a:xfrm>
            <a:off x="7200900" y="965227"/>
            <a:ext cx="1628775" cy="1013749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C0DE97-8C3E-40B0-8AE6-53EBFC8F6664}"/>
              </a:ext>
            </a:extLst>
          </p:cNvPr>
          <p:cNvSpPr/>
          <p:nvPr/>
        </p:nvSpPr>
        <p:spPr>
          <a:xfrm>
            <a:off x="279941" y="4070089"/>
            <a:ext cx="1009650" cy="1013749"/>
          </a:xfrm>
          <a:prstGeom prst="roundRect">
            <a:avLst/>
          </a:prstGeom>
          <a:solidFill>
            <a:srgbClr val="99009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141290-238F-4B5B-8194-C19CC1217E25}"/>
              </a:ext>
            </a:extLst>
          </p:cNvPr>
          <p:cNvSpPr/>
          <p:nvPr/>
        </p:nvSpPr>
        <p:spPr>
          <a:xfrm>
            <a:off x="3660866" y="4070089"/>
            <a:ext cx="1094013" cy="1013749"/>
          </a:xfrm>
          <a:prstGeom prst="roundRect">
            <a:avLst/>
          </a:prstGeom>
          <a:solidFill>
            <a:srgbClr val="99009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75B237-38D7-4F36-BD4E-53423B0CDBB9}"/>
              </a:ext>
            </a:extLst>
          </p:cNvPr>
          <p:cNvSpPr/>
          <p:nvPr/>
        </p:nvSpPr>
        <p:spPr>
          <a:xfrm>
            <a:off x="7221764" y="4070089"/>
            <a:ext cx="1150804" cy="1013749"/>
          </a:xfrm>
          <a:prstGeom prst="roundRect">
            <a:avLst/>
          </a:prstGeom>
          <a:solidFill>
            <a:srgbClr val="00808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4DB912-E857-496D-96E9-7860B1708FC2}"/>
              </a:ext>
            </a:extLst>
          </p:cNvPr>
          <p:cNvSpPr/>
          <p:nvPr/>
        </p:nvSpPr>
        <p:spPr>
          <a:xfrm>
            <a:off x="10448926" y="4070089"/>
            <a:ext cx="1285016" cy="1013749"/>
          </a:xfrm>
          <a:prstGeom prst="roundRect">
            <a:avLst/>
          </a:prstGeom>
          <a:solidFill>
            <a:srgbClr val="00808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7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FD97F-DB85-4DA8-B753-B17770D796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406" t="26490" r="47031" b="46827"/>
          <a:stretch/>
        </p:blipFill>
        <p:spPr>
          <a:xfrm>
            <a:off x="523874" y="627284"/>
            <a:ext cx="5934329" cy="3228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057C4-2E17-43EC-90F4-C245E485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406" t="53606" r="47031" b="3413"/>
          <a:stretch/>
        </p:blipFill>
        <p:spPr>
          <a:xfrm>
            <a:off x="6381750" y="575035"/>
            <a:ext cx="5391150" cy="4725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4AE92-B7CF-4963-AB4F-0BBFD6F330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0000" t="46827" r="50625" b="32981"/>
          <a:stretch/>
        </p:blipFill>
        <p:spPr>
          <a:xfrm>
            <a:off x="962024" y="4082089"/>
            <a:ext cx="4562475" cy="25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40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3B1FC-0689-4C9C-A9F0-622F8BEEAD1E}"/>
              </a:ext>
            </a:extLst>
          </p:cNvPr>
          <p:cNvSpPr txBox="1"/>
          <p:nvPr/>
        </p:nvSpPr>
        <p:spPr>
          <a:xfrm>
            <a:off x="1506516" y="489117"/>
            <a:ext cx="9179051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err="1">
                <a:solidFill>
                  <a:srgbClr val="000099"/>
                </a:solidFill>
              </a:rPr>
              <a:t>Βασικότητα</a:t>
            </a:r>
            <a:r>
              <a:rPr lang="el-GR" b="1" dirty="0">
                <a:solidFill>
                  <a:srgbClr val="000099"/>
                </a:solidFill>
              </a:rPr>
              <a:t> =  Η ικανότητα ενός ζεύγος </a:t>
            </a:r>
            <a:r>
              <a:rPr lang="en-US" b="1" dirty="0">
                <a:solidFill>
                  <a:srgbClr val="000099"/>
                </a:solidFill>
              </a:rPr>
              <a:t>e- </a:t>
            </a:r>
            <a:r>
              <a:rPr lang="el-GR" b="1" dirty="0">
                <a:solidFill>
                  <a:srgbClr val="000099"/>
                </a:solidFill>
              </a:rPr>
              <a:t>ενός ατόμου αποσπά ένα πρωτόνιο από μία ένωση</a:t>
            </a:r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>
              <a:solidFill>
                <a:srgbClr val="000099"/>
              </a:solidFill>
            </a:endParaRPr>
          </a:p>
          <a:p>
            <a:pPr algn="ctr"/>
            <a:r>
              <a:rPr lang="el-GR" sz="1600" dirty="0">
                <a:solidFill>
                  <a:srgbClr val="000099"/>
                </a:solidFill>
              </a:rPr>
              <a:t>Η αξιολόγηση της </a:t>
            </a:r>
            <a:r>
              <a:rPr lang="el-GR" sz="1600" dirty="0" err="1">
                <a:solidFill>
                  <a:srgbClr val="000099"/>
                </a:solidFill>
              </a:rPr>
              <a:t>βασικότητας</a:t>
            </a:r>
            <a:r>
              <a:rPr lang="el-GR" sz="1600" dirty="0">
                <a:solidFill>
                  <a:srgbClr val="000099"/>
                </a:solidFill>
              </a:rPr>
              <a:t> ενός </a:t>
            </a:r>
            <a:r>
              <a:rPr lang="el-GR" sz="1600" b="1" u="sng" dirty="0">
                <a:solidFill>
                  <a:srgbClr val="000099"/>
                </a:solidFill>
              </a:rPr>
              <a:t>ουδέτερου </a:t>
            </a:r>
            <a:r>
              <a:rPr lang="el-GR" sz="1600" dirty="0">
                <a:solidFill>
                  <a:srgbClr val="000099"/>
                </a:solidFill>
              </a:rPr>
              <a:t>μορίου Β μπορεί να γίνει </a:t>
            </a:r>
          </a:p>
          <a:p>
            <a:pPr algn="ctr"/>
            <a:r>
              <a:rPr lang="el-GR" sz="1600" dirty="0">
                <a:solidFill>
                  <a:srgbClr val="990099"/>
                </a:solidFill>
              </a:rPr>
              <a:t>είτε βάσει της διαθεσιμότητας του ζεύγους </a:t>
            </a:r>
            <a:r>
              <a:rPr lang="en-US" sz="1600" dirty="0">
                <a:solidFill>
                  <a:srgbClr val="990099"/>
                </a:solidFill>
              </a:rPr>
              <a:t>e-</a:t>
            </a:r>
            <a:r>
              <a:rPr lang="el-GR" sz="1600" dirty="0">
                <a:solidFill>
                  <a:srgbClr val="990099"/>
                </a:solidFill>
              </a:rPr>
              <a:t> </a:t>
            </a:r>
          </a:p>
          <a:p>
            <a:pPr algn="ctr"/>
            <a:r>
              <a:rPr lang="el-GR" sz="1600" dirty="0">
                <a:solidFill>
                  <a:srgbClr val="008080"/>
                </a:solidFill>
              </a:rPr>
              <a:t>ή βάσει της σταθερότητας του </a:t>
            </a:r>
            <a:r>
              <a:rPr lang="el-GR" sz="1600" dirty="0" err="1">
                <a:solidFill>
                  <a:srgbClr val="008080"/>
                </a:solidFill>
              </a:rPr>
              <a:t>κατιόντος</a:t>
            </a:r>
            <a:r>
              <a:rPr lang="el-GR" sz="1600" dirty="0">
                <a:solidFill>
                  <a:srgbClr val="008080"/>
                </a:solidFill>
              </a:rPr>
              <a:t> (Β-Η)</a:t>
            </a:r>
            <a:r>
              <a:rPr lang="el-GR" sz="1600" baseline="30000" dirty="0">
                <a:solidFill>
                  <a:srgbClr val="008080"/>
                </a:solidFill>
              </a:rPr>
              <a:t>+</a:t>
            </a:r>
            <a:r>
              <a:rPr lang="el-GR" sz="1600" dirty="0">
                <a:solidFill>
                  <a:srgbClr val="008080"/>
                </a:solidFill>
              </a:rPr>
              <a:t> που προκύπτει (συζυγές οξύ της βάσης) </a:t>
            </a:r>
          </a:p>
          <a:p>
            <a:pPr algn="ctr"/>
            <a:endParaRPr lang="el-GR" sz="1600" dirty="0">
              <a:solidFill>
                <a:srgbClr val="008080"/>
              </a:solidFill>
            </a:endParaRPr>
          </a:p>
          <a:p>
            <a:pPr algn="ctr"/>
            <a:r>
              <a:rPr lang="el-GR" sz="1600" dirty="0">
                <a:solidFill>
                  <a:srgbClr val="000099"/>
                </a:solidFill>
              </a:rPr>
              <a:t>Εξυπακούεται ότι η μετατόπιση της ισορροπίας προς τα δεξιά (δηλ. η </a:t>
            </a:r>
            <a:r>
              <a:rPr lang="el-GR" sz="1600" dirty="0" err="1">
                <a:solidFill>
                  <a:srgbClr val="000099"/>
                </a:solidFill>
              </a:rPr>
              <a:t>βασικότητα</a:t>
            </a:r>
            <a:r>
              <a:rPr lang="el-GR" sz="1600" dirty="0">
                <a:solidFill>
                  <a:srgbClr val="000099"/>
                </a:solidFill>
              </a:rPr>
              <a:t>) θα ευνοείται εάν </a:t>
            </a:r>
          </a:p>
          <a:p>
            <a:pPr algn="ctr"/>
            <a:r>
              <a:rPr lang="el-GR" sz="1600" dirty="0">
                <a:solidFill>
                  <a:srgbClr val="008080"/>
                </a:solidFill>
              </a:rPr>
              <a:t>το</a:t>
            </a:r>
            <a:r>
              <a:rPr lang="el-GR" sz="1600" dirty="0">
                <a:solidFill>
                  <a:srgbClr val="000099"/>
                </a:solidFill>
              </a:rPr>
              <a:t> </a:t>
            </a:r>
            <a:r>
              <a:rPr lang="el-GR" sz="1600" dirty="0">
                <a:solidFill>
                  <a:srgbClr val="008080"/>
                </a:solidFill>
              </a:rPr>
              <a:t>(Β-Η)</a:t>
            </a:r>
            <a:r>
              <a:rPr lang="el-GR" sz="1600" baseline="30000" dirty="0">
                <a:solidFill>
                  <a:srgbClr val="008080"/>
                </a:solidFill>
              </a:rPr>
              <a:t>+ </a:t>
            </a:r>
            <a:r>
              <a:rPr lang="el-GR" sz="1600" dirty="0">
                <a:solidFill>
                  <a:srgbClr val="008080"/>
                </a:solidFill>
              </a:rPr>
              <a:t>μπορεί να σταθεροποιείται επαρκώς</a:t>
            </a:r>
            <a:r>
              <a:rPr lang="el-GR" sz="1600" dirty="0">
                <a:solidFill>
                  <a:srgbClr val="000099"/>
                </a:solidFill>
              </a:rPr>
              <a:t> /</a:t>
            </a:r>
          </a:p>
          <a:p>
            <a:pPr algn="ctr"/>
            <a:r>
              <a:rPr lang="el-GR" sz="1600" dirty="0">
                <a:solidFill>
                  <a:srgbClr val="990099"/>
                </a:solidFill>
              </a:rPr>
              <a:t>η ηλεκτρονιακή πυκνότητα του μη-δεσμικού ζεύγους </a:t>
            </a:r>
            <a:r>
              <a:rPr lang="en-US" sz="1600" dirty="0">
                <a:solidFill>
                  <a:srgbClr val="990099"/>
                </a:solidFill>
              </a:rPr>
              <a:t>e-</a:t>
            </a:r>
            <a:r>
              <a:rPr lang="el-GR" sz="1600" dirty="0">
                <a:solidFill>
                  <a:srgbClr val="990099"/>
                </a:solidFill>
              </a:rPr>
              <a:t> του Β είναι σχετικά υψηλή και εντοπισμένη</a:t>
            </a:r>
          </a:p>
          <a:p>
            <a:pPr algn="ctr"/>
            <a:r>
              <a:rPr lang="el-GR" sz="1600" dirty="0">
                <a:solidFill>
                  <a:srgbClr val="990099"/>
                </a:solidFill>
              </a:rPr>
              <a:t>(όσο πιο δ- τόσο βασικότερο) </a:t>
            </a:r>
          </a:p>
          <a:p>
            <a:pPr algn="ctr"/>
            <a:endParaRPr lang="el-GR" sz="1600" dirty="0">
              <a:solidFill>
                <a:srgbClr val="990099"/>
              </a:solidFill>
            </a:endParaRPr>
          </a:p>
          <a:p>
            <a:pPr algn="ctr"/>
            <a:r>
              <a:rPr lang="el-GR" sz="1600" dirty="0">
                <a:solidFill>
                  <a:srgbClr val="000099"/>
                </a:solidFill>
              </a:rPr>
              <a:t>Σε κάθε περίπτωση εξετάζονται οι ίδιοι παράγοντες που αναφέρθηκαν παραπάνω </a:t>
            </a:r>
          </a:p>
          <a:p>
            <a:pPr algn="ctr"/>
            <a:r>
              <a:rPr lang="el-GR" sz="1600" b="1" dirty="0">
                <a:solidFill>
                  <a:srgbClr val="A50021"/>
                </a:solidFill>
              </a:rPr>
              <a:t>(Μέγεθος/</a:t>
            </a:r>
            <a:r>
              <a:rPr lang="el-GR" sz="1600" b="1" dirty="0" err="1">
                <a:solidFill>
                  <a:srgbClr val="A50021"/>
                </a:solidFill>
              </a:rPr>
              <a:t>ηλεκτραρνητικότητα</a:t>
            </a:r>
            <a:r>
              <a:rPr lang="el-GR" sz="1600" b="1" dirty="0">
                <a:solidFill>
                  <a:srgbClr val="A50021"/>
                </a:solidFill>
              </a:rPr>
              <a:t> ατόμου, συντονισμός, επαγωγικά φαινόμενα, υβριδισμός)</a:t>
            </a:r>
          </a:p>
          <a:p>
            <a:pPr algn="ctr"/>
            <a:endParaRPr lang="el-GR" sz="1600" dirty="0">
              <a:solidFill>
                <a:srgbClr val="000099"/>
              </a:solidFill>
            </a:endParaRPr>
          </a:p>
          <a:p>
            <a:pPr algn="ctr"/>
            <a:r>
              <a:rPr lang="el-GR" sz="1600" dirty="0"/>
              <a:t>για το συμπληρωματικό τμήμα αυτής της διαδικασίας,</a:t>
            </a:r>
          </a:p>
          <a:p>
            <a:pPr algn="ctr"/>
            <a:r>
              <a:rPr lang="el-GR" sz="1600" dirty="0"/>
              <a:t> δηλαδή τη διάσπαση του δεσμού Α-Η και το σχηματισμό του ανιόντος Α</a:t>
            </a:r>
            <a:r>
              <a:rPr lang="el-GR" sz="1600" baseline="30000" dirty="0"/>
              <a:t>-</a:t>
            </a:r>
          </a:p>
          <a:p>
            <a:pPr algn="ctr"/>
            <a:r>
              <a:rPr lang="el-GR" sz="1600" dirty="0"/>
              <a:t>είδαμε ότι ευνοείται όταν ο δεσμός Α-Η είναι ασθενής/το ανιόν Α</a:t>
            </a:r>
            <a:r>
              <a:rPr lang="el-GR" sz="1600" b="1" baseline="30000" dirty="0"/>
              <a:t>─</a:t>
            </a:r>
            <a:r>
              <a:rPr lang="el-GR" sz="1600" baseline="30000" dirty="0"/>
              <a:t> </a:t>
            </a:r>
            <a:r>
              <a:rPr lang="el-GR" sz="1600" dirty="0"/>
              <a:t>είναι σχετικά σταθερό</a:t>
            </a:r>
            <a:endParaRPr lang="el-GR" sz="1600" baseline="300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0F6D2E9-49D2-4B1D-AA1B-A9735B5A6D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842964"/>
              </p:ext>
            </p:extLst>
          </p:nvPr>
        </p:nvGraphicFramePr>
        <p:xfrm>
          <a:off x="3816350" y="1209675"/>
          <a:ext cx="47656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CS ChemDraw Drawing" r:id="rId2" imgW="3645174" imgH="527040" progId="ChemDraw.Document.6.0">
                  <p:embed/>
                </p:oleObj>
              </mc:Choice>
              <mc:Fallback>
                <p:oleObj name="CS ChemDraw Drawing" r:id="rId2" imgW="3645174" imgH="527040" progId="ChemDraw.Document.6.0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350" y="1209675"/>
                        <a:ext cx="476567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4113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0087257-D1A3-4F60-81BF-1B8FDA0AB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215784"/>
              </p:ext>
            </p:extLst>
          </p:nvPr>
        </p:nvGraphicFramePr>
        <p:xfrm>
          <a:off x="2013675" y="1095693"/>
          <a:ext cx="82169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CS ChemDraw Drawing" r:id="rId2" imgW="4339956" imgH="229770" progId="ChemDraw.Document.6.0">
                  <p:embed/>
                </p:oleObj>
              </mc:Choice>
              <mc:Fallback>
                <p:oleObj name="CS ChemDraw Drawing" r:id="rId2" imgW="4339956" imgH="229770" progId="ChemDraw.Document.6.0">
                  <p:embed/>
                  <p:pic>
                    <p:nvPicPr>
                      <p:cNvPr id="0" name="Picture 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3675" y="1095693"/>
                        <a:ext cx="8216900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159722E-D483-466E-9495-EE1352B57477}"/>
              </a:ext>
            </a:extLst>
          </p:cNvPr>
          <p:cNvSpPr/>
          <p:nvPr/>
        </p:nvSpPr>
        <p:spPr>
          <a:xfrm>
            <a:off x="652183" y="626343"/>
            <a:ext cx="97284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 err="1">
                <a:solidFill>
                  <a:srgbClr val="000099"/>
                </a:solidFill>
              </a:rPr>
              <a:t>Ηλεκτραρνητικότητα</a:t>
            </a:r>
            <a:r>
              <a:rPr lang="el-GR" b="1" u="sng" dirty="0">
                <a:solidFill>
                  <a:srgbClr val="000099"/>
                </a:solidFill>
              </a:rPr>
              <a:t> ατόμου</a:t>
            </a:r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r>
              <a:rPr lang="el-GR" b="1" dirty="0"/>
              <a:t>Δεν έχει μη </a:t>
            </a:r>
          </a:p>
          <a:p>
            <a:r>
              <a:rPr lang="el-GR" b="1" dirty="0"/>
              <a:t>δεσμικό ζεύγος </a:t>
            </a:r>
            <a:r>
              <a:rPr lang="en-US" b="1" dirty="0"/>
              <a:t>e-</a:t>
            </a:r>
            <a:r>
              <a:rPr lang="el-GR" b="1" dirty="0"/>
              <a:t>      </a:t>
            </a:r>
            <a:endParaRPr lang="en-US" b="1" dirty="0"/>
          </a:p>
          <a:p>
            <a:r>
              <a:rPr lang="el-GR" b="1" dirty="0"/>
              <a:t>Δεν είναι βάση</a:t>
            </a:r>
          </a:p>
          <a:p>
            <a:endParaRPr lang="el-GR" b="1" dirty="0"/>
          </a:p>
          <a:p>
            <a:r>
              <a:rPr lang="el-GR" b="1" dirty="0"/>
              <a:t>		</a:t>
            </a:r>
            <a:r>
              <a:rPr lang="el-GR" b="1" dirty="0">
                <a:solidFill>
                  <a:srgbClr val="008080"/>
                </a:solidFill>
              </a:rPr>
              <a:t>Όσο αυξάνεται η </a:t>
            </a:r>
            <a:r>
              <a:rPr lang="el-GR" b="1" dirty="0" err="1">
                <a:solidFill>
                  <a:srgbClr val="008080"/>
                </a:solidFill>
              </a:rPr>
              <a:t>ηλεκτραρνητικότητα</a:t>
            </a:r>
            <a:r>
              <a:rPr lang="el-GR" b="1" dirty="0">
                <a:solidFill>
                  <a:srgbClr val="008080"/>
                </a:solidFill>
              </a:rPr>
              <a:t> ενός ατόμου μειώνεται η </a:t>
            </a:r>
            <a:r>
              <a:rPr lang="el-GR" b="1" dirty="0" err="1">
                <a:solidFill>
                  <a:srgbClr val="008080"/>
                </a:solidFill>
              </a:rPr>
              <a:t>βασικότητά</a:t>
            </a:r>
            <a:r>
              <a:rPr lang="el-GR" b="1" dirty="0">
                <a:solidFill>
                  <a:srgbClr val="008080"/>
                </a:solidFill>
              </a:rPr>
              <a:t> του</a:t>
            </a:r>
          </a:p>
          <a:p>
            <a:endParaRPr lang="el-GR" b="1" dirty="0">
              <a:solidFill>
                <a:srgbClr val="008080"/>
              </a:solidFill>
            </a:endParaRPr>
          </a:p>
          <a:p>
            <a:pPr algn="ctr"/>
            <a:r>
              <a:rPr lang="el-GR" b="1" dirty="0"/>
              <a:t>Σύγκριση αντίστοιχων ενώσεων Ν, Ο, </a:t>
            </a:r>
            <a:r>
              <a:rPr lang="en-US" b="1" dirty="0"/>
              <a:t>F, </a:t>
            </a:r>
            <a:r>
              <a:rPr lang="el-GR" b="1" dirty="0"/>
              <a:t>με τα </a:t>
            </a:r>
            <a:r>
              <a:rPr lang="el-GR" b="1" dirty="0" err="1"/>
              <a:t>ετεροάτομα</a:t>
            </a:r>
            <a:r>
              <a:rPr lang="el-GR" b="1" dirty="0"/>
              <a:t> σε </a:t>
            </a:r>
            <a:r>
              <a:rPr lang="en-US" b="1" dirty="0"/>
              <a:t>sp</a:t>
            </a:r>
            <a:r>
              <a:rPr lang="en-US" b="1" baseline="30000" dirty="0"/>
              <a:t>3</a:t>
            </a:r>
            <a:r>
              <a:rPr lang="en-US" b="1" dirty="0"/>
              <a:t> </a:t>
            </a:r>
            <a:r>
              <a:rPr lang="el-GR" b="1" dirty="0"/>
              <a:t>υβριδισμό</a:t>
            </a:r>
          </a:p>
          <a:p>
            <a:endParaRPr lang="el-GR" b="1" dirty="0">
              <a:solidFill>
                <a:srgbClr val="008080"/>
              </a:solidFill>
            </a:endParaRPr>
          </a:p>
          <a:p>
            <a:endParaRPr lang="el-GR" b="1" dirty="0">
              <a:solidFill>
                <a:srgbClr val="008080"/>
              </a:solidFill>
            </a:endParaRPr>
          </a:p>
          <a:p>
            <a:endParaRPr lang="el-GR" b="1" dirty="0">
              <a:solidFill>
                <a:srgbClr val="008080"/>
              </a:solidFill>
            </a:endParaRPr>
          </a:p>
          <a:p>
            <a:endParaRPr lang="el-GR" b="1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0ED5C6C-7482-4048-BE3F-D858A4B51833}"/>
              </a:ext>
            </a:extLst>
          </p:cNvPr>
          <p:cNvSpPr/>
          <p:nvPr/>
        </p:nvSpPr>
        <p:spPr>
          <a:xfrm>
            <a:off x="2812867" y="1933303"/>
            <a:ext cx="7417707" cy="313033"/>
          </a:xfrm>
          <a:prstGeom prst="rightArrow">
            <a:avLst>
              <a:gd name="adj1" fmla="val 50000"/>
              <a:gd name="adj2" fmla="val 63461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1B220-2E02-4C2D-8EFF-DD727145C4C9}"/>
              </a:ext>
            </a:extLst>
          </p:cNvPr>
          <p:cNvSpPr txBox="1"/>
          <p:nvPr/>
        </p:nvSpPr>
        <p:spPr>
          <a:xfrm>
            <a:off x="4728891" y="1645915"/>
            <a:ext cx="303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99"/>
                </a:solidFill>
              </a:rPr>
              <a:t>Αύξηση </a:t>
            </a:r>
            <a:r>
              <a:rPr lang="el-GR" b="1" dirty="0" err="1">
                <a:solidFill>
                  <a:srgbClr val="990099"/>
                </a:solidFill>
              </a:rPr>
              <a:t>ηλεκτραρνητικότητας</a:t>
            </a:r>
            <a:endParaRPr lang="en-GB" b="1" dirty="0">
              <a:solidFill>
                <a:srgbClr val="990099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D8AC154-5650-4DB5-AADD-B93B1EFE4B28}"/>
              </a:ext>
            </a:extLst>
          </p:cNvPr>
          <p:cNvSpPr/>
          <p:nvPr/>
        </p:nvSpPr>
        <p:spPr>
          <a:xfrm flipH="1">
            <a:off x="2937025" y="6045685"/>
            <a:ext cx="6598859" cy="313033"/>
          </a:xfrm>
          <a:prstGeom prst="rightArrow">
            <a:avLst>
              <a:gd name="adj1" fmla="val 50000"/>
              <a:gd name="adj2" fmla="val 28686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7293C-FC2A-4982-96CB-3F613C3830B9}"/>
              </a:ext>
            </a:extLst>
          </p:cNvPr>
          <p:cNvSpPr txBox="1"/>
          <p:nvPr/>
        </p:nvSpPr>
        <p:spPr>
          <a:xfrm>
            <a:off x="4090604" y="5690517"/>
            <a:ext cx="521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99"/>
                </a:solidFill>
              </a:rPr>
              <a:t>Διαθεσιμότητα ζεύγους </a:t>
            </a:r>
            <a:r>
              <a:rPr lang="en-US" b="1" dirty="0">
                <a:solidFill>
                  <a:srgbClr val="990099"/>
                </a:solidFill>
              </a:rPr>
              <a:t>e- </a:t>
            </a:r>
            <a:r>
              <a:rPr lang="el-GR" b="1" dirty="0">
                <a:solidFill>
                  <a:srgbClr val="990099"/>
                </a:solidFill>
              </a:rPr>
              <a:t> για σύναψη δεσμού με Η</a:t>
            </a:r>
            <a:endParaRPr lang="en-GB" b="1" dirty="0">
              <a:solidFill>
                <a:srgbClr val="99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CD909F-FD8D-4776-8B9E-7EE332C56E3E}"/>
              </a:ext>
            </a:extLst>
          </p:cNvPr>
          <p:cNvSpPr txBox="1"/>
          <p:nvPr/>
        </p:nvSpPr>
        <p:spPr>
          <a:xfrm>
            <a:off x="10241624" y="4229803"/>
            <a:ext cx="1837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008080"/>
                </a:solidFill>
              </a:rPr>
              <a:t>3</a:t>
            </a:r>
            <a:r>
              <a:rPr lang="en-US" sz="1400" dirty="0">
                <a:solidFill>
                  <a:srgbClr val="008080"/>
                </a:solidFill>
              </a:rPr>
              <a:t>x </a:t>
            </a:r>
            <a:r>
              <a:rPr lang="el-GR" sz="1400" dirty="0">
                <a:solidFill>
                  <a:srgbClr val="008080"/>
                </a:solidFill>
              </a:rPr>
              <a:t>ζεύγη </a:t>
            </a:r>
            <a:r>
              <a:rPr lang="en-US" sz="1400" dirty="0">
                <a:solidFill>
                  <a:srgbClr val="008080"/>
                </a:solidFill>
              </a:rPr>
              <a:t>e- </a:t>
            </a:r>
            <a:r>
              <a:rPr lang="el-GR" sz="1400" dirty="0">
                <a:solidFill>
                  <a:srgbClr val="008080"/>
                </a:solidFill>
              </a:rPr>
              <a:t>που έλκονται πολύ ισχυρά από τον πυρήνα </a:t>
            </a:r>
            <a:r>
              <a:rPr lang="en-US" sz="1400" dirty="0">
                <a:solidFill>
                  <a:srgbClr val="008080"/>
                </a:solidFill>
              </a:rPr>
              <a:t>F. </a:t>
            </a:r>
            <a:endParaRPr lang="el-GR" sz="1400" dirty="0">
              <a:solidFill>
                <a:srgbClr val="008080"/>
              </a:solidFill>
            </a:endParaRPr>
          </a:p>
          <a:p>
            <a:pPr algn="ctr"/>
            <a:r>
              <a:rPr lang="el-GR" sz="1400" dirty="0">
                <a:solidFill>
                  <a:srgbClr val="008080"/>
                </a:solidFill>
              </a:rPr>
              <a:t>Αδύνατο να διοχετευθούν προς ένα Η</a:t>
            </a:r>
          </a:p>
          <a:p>
            <a:pPr algn="ctr"/>
            <a:r>
              <a:rPr lang="el-GR" sz="1400" b="1" dirty="0">
                <a:solidFill>
                  <a:srgbClr val="008080"/>
                </a:solidFill>
              </a:rPr>
              <a:t>Καθόλου βασικό μόριο </a:t>
            </a:r>
            <a:endParaRPr lang="en-GB" sz="1400" b="1" dirty="0">
              <a:solidFill>
                <a:srgbClr val="00808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29E0B-E66B-474D-898B-10ED144F709C}"/>
              </a:ext>
            </a:extLst>
          </p:cNvPr>
          <p:cNvSpPr txBox="1"/>
          <p:nvPr/>
        </p:nvSpPr>
        <p:spPr>
          <a:xfrm>
            <a:off x="428734" y="4158937"/>
            <a:ext cx="18375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008080"/>
                </a:solidFill>
              </a:rPr>
              <a:t>1</a:t>
            </a:r>
            <a:r>
              <a:rPr lang="en-US" sz="1400" dirty="0">
                <a:solidFill>
                  <a:srgbClr val="008080"/>
                </a:solidFill>
              </a:rPr>
              <a:t>x</a:t>
            </a:r>
            <a:r>
              <a:rPr lang="el-GR" sz="1400" dirty="0">
                <a:solidFill>
                  <a:srgbClr val="008080"/>
                </a:solidFill>
              </a:rPr>
              <a:t> ζεύγος </a:t>
            </a:r>
            <a:r>
              <a:rPr lang="en-US" sz="1400" dirty="0">
                <a:solidFill>
                  <a:srgbClr val="008080"/>
                </a:solidFill>
              </a:rPr>
              <a:t>e- </a:t>
            </a:r>
            <a:r>
              <a:rPr lang="el-GR" sz="1400" dirty="0">
                <a:solidFill>
                  <a:srgbClr val="008080"/>
                </a:solidFill>
              </a:rPr>
              <a:t>που δεν έλκεται υπερβολικά από τον πυρήνα Ν.</a:t>
            </a:r>
            <a:r>
              <a:rPr lang="en-US" sz="1400" dirty="0">
                <a:solidFill>
                  <a:srgbClr val="008080"/>
                </a:solidFill>
              </a:rPr>
              <a:t> </a:t>
            </a:r>
            <a:r>
              <a:rPr lang="el-GR" sz="1400" dirty="0">
                <a:solidFill>
                  <a:srgbClr val="008080"/>
                </a:solidFill>
              </a:rPr>
              <a:t>Μπορεί να διοχετευθεί εύκολα προς ένα Η </a:t>
            </a:r>
          </a:p>
          <a:p>
            <a:pPr algn="ctr"/>
            <a:r>
              <a:rPr lang="el-GR" sz="1400" b="1" dirty="0">
                <a:solidFill>
                  <a:srgbClr val="008080"/>
                </a:solidFill>
              </a:rPr>
              <a:t>Αρκετά βασικό μόριο</a:t>
            </a:r>
            <a:endParaRPr lang="en-GB" sz="1400" b="1" dirty="0">
              <a:solidFill>
                <a:srgbClr val="00808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20645C-3412-4711-AEC8-6B951B8DC5C4}"/>
              </a:ext>
            </a:extLst>
          </p:cNvPr>
          <p:cNvSpPr txBox="1"/>
          <p:nvPr/>
        </p:nvSpPr>
        <p:spPr>
          <a:xfrm>
            <a:off x="4217576" y="3862239"/>
            <a:ext cx="4160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008080"/>
                </a:solidFill>
              </a:rPr>
              <a:t>2</a:t>
            </a:r>
            <a:r>
              <a:rPr lang="en-US" sz="1400" dirty="0">
                <a:solidFill>
                  <a:srgbClr val="008080"/>
                </a:solidFill>
              </a:rPr>
              <a:t>x</a:t>
            </a:r>
            <a:r>
              <a:rPr lang="el-GR" sz="1400" dirty="0">
                <a:solidFill>
                  <a:srgbClr val="008080"/>
                </a:solidFill>
              </a:rPr>
              <a:t> ζεύγη </a:t>
            </a:r>
            <a:r>
              <a:rPr lang="en-US" sz="1400" dirty="0">
                <a:solidFill>
                  <a:srgbClr val="008080"/>
                </a:solidFill>
              </a:rPr>
              <a:t>e- </a:t>
            </a:r>
            <a:r>
              <a:rPr lang="el-GR" sz="1400" dirty="0">
                <a:solidFill>
                  <a:srgbClr val="008080"/>
                </a:solidFill>
              </a:rPr>
              <a:t>που έλκονται αρκετά από τον πυρήνα Ο</a:t>
            </a:r>
            <a:r>
              <a:rPr lang="en-US" sz="1400" dirty="0">
                <a:solidFill>
                  <a:srgbClr val="008080"/>
                </a:solidFill>
              </a:rPr>
              <a:t>. </a:t>
            </a:r>
            <a:endParaRPr lang="el-GR" sz="1400" dirty="0">
              <a:solidFill>
                <a:srgbClr val="008080"/>
              </a:solidFill>
            </a:endParaRPr>
          </a:p>
          <a:p>
            <a:pPr algn="ctr"/>
            <a:r>
              <a:rPr lang="el-GR" sz="1400" dirty="0">
                <a:solidFill>
                  <a:srgbClr val="008080"/>
                </a:solidFill>
              </a:rPr>
              <a:t>Μπορούν να διοχετευθούν με δυσκολία προς ένα Η</a:t>
            </a:r>
          </a:p>
          <a:p>
            <a:pPr algn="ctr"/>
            <a:r>
              <a:rPr lang="el-GR" sz="1400" b="1" dirty="0">
                <a:solidFill>
                  <a:srgbClr val="008080"/>
                </a:solidFill>
              </a:rPr>
              <a:t>Ελάχιστα βασικό μόριο </a:t>
            </a:r>
            <a:endParaRPr lang="en-GB" sz="1400" b="1" dirty="0">
              <a:solidFill>
                <a:srgbClr val="008080"/>
              </a:solidFill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2D6C570-CEC5-4706-840C-E674099A8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252772"/>
              </p:ext>
            </p:extLst>
          </p:nvPr>
        </p:nvGraphicFramePr>
        <p:xfrm>
          <a:off x="2685147" y="4158937"/>
          <a:ext cx="7321653" cy="134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CS ChemDraw Drawing" r:id="rId4" imgW="4067122" imgH="747900" progId="ChemDraw.Document.6.0">
                  <p:embed/>
                </p:oleObj>
              </mc:Choice>
              <mc:Fallback>
                <p:oleObj name="CS ChemDraw Drawing" r:id="rId4" imgW="4067122" imgH="747900" progId="ChemDraw.Document.6.0">
                  <p:embed/>
                  <p:pic>
                    <p:nvPicPr>
                      <p:cNvPr id="0" name="Picture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5147" y="4158937"/>
                        <a:ext cx="7321653" cy="13460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8809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8B544D-28DE-4496-8ADD-FF35A653EF8F}"/>
              </a:ext>
            </a:extLst>
          </p:cNvPr>
          <p:cNvSpPr/>
          <p:nvPr/>
        </p:nvSpPr>
        <p:spPr>
          <a:xfrm>
            <a:off x="590503" y="644825"/>
            <a:ext cx="1826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Μέγεθος ατόμου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A8961D2-4BEA-4001-BB01-F264207EFA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386769"/>
              </p:ext>
            </p:extLst>
          </p:nvPr>
        </p:nvGraphicFramePr>
        <p:xfrm>
          <a:off x="4044950" y="1905771"/>
          <a:ext cx="1208088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CS ChemDraw Drawing" r:id="rId2" imgW="761775" imgH="2223180" progId="ChemDraw.Document.6.0">
                  <p:embed/>
                </p:oleObj>
              </mc:Choice>
              <mc:Fallback>
                <p:oleObj name="CS ChemDraw Drawing" r:id="rId2" imgW="761775" imgH="2223180" progId="ChemDraw.Document.6.0">
                  <p:embed/>
                  <p:pic>
                    <p:nvPicPr>
                      <p:cNvPr id="0" name="Picture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950" y="1905771"/>
                        <a:ext cx="1208088" cy="352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5395646-9573-4BC3-8FFB-DD6AC32CBC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975208"/>
              </p:ext>
            </p:extLst>
          </p:nvPr>
        </p:nvGraphicFramePr>
        <p:xfrm>
          <a:off x="7063602" y="2096196"/>
          <a:ext cx="696912" cy="343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CS ChemDraw Drawing" r:id="rId4" imgW="505419" imgH="2486700" progId="ChemDraw.Document.6.0">
                  <p:embed/>
                </p:oleObj>
              </mc:Choice>
              <mc:Fallback>
                <p:oleObj name="CS ChemDraw Drawing" r:id="rId4" imgW="505419" imgH="2486700" progId="ChemDraw.Document.6.0">
                  <p:embed/>
                  <p:pic>
                    <p:nvPicPr>
                      <p:cNvPr id="0" name="Picture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3602" y="2096196"/>
                        <a:ext cx="696912" cy="343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128AEB4-9563-462E-A7A1-9E2EAB5522E8}"/>
              </a:ext>
            </a:extLst>
          </p:cNvPr>
          <p:cNvSpPr txBox="1"/>
          <p:nvPr/>
        </p:nvSpPr>
        <p:spPr>
          <a:xfrm>
            <a:off x="590503" y="2413337"/>
            <a:ext cx="31541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Αυξανομένου του μεγέθους </a:t>
            </a:r>
          </a:p>
          <a:p>
            <a:r>
              <a:rPr lang="el-GR" dirty="0"/>
              <a:t>ενός ατόμου, αυξάνεται και το μέγεθος/επιφάνεια των τροχιακών που βρίσκεται το μη-δεσμικό ζεύγος με συνέπεια το δ</a:t>
            </a:r>
            <a:r>
              <a:rPr lang="el-GR" baseline="30000" dirty="0"/>
              <a:t>-</a:t>
            </a:r>
            <a:r>
              <a:rPr lang="el-GR" dirty="0"/>
              <a:t> αυτού να διασπείρεται και να χάνει σε ένταση. </a:t>
            </a:r>
          </a:p>
          <a:p>
            <a:endParaRPr lang="el-GR" dirty="0"/>
          </a:p>
          <a:p>
            <a:r>
              <a:rPr lang="el-GR" dirty="0"/>
              <a:t>(Βλέπε αργότερα για σκληρά/μαλακά)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96297-D06C-4A5A-A087-737F85E20DA7}"/>
              </a:ext>
            </a:extLst>
          </p:cNvPr>
          <p:cNvSpPr txBox="1"/>
          <p:nvPr/>
        </p:nvSpPr>
        <p:spPr>
          <a:xfrm>
            <a:off x="8447314" y="2413337"/>
            <a:ext cx="31541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8080"/>
                </a:solidFill>
              </a:rPr>
              <a:t>Επιπλέον ο δεσμός που σχηματίζει ένα άτομο Η με μεγαλύτερα άτομα είναι ασθενέστερος λόγω της μικρότερης / λιγότερο αποτελεσματικής</a:t>
            </a:r>
          </a:p>
          <a:p>
            <a:r>
              <a:rPr lang="el-GR" dirty="0">
                <a:solidFill>
                  <a:srgbClr val="008080"/>
                </a:solidFill>
              </a:rPr>
              <a:t>αλληλοεπικάλυψης των εμπλεκομένων τροχιακών</a:t>
            </a:r>
          </a:p>
        </p:txBody>
      </p:sp>
    </p:spTree>
    <p:extLst>
      <p:ext uri="{BB962C8B-B14F-4D97-AF65-F5344CB8AC3E}">
        <p14:creationId xmlns:p14="http://schemas.microsoft.com/office/powerpoint/2010/main" val="3843249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D15E64-DC85-47EB-844A-2295699DA328}"/>
              </a:ext>
            </a:extLst>
          </p:cNvPr>
          <p:cNvSpPr/>
          <p:nvPr/>
        </p:nvSpPr>
        <p:spPr>
          <a:xfrm>
            <a:off x="600028" y="573651"/>
            <a:ext cx="1027415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Υβριδισμός ατόμου</a:t>
            </a:r>
          </a:p>
          <a:p>
            <a:endParaRPr lang="el-GR" b="1" u="sng" dirty="0">
              <a:solidFill>
                <a:srgbClr val="000099"/>
              </a:solidFill>
            </a:endParaRPr>
          </a:p>
          <a:p>
            <a:r>
              <a:rPr lang="el-GR" dirty="0">
                <a:solidFill>
                  <a:srgbClr val="008080"/>
                </a:solidFill>
              </a:rPr>
              <a:t>Η </a:t>
            </a:r>
            <a:r>
              <a:rPr lang="el-GR" dirty="0" err="1">
                <a:solidFill>
                  <a:srgbClr val="008080"/>
                </a:solidFill>
              </a:rPr>
              <a:t>βασικότητα</a:t>
            </a:r>
            <a:r>
              <a:rPr lang="el-GR" dirty="0">
                <a:solidFill>
                  <a:srgbClr val="008080"/>
                </a:solidFill>
              </a:rPr>
              <a:t> ενός ατόμου εξαρτάται από τον υβριδισμό του. </a:t>
            </a:r>
          </a:p>
          <a:p>
            <a:r>
              <a:rPr lang="el-GR" dirty="0">
                <a:solidFill>
                  <a:srgbClr val="008080"/>
                </a:solidFill>
              </a:rPr>
              <a:t>Αυξανομένου του ‘</a:t>
            </a:r>
            <a:r>
              <a:rPr lang="en-US" dirty="0">
                <a:solidFill>
                  <a:srgbClr val="008080"/>
                </a:solidFill>
              </a:rPr>
              <a:t>s</a:t>
            </a:r>
            <a:r>
              <a:rPr lang="el-GR" dirty="0">
                <a:solidFill>
                  <a:srgbClr val="008080"/>
                </a:solidFill>
              </a:rPr>
              <a:t>’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 χαρακτήρα μειώνεται η </a:t>
            </a:r>
            <a:r>
              <a:rPr lang="el-GR" dirty="0" err="1">
                <a:solidFill>
                  <a:srgbClr val="008080"/>
                </a:solidFill>
              </a:rPr>
              <a:t>βασικότητα</a:t>
            </a:r>
            <a:r>
              <a:rPr lang="el-GR" dirty="0">
                <a:solidFill>
                  <a:srgbClr val="008080"/>
                </a:solidFill>
              </a:rPr>
              <a:t> </a:t>
            </a:r>
          </a:p>
          <a:p>
            <a:r>
              <a:rPr lang="el-GR" dirty="0">
                <a:solidFill>
                  <a:srgbClr val="008080"/>
                </a:solidFill>
              </a:rPr>
              <a:t>διότι ο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‘</a:t>
            </a:r>
            <a:r>
              <a:rPr lang="en-US" dirty="0">
                <a:solidFill>
                  <a:srgbClr val="008080"/>
                </a:solidFill>
              </a:rPr>
              <a:t>s</a:t>
            </a:r>
            <a:r>
              <a:rPr lang="el-GR" dirty="0">
                <a:solidFill>
                  <a:srgbClr val="008080"/>
                </a:solidFill>
              </a:rPr>
              <a:t>’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χαρακτήρας συρρικνώνει τη στοιβάδα γύρω από τον πυρήνα</a:t>
            </a:r>
          </a:p>
          <a:p>
            <a:r>
              <a:rPr lang="el-GR" dirty="0">
                <a:solidFill>
                  <a:srgbClr val="008080"/>
                </a:solidFill>
              </a:rPr>
              <a:t>Με τα ηλεκτρόνια να συγκρατούνται ισχυρότερα γύρω από αυτόν και</a:t>
            </a:r>
          </a:p>
          <a:p>
            <a:r>
              <a:rPr lang="el-GR" dirty="0">
                <a:solidFill>
                  <a:srgbClr val="008080"/>
                </a:solidFill>
              </a:rPr>
              <a:t>να καθίστανται λιγότερο διαθέσιμα να διοχετευθούν προς άλλα άτομα συνάπτοντας δεσμό π.χ. με ένα Η</a:t>
            </a:r>
            <a:r>
              <a:rPr lang="el-GR" baseline="30000" dirty="0">
                <a:solidFill>
                  <a:srgbClr val="008080"/>
                </a:solidFill>
              </a:rPr>
              <a:t>+</a:t>
            </a:r>
            <a:r>
              <a:rPr lang="el-GR" dirty="0">
                <a:solidFill>
                  <a:srgbClr val="008080"/>
                </a:solidFill>
              </a:rPr>
              <a:t>  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A47D2B2-69CF-4655-BF05-5B8A52C576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48112"/>
              </p:ext>
            </p:extLst>
          </p:nvPr>
        </p:nvGraphicFramePr>
        <p:xfrm>
          <a:off x="2679346" y="3594554"/>
          <a:ext cx="5418900" cy="1674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CS ChemDraw Drawing" r:id="rId2" imgW="3710546" imgH="1145610" progId="ChemDraw.Document.6.0">
                  <p:embed/>
                </p:oleObj>
              </mc:Choice>
              <mc:Fallback>
                <p:oleObj name="CS ChemDraw Drawing" r:id="rId2" imgW="3710546" imgH="1145610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346" y="3594554"/>
                        <a:ext cx="5418900" cy="16741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261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6ED5A9-9746-4D66-8C5D-AD830C699B1F}"/>
              </a:ext>
            </a:extLst>
          </p:cNvPr>
          <p:cNvSpPr/>
          <p:nvPr/>
        </p:nvSpPr>
        <p:spPr>
          <a:xfrm>
            <a:off x="514326" y="561735"/>
            <a:ext cx="111633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Επαγωγικό φαινόμενο</a:t>
            </a:r>
          </a:p>
          <a:p>
            <a:endParaRPr lang="el-GR" b="1" u="sng" dirty="0">
              <a:solidFill>
                <a:srgbClr val="000099"/>
              </a:solidFill>
            </a:endParaRPr>
          </a:p>
          <a:p>
            <a:r>
              <a:rPr lang="el-GR" dirty="0">
                <a:solidFill>
                  <a:srgbClr val="990099"/>
                </a:solidFill>
              </a:rPr>
              <a:t>Δεδομένου ενός ατόμου με διαθέσιμο ζεύγος , ομάδες που εξασκούν σε αυτό –</a:t>
            </a:r>
            <a:r>
              <a:rPr lang="en-US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990099"/>
                </a:solidFill>
              </a:rPr>
              <a:t> </a:t>
            </a:r>
            <a:r>
              <a:rPr lang="el-GR" dirty="0">
                <a:solidFill>
                  <a:srgbClr val="990099"/>
                </a:solidFill>
              </a:rPr>
              <a:t>αποδυναμώνουν την ηλεκτρονιακή πυκνότητα σε αυτό συνεπώς μειώνουν τη </a:t>
            </a:r>
            <a:r>
              <a:rPr lang="el-GR" dirty="0" err="1">
                <a:solidFill>
                  <a:srgbClr val="990099"/>
                </a:solidFill>
              </a:rPr>
              <a:t>βασικότητά</a:t>
            </a:r>
            <a:r>
              <a:rPr lang="el-GR" dirty="0">
                <a:solidFill>
                  <a:srgbClr val="990099"/>
                </a:solidFill>
              </a:rPr>
              <a:t> του. Αντιθέτως ομάδες που εξασκούν +</a:t>
            </a:r>
            <a:r>
              <a:rPr lang="el-GR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 </a:t>
            </a:r>
            <a:r>
              <a:rPr lang="el-GR" dirty="0">
                <a:solidFill>
                  <a:srgbClr val="990099"/>
                </a:solidFill>
              </a:rPr>
              <a:t>ενισχύουν την ηλεκτρονιακή πυκνότητα σε αυτό συνεπώς το καθιστούν βασικότερο.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0942A77-5AA2-E830-9726-A4D32B945A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406246"/>
              </p:ext>
            </p:extLst>
          </p:nvPr>
        </p:nvGraphicFramePr>
        <p:xfrm>
          <a:off x="2445839" y="2506769"/>
          <a:ext cx="7300320" cy="3789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5281822" imgH="2741365" progId="ChemDraw.Document.6.0">
                  <p:embed/>
                </p:oleObj>
              </mc:Choice>
              <mc:Fallback>
                <p:oleObj name="CS ChemDraw Drawing" r:id="rId2" imgW="5281822" imgH="27413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45839" y="2506769"/>
                        <a:ext cx="7300320" cy="3789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9230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E6B2E6-1E6A-4419-B301-80E25D091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929" t="71579" r="34000" b="10538"/>
          <a:stretch/>
        </p:blipFill>
        <p:spPr>
          <a:xfrm>
            <a:off x="3408044" y="1332821"/>
            <a:ext cx="5590903" cy="1800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09EE5F-6369-4B4F-A83E-94FA339816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3643" t="22209" r="26429" b="50000"/>
          <a:stretch/>
        </p:blipFill>
        <p:spPr>
          <a:xfrm>
            <a:off x="3560444" y="3457575"/>
            <a:ext cx="5590903" cy="28121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9B7DE8-7930-45B5-A770-A9B4C518A699}"/>
              </a:ext>
            </a:extLst>
          </p:cNvPr>
          <p:cNvSpPr/>
          <p:nvPr/>
        </p:nvSpPr>
        <p:spPr>
          <a:xfrm>
            <a:off x="505097" y="588295"/>
            <a:ext cx="559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Φαινόμενα συντονισμού – ελάττωση της </a:t>
            </a:r>
            <a:r>
              <a:rPr lang="el-GR" b="1" u="sng" dirty="0" err="1">
                <a:solidFill>
                  <a:srgbClr val="000099"/>
                </a:solidFill>
              </a:rPr>
              <a:t>βασικότητας</a:t>
            </a:r>
            <a:endParaRPr lang="el-GR" b="1" u="sng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91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2985F-017E-4E6D-8572-98A25E07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929" t="31967" r="26642" b="30055"/>
          <a:stretch/>
        </p:blipFill>
        <p:spPr>
          <a:xfrm>
            <a:off x="1561123" y="2419355"/>
            <a:ext cx="6278882" cy="4389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81B8E1-797A-4BA8-BCDD-5DD92D43C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357" t="29725" r="56071" b="29742"/>
          <a:stretch/>
        </p:blipFill>
        <p:spPr>
          <a:xfrm>
            <a:off x="9397720" y="1833452"/>
            <a:ext cx="1924593" cy="4929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63CEBA-2FB4-4F29-A2AE-C19F0843634A}"/>
              </a:ext>
            </a:extLst>
          </p:cNvPr>
          <p:cNvSpPr/>
          <p:nvPr/>
        </p:nvSpPr>
        <p:spPr>
          <a:xfrm>
            <a:off x="523828" y="586410"/>
            <a:ext cx="835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Φαινόμενα συντονισμού – ενίσχυση της </a:t>
            </a:r>
            <a:r>
              <a:rPr lang="el-GR" b="1" u="sng" dirty="0" err="1">
                <a:solidFill>
                  <a:srgbClr val="000099"/>
                </a:solidFill>
              </a:rPr>
              <a:t>βασικότητας</a:t>
            </a:r>
            <a:r>
              <a:rPr lang="el-GR" b="1" u="sng" dirty="0">
                <a:solidFill>
                  <a:srgbClr val="000099"/>
                </a:solidFill>
              </a:rPr>
              <a:t> (</a:t>
            </a:r>
            <a:r>
              <a:rPr lang="el-GR" b="1" u="sng" dirty="0" err="1">
                <a:solidFill>
                  <a:srgbClr val="000099"/>
                </a:solidFill>
              </a:rPr>
              <a:t>Αμιδίνες</a:t>
            </a:r>
            <a:r>
              <a:rPr lang="el-GR" b="1" u="sng" dirty="0">
                <a:solidFill>
                  <a:srgbClr val="000099"/>
                </a:solidFill>
              </a:rPr>
              <a:t> και </a:t>
            </a:r>
            <a:r>
              <a:rPr lang="el-GR" b="1" u="sng" dirty="0" err="1">
                <a:solidFill>
                  <a:srgbClr val="000099"/>
                </a:solidFill>
              </a:rPr>
              <a:t>γουανιδίνες</a:t>
            </a:r>
            <a:r>
              <a:rPr lang="el-GR" b="1" u="sng" dirty="0">
                <a:solidFill>
                  <a:srgbClr val="000099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C0EE5-F879-4DF4-91F7-7AA51AE6F2B3}"/>
              </a:ext>
            </a:extLst>
          </p:cNvPr>
          <p:cNvSpPr txBox="1"/>
          <p:nvPr/>
        </p:nvSpPr>
        <p:spPr>
          <a:xfrm>
            <a:off x="434967" y="1833452"/>
            <a:ext cx="796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Θυμηθείτε ότι η </a:t>
            </a:r>
            <a:r>
              <a:rPr lang="el-GR" sz="1400" dirty="0" err="1"/>
              <a:t>βασικότητα</a:t>
            </a:r>
            <a:r>
              <a:rPr lang="el-GR" sz="1400" dirty="0"/>
              <a:t> ενός </a:t>
            </a:r>
            <a:r>
              <a:rPr lang="el-GR" sz="1400" b="1" u="sng" dirty="0"/>
              <a:t>ουδέτερου </a:t>
            </a:r>
            <a:r>
              <a:rPr lang="el-GR" sz="1400" dirty="0"/>
              <a:t>μορίου Β εξαρτάται από </a:t>
            </a:r>
            <a:r>
              <a:rPr lang="el-GR" sz="1400" dirty="0">
                <a:solidFill>
                  <a:srgbClr val="990099"/>
                </a:solidFill>
              </a:rPr>
              <a:t>τη διαθεσιμότητας του ζεύγους </a:t>
            </a:r>
            <a:r>
              <a:rPr lang="en-US" sz="1400" dirty="0">
                <a:solidFill>
                  <a:srgbClr val="990099"/>
                </a:solidFill>
              </a:rPr>
              <a:t>e-</a:t>
            </a:r>
            <a:r>
              <a:rPr lang="el-GR" sz="1400" dirty="0">
                <a:solidFill>
                  <a:srgbClr val="990099"/>
                </a:solidFill>
              </a:rPr>
              <a:t> του και </a:t>
            </a:r>
            <a:r>
              <a:rPr lang="el-GR" sz="1400" dirty="0">
                <a:solidFill>
                  <a:srgbClr val="008080"/>
                </a:solidFill>
              </a:rPr>
              <a:t>τη σταθερότητα του </a:t>
            </a:r>
            <a:r>
              <a:rPr lang="el-GR" sz="1400" dirty="0" err="1">
                <a:solidFill>
                  <a:srgbClr val="008080"/>
                </a:solidFill>
              </a:rPr>
              <a:t>κατιόντος</a:t>
            </a:r>
            <a:r>
              <a:rPr lang="el-GR" sz="1400" dirty="0">
                <a:solidFill>
                  <a:srgbClr val="008080"/>
                </a:solidFill>
              </a:rPr>
              <a:t> (Β-Η)</a:t>
            </a:r>
            <a:r>
              <a:rPr lang="el-GR" sz="1400" baseline="30000" dirty="0">
                <a:solidFill>
                  <a:srgbClr val="008080"/>
                </a:solidFill>
              </a:rPr>
              <a:t>+</a:t>
            </a:r>
            <a:r>
              <a:rPr lang="el-GR" sz="1400" dirty="0">
                <a:solidFill>
                  <a:srgbClr val="008080"/>
                </a:solidFill>
              </a:rPr>
              <a:t> που προκύπτει (συζυγές οξύ της βάσης)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6605937-5778-4E4A-9784-41CDC704D4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378495"/>
              </p:ext>
            </p:extLst>
          </p:nvPr>
        </p:nvGraphicFramePr>
        <p:xfrm>
          <a:off x="2394204" y="1175244"/>
          <a:ext cx="47656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CS ChemDraw Drawing" r:id="rId3" imgW="3645174" imgH="527040" progId="ChemDraw.Document.6.0">
                  <p:embed/>
                </p:oleObj>
              </mc:Choice>
              <mc:Fallback>
                <p:oleObj name="CS ChemDraw Drawing" r:id="rId3" imgW="3645174" imgH="527040" progId="ChemDraw.Document.6.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204" y="1175244"/>
                        <a:ext cx="476567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379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5E95F4-96A4-4C8F-ADA1-5514B4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357" t="22340" r="34429" b="59989"/>
          <a:stretch/>
        </p:blipFill>
        <p:spPr>
          <a:xfrm>
            <a:off x="2995745" y="4220654"/>
            <a:ext cx="6202457" cy="203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4D99B-FA42-4DD7-9050-8C848DF83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6357" t="84076" r="34000" b="5132"/>
          <a:stretch/>
        </p:blipFill>
        <p:spPr>
          <a:xfrm>
            <a:off x="2978330" y="896982"/>
            <a:ext cx="6221891" cy="1227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FD7F7-8BD5-46AB-91C7-52EA55A81B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3643" t="79835" r="26643" b="6846"/>
          <a:stretch/>
        </p:blipFill>
        <p:spPr>
          <a:xfrm>
            <a:off x="2969621" y="2316481"/>
            <a:ext cx="6244511" cy="15160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A70533-307A-45FE-9D56-D801FEFA8F9D}"/>
              </a:ext>
            </a:extLst>
          </p:cNvPr>
          <p:cNvSpPr/>
          <p:nvPr/>
        </p:nvSpPr>
        <p:spPr>
          <a:xfrm>
            <a:off x="0" y="431429"/>
            <a:ext cx="1213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>
                <a:solidFill>
                  <a:srgbClr val="000099"/>
                </a:solidFill>
              </a:rPr>
              <a:t>Επιρροή του διαλύτη σε οξεοβασικές αντιδράσεις - Το εξισορροπητικό φαινόμενο του (διαλύτη) νερού</a:t>
            </a:r>
          </a:p>
        </p:txBody>
      </p:sp>
    </p:spTree>
    <p:extLst>
      <p:ext uri="{BB962C8B-B14F-4D97-AF65-F5344CB8AC3E}">
        <p14:creationId xmlns:p14="http://schemas.microsoft.com/office/powerpoint/2010/main" val="1009816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C26B5-5682-475F-8861-5FA610B3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000" t="16671" r="26786" b="62627"/>
          <a:stretch/>
        </p:blipFill>
        <p:spPr>
          <a:xfrm>
            <a:off x="2673530" y="318678"/>
            <a:ext cx="6148251" cy="2360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08329D-E151-435B-95EE-F0A9875111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187" t="30241" r="47969" b="55913"/>
          <a:stretch/>
        </p:blipFill>
        <p:spPr>
          <a:xfrm>
            <a:off x="2092746" y="2678702"/>
            <a:ext cx="7004447" cy="2114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10449-ECFD-474E-8916-6EA1B7E8AA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6943" t="24318" r="35982" b="61496"/>
          <a:stretch/>
        </p:blipFill>
        <p:spPr>
          <a:xfrm>
            <a:off x="2509156" y="4936127"/>
            <a:ext cx="64770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4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97BFB-CA5E-4058-A7C2-86E16D45A6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143" t="22394" r="34285" b="32989"/>
          <a:stretch/>
        </p:blipFill>
        <p:spPr>
          <a:xfrm>
            <a:off x="461552" y="1036320"/>
            <a:ext cx="5466406" cy="4467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BAB420-9C8A-4E9E-824C-648BCA728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143" t="67011" r="34285" b="5132"/>
          <a:stretch/>
        </p:blipFill>
        <p:spPr>
          <a:xfrm>
            <a:off x="6500953" y="2647403"/>
            <a:ext cx="5229495" cy="26684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21033D-EEAD-46C6-8B52-BBBA82D54D7C}"/>
              </a:ext>
            </a:extLst>
          </p:cNvPr>
          <p:cNvSpPr/>
          <p:nvPr/>
        </p:nvSpPr>
        <p:spPr>
          <a:xfrm>
            <a:off x="0" y="431429"/>
            <a:ext cx="1213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>
                <a:solidFill>
                  <a:srgbClr val="000099"/>
                </a:solidFill>
              </a:rPr>
              <a:t>Οξεοβασικές αντιδράσεις σε μη-υδατικά διαλύματα</a:t>
            </a:r>
          </a:p>
        </p:txBody>
      </p:sp>
    </p:spTree>
    <p:extLst>
      <p:ext uri="{BB962C8B-B14F-4D97-AF65-F5344CB8AC3E}">
        <p14:creationId xmlns:p14="http://schemas.microsoft.com/office/powerpoint/2010/main" val="3213504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4183AB-19BC-431E-B8FD-311DFCBD83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484" t="30450" r="46269" b="27389"/>
          <a:stretch/>
        </p:blipFill>
        <p:spPr>
          <a:xfrm>
            <a:off x="0" y="191452"/>
            <a:ext cx="3134181" cy="5844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62482-922B-455C-8D6C-DD466B548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484" t="73958" r="47179" b="24049"/>
          <a:stretch/>
        </p:blipFill>
        <p:spPr>
          <a:xfrm>
            <a:off x="3306872" y="277792"/>
            <a:ext cx="2924774" cy="278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D28034-45E3-4A5A-A4F2-20E10188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5048" t="30450" r="35246" b="59318"/>
          <a:stretch/>
        </p:blipFill>
        <p:spPr>
          <a:xfrm>
            <a:off x="6252106" y="3290827"/>
            <a:ext cx="2344970" cy="1339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9EECC-CC44-4D73-B1EE-3BBEC8139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484" t="76197" r="48810" b="6108"/>
          <a:stretch/>
        </p:blipFill>
        <p:spPr>
          <a:xfrm>
            <a:off x="6252106" y="671331"/>
            <a:ext cx="2537336" cy="250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3ED32-A05E-45B6-811D-F78990A3AD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5385" t="40386" r="35485" b="28003"/>
          <a:stretch/>
        </p:blipFill>
        <p:spPr>
          <a:xfrm>
            <a:off x="3389656" y="556220"/>
            <a:ext cx="2344969" cy="4398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16C7C-88CA-4B4A-9315-99A7CECFA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5385" t="73092" r="32412" b="18839"/>
          <a:stretch/>
        </p:blipFill>
        <p:spPr>
          <a:xfrm>
            <a:off x="3306872" y="5162309"/>
            <a:ext cx="3134181" cy="1122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11440-211A-4671-83B5-E81854A48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5385" t="81597" r="32412" b="7714"/>
          <a:stretch/>
        </p:blipFill>
        <p:spPr>
          <a:xfrm>
            <a:off x="6336878" y="5127582"/>
            <a:ext cx="3134181" cy="148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CA4A2F-6C88-4295-A470-6BC4161F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2152" t="19810" r="48024" b="40229"/>
          <a:stretch/>
        </p:blipFill>
        <p:spPr>
          <a:xfrm>
            <a:off x="9403004" y="659619"/>
            <a:ext cx="2537336" cy="55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78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A2B8CB-55D0-433A-94D0-1829CAE6A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0253" t="19459" r="50010" b="32029"/>
          <a:stretch/>
        </p:blipFill>
        <p:spPr>
          <a:xfrm>
            <a:off x="844948" y="5787"/>
            <a:ext cx="2438400" cy="6580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74CBCB-C63B-459F-BB5D-3C3877DBA3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4060" t="19459" r="36203" b="60820"/>
          <a:stretch/>
        </p:blipFill>
        <p:spPr>
          <a:xfrm>
            <a:off x="4283319" y="3802500"/>
            <a:ext cx="2537335" cy="2783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0D077D-82CB-4336-9F42-84003279F4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3539" t="40551" r="36724" b="11640"/>
          <a:stretch/>
        </p:blipFill>
        <p:spPr>
          <a:xfrm>
            <a:off x="8162764" y="109960"/>
            <a:ext cx="2537335" cy="6748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4E38F-ADFA-427B-9AC0-C202579BD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0253" t="67922" r="50010" b="6889"/>
          <a:stretch/>
        </p:blipFill>
        <p:spPr>
          <a:xfrm>
            <a:off x="4286487" y="416688"/>
            <a:ext cx="2438400" cy="34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0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4CE6088-0269-4A32-9532-5A243BF181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459625"/>
              </p:ext>
            </p:extLst>
          </p:nvPr>
        </p:nvGraphicFramePr>
        <p:xfrm>
          <a:off x="3781516" y="1333500"/>
          <a:ext cx="47656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6" name="CS ChemDraw Drawing" r:id="rId2" imgW="3645174" imgH="527040" progId="ChemDraw.Document.6.0">
                  <p:embed/>
                </p:oleObj>
              </mc:Choice>
              <mc:Fallback>
                <p:oleObj name="CS ChemDraw Drawing" r:id="rId2" imgW="3645174" imgH="527040" progId="ChemDraw.Document.6.0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1516" y="1333500"/>
                        <a:ext cx="476567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2855600-375D-47DB-BE96-D35EF83F72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454978"/>
              </p:ext>
            </p:extLst>
          </p:nvPr>
        </p:nvGraphicFramePr>
        <p:xfrm>
          <a:off x="3786188" y="3400425"/>
          <a:ext cx="475297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CS ChemDraw Drawing" r:id="rId4" imgW="3637340" imgH="514890" progId="ChemDraw.Document.6.0">
                  <p:embed/>
                </p:oleObj>
              </mc:Choice>
              <mc:Fallback>
                <p:oleObj name="CS ChemDraw Drawing" r:id="rId4" imgW="3637340" imgH="514890" progId="ChemDraw.Document.6.0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8" y="3400425"/>
                        <a:ext cx="4752975" cy="671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C2373F-2F5F-48CF-A453-C8E24732F247}"/>
              </a:ext>
            </a:extLst>
          </p:cNvPr>
          <p:cNvSpPr txBox="1"/>
          <p:nvPr/>
        </p:nvSpPr>
        <p:spPr>
          <a:xfrm>
            <a:off x="0" y="335633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rgbClr val="000099"/>
                </a:solidFill>
              </a:rPr>
              <a:t>Πυρηνοφιλία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vs 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l-GR" sz="2400" b="1" dirty="0" err="1">
                <a:solidFill>
                  <a:srgbClr val="000099"/>
                </a:solidFill>
              </a:rPr>
              <a:t>Βασικότητα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B8BA7C-9E8B-40B0-95E5-D90F6E5B2265}"/>
              </a:ext>
            </a:extLst>
          </p:cNvPr>
          <p:cNvSpPr/>
          <p:nvPr/>
        </p:nvSpPr>
        <p:spPr>
          <a:xfrm>
            <a:off x="1247775" y="4528337"/>
            <a:ext cx="9964171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dirty="0">
                <a:solidFill>
                  <a:srgbClr val="008080"/>
                </a:solidFill>
              </a:rPr>
              <a:t>Σημειώστε ότι η οξύτητα/</a:t>
            </a:r>
            <a:r>
              <a:rPr lang="el-GR" sz="1400" b="1" dirty="0" err="1">
                <a:solidFill>
                  <a:srgbClr val="008080"/>
                </a:solidFill>
              </a:rPr>
              <a:t>βασικότητα</a:t>
            </a:r>
            <a:r>
              <a:rPr lang="el-GR" sz="1400" b="1" dirty="0">
                <a:solidFill>
                  <a:srgbClr val="008080"/>
                </a:solidFill>
              </a:rPr>
              <a:t> αφορά σε μία ισορροπία δηλαδή ένα </a:t>
            </a:r>
            <a:r>
              <a:rPr lang="el-GR" sz="1400" b="1" dirty="0" err="1">
                <a:solidFill>
                  <a:srgbClr val="008080"/>
                </a:solidFill>
              </a:rPr>
              <a:t>θερμοδυναμικό</a:t>
            </a:r>
            <a:r>
              <a:rPr lang="el-GR" sz="1400" b="1" dirty="0">
                <a:solidFill>
                  <a:srgbClr val="008080"/>
                </a:solidFill>
              </a:rPr>
              <a:t> φαινόμενο</a:t>
            </a:r>
          </a:p>
          <a:p>
            <a:pPr>
              <a:lnSpc>
                <a:spcPct val="150000"/>
              </a:lnSpc>
            </a:pPr>
            <a:r>
              <a:rPr lang="el-GR" sz="1400" b="1" dirty="0">
                <a:solidFill>
                  <a:srgbClr val="008080"/>
                </a:solidFill>
              </a:rPr>
              <a:t>Η </a:t>
            </a:r>
            <a:r>
              <a:rPr lang="el-GR" sz="1400" b="1" dirty="0" err="1">
                <a:solidFill>
                  <a:srgbClr val="008080"/>
                </a:solidFill>
              </a:rPr>
              <a:t>πυρηνοφιλία</a:t>
            </a:r>
            <a:r>
              <a:rPr lang="el-GR" sz="1400" b="1" dirty="0">
                <a:solidFill>
                  <a:srgbClr val="008080"/>
                </a:solidFill>
              </a:rPr>
              <a:t> αφορά κατά κανόνα (υπάρχουν εξαιρέσεις) σε μία μη-αντιστρεπτή αντίδραση δηλαδή ένα κινητικό φαινόμενο.</a:t>
            </a:r>
          </a:p>
          <a:p>
            <a:pPr>
              <a:lnSpc>
                <a:spcPct val="150000"/>
              </a:lnSpc>
            </a:pPr>
            <a:r>
              <a:rPr lang="el-GR" sz="1400" b="1" dirty="0">
                <a:solidFill>
                  <a:srgbClr val="008080"/>
                </a:solidFill>
              </a:rPr>
              <a:t>Λόγω αυτής της διαφοράς η </a:t>
            </a:r>
            <a:r>
              <a:rPr lang="el-GR" sz="1400" b="1" dirty="0" err="1">
                <a:solidFill>
                  <a:srgbClr val="008080"/>
                </a:solidFill>
              </a:rPr>
              <a:t>βασικότητα</a:t>
            </a:r>
            <a:r>
              <a:rPr lang="el-GR" sz="1400" b="1" dirty="0">
                <a:solidFill>
                  <a:srgbClr val="008080"/>
                </a:solidFill>
              </a:rPr>
              <a:t> δεν παραλληλίζεται πάντα  με την </a:t>
            </a:r>
            <a:r>
              <a:rPr lang="el-GR" sz="1400" b="1" dirty="0" err="1">
                <a:solidFill>
                  <a:srgbClr val="008080"/>
                </a:solidFill>
              </a:rPr>
              <a:t>πυρηνοφιλία</a:t>
            </a:r>
            <a:r>
              <a:rPr lang="el-GR" sz="1400" b="1" dirty="0">
                <a:solidFill>
                  <a:srgbClr val="008080"/>
                </a:solidFill>
              </a:rPr>
              <a:t> και όπως θα εξηγήσουμε αργότερα…</a:t>
            </a:r>
            <a:endParaRPr lang="en-GB" b="1" dirty="0">
              <a:solidFill>
                <a:srgbClr val="00808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BC5B62-0B6F-4069-86D3-1E6C7A24778A}"/>
              </a:ext>
            </a:extLst>
          </p:cNvPr>
          <p:cNvSpPr/>
          <p:nvPr/>
        </p:nvSpPr>
        <p:spPr>
          <a:xfrm>
            <a:off x="1247775" y="2165889"/>
            <a:ext cx="10229849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dirty="0" err="1">
                <a:solidFill>
                  <a:srgbClr val="990099"/>
                </a:solidFill>
              </a:rPr>
              <a:t>Βασικότητα</a:t>
            </a:r>
            <a:r>
              <a:rPr lang="el-GR" sz="1400" b="1" dirty="0">
                <a:solidFill>
                  <a:srgbClr val="990099"/>
                </a:solidFill>
              </a:rPr>
              <a:t> είναι η τάση ενός ατόμου (δ</a:t>
            </a:r>
            <a:r>
              <a:rPr lang="el-GR" sz="1400" b="1" baseline="30000" dirty="0">
                <a:solidFill>
                  <a:srgbClr val="990099"/>
                </a:solidFill>
              </a:rPr>
              <a:t>─</a:t>
            </a:r>
            <a:r>
              <a:rPr lang="el-GR" sz="1400" b="1" dirty="0">
                <a:solidFill>
                  <a:srgbClr val="990099"/>
                </a:solidFill>
              </a:rPr>
              <a:t>) να προσβάλει/αποσπά ένα πρωτόνιο (</a:t>
            </a:r>
            <a:r>
              <a:rPr lang="el-GR" sz="1400" b="1" dirty="0" err="1">
                <a:solidFill>
                  <a:srgbClr val="990099"/>
                </a:solidFill>
              </a:rPr>
              <a:t>ηλεκτρονιόφιλο</a:t>
            </a:r>
            <a:r>
              <a:rPr lang="el-GR" sz="1400" b="1" dirty="0">
                <a:solidFill>
                  <a:srgbClr val="990099"/>
                </a:solidFill>
              </a:rPr>
              <a:t> άτομο δ</a:t>
            </a:r>
            <a:r>
              <a:rPr lang="el-GR" sz="1400" b="1" baseline="30000" dirty="0">
                <a:solidFill>
                  <a:srgbClr val="990099"/>
                </a:solidFill>
              </a:rPr>
              <a:t>+</a:t>
            </a:r>
            <a:r>
              <a:rPr lang="el-GR" sz="1400" b="1" dirty="0">
                <a:solidFill>
                  <a:srgbClr val="990099"/>
                </a:solidFill>
              </a:rPr>
              <a:t>)</a:t>
            </a:r>
            <a:endParaRPr lang="en-US" sz="1400" b="1" dirty="0">
              <a:solidFill>
                <a:srgbClr val="990099"/>
              </a:solidFill>
            </a:endParaRPr>
          </a:p>
          <a:p>
            <a:pPr>
              <a:lnSpc>
                <a:spcPct val="150000"/>
              </a:lnSpc>
            </a:pPr>
            <a:r>
              <a:rPr lang="el-GR" sz="1400" b="1" dirty="0" err="1">
                <a:solidFill>
                  <a:srgbClr val="990099"/>
                </a:solidFill>
              </a:rPr>
              <a:t>Πυρηνοφιλία</a:t>
            </a:r>
            <a:r>
              <a:rPr lang="el-GR" sz="1400" b="1" dirty="0">
                <a:solidFill>
                  <a:srgbClr val="990099"/>
                </a:solidFill>
              </a:rPr>
              <a:t> είναι η τάση ενός ατόμου (δ</a:t>
            </a:r>
            <a:r>
              <a:rPr lang="el-GR" sz="1400" b="1" baseline="30000" dirty="0">
                <a:solidFill>
                  <a:srgbClr val="990099"/>
                </a:solidFill>
              </a:rPr>
              <a:t>─</a:t>
            </a:r>
            <a:r>
              <a:rPr lang="el-GR" sz="1400" b="1" dirty="0">
                <a:solidFill>
                  <a:srgbClr val="990099"/>
                </a:solidFill>
              </a:rPr>
              <a:t>) να προσβάλει ένα </a:t>
            </a:r>
            <a:r>
              <a:rPr lang="el-GR" sz="1400" b="1" dirty="0" err="1">
                <a:solidFill>
                  <a:srgbClr val="990099"/>
                </a:solidFill>
              </a:rPr>
              <a:t>ηλεκτρονιόφιλο</a:t>
            </a:r>
            <a:r>
              <a:rPr lang="el-GR" sz="1400" b="1" dirty="0">
                <a:solidFill>
                  <a:srgbClr val="990099"/>
                </a:solidFill>
              </a:rPr>
              <a:t> άτομο (δ</a:t>
            </a:r>
            <a:r>
              <a:rPr lang="el-GR" sz="1400" b="1" baseline="30000" dirty="0">
                <a:solidFill>
                  <a:srgbClr val="990099"/>
                </a:solidFill>
              </a:rPr>
              <a:t>+</a:t>
            </a:r>
            <a:r>
              <a:rPr lang="el-GR" sz="1400" b="1" dirty="0">
                <a:solidFill>
                  <a:srgbClr val="990099"/>
                </a:solidFill>
              </a:rPr>
              <a:t>) </a:t>
            </a:r>
            <a:r>
              <a:rPr lang="en-US" sz="1400" b="1" dirty="0">
                <a:solidFill>
                  <a:srgbClr val="990099"/>
                </a:solidFill>
              </a:rPr>
              <a:t>≠</a:t>
            </a:r>
            <a:r>
              <a:rPr lang="el-GR" sz="1400" b="1" dirty="0">
                <a:solidFill>
                  <a:srgbClr val="990099"/>
                </a:solidFill>
              </a:rPr>
              <a:t> του πρωτονίου δηλαδή μεγαλύτερα άτομα. Εδώ θα ασχοληθούμε με την προσβολή </a:t>
            </a:r>
            <a:r>
              <a:rPr lang="el-GR" sz="1400" b="1" dirty="0" err="1">
                <a:solidFill>
                  <a:srgbClr val="990099"/>
                </a:solidFill>
              </a:rPr>
              <a:t>πυρηνόφιλων</a:t>
            </a:r>
            <a:r>
              <a:rPr lang="el-GR" sz="1400" b="1" dirty="0">
                <a:solidFill>
                  <a:srgbClr val="990099"/>
                </a:solidFill>
              </a:rPr>
              <a:t> αντιδραστηρίων (δ</a:t>
            </a:r>
            <a:r>
              <a:rPr lang="el-GR" sz="1400" b="1" baseline="30000" dirty="0">
                <a:solidFill>
                  <a:srgbClr val="990099"/>
                </a:solidFill>
              </a:rPr>
              <a:t>─</a:t>
            </a:r>
            <a:r>
              <a:rPr lang="el-GR" sz="1400" b="1" dirty="0">
                <a:solidFill>
                  <a:srgbClr val="990099"/>
                </a:solidFill>
              </a:rPr>
              <a:t>) σε </a:t>
            </a:r>
            <a:r>
              <a:rPr lang="el-GR" sz="1400" b="1" dirty="0" err="1">
                <a:solidFill>
                  <a:srgbClr val="990099"/>
                </a:solidFill>
              </a:rPr>
              <a:t>ηλεκτρονιόφιλα</a:t>
            </a:r>
            <a:r>
              <a:rPr lang="el-GR" sz="1400" b="1" dirty="0">
                <a:solidFill>
                  <a:srgbClr val="990099"/>
                </a:solidFill>
              </a:rPr>
              <a:t> άτομα άνθρακα </a:t>
            </a:r>
            <a:r>
              <a:rPr lang="en-US" sz="1400" b="1" dirty="0">
                <a:solidFill>
                  <a:srgbClr val="990099"/>
                </a:solidFill>
              </a:rPr>
              <a:t>C</a:t>
            </a:r>
            <a:r>
              <a:rPr lang="el-GR" sz="1400" b="1" dirty="0">
                <a:solidFill>
                  <a:srgbClr val="990099"/>
                </a:solidFill>
              </a:rPr>
              <a:t> (δ</a:t>
            </a:r>
            <a:r>
              <a:rPr lang="el-GR" sz="1400" b="1" baseline="30000" dirty="0">
                <a:solidFill>
                  <a:srgbClr val="990099"/>
                </a:solidFill>
              </a:rPr>
              <a:t>+</a:t>
            </a:r>
            <a:r>
              <a:rPr lang="el-GR" sz="1400" b="1" dirty="0">
                <a:solidFill>
                  <a:srgbClr val="990099"/>
                </a:solidFill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8D7E8-ABE2-471D-B17F-335269ED96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7000"/>
                    </a14:imgEffect>
                  </a14:imgLayer>
                </a14:imgProps>
              </a:ext>
            </a:extLst>
          </a:blip>
          <a:srcRect l="47746" t="28253" r="31813" b="65281"/>
          <a:stretch/>
        </p:blipFill>
        <p:spPr>
          <a:xfrm>
            <a:off x="3614786" y="5701761"/>
            <a:ext cx="4857702" cy="8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52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58F06-A1D8-4625-97B0-CC2F7B00C5EC}"/>
              </a:ext>
            </a:extLst>
          </p:cNvPr>
          <p:cNvSpPr txBox="1"/>
          <p:nvPr/>
        </p:nvSpPr>
        <p:spPr>
          <a:xfrm>
            <a:off x="1772156" y="292324"/>
            <a:ext cx="8647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dirty="0">
                <a:solidFill>
                  <a:srgbClr val="000099"/>
                </a:solidFill>
              </a:rPr>
              <a:t> –  Γεωμετρική προϋπόθεση / Μεταβατικό στάδιο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2721C-7886-496A-A49D-84700CD12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5938" t="49654" r="26736" b="31652"/>
          <a:stretch/>
        </p:blipFill>
        <p:spPr>
          <a:xfrm>
            <a:off x="4223384" y="1180708"/>
            <a:ext cx="7096125" cy="2629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93C10F-8C92-416A-A4EE-26EA0FBD96F4}"/>
              </a:ext>
            </a:extLst>
          </p:cNvPr>
          <p:cNvSpPr/>
          <p:nvPr/>
        </p:nvSpPr>
        <p:spPr>
          <a:xfrm>
            <a:off x="234625" y="1110477"/>
            <a:ext cx="36344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transition state is the highest</a:t>
            </a:r>
            <a:r>
              <a:rPr lang="el-GR" sz="1400" dirty="0"/>
              <a:t> </a:t>
            </a:r>
            <a:r>
              <a:rPr lang="en-US" sz="1400" dirty="0"/>
              <a:t>energy point on the reaction pathway. In the case of an S</a:t>
            </a:r>
            <a:r>
              <a:rPr lang="en-US" sz="1400" baseline="-25000" dirty="0"/>
              <a:t>N2</a:t>
            </a:r>
            <a:r>
              <a:rPr lang="en-US" sz="1400" dirty="0"/>
              <a:t> reaction it will be the point</a:t>
            </a:r>
            <a:r>
              <a:rPr lang="el-GR" sz="1400" dirty="0"/>
              <a:t> </a:t>
            </a:r>
            <a:r>
              <a:rPr lang="en-US" sz="1400" dirty="0"/>
              <a:t>where the new bond from the nucleophile is partially formed while the old bond to the leaving</a:t>
            </a:r>
            <a:r>
              <a:rPr lang="el-GR" sz="1400" dirty="0"/>
              <a:t> </a:t>
            </a:r>
            <a:r>
              <a:rPr lang="en-US" sz="1400" dirty="0"/>
              <a:t>group is partially broken.  It will look</a:t>
            </a:r>
            <a:r>
              <a:rPr lang="el-GR" sz="1400" dirty="0"/>
              <a:t> </a:t>
            </a:r>
            <a:r>
              <a:rPr lang="en-US" sz="1400" dirty="0"/>
              <a:t>something like this:</a:t>
            </a:r>
            <a:endParaRPr lang="en-GB" sz="1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4AD9FB-96EC-442A-8CBD-E04BCF7AF9DB}"/>
              </a:ext>
            </a:extLst>
          </p:cNvPr>
          <p:cNvGrpSpPr/>
          <p:nvPr/>
        </p:nvGrpSpPr>
        <p:grpSpPr>
          <a:xfrm>
            <a:off x="4448347" y="4551590"/>
            <a:ext cx="6646198" cy="1715874"/>
            <a:chOff x="3986006" y="4595133"/>
            <a:chExt cx="6646198" cy="17158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F44863-FB85-44A6-8E5C-C6EFFC05F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46847" t="79544" r="41138" b="8341"/>
            <a:stretch/>
          </p:blipFill>
          <p:spPr>
            <a:xfrm>
              <a:off x="3986006" y="4606834"/>
              <a:ext cx="3120190" cy="17041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5340BD-42CA-416D-92C5-E248B9CEA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49624" t="83971" r="49169" b="14667"/>
            <a:stretch/>
          </p:blipFill>
          <p:spPr>
            <a:xfrm>
              <a:off x="6923346" y="5216438"/>
              <a:ext cx="299254" cy="1828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DED2F5-47B7-4001-8715-75C49585C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58846" t="79544" r="27958" b="8341"/>
            <a:stretch/>
          </p:blipFill>
          <p:spPr>
            <a:xfrm>
              <a:off x="7205181" y="4595133"/>
              <a:ext cx="3427023" cy="170417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F4922-49B3-4963-BC52-9540EDC0F897}"/>
                </a:ext>
              </a:extLst>
            </p:cNvPr>
            <p:cNvSpPr/>
            <p:nvPr/>
          </p:nvSpPr>
          <p:spPr>
            <a:xfrm>
              <a:off x="6923346" y="5399315"/>
              <a:ext cx="182850" cy="426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D642F5-0BDB-407F-B0DB-866DCBE6D338}"/>
                </a:ext>
              </a:extLst>
            </p:cNvPr>
            <p:cNvSpPr/>
            <p:nvPr/>
          </p:nvSpPr>
          <p:spPr>
            <a:xfrm>
              <a:off x="8146900" y="5420005"/>
              <a:ext cx="182850" cy="426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34EA584-BAA6-4530-B6A1-519CF413F88B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6945071" y="5447220"/>
              <a:ext cx="260110" cy="3744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7447B1D-70FA-4BA7-B15D-2E8F54EE05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07258" y="5447219"/>
              <a:ext cx="267612" cy="3616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C449D33-7D17-461A-B154-045B17DFC663}"/>
              </a:ext>
            </a:extLst>
          </p:cNvPr>
          <p:cNvSpPr/>
          <p:nvPr/>
        </p:nvSpPr>
        <p:spPr>
          <a:xfrm>
            <a:off x="197791" y="2737721"/>
            <a:ext cx="3848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dashed bonds in the transition state indicate partial bonds (the C–Nu bond is partly</a:t>
            </a:r>
          </a:p>
          <a:p>
            <a:r>
              <a:rPr lang="en-US" sz="1400" dirty="0"/>
              <a:t>formed and the C–X bond partly broken) and the charges in brackets indicate substantial</a:t>
            </a:r>
          </a:p>
          <a:p>
            <a:r>
              <a:rPr lang="en-US" sz="1400" dirty="0"/>
              <a:t>partial charges (about half a minus charge each in this case). Transition states are often shown</a:t>
            </a:r>
          </a:p>
          <a:p>
            <a:r>
              <a:rPr lang="en-US" sz="1400" dirty="0"/>
              <a:t>in square brackets and marked with the symbol ‡.</a:t>
            </a:r>
          </a:p>
          <a:p>
            <a:endParaRPr lang="en-US" sz="1400" dirty="0"/>
          </a:p>
          <a:p>
            <a:r>
              <a:rPr lang="en-US" sz="1400" dirty="0"/>
              <a:t>Another way to look at this situation is to consider the orbitals. The nucleophile must have available</a:t>
            </a:r>
          </a:p>
          <a:p>
            <a:r>
              <a:rPr lang="en-US" sz="1400" dirty="0"/>
              <a:t>lone-pair electrons (HOMO), which will interact with the σ* orbital of the C–X bond (LUMO).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97011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441FF-02A3-48C2-9E0F-A00D071313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416" t="24123" r="37701" b="33913"/>
          <a:stretch/>
        </p:blipFill>
        <p:spPr>
          <a:xfrm>
            <a:off x="140359" y="314325"/>
            <a:ext cx="6210300" cy="56731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16287-9E53-40A8-8C14-EABCF509506D}"/>
              </a:ext>
            </a:extLst>
          </p:cNvPr>
          <p:cNvGrpSpPr/>
          <p:nvPr/>
        </p:nvGrpSpPr>
        <p:grpSpPr>
          <a:xfrm>
            <a:off x="6935912" y="1097174"/>
            <a:ext cx="5256088" cy="4007481"/>
            <a:chOff x="6436384" y="1019175"/>
            <a:chExt cx="5755616" cy="45529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06C19B-A70C-40C1-BA50-65218229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6875" t="29664" r="41250" b="9183"/>
            <a:stretch/>
          </p:blipFill>
          <p:spPr>
            <a:xfrm>
              <a:off x="6436384" y="1019175"/>
              <a:ext cx="5755616" cy="4552951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0580E9B-3AEE-49D8-B707-1155984AC7CE}"/>
                </a:ext>
              </a:extLst>
            </p:cNvPr>
            <p:cNvCxnSpPr/>
            <p:nvPr/>
          </p:nvCxnSpPr>
          <p:spPr>
            <a:xfrm>
              <a:off x="8229600" y="1219200"/>
              <a:ext cx="0" cy="84473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49A0BAB-DADF-4AE0-9A07-DADEA41A9227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1219200"/>
              <a:ext cx="1393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171B8A8-B850-4519-BB48-3D99A5A3A1A4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2063931"/>
              <a:ext cx="1393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7457B0-5B79-46FC-8D56-8BCA4F37A933}"/>
                </a:ext>
              </a:extLst>
            </p:cNvPr>
            <p:cNvCxnSpPr/>
            <p:nvPr/>
          </p:nvCxnSpPr>
          <p:spPr>
            <a:xfrm>
              <a:off x="10115004" y="1219200"/>
              <a:ext cx="0" cy="84473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7CBF7A-8DE3-448A-8F44-73069BE250E5}"/>
                </a:ext>
              </a:extLst>
            </p:cNvPr>
            <p:cNvCxnSpPr>
              <a:cxnSpLocks/>
            </p:cNvCxnSpPr>
            <p:nvPr/>
          </p:nvCxnSpPr>
          <p:spPr>
            <a:xfrm>
              <a:off x="9993079" y="1219200"/>
              <a:ext cx="1393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AEDD712-DE93-4213-84BC-4FCFC7FF8EC3}"/>
                </a:ext>
              </a:extLst>
            </p:cNvPr>
            <p:cNvCxnSpPr>
              <a:cxnSpLocks/>
            </p:cNvCxnSpPr>
            <p:nvPr/>
          </p:nvCxnSpPr>
          <p:spPr>
            <a:xfrm>
              <a:off x="9984375" y="2063931"/>
              <a:ext cx="1393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D7E871-BE29-4049-9985-9BF187BD7FB5}"/>
                </a:ext>
              </a:extLst>
            </p:cNvPr>
            <p:cNvSpPr txBox="1"/>
            <p:nvPr/>
          </p:nvSpPr>
          <p:spPr>
            <a:xfrm>
              <a:off x="10132416" y="105557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≠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44E9C12-CC11-432D-8A7F-BD50471A7A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929" t="69813" r="39244" b="10011"/>
          <a:stretch/>
        </p:blipFill>
        <p:spPr>
          <a:xfrm>
            <a:off x="7014135" y="5399282"/>
            <a:ext cx="5099642" cy="1332412"/>
          </a:xfrm>
          <a:prstGeom prst="rect">
            <a:avLst/>
          </a:prstGeom>
          <a:ln w="34925" cmpd="sng">
            <a:solidFill>
              <a:srgbClr val="990033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5650F-B588-4E03-AA59-721E430DE805}"/>
              </a:ext>
            </a:extLst>
          </p:cNvPr>
          <p:cNvSpPr txBox="1"/>
          <p:nvPr/>
        </p:nvSpPr>
        <p:spPr>
          <a:xfrm>
            <a:off x="7185676" y="395886"/>
            <a:ext cx="47565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99"/>
                </a:solidFill>
              </a:rPr>
              <a:t>Rate Determining Step</a:t>
            </a:r>
            <a:r>
              <a:rPr lang="el-GR" sz="1400" dirty="0">
                <a:solidFill>
                  <a:srgbClr val="000099"/>
                </a:solidFill>
              </a:rPr>
              <a:t> </a:t>
            </a:r>
            <a:r>
              <a:rPr lang="en-US" sz="1400" dirty="0">
                <a:solidFill>
                  <a:srgbClr val="000099"/>
                </a:solidFill>
              </a:rPr>
              <a:t>(</a:t>
            </a:r>
            <a:r>
              <a:rPr lang="en-US" sz="1400" dirty="0" err="1">
                <a:solidFill>
                  <a:srgbClr val="000099"/>
                </a:solidFill>
              </a:rPr>
              <a:t>RDS</a:t>
            </a:r>
            <a:r>
              <a:rPr lang="en-US" sz="1400" dirty="0">
                <a:solidFill>
                  <a:srgbClr val="000099"/>
                </a:solidFill>
              </a:rPr>
              <a:t>)</a:t>
            </a:r>
          </a:p>
          <a:p>
            <a:pPr algn="ctr"/>
            <a:r>
              <a:rPr lang="el-GR" sz="1400" dirty="0">
                <a:solidFill>
                  <a:srgbClr val="000099"/>
                </a:solidFill>
              </a:rPr>
              <a:t>Το </a:t>
            </a:r>
            <a:r>
              <a:rPr lang="el-GR" sz="1400" dirty="0" err="1">
                <a:solidFill>
                  <a:srgbClr val="000099"/>
                </a:solidFill>
              </a:rPr>
              <a:t>καθορίζον</a:t>
            </a:r>
            <a:r>
              <a:rPr lang="el-GR" sz="1400" dirty="0">
                <a:solidFill>
                  <a:srgbClr val="000099"/>
                </a:solidFill>
              </a:rPr>
              <a:t> την ταχύτητα βήμα =</a:t>
            </a:r>
          </a:p>
          <a:p>
            <a:pPr algn="ctr"/>
            <a:r>
              <a:rPr lang="el-GR" sz="1400" dirty="0">
                <a:solidFill>
                  <a:srgbClr val="000099"/>
                </a:solidFill>
              </a:rPr>
              <a:t>Το βήμα του μηχανισμού με το μεγαλύτερο ενεργειακό κόστος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BA1D79-D64C-4CAC-8EA9-807A852A59F1}"/>
              </a:ext>
            </a:extLst>
          </p:cNvPr>
          <p:cNvSpPr/>
          <p:nvPr/>
        </p:nvSpPr>
        <p:spPr>
          <a:xfrm>
            <a:off x="638175" y="6108218"/>
            <a:ext cx="4973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solidFill>
                  <a:srgbClr val="000099"/>
                </a:solidFill>
              </a:rPr>
              <a:t>Όσο μεγαλύτερο το ενεργειακό κόστος για την επίτευξη του μεταβατικού σταδίου, τόσο βραδύτερη καθίσταται η αντίδραση</a:t>
            </a:r>
          </a:p>
        </p:txBody>
      </p:sp>
    </p:spTree>
    <p:extLst>
      <p:ext uri="{BB962C8B-B14F-4D97-AF65-F5344CB8AC3E}">
        <p14:creationId xmlns:p14="http://schemas.microsoft.com/office/powerpoint/2010/main" val="27635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AD2A6-007A-4DDC-B6F7-0DB6C4DFE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8047" t="40025" r="29174" b="28016"/>
          <a:stretch/>
        </p:blipFill>
        <p:spPr>
          <a:xfrm>
            <a:off x="5749185" y="1476375"/>
            <a:ext cx="6367001" cy="4838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32B714-F990-4ABF-BA69-9652E9F73C54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Η Αποχωρούσα ομάδα 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DD8283B-CE8F-45FC-BD69-6663DA4D1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330339"/>
              </p:ext>
            </p:extLst>
          </p:nvPr>
        </p:nvGraphicFramePr>
        <p:xfrm>
          <a:off x="333376" y="3105147"/>
          <a:ext cx="475297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" name="CS ChemDraw Drawing" r:id="rId3" imgW="3637340" imgH="514890" progId="ChemDraw.Document.6.0">
                  <p:embed/>
                </p:oleObj>
              </mc:Choice>
              <mc:Fallback>
                <p:oleObj name="CS ChemDraw Drawing" r:id="rId3" imgW="3637340" imgH="514890" progId="ChemDraw.Document.6.0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6" y="3105147"/>
                        <a:ext cx="4752975" cy="671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AC07DF4-0485-48E4-904D-A437F6D42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817410"/>
              </p:ext>
            </p:extLst>
          </p:nvPr>
        </p:nvGraphicFramePr>
        <p:xfrm>
          <a:off x="320676" y="1476375"/>
          <a:ext cx="47656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CS ChemDraw Drawing" r:id="rId5" imgW="3645174" imgH="527040" progId="ChemDraw.Document.6.0">
                  <p:embed/>
                </p:oleObj>
              </mc:Choice>
              <mc:Fallback>
                <p:oleObj name="CS ChemDraw Drawing" r:id="rId5" imgW="3645174" imgH="527040" progId="ChemDraw.Document.6.0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6" y="1476375"/>
                        <a:ext cx="476567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57CDC56-A8A0-42E2-A2DE-38A6AE5C17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9688" t="65721" r="40646" b="22164"/>
          <a:stretch/>
        </p:blipFill>
        <p:spPr>
          <a:xfrm>
            <a:off x="95249" y="4583162"/>
            <a:ext cx="5239404" cy="1748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EB3B13-13C9-4CB9-8851-43EC91060896}"/>
              </a:ext>
            </a:extLst>
          </p:cNvPr>
          <p:cNvSpPr txBox="1"/>
          <p:nvPr/>
        </p:nvSpPr>
        <p:spPr>
          <a:xfrm>
            <a:off x="1134128" y="2444228"/>
            <a:ext cx="3516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008080"/>
                </a:solidFill>
              </a:rPr>
              <a:t>Οι συζυγείς βάσεις ισχυρών οξέων (</a:t>
            </a:r>
            <a:r>
              <a:rPr lang="en-US" sz="1400" b="1" dirty="0">
                <a:solidFill>
                  <a:srgbClr val="008080"/>
                </a:solidFill>
              </a:rPr>
              <a:t>p</a:t>
            </a:r>
            <a:r>
              <a:rPr lang="el-GR" sz="1400" b="1" i="1" dirty="0">
                <a:solidFill>
                  <a:srgbClr val="008080"/>
                </a:solidFill>
              </a:rPr>
              <a:t>Κ</a:t>
            </a:r>
            <a:r>
              <a:rPr lang="en-US" sz="1400" b="1" baseline="-25000" dirty="0">
                <a:solidFill>
                  <a:srgbClr val="008080"/>
                </a:solidFill>
              </a:rPr>
              <a:t>a</a:t>
            </a:r>
            <a:r>
              <a:rPr lang="el-GR" sz="1400" b="1" dirty="0">
                <a:solidFill>
                  <a:srgbClr val="008080"/>
                </a:solidFill>
              </a:rPr>
              <a:t> &lt; 1) </a:t>
            </a:r>
          </a:p>
          <a:p>
            <a:r>
              <a:rPr lang="el-GR" sz="1400" b="1" dirty="0">
                <a:solidFill>
                  <a:srgbClr val="008080"/>
                </a:solidFill>
              </a:rPr>
              <a:t>συνιστούν καλές αποχωρούσες ομάδες</a:t>
            </a:r>
            <a:endParaRPr lang="en-GB" sz="1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74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970B22-9D49-4F87-B840-8B288AA8B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967" t="46555" r="47691" b="30939"/>
          <a:stretch/>
        </p:blipFill>
        <p:spPr>
          <a:xfrm>
            <a:off x="7400925" y="2005115"/>
            <a:ext cx="4517986" cy="2014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32669-A505-47C8-9954-69E853345760}"/>
              </a:ext>
            </a:extLst>
          </p:cNvPr>
          <p:cNvSpPr txBox="1"/>
          <p:nvPr/>
        </p:nvSpPr>
        <p:spPr>
          <a:xfrm>
            <a:off x="1" y="33563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Προσβασιμότητα του </a:t>
            </a:r>
            <a:r>
              <a:rPr lang="el-GR" sz="2400" b="1" dirty="0" err="1">
                <a:solidFill>
                  <a:srgbClr val="000099"/>
                </a:solidFill>
              </a:rPr>
              <a:t>ηλεκτρ</a:t>
            </a:r>
            <a:r>
              <a:rPr lang="en-US" sz="2400" b="1" dirty="0">
                <a:solidFill>
                  <a:srgbClr val="000099"/>
                </a:solidFill>
              </a:rPr>
              <a:t>o</a:t>
            </a:r>
            <a:r>
              <a:rPr lang="el-GR" sz="2400" b="1" dirty="0" err="1">
                <a:solidFill>
                  <a:srgbClr val="000099"/>
                </a:solidFill>
              </a:rPr>
              <a:t>νιόφιλου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C</a:t>
            </a:r>
          </a:p>
          <a:p>
            <a:pPr algn="ctr"/>
            <a:r>
              <a:rPr lang="en-US" sz="2400" b="1" dirty="0">
                <a:solidFill>
                  <a:srgbClr val="000099"/>
                </a:solidFill>
              </a:rPr>
              <a:t>(</a:t>
            </a:r>
            <a:r>
              <a:rPr lang="el-GR" sz="2400" b="1" dirty="0" err="1">
                <a:solidFill>
                  <a:srgbClr val="000099"/>
                </a:solidFill>
              </a:rPr>
              <a:t>Στερικός</a:t>
            </a:r>
            <a:r>
              <a:rPr lang="el-GR" sz="2400" b="1" dirty="0">
                <a:solidFill>
                  <a:srgbClr val="000099"/>
                </a:solidFill>
              </a:rPr>
              <a:t> συνωστισμός γύρω από το </a:t>
            </a:r>
            <a:r>
              <a:rPr lang="el-GR" sz="2400" b="1" dirty="0" err="1">
                <a:solidFill>
                  <a:srgbClr val="000099"/>
                </a:solidFill>
              </a:rPr>
              <a:t>ηλεκτρονιόφιλο</a:t>
            </a:r>
            <a:r>
              <a:rPr lang="el-GR" sz="2400" b="1" dirty="0">
                <a:solidFill>
                  <a:srgbClr val="000099"/>
                </a:solidFill>
              </a:rPr>
              <a:t> κέντρο) </a:t>
            </a:r>
            <a:endParaRPr lang="en-GB" sz="2400" b="1" dirty="0">
              <a:solidFill>
                <a:srgbClr val="0000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7C08C-A016-4A03-890F-C98055CD1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177" t="39095" r="42089" b="30414"/>
          <a:stretch/>
        </p:blipFill>
        <p:spPr>
          <a:xfrm>
            <a:off x="200871" y="1284789"/>
            <a:ext cx="6111435" cy="2605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F9900-C3FD-4CE9-8081-E90A0FC5DF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2734" t="36154" r="30859" b="31394"/>
          <a:stretch/>
        </p:blipFill>
        <p:spPr>
          <a:xfrm>
            <a:off x="657224" y="4257077"/>
            <a:ext cx="4844282" cy="2338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4B372-4FF5-4659-9FB2-845EB28EC3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841" t="24191" r="50333" b="53303"/>
          <a:stretch/>
        </p:blipFill>
        <p:spPr>
          <a:xfrm>
            <a:off x="7186405" y="4548126"/>
            <a:ext cx="3995945" cy="21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1669C02-168A-4B0F-A9C7-8DD385A8A99B}"/>
              </a:ext>
            </a:extLst>
          </p:cNvPr>
          <p:cNvGrpSpPr/>
          <p:nvPr/>
        </p:nvGrpSpPr>
        <p:grpSpPr>
          <a:xfrm>
            <a:off x="155448" y="1267732"/>
            <a:ext cx="6080760" cy="5257800"/>
            <a:chOff x="393192" y="1929384"/>
            <a:chExt cx="4672584" cy="41128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F0E19F-756A-4412-B0D6-508422A81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44925" t="40496" r="26050" b="12337"/>
            <a:stretch/>
          </p:blipFill>
          <p:spPr>
            <a:xfrm>
              <a:off x="393192" y="1929384"/>
              <a:ext cx="4672584" cy="411286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270F9D-78DD-425B-AD8F-46B7A3CC061D}"/>
                </a:ext>
              </a:extLst>
            </p:cNvPr>
            <p:cNvSpPr/>
            <p:nvPr/>
          </p:nvSpPr>
          <p:spPr>
            <a:xfrm>
              <a:off x="440718" y="3538056"/>
              <a:ext cx="4581144" cy="540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DF5763-868E-448C-99E8-244119C19BBC}"/>
                </a:ext>
              </a:extLst>
            </p:cNvPr>
            <p:cNvSpPr/>
            <p:nvPr/>
          </p:nvSpPr>
          <p:spPr>
            <a:xfrm>
              <a:off x="429768" y="4827051"/>
              <a:ext cx="4581144" cy="384061"/>
            </a:xfrm>
            <a:prstGeom prst="rect">
              <a:avLst/>
            </a:prstGeom>
            <a:solidFill>
              <a:srgbClr val="DEE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E6E3DA-5A11-4281-A05D-E1C7C9475636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Δραστικότητα </a:t>
            </a:r>
            <a:r>
              <a:rPr lang="el-GR" sz="2400" b="1" dirty="0" err="1">
                <a:solidFill>
                  <a:srgbClr val="000099"/>
                </a:solidFill>
              </a:rPr>
              <a:t>ηλεκτρονιόφιλου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46B91-2946-4018-B3BF-C4E3F22BD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922" t="34567" r="35469" b="54341"/>
          <a:stretch/>
        </p:blipFill>
        <p:spPr>
          <a:xfrm>
            <a:off x="6322750" y="1248682"/>
            <a:ext cx="5816204" cy="1180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49EE6-3E47-48D3-AA16-83EAE3074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547" t="65733" r="36161" b="21841"/>
          <a:stretch/>
        </p:blipFill>
        <p:spPr>
          <a:xfrm>
            <a:off x="6354866" y="4358572"/>
            <a:ext cx="5779984" cy="1375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4B17C-3A97-477C-9F5A-96EFEC9B10E7}"/>
              </a:ext>
            </a:extLst>
          </p:cNvPr>
          <p:cNvSpPr txBox="1"/>
          <p:nvPr/>
        </p:nvSpPr>
        <p:spPr>
          <a:xfrm>
            <a:off x="6322750" y="2456795"/>
            <a:ext cx="5779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Κατά την προσβολή ενός (─/δ-) </a:t>
            </a:r>
            <a:r>
              <a:rPr lang="el-GR" sz="1400" dirty="0" err="1"/>
              <a:t>πυρηνόφιλου</a:t>
            </a:r>
            <a:r>
              <a:rPr lang="el-GR" sz="1400" dirty="0"/>
              <a:t> σε έναν </a:t>
            </a:r>
            <a:r>
              <a:rPr lang="el-GR" sz="1400" dirty="0" err="1"/>
              <a:t>ηλεκτρονιόφιλο</a:t>
            </a:r>
            <a:r>
              <a:rPr lang="el-GR" sz="1400" dirty="0"/>
              <a:t> </a:t>
            </a:r>
            <a:r>
              <a:rPr lang="en-US" sz="1400" dirty="0"/>
              <a:t>C</a:t>
            </a:r>
            <a:r>
              <a:rPr lang="el-GR" sz="1400" dirty="0"/>
              <a:t> (στη </a:t>
            </a:r>
            <a:r>
              <a:rPr lang="en-US" sz="1400" dirty="0"/>
              <a:t>LUMO/</a:t>
            </a:r>
            <a:r>
              <a:rPr lang="el-GR" sz="1400" dirty="0"/>
              <a:t>σ* του δεσμού </a:t>
            </a:r>
            <a:r>
              <a:rPr lang="en-US" sz="1400" dirty="0"/>
              <a:t>C-X)</a:t>
            </a:r>
            <a:r>
              <a:rPr lang="el-GR" sz="1400" dirty="0"/>
              <a:t>,</a:t>
            </a:r>
            <a:r>
              <a:rPr lang="en-US" sz="1400" dirty="0"/>
              <a:t> </a:t>
            </a:r>
            <a:r>
              <a:rPr lang="el-GR" sz="1400" dirty="0"/>
              <a:t>αυξάνεται η ηλεκτρονιακή πυκνότητα</a:t>
            </a:r>
            <a:r>
              <a:rPr lang="en-US" sz="1400" dirty="0"/>
              <a:t> </a:t>
            </a:r>
            <a:r>
              <a:rPr lang="el-GR" sz="1400" dirty="0"/>
              <a:t>σε αυτόν. Ένα π σύστημα συνδεδεμένο με τον </a:t>
            </a:r>
            <a:r>
              <a:rPr lang="el-GR" sz="1400" dirty="0" err="1"/>
              <a:t>ηλεκτρονιόφιλο</a:t>
            </a:r>
            <a:r>
              <a:rPr lang="el-GR" sz="1400" dirty="0"/>
              <a:t> </a:t>
            </a:r>
            <a:r>
              <a:rPr lang="en-US" sz="1400" dirty="0"/>
              <a:t>C </a:t>
            </a:r>
            <a:r>
              <a:rPr lang="el-GR" sz="1400" dirty="0"/>
              <a:t>βοηθά να διοχετευτεί η αυξανόμενη ηλεκτρονιακή πυκνότητα στις στιβάδες του π συστήματος (στην π* συγκεκριμένα) και να σταθεροποιηθεί το μεταβατικό στάδιο της </a:t>
            </a:r>
            <a:r>
              <a:rPr lang="en-US" sz="1400" dirty="0"/>
              <a:t>S</a:t>
            </a:r>
            <a:r>
              <a:rPr lang="en-US" sz="1400" baseline="-25000" dirty="0"/>
              <a:t>N2</a:t>
            </a:r>
            <a:r>
              <a:rPr lang="el-GR" sz="1400" dirty="0"/>
              <a:t>. Το φαινόμενο είναι ακόμα πιο έντονο όταν το εν λόγω π σύστημα είναι επιπλέον και </a:t>
            </a:r>
            <a:r>
              <a:rPr lang="el-GR" sz="1400" dirty="0" err="1"/>
              <a:t>ηλεκτραρνητικό</a:t>
            </a:r>
            <a:r>
              <a:rPr lang="en-US" sz="1400" dirty="0"/>
              <a:t> (</a:t>
            </a:r>
            <a:r>
              <a:rPr lang="el-GR" sz="1400" dirty="0"/>
              <a:t>όπως το </a:t>
            </a:r>
            <a:r>
              <a:rPr lang="en-US" sz="1400" dirty="0"/>
              <a:t>C=O)</a:t>
            </a:r>
            <a:r>
              <a:rPr lang="el-GR" sz="1400" dirty="0"/>
              <a:t> δηλαδή με ακόμα μεγαλύτερη διάθεση </a:t>
            </a:r>
            <a:r>
              <a:rPr lang="en-US" sz="1400" dirty="0"/>
              <a:t>(LUMO/</a:t>
            </a:r>
            <a:r>
              <a:rPr lang="el-GR" sz="1400" dirty="0"/>
              <a:t>π* μικρότερης ενέργειας) να απορροφήσει </a:t>
            </a:r>
            <a:r>
              <a:rPr lang="en-US" sz="1400" dirty="0"/>
              <a:t>e- </a:t>
            </a:r>
            <a:r>
              <a:rPr lang="el-GR" sz="1400" dirty="0"/>
              <a:t> πυκνότητα από το γειτονικό </a:t>
            </a:r>
            <a:r>
              <a:rPr lang="en-US" sz="1400" dirty="0"/>
              <a:t>C.</a:t>
            </a:r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r>
              <a:rPr lang="el-GR" sz="1400" dirty="0"/>
              <a:t>Αυτό το φαινόμενο είναι επιπρόσθετο του επαγωγικού που εξασκεί ο δ+ άνθρακας του καρβονυλίου στον γειτονικό </a:t>
            </a:r>
            <a:r>
              <a:rPr lang="en-US" sz="1400" dirty="0"/>
              <a:t>C-X. </a:t>
            </a:r>
            <a:r>
              <a:rPr lang="el-GR" sz="1400" dirty="0"/>
              <a:t>Για παράδειγμα, αν αντί για </a:t>
            </a:r>
            <a:r>
              <a:rPr lang="en-US" sz="1400" dirty="0"/>
              <a:t>C=O </a:t>
            </a:r>
            <a:r>
              <a:rPr lang="el-GR" sz="1400" dirty="0"/>
              <a:t>υπήρχε</a:t>
            </a:r>
            <a:r>
              <a:rPr lang="en-US" sz="1400" dirty="0"/>
              <a:t> CF</a:t>
            </a:r>
            <a:r>
              <a:rPr lang="en-US" sz="1400" baseline="-25000" dirty="0"/>
              <a:t>3  </a:t>
            </a:r>
            <a:r>
              <a:rPr lang="el-GR" sz="1400" dirty="0"/>
              <a:t>συνδεδεμένο στο </a:t>
            </a:r>
            <a:r>
              <a:rPr lang="en-US" sz="1400" baseline="-25000" dirty="0"/>
              <a:t> </a:t>
            </a:r>
            <a:r>
              <a:rPr lang="en-US" sz="1400" dirty="0"/>
              <a:t>C-X</a:t>
            </a:r>
            <a:r>
              <a:rPr lang="el-GR" sz="1400" dirty="0"/>
              <a:t>, η αντίδραση δεν θα ήταν εξίσου γρήγορη διότι το </a:t>
            </a:r>
            <a:r>
              <a:rPr lang="en-US" sz="1400" dirty="0"/>
              <a:t>CF</a:t>
            </a:r>
            <a:r>
              <a:rPr lang="en-US" sz="1400" baseline="-25000" dirty="0"/>
              <a:t>3  </a:t>
            </a:r>
            <a:r>
              <a:rPr lang="el-GR" sz="1400" dirty="0"/>
              <a:t>αν και εξασκεί –Ι, δε διαθέτει π σύστημα που να βοηθά περισσότερο με τον παραπάνω τρόπο.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0EF94-B4FF-4F7D-BD2A-0B0998FFE2FB}"/>
              </a:ext>
            </a:extLst>
          </p:cNvPr>
          <p:cNvSpPr txBox="1"/>
          <p:nvPr/>
        </p:nvSpPr>
        <p:spPr>
          <a:xfrm>
            <a:off x="264922" y="3523476"/>
            <a:ext cx="931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err="1"/>
              <a:t>Αλλυλικός</a:t>
            </a:r>
            <a:r>
              <a:rPr lang="el-GR" sz="1200" dirty="0"/>
              <a:t> </a:t>
            </a:r>
            <a:r>
              <a:rPr lang="en-US" sz="1200" dirty="0"/>
              <a:t>C</a:t>
            </a:r>
            <a:endParaRPr lang="en-GB" sz="12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CF02E0-1B28-49D7-8618-72C8E99BACEE}"/>
              </a:ext>
            </a:extLst>
          </p:cNvPr>
          <p:cNvCxnSpPr/>
          <p:nvPr/>
        </p:nvCxnSpPr>
        <p:spPr>
          <a:xfrm>
            <a:off x="721101" y="379095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AA6B37-398B-411F-AA8A-558AAE562735}"/>
              </a:ext>
            </a:extLst>
          </p:cNvPr>
          <p:cNvSpPr txBox="1"/>
          <p:nvPr/>
        </p:nvSpPr>
        <p:spPr>
          <a:xfrm>
            <a:off x="455422" y="4988939"/>
            <a:ext cx="974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err="1"/>
              <a:t>Βενζυλικός</a:t>
            </a:r>
            <a:r>
              <a:rPr lang="el-GR" sz="1200" dirty="0"/>
              <a:t> </a:t>
            </a:r>
            <a:r>
              <a:rPr lang="en-US" sz="1200" dirty="0"/>
              <a:t>C</a:t>
            </a:r>
            <a:endParaRPr lang="en-GB" sz="1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750B5F-3178-429D-A68C-1903A2072A39}"/>
              </a:ext>
            </a:extLst>
          </p:cNvPr>
          <p:cNvCxnSpPr>
            <a:cxnSpLocks/>
          </p:cNvCxnSpPr>
          <p:nvPr/>
        </p:nvCxnSpPr>
        <p:spPr>
          <a:xfrm flipV="1">
            <a:off x="923573" y="4542810"/>
            <a:ext cx="0" cy="486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665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B8A858-0DFF-43E9-8EF4-EA0F470F36C2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Ποιότητα </a:t>
            </a:r>
            <a:r>
              <a:rPr lang="el-GR" sz="2400" b="1" dirty="0" err="1">
                <a:solidFill>
                  <a:srgbClr val="000099"/>
                </a:solidFill>
              </a:rPr>
              <a:t>πυρηνόφιλου</a:t>
            </a:r>
            <a:r>
              <a:rPr lang="el-GR" sz="2400" b="1" dirty="0">
                <a:solidFill>
                  <a:srgbClr val="000099"/>
                </a:solidFill>
              </a:rPr>
              <a:t> αντιδραστηρίου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96DA5-000C-4E54-964E-C6D82DA32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500" t="63662" r="32214" b="23198"/>
          <a:stretch/>
        </p:blipFill>
        <p:spPr>
          <a:xfrm>
            <a:off x="691224" y="4987817"/>
            <a:ext cx="5499956" cy="1176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80530-5846-47AC-9E23-8708955CD0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018" t="61045" r="33301" b="28867"/>
          <a:stretch/>
        </p:blipFill>
        <p:spPr>
          <a:xfrm>
            <a:off x="1693773" y="3530954"/>
            <a:ext cx="3494858" cy="1396006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126F918-1D4F-47A1-AF3F-80DBD7BFB5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225224"/>
              </p:ext>
            </p:extLst>
          </p:nvPr>
        </p:nvGraphicFramePr>
        <p:xfrm>
          <a:off x="1693773" y="1182289"/>
          <a:ext cx="3571965" cy="854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4" name="CS ChemDraw Drawing" r:id="rId4" imgW="3133002" imgH="749520" progId="ChemDraw.Document.6.0">
                  <p:embed/>
                </p:oleObj>
              </mc:Choice>
              <mc:Fallback>
                <p:oleObj name="CS ChemDraw Drawing" r:id="rId4" imgW="3133002" imgH="749520" progId="ChemDraw.Document.6.0">
                  <p:embed/>
                  <p:pic>
                    <p:nvPicPr>
                      <p:cNvPr id="0" name="Picture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773" y="1182289"/>
                        <a:ext cx="3571965" cy="8541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A154D2-835A-4D67-A5C4-356FCFCCB9C3}"/>
              </a:ext>
            </a:extLst>
          </p:cNvPr>
          <p:cNvSpPr txBox="1"/>
          <p:nvPr/>
        </p:nvSpPr>
        <p:spPr>
          <a:xfrm>
            <a:off x="6367327" y="1559151"/>
            <a:ext cx="3990964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Διαθεσιμότητα ζεύγους ηλεκτρονίων</a:t>
            </a:r>
            <a:endParaRPr lang="en-US" sz="1600" b="1" dirty="0"/>
          </a:p>
          <a:p>
            <a:r>
              <a:rPr lang="en-US" sz="1600" dirty="0"/>
              <a:t>(</a:t>
            </a:r>
            <a:r>
              <a:rPr lang="el-GR" sz="1600" dirty="0"/>
              <a:t>Αυξάνει την </a:t>
            </a:r>
            <a:r>
              <a:rPr lang="el-GR" sz="1600" dirty="0" err="1"/>
              <a:t>πυρηνοφιλία</a:t>
            </a:r>
            <a:r>
              <a:rPr lang="el-GR" sz="1600" dirty="0"/>
              <a:t> και τη </a:t>
            </a:r>
            <a:r>
              <a:rPr lang="el-GR" sz="1600" dirty="0" err="1"/>
              <a:t>βασικότητα</a:t>
            </a:r>
            <a:r>
              <a:rPr lang="el-GR" sz="1600" dirty="0"/>
              <a:t>)</a:t>
            </a:r>
          </a:p>
          <a:p>
            <a:endParaRPr lang="en-US" sz="1600" dirty="0"/>
          </a:p>
          <a:p>
            <a:endParaRPr lang="el-GR" sz="1600" dirty="0"/>
          </a:p>
          <a:p>
            <a:endParaRPr lang="en-US" sz="1600" dirty="0"/>
          </a:p>
          <a:p>
            <a:endParaRPr lang="el-GR" sz="1600" dirty="0"/>
          </a:p>
          <a:p>
            <a:r>
              <a:rPr lang="el-GR" sz="1600" b="1" dirty="0"/>
              <a:t>Φορτίο</a:t>
            </a:r>
          </a:p>
          <a:p>
            <a:r>
              <a:rPr lang="el-GR" sz="1600" dirty="0"/>
              <a:t>(Αυξάνει την </a:t>
            </a:r>
            <a:r>
              <a:rPr lang="el-GR" sz="1600" dirty="0" err="1"/>
              <a:t>πυρηνοφιλία</a:t>
            </a:r>
            <a:r>
              <a:rPr lang="el-GR" sz="1600" dirty="0"/>
              <a:t> και τη </a:t>
            </a:r>
            <a:r>
              <a:rPr lang="el-GR" sz="1600" dirty="0" err="1"/>
              <a:t>βασικότητα</a:t>
            </a:r>
            <a:r>
              <a:rPr lang="el-GR" sz="1600" dirty="0"/>
              <a:t>)</a:t>
            </a:r>
          </a:p>
          <a:p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r>
              <a:rPr lang="el-GR" sz="1600" b="1" dirty="0"/>
              <a:t>Ενίσχυση </a:t>
            </a:r>
            <a:r>
              <a:rPr lang="en-US" sz="1600" b="1" dirty="0"/>
              <a:t>e</a:t>
            </a:r>
            <a:r>
              <a:rPr lang="el-GR" sz="1600" b="1" dirty="0"/>
              <a:t>- πυκνότητας (+Ι /+Μ)</a:t>
            </a:r>
          </a:p>
          <a:p>
            <a:r>
              <a:rPr lang="el-GR" sz="1600" dirty="0"/>
              <a:t>(Αυξάνει την </a:t>
            </a:r>
            <a:r>
              <a:rPr lang="el-GR" sz="1600" dirty="0" err="1"/>
              <a:t>πυρηνοφιλία</a:t>
            </a:r>
            <a:r>
              <a:rPr lang="el-GR" sz="1600" dirty="0"/>
              <a:t> και τη </a:t>
            </a:r>
            <a:r>
              <a:rPr lang="el-GR" sz="1600" dirty="0" err="1"/>
              <a:t>βασικότητα</a:t>
            </a:r>
            <a:r>
              <a:rPr lang="el-GR" sz="1600" dirty="0"/>
              <a:t>)</a:t>
            </a:r>
          </a:p>
          <a:p>
            <a:endParaRPr lang="el-GR" sz="1600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65714E-B938-4CC7-A84B-8722A7E938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4967" t="51298" r="47691" b="43544"/>
          <a:stretch/>
        </p:blipFill>
        <p:spPr>
          <a:xfrm rot="10800000">
            <a:off x="1586850" y="2238947"/>
            <a:ext cx="3571966" cy="364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72242-227E-4C8E-8FD2-24D8FA0BB316}"/>
              </a:ext>
            </a:extLst>
          </p:cNvPr>
          <p:cNvSpPr txBox="1"/>
          <p:nvPr/>
        </p:nvSpPr>
        <p:spPr>
          <a:xfrm>
            <a:off x="274136" y="2098280"/>
            <a:ext cx="1396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Καλύτερο</a:t>
            </a:r>
          </a:p>
          <a:p>
            <a:r>
              <a:rPr lang="el-GR" b="1" dirty="0" err="1"/>
              <a:t>Πυρηνόφιλο</a:t>
            </a:r>
            <a:endParaRPr lang="en-GB" b="1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FD95CDB-6820-4463-B0DE-9CA139CD1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417849"/>
              </p:ext>
            </p:extLst>
          </p:nvPr>
        </p:nvGraphicFramePr>
        <p:xfrm>
          <a:off x="1694845" y="3065284"/>
          <a:ext cx="33559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5" name="CS ChemDraw Drawing" r:id="rId7" imgW="2596518" imgH="315090" progId="ChemDraw.Document.6.0">
                  <p:embed/>
                </p:oleObj>
              </mc:Choice>
              <mc:Fallback>
                <p:oleObj name="CS ChemDraw Drawing" r:id="rId7" imgW="2596518" imgH="315090" progId="ChemDraw.Document.6.0">
                  <p:embed/>
                  <p:pic>
                    <p:nvPicPr>
                      <p:cNvPr id="0" name="Picture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845" y="3065284"/>
                        <a:ext cx="3355975" cy="404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DCD4A36-FE92-4787-BA82-8B5C200395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854734"/>
              </p:ext>
            </p:extLst>
          </p:nvPr>
        </p:nvGraphicFramePr>
        <p:xfrm>
          <a:off x="2505263" y="6061543"/>
          <a:ext cx="1561640" cy="65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6" name="CS ChemDraw Drawing" r:id="rId9" imgW="1340940" imgH="563490" progId="ChemDraw.Document.6.0">
                  <p:embed/>
                </p:oleObj>
              </mc:Choice>
              <mc:Fallback>
                <p:oleObj name="CS ChemDraw Drawing" r:id="rId9" imgW="1340940" imgH="563490" progId="ChemDraw.Document.6.0">
                  <p:embed/>
                  <p:pic>
                    <p:nvPicPr>
                      <p:cNvPr id="0" name="Picture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5263" y="6061543"/>
                        <a:ext cx="1561640" cy="6572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5C41625-DBAB-49EA-9ECC-2953771409AF}"/>
              </a:ext>
            </a:extLst>
          </p:cNvPr>
          <p:cNvSpPr txBox="1"/>
          <p:nvPr/>
        </p:nvSpPr>
        <p:spPr>
          <a:xfrm>
            <a:off x="1493914" y="6228819"/>
            <a:ext cx="929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dirty="0">
                <a:solidFill>
                  <a:srgbClr val="FF0000"/>
                </a:solidFill>
              </a:rPr>
              <a:t>Συζυγές οξύ</a:t>
            </a:r>
          </a:p>
          <a:p>
            <a:pPr algn="ctr"/>
            <a:r>
              <a:rPr lang="en-US" sz="1200" dirty="0" err="1">
                <a:solidFill>
                  <a:srgbClr val="FF0000"/>
                </a:solidFill>
              </a:rPr>
              <a:t>p</a:t>
            </a:r>
            <a:r>
              <a:rPr lang="en-US" sz="1200" i="1" dirty="0" err="1">
                <a:solidFill>
                  <a:srgbClr val="FF0000"/>
                </a:solidFill>
              </a:rPr>
              <a:t>K</a:t>
            </a:r>
            <a:r>
              <a:rPr lang="en-US" sz="1200" baseline="-25000" dirty="0" err="1">
                <a:solidFill>
                  <a:srgbClr val="FF0000"/>
                </a:solidFill>
              </a:rPr>
              <a:t>a</a:t>
            </a:r>
            <a:r>
              <a:rPr lang="en-US" sz="1200" dirty="0">
                <a:solidFill>
                  <a:srgbClr val="FF0000"/>
                </a:solidFill>
              </a:rPr>
              <a:t> = 16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84A0E0-54FE-433F-8F13-CDB66CF859DB}"/>
              </a:ext>
            </a:extLst>
          </p:cNvPr>
          <p:cNvSpPr txBox="1"/>
          <p:nvPr/>
        </p:nvSpPr>
        <p:spPr>
          <a:xfrm>
            <a:off x="4121463" y="6237964"/>
            <a:ext cx="929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dirty="0">
                <a:solidFill>
                  <a:srgbClr val="FF0000"/>
                </a:solidFill>
              </a:rPr>
              <a:t>Συζυγές οξύ</a:t>
            </a:r>
          </a:p>
          <a:p>
            <a:pPr algn="ctr"/>
            <a:r>
              <a:rPr lang="en-US" sz="1200" dirty="0" err="1">
                <a:solidFill>
                  <a:srgbClr val="FF0000"/>
                </a:solidFill>
              </a:rPr>
              <a:t>p</a:t>
            </a:r>
            <a:r>
              <a:rPr lang="en-US" sz="1200" i="1" dirty="0" err="1">
                <a:solidFill>
                  <a:srgbClr val="FF0000"/>
                </a:solidFill>
              </a:rPr>
              <a:t>K</a:t>
            </a:r>
            <a:r>
              <a:rPr lang="en-US" sz="1200" baseline="-25000" dirty="0" err="1">
                <a:solidFill>
                  <a:srgbClr val="FF0000"/>
                </a:solidFill>
              </a:rPr>
              <a:t>a</a:t>
            </a:r>
            <a:r>
              <a:rPr lang="en-US" sz="1200" dirty="0">
                <a:solidFill>
                  <a:srgbClr val="FF0000"/>
                </a:solidFill>
              </a:rPr>
              <a:t> = 12.5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F53FFA16-5122-46EF-BDCC-4BFCD317A992}"/>
              </a:ext>
            </a:extLst>
          </p:cNvPr>
          <p:cNvSpPr/>
          <p:nvPr/>
        </p:nvSpPr>
        <p:spPr>
          <a:xfrm>
            <a:off x="10327005" y="3020802"/>
            <a:ext cx="174171" cy="260493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802E49-47AD-4C08-9563-D53A5B2F9915}"/>
              </a:ext>
            </a:extLst>
          </p:cNvPr>
          <p:cNvSpPr txBox="1"/>
          <p:nvPr/>
        </p:nvSpPr>
        <p:spPr>
          <a:xfrm>
            <a:off x="10641399" y="3770278"/>
            <a:ext cx="1455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Συγκρίνοντας ομόλογες ομάδες του</a:t>
            </a:r>
          </a:p>
          <a:p>
            <a:r>
              <a:rPr lang="el-GR" sz="1600" dirty="0">
                <a:solidFill>
                  <a:srgbClr val="FF0000"/>
                </a:solidFill>
              </a:rPr>
              <a:t>ίδιου ατόμου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8540E0EB-7DFE-4ED5-A064-3CF5EA63F6A7}"/>
              </a:ext>
            </a:extLst>
          </p:cNvPr>
          <p:cNvSpPr/>
          <p:nvPr/>
        </p:nvSpPr>
        <p:spPr>
          <a:xfrm>
            <a:off x="10327006" y="1442143"/>
            <a:ext cx="171222" cy="85416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102654-CE69-4E28-875A-4CA2CAD72DF4}"/>
              </a:ext>
            </a:extLst>
          </p:cNvPr>
          <p:cNvSpPr txBox="1"/>
          <p:nvPr/>
        </p:nvSpPr>
        <p:spPr>
          <a:xfrm>
            <a:off x="10641399" y="1330617"/>
            <a:ext cx="1455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Συγκρίνοντας άτομα της ίδιας περιόδου</a:t>
            </a:r>
          </a:p>
          <a:p>
            <a:r>
              <a:rPr lang="el-GR" sz="1600" dirty="0">
                <a:solidFill>
                  <a:srgbClr val="FF0000"/>
                </a:solidFill>
              </a:rPr>
              <a:t>στον Π. Π.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41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7799E-C2DB-48A1-8829-C74EA1E06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062" t="50000" r="26641" b="12644"/>
          <a:stretch/>
        </p:blipFill>
        <p:spPr>
          <a:xfrm>
            <a:off x="3171825" y="447675"/>
            <a:ext cx="5753100" cy="3973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31B42B-83DF-4D3F-835D-2378060E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6500" t="20481" r="35286" b="55506"/>
          <a:stretch/>
        </p:blipFill>
        <p:spPr>
          <a:xfrm>
            <a:off x="3866604" y="4618629"/>
            <a:ext cx="4188823" cy="19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99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971F2-2273-453D-8312-E3778AB13678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</a:t>
            </a:r>
            <a:r>
              <a:rPr lang="el-GR" sz="2400" b="1" dirty="0" err="1">
                <a:solidFill>
                  <a:srgbClr val="000099"/>
                </a:solidFill>
              </a:rPr>
              <a:t>Στερικός</a:t>
            </a:r>
            <a:r>
              <a:rPr lang="el-GR" sz="2400" b="1" dirty="0">
                <a:solidFill>
                  <a:srgbClr val="000099"/>
                </a:solidFill>
              </a:rPr>
              <a:t> συνωστισμός στο </a:t>
            </a:r>
            <a:r>
              <a:rPr lang="el-GR" sz="2400" b="1" dirty="0" err="1">
                <a:solidFill>
                  <a:srgbClr val="000099"/>
                </a:solidFill>
              </a:rPr>
              <a:t>πυρηνόφιλο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257C3-F315-4E15-AE56-980AFD5C6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846" t="34465" r="26500" b="50464"/>
          <a:stretch/>
        </p:blipFill>
        <p:spPr>
          <a:xfrm>
            <a:off x="410901" y="1199909"/>
            <a:ext cx="6044379" cy="1663987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0D823A5D-10E1-4F32-A423-E4E63F5C76BF}"/>
              </a:ext>
            </a:extLst>
          </p:cNvPr>
          <p:cNvSpPr/>
          <p:nvPr/>
        </p:nvSpPr>
        <p:spPr>
          <a:xfrm>
            <a:off x="10079128" y="1139450"/>
            <a:ext cx="132575" cy="7125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12503-5EC5-485C-8A4E-0D8758D67C4A}"/>
              </a:ext>
            </a:extLst>
          </p:cNvPr>
          <p:cNvSpPr txBox="1"/>
          <p:nvPr/>
        </p:nvSpPr>
        <p:spPr>
          <a:xfrm>
            <a:off x="10459444" y="1121466"/>
            <a:ext cx="1455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7030A0"/>
                </a:solidFill>
              </a:rPr>
              <a:t>Συγκρίνοντας ομόλογες ομάδες του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l-GR" sz="1400" dirty="0">
                <a:solidFill>
                  <a:srgbClr val="7030A0"/>
                </a:solidFill>
              </a:rPr>
              <a:t>ίδιου ατόμου</a:t>
            </a:r>
            <a:endParaRPr lang="en-GB" sz="14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55DA3C-807B-4190-B574-D1A91DAC27AC}"/>
              </a:ext>
            </a:extLst>
          </p:cNvPr>
          <p:cNvSpPr txBox="1"/>
          <p:nvPr/>
        </p:nvSpPr>
        <p:spPr>
          <a:xfrm>
            <a:off x="6743022" y="1142461"/>
            <a:ext cx="33430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err="1">
                <a:solidFill>
                  <a:srgbClr val="008080"/>
                </a:solidFill>
              </a:rPr>
              <a:t>Στερική</a:t>
            </a:r>
            <a:r>
              <a:rPr lang="el-GR" sz="1400" dirty="0">
                <a:solidFill>
                  <a:srgbClr val="008080"/>
                </a:solidFill>
              </a:rPr>
              <a:t> απαίτηση (όγκος):</a:t>
            </a:r>
            <a:endParaRPr lang="en-US" sz="1400" dirty="0">
              <a:solidFill>
                <a:srgbClr val="008080"/>
              </a:solidFill>
            </a:endParaRPr>
          </a:p>
          <a:p>
            <a:r>
              <a:rPr lang="el-GR" sz="1400" dirty="0">
                <a:solidFill>
                  <a:srgbClr val="008080"/>
                </a:solidFill>
              </a:rPr>
              <a:t>Μειώνει την </a:t>
            </a:r>
            <a:r>
              <a:rPr lang="el-GR" sz="1400" dirty="0" err="1">
                <a:solidFill>
                  <a:srgbClr val="008080"/>
                </a:solidFill>
              </a:rPr>
              <a:t>πυρηνοφιλία</a:t>
            </a:r>
            <a:endParaRPr lang="en-US" sz="1400" dirty="0">
              <a:solidFill>
                <a:srgbClr val="008080"/>
              </a:solidFill>
            </a:endParaRPr>
          </a:p>
          <a:p>
            <a:r>
              <a:rPr lang="en-US" sz="1400" dirty="0">
                <a:solidFill>
                  <a:srgbClr val="008080"/>
                </a:solidFill>
              </a:rPr>
              <a:t>(</a:t>
            </a:r>
            <a:r>
              <a:rPr lang="el-GR" sz="1400" dirty="0">
                <a:solidFill>
                  <a:srgbClr val="008080"/>
                </a:solidFill>
              </a:rPr>
              <a:t>παρεμποδίζεται η προσέγγιση με τον δ</a:t>
            </a:r>
            <a:r>
              <a:rPr lang="el-GR" sz="1400" baseline="30000" dirty="0">
                <a:solidFill>
                  <a:srgbClr val="008080"/>
                </a:solidFill>
              </a:rPr>
              <a:t>+</a:t>
            </a:r>
            <a:r>
              <a:rPr lang="el-GR" sz="1400" dirty="0">
                <a:solidFill>
                  <a:srgbClr val="008080"/>
                </a:solidFill>
              </a:rPr>
              <a:t> </a:t>
            </a:r>
            <a:r>
              <a:rPr lang="en-US" sz="1400" dirty="0">
                <a:solidFill>
                  <a:srgbClr val="008080"/>
                </a:solidFill>
              </a:rPr>
              <a:t>C)</a:t>
            </a:r>
            <a:endParaRPr lang="el-GR" sz="1400" dirty="0">
              <a:solidFill>
                <a:srgbClr val="008080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DB3AD6E-79AC-4707-A184-378F81CAB3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505568"/>
              </p:ext>
            </p:extLst>
          </p:nvPr>
        </p:nvGraphicFramePr>
        <p:xfrm>
          <a:off x="5966239" y="1956234"/>
          <a:ext cx="35306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2" name="CS ChemDraw Drawing" r:id="rId3" imgW="3530908" imgH="619650" progId="ChemDraw.Document.6.0">
                  <p:embed/>
                </p:oleObj>
              </mc:Choice>
              <mc:Fallback>
                <p:oleObj name="CS ChemDraw Drawing" r:id="rId3" imgW="3530908" imgH="619650" progId="ChemDraw.Document.6.0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6239" y="1956234"/>
                        <a:ext cx="35306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D8B6110-A611-4500-B300-FED9C5A55747}"/>
              </a:ext>
            </a:extLst>
          </p:cNvPr>
          <p:cNvSpPr txBox="1"/>
          <p:nvPr/>
        </p:nvSpPr>
        <p:spPr>
          <a:xfrm>
            <a:off x="5719186" y="2498585"/>
            <a:ext cx="4090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rgbClr val="009900"/>
                </a:solidFill>
              </a:rPr>
              <a:t>Καλά </a:t>
            </a:r>
            <a:r>
              <a:rPr lang="el-GR" sz="1400" dirty="0" err="1">
                <a:solidFill>
                  <a:srgbClr val="009900"/>
                </a:solidFill>
              </a:rPr>
              <a:t>πυρηνόφιλα</a:t>
            </a:r>
            <a:r>
              <a:rPr lang="el-GR" sz="1400" dirty="0">
                <a:solidFill>
                  <a:srgbClr val="009900"/>
                </a:solidFill>
              </a:rPr>
              <a:t>         </a:t>
            </a:r>
            <a:r>
              <a:rPr lang="el-GR" sz="1400" dirty="0">
                <a:solidFill>
                  <a:srgbClr val="FF0000"/>
                </a:solidFill>
              </a:rPr>
              <a:t>Χρησιμοποιούνται ως βάσεις, </a:t>
            </a:r>
          </a:p>
          <a:p>
            <a:r>
              <a:rPr lang="el-GR" sz="1400" dirty="0">
                <a:solidFill>
                  <a:srgbClr val="FF0000"/>
                </a:solidFill>
              </a:rPr>
              <a:t>		     όχι ως </a:t>
            </a:r>
            <a:r>
              <a:rPr lang="el-GR" sz="1400" dirty="0" err="1">
                <a:solidFill>
                  <a:srgbClr val="FF0000"/>
                </a:solidFill>
              </a:rPr>
              <a:t>πυρηνόφιλα</a:t>
            </a:r>
            <a:endParaRPr lang="en-GB" sz="1400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B17C505-23F4-4C20-93D7-D33F9EAD1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077667"/>
              </p:ext>
            </p:extLst>
          </p:nvPr>
        </p:nvGraphicFramePr>
        <p:xfrm>
          <a:off x="503238" y="3725863"/>
          <a:ext cx="10534650" cy="256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3" name="CS ChemDraw Drawing" r:id="rId5" imgW="9695341" imgH="2355480" progId="ChemDraw.Document.6.0">
                  <p:embed/>
                </p:oleObj>
              </mc:Choice>
              <mc:Fallback>
                <p:oleObj name="CS ChemDraw Drawing" r:id="rId5" imgW="9695341" imgH="2355480" progId="ChemDraw.Document.6.0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8" y="3725863"/>
                        <a:ext cx="10534650" cy="2560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D46A7F-3C3C-4084-AA7E-D48712BBA4A3}"/>
              </a:ext>
            </a:extLst>
          </p:cNvPr>
          <p:cNvSpPr txBox="1"/>
          <p:nvPr/>
        </p:nvSpPr>
        <p:spPr>
          <a:xfrm>
            <a:off x="5992077" y="6257310"/>
            <a:ext cx="1974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>
                <a:solidFill>
                  <a:srgbClr val="008080"/>
                </a:solidFill>
              </a:rPr>
              <a:t>Ευνοείται η προσέγγιση</a:t>
            </a:r>
          </a:p>
          <a:p>
            <a:pPr algn="ctr"/>
            <a:r>
              <a:rPr lang="el-GR" sz="1400" b="1" dirty="0">
                <a:solidFill>
                  <a:srgbClr val="008080"/>
                </a:solidFill>
              </a:rPr>
              <a:t>του </a:t>
            </a:r>
            <a:r>
              <a:rPr lang="el-GR" sz="1400" b="1" dirty="0" err="1">
                <a:solidFill>
                  <a:srgbClr val="008080"/>
                </a:solidFill>
              </a:rPr>
              <a:t>πυρηνόφιλου</a:t>
            </a:r>
            <a:endParaRPr lang="en-GB" sz="1400" b="1" dirty="0">
              <a:solidFill>
                <a:srgbClr val="00808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175F06-3FC7-4D0D-80B4-2397645CD8C7}"/>
              </a:ext>
            </a:extLst>
          </p:cNvPr>
          <p:cNvSpPr txBox="1"/>
          <p:nvPr/>
        </p:nvSpPr>
        <p:spPr>
          <a:xfrm>
            <a:off x="8902267" y="6276360"/>
            <a:ext cx="2353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>
                <a:solidFill>
                  <a:srgbClr val="990099"/>
                </a:solidFill>
              </a:rPr>
              <a:t>Δυσχεραίνεται η προσέγγιση</a:t>
            </a:r>
          </a:p>
          <a:p>
            <a:pPr algn="ctr"/>
            <a:r>
              <a:rPr lang="el-GR" sz="1400" b="1" dirty="0">
                <a:solidFill>
                  <a:srgbClr val="990099"/>
                </a:solidFill>
              </a:rPr>
              <a:t>του </a:t>
            </a:r>
            <a:r>
              <a:rPr lang="el-GR" sz="1400" b="1" dirty="0" err="1">
                <a:solidFill>
                  <a:srgbClr val="990099"/>
                </a:solidFill>
              </a:rPr>
              <a:t>πυρηνόφιλου</a:t>
            </a:r>
            <a:endParaRPr lang="en-GB" sz="1400" b="1" dirty="0">
              <a:solidFill>
                <a:srgbClr val="99009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B621C3-D01F-4E02-B0EF-CB986C57A61D}"/>
              </a:ext>
            </a:extLst>
          </p:cNvPr>
          <p:cNvSpPr txBox="1"/>
          <p:nvPr/>
        </p:nvSpPr>
        <p:spPr>
          <a:xfrm>
            <a:off x="10625980" y="4703115"/>
            <a:ext cx="128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>
                <a:solidFill>
                  <a:srgbClr val="990099"/>
                </a:solidFill>
              </a:rPr>
              <a:t>Άπωση μεταξύ</a:t>
            </a:r>
          </a:p>
          <a:p>
            <a:pPr algn="ctr"/>
            <a:r>
              <a:rPr lang="el-GR" sz="1400" b="1" dirty="0">
                <a:solidFill>
                  <a:srgbClr val="990099"/>
                </a:solidFill>
              </a:rPr>
              <a:t> αλκυλομάδων</a:t>
            </a:r>
            <a:endParaRPr lang="en-GB" sz="1400" b="1" dirty="0">
              <a:solidFill>
                <a:srgbClr val="990099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D7E064-543F-4C10-996C-8008B0C78E09}"/>
              </a:ext>
            </a:extLst>
          </p:cNvPr>
          <p:cNvSpPr txBox="1"/>
          <p:nvPr/>
        </p:nvSpPr>
        <p:spPr>
          <a:xfrm>
            <a:off x="-29940" y="6041866"/>
            <a:ext cx="5453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Το πρωτόνιο είναι αμελητέου όγκου και απαρεμπόδιστο.</a:t>
            </a:r>
          </a:p>
          <a:p>
            <a:pPr algn="ctr"/>
            <a:r>
              <a:rPr lang="el-GR" sz="1400" b="1" dirty="0"/>
              <a:t>Οι επιπλέον </a:t>
            </a:r>
            <a:r>
              <a:rPr lang="el-GR" sz="1400" b="1" dirty="0" err="1"/>
              <a:t>αλκυλομάδες</a:t>
            </a:r>
            <a:r>
              <a:rPr lang="el-GR" sz="1400" b="1" dirty="0"/>
              <a:t> ενισχύουν τη </a:t>
            </a:r>
            <a:r>
              <a:rPr lang="el-GR" sz="1400" b="1" dirty="0" err="1"/>
              <a:t>βασικότητα</a:t>
            </a:r>
            <a:r>
              <a:rPr lang="el-GR" sz="1400" b="1" dirty="0"/>
              <a:t> του Ν μέσω +Ι </a:t>
            </a:r>
          </a:p>
          <a:p>
            <a:pPr algn="ctr"/>
            <a:r>
              <a:rPr lang="el-GR" sz="1400" b="1" dirty="0"/>
              <a:t>και δεν παρεμποδίζουν τη σύλληψη του εξαιρετικά μικρού πρωτονίου</a:t>
            </a:r>
            <a:endParaRPr lang="en-GB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42E08-BC21-4D16-BBEE-6540706E338A}"/>
              </a:ext>
            </a:extLst>
          </p:cNvPr>
          <p:cNvSpPr txBox="1"/>
          <p:nvPr/>
        </p:nvSpPr>
        <p:spPr>
          <a:xfrm>
            <a:off x="1781860" y="3517982"/>
            <a:ext cx="127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Βασικότητα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1468C0-A8ED-4D94-936E-0DE697FD737B}"/>
              </a:ext>
            </a:extLst>
          </p:cNvPr>
          <p:cNvSpPr txBox="1"/>
          <p:nvPr/>
        </p:nvSpPr>
        <p:spPr>
          <a:xfrm>
            <a:off x="8064139" y="3517982"/>
            <a:ext cx="143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Πυρηνοφιλία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E4685D-CC35-41CD-8A2C-1D5A3BFE27DA}"/>
              </a:ext>
            </a:extLst>
          </p:cNvPr>
          <p:cNvSpPr txBox="1"/>
          <p:nvPr/>
        </p:nvSpPr>
        <p:spPr>
          <a:xfrm>
            <a:off x="10093740" y="2286876"/>
            <a:ext cx="2020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FF0000"/>
                </a:solidFill>
              </a:rPr>
              <a:t>Οι επιπλέον </a:t>
            </a:r>
            <a:r>
              <a:rPr lang="el-GR" sz="1400" dirty="0" err="1">
                <a:solidFill>
                  <a:srgbClr val="FF0000"/>
                </a:solidFill>
              </a:rPr>
              <a:t>αλκυλομάδες</a:t>
            </a:r>
            <a:r>
              <a:rPr lang="el-GR" sz="1400" dirty="0">
                <a:solidFill>
                  <a:srgbClr val="FF0000"/>
                </a:solidFill>
              </a:rPr>
              <a:t> ενισχύουν την </a:t>
            </a:r>
            <a:r>
              <a:rPr lang="el-GR" sz="1400" dirty="0" err="1">
                <a:solidFill>
                  <a:srgbClr val="FF0000"/>
                </a:solidFill>
              </a:rPr>
              <a:t>πυρηνοφιλία</a:t>
            </a:r>
            <a:r>
              <a:rPr lang="el-GR" sz="1400" dirty="0">
                <a:solidFill>
                  <a:srgbClr val="FF0000"/>
                </a:solidFill>
              </a:rPr>
              <a:t> μέσω +Ι αλλά από κάποιο σημείο και έπειτα λειτουργούν  </a:t>
            </a:r>
          </a:p>
          <a:p>
            <a:pPr algn="ctr"/>
            <a:r>
              <a:rPr lang="el-GR" sz="1400" dirty="0">
                <a:solidFill>
                  <a:srgbClr val="FF0000"/>
                </a:solidFill>
              </a:rPr>
              <a:t>υπονομευτικά λόγω του </a:t>
            </a:r>
            <a:r>
              <a:rPr lang="el-GR" sz="1400" dirty="0" err="1">
                <a:solidFill>
                  <a:srgbClr val="FF0000"/>
                </a:solidFill>
              </a:rPr>
              <a:t>στερικού</a:t>
            </a:r>
            <a:r>
              <a:rPr lang="el-GR" sz="1400" dirty="0">
                <a:solidFill>
                  <a:srgbClr val="FF0000"/>
                </a:solidFill>
              </a:rPr>
              <a:t> συνωστισμού</a:t>
            </a:r>
          </a:p>
          <a:p>
            <a:pPr algn="ctr"/>
            <a:r>
              <a:rPr lang="el-GR" sz="1400" dirty="0">
                <a:solidFill>
                  <a:srgbClr val="FF0000"/>
                </a:solidFill>
              </a:rPr>
              <a:t>που εισάγουν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91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27AB2-6C79-448A-B0AD-C5987284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846" t="21115" r="26500" b="65337"/>
          <a:stretch/>
        </p:blipFill>
        <p:spPr>
          <a:xfrm>
            <a:off x="260220" y="1317392"/>
            <a:ext cx="6324073" cy="1565079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6637872F-2A92-45E2-821C-8F215B964776}"/>
              </a:ext>
            </a:extLst>
          </p:cNvPr>
          <p:cNvSpPr/>
          <p:nvPr/>
        </p:nvSpPr>
        <p:spPr>
          <a:xfrm>
            <a:off x="10060727" y="1317392"/>
            <a:ext cx="131023" cy="141628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E7165-2A4A-437A-BDE4-6538DAB22326}"/>
              </a:ext>
            </a:extLst>
          </p:cNvPr>
          <p:cNvSpPr txBox="1"/>
          <p:nvPr/>
        </p:nvSpPr>
        <p:spPr>
          <a:xfrm>
            <a:off x="10523737" y="1613238"/>
            <a:ext cx="15757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7030A0"/>
                </a:solidFill>
              </a:rPr>
              <a:t>Συγκρίνοντας άτομα της ίδιας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l-GR" sz="1400" dirty="0">
                <a:solidFill>
                  <a:srgbClr val="7030A0"/>
                </a:solidFill>
              </a:rPr>
              <a:t>ομάδας στον Π. Π</a:t>
            </a:r>
            <a:r>
              <a:rPr lang="el-GR" dirty="0">
                <a:solidFill>
                  <a:srgbClr val="7030A0"/>
                </a:solidFill>
              </a:rPr>
              <a:t>.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CE461-554D-42BF-8C4B-49915AA609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1575" t="46699" r="41825" b="44106"/>
          <a:stretch/>
        </p:blipFill>
        <p:spPr>
          <a:xfrm>
            <a:off x="1554753" y="3752549"/>
            <a:ext cx="4665919" cy="1399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485C5-5F4E-44EA-BACE-41E5FE49E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2110" t="55984" r="41982" b="33542"/>
          <a:stretch/>
        </p:blipFill>
        <p:spPr>
          <a:xfrm>
            <a:off x="6647264" y="3612664"/>
            <a:ext cx="4461504" cy="1591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6411F2-7786-403B-99D5-C15E78E0C693}"/>
              </a:ext>
            </a:extLst>
          </p:cNvPr>
          <p:cNvSpPr txBox="1"/>
          <p:nvPr/>
        </p:nvSpPr>
        <p:spPr>
          <a:xfrm>
            <a:off x="5333665" y="2225844"/>
            <a:ext cx="27124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&gt;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&gt; R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GB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87EDE-88E5-4AAA-A24A-5B087E45B08D}"/>
              </a:ext>
            </a:extLst>
          </p:cNvPr>
          <p:cNvSpPr/>
          <p:nvPr/>
        </p:nvSpPr>
        <p:spPr>
          <a:xfrm>
            <a:off x="6931485" y="1284917"/>
            <a:ext cx="27240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err="1">
                <a:solidFill>
                  <a:srgbClr val="008080"/>
                </a:solidFill>
              </a:rPr>
              <a:t>Πολωσιμότητα</a:t>
            </a:r>
            <a:r>
              <a:rPr lang="el-GR" sz="1400" dirty="0">
                <a:solidFill>
                  <a:srgbClr val="008080"/>
                </a:solidFill>
              </a:rPr>
              <a:t> στοιβάδων:</a:t>
            </a:r>
          </a:p>
          <a:p>
            <a:pPr algn="ctr"/>
            <a:r>
              <a:rPr lang="el-GR" sz="1400" dirty="0">
                <a:solidFill>
                  <a:srgbClr val="008080"/>
                </a:solidFill>
              </a:rPr>
              <a:t>Αυξάνει την </a:t>
            </a:r>
            <a:r>
              <a:rPr lang="el-GR" sz="1400" dirty="0" err="1">
                <a:solidFill>
                  <a:srgbClr val="008080"/>
                </a:solidFill>
              </a:rPr>
              <a:t>πυρηνοφιλία</a:t>
            </a:r>
            <a:endParaRPr lang="el-GR" sz="1400" dirty="0">
              <a:solidFill>
                <a:srgbClr val="008080"/>
              </a:solidFill>
            </a:endParaRPr>
          </a:p>
          <a:p>
            <a:r>
              <a:rPr lang="el-GR" sz="1400" dirty="0">
                <a:solidFill>
                  <a:srgbClr val="008080"/>
                </a:solidFill>
              </a:rPr>
              <a:t>(Αντιστρόφως για τη </a:t>
            </a:r>
            <a:r>
              <a:rPr lang="el-GR" sz="1400" dirty="0" err="1">
                <a:solidFill>
                  <a:srgbClr val="008080"/>
                </a:solidFill>
              </a:rPr>
              <a:t>βασικότητα</a:t>
            </a:r>
            <a:r>
              <a:rPr lang="el-GR" sz="1400" dirty="0">
                <a:solidFill>
                  <a:srgbClr val="00808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C0697-583A-4408-BBDC-35EF7429D076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</a:t>
            </a:r>
            <a:r>
              <a:rPr lang="el-GR" sz="2400" b="1" dirty="0" err="1">
                <a:solidFill>
                  <a:srgbClr val="000099"/>
                </a:solidFill>
              </a:rPr>
              <a:t>Πολωσιμότητα</a:t>
            </a:r>
            <a:r>
              <a:rPr lang="el-GR" sz="2400" b="1" dirty="0">
                <a:solidFill>
                  <a:srgbClr val="000099"/>
                </a:solidFill>
              </a:rPr>
              <a:t> στοιβάδων </a:t>
            </a:r>
            <a:r>
              <a:rPr lang="el-GR" sz="2400" b="1" dirty="0" err="1">
                <a:solidFill>
                  <a:srgbClr val="000099"/>
                </a:solidFill>
              </a:rPr>
              <a:t>πυρηνόφιλου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9B356-DFA8-4584-91DA-DA77C7899602}"/>
              </a:ext>
            </a:extLst>
          </p:cNvPr>
          <p:cNvSpPr txBox="1"/>
          <p:nvPr/>
        </p:nvSpPr>
        <p:spPr>
          <a:xfrm>
            <a:off x="-92464" y="5573083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Τα ηλεκτρόνια σθένους του ανιόντος ιωδίου βρίσκονται σε πολύ μεγαλύτερη στιβάδα και μακρύτερα από τον πυρήνα συνεπώς συγκρατούνται χαλαρά από αυτόν. Αυτό καθιστά μια τέτοια στιβάδα </a:t>
            </a:r>
            <a:r>
              <a:rPr lang="el-GR" sz="1400" b="1" dirty="0" err="1"/>
              <a:t>πολώσιμη</a:t>
            </a:r>
            <a:r>
              <a:rPr lang="el-GR" sz="1400" b="1" dirty="0"/>
              <a:t> δηλαδή εύπλαστη/ελαστική  με τα ηλεκτρόνια να μετατοπίζονται ευκολότερα προς δ</a:t>
            </a:r>
            <a:r>
              <a:rPr lang="el-GR" sz="1400" b="1" baseline="30000" dirty="0"/>
              <a:t>+</a:t>
            </a:r>
            <a:r>
              <a:rPr lang="el-GR" sz="1400" b="1" dirty="0"/>
              <a:t> περιοχές.</a:t>
            </a:r>
          </a:p>
          <a:p>
            <a:pPr algn="ctr"/>
            <a:r>
              <a:rPr lang="el-GR" sz="1400" b="1" dirty="0"/>
              <a:t> Έτσι, όταν μία </a:t>
            </a:r>
            <a:r>
              <a:rPr lang="el-GR" sz="1400" b="1" dirty="0" err="1"/>
              <a:t>πολώσιμη</a:t>
            </a:r>
            <a:r>
              <a:rPr lang="el-GR" sz="1400" b="1" dirty="0"/>
              <a:t> στιβάδα προσεγγίζει έναν </a:t>
            </a:r>
            <a:r>
              <a:rPr lang="el-GR" sz="1400" b="1" dirty="0" err="1"/>
              <a:t>ηλεκτρονιόφιλο</a:t>
            </a:r>
            <a:r>
              <a:rPr lang="el-GR" sz="1400" b="1" dirty="0"/>
              <a:t> άνθρακα, τα ηλεκτρόνια έλκονται και διαχέονται εύκολα προς αυτόν, </a:t>
            </a:r>
            <a:r>
              <a:rPr lang="el-GR" sz="1400" b="1" dirty="0" err="1"/>
              <a:t>αλληλεπιδρώντας</a:t>
            </a:r>
            <a:r>
              <a:rPr lang="el-GR" sz="1400" b="1" dirty="0"/>
              <a:t> με (γεμίζοντας την) σ* (</a:t>
            </a:r>
            <a:r>
              <a:rPr lang="en-US" sz="1400" b="1" dirty="0"/>
              <a:t>LUMO) </a:t>
            </a:r>
            <a:r>
              <a:rPr lang="el-GR" sz="1400" b="1" dirty="0"/>
              <a:t>του δεσμού </a:t>
            </a:r>
            <a:r>
              <a:rPr lang="en-US" sz="1400" b="1" dirty="0"/>
              <a:t>C-X</a:t>
            </a:r>
            <a:r>
              <a:rPr lang="el-GR" sz="1400" b="1" dirty="0"/>
              <a:t> με αποτέλεσμα τη σταδιακή αποβολή του Χ</a:t>
            </a:r>
            <a:r>
              <a:rPr lang="el-GR" sz="1400" b="1" baseline="30000" dirty="0"/>
              <a:t>─</a:t>
            </a:r>
            <a:r>
              <a:rPr lang="el-GR" sz="1400" b="1" dirty="0"/>
              <a:t>. Τα αντίστοιχα ηλεκτρόνια σθένους του ανιόντος φθορίου βρίσκονται σε πολύ μικρότερες στιβάδες και πολύ κοντά στον πυρήνα συνεπώς έλκονται ισχυρά και δεν διαχέονται εύκολα προς άλλες δ</a:t>
            </a:r>
            <a:r>
              <a:rPr lang="el-GR" sz="1400" b="1" baseline="30000" dirty="0"/>
              <a:t>+</a:t>
            </a:r>
            <a:r>
              <a:rPr lang="el-GR" sz="1400" b="1" dirty="0"/>
              <a:t> περιοχές (άλλους πυρήνες). </a:t>
            </a:r>
          </a:p>
        </p:txBody>
      </p:sp>
    </p:spTree>
    <p:extLst>
      <p:ext uri="{BB962C8B-B14F-4D97-AF65-F5344CB8AC3E}">
        <p14:creationId xmlns:p14="http://schemas.microsoft.com/office/powerpoint/2010/main" val="1390311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8EE9B2-C49E-4D1E-A85B-6DB2AE9BB65E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rgbClr val="000099"/>
                </a:solidFill>
              </a:rPr>
              <a:t>Πυρηνοφιλία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vs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l-GR" sz="2400" b="1" dirty="0" err="1">
                <a:solidFill>
                  <a:srgbClr val="000099"/>
                </a:solidFill>
              </a:rPr>
              <a:t>Βασικότητα</a:t>
            </a:r>
            <a:r>
              <a:rPr lang="el-GR" sz="2400" b="1" dirty="0">
                <a:solidFill>
                  <a:srgbClr val="000099"/>
                </a:solidFill>
              </a:rPr>
              <a:t>  -  Σκληρά / μαλακά 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7EB3C-DD21-4F79-B89A-FEE3B0EE66B6}"/>
              </a:ext>
            </a:extLst>
          </p:cNvPr>
          <p:cNvSpPr txBox="1"/>
          <p:nvPr/>
        </p:nvSpPr>
        <p:spPr>
          <a:xfrm>
            <a:off x="133350" y="1019175"/>
            <a:ext cx="11925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990099"/>
                </a:solidFill>
              </a:rPr>
              <a:t>Για κάθε +/δ</a:t>
            </a:r>
            <a:r>
              <a:rPr lang="el-GR" baseline="30000" dirty="0">
                <a:solidFill>
                  <a:srgbClr val="990099"/>
                </a:solidFill>
              </a:rPr>
              <a:t>+</a:t>
            </a:r>
            <a:r>
              <a:rPr lang="el-GR" dirty="0">
                <a:solidFill>
                  <a:srgbClr val="990099"/>
                </a:solidFill>
              </a:rPr>
              <a:t>  ή   ─/ δ</a:t>
            </a:r>
            <a:r>
              <a:rPr lang="el-GR" baseline="30000" dirty="0">
                <a:solidFill>
                  <a:srgbClr val="990099"/>
                </a:solidFill>
              </a:rPr>
              <a:t>─</a:t>
            </a:r>
            <a:r>
              <a:rPr lang="el-GR" dirty="0">
                <a:solidFill>
                  <a:srgbClr val="990099"/>
                </a:solidFill>
              </a:rPr>
              <a:t>  σκεφτείτε το λόγο </a:t>
            </a:r>
            <a:r>
              <a:rPr lang="en-US" dirty="0">
                <a:solidFill>
                  <a:srgbClr val="990099"/>
                </a:solidFill>
              </a:rPr>
              <a:t>Q/S </a:t>
            </a:r>
            <a:r>
              <a:rPr lang="el-GR" dirty="0">
                <a:solidFill>
                  <a:srgbClr val="990099"/>
                </a:solidFill>
              </a:rPr>
              <a:t>όπου </a:t>
            </a:r>
            <a:r>
              <a:rPr lang="en-US" dirty="0">
                <a:solidFill>
                  <a:srgbClr val="990099"/>
                </a:solidFill>
              </a:rPr>
              <a:t>Q </a:t>
            </a:r>
            <a:r>
              <a:rPr lang="el-GR" dirty="0">
                <a:solidFill>
                  <a:srgbClr val="990099"/>
                </a:solidFill>
              </a:rPr>
              <a:t>το φορτίο και </a:t>
            </a:r>
            <a:r>
              <a:rPr lang="en-US" dirty="0">
                <a:solidFill>
                  <a:srgbClr val="990099"/>
                </a:solidFill>
              </a:rPr>
              <a:t>S</a:t>
            </a:r>
            <a:r>
              <a:rPr lang="el-GR" dirty="0">
                <a:solidFill>
                  <a:srgbClr val="990099"/>
                </a:solidFill>
              </a:rPr>
              <a:t> η επιφάνεια στην οποία βρίσκεται κατανεμημένο</a:t>
            </a:r>
          </a:p>
          <a:p>
            <a:endParaRPr lang="el-GR" dirty="0">
              <a:solidFill>
                <a:srgbClr val="990099"/>
              </a:solidFill>
            </a:endParaRPr>
          </a:p>
          <a:p>
            <a:r>
              <a:rPr lang="el-GR" dirty="0">
                <a:solidFill>
                  <a:srgbClr val="990099"/>
                </a:solidFill>
              </a:rPr>
              <a:t>Ένα +/δ</a:t>
            </a:r>
            <a:r>
              <a:rPr lang="el-GR" baseline="30000" dirty="0">
                <a:solidFill>
                  <a:srgbClr val="990099"/>
                </a:solidFill>
              </a:rPr>
              <a:t>+ </a:t>
            </a:r>
            <a:r>
              <a:rPr lang="el-GR" dirty="0">
                <a:solidFill>
                  <a:srgbClr val="990099"/>
                </a:solidFill>
              </a:rPr>
              <a:t> ή   ─/ δ</a:t>
            </a:r>
            <a:r>
              <a:rPr lang="el-GR" baseline="30000" dirty="0">
                <a:solidFill>
                  <a:srgbClr val="990099"/>
                </a:solidFill>
              </a:rPr>
              <a:t>─</a:t>
            </a:r>
            <a:r>
              <a:rPr lang="el-GR" dirty="0">
                <a:solidFill>
                  <a:srgbClr val="990099"/>
                </a:solidFill>
              </a:rPr>
              <a:t> που είναι εντοπισμένο</a:t>
            </a:r>
            <a:r>
              <a:rPr lang="el-GR" baseline="30000" dirty="0">
                <a:solidFill>
                  <a:srgbClr val="990099"/>
                </a:solidFill>
              </a:rPr>
              <a:t> </a:t>
            </a:r>
            <a:r>
              <a:rPr lang="el-GR" dirty="0">
                <a:solidFill>
                  <a:srgbClr val="990099"/>
                </a:solidFill>
              </a:rPr>
              <a:t>σε πολύ μικρό χώρο (μεγάλο </a:t>
            </a:r>
            <a:r>
              <a:rPr lang="en-US" dirty="0">
                <a:solidFill>
                  <a:srgbClr val="990099"/>
                </a:solidFill>
              </a:rPr>
              <a:t>Q/S</a:t>
            </a:r>
            <a:r>
              <a:rPr lang="el-GR" dirty="0">
                <a:solidFill>
                  <a:srgbClr val="990099"/>
                </a:solidFill>
              </a:rPr>
              <a:t>) λέμε ότι είναι σκληρό. </a:t>
            </a:r>
          </a:p>
          <a:p>
            <a:r>
              <a:rPr lang="el-GR" dirty="0">
                <a:solidFill>
                  <a:srgbClr val="990099"/>
                </a:solidFill>
              </a:rPr>
              <a:t>Αντίθετα, ένα +/δ</a:t>
            </a:r>
            <a:r>
              <a:rPr lang="el-GR" baseline="30000" dirty="0">
                <a:solidFill>
                  <a:srgbClr val="990099"/>
                </a:solidFill>
              </a:rPr>
              <a:t>+ </a:t>
            </a:r>
            <a:r>
              <a:rPr lang="el-GR" dirty="0">
                <a:solidFill>
                  <a:srgbClr val="990099"/>
                </a:solidFill>
              </a:rPr>
              <a:t> ή   ─/ δ</a:t>
            </a:r>
            <a:r>
              <a:rPr lang="el-GR" baseline="30000" dirty="0">
                <a:solidFill>
                  <a:srgbClr val="990099"/>
                </a:solidFill>
              </a:rPr>
              <a:t>─</a:t>
            </a:r>
            <a:r>
              <a:rPr lang="el-GR" dirty="0">
                <a:solidFill>
                  <a:srgbClr val="990099"/>
                </a:solidFill>
              </a:rPr>
              <a:t> που είναι διεσπαρμένο σε μεγάλη επιφάνεια (μικρό </a:t>
            </a:r>
            <a:r>
              <a:rPr lang="en-US" dirty="0">
                <a:solidFill>
                  <a:srgbClr val="990099"/>
                </a:solidFill>
              </a:rPr>
              <a:t>Q/S</a:t>
            </a:r>
            <a:r>
              <a:rPr lang="el-GR" dirty="0">
                <a:solidFill>
                  <a:srgbClr val="990099"/>
                </a:solidFill>
              </a:rPr>
              <a:t>) λέμε ότι είναι μαλακό.</a:t>
            </a:r>
          </a:p>
          <a:p>
            <a:endParaRPr lang="el-GR" dirty="0"/>
          </a:p>
          <a:p>
            <a:r>
              <a:rPr lang="el-GR" dirty="0"/>
              <a:t>Για παράδειγμα ένα ανιόν ιωδίου 1</a:t>
            </a:r>
            <a:r>
              <a:rPr lang="el-GR" baseline="30000" dirty="0"/>
              <a:t>─</a:t>
            </a:r>
            <a:r>
              <a:rPr lang="el-GR" dirty="0"/>
              <a:t>  ή  το δ</a:t>
            </a:r>
            <a:r>
              <a:rPr lang="el-GR" baseline="30000" dirty="0"/>
              <a:t>─</a:t>
            </a:r>
            <a:r>
              <a:rPr lang="el-GR" dirty="0"/>
              <a:t> ενός ζεύγους </a:t>
            </a:r>
            <a:r>
              <a:rPr lang="en-US" dirty="0"/>
              <a:t>e- </a:t>
            </a:r>
            <a:r>
              <a:rPr lang="el-GR" dirty="0"/>
              <a:t>φωσφόρου σε μία </a:t>
            </a:r>
            <a:r>
              <a:rPr lang="el-GR" dirty="0" err="1"/>
              <a:t>φωσφίνη</a:t>
            </a:r>
            <a:r>
              <a:rPr lang="el-GR" dirty="0"/>
              <a:t> </a:t>
            </a:r>
            <a:r>
              <a:rPr lang="en-US" dirty="0"/>
              <a:t>R</a:t>
            </a:r>
            <a:r>
              <a:rPr lang="en-US" baseline="-25000" dirty="0"/>
              <a:t>3</a:t>
            </a:r>
            <a:r>
              <a:rPr lang="en-US" dirty="0"/>
              <a:t>P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είναι μαλακά διότι </a:t>
            </a:r>
          </a:p>
          <a:p>
            <a:r>
              <a:rPr lang="el-GR" dirty="0"/>
              <a:t>τα εν λόγω ─/ δ</a:t>
            </a:r>
            <a:r>
              <a:rPr lang="el-GR" baseline="30000" dirty="0"/>
              <a:t>─</a:t>
            </a:r>
            <a:r>
              <a:rPr lang="el-GR" dirty="0"/>
              <a:t> είναι κατανεμημένα ομοιόμορφα σε μεγάλες στοιβάδες (μεγάλη επιφάνεια = μικρό πηλίκο </a:t>
            </a:r>
            <a:r>
              <a:rPr lang="en-US" dirty="0"/>
              <a:t>Q/S</a:t>
            </a:r>
            <a:r>
              <a:rPr lang="el-GR" dirty="0"/>
              <a:t>). Αντίθετα ένα ανιόν φθορίου 1</a:t>
            </a:r>
            <a:r>
              <a:rPr lang="el-GR" baseline="30000" dirty="0"/>
              <a:t>─</a:t>
            </a:r>
            <a:r>
              <a:rPr lang="el-GR" dirty="0"/>
              <a:t>  ή  το δ</a:t>
            </a:r>
            <a:r>
              <a:rPr lang="el-GR" baseline="30000" dirty="0"/>
              <a:t>─</a:t>
            </a:r>
            <a:r>
              <a:rPr lang="el-GR" dirty="0"/>
              <a:t> ενός ζεύγους </a:t>
            </a:r>
            <a:r>
              <a:rPr lang="en-US" dirty="0"/>
              <a:t>e- o</a:t>
            </a:r>
            <a:r>
              <a:rPr lang="el-GR" dirty="0" err="1"/>
              <a:t>ξυγόνου</a:t>
            </a:r>
            <a:r>
              <a:rPr lang="el-GR" dirty="0"/>
              <a:t> σε μία αλκοόλη </a:t>
            </a:r>
            <a:r>
              <a:rPr lang="en-US" dirty="0" err="1"/>
              <a:t>ROH</a:t>
            </a:r>
            <a:r>
              <a:rPr lang="en-US" dirty="0"/>
              <a:t> </a:t>
            </a:r>
            <a:r>
              <a:rPr lang="el-GR" dirty="0"/>
              <a:t>είναι σκληρά διότι τα εν λόγω ─/ δ</a:t>
            </a:r>
            <a:r>
              <a:rPr lang="el-GR" baseline="30000" dirty="0"/>
              <a:t>─</a:t>
            </a:r>
            <a:r>
              <a:rPr lang="el-GR" dirty="0"/>
              <a:t> είναι συγκεντρωμένα σε πολύ μικρό χώρο (μικρή επιφάνεια = μεγάλο πηλίκο </a:t>
            </a:r>
            <a:r>
              <a:rPr lang="en-US" dirty="0"/>
              <a:t>Q/S</a:t>
            </a:r>
            <a:r>
              <a:rPr lang="el-GR" dirty="0"/>
              <a:t>).  </a:t>
            </a:r>
          </a:p>
          <a:p>
            <a:endParaRPr lang="el-GR" dirty="0"/>
          </a:p>
          <a:p>
            <a:r>
              <a:rPr lang="el-GR" dirty="0"/>
              <a:t>Αντίστοιχα, το δ</a:t>
            </a:r>
            <a:r>
              <a:rPr lang="el-GR" baseline="30000" dirty="0"/>
              <a:t>+ </a:t>
            </a:r>
            <a:r>
              <a:rPr lang="el-GR" dirty="0"/>
              <a:t>άτομο υδρογόνου στο Η-</a:t>
            </a:r>
            <a:r>
              <a:rPr lang="en-US" dirty="0"/>
              <a:t>Cl </a:t>
            </a:r>
            <a:r>
              <a:rPr lang="el-GR" dirty="0"/>
              <a:t> είναι σκληρό (το δ</a:t>
            </a:r>
            <a:r>
              <a:rPr lang="el-GR" baseline="30000" dirty="0"/>
              <a:t>+</a:t>
            </a:r>
            <a:r>
              <a:rPr lang="el-GR" dirty="0"/>
              <a:t> εντοπισμένο σε απειροελάχιστο χώρο = μεγάλο πηλίκο </a:t>
            </a:r>
            <a:r>
              <a:rPr lang="en-US" dirty="0"/>
              <a:t>Q/S</a:t>
            </a:r>
            <a:r>
              <a:rPr lang="el-GR" dirty="0"/>
              <a:t>) ενώ το δ</a:t>
            </a:r>
            <a:r>
              <a:rPr lang="el-GR" baseline="30000" dirty="0"/>
              <a:t>+ </a:t>
            </a:r>
            <a:r>
              <a:rPr lang="el-GR" dirty="0"/>
              <a:t>ενός ατόμου άνθρακα όπως στο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-Cl </a:t>
            </a:r>
            <a:r>
              <a:rPr lang="el-GR" dirty="0"/>
              <a:t>είναι μαλακό διότι είναι κατανεμημένο σε μεγαλύτερο άτομο/επιφάνεια  </a:t>
            </a:r>
          </a:p>
          <a:p>
            <a:endParaRPr lang="el-GR" dirty="0"/>
          </a:p>
          <a:p>
            <a:r>
              <a:rPr lang="el-GR" dirty="0">
                <a:solidFill>
                  <a:srgbClr val="008080"/>
                </a:solidFill>
              </a:rPr>
              <a:t>Γενικά ισχύει ότι τα σκληρά ─/ δ</a:t>
            </a:r>
            <a:r>
              <a:rPr lang="el-GR" baseline="30000" dirty="0">
                <a:solidFill>
                  <a:srgbClr val="008080"/>
                </a:solidFill>
              </a:rPr>
              <a:t>─</a:t>
            </a:r>
            <a:r>
              <a:rPr lang="el-GR" dirty="0">
                <a:solidFill>
                  <a:srgbClr val="008080"/>
                </a:solidFill>
              </a:rPr>
              <a:t> αντιδρούν με τα σκληρά +/δ</a:t>
            </a:r>
            <a:r>
              <a:rPr lang="el-GR" baseline="30000" dirty="0">
                <a:solidFill>
                  <a:srgbClr val="008080"/>
                </a:solidFill>
              </a:rPr>
              <a:t>+</a:t>
            </a:r>
            <a:r>
              <a:rPr lang="el-GR" dirty="0">
                <a:solidFill>
                  <a:srgbClr val="008080"/>
                </a:solidFill>
              </a:rPr>
              <a:t>  και τα μαλακά ─/ δ</a:t>
            </a:r>
            <a:r>
              <a:rPr lang="el-GR" baseline="30000" dirty="0">
                <a:solidFill>
                  <a:srgbClr val="008080"/>
                </a:solidFill>
              </a:rPr>
              <a:t>─</a:t>
            </a:r>
            <a:r>
              <a:rPr lang="el-GR" dirty="0">
                <a:solidFill>
                  <a:srgbClr val="008080"/>
                </a:solidFill>
              </a:rPr>
              <a:t> αντιδρούν με τα μαλακά +/δ</a:t>
            </a:r>
            <a:r>
              <a:rPr lang="el-GR" baseline="30000" dirty="0">
                <a:solidFill>
                  <a:srgbClr val="008080"/>
                </a:solidFill>
              </a:rPr>
              <a:t>+</a:t>
            </a:r>
            <a:r>
              <a:rPr lang="el-GR" dirty="0">
                <a:solidFill>
                  <a:srgbClr val="008080"/>
                </a:solidFill>
              </a:rPr>
              <a:t> </a:t>
            </a:r>
          </a:p>
          <a:p>
            <a:endParaRPr lang="el-GR" dirty="0"/>
          </a:p>
          <a:p>
            <a:r>
              <a:rPr lang="el-GR" dirty="0"/>
              <a:t>Για παράδειγμα, αν στο σκληρό ανιόν υδροξειδίου παρουσιάζονταν ένα Η-</a:t>
            </a:r>
            <a:r>
              <a:rPr lang="en-US" dirty="0"/>
              <a:t>Cl </a:t>
            </a:r>
            <a:r>
              <a:rPr lang="el-GR" dirty="0"/>
              <a:t>(σκληρό δ</a:t>
            </a:r>
            <a:r>
              <a:rPr lang="el-GR" baseline="30000" dirty="0"/>
              <a:t>+</a:t>
            </a:r>
            <a:r>
              <a:rPr lang="el-GR" dirty="0"/>
              <a:t>) και ένα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-Cl </a:t>
            </a:r>
            <a:r>
              <a:rPr lang="el-GR" dirty="0"/>
              <a:t>(μαλακό δ</a:t>
            </a:r>
            <a:r>
              <a:rPr lang="el-GR" baseline="30000" dirty="0"/>
              <a:t>+</a:t>
            </a:r>
            <a:r>
              <a:rPr lang="el-GR" dirty="0"/>
              <a:t>), το υδροξείδιο θα αντιδρούσε ταχύτερα με το Η-</a:t>
            </a:r>
            <a:r>
              <a:rPr lang="en-US" dirty="0"/>
              <a:t>Cl</a:t>
            </a:r>
            <a:r>
              <a:rPr lang="el-GR" dirty="0"/>
              <a:t> ενώ το πολύ μεγαλύτερο/μαλακότερο/</a:t>
            </a:r>
            <a:r>
              <a:rPr lang="el-GR" dirty="0" err="1"/>
              <a:t>πολώσιμο</a:t>
            </a:r>
            <a:r>
              <a:rPr lang="el-GR" dirty="0"/>
              <a:t> Ι</a:t>
            </a:r>
            <a:r>
              <a:rPr lang="el-GR" baseline="30000" dirty="0"/>
              <a:t>─</a:t>
            </a:r>
            <a:r>
              <a:rPr lang="el-GR" dirty="0"/>
              <a:t> θα επέλεγε το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-Cl</a:t>
            </a:r>
            <a:r>
              <a:rPr lang="el-GR" dirty="0"/>
              <a:t>.</a:t>
            </a:r>
          </a:p>
          <a:p>
            <a:endParaRPr lang="el-GR" dirty="0"/>
          </a:p>
          <a:p>
            <a:r>
              <a:rPr lang="el-GR" dirty="0"/>
              <a:t>Τα σκληρά ─/ δ</a:t>
            </a:r>
            <a:r>
              <a:rPr lang="el-GR" baseline="30000" dirty="0"/>
              <a:t>─</a:t>
            </a:r>
            <a:r>
              <a:rPr lang="el-GR" dirty="0"/>
              <a:t>  συμπεριφέρονται περισσότερο ως βάσεις (αντίδραση με τα σκληρά Η +/δ</a:t>
            </a:r>
            <a:r>
              <a:rPr lang="el-GR" baseline="30000" dirty="0"/>
              <a:t>+</a:t>
            </a:r>
            <a:r>
              <a:rPr lang="el-GR" dirty="0"/>
              <a:t> ) ενώ τα μαλακά ─/ δ</a:t>
            </a:r>
            <a:r>
              <a:rPr lang="el-GR" baseline="30000" dirty="0"/>
              <a:t>─</a:t>
            </a:r>
            <a:r>
              <a:rPr lang="el-GR" dirty="0"/>
              <a:t>  συμπεριφέρονται περισσότερο ως </a:t>
            </a:r>
            <a:r>
              <a:rPr lang="el-GR" dirty="0" err="1"/>
              <a:t>πυρηνόφιλα</a:t>
            </a:r>
            <a:r>
              <a:rPr lang="el-GR" dirty="0"/>
              <a:t> (αντιδρούν κυρίως με τα μαλακότερα +/δ</a:t>
            </a:r>
            <a:r>
              <a:rPr lang="el-GR" baseline="30000" dirty="0"/>
              <a:t>+</a:t>
            </a:r>
            <a:r>
              <a:rPr lang="el-GR" dirty="0"/>
              <a:t> μεγαλύτερων ατόμων όπως ο </a:t>
            </a:r>
            <a:r>
              <a:rPr lang="en-US" dirty="0"/>
              <a:t>C)</a:t>
            </a:r>
            <a:r>
              <a:rPr lang="el-GR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053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FF330-98E8-467A-BFB5-C8563D2BE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806" t="36712" r="34920" b="31576"/>
          <a:stretch/>
        </p:blipFill>
        <p:spPr>
          <a:xfrm>
            <a:off x="1811382" y="1283809"/>
            <a:ext cx="7757511" cy="4551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142A4-CF7A-4C6D-A63A-E69C377025A8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Επίδραση του Διαλύτη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78F465-D716-4567-A640-97172594D0C6}"/>
              </a:ext>
            </a:extLst>
          </p:cNvPr>
          <p:cNvSpPr/>
          <p:nvPr/>
        </p:nvSpPr>
        <p:spPr>
          <a:xfrm>
            <a:off x="1811382" y="2800350"/>
            <a:ext cx="7757511" cy="1619250"/>
          </a:xfrm>
          <a:prstGeom prst="rect">
            <a:avLst/>
          </a:prstGeom>
          <a:noFill/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7A9D3-512A-4732-9607-322C87FA919D}"/>
              </a:ext>
            </a:extLst>
          </p:cNvPr>
          <p:cNvSpPr txBox="1"/>
          <p:nvPr/>
        </p:nvSpPr>
        <p:spPr>
          <a:xfrm>
            <a:off x="9809117" y="3148310"/>
            <a:ext cx="170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990033"/>
                </a:solidFill>
              </a:rPr>
              <a:t>Εξαιρετικοί διαλύτες για</a:t>
            </a:r>
            <a:r>
              <a:rPr lang="en-US" dirty="0">
                <a:solidFill>
                  <a:srgbClr val="990033"/>
                </a:solidFill>
              </a:rPr>
              <a:t> </a:t>
            </a:r>
            <a:r>
              <a:rPr lang="el-GR" dirty="0">
                <a:solidFill>
                  <a:srgbClr val="990033"/>
                </a:solidFill>
              </a:rPr>
              <a:t>αντιδράσεις </a:t>
            </a:r>
            <a:r>
              <a:rPr lang="en-US" b="1" dirty="0">
                <a:solidFill>
                  <a:srgbClr val="990033"/>
                </a:solidFill>
              </a:rPr>
              <a:t>S</a:t>
            </a:r>
            <a:r>
              <a:rPr lang="en-US" b="1" baseline="-25000" dirty="0">
                <a:solidFill>
                  <a:srgbClr val="990033"/>
                </a:solidFill>
              </a:rPr>
              <a:t>N2</a:t>
            </a:r>
            <a:endParaRPr lang="en-GB" dirty="0">
              <a:solidFill>
                <a:srgbClr val="99003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7521A-A62A-4B81-ADC4-F7811C7E6CC1}"/>
              </a:ext>
            </a:extLst>
          </p:cNvPr>
          <p:cNvSpPr txBox="1"/>
          <p:nvPr/>
        </p:nvSpPr>
        <p:spPr>
          <a:xfrm>
            <a:off x="921825" y="6137585"/>
            <a:ext cx="942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990033"/>
                </a:solidFill>
              </a:rPr>
              <a:t>Στις παρενθέσεις αναγράφεται η διηλεκτρική σταθερά (ε) του κάθε διαλύτη (μέτρο πολικότητας)</a:t>
            </a:r>
            <a:endParaRPr lang="en-GB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BC20F3-53E5-42A7-989F-2DD3E9B75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6953" t="27415" r="27793" b="39039"/>
          <a:stretch/>
        </p:blipFill>
        <p:spPr>
          <a:xfrm>
            <a:off x="2770662" y="1367247"/>
            <a:ext cx="6650676" cy="4785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DAD81C-655E-492C-B6A4-14AB2E263838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Επίδραση του Διαλύτη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3C882-BC88-4FE1-A208-57320A0D34E7}"/>
              </a:ext>
            </a:extLst>
          </p:cNvPr>
          <p:cNvSpPr txBox="1"/>
          <p:nvPr/>
        </p:nvSpPr>
        <p:spPr>
          <a:xfrm>
            <a:off x="484960" y="2959699"/>
            <a:ext cx="2455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990099"/>
                </a:solidFill>
              </a:rPr>
              <a:t>Σκληρά ─/ δ</a:t>
            </a:r>
            <a:r>
              <a:rPr lang="el-GR" sz="1400" baseline="30000" dirty="0">
                <a:solidFill>
                  <a:srgbClr val="990099"/>
                </a:solidFill>
              </a:rPr>
              <a:t>─</a:t>
            </a:r>
            <a:r>
              <a:rPr lang="el-GR" sz="1400" dirty="0">
                <a:solidFill>
                  <a:srgbClr val="990099"/>
                </a:solidFill>
              </a:rPr>
              <a:t>  (</a:t>
            </a:r>
            <a:r>
              <a:rPr lang="en-US" sz="1400" dirty="0">
                <a:solidFill>
                  <a:srgbClr val="990099"/>
                </a:solidFill>
              </a:rPr>
              <a:t>R</a:t>
            </a:r>
            <a:r>
              <a:rPr lang="el-GR" sz="1400" dirty="0">
                <a:solidFill>
                  <a:srgbClr val="990099"/>
                </a:solidFill>
              </a:rPr>
              <a:t>Ο</a:t>
            </a:r>
            <a:r>
              <a:rPr lang="el-GR" sz="1400" baseline="30000" dirty="0">
                <a:solidFill>
                  <a:srgbClr val="990099"/>
                </a:solidFill>
              </a:rPr>
              <a:t>─ </a:t>
            </a:r>
            <a:r>
              <a:rPr lang="el-GR" sz="1400" dirty="0">
                <a:solidFill>
                  <a:srgbClr val="990099"/>
                </a:solidFill>
              </a:rPr>
              <a:t>, </a:t>
            </a:r>
            <a:r>
              <a:rPr lang="en-US" sz="1400" dirty="0">
                <a:solidFill>
                  <a:srgbClr val="990099"/>
                </a:solidFill>
              </a:rPr>
              <a:t>F</a:t>
            </a:r>
            <a:r>
              <a:rPr lang="el-GR" sz="1400" baseline="30000" dirty="0">
                <a:solidFill>
                  <a:srgbClr val="990099"/>
                </a:solidFill>
              </a:rPr>
              <a:t> ─</a:t>
            </a:r>
            <a:r>
              <a:rPr lang="en-US" sz="1400" dirty="0">
                <a:solidFill>
                  <a:srgbClr val="990099"/>
                </a:solidFill>
              </a:rPr>
              <a:t>, Cl</a:t>
            </a:r>
            <a:r>
              <a:rPr lang="el-GR" sz="1400" baseline="30000" dirty="0">
                <a:solidFill>
                  <a:srgbClr val="990099"/>
                </a:solidFill>
              </a:rPr>
              <a:t> ─</a:t>
            </a:r>
            <a:r>
              <a:rPr lang="en-US" sz="1400" dirty="0">
                <a:solidFill>
                  <a:srgbClr val="990099"/>
                </a:solidFill>
              </a:rPr>
              <a:t>,) </a:t>
            </a:r>
            <a:r>
              <a:rPr lang="el-GR" sz="1400" dirty="0">
                <a:solidFill>
                  <a:srgbClr val="990099"/>
                </a:solidFill>
              </a:rPr>
              <a:t>συνάπτουν</a:t>
            </a: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ισχυρούς δεσμούς υδρογόνου</a:t>
            </a: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με τα σκληρά </a:t>
            </a:r>
            <a:r>
              <a:rPr lang="el-GR" sz="1400" dirty="0" err="1">
                <a:solidFill>
                  <a:srgbClr val="990099"/>
                </a:solidFill>
              </a:rPr>
              <a:t>Η</a:t>
            </a:r>
            <a:r>
              <a:rPr lang="el-GR" sz="1400" baseline="30000" dirty="0" err="1">
                <a:solidFill>
                  <a:srgbClr val="990099"/>
                </a:solidFill>
              </a:rPr>
              <a:t>δ</a:t>
            </a:r>
            <a:r>
              <a:rPr lang="el-GR" sz="1400" baseline="30000" dirty="0">
                <a:solidFill>
                  <a:srgbClr val="990099"/>
                </a:solidFill>
              </a:rPr>
              <a:t>+ </a:t>
            </a:r>
            <a:r>
              <a:rPr lang="el-GR" sz="1400" dirty="0">
                <a:solidFill>
                  <a:srgbClr val="990099"/>
                </a:solidFill>
              </a:rPr>
              <a:t>ενός</a:t>
            </a:r>
          </a:p>
          <a:p>
            <a:pPr algn="ctr"/>
            <a:r>
              <a:rPr lang="el-GR" sz="1400" dirty="0" err="1">
                <a:solidFill>
                  <a:srgbClr val="990099"/>
                </a:solidFill>
              </a:rPr>
              <a:t>πρωτικού</a:t>
            </a:r>
            <a:r>
              <a:rPr lang="el-GR" sz="1400" dirty="0">
                <a:solidFill>
                  <a:srgbClr val="990099"/>
                </a:solidFill>
              </a:rPr>
              <a:t> διαλύτη και έτσι </a:t>
            </a: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«παγιδεύονται» εμφανίζοντας ελαττωμένη δραστικότητα ως </a:t>
            </a:r>
            <a:r>
              <a:rPr lang="el-GR" sz="1400" dirty="0" err="1">
                <a:solidFill>
                  <a:srgbClr val="990099"/>
                </a:solidFill>
              </a:rPr>
              <a:t>πυρηνόφιλα</a:t>
            </a:r>
            <a:r>
              <a:rPr lang="en-US" sz="1400" dirty="0">
                <a:solidFill>
                  <a:srgbClr val="990099"/>
                </a:solidFill>
              </a:rPr>
              <a:t> </a:t>
            </a:r>
            <a:r>
              <a:rPr lang="el-GR" sz="1400" dirty="0">
                <a:solidFill>
                  <a:srgbClr val="990099"/>
                </a:solidFill>
              </a:rPr>
              <a:t>σε αυτόν.</a:t>
            </a:r>
            <a:endParaRPr lang="en-GB" sz="1400" dirty="0">
              <a:solidFill>
                <a:srgbClr val="9900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5DD77-59E1-44F7-A700-EE9314CFF4FD}"/>
              </a:ext>
            </a:extLst>
          </p:cNvPr>
          <p:cNvSpPr txBox="1"/>
          <p:nvPr/>
        </p:nvSpPr>
        <p:spPr>
          <a:xfrm>
            <a:off x="9117876" y="2959699"/>
            <a:ext cx="2750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0000FF"/>
                </a:solidFill>
              </a:rPr>
              <a:t>Μαλακά ─/ δ</a:t>
            </a:r>
            <a:r>
              <a:rPr lang="el-GR" sz="1400" baseline="30000" dirty="0">
                <a:solidFill>
                  <a:srgbClr val="0000FF"/>
                </a:solidFill>
              </a:rPr>
              <a:t>─</a:t>
            </a:r>
            <a:r>
              <a:rPr lang="el-GR" sz="1400" dirty="0">
                <a:solidFill>
                  <a:srgbClr val="0000FF"/>
                </a:solidFill>
              </a:rPr>
              <a:t>  (</a:t>
            </a:r>
            <a:r>
              <a:rPr lang="en-US" sz="1400" dirty="0">
                <a:solidFill>
                  <a:srgbClr val="0000FF"/>
                </a:solidFill>
              </a:rPr>
              <a:t>RS</a:t>
            </a:r>
            <a:r>
              <a:rPr lang="el-GR" sz="1400" baseline="30000" dirty="0">
                <a:solidFill>
                  <a:srgbClr val="0000FF"/>
                </a:solidFill>
              </a:rPr>
              <a:t>─ </a:t>
            </a:r>
            <a:r>
              <a:rPr lang="el-GR" sz="1400" dirty="0">
                <a:solidFill>
                  <a:srgbClr val="0000FF"/>
                </a:solidFill>
              </a:rPr>
              <a:t>, </a:t>
            </a:r>
            <a:r>
              <a:rPr lang="en-US" sz="1400" dirty="0">
                <a:solidFill>
                  <a:srgbClr val="0000FF"/>
                </a:solidFill>
              </a:rPr>
              <a:t>I</a:t>
            </a:r>
            <a:r>
              <a:rPr lang="el-GR" sz="1400" baseline="30000" dirty="0">
                <a:solidFill>
                  <a:srgbClr val="0000FF"/>
                </a:solidFill>
              </a:rPr>
              <a:t> ─</a:t>
            </a:r>
            <a:r>
              <a:rPr lang="en-US" sz="1400" dirty="0">
                <a:solidFill>
                  <a:srgbClr val="0000FF"/>
                </a:solidFill>
              </a:rPr>
              <a:t>) </a:t>
            </a:r>
            <a:r>
              <a:rPr lang="el-GR" sz="1400" dirty="0">
                <a:solidFill>
                  <a:srgbClr val="0000FF"/>
                </a:solidFill>
              </a:rPr>
              <a:t>δεν συνάπτουν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l-GR" sz="1400" dirty="0">
                <a:solidFill>
                  <a:srgbClr val="0000FF"/>
                </a:solidFill>
              </a:rPr>
              <a:t>ισχυρούς δεσμούς υδρογόνου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l-GR" sz="1400" dirty="0">
                <a:solidFill>
                  <a:srgbClr val="0000FF"/>
                </a:solidFill>
              </a:rPr>
              <a:t>με τα σκληρά </a:t>
            </a:r>
            <a:r>
              <a:rPr lang="el-GR" sz="1400" dirty="0" err="1">
                <a:solidFill>
                  <a:srgbClr val="0000FF"/>
                </a:solidFill>
              </a:rPr>
              <a:t>Η</a:t>
            </a:r>
            <a:r>
              <a:rPr lang="el-GR" sz="1400" baseline="30000" dirty="0" err="1">
                <a:solidFill>
                  <a:srgbClr val="0000FF"/>
                </a:solidFill>
              </a:rPr>
              <a:t>δ</a:t>
            </a:r>
            <a:r>
              <a:rPr lang="el-GR" sz="1400" baseline="30000" dirty="0">
                <a:solidFill>
                  <a:srgbClr val="0000FF"/>
                </a:solidFill>
              </a:rPr>
              <a:t>+ </a:t>
            </a:r>
            <a:r>
              <a:rPr lang="el-GR" sz="1400" dirty="0">
                <a:solidFill>
                  <a:srgbClr val="0000FF"/>
                </a:solidFill>
              </a:rPr>
              <a:t>ενός </a:t>
            </a:r>
            <a:r>
              <a:rPr lang="el-GR" sz="1400" dirty="0" err="1">
                <a:solidFill>
                  <a:srgbClr val="0000FF"/>
                </a:solidFill>
              </a:rPr>
              <a:t>πρωτικού</a:t>
            </a:r>
            <a:r>
              <a:rPr lang="el-GR" sz="1400" dirty="0">
                <a:solidFill>
                  <a:srgbClr val="0000FF"/>
                </a:solidFill>
              </a:rPr>
              <a:t> διαλύτη. Αποτέλεσμα είναι να μην «αγκιστρώνονται» από το διαλύτη και να εμφανίζουν αυξημένη δραστικότητα ως </a:t>
            </a:r>
            <a:r>
              <a:rPr lang="el-GR" sz="1400" dirty="0" err="1">
                <a:solidFill>
                  <a:srgbClr val="0000FF"/>
                </a:solidFill>
              </a:rPr>
              <a:t>πυρηνόφιλα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l-GR" sz="1400" dirty="0">
                <a:solidFill>
                  <a:srgbClr val="0000FF"/>
                </a:solidFill>
              </a:rPr>
              <a:t>σε αυτόν</a:t>
            </a:r>
            <a:endParaRPr lang="en-GB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87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4102E-4FC9-44B1-A5F3-E920A7735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7047" t="60926" r="27699" b="21249"/>
          <a:stretch/>
        </p:blipFill>
        <p:spPr>
          <a:xfrm>
            <a:off x="374421" y="1367246"/>
            <a:ext cx="7027866" cy="2687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1F6610-3338-42E5-AFB5-B459F9B4C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36904" t="55833" r="53389" b="8905"/>
          <a:stretch/>
        </p:blipFill>
        <p:spPr>
          <a:xfrm>
            <a:off x="7794171" y="1106484"/>
            <a:ext cx="2603865" cy="5123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8B801-9FD0-4A68-A7D4-DAA59B799F0F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Επίδραση του Διαλύτη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10C0EC-96DF-4DE6-88A5-E3BDD5F9CD2B}"/>
              </a:ext>
            </a:extLst>
          </p:cNvPr>
          <p:cNvSpPr/>
          <p:nvPr/>
        </p:nvSpPr>
        <p:spPr>
          <a:xfrm>
            <a:off x="583474" y="4593797"/>
            <a:ext cx="6270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MeliorLTStd"/>
              </a:rPr>
              <a:t>The anion in</a:t>
            </a:r>
            <a:r>
              <a:rPr lang="el-GR" sz="1400" dirty="0">
                <a:latin typeface="MeliorLTStd"/>
              </a:rPr>
              <a:t> </a:t>
            </a:r>
            <a:r>
              <a:rPr lang="en-US" sz="1400" dirty="0">
                <a:latin typeface="MeliorLTStd"/>
              </a:rPr>
              <a:t>such solvents is sometimes described as ‘naked’ </a:t>
            </a:r>
            <a:endParaRPr lang="el-GR" sz="1400" dirty="0">
              <a:latin typeface="MeliorLTStd"/>
            </a:endParaRPr>
          </a:p>
          <a:p>
            <a:r>
              <a:rPr lang="en-US" sz="1400" dirty="0">
                <a:latin typeface="MeliorLTStd"/>
              </a:rPr>
              <a:t>and often very reactive as a nucleophile</a:t>
            </a:r>
            <a:r>
              <a:rPr lang="el-GR" sz="1400" dirty="0">
                <a:latin typeface="MeliorLTStd"/>
              </a:rPr>
              <a:t> </a:t>
            </a:r>
            <a:r>
              <a:rPr lang="en-US" sz="1400" dirty="0">
                <a:latin typeface="MeliorLTStd"/>
              </a:rPr>
              <a:t>(and base); </a:t>
            </a:r>
            <a:endParaRPr lang="el-GR" sz="1400" dirty="0">
              <a:latin typeface="MeliorLTStd"/>
            </a:endParaRPr>
          </a:p>
          <a:p>
            <a:r>
              <a:rPr lang="en-US" sz="1400" dirty="0">
                <a:latin typeface="MeliorLTStd"/>
              </a:rPr>
              <a:t>consequently, polar aprotic solvents are generally excellent for reactions</a:t>
            </a:r>
            <a:r>
              <a:rPr lang="el-GR" sz="1400" dirty="0">
                <a:latin typeface="MeliorLTStd"/>
              </a:rPr>
              <a:t> </a:t>
            </a:r>
          </a:p>
          <a:p>
            <a:r>
              <a:rPr lang="en-US" sz="1400" dirty="0">
                <a:latin typeface="MeliorLTStd"/>
              </a:rPr>
              <a:t>of nucleophiles such as S</a:t>
            </a:r>
            <a:r>
              <a:rPr lang="en-US" sz="1400" baseline="-25000" dirty="0">
                <a:latin typeface="MeliorLTStd"/>
              </a:rPr>
              <a:t>N2 </a:t>
            </a:r>
            <a:r>
              <a:rPr lang="en-US" sz="1400" dirty="0">
                <a:latin typeface="MeliorLTStd"/>
              </a:rPr>
              <a:t>reactions.</a:t>
            </a:r>
            <a:endParaRPr lang="el-GR" sz="1400" dirty="0">
              <a:latin typeface="MeliorLTSt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5A8D9-2B89-4A95-88CC-22DFCD49A0D6}"/>
              </a:ext>
            </a:extLst>
          </p:cNvPr>
          <p:cNvSpPr txBox="1"/>
          <p:nvPr/>
        </p:nvSpPr>
        <p:spPr>
          <a:xfrm>
            <a:off x="7321049" y="460147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CN</a:t>
            </a:r>
            <a:r>
              <a:rPr lang="en-US" sz="1200" b="1" baseline="30000" dirty="0"/>
              <a:t>-</a:t>
            </a:r>
            <a:endParaRPr lang="en-GB" sz="1200" b="1" baseline="30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6D461-C650-4F0A-A39E-A99D52CE65ED}"/>
              </a:ext>
            </a:extLst>
          </p:cNvPr>
          <p:cNvSpPr/>
          <p:nvPr/>
        </p:nvSpPr>
        <p:spPr>
          <a:xfrm>
            <a:off x="7245530" y="4554556"/>
            <a:ext cx="510805" cy="373129"/>
          </a:xfrm>
          <a:prstGeom prst="ellipse">
            <a:avLst/>
          </a:prstGeom>
          <a:solidFill>
            <a:srgbClr val="EFE515">
              <a:alpha val="45882"/>
            </a:srgbClr>
          </a:solidFill>
          <a:ln>
            <a:solidFill>
              <a:srgbClr val="E3D9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C87115-82B9-48DE-9EBF-5C6305A2238D}"/>
              </a:ext>
            </a:extLst>
          </p:cNvPr>
          <p:cNvCxnSpPr>
            <a:cxnSpLocks/>
          </p:cNvCxnSpPr>
          <p:nvPr/>
        </p:nvCxnSpPr>
        <p:spPr>
          <a:xfrm>
            <a:off x="5153025" y="4755548"/>
            <a:ext cx="1990725" cy="0"/>
          </a:xfrm>
          <a:prstGeom prst="straightConnector1">
            <a:avLst/>
          </a:prstGeom>
          <a:ln w="15875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554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BC292-F8EA-4316-8E57-77576D821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714" t="73267" r="27659" b="13191"/>
          <a:stretch/>
        </p:blipFill>
        <p:spPr>
          <a:xfrm>
            <a:off x="2755737" y="4974220"/>
            <a:ext cx="7094576" cy="1883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79755-BBBC-4651-ABB2-F7472D7E7CA6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Στερεοχημεία αντιδρώντων/προϊόντων στην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EEE00-C11C-4E6A-BB8B-BA9E12DCBA20}"/>
              </a:ext>
            </a:extLst>
          </p:cNvPr>
          <p:cNvSpPr txBox="1"/>
          <p:nvPr/>
        </p:nvSpPr>
        <p:spPr>
          <a:xfrm>
            <a:off x="1244607" y="2219612"/>
            <a:ext cx="10296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8080"/>
                </a:solidFill>
              </a:rPr>
              <a:t>Στην </a:t>
            </a:r>
            <a:r>
              <a:rPr lang="en-US" b="1" dirty="0">
                <a:solidFill>
                  <a:srgbClr val="008080"/>
                </a:solidFill>
              </a:rPr>
              <a:t>S</a:t>
            </a:r>
            <a:r>
              <a:rPr lang="en-US" b="1" baseline="-25000" dirty="0">
                <a:solidFill>
                  <a:srgbClr val="008080"/>
                </a:solidFill>
              </a:rPr>
              <a:t>N2</a:t>
            </a:r>
            <a:r>
              <a:rPr lang="el-GR" dirty="0">
                <a:solidFill>
                  <a:srgbClr val="008080"/>
                </a:solidFill>
              </a:rPr>
              <a:t> λόγω της γεωμετρικής προϋπόθεσης για την επίτευξη του μεταβατικού σταδίου, στο προϊόν παρατηρείται αντιστροφή της στερεοχημείας του άνθρακα που υπέστη αντικατάσταση. </a:t>
            </a: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r>
              <a:rPr lang="el-GR" dirty="0">
                <a:solidFill>
                  <a:srgbClr val="008080"/>
                </a:solidFill>
              </a:rPr>
              <a:t>Αυτό συμβαίνει σε κάθε </a:t>
            </a:r>
            <a:r>
              <a:rPr lang="en-US" b="1" dirty="0">
                <a:solidFill>
                  <a:srgbClr val="008080"/>
                </a:solidFill>
              </a:rPr>
              <a:t>S</a:t>
            </a:r>
            <a:r>
              <a:rPr lang="en-US" b="1" baseline="-25000" dirty="0">
                <a:solidFill>
                  <a:srgbClr val="008080"/>
                </a:solidFill>
              </a:rPr>
              <a:t>N2</a:t>
            </a:r>
            <a:r>
              <a:rPr lang="el-GR" dirty="0">
                <a:solidFill>
                  <a:srgbClr val="008080"/>
                </a:solidFill>
              </a:rPr>
              <a:t> συνεπώς αν πραγματοποιηθούν δύο διαδοχικές αντιδράσεις </a:t>
            </a:r>
            <a:r>
              <a:rPr lang="en-US" b="1" dirty="0">
                <a:solidFill>
                  <a:srgbClr val="008080"/>
                </a:solidFill>
              </a:rPr>
              <a:t>S</a:t>
            </a:r>
            <a:r>
              <a:rPr lang="en-US" b="1" baseline="-25000" dirty="0">
                <a:solidFill>
                  <a:srgbClr val="008080"/>
                </a:solidFill>
              </a:rPr>
              <a:t>N2</a:t>
            </a:r>
            <a:r>
              <a:rPr lang="el-GR" dirty="0">
                <a:solidFill>
                  <a:srgbClr val="008080"/>
                </a:solidFill>
              </a:rPr>
              <a:t> σε ένα υπόστρωμα θα έχουμε συνολικά διατήρηση της αρχικής στερεοχημείας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55CF-0DCA-4007-BEA6-3A4254449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8886" t="57151" r="29066" b="35953"/>
          <a:stretch/>
        </p:blipFill>
        <p:spPr>
          <a:xfrm>
            <a:off x="2755737" y="2831335"/>
            <a:ext cx="7598591" cy="1287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DBAED-ABB6-4418-9B90-76FA6F71F9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 contrast="48000"/>
                    </a14:imgEffect>
                  </a14:imgLayer>
                </a14:imgProps>
              </a:ext>
            </a:extLst>
          </a:blip>
          <a:srcRect l="23423" t="46858" r="25577" b="38017"/>
          <a:stretch/>
        </p:blipFill>
        <p:spPr>
          <a:xfrm>
            <a:off x="2327918" y="1009052"/>
            <a:ext cx="7536163" cy="12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6C52E2-94FC-41A0-BB46-5B532067BA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295" t="24767" r="25994" b="2998"/>
          <a:stretch/>
        </p:blipFill>
        <p:spPr>
          <a:xfrm>
            <a:off x="1410157" y="1051175"/>
            <a:ext cx="9181643" cy="5728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6337F0-3045-42AC-9B45-049E5B233F65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Παραδείγματα αντιδράσεων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50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D3D7C-2B32-416F-85F8-A63FCF3C8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567" t="22099" r="26355" b="12674"/>
          <a:stretch/>
        </p:blipFill>
        <p:spPr>
          <a:xfrm>
            <a:off x="1237561" y="1156770"/>
            <a:ext cx="9669138" cy="5503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C8BC2-34A1-4007-9669-DF097F02E961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Παραδείγματα αντιδράσεων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8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8DE1B2-D000-4C80-B924-B1AEC43F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072" t="75212" r="41857" b="7901"/>
          <a:stretch/>
        </p:blipFill>
        <p:spPr>
          <a:xfrm>
            <a:off x="6386983" y="955839"/>
            <a:ext cx="5557227" cy="1301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4A3BD-A04A-47E1-881A-1B7C3C2E36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124" t="29508" r="29501" b="36846"/>
          <a:stretch/>
        </p:blipFill>
        <p:spPr>
          <a:xfrm>
            <a:off x="6385753" y="2308565"/>
            <a:ext cx="5558457" cy="25727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9D4C2-4F43-4DC3-AB28-CB8766428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4925" t="24661" r="30636" b="64118"/>
          <a:stretch/>
        </p:blipFill>
        <p:spPr>
          <a:xfrm>
            <a:off x="473691" y="2986660"/>
            <a:ext cx="4593336" cy="11423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FC9A0D-1A25-4829-907F-29195E5A3FFC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Μη-φορτισμένα </a:t>
            </a:r>
            <a:r>
              <a:rPr lang="el-GR" sz="2400" b="1" dirty="0" err="1">
                <a:solidFill>
                  <a:srgbClr val="000099"/>
                </a:solidFill>
              </a:rPr>
              <a:t>πυρηνόφιλα</a:t>
            </a:r>
            <a:r>
              <a:rPr lang="el-GR" sz="2400" b="1" dirty="0">
                <a:solidFill>
                  <a:srgbClr val="000099"/>
                </a:solidFill>
              </a:rPr>
              <a:t> σε αντιδράσεις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246272-1F03-4718-B2A0-015C237DBB37}"/>
              </a:ext>
            </a:extLst>
          </p:cNvPr>
          <p:cNvSpPr txBox="1"/>
          <p:nvPr/>
        </p:nvSpPr>
        <p:spPr>
          <a:xfrm>
            <a:off x="357259" y="990600"/>
            <a:ext cx="5815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Οι αμίνες, οι </a:t>
            </a:r>
            <a:r>
              <a:rPr lang="el-GR" sz="1400" dirty="0" err="1"/>
              <a:t>φωσφίνες</a:t>
            </a:r>
            <a:r>
              <a:rPr lang="el-GR" sz="1400" dirty="0"/>
              <a:t>, οι θειόλες και τα </a:t>
            </a:r>
            <a:r>
              <a:rPr lang="el-GR" sz="1400" dirty="0" err="1"/>
              <a:t>σουλφίδια</a:t>
            </a:r>
            <a:r>
              <a:rPr lang="el-GR" sz="1400" dirty="0"/>
              <a:t> είναι πολύ καλά </a:t>
            </a:r>
            <a:r>
              <a:rPr lang="el-GR" sz="1400" dirty="0" err="1"/>
              <a:t>πυρηνόφιλα</a:t>
            </a:r>
            <a:r>
              <a:rPr lang="el-GR" sz="1400" dirty="0"/>
              <a:t> και αντιδρούν πολύ αποτελεσματικά στις </a:t>
            </a:r>
            <a:r>
              <a:rPr lang="en-US" sz="1400" dirty="0"/>
              <a:t>S</a:t>
            </a:r>
            <a:r>
              <a:rPr lang="en-US" sz="1400" baseline="-25000" dirty="0"/>
              <a:t>N2</a:t>
            </a:r>
            <a:r>
              <a:rPr lang="en-US" sz="1400" dirty="0"/>
              <a:t>. </a:t>
            </a:r>
            <a:r>
              <a:rPr lang="el-GR" sz="1400" dirty="0"/>
              <a:t>Όταν ένα ουδέτερο </a:t>
            </a:r>
            <a:r>
              <a:rPr lang="el-GR" sz="1400" dirty="0" err="1"/>
              <a:t>πυρηνόφιλο</a:t>
            </a:r>
            <a:r>
              <a:rPr lang="el-GR" sz="1400" dirty="0"/>
              <a:t> προσφέρει ζεύγος </a:t>
            </a:r>
            <a:r>
              <a:rPr lang="en-US" sz="1400" dirty="0"/>
              <a:t>e</a:t>
            </a:r>
            <a:r>
              <a:rPr lang="el-GR" sz="1400" dirty="0"/>
              <a:t> σε ένα </a:t>
            </a:r>
            <a:r>
              <a:rPr lang="el-GR" sz="1400" dirty="0" err="1"/>
              <a:t>ηλεκτρονιόφιλο</a:t>
            </a:r>
            <a:r>
              <a:rPr lang="el-GR" sz="1400" dirty="0"/>
              <a:t> αποβάλλοντας την αποχωρούσα ομάδα Χ</a:t>
            </a:r>
            <a:r>
              <a:rPr lang="el-GR" sz="1400" baseline="30000" dirty="0"/>
              <a:t>─</a:t>
            </a:r>
            <a:r>
              <a:rPr lang="el-GR" sz="1400" dirty="0"/>
              <a:t>, φορτίζεται θετικά άρα το αρχικό προϊόν είναι ένα άλας. Εάν το πλέον θετικά φορτισμένο </a:t>
            </a:r>
            <a:r>
              <a:rPr lang="el-GR" sz="1400" dirty="0" err="1"/>
              <a:t>πυρηνόφιλο</a:t>
            </a:r>
            <a:r>
              <a:rPr lang="el-GR" sz="1400" dirty="0"/>
              <a:t> φέρει πρωτόνια τότε μπορεί να αποφορτιστεί αποβάλλοντας ένα πρωτόνιο Η</a:t>
            </a:r>
            <a:r>
              <a:rPr lang="el-GR" sz="1400" baseline="300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6D980-F8D1-4D9B-AC1B-55246C01313B}"/>
              </a:ext>
            </a:extLst>
          </p:cNvPr>
          <p:cNvSpPr txBox="1"/>
          <p:nvPr/>
        </p:nvSpPr>
        <p:spPr>
          <a:xfrm>
            <a:off x="3152775" y="3074464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20000"/>
                </a:solidFill>
              </a:rPr>
              <a:t>Br</a:t>
            </a:r>
            <a:r>
              <a:rPr lang="en-US" sz="1200" b="1" baseline="30000" dirty="0">
                <a:solidFill>
                  <a:srgbClr val="F20000"/>
                </a:solidFill>
              </a:rPr>
              <a:t>─</a:t>
            </a:r>
            <a:endParaRPr lang="en-GB" sz="1200" b="1" baseline="30000" dirty="0">
              <a:solidFill>
                <a:srgbClr val="F2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510B-181B-4805-8224-204E18C3D7D4}"/>
              </a:ext>
            </a:extLst>
          </p:cNvPr>
          <p:cNvSpPr txBox="1"/>
          <p:nvPr/>
        </p:nvSpPr>
        <p:spPr>
          <a:xfrm>
            <a:off x="3053777" y="2568897"/>
            <a:ext cx="137909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l-GR" sz="1200" dirty="0">
                <a:solidFill>
                  <a:srgbClr val="000099"/>
                </a:solidFill>
              </a:rPr>
              <a:t>Αποσπάται από το </a:t>
            </a:r>
          </a:p>
          <a:p>
            <a:pPr algn="ctr"/>
            <a:r>
              <a:rPr lang="en-US" sz="1200" dirty="0">
                <a:solidFill>
                  <a:srgbClr val="000099"/>
                </a:solidFill>
              </a:rPr>
              <a:t>Br</a:t>
            </a:r>
            <a:r>
              <a:rPr lang="en-US" sz="1200" baseline="30000" dirty="0">
                <a:solidFill>
                  <a:srgbClr val="000099"/>
                </a:solidFill>
              </a:rPr>
              <a:t>─</a:t>
            </a:r>
            <a:r>
              <a:rPr lang="el-GR" sz="1200" baseline="30000" dirty="0">
                <a:solidFill>
                  <a:srgbClr val="000099"/>
                </a:solidFill>
              </a:rPr>
              <a:t> </a:t>
            </a:r>
            <a:r>
              <a:rPr lang="el-GR" sz="1200" dirty="0">
                <a:solidFill>
                  <a:srgbClr val="000099"/>
                </a:solidFill>
              </a:rPr>
              <a:t>ή το διαλύτη </a:t>
            </a:r>
            <a:endParaRPr lang="en-GB" sz="1200" dirty="0">
              <a:solidFill>
                <a:srgbClr val="000099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BEF764-E8B2-4BBB-BD84-F9EBD073B284}"/>
              </a:ext>
            </a:extLst>
          </p:cNvPr>
          <p:cNvCxnSpPr/>
          <p:nvPr/>
        </p:nvCxnSpPr>
        <p:spPr>
          <a:xfrm flipH="1">
            <a:off x="3420533" y="2986660"/>
            <a:ext cx="322792" cy="45080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A36877E-60D4-4EB8-988B-2CA8034A4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865" t="62215" r="47344" b="24846"/>
          <a:stretch/>
        </p:blipFill>
        <p:spPr>
          <a:xfrm>
            <a:off x="788686" y="5092547"/>
            <a:ext cx="4530182" cy="11423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C98A3E-BC01-42C2-A126-F26BF818F4BC}"/>
              </a:ext>
            </a:extLst>
          </p:cNvPr>
          <p:cNvSpPr/>
          <p:nvPr/>
        </p:nvSpPr>
        <p:spPr>
          <a:xfrm>
            <a:off x="473691" y="4482406"/>
            <a:ext cx="5558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/>
              <a:t>Εάν στο αρχικά σχηματιζόμενο άλας δεν υπάρχει η δυνατότητα αποβολής ενός όξινου πρωτονίου τότε το προϊόν της </a:t>
            </a:r>
            <a:r>
              <a:rPr lang="en-US" sz="1400" dirty="0"/>
              <a:t>SN2</a:t>
            </a:r>
            <a:r>
              <a:rPr lang="el-GR" sz="1400" dirty="0"/>
              <a:t> είναι το άλας.</a:t>
            </a:r>
            <a:endParaRPr lang="en-GB" sz="1400" dirty="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727C785-AB5D-4C80-A2F5-D583CC6B1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290172"/>
              </p:ext>
            </p:extLst>
          </p:nvPr>
        </p:nvGraphicFramePr>
        <p:xfrm>
          <a:off x="7050177" y="5469014"/>
          <a:ext cx="40798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CS ChemDraw Drawing" r:id="rId5" imgW="4079278" imgH="1320840" progId="ChemDraw.Document.6.0">
                  <p:embed/>
                </p:oleObj>
              </mc:Choice>
              <mc:Fallback>
                <p:oleObj name="CS ChemDraw Drawing" r:id="rId5" imgW="4079278" imgH="1320840" progId="ChemDraw.Document.6.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0177" y="5469014"/>
                        <a:ext cx="4079875" cy="132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57E1E7-60A3-458F-95E4-A78A26E007F8}"/>
              </a:ext>
            </a:extLst>
          </p:cNvPr>
          <p:cNvSpPr txBox="1"/>
          <p:nvPr/>
        </p:nvSpPr>
        <p:spPr>
          <a:xfrm>
            <a:off x="6306795" y="4963847"/>
            <a:ext cx="5885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rgbClr val="008080"/>
                </a:solidFill>
              </a:rPr>
              <a:t>Επειδή τα Η</a:t>
            </a:r>
            <a:r>
              <a:rPr lang="el-GR" sz="1200" b="1" baseline="-25000" dirty="0">
                <a:solidFill>
                  <a:srgbClr val="008080"/>
                </a:solidFill>
              </a:rPr>
              <a:t>2</a:t>
            </a:r>
            <a:r>
              <a:rPr lang="el-GR" sz="1200" b="1" dirty="0">
                <a:solidFill>
                  <a:srgbClr val="008080"/>
                </a:solidFill>
              </a:rPr>
              <a:t>Ο, </a:t>
            </a:r>
            <a:r>
              <a:rPr lang="en-US" sz="1200" b="1" dirty="0" err="1">
                <a:solidFill>
                  <a:srgbClr val="008080"/>
                </a:solidFill>
              </a:rPr>
              <a:t>ROH</a:t>
            </a:r>
            <a:r>
              <a:rPr lang="en-US" sz="1200" b="1" dirty="0">
                <a:solidFill>
                  <a:srgbClr val="008080"/>
                </a:solidFill>
              </a:rPr>
              <a:t>, </a:t>
            </a:r>
            <a:r>
              <a:rPr lang="en-US" sz="1200" b="1" dirty="0" err="1">
                <a:solidFill>
                  <a:srgbClr val="008080"/>
                </a:solidFill>
              </a:rPr>
              <a:t>ArOH</a:t>
            </a:r>
            <a:r>
              <a:rPr lang="en-US" sz="1200" b="1" dirty="0">
                <a:solidFill>
                  <a:srgbClr val="008080"/>
                </a:solidFill>
              </a:rPr>
              <a:t>, R-CO</a:t>
            </a:r>
            <a:r>
              <a:rPr lang="en-US" sz="1200" b="1" baseline="-25000" dirty="0">
                <a:solidFill>
                  <a:srgbClr val="008080"/>
                </a:solidFill>
              </a:rPr>
              <a:t>2</a:t>
            </a:r>
            <a:r>
              <a:rPr lang="en-US" sz="1200" b="1" dirty="0">
                <a:solidFill>
                  <a:srgbClr val="008080"/>
                </a:solidFill>
              </a:rPr>
              <a:t>H </a:t>
            </a:r>
            <a:r>
              <a:rPr lang="el-GR" sz="1200" b="1" dirty="0">
                <a:solidFill>
                  <a:srgbClr val="008080"/>
                </a:solidFill>
              </a:rPr>
              <a:t>δεν είναι καλά </a:t>
            </a:r>
            <a:r>
              <a:rPr lang="el-GR" sz="1200" b="1" dirty="0" err="1">
                <a:solidFill>
                  <a:srgbClr val="008080"/>
                </a:solidFill>
              </a:rPr>
              <a:t>πυρηνόφιλα</a:t>
            </a:r>
            <a:r>
              <a:rPr lang="el-GR" sz="1200" b="1" dirty="0">
                <a:solidFill>
                  <a:srgbClr val="008080"/>
                </a:solidFill>
              </a:rPr>
              <a:t> στην ουδέτερή τους μορφή και οι </a:t>
            </a:r>
            <a:r>
              <a:rPr lang="en-US" sz="1200" b="1" dirty="0">
                <a:solidFill>
                  <a:srgbClr val="008080"/>
                </a:solidFill>
              </a:rPr>
              <a:t>S</a:t>
            </a:r>
            <a:r>
              <a:rPr lang="en-US" sz="1200" b="1" baseline="-25000" dirty="0">
                <a:solidFill>
                  <a:srgbClr val="008080"/>
                </a:solidFill>
              </a:rPr>
              <a:t>N2</a:t>
            </a:r>
            <a:r>
              <a:rPr lang="en-US" sz="1200" b="1" dirty="0">
                <a:solidFill>
                  <a:srgbClr val="008080"/>
                </a:solidFill>
              </a:rPr>
              <a:t> </a:t>
            </a:r>
            <a:r>
              <a:rPr lang="el-GR" sz="1200" b="1" dirty="0">
                <a:solidFill>
                  <a:srgbClr val="008080"/>
                </a:solidFill>
              </a:rPr>
              <a:t>αντιδράσεις τους είναι αργές, χρησιμοποιούμε κυρίως τα ανιόντα τους.</a:t>
            </a:r>
            <a:endParaRPr lang="en-GB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D63C9-5B82-44D4-9BF4-67EA7BDD8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286" t="50957" r="34642" b="3945"/>
          <a:stretch/>
        </p:blipFill>
        <p:spPr>
          <a:xfrm>
            <a:off x="2725782" y="862147"/>
            <a:ext cx="6301135" cy="529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2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B967E2-F1B5-414B-97F4-C3CC5150EBF0}"/>
              </a:ext>
            </a:extLst>
          </p:cNvPr>
          <p:cNvSpPr txBox="1"/>
          <p:nvPr/>
        </p:nvSpPr>
        <p:spPr>
          <a:xfrm>
            <a:off x="425687" y="292687"/>
            <a:ext cx="112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008080"/>
                </a:solidFill>
              </a:rPr>
              <a:t>Παρατηρείστε ότι τα καλά </a:t>
            </a:r>
            <a:r>
              <a:rPr lang="el-GR" sz="1600" b="1" dirty="0" err="1">
                <a:solidFill>
                  <a:srgbClr val="008080"/>
                </a:solidFill>
              </a:rPr>
              <a:t>πυρηνόφιλα</a:t>
            </a:r>
            <a:r>
              <a:rPr lang="el-GR" sz="1600" b="1" dirty="0">
                <a:solidFill>
                  <a:srgbClr val="008080"/>
                </a:solidFill>
              </a:rPr>
              <a:t> αντιδρούν απευθείας και αργότερα </a:t>
            </a:r>
            <a:r>
              <a:rPr lang="el-GR" sz="1600" b="1" dirty="0" err="1">
                <a:solidFill>
                  <a:srgbClr val="008080"/>
                </a:solidFill>
              </a:rPr>
              <a:t>αποπρωτονιώνεται</a:t>
            </a:r>
            <a:r>
              <a:rPr lang="el-GR" sz="1600" b="1" dirty="0">
                <a:solidFill>
                  <a:srgbClr val="008080"/>
                </a:solidFill>
              </a:rPr>
              <a:t> το προϊόν της </a:t>
            </a:r>
            <a:r>
              <a:rPr lang="en-US" sz="1600" b="1" dirty="0">
                <a:solidFill>
                  <a:srgbClr val="008080"/>
                </a:solidFill>
              </a:rPr>
              <a:t>S</a:t>
            </a:r>
            <a:r>
              <a:rPr lang="en-US" sz="1600" b="1" baseline="-25000" dirty="0">
                <a:solidFill>
                  <a:srgbClr val="008080"/>
                </a:solidFill>
              </a:rPr>
              <a:t>N2</a:t>
            </a:r>
            <a:r>
              <a:rPr lang="el-GR" sz="1600" b="1" dirty="0">
                <a:solidFill>
                  <a:srgbClr val="008080"/>
                </a:solidFill>
              </a:rPr>
              <a:t> ενώ τα υποδεέστερα </a:t>
            </a:r>
            <a:r>
              <a:rPr lang="el-GR" sz="1600" b="1" dirty="0" err="1">
                <a:solidFill>
                  <a:srgbClr val="008080"/>
                </a:solidFill>
              </a:rPr>
              <a:t>πυρηνόφιλα</a:t>
            </a:r>
            <a:r>
              <a:rPr lang="el-GR" sz="1600" b="1" dirty="0">
                <a:solidFill>
                  <a:srgbClr val="008080"/>
                </a:solidFill>
              </a:rPr>
              <a:t> πρέπει πρώτα να </a:t>
            </a:r>
            <a:r>
              <a:rPr lang="el-GR" sz="1600" b="1" dirty="0" err="1">
                <a:solidFill>
                  <a:srgbClr val="008080"/>
                </a:solidFill>
              </a:rPr>
              <a:t>αποπρωτονιοθούν</a:t>
            </a:r>
            <a:r>
              <a:rPr lang="el-GR" sz="1600" b="1" dirty="0">
                <a:solidFill>
                  <a:srgbClr val="008080"/>
                </a:solidFill>
              </a:rPr>
              <a:t> προκειμένου να αντιδράσει το αποτελεσματικότερο ανιόν τους  </a:t>
            </a:r>
            <a:endParaRPr lang="en-GB" sz="1600" b="1" dirty="0">
              <a:solidFill>
                <a:srgbClr val="008080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85B43B7-6F5D-4346-8CC2-3046C0CDF4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369381"/>
              </p:ext>
            </p:extLst>
          </p:nvPr>
        </p:nvGraphicFramePr>
        <p:xfrm>
          <a:off x="3446463" y="1779588"/>
          <a:ext cx="4813300" cy="381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CS ChemDraw Drawing" r:id="rId2" imgW="3465265" imgH="2749140" progId="ChemDraw.Document.6.0">
                  <p:embed/>
                </p:oleObj>
              </mc:Choice>
              <mc:Fallback>
                <p:oleObj name="CS ChemDraw Drawing" r:id="rId2" imgW="3465265" imgH="2749140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6463" y="1779588"/>
                        <a:ext cx="4813300" cy="381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3E0688-9683-4DAB-8A34-9F6B4D65E5DF}"/>
              </a:ext>
            </a:extLst>
          </p:cNvPr>
          <p:cNvSpPr txBox="1"/>
          <p:nvPr/>
        </p:nvSpPr>
        <p:spPr>
          <a:xfrm>
            <a:off x="425687" y="4920344"/>
            <a:ext cx="3796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Εδώ χρησιμοποιείται μία ήπια βάση για να </a:t>
            </a:r>
            <a:r>
              <a:rPr lang="el-GR" sz="1600" dirty="0" err="1"/>
              <a:t>αποπρωτονιώσει</a:t>
            </a:r>
            <a:r>
              <a:rPr lang="el-GR" sz="1600" dirty="0"/>
              <a:t> το όξινο άλας. </a:t>
            </a:r>
            <a:r>
              <a:rPr lang="el-GR" sz="1600" dirty="0" err="1"/>
              <a:t>Αποπρωτονίωση</a:t>
            </a:r>
            <a:r>
              <a:rPr lang="el-GR" sz="1600" dirty="0"/>
              <a:t> του Ν</a:t>
            </a:r>
            <a:r>
              <a:rPr lang="en-US" sz="1600" dirty="0"/>
              <a:t>u</a:t>
            </a:r>
            <a:r>
              <a:rPr lang="el-GR" sz="1600" dirty="0"/>
              <a:t>-Η θα απαιτούσε πολύ ισχυρότερη βάση.</a:t>
            </a:r>
            <a:endParaRPr lang="en-GB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0FF76-3DB6-4901-8604-9492A8F52441}"/>
              </a:ext>
            </a:extLst>
          </p:cNvPr>
          <p:cNvSpPr txBox="1"/>
          <p:nvPr/>
        </p:nvSpPr>
        <p:spPr>
          <a:xfrm>
            <a:off x="8015547" y="1466352"/>
            <a:ext cx="407996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Εδώ χρησιμοποιείται μία βάση για να </a:t>
            </a:r>
            <a:r>
              <a:rPr lang="el-GR" sz="1600" dirty="0" err="1"/>
              <a:t>αποπρωτονιώσει</a:t>
            </a:r>
            <a:r>
              <a:rPr lang="el-GR" sz="1600" dirty="0"/>
              <a:t> το Ν</a:t>
            </a:r>
            <a:r>
              <a:rPr lang="en-US" sz="1600" dirty="0"/>
              <a:t>u</a:t>
            </a:r>
            <a:r>
              <a:rPr lang="el-GR" sz="1600" dirty="0"/>
              <a:t>-Η (π.χ. Η</a:t>
            </a:r>
            <a:r>
              <a:rPr lang="el-GR" sz="1600" baseline="-25000" dirty="0"/>
              <a:t>2</a:t>
            </a:r>
            <a:r>
              <a:rPr lang="el-GR" sz="1600" dirty="0"/>
              <a:t>Ο, </a:t>
            </a:r>
            <a:r>
              <a:rPr lang="en-US" sz="1600" dirty="0" err="1"/>
              <a:t>ROH</a:t>
            </a:r>
            <a:r>
              <a:rPr lang="en-US" sz="1600" dirty="0"/>
              <a:t>, </a:t>
            </a:r>
            <a:r>
              <a:rPr lang="en-US" sz="1600" dirty="0" err="1"/>
              <a:t>ArOH</a:t>
            </a:r>
            <a:r>
              <a:rPr lang="en-US" sz="1600" dirty="0"/>
              <a:t>, R-CO</a:t>
            </a:r>
            <a:r>
              <a:rPr lang="en-US" sz="1600" baseline="-25000" dirty="0"/>
              <a:t>2</a:t>
            </a:r>
            <a:r>
              <a:rPr lang="en-US" sz="1600" dirty="0"/>
              <a:t>H</a:t>
            </a:r>
            <a:r>
              <a:rPr lang="el-GR" sz="1600" dirty="0"/>
              <a:t>) προκειμένου να  σχηματιστεί το καλύτερο </a:t>
            </a:r>
            <a:r>
              <a:rPr lang="el-GR" sz="1600" dirty="0" err="1"/>
              <a:t>πυρηνόφιλο</a:t>
            </a:r>
            <a:r>
              <a:rPr lang="el-GR" sz="1600" dirty="0"/>
              <a:t> </a:t>
            </a:r>
            <a:r>
              <a:rPr lang="en-US" sz="1600" dirty="0"/>
              <a:t>Nu</a:t>
            </a:r>
            <a:r>
              <a:rPr lang="en-US" sz="1600" baseline="30000" dirty="0"/>
              <a:t>─</a:t>
            </a:r>
            <a:r>
              <a:rPr lang="el-GR" sz="1600" dirty="0"/>
              <a:t>. </a:t>
            </a:r>
          </a:p>
          <a:p>
            <a:r>
              <a:rPr lang="el-GR" sz="1600" dirty="0"/>
              <a:t>Η βάση πρέπει να έχει εφάμιλλη ή μεγαλύτερη </a:t>
            </a:r>
            <a:r>
              <a:rPr lang="en-US" sz="1600" b="1" dirty="0" err="1"/>
              <a:t>p</a:t>
            </a:r>
            <a:r>
              <a:rPr lang="en-US" sz="1600" b="1" i="1" dirty="0" err="1"/>
              <a:t>K</a:t>
            </a:r>
            <a:r>
              <a:rPr lang="en-US" sz="1600" b="1" baseline="-25000" dirty="0" err="1"/>
              <a:t>a</a:t>
            </a:r>
            <a:r>
              <a:rPr lang="en-US" sz="1600" b="1" dirty="0"/>
              <a:t>,</a:t>
            </a:r>
            <a:r>
              <a:rPr lang="el-GR" sz="1600" b="1" dirty="0"/>
              <a:t> (</a:t>
            </a:r>
            <a:r>
              <a:rPr lang="en-US" sz="1600" b="1" dirty="0" err="1"/>
              <a:t>p</a:t>
            </a:r>
            <a:r>
              <a:rPr lang="en-US" sz="1600" b="1" i="1" dirty="0" err="1"/>
              <a:t>K</a:t>
            </a:r>
            <a:r>
              <a:rPr lang="en-US" sz="1600" b="1" i="1" baseline="-25000" dirty="0" err="1"/>
              <a:t>BH</a:t>
            </a:r>
            <a:r>
              <a:rPr lang="en-US" sz="1600" b="1" i="1" baseline="-25000" dirty="0"/>
              <a:t>+</a:t>
            </a:r>
            <a:r>
              <a:rPr lang="el-GR" sz="1600" dirty="0"/>
              <a:t>) από την </a:t>
            </a:r>
            <a:r>
              <a:rPr lang="en-US" sz="1600" b="1" dirty="0" err="1"/>
              <a:t>p</a:t>
            </a:r>
            <a:r>
              <a:rPr lang="en-US" sz="1600" b="1" i="1" dirty="0" err="1"/>
              <a:t>K</a:t>
            </a:r>
            <a:r>
              <a:rPr lang="en-US" sz="1600" b="1" baseline="-25000" dirty="0" err="1"/>
              <a:t>a</a:t>
            </a:r>
            <a:r>
              <a:rPr lang="en-US" sz="1600" b="1" dirty="0"/>
              <a:t>,</a:t>
            </a:r>
            <a:r>
              <a:rPr lang="el-GR" sz="1600" b="1" dirty="0"/>
              <a:t> </a:t>
            </a:r>
            <a:r>
              <a:rPr lang="el-GR" sz="1600" dirty="0"/>
              <a:t>του Ν</a:t>
            </a:r>
            <a:r>
              <a:rPr lang="en-US" sz="1600" dirty="0"/>
              <a:t>u</a:t>
            </a:r>
            <a:r>
              <a:rPr lang="el-GR" sz="1600" dirty="0"/>
              <a:t>Η.</a:t>
            </a:r>
          </a:p>
          <a:p>
            <a:endParaRPr lang="en-GB" sz="1600" baseline="30000" dirty="0">
              <a:solidFill>
                <a:srgbClr val="99003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F1F43-51E8-4C67-843C-79A9DD575E50}"/>
              </a:ext>
            </a:extLst>
          </p:cNvPr>
          <p:cNvSpPr txBox="1"/>
          <p:nvPr/>
        </p:nvSpPr>
        <p:spPr>
          <a:xfrm>
            <a:off x="153509" y="1665152"/>
            <a:ext cx="4841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0000FF"/>
                </a:solidFill>
              </a:rPr>
              <a:t>Καλό </a:t>
            </a:r>
            <a:r>
              <a:rPr lang="el-GR" sz="1600" dirty="0" err="1">
                <a:solidFill>
                  <a:srgbClr val="0000FF"/>
                </a:solidFill>
              </a:rPr>
              <a:t>πυρηνόφιλο</a:t>
            </a:r>
            <a:r>
              <a:rPr lang="el-GR" sz="1600" dirty="0">
                <a:solidFill>
                  <a:srgbClr val="0000FF"/>
                </a:solidFill>
              </a:rPr>
              <a:t> </a:t>
            </a:r>
            <a:r>
              <a:rPr lang="el-GR" sz="1600" dirty="0" err="1">
                <a:solidFill>
                  <a:srgbClr val="0000FF"/>
                </a:solidFill>
              </a:rPr>
              <a:t>π.χ</a:t>
            </a:r>
            <a:r>
              <a:rPr lang="el-GR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RNH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→</a:t>
            </a:r>
            <a:r>
              <a:rPr lang="el-GR" sz="1600" dirty="0">
                <a:solidFill>
                  <a:srgbClr val="0000FF"/>
                </a:solidFill>
              </a:rPr>
              <a:t> απευθείας αντίδραση</a:t>
            </a:r>
            <a:r>
              <a:rPr lang="en-US" sz="1600" b="1" dirty="0">
                <a:solidFill>
                  <a:srgbClr val="0000FF"/>
                </a:solidFill>
              </a:rPr>
              <a:t> S</a:t>
            </a:r>
            <a:r>
              <a:rPr lang="en-US" sz="1600" b="1" baseline="-25000" dirty="0">
                <a:solidFill>
                  <a:srgbClr val="0000FF"/>
                </a:solidFill>
              </a:rPr>
              <a:t>N2</a:t>
            </a:r>
            <a:r>
              <a:rPr lang="el-GR" sz="1600" dirty="0">
                <a:solidFill>
                  <a:srgbClr val="0000FF"/>
                </a:solidFill>
              </a:rPr>
              <a:t> 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5D7B7-A157-424D-9740-91CCCEF17A96}"/>
              </a:ext>
            </a:extLst>
          </p:cNvPr>
          <p:cNvSpPr txBox="1"/>
          <p:nvPr/>
        </p:nvSpPr>
        <p:spPr>
          <a:xfrm>
            <a:off x="8015547" y="4751067"/>
            <a:ext cx="3999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0000FF"/>
                </a:solidFill>
              </a:rPr>
              <a:t>Αντίδραση</a:t>
            </a:r>
            <a:r>
              <a:rPr lang="en-US" sz="1600" b="1" dirty="0">
                <a:solidFill>
                  <a:srgbClr val="0000FF"/>
                </a:solidFill>
              </a:rPr>
              <a:t> S</a:t>
            </a:r>
            <a:r>
              <a:rPr lang="en-US" sz="1600" b="1" baseline="-25000" dirty="0">
                <a:solidFill>
                  <a:srgbClr val="0000FF"/>
                </a:solidFill>
              </a:rPr>
              <a:t>N2</a:t>
            </a:r>
            <a:r>
              <a:rPr lang="el-GR" sz="1600" b="1" baseline="-25000" dirty="0">
                <a:solidFill>
                  <a:srgbClr val="0000FF"/>
                </a:solidFill>
              </a:rPr>
              <a:t> </a:t>
            </a:r>
            <a:r>
              <a:rPr lang="el-GR" sz="1600" dirty="0">
                <a:solidFill>
                  <a:srgbClr val="0000FF"/>
                </a:solidFill>
              </a:rPr>
              <a:t>με το ανιόν </a:t>
            </a:r>
            <a:r>
              <a:rPr lang="en-US" sz="1600" dirty="0">
                <a:solidFill>
                  <a:srgbClr val="0000FF"/>
                </a:solidFill>
              </a:rPr>
              <a:t>Nu</a:t>
            </a:r>
            <a:r>
              <a:rPr lang="en-US" sz="1600" baseline="30000" dirty="0">
                <a:solidFill>
                  <a:srgbClr val="0000FF"/>
                </a:solidFill>
              </a:rPr>
              <a:t>─ 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l-GR" sz="1600" dirty="0">
                <a:solidFill>
                  <a:srgbClr val="0000FF"/>
                </a:solidFill>
              </a:rPr>
              <a:t>όχι με το </a:t>
            </a:r>
            <a:r>
              <a:rPr lang="en-US" sz="1600" dirty="0" err="1">
                <a:solidFill>
                  <a:srgbClr val="0000FF"/>
                </a:solidFill>
              </a:rPr>
              <a:t>NuH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12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398CAF-9752-4151-A72A-4253565544FD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Μετατροπή του υδροξυλίου (</a:t>
            </a:r>
            <a:r>
              <a:rPr lang="el-GR" sz="2400" b="1" dirty="0" err="1">
                <a:solidFill>
                  <a:srgbClr val="000099"/>
                </a:solidFill>
              </a:rPr>
              <a:t>ΟΗ</a:t>
            </a:r>
            <a:r>
              <a:rPr lang="el-GR" sz="2400" b="1" dirty="0">
                <a:solidFill>
                  <a:srgbClr val="000099"/>
                </a:solidFill>
              </a:rPr>
              <a:t>) των αλκοολών σε αποχωρούσα ομάδα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051D73-636B-4DDC-8EC6-85C3E7C32555}"/>
              </a:ext>
            </a:extLst>
          </p:cNvPr>
          <p:cNvSpPr txBox="1"/>
          <p:nvPr/>
        </p:nvSpPr>
        <p:spPr>
          <a:xfrm>
            <a:off x="266153" y="945423"/>
            <a:ext cx="11708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Οι αλκοόλες είναι ευρέως διαθέσιμες και σχετικά φθηνές για αυτό και αποτελούν χρήσιμες πρώτες ύλες /δομικά υλικά στην οργανική σύνθεση. Ωστόσο δεν αποτελούν υποστρώματα για την </a:t>
            </a:r>
            <a:r>
              <a:rPr lang="en-US" sz="1600" dirty="0"/>
              <a:t>S</a:t>
            </a:r>
            <a:r>
              <a:rPr lang="en-US" sz="1600" baseline="-25000" dirty="0"/>
              <a:t>N2 </a:t>
            </a:r>
            <a:r>
              <a:rPr lang="el-GR" sz="1600" dirty="0"/>
              <a:t>διότι το ανιόν υδροξειδίου (</a:t>
            </a:r>
            <a:r>
              <a:rPr lang="el-GR" sz="1600" dirty="0" err="1"/>
              <a:t>ΟΗ</a:t>
            </a:r>
            <a:r>
              <a:rPr lang="el-GR" sz="1600" baseline="30000" dirty="0"/>
              <a:t>─</a:t>
            </a:r>
            <a:r>
              <a:rPr lang="el-GR" sz="1600" dirty="0"/>
              <a:t>)</a:t>
            </a:r>
            <a:r>
              <a:rPr lang="en-US" sz="1600" dirty="0"/>
              <a:t> </a:t>
            </a:r>
            <a:r>
              <a:rPr lang="el-GR" sz="1600" dirty="0"/>
              <a:t>δεν είναι καλή αποχωρούσα ομάδα. Για να σπάσει ο δεσμός </a:t>
            </a:r>
            <a:r>
              <a:rPr lang="en-US" sz="1600" dirty="0"/>
              <a:t>C-O, </a:t>
            </a:r>
            <a:r>
              <a:rPr lang="el-GR" sz="1600" dirty="0"/>
              <a:t>θα πρέπει το Ο να μπορεί να σταθεροποιεί επαρκώς το αρνητικό φορτίο που θα αποκτήσει κατά την αποβολή του/ εκτόπισή του από ένα </a:t>
            </a:r>
            <a:r>
              <a:rPr lang="el-GR" sz="1600" dirty="0" err="1"/>
              <a:t>πυρηνόφιλο</a:t>
            </a:r>
            <a:r>
              <a:rPr lang="el-GR" sz="1600" dirty="0"/>
              <a:t> που προσβάλει τον </a:t>
            </a:r>
            <a:r>
              <a:rPr lang="en-US" sz="1600" dirty="0"/>
              <a:t>C</a:t>
            </a:r>
            <a:r>
              <a:rPr lang="el-GR" sz="1600" dirty="0"/>
              <a:t>. Για αυτό, </a:t>
            </a:r>
            <a:r>
              <a:rPr lang="el-GR" sz="1600" b="1" dirty="0"/>
              <a:t>στο άτομο οξυγόνου </a:t>
            </a:r>
            <a:r>
              <a:rPr lang="el-GR" sz="1600" dirty="0"/>
              <a:t>μίας αλκοόλης προσαρτούμε μία </a:t>
            </a:r>
            <a:r>
              <a:rPr lang="el-GR" sz="1600" dirty="0" err="1"/>
              <a:t>ηλεκτραρνητική</a:t>
            </a:r>
            <a:r>
              <a:rPr lang="el-GR" sz="1600" dirty="0"/>
              <a:t> ομάδα  που να έλκει </a:t>
            </a:r>
            <a:r>
              <a:rPr lang="en-US" sz="1600" dirty="0"/>
              <a:t>e- </a:t>
            </a:r>
            <a:r>
              <a:rPr lang="el-GR" sz="1600" dirty="0"/>
              <a:t> και να σταθεροποιεί αποτελεσματικότερα το αρνητικό φορτίο σε </a:t>
            </a:r>
            <a:r>
              <a:rPr lang="el-GR" sz="1600" b="1" dirty="0"/>
              <a:t>αυτό</a:t>
            </a:r>
            <a:r>
              <a:rPr lang="el-GR" sz="1600" dirty="0"/>
              <a:t>. Έτσι το </a:t>
            </a:r>
            <a:r>
              <a:rPr lang="el-GR" sz="1600" b="1" dirty="0"/>
              <a:t>άτομο οξυγόνου </a:t>
            </a:r>
            <a:r>
              <a:rPr lang="el-GR" sz="1600" dirty="0"/>
              <a:t>της αλκοόλης ενσωματώνεται σε μία νέα ομάδα που μπορεί να αποκοπεί/αποχωρήσει από τον </a:t>
            </a:r>
            <a:r>
              <a:rPr lang="en-US" sz="1600" dirty="0"/>
              <a:t>C.</a:t>
            </a:r>
            <a:r>
              <a:rPr lang="el-GR" sz="1600" dirty="0"/>
              <a:t> Τέτοιες ομάδες είναι οι </a:t>
            </a:r>
            <a:r>
              <a:rPr lang="el-GR" sz="1600" dirty="0" err="1"/>
              <a:t>σουλφονυλομάδες</a:t>
            </a:r>
            <a:endParaRPr lang="en-US" sz="16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55BE922-4EEC-4E11-AF1F-6DEEAAD12A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606593"/>
              </p:ext>
            </p:extLst>
          </p:nvPr>
        </p:nvGraphicFramePr>
        <p:xfrm>
          <a:off x="5843543" y="2758672"/>
          <a:ext cx="5791200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CS ChemDraw Drawing" r:id="rId2" imgW="5463169" imgH="3727350" progId="ChemDraw.Document.6.0">
                  <p:embed/>
                </p:oleObj>
              </mc:Choice>
              <mc:Fallback>
                <p:oleObj name="CS ChemDraw Drawing" r:id="rId2" imgW="5463169" imgH="3727350" progId="ChemDraw.Document.6.0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3543" y="2758672"/>
                        <a:ext cx="5791200" cy="3952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0670C9C-66AD-4107-A40A-E0545E120F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937077"/>
              </p:ext>
            </p:extLst>
          </p:nvPr>
        </p:nvGraphicFramePr>
        <p:xfrm>
          <a:off x="574040" y="2720603"/>
          <a:ext cx="4642394" cy="3988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CS ChemDraw Drawing" r:id="rId4" imgW="4414512" imgH="3792960" progId="ChemDraw.Document.6.0">
                  <p:embed/>
                </p:oleObj>
              </mc:Choice>
              <mc:Fallback>
                <p:oleObj name="CS ChemDraw Drawing" r:id="rId4" imgW="4414512" imgH="3792960" progId="ChemDraw.Document.6.0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" y="2720603"/>
                        <a:ext cx="4642394" cy="39880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3212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DC573B-3F06-4CAF-9CB1-61A7E232E3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177" t="29451" r="42278" b="12711"/>
          <a:stretch/>
        </p:blipFill>
        <p:spPr>
          <a:xfrm>
            <a:off x="2071869" y="1169040"/>
            <a:ext cx="6805914" cy="5531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C7166-0076-4DD8-B235-F0AC7BB48AB3}"/>
              </a:ext>
            </a:extLst>
          </p:cNvPr>
          <p:cNvSpPr txBox="1"/>
          <p:nvPr/>
        </p:nvSpPr>
        <p:spPr>
          <a:xfrm>
            <a:off x="1" y="33563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Σύνθεση </a:t>
            </a:r>
            <a:r>
              <a:rPr lang="el-GR" sz="2400" b="1" dirty="0" err="1">
                <a:solidFill>
                  <a:srgbClr val="000099"/>
                </a:solidFill>
              </a:rPr>
              <a:t>αλκυλο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l-GR" sz="2400" b="1" dirty="0" err="1">
                <a:solidFill>
                  <a:srgbClr val="000099"/>
                </a:solidFill>
              </a:rPr>
              <a:t>σουλφονικών</a:t>
            </a:r>
            <a:r>
              <a:rPr lang="el-GR" sz="2400" b="1" dirty="0">
                <a:solidFill>
                  <a:srgbClr val="000099"/>
                </a:solidFill>
              </a:rPr>
              <a:t> εστέρων - υποστρώματα για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 </a:t>
            </a:r>
            <a:r>
              <a:rPr lang="el-GR" sz="2400" b="1" dirty="0">
                <a:solidFill>
                  <a:srgbClr val="000099"/>
                </a:solidFill>
              </a:rPr>
              <a:t>από αλκοόλες</a:t>
            </a:r>
            <a:endParaRPr lang="en-GB" sz="2400" b="1" baseline="-25000" dirty="0">
              <a:solidFill>
                <a:srgbClr val="000099"/>
              </a:solidFill>
            </a:endParaRPr>
          </a:p>
          <a:p>
            <a:pPr algn="ctr"/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59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1C90B-B05D-4C7E-B89A-E066A66E9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407" t="17404" r="29374" b="37596"/>
          <a:stretch/>
        </p:blipFill>
        <p:spPr>
          <a:xfrm>
            <a:off x="3376613" y="1209995"/>
            <a:ext cx="6119811" cy="3803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890A6-83E2-4FC4-B66D-06C9181A3E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891" t="56779" r="45859" b="27356"/>
          <a:stretch/>
        </p:blipFill>
        <p:spPr>
          <a:xfrm>
            <a:off x="3614738" y="5165438"/>
            <a:ext cx="5324476" cy="146423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826A7A-340A-4E7A-B446-0E2FF0D07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843163"/>
              </p:ext>
            </p:extLst>
          </p:nvPr>
        </p:nvGraphicFramePr>
        <p:xfrm>
          <a:off x="157163" y="2700607"/>
          <a:ext cx="309562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0" name="CS ChemDraw Drawing" r:id="rId4" imgW="2107307" imgH="1982340" progId="ChemDraw.Document.6.0">
                  <p:embed/>
                </p:oleObj>
              </mc:Choice>
              <mc:Fallback>
                <p:oleObj name="CS ChemDraw Drawing" r:id="rId4" imgW="2107307" imgH="1982340" progId="ChemDraw.Document.6.0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3" y="2700607"/>
                        <a:ext cx="3095625" cy="292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38507E4-90C6-4520-9015-ECD9E17326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601123"/>
              </p:ext>
            </p:extLst>
          </p:nvPr>
        </p:nvGraphicFramePr>
        <p:xfrm>
          <a:off x="9236075" y="2594244"/>
          <a:ext cx="28098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1" name="CS ChemDraw Drawing" r:id="rId6" imgW="2091909" imgH="414180" progId="ChemDraw.Document.6.0">
                  <p:embed/>
                </p:oleObj>
              </mc:Choice>
              <mc:Fallback>
                <p:oleObj name="CS ChemDraw Drawing" r:id="rId6" imgW="2091909" imgH="414180" progId="ChemDraw.Document.6.0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6075" y="2594244"/>
                        <a:ext cx="2809875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59B9EF8-F635-4DEF-BE75-D68879F1576F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Υποστρώματα για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 </a:t>
            </a:r>
            <a:r>
              <a:rPr lang="el-GR" sz="2400" b="1" dirty="0">
                <a:solidFill>
                  <a:srgbClr val="000099"/>
                </a:solidFill>
              </a:rPr>
              <a:t>από </a:t>
            </a:r>
            <a:r>
              <a:rPr lang="el-GR" sz="2400" b="1" dirty="0" err="1">
                <a:solidFill>
                  <a:srgbClr val="000099"/>
                </a:solidFill>
              </a:rPr>
              <a:t>χειρόμορφες</a:t>
            </a:r>
            <a:r>
              <a:rPr lang="el-GR" sz="2400" b="1" dirty="0">
                <a:solidFill>
                  <a:srgbClr val="000099"/>
                </a:solidFill>
              </a:rPr>
              <a:t> αλκοόλες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57F62-D11B-4DB3-A965-E07601A27103}"/>
              </a:ext>
            </a:extLst>
          </p:cNvPr>
          <p:cNvSpPr txBox="1"/>
          <p:nvPr/>
        </p:nvSpPr>
        <p:spPr>
          <a:xfrm>
            <a:off x="2152707" y="3159123"/>
            <a:ext cx="1281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>
                <a:solidFill>
                  <a:srgbClr val="990033"/>
                </a:solidFill>
              </a:rPr>
              <a:t>εμπλέκεται</a:t>
            </a:r>
            <a:r>
              <a:rPr lang="en-US" sz="1400" dirty="0">
                <a:solidFill>
                  <a:srgbClr val="990033"/>
                </a:solidFill>
              </a:rPr>
              <a:t> </a:t>
            </a:r>
            <a:r>
              <a:rPr lang="en-US" sz="1400" b="1" dirty="0">
                <a:solidFill>
                  <a:srgbClr val="990033"/>
                </a:solidFill>
              </a:rPr>
              <a:t>S</a:t>
            </a:r>
            <a:r>
              <a:rPr lang="en-US" sz="1400" b="1" baseline="-25000" dirty="0">
                <a:solidFill>
                  <a:srgbClr val="990033"/>
                </a:solidFill>
              </a:rPr>
              <a:t>N2</a:t>
            </a:r>
          </a:p>
          <a:p>
            <a:pPr algn="ctr"/>
            <a:r>
              <a:rPr lang="en-US" sz="1400" dirty="0">
                <a:solidFill>
                  <a:srgbClr val="990033"/>
                </a:solidFill>
              </a:rPr>
              <a:t>→ </a:t>
            </a:r>
            <a:r>
              <a:rPr lang="el-GR" sz="1400" dirty="0">
                <a:solidFill>
                  <a:srgbClr val="990033"/>
                </a:solidFill>
              </a:rPr>
              <a:t>προϊόν με </a:t>
            </a: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αντιστροφή </a:t>
            </a: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στερεοχημείας</a:t>
            </a:r>
            <a:endParaRPr lang="en-GB" sz="1400" dirty="0">
              <a:solidFill>
                <a:srgbClr val="9900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5C2787-BB99-40D0-9A09-97E77A5DBB5A}"/>
              </a:ext>
            </a:extLst>
          </p:cNvPr>
          <p:cNvSpPr txBox="1"/>
          <p:nvPr/>
        </p:nvSpPr>
        <p:spPr>
          <a:xfrm>
            <a:off x="1260077" y="4054663"/>
            <a:ext cx="1281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990033"/>
                </a:solidFill>
              </a:rPr>
              <a:t>S</a:t>
            </a:r>
            <a:r>
              <a:rPr lang="en-US" sz="1400" b="1" baseline="-25000" dirty="0">
                <a:solidFill>
                  <a:srgbClr val="990033"/>
                </a:solidFill>
              </a:rPr>
              <a:t>N2</a:t>
            </a:r>
            <a:r>
              <a:rPr lang="el-GR" sz="1400" b="1" baseline="-25000" dirty="0">
                <a:solidFill>
                  <a:srgbClr val="990033"/>
                </a:solidFill>
              </a:rPr>
              <a:t> </a:t>
            </a:r>
            <a:r>
              <a:rPr lang="en-US" sz="1400" dirty="0">
                <a:solidFill>
                  <a:srgbClr val="990033"/>
                </a:solidFill>
              </a:rPr>
              <a:t>→</a:t>
            </a:r>
            <a:endParaRPr lang="el-GR" sz="1400" dirty="0">
              <a:solidFill>
                <a:srgbClr val="990033"/>
              </a:solidFill>
            </a:endParaRP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προϊόν με </a:t>
            </a: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αντιστροφή </a:t>
            </a: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στερεοχημείας</a:t>
            </a:r>
            <a:endParaRPr lang="en-GB" sz="1400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B878B-76E0-42E0-BB49-E3A2D36E0763}"/>
              </a:ext>
            </a:extLst>
          </p:cNvPr>
          <p:cNvSpPr txBox="1"/>
          <p:nvPr/>
        </p:nvSpPr>
        <p:spPr>
          <a:xfrm>
            <a:off x="0" y="5754580"/>
            <a:ext cx="3095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990099"/>
                </a:solidFill>
              </a:rPr>
              <a:t>Συνολικά Δύο διαδοχικές </a:t>
            </a:r>
            <a:r>
              <a:rPr lang="en-US" sz="1400" b="1" dirty="0">
                <a:solidFill>
                  <a:srgbClr val="990099"/>
                </a:solidFill>
              </a:rPr>
              <a:t>S</a:t>
            </a:r>
            <a:r>
              <a:rPr lang="en-US" sz="1400" b="1" baseline="-25000" dirty="0">
                <a:solidFill>
                  <a:srgbClr val="990099"/>
                </a:solidFill>
              </a:rPr>
              <a:t>N2</a:t>
            </a:r>
            <a:r>
              <a:rPr lang="el-GR" sz="1400" b="1" baseline="-25000" dirty="0">
                <a:solidFill>
                  <a:srgbClr val="990099"/>
                </a:solidFill>
              </a:rPr>
              <a:t> </a:t>
            </a:r>
            <a:r>
              <a:rPr lang="en-US" sz="1400" dirty="0">
                <a:solidFill>
                  <a:srgbClr val="990099"/>
                </a:solidFill>
              </a:rPr>
              <a:t>→</a:t>
            </a:r>
            <a:endParaRPr lang="el-GR" sz="1400" dirty="0">
              <a:solidFill>
                <a:srgbClr val="990099"/>
              </a:solidFill>
            </a:endParaRP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προϊόν με διατήρηση της στερεοχημείας της αρχικής αλκοόλης</a:t>
            </a:r>
            <a:endParaRPr lang="en-GB" sz="1400" dirty="0">
              <a:solidFill>
                <a:srgbClr val="99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FB15C-0DF2-4D6D-B5AF-4EEE4E789979}"/>
              </a:ext>
            </a:extLst>
          </p:cNvPr>
          <p:cNvSpPr txBox="1"/>
          <p:nvPr/>
        </p:nvSpPr>
        <p:spPr>
          <a:xfrm>
            <a:off x="10336011" y="3324494"/>
            <a:ext cx="188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990099"/>
                </a:solidFill>
              </a:rPr>
              <a:t>Συνολικά Μία </a:t>
            </a:r>
            <a:r>
              <a:rPr lang="en-US" sz="1400" b="1" dirty="0">
                <a:solidFill>
                  <a:srgbClr val="990099"/>
                </a:solidFill>
              </a:rPr>
              <a:t>S</a:t>
            </a:r>
            <a:r>
              <a:rPr lang="en-US" sz="1400" b="1" baseline="-25000" dirty="0">
                <a:solidFill>
                  <a:srgbClr val="990099"/>
                </a:solidFill>
              </a:rPr>
              <a:t>N2</a:t>
            </a:r>
            <a:r>
              <a:rPr lang="el-GR" sz="1400" b="1" baseline="-25000" dirty="0">
                <a:solidFill>
                  <a:srgbClr val="990099"/>
                </a:solidFill>
              </a:rPr>
              <a:t> </a:t>
            </a:r>
            <a:r>
              <a:rPr lang="en-US" sz="1400" dirty="0">
                <a:solidFill>
                  <a:srgbClr val="990099"/>
                </a:solidFill>
              </a:rPr>
              <a:t>→</a:t>
            </a:r>
            <a:endParaRPr lang="el-GR" sz="1400" dirty="0">
              <a:solidFill>
                <a:srgbClr val="990099"/>
              </a:solidFill>
            </a:endParaRP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προϊόν με αντιστροφή της στερεοχημείας της αρχικής αλκοόλης</a:t>
            </a:r>
            <a:endParaRPr lang="en-GB" sz="1400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9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D55A2C2-5857-4557-991B-108CAC002E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636251"/>
              </p:ext>
            </p:extLst>
          </p:nvPr>
        </p:nvGraphicFramePr>
        <p:xfrm>
          <a:off x="1324066" y="1415451"/>
          <a:ext cx="8991600" cy="440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CS ChemDraw Drawing" r:id="rId2" imgW="8828215" imgH="4338630" progId="ChemDraw.Document.6.0">
                  <p:embed/>
                </p:oleObj>
              </mc:Choice>
              <mc:Fallback>
                <p:oleObj name="CS ChemDraw Drawing" r:id="rId2" imgW="8828215" imgH="4338630" progId="ChemDraw.Document.6.0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4066" y="1415451"/>
                        <a:ext cx="8991600" cy="440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8B1F68D-A9D0-4572-AB27-CE030A3C049B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      </a:t>
            </a:r>
            <a:r>
              <a:rPr lang="en-US" sz="2400" b="1" dirty="0">
                <a:solidFill>
                  <a:srgbClr val="000099"/>
                </a:solidFill>
              </a:rPr>
              <a:t>vs</a:t>
            </a:r>
            <a:r>
              <a:rPr lang="en-US" sz="2400" b="1" baseline="-25000" dirty="0">
                <a:solidFill>
                  <a:srgbClr val="000099"/>
                </a:solidFill>
              </a:rPr>
              <a:t>      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8FE7-2635-455B-8429-38519C41A459}"/>
              </a:ext>
            </a:extLst>
          </p:cNvPr>
          <p:cNvSpPr txBox="1"/>
          <p:nvPr/>
        </p:nvSpPr>
        <p:spPr>
          <a:xfrm>
            <a:off x="1393372" y="1045022"/>
            <a:ext cx="3291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Δύο πιθανά σενάρια για την αποβολή του </a:t>
            </a:r>
            <a:endParaRPr lang="en-GB" sz="14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8C1C5B1-E0E2-455C-99A8-0189317F91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980703"/>
              </p:ext>
            </p:extLst>
          </p:nvPr>
        </p:nvGraphicFramePr>
        <p:xfrm>
          <a:off x="4557658" y="999897"/>
          <a:ext cx="2540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CS ChemDraw Drawing" r:id="rId4" imgW="254195" imgH="298350" progId="ChemDraw.Document.6.0">
                  <p:embed/>
                </p:oleObj>
              </mc:Choice>
              <mc:Fallback>
                <p:oleObj name="CS ChemDraw Drawing" r:id="rId4" imgW="254195" imgH="298350" progId="ChemDraw.Document.6.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658" y="999897"/>
                        <a:ext cx="254000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7A2053-BB7F-4643-B5AD-49BFD87479BA}"/>
              </a:ext>
            </a:extLst>
          </p:cNvPr>
          <p:cNvSpPr txBox="1"/>
          <p:nvPr/>
        </p:nvSpPr>
        <p:spPr>
          <a:xfrm>
            <a:off x="5730239" y="3853249"/>
            <a:ext cx="631371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Όταν η αποχωρούσα ομάδα είναι σε </a:t>
            </a:r>
            <a:r>
              <a:rPr lang="el-GR" sz="1400" b="1" dirty="0" err="1"/>
              <a:t>πρωτοταγή</a:t>
            </a:r>
            <a:r>
              <a:rPr lang="el-GR" sz="1400" b="1" dirty="0"/>
              <a:t> άνθρακα ευνοείται περισσότερο η </a:t>
            </a:r>
            <a:r>
              <a:rPr lang="en-US" sz="1400" b="1" dirty="0"/>
              <a:t>S</a:t>
            </a:r>
            <a:r>
              <a:rPr lang="en-US" sz="1400" b="1" baseline="-25000" dirty="0"/>
              <a:t>N2</a:t>
            </a:r>
            <a:r>
              <a:rPr lang="el-GR" sz="1400" b="1" baseline="-25000" dirty="0"/>
              <a:t> </a:t>
            </a:r>
            <a:r>
              <a:rPr lang="el-GR" sz="1400" b="1" dirty="0"/>
              <a:t>γιατί ο άνθρακας είναι </a:t>
            </a:r>
            <a:r>
              <a:rPr lang="el-GR" sz="1400" b="1" dirty="0" err="1"/>
              <a:t>προσβάσιμος</a:t>
            </a:r>
            <a:r>
              <a:rPr lang="el-GR" sz="1400" b="1" dirty="0"/>
              <a:t> στο </a:t>
            </a:r>
            <a:r>
              <a:rPr lang="el-GR" sz="1400" b="1" dirty="0" err="1"/>
              <a:t>πυρηνόφιλο</a:t>
            </a:r>
            <a:endParaRPr lang="el-GR" sz="1400" b="1" dirty="0"/>
          </a:p>
          <a:p>
            <a:endParaRPr lang="el-GR" sz="1400" b="1" dirty="0"/>
          </a:p>
          <a:p>
            <a:r>
              <a:rPr lang="el-GR" sz="1400" b="1" dirty="0"/>
              <a:t>Όταν η αποχωρούσα ομάδα είναι σε δευτεροταγή άνθρακα αρχίζει να ευνοείται και η Ε</a:t>
            </a:r>
            <a:r>
              <a:rPr lang="el-GR" sz="1400" b="1" baseline="-25000" dirty="0"/>
              <a:t>2</a:t>
            </a:r>
            <a:r>
              <a:rPr lang="el-GR" sz="1400" b="1" dirty="0"/>
              <a:t> γιατί ο άνθρακας γίνεται λιγότερο </a:t>
            </a:r>
            <a:r>
              <a:rPr lang="el-GR" sz="1400" b="1" dirty="0" err="1"/>
              <a:t>προσβάσιμος</a:t>
            </a:r>
            <a:r>
              <a:rPr lang="el-GR" sz="1400" b="1" dirty="0"/>
              <a:t> στο </a:t>
            </a:r>
            <a:r>
              <a:rPr lang="el-GR" sz="1400" b="1" dirty="0" err="1"/>
              <a:t>πυρηνόφιλο</a:t>
            </a:r>
            <a:endParaRPr lang="el-GR" sz="1400" b="1" dirty="0"/>
          </a:p>
          <a:p>
            <a:endParaRPr lang="el-GR" sz="1400" b="1" dirty="0"/>
          </a:p>
          <a:p>
            <a:r>
              <a:rPr lang="el-GR" sz="1400" b="1" dirty="0"/>
              <a:t>Όταν η αποχωρούσα ομάδα είναι σε τριτοταγή άνθρακα, λόγω μηδαμινής προσβασιμότητας του </a:t>
            </a:r>
            <a:r>
              <a:rPr lang="el-GR" sz="1400" b="1" dirty="0" err="1"/>
              <a:t>πυρηνόφιλου</a:t>
            </a:r>
            <a:r>
              <a:rPr lang="el-GR" sz="1400" b="1" dirty="0"/>
              <a:t> σε αυτόν, είναι αδύνατο να συμβεί </a:t>
            </a:r>
            <a:r>
              <a:rPr lang="en-US" sz="1400" b="1" dirty="0"/>
              <a:t>S</a:t>
            </a:r>
            <a:r>
              <a:rPr lang="en-US" sz="1400" b="1" baseline="-25000" dirty="0"/>
              <a:t>N2</a:t>
            </a:r>
            <a:r>
              <a:rPr lang="el-GR" sz="1400" b="1" baseline="-25000" dirty="0"/>
              <a:t> </a:t>
            </a:r>
            <a:r>
              <a:rPr lang="el-GR" sz="1400" b="1" dirty="0"/>
              <a:t>και παρατηρείται αποκλειστικά Ε2. </a:t>
            </a:r>
          </a:p>
          <a:p>
            <a:endParaRPr lang="el-GR" sz="1400" b="1" dirty="0"/>
          </a:p>
          <a:p>
            <a:r>
              <a:rPr lang="el-GR" sz="1400" b="1" dirty="0">
                <a:solidFill>
                  <a:srgbClr val="EE2D00"/>
                </a:solidFill>
              </a:rPr>
              <a:t>Γενικά, όπου είναι πιθανή τόσο η </a:t>
            </a:r>
            <a:r>
              <a:rPr lang="en-US" sz="1400" b="1" dirty="0">
                <a:solidFill>
                  <a:srgbClr val="EE2D00"/>
                </a:solidFill>
              </a:rPr>
              <a:t>S</a:t>
            </a:r>
            <a:r>
              <a:rPr lang="en-US" sz="1400" b="1" baseline="-25000" dirty="0">
                <a:solidFill>
                  <a:srgbClr val="EE2D00"/>
                </a:solidFill>
              </a:rPr>
              <a:t>N2</a:t>
            </a:r>
            <a:r>
              <a:rPr lang="el-GR" sz="1400" b="1" baseline="-25000" dirty="0">
                <a:solidFill>
                  <a:srgbClr val="EE2D00"/>
                </a:solidFill>
              </a:rPr>
              <a:t> </a:t>
            </a:r>
            <a:r>
              <a:rPr lang="el-GR" sz="1400" b="1" dirty="0">
                <a:solidFill>
                  <a:srgbClr val="EE2D00"/>
                </a:solidFill>
              </a:rPr>
              <a:t>όσο και η Ε</a:t>
            </a:r>
            <a:r>
              <a:rPr lang="el-GR" sz="1400" b="1" baseline="-25000" dirty="0">
                <a:solidFill>
                  <a:srgbClr val="EE2D00"/>
                </a:solidFill>
              </a:rPr>
              <a:t>2 </a:t>
            </a:r>
            <a:r>
              <a:rPr lang="el-GR" sz="1400" b="1" dirty="0">
                <a:solidFill>
                  <a:srgbClr val="EE2D00"/>
                </a:solidFill>
              </a:rPr>
              <a:t>σκληρότερα (βασικότερα) ή/και ογκωδέστερα </a:t>
            </a:r>
            <a:r>
              <a:rPr lang="el-GR" sz="1400" b="1" dirty="0" err="1">
                <a:solidFill>
                  <a:srgbClr val="EE2D00"/>
                </a:solidFill>
              </a:rPr>
              <a:t>πυρηνόφιλα</a:t>
            </a:r>
            <a:r>
              <a:rPr lang="el-GR" sz="1400" b="1" dirty="0">
                <a:solidFill>
                  <a:srgbClr val="EE2D00"/>
                </a:solidFill>
              </a:rPr>
              <a:t> δίνουν αυξημένα ποσοστά Ε</a:t>
            </a:r>
            <a:r>
              <a:rPr lang="el-GR" sz="1400" b="1" baseline="-25000" dirty="0">
                <a:solidFill>
                  <a:srgbClr val="EE2D00"/>
                </a:solidFill>
              </a:rPr>
              <a:t>2</a:t>
            </a:r>
            <a:r>
              <a:rPr lang="el-GR" sz="1400" b="1" dirty="0">
                <a:solidFill>
                  <a:srgbClr val="EE2D00"/>
                </a:solidFill>
              </a:rPr>
              <a:t> </a:t>
            </a:r>
            <a:r>
              <a:rPr lang="en-US" sz="1400" b="1" dirty="0">
                <a:solidFill>
                  <a:srgbClr val="EE2D00"/>
                </a:solidFill>
              </a:rPr>
              <a:t>(</a:t>
            </a:r>
            <a:r>
              <a:rPr lang="el-GR" sz="1400" b="1" dirty="0">
                <a:solidFill>
                  <a:srgbClr val="EE2D00"/>
                </a:solidFill>
              </a:rPr>
              <a:t>ίσως και αποκλειστικά</a:t>
            </a:r>
            <a:r>
              <a:rPr lang="en-US" sz="1400" b="1" dirty="0">
                <a:solidFill>
                  <a:srgbClr val="EE2D00"/>
                </a:solidFill>
              </a:rPr>
              <a:t>) </a:t>
            </a:r>
            <a:r>
              <a:rPr lang="el-GR" sz="1400" b="1" dirty="0">
                <a:solidFill>
                  <a:srgbClr val="EE2D00"/>
                </a:solidFill>
              </a:rPr>
              <a:t>ενώ μικρότερα και μαλακότερα δίνουν περισσότερο </a:t>
            </a:r>
            <a:r>
              <a:rPr lang="en-US" sz="1400" b="1" dirty="0">
                <a:solidFill>
                  <a:srgbClr val="EE2D00"/>
                </a:solidFill>
              </a:rPr>
              <a:t>S</a:t>
            </a:r>
            <a:r>
              <a:rPr lang="en-US" sz="1400" b="1" baseline="-25000" dirty="0">
                <a:solidFill>
                  <a:srgbClr val="EE2D00"/>
                </a:solidFill>
              </a:rPr>
              <a:t>N2</a:t>
            </a:r>
            <a:r>
              <a:rPr lang="el-GR" sz="1400" b="1" baseline="-25000" dirty="0">
                <a:solidFill>
                  <a:srgbClr val="EE2D00"/>
                </a:solidFill>
              </a:rPr>
              <a:t> </a:t>
            </a:r>
            <a:r>
              <a:rPr lang="el-GR" sz="1400" b="1" dirty="0">
                <a:solidFill>
                  <a:srgbClr val="EE2D00"/>
                </a:solidFill>
              </a:rPr>
              <a:t>(ίσως και αποκλειστικά).</a:t>
            </a:r>
            <a:endParaRPr lang="en-GB" sz="1400" b="1" dirty="0">
              <a:solidFill>
                <a:srgbClr val="EE2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01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2026C-290E-4BFB-8A31-44A39182F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716" t="34887" r="35443" b="41401"/>
          <a:stretch/>
        </p:blipFill>
        <p:spPr>
          <a:xfrm>
            <a:off x="1396678" y="1092396"/>
            <a:ext cx="9398643" cy="4185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26C247-0BF7-4ED2-8D02-3EAD105FCD77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Γεωμετρική προϋπόθεση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l-GR" sz="2400" b="1" dirty="0">
                <a:solidFill>
                  <a:srgbClr val="000099"/>
                </a:solidFill>
              </a:rPr>
              <a:t>για </a:t>
            </a:r>
            <a:r>
              <a:rPr lang="en-US" sz="2400" b="1" dirty="0">
                <a:solidFill>
                  <a:srgbClr val="000099"/>
                </a:solidFill>
              </a:rPr>
              <a:t>syn </a:t>
            </a:r>
            <a:r>
              <a:rPr lang="el-GR" sz="2400" b="1" dirty="0">
                <a:solidFill>
                  <a:srgbClr val="000099"/>
                </a:solidFill>
              </a:rPr>
              <a:t>και </a:t>
            </a:r>
            <a:r>
              <a:rPr lang="en-US" sz="2400" b="1" dirty="0">
                <a:solidFill>
                  <a:srgbClr val="000099"/>
                </a:solidFill>
              </a:rPr>
              <a:t>anti</a:t>
            </a:r>
            <a:r>
              <a:rPr lang="el-GR" sz="2400" b="1" dirty="0">
                <a:solidFill>
                  <a:srgbClr val="000099"/>
                </a:solidFill>
              </a:rPr>
              <a:t> αποσπάσεις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4EB60-309E-4C16-AECF-0A3726D60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6953" t="36621" r="30157" b="54327"/>
          <a:stretch/>
        </p:blipFill>
        <p:spPr>
          <a:xfrm>
            <a:off x="3282357" y="5277924"/>
            <a:ext cx="6012085" cy="12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6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AD8E1-2A30-4751-8451-DD45F5F23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695" t="74762" r="16341" b="10567"/>
          <a:stretch/>
        </p:blipFill>
        <p:spPr>
          <a:xfrm>
            <a:off x="678213" y="4421971"/>
            <a:ext cx="11186087" cy="1307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82EE1-9BC2-4309-A036-A5A7D2A503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785" t="31729" r="33070" b="65116"/>
          <a:stretch/>
        </p:blipFill>
        <p:spPr>
          <a:xfrm>
            <a:off x="2557127" y="5949388"/>
            <a:ext cx="6711972" cy="393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E94A7-AD4A-4BF8-BF58-CAEF607690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803" t="50112" r="31828" b="29005"/>
          <a:stretch/>
        </p:blipFill>
        <p:spPr>
          <a:xfrm>
            <a:off x="1593008" y="1122742"/>
            <a:ext cx="9005983" cy="2801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92A33-CC0C-4FF2-87DD-FA4AA3F4C124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–  Μηχανισμός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BA500-6AD8-49FC-B96A-83FF0E7FA75E}"/>
              </a:ext>
            </a:extLst>
          </p:cNvPr>
          <p:cNvSpPr txBox="1"/>
          <p:nvPr/>
        </p:nvSpPr>
        <p:spPr>
          <a:xfrm>
            <a:off x="949606" y="3989735"/>
            <a:ext cx="10540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990099"/>
                </a:solidFill>
              </a:rPr>
              <a:t>Ο σχηματισμός και διάσπαση όλων των εμπλεκόμενων δεσμών γίνεται ταυτόχρονα. Δε σχηματίζεται διακριτό 1</a:t>
            </a:r>
            <a:r>
              <a:rPr lang="el-GR" sz="1400" b="1" baseline="30000" dirty="0">
                <a:solidFill>
                  <a:srgbClr val="990099"/>
                </a:solidFill>
              </a:rPr>
              <a:t>-</a:t>
            </a:r>
            <a:r>
              <a:rPr lang="el-GR" sz="1400" b="1" dirty="0">
                <a:solidFill>
                  <a:srgbClr val="990099"/>
                </a:solidFill>
              </a:rPr>
              <a:t> στον β-άνθρακα στην Ε</a:t>
            </a:r>
            <a:r>
              <a:rPr lang="el-GR" sz="1400" b="1" baseline="-25000" dirty="0">
                <a:solidFill>
                  <a:srgbClr val="990099"/>
                </a:solidFill>
              </a:rPr>
              <a:t>2</a:t>
            </a:r>
            <a:r>
              <a:rPr lang="el-GR" sz="1400" b="1" dirty="0">
                <a:solidFill>
                  <a:srgbClr val="990099"/>
                </a:solidFill>
              </a:rPr>
              <a:t> !</a:t>
            </a:r>
            <a:endParaRPr lang="en-GB" sz="1400" b="1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97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B3E78-5ACE-4F87-BB02-1127967FE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567" t="35904" r="43634" b="36119"/>
          <a:stretch/>
        </p:blipFill>
        <p:spPr>
          <a:xfrm>
            <a:off x="217959" y="1269721"/>
            <a:ext cx="5610949" cy="2375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634351-7640-4FCB-9400-25562C9DFE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185" t="31765" r="44175" b="44255"/>
          <a:stretch/>
        </p:blipFill>
        <p:spPr>
          <a:xfrm>
            <a:off x="368838" y="3892546"/>
            <a:ext cx="5482055" cy="2055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C2182-AAA5-4FFF-93FA-593423F166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722" t="22022" r="43866" b="27411"/>
          <a:stretch/>
        </p:blipFill>
        <p:spPr>
          <a:xfrm>
            <a:off x="6363093" y="1305611"/>
            <a:ext cx="5460068" cy="4223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9F5DC1-68B8-41FD-9D9D-65BDD7A7DDC1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–  </a:t>
            </a:r>
            <a:r>
              <a:rPr lang="el-GR" sz="2400" b="1" dirty="0" err="1">
                <a:solidFill>
                  <a:srgbClr val="000099"/>
                </a:solidFill>
              </a:rPr>
              <a:t>Τοποεκλεκτικότητα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AFA26B-986D-46DC-BD13-60F055075156}"/>
              </a:ext>
            </a:extLst>
          </p:cNvPr>
          <p:cNvSpPr txBox="1"/>
          <p:nvPr/>
        </p:nvSpPr>
        <p:spPr>
          <a:xfrm>
            <a:off x="9422679" y="3939719"/>
            <a:ext cx="8854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EE2D00"/>
                </a:solidFill>
              </a:rPr>
              <a:t>Hofmann</a:t>
            </a:r>
            <a:endParaRPr lang="en-GB" sz="1200" b="1" dirty="0">
              <a:solidFill>
                <a:srgbClr val="EE2D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5A4EA-3C5F-4662-882D-8B57A58EA06F}"/>
              </a:ext>
            </a:extLst>
          </p:cNvPr>
          <p:cNvSpPr txBox="1"/>
          <p:nvPr/>
        </p:nvSpPr>
        <p:spPr>
          <a:xfrm>
            <a:off x="3997237" y="5738038"/>
            <a:ext cx="13759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E2D00"/>
                </a:solidFill>
              </a:rPr>
              <a:t>Hofmann product</a:t>
            </a:r>
            <a:endParaRPr lang="en-GB" sz="1200" b="1" dirty="0">
              <a:solidFill>
                <a:srgbClr val="EE2D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62D0E-F9E0-4404-9608-042B10C2C796}"/>
              </a:ext>
            </a:extLst>
          </p:cNvPr>
          <p:cNvSpPr txBox="1"/>
          <p:nvPr/>
        </p:nvSpPr>
        <p:spPr>
          <a:xfrm>
            <a:off x="3849193" y="3290500"/>
            <a:ext cx="13759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E2D00"/>
                </a:solidFill>
              </a:rPr>
              <a:t>Hofmann product</a:t>
            </a:r>
            <a:endParaRPr lang="en-GB" sz="1200" b="1" dirty="0">
              <a:solidFill>
                <a:srgbClr val="EE2D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3554-4FF6-4761-BCBA-7E05CD664963}"/>
              </a:ext>
            </a:extLst>
          </p:cNvPr>
          <p:cNvSpPr txBox="1"/>
          <p:nvPr/>
        </p:nvSpPr>
        <p:spPr>
          <a:xfrm>
            <a:off x="4602492" y="1838539"/>
            <a:ext cx="13759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Hofmann product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BCBF2D-9F29-456C-BE1B-5CC7412129A4}"/>
              </a:ext>
            </a:extLst>
          </p:cNvPr>
          <p:cNvSpPr/>
          <p:nvPr/>
        </p:nvSpPr>
        <p:spPr>
          <a:xfrm>
            <a:off x="273044" y="2029746"/>
            <a:ext cx="180741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(= less substituted alkene)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388150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88BBC8-4CF5-41DD-8C7A-8776EEF9C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7031" t="30529" r="27907" b="45540"/>
          <a:stretch/>
        </p:blipFill>
        <p:spPr>
          <a:xfrm>
            <a:off x="295275" y="533400"/>
            <a:ext cx="5800725" cy="3000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572D2-3F24-4CEA-B0FF-59D7336D4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9453" t="31250" r="29922" b="36154"/>
          <a:stretch/>
        </p:blipFill>
        <p:spPr>
          <a:xfrm>
            <a:off x="7753349" y="843228"/>
            <a:ext cx="4143376" cy="3546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65EA6C-FBE5-40D9-9896-18C1E35B73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3984" t="65288" r="27813" b="17693"/>
          <a:stretch/>
        </p:blipFill>
        <p:spPr>
          <a:xfrm>
            <a:off x="295275" y="4390208"/>
            <a:ext cx="6760493" cy="2209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C26CE0-09AB-4E4A-A428-9EEBC0CBD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8774" t="35346" r="48327" b="48116"/>
          <a:stretch/>
        </p:blipFill>
        <p:spPr>
          <a:xfrm>
            <a:off x="8079519" y="5191671"/>
            <a:ext cx="3627667" cy="14192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0B07D6-9506-40AB-9730-A8A1D6476CC9}"/>
              </a:ext>
            </a:extLst>
          </p:cNvPr>
          <p:cNvSpPr/>
          <p:nvPr/>
        </p:nvSpPr>
        <p:spPr>
          <a:xfrm>
            <a:off x="9210131" y="6355222"/>
            <a:ext cx="282212" cy="280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095C7E-CB20-4D96-A934-DE3C0EB6626D}"/>
              </a:ext>
            </a:extLst>
          </p:cNvPr>
          <p:cNvSpPr/>
          <p:nvPr/>
        </p:nvSpPr>
        <p:spPr>
          <a:xfrm>
            <a:off x="9069025" y="6119559"/>
            <a:ext cx="282212" cy="280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C3895A-B686-4C0D-A977-025700455E87}"/>
              </a:ext>
            </a:extLst>
          </p:cNvPr>
          <p:cNvSpPr/>
          <p:nvPr/>
        </p:nvSpPr>
        <p:spPr>
          <a:xfrm>
            <a:off x="10140729" y="5858526"/>
            <a:ext cx="282212" cy="280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4A98D-474E-4558-8DCC-EFED2D0D64D7}"/>
              </a:ext>
            </a:extLst>
          </p:cNvPr>
          <p:cNvSpPr txBox="1"/>
          <p:nvPr/>
        </p:nvSpPr>
        <p:spPr>
          <a:xfrm>
            <a:off x="8715049" y="4999761"/>
            <a:ext cx="990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dirty="0">
                <a:solidFill>
                  <a:srgbClr val="08A3B8"/>
                </a:solidFill>
              </a:rPr>
              <a:t>Λιγότερο </a:t>
            </a:r>
          </a:p>
          <a:p>
            <a:pPr algn="ctr"/>
            <a:r>
              <a:rPr lang="el-GR" sz="1000" dirty="0">
                <a:solidFill>
                  <a:srgbClr val="08A3B8"/>
                </a:solidFill>
              </a:rPr>
              <a:t>προσβάσιμο </a:t>
            </a:r>
          </a:p>
          <a:p>
            <a:pPr algn="ctr"/>
            <a:r>
              <a:rPr lang="el-GR" sz="1000" dirty="0">
                <a:solidFill>
                  <a:srgbClr val="08A3B8"/>
                </a:solidFill>
              </a:rPr>
              <a:t>πρωτόνιο</a:t>
            </a:r>
            <a:endParaRPr lang="en-GB" sz="1000" dirty="0">
              <a:solidFill>
                <a:srgbClr val="08A3B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A4797-5703-4028-9133-D6150F7CBA4F}"/>
              </a:ext>
            </a:extLst>
          </p:cNvPr>
          <p:cNvCxnSpPr>
            <a:cxnSpLocks/>
          </p:cNvCxnSpPr>
          <p:nvPr/>
        </p:nvCxnSpPr>
        <p:spPr>
          <a:xfrm>
            <a:off x="7367451" y="843228"/>
            <a:ext cx="0" cy="59233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768C4D-EBA5-4104-8627-1046D63D157E}"/>
              </a:ext>
            </a:extLst>
          </p:cNvPr>
          <p:cNvSpPr txBox="1"/>
          <p:nvPr/>
        </p:nvSpPr>
        <p:spPr>
          <a:xfrm>
            <a:off x="9786753" y="4842938"/>
            <a:ext cx="990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dirty="0">
                <a:solidFill>
                  <a:srgbClr val="990099"/>
                </a:solidFill>
              </a:rPr>
              <a:t>Περισσότερο</a:t>
            </a:r>
          </a:p>
          <a:p>
            <a:pPr algn="ctr"/>
            <a:r>
              <a:rPr lang="el-GR" sz="1000" dirty="0">
                <a:solidFill>
                  <a:srgbClr val="990099"/>
                </a:solidFill>
              </a:rPr>
              <a:t>προσβάσιμο </a:t>
            </a:r>
          </a:p>
          <a:p>
            <a:pPr algn="ctr"/>
            <a:r>
              <a:rPr lang="el-GR" sz="1000" dirty="0">
                <a:solidFill>
                  <a:srgbClr val="990099"/>
                </a:solidFill>
              </a:rPr>
              <a:t>πρωτόνιο</a:t>
            </a:r>
            <a:endParaRPr lang="en-GB" sz="1000" dirty="0">
              <a:solidFill>
                <a:srgbClr val="99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58103-2192-4947-9C97-C1115D97FED9}"/>
              </a:ext>
            </a:extLst>
          </p:cNvPr>
          <p:cNvSpPr txBox="1"/>
          <p:nvPr/>
        </p:nvSpPr>
        <p:spPr>
          <a:xfrm>
            <a:off x="7621320" y="4426156"/>
            <a:ext cx="454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dirty="0">
                <a:solidFill>
                  <a:srgbClr val="0000FF"/>
                </a:solidFill>
              </a:rPr>
              <a:t>Όσο αυξάνεται η </a:t>
            </a:r>
            <a:r>
              <a:rPr lang="el-GR" sz="1200" dirty="0" err="1">
                <a:solidFill>
                  <a:srgbClr val="0000FF"/>
                </a:solidFill>
              </a:rPr>
              <a:t>στερική</a:t>
            </a:r>
            <a:r>
              <a:rPr lang="el-GR" sz="1200" dirty="0">
                <a:solidFill>
                  <a:srgbClr val="0000FF"/>
                </a:solidFill>
              </a:rPr>
              <a:t> απαίτηση της βάσης τόσο θα κατευθύνεται </a:t>
            </a:r>
          </a:p>
          <a:p>
            <a:pPr algn="ctr"/>
            <a:r>
              <a:rPr lang="el-GR" sz="1200" dirty="0">
                <a:solidFill>
                  <a:srgbClr val="0000FF"/>
                </a:solidFill>
              </a:rPr>
              <a:t>προς το πιο προσβάσιμο πρωτόνιο δίνοντας το </a:t>
            </a:r>
            <a:r>
              <a:rPr lang="en-US" sz="1200" dirty="0">
                <a:solidFill>
                  <a:srgbClr val="0000FF"/>
                </a:solidFill>
              </a:rPr>
              <a:t>Hofmann </a:t>
            </a:r>
            <a:r>
              <a:rPr lang="el-GR" sz="1200" dirty="0">
                <a:solidFill>
                  <a:srgbClr val="0000FF"/>
                </a:solidFill>
              </a:rPr>
              <a:t>προϊόν</a:t>
            </a:r>
            <a:endParaRPr lang="en-GB" sz="1200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2056A7-17C7-4DB4-BC60-38E8BFBC577A}"/>
              </a:ext>
            </a:extLst>
          </p:cNvPr>
          <p:cNvSpPr txBox="1"/>
          <p:nvPr/>
        </p:nvSpPr>
        <p:spPr>
          <a:xfrm>
            <a:off x="2566595" y="4031317"/>
            <a:ext cx="2217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b="1" dirty="0">
                <a:solidFill>
                  <a:srgbClr val="990033"/>
                </a:solidFill>
              </a:rPr>
              <a:t>Επιρροή </a:t>
            </a:r>
            <a:r>
              <a:rPr lang="el-GR" sz="1200" b="1" dirty="0" err="1">
                <a:solidFill>
                  <a:srgbClr val="990033"/>
                </a:solidFill>
              </a:rPr>
              <a:t>αποχωρούσας</a:t>
            </a:r>
            <a:r>
              <a:rPr lang="el-GR" sz="1200" b="1" dirty="0">
                <a:solidFill>
                  <a:srgbClr val="990033"/>
                </a:solidFill>
              </a:rPr>
              <a:t> ομάδας</a:t>
            </a:r>
            <a:endParaRPr lang="en-GB" sz="1200" b="1" dirty="0">
              <a:solidFill>
                <a:srgbClr val="990033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691CF6-B201-46A5-9DBA-C589517DCF4A}"/>
              </a:ext>
            </a:extLst>
          </p:cNvPr>
          <p:cNvSpPr/>
          <p:nvPr/>
        </p:nvSpPr>
        <p:spPr>
          <a:xfrm>
            <a:off x="8446999" y="565230"/>
            <a:ext cx="2756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990033"/>
                </a:solidFill>
              </a:rPr>
              <a:t>Επιρροή </a:t>
            </a:r>
            <a:r>
              <a:rPr lang="el-GR" sz="1200" b="1" dirty="0" err="1">
                <a:solidFill>
                  <a:srgbClr val="990033"/>
                </a:solidFill>
              </a:rPr>
              <a:t>στερικής</a:t>
            </a:r>
            <a:r>
              <a:rPr lang="el-GR" sz="1200" b="1" dirty="0">
                <a:solidFill>
                  <a:srgbClr val="990033"/>
                </a:solidFill>
              </a:rPr>
              <a:t> απαίτησης της βάσης </a:t>
            </a:r>
            <a:endParaRPr lang="en-GB" sz="12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34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F0E6BD-44BA-4AB8-BC7F-756F2EFD8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641" t="29807" r="30690" b="32260"/>
          <a:stretch/>
        </p:blipFill>
        <p:spPr>
          <a:xfrm>
            <a:off x="2953567" y="266700"/>
            <a:ext cx="8639176" cy="5433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AF730-2216-42F8-A5E5-240B72B14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2187" t="71490" r="34609" b="19567"/>
          <a:stretch/>
        </p:blipFill>
        <p:spPr>
          <a:xfrm>
            <a:off x="3544842" y="5700242"/>
            <a:ext cx="5475334" cy="1143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59FCD2-3B52-4D45-8FCC-355ABCADDF15}"/>
              </a:ext>
            </a:extLst>
          </p:cNvPr>
          <p:cNvSpPr/>
          <p:nvPr/>
        </p:nvSpPr>
        <p:spPr>
          <a:xfrm>
            <a:off x="8924382" y="5606294"/>
            <a:ext cx="32596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00FF"/>
                </a:solidFill>
              </a:rPr>
              <a:t>Bredt’s</a:t>
            </a:r>
            <a:r>
              <a:rPr lang="en-GB" sz="1400" b="1" dirty="0">
                <a:solidFill>
                  <a:srgbClr val="0000FF"/>
                </a:solidFill>
              </a:rPr>
              <a:t> rule</a:t>
            </a:r>
            <a:r>
              <a:rPr lang="en-GB" sz="1400" dirty="0">
                <a:solidFill>
                  <a:srgbClr val="0000FF"/>
                </a:solidFill>
              </a:rPr>
              <a:t>: </a:t>
            </a:r>
            <a:r>
              <a:rPr lang="el-GR" sz="1400" dirty="0">
                <a:solidFill>
                  <a:srgbClr val="0000FF"/>
                </a:solidFill>
              </a:rPr>
              <a:t>Μία αντίδραση απόσπασης δεν μπορεί να δώσει διπλό δεσμό στον οποίο συμμετέχει άνθρακας γέφυρας (εκτός και αυτός περιέχεται σε δακτυλίους άνω του οκταμελούς).</a:t>
            </a:r>
            <a:endParaRPr lang="en-GB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6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8EF56-5EE1-47C4-A961-E2D539DA57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357" t="17857" r="26643" b="51682"/>
          <a:stretch/>
        </p:blipFill>
        <p:spPr>
          <a:xfrm>
            <a:off x="422971" y="444137"/>
            <a:ext cx="5843453" cy="3213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9E4C1-C891-4A02-AA93-4F29FAB58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2526" t="62286" r="26567" b="15653"/>
          <a:stretch/>
        </p:blipFill>
        <p:spPr>
          <a:xfrm>
            <a:off x="246351" y="3658035"/>
            <a:ext cx="6020073" cy="2327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D07F12-01CE-49F1-9B0D-D03F1A2E32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00" t="21738" r="33354" b="37600"/>
          <a:stretch/>
        </p:blipFill>
        <p:spPr>
          <a:xfrm>
            <a:off x="7403938" y="627926"/>
            <a:ext cx="3961627" cy="52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86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0B980-EA78-492D-9136-F124DAB3C5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367" t="17707" r="35253" b="44085"/>
          <a:stretch/>
        </p:blipFill>
        <p:spPr>
          <a:xfrm>
            <a:off x="2384384" y="1145895"/>
            <a:ext cx="7152941" cy="4872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FEC06-3287-4CA5-9DA5-1858FA0B3251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–  </a:t>
            </a:r>
            <a:r>
              <a:rPr lang="el-GR" sz="2400" b="1" dirty="0" err="1">
                <a:solidFill>
                  <a:srgbClr val="000099"/>
                </a:solidFill>
              </a:rPr>
              <a:t>Διαστερεοεκλεκτικότητα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720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DAEA4-6C6A-489D-A3CF-F76E63EFA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241" t="39090" r="25664" b="34270"/>
          <a:stretch/>
        </p:blipFill>
        <p:spPr>
          <a:xfrm>
            <a:off x="1956122" y="1458409"/>
            <a:ext cx="8521178" cy="4085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D5DB2-ACD7-4868-9C45-66E90EFF9F4E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–  </a:t>
            </a:r>
            <a:r>
              <a:rPr lang="el-GR" sz="2400" b="1" dirty="0" err="1">
                <a:solidFill>
                  <a:srgbClr val="000099"/>
                </a:solidFill>
              </a:rPr>
              <a:t>Διαστερεοεκλεκτικότητα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618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7FC86-59CF-4E45-A2E2-1E95AB1FE1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316" t="45049" r="35728" b="37249"/>
          <a:stretch/>
        </p:blipFill>
        <p:spPr>
          <a:xfrm>
            <a:off x="2378846" y="1109682"/>
            <a:ext cx="7230329" cy="2394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C85EE-E194-47E4-B50B-DC34C89A1B39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σε κυκλικά συστήματα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13184-8CAA-45C2-AF69-31205287B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078" t="71129" r="35391" b="18269"/>
          <a:stretch/>
        </p:blipFill>
        <p:spPr>
          <a:xfrm>
            <a:off x="2147054" y="4173190"/>
            <a:ext cx="7693911" cy="1496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E46F4C-4EA7-424E-A7FC-D07B5AE16FC0}"/>
              </a:ext>
            </a:extLst>
          </p:cNvPr>
          <p:cNvSpPr txBox="1"/>
          <p:nvPr/>
        </p:nvSpPr>
        <p:spPr>
          <a:xfrm>
            <a:off x="1981371" y="5902589"/>
            <a:ext cx="8025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/>
              <a:t>Τα β-πρωτόνια στο δακτύλιο είναι πολύ λιγότερο </a:t>
            </a:r>
            <a:r>
              <a:rPr lang="el-GR" sz="1400" b="1" dirty="0" err="1"/>
              <a:t>προσβάσιμα</a:t>
            </a:r>
            <a:r>
              <a:rPr lang="el-GR" sz="1400" b="1" dirty="0"/>
              <a:t> στη βάση. </a:t>
            </a:r>
          </a:p>
          <a:p>
            <a:pPr algn="ctr"/>
            <a:r>
              <a:rPr lang="el-GR" sz="1400" b="1" dirty="0"/>
              <a:t>Παρατηρείται απόσπαση ενός από τα </a:t>
            </a:r>
            <a:r>
              <a:rPr lang="el-GR" sz="1400" b="1" dirty="0" err="1"/>
              <a:t>εξοκυκλικά</a:t>
            </a:r>
            <a:r>
              <a:rPr lang="el-GR" sz="1400" b="1" dirty="0"/>
              <a:t> β-πρωτόνια του μεθυλίου – περισσότερο </a:t>
            </a:r>
            <a:r>
              <a:rPr lang="el-GR" sz="1400" b="1" dirty="0" err="1"/>
              <a:t>προσβάσιμα</a:t>
            </a:r>
            <a:r>
              <a:rPr lang="el-GR" sz="1400" b="1" dirty="0"/>
              <a:t> </a:t>
            </a:r>
            <a:endParaRPr lang="en-GB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D7C6A-39CD-46F7-A633-6A1A0CCB4E3D}"/>
              </a:ext>
            </a:extLst>
          </p:cNvPr>
          <p:cNvSpPr txBox="1"/>
          <p:nvPr/>
        </p:nvSpPr>
        <p:spPr>
          <a:xfrm>
            <a:off x="9535888" y="4662314"/>
            <a:ext cx="13759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E2D00"/>
                </a:solidFill>
              </a:rPr>
              <a:t>Hofmann product</a:t>
            </a:r>
            <a:endParaRPr lang="en-GB" sz="1200" b="1" dirty="0">
              <a:solidFill>
                <a:srgbClr val="EE2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372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80A763-C535-4BB4-8A81-CC680B5216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462" t="34375" r="34873" b="51498"/>
          <a:stretch/>
        </p:blipFill>
        <p:spPr>
          <a:xfrm>
            <a:off x="2449174" y="1286966"/>
            <a:ext cx="7293650" cy="1820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AF3A23-B0F4-4B0D-9A83-69B42F64E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937" t="74844" r="26803" b="8330"/>
          <a:stretch/>
        </p:blipFill>
        <p:spPr>
          <a:xfrm>
            <a:off x="1030552" y="3700538"/>
            <a:ext cx="10130895" cy="2413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99329-A89A-4126-A5C5-5137528AF0F4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σε κυκλικά συστήματα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9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4A047-846A-4AEA-8407-2C805126F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6778" t="36189" r="28279" b="34406"/>
          <a:stretch/>
        </p:blipFill>
        <p:spPr>
          <a:xfrm>
            <a:off x="1498862" y="678729"/>
            <a:ext cx="8606672" cy="54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3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EAF949-662C-41C3-A767-94626EFEE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341" t="39127" r="37268" b="15104"/>
          <a:stretch/>
        </p:blipFill>
        <p:spPr>
          <a:xfrm>
            <a:off x="3275444" y="135321"/>
            <a:ext cx="6746516" cy="658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5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7B604-2E37-423A-AA0A-25F6660FF0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331" t="17205" r="21521" b="9854"/>
          <a:stretch/>
        </p:blipFill>
        <p:spPr>
          <a:xfrm>
            <a:off x="273378" y="215557"/>
            <a:ext cx="5740923" cy="6642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EE81E8-24C5-4FAF-BCE1-AFFFBFFA9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005" t="44326" r="34820" b="8711"/>
          <a:stretch/>
        </p:blipFill>
        <p:spPr>
          <a:xfrm>
            <a:off x="6366236" y="1555422"/>
            <a:ext cx="5649798" cy="4205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6B9E1-0024-4869-A65F-4C214BEC5D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304" t="19406" r="58827" b="74487"/>
          <a:stretch/>
        </p:blipFill>
        <p:spPr>
          <a:xfrm>
            <a:off x="7626284" y="499619"/>
            <a:ext cx="3381937" cy="9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90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14265</TotalTime>
  <Words>3159</Words>
  <Application>Microsoft Office PowerPoint</Application>
  <PresentationFormat>Widescreen</PresentationFormat>
  <Paragraphs>293</Paragraphs>
  <Slides>63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MeliorLTStd</vt:lpstr>
      <vt:lpstr>Times New Roman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Ρασσιάς Γεράσιμος</dc:creator>
  <cp:lastModifiedBy>Ρασσιάς Γεράσιμος</cp:lastModifiedBy>
  <cp:revision>78</cp:revision>
  <dcterms:created xsi:type="dcterms:W3CDTF">2020-12-14T11:52:21Z</dcterms:created>
  <dcterms:modified xsi:type="dcterms:W3CDTF">2024-12-05T22:53:37Z</dcterms:modified>
</cp:coreProperties>
</file>