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8" r:id="rId5"/>
    <p:sldId id="263" r:id="rId6"/>
    <p:sldId id="261" r:id="rId7"/>
    <p:sldId id="285" r:id="rId8"/>
    <p:sldId id="282" r:id="rId9"/>
    <p:sldId id="286" r:id="rId10"/>
    <p:sldId id="287" r:id="rId11"/>
    <p:sldId id="262" r:id="rId12"/>
    <p:sldId id="281" r:id="rId13"/>
    <p:sldId id="276" r:id="rId14"/>
    <p:sldId id="277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226"/>
    <a:srgbClr val="D2D632"/>
    <a:srgbClr val="CE2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A577-0166-1F23-1191-ADBED61B7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1E3EB-A822-E2F5-76B0-205C479C1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CE17-D277-E144-9B13-CA1179EE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6D11-59D5-930E-8DF0-7D2E59CD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9D290-3897-CC5D-35B2-FAE000D5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62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973C-BBB8-C744-9EF1-C263352D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DEF44-E0CD-B2F0-7BC2-AC345A1C1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1ADC-EC2D-FAEC-96C0-E36338B6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2324F-0284-2050-7D5B-BAA5EE05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39DE5-64AF-4A8E-2B16-62415772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5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54683-C3B8-3357-A88E-6372D399D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9579B-91C2-5BF1-9015-E8D9DEB6B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10EF3-5F12-5F45-26D3-3DBE0F99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1FCD-9AE0-6ADC-6631-B69CB5AE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2CFB2-B8D1-CBA0-603A-D067E3A4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58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2649-DA54-D13F-C33C-5B5FD8B6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F164-0100-E622-C60B-8338DCF8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60903-BC96-8144-F8D6-CBCB26CB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63284-8C0F-89A9-214E-A151F570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ABB7E-FF9A-70FC-3F53-ECF06743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75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3E67-F5E5-C513-0922-49F0D6D3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EC655-8C3B-E09E-ECA3-6954A305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FA39-3716-6FD8-E606-F06EB557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9739F-E833-2315-FDAB-68F80A83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9C843-1CD8-2440-846B-A8D5D692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67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EE53-BF55-811D-2812-B1893A0F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790CB-F6F6-F842-977F-3AC5C859F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1A676-6617-027F-EBAC-F57184875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F0B7F-4B23-D7E5-71F5-CD77627E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64E6-D178-3591-F588-D3FE9783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FEA1F-708D-7378-BB93-A39C0DB0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0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A60C-3107-5D1A-8148-8BD334F3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B8465-786A-394A-D7A6-E0E0661B8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832DC-CB7B-6A15-7DAD-95D32749D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F44CD-B5D6-4ACF-3A7D-2A0250F1D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EF663-1004-BA70-CD74-27B533623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C6039-491A-F9A2-C4A7-DD34FE73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47AD1-F321-19B8-BF5C-EF9D7D72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9EFC5-8065-4E94-4BE7-8968199C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7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A3B9-66C4-AB12-CE6F-0C64F6AB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F3317-6B00-86D2-0817-74CF658B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32030-BE11-C18D-89F8-554B888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85725-3834-4ECD-76C2-98FAA115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191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C438D-4F5E-5972-AD5C-CD9A364D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CAA5-3E5A-1518-37ED-3CAEE4CD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94E67-ED43-F24C-D316-C32A272F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41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DD61A-FD5B-63A6-A57F-006495B2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2D32E-38EB-0D58-B2FD-B1A992A6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9393-9C6B-F8AE-50DC-E850D5346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22D66-77DE-A1B2-F56C-2EF9DDEB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5847D-AED0-4474-14A9-9EFC76D9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940F3-271B-B3E6-4BA5-1678F9FD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99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AA06-1351-E94E-CB2C-C03032F5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8ED50-34BB-5F17-E535-00A7DECF2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3DBFA-B2F2-DED8-360F-790D6681C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05054-B17E-20DB-D676-B209E795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E2ABA-326F-94ED-359D-2A057940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0895A-5811-ABE6-EF1A-5D9001CE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7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39F71-E10D-376E-B4C1-4981BEBE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72CAE-57D1-D2A8-6CAF-54AAC405C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FB120-C243-71DC-BEED-4123572B6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5D88-5A71-4242-B30C-E82F4DFB9D38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4A29-AE0B-2F57-1EF7-D9636634D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A01D-AA97-642B-3F99-F4DA8F7F2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6E4D-ADEF-47AE-BF44-F0D3E3BBF8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8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0E8F65-EE0A-4412-D859-7C8AB2B10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358" y="2488855"/>
            <a:ext cx="9144000" cy="94014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l-GR" sz="4000" dirty="0"/>
              <a:t>Εργαστηριακή προετοιμασία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BCB22-E9AC-7CDA-0DBC-B05713520AC6}"/>
              </a:ext>
            </a:extLst>
          </p:cNvPr>
          <p:cNvSpPr txBox="1"/>
          <p:nvPr/>
        </p:nvSpPr>
        <p:spPr>
          <a:xfrm>
            <a:off x="1222530" y="439783"/>
            <a:ext cx="94676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4800" dirty="0"/>
              <a:t>ΕΡΓΑΣΤΗΡΙΟ ΑΝΟΡΓΑΝΗΣ ΧΗΜΕΙΑΣ </a:t>
            </a:r>
            <a:r>
              <a:rPr lang="en-US" sz="4800" dirty="0"/>
              <a:t>1</a:t>
            </a:r>
            <a:endParaRPr lang="el-GR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7FDE2-6E05-D906-F74A-B8D3DFADAC60}"/>
              </a:ext>
            </a:extLst>
          </p:cNvPr>
          <p:cNvSpPr txBox="1"/>
          <p:nvPr/>
        </p:nvSpPr>
        <p:spPr>
          <a:xfrm>
            <a:off x="1693303" y="4647075"/>
            <a:ext cx="826028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Διαβάστε με προσοχή τις οδηγίες που θα ισχύουν για κάθε εργαστηριακή άσκηση</a:t>
            </a:r>
          </a:p>
        </p:txBody>
      </p:sp>
    </p:spTree>
    <p:extLst>
      <p:ext uri="{BB962C8B-B14F-4D97-AF65-F5344CB8AC3E}">
        <p14:creationId xmlns:p14="http://schemas.microsoft.com/office/powerpoint/2010/main" val="85572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4C6A-0430-55B4-58D7-94B68F7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1972109" cy="4351338"/>
          </a:xfrm>
        </p:spPr>
        <p:txBody>
          <a:bodyPr>
            <a:noAutofit/>
          </a:bodyPr>
          <a:lstStyle/>
          <a:p>
            <a:r>
              <a:rPr lang="el-G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Ποτέ δεν δοκιμάζουμε ή μυρίζουμε μία χημική ουσία ή ένα διάλυμα.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Όταν είναι απαραίτητος ο έλεγχος της οσμής μίας ουσίας, θα πρέπει να γίνεται με προσοχή και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όχι με απευθείας εισπνοή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αλλά σχηματίζοντας ρεύμα αέρα, ώστε να εισπνέεται η μικρότερη δυνατή ποσότητα. </a:t>
            </a:r>
          </a:p>
          <a:p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Πριν από τη χρήση κάποιου αντιδραστηρίου, θα πρέπει να γίνεται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προσεχτική ανάγνωση της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ετικέτας 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που υπάρχει επάνω στο δοχείο ή στη φιάλη. </a:t>
            </a:r>
          </a:p>
          <a:p>
            <a:endParaRPr lang="el-G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7F7051-2ED0-1F49-9C3E-12ED6789A5D6}"/>
              </a:ext>
            </a:extLst>
          </p:cNvPr>
          <p:cNvSpPr txBox="1">
            <a:spLocks/>
          </p:cNvSpPr>
          <p:nvPr/>
        </p:nvSpPr>
        <p:spPr>
          <a:xfrm>
            <a:off x="109945" y="181541"/>
            <a:ext cx="11554098" cy="9411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/>
              <a:t>Κανόνες ασφαλείας: 3</a:t>
            </a:r>
            <a:r>
              <a:rPr lang="el-GR" sz="2800" dirty="0"/>
              <a:t>.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Χρήση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X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ημικών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ντιδραστηρίων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l-GR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AAA63-CD9B-E21E-A755-E412B8AB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294" y="381000"/>
            <a:ext cx="1906073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382AF-A4E9-092C-8E92-8AF5B67E0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62" y="3278744"/>
            <a:ext cx="5537915" cy="3022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970B8-7995-9B19-BCD4-3E3A314B263A}"/>
              </a:ext>
            </a:extLst>
          </p:cNvPr>
          <p:cNvSpPr txBox="1"/>
          <p:nvPr/>
        </p:nvSpPr>
        <p:spPr>
          <a:xfrm>
            <a:off x="0" y="3211286"/>
            <a:ext cx="61482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Προσοχή πρέπει να δίνεται στα σύμβολα επικινδυνότητας</a:t>
            </a:r>
            <a:endParaRPr lang="en-US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Ποτέ δεν χρησιμοποιείται το περιεχόμενο μιας φιάλης εάν δεν υπάρχει ευανάγνωστη ετικέτα που να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βεβαιώνει το περιεχόμενο.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Ένα λάθος αντιδραστήριο μπορεί να οδηγήσει σε ατύχημα ή σε λανθασμένα εργαστηριακά συμπεράσματα.</a:t>
            </a:r>
          </a:p>
          <a:p>
            <a:pPr algn="l"/>
            <a:endParaRPr lang="el-G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0325" indent="52388">
              <a:buFont typeface="Arial" panose="020B0604020202020204" pitchFamily="34" charset="0"/>
              <a:buChar char="•"/>
            </a:pPr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2000" b="0" i="0" u="none" strike="noStrike" baseline="0" dirty="0">
                <a:solidFill>
                  <a:srgbClr val="000000"/>
                </a:solidFill>
                <a:highlight>
                  <a:srgbClr val="9AE226"/>
                </a:highlight>
                <a:latin typeface="Times New Roman" panose="02020603050405020304" pitchFamily="18" charset="0"/>
              </a:rPr>
              <a:t>Οι αραιώσεις πυκνών διαλυμάτων οξέων ή βάσεων γίνονται πάντοτε </a:t>
            </a:r>
            <a:r>
              <a:rPr lang="el-GR" sz="2000" b="1" i="0" u="none" strike="noStrike" baseline="0" dirty="0">
                <a:solidFill>
                  <a:srgbClr val="000000"/>
                </a:solidFill>
                <a:highlight>
                  <a:srgbClr val="9AE226"/>
                </a:highlight>
                <a:latin typeface="Times New Roman" panose="02020603050405020304" pitchFamily="18" charset="0"/>
              </a:rPr>
              <a:t>με προσθήκη των οξέων ή των βάσεων στο νερό </a:t>
            </a:r>
            <a:r>
              <a:rPr lang="el-GR" sz="2000" b="0" i="0" u="none" strike="noStrike" baseline="0" dirty="0">
                <a:solidFill>
                  <a:srgbClr val="000000"/>
                </a:solidFill>
                <a:highlight>
                  <a:srgbClr val="9AE226"/>
                </a:highlight>
                <a:latin typeface="Times New Roman" panose="02020603050405020304" pitchFamily="18" charset="0"/>
              </a:rPr>
              <a:t>και ποτέ αντίστροφα. </a:t>
            </a:r>
          </a:p>
          <a:p>
            <a:r>
              <a:rPr lang="el-G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52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9B32-F219-15E1-7DE5-91083F2E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3" y="180723"/>
            <a:ext cx="11631386" cy="96954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6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Πριν από κάθε Εργαστηριακή Άσκηση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65D40-C806-282E-5D13-24927F72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06" y="4126553"/>
            <a:ext cx="11736977" cy="2210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1. Θα διαβάζετε προσεκτικά το αρχείο </a:t>
            </a:r>
            <a:r>
              <a:rPr lang="en-US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pdf </a:t>
            </a:r>
            <a:r>
              <a:rPr lang="el-GR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που θα είναι αναρτημένο στο eclass του </a:t>
            </a:r>
            <a:r>
              <a:rPr lang="en-US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EAX1</a:t>
            </a:r>
            <a:r>
              <a:rPr lang="el-GR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2024 στη διεύθυνση: </a:t>
            </a:r>
          </a:p>
          <a:p>
            <a:pPr indent="1373188"/>
            <a:r>
              <a:rPr lang="en-US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http://eclass.upatras.gr</a:t>
            </a:r>
          </a:p>
          <a:p>
            <a:pPr indent="1373188"/>
            <a:r>
              <a:rPr lang="el-GR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Κατάλογος Μαθημάτων</a:t>
            </a:r>
          </a:p>
          <a:p>
            <a:pPr indent="1373188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Εργαστήριο </a:t>
            </a:r>
            <a:r>
              <a:rPr lang="el-GR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Ανόργανης Χημείας 1 2024</a:t>
            </a:r>
          </a:p>
          <a:p>
            <a:pPr indent="1373188"/>
            <a:r>
              <a:rPr lang="el-GR" sz="1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Έγγραφα</a:t>
            </a:r>
          </a:p>
          <a:p>
            <a:pPr indent="1373188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E-LAB BOOK</a:t>
            </a: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4E458-6273-A681-9BCB-B232E41AEC16}"/>
              </a:ext>
            </a:extLst>
          </p:cNvPr>
          <p:cNvSpPr txBox="1"/>
          <p:nvPr/>
        </p:nvSpPr>
        <p:spPr>
          <a:xfrm>
            <a:off x="6547757" y="4659085"/>
            <a:ext cx="524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αρχείο αυτό θα υπάρχουν: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αναλυτικές οδηγίες για τη σωστή διεξαγωγή του πειράματος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Θεωρητικό υπόβαθρο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Ανάλυση των πειραματικών τεχνικών που θα χρησιμοποιήσετε κατά το πείραμα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Ερωτήσεις προς απάντηση</a:t>
            </a:r>
          </a:p>
          <a:p>
            <a:r>
              <a:rPr lang="el-GR" dirty="0"/>
              <a:t> </a:t>
            </a: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32DD2-E9A2-706C-DB12-35CB3F1024C5}"/>
              </a:ext>
            </a:extLst>
          </p:cNvPr>
          <p:cNvSpPr txBox="1"/>
          <p:nvPr/>
        </p:nvSpPr>
        <p:spPr>
          <a:xfrm>
            <a:off x="156753" y="1502961"/>
            <a:ext cx="112514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indent="-339725"/>
            <a:r>
              <a:rPr lang="el-GR" sz="2800" b="1" dirty="0">
                <a:solidFill>
                  <a:srgbClr val="0070C0"/>
                </a:solidFill>
              </a:rPr>
              <a:t>1. Είναι υποχρεωτικό να έχει γίνει προσεχτική μελέτη της πειραματικής διαδικασίας και της αντίστοιχης θεωρίας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72172-FB69-AE69-2A4F-540714BD4DCA}"/>
              </a:ext>
            </a:extLst>
          </p:cNvPr>
          <p:cNvSpPr txBox="1"/>
          <p:nvPr/>
        </p:nvSpPr>
        <p:spPr>
          <a:xfrm>
            <a:off x="1160960" y="2710985"/>
            <a:ext cx="9622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1" dirty="0">
                <a:solidFill>
                  <a:srgbClr val="FF0000"/>
                </a:solidFill>
              </a:rPr>
              <a:t>Δεν επιτρέπονται οι αυτοσχεδιασμοί και η εκτέλεση πειραμάτων διαφορετικών από αυτά που αναφέρονται στο εργαστηριακό σύγγραμμα</a:t>
            </a:r>
          </a:p>
        </p:txBody>
      </p:sp>
    </p:spTree>
    <p:extLst>
      <p:ext uri="{BB962C8B-B14F-4D97-AF65-F5344CB8AC3E}">
        <p14:creationId xmlns:p14="http://schemas.microsoft.com/office/powerpoint/2010/main" val="160270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9B32-F219-15E1-7DE5-91083F2E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48946"/>
            <a:ext cx="11649891" cy="103091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6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Πριν από κάθε Εργαστηριακή Άσκηση</a:t>
            </a:r>
            <a:endParaRPr lang="el-GR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2ACA1-A007-E995-92C6-332B7D8965BA}"/>
              </a:ext>
            </a:extLst>
          </p:cNvPr>
          <p:cNvSpPr txBox="1"/>
          <p:nvPr/>
        </p:nvSpPr>
        <p:spPr>
          <a:xfrm>
            <a:off x="278674" y="1537917"/>
            <a:ext cx="11408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2. Θα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αντιγράψετε τη πειραματική πορεία στο εργαστηριακό σας τετράδιο σύμφωνα με το υπόδειγμα, που ακολουθεί στις επόμενες σελίδες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A3DF2-E484-E4F0-CC79-3F2B064FE257}"/>
              </a:ext>
            </a:extLst>
          </p:cNvPr>
          <p:cNvSpPr txBox="1"/>
          <p:nvPr/>
        </p:nvSpPr>
        <p:spPr>
          <a:xfrm>
            <a:off x="278674" y="4034156"/>
            <a:ext cx="11190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14450" indent="-1314450">
              <a:lnSpc>
                <a:spcPct val="200000"/>
              </a:lnSpc>
              <a:buNone/>
            </a:pPr>
            <a:r>
              <a:rPr lang="el-G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ΠΡΟΣΟΧΗ:  θα αφήνετε κενό όπου υπάρχουν:</a:t>
            </a:r>
          </a:p>
          <a:p>
            <a:pPr marL="1314450" indent="-1314450">
              <a:buNone/>
            </a:pP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1. </a:t>
            </a:r>
            <a:r>
              <a:rPr lang="el-G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ποσότητες π.χ. μάζα σε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l-G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, όγκος σε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mL</a:t>
            </a:r>
            <a:r>
              <a:rPr lang="el-G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pH</a:t>
            </a:r>
            <a:r>
              <a:rPr lang="el-G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κλπ.</a:t>
            </a:r>
            <a:r>
              <a:rPr lang="el-GR" sz="1800" dirty="0">
                <a:solidFill>
                  <a:srgbClr val="FF0000"/>
                </a:solidFill>
              </a:rPr>
              <a:t> </a:t>
            </a:r>
            <a:r>
              <a:rPr lang="el-GR" sz="1800" dirty="0">
                <a:solidFill>
                  <a:schemeClr val="accent2">
                    <a:lumMod val="50000"/>
                  </a:schemeClr>
                </a:solidFill>
              </a:rPr>
              <a:t>Σε κάθε πειραματική άσκηση θα δίνονται διαφορετικές ποσότητες αντιδραστηρίων για την κάθε ομάδα. Η ποσότητες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θα σας δίνονται από τον καθηγητή σας κατά τη διάρκεια της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</a:rPr>
              <a:t>άσκησηςόπότε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 και θα συμπληρώνεται τα κενά.</a:t>
            </a:r>
            <a:r>
              <a:rPr lang="el-GR" sz="1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l-GR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314450" indent="-1314450">
              <a:buNone/>
            </a:pPr>
            <a:r>
              <a:rPr lang="el-G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           2. αναφορές για χρώμα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el-G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σχήμα, </a:t>
            </a:r>
            <a:r>
              <a:rPr lang="el-GR" sz="18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κλπ</a:t>
            </a:r>
            <a:r>
              <a:rPr lang="el-G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, καθώς </a:t>
            </a:r>
            <a:r>
              <a:rPr lang="el-GR" sz="1800" dirty="0">
                <a:solidFill>
                  <a:schemeClr val="accent2">
                    <a:lumMod val="50000"/>
                  </a:schemeClr>
                </a:solidFill>
              </a:rPr>
              <a:t>έγκειται στην προσωπική εκτίμηση / παρατήρηση του καθενός από εσάς</a:t>
            </a:r>
            <a:r>
              <a:rPr lang="el-GR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l-GR" sz="1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2A9C39-D662-D3A8-C525-763B24A91B54}"/>
              </a:ext>
            </a:extLst>
          </p:cNvPr>
          <p:cNvSpPr txBox="1"/>
          <p:nvPr/>
        </p:nvSpPr>
        <p:spPr>
          <a:xfrm>
            <a:off x="383177" y="2839830"/>
            <a:ext cx="1108601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Εργαστηριακό τετράδιο μεγέθους Α4 με σκληρό εξώφυλλο 2 θεμάτων.</a:t>
            </a:r>
          </a:p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Στο 1</a:t>
            </a:r>
            <a:r>
              <a:rPr lang="el-GR" sz="18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ο</a:t>
            </a:r>
            <a:r>
              <a:rPr lang="el-GR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Θέμα θα κρατάτε σημειώσεις από τις παραδόσεις του εργαστηρίου.</a:t>
            </a:r>
          </a:p>
          <a:p>
            <a:pPr algn="ctr"/>
            <a:r>
              <a:rPr lang="el-GR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Στο 2</a:t>
            </a:r>
            <a:r>
              <a:rPr lang="el-GR" sz="18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ο</a:t>
            </a:r>
            <a:r>
              <a:rPr lang="el-GR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θέμα θα είναι καθαρογραμμένη η πειραματική πορεία/υπολογισμοί του εκάστοτε πειράματος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3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68BE-398F-573D-042E-C5E75EEF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3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dirty="0"/>
              <a:t>Υπόδειγμα σωστής γραφής εργαστηριακού τετραδίου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B0EAD-82C5-728C-7080-554647CB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5587" y="1874552"/>
            <a:ext cx="2314303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Αν δεν φθάσει ο χώρος συνεχίζεται στο επόμενο δίφυλλο με τον ίδιο τρόπο</a:t>
            </a:r>
          </a:p>
          <a:p>
            <a:r>
              <a:rPr lang="el-GR" dirty="0"/>
              <a:t>Δεξιά πειραματική πορεία</a:t>
            </a:r>
          </a:p>
          <a:p>
            <a:r>
              <a:rPr lang="el-GR" dirty="0"/>
              <a:t>Αριστερά υπολογισμοί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CF89D-A174-BA07-B069-EE1FC037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" y="1227708"/>
            <a:ext cx="8946321" cy="5547171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E33008F-C61B-31E5-6EC6-21FABBC2F894}"/>
              </a:ext>
            </a:extLst>
          </p:cNvPr>
          <p:cNvSpPr/>
          <p:nvPr/>
        </p:nvSpPr>
        <p:spPr>
          <a:xfrm>
            <a:off x="6949439" y="689837"/>
            <a:ext cx="2090057" cy="1010195"/>
          </a:xfrm>
          <a:prstGeom prst="wedgeRectCallout">
            <a:avLst>
              <a:gd name="adj1" fmla="val -23333"/>
              <a:gd name="adj2" fmla="val 111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Τίτλος</a:t>
            </a:r>
          </a:p>
          <a:p>
            <a:pPr algn="ctr"/>
            <a:r>
              <a:rPr lang="el-GR" dirty="0"/>
              <a:t>αντίδραση</a:t>
            </a:r>
          </a:p>
          <a:p>
            <a:pPr algn="ctr"/>
            <a:r>
              <a:rPr lang="el-GR" dirty="0"/>
              <a:t>πειραματική πορεία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083FBD5-E2BA-0C7D-2898-CCCC0788C2CC}"/>
              </a:ext>
            </a:extLst>
          </p:cNvPr>
          <p:cNvSpPr/>
          <p:nvPr/>
        </p:nvSpPr>
        <p:spPr>
          <a:xfrm>
            <a:off x="2055224" y="1974258"/>
            <a:ext cx="2255960" cy="1822679"/>
          </a:xfrm>
          <a:prstGeom prst="wedgeRectCallout">
            <a:avLst>
              <a:gd name="adj1" fmla="val -23333"/>
              <a:gd name="adj2" fmla="val 111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υπολογισμοί προσωπικές σας παρατηρήσεις εάν υπάρχουν και απαντήσεις των ερωτήσεων που θα σας ζητηθούν</a:t>
            </a:r>
          </a:p>
        </p:txBody>
      </p:sp>
    </p:spTree>
    <p:extLst>
      <p:ext uri="{BB962C8B-B14F-4D97-AF65-F5344CB8AC3E}">
        <p14:creationId xmlns:p14="http://schemas.microsoft.com/office/powerpoint/2010/main" val="412412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68BE-398F-573D-042E-C5E75EEF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B0EAD-82C5-728C-7080-554647CB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CF89D-A174-BA07-B069-EE1FC037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82" y="188985"/>
            <a:ext cx="110603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C47FEC-9688-7A97-32BF-ADD9CEE450D3}"/>
              </a:ext>
            </a:extLst>
          </p:cNvPr>
          <p:cNvSpPr txBox="1"/>
          <p:nvPr/>
        </p:nvSpPr>
        <p:spPr>
          <a:xfrm>
            <a:off x="7396258" y="803757"/>
            <a:ext cx="3437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7030A0"/>
                </a:solidFill>
              </a:rPr>
              <a:t>Σύνθεση </a:t>
            </a:r>
            <a:r>
              <a:rPr lang="el-GR" sz="1400" b="1" dirty="0" err="1">
                <a:solidFill>
                  <a:srgbClr val="7030A0"/>
                </a:solidFill>
                <a:latin typeface="+mn-lt"/>
              </a:rPr>
              <a:t>Διένυδρου</a:t>
            </a:r>
            <a:r>
              <a:rPr lang="el-GR" sz="1400" b="1" dirty="0">
                <a:solidFill>
                  <a:srgbClr val="7030A0"/>
                </a:solidFill>
                <a:latin typeface="+mn-lt"/>
              </a:rPr>
              <a:t> Θειικού Ασβεστίου </a:t>
            </a:r>
            <a:r>
              <a:rPr lang="en-US" sz="1400" b="1" dirty="0">
                <a:solidFill>
                  <a:srgbClr val="7030A0"/>
                </a:solidFill>
                <a:latin typeface="+mn-lt"/>
              </a:rPr>
              <a:t>CaSO</a:t>
            </a:r>
            <a:r>
              <a:rPr lang="en-US" sz="1400" b="1" baseline="-250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sz="1400" b="1" baseline="30000" dirty="0">
                <a:solidFill>
                  <a:srgbClr val="7030A0"/>
                </a:solidFill>
                <a:latin typeface="+mn-lt"/>
              </a:rPr>
              <a:t>.</a:t>
            </a:r>
            <a:r>
              <a:rPr lang="en-US" sz="1400" b="1" dirty="0">
                <a:solidFill>
                  <a:srgbClr val="7030A0"/>
                </a:solidFill>
                <a:latin typeface="+mn-lt"/>
              </a:rPr>
              <a:t> 2H</a:t>
            </a:r>
            <a:r>
              <a:rPr lang="en-US" sz="1400" b="1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1400" b="1" dirty="0">
                <a:solidFill>
                  <a:srgbClr val="7030A0"/>
                </a:solidFill>
                <a:latin typeface="+mn-lt"/>
              </a:rPr>
              <a:t>O</a:t>
            </a:r>
            <a:endParaRPr lang="el-GR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B9F8-12FE-836D-B947-4B00EF3EDCB9}"/>
              </a:ext>
            </a:extLst>
          </p:cNvPr>
          <p:cNvSpPr txBox="1"/>
          <p:nvPr/>
        </p:nvSpPr>
        <p:spPr>
          <a:xfrm>
            <a:off x="7396258" y="31170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l-GR" dirty="0"/>
              <a:t>/</a:t>
            </a:r>
            <a:r>
              <a:rPr lang="en-US" dirty="0"/>
              <a:t>3</a:t>
            </a:r>
            <a:r>
              <a:rPr lang="el-GR" dirty="0"/>
              <a:t>/202</a:t>
            </a:r>
            <a:r>
              <a:rPr lang="en-US" dirty="0"/>
              <a:t>4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09574-B381-BBE6-7803-936919069C62}"/>
              </a:ext>
            </a:extLst>
          </p:cNvPr>
          <p:cNvSpPr txBox="1"/>
          <p:nvPr/>
        </p:nvSpPr>
        <p:spPr>
          <a:xfrm>
            <a:off x="5981871" y="1512810"/>
            <a:ext cx="4780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CaCl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baseline="30000" dirty="0">
                <a:solidFill>
                  <a:srgbClr val="7030A0"/>
                </a:solidFill>
              </a:rPr>
              <a:t>.</a:t>
            </a:r>
            <a:r>
              <a:rPr lang="en-US" sz="1400" b="1" dirty="0">
                <a:solidFill>
                  <a:srgbClr val="7030A0"/>
                </a:solidFill>
              </a:rPr>
              <a:t>6H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O</a:t>
            </a:r>
            <a:r>
              <a:rPr lang="en-US" sz="1400" b="1" baseline="-25000" dirty="0">
                <a:solidFill>
                  <a:srgbClr val="7030A0"/>
                </a:solidFill>
              </a:rPr>
              <a:t> (</a:t>
            </a:r>
            <a:r>
              <a:rPr lang="en-US" sz="1400" b="1" baseline="-25000" dirty="0" err="1">
                <a:solidFill>
                  <a:srgbClr val="7030A0"/>
                </a:solidFill>
              </a:rPr>
              <a:t>aq</a:t>
            </a:r>
            <a:r>
              <a:rPr lang="en-US" sz="1400" b="1" baseline="-25000" dirty="0">
                <a:solidFill>
                  <a:srgbClr val="7030A0"/>
                </a:solidFill>
              </a:rPr>
              <a:t>)</a:t>
            </a:r>
            <a:r>
              <a:rPr lang="en-US" sz="1400" b="1" dirty="0">
                <a:solidFill>
                  <a:srgbClr val="7030A0"/>
                </a:solidFill>
              </a:rPr>
              <a:t>   + 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S</a:t>
            </a:r>
            <a:r>
              <a:rPr lang="el-GR" sz="1400" b="1" dirty="0">
                <a:solidFill>
                  <a:srgbClr val="7030A0"/>
                </a:solidFill>
              </a:rPr>
              <a:t>Ο</a:t>
            </a:r>
            <a:r>
              <a:rPr lang="el-GR" sz="1400" b="1" baseline="-25000" dirty="0">
                <a:solidFill>
                  <a:srgbClr val="7030A0"/>
                </a:solidFill>
              </a:rPr>
              <a:t>4</a:t>
            </a:r>
            <a:r>
              <a:rPr lang="en-US" sz="1400" b="1" baseline="-25000" dirty="0">
                <a:solidFill>
                  <a:srgbClr val="7030A0"/>
                </a:solidFill>
              </a:rPr>
              <a:t> (</a:t>
            </a:r>
            <a:r>
              <a:rPr lang="en-US" sz="1400" b="1" baseline="-25000" dirty="0" err="1">
                <a:solidFill>
                  <a:srgbClr val="7030A0"/>
                </a:solidFill>
              </a:rPr>
              <a:t>aq</a:t>
            </a:r>
            <a:r>
              <a:rPr lang="en-US" sz="1400" b="1" baseline="-25000" dirty="0">
                <a:solidFill>
                  <a:srgbClr val="7030A0"/>
                </a:solidFill>
              </a:rPr>
              <a:t>)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en-US" sz="1400" b="1" dirty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US" sz="1400" b="1" dirty="0" err="1">
                <a:solidFill>
                  <a:srgbClr val="7030A0"/>
                </a:solidFill>
              </a:rPr>
              <a:t>CaS</a:t>
            </a:r>
            <a:r>
              <a:rPr lang="el-GR" sz="1400" b="1" dirty="0">
                <a:solidFill>
                  <a:srgbClr val="7030A0"/>
                </a:solidFill>
              </a:rPr>
              <a:t>Ο</a:t>
            </a:r>
            <a:r>
              <a:rPr lang="el-GR" sz="1400" b="1" baseline="-25000" dirty="0">
                <a:solidFill>
                  <a:srgbClr val="7030A0"/>
                </a:solidFill>
              </a:rPr>
              <a:t>4</a:t>
            </a:r>
            <a:r>
              <a:rPr lang="en-US" sz="1400" b="1" baseline="30000" dirty="0">
                <a:solidFill>
                  <a:srgbClr val="7030A0"/>
                </a:solidFill>
              </a:rPr>
              <a:t>.</a:t>
            </a:r>
            <a:r>
              <a:rPr lang="en-US" sz="1400" b="1" dirty="0">
                <a:solidFill>
                  <a:srgbClr val="7030A0"/>
                </a:solidFill>
              </a:rPr>
              <a:t>2H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O</a:t>
            </a:r>
            <a:r>
              <a:rPr lang="en-US" sz="1400" b="1" baseline="-25000" dirty="0">
                <a:solidFill>
                  <a:srgbClr val="7030A0"/>
                </a:solidFill>
              </a:rPr>
              <a:t> (s)</a:t>
            </a:r>
            <a:r>
              <a:rPr lang="en-US" sz="1400" b="1" dirty="0">
                <a:solidFill>
                  <a:srgbClr val="7030A0"/>
                </a:solidFill>
              </a:rPr>
              <a:t>   + 2 HCl  + 4 H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O</a:t>
            </a:r>
            <a:endParaRPr lang="el-GR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FE8C6-3914-A5DC-CA72-ECE90E2F2FC0}"/>
              </a:ext>
            </a:extLst>
          </p:cNvPr>
          <p:cNvSpPr txBox="1"/>
          <p:nvPr/>
        </p:nvSpPr>
        <p:spPr>
          <a:xfrm>
            <a:off x="6037275" y="1999776"/>
            <a:ext cx="426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0.023</a:t>
            </a:r>
            <a:r>
              <a:rPr lang="el-GR" sz="1400" b="1" dirty="0"/>
              <a:t> : 0,023 </a:t>
            </a:r>
            <a:r>
              <a:rPr lang="el-GR" sz="1400" b="1" dirty="0">
                <a:sym typeface="Wingdings" panose="05000000000000000000" pitchFamily="2" charset="2"/>
              </a:rPr>
              <a:t> 0.023</a:t>
            </a:r>
            <a:r>
              <a:rPr lang="en-US" sz="1400" b="1" dirty="0"/>
              <a:t> mol</a:t>
            </a:r>
            <a:r>
              <a:rPr lang="el-GR" sz="1400" b="1" dirty="0"/>
              <a:t> για ποσοτική αντίδραση</a:t>
            </a:r>
            <a:endParaRPr lang="el-G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9A8E0D-3985-3071-1C29-ABE833882F57}"/>
                  </a:ext>
                </a:extLst>
              </p:cNvPr>
              <p:cNvSpPr txBox="1"/>
              <p:nvPr/>
            </p:nvSpPr>
            <p:spPr>
              <a:xfrm>
                <a:off x="1464129" y="2321978"/>
                <a:ext cx="4091940" cy="409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𝜋𝜀𝜄𝜌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𝜃𝜀𝜔𝜌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100%= </m:t>
                    </m:r>
                  </m:oMath>
                </a14:m>
                <a:r>
                  <a:rPr lang="el-G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𝜇𝛼𝜁𝛼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400" b="0" i="0" smtClean="0">
                            <a:latin typeface="Cambria Math" panose="02040503050406030204" pitchFamily="18" charset="0"/>
                          </a:rPr>
                          <m:t>ΞΗΡ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</a:rPr>
                          <m:t>ύ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𝜋𝜌𝜊𝜄𝜊𝜈𝜏𝜊𝜍</m:t>
                        </m:r>
                      </m:num>
                      <m:den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100%</m:t>
                    </m:r>
                  </m:oMath>
                </a14:m>
                <a:endParaRPr lang="el-GR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9A8E0D-3985-3071-1C29-ABE83388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129" y="2321978"/>
                <a:ext cx="4091940" cy="409279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F027456-1F35-62F4-52B3-8A7FC4AC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37" y="695026"/>
            <a:ext cx="4531740" cy="126390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7D5EA35-FBDF-C8BA-E4D0-6044C29976E3}"/>
              </a:ext>
            </a:extLst>
          </p:cNvPr>
          <p:cNvSpPr txBox="1">
            <a:spLocks/>
          </p:cNvSpPr>
          <p:nvPr/>
        </p:nvSpPr>
        <p:spPr>
          <a:xfrm>
            <a:off x="5890276" y="2485793"/>
            <a:ext cx="4790258" cy="39080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sz="1200" dirty="0"/>
              <a:t>1. Σε ποτήρι ζέσεως 100</a:t>
            </a:r>
            <a:r>
              <a:rPr lang="en-US" sz="1200" dirty="0"/>
              <a:t>mL</a:t>
            </a:r>
            <a:r>
              <a:rPr lang="el-GR" sz="1200" dirty="0"/>
              <a:t> μεταφέρεται 5.00</a:t>
            </a:r>
            <a:r>
              <a:rPr lang="en-US" sz="1200" dirty="0"/>
              <a:t>g CaCl</a:t>
            </a:r>
            <a:r>
              <a:rPr lang="en-US" sz="1200" baseline="-25000" dirty="0"/>
              <a:t>2</a:t>
            </a:r>
            <a:r>
              <a:rPr lang="en-US" sz="1200" baseline="30000" dirty="0"/>
              <a:t>.</a:t>
            </a:r>
            <a:r>
              <a:rPr lang="en-US" sz="1200" dirty="0"/>
              <a:t>6H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endParaRPr lang="el-GR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1200" dirty="0"/>
              <a:t>2. Προσθήκη</a:t>
            </a:r>
            <a:r>
              <a:rPr lang="en-US" sz="1200" dirty="0"/>
              <a:t> </a:t>
            </a:r>
            <a:r>
              <a:rPr lang="el-GR" sz="1200" dirty="0"/>
              <a:t>…… </a:t>
            </a:r>
            <a:r>
              <a:rPr lang="en-US" sz="1200" dirty="0"/>
              <a:t>mL H</a:t>
            </a:r>
            <a:r>
              <a:rPr lang="en-US" sz="1200" baseline="-25000" dirty="0"/>
              <a:t>2</a:t>
            </a:r>
            <a:r>
              <a:rPr lang="en-US" sz="1200" dirty="0"/>
              <a:t>O </a:t>
            </a:r>
            <a:r>
              <a:rPr lang="el-GR" sz="1200" dirty="0"/>
              <a:t>και ανάδευση με υάλινη ράβδο μέχρι πλήρους διάλυσης </a:t>
            </a:r>
            <a:endParaRPr lang="en-US" sz="12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l-GR" sz="1200" dirty="0"/>
              <a:t>3. </a:t>
            </a:r>
            <a:r>
              <a:rPr lang="en-US" sz="1200" dirty="0"/>
              <a:t> </a:t>
            </a:r>
            <a:r>
              <a:rPr lang="el-GR" sz="1200" dirty="0"/>
              <a:t>Προσθήκη</a:t>
            </a:r>
            <a:r>
              <a:rPr lang="en-US" sz="1200" dirty="0"/>
              <a:t> </a:t>
            </a:r>
            <a:r>
              <a:rPr lang="el-GR" sz="1200" dirty="0"/>
              <a:t>…… </a:t>
            </a:r>
            <a:r>
              <a:rPr lang="en-US" sz="1200" dirty="0"/>
              <a:t>mL H</a:t>
            </a:r>
            <a:r>
              <a:rPr lang="en-US" sz="1200" baseline="-25000" dirty="0"/>
              <a:t>2</a:t>
            </a:r>
            <a:r>
              <a:rPr lang="en-US" sz="1200" dirty="0"/>
              <a:t>S</a:t>
            </a:r>
            <a:r>
              <a:rPr lang="el-GR" sz="1200" dirty="0"/>
              <a:t>Ο</a:t>
            </a:r>
            <a:r>
              <a:rPr lang="el-GR" sz="1200" baseline="-25000" dirty="0"/>
              <a:t>4</a:t>
            </a:r>
            <a:r>
              <a:rPr lang="en-US" sz="1200" dirty="0"/>
              <a:t> 1M </a:t>
            </a:r>
            <a:r>
              <a:rPr lang="el-GR" sz="1200" dirty="0">
                <a:ea typeface="Calibri" panose="020F0502020204030204" pitchFamily="34" charset="0"/>
                <a:cs typeface="Times New Roman" panose="02020603050405020304" pitchFamily="18" charset="0"/>
              </a:rPr>
              <a:t>στάγδην </a:t>
            </a:r>
            <a:r>
              <a:rPr lang="el-GR" sz="1200" dirty="0"/>
              <a:t>και ανάδευση με υάλινη ράβδο    Παρατηρείται άμεσος σχηματισμός ιζήματος …….. χρώματος</a:t>
            </a:r>
            <a:endParaRPr lang="en-US" sz="12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/>
              <a:t>4. </a:t>
            </a:r>
            <a:r>
              <a:rPr lang="el-GR" sz="1200" dirty="0"/>
              <a:t>Αφήνουμε σε ηρεμία μέχρι περάτωσης της αντίδρασης</a:t>
            </a:r>
            <a:endParaRPr lang="en-US" sz="12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/>
              <a:t>5. pH</a:t>
            </a:r>
            <a:r>
              <a:rPr lang="el-GR" sz="1200" dirty="0"/>
              <a:t> υπερκείμενου διαλύματος = …..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ea typeface="Calibri" panose="020F0502020204030204" pitchFamily="34" charset="0"/>
                <a:cs typeface="Times New Roman" panose="02020603050405020304" pitchFamily="18" charset="0"/>
              </a:rPr>
              <a:t>ΔΟΚΙΜΗ ΠΛΗΡΟΥΣ ΚΑΤΑΒΥΘΙΣΗΣ: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DFE5D2-0F95-7D59-57DF-F4AF688236C9}"/>
              </a:ext>
            </a:extLst>
          </p:cNvPr>
          <p:cNvSpPr txBox="1"/>
          <p:nvPr/>
        </p:nvSpPr>
        <p:spPr>
          <a:xfrm>
            <a:off x="1358537" y="3266282"/>
            <a:ext cx="4531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ea typeface="Calibri" panose="020F0502020204030204" pitchFamily="34" charset="0"/>
                <a:cs typeface="Times New Roman" panose="02020603050405020304" pitchFamily="18" charset="0"/>
              </a:rPr>
              <a:t>ΔΟΚΙΜΗ ΠΛΗΡΟΥΣ ΚΑΤΑΒΥΘΙΣΗΣ: σε δοκιμαστικό σωλήνα μεταφέρω προσεκτικά μέρος του διηθήματος χωρίς καθόλου στερεό. Προσθέτω 3-4 </a:t>
            </a:r>
            <a:r>
              <a:rPr lang="el-G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στγ</a:t>
            </a:r>
            <a:r>
              <a:rPr lang="el-GR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l-GR" sz="1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1200" dirty="0">
                <a:ea typeface="Calibri" panose="020F0502020204030204" pitchFamily="34" charset="0"/>
                <a:cs typeface="Times New Roman" panose="02020603050405020304" pitchFamily="18" charset="0"/>
              </a:rPr>
              <a:t> 1Μ. Το διήθημα δεν θόλωσε άρα η αντίδραση έχει ολοκληρωθεί. </a:t>
            </a:r>
            <a:endParaRPr lang="el-GR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F31B7-BCF0-DF90-88AA-5E74DA404123}"/>
              </a:ext>
            </a:extLst>
          </p:cNvPr>
          <p:cNvSpPr txBox="1"/>
          <p:nvPr/>
        </p:nvSpPr>
        <p:spPr>
          <a:xfrm>
            <a:off x="5890276" y="5154252"/>
            <a:ext cx="461682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7</a:t>
            </a:r>
            <a:r>
              <a:rPr lang="el-GR" sz="1400" dirty="0"/>
              <a:t> Διήθηση υπό κενό, και </a:t>
            </a:r>
            <a:r>
              <a:rPr lang="el-GR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έκπλυση</a:t>
            </a:r>
            <a:r>
              <a:rPr lang="el-G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του στερεού με ψυχρό Η</a:t>
            </a:r>
            <a:r>
              <a:rPr lang="el-GR" sz="1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 (2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l-G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mL</a:t>
            </a:r>
            <a:r>
              <a:rPr lang="el-G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r>
              <a:rPr lang="en-US" sz="1400" dirty="0"/>
              <a:t>8</a:t>
            </a:r>
            <a:r>
              <a:rPr lang="el-GR" sz="1400" dirty="0"/>
              <a:t>. Συλλογή του στερεού </a:t>
            </a:r>
            <a:r>
              <a:rPr lang="el-G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και  ξήρανση στον αέρα. </a:t>
            </a:r>
          </a:p>
          <a:p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l-G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Ζύγιση του προϊόντος …….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                                </a:t>
            </a:r>
            <a:endParaRPr lang="el-G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EBE6A1-7DDE-2705-1B9E-287935652464}"/>
              </a:ext>
            </a:extLst>
          </p:cNvPr>
          <p:cNvSpPr txBox="1"/>
          <p:nvPr/>
        </p:nvSpPr>
        <p:spPr>
          <a:xfrm>
            <a:off x="1147482" y="4599993"/>
            <a:ext cx="4676123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l-GR" sz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Πώς επιλέγονται οι διαλύτης για την </a:t>
            </a:r>
            <a:r>
              <a:rPr lang="el-GR" sz="1200" dirty="0" err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έκπλυση</a:t>
            </a:r>
            <a:r>
              <a:rPr lang="el-GR" sz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του ιζήματος στη διήθηση υπό κενό;</a:t>
            </a:r>
            <a:endParaRPr lang="el-GR" sz="1200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l-G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Α) ο διαλύτης να μη διαλύει το ίζημα, Β) να διαλύει τις προσμίξεις ή/και τα παραπροϊόντα και Γ) να ξηραίνει το προϊόν. Μπορούν να χρησιμοποιηθούν περισσότεροι από ένας διαλύτες για </a:t>
            </a:r>
            <a:r>
              <a:rPr lang="el-G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έκπλυση</a:t>
            </a:r>
            <a:r>
              <a:rPr lang="el-G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για την πιο γρήγορη ξήρανση του στερεού προτιμάτε να γίνει μια τελική </a:t>
            </a:r>
            <a:r>
              <a:rPr lang="el-G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έκπλυση</a:t>
            </a:r>
            <a:r>
              <a:rPr lang="el-G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με έναν πτητικό διαλύτη π.χ. ακετόνη ή </a:t>
            </a:r>
            <a:r>
              <a:rPr lang="el-GR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αιθερας</a:t>
            </a:r>
            <a:r>
              <a:rPr lang="el-G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63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E9C8-808D-E54F-02CB-6BE07570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868"/>
            <a:ext cx="10515600" cy="1325563"/>
          </a:xfrm>
        </p:spPr>
        <p:txBody>
          <a:bodyPr/>
          <a:lstStyle/>
          <a:p>
            <a:r>
              <a:rPr lang="el-GR" dirty="0"/>
              <a:t>Εργαστήριο Ανόργανης Χημείας </a:t>
            </a:r>
            <a:r>
              <a:rPr lang="en-US" dirty="0"/>
              <a:t>1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86E3-787C-1080-81D9-603E28275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37" y="1333637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l-GR" dirty="0"/>
              <a:t>                                </a:t>
            </a:r>
            <a:r>
              <a:rPr lang="el-GR" sz="3500" dirty="0"/>
              <a:t>Διδάσκοντες</a:t>
            </a:r>
          </a:p>
          <a:p>
            <a:r>
              <a:rPr lang="el-GR" dirty="0"/>
              <a:t>Λαλιώτη Νικολία, </a:t>
            </a:r>
            <a:r>
              <a:rPr lang="el-GR" dirty="0" err="1"/>
              <a:t>Επ</a:t>
            </a:r>
            <a:r>
              <a:rPr lang="el-GR" dirty="0"/>
              <a:t>. Καθηγήτρια, Υπεύθυνη Εργαστηρίου</a:t>
            </a:r>
          </a:p>
          <a:p>
            <a:r>
              <a:rPr lang="el-GR" dirty="0"/>
              <a:t>Διαμαντοπούλου Ελεάννα, ΕΔΙΠ</a:t>
            </a:r>
          </a:p>
          <a:p>
            <a:r>
              <a:rPr lang="el-GR" dirty="0"/>
              <a:t>Ζωή Λαδά, </a:t>
            </a:r>
            <a:r>
              <a:rPr lang="el-GR" dirty="0" err="1"/>
              <a:t>Επ</a:t>
            </a:r>
            <a:r>
              <a:rPr lang="el-GR" dirty="0"/>
              <a:t>. Καθηγήτρια</a:t>
            </a:r>
          </a:p>
          <a:p>
            <a:r>
              <a:rPr lang="el-GR" dirty="0" err="1"/>
              <a:t>Αλεξανδρόπουλος</a:t>
            </a:r>
            <a:r>
              <a:rPr lang="el-GR" dirty="0"/>
              <a:t> Δημήτριος </a:t>
            </a:r>
            <a:r>
              <a:rPr lang="el-GR" dirty="0" err="1"/>
              <a:t>Επ</a:t>
            </a:r>
            <a:r>
              <a:rPr lang="el-GR" dirty="0"/>
              <a:t>. Καθηγήτρια</a:t>
            </a:r>
          </a:p>
          <a:p>
            <a:endParaRPr lang="el-GR" dirty="0"/>
          </a:p>
          <a:p>
            <a:r>
              <a:rPr lang="el-GR" dirty="0"/>
              <a:t>Επικουρικοί συντελεστές</a:t>
            </a:r>
          </a:p>
          <a:p>
            <a:pPr marL="0" indent="0">
              <a:buNone/>
            </a:pPr>
            <a:r>
              <a:rPr lang="el-GR" dirty="0"/>
              <a:t> μεταπτυχιακοί φοιτητές του κλάδου της Ανόργανης Χημείας</a:t>
            </a:r>
          </a:p>
        </p:txBody>
      </p:sp>
    </p:spTree>
    <p:extLst>
      <p:ext uri="{BB962C8B-B14F-4D97-AF65-F5344CB8AC3E}">
        <p14:creationId xmlns:p14="http://schemas.microsoft.com/office/powerpoint/2010/main" val="62326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5FD5-E4A4-F27B-9401-EFC401BD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73536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Bahnschrift" panose="020B0502040204020203" pitchFamily="34" charset="0"/>
              </a:rPr>
              <a:t>Το εργαστήριο Ανόργανης Χημείας 1 θα πραγματοποιείται:</a:t>
            </a:r>
            <a:br>
              <a:rPr lang="el-GR" sz="2800" b="1" dirty="0">
                <a:latin typeface="Bahnschrift" panose="020B0502040204020203" pitchFamily="34" charset="0"/>
              </a:rPr>
            </a:br>
            <a:endParaRPr lang="el-GR" sz="2800" b="1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80B8-468D-EDEA-696D-AD4C603BC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416322"/>
            <a:ext cx="10515600" cy="16916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dirty="0"/>
              <a:t>Στο </a:t>
            </a:r>
            <a:r>
              <a:rPr lang="el-GR" sz="2800" b="1" dirty="0"/>
              <a:t>νότιο κτήριο Χημείας 1</a:t>
            </a:r>
            <a:r>
              <a:rPr lang="el-GR" sz="2800" b="1" baseline="30000" dirty="0"/>
              <a:t>ος</a:t>
            </a:r>
            <a:r>
              <a:rPr lang="el-GR" sz="2800" b="1" dirty="0"/>
              <a:t> όροφος</a:t>
            </a:r>
          </a:p>
          <a:p>
            <a:r>
              <a:rPr lang="el-GR" dirty="0"/>
              <a:t>Ημέρες:</a:t>
            </a:r>
            <a:r>
              <a:rPr lang="el-GR" sz="2800" b="1" dirty="0"/>
              <a:t> Τρίτη , Τετάρτη,  Πέμπτη</a:t>
            </a:r>
          </a:p>
          <a:p>
            <a:r>
              <a:rPr lang="el-GR" dirty="0"/>
              <a:t>Ώρα: </a:t>
            </a:r>
            <a:r>
              <a:rPr lang="el-GR" b="1" dirty="0"/>
              <a:t>14</a:t>
            </a:r>
            <a:r>
              <a:rPr lang="en-US" b="1" dirty="0"/>
              <a:t>.</a:t>
            </a:r>
            <a:r>
              <a:rPr lang="el-GR" b="1" dirty="0"/>
              <a:t>30-15</a:t>
            </a:r>
            <a:r>
              <a:rPr lang="en-US" b="1" dirty="0"/>
              <a:t>.</a:t>
            </a:r>
            <a:r>
              <a:rPr lang="el-GR" b="1" dirty="0"/>
              <a:t>30</a:t>
            </a:r>
            <a:r>
              <a:rPr lang="el-GR" dirty="0"/>
              <a:t>, αυστηρή τήρηση της ώρας έναρξης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C9679-BCDC-222D-D82E-DB1433B0AB54}"/>
              </a:ext>
            </a:extLst>
          </p:cNvPr>
          <p:cNvSpPr txBox="1"/>
          <p:nvPr/>
        </p:nvSpPr>
        <p:spPr>
          <a:xfrm>
            <a:off x="664029" y="4215188"/>
            <a:ext cx="10515600" cy="1200329"/>
          </a:xfrm>
          <a:prstGeom prst="rect">
            <a:avLst/>
          </a:prstGeom>
          <a:solidFill>
            <a:srgbClr val="D2D632"/>
          </a:solidFill>
        </p:spPr>
        <p:txBody>
          <a:bodyPr wrap="square">
            <a:spAutoFit/>
          </a:bodyPr>
          <a:lstStyle/>
          <a:p>
            <a:pPr marL="227013" indent="-227013"/>
            <a:r>
              <a:rPr lang="el-GR" sz="2400" b="1" dirty="0"/>
              <a:t>Υποχρεωτική Προσέλευση.</a:t>
            </a:r>
          </a:p>
          <a:p>
            <a:pPr marL="227013" indent="-227013"/>
            <a:endParaRPr lang="el-GR" sz="2400" b="1" dirty="0"/>
          </a:p>
          <a:p>
            <a:pPr marL="227013" indent="-227013"/>
            <a:r>
              <a:rPr lang="el-GR" sz="2400" b="1" dirty="0"/>
              <a:t>Μόνο </a:t>
            </a:r>
            <a:r>
              <a:rPr lang="el-GR" sz="2400" dirty="0"/>
              <a:t>1 απουσία μπορεί να δικαιολογηθεί με  βεβαίωση </a:t>
            </a:r>
            <a:r>
              <a:rPr lang="el-GR" sz="2400" b="1" dirty="0"/>
              <a:t>ιατρού δημοσίου φορέα</a:t>
            </a:r>
          </a:p>
        </p:txBody>
      </p:sp>
    </p:spTree>
    <p:extLst>
      <p:ext uri="{BB962C8B-B14F-4D97-AF65-F5344CB8AC3E}">
        <p14:creationId xmlns:p14="http://schemas.microsoft.com/office/powerpoint/2010/main" val="88841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5FD5-E4A4-F27B-9401-EFC401BD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73536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Bahnschrift" panose="020B0502040204020203" pitchFamily="34" charset="0"/>
              </a:rPr>
              <a:t>Ομάδες εργαστήριου Ανόργανης Χημείας 1 :</a:t>
            </a:r>
            <a:br>
              <a:rPr lang="el-GR" sz="2800" b="1" dirty="0">
                <a:latin typeface="Bahnschrift" panose="020B0502040204020203" pitchFamily="34" charset="0"/>
              </a:rPr>
            </a:br>
            <a:endParaRPr lang="el-GR" sz="2800" b="1" dirty="0"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73780-247E-88A4-A685-4CAB25683540}"/>
              </a:ext>
            </a:extLst>
          </p:cNvPr>
          <p:cNvSpPr txBox="1"/>
          <p:nvPr/>
        </p:nvSpPr>
        <p:spPr>
          <a:xfrm>
            <a:off x="426720" y="1659850"/>
            <a:ext cx="10578737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Οι φοιτητές που έχουν δηλώσει το ΕΑΧ1 θα χωριστούν 5 ομάδες Α-Ε</a:t>
            </a:r>
          </a:p>
          <a:p>
            <a:r>
              <a:rPr lang="el-GR" sz="2400" b="1" dirty="0"/>
              <a:t>από τον υπεύθυνο του εργαστηρίου.</a:t>
            </a:r>
          </a:p>
          <a:p>
            <a:r>
              <a:rPr lang="el-GR" sz="2400" i="1" dirty="0">
                <a:solidFill>
                  <a:srgbClr val="0070C0"/>
                </a:solidFill>
              </a:rPr>
              <a:t>Βρείτε σε ποια ομάδα ανήκετε στο αντίστοιχο έγγραφο που έχει αναρτηθεί στο </a:t>
            </a:r>
            <a:r>
              <a:rPr lang="en-US" sz="2400" i="1" dirty="0">
                <a:solidFill>
                  <a:srgbClr val="0070C0"/>
                </a:solidFill>
              </a:rPr>
              <a:t>eclass </a:t>
            </a:r>
            <a:r>
              <a:rPr lang="el-GR" sz="2400" i="1" dirty="0">
                <a:solidFill>
                  <a:srgbClr val="0070C0"/>
                </a:solidFill>
              </a:rPr>
              <a:t>του</a:t>
            </a:r>
            <a:r>
              <a:rPr lang="en-US" sz="2400" i="1" dirty="0">
                <a:solidFill>
                  <a:srgbClr val="0070C0"/>
                </a:solidFill>
              </a:rPr>
              <a:t> EAX1</a:t>
            </a:r>
            <a:endParaRPr lang="el-GR" sz="2400" i="1" dirty="0">
              <a:solidFill>
                <a:srgbClr val="0070C0"/>
              </a:solidFill>
            </a:endParaRPr>
          </a:p>
          <a:p>
            <a:endParaRPr lang="el-G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Κάθε ομάδα θα εκπαιδεύεται συγκεκριμένη ημέρα Τρίτη ή Τετάρτη ή Πέμπτη κάθε 15 ημέρες.</a:t>
            </a:r>
          </a:p>
          <a:p>
            <a:endParaRPr lang="el-G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Μελετήστε προσεκτικά το Πρόγραμμα Εργαστηριακών Ασκήσεων </a:t>
            </a:r>
            <a:r>
              <a:rPr lang="el-GR" sz="2400" i="1" dirty="0">
                <a:solidFill>
                  <a:srgbClr val="0070C0"/>
                </a:solidFill>
              </a:rPr>
              <a:t>στο αντίστοιχο έγγραφο που έχει αναρτηθεί στο</a:t>
            </a:r>
            <a:r>
              <a:rPr lang="el-GR" sz="2400" b="1" i="1" dirty="0">
                <a:solidFill>
                  <a:srgbClr val="0070C0"/>
                </a:solidFill>
                <a:highlight>
                  <a:srgbClr val="9AE226"/>
                </a:highlight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9AE226"/>
                </a:highlight>
              </a:rPr>
              <a:t>eclass </a:t>
            </a:r>
            <a:r>
              <a:rPr lang="el-GR" sz="2400" b="1" i="1" dirty="0">
                <a:solidFill>
                  <a:srgbClr val="0070C0"/>
                </a:solidFill>
                <a:highlight>
                  <a:srgbClr val="9AE226"/>
                </a:highlight>
              </a:rPr>
              <a:t>του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9AE226"/>
                </a:highlight>
              </a:rPr>
              <a:t> EAX1</a:t>
            </a:r>
            <a:r>
              <a:rPr lang="el-GR" sz="2400" b="1" dirty="0">
                <a:highlight>
                  <a:srgbClr val="9AE226"/>
                </a:highlight>
              </a:rPr>
              <a:t> 2025</a:t>
            </a:r>
          </a:p>
          <a:p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44391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8D07-FAF4-973B-8A9F-68C58DED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5849"/>
            <a:ext cx="12035246" cy="8846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dirty="0"/>
              <a:t>Βαθμός Θεωρίας ΑΧ1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98BE-AF39-19B7-DD14-06D63097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760" y="4257007"/>
            <a:ext cx="12067006" cy="211931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Από την επιτυχή πραγματοποίηση του ΕΑΧ1 θα πάρετε έναν βαθμό </a:t>
            </a:r>
          </a:p>
          <a:p>
            <a:r>
              <a:rPr lang="el-GR" dirty="0"/>
              <a:t>Ο βαθμός αυτός θα συμψηφιστεί με το βαθμό από τη θεωρία ΑΧ1 από τις εξετάσεις στο τέλος του εξαμήνου</a:t>
            </a:r>
          </a:p>
          <a:p>
            <a:r>
              <a:rPr lang="el-GR" dirty="0"/>
              <a:t>Εφόσον Μάθημα και Εργαστήριο είναι </a:t>
            </a:r>
            <a:r>
              <a:rPr lang="el-GR" dirty="0" err="1"/>
              <a:t>προβιβάσιμα</a:t>
            </a:r>
            <a:r>
              <a:rPr lang="el-GR" dirty="0"/>
              <a:t> (βαθμός ≥ 5) ο </a:t>
            </a:r>
            <a:r>
              <a:rPr lang="el-GR" b="1" dirty="0"/>
              <a:t>τελικός βαθμός της ΑΧ1 </a:t>
            </a:r>
            <a:r>
              <a:rPr lang="el-GR" dirty="0"/>
              <a:t>θα εξάγεται από τη σχέση:</a:t>
            </a:r>
          </a:p>
          <a:p>
            <a:pPr marL="0" indent="0">
              <a:buNone/>
            </a:pPr>
            <a:r>
              <a:rPr lang="el-GR" dirty="0"/>
              <a:t>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D13DA-430A-56EB-EF10-532E7C836448}"/>
              </a:ext>
            </a:extLst>
          </p:cNvPr>
          <p:cNvSpPr txBox="1"/>
          <p:nvPr/>
        </p:nvSpPr>
        <p:spPr>
          <a:xfrm>
            <a:off x="1196788" y="6067842"/>
            <a:ext cx="97984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2800" b="1" dirty="0"/>
              <a:t>0.75</a:t>
            </a:r>
            <a:r>
              <a:rPr lang="en-US" sz="2800" b="1" dirty="0"/>
              <a:t>x</a:t>
            </a:r>
            <a:r>
              <a:rPr lang="el-GR" sz="2800" b="1" dirty="0"/>
              <a:t>Βαθμός εξέτασης ΑΧ1 </a:t>
            </a:r>
            <a:r>
              <a:rPr lang="el-GR" sz="2800" dirty="0"/>
              <a:t>+ </a:t>
            </a:r>
            <a:r>
              <a:rPr lang="el-GR" sz="2800" b="1" dirty="0"/>
              <a:t>0.25</a:t>
            </a:r>
            <a:r>
              <a:rPr lang="en-US" sz="2800" b="1" dirty="0"/>
              <a:t>x</a:t>
            </a:r>
            <a:r>
              <a:rPr lang="el-GR" sz="2800" b="1" dirty="0"/>
              <a:t>Βαθμός Εργαστηρίου ΑΧ1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33596-B2DE-933A-A708-77DE94274210}"/>
              </a:ext>
            </a:extLst>
          </p:cNvPr>
          <p:cNvSpPr txBox="1"/>
          <p:nvPr/>
        </p:nvSpPr>
        <p:spPr>
          <a:xfrm>
            <a:off x="0" y="1010194"/>
            <a:ext cx="11165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400" b="1" dirty="0"/>
              <a:t>Συμπλήρωση Εργαστηριακού τετραδίου</a:t>
            </a:r>
            <a:r>
              <a:rPr lang="el-GR" sz="2400" dirty="0"/>
              <a:t>: πειραματική πορεία, παρατηρήσεις/ υπολογισμοί/απαντήσεις ερωτήσεων</a:t>
            </a:r>
          </a:p>
          <a:p>
            <a:pPr marL="342900" indent="-342900">
              <a:buAutoNum type="arabicPeriod"/>
            </a:pPr>
            <a:r>
              <a:rPr lang="el-GR" sz="2400" b="1" dirty="0"/>
              <a:t>Βαθμός από </a:t>
            </a:r>
            <a:r>
              <a:rPr lang="en-US" sz="2400" b="1" dirty="0"/>
              <a:t>test</a:t>
            </a:r>
            <a:r>
              <a:rPr lang="el-GR" sz="2400" b="1" dirty="0"/>
              <a:t> </a:t>
            </a:r>
            <a:r>
              <a:rPr lang="el-GR" sz="2400" dirty="0"/>
              <a:t>μικρής διάρκειας και από </a:t>
            </a:r>
            <a:r>
              <a:rPr lang="el-GR" sz="2400" b="1" dirty="0"/>
              <a:t>προφορική εξέταση</a:t>
            </a:r>
          </a:p>
          <a:p>
            <a:pPr marL="342900" indent="-342900">
              <a:buAutoNum type="arabicPeriod"/>
            </a:pPr>
            <a:r>
              <a:rPr lang="el-GR" sz="2400" b="1" dirty="0"/>
              <a:t>Βαθμός από την απόδοση σε προϊόν </a:t>
            </a:r>
            <a:r>
              <a:rPr lang="el-GR" sz="2400" dirty="0"/>
              <a:t>σε μερικές ασκήσεις </a:t>
            </a:r>
          </a:p>
          <a:p>
            <a:pPr marL="342900" indent="-342900">
              <a:buAutoNum type="arabicPeriod"/>
            </a:pPr>
            <a:r>
              <a:rPr lang="el-GR" sz="2400" b="1" dirty="0"/>
              <a:t>Τήρηση των γενικών κανόνων λειτουργίας και ασφαλείας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E49607-799A-8802-FDB6-2C78F2B415BF}"/>
              </a:ext>
            </a:extLst>
          </p:cNvPr>
          <p:cNvSpPr txBox="1">
            <a:spLocks/>
          </p:cNvSpPr>
          <p:nvPr/>
        </p:nvSpPr>
        <p:spPr>
          <a:xfrm>
            <a:off x="31760" y="125551"/>
            <a:ext cx="11794479" cy="8846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Βαθμός Εργαστηρίου ΑΧ1</a:t>
            </a:r>
          </a:p>
        </p:txBody>
      </p:sp>
    </p:spTree>
    <p:extLst>
      <p:ext uri="{BB962C8B-B14F-4D97-AF65-F5344CB8AC3E}">
        <p14:creationId xmlns:p14="http://schemas.microsoft.com/office/powerpoint/2010/main" val="164384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A055-4B5A-9B48-84D2-376B4EB0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3" y="153192"/>
            <a:ext cx="11075126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Σε κάθε </a:t>
            </a:r>
            <a:r>
              <a:rPr lang="el-GR" sz="2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εργαστηριακή άσκηση θα πρέπει να έχετε διαθέσιμα: </a:t>
            </a:r>
            <a:br>
              <a:rPr lang="el-GR" sz="2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AA64D-25FB-6129-6144-F06D327C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2" y="1612311"/>
            <a:ext cx="10515600" cy="2306546"/>
          </a:xfrm>
        </p:spPr>
        <p:txBody>
          <a:bodyPr>
            <a:normAutofit/>
          </a:bodyPr>
          <a:lstStyle/>
          <a:p>
            <a:r>
              <a:rPr lang="el-GR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1. Σωστή εργαστηριακή αμφίεση σύμφωνα με τους </a:t>
            </a:r>
            <a:r>
              <a:rPr lang="el-GR" sz="2000" b="1" i="0" u="sng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κανόνες ασφαλείας</a:t>
            </a:r>
            <a:endParaRPr lang="el-GR" sz="2000" b="0" i="0" u="none" strike="noStrike" baseline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l-GR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2. 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Εργαστηριακό τετράδιο μεγέθους Α4 με σκληρό εξώφυλλο 2 θεμάτων</a:t>
            </a:r>
            <a:endParaRPr lang="el-GR" sz="2000" b="0" i="0" u="none" strike="noStrike" baseline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l-GR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3.  Στυλό, μολύβι </a:t>
            </a:r>
            <a:endParaRPr lang="el-GR" sz="2000" b="0" i="0" u="none" strike="noStrike" baseline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l-GR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4.  Ένα κομπιουτεράκι (</a:t>
            </a:r>
            <a:r>
              <a:rPr lang="en-US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scientific calculator)</a:t>
            </a:r>
            <a:endParaRPr lang="el-G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C8BFE6-EEA6-E071-34C1-49E76ECB7701}"/>
              </a:ext>
            </a:extLst>
          </p:cNvPr>
          <p:cNvSpPr txBox="1">
            <a:spLocks/>
          </p:cNvSpPr>
          <p:nvPr/>
        </p:nvSpPr>
        <p:spPr>
          <a:xfrm>
            <a:off x="359229" y="3567953"/>
            <a:ext cx="11075126" cy="2142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Κατά τη διεξαγωγή του ΕΑΧ1 θα πρέπει να φέρετε κάποια φθηνά αναλώσιμα που θα σας ζητηθούν κατά τη διεξαγωγή της 1</a:t>
            </a:r>
            <a:r>
              <a:rPr lang="el-GR" sz="24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ης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Άσκησης</a:t>
            </a:r>
            <a:br>
              <a:rPr lang="el-G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l-G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π.χ. πλαστικά φιαλίδια για να κρατήσετε τους κρυστάλλους που συνθέσατε </a:t>
            </a:r>
          </a:p>
          <a:p>
            <a:pPr indent="1828800"/>
            <a:r>
              <a:rPr lang="el-G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Αναπτήρα κ.α.</a:t>
            </a:r>
          </a:p>
          <a:p>
            <a:pPr indent="1828800"/>
            <a:endParaRPr lang="el-GR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5320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767A-A302-86A1-4FA3-0F8E10E1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" y="71119"/>
            <a:ext cx="11554098" cy="74748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Γενικοί Κανόνες Λειτουργίας Εργαστηρίου </a:t>
            </a:r>
            <a:endParaRPr lang="el-G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4C6A-0430-55B4-58D7-94B68F7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139"/>
            <a:ext cx="12192000" cy="455372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l-GR" sz="2200" b="1" dirty="0"/>
              <a:t>1.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Η καθαριότητα στον χώρο του εργαστηρίου πρέπει να τηρείται με αυστηρότητα. Η θέση εργασίας πρέπει να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διατηρείται πάντα καθαρή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. Πριν την αποχώρηση από το εργαστηριακό χώρο οφείλεται να έχετε καθαρίσει επιμελώς την επιφάνεια του εργαστηριακού πάγκου και όλα τα σκεύη που έχουν χρησιμοποιηθεί. </a:t>
            </a:r>
          </a:p>
          <a:p>
            <a:pPr marL="0" indent="0">
              <a:buNone/>
            </a:pPr>
            <a:r>
              <a:rPr lang="el-GR" sz="2200" b="1" i="0" u="none" strike="noStrike" baseline="0" dirty="0">
                <a:solidFill>
                  <a:srgbClr val="000000"/>
                </a:solidFill>
              </a:rPr>
              <a:t>2.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Στον πάγκο εργασίας κατά τη διάρκεια του πειράματος βρίσκονται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μόνο τα απαραίτητα για την άσκηση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(σκεύη, όργανα, τετράδιο εργαστηρίου κτλ.). Τα προσωπικά είδη (π.χ. τσάντες, μπουφάν, κινητά) αφήνονται σε ειδικό χώρο που θα σας υποδείξει το προσωπικό του εργαστηρίου. </a:t>
            </a:r>
          </a:p>
          <a:p>
            <a:pPr marL="0" indent="0" algn="l">
              <a:buNone/>
            </a:pPr>
            <a:r>
              <a:rPr lang="el-GR" sz="2200" b="1" i="0" u="none" strike="noStrike" baseline="0" dirty="0">
                <a:solidFill>
                  <a:srgbClr val="000000"/>
                </a:solidFill>
              </a:rPr>
              <a:t>3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Ποτέ δεν αφήνεται μια πειραματική διαδικασία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(και ιδιαίτερα εκείνες που περιλαμβάνουν θέρμανση) να προχωρεί μόνη της χωρίς να παρακολουθείται </a:t>
            </a:r>
          </a:p>
          <a:p>
            <a:pPr marL="0" indent="0" algn="l">
              <a:buNone/>
            </a:pPr>
            <a:r>
              <a:rPr lang="el-GR" sz="2200" b="1" i="0" u="none" strike="noStrike" baseline="0" dirty="0">
                <a:solidFill>
                  <a:srgbClr val="000000"/>
                </a:solidFill>
              </a:rPr>
              <a:t>4. </a:t>
            </a:r>
            <a:r>
              <a:rPr lang="el-GR" sz="2200" i="0" u="none" strike="noStrike" baseline="0" dirty="0">
                <a:solidFill>
                  <a:srgbClr val="000000"/>
                </a:solidFill>
              </a:rPr>
              <a:t>Στο χώρο των εργαστηρίων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απαγορεύεται αυστηρά η κατανάλωση οποιουδήποτε </a:t>
            </a:r>
            <a:r>
              <a:rPr lang="el-GR" sz="2200" b="1" i="0" u="none" strike="noStrike" baseline="0" dirty="0" err="1">
                <a:solidFill>
                  <a:srgbClr val="000000"/>
                </a:solidFill>
              </a:rPr>
              <a:t>τροφίμου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l-GR" sz="2200" i="0" u="none" strike="noStrike" baseline="0" dirty="0">
                <a:solidFill>
                  <a:srgbClr val="000000"/>
                </a:solidFill>
              </a:rPr>
              <a:t>(συμπεριλαμβάνεται καραμέλα και μαστίχα)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ή ποτού</a:t>
            </a:r>
            <a:r>
              <a:rPr lang="el-GR" sz="2200" i="0" u="none" strike="noStrike" baseline="0" dirty="0">
                <a:solidFill>
                  <a:srgbClr val="000000"/>
                </a:solidFill>
              </a:rPr>
              <a:t>. Επίσης απαγορεύεται αυστηρά η χρήση κινητών τηλεφώνων.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200" b="1" i="0" u="none" strike="noStrike" baseline="0" dirty="0">
                <a:solidFill>
                  <a:srgbClr val="000000"/>
                </a:solidFill>
              </a:rPr>
              <a:t>5. Οι διάδρομοι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προς τις εξόδους του εργαστηρίου πρέπει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να διατηρούνται πάντα ελεύθεροι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.  </a:t>
            </a:r>
          </a:p>
          <a:p>
            <a:pPr marL="0" indent="0">
              <a:buNone/>
            </a:pPr>
            <a:r>
              <a:rPr lang="en-US" sz="2200" b="1" i="0" u="none" strike="noStrike" baseline="0" dirty="0">
                <a:solidFill>
                  <a:srgbClr val="000000"/>
                </a:solidFill>
              </a:rPr>
              <a:t>6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. Δεν επιτρέπονται οι αυτοσχεδιασμοί </a:t>
            </a:r>
            <a:r>
              <a:rPr lang="el-GR" sz="2200" dirty="0">
                <a:solidFill>
                  <a:srgbClr val="000000"/>
                </a:solidFill>
              </a:rPr>
              <a:t>στ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ην εκτέλεση των πειραμάτων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94459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767A-A302-86A1-4FA3-0F8E10E1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91" y="210456"/>
            <a:ext cx="11554098" cy="94116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/>
              <a:t>Κανόνες ασφαλείας: 1. </a:t>
            </a:r>
            <a:r>
              <a:rPr lang="el-GR" sz="3600" b="1" dirty="0"/>
              <a:t>Κώδικας ένδυσης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4C6A-0430-55B4-58D7-94B68F7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6" y="1819001"/>
            <a:ext cx="11972109" cy="43513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l-GR" sz="2200" dirty="0"/>
              <a:t>1. Φοράτε πάντα ΚΟΥΜΠΩΜΕΝΗ εργαστηριακή ποδιά μέσα στο εργαστήριο </a:t>
            </a:r>
          </a:p>
          <a:p>
            <a:pPr>
              <a:lnSpc>
                <a:spcPct val="170000"/>
              </a:lnSpc>
            </a:pPr>
            <a:r>
              <a:rPr lang="el-GR" sz="2200" dirty="0"/>
              <a:t>2. Πάντα δένετε τα μακριά μαλλιά στο ύψος του πηγουνιού ή μακρύτερα. 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3. Δεν συνίσταται η χρήση φακών επαφής στο εργαστήριο, σε περίπτωση όμως που είναι αναγκαία τότε η εφαρμογή γυαλιών με πλαϊνά προστατευτικά είναι επιβεβλημένη. 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4. Βεβαιωθείτε ότι χαλαρά ρούχα ή κινούμενα κοσμήματα είναι ασφαλισμένα. Θα ήταν ασφαλέστερο να μην τα φοράτε. 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5. Δεν επιτρέπονται υποδήματα και ρούχα που αφήνουν ακάλυπτο το μεγαλύτερο μέρος του ποδιού και σώματος αντίστοιχα π.χ. πέδιλα, σανδάλια, κοντά παντελόνια κτλ. </a:t>
            </a:r>
          </a:p>
          <a:p>
            <a:pPr>
              <a:lnSpc>
                <a:spcPct val="170000"/>
              </a:lnSpc>
            </a:pPr>
            <a:r>
              <a:rPr lang="el-GR" sz="2200" dirty="0"/>
              <a:t>6. Όταν εργάζεστε με καυστήρες </a:t>
            </a:r>
            <a:r>
              <a:rPr lang="el-GR" sz="2200" dirty="0" err="1"/>
              <a:t>Bunsen</a:t>
            </a:r>
            <a:r>
              <a:rPr lang="el-GR" sz="2200" dirty="0"/>
              <a:t>, σπίρτα, κλπ., δεν επιτρέπονται ακρυλικά νύχια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C73C2-BA5E-F244-48D6-5985E519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211" y="287341"/>
            <a:ext cx="282878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3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4C6A-0430-55B4-58D7-94B68F7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" y="1741012"/>
            <a:ext cx="1197210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 b="1" i="0" u="none" strike="noStrike" baseline="0" dirty="0">
                <a:solidFill>
                  <a:srgbClr val="000000"/>
                </a:solidFill>
              </a:rPr>
              <a:t>1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. Όλα τα γυάλινα σκεύη πρέπει να εξετάζονται προσεκτικά πριν χρησιμοποιηθούν όσον αφορά την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καθαρότητά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τους και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την ύπαρξη ρωγμών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Δεν χρησιμοποιούνται ποτέ σκεύη ραγισμένα ή σπασμένα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ιδιαίτερα όταν αυτά πρόκειται να χρησιμοποιηθούν σε συσκευές χαμηλής ή ψηλής πίεσης ή αν πρόκειται να χρησιμοποιηθούν για θέρμανση. </a:t>
            </a:r>
          </a:p>
          <a:p>
            <a:pPr marL="0" indent="0" algn="just">
              <a:buNone/>
            </a:pPr>
            <a:r>
              <a:rPr lang="el-GR" sz="2200" b="1" dirty="0">
                <a:solidFill>
                  <a:srgbClr val="000000"/>
                </a:solidFill>
              </a:rPr>
              <a:t>2</a:t>
            </a:r>
            <a:r>
              <a:rPr lang="el-GR" sz="2200" dirty="0">
                <a:solidFill>
                  <a:srgbClr val="000000"/>
                </a:solidFill>
              </a:rPr>
              <a:t>.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Εάν κάποιο σκεύος σπάσει κατά τη διάρκεια του πειράματος, θα πρέπει να συλλεχθούν προσεκτικά τα θραύσματα, ν’ απορριφθούν σε κατάλληλα δοχεία και να καθαριστούν τα χημικά αντιδραστήρια που χύθηκαν. </a:t>
            </a:r>
          </a:p>
          <a:p>
            <a:pPr algn="just"/>
            <a:endParaRPr lang="el-GR" sz="2200" b="0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l-GR" sz="2200" b="1" i="0" u="none" strike="noStrike" baseline="0" dirty="0">
                <a:solidFill>
                  <a:srgbClr val="000000"/>
                </a:solidFill>
              </a:rPr>
              <a:t>3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. Τα γυάλινα σκεύη θα πρέπει να καθαρίζονται το συντομότερο δυνατό μετά τη χρήση τους. Ο καθαρισμός περιλαμβάνει πλύσιμο με απορρυπαντικό, με νερό βρύσης και στο τέλος με </a:t>
            </a:r>
            <a:r>
              <a:rPr lang="el-GR" sz="2200" b="0" i="0" u="none" strike="noStrike" baseline="0" dirty="0" err="1">
                <a:solidFill>
                  <a:srgbClr val="000000"/>
                </a:solidFill>
              </a:rPr>
              <a:t>απιονισμένο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 νερό.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sz="2200" b="1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2200" b="1" i="0" u="none" strike="noStrike" baseline="0" dirty="0">
                <a:solidFill>
                  <a:srgbClr val="000000"/>
                </a:solidFill>
              </a:rPr>
              <a:t>4</a:t>
            </a:r>
            <a:r>
              <a:rPr lang="el-GR" sz="2200" b="1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l-GR" sz="2200" b="0" i="0" u="none" strike="noStrike" baseline="0" dirty="0">
                <a:solidFill>
                  <a:srgbClr val="000000"/>
                </a:solidFill>
              </a:rPr>
              <a:t>Ποτέ μην σηκώνετε γυάλινα σκεύη με διαλύματα επάνω από το επίπεδο των ματιών. </a:t>
            </a:r>
          </a:p>
          <a:p>
            <a:pPr marL="0" indent="0" algn="just">
              <a:buNone/>
            </a:pPr>
            <a:endParaRPr lang="el-GR" sz="2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7F7051-2ED0-1F49-9C3E-12ED6789A5D6}"/>
              </a:ext>
            </a:extLst>
          </p:cNvPr>
          <p:cNvSpPr txBox="1">
            <a:spLocks/>
          </p:cNvSpPr>
          <p:nvPr/>
        </p:nvSpPr>
        <p:spPr>
          <a:xfrm>
            <a:off x="240574" y="312170"/>
            <a:ext cx="11554098" cy="9411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/>
              <a:t>Κανόνες ασφαλείας: 2</a:t>
            </a:r>
            <a:r>
              <a:rPr lang="el-GR" sz="2800" dirty="0"/>
              <a:t>.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Χρήση Εργαστηριακών Σκευών &amp; Οργάνων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29158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1524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PowerPoint Presentation</vt:lpstr>
      <vt:lpstr>Εργαστήριο Ανόργανης Χημείας 1</vt:lpstr>
      <vt:lpstr>Το εργαστήριο Ανόργανης Χημείας 1 θα πραγματοποιείται: </vt:lpstr>
      <vt:lpstr>Ομάδες εργαστήριου Ανόργανης Χημείας 1 : </vt:lpstr>
      <vt:lpstr>Βαθμός Θεωρίας ΑΧ1</vt:lpstr>
      <vt:lpstr>Σε κάθε εργαστηριακή άσκηση θα πρέπει να έχετε διαθέσιμα:  </vt:lpstr>
      <vt:lpstr>Γενικοί Κανόνες Λειτουργίας Εργαστηρίου </vt:lpstr>
      <vt:lpstr>Κανόνες ασφαλείας: 1. Κώδικας ένδυσης</vt:lpstr>
      <vt:lpstr>PowerPoint Presentation</vt:lpstr>
      <vt:lpstr>PowerPoint Presentation</vt:lpstr>
      <vt:lpstr>Πριν από κάθε Εργαστηριακή Άσκηση</vt:lpstr>
      <vt:lpstr>Πριν από κάθε Εργαστηριακή Άσκηση</vt:lpstr>
      <vt:lpstr>Υπόδειγμα σωστής γραφής εργαστηριακού τετραδίου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1η εργαστηριακό μάθημα</dc:title>
  <dc:creator>Lalioti Nikolia</dc:creator>
  <cp:lastModifiedBy>Lalioti Nikolia</cp:lastModifiedBy>
  <cp:revision>9</cp:revision>
  <dcterms:created xsi:type="dcterms:W3CDTF">2023-02-01T10:35:39Z</dcterms:created>
  <dcterms:modified xsi:type="dcterms:W3CDTF">2025-02-10T11:57:54Z</dcterms:modified>
</cp:coreProperties>
</file>