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3170"/>
    <a:srgbClr val="46247B"/>
    <a:srgbClr val="391D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09"/>
    <p:restoredTop sz="94682"/>
  </p:normalViewPr>
  <p:slideViewPr>
    <p:cSldViewPr snapToGrid="0">
      <p:cViewPr>
        <p:scale>
          <a:sx n="61" d="100"/>
          <a:sy n="61" d="100"/>
        </p:scale>
        <p:origin x="-2456" y="-10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676672B9-EFE7-3849-883C-28A8EBC37C9C}" type="datetimeFigureOut">
              <a:rPr lang="el-GR" smtClean="0"/>
              <a:t>13/12/25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32101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6672B9-EFE7-3849-883C-28A8EBC37C9C}" type="datetimeFigureOut">
              <a:rPr lang="el-GR" smtClean="0"/>
              <a:t>13/12/25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217167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6672B9-EFE7-3849-883C-28A8EBC37C9C}" type="datetimeFigureOut">
              <a:rPr lang="el-GR" smtClean="0"/>
              <a:t>13/12/25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849214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6672B9-EFE7-3849-883C-28A8EBC37C9C}" type="datetimeFigureOut">
              <a:rPr lang="el-GR" smtClean="0"/>
              <a:t>13/12/25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188100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6672B9-EFE7-3849-883C-28A8EBC37C9C}" type="datetimeFigureOut">
              <a:rPr lang="el-GR" smtClean="0"/>
              <a:t>13/12/25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3581266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676672B9-EFE7-3849-883C-28A8EBC37C9C}" type="datetimeFigureOut">
              <a:rPr lang="el-GR" smtClean="0"/>
              <a:t>13/12/25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3290682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l-GR"/>
              <a:t>Στυλ κειμένου υποδείγματος</a:t>
            </a:r>
          </a:p>
        </p:txBody>
      </p:sp>
      <p:sp>
        <p:nvSpPr>
          <p:cNvPr id="4" name="Content Placeholder 3"/>
          <p:cNvSpPr>
            <a:spLocks noGrp="1"/>
          </p:cNvSpPr>
          <p:nvPr>
            <p:ph sz="half" idx="2"/>
          </p:nvPr>
        </p:nvSpPr>
        <p:spPr>
          <a:xfrm>
            <a:off x="2085368" y="15635264"/>
            <a:ext cx="12807832" cy="2299711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l-GR"/>
              <a:t>Στυλ κειμένου υποδείγματος</a:t>
            </a:r>
          </a:p>
        </p:txBody>
      </p:sp>
      <p:sp>
        <p:nvSpPr>
          <p:cNvPr id="6" name="Content Placeholder 5"/>
          <p:cNvSpPr>
            <a:spLocks noGrp="1"/>
          </p:cNvSpPr>
          <p:nvPr>
            <p:ph sz="quarter" idx="4"/>
          </p:nvPr>
        </p:nvSpPr>
        <p:spPr>
          <a:xfrm>
            <a:off x="15326828" y="15635264"/>
            <a:ext cx="12870909" cy="2299711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676672B9-EFE7-3849-883C-28A8EBC37C9C}" type="datetimeFigureOut">
              <a:rPr lang="el-GR" smtClean="0"/>
              <a:t>13/12/25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1311240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76672B9-EFE7-3849-883C-28A8EBC37C9C}" type="datetimeFigureOut">
              <a:rPr lang="el-GR" smtClean="0"/>
              <a:t>13/12/25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2785129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6672B9-EFE7-3849-883C-28A8EBC37C9C}" type="datetimeFigureOut">
              <a:rPr lang="el-GR" smtClean="0"/>
              <a:t>13/12/25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406440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76672B9-EFE7-3849-883C-28A8EBC37C9C}" type="datetimeFigureOut">
              <a:rPr lang="el-GR" smtClean="0"/>
              <a:t>13/12/25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2493793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76672B9-EFE7-3849-883C-28A8EBC37C9C}" type="datetimeFigureOut">
              <a:rPr lang="el-GR" smtClean="0"/>
              <a:t>13/12/25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ED31E34-195B-1249-AE40-C5620DE9B566}" type="slidenum">
              <a:rPr lang="el-GR" smtClean="0"/>
              <a:t>‹#›</a:t>
            </a:fld>
            <a:endParaRPr lang="el-GR"/>
          </a:p>
        </p:txBody>
      </p:sp>
    </p:spTree>
    <p:extLst>
      <p:ext uri="{BB962C8B-B14F-4D97-AF65-F5344CB8AC3E}">
        <p14:creationId xmlns:p14="http://schemas.microsoft.com/office/powerpoint/2010/main" val="4069678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676672B9-EFE7-3849-883C-28A8EBC37C9C}" type="datetimeFigureOut">
              <a:rPr lang="el-GR" smtClean="0"/>
              <a:t>13/12/25</a:t>
            </a:fld>
            <a:endParaRPr lang="el-GR"/>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el-GR"/>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7ED31E34-195B-1249-AE40-C5620DE9B566}" type="slidenum">
              <a:rPr lang="el-GR" smtClean="0"/>
              <a:t>‹#›</a:t>
            </a:fld>
            <a:endParaRPr lang="el-GR"/>
          </a:p>
        </p:txBody>
      </p:sp>
    </p:spTree>
    <p:extLst>
      <p:ext uri="{BB962C8B-B14F-4D97-AF65-F5344CB8AC3E}">
        <p14:creationId xmlns:p14="http://schemas.microsoft.com/office/powerpoint/2010/main" val="17663028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Στρογγυλεμένο ορθογώνιο 20">
            <a:extLst>
              <a:ext uri="{FF2B5EF4-FFF2-40B4-BE49-F238E27FC236}">
                <a16:creationId xmlns:a16="http://schemas.microsoft.com/office/drawing/2014/main" id="{B5DD8D34-7B92-9D2F-7D04-D90F7B9077E6}"/>
              </a:ext>
            </a:extLst>
          </p:cNvPr>
          <p:cNvSpPr/>
          <p:nvPr/>
        </p:nvSpPr>
        <p:spPr>
          <a:xfrm>
            <a:off x="16663715" y="28549364"/>
            <a:ext cx="11393413" cy="6268827"/>
          </a:xfrm>
          <a:prstGeom prst="roundRect">
            <a:avLst/>
          </a:prstGeom>
          <a:solidFill>
            <a:srgbClr val="14317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 name="Στρογγυλεμένο ορθογώνιο 6">
            <a:extLst>
              <a:ext uri="{FF2B5EF4-FFF2-40B4-BE49-F238E27FC236}">
                <a16:creationId xmlns:a16="http://schemas.microsoft.com/office/drawing/2014/main" id="{C6821040-D71C-E146-75F6-5FF0B4C8EF91}"/>
              </a:ext>
            </a:extLst>
          </p:cNvPr>
          <p:cNvSpPr/>
          <p:nvPr/>
        </p:nvSpPr>
        <p:spPr>
          <a:xfrm>
            <a:off x="16663715" y="35047276"/>
            <a:ext cx="11393413" cy="6983350"/>
          </a:xfrm>
          <a:prstGeom prst="roundRect">
            <a:avLst/>
          </a:prstGeom>
          <a:solidFill>
            <a:srgbClr val="14317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TextBox 4">
            <a:extLst>
              <a:ext uri="{FF2B5EF4-FFF2-40B4-BE49-F238E27FC236}">
                <a16:creationId xmlns:a16="http://schemas.microsoft.com/office/drawing/2014/main" id="{02CBD844-8935-DC84-4681-D9CA0027171B}"/>
              </a:ext>
            </a:extLst>
          </p:cNvPr>
          <p:cNvSpPr txBox="1"/>
          <p:nvPr/>
        </p:nvSpPr>
        <p:spPr>
          <a:xfrm>
            <a:off x="5993606" y="1820308"/>
            <a:ext cx="18288000" cy="2554545"/>
          </a:xfrm>
          <a:prstGeom prst="rect">
            <a:avLst/>
          </a:prstGeom>
          <a:noFill/>
        </p:spPr>
        <p:txBody>
          <a:bodyPr wrap="square" rtlCol="0">
            <a:spAutoFit/>
          </a:bodyPr>
          <a:lstStyle/>
          <a:p>
            <a:pPr algn="ctr"/>
            <a:r>
              <a:rPr lang="en-US" sz="8000" b="1" dirty="0">
                <a:latin typeface="Arial" panose="020B0604020202020204" pitchFamily="34" charset="0"/>
                <a:cs typeface="Arial" panose="020B0604020202020204" pitchFamily="34" charset="0"/>
              </a:rPr>
              <a:t>Biglycan promotes proliferation and metastasis of ovarian cancer</a:t>
            </a:r>
            <a:endParaRPr lang="el-GR" sz="80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7136C69-9C2D-FDD1-FB20-67EB6B098BDE}"/>
              </a:ext>
            </a:extLst>
          </p:cNvPr>
          <p:cNvSpPr txBox="1"/>
          <p:nvPr/>
        </p:nvSpPr>
        <p:spPr>
          <a:xfrm>
            <a:off x="1604486" y="4767401"/>
            <a:ext cx="27066240" cy="830997"/>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Shan-Yu Fang*, Xue-Mei Zhang*, Xin-Ping Chen*</a:t>
            </a:r>
            <a:endParaRPr lang="el-GR" sz="48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C29FBE09-5456-283C-C829-3B9030621918}"/>
              </a:ext>
            </a:extLst>
          </p:cNvPr>
          <p:cNvSpPr txBox="1"/>
          <p:nvPr/>
        </p:nvSpPr>
        <p:spPr>
          <a:xfrm>
            <a:off x="2218082" y="6034182"/>
            <a:ext cx="25839048" cy="1323439"/>
          </a:xfrm>
          <a:prstGeom prst="rect">
            <a:avLst/>
          </a:prstGeom>
          <a:noFill/>
        </p:spPr>
        <p:txBody>
          <a:bodyPr wrap="square" rtlCol="0">
            <a:spAutoFit/>
          </a:bodyPr>
          <a:lstStyle/>
          <a:p>
            <a:r>
              <a:rPr lang="en-US" sz="4000" dirty="0">
                <a:latin typeface="Arial" panose="020B0604020202020204" pitchFamily="34" charset="0"/>
                <a:cs typeface="Arial" panose="020B0604020202020204" pitchFamily="34" charset="0"/>
              </a:rPr>
              <a:t>Department of Obstetrics and Gynecology, The First Affiliated Hospital of Nanchang University, Nanchang 330006, Jiangxi, China. *Equal contributors.</a:t>
            </a:r>
          </a:p>
        </p:txBody>
      </p:sp>
      <p:pic>
        <p:nvPicPr>
          <p:cNvPr id="9" name="Εικόνα 8">
            <a:extLst>
              <a:ext uri="{FF2B5EF4-FFF2-40B4-BE49-F238E27FC236}">
                <a16:creationId xmlns:a16="http://schemas.microsoft.com/office/drawing/2014/main" id="{7577E819-8A87-0A6F-DE1D-305EF05CE857}"/>
              </a:ext>
            </a:extLst>
          </p:cNvPr>
          <p:cNvPicPr>
            <a:picLocks noChangeAspect="1"/>
          </p:cNvPicPr>
          <p:nvPr/>
        </p:nvPicPr>
        <p:blipFill>
          <a:blip r:embed="rId2"/>
          <a:stretch>
            <a:fillRect/>
          </a:stretch>
        </p:blipFill>
        <p:spPr>
          <a:xfrm>
            <a:off x="2097753" y="1231775"/>
            <a:ext cx="3284143" cy="3305061"/>
          </a:xfrm>
          <a:prstGeom prst="rect">
            <a:avLst/>
          </a:prstGeom>
        </p:spPr>
      </p:pic>
      <p:sp>
        <p:nvSpPr>
          <p:cNvPr id="12" name="Στρογγυλεμένο ορθογώνιο 11">
            <a:extLst>
              <a:ext uri="{FF2B5EF4-FFF2-40B4-BE49-F238E27FC236}">
                <a16:creationId xmlns:a16="http://schemas.microsoft.com/office/drawing/2014/main" id="{3BE023D2-7F46-0112-67C0-07973CE42920}"/>
              </a:ext>
            </a:extLst>
          </p:cNvPr>
          <p:cNvSpPr/>
          <p:nvPr/>
        </p:nvSpPr>
        <p:spPr>
          <a:xfrm>
            <a:off x="1358170" y="8478015"/>
            <a:ext cx="15955618" cy="3759576"/>
          </a:xfrm>
          <a:prstGeom prst="roundRect">
            <a:avLst/>
          </a:prstGeom>
          <a:solidFill>
            <a:srgbClr val="14317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l-GR" b="1" dirty="0">
              <a:solidFill>
                <a:srgbClr val="143170"/>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21CE304B-0FFA-2C9A-B895-F76F28ABABB6}"/>
              </a:ext>
            </a:extLst>
          </p:cNvPr>
          <p:cNvSpPr txBox="1"/>
          <p:nvPr/>
        </p:nvSpPr>
        <p:spPr>
          <a:xfrm>
            <a:off x="1358170" y="8698161"/>
            <a:ext cx="15955618" cy="3539430"/>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INTRODUCTION</a:t>
            </a:r>
          </a:p>
          <a:p>
            <a:pPr algn="just"/>
            <a:r>
              <a:rPr lang="en-US" sz="3200" dirty="0">
                <a:solidFill>
                  <a:schemeClr val="bg1"/>
                </a:solidFill>
                <a:latin typeface="Arial" panose="020B0604020202020204" pitchFamily="34" charset="0"/>
                <a:cs typeface="Arial" panose="020B0604020202020204" pitchFamily="34" charset="0"/>
              </a:rPr>
              <a:t>Ovarian cancer (OC) is among the most lethal gynecological cancers, largely due to its late detection and high recurrence rates despite surgery and chemotherapy. Biglycan (BGN) is an extracellular matrix proteoglycan that helps maintain tissue structure and regulates key signaling pathways involved in cell behavior. Notably, BGN is overexpressed in several malignancies including endometrial, lung, gastric, and colon cancer indicating its potential contribution to tumor growth and progression.</a:t>
            </a:r>
            <a:endParaRPr lang="el-GR" sz="3200" b="1" dirty="0">
              <a:solidFill>
                <a:schemeClr val="bg1"/>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E89BEDB8-82BE-1FF3-C71F-A00854E82100}"/>
              </a:ext>
            </a:extLst>
          </p:cNvPr>
          <p:cNvSpPr txBox="1"/>
          <p:nvPr/>
        </p:nvSpPr>
        <p:spPr>
          <a:xfrm>
            <a:off x="26115264" y="7095744"/>
            <a:ext cx="184731" cy="369332"/>
          </a:xfrm>
          <a:prstGeom prst="rect">
            <a:avLst/>
          </a:prstGeom>
          <a:noFill/>
        </p:spPr>
        <p:txBody>
          <a:bodyPr wrap="none" rtlCol="0">
            <a:spAutoFit/>
          </a:bodyPr>
          <a:lstStyle/>
          <a:p>
            <a:endParaRPr lang="el-GR" dirty="0"/>
          </a:p>
        </p:txBody>
      </p:sp>
      <p:sp>
        <p:nvSpPr>
          <p:cNvPr id="11" name="TextBox 10">
            <a:extLst>
              <a:ext uri="{FF2B5EF4-FFF2-40B4-BE49-F238E27FC236}">
                <a16:creationId xmlns:a16="http://schemas.microsoft.com/office/drawing/2014/main" id="{2B369CEC-68FC-2992-A680-43882B6AACD5}"/>
              </a:ext>
            </a:extLst>
          </p:cNvPr>
          <p:cNvSpPr txBox="1"/>
          <p:nvPr/>
        </p:nvSpPr>
        <p:spPr>
          <a:xfrm>
            <a:off x="13869278" y="16991818"/>
            <a:ext cx="2536656" cy="707886"/>
          </a:xfrm>
          <a:prstGeom prst="rect">
            <a:avLst/>
          </a:prstGeom>
          <a:noFill/>
        </p:spPr>
        <p:txBody>
          <a:bodyPr wrap="none" rtlCol="0">
            <a:spAutoFit/>
          </a:bodyPr>
          <a:lstStyle/>
          <a:p>
            <a:r>
              <a:rPr lang="en-US" sz="4000" b="1" dirty="0">
                <a:solidFill>
                  <a:srgbClr val="143170"/>
                </a:solidFill>
                <a:latin typeface="Arial" panose="020B0604020202020204" pitchFamily="34" charset="0"/>
                <a:cs typeface="Arial" panose="020B0604020202020204" pitchFamily="34" charset="0"/>
              </a:rPr>
              <a:t>RESULTS</a:t>
            </a:r>
            <a:endParaRPr lang="el-GR" sz="4000" b="1" dirty="0">
              <a:solidFill>
                <a:srgbClr val="143170"/>
              </a:solidFill>
              <a:latin typeface="Arial" panose="020B0604020202020204" pitchFamily="34" charset="0"/>
              <a:cs typeface="Arial" panose="020B0604020202020204" pitchFamily="34" charset="0"/>
            </a:endParaRPr>
          </a:p>
        </p:txBody>
      </p:sp>
      <p:pic>
        <p:nvPicPr>
          <p:cNvPr id="25" name="Εικόνα 24">
            <a:extLst>
              <a:ext uri="{FF2B5EF4-FFF2-40B4-BE49-F238E27FC236}">
                <a16:creationId xmlns:a16="http://schemas.microsoft.com/office/drawing/2014/main" id="{032AA4E1-966A-0BF5-DC17-FB5F8542C7FE}"/>
              </a:ext>
            </a:extLst>
          </p:cNvPr>
          <p:cNvPicPr>
            <a:picLocks noChangeAspect="1"/>
          </p:cNvPicPr>
          <p:nvPr/>
        </p:nvPicPr>
        <p:blipFill>
          <a:blip r:embed="rId3"/>
          <a:stretch>
            <a:fillRect/>
          </a:stretch>
        </p:blipFill>
        <p:spPr>
          <a:xfrm>
            <a:off x="3323781" y="20205187"/>
            <a:ext cx="9691895" cy="7736526"/>
          </a:xfrm>
          <a:prstGeom prst="rect">
            <a:avLst/>
          </a:prstGeom>
        </p:spPr>
      </p:pic>
      <p:pic>
        <p:nvPicPr>
          <p:cNvPr id="26" name="Εικόνα 25">
            <a:extLst>
              <a:ext uri="{FF2B5EF4-FFF2-40B4-BE49-F238E27FC236}">
                <a16:creationId xmlns:a16="http://schemas.microsoft.com/office/drawing/2014/main" id="{6C0483CD-E5F5-6E2D-10EA-7921C3D6FFD2}"/>
              </a:ext>
            </a:extLst>
          </p:cNvPr>
          <p:cNvPicPr>
            <a:picLocks noChangeAspect="1"/>
          </p:cNvPicPr>
          <p:nvPr/>
        </p:nvPicPr>
        <p:blipFill>
          <a:blip r:embed="rId4"/>
          <a:stretch>
            <a:fillRect/>
          </a:stretch>
        </p:blipFill>
        <p:spPr>
          <a:xfrm>
            <a:off x="17461829" y="20145141"/>
            <a:ext cx="8859813" cy="7736527"/>
          </a:xfrm>
          <a:prstGeom prst="rect">
            <a:avLst/>
          </a:prstGeom>
        </p:spPr>
      </p:pic>
      <p:pic>
        <p:nvPicPr>
          <p:cNvPr id="27" name="Εικόνα 26">
            <a:extLst>
              <a:ext uri="{FF2B5EF4-FFF2-40B4-BE49-F238E27FC236}">
                <a16:creationId xmlns:a16="http://schemas.microsoft.com/office/drawing/2014/main" id="{469139B9-F881-4C17-603D-C05F724342A3}"/>
              </a:ext>
            </a:extLst>
          </p:cNvPr>
          <p:cNvPicPr>
            <a:picLocks noChangeAspect="1"/>
          </p:cNvPicPr>
          <p:nvPr/>
        </p:nvPicPr>
        <p:blipFill>
          <a:blip r:embed="rId5"/>
          <a:stretch>
            <a:fillRect/>
          </a:stretch>
        </p:blipFill>
        <p:spPr>
          <a:xfrm>
            <a:off x="3323781" y="30423991"/>
            <a:ext cx="8859812" cy="9767886"/>
          </a:xfrm>
          <a:prstGeom prst="rect">
            <a:avLst/>
          </a:prstGeom>
        </p:spPr>
      </p:pic>
      <p:sp>
        <p:nvSpPr>
          <p:cNvPr id="36" name="TextBox 35">
            <a:extLst>
              <a:ext uri="{FF2B5EF4-FFF2-40B4-BE49-F238E27FC236}">
                <a16:creationId xmlns:a16="http://schemas.microsoft.com/office/drawing/2014/main" id="{5599997B-83DC-5C16-33CE-65A0219CB2EE}"/>
              </a:ext>
            </a:extLst>
          </p:cNvPr>
          <p:cNvSpPr txBox="1"/>
          <p:nvPr/>
        </p:nvSpPr>
        <p:spPr>
          <a:xfrm>
            <a:off x="12751584" y="8782393"/>
            <a:ext cx="18280304" cy="584775"/>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AIM</a:t>
            </a:r>
            <a:endParaRPr lang="el-GR" sz="3200" b="1" dirty="0">
              <a:solidFill>
                <a:schemeClr val="bg1"/>
              </a:solidFill>
              <a:latin typeface="Arial" panose="020B0604020202020204" pitchFamily="34" charset="0"/>
              <a:cs typeface="Arial" panose="020B0604020202020204" pitchFamily="34" charset="0"/>
            </a:endParaRPr>
          </a:p>
        </p:txBody>
      </p:sp>
      <p:pic>
        <p:nvPicPr>
          <p:cNvPr id="2" name="Εικόνα 1">
            <a:extLst>
              <a:ext uri="{FF2B5EF4-FFF2-40B4-BE49-F238E27FC236}">
                <a16:creationId xmlns:a16="http://schemas.microsoft.com/office/drawing/2014/main" id="{F1230454-D573-F08A-D730-F404A518132F}"/>
              </a:ext>
            </a:extLst>
          </p:cNvPr>
          <p:cNvPicPr>
            <a:picLocks noChangeAspect="1"/>
          </p:cNvPicPr>
          <p:nvPr/>
        </p:nvPicPr>
        <p:blipFill>
          <a:blip r:embed="rId6"/>
          <a:stretch>
            <a:fillRect/>
          </a:stretch>
        </p:blipFill>
        <p:spPr>
          <a:xfrm>
            <a:off x="18181308" y="10100685"/>
            <a:ext cx="11393413" cy="4691748"/>
          </a:xfrm>
          <a:prstGeom prst="rect">
            <a:avLst/>
          </a:prstGeom>
        </p:spPr>
      </p:pic>
      <p:sp>
        <p:nvSpPr>
          <p:cNvPr id="3" name="Στρογγυλεμένο ορθογώνιο 2">
            <a:extLst>
              <a:ext uri="{FF2B5EF4-FFF2-40B4-BE49-F238E27FC236}">
                <a16:creationId xmlns:a16="http://schemas.microsoft.com/office/drawing/2014/main" id="{C9CBEB69-23FB-C3D3-E457-5810DA96B812}"/>
              </a:ext>
            </a:extLst>
          </p:cNvPr>
          <p:cNvSpPr/>
          <p:nvPr/>
        </p:nvSpPr>
        <p:spPr>
          <a:xfrm>
            <a:off x="1384699" y="12398849"/>
            <a:ext cx="15955618" cy="3466231"/>
          </a:xfrm>
          <a:prstGeom prst="roundRect">
            <a:avLst/>
          </a:prstGeom>
          <a:solidFill>
            <a:srgbClr val="14317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l-GR" dirty="0">
              <a:solidFill>
                <a:srgbClr val="14317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1ECA6BF-E86B-FB89-892D-51C28C119A6A}"/>
              </a:ext>
            </a:extLst>
          </p:cNvPr>
          <p:cNvSpPr txBox="1"/>
          <p:nvPr/>
        </p:nvSpPr>
        <p:spPr>
          <a:xfrm>
            <a:off x="1384699" y="12575647"/>
            <a:ext cx="15902559" cy="3046988"/>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AIM</a:t>
            </a:r>
          </a:p>
          <a:p>
            <a:pPr algn="just"/>
            <a:r>
              <a:rPr lang="en-US" sz="3200" dirty="0">
                <a:solidFill>
                  <a:schemeClr val="bg1"/>
                </a:solidFill>
                <a:latin typeface="Arial" panose="020B0604020202020204" pitchFamily="34" charset="0"/>
                <a:cs typeface="Arial" panose="020B0604020202020204" pitchFamily="34" charset="0"/>
              </a:rPr>
              <a:t>The aim of this study was to investigate the expression levels of BGN in ovarian cancer tissues and cells, and to clarify how BGN influences ovarian cancer progression and specifically its effects on tumor cell proliferation, migration, and metastasis. By understanding BGN’s functional role, the study sought to determine whether BGN could serve as a potential biomarker or therapeutic target in ovarian cancer.</a:t>
            </a:r>
            <a:endParaRPr lang="el-GR" sz="3200" b="1" dirty="0">
              <a:solidFill>
                <a:schemeClr val="bg1"/>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1AC93DC9-54D8-E72E-E2E2-9FEFB291CEF5}"/>
              </a:ext>
            </a:extLst>
          </p:cNvPr>
          <p:cNvSpPr txBox="1"/>
          <p:nvPr/>
        </p:nvSpPr>
        <p:spPr>
          <a:xfrm>
            <a:off x="2746610" y="18548667"/>
            <a:ext cx="11418510" cy="1200329"/>
          </a:xfrm>
          <a:prstGeom prst="rect">
            <a:avLst/>
          </a:prstGeom>
          <a:noFill/>
        </p:spPr>
        <p:txBody>
          <a:bodyPr wrap="none" rtlCol="0">
            <a:spAutoFit/>
          </a:bodyPr>
          <a:lstStyle/>
          <a:p>
            <a:pPr algn="ctr"/>
            <a:r>
              <a:rPr lang="en-US" sz="3600" b="1" dirty="0">
                <a:solidFill>
                  <a:srgbClr val="143170"/>
                </a:solidFill>
                <a:latin typeface="Arial" panose="020B0604020202020204" pitchFamily="34" charset="0"/>
                <a:cs typeface="Arial" panose="020B0604020202020204" pitchFamily="34" charset="0"/>
              </a:rPr>
              <a:t> Detection of BGN levels in OC and normal ovarian </a:t>
            </a:r>
          </a:p>
          <a:p>
            <a:pPr algn="ctr"/>
            <a:r>
              <a:rPr lang="en-US" sz="3600" b="1" dirty="0">
                <a:solidFill>
                  <a:srgbClr val="143170"/>
                </a:solidFill>
                <a:latin typeface="Arial" panose="020B0604020202020204" pitchFamily="34" charset="0"/>
                <a:cs typeface="Arial" panose="020B0604020202020204" pitchFamily="34" charset="0"/>
              </a:rPr>
              <a:t>cells with Western blot analysis </a:t>
            </a:r>
          </a:p>
        </p:txBody>
      </p:sp>
      <p:sp>
        <p:nvSpPr>
          <p:cNvPr id="15" name="TextBox 14">
            <a:extLst>
              <a:ext uri="{FF2B5EF4-FFF2-40B4-BE49-F238E27FC236}">
                <a16:creationId xmlns:a16="http://schemas.microsoft.com/office/drawing/2014/main" id="{4F8672AC-E132-2E17-604D-AB60600DED80}"/>
              </a:ext>
            </a:extLst>
          </p:cNvPr>
          <p:cNvSpPr txBox="1"/>
          <p:nvPr/>
        </p:nvSpPr>
        <p:spPr>
          <a:xfrm>
            <a:off x="2886532" y="28869719"/>
            <a:ext cx="10566391" cy="1200329"/>
          </a:xfrm>
          <a:prstGeom prst="rect">
            <a:avLst/>
          </a:prstGeom>
          <a:noFill/>
        </p:spPr>
        <p:txBody>
          <a:bodyPr wrap="square" rtlCol="0">
            <a:spAutoFit/>
          </a:bodyPr>
          <a:lstStyle/>
          <a:p>
            <a:pPr algn="ctr"/>
            <a:r>
              <a:rPr lang="en-US" sz="3600" b="1" dirty="0">
                <a:solidFill>
                  <a:srgbClr val="143170"/>
                </a:solidFill>
                <a:latin typeface="Arial" panose="020B0604020202020204" pitchFamily="34" charset="0"/>
                <a:cs typeface="Arial" panose="020B0604020202020204" pitchFamily="34" charset="0"/>
              </a:rPr>
              <a:t> Effects of BGN on migration ability of OC cells, as determined with the transwell assay</a:t>
            </a:r>
          </a:p>
        </p:txBody>
      </p:sp>
      <p:sp>
        <p:nvSpPr>
          <p:cNvPr id="16" name="TextBox 15">
            <a:extLst>
              <a:ext uri="{FF2B5EF4-FFF2-40B4-BE49-F238E27FC236}">
                <a16:creationId xmlns:a16="http://schemas.microsoft.com/office/drawing/2014/main" id="{4044A62E-A8A8-BADC-8FF1-7BD691B61241}"/>
              </a:ext>
            </a:extLst>
          </p:cNvPr>
          <p:cNvSpPr txBox="1"/>
          <p:nvPr/>
        </p:nvSpPr>
        <p:spPr>
          <a:xfrm>
            <a:off x="18463252" y="8782393"/>
            <a:ext cx="10829523" cy="646331"/>
          </a:xfrm>
          <a:prstGeom prst="rect">
            <a:avLst/>
          </a:prstGeom>
          <a:noFill/>
        </p:spPr>
        <p:txBody>
          <a:bodyPr wrap="square" rtlCol="0">
            <a:spAutoFit/>
          </a:bodyPr>
          <a:lstStyle/>
          <a:p>
            <a:r>
              <a:rPr lang="en-US" sz="3600" b="1" dirty="0">
                <a:solidFill>
                  <a:srgbClr val="143170"/>
                </a:solidFill>
                <a:latin typeface="Arial" panose="020B0604020202020204" pitchFamily="34" charset="0"/>
                <a:cs typeface="Arial" panose="020B0604020202020204" pitchFamily="34" charset="0"/>
              </a:rPr>
              <a:t>BGN expression levels in OC and normal tissues</a:t>
            </a:r>
          </a:p>
        </p:txBody>
      </p:sp>
      <p:sp>
        <p:nvSpPr>
          <p:cNvPr id="10" name="TextBox 9">
            <a:extLst>
              <a:ext uri="{FF2B5EF4-FFF2-40B4-BE49-F238E27FC236}">
                <a16:creationId xmlns:a16="http://schemas.microsoft.com/office/drawing/2014/main" id="{2A9B780E-345A-E09E-8A8C-DF34020E1675}"/>
              </a:ext>
            </a:extLst>
          </p:cNvPr>
          <p:cNvSpPr txBox="1"/>
          <p:nvPr/>
        </p:nvSpPr>
        <p:spPr>
          <a:xfrm>
            <a:off x="17420270" y="28717371"/>
            <a:ext cx="10054910" cy="7971413"/>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CONCLUSIONS</a:t>
            </a:r>
          </a:p>
          <a:p>
            <a:pPr algn="ctr"/>
            <a:endParaRPr lang="en-US" sz="3200" b="1" dirty="0">
              <a:solidFill>
                <a:schemeClr val="bg1"/>
              </a:solidFill>
              <a:latin typeface="Arial" panose="020B0604020202020204" pitchFamily="34" charset="0"/>
              <a:cs typeface="Arial" panose="020B0604020202020204" pitchFamily="34" charset="0"/>
            </a:endParaRPr>
          </a:p>
          <a:p>
            <a:pPr algn="just"/>
            <a:r>
              <a:rPr lang="en-US" sz="3200" dirty="0">
                <a:solidFill>
                  <a:schemeClr val="bg1"/>
                </a:solidFill>
                <a:latin typeface="Arial" panose="020B0604020202020204" pitchFamily="34" charset="0"/>
                <a:cs typeface="Arial" panose="020B0604020202020204" pitchFamily="34" charset="0"/>
              </a:rPr>
              <a:t>The study demonstrated that BGN expression is significantly higher in ovarian cancer tissues and cell lines compared to normal ovarian tissues. Functional experiments showed that silencing BGN reduced ovarian cancer cell proliferation and migration, while overexpressing BGN enhanced these tumor-promoting behaviors. Together, these findings indicate that BGN actively contributes to ovarian cancer progression and may serve as a potential biomarker and therapeutic target for the disease.</a:t>
            </a:r>
          </a:p>
          <a:p>
            <a:pPr algn="just"/>
            <a:endParaRPr lang="en-US" sz="3200" dirty="0">
              <a:solidFill>
                <a:schemeClr val="bg1"/>
              </a:solidFill>
              <a:latin typeface="Arial" panose="020B0604020202020204" pitchFamily="34" charset="0"/>
              <a:cs typeface="Arial" panose="020B0604020202020204" pitchFamily="34" charset="0"/>
            </a:endParaRPr>
          </a:p>
          <a:p>
            <a:pPr algn="just"/>
            <a:endParaRPr lang="en-US" sz="3200" dirty="0">
              <a:solidFill>
                <a:schemeClr val="bg1"/>
              </a:solidFill>
              <a:latin typeface="Arial" panose="020B0604020202020204" pitchFamily="34" charset="0"/>
              <a:cs typeface="Arial" panose="020B0604020202020204" pitchFamily="34" charset="0"/>
            </a:endParaRPr>
          </a:p>
          <a:p>
            <a:pPr algn="just"/>
            <a:endParaRPr lang="en-US" sz="3200" dirty="0">
              <a:solidFill>
                <a:schemeClr val="bg1"/>
              </a:solidFill>
              <a:latin typeface="Arial" panose="020B0604020202020204" pitchFamily="34" charset="0"/>
              <a:cs typeface="Arial" panose="020B0604020202020204" pitchFamily="34" charset="0"/>
            </a:endParaRPr>
          </a:p>
          <a:p>
            <a:pPr algn="ctr"/>
            <a:endParaRPr lang="el-GR" sz="3200" b="1" dirty="0">
              <a:solidFill>
                <a:schemeClr val="bg1"/>
              </a:solidFill>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1009345B-5BD2-10E9-FF18-E1018D7AEE02}"/>
              </a:ext>
            </a:extLst>
          </p:cNvPr>
          <p:cNvSpPr txBox="1"/>
          <p:nvPr/>
        </p:nvSpPr>
        <p:spPr>
          <a:xfrm>
            <a:off x="17366847" y="18831114"/>
            <a:ext cx="10161756" cy="646331"/>
          </a:xfrm>
          <a:prstGeom prst="rect">
            <a:avLst/>
          </a:prstGeom>
          <a:noFill/>
        </p:spPr>
        <p:txBody>
          <a:bodyPr wrap="none" rtlCol="0">
            <a:spAutoFit/>
          </a:bodyPr>
          <a:lstStyle/>
          <a:p>
            <a:r>
              <a:rPr lang="en-US" sz="3600" b="1" dirty="0">
                <a:solidFill>
                  <a:srgbClr val="143170"/>
                </a:solidFill>
                <a:latin typeface="Arial" panose="020B0604020202020204" pitchFamily="34" charset="0"/>
                <a:cs typeface="Arial" panose="020B0604020202020204" pitchFamily="34" charset="0"/>
              </a:rPr>
              <a:t> Effects of BGN on wound healing of OC cells</a:t>
            </a:r>
          </a:p>
        </p:txBody>
      </p:sp>
      <p:sp>
        <p:nvSpPr>
          <p:cNvPr id="23" name="TextBox 22">
            <a:extLst>
              <a:ext uri="{FF2B5EF4-FFF2-40B4-BE49-F238E27FC236}">
                <a16:creationId xmlns:a16="http://schemas.microsoft.com/office/drawing/2014/main" id="{E03CEA55-C975-5EFA-8E92-90B57D6FD3A5}"/>
              </a:ext>
            </a:extLst>
          </p:cNvPr>
          <p:cNvSpPr txBox="1"/>
          <p:nvPr/>
        </p:nvSpPr>
        <p:spPr>
          <a:xfrm>
            <a:off x="17085644" y="35471488"/>
            <a:ext cx="10724162" cy="6001643"/>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FUTURE DIRECTIONS</a:t>
            </a:r>
          </a:p>
          <a:p>
            <a:pPr algn="ctr"/>
            <a:endParaRPr lang="en-US" sz="3200" b="1" dirty="0">
              <a:solidFill>
                <a:schemeClr val="bg1"/>
              </a:solidFill>
              <a:latin typeface="Arial" panose="020B0604020202020204" pitchFamily="34" charset="0"/>
              <a:cs typeface="Arial" panose="020B0604020202020204" pitchFamily="34" charset="0"/>
            </a:endParaRPr>
          </a:p>
          <a:p>
            <a:pPr algn="just"/>
            <a:r>
              <a:rPr lang="en-US" sz="3200" dirty="0">
                <a:solidFill>
                  <a:schemeClr val="bg1"/>
                </a:solidFill>
                <a:latin typeface="Arial" panose="020B0604020202020204" pitchFamily="34" charset="0"/>
                <a:cs typeface="Arial" panose="020B0604020202020204" pitchFamily="34" charset="0"/>
              </a:rPr>
              <a:t>Future studies should investigate the molecular mechanisms by which BGN promotes ovarian cancer progression, particularly its involvement in </a:t>
            </a:r>
            <a:r>
              <a:rPr lang="en-US" sz="3200" dirty="0" err="1">
                <a:solidFill>
                  <a:schemeClr val="bg1"/>
                </a:solidFill>
                <a:latin typeface="Arial" panose="020B0604020202020204" pitchFamily="34" charset="0"/>
                <a:cs typeface="Arial" panose="020B0604020202020204" pitchFamily="34" charset="0"/>
              </a:rPr>
              <a:t>Wnt</a:t>
            </a:r>
            <a:r>
              <a:rPr lang="en-US" sz="3200" dirty="0">
                <a:solidFill>
                  <a:schemeClr val="bg1"/>
                </a:solidFill>
                <a:latin typeface="Arial" panose="020B0604020202020204" pitchFamily="34" charset="0"/>
                <a:cs typeface="Arial" panose="020B0604020202020204" pitchFamily="34" charset="0"/>
              </a:rPr>
              <a:t>, MAPK, and other signaling pathways. Larger clinical cohorts are needed to clarify the association between BGN expression and clinicopathological features and patient prognosis. In vivo studies and therapeutic targeting of BGN or its downstream pathways may further establish BGN as a prognostic biomarker and a potential target for ovarian cancer treatment.</a:t>
            </a:r>
            <a:endParaRPr lang="en-US" sz="3200" b="1" dirty="0">
              <a:solidFill>
                <a:schemeClr val="bg1"/>
              </a:solidFill>
              <a:latin typeface="Arial" panose="020B0604020202020204" pitchFamily="34" charset="0"/>
              <a:cs typeface="Arial" panose="020B0604020202020204" pitchFamily="34" charset="0"/>
            </a:endParaRPr>
          </a:p>
        </p:txBody>
      </p:sp>
      <p:pic>
        <p:nvPicPr>
          <p:cNvPr id="24" name="Εικόνα 23">
            <a:extLst>
              <a:ext uri="{FF2B5EF4-FFF2-40B4-BE49-F238E27FC236}">
                <a16:creationId xmlns:a16="http://schemas.microsoft.com/office/drawing/2014/main" id="{30CA9712-EE3B-CA2B-4A07-653FDDE18BB3}"/>
              </a:ext>
            </a:extLst>
          </p:cNvPr>
          <p:cNvPicPr>
            <a:picLocks noChangeAspect="1"/>
          </p:cNvPicPr>
          <p:nvPr/>
        </p:nvPicPr>
        <p:blipFill>
          <a:blip r:embed="rId7"/>
          <a:stretch>
            <a:fillRect/>
          </a:stretch>
        </p:blipFill>
        <p:spPr>
          <a:xfrm>
            <a:off x="28208704" y="35471487"/>
            <a:ext cx="2823184" cy="2331203"/>
          </a:xfrm>
          <a:prstGeom prst="rect">
            <a:avLst/>
          </a:prstGeom>
        </p:spPr>
      </p:pic>
    </p:spTree>
    <p:extLst>
      <p:ext uri="{BB962C8B-B14F-4D97-AF65-F5344CB8AC3E}">
        <p14:creationId xmlns:p14="http://schemas.microsoft.com/office/powerpoint/2010/main" val="1608265300"/>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4098</TotalTime>
  <Words>395</Words>
  <Application>Microsoft Macintosh PowerPoint</Application>
  <PresentationFormat>Προσαρμογή</PresentationFormat>
  <Paragraphs>22</Paragraphs>
  <Slides>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vt:i4>
      </vt:variant>
    </vt:vector>
  </HeadingPairs>
  <TitlesOfParts>
    <vt:vector size="5" baseType="lpstr">
      <vt:lpstr>Aptos</vt:lpstr>
      <vt:lpstr>Aptos Display</vt:lpstr>
      <vt:lpstr>Arial</vt:lpstr>
      <vt:lpstr>Θέμα του Office</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konstantina nounanaki</dc:creator>
  <cp:lastModifiedBy>konstantina nounanaki</cp:lastModifiedBy>
  <cp:revision>38</cp:revision>
  <dcterms:created xsi:type="dcterms:W3CDTF">2025-11-28T13:35:26Z</dcterms:created>
  <dcterms:modified xsi:type="dcterms:W3CDTF">2025-12-13T10:54:02Z</dcterms:modified>
</cp:coreProperties>
</file>