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43200638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1D1D"/>
    <a:srgbClr val="2174EF"/>
    <a:srgbClr val="29A5D7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3501" autoAdjust="0"/>
  </p:normalViewPr>
  <p:slideViewPr>
    <p:cSldViewPr snapToGrid="0">
      <p:cViewPr>
        <p:scale>
          <a:sx n="25" d="100"/>
          <a:sy n="25" d="100"/>
        </p:scale>
        <p:origin x="-9" y="21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C23ED-8C2A-46AE-85B3-A2AD8326B4C0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C7EAC-D543-4D74-AA57-AB28F0E75378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54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6C7EAC-D543-4D74-AA57-AB28F0E75378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92101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48" y="4713405"/>
            <a:ext cx="36720542" cy="10026815"/>
          </a:xfrm>
        </p:spPr>
        <p:txBody>
          <a:bodyPr anchor="b"/>
          <a:lstStyle>
            <a:lvl1pPr algn="ctr">
              <a:defRPr sz="25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0080" y="15126892"/>
            <a:ext cx="32400479" cy="6953434"/>
          </a:xfrm>
        </p:spPr>
        <p:txBody>
          <a:bodyPr/>
          <a:lstStyle>
            <a:lvl1pPr marL="0" indent="0" algn="ctr">
              <a:buNone/>
              <a:defRPr sz="10079"/>
            </a:lvl1pPr>
            <a:lvl2pPr marL="1920011" indent="0" algn="ctr">
              <a:buNone/>
              <a:defRPr sz="8399"/>
            </a:lvl2pPr>
            <a:lvl3pPr marL="3840023" indent="0" algn="ctr">
              <a:buNone/>
              <a:defRPr sz="7559"/>
            </a:lvl3pPr>
            <a:lvl4pPr marL="5760034" indent="0" algn="ctr">
              <a:buNone/>
              <a:defRPr sz="6719"/>
            </a:lvl4pPr>
            <a:lvl5pPr marL="7680046" indent="0" algn="ctr">
              <a:buNone/>
              <a:defRPr sz="6719"/>
            </a:lvl5pPr>
            <a:lvl6pPr marL="9600057" indent="0" algn="ctr">
              <a:buNone/>
              <a:defRPr sz="6719"/>
            </a:lvl6pPr>
            <a:lvl7pPr marL="11520068" indent="0" algn="ctr">
              <a:buNone/>
              <a:defRPr sz="6719"/>
            </a:lvl7pPr>
            <a:lvl8pPr marL="13440080" indent="0" algn="ctr">
              <a:buNone/>
              <a:defRPr sz="6719"/>
            </a:lvl8pPr>
            <a:lvl9pPr marL="15360091" indent="0" algn="ctr">
              <a:buNone/>
              <a:defRPr sz="671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B8FA-B688-4561-9DF7-285CCBA4A4D5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CE22-9066-4A90-9D61-8F32ED74FF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817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B8FA-B688-4561-9DF7-285CCBA4A4D5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CE22-9066-4A90-9D61-8F32ED74FF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448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915459" y="1533356"/>
            <a:ext cx="9315138" cy="24407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70046" y="1533356"/>
            <a:ext cx="27405405" cy="24407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B8FA-B688-4561-9DF7-285CCBA4A4D5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CE22-9066-4A90-9D61-8F32ED74FF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1821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B8FA-B688-4561-9DF7-285CCBA4A4D5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CE22-9066-4A90-9D61-8F32ED74FF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176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7546" y="7180114"/>
            <a:ext cx="37260550" cy="11980175"/>
          </a:xfrm>
        </p:spPr>
        <p:txBody>
          <a:bodyPr anchor="b"/>
          <a:lstStyle>
            <a:lvl1pPr>
              <a:defRPr sz="251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7546" y="19273626"/>
            <a:ext cx="37260550" cy="6300091"/>
          </a:xfrm>
        </p:spPr>
        <p:txBody>
          <a:bodyPr/>
          <a:lstStyle>
            <a:lvl1pPr marL="0" indent="0">
              <a:buNone/>
              <a:defRPr sz="10079">
                <a:solidFill>
                  <a:schemeClr val="tx1">
                    <a:tint val="82000"/>
                  </a:schemeClr>
                </a:solidFill>
              </a:defRPr>
            </a:lvl1pPr>
            <a:lvl2pPr marL="1920011" indent="0">
              <a:buNone/>
              <a:defRPr sz="8399">
                <a:solidFill>
                  <a:schemeClr val="tx1">
                    <a:tint val="82000"/>
                  </a:schemeClr>
                </a:solidFill>
              </a:defRPr>
            </a:lvl2pPr>
            <a:lvl3pPr marL="3840023" indent="0">
              <a:buNone/>
              <a:defRPr sz="7559">
                <a:solidFill>
                  <a:schemeClr val="tx1">
                    <a:tint val="82000"/>
                  </a:schemeClr>
                </a:solidFill>
              </a:defRPr>
            </a:lvl3pPr>
            <a:lvl4pPr marL="5760034" indent="0">
              <a:buNone/>
              <a:defRPr sz="6719">
                <a:solidFill>
                  <a:schemeClr val="tx1">
                    <a:tint val="82000"/>
                  </a:schemeClr>
                </a:solidFill>
              </a:defRPr>
            </a:lvl4pPr>
            <a:lvl5pPr marL="7680046" indent="0">
              <a:buNone/>
              <a:defRPr sz="6719">
                <a:solidFill>
                  <a:schemeClr val="tx1">
                    <a:tint val="82000"/>
                  </a:schemeClr>
                </a:solidFill>
              </a:defRPr>
            </a:lvl5pPr>
            <a:lvl6pPr marL="9600057" indent="0">
              <a:buNone/>
              <a:defRPr sz="6719">
                <a:solidFill>
                  <a:schemeClr val="tx1">
                    <a:tint val="82000"/>
                  </a:schemeClr>
                </a:solidFill>
              </a:defRPr>
            </a:lvl6pPr>
            <a:lvl7pPr marL="11520068" indent="0">
              <a:buNone/>
              <a:defRPr sz="6719">
                <a:solidFill>
                  <a:schemeClr val="tx1">
                    <a:tint val="82000"/>
                  </a:schemeClr>
                </a:solidFill>
              </a:defRPr>
            </a:lvl7pPr>
            <a:lvl8pPr marL="13440080" indent="0">
              <a:buNone/>
              <a:defRPr sz="6719">
                <a:solidFill>
                  <a:schemeClr val="tx1">
                    <a:tint val="82000"/>
                  </a:schemeClr>
                </a:solidFill>
              </a:defRPr>
            </a:lvl8pPr>
            <a:lvl9pPr marL="15360091" indent="0">
              <a:buNone/>
              <a:defRPr sz="6719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B8FA-B688-4561-9DF7-285CCBA4A4D5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CE22-9066-4A90-9D61-8F32ED74FF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000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70044" y="7666780"/>
            <a:ext cx="18360271" cy="18273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70323" y="7666780"/>
            <a:ext cx="18360271" cy="182736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B8FA-B688-4561-9DF7-285CCBA4A4D5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CE22-9066-4A90-9D61-8F32ED74FF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2154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533362"/>
            <a:ext cx="37260550" cy="55667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5675" y="7060106"/>
            <a:ext cx="18275892" cy="3460049"/>
          </a:xfrm>
        </p:spPr>
        <p:txBody>
          <a:bodyPr anchor="b"/>
          <a:lstStyle>
            <a:lvl1pPr marL="0" indent="0">
              <a:buNone/>
              <a:defRPr sz="10079" b="1"/>
            </a:lvl1pPr>
            <a:lvl2pPr marL="1920011" indent="0">
              <a:buNone/>
              <a:defRPr sz="8399" b="1"/>
            </a:lvl2pPr>
            <a:lvl3pPr marL="3840023" indent="0">
              <a:buNone/>
              <a:defRPr sz="7559" b="1"/>
            </a:lvl3pPr>
            <a:lvl4pPr marL="5760034" indent="0">
              <a:buNone/>
              <a:defRPr sz="6719" b="1"/>
            </a:lvl4pPr>
            <a:lvl5pPr marL="7680046" indent="0">
              <a:buNone/>
              <a:defRPr sz="6719" b="1"/>
            </a:lvl5pPr>
            <a:lvl6pPr marL="9600057" indent="0">
              <a:buNone/>
              <a:defRPr sz="6719" b="1"/>
            </a:lvl6pPr>
            <a:lvl7pPr marL="11520068" indent="0">
              <a:buNone/>
              <a:defRPr sz="6719" b="1"/>
            </a:lvl7pPr>
            <a:lvl8pPr marL="13440080" indent="0">
              <a:buNone/>
              <a:defRPr sz="6719" b="1"/>
            </a:lvl8pPr>
            <a:lvl9pPr marL="15360091" indent="0">
              <a:buNone/>
              <a:defRPr sz="67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75675" y="10520155"/>
            <a:ext cx="18275892" cy="15473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870325" y="7060106"/>
            <a:ext cx="18365898" cy="3460049"/>
          </a:xfrm>
        </p:spPr>
        <p:txBody>
          <a:bodyPr anchor="b"/>
          <a:lstStyle>
            <a:lvl1pPr marL="0" indent="0">
              <a:buNone/>
              <a:defRPr sz="10079" b="1"/>
            </a:lvl1pPr>
            <a:lvl2pPr marL="1920011" indent="0">
              <a:buNone/>
              <a:defRPr sz="8399" b="1"/>
            </a:lvl2pPr>
            <a:lvl3pPr marL="3840023" indent="0">
              <a:buNone/>
              <a:defRPr sz="7559" b="1"/>
            </a:lvl3pPr>
            <a:lvl4pPr marL="5760034" indent="0">
              <a:buNone/>
              <a:defRPr sz="6719" b="1"/>
            </a:lvl4pPr>
            <a:lvl5pPr marL="7680046" indent="0">
              <a:buNone/>
              <a:defRPr sz="6719" b="1"/>
            </a:lvl5pPr>
            <a:lvl6pPr marL="9600057" indent="0">
              <a:buNone/>
              <a:defRPr sz="6719" b="1"/>
            </a:lvl6pPr>
            <a:lvl7pPr marL="11520068" indent="0">
              <a:buNone/>
              <a:defRPr sz="6719" b="1"/>
            </a:lvl7pPr>
            <a:lvl8pPr marL="13440080" indent="0">
              <a:buNone/>
              <a:defRPr sz="6719" b="1"/>
            </a:lvl8pPr>
            <a:lvl9pPr marL="15360091" indent="0">
              <a:buNone/>
              <a:defRPr sz="671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870325" y="10520155"/>
            <a:ext cx="18365898" cy="154735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B8FA-B688-4561-9DF7-285CCBA4A4D5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CE22-9066-4A90-9D61-8F32ED74FF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41153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B8FA-B688-4561-9DF7-285CCBA4A4D5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CE22-9066-4A90-9D61-8F32ED74FF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344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B8FA-B688-4561-9DF7-285CCBA4A4D5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CE22-9066-4A90-9D61-8F32ED74FF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111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920028"/>
            <a:ext cx="13933330" cy="6720099"/>
          </a:xfrm>
        </p:spPr>
        <p:txBody>
          <a:bodyPr anchor="b"/>
          <a:lstStyle>
            <a:lvl1pPr>
              <a:defRPr sz="134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65898" y="4146734"/>
            <a:ext cx="21870323" cy="20466969"/>
          </a:xfrm>
        </p:spPr>
        <p:txBody>
          <a:bodyPr/>
          <a:lstStyle>
            <a:lvl1pPr>
              <a:defRPr sz="13438"/>
            </a:lvl1pPr>
            <a:lvl2pPr>
              <a:defRPr sz="11759"/>
            </a:lvl2pPr>
            <a:lvl3pPr>
              <a:defRPr sz="10079"/>
            </a:lvl3pPr>
            <a:lvl4pPr>
              <a:defRPr sz="8399"/>
            </a:lvl4pPr>
            <a:lvl5pPr>
              <a:defRPr sz="8399"/>
            </a:lvl5pPr>
            <a:lvl6pPr>
              <a:defRPr sz="8399"/>
            </a:lvl6pPr>
            <a:lvl7pPr>
              <a:defRPr sz="8399"/>
            </a:lvl7pPr>
            <a:lvl8pPr>
              <a:defRPr sz="8399"/>
            </a:lvl8pPr>
            <a:lvl9pPr>
              <a:defRPr sz="83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1" y="8640127"/>
            <a:ext cx="13933330" cy="16006905"/>
          </a:xfrm>
        </p:spPr>
        <p:txBody>
          <a:bodyPr/>
          <a:lstStyle>
            <a:lvl1pPr marL="0" indent="0">
              <a:buNone/>
              <a:defRPr sz="6719"/>
            </a:lvl1pPr>
            <a:lvl2pPr marL="1920011" indent="0">
              <a:buNone/>
              <a:defRPr sz="5879"/>
            </a:lvl2pPr>
            <a:lvl3pPr marL="3840023" indent="0">
              <a:buNone/>
              <a:defRPr sz="5039"/>
            </a:lvl3pPr>
            <a:lvl4pPr marL="5760034" indent="0">
              <a:buNone/>
              <a:defRPr sz="4200"/>
            </a:lvl4pPr>
            <a:lvl5pPr marL="7680046" indent="0">
              <a:buNone/>
              <a:defRPr sz="4200"/>
            </a:lvl5pPr>
            <a:lvl6pPr marL="9600057" indent="0">
              <a:buNone/>
              <a:defRPr sz="4200"/>
            </a:lvl6pPr>
            <a:lvl7pPr marL="11520068" indent="0">
              <a:buNone/>
              <a:defRPr sz="4200"/>
            </a:lvl7pPr>
            <a:lvl8pPr marL="13440080" indent="0">
              <a:buNone/>
              <a:defRPr sz="4200"/>
            </a:lvl8pPr>
            <a:lvl9pPr marL="15360091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B8FA-B688-4561-9DF7-285CCBA4A4D5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CE22-9066-4A90-9D61-8F32ED74FF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3970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5671" y="1920028"/>
            <a:ext cx="13933330" cy="6720099"/>
          </a:xfrm>
        </p:spPr>
        <p:txBody>
          <a:bodyPr anchor="b"/>
          <a:lstStyle>
            <a:lvl1pPr>
              <a:defRPr sz="1343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365898" y="4146734"/>
            <a:ext cx="21870323" cy="20466969"/>
          </a:xfrm>
        </p:spPr>
        <p:txBody>
          <a:bodyPr anchor="t"/>
          <a:lstStyle>
            <a:lvl1pPr marL="0" indent="0">
              <a:buNone/>
              <a:defRPr sz="13438"/>
            </a:lvl1pPr>
            <a:lvl2pPr marL="1920011" indent="0">
              <a:buNone/>
              <a:defRPr sz="11759"/>
            </a:lvl2pPr>
            <a:lvl3pPr marL="3840023" indent="0">
              <a:buNone/>
              <a:defRPr sz="10079"/>
            </a:lvl3pPr>
            <a:lvl4pPr marL="5760034" indent="0">
              <a:buNone/>
              <a:defRPr sz="8399"/>
            </a:lvl4pPr>
            <a:lvl5pPr marL="7680046" indent="0">
              <a:buNone/>
              <a:defRPr sz="8399"/>
            </a:lvl5pPr>
            <a:lvl6pPr marL="9600057" indent="0">
              <a:buNone/>
              <a:defRPr sz="8399"/>
            </a:lvl6pPr>
            <a:lvl7pPr marL="11520068" indent="0">
              <a:buNone/>
              <a:defRPr sz="8399"/>
            </a:lvl7pPr>
            <a:lvl8pPr marL="13440080" indent="0">
              <a:buNone/>
              <a:defRPr sz="8399"/>
            </a:lvl8pPr>
            <a:lvl9pPr marL="15360091" indent="0">
              <a:buNone/>
              <a:defRPr sz="83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75671" y="8640127"/>
            <a:ext cx="13933330" cy="16006905"/>
          </a:xfrm>
        </p:spPr>
        <p:txBody>
          <a:bodyPr/>
          <a:lstStyle>
            <a:lvl1pPr marL="0" indent="0">
              <a:buNone/>
              <a:defRPr sz="6719"/>
            </a:lvl1pPr>
            <a:lvl2pPr marL="1920011" indent="0">
              <a:buNone/>
              <a:defRPr sz="5879"/>
            </a:lvl2pPr>
            <a:lvl3pPr marL="3840023" indent="0">
              <a:buNone/>
              <a:defRPr sz="5039"/>
            </a:lvl3pPr>
            <a:lvl4pPr marL="5760034" indent="0">
              <a:buNone/>
              <a:defRPr sz="4200"/>
            </a:lvl4pPr>
            <a:lvl5pPr marL="7680046" indent="0">
              <a:buNone/>
              <a:defRPr sz="4200"/>
            </a:lvl5pPr>
            <a:lvl6pPr marL="9600057" indent="0">
              <a:buNone/>
              <a:defRPr sz="4200"/>
            </a:lvl6pPr>
            <a:lvl7pPr marL="11520068" indent="0">
              <a:buNone/>
              <a:defRPr sz="4200"/>
            </a:lvl7pPr>
            <a:lvl8pPr marL="13440080" indent="0">
              <a:buNone/>
              <a:defRPr sz="4200"/>
            </a:lvl8pPr>
            <a:lvl9pPr marL="15360091" indent="0">
              <a:buNone/>
              <a:defRPr sz="4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B8FA-B688-4561-9DF7-285CCBA4A4D5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6CE22-9066-4A90-9D61-8F32ED74FF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92383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70044" y="1533362"/>
            <a:ext cx="37260550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70044" y="7666780"/>
            <a:ext cx="37260550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70044" y="26693734"/>
            <a:ext cx="9720144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3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77B8FA-B688-4561-9DF7-285CCBA4A4D5}" type="datetimeFigureOut">
              <a:rPr lang="el-GR" smtClean="0"/>
              <a:t>14/12/2025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310212" y="26693734"/>
            <a:ext cx="14580215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3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510450" y="26693734"/>
            <a:ext cx="9720144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39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146CE22-9066-4A90-9D61-8F32ED74FF3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2410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023" rtl="0" eaLnBrk="1" latinLnBrk="0" hangingPunct="1">
        <a:lnSpc>
          <a:spcPct val="90000"/>
        </a:lnSpc>
        <a:spcBef>
          <a:spcPct val="0"/>
        </a:spcBef>
        <a:buNone/>
        <a:defRPr sz="1847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006" indent="-960006" algn="l" defTabSz="3840023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59" kern="1200">
          <a:solidFill>
            <a:schemeClr val="tx1"/>
          </a:solidFill>
          <a:latin typeface="+mn-lt"/>
          <a:ea typeface="+mn-ea"/>
          <a:cs typeface="+mn-cs"/>
        </a:defRPr>
      </a:lvl1pPr>
      <a:lvl2pPr marL="2880017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79" kern="1200">
          <a:solidFill>
            <a:schemeClr val="tx1"/>
          </a:solidFill>
          <a:latin typeface="+mn-lt"/>
          <a:ea typeface="+mn-ea"/>
          <a:cs typeface="+mn-cs"/>
        </a:defRPr>
      </a:lvl2pPr>
      <a:lvl3pPr marL="4800029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399" kern="1200">
          <a:solidFill>
            <a:schemeClr val="tx1"/>
          </a:solidFill>
          <a:latin typeface="+mn-lt"/>
          <a:ea typeface="+mn-ea"/>
          <a:cs typeface="+mn-cs"/>
        </a:defRPr>
      </a:lvl3pPr>
      <a:lvl4pPr marL="6720040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4pPr>
      <a:lvl5pPr marL="8640051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5pPr>
      <a:lvl6pPr marL="10560063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6pPr>
      <a:lvl7pPr marL="12480074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7pPr>
      <a:lvl8pPr marL="14400086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8pPr>
      <a:lvl9pPr marL="16320097" indent="-960006" algn="l" defTabSz="3840023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1pPr>
      <a:lvl2pPr marL="1920011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840023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3pPr>
      <a:lvl4pPr marL="5760034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4pPr>
      <a:lvl5pPr marL="7680046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5pPr>
      <a:lvl6pPr marL="9600057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6pPr>
      <a:lvl7pPr marL="11520068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7pPr>
      <a:lvl8pPr marL="13440080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8pPr>
      <a:lvl9pPr marL="15360091" algn="l" defTabSz="3840023" rtl="0" eaLnBrk="1" latinLnBrk="0" hangingPunct="1">
        <a:defRPr sz="75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E811-7096-F021-57CA-414232939F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D66D2-D777-6016-3CBF-410000C39A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411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C064D51-1A67-D42B-0BE8-FAC7CD7CA7CA}"/>
              </a:ext>
            </a:extLst>
          </p:cNvPr>
          <p:cNvSpPr txBox="1"/>
          <p:nvPr/>
        </p:nvSpPr>
        <p:spPr>
          <a:xfrm>
            <a:off x="1813209" y="831769"/>
            <a:ext cx="41043275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Maria Marmara </a:t>
            </a:r>
            <a:r>
              <a:rPr lang="en-US" sz="3200" i="1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Thomas </a:t>
            </a:r>
            <a:r>
              <a:rPr lang="en-US" sz="32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Vrekoussis</a:t>
            </a:r>
            <a: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32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Fanourios</a:t>
            </a:r>
            <a: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Makrygiannakis</a:t>
            </a:r>
            <a: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</a:t>
            </a:r>
            <a: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Dragana </a:t>
            </a:r>
            <a:r>
              <a:rPr lang="en-US" sz="32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Nikitovic</a:t>
            </a:r>
            <a: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Aikaterini </a:t>
            </a:r>
            <a:r>
              <a:rPr lang="en-US" sz="32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Berdiaki</a:t>
            </a:r>
            <a:r>
              <a:rPr lang="en-US" sz="3200" i="1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1</a:t>
            </a:r>
          </a:p>
          <a:p>
            <a:pPr algn="ctr"/>
            <a:r>
              <a:rPr lang="en-US" sz="3200" i="1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Histology-Embryology, Medical School, University of Crete, 70013 Heraklion, Greece  </a:t>
            </a:r>
            <a:r>
              <a:rPr lang="en-US" sz="3200" i="1" baseline="30000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3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Laboratory of Human Reproduction, Department of Obstetrics and Gynecology, Medical School, University of Crete, 70013 Heraklion, Greece            Email: berdiaki@uoc.gr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1799307-7741-873E-6DE1-93BF54B5E3FD}"/>
              </a:ext>
            </a:extLst>
          </p:cNvPr>
          <p:cNvSpPr txBox="1"/>
          <p:nvPr/>
        </p:nvSpPr>
        <p:spPr>
          <a:xfrm>
            <a:off x="261825" y="2421617"/>
            <a:ext cx="15575939" cy="92333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  <a:endParaRPr lang="el-GR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ECB2D7-25ED-81B4-0796-B27879E9D282}"/>
              </a:ext>
            </a:extLst>
          </p:cNvPr>
          <p:cNvSpPr txBox="1"/>
          <p:nvPr/>
        </p:nvSpPr>
        <p:spPr>
          <a:xfrm>
            <a:off x="244592" y="12663682"/>
            <a:ext cx="15578813" cy="92333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AIM</a:t>
            </a:r>
            <a:endParaRPr lang="el-GR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E0DB6F-0CB0-39B5-8D67-98E49722178A}"/>
              </a:ext>
            </a:extLst>
          </p:cNvPr>
          <p:cNvSpPr txBox="1"/>
          <p:nvPr/>
        </p:nvSpPr>
        <p:spPr>
          <a:xfrm>
            <a:off x="215873" y="13587012"/>
            <a:ext cx="15578813" cy="3170099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aim of this study was to characterize ESTs using immunohistochemical and molecular markers and to examine the expression of hyaluronan synthases (HAS1–3) and hyaluronidases (HYAL1–2) using RT-PCR and correlate these levels with tissue hyaluronan content and HAS1–3 immunoreactivity.</a:t>
            </a:r>
            <a:endParaRPr lang="el-G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5EF690-26E1-472D-6592-705C36435C43}"/>
              </a:ext>
            </a:extLst>
          </p:cNvPr>
          <p:cNvSpPr txBox="1"/>
          <p:nvPr/>
        </p:nvSpPr>
        <p:spPr>
          <a:xfrm>
            <a:off x="16237799" y="2421617"/>
            <a:ext cx="26291926" cy="92333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endParaRPr lang="el-GR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 descr="A collage of images of various cells&#10;&#10;AI-generated content may be incorrect.">
            <a:extLst>
              <a:ext uri="{FF2B5EF4-FFF2-40B4-BE49-F238E27FC236}">
                <a16:creationId xmlns:a16="http://schemas.microsoft.com/office/drawing/2014/main" id="{3F497ECE-0D3C-E649-0FA8-1500C024FC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799" y="4565862"/>
            <a:ext cx="8653926" cy="616469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86F0330-75E4-D0FD-8CC0-08E5E023F29E}"/>
              </a:ext>
            </a:extLst>
          </p:cNvPr>
          <p:cNvSpPr txBox="1"/>
          <p:nvPr/>
        </p:nvSpPr>
        <p:spPr>
          <a:xfrm>
            <a:off x="16237800" y="3364539"/>
            <a:ext cx="8653925" cy="12003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Low-grade endometrial stromal sarcoma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(LG-ESS)</a:t>
            </a:r>
            <a:endParaRPr lang="el-G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BC6187C-DDF9-92D5-18C2-2F8A9B75BE4C}"/>
              </a:ext>
            </a:extLst>
          </p:cNvPr>
          <p:cNvSpPr txBox="1"/>
          <p:nvPr/>
        </p:nvSpPr>
        <p:spPr>
          <a:xfrm>
            <a:off x="16237799" y="10711967"/>
            <a:ext cx="865392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i="1" dirty="0">
                <a:latin typeface="Calibri" panose="020F0502020204030204" pitchFamily="34" charset="0"/>
                <a:cs typeface="Calibri" panose="020F0502020204030204" pitchFamily="34" charset="0"/>
              </a:rPr>
              <a:t>Figure 1.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(A) Gross examination reveals a well-defined yellow-tan tumor. (B–C) H&amp;E sections </a:t>
            </a:r>
          </a:p>
          <a:p>
            <a:pPr algn="just"/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displaying homogenous small cells with little </a:t>
            </a:r>
          </a:p>
          <a:p>
            <a:pPr algn="just"/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atypia, delicate spiral arterioles, and tongue like infiltration. (D-E) Immunohistochemistry </a:t>
            </a:r>
          </a:p>
          <a:p>
            <a:pPr algn="just"/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showing ER positive and diffuse CD10. (F) FISH </a:t>
            </a:r>
          </a:p>
          <a:p>
            <a:pPr algn="just"/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showing the t(7;17)(p15;q11.2) rearrangement utilizing the JAZF1–SUZ12 dual-fusion probe.</a:t>
            </a:r>
            <a:endParaRPr lang="el-GR" sz="3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9A4553-1DA3-7DD4-1394-5A2AC9C9F33B}"/>
              </a:ext>
            </a:extLst>
          </p:cNvPr>
          <p:cNvSpPr txBox="1"/>
          <p:nvPr/>
        </p:nvSpPr>
        <p:spPr>
          <a:xfrm>
            <a:off x="248900" y="3221717"/>
            <a:ext cx="15570199" cy="9325630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Rare mesenchymal neoplasms of the endometrium, endometrial stromal 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tumors</a:t>
            </a:r>
            <a:r>
              <a:rPr lang="el-GR" sz="4000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 (ESTs) can range from benign stromal nodules to extremely </a:t>
            </a:r>
            <a:endParaRPr lang="el-G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aggressive sarcomas.</a:t>
            </a:r>
            <a:r>
              <a:rPr lang="el-GR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Their variability makes diagnosis, categorization, </a:t>
            </a:r>
            <a:endParaRPr lang="el-G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and therapy extremely difficult. Uterine tissue architecture and tumor </a:t>
            </a:r>
            <a:endParaRPr lang="el-GR" sz="4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behavior are significantly shaped by the</a:t>
            </a:r>
            <a:r>
              <a:rPr lang="el-GR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extracellular matrix (ECM), a 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dynamic network of structural and signaling </a:t>
            </a:r>
            <a:r>
              <a:rPr lang="el-GR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components. Tumor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growth, invasion, and progression in ESTs are actively encouraged by ECM remodeling and changes in its constituent parts. Hyaluronan synthases (HAS1-3) and hyaluronidases (HYAL1,2) control the 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amounts of hyaluronan, a key glycosaminoglycan of the ECM accumulates in a number of cancers, including endometrial cancer. The significance of ECM- and hyaluronan related pathways in the pathogenesis of ESTs is highlighted by the dysregulation of these </a:t>
            </a:r>
          </a:p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enzymes, which results in abnormal hyaluronan accumulation and tumor-supportive ECM remodeling.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07C677-9128-F6FD-E5A9-09DC58DEA4C6}"/>
              </a:ext>
            </a:extLst>
          </p:cNvPr>
          <p:cNvSpPr txBox="1"/>
          <p:nvPr/>
        </p:nvSpPr>
        <p:spPr>
          <a:xfrm>
            <a:off x="24994909" y="3364539"/>
            <a:ext cx="8353334" cy="12003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High-grade endometrial stromal sarcoma (HG-ESS)</a:t>
            </a:r>
            <a:endParaRPr lang="el-G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4A42478-EC6B-7C84-474D-B372B6C67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3541" y="4547268"/>
            <a:ext cx="8394702" cy="61646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DD3108A-E794-0B31-F7C5-FD2706C86DB2}"/>
              </a:ext>
            </a:extLst>
          </p:cNvPr>
          <p:cNvSpPr txBox="1"/>
          <p:nvPr/>
        </p:nvSpPr>
        <p:spPr>
          <a:xfrm>
            <a:off x="33451427" y="3364539"/>
            <a:ext cx="9078298" cy="12003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Undifferentiated uterine sarcoma </a:t>
            </a:r>
          </a:p>
          <a:p>
            <a:pPr algn="ctr"/>
            <a:r>
              <a:rPr lang="el-GR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(UUSs)</a:t>
            </a: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CD1BAF3-2B0E-F0C3-6D4E-93E2028A6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1427" y="4547268"/>
            <a:ext cx="9078298" cy="61647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C63C24-0C42-8A62-FB0A-06E3CA837FF0}"/>
              </a:ext>
            </a:extLst>
          </p:cNvPr>
          <p:cNvSpPr txBox="1"/>
          <p:nvPr/>
        </p:nvSpPr>
        <p:spPr>
          <a:xfrm>
            <a:off x="24953541" y="10730561"/>
            <a:ext cx="83447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i="1" dirty="0">
                <a:latin typeface="Calibri" panose="020F0502020204030204" pitchFamily="34" charset="0"/>
                <a:cs typeface="Calibri" panose="020F0502020204030204" pitchFamily="34" charset="0"/>
              </a:rPr>
              <a:t>Figure 2.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(A) Gross examination reveals Polypoidal mass. (B) Infiltrative growth with uniform round cells (H&amp;E). </a:t>
            </a:r>
          </a:p>
          <a:p>
            <a:pPr algn="just"/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(C–D) Immunohistochemistry showing CD10 negativity and diffuse cyclin D1 positivity.</a:t>
            </a:r>
          </a:p>
          <a:p>
            <a:pPr algn="just"/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(E) FISH demonstrating YWHAE-FAM22 t(10;17) translocation.</a:t>
            </a:r>
            <a:endParaRPr lang="el-GR" sz="3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366FFF-AE5E-BBAB-7928-D72C6F3A02C7}"/>
              </a:ext>
            </a:extLst>
          </p:cNvPr>
          <p:cNvSpPr txBox="1"/>
          <p:nvPr/>
        </p:nvSpPr>
        <p:spPr>
          <a:xfrm>
            <a:off x="33451427" y="10730561"/>
            <a:ext cx="9078298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i="1" dirty="0">
                <a:latin typeface="Calibri" panose="020F0502020204030204" pitchFamily="34" charset="0"/>
                <a:cs typeface="Calibri" panose="020F0502020204030204" pitchFamily="34" charset="0"/>
              </a:rPr>
              <a:t>Figure 3.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(A) Gross examination reveals a large intracavitary fleshy polypoidal mass with </a:t>
            </a:r>
            <a:r>
              <a:rPr lang="en-US" sz="3400" i="1" dirty="0" err="1">
                <a:latin typeface="Calibri" panose="020F0502020204030204" pitchFamily="34" charset="0"/>
                <a:cs typeface="Calibri" panose="020F0502020204030204" pitchFamily="34" charset="0"/>
              </a:rPr>
              <a:t>haemorrhage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 and necrosis. (B) H&amp;E section demonstrating diffuse myometrial infiltration (×100). (C–D) Immunohistochemistry showing diffuse vimentin positivity and focal CD10 expression (×400). (E) FISH analysis negative for YWHAE–FAM22 rearrangement.</a:t>
            </a:r>
            <a:endParaRPr lang="el-GR" sz="3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401D9D0-6F1C-5D24-8617-83F1B92BD1BE}"/>
              </a:ext>
            </a:extLst>
          </p:cNvPr>
          <p:cNvSpPr txBox="1"/>
          <p:nvPr/>
        </p:nvSpPr>
        <p:spPr>
          <a:xfrm>
            <a:off x="0" y="97904"/>
            <a:ext cx="4320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90000"/>
                    <a:lumOff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Hyaluronan Synthases (HAS1–3), Hyaluronidases (HYAL1–2), and ECM Alterations in Uterine Tumors: An Immunohistochemical and Molecular Overview</a:t>
            </a:r>
          </a:p>
          <a:p>
            <a:endParaRPr lang="el-GR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0E4F573B-DE36-A7E2-7628-5CE69D8D4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37798" y="16380785"/>
            <a:ext cx="7822251" cy="888174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A53DE7E-370D-1D9F-AA56-3790B4EE290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8532" y="16380785"/>
            <a:ext cx="8344720" cy="888174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3A3E6A8-5F3D-C753-CF81-C0730B7ED9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31257" y="16380785"/>
            <a:ext cx="8898468" cy="85090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F1CC34CC-DBD8-D4C2-BF1C-FA7D9750CBE2}"/>
              </a:ext>
            </a:extLst>
          </p:cNvPr>
          <p:cNvSpPr txBox="1"/>
          <p:nvPr/>
        </p:nvSpPr>
        <p:spPr>
          <a:xfrm>
            <a:off x="16237797" y="25555468"/>
            <a:ext cx="78222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i="1" dirty="0">
                <a:latin typeface="Calibri" panose="020F0502020204030204" pitchFamily="34" charset="0"/>
                <a:cs typeface="Calibri" panose="020F0502020204030204" pitchFamily="34" charset="0"/>
              </a:rPr>
              <a:t>Figure 4.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HAS 2-3 mRNA expression in human endometrium and its lesions. Relative mRNA levels of A) HAS2 and B) HAS3 in different tissues. </a:t>
            </a:r>
            <a:endParaRPr lang="el-GR" sz="3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7960FA0-EF17-A6DD-D058-1ADD50A56E12}"/>
              </a:ext>
            </a:extLst>
          </p:cNvPr>
          <p:cNvSpPr txBox="1"/>
          <p:nvPr/>
        </p:nvSpPr>
        <p:spPr>
          <a:xfrm>
            <a:off x="16237799" y="15282612"/>
            <a:ext cx="17060462" cy="12003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 – Time PCR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(PR-PCR)</a:t>
            </a:r>
            <a:endParaRPr lang="el-GR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20E217-707C-AFD5-414C-405B25631684}"/>
              </a:ext>
            </a:extLst>
          </p:cNvPr>
          <p:cNvSpPr txBox="1"/>
          <p:nvPr/>
        </p:nvSpPr>
        <p:spPr>
          <a:xfrm>
            <a:off x="25395382" y="25555468"/>
            <a:ext cx="790287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i="1" dirty="0">
                <a:latin typeface="Calibri" panose="020F0502020204030204" pitchFamily="34" charset="0"/>
                <a:cs typeface="Calibri" panose="020F0502020204030204" pitchFamily="34" charset="0"/>
              </a:rPr>
              <a:t>Figure 5.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HYAL 1-2 mRNA expression in human endometrium and its lesions. Relative mRNA levels of A) HYAL1 and B) HYAL2 in different tissues.</a:t>
            </a:r>
            <a:endParaRPr lang="el-GR" sz="3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927F3F-2E25-E1E7-3546-6CFCB94CAB59}"/>
              </a:ext>
            </a:extLst>
          </p:cNvPr>
          <p:cNvSpPr txBox="1"/>
          <p:nvPr/>
        </p:nvSpPr>
        <p:spPr>
          <a:xfrm>
            <a:off x="33631257" y="15282612"/>
            <a:ext cx="8898467" cy="1200329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1-3 immunoreactivity and HA-staining</a:t>
            </a:r>
          </a:p>
          <a:p>
            <a:pPr algn="ctr"/>
            <a:endParaRPr lang="el-GR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ED568D2-015F-C5AB-C90D-2B5AF9663D56}"/>
              </a:ext>
            </a:extLst>
          </p:cNvPr>
          <p:cNvSpPr txBox="1"/>
          <p:nvPr/>
        </p:nvSpPr>
        <p:spPr>
          <a:xfrm>
            <a:off x="33541342" y="24889866"/>
            <a:ext cx="907829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400" b="1" i="1" dirty="0">
                <a:latin typeface="Calibri" panose="020F0502020204030204" pitchFamily="34" charset="0"/>
                <a:cs typeface="Calibri" panose="020F0502020204030204" pitchFamily="34" charset="0"/>
              </a:rPr>
              <a:t>Figure 6. 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Immunostaining of HAS1 (A,B), HAS2 (C, D), HAS3 (E,F) and HA (G,H) in normal human endometrium (A,C,E,G) and in grade 2 endometrioid endometrial carcinoma tissue sections (B,D,F, H). The brown color (DAB) indicates HAS (A-F) or HA (G,H), and blue color (</a:t>
            </a:r>
            <a:r>
              <a:rPr lang="en-US" sz="3400" i="1" dirty="0" err="1">
                <a:latin typeface="Calibri" panose="020F0502020204030204" pitchFamily="34" charset="0"/>
                <a:cs typeface="Calibri" panose="020F0502020204030204" pitchFamily="34" charset="0"/>
              </a:rPr>
              <a:t>haematoxylin</a:t>
            </a:r>
            <a:r>
              <a:rPr lang="en-US" sz="3400" i="1" dirty="0">
                <a:latin typeface="Calibri" panose="020F0502020204030204" pitchFamily="34" charset="0"/>
                <a:cs typeface="Calibri" panose="020F0502020204030204" pitchFamily="34" charset="0"/>
              </a:rPr>
              <a:t>) indicates nuclei. </a:t>
            </a:r>
            <a:endParaRPr lang="el-GR" sz="3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A0BC510-950A-AD81-85B0-5976AC516FE1}"/>
              </a:ext>
            </a:extLst>
          </p:cNvPr>
          <p:cNvSpPr txBox="1"/>
          <p:nvPr/>
        </p:nvSpPr>
        <p:spPr>
          <a:xfrm>
            <a:off x="267565" y="16873446"/>
            <a:ext cx="15570199" cy="92333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  <a:endParaRPr lang="el-GR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FACB3A-B363-B110-CEF0-4AD8364B321E}"/>
              </a:ext>
            </a:extLst>
          </p:cNvPr>
          <p:cNvSpPr txBox="1"/>
          <p:nvPr/>
        </p:nvSpPr>
        <p:spPr>
          <a:xfrm>
            <a:off x="261825" y="17784685"/>
            <a:ext cx="15532861" cy="10556736"/>
          </a:xfrm>
          <a:prstGeom prst="rect">
            <a:avLst/>
          </a:prstGeom>
          <a:noFill/>
          <a:ln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Endometrial stromal tumors constitute a rare, small but clinically significant subset of uterine mesenchymal neoplasms </a:t>
            </a:r>
            <a:r>
              <a:rPr lang="el-GR" sz="4000" dirty="0">
                <a:latin typeface="Calibri" panose="020F0502020204030204" pitchFamily="34" charset="0"/>
                <a:cs typeface="Calibri" panose="020F0502020204030204" pitchFamily="34" charset="0"/>
              </a:rPr>
              <a:t>(1.8%)</a:t>
            </a:r>
            <a:r>
              <a:rPr lang="en-US" sz="4000" dirty="0"/>
              <a:t>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Subclassification of ESTs is essential due to differences in prognosis and management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u="sng" dirty="0">
                <a:latin typeface="Calibri" panose="020F0502020204030204" pitchFamily="34" charset="0"/>
                <a:cs typeface="Calibri" panose="020F0502020204030204" pitchFamily="34" charset="0"/>
              </a:rPr>
              <a:t>LG-ESS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: CD10 shows high diagnostic performance (sensitivity 100%, specificity 90%), ER/PR demonstrate 80% sensitivity and 100% specificity. Cyclin D1 is highly specific (100%) for YWHAE–FAM22–rearranged HG-ESS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FISH for JAZF1–SUZ12 and YWHAE–FAM22 is a valuable adjunct for accurate ESS grading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HYAL1 and HYAL2 were </a:t>
            </a:r>
            <a:r>
              <a:rPr lang="en-US" sz="4000" dirty="0" err="1">
                <a:latin typeface="Calibri" panose="020F0502020204030204" pitchFamily="34" charset="0"/>
                <a:cs typeface="Calibri" panose="020F0502020204030204" pitchFamily="34" charset="0"/>
              </a:rPr>
              <a:t>coexpressed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and significantly downregulated in endometrioid endometrial cancer. Reduced HYAL1/2 expression correlated with increased hyaluronan accumulation.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HAS1–3 mRNA levels were not elevated, but HAS1–3 immunoreactivity was increased.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Findings suggest cancer-related alterations in HAS protein turnover rather than transcriptional upregulation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0CED6E-2F45-3A5F-D292-A6C73E67AABC}"/>
              </a:ext>
            </a:extLst>
          </p:cNvPr>
          <p:cNvSpPr txBox="1"/>
          <p:nvPr/>
        </p:nvSpPr>
        <p:spPr>
          <a:xfrm>
            <a:off x="16237797" y="27665534"/>
            <a:ext cx="1739346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i="1" u="sng" dirty="0">
                <a:latin typeface="Calibri" panose="020F0502020204030204" pitchFamily="34" charset="0"/>
                <a:cs typeface="Calibri" panose="020F0502020204030204" pitchFamily="34" charset="0"/>
              </a:rPr>
              <a:t>Transcripts of HAS1 were detected at such a low level that reliable quantitation was not consistently possible.</a:t>
            </a:r>
            <a:endParaRPr lang="el-GR" sz="3400" i="1" u="sng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329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1920</TotalTime>
  <Words>808</Words>
  <Application>Microsoft Office PowerPoint</Application>
  <PresentationFormat>Custom</PresentationFormat>
  <Paragraphs>46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Ειρήνη Γιαννοπούλου</dc:creator>
  <cp:lastModifiedBy>Ειρήνη Γιαννοπούλου</cp:lastModifiedBy>
  <cp:revision>8</cp:revision>
  <dcterms:created xsi:type="dcterms:W3CDTF">2025-12-07T11:50:03Z</dcterms:created>
  <dcterms:modified xsi:type="dcterms:W3CDTF">2025-12-14T14:12:26Z</dcterms:modified>
</cp:coreProperties>
</file>