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7" r:id="rId2"/>
  </p:sldIdLst>
  <p:sldSz cx="51200050"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73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524953-E313-40CD-A788-26CEBAB820D7}" v="49" dt="2025-12-08T19:15:04.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9" d="100"/>
          <a:sy n="19" d="100"/>
        </p:scale>
        <p:origin x="89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Βάσω Αλεβίζου" userId="8b2b498ff9898e49" providerId="LiveId" clId="{6EDBF44A-1F34-4F4A-B459-E867FC0BACE0}"/>
    <pc:docChg chg="undo custSel delSld modSld">
      <pc:chgData name="Βάσω Αλεβίζου" userId="8b2b498ff9898e49" providerId="LiveId" clId="{6EDBF44A-1F34-4F4A-B459-E867FC0BACE0}" dt="2025-12-08T19:18:31.047" v="1244" actId="1076"/>
      <pc:docMkLst>
        <pc:docMk/>
      </pc:docMkLst>
      <pc:sldChg chg="del">
        <pc:chgData name="Βάσω Αλεβίζου" userId="8b2b498ff9898e49" providerId="LiveId" clId="{6EDBF44A-1F34-4F4A-B459-E867FC0BACE0}" dt="2025-12-07T10:01:47.429" v="126" actId="2696"/>
        <pc:sldMkLst>
          <pc:docMk/>
          <pc:sldMk cId="2625578038" sldId="256"/>
        </pc:sldMkLst>
      </pc:sldChg>
      <pc:sldChg chg="addSp delSp modSp mod">
        <pc:chgData name="Βάσω Αλεβίζου" userId="8b2b498ff9898e49" providerId="LiveId" clId="{6EDBF44A-1F34-4F4A-B459-E867FC0BACE0}" dt="2025-12-08T19:18:31.047" v="1244" actId="1076"/>
        <pc:sldMkLst>
          <pc:docMk/>
          <pc:sldMk cId="3444117278" sldId="257"/>
        </pc:sldMkLst>
        <pc:spChg chg="mod">
          <ac:chgData name="Βάσω Αλεβίζου" userId="8b2b498ff9898e49" providerId="LiveId" clId="{6EDBF44A-1F34-4F4A-B459-E867FC0BACE0}" dt="2025-12-08T19:16:32.494" v="1234" actId="207"/>
          <ac:spMkLst>
            <pc:docMk/>
            <pc:sldMk cId="3444117278" sldId="257"/>
            <ac:spMk id="2" creationId="{AA7E840A-2290-897F-7B93-7FA7B17840CC}"/>
          </ac:spMkLst>
        </pc:spChg>
        <pc:spChg chg="mod">
          <ac:chgData name="Βάσω Αλεβίζου" userId="8b2b498ff9898e49" providerId="LiveId" clId="{6EDBF44A-1F34-4F4A-B459-E867FC0BACE0}" dt="2025-12-08T19:16:43.192" v="1235" actId="207"/>
          <ac:spMkLst>
            <pc:docMk/>
            <pc:sldMk cId="3444117278" sldId="257"/>
            <ac:spMk id="6" creationId="{AAFEF1A7-195F-2F69-F548-E8BAEEE3522B}"/>
          </ac:spMkLst>
        </pc:spChg>
        <pc:spChg chg="add mod">
          <ac:chgData name="Βάσω Αλεβίζου" userId="8b2b498ff9898e49" providerId="LiveId" clId="{6EDBF44A-1F34-4F4A-B459-E867FC0BACE0}" dt="2025-12-07T11:38:30.972" v="644" actId="1076"/>
          <ac:spMkLst>
            <pc:docMk/>
            <pc:sldMk cId="3444117278" sldId="257"/>
            <ac:spMk id="15" creationId="{277407A4-731F-8D65-6967-E239A34EE9C4}"/>
          </ac:spMkLst>
        </pc:spChg>
        <pc:spChg chg="add mod">
          <ac:chgData name="Βάσω Αλεβίζου" userId="8b2b498ff9898e49" providerId="LiveId" clId="{6EDBF44A-1F34-4F4A-B459-E867FC0BACE0}" dt="2025-12-08T19:16:48.014" v="1236" actId="207"/>
          <ac:spMkLst>
            <pc:docMk/>
            <pc:sldMk cId="3444117278" sldId="257"/>
            <ac:spMk id="17" creationId="{740DD328-F6D2-E7B4-F651-940B9F7B4102}"/>
          </ac:spMkLst>
        </pc:spChg>
        <pc:spChg chg="add mod">
          <ac:chgData name="Βάσω Αλεβίζου" userId="8b2b498ff9898e49" providerId="LiveId" clId="{6EDBF44A-1F34-4F4A-B459-E867FC0BACE0}" dt="2025-12-07T11:38:20.124" v="643" actId="1076"/>
          <ac:spMkLst>
            <pc:docMk/>
            <pc:sldMk cId="3444117278" sldId="257"/>
            <ac:spMk id="18" creationId="{EB0129A1-130D-4FD3-3151-9D2EF45E3A28}"/>
          </ac:spMkLst>
        </pc:spChg>
        <pc:spChg chg="add mod">
          <ac:chgData name="Βάσω Αλεβίζου" userId="8b2b498ff9898e49" providerId="LiveId" clId="{6EDBF44A-1F34-4F4A-B459-E867FC0BACE0}" dt="2025-12-08T19:16:51.004" v="1237" actId="207"/>
          <ac:spMkLst>
            <pc:docMk/>
            <pc:sldMk cId="3444117278" sldId="257"/>
            <ac:spMk id="19" creationId="{FA13F58D-2702-C7E1-CFA0-E9D62319D7D6}"/>
          </ac:spMkLst>
        </pc:spChg>
        <pc:spChg chg="add mod">
          <ac:chgData name="Βάσω Αλεβίζου" userId="8b2b498ff9898e49" providerId="LiveId" clId="{6EDBF44A-1F34-4F4A-B459-E867FC0BACE0}" dt="2025-12-07T09:55:18.512" v="109" actId="767"/>
          <ac:spMkLst>
            <pc:docMk/>
            <pc:sldMk cId="3444117278" sldId="257"/>
            <ac:spMk id="20" creationId="{22DFF302-8CF0-A6C0-955E-8296196695D9}"/>
          </ac:spMkLst>
        </pc:spChg>
        <pc:spChg chg="add mod">
          <ac:chgData name="Βάσω Αλεβίζου" userId="8b2b498ff9898e49" providerId="LiveId" clId="{6EDBF44A-1F34-4F4A-B459-E867FC0BACE0}" dt="2025-12-08T18:29:53.679" v="926" actId="14100"/>
          <ac:spMkLst>
            <pc:docMk/>
            <pc:sldMk cId="3444117278" sldId="257"/>
            <ac:spMk id="21" creationId="{3B797A59-2A7F-B41D-B20E-44BE385C7EAA}"/>
          </ac:spMkLst>
        </pc:spChg>
        <pc:spChg chg="add del mod">
          <ac:chgData name="Βάσω Αλεβίζου" userId="8b2b498ff9898e49" providerId="LiveId" clId="{6EDBF44A-1F34-4F4A-B459-E867FC0BACE0}" dt="2025-12-07T10:15:34.742" v="350" actId="478"/>
          <ac:spMkLst>
            <pc:docMk/>
            <pc:sldMk cId="3444117278" sldId="257"/>
            <ac:spMk id="24" creationId="{4E6305C3-E0D5-9628-4230-5474A0D365DC}"/>
          </ac:spMkLst>
        </pc:spChg>
        <pc:spChg chg="add mod">
          <ac:chgData name="Βάσω Αλεβίζου" userId="8b2b498ff9898e49" providerId="LiveId" clId="{6EDBF44A-1F34-4F4A-B459-E867FC0BACE0}" dt="2025-12-08T18:36:25.679" v="961" actId="1076"/>
          <ac:spMkLst>
            <pc:docMk/>
            <pc:sldMk cId="3444117278" sldId="257"/>
            <ac:spMk id="31" creationId="{C8E1FB7F-3685-975B-69C8-510967ED88DF}"/>
          </ac:spMkLst>
        </pc:spChg>
        <pc:spChg chg="add mod">
          <ac:chgData name="Βάσω Αλεβίζου" userId="8b2b498ff9898e49" providerId="LiveId" clId="{6EDBF44A-1F34-4F4A-B459-E867FC0BACE0}" dt="2025-12-07T12:09:20.484" v="740" actId="1076"/>
          <ac:spMkLst>
            <pc:docMk/>
            <pc:sldMk cId="3444117278" sldId="257"/>
            <ac:spMk id="40" creationId="{A467B9B0-E432-6575-D193-3EFED25CD4E1}"/>
          </ac:spMkLst>
        </pc:spChg>
        <pc:spChg chg="add del mod">
          <ac:chgData name="Βάσω Αλεβίζου" userId="8b2b498ff9898e49" providerId="LiveId" clId="{6EDBF44A-1F34-4F4A-B459-E867FC0BACE0}" dt="2025-12-08T18:04:52.122" v="843"/>
          <ac:spMkLst>
            <pc:docMk/>
            <pc:sldMk cId="3444117278" sldId="257"/>
            <ac:spMk id="41" creationId="{6A787015-640E-998B-59EC-DD26A92FBE7A}"/>
          </ac:spMkLst>
        </pc:spChg>
        <pc:spChg chg="add del mod">
          <ac:chgData name="Βάσω Αλεβίζου" userId="8b2b498ff9898e49" providerId="LiveId" clId="{6EDBF44A-1F34-4F4A-B459-E867FC0BACE0}" dt="2025-12-08T18:05:05.657" v="847"/>
          <ac:spMkLst>
            <pc:docMk/>
            <pc:sldMk cId="3444117278" sldId="257"/>
            <ac:spMk id="46" creationId="{B0379E4B-C813-5BC4-0363-C0890EF373FC}"/>
          </ac:spMkLst>
        </pc:spChg>
        <pc:spChg chg="add del mod">
          <ac:chgData name="Βάσω Αλεβίζου" userId="8b2b498ff9898e49" providerId="LiveId" clId="{6EDBF44A-1F34-4F4A-B459-E867FC0BACE0}" dt="2025-12-07T11:35:35.310" v="616" actId="478"/>
          <ac:spMkLst>
            <pc:docMk/>
            <pc:sldMk cId="3444117278" sldId="257"/>
            <ac:spMk id="47" creationId="{A089F8F9-131C-D053-0F2B-19630CF10410}"/>
          </ac:spMkLst>
        </pc:spChg>
        <pc:spChg chg="add mod">
          <ac:chgData name="Βάσω Αλεβίζου" userId="8b2b498ff9898e49" providerId="LiveId" clId="{6EDBF44A-1F34-4F4A-B459-E867FC0BACE0}" dt="2025-12-07T12:18:50.477" v="783" actId="1076"/>
          <ac:spMkLst>
            <pc:docMk/>
            <pc:sldMk cId="3444117278" sldId="257"/>
            <ac:spMk id="52" creationId="{B89400E2-19D7-9512-442D-3FF6FADF46B1}"/>
          </ac:spMkLst>
        </pc:spChg>
        <pc:spChg chg="add mod">
          <ac:chgData name="Βάσω Αλεβίζου" userId="8b2b498ff9898e49" providerId="LiveId" clId="{6EDBF44A-1F34-4F4A-B459-E867FC0BACE0}" dt="2025-12-08T19:04:37.484" v="1152" actId="1076"/>
          <ac:spMkLst>
            <pc:docMk/>
            <pc:sldMk cId="3444117278" sldId="257"/>
            <ac:spMk id="57" creationId="{2DE9A04F-0709-3FEF-78F8-0C70062EE511}"/>
          </ac:spMkLst>
        </pc:spChg>
        <pc:spChg chg="add mod">
          <ac:chgData name="Βάσω Αλεβίζου" userId="8b2b498ff9898e49" providerId="LiveId" clId="{6EDBF44A-1F34-4F4A-B459-E867FC0BACE0}" dt="2025-12-08T19:16:57.293" v="1238" actId="207"/>
          <ac:spMkLst>
            <pc:docMk/>
            <pc:sldMk cId="3444117278" sldId="257"/>
            <ac:spMk id="62" creationId="{AD95FA71-DA63-7FC0-436F-3A237989595A}"/>
          </ac:spMkLst>
        </pc:spChg>
        <pc:spChg chg="add mod">
          <ac:chgData name="Βάσω Αλεβίζου" userId="8b2b498ff9898e49" providerId="LiveId" clId="{6EDBF44A-1F34-4F4A-B459-E867FC0BACE0}" dt="2025-12-08T19:18:09.968" v="1242" actId="1076"/>
          <ac:spMkLst>
            <pc:docMk/>
            <pc:sldMk cId="3444117278" sldId="257"/>
            <ac:spMk id="64" creationId="{7D5FD058-F699-CE2B-A26A-A8EE0F97DEE9}"/>
          </ac:spMkLst>
        </pc:spChg>
        <pc:spChg chg="add">
          <ac:chgData name="Βάσω Αλεβίζου" userId="8b2b498ff9898e49" providerId="LiveId" clId="{6EDBF44A-1F34-4F4A-B459-E867FC0BACE0}" dt="2025-12-08T18:56:41.625" v="1095"/>
          <ac:spMkLst>
            <pc:docMk/>
            <pc:sldMk cId="3444117278" sldId="257"/>
            <ac:spMk id="65" creationId="{7BE22632-A032-0849-95F0-3F74A704EA88}"/>
          </ac:spMkLst>
        </pc:spChg>
        <pc:spChg chg="add mod">
          <ac:chgData name="Βάσω Αλεβίζου" userId="8b2b498ff9898e49" providerId="LiveId" clId="{6EDBF44A-1F34-4F4A-B459-E867FC0BACE0}" dt="2025-12-08T19:13:18.386" v="1219" actId="1076"/>
          <ac:spMkLst>
            <pc:docMk/>
            <pc:sldMk cId="3444117278" sldId="257"/>
            <ac:spMk id="66" creationId="{13EF65A3-BA0A-C982-32B6-EB83F29E6A8E}"/>
          </ac:spMkLst>
        </pc:spChg>
        <pc:spChg chg="add mod">
          <ac:chgData name="Βάσω Αλεβίζου" userId="8b2b498ff9898e49" providerId="LiveId" clId="{6EDBF44A-1F34-4F4A-B459-E867FC0BACE0}" dt="2025-12-08T19:13:41.513" v="1224" actId="1076"/>
          <ac:spMkLst>
            <pc:docMk/>
            <pc:sldMk cId="3444117278" sldId="257"/>
            <ac:spMk id="67" creationId="{B755116B-55B4-4733-76F8-4208B3CD8BA0}"/>
          </ac:spMkLst>
        </pc:spChg>
        <pc:spChg chg="add mod">
          <ac:chgData name="Βάσω Αλεβίζου" userId="8b2b498ff9898e49" providerId="LiveId" clId="{6EDBF44A-1F34-4F4A-B459-E867FC0BACE0}" dt="2025-12-08T19:15:27.243" v="1233" actId="14100"/>
          <ac:spMkLst>
            <pc:docMk/>
            <pc:sldMk cId="3444117278" sldId="257"/>
            <ac:spMk id="70" creationId="{C25C193A-DCB1-31D1-2F1F-4BB23CDDFA49}"/>
          </ac:spMkLst>
        </pc:spChg>
        <pc:picChg chg="add del mod">
          <ac:chgData name="Βάσω Αλεβίζου" userId="8b2b498ff9898e49" providerId="LiveId" clId="{6EDBF44A-1F34-4F4A-B459-E867FC0BACE0}" dt="2025-12-07T11:03:00.343" v="421" actId="478"/>
          <ac:picMkLst>
            <pc:docMk/>
            <pc:sldMk cId="3444117278" sldId="257"/>
            <ac:picMk id="26" creationId="{C3B024DF-3154-5562-1E7E-2D319EE7C19F}"/>
          </ac:picMkLst>
        </pc:picChg>
        <pc:picChg chg="add mod">
          <ac:chgData name="Βάσω Αλεβίζου" userId="8b2b498ff9898e49" providerId="LiveId" clId="{6EDBF44A-1F34-4F4A-B459-E867FC0BACE0}" dt="2025-12-08T18:36:05.158" v="958" actId="1076"/>
          <ac:picMkLst>
            <pc:docMk/>
            <pc:sldMk cId="3444117278" sldId="257"/>
            <ac:picMk id="28" creationId="{B3D4F81F-65BE-D0F4-5B91-254E04BE3EDC}"/>
          </ac:picMkLst>
        </pc:picChg>
        <pc:picChg chg="add mod">
          <ac:chgData name="Βάσω Αλεβίζου" userId="8b2b498ff9898e49" providerId="LiveId" clId="{6EDBF44A-1F34-4F4A-B459-E867FC0BACE0}" dt="2025-12-08T18:27:38.781" v="909" actId="14100"/>
          <ac:picMkLst>
            <pc:docMk/>
            <pc:sldMk cId="3444117278" sldId="257"/>
            <ac:picMk id="30" creationId="{BB4053E0-0F3C-EC9A-D212-6698E08E781F}"/>
          </ac:picMkLst>
        </pc:picChg>
        <pc:picChg chg="add mod">
          <ac:chgData name="Βάσω Αλεβίζου" userId="8b2b498ff9898e49" providerId="LiveId" clId="{6EDBF44A-1F34-4F4A-B459-E867FC0BACE0}" dt="2025-12-08T18:28:34.422" v="918" actId="1076"/>
          <ac:picMkLst>
            <pc:docMk/>
            <pc:sldMk cId="3444117278" sldId="257"/>
            <ac:picMk id="33" creationId="{7376893F-0B19-C0D5-AB3E-9E8F339E75ED}"/>
          </ac:picMkLst>
        </pc:picChg>
        <pc:picChg chg="add del mod">
          <ac:chgData name="Βάσω Αλεβίζου" userId="8b2b498ff9898e49" providerId="LiveId" clId="{6EDBF44A-1F34-4F4A-B459-E867FC0BACE0}" dt="2025-12-07T12:07:05.599" v="720" actId="478"/>
          <ac:picMkLst>
            <pc:docMk/>
            <pc:sldMk cId="3444117278" sldId="257"/>
            <ac:picMk id="35" creationId="{B86453BB-38B3-8ECA-8967-857D4095C84C}"/>
          </ac:picMkLst>
        </pc:picChg>
        <pc:picChg chg="add mod modCrop">
          <ac:chgData name="Βάσω Αλεβίζου" userId="8b2b498ff9898e49" providerId="LiveId" clId="{6EDBF44A-1F34-4F4A-B459-E867FC0BACE0}" dt="2025-12-08T18:35:23.220" v="952" actId="1076"/>
          <ac:picMkLst>
            <pc:docMk/>
            <pc:sldMk cId="3444117278" sldId="257"/>
            <ac:picMk id="37" creationId="{F003A1C8-B767-3E82-62E3-D9E985175C30}"/>
          </ac:picMkLst>
        </pc:picChg>
        <pc:picChg chg="add mod modCrop">
          <ac:chgData name="Βάσω Αλεβίζου" userId="8b2b498ff9898e49" providerId="LiveId" clId="{6EDBF44A-1F34-4F4A-B459-E867FC0BACE0}" dt="2025-12-08T18:35:38.597" v="954" actId="1076"/>
          <ac:picMkLst>
            <pc:docMk/>
            <pc:sldMk cId="3444117278" sldId="257"/>
            <ac:picMk id="39" creationId="{58343E58-72A2-ADB3-0D7F-44A50635B1EA}"/>
          </ac:picMkLst>
        </pc:picChg>
        <pc:picChg chg="add del mod">
          <ac:chgData name="Βάσω Αλεβίζου" userId="8b2b498ff9898e49" providerId="LiveId" clId="{6EDBF44A-1F34-4F4A-B459-E867FC0BACE0}" dt="2025-12-07T11:30:32.366" v="579" actId="478"/>
          <ac:picMkLst>
            <pc:docMk/>
            <pc:sldMk cId="3444117278" sldId="257"/>
            <ac:picMk id="43" creationId="{30B93797-D46E-406B-03C6-486CF9DA50A7}"/>
          </ac:picMkLst>
        </pc:picChg>
        <pc:picChg chg="add del mod">
          <ac:chgData name="Βάσω Αλεβίζου" userId="8b2b498ff9898e49" providerId="LiveId" clId="{6EDBF44A-1F34-4F4A-B459-E867FC0BACE0}" dt="2025-12-08T18:04:42.030" v="840" actId="478"/>
          <ac:picMkLst>
            <pc:docMk/>
            <pc:sldMk cId="3444117278" sldId="257"/>
            <ac:picMk id="45" creationId="{B4DCE3A3-CA2C-B2AB-62C9-7DB3859B719B}"/>
          </ac:picMkLst>
        </pc:picChg>
        <pc:picChg chg="add mod">
          <ac:chgData name="Βάσω Αλεβίζου" userId="8b2b498ff9898e49" providerId="LiveId" clId="{6EDBF44A-1F34-4F4A-B459-E867FC0BACE0}" dt="2025-12-08T18:57:59.216" v="1107" actId="14100"/>
          <ac:picMkLst>
            <pc:docMk/>
            <pc:sldMk cId="3444117278" sldId="257"/>
            <ac:picMk id="49" creationId="{BC3A159B-D932-5F56-3DDE-EC20490612D6}"/>
          </ac:picMkLst>
        </pc:picChg>
        <pc:picChg chg="add mod">
          <ac:chgData name="Βάσω Αλεβίζου" userId="8b2b498ff9898e49" providerId="LiveId" clId="{6EDBF44A-1F34-4F4A-B459-E867FC0BACE0}" dt="2025-12-08T18:27:58.237" v="913" actId="14100"/>
          <ac:picMkLst>
            <pc:docMk/>
            <pc:sldMk cId="3444117278" sldId="257"/>
            <ac:picMk id="51" creationId="{0B372AB6-3E38-E657-CA62-C86F0DC5EACE}"/>
          </ac:picMkLst>
        </pc:picChg>
        <pc:picChg chg="add del mod">
          <ac:chgData name="Βάσω Αλεβίζου" userId="8b2b498ff9898e49" providerId="LiveId" clId="{6EDBF44A-1F34-4F4A-B459-E867FC0BACE0}" dt="2025-12-08T18:05:00.327" v="844" actId="478"/>
          <ac:picMkLst>
            <pc:docMk/>
            <pc:sldMk cId="3444117278" sldId="257"/>
            <ac:picMk id="54" creationId="{45608ED2-AFE6-3679-2DED-CC2E8BE7E6B4}"/>
          </ac:picMkLst>
        </pc:picChg>
        <pc:picChg chg="add mod">
          <ac:chgData name="Βάσω Αλεβίζου" userId="8b2b498ff9898e49" providerId="LiveId" clId="{6EDBF44A-1F34-4F4A-B459-E867FC0BACE0}" dt="2025-12-08T19:01:36.684" v="1137" actId="13822"/>
          <ac:picMkLst>
            <pc:docMk/>
            <pc:sldMk cId="3444117278" sldId="257"/>
            <ac:picMk id="56" creationId="{FC2F322D-3F71-0690-C249-00216D32EE9E}"/>
          </ac:picMkLst>
        </pc:picChg>
        <pc:picChg chg="add mod">
          <ac:chgData name="Βάσω Αλεβίζου" userId="8b2b498ff9898e49" providerId="LiveId" clId="{6EDBF44A-1F34-4F4A-B459-E867FC0BACE0}" dt="2025-12-08T19:18:31.047" v="1244" actId="1076"/>
          <ac:picMkLst>
            <pc:docMk/>
            <pc:sldMk cId="3444117278" sldId="257"/>
            <ac:picMk id="59" creationId="{BBED1B41-66BE-BC87-34DC-80C6AC9563B7}"/>
          </ac:picMkLst>
        </pc:picChg>
        <pc:picChg chg="add mod">
          <ac:chgData name="Βάσω Αλεβίζου" userId="8b2b498ff9898e49" providerId="LiveId" clId="{6EDBF44A-1F34-4F4A-B459-E867FC0BACE0}" dt="2025-12-08T19:08:21.889" v="1183" actId="1076"/>
          <ac:picMkLst>
            <pc:docMk/>
            <pc:sldMk cId="3444117278" sldId="257"/>
            <ac:picMk id="61" creationId="{E5E2F294-A548-C8AD-8D16-4CA38EAD9FA2}"/>
          </ac:picMkLst>
        </pc:picChg>
        <pc:picChg chg="add mod">
          <ac:chgData name="Βάσω Αλεβίζου" userId="8b2b498ff9898e49" providerId="LiveId" clId="{6EDBF44A-1F34-4F4A-B459-E867FC0BACE0}" dt="2025-12-08T19:13:51.361" v="1226" actId="14100"/>
          <ac:picMkLst>
            <pc:docMk/>
            <pc:sldMk cId="3444117278" sldId="257"/>
            <ac:picMk id="69" creationId="{4C720C9C-D26D-309E-EC27-8F29B8601F9A}"/>
          </ac:picMkLst>
        </pc:picChg>
        <pc:cxnChg chg="mod">
          <ac:chgData name="Βάσω Αλεβίζου" userId="8b2b498ff9898e49" providerId="LiveId" clId="{6EDBF44A-1F34-4F4A-B459-E867FC0BACE0}" dt="2025-12-08T18:42:49.826" v="1008" actId="14100"/>
          <ac:cxnSpMkLst>
            <pc:docMk/>
            <pc:sldMk cId="3444117278" sldId="257"/>
            <ac:cxnSpMk id="8" creationId="{75C4784D-EF9F-D487-59AB-7ADF928CE9FD}"/>
          </ac:cxnSpMkLst>
        </pc:cxnChg>
        <pc:cxnChg chg="mod">
          <ac:chgData name="Βάσω Αλεβίζου" userId="8b2b498ff9898e49" providerId="LiveId" clId="{6EDBF44A-1F34-4F4A-B459-E867FC0BACE0}" dt="2025-12-08T19:18:04.537" v="1241" actId="14100"/>
          <ac:cxnSpMkLst>
            <pc:docMk/>
            <pc:sldMk cId="3444117278" sldId="257"/>
            <ac:cxnSpMk id="10" creationId="{440363A7-52DF-9843-7CCC-C41F8A63150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72BF01-4572-49EA-8A9D-0B63A70B4E9F}" type="datetimeFigureOut">
              <a:rPr lang="el-GR" smtClean="0"/>
              <a:t>7/12/2025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DA8DFC-4E07-4280-ABB2-FB9F45402803}" type="slidenum">
              <a:rPr lang="el-GR" smtClean="0"/>
              <a:t>‹#›</a:t>
            </a:fld>
            <a:endParaRPr lang="el-GR"/>
          </a:p>
        </p:txBody>
      </p:sp>
    </p:spTree>
    <p:extLst>
      <p:ext uri="{BB962C8B-B14F-4D97-AF65-F5344CB8AC3E}">
        <p14:creationId xmlns:p14="http://schemas.microsoft.com/office/powerpoint/2010/main" val="85197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7BDA8DFC-4E07-4280-ABB2-FB9F45402803}" type="slidenum">
              <a:rPr lang="el-GR" smtClean="0"/>
              <a:t>1</a:t>
            </a:fld>
            <a:endParaRPr lang="el-GR"/>
          </a:p>
        </p:txBody>
      </p:sp>
    </p:spTree>
    <p:extLst>
      <p:ext uri="{BB962C8B-B14F-4D97-AF65-F5344CB8AC3E}">
        <p14:creationId xmlns:p14="http://schemas.microsoft.com/office/powerpoint/2010/main" val="2692114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400006" y="4713405"/>
            <a:ext cx="38400038" cy="10026815"/>
          </a:xfrm>
        </p:spPr>
        <p:txBody>
          <a:bodyPr anchor="b"/>
          <a:lstStyle>
            <a:lvl1pPr algn="ctr">
              <a:defRPr sz="25197"/>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400006" y="15126892"/>
            <a:ext cx="38400038" cy="6953434"/>
          </a:xfrm>
        </p:spPr>
        <p:txBody>
          <a:bodyPr/>
          <a:lstStyle>
            <a:lvl1pPr marL="0" indent="0" algn="ctr">
              <a:buNone/>
              <a:defRPr sz="10079"/>
            </a:lvl1pPr>
            <a:lvl2pPr marL="1920011" indent="0" algn="ctr">
              <a:buNone/>
              <a:defRPr sz="8399"/>
            </a:lvl2pPr>
            <a:lvl3pPr marL="3840023" indent="0" algn="ctr">
              <a:buNone/>
              <a:defRPr sz="7559"/>
            </a:lvl3pPr>
            <a:lvl4pPr marL="5760034" indent="0" algn="ctr">
              <a:buNone/>
              <a:defRPr sz="6719"/>
            </a:lvl4pPr>
            <a:lvl5pPr marL="7680046" indent="0" algn="ctr">
              <a:buNone/>
              <a:defRPr sz="6719"/>
            </a:lvl5pPr>
            <a:lvl6pPr marL="9600057" indent="0" algn="ctr">
              <a:buNone/>
              <a:defRPr sz="6719"/>
            </a:lvl6pPr>
            <a:lvl7pPr marL="11520068" indent="0" algn="ctr">
              <a:buNone/>
              <a:defRPr sz="6719"/>
            </a:lvl7pPr>
            <a:lvl8pPr marL="13440080" indent="0" algn="ctr">
              <a:buNone/>
              <a:defRPr sz="6719"/>
            </a:lvl8pPr>
            <a:lvl9pPr marL="15360091" indent="0" algn="ctr">
              <a:buNone/>
              <a:defRPr sz="6719"/>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A687E9F-F89B-4A6D-9F39-F00CBDB64EB5}"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132559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A687E9F-F89B-4A6D-9F39-F00CBDB64EB5}"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2038816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0036" y="1533356"/>
            <a:ext cx="11040011" cy="24407029"/>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3520003" y="1533356"/>
            <a:ext cx="32480032" cy="2440702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A687E9F-F89B-4A6D-9F39-F00CBDB64EB5}"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3356468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A687E9F-F89B-4A6D-9F39-F00CBDB64EB5}"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36632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493337" y="7180110"/>
            <a:ext cx="44160043" cy="11980175"/>
          </a:xfrm>
        </p:spPr>
        <p:txBody>
          <a:bodyPr anchor="b"/>
          <a:lstStyle>
            <a:lvl1pPr>
              <a:defRPr sz="25197"/>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493337" y="19273622"/>
            <a:ext cx="44160043" cy="6300091"/>
          </a:xfrm>
        </p:spPr>
        <p:txBody>
          <a:bodyPr/>
          <a:lstStyle>
            <a:lvl1pPr marL="0" indent="0">
              <a:buNone/>
              <a:defRPr sz="10079">
                <a:solidFill>
                  <a:schemeClr val="tx1">
                    <a:tint val="82000"/>
                  </a:schemeClr>
                </a:solidFill>
              </a:defRPr>
            </a:lvl1pPr>
            <a:lvl2pPr marL="1920011" indent="0">
              <a:buNone/>
              <a:defRPr sz="8399">
                <a:solidFill>
                  <a:schemeClr val="tx1">
                    <a:tint val="82000"/>
                  </a:schemeClr>
                </a:solidFill>
              </a:defRPr>
            </a:lvl2pPr>
            <a:lvl3pPr marL="3840023" indent="0">
              <a:buNone/>
              <a:defRPr sz="7559">
                <a:solidFill>
                  <a:schemeClr val="tx1">
                    <a:tint val="82000"/>
                  </a:schemeClr>
                </a:solidFill>
              </a:defRPr>
            </a:lvl3pPr>
            <a:lvl4pPr marL="5760034" indent="0">
              <a:buNone/>
              <a:defRPr sz="6719">
                <a:solidFill>
                  <a:schemeClr val="tx1">
                    <a:tint val="82000"/>
                  </a:schemeClr>
                </a:solidFill>
              </a:defRPr>
            </a:lvl4pPr>
            <a:lvl5pPr marL="7680046" indent="0">
              <a:buNone/>
              <a:defRPr sz="6719">
                <a:solidFill>
                  <a:schemeClr val="tx1">
                    <a:tint val="82000"/>
                  </a:schemeClr>
                </a:solidFill>
              </a:defRPr>
            </a:lvl5pPr>
            <a:lvl6pPr marL="9600057" indent="0">
              <a:buNone/>
              <a:defRPr sz="6719">
                <a:solidFill>
                  <a:schemeClr val="tx1">
                    <a:tint val="82000"/>
                  </a:schemeClr>
                </a:solidFill>
              </a:defRPr>
            </a:lvl6pPr>
            <a:lvl7pPr marL="11520068" indent="0">
              <a:buNone/>
              <a:defRPr sz="6719">
                <a:solidFill>
                  <a:schemeClr val="tx1">
                    <a:tint val="82000"/>
                  </a:schemeClr>
                </a:solidFill>
              </a:defRPr>
            </a:lvl7pPr>
            <a:lvl8pPr marL="13440080" indent="0">
              <a:buNone/>
              <a:defRPr sz="6719">
                <a:solidFill>
                  <a:schemeClr val="tx1">
                    <a:tint val="82000"/>
                  </a:schemeClr>
                </a:solidFill>
              </a:defRPr>
            </a:lvl8pPr>
            <a:lvl9pPr marL="15360091" indent="0">
              <a:buNone/>
              <a:defRPr sz="6719">
                <a:solidFill>
                  <a:schemeClr val="tx1">
                    <a:tint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A687E9F-F89B-4A6D-9F39-F00CBDB64EB5}"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69275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3520004" y="7666780"/>
            <a:ext cx="21760021" cy="1827360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25920025" y="7666780"/>
            <a:ext cx="21760021" cy="1827360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A687E9F-F89B-4A6D-9F39-F00CBDB64EB5}"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789598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3526672" y="1533358"/>
            <a:ext cx="44160043" cy="556675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526674" y="7060106"/>
            <a:ext cx="21660019" cy="3460049"/>
          </a:xfrm>
        </p:spPr>
        <p:txBody>
          <a:bodyPr anchor="b"/>
          <a:lstStyle>
            <a:lvl1pPr marL="0" indent="0">
              <a:buNone/>
              <a:defRPr sz="10079" b="1"/>
            </a:lvl1pPr>
            <a:lvl2pPr marL="1920011" indent="0">
              <a:buNone/>
              <a:defRPr sz="8399" b="1"/>
            </a:lvl2pPr>
            <a:lvl3pPr marL="3840023" indent="0">
              <a:buNone/>
              <a:defRPr sz="7559" b="1"/>
            </a:lvl3pPr>
            <a:lvl4pPr marL="5760034" indent="0">
              <a:buNone/>
              <a:defRPr sz="6719" b="1"/>
            </a:lvl4pPr>
            <a:lvl5pPr marL="7680046" indent="0">
              <a:buNone/>
              <a:defRPr sz="6719" b="1"/>
            </a:lvl5pPr>
            <a:lvl6pPr marL="9600057" indent="0">
              <a:buNone/>
              <a:defRPr sz="6719" b="1"/>
            </a:lvl6pPr>
            <a:lvl7pPr marL="11520068" indent="0">
              <a:buNone/>
              <a:defRPr sz="6719" b="1"/>
            </a:lvl7pPr>
            <a:lvl8pPr marL="13440080" indent="0">
              <a:buNone/>
              <a:defRPr sz="6719" b="1"/>
            </a:lvl8pPr>
            <a:lvl9pPr marL="15360091" indent="0">
              <a:buNone/>
              <a:defRPr sz="6719" b="1"/>
            </a:lvl9pPr>
          </a:lstStyle>
          <a:p>
            <a:pPr lvl="0"/>
            <a:r>
              <a:rPr lang="el-GR"/>
              <a:t>Στυλ κειμένου υποδείγματος</a:t>
            </a:r>
          </a:p>
        </p:txBody>
      </p:sp>
      <p:sp>
        <p:nvSpPr>
          <p:cNvPr id="4" name="Content Placeholder 3"/>
          <p:cNvSpPr>
            <a:spLocks noGrp="1"/>
          </p:cNvSpPr>
          <p:nvPr>
            <p:ph sz="half" idx="2"/>
          </p:nvPr>
        </p:nvSpPr>
        <p:spPr>
          <a:xfrm>
            <a:off x="3526674" y="10520155"/>
            <a:ext cx="21660019" cy="1547356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25920025" y="7060106"/>
            <a:ext cx="21766690" cy="3460049"/>
          </a:xfrm>
        </p:spPr>
        <p:txBody>
          <a:bodyPr anchor="b"/>
          <a:lstStyle>
            <a:lvl1pPr marL="0" indent="0">
              <a:buNone/>
              <a:defRPr sz="10079" b="1"/>
            </a:lvl1pPr>
            <a:lvl2pPr marL="1920011" indent="0">
              <a:buNone/>
              <a:defRPr sz="8399" b="1"/>
            </a:lvl2pPr>
            <a:lvl3pPr marL="3840023" indent="0">
              <a:buNone/>
              <a:defRPr sz="7559" b="1"/>
            </a:lvl3pPr>
            <a:lvl4pPr marL="5760034" indent="0">
              <a:buNone/>
              <a:defRPr sz="6719" b="1"/>
            </a:lvl4pPr>
            <a:lvl5pPr marL="7680046" indent="0">
              <a:buNone/>
              <a:defRPr sz="6719" b="1"/>
            </a:lvl5pPr>
            <a:lvl6pPr marL="9600057" indent="0">
              <a:buNone/>
              <a:defRPr sz="6719" b="1"/>
            </a:lvl6pPr>
            <a:lvl7pPr marL="11520068" indent="0">
              <a:buNone/>
              <a:defRPr sz="6719" b="1"/>
            </a:lvl7pPr>
            <a:lvl8pPr marL="13440080" indent="0">
              <a:buNone/>
              <a:defRPr sz="6719" b="1"/>
            </a:lvl8pPr>
            <a:lvl9pPr marL="15360091" indent="0">
              <a:buNone/>
              <a:defRPr sz="6719" b="1"/>
            </a:lvl9pPr>
          </a:lstStyle>
          <a:p>
            <a:pPr lvl="0"/>
            <a:r>
              <a:rPr lang="el-GR"/>
              <a:t>Στυλ κειμένου υποδείγματος</a:t>
            </a:r>
          </a:p>
        </p:txBody>
      </p:sp>
      <p:sp>
        <p:nvSpPr>
          <p:cNvPr id="6" name="Content Placeholder 5"/>
          <p:cNvSpPr>
            <a:spLocks noGrp="1"/>
          </p:cNvSpPr>
          <p:nvPr>
            <p:ph sz="quarter" idx="4"/>
          </p:nvPr>
        </p:nvSpPr>
        <p:spPr>
          <a:xfrm>
            <a:off x="25920025" y="10520155"/>
            <a:ext cx="21766690" cy="1547356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A687E9F-F89B-4A6D-9F39-F00CBDB64EB5}" type="datetimeFigureOut">
              <a:rPr lang="el-GR" smtClean="0"/>
              <a:t>4/12/2025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1284075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A687E9F-F89B-4A6D-9F39-F00CBDB64EB5}" type="datetimeFigureOut">
              <a:rPr lang="el-GR" smtClean="0"/>
              <a:t>4/12/2025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208386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687E9F-F89B-4A6D-9F39-F00CBDB64EB5}" type="datetimeFigureOut">
              <a:rPr lang="el-GR" smtClean="0"/>
              <a:t>4/12/2025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232875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26674" y="1920028"/>
            <a:ext cx="16513347" cy="6720099"/>
          </a:xfrm>
        </p:spPr>
        <p:txBody>
          <a:bodyPr anchor="b"/>
          <a:lstStyle>
            <a:lvl1pPr>
              <a:defRPr sz="13438"/>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1766690" y="4146730"/>
            <a:ext cx="25920025" cy="20466969"/>
          </a:xfrm>
        </p:spPr>
        <p:txBody>
          <a:bodyPr/>
          <a:lstStyle>
            <a:lvl1pPr>
              <a:defRPr sz="13438"/>
            </a:lvl1pPr>
            <a:lvl2pPr>
              <a:defRPr sz="11759"/>
            </a:lvl2pPr>
            <a:lvl3pPr>
              <a:defRPr sz="10079"/>
            </a:lvl3pPr>
            <a:lvl4pPr>
              <a:defRPr sz="8399"/>
            </a:lvl4pPr>
            <a:lvl5pPr>
              <a:defRPr sz="8399"/>
            </a:lvl5pPr>
            <a:lvl6pPr>
              <a:defRPr sz="8399"/>
            </a:lvl6pPr>
            <a:lvl7pPr>
              <a:defRPr sz="8399"/>
            </a:lvl7pPr>
            <a:lvl8pPr>
              <a:defRPr sz="8399"/>
            </a:lvl8pPr>
            <a:lvl9pPr>
              <a:defRPr sz="8399"/>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3526674" y="8640127"/>
            <a:ext cx="16513347" cy="16006905"/>
          </a:xfrm>
        </p:spPr>
        <p:txBody>
          <a:bodyPr/>
          <a:lstStyle>
            <a:lvl1pPr marL="0" indent="0">
              <a:buNone/>
              <a:defRPr sz="6719"/>
            </a:lvl1pPr>
            <a:lvl2pPr marL="1920011" indent="0">
              <a:buNone/>
              <a:defRPr sz="5879"/>
            </a:lvl2pPr>
            <a:lvl3pPr marL="3840023" indent="0">
              <a:buNone/>
              <a:defRPr sz="5039"/>
            </a:lvl3pPr>
            <a:lvl4pPr marL="5760034" indent="0">
              <a:buNone/>
              <a:defRPr sz="4200"/>
            </a:lvl4pPr>
            <a:lvl5pPr marL="7680046" indent="0">
              <a:buNone/>
              <a:defRPr sz="4200"/>
            </a:lvl5pPr>
            <a:lvl6pPr marL="9600057" indent="0">
              <a:buNone/>
              <a:defRPr sz="4200"/>
            </a:lvl6pPr>
            <a:lvl7pPr marL="11520068" indent="0">
              <a:buNone/>
              <a:defRPr sz="4200"/>
            </a:lvl7pPr>
            <a:lvl8pPr marL="13440080" indent="0">
              <a:buNone/>
              <a:defRPr sz="4200"/>
            </a:lvl8pPr>
            <a:lvl9pPr marL="15360091" indent="0">
              <a:buNone/>
              <a:defRPr sz="42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A687E9F-F89B-4A6D-9F39-F00CBDB64EB5}"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2700952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26674" y="1920028"/>
            <a:ext cx="16513347" cy="6720099"/>
          </a:xfrm>
        </p:spPr>
        <p:txBody>
          <a:bodyPr anchor="b"/>
          <a:lstStyle>
            <a:lvl1pPr>
              <a:defRPr sz="13438"/>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1766690" y="4146730"/>
            <a:ext cx="25920025" cy="20466969"/>
          </a:xfrm>
        </p:spPr>
        <p:txBody>
          <a:bodyPr anchor="t"/>
          <a:lstStyle>
            <a:lvl1pPr marL="0" indent="0">
              <a:buNone/>
              <a:defRPr sz="13438"/>
            </a:lvl1pPr>
            <a:lvl2pPr marL="1920011" indent="0">
              <a:buNone/>
              <a:defRPr sz="11759"/>
            </a:lvl2pPr>
            <a:lvl3pPr marL="3840023" indent="0">
              <a:buNone/>
              <a:defRPr sz="10079"/>
            </a:lvl3pPr>
            <a:lvl4pPr marL="5760034" indent="0">
              <a:buNone/>
              <a:defRPr sz="8399"/>
            </a:lvl4pPr>
            <a:lvl5pPr marL="7680046" indent="0">
              <a:buNone/>
              <a:defRPr sz="8399"/>
            </a:lvl5pPr>
            <a:lvl6pPr marL="9600057" indent="0">
              <a:buNone/>
              <a:defRPr sz="8399"/>
            </a:lvl6pPr>
            <a:lvl7pPr marL="11520068" indent="0">
              <a:buNone/>
              <a:defRPr sz="8399"/>
            </a:lvl7pPr>
            <a:lvl8pPr marL="13440080" indent="0">
              <a:buNone/>
              <a:defRPr sz="8399"/>
            </a:lvl8pPr>
            <a:lvl9pPr marL="15360091" indent="0">
              <a:buNone/>
              <a:defRPr sz="8399"/>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3526674" y="8640127"/>
            <a:ext cx="16513347" cy="16006905"/>
          </a:xfrm>
        </p:spPr>
        <p:txBody>
          <a:bodyPr/>
          <a:lstStyle>
            <a:lvl1pPr marL="0" indent="0">
              <a:buNone/>
              <a:defRPr sz="6719"/>
            </a:lvl1pPr>
            <a:lvl2pPr marL="1920011" indent="0">
              <a:buNone/>
              <a:defRPr sz="5879"/>
            </a:lvl2pPr>
            <a:lvl3pPr marL="3840023" indent="0">
              <a:buNone/>
              <a:defRPr sz="5039"/>
            </a:lvl3pPr>
            <a:lvl4pPr marL="5760034" indent="0">
              <a:buNone/>
              <a:defRPr sz="4200"/>
            </a:lvl4pPr>
            <a:lvl5pPr marL="7680046" indent="0">
              <a:buNone/>
              <a:defRPr sz="4200"/>
            </a:lvl5pPr>
            <a:lvl6pPr marL="9600057" indent="0">
              <a:buNone/>
              <a:defRPr sz="4200"/>
            </a:lvl6pPr>
            <a:lvl7pPr marL="11520068" indent="0">
              <a:buNone/>
              <a:defRPr sz="4200"/>
            </a:lvl7pPr>
            <a:lvl8pPr marL="13440080" indent="0">
              <a:buNone/>
              <a:defRPr sz="4200"/>
            </a:lvl8pPr>
            <a:lvl9pPr marL="15360091" indent="0">
              <a:buNone/>
              <a:defRPr sz="42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A687E9F-F89B-4A6D-9F39-F00CBDB64EB5}"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DAC3EFF-830C-4C45-A4C9-7FB260B39EAC}" type="slidenum">
              <a:rPr lang="el-GR" smtClean="0"/>
              <a:t>‹#›</a:t>
            </a:fld>
            <a:endParaRPr lang="el-GR"/>
          </a:p>
        </p:txBody>
      </p:sp>
    </p:spTree>
    <p:extLst>
      <p:ext uri="{BB962C8B-B14F-4D97-AF65-F5344CB8AC3E}">
        <p14:creationId xmlns:p14="http://schemas.microsoft.com/office/powerpoint/2010/main" val="3888978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004" y="1533358"/>
            <a:ext cx="44160043" cy="5566751"/>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520004" y="7666780"/>
            <a:ext cx="44160043" cy="18273605"/>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520004" y="26693729"/>
            <a:ext cx="11520011" cy="1533356"/>
          </a:xfrm>
          <a:prstGeom prst="rect">
            <a:avLst/>
          </a:prstGeom>
        </p:spPr>
        <p:txBody>
          <a:bodyPr vert="horz" lIns="91440" tIns="45720" rIns="91440" bIns="45720" rtlCol="0" anchor="ctr"/>
          <a:lstStyle>
            <a:lvl1pPr algn="l">
              <a:defRPr sz="5039">
                <a:solidFill>
                  <a:schemeClr val="tx1">
                    <a:tint val="82000"/>
                  </a:schemeClr>
                </a:solidFill>
              </a:defRPr>
            </a:lvl1pPr>
          </a:lstStyle>
          <a:p>
            <a:fld id="{5A687E9F-F89B-4A6D-9F39-F00CBDB64EB5}" type="datetimeFigureOut">
              <a:rPr lang="el-GR" smtClean="0"/>
              <a:t>4/12/2025</a:t>
            </a:fld>
            <a:endParaRPr lang="el-GR"/>
          </a:p>
        </p:txBody>
      </p:sp>
      <p:sp>
        <p:nvSpPr>
          <p:cNvPr id="5" name="Footer Placeholder 4"/>
          <p:cNvSpPr>
            <a:spLocks noGrp="1"/>
          </p:cNvSpPr>
          <p:nvPr>
            <p:ph type="ftr" sz="quarter" idx="3"/>
          </p:nvPr>
        </p:nvSpPr>
        <p:spPr>
          <a:xfrm>
            <a:off x="16960017" y="26693729"/>
            <a:ext cx="17280017" cy="1533356"/>
          </a:xfrm>
          <a:prstGeom prst="rect">
            <a:avLst/>
          </a:prstGeom>
        </p:spPr>
        <p:txBody>
          <a:bodyPr vert="horz" lIns="91440" tIns="45720" rIns="91440" bIns="45720" rtlCol="0" anchor="ctr"/>
          <a:lstStyle>
            <a:lvl1pPr algn="ctr">
              <a:defRPr sz="5039">
                <a:solidFill>
                  <a:schemeClr val="tx1">
                    <a:tint val="82000"/>
                  </a:schemeClr>
                </a:solidFill>
              </a:defRPr>
            </a:lvl1pPr>
          </a:lstStyle>
          <a:p>
            <a:endParaRPr lang="el-GR"/>
          </a:p>
        </p:txBody>
      </p:sp>
      <p:sp>
        <p:nvSpPr>
          <p:cNvPr id="6" name="Slide Number Placeholder 5"/>
          <p:cNvSpPr>
            <a:spLocks noGrp="1"/>
          </p:cNvSpPr>
          <p:nvPr>
            <p:ph type="sldNum" sz="quarter" idx="4"/>
          </p:nvPr>
        </p:nvSpPr>
        <p:spPr>
          <a:xfrm>
            <a:off x="36160035" y="26693729"/>
            <a:ext cx="11520011" cy="1533356"/>
          </a:xfrm>
          <a:prstGeom prst="rect">
            <a:avLst/>
          </a:prstGeom>
        </p:spPr>
        <p:txBody>
          <a:bodyPr vert="horz" lIns="91440" tIns="45720" rIns="91440" bIns="45720" rtlCol="0" anchor="ctr"/>
          <a:lstStyle>
            <a:lvl1pPr algn="r">
              <a:defRPr sz="5039">
                <a:solidFill>
                  <a:schemeClr val="tx1">
                    <a:tint val="82000"/>
                  </a:schemeClr>
                </a:solidFill>
              </a:defRPr>
            </a:lvl1pPr>
          </a:lstStyle>
          <a:p>
            <a:fld id="{6DAC3EFF-830C-4C45-A4C9-7FB260B39EAC}" type="slidenum">
              <a:rPr lang="el-GR" smtClean="0"/>
              <a:t>‹#›</a:t>
            </a:fld>
            <a:endParaRPr lang="el-GR"/>
          </a:p>
        </p:txBody>
      </p:sp>
    </p:spTree>
    <p:extLst>
      <p:ext uri="{BB962C8B-B14F-4D97-AF65-F5344CB8AC3E}">
        <p14:creationId xmlns:p14="http://schemas.microsoft.com/office/powerpoint/2010/main" val="33959909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840023" rtl="0" eaLnBrk="1" latinLnBrk="0" hangingPunct="1">
        <a:lnSpc>
          <a:spcPct val="90000"/>
        </a:lnSpc>
        <a:spcBef>
          <a:spcPct val="0"/>
        </a:spcBef>
        <a:buNone/>
        <a:defRPr sz="18478" kern="1200">
          <a:solidFill>
            <a:schemeClr val="tx1"/>
          </a:solidFill>
          <a:latin typeface="+mj-lt"/>
          <a:ea typeface="+mj-ea"/>
          <a:cs typeface="+mj-cs"/>
        </a:defRPr>
      </a:lvl1pPr>
    </p:titleStyle>
    <p:bodyStyle>
      <a:lvl1pPr marL="960006" indent="-960006" algn="l" defTabSz="3840023" rtl="0" eaLnBrk="1" latinLnBrk="0" hangingPunct="1">
        <a:lnSpc>
          <a:spcPct val="90000"/>
        </a:lnSpc>
        <a:spcBef>
          <a:spcPts val="4200"/>
        </a:spcBef>
        <a:buFont typeface="Arial" panose="020B0604020202020204" pitchFamily="34" charset="0"/>
        <a:buChar char="•"/>
        <a:defRPr sz="11759" kern="1200">
          <a:solidFill>
            <a:schemeClr val="tx1"/>
          </a:solidFill>
          <a:latin typeface="+mn-lt"/>
          <a:ea typeface="+mn-ea"/>
          <a:cs typeface="+mn-cs"/>
        </a:defRPr>
      </a:lvl1pPr>
      <a:lvl2pPr marL="2880017" indent="-960006" algn="l" defTabSz="3840023" rtl="0" eaLnBrk="1" latinLnBrk="0" hangingPunct="1">
        <a:lnSpc>
          <a:spcPct val="90000"/>
        </a:lnSpc>
        <a:spcBef>
          <a:spcPts val="2100"/>
        </a:spcBef>
        <a:buFont typeface="Arial" panose="020B0604020202020204" pitchFamily="34" charset="0"/>
        <a:buChar char="•"/>
        <a:defRPr sz="10079" kern="1200">
          <a:solidFill>
            <a:schemeClr val="tx1"/>
          </a:solidFill>
          <a:latin typeface="+mn-lt"/>
          <a:ea typeface="+mn-ea"/>
          <a:cs typeface="+mn-cs"/>
        </a:defRPr>
      </a:lvl2pPr>
      <a:lvl3pPr marL="4800029" indent="-960006" algn="l" defTabSz="3840023" rtl="0" eaLnBrk="1" latinLnBrk="0" hangingPunct="1">
        <a:lnSpc>
          <a:spcPct val="90000"/>
        </a:lnSpc>
        <a:spcBef>
          <a:spcPts val="2100"/>
        </a:spcBef>
        <a:buFont typeface="Arial" panose="020B0604020202020204" pitchFamily="34" charset="0"/>
        <a:buChar char="•"/>
        <a:defRPr sz="8399" kern="1200">
          <a:solidFill>
            <a:schemeClr val="tx1"/>
          </a:solidFill>
          <a:latin typeface="+mn-lt"/>
          <a:ea typeface="+mn-ea"/>
          <a:cs typeface="+mn-cs"/>
        </a:defRPr>
      </a:lvl3pPr>
      <a:lvl4pPr marL="6720040"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4pPr>
      <a:lvl5pPr marL="8640051"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5pPr>
      <a:lvl6pPr marL="10560063"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6pPr>
      <a:lvl7pPr marL="12480074"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7pPr>
      <a:lvl8pPr marL="14400086"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8pPr>
      <a:lvl9pPr marL="16320097" indent="-960006" algn="l" defTabSz="3840023" rtl="0" eaLnBrk="1" latinLnBrk="0" hangingPunct="1">
        <a:lnSpc>
          <a:spcPct val="90000"/>
        </a:lnSpc>
        <a:spcBef>
          <a:spcPts val="2100"/>
        </a:spcBef>
        <a:buFont typeface="Arial" panose="020B0604020202020204" pitchFamily="34" charset="0"/>
        <a:buChar char="•"/>
        <a:defRPr sz="7559" kern="1200">
          <a:solidFill>
            <a:schemeClr val="tx1"/>
          </a:solidFill>
          <a:latin typeface="+mn-lt"/>
          <a:ea typeface="+mn-ea"/>
          <a:cs typeface="+mn-cs"/>
        </a:defRPr>
      </a:lvl9pPr>
    </p:bodyStyle>
    <p:otherStyle>
      <a:defPPr>
        <a:defRPr lang="en-US"/>
      </a:defPPr>
      <a:lvl1pPr marL="0" algn="l" defTabSz="3840023" rtl="0" eaLnBrk="1" latinLnBrk="0" hangingPunct="1">
        <a:defRPr sz="7559" kern="1200">
          <a:solidFill>
            <a:schemeClr val="tx1"/>
          </a:solidFill>
          <a:latin typeface="+mn-lt"/>
          <a:ea typeface="+mn-ea"/>
          <a:cs typeface="+mn-cs"/>
        </a:defRPr>
      </a:lvl1pPr>
      <a:lvl2pPr marL="1920011" algn="l" defTabSz="3840023" rtl="0" eaLnBrk="1" latinLnBrk="0" hangingPunct="1">
        <a:defRPr sz="7559" kern="1200">
          <a:solidFill>
            <a:schemeClr val="tx1"/>
          </a:solidFill>
          <a:latin typeface="+mn-lt"/>
          <a:ea typeface="+mn-ea"/>
          <a:cs typeface="+mn-cs"/>
        </a:defRPr>
      </a:lvl2pPr>
      <a:lvl3pPr marL="3840023" algn="l" defTabSz="3840023" rtl="0" eaLnBrk="1" latinLnBrk="0" hangingPunct="1">
        <a:defRPr sz="7559" kern="1200">
          <a:solidFill>
            <a:schemeClr val="tx1"/>
          </a:solidFill>
          <a:latin typeface="+mn-lt"/>
          <a:ea typeface="+mn-ea"/>
          <a:cs typeface="+mn-cs"/>
        </a:defRPr>
      </a:lvl3pPr>
      <a:lvl4pPr marL="5760034" algn="l" defTabSz="3840023" rtl="0" eaLnBrk="1" latinLnBrk="0" hangingPunct="1">
        <a:defRPr sz="7559" kern="1200">
          <a:solidFill>
            <a:schemeClr val="tx1"/>
          </a:solidFill>
          <a:latin typeface="+mn-lt"/>
          <a:ea typeface="+mn-ea"/>
          <a:cs typeface="+mn-cs"/>
        </a:defRPr>
      </a:lvl4pPr>
      <a:lvl5pPr marL="7680046" algn="l" defTabSz="3840023" rtl="0" eaLnBrk="1" latinLnBrk="0" hangingPunct="1">
        <a:defRPr sz="7559" kern="1200">
          <a:solidFill>
            <a:schemeClr val="tx1"/>
          </a:solidFill>
          <a:latin typeface="+mn-lt"/>
          <a:ea typeface="+mn-ea"/>
          <a:cs typeface="+mn-cs"/>
        </a:defRPr>
      </a:lvl5pPr>
      <a:lvl6pPr marL="9600057" algn="l" defTabSz="3840023" rtl="0" eaLnBrk="1" latinLnBrk="0" hangingPunct="1">
        <a:defRPr sz="7559" kern="1200">
          <a:solidFill>
            <a:schemeClr val="tx1"/>
          </a:solidFill>
          <a:latin typeface="+mn-lt"/>
          <a:ea typeface="+mn-ea"/>
          <a:cs typeface="+mn-cs"/>
        </a:defRPr>
      </a:lvl6pPr>
      <a:lvl7pPr marL="11520068" algn="l" defTabSz="3840023" rtl="0" eaLnBrk="1" latinLnBrk="0" hangingPunct="1">
        <a:defRPr sz="7559" kern="1200">
          <a:solidFill>
            <a:schemeClr val="tx1"/>
          </a:solidFill>
          <a:latin typeface="+mn-lt"/>
          <a:ea typeface="+mn-ea"/>
          <a:cs typeface="+mn-cs"/>
        </a:defRPr>
      </a:lvl7pPr>
      <a:lvl8pPr marL="13440080" algn="l" defTabSz="3840023" rtl="0" eaLnBrk="1" latinLnBrk="0" hangingPunct="1">
        <a:defRPr sz="7559" kern="1200">
          <a:solidFill>
            <a:schemeClr val="tx1"/>
          </a:solidFill>
          <a:latin typeface="+mn-lt"/>
          <a:ea typeface="+mn-ea"/>
          <a:cs typeface="+mn-cs"/>
        </a:defRPr>
      </a:lvl8pPr>
      <a:lvl9pPr marL="15360091" algn="l" defTabSz="3840023" rtl="0" eaLnBrk="1" latinLnBrk="0" hangingPunct="1">
        <a:defRPr sz="75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7E840A-2290-897F-7B93-7FA7B17840CC}"/>
              </a:ext>
            </a:extLst>
          </p:cNvPr>
          <p:cNvSpPr>
            <a:spLocks noGrp="1"/>
          </p:cNvSpPr>
          <p:nvPr>
            <p:ph type="title"/>
          </p:nvPr>
        </p:nvSpPr>
        <p:spPr>
          <a:xfrm>
            <a:off x="-351" y="-165554"/>
            <a:ext cx="51200751" cy="5472922"/>
          </a:xfrm>
          <a:solidFill>
            <a:srgbClr val="46738C"/>
          </a:solidFill>
        </p:spPr>
        <p:txBody>
          <a:bodyPr>
            <a:normAutofit fontScale="90000"/>
          </a:bodyPr>
          <a:lstStyle/>
          <a:p>
            <a:r>
              <a:rPr lang="en-US" sz="10600" dirty="0">
                <a:solidFill>
                  <a:schemeClr val="bg1">
                    <a:lumMod val="95000"/>
                  </a:schemeClr>
                </a:solidFill>
              </a:rPr>
              <a:t>The role of the Cell Surface Heparan Sulfate Proteoglycan Syndecan-3 in Breast cancer Pathophysiology</a:t>
            </a:r>
            <a:br>
              <a:rPr lang="en-US" sz="10079" dirty="0">
                <a:solidFill>
                  <a:schemeClr val="bg1">
                    <a:lumMod val="95000"/>
                  </a:schemeClr>
                </a:solidFill>
              </a:rPr>
            </a:br>
            <a:r>
              <a:rPr lang="en-US" sz="4000" dirty="0">
                <a:solidFill>
                  <a:schemeClr val="bg1">
                    <a:lumMod val="95000"/>
                  </a:schemeClr>
                </a:solidFill>
              </a:rPr>
              <a:t>Lena Habenicht 1 , Nourhan Hassan 2,3 , Nancy A. Espinoza-</a:t>
            </a:r>
            <a:r>
              <a:rPr lang="en-US" sz="4000" dirty="0" err="1">
                <a:solidFill>
                  <a:schemeClr val="bg1">
                    <a:lumMod val="95000"/>
                  </a:schemeClr>
                </a:solidFill>
              </a:rPr>
              <a:t>Sànchez</a:t>
            </a:r>
            <a:r>
              <a:rPr lang="en-US" sz="4000" dirty="0">
                <a:solidFill>
                  <a:schemeClr val="bg1">
                    <a:lumMod val="95000"/>
                  </a:schemeClr>
                </a:solidFill>
              </a:rPr>
              <a:t> 1,4 , Jessica </a:t>
            </a:r>
            <a:r>
              <a:rPr lang="en-US" sz="4000" dirty="0" err="1">
                <a:solidFill>
                  <a:schemeClr val="bg1">
                    <a:lumMod val="95000"/>
                  </a:schemeClr>
                </a:solidFill>
              </a:rPr>
              <a:t>Oyie</a:t>
            </a:r>
            <a:r>
              <a:rPr lang="en-US" sz="4000" dirty="0">
                <a:solidFill>
                  <a:schemeClr val="bg1">
                    <a:lumMod val="95000"/>
                  </a:schemeClr>
                </a:solidFill>
              </a:rPr>
              <a:t> Sousa </a:t>
            </a:r>
            <a:r>
              <a:rPr lang="en-US" sz="4000" dirty="0" err="1">
                <a:solidFill>
                  <a:schemeClr val="bg1">
                    <a:lumMod val="95000"/>
                  </a:schemeClr>
                </a:solidFill>
              </a:rPr>
              <a:t>Onyeisi</a:t>
            </a:r>
            <a:r>
              <a:rPr lang="en-US" sz="4000" dirty="0">
                <a:solidFill>
                  <a:schemeClr val="bg1">
                    <a:lumMod val="95000"/>
                  </a:schemeClr>
                </a:solidFill>
              </a:rPr>
              <a:t> 1 , Balázs </a:t>
            </a:r>
            <a:r>
              <a:rPr lang="en-US" sz="4000" dirty="0" err="1">
                <a:solidFill>
                  <a:schemeClr val="bg1">
                    <a:lumMod val="95000"/>
                  </a:schemeClr>
                </a:solidFill>
              </a:rPr>
              <a:t>Gy˝orffy</a:t>
            </a:r>
            <a:r>
              <a:rPr lang="en-US" sz="4000" dirty="0">
                <a:solidFill>
                  <a:schemeClr val="bg1">
                    <a:lumMod val="95000"/>
                  </a:schemeClr>
                </a:solidFill>
              </a:rPr>
              <a:t> 5 , Lars Hanker 1 , Burkhard Greve 4 and Martin Götte 1,* </a:t>
            </a:r>
            <a:br>
              <a:rPr lang="en-US" sz="4000" dirty="0">
                <a:solidFill>
                  <a:schemeClr val="bg1">
                    <a:lumMod val="95000"/>
                  </a:schemeClr>
                </a:solidFill>
              </a:rPr>
            </a:br>
            <a:r>
              <a:rPr lang="en-US" sz="4000" dirty="0">
                <a:solidFill>
                  <a:schemeClr val="bg1">
                    <a:lumMod val="95000"/>
                  </a:schemeClr>
                </a:solidFill>
              </a:rPr>
              <a:t>1 Department of Gynecology and Obstetrics, Münster University Hospital, Albert-Schweitzer Campus 1, 48149 Münster, Germany; nancyadriana.espinozasanchez@ukmuenster.de (N.A.E.-S.); jessicaoyie.Sousaonyeisi@ukmuenster.de (J.O.S.O.); lars.hanker@ukmuenster.de (L.H.) 2 Center for Molecular Medicine Cologne, University of Cologne, Robert-Koch-</a:t>
            </a:r>
            <a:r>
              <a:rPr lang="en-US" sz="4000" dirty="0" err="1">
                <a:solidFill>
                  <a:schemeClr val="bg1">
                    <a:lumMod val="95000"/>
                  </a:schemeClr>
                </a:solidFill>
              </a:rPr>
              <a:t>Straße</a:t>
            </a:r>
            <a:r>
              <a:rPr lang="en-US" sz="4000" dirty="0">
                <a:solidFill>
                  <a:schemeClr val="bg1">
                    <a:lumMod val="95000"/>
                  </a:schemeClr>
                </a:solidFill>
              </a:rPr>
              <a:t> 21, 50931 Cologne, Germany; nourhan.hassan@uk-koeln.de 3 Biotechnology Department, Faculty of Science, Cairo University, Giza 12613, Egypt 4 Department of Radiotherapy-</a:t>
            </a:r>
            <a:r>
              <a:rPr lang="en-US" sz="4000" dirty="0" err="1">
                <a:solidFill>
                  <a:schemeClr val="bg1">
                    <a:lumMod val="95000"/>
                  </a:schemeClr>
                </a:solidFill>
              </a:rPr>
              <a:t>Radiooncology</a:t>
            </a:r>
            <a:r>
              <a:rPr lang="en-US" sz="4000" dirty="0">
                <a:solidFill>
                  <a:schemeClr val="bg1">
                    <a:lumMod val="95000"/>
                  </a:schemeClr>
                </a:solidFill>
              </a:rPr>
              <a:t>, Münster University Hospital, Albert-Schweitzer Campus 1, 48149 Münster, Germany; greveb@uni-muenster.de 5 Department of Bioinformatics, Semmelweis University, </a:t>
            </a:r>
            <a:r>
              <a:rPr lang="en-US" sz="4000" dirty="0" err="1">
                <a:solidFill>
                  <a:schemeClr val="bg1">
                    <a:lumMod val="95000"/>
                  </a:schemeClr>
                </a:solidFill>
              </a:rPr>
              <a:t>T˝uzoltó</a:t>
            </a:r>
            <a:r>
              <a:rPr lang="en-US" sz="4000" dirty="0">
                <a:solidFill>
                  <a:schemeClr val="bg1">
                    <a:lumMod val="95000"/>
                  </a:schemeClr>
                </a:solidFill>
              </a:rPr>
              <a:t> </a:t>
            </a:r>
            <a:r>
              <a:rPr lang="en-US" sz="4000" dirty="0" err="1">
                <a:solidFill>
                  <a:schemeClr val="bg1">
                    <a:lumMod val="95000"/>
                  </a:schemeClr>
                </a:solidFill>
              </a:rPr>
              <a:t>utca</a:t>
            </a:r>
            <a:r>
              <a:rPr lang="en-US" sz="4000" dirty="0">
                <a:solidFill>
                  <a:schemeClr val="bg1">
                    <a:lumMod val="95000"/>
                  </a:schemeClr>
                </a:solidFill>
              </a:rPr>
              <a:t> 7-9, 1094 Budapest, Hungary; gyorffy.balazs@med.semmelweis-univ.hu * Correspondence: mgotte@uni-muenster.de</a:t>
            </a:r>
            <a:endParaRPr lang="el-GR" sz="4000" dirty="0">
              <a:solidFill>
                <a:schemeClr val="bg1">
                  <a:lumMod val="95000"/>
                </a:schemeClr>
              </a:solidFill>
            </a:endParaRPr>
          </a:p>
        </p:txBody>
      </p:sp>
      <p:sp>
        <p:nvSpPr>
          <p:cNvPr id="6" name="TextBox 5">
            <a:extLst>
              <a:ext uri="{FF2B5EF4-FFF2-40B4-BE49-F238E27FC236}">
                <a16:creationId xmlns:a16="http://schemas.microsoft.com/office/drawing/2014/main" id="{AAFEF1A7-195F-2F69-F548-E8BAEEE3522B}"/>
              </a:ext>
            </a:extLst>
          </p:cNvPr>
          <p:cNvSpPr txBox="1"/>
          <p:nvPr/>
        </p:nvSpPr>
        <p:spPr>
          <a:xfrm>
            <a:off x="113220" y="5634508"/>
            <a:ext cx="6724823" cy="1107996"/>
          </a:xfrm>
          <a:prstGeom prst="rect">
            <a:avLst/>
          </a:prstGeom>
          <a:solidFill>
            <a:srgbClr val="46738C"/>
          </a:solidFill>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r>
              <a:rPr lang="en-US" sz="6600" dirty="0"/>
              <a:t>Introduction</a:t>
            </a:r>
            <a:endParaRPr lang="el-GR" sz="6600" dirty="0"/>
          </a:p>
        </p:txBody>
      </p:sp>
      <p:cxnSp>
        <p:nvCxnSpPr>
          <p:cNvPr id="8" name="Ευθεία γραμμή σύνδεσης 7">
            <a:extLst>
              <a:ext uri="{FF2B5EF4-FFF2-40B4-BE49-F238E27FC236}">
                <a16:creationId xmlns:a16="http://schemas.microsoft.com/office/drawing/2014/main" id="{75C4784D-EF9F-D487-59AB-7ADF928CE9FD}"/>
              </a:ext>
            </a:extLst>
          </p:cNvPr>
          <p:cNvCxnSpPr>
            <a:cxnSpLocks/>
          </p:cNvCxnSpPr>
          <p:nvPr/>
        </p:nvCxnSpPr>
        <p:spPr>
          <a:xfrm>
            <a:off x="12136582" y="5307368"/>
            <a:ext cx="41556" cy="22722872"/>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Ευθεία γραμμή σύνδεσης 9">
            <a:extLst>
              <a:ext uri="{FF2B5EF4-FFF2-40B4-BE49-F238E27FC236}">
                <a16:creationId xmlns:a16="http://schemas.microsoft.com/office/drawing/2014/main" id="{440363A7-52DF-9843-7CCC-C41F8A63150C}"/>
              </a:ext>
            </a:extLst>
          </p:cNvPr>
          <p:cNvCxnSpPr>
            <a:cxnSpLocks/>
          </p:cNvCxnSpPr>
          <p:nvPr/>
        </p:nvCxnSpPr>
        <p:spPr>
          <a:xfrm>
            <a:off x="30841574" y="6188506"/>
            <a:ext cx="0" cy="22734078"/>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a:extLst>
              <a:ext uri="{FF2B5EF4-FFF2-40B4-BE49-F238E27FC236}">
                <a16:creationId xmlns:a16="http://schemas.microsoft.com/office/drawing/2014/main" id="{277407A4-731F-8D65-6967-E239A34EE9C4}"/>
              </a:ext>
            </a:extLst>
          </p:cNvPr>
          <p:cNvSpPr txBox="1"/>
          <p:nvPr/>
        </p:nvSpPr>
        <p:spPr>
          <a:xfrm>
            <a:off x="113220" y="7069644"/>
            <a:ext cx="12023362" cy="11910953"/>
          </a:xfrm>
          <a:prstGeom prst="rect">
            <a:avLst/>
          </a:prstGeom>
          <a:noFill/>
        </p:spPr>
        <p:txBody>
          <a:bodyPr wrap="square" rtlCol="0">
            <a:spAutoFit/>
          </a:bodyPr>
          <a:lstStyle/>
          <a:p>
            <a:pPr algn="just"/>
            <a:r>
              <a:rPr lang="el-GR" sz="4400" dirty="0" err="1">
                <a:latin typeface="Calibri" panose="020F0502020204030204" pitchFamily="34" charset="0"/>
                <a:ea typeface="Calibri" panose="020F0502020204030204" pitchFamily="34" charset="0"/>
                <a:cs typeface="Calibri" panose="020F0502020204030204" pitchFamily="34" charset="0"/>
              </a:rPr>
              <a:t>With</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its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great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biological</a:t>
            </a:r>
            <a:r>
              <a:rPr lang="el-GR" sz="4400" dirty="0">
                <a:latin typeface="Calibri" panose="020F0502020204030204" pitchFamily="34" charset="0"/>
                <a:ea typeface="Calibri" panose="020F0502020204030204" pitchFamily="34" charset="0"/>
                <a:cs typeface="Calibri" panose="020F0502020204030204" pitchFamily="34" charset="0"/>
              </a:rPr>
              <a:t> and </a:t>
            </a:r>
            <a:r>
              <a:rPr lang="el-GR" sz="4400" dirty="0" err="1">
                <a:latin typeface="Calibri" panose="020F0502020204030204" pitchFamily="34" charset="0"/>
                <a:ea typeface="Calibri" panose="020F0502020204030204" pitchFamily="34" charset="0"/>
                <a:cs typeface="Calibri" panose="020F0502020204030204" pitchFamily="34" charset="0"/>
              </a:rPr>
              <a:t>clinical</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heterogeneity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breast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cancer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continues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to</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be</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one</a:t>
            </a:r>
            <a:r>
              <a:rPr lang="el-GR" sz="4400" dirty="0">
                <a:latin typeface="Calibri" panose="020F0502020204030204" pitchFamily="34" charset="0"/>
                <a:ea typeface="Calibri" panose="020F0502020204030204" pitchFamily="34" charset="0"/>
                <a:cs typeface="Calibri" panose="020F0502020204030204" pitchFamily="34" charset="0"/>
              </a:rPr>
              <a:t> of the </a:t>
            </a:r>
            <a:r>
              <a:rPr lang="el-GR" sz="4400" dirty="0" err="1">
                <a:latin typeface="Calibri" panose="020F0502020204030204" pitchFamily="34" charset="0"/>
                <a:ea typeface="Calibri" panose="020F0502020204030204" pitchFamily="34" charset="0"/>
                <a:cs typeface="Calibri" panose="020F0502020204030204" pitchFamily="34" charset="0"/>
              </a:rPr>
              <a:t>most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common</a:t>
            </a:r>
            <a:r>
              <a:rPr lang="el-GR" sz="4400" dirty="0">
                <a:latin typeface="Calibri" panose="020F0502020204030204" pitchFamily="34" charset="0"/>
                <a:ea typeface="Calibri" panose="020F0502020204030204" pitchFamily="34" charset="0"/>
                <a:cs typeface="Calibri" panose="020F0502020204030204" pitchFamily="34" charset="0"/>
              </a:rPr>
              <a:t> and </a:t>
            </a:r>
            <a:r>
              <a:rPr lang="el-GR" sz="4400" dirty="0" err="1">
                <a:latin typeface="Calibri" panose="020F0502020204030204" pitchFamily="34" charset="0"/>
                <a:ea typeface="Calibri" panose="020F0502020204030204" pitchFamily="34" charset="0"/>
                <a:cs typeface="Calibri" panose="020F0502020204030204" pitchFamily="34" charset="0"/>
              </a:rPr>
              <a:t>deadly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cancers</a:t>
            </a:r>
            <a:r>
              <a:rPr lang="el-GR" sz="4400" dirty="0">
                <a:latin typeface="Calibri" panose="020F0502020204030204" pitchFamily="34" charset="0"/>
                <a:ea typeface="Calibri" panose="020F0502020204030204" pitchFamily="34" charset="0"/>
                <a:cs typeface="Calibri" panose="020F0502020204030204" pitchFamily="34" charset="0"/>
              </a:rPr>
              <a:t> in the </a:t>
            </a:r>
            <a:r>
              <a:rPr lang="el-GR" sz="4400" dirty="0" err="1">
                <a:latin typeface="Calibri" panose="020F0502020204030204" pitchFamily="34" charset="0"/>
                <a:ea typeface="Calibri" panose="020F0502020204030204" pitchFamily="34" charset="0"/>
                <a:cs typeface="Calibri" panose="020F0502020204030204" pitchFamily="34" charset="0"/>
              </a:rPr>
              <a:t>world</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Recent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research</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identifies</a:t>
            </a:r>
            <a:r>
              <a:rPr lang="el-GR" sz="4400" dirty="0">
                <a:latin typeface="Calibri" panose="020F0502020204030204" pitchFamily="34" charset="0"/>
                <a:ea typeface="Calibri" panose="020F0502020204030204" pitchFamily="34" charset="0"/>
                <a:cs typeface="Calibri" panose="020F0502020204030204" pitchFamily="34" charset="0"/>
              </a:rPr>
              <a:t> the </a:t>
            </a:r>
            <a:r>
              <a:rPr lang="el-GR" sz="4400" dirty="0" err="1">
                <a:latin typeface="Calibri" panose="020F0502020204030204" pitchFamily="34" charset="0"/>
                <a:ea typeface="Calibri" panose="020F0502020204030204" pitchFamily="34" charset="0"/>
                <a:cs typeface="Calibri" panose="020F0502020204030204" pitchFamily="34" charset="0"/>
              </a:rPr>
              <a:t>extracellular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matrix</a:t>
            </a:r>
            <a:r>
              <a:rPr lang="el-GR" sz="4400" dirty="0">
                <a:latin typeface="Calibri" panose="020F0502020204030204" pitchFamily="34" charset="0"/>
                <a:ea typeface="Calibri" panose="020F0502020204030204" pitchFamily="34" charset="0"/>
                <a:cs typeface="Calibri" panose="020F0502020204030204" pitchFamily="34" charset="0"/>
              </a:rPr>
              <a:t> (ECM) </a:t>
            </a:r>
            <a:r>
              <a:rPr lang="el-GR" sz="4400" dirty="0" err="1">
                <a:latin typeface="Calibri" panose="020F0502020204030204" pitchFamily="34" charset="0"/>
                <a:ea typeface="Calibri" panose="020F0502020204030204" pitchFamily="34" charset="0"/>
                <a:cs typeface="Calibri" panose="020F0502020204030204" pitchFamily="34" charset="0"/>
              </a:rPr>
              <a:t>as</a:t>
            </a:r>
            <a:r>
              <a:rPr lang="el-GR" sz="4400" dirty="0">
                <a:latin typeface="Calibri" panose="020F0502020204030204" pitchFamily="34" charset="0"/>
                <a:ea typeface="Calibri" panose="020F0502020204030204" pitchFamily="34" charset="0"/>
                <a:cs typeface="Calibri" panose="020F0502020204030204" pitchFamily="34" charset="0"/>
              </a:rPr>
              <a:t> a </a:t>
            </a:r>
            <a:r>
              <a:rPr lang="el-GR" sz="4400" dirty="0" err="1">
                <a:latin typeface="Calibri" panose="020F0502020204030204" pitchFamily="34" charset="0"/>
                <a:ea typeface="Calibri" panose="020F0502020204030204" pitchFamily="34" charset="0"/>
                <a:cs typeface="Calibri" panose="020F0502020204030204" pitchFamily="34" charset="0"/>
              </a:rPr>
              <a:t>crucial</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regulator</a:t>
            </a:r>
            <a:r>
              <a:rPr lang="el-GR" sz="4400" dirty="0">
                <a:latin typeface="Calibri" panose="020F0502020204030204" pitchFamily="34" charset="0"/>
                <a:ea typeface="Calibri" panose="020F0502020204030204" pitchFamily="34" charset="0"/>
                <a:cs typeface="Calibri" panose="020F0502020204030204" pitchFamily="34" charset="0"/>
              </a:rPr>
              <a:t> of </a:t>
            </a:r>
            <a:r>
              <a:rPr lang="el-GR" sz="4400" dirty="0" err="1">
                <a:latin typeface="Calibri" panose="020F0502020204030204" pitchFamily="34" charset="0"/>
                <a:ea typeface="Calibri" panose="020F0502020204030204" pitchFamily="34" charset="0"/>
                <a:cs typeface="Calibri" panose="020F0502020204030204" pitchFamily="34" charset="0"/>
              </a:rPr>
              <a:t>tumor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growth</a:t>
            </a:r>
            <a:r>
              <a:rPr lang="el-GR" sz="4400" dirty="0">
                <a:latin typeface="Calibri" panose="020F0502020204030204" pitchFamily="34" charset="0"/>
                <a:ea typeface="Calibri" panose="020F0502020204030204" pitchFamily="34" charset="0"/>
                <a:cs typeface="Calibri" panose="020F0502020204030204" pitchFamily="34" charset="0"/>
              </a:rPr>
              <a:t> in </a:t>
            </a:r>
            <a:r>
              <a:rPr lang="el-GR" sz="4400" dirty="0" err="1">
                <a:latin typeface="Calibri" panose="020F0502020204030204" pitchFamily="34" charset="0"/>
                <a:ea typeface="Calibri" panose="020F0502020204030204" pitchFamily="34" charset="0"/>
                <a:cs typeface="Calibri" panose="020F0502020204030204" pitchFamily="34" charset="0"/>
              </a:rPr>
              <a:t>addition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to</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genetic</a:t>
            </a:r>
            <a:r>
              <a:rPr lang="el-GR" sz="4400" dirty="0">
                <a:latin typeface="Calibri" panose="020F0502020204030204" pitchFamily="34" charset="0"/>
                <a:ea typeface="Calibri" panose="020F0502020204030204" pitchFamily="34" charset="0"/>
                <a:cs typeface="Calibri" panose="020F0502020204030204" pitchFamily="34" charset="0"/>
              </a:rPr>
              <a:t> and </a:t>
            </a:r>
            <a:r>
              <a:rPr lang="el-GR" sz="4400" dirty="0" err="1">
                <a:latin typeface="Calibri" panose="020F0502020204030204" pitchFamily="34" charset="0"/>
                <a:ea typeface="Calibri" panose="020F0502020204030204" pitchFamily="34" charset="0"/>
                <a:cs typeface="Calibri" panose="020F0502020204030204" pitchFamily="34" charset="0"/>
              </a:rPr>
              <a:t>hormonal</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factors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Tumor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behavior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shaped</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proteoglycans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especially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heparan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sulfate</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proteoglycans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HSPGs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which</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alter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signaling</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cascades</a:t>
            </a:r>
            <a:r>
              <a:rPr lang="el-GR" sz="4400" dirty="0">
                <a:latin typeface="Calibri" panose="020F0502020204030204" pitchFamily="34" charset="0"/>
                <a:ea typeface="Calibri" panose="020F0502020204030204" pitchFamily="34" charset="0"/>
                <a:cs typeface="Calibri" panose="020F0502020204030204" pitchFamily="34" charset="0"/>
              </a:rPr>
              <a:t> and </a:t>
            </a:r>
            <a:r>
              <a:rPr lang="el-GR" sz="4400" dirty="0" err="1">
                <a:latin typeface="Calibri" panose="020F0502020204030204" pitchFamily="34" charset="0"/>
                <a:ea typeface="Calibri" panose="020F0502020204030204" pitchFamily="34" charset="0"/>
                <a:cs typeface="Calibri" panose="020F0502020204030204" pitchFamily="34" charset="0"/>
              </a:rPr>
              <a:t>cell</a:t>
            </a:r>
            <a:r>
              <a:rPr lang="el-GR" sz="4400" dirty="0">
                <a:latin typeface="Calibri" panose="020F0502020204030204" pitchFamily="34" charset="0"/>
                <a:ea typeface="Calibri" panose="020F0502020204030204" pitchFamily="34" charset="0"/>
                <a:cs typeface="Calibri" panose="020F0502020204030204" pitchFamily="34" charset="0"/>
              </a:rPr>
              <a:t>–</a:t>
            </a:r>
            <a:r>
              <a:rPr lang="el-GR" sz="4400" dirty="0" err="1">
                <a:latin typeface="Calibri" panose="020F0502020204030204" pitchFamily="34" charset="0"/>
                <a:ea typeface="Calibri" panose="020F0502020204030204" pitchFamily="34" charset="0"/>
                <a:cs typeface="Calibri" panose="020F0502020204030204" pitchFamily="34" charset="0"/>
              </a:rPr>
              <a:t>matrix</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interactions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While</a:t>
            </a:r>
            <a:r>
              <a:rPr lang="el-GR" sz="4400" dirty="0">
                <a:latin typeface="Calibri" panose="020F0502020204030204" pitchFamily="34" charset="0"/>
                <a:ea typeface="Calibri" panose="020F0502020204030204" pitchFamily="34" charset="0"/>
                <a:cs typeface="Calibri" panose="020F0502020204030204" pitchFamily="34" charset="0"/>
              </a:rPr>
              <a:t> the </a:t>
            </a:r>
            <a:r>
              <a:rPr lang="el-GR" sz="4400" dirty="0" err="1">
                <a:latin typeface="Calibri" panose="020F0502020204030204" pitchFamily="34" charset="0"/>
                <a:ea typeface="Calibri" panose="020F0502020204030204" pitchFamily="34" charset="0"/>
                <a:cs typeface="Calibri" panose="020F0502020204030204" pitchFamily="34" charset="0"/>
              </a:rPr>
              <a:t>involvement</a:t>
            </a:r>
            <a:r>
              <a:rPr lang="el-GR" sz="4400" dirty="0">
                <a:latin typeface="Calibri" panose="020F0502020204030204" pitchFamily="34" charset="0"/>
                <a:ea typeface="Calibri" panose="020F0502020204030204" pitchFamily="34" charset="0"/>
                <a:cs typeface="Calibri" panose="020F0502020204030204" pitchFamily="34" charset="0"/>
              </a:rPr>
              <a:t> of </a:t>
            </a:r>
            <a:r>
              <a:rPr lang="el-GR" sz="4400" dirty="0" err="1">
                <a:latin typeface="Calibri" panose="020F0502020204030204" pitchFamily="34" charset="0"/>
                <a:ea typeface="Calibri" panose="020F0502020204030204" pitchFamily="34" charset="0"/>
                <a:cs typeface="Calibri" panose="020F0502020204030204" pitchFamily="34" charset="0"/>
              </a:rPr>
              <a:t>several</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members</a:t>
            </a:r>
            <a:r>
              <a:rPr lang="el-GR" sz="4400" dirty="0">
                <a:latin typeface="Calibri" panose="020F0502020204030204" pitchFamily="34" charset="0"/>
                <a:ea typeface="Calibri" panose="020F0502020204030204" pitchFamily="34" charset="0"/>
                <a:cs typeface="Calibri" panose="020F0502020204030204" pitchFamily="34" charset="0"/>
              </a:rPr>
              <a:t> of the </a:t>
            </a:r>
            <a:r>
              <a:rPr lang="el-GR" sz="4400" dirty="0" err="1">
                <a:latin typeface="Calibri" panose="020F0502020204030204" pitchFamily="34" charset="0"/>
                <a:ea typeface="Calibri" panose="020F0502020204030204" pitchFamily="34" charset="0"/>
                <a:cs typeface="Calibri" panose="020F0502020204030204" pitchFamily="34" charset="0"/>
              </a:rPr>
              <a:t>syndecan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family</a:t>
            </a:r>
            <a:r>
              <a:rPr lang="el-GR" sz="4400" dirty="0">
                <a:latin typeface="Calibri" panose="020F0502020204030204" pitchFamily="34" charset="0"/>
                <a:ea typeface="Calibri" panose="020F0502020204030204" pitchFamily="34" charset="0"/>
                <a:cs typeface="Calibri" panose="020F0502020204030204" pitchFamily="34" charset="0"/>
              </a:rPr>
              <a:t> (SDC1, SDC2, and SDC4) in the </a:t>
            </a:r>
            <a:r>
              <a:rPr lang="el-GR" sz="4400" dirty="0" err="1">
                <a:latin typeface="Calibri" panose="020F0502020204030204" pitchFamily="34" charset="0"/>
                <a:ea typeface="Calibri" panose="020F0502020204030204" pitchFamily="34" charset="0"/>
                <a:cs typeface="Calibri" panose="020F0502020204030204" pitchFamily="34" charset="0"/>
              </a:rPr>
              <a:t>development</a:t>
            </a:r>
            <a:r>
              <a:rPr lang="el-GR" sz="4400" dirty="0">
                <a:latin typeface="Calibri" panose="020F0502020204030204" pitchFamily="34" charset="0"/>
                <a:ea typeface="Calibri" panose="020F0502020204030204" pitchFamily="34" charset="0"/>
                <a:cs typeface="Calibri" panose="020F0502020204030204" pitchFamily="34" charset="0"/>
              </a:rPr>
              <a:t> of </a:t>
            </a:r>
            <a:r>
              <a:rPr lang="el-GR" sz="4400" dirty="0" err="1">
                <a:latin typeface="Calibri" panose="020F0502020204030204" pitchFamily="34" charset="0"/>
                <a:ea typeface="Calibri" panose="020F0502020204030204" pitchFamily="34" charset="0"/>
                <a:cs typeface="Calibri" panose="020F0502020204030204" pitchFamily="34" charset="0"/>
              </a:rPr>
              <a:t>cancer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have</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been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identified</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nothing</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known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about</a:t>
            </a:r>
            <a:r>
              <a:rPr lang="el-GR" sz="4400" dirty="0">
                <a:latin typeface="Calibri" panose="020F0502020204030204" pitchFamily="34" charset="0"/>
                <a:ea typeface="Calibri" panose="020F0502020204030204" pitchFamily="34" charset="0"/>
                <a:cs typeface="Calibri" panose="020F0502020204030204" pitchFamily="34" charset="0"/>
              </a:rPr>
              <a:t> the </a:t>
            </a:r>
            <a:r>
              <a:rPr lang="el-GR" sz="4400" dirty="0" err="1">
                <a:latin typeface="Calibri" panose="020F0502020204030204" pitchFamily="34" charset="0"/>
                <a:ea typeface="Calibri" panose="020F0502020204030204" pitchFamily="34" charset="0"/>
                <a:cs typeface="Calibri" panose="020F0502020204030204" pitchFamily="34" charset="0"/>
              </a:rPr>
              <a:t>role</a:t>
            </a:r>
            <a:r>
              <a:rPr lang="el-GR" sz="4400" dirty="0">
                <a:latin typeface="Calibri" panose="020F0502020204030204" pitchFamily="34" charset="0"/>
                <a:ea typeface="Calibri" panose="020F0502020204030204" pitchFamily="34" charset="0"/>
                <a:cs typeface="Calibri" panose="020F0502020204030204" pitchFamily="34" charset="0"/>
              </a:rPr>
              <a:t> of syndecan-3 (SDC3) in </a:t>
            </a:r>
            <a:r>
              <a:rPr lang="el-GR" sz="4400" dirty="0" err="1">
                <a:latin typeface="Calibri" panose="020F0502020204030204" pitchFamily="34" charset="0"/>
                <a:ea typeface="Calibri" panose="020F0502020204030204" pitchFamily="34" charset="0"/>
                <a:cs typeface="Calibri" panose="020F0502020204030204" pitchFamily="34" charset="0"/>
              </a:rPr>
              <a:t>breast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cancer</a:t>
            </a:r>
            <a:r>
              <a:rPr lang="el-GR" sz="4400" dirty="0">
                <a:latin typeface="Calibri" panose="020F0502020204030204" pitchFamily="34" charset="0"/>
                <a:ea typeface="Calibri" panose="020F0502020204030204" pitchFamily="34" charset="0"/>
                <a:cs typeface="Calibri" panose="020F0502020204030204" pitchFamily="34" charset="0"/>
              </a:rPr>
              <a:t>. SDC3 </a:t>
            </a:r>
            <a:r>
              <a:rPr lang="el-GR" sz="4400" dirty="0" err="1">
                <a:latin typeface="Calibri" panose="020F0502020204030204" pitchFamily="34" charset="0"/>
                <a:ea typeface="Calibri" panose="020F0502020204030204" pitchFamily="34" charset="0"/>
                <a:cs typeface="Calibri" panose="020F0502020204030204" pitchFamily="34" charset="0"/>
              </a:rPr>
              <a:t>may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be</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an</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understudied</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factor</a:t>
            </a:r>
            <a:r>
              <a:rPr lang="el-GR" sz="4400" dirty="0">
                <a:latin typeface="Calibri" panose="020F0502020204030204" pitchFamily="34" charset="0"/>
                <a:ea typeface="Calibri" panose="020F0502020204030204" pitchFamily="34" charset="0"/>
                <a:cs typeface="Calibri" panose="020F0502020204030204" pitchFamily="34" charset="0"/>
              </a:rPr>
              <a:t> in the </a:t>
            </a:r>
            <a:r>
              <a:rPr lang="el-GR" sz="4400" dirty="0" err="1">
                <a:latin typeface="Calibri" panose="020F0502020204030204" pitchFamily="34" charset="0"/>
                <a:ea typeface="Calibri" panose="020F0502020204030204" pitchFamily="34" charset="0"/>
                <a:cs typeface="Calibri" panose="020F0502020204030204" pitchFamily="34" charset="0"/>
              </a:rPr>
              <a:t>pathophysiology</a:t>
            </a:r>
            <a:r>
              <a:rPr lang="el-GR" sz="4400" dirty="0">
                <a:latin typeface="Calibri" panose="020F0502020204030204" pitchFamily="34" charset="0"/>
                <a:ea typeface="Calibri" panose="020F0502020204030204" pitchFamily="34" charset="0"/>
                <a:cs typeface="Calibri" panose="020F0502020204030204" pitchFamily="34" charset="0"/>
              </a:rPr>
              <a:t> of </a:t>
            </a:r>
            <a:r>
              <a:rPr lang="el-GR" sz="4400" dirty="0" err="1">
                <a:latin typeface="Calibri" panose="020F0502020204030204" pitchFamily="34" charset="0"/>
                <a:ea typeface="Calibri" panose="020F0502020204030204" pitchFamily="34" charset="0"/>
                <a:cs typeface="Calibri" panose="020F0502020204030204" pitchFamily="34" charset="0"/>
              </a:rPr>
              <a:t>breast</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cancer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due</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to</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its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role</a:t>
            </a:r>
            <a:r>
              <a:rPr lang="el-GR" sz="4400" dirty="0">
                <a:latin typeface="Calibri" panose="020F0502020204030204" pitchFamily="34" charset="0"/>
                <a:ea typeface="Calibri" panose="020F0502020204030204" pitchFamily="34" charset="0"/>
                <a:cs typeface="Calibri" panose="020F0502020204030204" pitchFamily="34" charset="0"/>
              </a:rPr>
              <a:t> in </a:t>
            </a:r>
            <a:r>
              <a:rPr lang="el-GR" sz="4400" dirty="0" err="1">
                <a:latin typeface="Calibri" panose="020F0502020204030204" pitchFamily="34" charset="0"/>
                <a:ea typeface="Calibri" panose="020F0502020204030204" pitchFamily="34" charset="0"/>
                <a:cs typeface="Calibri" panose="020F0502020204030204" pitchFamily="34" charset="0"/>
              </a:rPr>
              <a:t>other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cancer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types</a:t>
            </a:r>
            <a:r>
              <a:rPr lang="el-GR" sz="4400" dirty="0">
                <a:latin typeface="Calibri" panose="020F0502020204030204" pitchFamily="34" charset="0"/>
                <a:ea typeface="Calibri" panose="020F0502020204030204" pitchFamily="34" charset="0"/>
                <a:cs typeface="Calibri" panose="020F0502020204030204" pitchFamily="34" charset="0"/>
              </a:rPr>
              <a:t> and </a:t>
            </a:r>
            <a:r>
              <a:rPr lang="el-GR" sz="4400" dirty="0" err="1">
                <a:latin typeface="Calibri" panose="020F0502020204030204" pitchFamily="34" charset="0"/>
                <a:ea typeface="Calibri" panose="020F0502020204030204" pitchFamily="34" charset="0"/>
                <a:cs typeface="Calibri" panose="020F0502020204030204" pitchFamily="34" charset="0"/>
              </a:rPr>
              <a:t>its</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regulatory</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effect</a:t>
            </a:r>
            <a:r>
              <a:rPr lang="el-GR" sz="4400" dirty="0">
                <a:latin typeface="Calibri" panose="020F0502020204030204" pitchFamily="34" charset="0"/>
                <a:ea typeface="Calibri" panose="020F0502020204030204" pitchFamily="34" charset="0"/>
                <a:cs typeface="Calibri" panose="020F0502020204030204" pitchFamily="34" charset="0"/>
              </a:rPr>
              <a:t> on </a:t>
            </a:r>
            <a:r>
              <a:rPr lang="el-GR" sz="4400" dirty="0" err="1">
                <a:latin typeface="Calibri" panose="020F0502020204030204" pitchFamily="34" charset="0"/>
                <a:ea typeface="Calibri" panose="020F0502020204030204" pitchFamily="34" charset="0"/>
                <a:cs typeface="Calibri" panose="020F0502020204030204" pitchFamily="34" charset="0"/>
              </a:rPr>
              <a:t>cellular</a:t>
            </a:r>
            <a:r>
              <a:rPr lang="el-GR" sz="4400" dirty="0">
                <a:latin typeface="Calibri" panose="020F0502020204030204" pitchFamily="34" charset="0"/>
                <a:ea typeface="Calibri" panose="020F0502020204030204" pitchFamily="34" charset="0"/>
                <a:cs typeface="Calibri" panose="020F0502020204030204" pitchFamily="34" charset="0"/>
              </a:rPr>
              <a:t> </a:t>
            </a:r>
            <a:r>
              <a:rPr lang="el-GR" sz="4400" dirty="0" err="1">
                <a:latin typeface="Calibri" panose="020F0502020204030204" pitchFamily="34" charset="0"/>
                <a:ea typeface="Calibri" panose="020F0502020204030204" pitchFamily="34" charset="0"/>
                <a:cs typeface="Calibri" panose="020F0502020204030204" pitchFamily="34" charset="0"/>
              </a:rPr>
              <a:t>signaling</a:t>
            </a:r>
            <a:r>
              <a:rPr lang="el-GR" sz="4000" dirty="0">
                <a:latin typeface="Calibri" panose="020F0502020204030204" pitchFamily="34" charset="0"/>
                <a:ea typeface="Calibri" panose="020F0502020204030204" pitchFamily="34" charset="0"/>
                <a:cs typeface="Calibri" panose="020F0502020204030204" pitchFamily="34" charset="0"/>
              </a:rPr>
              <a:t>.</a:t>
            </a:r>
          </a:p>
          <a:p>
            <a:endParaRPr lang="el-GR" sz="2000" dirty="0"/>
          </a:p>
        </p:txBody>
      </p:sp>
      <p:sp>
        <p:nvSpPr>
          <p:cNvPr id="17" name="TextBox 16">
            <a:extLst>
              <a:ext uri="{FF2B5EF4-FFF2-40B4-BE49-F238E27FC236}">
                <a16:creationId xmlns:a16="http://schemas.microsoft.com/office/drawing/2014/main" id="{740DD328-F6D2-E7B4-F651-940B9F7B4102}"/>
              </a:ext>
            </a:extLst>
          </p:cNvPr>
          <p:cNvSpPr txBox="1"/>
          <p:nvPr/>
        </p:nvSpPr>
        <p:spPr>
          <a:xfrm>
            <a:off x="141115" y="19222005"/>
            <a:ext cx="6696928" cy="1135199"/>
          </a:xfrm>
          <a:prstGeom prst="rect">
            <a:avLst/>
          </a:prstGeom>
          <a:solidFill>
            <a:srgbClr val="46738C"/>
          </a:solidFill>
          <a:ln>
            <a:solidFill>
              <a:schemeClr val="accent1"/>
            </a:solidFill>
          </a:ln>
        </p:spPr>
        <p:txBody>
          <a:bodyPr wrap="square" rtlCol="0">
            <a:spAutoFit/>
          </a:bodyPr>
          <a:lstStyle/>
          <a:p>
            <a:r>
              <a:rPr lang="en-US" sz="6600" dirty="0">
                <a:solidFill>
                  <a:schemeClr val="bg1">
                    <a:lumMod val="95000"/>
                  </a:schemeClr>
                </a:solidFill>
              </a:rPr>
              <a:t>AIM</a:t>
            </a:r>
            <a:endParaRPr lang="el-GR" sz="6600" dirty="0">
              <a:solidFill>
                <a:schemeClr val="bg1">
                  <a:lumMod val="95000"/>
                </a:schemeClr>
              </a:solidFill>
            </a:endParaRPr>
          </a:p>
        </p:txBody>
      </p:sp>
      <p:sp>
        <p:nvSpPr>
          <p:cNvPr id="18" name="TextBox 17">
            <a:extLst>
              <a:ext uri="{FF2B5EF4-FFF2-40B4-BE49-F238E27FC236}">
                <a16:creationId xmlns:a16="http://schemas.microsoft.com/office/drawing/2014/main" id="{EB0129A1-130D-4FD3-3151-9D2EF45E3A28}"/>
              </a:ext>
            </a:extLst>
          </p:cNvPr>
          <p:cNvSpPr txBox="1"/>
          <p:nvPr/>
        </p:nvSpPr>
        <p:spPr>
          <a:xfrm>
            <a:off x="113220" y="20764162"/>
            <a:ext cx="12064918" cy="6186309"/>
          </a:xfrm>
          <a:prstGeom prst="rect">
            <a:avLst/>
          </a:prstGeom>
          <a:noFill/>
        </p:spPr>
        <p:txBody>
          <a:bodyPr wrap="square" rtlCol="0">
            <a:spAutoFit/>
          </a:bodyPr>
          <a:lstStyle/>
          <a:p>
            <a:pPr algn="just"/>
            <a:r>
              <a:rPr lang="en-US" sz="4400" dirty="0">
                <a:latin typeface="Calibri" panose="020F0502020204030204" pitchFamily="34" charset="0"/>
                <a:ea typeface="Calibri" panose="020F0502020204030204" pitchFamily="34" charset="0"/>
                <a:cs typeface="Calibri" panose="020F0502020204030204" pitchFamily="34" charset="0"/>
              </a:rPr>
              <a:t>The aim of this study was to investigate the role of syndecan-3 (SDC3) in breast cancer by combining in-silico analyses of public datasets- The Human Protein Atlas, TNM Plot, Kaplan-Meier Plot Analysis- with in-vitro functional studies using two breast cancer cell lines- MCF-7, and MDA-MB-231, to determine how SDC3 depletion affects breast cancer cell behavior, gene expression, and oncogenic signaling pathways.</a:t>
            </a:r>
            <a:endParaRPr lang="el-GR" sz="4400" dirty="0">
              <a:latin typeface="Calibri" panose="020F0502020204030204" pitchFamily="34" charset="0"/>
              <a:ea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FA13F58D-2702-C7E1-CFA0-E9D62319D7D6}"/>
              </a:ext>
            </a:extLst>
          </p:cNvPr>
          <p:cNvSpPr txBox="1"/>
          <p:nvPr/>
        </p:nvSpPr>
        <p:spPr>
          <a:xfrm>
            <a:off x="12370170" y="5537688"/>
            <a:ext cx="38677925" cy="1107996"/>
          </a:xfrm>
          <a:prstGeom prst="rect">
            <a:avLst/>
          </a:prstGeom>
          <a:solidFill>
            <a:srgbClr val="46738C"/>
          </a:solidFill>
        </p:spPr>
        <p:txBody>
          <a:bodyPr wrap="square" rtlCol="0">
            <a:spAutoFit/>
          </a:bodyPr>
          <a:lstStyle/>
          <a:p>
            <a:r>
              <a:rPr lang="en-US" sz="6600" dirty="0">
                <a:solidFill>
                  <a:schemeClr val="bg1">
                    <a:lumMod val="95000"/>
                  </a:schemeClr>
                </a:solidFill>
              </a:rPr>
              <a:t>Results</a:t>
            </a:r>
            <a:endParaRPr lang="el-GR" sz="6600" dirty="0">
              <a:solidFill>
                <a:schemeClr val="bg1">
                  <a:lumMod val="95000"/>
                </a:schemeClr>
              </a:solidFill>
            </a:endParaRPr>
          </a:p>
        </p:txBody>
      </p:sp>
      <p:sp>
        <p:nvSpPr>
          <p:cNvPr id="20" name="TextBox 19">
            <a:extLst>
              <a:ext uri="{FF2B5EF4-FFF2-40B4-BE49-F238E27FC236}">
                <a16:creationId xmlns:a16="http://schemas.microsoft.com/office/drawing/2014/main" id="{22DFF302-8CF0-A6C0-955E-8296196695D9}"/>
              </a:ext>
            </a:extLst>
          </p:cNvPr>
          <p:cNvSpPr txBox="1"/>
          <p:nvPr/>
        </p:nvSpPr>
        <p:spPr>
          <a:xfrm>
            <a:off x="24974550" y="13982700"/>
            <a:ext cx="914400" cy="914400"/>
          </a:xfrm>
          <a:prstGeom prst="rect">
            <a:avLst/>
          </a:prstGeom>
          <a:noFill/>
        </p:spPr>
        <p:txBody>
          <a:bodyPr wrap="square" rtlCol="0">
            <a:spAutoFit/>
          </a:bodyPr>
          <a:lstStyle/>
          <a:p>
            <a:endParaRPr lang="el-GR" dirty="0"/>
          </a:p>
        </p:txBody>
      </p:sp>
      <p:sp>
        <p:nvSpPr>
          <p:cNvPr id="21" name="TextBox 20">
            <a:extLst>
              <a:ext uri="{FF2B5EF4-FFF2-40B4-BE49-F238E27FC236}">
                <a16:creationId xmlns:a16="http://schemas.microsoft.com/office/drawing/2014/main" id="{3B797A59-2A7F-B41D-B20E-44BE385C7EAA}"/>
              </a:ext>
            </a:extLst>
          </p:cNvPr>
          <p:cNvSpPr txBox="1"/>
          <p:nvPr/>
        </p:nvSpPr>
        <p:spPr>
          <a:xfrm>
            <a:off x="20841562" y="6935486"/>
            <a:ext cx="9364947" cy="2862322"/>
          </a:xfrm>
          <a:prstGeom prst="rect">
            <a:avLst/>
          </a:prstGeom>
          <a:noFill/>
        </p:spPr>
        <p:txBody>
          <a:bodyPr wrap="square" rtlCol="0">
            <a:spAutoFit/>
          </a:bodyPr>
          <a:lstStyle/>
          <a:p>
            <a:r>
              <a:rPr lang="en-US" sz="3600" dirty="0"/>
              <a:t>SDC3 expression in breast cancer histological subtypes by immunohistochemical staining, shows membranous and cytoplasmic staining that is primarily found in tumor cells, and less pronounced in the stroma. </a:t>
            </a:r>
            <a:endParaRPr lang="el-GR" sz="3600" dirty="0"/>
          </a:p>
        </p:txBody>
      </p:sp>
      <p:pic>
        <p:nvPicPr>
          <p:cNvPr id="28" name="Εικόνα 27">
            <a:extLst>
              <a:ext uri="{FF2B5EF4-FFF2-40B4-BE49-F238E27FC236}">
                <a16:creationId xmlns:a16="http://schemas.microsoft.com/office/drawing/2014/main" id="{B3D4F81F-65BE-D0F4-5B91-254E04BE3EDC}"/>
              </a:ext>
            </a:extLst>
          </p:cNvPr>
          <p:cNvPicPr>
            <a:picLocks noChangeAspect="1"/>
          </p:cNvPicPr>
          <p:nvPr/>
        </p:nvPicPr>
        <p:blipFill>
          <a:blip r:embed="rId3"/>
          <a:stretch>
            <a:fillRect/>
          </a:stretch>
        </p:blipFill>
        <p:spPr>
          <a:xfrm>
            <a:off x="23199752" y="9858646"/>
            <a:ext cx="7051036" cy="472935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30" name="Εικόνα 29">
            <a:extLst>
              <a:ext uri="{FF2B5EF4-FFF2-40B4-BE49-F238E27FC236}">
                <a16:creationId xmlns:a16="http://schemas.microsoft.com/office/drawing/2014/main" id="{BB4053E0-0F3C-EC9A-D212-6698E08E781F}"/>
              </a:ext>
            </a:extLst>
          </p:cNvPr>
          <p:cNvPicPr>
            <a:picLocks noChangeAspect="1"/>
          </p:cNvPicPr>
          <p:nvPr/>
        </p:nvPicPr>
        <p:blipFill>
          <a:blip r:embed="rId4"/>
          <a:stretch>
            <a:fillRect/>
          </a:stretch>
        </p:blipFill>
        <p:spPr>
          <a:xfrm>
            <a:off x="12082368" y="24498581"/>
            <a:ext cx="9223593" cy="4424003"/>
          </a:xfrm>
          <a:prstGeom prst="rect">
            <a:avLst/>
          </a:prstGeom>
        </p:spPr>
      </p:pic>
      <p:sp>
        <p:nvSpPr>
          <p:cNvPr id="31" name="TextBox 30">
            <a:extLst>
              <a:ext uri="{FF2B5EF4-FFF2-40B4-BE49-F238E27FC236}">
                <a16:creationId xmlns:a16="http://schemas.microsoft.com/office/drawing/2014/main" id="{C8E1FB7F-3685-975B-69C8-510967ED88DF}"/>
              </a:ext>
            </a:extLst>
          </p:cNvPr>
          <p:cNvSpPr txBox="1"/>
          <p:nvPr/>
        </p:nvSpPr>
        <p:spPr>
          <a:xfrm>
            <a:off x="12407965" y="11534280"/>
            <a:ext cx="10842025" cy="2308324"/>
          </a:xfrm>
          <a:prstGeom prst="rect">
            <a:avLst/>
          </a:prstGeom>
          <a:noFill/>
        </p:spPr>
        <p:txBody>
          <a:bodyPr wrap="square" rtlCol="0">
            <a:spAutoFit/>
          </a:bodyPr>
          <a:lstStyle/>
          <a:p>
            <a:r>
              <a:rPr lang="en-US" sz="3600" dirty="0"/>
              <a:t>SDC3 expression varies across breast cancer progression stages. We see significantly increased SDC3 mRNA levels in primary tumors and metastatic lesions, compared to normal breast tissue</a:t>
            </a:r>
            <a:endParaRPr lang="el-GR" sz="3600" dirty="0"/>
          </a:p>
        </p:txBody>
      </p:sp>
      <p:pic>
        <p:nvPicPr>
          <p:cNvPr id="33" name="Εικόνα 32">
            <a:extLst>
              <a:ext uri="{FF2B5EF4-FFF2-40B4-BE49-F238E27FC236}">
                <a16:creationId xmlns:a16="http://schemas.microsoft.com/office/drawing/2014/main" id="{7376893F-0B19-C0D5-AB3E-9E8F339E75ED}"/>
              </a:ext>
            </a:extLst>
          </p:cNvPr>
          <p:cNvPicPr>
            <a:picLocks noChangeAspect="1"/>
          </p:cNvPicPr>
          <p:nvPr/>
        </p:nvPicPr>
        <p:blipFill>
          <a:blip r:embed="rId5"/>
          <a:stretch>
            <a:fillRect/>
          </a:stretch>
        </p:blipFill>
        <p:spPr>
          <a:xfrm>
            <a:off x="12285541" y="6645684"/>
            <a:ext cx="8556022" cy="4544512"/>
          </a:xfrm>
          <a:prstGeom prst="rect">
            <a:avLst/>
          </a:prstGeom>
        </p:spPr>
      </p:pic>
      <p:pic>
        <p:nvPicPr>
          <p:cNvPr id="37" name="Εικόνα 36">
            <a:extLst>
              <a:ext uri="{FF2B5EF4-FFF2-40B4-BE49-F238E27FC236}">
                <a16:creationId xmlns:a16="http://schemas.microsoft.com/office/drawing/2014/main" id="{F003A1C8-B767-3E82-62E3-D9E985175C30}"/>
              </a:ext>
            </a:extLst>
          </p:cNvPr>
          <p:cNvPicPr>
            <a:picLocks noChangeAspect="1"/>
          </p:cNvPicPr>
          <p:nvPr/>
        </p:nvPicPr>
        <p:blipFill>
          <a:blip r:embed="rId6"/>
          <a:srcRect l="3674" b="4396"/>
          <a:stretch>
            <a:fillRect/>
          </a:stretch>
        </p:blipFill>
        <p:spPr>
          <a:xfrm>
            <a:off x="12224037" y="14882022"/>
            <a:ext cx="11394572" cy="4796282"/>
          </a:xfrm>
          <a:prstGeom prst="rect">
            <a:avLst/>
          </a:prstGeom>
        </p:spPr>
      </p:pic>
      <p:pic>
        <p:nvPicPr>
          <p:cNvPr id="39" name="Εικόνα 38">
            <a:extLst>
              <a:ext uri="{FF2B5EF4-FFF2-40B4-BE49-F238E27FC236}">
                <a16:creationId xmlns:a16="http://schemas.microsoft.com/office/drawing/2014/main" id="{58343E58-72A2-ADB3-0D7F-44A50635B1EA}"/>
              </a:ext>
            </a:extLst>
          </p:cNvPr>
          <p:cNvPicPr>
            <a:picLocks noChangeAspect="1"/>
          </p:cNvPicPr>
          <p:nvPr/>
        </p:nvPicPr>
        <p:blipFill>
          <a:blip r:embed="rId7"/>
          <a:srcRect l="1035" b="744"/>
          <a:stretch>
            <a:fillRect/>
          </a:stretch>
        </p:blipFill>
        <p:spPr>
          <a:xfrm>
            <a:off x="23479817" y="15028552"/>
            <a:ext cx="7923563" cy="4881192"/>
          </a:xfrm>
          <a:prstGeom prst="rect">
            <a:avLst/>
          </a:prstGeom>
        </p:spPr>
      </p:pic>
      <p:sp>
        <p:nvSpPr>
          <p:cNvPr id="40" name="TextBox 39">
            <a:extLst>
              <a:ext uri="{FF2B5EF4-FFF2-40B4-BE49-F238E27FC236}">
                <a16:creationId xmlns:a16="http://schemas.microsoft.com/office/drawing/2014/main" id="{A467B9B0-E432-6575-D193-3EFED25CD4E1}"/>
              </a:ext>
            </a:extLst>
          </p:cNvPr>
          <p:cNvSpPr txBox="1"/>
          <p:nvPr/>
        </p:nvSpPr>
        <p:spPr>
          <a:xfrm>
            <a:off x="12224037" y="19739142"/>
            <a:ext cx="18428336" cy="1200329"/>
          </a:xfrm>
          <a:prstGeom prst="rect">
            <a:avLst/>
          </a:prstGeom>
          <a:noFill/>
        </p:spPr>
        <p:txBody>
          <a:bodyPr wrap="square" rtlCol="0">
            <a:spAutoFit/>
          </a:bodyPr>
          <a:lstStyle/>
          <a:p>
            <a:r>
              <a:rPr lang="en-US" sz="3600" dirty="0"/>
              <a:t>SDC3 expression is associated with the relapse-free survival (RFS) of breast cancer patients. Log-rank p values and hazard ratios (HRs; 95% confidence interval in parentheses) are shown</a:t>
            </a:r>
            <a:endParaRPr lang="el-GR" sz="3600" dirty="0"/>
          </a:p>
        </p:txBody>
      </p:sp>
      <p:pic>
        <p:nvPicPr>
          <p:cNvPr id="49" name="Εικόνα 48">
            <a:extLst>
              <a:ext uri="{FF2B5EF4-FFF2-40B4-BE49-F238E27FC236}">
                <a16:creationId xmlns:a16="http://schemas.microsoft.com/office/drawing/2014/main" id="{BC3A159B-D932-5F56-3DDE-EC20490612D6}"/>
              </a:ext>
            </a:extLst>
          </p:cNvPr>
          <p:cNvPicPr>
            <a:picLocks noChangeAspect="1"/>
          </p:cNvPicPr>
          <p:nvPr/>
        </p:nvPicPr>
        <p:blipFill>
          <a:blip r:embed="rId8"/>
          <a:stretch>
            <a:fillRect/>
          </a:stretch>
        </p:blipFill>
        <p:spPr>
          <a:xfrm>
            <a:off x="20861134" y="24620258"/>
            <a:ext cx="9779614" cy="4180167"/>
          </a:xfrm>
          <a:prstGeom prst="rect">
            <a:avLst/>
          </a:prstGeom>
        </p:spPr>
      </p:pic>
      <p:pic>
        <p:nvPicPr>
          <p:cNvPr id="51" name="Εικόνα 50">
            <a:extLst>
              <a:ext uri="{FF2B5EF4-FFF2-40B4-BE49-F238E27FC236}">
                <a16:creationId xmlns:a16="http://schemas.microsoft.com/office/drawing/2014/main" id="{0B372AB6-3E38-E657-CA62-C86F0DC5EACE}"/>
              </a:ext>
            </a:extLst>
          </p:cNvPr>
          <p:cNvPicPr>
            <a:picLocks noChangeAspect="1"/>
          </p:cNvPicPr>
          <p:nvPr/>
        </p:nvPicPr>
        <p:blipFill>
          <a:blip r:embed="rId9"/>
          <a:stretch>
            <a:fillRect/>
          </a:stretch>
        </p:blipFill>
        <p:spPr>
          <a:xfrm>
            <a:off x="20932172" y="20739934"/>
            <a:ext cx="6509427" cy="4367412"/>
          </a:xfrm>
          <a:prstGeom prst="rect">
            <a:avLst/>
          </a:prstGeom>
        </p:spPr>
      </p:pic>
      <p:sp>
        <p:nvSpPr>
          <p:cNvPr id="52" name="TextBox 51">
            <a:extLst>
              <a:ext uri="{FF2B5EF4-FFF2-40B4-BE49-F238E27FC236}">
                <a16:creationId xmlns:a16="http://schemas.microsoft.com/office/drawing/2014/main" id="{B89400E2-19D7-9512-442D-3FF6FADF46B1}"/>
              </a:ext>
            </a:extLst>
          </p:cNvPr>
          <p:cNvSpPr txBox="1"/>
          <p:nvPr/>
        </p:nvSpPr>
        <p:spPr>
          <a:xfrm>
            <a:off x="12214605" y="21695020"/>
            <a:ext cx="9223600" cy="1754326"/>
          </a:xfrm>
          <a:prstGeom prst="rect">
            <a:avLst/>
          </a:prstGeom>
          <a:noFill/>
        </p:spPr>
        <p:txBody>
          <a:bodyPr wrap="square" rtlCol="0">
            <a:spAutoFit/>
          </a:bodyPr>
          <a:lstStyle/>
          <a:p>
            <a:r>
              <a:rPr lang="en-US" sz="3600" dirty="0"/>
              <a:t> Relative gene expression of SDC3 was quantified by </a:t>
            </a:r>
            <a:r>
              <a:rPr lang="en-US" sz="3600" dirty="0" err="1"/>
              <a:t>qRT</a:t>
            </a:r>
            <a:r>
              <a:rPr lang="en-US" sz="3600" dirty="0"/>
              <a:t>-PCR in 10 different breast cancer cell lines. </a:t>
            </a:r>
            <a:endParaRPr lang="el-GR" sz="3600" dirty="0"/>
          </a:p>
        </p:txBody>
      </p:sp>
      <p:pic>
        <p:nvPicPr>
          <p:cNvPr id="56" name="Εικόνα 55">
            <a:extLst>
              <a:ext uri="{FF2B5EF4-FFF2-40B4-BE49-F238E27FC236}">
                <a16:creationId xmlns:a16="http://schemas.microsoft.com/office/drawing/2014/main" id="{FC2F322D-3F71-0690-C249-00216D32EE9E}"/>
              </a:ext>
            </a:extLst>
          </p:cNvPr>
          <p:cNvPicPr>
            <a:picLocks noChangeAspect="1"/>
          </p:cNvPicPr>
          <p:nvPr/>
        </p:nvPicPr>
        <p:blipFill>
          <a:blip r:embed="rId10"/>
          <a:stretch>
            <a:fillRect/>
          </a:stretch>
        </p:blipFill>
        <p:spPr>
          <a:xfrm>
            <a:off x="40563018" y="6682588"/>
            <a:ext cx="10485077" cy="5057289"/>
          </a:xfrm>
          <a:prstGeom prst="rect">
            <a:avLst/>
          </a:prstGeom>
        </p:spPr>
        <p:style>
          <a:lnRef idx="2">
            <a:schemeClr val="dk1"/>
          </a:lnRef>
          <a:fillRef idx="1">
            <a:schemeClr val="lt1"/>
          </a:fillRef>
          <a:effectRef idx="0">
            <a:schemeClr val="dk1"/>
          </a:effectRef>
          <a:fontRef idx="minor">
            <a:schemeClr val="dk1"/>
          </a:fontRef>
        </p:style>
      </p:pic>
      <p:sp>
        <p:nvSpPr>
          <p:cNvPr id="57" name="TextBox 56">
            <a:extLst>
              <a:ext uri="{FF2B5EF4-FFF2-40B4-BE49-F238E27FC236}">
                <a16:creationId xmlns:a16="http://schemas.microsoft.com/office/drawing/2014/main" id="{2DE9A04F-0709-3FEF-78F8-0C70062EE511}"/>
              </a:ext>
            </a:extLst>
          </p:cNvPr>
          <p:cNvSpPr txBox="1"/>
          <p:nvPr/>
        </p:nvSpPr>
        <p:spPr>
          <a:xfrm>
            <a:off x="30906447" y="6876004"/>
            <a:ext cx="9910644" cy="3170099"/>
          </a:xfrm>
          <a:prstGeom prst="rect">
            <a:avLst/>
          </a:prstGeom>
          <a:noFill/>
        </p:spPr>
        <p:txBody>
          <a:bodyPr wrap="square" rtlCol="0">
            <a:spAutoFit/>
          </a:bodyPr>
          <a:lstStyle/>
          <a:p>
            <a:r>
              <a:rPr lang="en-US" sz="4000" dirty="0"/>
              <a:t>Significant changes in the G1- and S-phase of the cell cycle in MDA-MB-231 cells :G1- phase (80.7% p ≤ 0.01),S-phase (8.2%; </a:t>
            </a:r>
          </a:p>
          <a:p>
            <a:r>
              <a:rPr lang="en-US" sz="4000" dirty="0"/>
              <a:t>p ≤ 0.01), ,control (G1-phase: 66.4%; S-phase: 20.0%).</a:t>
            </a:r>
            <a:endParaRPr lang="el-GR" sz="4000" dirty="0"/>
          </a:p>
        </p:txBody>
      </p:sp>
      <p:pic>
        <p:nvPicPr>
          <p:cNvPr id="59" name="Εικόνα 58">
            <a:extLst>
              <a:ext uri="{FF2B5EF4-FFF2-40B4-BE49-F238E27FC236}">
                <a16:creationId xmlns:a16="http://schemas.microsoft.com/office/drawing/2014/main" id="{BBED1B41-66BE-BC87-34DC-80C6AC9563B7}"/>
              </a:ext>
            </a:extLst>
          </p:cNvPr>
          <p:cNvPicPr>
            <a:picLocks noChangeAspect="1"/>
          </p:cNvPicPr>
          <p:nvPr/>
        </p:nvPicPr>
        <p:blipFill>
          <a:blip r:embed="rId11"/>
          <a:stretch>
            <a:fillRect/>
          </a:stretch>
        </p:blipFill>
        <p:spPr>
          <a:xfrm>
            <a:off x="43766396" y="13373266"/>
            <a:ext cx="6488959" cy="6580225"/>
          </a:xfrm>
          <a:prstGeom prst="rect">
            <a:avLst/>
          </a:prstGeom>
        </p:spPr>
        <p:style>
          <a:lnRef idx="2">
            <a:schemeClr val="dk1"/>
          </a:lnRef>
          <a:fillRef idx="1">
            <a:schemeClr val="lt1"/>
          </a:fillRef>
          <a:effectRef idx="0">
            <a:schemeClr val="dk1"/>
          </a:effectRef>
          <a:fontRef idx="minor">
            <a:schemeClr val="dk1"/>
          </a:fontRef>
        </p:style>
      </p:pic>
      <p:pic>
        <p:nvPicPr>
          <p:cNvPr id="61" name="Εικόνα 60">
            <a:extLst>
              <a:ext uri="{FF2B5EF4-FFF2-40B4-BE49-F238E27FC236}">
                <a16:creationId xmlns:a16="http://schemas.microsoft.com/office/drawing/2014/main" id="{E5E2F294-A548-C8AD-8D16-4CA38EAD9FA2}"/>
              </a:ext>
            </a:extLst>
          </p:cNvPr>
          <p:cNvPicPr>
            <a:picLocks noChangeAspect="1"/>
          </p:cNvPicPr>
          <p:nvPr/>
        </p:nvPicPr>
        <p:blipFill>
          <a:blip r:embed="rId12"/>
          <a:stretch>
            <a:fillRect/>
          </a:stretch>
        </p:blipFill>
        <p:spPr>
          <a:xfrm>
            <a:off x="31141130" y="10448555"/>
            <a:ext cx="8116198" cy="5885567"/>
          </a:xfrm>
          <a:prstGeom prst="rect">
            <a:avLst/>
          </a:prstGeom>
        </p:spPr>
        <p:style>
          <a:lnRef idx="2">
            <a:schemeClr val="dk1"/>
          </a:lnRef>
          <a:fillRef idx="1">
            <a:schemeClr val="lt1"/>
          </a:fillRef>
          <a:effectRef idx="0">
            <a:schemeClr val="dk1"/>
          </a:effectRef>
          <a:fontRef idx="minor">
            <a:schemeClr val="dk1"/>
          </a:fontRef>
        </p:style>
      </p:pic>
      <p:sp>
        <p:nvSpPr>
          <p:cNvPr id="62" name="TextBox 61">
            <a:extLst>
              <a:ext uri="{FF2B5EF4-FFF2-40B4-BE49-F238E27FC236}">
                <a16:creationId xmlns:a16="http://schemas.microsoft.com/office/drawing/2014/main" id="{AD95FA71-DA63-7FC0-436F-3A237989595A}"/>
              </a:ext>
            </a:extLst>
          </p:cNvPr>
          <p:cNvSpPr txBox="1"/>
          <p:nvPr/>
        </p:nvSpPr>
        <p:spPr>
          <a:xfrm>
            <a:off x="30952502" y="22677329"/>
            <a:ext cx="6639453" cy="1015663"/>
          </a:xfrm>
          <a:prstGeom prst="rect">
            <a:avLst/>
          </a:prstGeom>
          <a:solidFill>
            <a:srgbClr val="46738C"/>
          </a:solidFill>
        </p:spPr>
        <p:txBody>
          <a:bodyPr wrap="square" rtlCol="0">
            <a:spAutoFit/>
          </a:bodyPr>
          <a:lstStyle/>
          <a:p>
            <a:r>
              <a:rPr lang="en-US" sz="6000" dirty="0">
                <a:solidFill>
                  <a:schemeClr val="bg1">
                    <a:lumMod val="95000"/>
                  </a:schemeClr>
                </a:solidFill>
              </a:rPr>
              <a:t>CONCLUSIONS</a:t>
            </a:r>
            <a:endParaRPr lang="el-GR" sz="6000" dirty="0">
              <a:solidFill>
                <a:schemeClr val="bg1">
                  <a:lumMod val="95000"/>
                </a:schemeClr>
              </a:solidFill>
            </a:endParaRPr>
          </a:p>
        </p:txBody>
      </p:sp>
      <p:sp>
        <p:nvSpPr>
          <p:cNvPr id="64" name="TextBox 63">
            <a:extLst>
              <a:ext uri="{FF2B5EF4-FFF2-40B4-BE49-F238E27FC236}">
                <a16:creationId xmlns:a16="http://schemas.microsoft.com/office/drawing/2014/main" id="{7D5FD058-F699-CE2B-A26A-A8EE0F97DEE9}"/>
              </a:ext>
            </a:extLst>
          </p:cNvPr>
          <p:cNvSpPr txBox="1"/>
          <p:nvPr/>
        </p:nvSpPr>
        <p:spPr>
          <a:xfrm>
            <a:off x="30958062" y="23734344"/>
            <a:ext cx="19980693" cy="5509200"/>
          </a:xfrm>
          <a:prstGeom prst="rect">
            <a:avLst/>
          </a:prstGeom>
          <a:noFill/>
        </p:spPr>
        <p:txBody>
          <a:bodyPr wrap="square" rtlCol="0">
            <a:spAutoFit/>
          </a:bodyPr>
          <a:lstStyle/>
          <a:p>
            <a:r>
              <a:rPr lang="en-US" sz="4400" dirty="0"/>
              <a:t>Our research shows that SDC3 may have an impact on important cancer characteristics linked to breast carcinogenesis and cancer progression. We suggest that SDC3 may influence the behavior of human breast cancer cells by controlling the activity of the proto-oncogene tyrosine-protein kinase </a:t>
            </a:r>
            <a:r>
              <a:rPr lang="en-US" sz="4400" dirty="0" err="1"/>
              <a:t>Src</a:t>
            </a:r>
            <a:r>
              <a:rPr lang="en-US" sz="4400" dirty="0"/>
              <a:t> (SRC) in the context of the TF pathway, as well as other genes involved in important breast cancer signaling pathways. The functional alterations seen with SDC3 depletion may have a mechanistic explanation according to this molecular research.</a:t>
            </a:r>
            <a:endParaRPr lang="el-GR" sz="4400" dirty="0"/>
          </a:p>
          <a:p>
            <a:endParaRPr lang="el-GR" sz="4400" dirty="0"/>
          </a:p>
        </p:txBody>
      </p:sp>
      <p:sp>
        <p:nvSpPr>
          <p:cNvPr id="66" name="TextBox 65">
            <a:extLst>
              <a:ext uri="{FF2B5EF4-FFF2-40B4-BE49-F238E27FC236}">
                <a16:creationId xmlns:a16="http://schemas.microsoft.com/office/drawing/2014/main" id="{13EF65A3-BA0A-C982-32B6-EB83F29E6A8E}"/>
              </a:ext>
            </a:extLst>
          </p:cNvPr>
          <p:cNvSpPr txBox="1"/>
          <p:nvPr/>
        </p:nvSpPr>
        <p:spPr>
          <a:xfrm>
            <a:off x="31241208" y="16607905"/>
            <a:ext cx="10229591" cy="1323439"/>
          </a:xfrm>
          <a:prstGeom prst="rect">
            <a:avLst/>
          </a:prstGeom>
          <a:noFill/>
        </p:spPr>
        <p:txBody>
          <a:bodyPr wrap="square" rtlCol="0">
            <a:spAutoFit/>
          </a:bodyPr>
          <a:lstStyle/>
          <a:p>
            <a:r>
              <a:rPr lang="en-US" sz="4000" dirty="0"/>
              <a:t>The migration of MDA-MB-231 cells was significantly decreased in </a:t>
            </a:r>
            <a:r>
              <a:rPr lang="en-US" sz="4000" dirty="0" err="1"/>
              <a:t>transwell</a:t>
            </a:r>
            <a:r>
              <a:rPr lang="en-US" sz="4000" dirty="0"/>
              <a:t> migration</a:t>
            </a:r>
            <a:endParaRPr lang="el-GR" sz="4000" dirty="0"/>
          </a:p>
        </p:txBody>
      </p:sp>
      <p:sp>
        <p:nvSpPr>
          <p:cNvPr id="67" name="TextBox 66">
            <a:extLst>
              <a:ext uri="{FF2B5EF4-FFF2-40B4-BE49-F238E27FC236}">
                <a16:creationId xmlns:a16="http://schemas.microsoft.com/office/drawing/2014/main" id="{B755116B-55B4-4733-76F8-4208B3CD8BA0}"/>
              </a:ext>
            </a:extLst>
          </p:cNvPr>
          <p:cNvSpPr txBox="1"/>
          <p:nvPr/>
        </p:nvSpPr>
        <p:spPr>
          <a:xfrm>
            <a:off x="40563018" y="12076000"/>
            <a:ext cx="11235726" cy="1938992"/>
          </a:xfrm>
          <a:prstGeom prst="rect">
            <a:avLst/>
          </a:prstGeom>
          <a:noFill/>
        </p:spPr>
        <p:txBody>
          <a:bodyPr wrap="square" rtlCol="0">
            <a:spAutoFit/>
          </a:bodyPr>
          <a:lstStyle/>
          <a:p>
            <a:r>
              <a:rPr lang="en-US" sz="4000" dirty="0"/>
              <a:t>Wound area was significantly increased</a:t>
            </a:r>
          </a:p>
          <a:p>
            <a:r>
              <a:rPr lang="en-US" sz="4000" dirty="0"/>
              <a:t>after SDC3 knockdown. MCF-7 cells displayed little changes.</a:t>
            </a:r>
            <a:endParaRPr lang="el-GR" sz="4000" dirty="0"/>
          </a:p>
        </p:txBody>
      </p:sp>
      <p:pic>
        <p:nvPicPr>
          <p:cNvPr id="69" name="Εικόνα 68">
            <a:extLst>
              <a:ext uri="{FF2B5EF4-FFF2-40B4-BE49-F238E27FC236}">
                <a16:creationId xmlns:a16="http://schemas.microsoft.com/office/drawing/2014/main" id="{4C720C9C-D26D-309E-EC27-8F29B8601F9A}"/>
              </a:ext>
            </a:extLst>
          </p:cNvPr>
          <p:cNvPicPr>
            <a:picLocks noChangeAspect="1"/>
          </p:cNvPicPr>
          <p:nvPr/>
        </p:nvPicPr>
        <p:blipFill>
          <a:blip r:embed="rId13"/>
          <a:stretch>
            <a:fillRect/>
          </a:stretch>
        </p:blipFill>
        <p:spPr>
          <a:xfrm>
            <a:off x="30871233" y="18039138"/>
            <a:ext cx="8993854" cy="4638192"/>
          </a:xfrm>
          <a:prstGeom prst="rect">
            <a:avLst/>
          </a:prstGeom>
        </p:spPr>
      </p:pic>
      <p:sp>
        <p:nvSpPr>
          <p:cNvPr id="70" name="TextBox 69">
            <a:extLst>
              <a:ext uri="{FF2B5EF4-FFF2-40B4-BE49-F238E27FC236}">
                <a16:creationId xmlns:a16="http://schemas.microsoft.com/office/drawing/2014/main" id="{C25C193A-DCB1-31D1-2F1F-4BB23CDDFA49}"/>
              </a:ext>
            </a:extLst>
          </p:cNvPr>
          <p:cNvSpPr txBox="1"/>
          <p:nvPr/>
        </p:nvSpPr>
        <p:spPr>
          <a:xfrm>
            <a:off x="39406407" y="19974167"/>
            <a:ext cx="11793643" cy="2554545"/>
          </a:xfrm>
          <a:prstGeom prst="rect">
            <a:avLst/>
          </a:prstGeom>
          <a:noFill/>
        </p:spPr>
        <p:txBody>
          <a:bodyPr wrap="square" rtlCol="0">
            <a:spAutoFit/>
          </a:bodyPr>
          <a:lstStyle/>
          <a:p>
            <a:r>
              <a:rPr lang="en-US" sz="4000" dirty="0"/>
              <a:t>The effect of SDC3 depletion on the potential activation of </a:t>
            </a:r>
            <a:r>
              <a:rPr lang="en-US" sz="4000" dirty="0" err="1"/>
              <a:t>Src</a:t>
            </a:r>
            <a:r>
              <a:rPr lang="en-US" sz="4000" dirty="0"/>
              <a:t> proto-oncogene tyrosine-protein kinase (</a:t>
            </a:r>
            <a:r>
              <a:rPr lang="en-US" sz="4000" dirty="0" err="1"/>
              <a:t>pSRC</a:t>
            </a:r>
            <a:r>
              <a:rPr lang="en-US" sz="4000" dirty="0"/>
              <a:t>), as well as expression of its total form (SRC)</a:t>
            </a:r>
            <a:endParaRPr lang="el-GR" sz="4000" dirty="0"/>
          </a:p>
        </p:txBody>
      </p:sp>
    </p:spTree>
    <p:extLst>
      <p:ext uri="{BB962C8B-B14F-4D97-AF65-F5344CB8AC3E}">
        <p14:creationId xmlns:p14="http://schemas.microsoft.com/office/powerpoint/2010/main" val="3444117278"/>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6050</TotalTime>
  <Words>730</Words>
  <Application>Microsoft Office PowerPoint</Application>
  <PresentationFormat>Προσαρμογή</PresentationFormat>
  <Paragraphs>19</Paragraphs>
  <Slides>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Aptos</vt:lpstr>
      <vt:lpstr>Aptos Display</vt:lpstr>
      <vt:lpstr>Arial</vt:lpstr>
      <vt:lpstr>Calibri</vt:lpstr>
      <vt:lpstr>Θέμα του Office</vt:lpstr>
      <vt:lpstr>The role of the Cell Surface Heparan Sulfate Proteoglycan Syndecan-3 in Breast cancer Pathophysiology Lena Habenicht 1 , Nourhan Hassan 2,3 , Nancy A. Espinoza-Sànchez 1,4 , Jessica Oyie Sousa Onyeisi 1 , Balázs Gy˝orffy 5 , Lars Hanker 1 , Burkhard Greve 4 and Martin Götte 1,*  1 Department of Gynecology and Obstetrics, Münster University Hospital, Albert-Schweitzer Campus 1, 48149 Münster, Germany; nancyadriana.espinozasanchez@ukmuenster.de (N.A.E.-S.); jessicaoyie.Sousaonyeisi@ukmuenster.de (J.O.S.O.); lars.hanker@ukmuenster.de (L.H.) 2 Center for Molecular Medicine Cologne, University of Cologne, Robert-Koch-Straße 21, 50931 Cologne, Germany; nourhan.hassan@uk-koeln.de 3 Biotechnology Department, Faculty of Science, Cairo University, Giza 12613, Egypt 4 Department of Radiotherapy-Radiooncology, Münster University Hospital, Albert-Schweitzer Campus 1, 48149 Münster, Germany; greveb@uni-muenster.de 5 Department of Bioinformatics, Semmelweis University, T˝uzoltó utca 7-9, 1094 Budapest, Hungary; gyorffy.balazs@med.semmelweis-univ.hu * Correspondence: mgotte@uni-muenster.de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Βάσω Αλεβίζου</dc:creator>
  <cp:lastModifiedBy>Βάσω Αλεβίζου</cp:lastModifiedBy>
  <cp:revision>1</cp:revision>
  <dcterms:created xsi:type="dcterms:W3CDTF">2025-12-04T14:28:11Z</dcterms:created>
  <dcterms:modified xsi:type="dcterms:W3CDTF">2025-12-08T19:18:39Z</dcterms:modified>
</cp:coreProperties>
</file>