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4FB"/>
    <a:srgbClr val="D8E7F4"/>
    <a:srgbClr val="FFE7E7"/>
    <a:srgbClr val="800000"/>
    <a:srgbClr val="BAD838"/>
    <a:srgbClr val="F6C6AD"/>
    <a:srgbClr val="D4B0B0"/>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05" autoAdjust="0"/>
  </p:normalViewPr>
  <p:slideViewPr>
    <p:cSldViewPr snapToGrid="0">
      <p:cViewPr>
        <p:scale>
          <a:sx n="17" d="100"/>
          <a:sy n="17" d="100"/>
        </p:scale>
        <p:origin x="1026" y="-16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06BDD-1C3B-4C1D-877B-4AD4671614D4}" type="datetimeFigureOut">
              <a:rPr lang="el-GR" smtClean="0"/>
              <a:t>15/12/2025</a:t>
            </a:fld>
            <a:endParaRPr lang="el-GR"/>
          </a:p>
        </p:txBody>
      </p:sp>
      <p:sp>
        <p:nvSpPr>
          <p:cNvPr id="4" name="Θέση εικόνας διαφάνειας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8B2A0-1B95-4D9A-B255-A2D0449179B5}" type="slidenum">
              <a:rPr lang="el-GR" smtClean="0"/>
              <a:t>‹#›</a:t>
            </a:fld>
            <a:endParaRPr lang="el-GR"/>
          </a:p>
        </p:txBody>
      </p:sp>
    </p:spTree>
    <p:extLst>
      <p:ext uri="{BB962C8B-B14F-4D97-AF65-F5344CB8AC3E}">
        <p14:creationId xmlns:p14="http://schemas.microsoft.com/office/powerpoint/2010/main" val="1348298766"/>
      </p:ext>
    </p:extLst>
  </p:cSld>
  <p:clrMap bg1="lt1" tx1="dk1" bg2="lt2" tx2="dk2" accent1="accent1" accent2="accent2" accent3="accent3" accent4="accent4" accent5="accent5" accent6="accent6" hlink="hlink" folHlink="folHlink"/>
  <p:notesStyle>
    <a:lvl1pPr marL="0" algn="l" defTabSz="3455975" rtl="0" eaLnBrk="1" latinLnBrk="0" hangingPunct="1">
      <a:defRPr sz="4535" kern="1200">
        <a:solidFill>
          <a:schemeClr val="tx1"/>
        </a:solidFill>
        <a:latin typeface="+mn-lt"/>
        <a:ea typeface="+mn-ea"/>
        <a:cs typeface="+mn-cs"/>
      </a:defRPr>
    </a:lvl1pPr>
    <a:lvl2pPr marL="1727987" algn="l" defTabSz="3455975" rtl="0" eaLnBrk="1" latinLnBrk="0" hangingPunct="1">
      <a:defRPr sz="4535" kern="1200">
        <a:solidFill>
          <a:schemeClr val="tx1"/>
        </a:solidFill>
        <a:latin typeface="+mn-lt"/>
        <a:ea typeface="+mn-ea"/>
        <a:cs typeface="+mn-cs"/>
      </a:defRPr>
    </a:lvl2pPr>
    <a:lvl3pPr marL="3455975" algn="l" defTabSz="3455975" rtl="0" eaLnBrk="1" latinLnBrk="0" hangingPunct="1">
      <a:defRPr sz="4535" kern="1200">
        <a:solidFill>
          <a:schemeClr val="tx1"/>
        </a:solidFill>
        <a:latin typeface="+mn-lt"/>
        <a:ea typeface="+mn-ea"/>
        <a:cs typeface="+mn-cs"/>
      </a:defRPr>
    </a:lvl3pPr>
    <a:lvl4pPr marL="5183962" algn="l" defTabSz="3455975" rtl="0" eaLnBrk="1" latinLnBrk="0" hangingPunct="1">
      <a:defRPr sz="4535" kern="1200">
        <a:solidFill>
          <a:schemeClr val="tx1"/>
        </a:solidFill>
        <a:latin typeface="+mn-lt"/>
        <a:ea typeface="+mn-ea"/>
        <a:cs typeface="+mn-cs"/>
      </a:defRPr>
    </a:lvl4pPr>
    <a:lvl5pPr marL="6911950" algn="l" defTabSz="3455975" rtl="0" eaLnBrk="1" latinLnBrk="0" hangingPunct="1">
      <a:defRPr sz="4535" kern="1200">
        <a:solidFill>
          <a:schemeClr val="tx1"/>
        </a:solidFill>
        <a:latin typeface="+mn-lt"/>
        <a:ea typeface="+mn-ea"/>
        <a:cs typeface="+mn-cs"/>
      </a:defRPr>
    </a:lvl5pPr>
    <a:lvl6pPr marL="8639937" algn="l" defTabSz="3455975" rtl="0" eaLnBrk="1" latinLnBrk="0" hangingPunct="1">
      <a:defRPr sz="4535" kern="1200">
        <a:solidFill>
          <a:schemeClr val="tx1"/>
        </a:solidFill>
        <a:latin typeface="+mn-lt"/>
        <a:ea typeface="+mn-ea"/>
        <a:cs typeface="+mn-cs"/>
      </a:defRPr>
    </a:lvl6pPr>
    <a:lvl7pPr marL="10367924" algn="l" defTabSz="3455975" rtl="0" eaLnBrk="1" latinLnBrk="0" hangingPunct="1">
      <a:defRPr sz="4535" kern="1200">
        <a:solidFill>
          <a:schemeClr val="tx1"/>
        </a:solidFill>
        <a:latin typeface="+mn-lt"/>
        <a:ea typeface="+mn-ea"/>
        <a:cs typeface="+mn-cs"/>
      </a:defRPr>
    </a:lvl7pPr>
    <a:lvl8pPr marL="12095912" algn="l" defTabSz="3455975" rtl="0" eaLnBrk="1" latinLnBrk="0" hangingPunct="1">
      <a:defRPr sz="4535" kern="1200">
        <a:solidFill>
          <a:schemeClr val="tx1"/>
        </a:solidFill>
        <a:latin typeface="+mn-lt"/>
        <a:ea typeface="+mn-ea"/>
        <a:cs typeface="+mn-cs"/>
      </a:defRPr>
    </a:lvl8pPr>
    <a:lvl9pPr marL="13823899" algn="l" defTabSz="3455975" rtl="0" eaLnBrk="1" latinLnBrk="0" hangingPunct="1">
      <a:defRPr sz="45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A98B2A0-1B95-4D9A-B255-A2D0449179B5}" type="slidenum">
              <a:rPr lang="el-GR" smtClean="0"/>
              <a:t>1</a:t>
            </a:fld>
            <a:endParaRPr lang="el-GR"/>
          </a:p>
        </p:txBody>
      </p:sp>
    </p:spTree>
    <p:extLst>
      <p:ext uri="{BB962C8B-B14F-4D97-AF65-F5344CB8AC3E}">
        <p14:creationId xmlns:p14="http://schemas.microsoft.com/office/powerpoint/2010/main" val="406295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AB49747-66C0-4293-8F8E-06CB40E88B05}"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3980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AB49747-66C0-4293-8F8E-06CB40E88B05}"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222050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AB49747-66C0-4293-8F8E-06CB40E88B05}"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125463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AB49747-66C0-4293-8F8E-06CB40E88B05}"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285198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tint val="82000"/>
                  </a:schemeClr>
                </a:solidFill>
              </a:defRPr>
            </a:lvl1pPr>
            <a:lvl2pPr marL="1440043" indent="0">
              <a:buNone/>
              <a:defRPr sz="6299">
                <a:solidFill>
                  <a:schemeClr val="tx1">
                    <a:tint val="82000"/>
                  </a:schemeClr>
                </a:solidFill>
              </a:defRPr>
            </a:lvl2pPr>
            <a:lvl3pPr marL="2880086" indent="0">
              <a:buNone/>
              <a:defRPr sz="5669">
                <a:solidFill>
                  <a:schemeClr val="tx1">
                    <a:tint val="82000"/>
                  </a:schemeClr>
                </a:solidFill>
              </a:defRPr>
            </a:lvl3pPr>
            <a:lvl4pPr marL="4320129" indent="0">
              <a:buNone/>
              <a:defRPr sz="5040">
                <a:solidFill>
                  <a:schemeClr val="tx1">
                    <a:tint val="82000"/>
                  </a:schemeClr>
                </a:solidFill>
              </a:defRPr>
            </a:lvl4pPr>
            <a:lvl5pPr marL="5760171" indent="0">
              <a:buNone/>
              <a:defRPr sz="5040">
                <a:solidFill>
                  <a:schemeClr val="tx1">
                    <a:tint val="82000"/>
                  </a:schemeClr>
                </a:solidFill>
              </a:defRPr>
            </a:lvl5pPr>
            <a:lvl6pPr marL="7200214" indent="0">
              <a:buNone/>
              <a:defRPr sz="5040">
                <a:solidFill>
                  <a:schemeClr val="tx1">
                    <a:tint val="82000"/>
                  </a:schemeClr>
                </a:solidFill>
              </a:defRPr>
            </a:lvl6pPr>
            <a:lvl7pPr marL="8640257" indent="0">
              <a:buNone/>
              <a:defRPr sz="5040">
                <a:solidFill>
                  <a:schemeClr val="tx1">
                    <a:tint val="82000"/>
                  </a:schemeClr>
                </a:solidFill>
              </a:defRPr>
            </a:lvl7pPr>
            <a:lvl8pPr marL="10080300" indent="0">
              <a:buNone/>
              <a:defRPr sz="5040">
                <a:solidFill>
                  <a:schemeClr val="tx1">
                    <a:tint val="82000"/>
                  </a:schemeClr>
                </a:solidFill>
              </a:defRPr>
            </a:lvl8pPr>
            <a:lvl9pPr marL="11520343" indent="0">
              <a:buNone/>
              <a:defRPr sz="5040">
                <a:solidFill>
                  <a:schemeClr val="tx1">
                    <a:tint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AB49747-66C0-4293-8F8E-06CB40E88B05}" type="datetimeFigureOut">
              <a:rPr lang="el-GR" smtClean="0"/>
              <a:t>15/12/2025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30905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AB49747-66C0-4293-8F8E-06CB40E88B05}"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20809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l-GR"/>
              <a:t>Στυλ κειμένου υποδείγματος</a:t>
            </a:r>
          </a:p>
        </p:txBody>
      </p:sp>
      <p:sp>
        <p:nvSpPr>
          <p:cNvPr id="4" name="Content Placeholder 3"/>
          <p:cNvSpPr>
            <a:spLocks noGrp="1"/>
          </p:cNvSpPr>
          <p:nvPr>
            <p:ph sz="half" idx="2"/>
          </p:nvPr>
        </p:nvSpPr>
        <p:spPr>
          <a:xfrm>
            <a:off x="1983784" y="15780233"/>
            <a:ext cx="12183928" cy="2321034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l-GR"/>
              <a:t>Στυλ κειμένου υποδείγματος</a:t>
            </a:r>
          </a:p>
        </p:txBody>
      </p:sp>
      <p:sp>
        <p:nvSpPr>
          <p:cNvPr id="6" name="Content Placeholder 5"/>
          <p:cNvSpPr>
            <a:spLocks noGrp="1"/>
          </p:cNvSpPr>
          <p:nvPr>
            <p:ph sz="quarter" idx="4"/>
          </p:nvPr>
        </p:nvSpPr>
        <p:spPr>
          <a:xfrm>
            <a:off x="14580217" y="15780233"/>
            <a:ext cx="12243932" cy="2321034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AB49747-66C0-4293-8F8E-06CB40E88B05}" type="datetimeFigureOut">
              <a:rPr lang="el-GR" smtClean="0"/>
              <a:t>15/12/2025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362882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AB49747-66C0-4293-8F8E-06CB40E88B05}" type="datetimeFigureOut">
              <a:rPr lang="el-GR" smtClean="0"/>
              <a:t>15/12/2025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8392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49747-66C0-4293-8F8E-06CB40E88B05}" type="datetimeFigureOut">
              <a:rPr lang="el-GR" smtClean="0"/>
              <a:t>15/12/2025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144702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AB49747-66C0-4293-8F8E-06CB40E88B05}"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11858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AB49747-66C0-4293-8F8E-06CB40E88B05}" type="datetimeFigureOut">
              <a:rPr lang="el-GR" smtClean="0"/>
              <a:t>15/12/2025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25886A3-27BD-4675-821C-7A1063493742}" type="slidenum">
              <a:rPr lang="el-GR" smtClean="0"/>
              <a:t>‹#›</a:t>
            </a:fld>
            <a:endParaRPr lang="el-GR"/>
          </a:p>
        </p:txBody>
      </p:sp>
    </p:spTree>
    <p:extLst>
      <p:ext uri="{BB962C8B-B14F-4D97-AF65-F5344CB8AC3E}">
        <p14:creationId xmlns:p14="http://schemas.microsoft.com/office/powerpoint/2010/main" val="425361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82000"/>
                  </a:schemeClr>
                </a:solidFill>
              </a:defRPr>
            </a:lvl1pPr>
          </a:lstStyle>
          <a:p>
            <a:fld id="{1AB49747-66C0-4293-8F8E-06CB40E88B05}" type="datetimeFigureOut">
              <a:rPr lang="el-GR" smtClean="0"/>
              <a:t>15/12/2025</a:t>
            </a:fld>
            <a:endParaRPr lang="el-G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82000"/>
                  </a:schemeClr>
                </a:solidFill>
              </a:defRPr>
            </a:lvl1pPr>
          </a:lstStyle>
          <a:p>
            <a:fld id="{125886A3-27BD-4675-821C-7A1063493742}" type="slidenum">
              <a:rPr lang="el-GR" smtClean="0"/>
              <a:t>‹#›</a:t>
            </a:fld>
            <a:endParaRPr lang="el-GR"/>
          </a:p>
        </p:txBody>
      </p:sp>
    </p:spTree>
    <p:extLst>
      <p:ext uri="{BB962C8B-B14F-4D97-AF65-F5344CB8AC3E}">
        <p14:creationId xmlns:p14="http://schemas.microsoft.com/office/powerpoint/2010/main" val="609761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Ορθογώνιο 41">
            <a:extLst>
              <a:ext uri="{FF2B5EF4-FFF2-40B4-BE49-F238E27FC236}">
                <a16:creationId xmlns:a16="http://schemas.microsoft.com/office/drawing/2014/main" id="{D32CAF03-4957-4CE4-9895-DFC3FE823EE9}"/>
              </a:ext>
            </a:extLst>
          </p:cNvPr>
          <p:cNvSpPr/>
          <p:nvPr/>
        </p:nvSpPr>
        <p:spPr>
          <a:xfrm>
            <a:off x="161607" y="-3985623"/>
            <a:ext cx="28800425" cy="43183734"/>
          </a:xfrm>
          <a:prstGeom prst="rect">
            <a:avLst/>
          </a:prstGeom>
          <a:solidFill>
            <a:srgbClr val="F5F9F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7975532F-A899-70FE-F3F3-1AC1E613B7A0}"/>
              </a:ext>
            </a:extLst>
          </p:cNvPr>
          <p:cNvSpPr>
            <a:spLocks noGrp="1"/>
          </p:cNvSpPr>
          <p:nvPr>
            <p:ph type="ctrTitle"/>
          </p:nvPr>
        </p:nvSpPr>
        <p:spPr>
          <a:xfrm>
            <a:off x="2160031" y="2407499"/>
            <a:ext cx="24480361" cy="2966224"/>
          </a:xfrm>
        </p:spPr>
        <p:txBody>
          <a:bodyPr>
            <a:noAutofit/>
          </a:bodyPr>
          <a:lstStyle/>
          <a:p>
            <a:r>
              <a:rPr lang="en-US" sz="9800" dirty="0">
                <a:latin typeface="Arial" panose="020B0604020202020204" pitchFamily="34" charset="0"/>
                <a:cs typeface="Arial" panose="020B0604020202020204" pitchFamily="34" charset="0"/>
              </a:rPr>
              <a:t>RAD23B Promotes Colorectal Cancer Metastasis via the</a:t>
            </a:r>
            <a:br>
              <a:rPr lang="en-US" sz="9800" dirty="0">
                <a:latin typeface="Arial" panose="020B0604020202020204" pitchFamily="34" charset="0"/>
                <a:cs typeface="Arial" panose="020B0604020202020204" pitchFamily="34" charset="0"/>
              </a:rPr>
            </a:br>
            <a:r>
              <a:rPr lang="en-US" sz="9800" dirty="0">
                <a:latin typeface="Arial" panose="020B0604020202020204" pitchFamily="34" charset="0"/>
                <a:cs typeface="Arial" panose="020B0604020202020204" pitchFamily="34" charset="0"/>
              </a:rPr>
              <a:t>Talin1/Integrin/PI3K/AKT/MMP9 Axis</a:t>
            </a:r>
            <a:br>
              <a:rPr lang="en-US" sz="98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Jun Li ,Yang Chen, Zhijiao Hao, Zhiyong Zhang, Jingyi Fan, Xiao Liu, Xueli  Zhao, Hongyan Zhang and Chenpeng Wu</a:t>
            </a:r>
            <a:endParaRPr lang="el-GR" sz="3600" dirty="0">
              <a:latin typeface="Arial" panose="020B0604020202020204" pitchFamily="34" charset="0"/>
              <a:cs typeface="Arial" panose="020B0604020202020204" pitchFamily="34" charset="0"/>
            </a:endParaRPr>
          </a:p>
        </p:txBody>
      </p:sp>
      <p:sp>
        <p:nvSpPr>
          <p:cNvPr id="5" name="Ορθογώνιο: Στρογγύλεμα γωνιών 4">
            <a:extLst>
              <a:ext uri="{FF2B5EF4-FFF2-40B4-BE49-F238E27FC236}">
                <a16:creationId xmlns:a16="http://schemas.microsoft.com/office/drawing/2014/main" id="{C3608A46-6FE8-591D-E1F6-BF55130547DB}"/>
              </a:ext>
            </a:extLst>
          </p:cNvPr>
          <p:cNvSpPr/>
          <p:nvPr/>
        </p:nvSpPr>
        <p:spPr>
          <a:xfrm>
            <a:off x="349650" y="5907383"/>
            <a:ext cx="13630651" cy="838785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dirty="0">
                <a:cs typeface="Arial" panose="020B0604020202020204" pitchFamily="34" charset="0"/>
              </a:rPr>
              <a:t>Background</a:t>
            </a:r>
          </a:p>
          <a:p>
            <a:pPr algn="ctr"/>
            <a:endParaRPr lang="en-US" sz="4000" dirty="0">
              <a:latin typeface="Times New Roman" panose="02020603050405020304" pitchFamily="18" charset="0"/>
              <a:cs typeface="Times New Roman" panose="02020603050405020304" pitchFamily="18" charset="0"/>
            </a:endParaRPr>
          </a:p>
          <a:p>
            <a:pPr algn="ctr"/>
            <a:r>
              <a:rPr lang="en-US" sz="4000" dirty="0">
                <a:latin typeface="Arial" panose="020B0604020202020204" pitchFamily="34" charset="0"/>
                <a:cs typeface="Arial" panose="020B0604020202020204" pitchFamily="34" charset="0"/>
              </a:rPr>
              <a:t>Colorectal cancers (CRCs) are characterized by diffuse infiltration of tumor cells into the regional lymph nodes and metastasis to distant organs, and its highly invasive nature contributes to disease recurrence and poor outcomes. CRC ranks among the foremost causes of cancer-related mortality globally.</a:t>
            </a:r>
          </a:p>
          <a:p>
            <a:pPr algn="ctr"/>
            <a:endParaRPr lang="en-US" sz="4000" dirty="0">
              <a:latin typeface="Times New Roman" panose="02020603050405020304" pitchFamily="18" charset="0"/>
              <a:cs typeface="Times New Roman" panose="02020603050405020304" pitchFamily="18" charset="0"/>
            </a:endParaRPr>
          </a:p>
          <a:p>
            <a:pPr algn="ctr"/>
            <a:r>
              <a:rPr lang="en-US" sz="4000" dirty="0">
                <a:latin typeface="Arial" panose="020B0604020202020204" pitchFamily="34" charset="0"/>
                <a:cs typeface="Arial" panose="020B0604020202020204" pitchFamily="34" charset="0"/>
              </a:rPr>
              <a:t>Radiation sensitive 23 homolog B (RAD23B), a DNA repair-related protein, modulates several signaling pathways that influence cellular proliferation, migration, and invasion</a:t>
            </a:r>
            <a:r>
              <a:rPr lang="en-US" sz="4000" dirty="0">
                <a:latin typeface="Times New Roman" panose="02020603050405020304" pitchFamily="18" charset="0"/>
                <a:cs typeface="Times New Roman" panose="02020603050405020304" pitchFamily="18" charset="0"/>
              </a:rPr>
              <a:t>.</a:t>
            </a:r>
            <a:endParaRPr lang="el-GR" sz="4000" dirty="0"/>
          </a:p>
        </p:txBody>
      </p:sp>
      <p:sp>
        <p:nvSpPr>
          <p:cNvPr id="10" name="Ορθογώνιο: Στρογγύλεμα γωνιών 9">
            <a:extLst>
              <a:ext uri="{FF2B5EF4-FFF2-40B4-BE49-F238E27FC236}">
                <a16:creationId xmlns:a16="http://schemas.microsoft.com/office/drawing/2014/main" id="{F10748D0-2090-D3BF-8F8D-D4F16DBFB910}"/>
              </a:ext>
            </a:extLst>
          </p:cNvPr>
          <p:cNvSpPr/>
          <p:nvPr/>
        </p:nvSpPr>
        <p:spPr>
          <a:xfrm>
            <a:off x="456566" y="14710148"/>
            <a:ext cx="13450604" cy="535681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cs typeface="Arial" panose="020B0604020202020204" pitchFamily="34" charset="0"/>
              </a:rPr>
              <a:t>Aim</a:t>
            </a:r>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This study aimed to clarify the role of RAD23B in CRC metastasis and elucidate the underlying molecular mechanisms</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by</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which</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it</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regulates</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tumor</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cell</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migration,</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invasion, and</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metastasis through</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the</a:t>
            </a:r>
            <a:r>
              <a:rPr lang="el-GR"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Talin1/Integrin </a:t>
            </a:r>
            <a:r>
              <a:rPr lang="el-GR" sz="4000" dirty="0">
                <a:latin typeface="Arial" panose="020B0604020202020204" pitchFamily="34" charset="0"/>
                <a:cs typeface="Arial" panose="020B0604020202020204" pitchFamily="34" charset="0"/>
              </a:rPr>
              <a:t>β1/</a:t>
            </a:r>
            <a:r>
              <a:rPr lang="en-US" sz="4000" dirty="0">
                <a:latin typeface="Arial" panose="020B0604020202020204" pitchFamily="34" charset="0"/>
                <a:cs typeface="Arial" panose="020B0604020202020204" pitchFamily="34" charset="0"/>
              </a:rPr>
              <a:t>PI3K/AKT/matrix metalloproteinase 9 (MMP9) </a:t>
            </a:r>
            <a:r>
              <a:rPr lang="en-US" sz="4000">
                <a:latin typeface="Arial" panose="020B0604020202020204" pitchFamily="34" charset="0"/>
                <a:cs typeface="Arial" panose="020B0604020202020204" pitchFamily="34" charset="0"/>
              </a:rPr>
              <a:t>signaling axis.</a:t>
            </a:r>
            <a:endParaRPr lang="el-GR" sz="4000" dirty="0">
              <a:latin typeface="Arial" panose="020B0604020202020204" pitchFamily="34" charset="0"/>
              <a:cs typeface="Arial" panose="020B0604020202020204" pitchFamily="34" charset="0"/>
            </a:endParaRPr>
          </a:p>
        </p:txBody>
      </p:sp>
      <p:pic>
        <p:nvPicPr>
          <p:cNvPr id="20" name="Εικόνα 19" descr="Εικόνα που περιέχει κείμενο, στιγμιότυπο οθόνης, λογισμικό, εικονίδιο υπολογιστή&#10;&#10;Το περιεχόμενο που δημιουργείται από AI ενδέχεται να είναι εσφαλμένο.">
            <a:extLst>
              <a:ext uri="{FF2B5EF4-FFF2-40B4-BE49-F238E27FC236}">
                <a16:creationId xmlns:a16="http://schemas.microsoft.com/office/drawing/2014/main" id="{030028AE-54FB-60E4-AE49-ED9D79C12C32}"/>
              </a:ext>
            </a:extLst>
          </p:cNvPr>
          <p:cNvPicPr>
            <a:picLocks noChangeAspect="1"/>
          </p:cNvPicPr>
          <p:nvPr/>
        </p:nvPicPr>
        <p:blipFill>
          <a:blip r:embed="rId3">
            <a:extLst>
              <a:ext uri="{28A0092B-C50C-407E-A947-70E740481C1C}">
                <a14:useLocalDpi xmlns:a14="http://schemas.microsoft.com/office/drawing/2010/main" val="0"/>
              </a:ext>
            </a:extLst>
          </a:blip>
          <a:srcRect l="25107" t="30927" r="24347" b="40549"/>
          <a:stretch>
            <a:fillRect/>
          </a:stretch>
        </p:blipFill>
        <p:spPr>
          <a:xfrm>
            <a:off x="1825255" y="27720934"/>
            <a:ext cx="11827456" cy="3685479"/>
          </a:xfrm>
          <a:prstGeom prst="rect">
            <a:avLst/>
          </a:prstGeom>
        </p:spPr>
      </p:pic>
      <p:grpSp>
        <p:nvGrpSpPr>
          <p:cNvPr id="29" name="Ομάδα 28">
            <a:extLst>
              <a:ext uri="{FF2B5EF4-FFF2-40B4-BE49-F238E27FC236}">
                <a16:creationId xmlns:a16="http://schemas.microsoft.com/office/drawing/2014/main" id="{E3D02567-F6F3-97D8-ACAF-6C6638390884}"/>
              </a:ext>
            </a:extLst>
          </p:cNvPr>
          <p:cNvGrpSpPr/>
          <p:nvPr/>
        </p:nvGrpSpPr>
        <p:grpSpPr>
          <a:xfrm>
            <a:off x="349650" y="20521273"/>
            <a:ext cx="13557520" cy="17945763"/>
            <a:chOff x="958469" y="14044894"/>
            <a:chExt cx="12930586" cy="19318011"/>
          </a:xfrm>
        </p:grpSpPr>
        <p:grpSp>
          <p:nvGrpSpPr>
            <p:cNvPr id="17" name="Ομάδα 16">
              <a:extLst>
                <a:ext uri="{FF2B5EF4-FFF2-40B4-BE49-F238E27FC236}">
                  <a16:creationId xmlns:a16="http://schemas.microsoft.com/office/drawing/2014/main" id="{E367D199-6B18-E553-3847-515E0A4912FB}"/>
                </a:ext>
              </a:extLst>
            </p:cNvPr>
            <p:cNvGrpSpPr/>
            <p:nvPr/>
          </p:nvGrpSpPr>
          <p:grpSpPr>
            <a:xfrm>
              <a:off x="958469" y="14044894"/>
              <a:ext cx="12930586" cy="19318011"/>
              <a:chOff x="356288" y="15284490"/>
              <a:chExt cx="11622614" cy="15472915"/>
            </a:xfrm>
          </p:grpSpPr>
          <p:grpSp>
            <p:nvGrpSpPr>
              <p:cNvPr id="16" name="Ομάδα 15">
                <a:extLst>
                  <a:ext uri="{FF2B5EF4-FFF2-40B4-BE49-F238E27FC236}">
                    <a16:creationId xmlns:a16="http://schemas.microsoft.com/office/drawing/2014/main" id="{A3531C73-B928-A00F-6423-56A26DA3366A}"/>
                  </a:ext>
                </a:extLst>
              </p:cNvPr>
              <p:cNvGrpSpPr/>
              <p:nvPr/>
            </p:nvGrpSpPr>
            <p:grpSpPr>
              <a:xfrm>
                <a:off x="356288" y="15284490"/>
                <a:ext cx="11622614" cy="15472915"/>
                <a:chOff x="356288" y="15284490"/>
                <a:chExt cx="11622614" cy="15472915"/>
              </a:xfrm>
            </p:grpSpPr>
            <p:sp>
              <p:nvSpPr>
                <p:cNvPr id="12" name="Ορθογώνιο: Στρογγύλεμα γωνιών 11">
                  <a:extLst>
                    <a:ext uri="{FF2B5EF4-FFF2-40B4-BE49-F238E27FC236}">
                      <a16:creationId xmlns:a16="http://schemas.microsoft.com/office/drawing/2014/main" id="{D726230C-F5F7-BF4E-1B08-ED9FEA5556F7}"/>
                    </a:ext>
                  </a:extLst>
                </p:cNvPr>
                <p:cNvSpPr/>
                <p:nvPr/>
              </p:nvSpPr>
              <p:spPr>
                <a:xfrm>
                  <a:off x="356288" y="15284490"/>
                  <a:ext cx="11622614" cy="15472915"/>
                </a:xfrm>
                <a:prstGeom prst="roundRect">
                  <a:avLst>
                    <a:gd name="adj" fmla="val 14138"/>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l-GR" sz="4000" dirty="0"/>
                </a:p>
              </p:txBody>
            </p:sp>
            <p:sp>
              <p:nvSpPr>
                <p:cNvPr id="15" name="TextBox 14">
                  <a:extLst>
                    <a:ext uri="{FF2B5EF4-FFF2-40B4-BE49-F238E27FC236}">
                      <a16:creationId xmlns:a16="http://schemas.microsoft.com/office/drawing/2014/main" id="{1D8614B5-241A-A6D3-7790-5247150EDFE3}"/>
                    </a:ext>
                  </a:extLst>
                </p:cNvPr>
                <p:cNvSpPr txBox="1"/>
                <p:nvPr/>
              </p:nvSpPr>
              <p:spPr>
                <a:xfrm>
                  <a:off x="1852945" y="15428706"/>
                  <a:ext cx="9902283" cy="1920648"/>
                </a:xfrm>
                <a:prstGeom prst="rect">
                  <a:avLst/>
                </a:prstGeom>
                <a:noFill/>
              </p:spPr>
              <p:txBody>
                <a:bodyPr wrap="square" rtlCol="0">
                  <a:spAutoFit/>
                </a:bodyPr>
                <a:lstStyle/>
                <a:p>
                  <a:r>
                    <a:rPr lang="en-US" sz="4400" b="1" dirty="0">
                      <a:cs typeface="Arial" panose="020B0604020202020204" pitchFamily="34" charset="0"/>
                    </a:rPr>
                    <a:t>RAD23B overexpression promotes proliferation, migration, and invasion of CRC cells</a:t>
                  </a:r>
                </a:p>
                <a:p>
                  <a:endParaRPr lang="el-GR" dirty="0"/>
                </a:p>
              </p:txBody>
            </p:sp>
          </p:grpSp>
          <p:pic>
            <p:nvPicPr>
              <p:cNvPr id="14" name="Εικόνα 13" descr="Εικόνα που περιέχει κείμενο, στιγμιότυπο οθόνης, διάγραμμα, γράφημα&#10;&#10;Το περιεχόμενο που δημιουργείται από AI ενδέχεται να είναι εσφαλμένο.">
                <a:extLst>
                  <a:ext uri="{FF2B5EF4-FFF2-40B4-BE49-F238E27FC236}">
                    <a16:creationId xmlns:a16="http://schemas.microsoft.com/office/drawing/2014/main" id="{3EF5AD8D-846F-2562-23C8-DE9459EDC305}"/>
                  </a:ext>
                </a:extLst>
              </p:cNvPr>
              <p:cNvPicPr>
                <a:picLocks noChangeAspect="1"/>
              </p:cNvPicPr>
              <p:nvPr/>
            </p:nvPicPr>
            <p:blipFill>
              <a:blip r:embed="rId4">
                <a:extLst>
                  <a:ext uri="{28A0092B-C50C-407E-A947-70E740481C1C}">
                    <a14:useLocalDpi xmlns:a14="http://schemas.microsoft.com/office/drawing/2010/main" val="0"/>
                  </a:ext>
                </a:extLst>
              </a:blip>
              <a:srcRect l="25205" t="15858" r="25800" b="15860"/>
              <a:stretch>
                <a:fillRect/>
              </a:stretch>
            </p:blipFill>
            <p:spPr>
              <a:xfrm>
                <a:off x="1066090" y="17789771"/>
                <a:ext cx="10663105" cy="8302326"/>
              </a:xfrm>
              <a:prstGeom prst="rect">
                <a:avLst/>
              </a:prstGeom>
            </p:spPr>
          </p:pic>
        </p:grpSp>
        <p:pic>
          <p:nvPicPr>
            <p:cNvPr id="28" name="Εικόνα 27" descr="Εικόνα που περιέχει κείμενο, στιγμιότυπο οθόνης, λογισμικό, εικονίδιο υπολογιστή&#10;&#10;Το περιεχόμενο που δημιουργείται από AI ενδέχεται να είναι εσφαλμένο.">
              <a:extLst>
                <a:ext uri="{FF2B5EF4-FFF2-40B4-BE49-F238E27FC236}">
                  <a16:creationId xmlns:a16="http://schemas.microsoft.com/office/drawing/2014/main" id="{81E32E79-E682-B3AF-9E1F-F6363111494C}"/>
                </a:ext>
              </a:extLst>
            </p:cNvPr>
            <p:cNvPicPr>
              <a:picLocks noChangeAspect="1"/>
            </p:cNvPicPr>
            <p:nvPr/>
          </p:nvPicPr>
          <p:blipFill>
            <a:blip r:embed="rId3">
              <a:extLst>
                <a:ext uri="{28A0092B-C50C-407E-A947-70E740481C1C}">
                  <a14:useLocalDpi xmlns:a14="http://schemas.microsoft.com/office/drawing/2010/main" val="0"/>
                </a:ext>
              </a:extLst>
            </a:blip>
            <a:srcRect l="25107" t="30927" r="24347" b="40549"/>
            <a:stretch>
              <a:fillRect/>
            </a:stretch>
          </p:blipFill>
          <p:spPr>
            <a:xfrm>
              <a:off x="1645906" y="27162111"/>
              <a:ext cx="11814057" cy="3681304"/>
            </a:xfrm>
            <a:prstGeom prst="rect">
              <a:avLst/>
            </a:prstGeom>
          </p:spPr>
        </p:pic>
      </p:grpSp>
      <p:sp>
        <p:nvSpPr>
          <p:cNvPr id="30" name="TextBox 29">
            <a:extLst>
              <a:ext uri="{FF2B5EF4-FFF2-40B4-BE49-F238E27FC236}">
                <a16:creationId xmlns:a16="http://schemas.microsoft.com/office/drawing/2014/main" id="{F8532498-DC88-EA7F-C63F-B70E70BF33E2}"/>
              </a:ext>
            </a:extLst>
          </p:cNvPr>
          <p:cNvSpPr txBox="1"/>
          <p:nvPr/>
        </p:nvSpPr>
        <p:spPr>
          <a:xfrm>
            <a:off x="15093225" y="13738860"/>
            <a:ext cx="12055622" cy="10451528"/>
          </a:xfrm>
          <a:prstGeom prst="rect">
            <a:avLst/>
          </a:prstGeom>
          <a:noFill/>
        </p:spPr>
        <p:txBody>
          <a:bodyPr wrap="square" rtlCol="0">
            <a:spAutoFit/>
          </a:bodyPr>
          <a:lstStyle/>
          <a:p>
            <a:endParaRPr lang="el-GR" dirty="0"/>
          </a:p>
        </p:txBody>
      </p:sp>
      <p:grpSp>
        <p:nvGrpSpPr>
          <p:cNvPr id="35" name="Ομάδα 34">
            <a:extLst>
              <a:ext uri="{FF2B5EF4-FFF2-40B4-BE49-F238E27FC236}">
                <a16:creationId xmlns:a16="http://schemas.microsoft.com/office/drawing/2014/main" id="{190FA2BB-B022-58C9-6D15-61DB5C6F1CE6}"/>
              </a:ext>
            </a:extLst>
          </p:cNvPr>
          <p:cNvGrpSpPr/>
          <p:nvPr/>
        </p:nvGrpSpPr>
        <p:grpSpPr>
          <a:xfrm>
            <a:off x="14647676" y="5907383"/>
            <a:ext cx="13604054" cy="11143104"/>
            <a:chOff x="15273272" y="6311590"/>
            <a:chExt cx="13094363" cy="12616490"/>
          </a:xfrm>
        </p:grpSpPr>
        <p:sp>
          <p:nvSpPr>
            <p:cNvPr id="31" name="Ορθογώνιο: Στρογγύλεμα γωνιών 30">
              <a:extLst>
                <a:ext uri="{FF2B5EF4-FFF2-40B4-BE49-F238E27FC236}">
                  <a16:creationId xmlns:a16="http://schemas.microsoft.com/office/drawing/2014/main" id="{EC69D106-F54E-64AA-1426-69615625323E}"/>
                </a:ext>
              </a:extLst>
            </p:cNvPr>
            <p:cNvSpPr/>
            <p:nvPr/>
          </p:nvSpPr>
          <p:spPr>
            <a:xfrm>
              <a:off x="15273272" y="6311590"/>
              <a:ext cx="13094363" cy="12616490"/>
            </a:xfrm>
            <a:prstGeom prst="roundRect">
              <a:avLst>
                <a:gd name="adj" fmla="val 14616"/>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grpSp>
          <p:nvGrpSpPr>
            <p:cNvPr id="34" name="Ομάδα 33">
              <a:extLst>
                <a:ext uri="{FF2B5EF4-FFF2-40B4-BE49-F238E27FC236}">
                  <a16:creationId xmlns:a16="http://schemas.microsoft.com/office/drawing/2014/main" id="{F39F1D56-EB40-5421-52AC-DE35959C5D5A}"/>
                </a:ext>
              </a:extLst>
            </p:cNvPr>
            <p:cNvGrpSpPr/>
            <p:nvPr/>
          </p:nvGrpSpPr>
          <p:grpSpPr>
            <a:xfrm>
              <a:off x="15554526" y="6661875"/>
              <a:ext cx="12531851" cy="11479771"/>
              <a:chOff x="15928253" y="6653954"/>
              <a:chExt cx="11094874" cy="11049109"/>
            </a:xfrm>
          </p:grpSpPr>
          <p:pic>
            <p:nvPicPr>
              <p:cNvPr id="32" name="Εικόνα 31">
                <a:extLst>
                  <a:ext uri="{FF2B5EF4-FFF2-40B4-BE49-F238E27FC236}">
                    <a16:creationId xmlns:a16="http://schemas.microsoft.com/office/drawing/2014/main" id="{B5E987B0-8BFF-C73F-ED4E-D01919754BDF}"/>
                  </a:ext>
                </a:extLst>
              </p:cNvPr>
              <p:cNvPicPr>
                <a:picLocks noChangeAspect="1"/>
              </p:cNvPicPr>
              <p:nvPr/>
            </p:nvPicPr>
            <p:blipFill>
              <a:blip r:embed="rId5"/>
              <a:stretch>
                <a:fillRect/>
              </a:stretch>
            </p:blipFill>
            <p:spPr>
              <a:xfrm>
                <a:off x="15928253" y="8299883"/>
                <a:ext cx="11094874" cy="9403180"/>
              </a:xfrm>
              <a:prstGeom prst="rect">
                <a:avLst/>
              </a:prstGeom>
            </p:spPr>
          </p:pic>
          <p:sp>
            <p:nvSpPr>
              <p:cNvPr id="33" name="TextBox 32">
                <a:extLst>
                  <a:ext uri="{FF2B5EF4-FFF2-40B4-BE49-F238E27FC236}">
                    <a16:creationId xmlns:a16="http://schemas.microsoft.com/office/drawing/2014/main" id="{60C9B0BD-28F2-452A-4913-B24E1309BDCE}"/>
                  </a:ext>
                </a:extLst>
              </p:cNvPr>
              <p:cNvSpPr txBox="1"/>
              <p:nvPr/>
            </p:nvSpPr>
            <p:spPr>
              <a:xfrm>
                <a:off x="17086571" y="6653954"/>
                <a:ext cx="8778240" cy="1446550"/>
              </a:xfrm>
              <a:prstGeom prst="rect">
                <a:avLst/>
              </a:prstGeom>
              <a:noFill/>
            </p:spPr>
            <p:txBody>
              <a:bodyPr wrap="square" rtlCol="0">
                <a:spAutoFit/>
              </a:bodyPr>
              <a:lstStyle/>
              <a:p>
                <a:r>
                  <a:rPr lang="en-US" sz="4400" b="1" dirty="0"/>
                  <a:t>RAD23B overexpression promotes CRC metastasis in vivo</a:t>
                </a:r>
                <a:endParaRPr lang="el-GR" sz="4400" b="1" dirty="0"/>
              </a:p>
            </p:txBody>
          </p:sp>
        </p:grpSp>
      </p:grpSp>
      <p:sp>
        <p:nvSpPr>
          <p:cNvPr id="36" name="TextBox 35">
            <a:extLst>
              <a:ext uri="{FF2B5EF4-FFF2-40B4-BE49-F238E27FC236}">
                <a16:creationId xmlns:a16="http://schemas.microsoft.com/office/drawing/2014/main" id="{EE883898-851A-D091-A24C-D29AE355181D}"/>
              </a:ext>
            </a:extLst>
          </p:cNvPr>
          <p:cNvSpPr txBox="1"/>
          <p:nvPr/>
        </p:nvSpPr>
        <p:spPr>
          <a:xfrm>
            <a:off x="16862866" y="20820057"/>
            <a:ext cx="9915173" cy="7229163"/>
          </a:xfrm>
          <a:prstGeom prst="rect">
            <a:avLst/>
          </a:prstGeom>
          <a:noFill/>
        </p:spPr>
        <p:txBody>
          <a:bodyPr wrap="square" rtlCol="0">
            <a:spAutoFit/>
          </a:bodyPr>
          <a:lstStyle/>
          <a:p>
            <a:endParaRPr lang="el-GR" dirty="0"/>
          </a:p>
        </p:txBody>
      </p:sp>
      <p:sp>
        <p:nvSpPr>
          <p:cNvPr id="37" name="Ορθογώνιο: Στρογγύλεμα γωνιών 36">
            <a:extLst>
              <a:ext uri="{FF2B5EF4-FFF2-40B4-BE49-F238E27FC236}">
                <a16:creationId xmlns:a16="http://schemas.microsoft.com/office/drawing/2014/main" id="{2DB2A3D0-CFA0-9234-8C0E-7195501C4F6A}"/>
              </a:ext>
            </a:extLst>
          </p:cNvPr>
          <p:cNvSpPr/>
          <p:nvPr/>
        </p:nvSpPr>
        <p:spPr>
          <a:xfrm>
            <a:off x="14561820" y="17609380"/>
            <a:ext cx="13875997" cy="13162016"/>
          </a:xfrm>
          <a:prstGeom prst="roundRect">
            <a:avLst>
              <a:gd name="adj" fmla="val 11891"/>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grpSp>
        <p:nvGrpSpPr>
          <p:cNvPr id="41" name="Ομάδα 40">
            <a:extLst>
              <a:ext uri="{FF2B5EF4-FFF2-40B4-BE49-F238E27FC236}">
                <a16:creationId xmlns:a16="http://schemas.microsoft.com/office/drawing/2014/main" id="{A33A041A-7B7D-668A-0201-0FDF8AC2BBD2}"/>
              </a:ext>
            </a:extLst>
          </p:cNvPr>
          <p:cNvGrpSpPr/>
          <p:nvPr/>
        </p:nvGrpSpPr>
        <p:grpSpPr>
          <a:xfrm>
            <a:off x="15036867" y="17943308"/>
            <a:ext cx="12825666" cy="11842954"/>
            <a:chOff x="15181116" y="18010579"/>
            <a:chExt cx="12825666" cy="11842954"/>
          </a:xfrm>
        </p:grpSpPr>
        <p:pic>
          <p:nvPicPr>
            <p:cNvPr id="39" name="Εικόνα 38" descr="Εικόνα που περιέχει κείμενο, στιγμιότυπο οθόνης, λογισμικό, εικονίδιο υπολογιστή&#10;&#10;Το περιεχόμενο που δημιουργείται από AI ενδέχεται να είναι εσφαλμένο.">
              <a:extLst>
                <a:ext uri="{FF2B5EF4-FFF2-40B4-BE49-F238E27FC236}">
                  <a16:creationId xmlns:a16="http://schemas.microsoft.com/office/drawing/2014/main" id="{D14AE5FE-5985-ECC2-47BF-C13099BBEC4C}"/>
                </a:ext>
              </a:extLst>
            </p:cNvPr>
            <p:cNvPicPr>
              <a:picLocks noChangeAspect="1"/>
            </p:cNvPicPr>
            <p:nvPr/>
          </p:nvPicPr>
          <p:blipFill>
            <a:blip r:embed="rId6">
              <a:extLst>
                <a:ext uri="{28A0092B-C50C-407E-A947-70E740481C1C}">
                  <a14:useLocalDpi xmlns:a14="http://schemas.microsoft.com/office/drawing/2010/main" val="0"/>
                </a:ext>
              </a:extLst>
            </a:blip>
            <a:srcRect l="26123" t="25051" r="27622" b="18041"/>
            <a:stretch>
              <a:fillRect/>
            </a:stretch>
          </p:blipFill>
          <p:spPr>
            <a:xfrm>
              <a:off x="15181116" y="20134238"/>
              <a:ext cx="12825666" cy="9719295"/>
            </a:xfrm>
            <a:prstGeom prst="rect">
              <a:avLst/>
            </a:prstGeom>
          </p:spPr>
        </p:pic>
        <p:sp>
          <p:nvSpPr>
            <p:cNvPr id="40" name="TextBox 39">
              <a:extLst>
                <a:ext uri="{FF2B5EF4-FFF2-40B4-BE49-F238E27FC236}">
                  <a16:creationId xmlns:a16="http://schemas.microsoft.com/office/drawing/2014/main" id="{A5F54F9B-F4A1-D81A-78E7-763608AC933A}"/>
                </a:ext>
              </a:extLst>
            </p:cNvPr>
            <p:cNvSpPr txBox="1"/>
            <p:nvPr/>
          </p:nvSpPr>
          <p:spPr>
            <a:xfrm>
              <a:off x="16674015" y="18010579"/>
              <a:ext cx="9182539" cy="2123658"/>
            </a:xfrm>
            <a:prstGeom prst="rect">
              <a:avLst/>
            </a:prstGeom>
            <a:noFill/>
          </p:spPr>
          <p:txBody>
            <a:bodyPr wrap="square" rtlCol="0">
              <a:spAutoFit/>
            </a:bodyPr>
            <a:lstStyle/>
            <a:p>
              <a:r>
                <a:rPr lang="en-US" sz="4400" b="1" dirty="0"/>
                <a:t>RAD23B activates the Talin-Integrin/PI3K/AKT signaling axis in CRC cells</a:t>
              </a:r>
              <a:r>
                <a:rPr lang="en-US" dirty="0"/>
                <a:t>.</a:t>
              </a:r>
              <a:endParaRPr lang="el-GR" dirty="0"/>
            </a:p>
          </p:txBody>
        </p:sp>
      </p:grpSp>
      <p:sp>
        <p:nvSpPr>
          <p:cNvPr id="44" name="Ορθογώνιο: Στρογγύλεμα γωνιών 43">
            <a:extLst>
              <a:ext uri="{FF2B5EF4-FFF2-40B4-BE49-F238E27FC236}">
                <a16:creationId xmlns:a16="http://schemas.microsoft.com/office/drawing/2014/main" id="{74B7498D-7B72-A18E-D579-D54CCBC64B10}"/>
              </a:ext>
            </a:extLst>
          </p:cNvPr>
          <p:cNvSpPr/>
          <p:nvPr/>
        </p:nvSpPr>
        <p:spPr>
          <a:xfrm>
            <a:off x="14590813" y="31141021"/>
            <a:ext cx="13660917" cy="732601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pic>
        <p:nvPicPr>
          <p:cNvPr id="52" name="Εικόνα 51" descr="Εικόνα που περιέχει κείμενο, στιγμιότυπο οθόνης, διάγραμμα, λογισμικό&#10;&#10;Το περιεχόμενο που δημιουργείται από AI ενδέχεται να είναι εσφαλμένο.">
            <a:extLst>
              <a:ext uri="{FF2B5EF4-FFF2-40B4-BE49-F238E27FC236}">
                <a16:creationId xmlns:a16="http://schemas.microsoft.com/office/drawing/2014/main" id="{FD163350-44B8-E1AA-CC74-8000BB3FF98F}"/>
              </a:ext>
            </a:extLst>
          </p:cNvPr>
          <p:cNvPicPr>
            <a:picLocks noChangeAspect="1"/>
          </p:cNvPicPr>
          <p:nvPr/>
        </p:nvPicPr>
        <p:blipFill>
          <a:blip r:embed="rId7">
            <a:extLst>
              <a:ext uri="{28A0092B-C50C-407E-A947-70E740481C1C}">
                <a14:useLocalDpi xmlns:a14="http://schemas.microsoft.com/office/drawing/2010/main" val="0"/>
              </a:ext>
            </a:extLst>
          </a:blip>
          <a:srcRect l="21759" t="33146" r="9436" b="16668"/>
          <a:stretch>
            <a:fillRect/>
          </a:stretch>
        </p:blipFill>
        <p:spPr>
          <a:xfrm>
            <a:off x="15887526" y="33766094"/>
            <a:ext cx="11457687" cy="4700942"/>
          </a:xfrm>
          <a:prstGeom prst="rect">
            <a:avLst/>
          </a:prstGeom>
        </p:spPr>
      </p:pic>
      <p:sp>
        <p:nvSpPr>
          <p:cNvPr id="55" name="TextBox 54">
            <a:extLst>
              <a:ext uri="{FF2B5EF4-FFF2-40B4-BE49-F238E27FC236}">
                <a16:creationId xmlns:a16="http://schemas.microsoft.com/office/drawing/2014/main" id="{D9E92F63-A8BF-1B10-FA51-626B3190375E}"/>
              </a:ext>
            </a:extLst>
          </p:cNvPr>
          <p:cNvSpPr txBox="1"/>
          <p:nvPr/>
        </p:nvSpPr>
        <p:spPr>
          <a:xfrm>
            <a:off x="16062869" y="31457624"/>
            <a:ext cx="10773663" cy="2123658"/>
          </a:xfrm>
          <a:prstGeom prst="rect">
            <a:avLst/>
          </a:prstGeom>
          <a:noFill/>
        </p:spPr>
        <p:txBody>
          <a:bodyPr wrap="square" rtlCol="0">
            <a:spAutoFit/>
          </a:bodyPr>
          <a:lstStyle/>
          <a:p>
            <a:r>
              <a:rPr lang="en-US" sz="4400" b="1" dirty="0"/>
              <a:t>RAD23B and Integrin β1 are highly expressed in CRC tissues and are linked with poor patient survival.</a:t>
            </a:r>
            <a:endParaRPr lang="el-GR" sz="4400" b="1" dirty="0"/>
          </a:p>
        </p:txBody>
      </p:sp>
      <p:sp>
        <p:nvSpPr>
          <p:cNvPr id="56" name="TextBox 55">
            <a:extLst>
              <a:ext uri="{FF2B5EF4-FFF2-40B4-BE49-F238E27FC236}">
                <a16:creationId xmlns:a16="http://schemas.microsoft.com/office/drawing/2014/main" id="{3ADA9A19-2657-6C5A-98A4-B782E7162D6D}"/>
              </a:ext>
            </a:extLst>
          </p:cNvPr>
          <p:cNvSpPr txBox="1"/>
          <p:nvPr/>
        </p:nvSpPr>
        <p:spPr>
          <a:xfrm>
            <a:off x="735531" y="39838963"/>
            <a:ext cx="28064894" cy="3265715"/>
          </a:xfrm>
          <a:prstGeom prst="rect">
            <a:avLst/>
          </a:prstGeom>
          <a:noFill/>
        </p:spPr>
        <p:txBody>
          <a:bodyPr wrap="square" rtlCol="0">
            <a:spAutoFit/>
          </a:bodyPr>
          <a:lstStyle/>
          <a:p>
            <a:endParaRPr lang="el-GR" dirty="0"/>
          </a:p>
        </p:txBody>
      </p:sp>
      <p:sp>
        <p:nvSpPr>
          <p:cNvPr id="57" name="Ορθογώνιο: Στρογγύλεμα γωνιών 56">
            <a:extLst>
              <a:ext uri="{FF2B5EF4-FFF2-40B4-BE49-F238E27FC236}">
                <a16:creationId xmlns:a16="http://schemas.microsoft.com/office/drawing/2014/main" id="{0B0D2835-4D8B-77DD-8852-891BDE7147B8}"/>
              </a:ext>
            </a:extLst>
          </p:cNvPr>
          <p:cNvSpPr/>
          <p:nvPr/>
        </p:nvSpPr>
        <p:spPr>
          <a:xfrm>
            <a:off x="350810" y="38822909"/>
            <a:ext cx="27900920" cy="368547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dirty="0"/>
              <a:t>Highlights</a:t>
            </a:r>
            <a:endParaRPr lang="el-GR" sz="4400" b="1" dirty="0"/>
          </a:p>
          <a:p>
            <a:pPr algn="ctr"/>
            <a:endParaRPr lang="en-US" sz="4000" dirty="0"/>
          </a:p>
          <a:p>
            <a:pPr marL="742950" indent="-742950" algn="ctr">
              <a:buAutoNum type="arabicPeriod"/>
            </a:pPr>
            <a:r>
              <a:rPr lang="en-US" sz="4000" dirty="0">
                <a:latin typeface="Arial" panose="020B0604020202020204" pitchFamily="34" charset="0"/>
                <a:cs typeface="Arial" panose="020B0604020202020204" pitchFamily="34" charset="0"/>
              </a:rPr>
              <a:t>RAD23B promotes metastasis in CRC via a defined molecular mechanism.</a:t>
            </a:r>
          </a:p>
          <a:p>
            <a:pPr marL="742950" indent="-742950" algn="ctr">
              <a:buAutoNum type="arabicPeriod"/>
            </a:pPr>
            <a:r>
              <a:rPr lang="en-US" sz="4000" dirty="0">
                <a:latin typeface="Arial" panose="020B0604020202020204" pitchFamily="34" charset="0"/>
                <a:cs typeface="Arial" panose="020B0604020202020204" pitchFamily="34" charset="0"/>
              </a:rPr>
              <a:t> Interactions within the Talin1/Integrin/PI3K/AKT/MMP9 axis were confirmed. </a:t>
            </a:r>
          </a:p>
          <a:p>
            <a:pPr marL="742950" indent="-742950" algn="ctr">
              <a:buAutoNum type="arabicPeriod"/>
            </a:pPr>
            <a:r>
              <a:rPr lang="en-US" sz="4000" dirty="0">
                <a:latin typeface="Arial" panose="020B0604020202020204" pitchFamily="34" charset="0"/>
                <a:cs typeface="Arial" panose="020B0604020202020204" pitchFamily="34" charset="0"/>
              </a:rPr>
              <a:t>RAD23B and Integrin </a:t>
            </a:r>
            <a:r>
              <a:rPr lang="el-GR" sz="4000" dirty="0">
                <a:latin typeface="Arial" panose="020B0604020202020204" pitchFamily="34" charset="0"/>
                <a:cs typeface="Arial" panose="020B0604020202020204" pitchFamily="34" charset="0"/>
              </a:rPr>
              <a:t>β1 </a:t>
            </a:r>
            <a:r>
              <a:rPr lang="en-US" sz="4000" dirty="0">
                <a:latin typeface="Arial" panose="020B0604020202020204" pitchFamily="34" charset="0"/>
                <a:cs typeface="Arial" panose="020B0604020202020204" pitchFamily="34" charset="0"/>
              </a:rPr>
              <a:t>expression predict CRC metastatic risk and prognosis. </a:t>
            </a:r>
          </a:p>
          <a:p>
            <a:pPr marL="742950" indent="-742950" algn="ctr">
              <a:buAutoNum type="arabicPeriod"/>
            </a:pPr>
            <a:r>
              <a:rPr lang="en-US" sz="4000" dirty="0">
                <a:latin typeface="Arial" panose="020B0604020202020204" pitchFamily="34" charset="0"/>
                <a:cs typeface="Arial" panose="020B0604020202020204" pitchFamily="34" charset="0"/>
              </a:rPr>
              <a:t>Reference provided for RAD23B inhibitors and related targeted therapies</a:t>
            </a:r>
            <a:r>
              <a:rPr lang="en-US" sz="4000" dirty="0"/>
              <a:t>. </a:t>
            </a:r>
            <a:endParaRPr lang="el-GR" sz="4000" dirty="0"/>
          </a:p>
        </p:txBody>
      </p:sp>
    </p:spTree>
    <p:extLst>
      <p:ext uri="{BB962C8B-B14F-4D97-AF65-F5344CB8AC3E}">
        <p14:creationId xmlns:p14="http://schemas.microsoft.com/office/powerpoint/2010/main" val="159633598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703</TotalTime>
  <Words>275</Words>
  <Application>Microsoft Office PowerPoint</Application>
  <PresentationFormat>Προσαρμογή</PresentationFormat>
  <Paragraphs>19</Paragraphs>
  <Slides>1</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vt:i4>
      </vt:variant>
    </vt:vector>
  </HeadingPairs>
  <TitlesOfParts>
    <vt:vector size="6" baseType="lpstr">
      <vt:lpstr>Aptos</vt:lpstr>
      <vt:lpstr>Aptos Display</vt:lpstr>
      <vt:lpstr>Arial</vt:lpstr>
      <vt:lpstr>Times New Roman</vt:lpstr>
      <vt:lpstr>Θέμα του Office</vt:lpstr>
      <vt:lpstr>RAD23B Promotes Colorectal Cancer Metastasis via the Talin1/Integrin/PI3K/AKT/MMP9 Axis Jun Li ,Yang Chen, Zhijiao Hao, Zhiyong Zhang, Jingyi Fan, Xiao Liu, Xueli  Zhao, Hongyan Zhang and Chenpeng Wu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ΝΤΟΥΛΑΠΤΣΗ ΤΕΪΒΕΝ ΖΩΗ</dc:creator>
  <cp:lastModifiedBy>Βύνιος Δημήτριος</cp:lastModifiedBy>
  <cp:revision>6</cp:revision>
  <dcterms:created xsi:type="dcterms:W3CDTF">2025-12-14T13:43:33Z</dcterms:created>
  <dcterms:modified xsi:type="dcterms:W3CDTF">2025-12-15T10:57:18Z</dcterms:modified>
</cp:coreProperties>
</file>