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28800425"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CD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 d="100"/>
          <a:sy n="10" d="100"/>
        </p:scale>
        <p:origin x="22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Andrikopoulou" userId="064a7904f89f8c55" providerId="LiveId" clId="{2F149012-B812-4D63-8ED3-B93FCB659B54}"/>
    <pc:docChg chg="modSld">
      <pc:chgData name="Anna Andrikopoulou" userId="064a7904f89f8c55" providerId="LiveId" clId="{2F149012-B812-4D63-8ED3-B93FCB659B54}" dt="2025-12-14T17:13:50.438" v="0" actId="1076"/>
      <pc:docMkLst>
        <pc:docMk/>
      </pc:docMkLst>
      <pc:sldChg chg="modSp mod">
        <pc:chgData name="Anna Andrikopoulou" userId="064a7904f89f8c55" providerId="LiveId" clId="{2F149012-B812-4D63-8ED3-B93FCB659B54}" dt="2025-12-14T17:13:50.438" v="0" actId="1076"/>
        <pc:sldMkLst>
          <pc:docMk/>
          <pc:sldMk cId="1021136266" sldId="256"/>
        </pc:sldMkLst>
        <pc:spChg chg="mod">
          <ac:chgData name="Anna Andrikopoulou" userId="064a7904f89f8c55" providerId="LiveId" clId="{2F149012-B812-4D63-8ED3-B93FCB659B54}" dt="2025-12-14T17:13:50.438" v="0" actId="1076"/>
          <ac:spMkLst>
            <pc:docMk/>
            <pc:sldMk cId="1021136266" sldId="256"/>
            <ac:spMk id="1054" creationId="{B6BAA9FE-CDA9-A985-834A-7F7C24474F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A03DE-BAAA-4E07-9692-9539CD022036}" type="datetimeFigureOut">
              <a:rPr lang="el-GR" smtClean="0"/>
              <a:t>14/12/2025</a:t>
            </a:fld>
            <a:endParaRPr lang="el-GR"/>
          </a:p>
        </p:txBody>
      </p:sp>
      <p:sp>
        <p:nvSpPr>
          <p:cNvPr id="4" name="Θέση εικόνας διαφάνειας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E6F7D-AFAC-4569-B786-AEA06429CC8E}" type="slidenum">
              <a:rPr lang="el-GR" smtClean="0"/>
              <a:t>‹#›</a:t>
            </a:fld>
            <a:endParaRPr lang="el-GR"/>
          </a:p>
        </p:txBody>
      </p:sp>
    </p:spTree>
    <p:extLst>
      <p:ext uri="{BB962C8B-B14F-4D97-AF65-F5344CB8AC3E}">
        <p14:creationId xmlns:p14="http://schemas.microsoft.com/office/powerpoint/2010/main" val="102924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32E6F7D-AFAC-4569-B786-AEA06429CC8E}" type="slidenum">
              <a:rPr lang="el-GR" smtClean="0"/>
              <a:t>1</a:t>
            </a:fld>
            <a:endParaRPr lang="el-GR"/>
          </a:p>
        </p:txBody>
      </p:sp>
    </p:spTree>
    <p:extLst>
      <p:ext uri="{BB962C8B-B14F-4D97-AF65-F5344CB8AC3E}">
        <p14:creationId xmlns:p14="http://schemas.microsoft.com/office/powerpoint/2010/main" val="295510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91A36B6-8344-4597-8A73-9C839595376A}" type="datetimeFigureOut">
              <a:rPr lang="el-GR" smtClean="0"/>
              <a:t>14/12/2025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A3D9A8-B262-4ED7-A474-B4809B5A54C8}" type="slidenum">
              <a:rPr lang="el-GR" smtClean="0"/>
              <a:t>‹#›</a:t>
            </a:fld>
            <a:endParaRPr lang="el-GR"/>
          </a:p>
        </p:txBody>
      </p:sp>
    </p:spTree>
    <p:extLst>
      <p:ext uri="{BB962C8B-B14F-4D97-AF65-F5344CB8AC3E}">
        <p14:creationId xmlns:p14="http://schemas.microsoft.com/office/powerpoint/2010/main" val="143493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91A36B6-8344-4597-8A73-9C839595376A}" type="datetimeFigureOut">
              <a:rPr lang="el-GR" smtClean="0"/>
              <a:t>14/12/2025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A3D9A8-B262-4ED7-A474-B4809B5A54C8}" type="slidenum">
              <a:rPr lang="el-GR" smtClean="0"/>
              <a:t>‹#›</a:t>
            </a:fld>
            <a:endParaRPr lang="el-GR"/>
          </a:p>
        </p:txBody>
      </p:sp>
    </p:spTree>
    <p:extLst>
      <p:ext uri="{BB962C8B-B14F-4D97-AF65-F5344CB8AC3E}">
        <p14:creationId xmlns:p14="http://schemas.microsoft.com/office/powerpoint/2010/main" val="40352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91A36B6-8344-4597-8A73-9C839595376A}" type="datetimeFigureOut">
              <a:rPr lang="el-GR" smtClean="0"/>
              <a:t>14/12/2025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A3D9A8-B262-4ED7-A474-B4809B5A54C8}" type="slidenum">
              <a:rPr lang="el-GR" smtClean="0"/>
              <a:t>‹#›</a:t>
            </a:fld>
            <a:endParaRPr lang="el-GR"/>
          </a:p>
        </p:txBody>
      </p:sp>
    </p:spTree>
    <p:extLst>
      <p:ext uri="{BB962C8B-B14F-4D97-AF65-F5344CB8AC3E}">
        <p14:creationId xmlns:p14="http://schemas.microsoft.com/office/powerpoint/2010/main" val="196078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91A36B6-8344-4597-8A73-9C839595376A}" type="datetimeFigureOut">
              <a:rPr lang="el-GR" smtClean="0"/>
              <a:t>14/12/2025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A3D9A8-B262-4ED7-A474-B4809B5A54C8}" type="slidenum">
              <a:rPr lang="el-GR" smtClean="0"/>
              <a:t>‹#›</a:t>
            </a:fld>
            <a:endParaRPr lang="el-GR"/>
          </a:p>
        </p:txBody>
      </p:sp>
    </p:spTree>
    <p:extLst>
      <p:ext uri="{BB962C8B-B14F-4D97-AF65-F5344CB8AC3E}">
        <p14:creationId xmlns:p14="http://schemas.microsoft.com/office/powerpoint/2010/main" val="3113445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tint val="82000"/>
                  </a:schemeClr>
                </a:solidFill>
              </a:defRPr>
            </a:lvl1pPr>
            <a:lvl2pPr marL="1440043" indent="0">
              <a:buNone/>
              <a:defRPr sz="6299">
                <a:solidFill>
                  <a:schemeClr val="tx1">
                    <a:tint val="82000"/>
                  </a:schemeClr>
                </a:solidFill>
              </a:defRPr>
            </a:lvl2pPr>
            <a:lvl3pPr marL="2880086" indent="0">
              <a:buNone/>
              <a:defRPr sz="5669">
                <a:solidFill>
                  <a:schemeClr val="tx1">
                    <a:tint val="82000"/>
                  </a:schemeClr>
                </a:solidFill>
              </a:defRPr>
            </a:lvl3pPr>
            <a:lvl4pPr marL="4320129" indent="0">
              <a:buNone/>
              <a:defRPr sz="5040">
                <a:solidFill>
                  <a:schemeClr val="tx1">
                    <a:tint val="82000"/>
                  </a:schemeClr>
                </a:solidFill>
              </a:defRPr>
            </a:lvl4pPr>
            <a:lvl5pPr marL="5760171" indent="0">
              <a:buNone/>
              <a:defRPr sz="5040">
                <a:solidFill>
                  <a:schemeClr val="tx1">
                    <a:tint val="82000"/>
                  </a:schemeClr>
                </a:solidFill>
              </a:defRPr>
            </a:lvl5pPr>
            <a:lvl6pPr marL="7200214" indent="0">
              <a:buNone/>
              <a:defRPr sz="5040">
                <a:solidFill>
                  <a:schemeClr val="tx1">
                    <a:tint val="82000"/>
                  </a:schemeClr>
                </a:solidFill>
              </a:defRPr>
            </a:lvl6pPr>
            <a:lvl7pPr marL="8640257" indent="0">
              <a:buNone/>
              <a:defRPr sz="5040">
                <a:solidFill>
                  <a:schemeClr val="tx1">
                    <a:tint val="82000"/>
                  </a:schemeClr>
                </a:solidFill>
              </a:defRPr>
            </a:lvl7pPr>
            <a:lvl8pPr marL="10080300" indent="0">
              <a:buNone/>
              <a:defRPr sz="5040">
                <a:solidFill>
                  <a:schemeClr val="tx1">
                    <a:tint val="82000"/>
                  </a:schemeClr>
                </a:solidFill>
              </a:defRPr>
            </a:lvl8pPr>
            <a:lvl9pPr marL="11520343" indent="0">
              <a:buNone/>
              <a:defRPr sz="5040">
                <a:solidFill>
                  <a:schemeClr val="tx1">
                    <a:tint val="82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91A36B6-8344-4597-8A73-9C839595376A}" type="datetimeFigureOut">
              <a:rPr lang="el-GR" smtClean="0"/>
              <a:t>14/12/2025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A3D9A8-B262-4ED7-A474-B4809B5A54C8}" type="slidenum">
              <a:rPr lang="el-GR" smtClean="0"/>
              <a:t>‹#›</a:t>
            </a:fld>
            <a:endParaRPr lang="el-GR"/>
          </a:p>
        </p:txBody>
      </p:sp>
    </p:spTree>
    <p:extLst>
      <p:ext uri="{BB962C8B-B14F-4D97-AF65-F5344CB8AC3E}">
        <p14:creationId xmlns:p14="http://schemas.microsoft.com/office/powerpoint/2010/main" val="371963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91A36B6-8344-4597-8A73-9C839595376A}" type="datetimeFigureOut">
              <a:rPr lang="el-GR" smtClean="0"/>
              <a:t>14/12/2025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AA3D9A8-B262-4ED7-A474-B4809B5A54C8}" type="slidenum">
              <a:rPr lang="el-GR" smtClean="0"/>
              <a:t>‹#›</a:t>
            </a:fld>
            <a:endParaRPr lang="el-GR"/>
          </a:p>
        </p:txBody>
      </p:sp>
    </p:spTree>
    <p:extLst>
      <p:ext uri="{BB962C8B-B14F-4D97-AF65-F5344CB8AC3E}">
        <p14:creationId xmlns:p14="http://schemas.microsoft.com/office/powerpoint/2010/main" val="86738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l-GR"/>
              <a:t>Στυλ κειμένου υποδείγματος</a:t>
            </a:r>
          </a:p>
        </p:txBody>
      </p:sp>
      <p:sp>
        <p:nvSpPr>
          <p:cNvPr id="4" name="Content Placeholder 3"/>
          <p:cNvSpPr>
            <a:spLocks noGrp="1"/>
          </p:cNvSpPr>
          <p:nvPr>
            <p:ph sz="half" idx="2"/>
          </p:nvPr>
        </p:nvSpPr>
        <p:spPr>
          <a:xfrm>
            <a:off x="1983784" y="15780233"/>
            <a:ext cx="12183928" cy="2321034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l-GR"/>
              <a:t>Στυλ κειμένου υποδείγματος</a:t>
            </a:r>
          </a:p>
        </p:txBody>
      </p:sp>
      <p:sp>
        <p:nvSpPr>
          <p:cNvPr id="6" name="Content Placeholder 5"/>
          <p:cNvSpPr>
            <a:spLocks noGrp="1"/>
          </p:cNvSpPr>
          <p:nvPr>
            <p:ph sz="quarter" idx="4"/>
          </p:nvPr>
        </p:nvSpPr>
        <p:spPr>
          <a:xfrm>
            <a:off x="14580217" y="15780233"/>
            <a:ext cx="12243932" cy="2321034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91A36B6-8344-4597-8A73-9C839595376A}" type="datetimeFigureOut">
              <a:rPr lang="el-GR" smtClean="0"/>
              <a:t>14/12/2025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AA3D9A8-B262-4ED7-A474-B4809B5A54C8}" type="slidenum">
              <a:rPr lang="el-GR" smtClean="0"/>
              <a:t>‹#›</a:t>
            </a:fld>
            <a:endParaRPr lang="el-GR"/>
          </a:p>
        </p:txBody>
      </p:sp>
    </p:spTree>
    <p:extLst>
      <p:ext uri="{BB962C8B-B14F-4D97-AF65-F5344CB8AC3E}">
        <p14:creationId xmlns:p14="http://schemas.microsoft.com/office/powerpoint/2010/main" val="91518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91A36B6-8344-4597-8A73-9C839595376A}" type="datetimeFigureOut">
              <a:rPr lang="el-GR" smtClean="0"/>
              <a:t>14/12/2025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AA3D9A8-B262-4ED7-A474-B4809B5A54C8}" type="slidenum">
              <a:rPr lang="el-GR" smtClean="0"/>
              <a:t>‹#›</a:t>
            </a:fld>
            <a:endParaRPr lang="el-GR"/>
          </a:p>
        </p:txBody>
      </p:sp>
    </p:spTree>
    <p:extLst>
      <p:ext uri="{BB962C8B-B14F-4D97-AF65-F5344CB8AC3E}">
        <p14:creationId xmlns:p14="http://schemas.microsoft.com/office/powerpoint/2010/main" val="3719457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A36B6-8344-4597-8A73-9C839595376A}" type="datetimeFigureOut">
              <a:rPr lang="el-GR" smtClean="0"/>
              <a:t>14/12/2025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AA3D9A8-B262-4ED7-A474-B4809B5A54C8}" type="slidenum">
              <a:rPr lang="el-GR" smtClean="0"/>
              <a:t>‹#›</a:t>
            </a:fld>
            <a:endParaRPr lang="el-GR"/>
          </a:p>
        </p:txBody>
      </p:sp>
    </p:spTree>
    <p:extLst>
      <p:ext uri="{BB962C8B-B14F-4D97-AF65-F5344CB8AC3E}">
        <p14:creationId xmlns:p14="http://schemas.microsoft.com/office/powerpoint/2010/main" val="165340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91A36B6-8344-4597-8A73-9C839595376A}" type="datetimeFigureOut">
              <a:rPr lang="el-GR" smtClean="0"/>
              <a:t>14/12/2025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AA3D9A8-B262-4ED7-A474-B4809B5A54C8}" type="slidenum">
              <a:rPr lang="el-GR" smtClean="0"/>
              <a:t>‹#›</a:t>
            </a:fld>
            <a:endParaRPr lang="el-GR"/>
          </a:p>
        </p:txBody>
      </p:sp>
    </p:spTree>
    <p:extLst>
      <p:ext uri="{BB962C8B-B14F-4D97-AF65-F5344CB8AC3E}">
        <p14:creationId xmlns:p14="http://schemas.microsoft.com/office/powerpoint/2010/main" val="363302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91A36B6-8344-4597-8A73-9C839595376A}" type="datetimeFigureOut">
              <a:rPr lang="el-GR" smtClean="0"/>
              <a:t>14/12/2025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AA3D9A8-B262-4ED7-A474-B4809B5A54C8}" type="slidenum">
              <a:rPr lang="el-GR" smtClean="0"/>
              <a:t>‹#›</a:t>
            </a:fld>
            <a:endParaRPr lang="el-GR"/>
          </a:p>
        </p:txBody>
      </p:sp>
    </p:spTree>
    <p:extLst>
      <p:ext uri="{BB962C8B-B14F-4D97-AF65-F5344CB8AC3E}">
        <p14:creationId xmlns:p14="http://schemas.microsoft.com/office/powerpoint/2010/main" val="3967131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82000"/>
                  </a:schemeClr>
                </a:solidFill>
              </a:defRPr>
            </a:lvl1pPr>
          </a:lstStyle>
          <a:p>
            <a:fld id="{891A36B6-8344-4597-8A73-9C839595376A}" type="datetimeFigureOut">
              <a:rPr lang="el-GR" smtClean="0"/>
              <a:t>14/12/2025</a:t>
            </a:fld>
            <a:endParaRPr lang="el-GR"/>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82000"/>
                  </a:schemeClr>
                </a:solidFill>
              </a:defRPr>
            </a:lvl1pPr>
          </a:lstStyle>
          <a:p>
            <a:endParaRPr lang="el-GR"/>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82000"/>
                  </a:schemeClr>
                </a:solidFill>
              </a:defRPr>
            </a:lvl1pPr>
          </a:lstStyle>
          <a:p>
            <a:fld id="{5AA3D9A8-B262-4ED7-A474-B4809B5A54C8}" type="slidenum">
              <a:rPr lang="el-GR" smtClean="0"/>
              <a:t>‹#›</a:t>
            </a:fld>
            <a:endParaRPr lang="el-GR"/>
          </a:p>
        </p:txBody>
      </p:sp>
    </p:spTree>
    <p:extLst>
      <p:ext uri="{BB962C8B-B14F-4D97-AF65-F5344CB8AC3E}">
        <p14:creationId xmlns:p14="http://schemas.microsoft.com/office/powerpoint/2010/main" val="28864940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5282D494-DD5A-A71A-0DE9-BC6CC3BDB66B}"/>
              </a:ext>
            </a:extLst>
          </p:cNvPr>
          <p:cNvSpPr/>
          <p:nvPr/>
        </p:nvSpPr>
        <p:spPr>
          <a:xfrm>
            <a:off x="-55333" y="1"/>
            <a:ext cx="28800425" cy="522514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The Hebrew University of Jerusalem | Land Portal">
            <a:extLst>
              <a:ext uri="{FF2B5EF4-FFF2-40B4-BE49-F238E27FC236}">
                <a16:creationId xmlns:a16="http://schemas.microsoft.com/office/drawing/2014/main" id="{D1CA6041-2615-3921-3E21-9A25C2A5A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99" y="423009"/>
            <a:ext cx="3058320" cy="3058320"/>
          </a:xfrm>
          <a:prstGeom prst="rect">
            <a:avLst/>
          </a:prstGeom>
          <a:solidFill>
            <a:schemeClr val="bg1"/>
          </a:solidFill>
        </p:spPr>
      </p:pic>
      <p:sp>
        <p:nvSpPr>
          <p:cNvPr id="6" name="TextBox 5">
            <a:extLst>
              <a:ext uri="{FF2B5EF4-FFF2-40B4-BE49-F238E27FC236}">
                <a16:creationId xmlns:a16="http://schemas.microsoft.com/office/drawing/2014/main" id="{35FDE191-6430-772A-6E90-D29E279FB123}"/>
              </a:ext>
            </a:extLst>
          </p:cNvPr>
          <p:cNvSpPr txBox="1"/>
          <p:nvPr/>
        </p:nvSpPr>
        <p:spPr>
          <a:xfrm>
            <a:off x="4097450" y="672237"/>
            <a:ext cx="22794685" cy="2400657"/>
          </a:xfrm>
          <a:prstGeom prst="rect">
            <a:avLst/>
          </a:prstGeom>
          <a:noFill/>
        </p:spPr>
        <p:txBody>
          <a:bodyPr wrap="square" rtlCol="0">
            <a:spAutoFit/>
          </a:bodyPr>
          <a:lstStyle/>
          <a:p>
            <a:pPr algn="just"/>
            <a:r>
              <a:rPr lang="en-US" sz="7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Engineered N-TIMP2 variant specifically targeting MMP-9 exhibits potent anti-glioblastoma activity</a:t>
            </a:r>
            <a:endParaRPr lang="el-GR" sz="7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E91771-C02B-BBAA-8902-37C53D588952}"/>
              </a:ext>
            </a:extLst>
          </p:cNvPr>
          <p:cNvSpPr txBox="1"/>
          <p:nvPr/>
        </p:nvSpPr>
        <p:spPr>
          <a:xfrm>
            <a:off x="8609529" y="3116616"/>
            <a:ext cx="22794685" cy="784830"/>
          </a:xfrm>
          <a:prstGeom prst="rect">
            <a:avLst/>
          </a:prstGeom>
          <a:noFill/>
        </p:spPr>
        <p:txBody>
          <a:bodyPr wrap="square" rtlCol="0">
            <a:spAutoFit/>
          </a:bodyPr>
          <a:lstStyle/>
          <a:p>
            <a:r>
              <a:rPr lang="en-US" sz="4500" i="1" dirty="0">
                <a:solidFill>
                  <a:schemeClr val="bg1"/>
                </a:solidFill>
                <a:latin typeface="Arial" panose="020B0604020202020204" pitchFamily="34" charset="0"/>
                <a:cs typeface="Arial" panose="020B0604020202020204" pitchFamily="34" charset="0"/>
              </a:rPr>
              <a:t>Mark Feldman, Naama Rotenberg, Julia M. Shifman</a:t>
            </a:r>
            <a:endParaRPr lang="el-GR" sz="4500" i="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739A6F3-9FDA-78A1-F5B3-DB41D1359785}"/>
              </a:ext>
            </a:extLst>
          </p:cNvPr>
          <p:cNvSpPr txBox="1"/>
          <p:nvPr/>
        </p:nvSpPr>
        <p:spPr>
          <a:xfrm>
            <a:off x="4097450" y="4009016"/>
            <a:ext cx="24647642" cy="553998"/>
          </a:xfrm>
          <a:prstGeom prst="rect">
            <a:avLst/>
          </a:prstGeom>
          <a:noFill/>
        </p:spPr>
        <p:txBody>
          <a:bodyPr wrap="square">
            <a:spAutoFit/>
          </a:bodyPr>
          <a:lstStyle/>
          <a:p>
            <a:r>
              <a:rPr lang="en-US" sz="3000" dirty="0">
                <a:solidFill>
                  <a:schemeClr val="bg1"/>
                </a:solidFill>
                <a:latin typeface="Arial" panose="020B0604020202020204" pitchFamily="34" charset="0"/>
                <a:cs typeface="Arial" panose="020B0604020202020204" pitchFamily="34" charset="0"/>
              </a:rPr>
              <a:t>Department of Biological Chemistry, The Alexander Silberman Institute of Life Sciences, The Hebrew University of Jerusalem, Jerusalem</a:t>
            </a:r>
            <a:endParaRPr lang="el-GR" sz="30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AD6374E-B767-6466-1DC5-C5EFAC5AB3C4}"/>
              </a:ext>
            </a:extLst>
          </p:cNvPr>
          <p:cNvSpPr txBox="1"/>
          <p:nvPr/>
        </p:nvSpPr>
        <p:spPr>
          <a:xfrm>
            <a:off x="5265623" y="5667711"/>
            <a:ext cx="4114801" cy="652302"/>
          </a:xfrm>
          <a:prstGeom prst="rect">
            <a:avLst/>
          </a:prstGeom>
          <a:solidFill>
            <a:schemeClr val="tx2"/>
          </a:solidFill>
        </p:spPr>
        <p:txBody>
          <a:bodyPr wrap="square" rtlCol="0">
            <a:spAutoFit/>
          </a:bodyPr>
          <a:lstStyle/>
          <a:p>
            <a:pPr algn="ctr"/>
            <a:r>
              <a:rPr lang="en-US" sz="3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Background </a:t>
            </a:r>
            <a:endParaRPr lang="el-GR" sz="3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D052F06-7419-98FD-67C8-402A45C9A8C4}"/>
              </a:ext>
            </a:extLst>
          </p:cNvPr>
          <p:cNvSpPr txBox="1"/>
          <p:nvPr/>
        </p:nvSpPr>
        <p:spPr>
          <a:xfrm>
            <a:off x="569296" y="6316848"/>
            <a:ext cx="14391304" cy="7380000"/>
          </a:xfrm>
          <a:prstGeom prst="rect">
            <a:avLst/>
          </a:prstGeom>
          <a:noFill/>
          <a:ln>
            <a:solidFill>
              <a:schemeClr val="tx2"/>
            </a:solidFill>
          </a:ln>
        </p:spPr>
        <p:txBody>
          <a:bodyPr wrap="square" rtlCol="0">
            <a:spAutoFit/>
          </a:bodyPr>
          <a:lstStyle/>
          <a:p>
            <a:pPr algn="just"/>
            <a:r>
              <a:rPr lang="en-US" sz="3000" dirty="0">
                <a:latin typeface="Arial" panose="020B0604020202020204" pitchFamily="34" charset="0"/>
                <a:cs typeface="Arial" panose="020B0604020202020204" pitchFamily="34" charset="0"/>
              </a:rPr>
              <a:t>Glioblastoma is the most common and lethal form of primary brain cancer that originates in glial cells. A major challenge in glioblastoma treatment is the ability of the aggressive tumor cells to invade surrounding healthy tissues, resist apoptosis, promote angiogenesis, and escape the immune response. These processes are closely linked to the activity of specific enzymes, matrix metalloproteinases (MMPs), that degrade the extracellular matrix (ECM). In particular, MMP-9 has been implicated in glioblastoma progression, recurrence, and treatment resistance, making it an ideal molecule to be </a:t>
            </a:r>
            <a:r>
              <a:rPr lang="en-US" sz="3000" dirty="0" err="1">
                <a:latin typeface="Arial" panose="020B0604020202020204" pitchFamily="34" charset="0"/>
                <a:cs typeface="Arial" panose="020B0604020202020204" pitchFamily="34" charset="0"/>
              </a:rPr>
              <a:t>targered</a:t>
            </a:r>
            <a:r>
              <a:rPr lang="en-US" sz="3000" dirty="0">
                <a:latin typeface="Arial" panose="020B0604020202020204" pitchFamily="34" charset="0"/>
                <a:cs typeface="Arial" panose="020B0604020202020204" pitchFamily="34" charset="0"/>
              </a:rPr>
              <a:t> in order to inhibit the aggressiveness of glioblastoma cancer cells. An attractive strategy for specific MMP inhibition takes advantage of small endogenous proteins, tissue inhibitors of metalloproteinases (TIMPs). </a:t>
            </a:r>
          </a:p>
          <a:p>
            <a:pPr algn="ctr"/>
            <a:r>
              <a:rPr lang="en-US" sz="3000" b="1" dirty="0">
                <a:latin typeface="Arial" panose="020B0604020202020204" pitchFamily="34" charset="0"/>
                <a:cs typeface="Arial" panose="020B0604020202020204" pitchFamily="34" charset="0"/>
              </a:rPr>
              <a:t>Aim </a:t>
            </a:r>
          </a:p>
          <a:p>
            <a:pPr algn="just"/>
            <a:r>
              <a:rPr lang="en-US" sz="3000" dirty="0">
                <a:latin typeface="Arial" panose="020B0604020202020204" pitchFamily="34" charset="0"/>
                <a:cs typeface="Arial" panose="020B0604020202020204" pitchFamily="34" charset="0"/>
              </a:rPr>
              <a:t>The main goal of this study is to examine the ability of N-TIMP2 (REY), an engineered variant of the N-terminal </a:t>
            </a:r>
            <a:r>
              <a:rPr lang="en-US" sz="3000" dirty="0" err="1">
                <a:latin typeface="Arial" panose="020B0604020202020204" pitchFamily="34" charset="0"/>
                <a:cs typeface="Arial" panose="020B0604020202020204" pitchFamily="34" charset="0"/>
              </a:rPr>
              <a:t>domainof</a:t>
            </a:r>
            <a:r>
              <a:rPr lang="en-US" sz="3000" dirty="0">
                <a:latin typeface="Arial" panose="020B0604020202020204" pitchFamily="34" charset="0"/>
                <a:cs typeface="Arial" panose="020B0604020202020204" pitchFamily="34" charset="0"/>
              </a:rPr>
              <a:t> TIMP2, to inhibit various pro-cancer processes in adult GB U251 cells using multiple in vitro assays and compare its inhibitory potency to that of WT N-TIMP2. </a:t>
            </a:r>
            <a:endParaRPr lang="el-GR" sz="3000" dirty="0">
              <a:latin typeface="Arial" panose="020B0604020202020204" pitchFamily="34" charset="0"/>
              <a:cs typeface="Arial" panose="020B0604020202020204" pitchFamily="34" charset="0"/>
            </a:endParaRPr>
          </a:p>
          <a:p>
            <a:pPr algn="just"/>
            <a:endParaRPr lang="en-US" sz="3000" dirty="0">
              <a:latin typeface="Arial" panose="020B0604020202020204" pitchFamily="34" charset="0"/>
              <a:cs typeface="Arial" panose="020B0604020202020204" pitchFamily="34" charset="0"/>
            </a:endParaRPr>
          </a:p>
          <a:p>
            <a:pPr algn="just"/>
            <a:endParaRPr lang="el-GR" sz="30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E3DF42A-B490-639D-7438-2C05CA7823A4}"/>
              </a:ext>
            </a:extLst>
          </p:cNvPr>
          <p:cNvSpPr txBox="1"/>
          <p:nvPr/>
        </p:nvSpPr>
        <p:spPr>
          <a:xfrm>
            <a:off x="18627871" y="5737933"/>
            <a:ext cx="5224171" cy="630942"/>
          </a:xfrm>
          <a:prstGeom prst="rect">
            <a:avLst/>
          </a:prstGeom>
          <a:solidFill>
            <a:schemeClr val="tx2"/>
          </a:solidFill>
        </p:spPr>
        <p:txBody>
          <a:bodyPr wrap="square" rtlCol="0">
            <a:spAutoFit/>
          </a:bodyPr>
          <a:lstStyle/>
          <a:p>
            <a:pPr algn="ctr"/>
            <a:r>
              <a:rPr lang="en-US" sz="3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Experimental workflow</a:t>
            </a:r>
            <a:endParaRPr lang="el-GR" sz="3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8BEA4B-D6A5-DE76-4C4E-DCA65B1849CF}"/>
              </a:ext>
            </a:extLst>
          </p:cNvPr>
          <p:cNvSpPr txBox="1"/>
          <p:nvPr/>
        </p:nvSpPr>
        <p:spPr>
          <a:xfrm>
            <a:off x="12362575" y="13831213"/>
            <a:ext cx="4114801" cy="652302"/>
          </a:xfrm>
          <a:prstGeom prst="rect">
            <a:avLst/>
          </a:prstGeom>
          <a:solidFill>
            <a:schemeClr val="tx2"/>
          </a:solidFill>
        </p:spPr>
        <p:txBody>
          <a:bodyPr wrap="square" rtlCol="0">
            <a:spAutoFit/>
          </a:bodyPr>
          <a:lstStyle/>
          <a:p>
            <a:pPr algn="ctr"/>
            <a:r>
              <a:rPr lang="en-US" sz="3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 </a:t>
            </a:r>
            <a:endParaRPr lang="el-GR" sz="3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0" name="Ευθεία γραμμή σύνδεσης 9">
            <a:extLst>
              <a:ext uri="{FF2B5EF4-FFF2-40B4-BE49-F238E27FC236}">
                <a16:creationId xmlns:a16="http://schemas.microsoft.com/office/drawing/2014/main" id="{388F90A3-52D7-4A02-8489-2F4629E4B647}"/>
              </a:ext>
            </a:extLst>
          </p:cNvPr>
          <p:cNvCxnSpPr>
            <a:cxnSpLocks/>
          </p:cNvCxnSpPr>
          <p:nvPr/>
        </p:nvCxnSpPr>
        <p:spPr>
          <a:xfrm flipH="1">
            <a:off x="0" y="14157364"/>
            <a:ext cx="12362575" cy="24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Ευθεία γραμμή σύνδεσης 10">
            <a:extLst>
              <a:ext uri="{FF2B5EF4-FFF2-40B4-BE49-F238E27FC236}">
                <a16:creationId xmlns:a16="http://schemas.microsoft.com/office/drawing/2014/main" id="{A5F28507-F894-76A6-6BB4-4B28EEF5209B}"/>
              </a:ext>
            </a:extLst>
          </p:cNvPr>
          <p:cNvCxnSpPr>
            <a:cxnSpLocks/>
            <a:endCxn id="5" idx="3"/>
          </p:cNvCxnSpPr>
          <p:nvPr/>
        </p:nvCxnSpPr>
        <p:spPr>
          <a:xfrm flipH="1" flipV="1">
            <a:off x="16477376" y="14157364"/>
            <a:ext cx="12240700" cy="24943"/>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EBFBBD9-10AB-BA81-0354-7E7D5424AA58}"/>
              </a:ext>
            </a:extLst>
          </p:cNvPr>
          <p:cNvSpPr txBox="1"/>
          <p:nvPr/>
        </p:nvSpPr>
        <p:spPr>
          <a:xfrm>
            <a:off x="4633137" y="14610515"/>
            <a:ext cx="5379772" cy="553998"/>
          </a:xfrm>
          <a:prstGeom prst="rect">
            <a:avLst/>
          </a:prstGeom>
          <a:solidFill>
            <a:schemeClr val="tx1">
              <a:lumMod val="50000"/>
              <a:lumOff val="50000"/>
            </a:schemeClr>
          </a:solidFill>
        </p:spPr>
        <p:txBody>
          <a:bodyPr wrap="square" rtlCol="0">
            <a:spAutoFit/>
          </a:bodyPr>
          <a:lstStyle/>
          <a:p>
            <a:pPr algn="ctr"/>
            <a:r>
              <a:rPr lang="en-US" sz="3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Cell Survival/Proliferation </a:t>
            </a:r>
            <a:endParaRPr lang="el-GR" sz="3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FE7C7BA-DD90-1844-6A91-5A0E2F1EC830}"/>
              </a:ext>
            </a:extLst>
          </p:cNvPr>
          <p:cNvSpPr txBox="1"/>
          <p:nvPr/>
        </p:nvSpPr>
        <p:spPr>
          <a:xfrm>
            <a:off x="12287478" y="28457314"/>
            <a:ext cx="4114801" cy="553998"/>
          </a:xfrm>
          <a:prstGeom prst="rect">
            <a:avLst/>
          </a:prstGeom>
          <a:solidFill>
            <a:schemeClr val="tx1">
              <a:lumMod val="50000"/>
              <a:lumOff val="50000"/>
            </a:schemeClr>
          </a:solidFill>
        </p:spPr>
        <p:txBody>
          <a:bodyPr wrap="square" rtlCol="0">
            <a:spAutoFit/>
          </a:bodyPr>
          <a:lstStyle/>
          <a:p>
            <a:pPr algn="ctr"/>
            <a:r>
              <a:rPr lang="en-US" sz="3000" dirty="0">
                <a:solidFill>
                  <a:schemeClr val="bg1"/>
                </a:solidFill>
                <a:latin typeface="Arial" panose="020B0604020202020204" pitchFamily="34" charset="0"/>
                <a:cs typeface="Arial" panose="020B0604020202020204" pitchFamily="34" charset="0"/>
              </a:rPr>
              <a:t>Spheroid Spread </a:t>
            </a:r>
            <a:endParaRPr lang="el-GR" sz="3000"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1EB0B4E-9101-485D-B731-88D9F54DA18B}"/>
              </a:ext>
            </a:extLst>
          </p:cNvPr>
          <p:cNvSpPr txBox="1"/>
          <p:nvPr/>
        </p:nvSpPr>
        <p:spPr>
          <a:xfrm>
            <a:off x="5042785" y="21600319"/>
            <a:ext cx="4114801" cy="553998"/>
          </a:xfrm>
          <a:prstGeom prst="rect">
            <a:avLst/>
          </a:prstGeom>
          <a:solidFill>
            <a:schemeClr val="tx1">
              <a:lumMod val="50000"/>
              <a:lumOff val="50000"/>
            </a:schemeClr>
          </a:solidFill>
        </p:spPr>
        <p:txBody>
          <a:bodyPr wrap="square" rtlCol="0">
            <a:spAutoFit/>
          </a:bodyPr>
          <a:lstStyle/>
          <a:p>
            <a:pPr algn="ctr"/>
            <a:r>
              <a:rPr lang="en-US" sz="3000" dirty="0">
                <a:solidFill>
                  <a:schemeClr val="bg1"/>
                </a:solidFill>
                <a:latin typeface="Arial" panose="020B0604020202020204" pitchFamily="34" charset="0"/>
                <a:cs typeface="Arial" panose="020B0604020202020204" pitchFamily="34" charset="0"/>
              </a:rPr>
              <a:t>Cytotoxicity </a:t>
            </a:r>
            <a:endParaRPr lang="el-GR" sz="3000"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33EE537-4288-802F-454E-5B0E509535BB}"/>
              </a:ext>
            </a:extLst>
          </p:cNvPr>
          <p:cNvSpPr txBox="1"/>
          <p:nvPr/>
        </p:nvSpPr>
        <p:spPr>
          <a:xfrm>
            <a:off x="19602369" y="21696841"/>
            <a:ext cx="4114801" cy="553998"/>
          </a:xfrm>
          <a:prstGeom prst="rect">
            <a:avLst/>
          </a:prstGeom>
          <a:solidFill>
            <a:schemeClr val="tx1">
              <a:lumMod val="50000"/>
              <a:lumOff val="50000"/>
            </a:schemeClr>
          </a:solidFill>
        </p:spPr>
        <p:txBody>
          <a:bodyPr wrap="square" rtlCol="0">
            <a:spAutoFit/>
          </a:bodyPr>
          <a:lstStyle/>
          <a:p>
            <a:pPr algn="ctr"/>
            <a:r>
              <a:rPr lang="en-US" sz="3000" dirty="0">
                <a:solidFill>
                  <a:schemeClr val="bg1"/>
                </a:solidFill>
                <a:latin typeface="Arial" panose="020B0604020202020204" pitchFamily="34" charset="0"/>
                <a:cs typeface="Arial" panose="020B0604020202020204" pitchFamily="34" charset="0"/>
              </a:rPr>
              <a:t>Enzymatic Activity </a:t>
            </a:r>
            <a:endParaRPr lang="el-GR" sz="30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4344C3C-0BCB-98F2-122D-F3C5F80E68B5}"/>
              </a:ext>
            </a:extLst>
          </p:cNvPr>
          <p:cNvSpPr txBox="1"/>
          <p:nvPr/>
        </p:nvSpPr>
        <p:spPr>
          <a:xfrm>
            <a:off x="19602369" y="14595104"/>
            <a:ext cx="4114801" cy="553998"/>
          </a:xfrm>
          <a:prstGeom prst="rect">
            <a:avLst/>
          </a:prstGeom>
          <a:solidFill>
            <a:schemeClr val="tx1">
              <a:lumMod val="50000"/>
              <a:lumOff val="50000"/>
            </a:schemeClr>
          </a:solidFill>
        </p:spPr>
        <p:txBody>
          <a:bodyPr wrap="square" rtlCol="0">
            <a:spAutoFit/>
          </a:bodyPr>
          <a:lstStyle/>
          <a:p>
            <a:pPr algn="ctr"/>
            <a:r>
              <a:rPr lang="en-US" sz="3000" dirty="0">
                <a:solidFill>
                  <a:schemeClr val="bg1"/>
                </a:solidFill>
                <a:latin typeface="Arial" panose="020B0604020202020204" pitchFamily="34" charset="0"/>
                <a:cs typeface="Arial" panose="020B0604020202020204" pitchFamily="34" charset="0"/>
              </a:rPr>
              <a:t>Cell Invasion </a:t>
            </a:r>
            <a:endParaRPr lang="el-GR" sz="30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9E1A7BB-8882-5069-539E-72DA2E3A9EC0}"/>
              </a:ext>
            </a:extLst>
          </p:cNvPr>
          <p:cNvSpPr txBox="1"/>
          <p:nvPr/>
        </p:nvSpPr>
        <p:spPr>
          <a:xfrm>
            <a:off x="726846" y="15164681"/>
            <a:ext cx="13039954" cy="6077899"/>
          </a:xfrm>
          <a:prstGeom prst="rect">
            <a:avLst/>
          </a:prstGeom>
          <a:noFill/>
          <a:ln>
            <a:solidFill>
              <a:schemeClr val="tx2"/>
            </a:solidFill>
          </a:ln>
        </p:spPr>
        <p:txBody>
          <a:bodyPr wrap="square" rtlCol="0">
            <a:spAutoFit/>
          </a:bodyPr>
          <a:lstStyle/>
          <a:p>
            <a:pPr algn="ctr"/>
            <a:endParaRPr lang="el-GR" sz="2400" dirty="0">
              <a:latin typeface="Arial" panose="020B0604020202020204" pitchFamily="34" charset="0"/>
              <a:cs typeface="Arial" panose="020B0604020202020204" pitchFamily="34" charset="0"/>
            </a:endParaRPr>
          </a:p>
        </p:txBody>
      </p:sp>
      <p:pic>
        <p:nvPicPr>
          <p:cNvPr id="25" name="Εικόνα 24">
            <a:extLst>
              <a:ext uri="{FF2B5EF4-FFF2-40B4-BE49-F238E27FC236}">
                <a16:creationId xmlns:a16="http://schemas.microsoft.com/office/drawing/2014/main" id="{A78D6EC5-2560-CAAF-A6D2-024255E4FA1A}"/>
              </a:ext>
            </a:extLst>
          </p:cNvPr>
          <p:cNvPicPr>
            <a:picLocks noChangeAspect="1"/>
          </p:cNvPicPr>
          <p:nvPr/>
        </p:nvPicPr>
        <p:blipFill>
          <a:blip r:embed="rId4"/>
          <a:srcRect l="5873" t="5118" r="5255" b="3508"/>
          <a:stretch>
            <a:fillRect/>
          </a:stretch>
        </p:blipFill>
        <p:spPr>
          <a:xfrm>
            <a:off x="898992" y="15355274"/>
            <a:ext cx="12402385" cy="5651485"/>
          </a:xfrm>
          <a:prstGeom prst="rect">
            <a:avLst/>
          </a:prstGeom>
        </p:spPr>
      </p:pic>
      <p:sp>
        <p:nvSpPr>
          <p:cNvPr id="26" name="TextBox 25">
            <a:extLst>
              <a:ext uri="{FF2B5EF4-FFF2-40B4-BE49-F238E27FC236}">
                <a16:creationId xmlns:a16="http://schemas.microsoft.com/office/drawing/2014/main" id="{16A69510-0707-AFC4-8106-2E78E3BC144F}"/>
              </a:ext>
            </a:extLst>
          </p:cNvPr>
          <p:cNvSpPr txBox="1"/>
          <p:nvPr/>
        </p:nvSpPr>
        <p:spPr>
          <a:xfrm>
            <a:off x="726846" y="22141859"/>
            <a:ext cx="13039954" cy="6127925"/>
          </a:xfrm>
          <a:prstGeom prst="rect">
            <a:avLst/>
          </a:prstGeom>
          <a:noFill/>
          <a:ln>
            <a:solidFill>
              <a:schemeClr val="tx2"/>
            </a:solidFill>
          </a:ln>
        </p:spPr>
        <p:txBody>
          <a:bodyPr wrap="square" rtlCol="0">
            <a:spAutoFit/>
          </a:bodyPr>
          <a:lstStyle/>
          <a:p>
            <a:pPr algn="ctr"/>
            <a:endParaRPr lang="el-GR" sz="2400" dirty="0">
              <a:latin typeface="Arial" panose="020B0604020202020204" pitchFamily="34" charset="0"/>
              <a:cs typeface="Arial" panose="020B0604020202020204" pitchFamily="34" charset="0"/>
            </a:endParaRPr>
          </a:p>
        </p:txBody>
      </p:sp>
      <p:pic>
        <p:nvPicPr>
          <p:cNvPr id="27" name="Εικόνα 26" descr="Εικόνα που περιέχει στιγμιότυπο οθόνης, διάγραμμα&#10;&#10;Το περιεχόμενο που δημιουργείται από AI ενδέχεται να είναι εσφαλμένο.">
            <a:extLst>
              <a:ext uri="{FF2B5EF4-FFF2-40B4-BE49-F238E27FC236}">
                <a16:creationId xmlns:a16="http://schemas.microsoft.com/office/drawing/2014/main" id="{FCB5BF28-DA46-4194-3655-5C43ABDA3CEE}"/>
              </a:ext>
            </a:extLst>
          </p:cNvPr>
          <p:cNvPicPr>
            <a:picLocks noChangeAspect="1"/>
          </p:cNvPicPr>
          <p:nvPr/>
        </p:nvPicPr>
        <p:blipFill>
          <a:blip r:embed="rId5"/>
          <a:srcRect l="1861" r="2770"/>
          <a:stretch>
            <a:fillRect/>
          </a:stretch>
        </p:blipFill>
        <p:spPr>
          <a:xfrm>
            <a:off x="15855140" y="15313277"/>
            <a:ext cx="11037919" cy="5648634"/>
          </a:xfrm>
          <a:prstGeom prst="rect">
            <a:avLst/>
          </a:prstGeom>
        </p:spPr>
      </p:pic>
      <p:sp>
        <p:nvSpPr>
          <p:cNvPr id="28" name="TextBox 27">
            <a:extLst>
              <a:ext uri="{FF2B5EF4-FFF2-40B4-BE49-F238E27FC236}">
                <a16:creationId xmlns:a16="http://schemas.microsoft.com/office/drawing/2014/main" id="{10401752-B5EF-746E-D2B7-6AAC32058333}"/>
              </a:ext>
            </a:extLst>
          </p:cNvPr>
          <p:cNvSpPr txBox="1"/>
          <p:nvPr/>
        </p:nvSpPr>
        <p:spPr>
          <a:xfrm>
            <a:off x="3202724" y="28989703"/>
            <a:ext cx="21613075" cy="9156104"/>
          </a:xfrm>
          <a:prstGeom prst="rect">
            <a:avLst/>
          </a:prstGeom>
          <a:noFill/>
          <a:ln>
            <a:solidFill>
              <a:schemeClr val="tx2"/>
            </a:solidFill>
          </a:ln>
        </p:spPr>
        <p:txBody>
          <a:bodyPr wrap="square" rtlCol="0">
            <a:spAutoFit/>
          </a:bodyPr>
          <a:lstStyle/>
          <a:p>
            <a:pPr algn="ctr"/>
            <a:endParaRPr lang="el-GR" sz="2400" dirty="0">
              <a:latin typeface="Arial" panose="020B0604020202020204" pitchFamily="34" charset="0"/>
              <a:cs typeface="Arial" panose="020B0604020202020204" pitchFamily="34" charset="0"/>
            </a:endParaRPr>
          </a:p>
        </p:txBody>
      </p:sp>
      <p:pic>
        <p:nvPicPr>
          <p:cNvPr id="29" name="Εικόνα 28" descr="Εικόνα που περιέχει στιγμιότυπο οθόνης, κείμενο, διάγραμμα, λογισμικό γραφικών&#10;&#10;Το περιεχόμενο που δημιουργείται από AI ενδέχεται να είναι εσφαλμένο.">
            <a:extLst>
              <a:ext uri="{FF2B5EF4-FFF2-40B4-BE49-F238E27FC236}">
                <a16:creationId xmlns:a16="http://schemas.microsoft.com/office/drawing/2014/main" id="{43B98937-7984-7E83-649B-91EE3F00869A}"/>
              </a:ext>
            </a:extLst>
          </p:cNvPr>
          <p:cNvPicPr>
            <a:picLocks noChangeAspect="1"/>
          </p:cNvPicPr>
          <p:nvPr/>
        </p:nvPicPr>
        <p:blipFill>
          <a:blip r:embed="rId6"/>
          <a:srcRect l="6817" t="5505" r="10193" b="1774"/>
          <a:stretch>
            <a:fillRect/>
          </a:stretch>
        </p:blipFill>
        <p:spPr>
          <a:xfrm>
            <a:off x="3357950" y="29169137"/>
            <a:ext cx="21457849" cy="8792190"/>
          </a:xfrm>
          <a:prstGeom prst="rect">
            <a:avLst/>
          </a:prstGeom>
        </p:spPr>
      </p:pic>
      <p:sp>
        <p:nvSpPr>
          <p:cNvPr id="30" name="TextBox 29">
            <a:extLst>
              <a:ext uri="{FF2B5EF4-FFF2-40B4-BE49-F238E27FC236}">
                <a16:creationId xmlns:a16="http://schemas.microsoft.com/office/drawing/2014/main" id="{A85B44EA-58FC-129C-B4BD-5F359087B5F7}"/>
              </a:ext>
            </a:extLst>
          </p:cNvPr>
          <p:cNvSpPr txBox="1"/>
          <p:nvPr/>
        </p:nvSpPr>
        <p:spPr>
          <a:xfrm>
            <a:off x="14680367" y="15137374"/>
            <a:ext cx="13221066" cy="6097036"/>
          </a:xfrm>
          <a:prstGeom prst="rect">
            <a:avLst/>
          </a:prstGeom>
          <a:noFill/>
          <a:ln>
            <a:solidFill>
              <a:schemeClr val="tx2"/>
            </a:solidFill>
          </a:ln>
        </p:spPr>
        <p:txBody>
          <a:bodyPr wrap="square" rtlCol="0">
            <a:spAutoFit/>
          </a:bodyPr>
          <a:lstStyle/>
          <a:p>
            <a:pPr algn="ctr"/>
            <a:endParaRPr lang="el-GR" sz="2400" dirty="0">
              <a:latin typeface="Arial" panose="020B0604020202020204" pitchFamily="34" charset="0"/>
              <a:cs typeface="Arial" panose="020B0604020202020204" pitchFamily="34" charset="0"/>
            </a:endParaRPr>
          </a:p>
        </p:txBody>
      </p:sp>
      <p:pic>
        <p:nvPicPr>
          <p:cNvPr id="31" name="Εικόνα 30" descr="Εικόνα που περιέχει κείμενο, στιγμιότυπο οθόνης, γραμματοσειρά, διάγραμμα&#10;&#10;Το περιεχόμενο που δημιουργείται από AI ενδέχεται να είναι εσφαλμένο.">
            <a:extLst>
              <a:ext uri="{FF2B5EF4-FFF2-40B4-BE49-F238E27FC236}">
                <a16:creationId xmlns:a16="http://schemas.microsoft.com/office/drawing/2014/main" id="{CBBED511-41BF-1D11-B9F5-45628B227140}"/>
              </a:ext>
            </a:extLst>
          </p:cNvPr>
          <p:cNvPicPr>
            <a:picLocks noChangeAspect="1"/>
          </p:cNvPicPr>
          <p:nvPr/>
        </p:nvPicPr>
        <p:blipFill>
          <a:blip r:embed="rId7"/>
          <a:srcRect l="4040" r="4101"/>
          <a:stretch>
            <a:fillRect/>
          </a:stretch>
        </p:blipFill>
        <p:spPr>
          <a:xfrm>
            <a:off x="809625" y="22259857"/>
            <a:ext cx="12663900" cy="5879261"/>
          </a:xfrm>
          <a:prstGeom prst="rect">
            <a:avLst/>
          </a:prstGeom>
        </p:spPr>
      </p:pic>
      <p:sp>
        <p:nvSpPr>
          <p:cNvPr id="33" name="TextBox 32">
            <a:extLst>
              <a:ext uri="{FF2B5EF4-FFF2-40B4-BE49-F238E27FC236}">
                <a16:creationId xmlns:a16="http://schemas.microsoft.com/office/drawing/2014/main" id="{1BB95D55-1E35-7367-28A0-47A4C0C5DC71}"/>
              </a:ext>
            </a:extLst>
          </p:cNvPr>
          <p:cNvSpPr txBox="1"/>
          <p:nvPr/>
        </p:nvSpPr>
        <p:spPr>
          <a:xfrm>
            <a:off x="14714067" y="22219560"/>
            <a:ext cx="13276733" cy="5969023"/>
          </a:xfrm>
          <a:prstGeom prst="rect">
            <a:avLst/>
          </a:prstGeom>
          <a:noFill/>
          <a:ln>
            <a:solidFill>
              <a:schemeClr val="tx2"/>
            </a:solidFill>
          </a:ln>
        </p:spPr>
        <p:txBody>
          <a:bodyPr wrap="square" rtlCol="0">
            <a:spAutoFit/>
          </a:bodyPr>
          <a:lstStyle/>
          <a:p>
            <a:pPr algn="ctr"/>
            <a:endParaRPr lang="el-GR" sz="2400" dirty="0">
              <a:latin typeface="Arial" panose="020B0604020202020204" pitchFamily="34" charset="0"/>
              <a:cs typeface="Arial" panose="020B0604020202020204" pitchFamily="34" charset="0"/>
            </a:endParaRPr>
          </a:p>
        </p:txBody>
      </p:sp>
      <p:pic>
        <p:nvPicPr>
          <p:cNvPr id="34" name="Εικόνα 33" descr="Εικόνα που περιέχει κείμενο, στιγμιότυπο οθόνης, διάγραμμα, γραμματοσειρά&#10;&#10;Το περιεχόμενο που δημιουργείται από AI ενδέχεται να είναι εσφαλμένο.">
            <a:extLst>
              <a:ext uri="{FF2B5EF4-FFF2-40B4-BE49-F238E27FC236}">
                <a16:creationId xmlns:a16="http://schemas.microsoft.com/office/drawing/2014/main" id="{C502518D-B8EB-C7C5-D88B-73CE4D522B62}"/>
              </a:ext>
            </a:extLst>
          </p:cNvPr>
          <p:cNvPicPr>
            <a:picLocks noChangeAspect="1"/>
          </p:cNvPicPr>
          <p:nvPr/>
        </p:nvPicPr>
        <p:blipFill>
          <a:blip r:embed="rId8"/>
          <a:srcRect l="5163" r="8167"/>
          <a:stretch>
            <a:fillRect/>
          </a:stretch>
        </p:blipFill>
        <p:spPr>
          <a:xfrm>
            <a:off x="14960600" y="22363301"/>
            <a:ext cx="12631059" cy="5775817"/>
          </a:xfrm>
          <a:prstGeom prst="rect">
            <a:avLst/>
          </a:prstGeom>
        </p:spPr>
      </p:pic>
      <p:sp>
        <p:nvSpPr>
          <p:cNvPr id="35" name="TextBox 34">
            <a:extLst>
              <a:ext uri="{FF2B5EF4-FFF2-40B4-BE49-F238E27FC236}">
                <a16:creationId xmlns:a16="http://schemas.microsoft.com/office/drawing/2014/main" id="{D1C6A5B8-D642-7718-1507-33A18A4BCE0E}"/>
              </a:ext>
            </a:extLst>
          </p:cNvPr>
          <p:cNvSpPr txBox="1"/>
          <p:nvPr/>
        </p:nvSpPr>
        <p:spPr>
          <a:xfrm>
            <a:off x="7157650" y="38385020"/>
            <a:ext cx="7416800" cy="630942"/>
          </a:xfrm>
          <a:prstGeom prst="rect">
            <a:avLst/>
          </a:prstGeom>
          <a:solidFill>
            <a:schemeClr val="tx2"/>
          </a:solidFill>
        </p:spPr>
        <p:txBody>
          <a:bodyPr wrap="square" rtlCol="0">
            <a:spAutoFit/>
          </a:bodyPr>
          <a:lstStyle/>
          <a:p>
            <a:pPr algn="ctr"/>
            <a:r>
              <a:rPr lang="en-US" sz="3500" dirty="0">
                <a:solidFill>
                  <a:schemeClr val="bg1"/>
                </a:solidFill>
                <a:latin typeface="Arial" panose="020B0604020202020204" pitchFamily="34" charset="0"/>
                <a:cs typeface="Arial" panose="020B0604020202020204" pitchFamily="34" charset="0"/>
              </a:rPr>
              <a:t>Conclusions</a:t>
            </a:r>
            <a:endParaRPr lang="el-GR" sz="3500" dirty="0">
              <a:solidFill>
                <a:schemeClr val="bg1"/>
              </a:solidFill>
              <a:latin typeface="Arial" panose="020B0604020202020204" pitchFamily="34" charset="0"/>
              <a:cs typeface="Arial" panose="020B0604020202020204" pitchFamily="34" charset="0"/>
            </a:endParaRPr>
          </a:p>
        </p:txBody>
      </p:sp>
      <p:cxnSp>
        <p:nvCxnSpPr>
          <p:cNvPr id="38" name="Ευθεία γραμμή σύνδεσης 37">
            <a:extLst>
              <a:ext uri="{FF2B5EF4-FFF2-40B4-BE49-F238E27FC236}">
                <a16:creationId xmlns:a16="http://schemas.microsoft.com/office/drawing/2014/main" id="{D1F10FC3-987F-705D-0DB7-0F2F80C70B31}"/>
              </a:ext>
            </a:extLst>
          </p:cNvPr>
          <p:cNvCxnSpPr>
            <a:cxnSpLocks/>
          </p:cNvCxnSpPr>
          <p:nvPr/>
        </p:nvCxnSpPr>
        <p:spPr>
          <a:xfrm flipH="1">
            <a:off x="-194950" y="38751701"/>
            <a:ext cx="7352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Ευθεία γραμμή σύνδεσης 39">
            <a:extLst>
              <a:ext uri="{FF2B5EF4-FFF2-40B4-BE49-F238E27FC236}">
                <a16:creationId xmlns:a16="http://schemas.microsoft.com/office/drawing/2014/main" id="{51E43FCF-B331-F7B5-9AC7-35AC7D3245FE}"/>
              </a:ext>
            </a:extLst>
          </p:cNvPr>
          <p:cNvCxnSpPr>
            <a:cxnSpLocks/>
          </p:cNvCxnSpPr>
          <p:nvPr/>
        </p:nvCxnSpPr>
        <p:spPr>
          <a:xfrm>
            <a:off x="14574450" y="38700670"/>
            <a:ext cx="14170642" cy="51031"/>
          </a:xfrm>
          <a:prstGeom prst="line">
            <a:avLst/>
          </a:prstGeom>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E9C32AD7-14E1-DB03-BE32-46EFED85225E}"/>
              </a:ext>
            </a:extLst>
          </p:cNvPr>
          <p:cNvSpPr txBox="1"/>
          <p:nvPr/>
        </p:nvSpPr>
        <p:spPr>
          <a:xfrm>
            <a:off x="287655" y="37904314"/>
            <a:ext cx="20553136" cy="5632311"/>
          </a:xfrm>
          <a:prstGeom prst="rect">
            <a:avLst/>
          </a:prstGeom>
          <a:noFill/>
        </p:spPr>
        <p:txBody>
          <a:bodyPr wrap="square" rtlCol="0">
            <a:spAutoFit/>
          </a:bodyPr>
          <a:lstStyle/>
          <a:p>
            <a:pPr marL="685800" indent="-685800" algn="just">
              <a:buFont typeface="Wingdings" panose="05000000000000000000" pitchFamily="2" charset="2"/>
              <a:buChar char="Ø"/>
            </a:pPr>
            <a:endParaRPr lang="en-US" sz="3000" dirty="0">
              <a:latin typeface="Arial" panose="020B0604020202020204" pitchFamily="34" charset="0"/>
              <a:cs typeface="Arial" panose="020B0604020202020204" pitchFamily="34" charset="0"/>
            </a:endParaRPr>
          </a:p>
          <a:p>
            <a:pPr marL="685800" indent="-685800" algn="just">
              <a:buFont typeface="Wingdings" panose="05000000000000000000" pitchFamily="2" charset="2"/>
              <a:buChar char="Ø"/>
            </a:pPr>
            <a:endParaRPr lang="en-US" sz="3000" dirty="0">
              <a:latin typeface="Arial" panose="020B0604020202020204" pitchFamily="34" charset="0"/>
              <a:cs typeface="Arial" panose="020B0604020202020204" pitchFamily="34" charset="0"/>
            </a:endParaRPr>
          </a:p>
          <a:p>
            <a:pPr marL="685800" indent="-685800" algn="just">
              <a:buFont typeface="Wingdings" panose="05000000000000000000" pitchFamily="2" charset="2"/>
              <a:buChar char="Ø"/>
            </a:pPr>
            <a:endParaRPr lang="en-US" sz="3000" dirty="0">
              <a:latin typeface="Arial" panose="020B0604020202020204" pitchFamily="34" charset="0"/>
              <a:cs typeface="Arial" panose="020B0604020202020204" pitchFamily="34" charset="0"/>
            </a:endParaRPr>
          </a:p>
          <a:p>
            <a:pPr marL="685800" indent="-685800" algn="just">
              <a:buFont typeface="Wingdings" panose="05000000000000000000" pitchFamily="2" charset="2"/>
              <a:buChar char="Ø"/>
            </a:pPr>
            <a:r>
              <a:rPr lang="en-US" sz="3000" dirty="0">
                <a:latin typeface="Arial" panose="020B0604020202020204" pitchFamily="34" charset="0"/>
                <a:cs typeface="Arial" panose="020B0604020202020204" pitchFamily="34" charset="0"/>
              </a:rPr>
              <a:t>N-TIMP2 (REY) and WT N-TIMP2 </a:t>
            </a:r>
            <a:r>
              <a:rPr lang="en-US" sz="3000" u="sng" dirty="0">
                <a:latin typeface="Arial" panose="020B0604020202020204" pitchFamily="34" charset="0"/>
                <a:cs typeface="Arial" panose="020B0604020202020204" pitchFamily="34" charset="0"/>
              </a:rPr>
              <a:t>inhibit</a:t>
            </a:r>
            <a:r>
              <a:rPr lang="en-US" sz="3000" dirty="0">
                <a:latin typeface="Arial" panose="020B0604020202020204" pitchFamily="34" charset="0"/>
                <a:cs typeface="Arial" panose="020B0604020202020204" pitchFamily="34" charset="0"/>
              </a:rPr>
              <a:t> the MMP-9 and </a:t>
            </a:r>
            <a:r>
              <a:rPr lang="en-US" sz="3000" u="sng" dirty="0">
                <a:latin typeface="Arial" panose="020B0604020202020204" pitchFamily="34" charset="0"/>
                <a:cs typeface="Arial" panose="020B0604020202020204" pitchFamily="34" charset="0"/>
              </a:rPr>
              <a:t>decrease</a:t>
            </a:r>
            <a:r>
              <a:rPr lang="en-US" sz="3000" dirty="0">
                <a:latin typeface="Arial" panose="020B0604020202020204" pitchFamily="34" charset="0"/>
                <a:cs typeface="Arial" panose="020B0604020202020204" pitchFamily="34" charset="0"/>
              </a:rPr>
              <a:t> the cell proliferation, invasion and spreading of spheroids.</a:t>
            </a:r>
          </a:p>
          <a:p>
            <a:pPr marL="685800" indent="-685800" algn="just">
              <a:buFont typeface="Wingdings" panose="05000000000000000000" pitchFamily="2" charset="2"/>
              <a:buChar char="Ø"/>
            </a:pPr>
            <a:r>
              <a:rPr lang="en-US" sz="3000" dirty="0">
                <a:latin typeface="Arial" panose="020B0604020202020204" pitchFamily="34" charset="0"/>
                <a:cs typeface="Arial" panose="020B0604020202020204" pitchFamily="34" charset="0"/>
              </a:rPr>
              <a:t>N-TIMP2 (REY) inhibition is </a:t>
            </a:r>
            <a:r>
              <a:rPr lang="en-US" sz="3000" u="sng" dirty="0">
                <a:latin typeface="Arial" panose="020B0604020202020204" pitchFamily="34" charset="0"/>
                <a:cs typeface="Arial" panose="020B0604020202020204" pitchFamily="34" charset="0"/>
              </a:rPr>
              <a:t>dose depended,</a:t>
            </a:r>
            <a:r>
              <a:rPr lang="en-US" sz="3000" dirty="0">
                <a:latin typeface="Arial" panose="020B0604020202020204" pitchFamily="34" charset="0"/>
                <a:cs typeface="Arial" panose="020B0604020202020204" pitchFamily="34" charset="0"/>
              </a:rPr>
              <a:t> </a:t>
            </a:r>
            <a:r>
              <a:rPr lang="en-US" sz="3000" u="sng" dirty="0">
                <a:latin typeface="Arial" panose="020B0604020202020204" pitchFamily="34" charset="0"/>
                <a:cs typeface="Arial" panose="020B0604020202020204" pitchFamily="34" charset="0"/>
              </a:rPr>
              <a:t>more effective and specific</a:t>
            </a:r>
            <a:r>
              <a:rPr lang="en-US" sz="3000" dirty="0">
                <a:latin typeface="Arial" panose="020B0604020202020204" pitchFamily="34" charset="0"/>
                <a:cs typeface="Arial" panose="020B0604020202020204" pitchFamily="34" charset="0"/>
              </a:rPr>
              <a:t> than WT N-TIMP2 for MMP-9.</a:t>
            </a:r>
          </a:p>
          <a:p>
            <a:pPr marL="685800" indent="-685800" algn="just">
              <a:buFont typeface="Wingdings" panose="05000000000000000000" pitchFamily="2" charset="2"/>
              <a:buChar char="Ø"/>
            </a:pPr>
            <a:endParaRPr lang="en-US" sz="3000" dirty="0">
              <a:latin typeface="Arial" panose="020B0604020202020204" pitchFamily="34" charset="0"/>
              <a:cs typeface="Arial" panose="020B0604020202020204" pitchFamily="34" charset="0"/>
            </a:endParaRPr>
          </a:p>
          <a:p>
            <a:pPr algn="ctr"/>
            <a:r>
              <a:rPr lang="en-US" sz="3000" b="1" dirty="0">
                <a:latin typeface="Arial" panose="020B0604020202020204" pitchFamily="34" charset="0"/>
                <a:cs typeface="Arial" panose="020B0604020202020204" pitchFamily="34" charset="0"/>
              </a:rPr>
              <a:t>Future perspectives</a:t>
            </a:r>
          </a:p>
          <a:p>
            <a:pPr marL="571500" indent="-571500" algn="just">
              <a:buFont typeface="Wingdings" panose="05000000000000000000" pitchFamily="2" charset="2"/>
              <a:buChar char="Ø"/>
            </a:pPr>
            <a:r>
              <a:rPr lang="en-US" sz="3000" dirty="0">
                <a:latin typeface="Arial" panose="020B0604020202020204" pitchFamily="34" charset="0"/>
                <a:cs typeface="Arial" panose="020B0604020202020204" pitchFamily="34" charset="0"/>
              </a:rPr>
              <a:t>Test the </a:t>
            </a:r>
            <a:r>
              <a:rPr lang="en-US" sz="3000" u="sng" dirty="0">
                <a:latin typeface="Arial" panose="020B0604020202020204" pitchFamily="34" charset="0"/>
                <a:cs typeface="Arial" panose="020B0604020202020204" pitchFamily="34" charset="0"/>
              </a:rPr>
              <a:t>activity</a:t>
            </a:r>
            <a:r>
              <a:rPr lang="en-US" sz="3000" dirty="0">
                <a:latin typeface="Arial" panose="020B0604020202020204" pitchFamily="34" charset="0"/>
                <a:cs typeface="Arial" panose="020B0604020202020204" pitchFamily="34" charset="0"/>
              </a:rPr>
              <a:t> of N-TIMP2 in additional glioblastoma cells and prioritize the long-term efficacy and </a:t>
            </a:r>
            <a:r>
              <a:rPr lang="en-US" sz="3000" u="sng" dirty="0">
                <a:latin typeface="Arial" panose="020B0604020202020204" pitchFamily="34" charset="0"/>
                <a:cs typeface="Arial" panose="020B0604020202020204" pitchFamily="34" charset="0"/>
              </a:rPr>
              <a:t>safety</a:t>
            </a:r>
            <a:r>
              <a:rPr lang="en-US" sz="3000" dirty="0">
                <a:latin typeface="Arial" panose="020B0604020202020204" pitchFamily="34" charset="0"/>
                <a:cs typeface="Arial" panose="020B0604020202020204" pitchFamily="34" charset="0"/>
              </a:rPr>
              <a:t> in </a:t>
            </a:r>
            <a:r>
              <a:rPr lang="en-US" sz="3000" i="1" dirty="0">
                <a:latin typeface="Arial" panose="020B0604020202020204" pitchFamily="34" charset="0"/>
                <a:cs typeface="Arial" panose="020B0604020202020204" pitchFamily="34" charset="0"/>
              </a:rPr>
              <a:t>in vivo </a:t>
            </a:r>
            <a:r>
              <a:rPr lang="en-US" sz="3000" dirty="0">
                <a:latin typeface="Arial" panose="020B0604020202020204" pitchFamily="34" charset="0"/>
                <a:cs typeface="Arial" panose="020B0604020202020204" pitchFamily="34" charset="0"/>
              </a:rPr>
              <a:t>glioblastoma studies.</a:t>
            </a:r>
          </a:p>
          <a:p>
            <a:pPr marL="571500" indent="-571500" algn="just">
              <a:buFont typeface="Wingdings" panose="05000000000000000000" pitchFamily="2" charset="2"/>
              <a:buChar char="Ø"/>
            </a:pPr>
            <a:r>
              <a:rPr lang="en-US" sz="3000" dirty="0">
                <a:latin typeface="Arial" panose="020B0604020202020204" pitchFamily="34" charset="0"/>
                <a:cs typeface="Arial" panose="020B0604020202020204" pitchFamily="34" charset="0"/>
              </a:rPr>
              <a:t>Develop advanced </a:t>
            </a:r>
            <a:r>
              <a:rPr lang="en-US" sz="3000" u="sng" dirty="0">
                <a:latin typeface="Arial" panose="020B0604020202020204" pitchFamily="34" charset="0"/>
                <a:cs typeface="Arial" panose="020B0604020202020204" pitchFamily="34" charset="0"/>
              </a:rPr>
              <a:t>delivery systems </a:t>
            </a:r>
            <a:r>
              <a:rPr lang="en-US" sz="3000" dirty="0">
                <a:latin typeface="Arial" panose="020B0604020202020204" pitchFamily="34" charset="0"/>
                <a:cs typeface="Arial" panose="020B0604020202020204" pitchFamily="34" charset="0"/>
              </a:rPr>
              <a:t>for the N-TIMP2 variant.</a:t>
            </a:r>
          </a:p>
          <a:p>
            <a:pPr algn="just"/>
            <a:endParaRPr lang="en-US" sz="3000" dirty="0">
              <a:latin typeface="Arial" panose="020B0604020202020204" pitchFamily="34" charset="0"/>
              <a:cs typeface="Arial" panose="020B0604020202020204" pitchFamily="34" charset="0"/>
            </a:endParaRPr>
          </a:p>
        </p:txBody>
      </p:sp>
      <p:sp>
        <p:nvSpPr>
          <p:cNvPr id="1054" name="TextBox 1053">
            <a:extLst>
              <a:ext uri="{FF2B5EF4-FFF2-40B4-BE49-F238E27FC236}">
                <a16:creationId xmlns:a16="http://schemas.microsoft.com/office/drawing/2014/main" id="{B6BAA9FE-CDA9-A985-834A-7F7C24474FE0}"/>
              </a:ext>
            </a:extLst>
          </p:cNvPr>
          <p:cNvSpPr txBox="1"/>
          <p:nvPr/>
        </p:nvSpPr>
        <p:spPr>
          <a:xfrm>
            <a:off x="23476858" y="38385020"/>
            <a:ext cx="4114801" cy="652302"/>
          </a:xfrm>
          <a:prstGeom prst="rect">
            <a:avLst/>
          </a:prstGeom>
          <a:solidFill>
            <a:schemeClr val="tx2"/>
          </a:solidFill>
        </p:spPr>
        <p:txBody>
          <a:bodyPr wrap="square" rtlCol="0">
            <a:spAutoFit/>
          </a:bodyPr>
          <a:lstStyle/>
          <a:p>
            <a:pPr algn="ctr"/>
            <a:r>
              <a:rPr lang="en-US" sz="3500" dirty="0">
                <a:solidFill>
                  <a:schemeClr val="bg1"/>
                </a:solidFill>
                <a:latin typeface="Arial" panose="020B0604020202020204" pitchFamily="34" charset="0"/>
                <a:cs typeface="Arial" panose="020B0604020202020204" pitchFamily="34" charset="0"/>
              </a:rPr>
              <a:t>Acknowledgments</a:t>
            </a:r>
            <a:r>
              <a:rPr lang="en-US" sz="3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l-GR" sz="3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60" name="TextBox 1059">
            <a:extLst>
              <a:ext uri="{FF2B5EF4-FFF2-40B4-BE49-F238E27FC236}">
                <a16:creationId xmlns:a16="http://schemas.microsoft.com/office/drawing/2014/main" id="{66711945-A70C-B7A7-324A-F980F75B1E52}"/>
              </a:ext>
            </a:extLst>
          </p:cNvPr>
          <p:cNvSpPr txBox="1"/>
          <p:nvPr/>
        </p:nvSpPr>
        <p:spPr>
          <a:xfrm>
            <a:off x="21239957" y="39243142"/>
            <a:ext cx="7151685" cy="1477328"/>
          </a:xfrm>
          <a:prstGeom prst="rect">
            <a:avLst/>
          </a:prstGeom>
          <a:noFill/>
        </p:spPr>
        <p:txBody>
          <a:bodyPr wrap="square" rtlCol="0">
            <a:spAutoFit/>
          </a:bodyPr>
          <a:lstStyle/>
          <a:p>
            <a:pPr algn="just"/>
            <a:r>
              <a:rPr lang="en-US" sz="3000" dirty="0">
                <a:latin typeface="Arial" panose="020B0604020202020204" pitchFamily="34" charset="0"/>
                <a:cs typeface="Arial" panose="020B0604020202020204" pitchFamily="34" charset="0"/>
              </a:rPr>
              <a:t>We acknowledge </a:t>
            </a:r>
            <a:r>
              <a:rPr lang="en-US" sz="3000" dirty="0" err="1">
                <a:latin typeface="Arial" panose="020B0604020202020204" pitchFamily="34" charset="0"/>
                <a:cs typeface="Arial" panose="020B0604020202020204" pitchFamily="34" charset="0"/>
              </a:rPr>
              <a:t>Ruty</a:t>
            </a:r>
            <a:r>
              <a:rPr lang="en-US" sz="3000" dirty="0">
                <a:latin typeface="Arial" panose="020B0604020202020204" pitchFamily="34" charset="0"/>
                <a:cs typeface="Arial" panose="020B0604020202020204" pitchFamily="34" charset="0"/>
              </a:rPr>
              <a:t> Shai (Sheba Medical Center) for providing the GB U251 cell line</a:t>
            </a:r>
            <a:endParaRPr lang="el-GR" sz="3000" dirty="0">
              <a:latin typeface="Arial" panose="020B0604020202020204" pitchFamily="34" charset="0"/>
              <a:cs typeface="Arial" panose="020B0604020202020204" pitchFamily="34" charset="0"/>
            </a:endParaRPr>
          </a:p>
        </p:txBody>
      </p:sp>
      <p:cxnSp>
        <p:nvCxnSpPr>
          <p:cNvPr id="1064" name="Ευθεία γραμμή σύνδεσης 1063">
            <a:extLst>
              <a:ext uri="{FF2B5EF4-FFF2-40B4-BE49-F238E27FC236}">
                <a16:creationId xmlns:a16="http://schemas.microsoft.com/office/drawing/2014/main" id="{47E8B9AA-C86E-2534-8FC9-5292F8D8EBF2}"/>
              </a:ext>
            </a:extLst>
          </p:cNvPr>
          <p:cNvCxnSpPr>
            <a:cxnSpLocks/>
          </p:cNvCxnSpPr>
          <p:nvPr/>
        </p:nvCxnSpPr>
        <p:spPr>
          <a:xfrm flipH="1" flipV="1">
            <a:off x="21017799" y="38751701"/>
            <a:ext cx="83134" cy="54886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2" name="Ευθεία γραμμή σύνδεσης 1081">
            <a:extLst>
              <a:ext uri="{FF2B5EF4-FFF2-40B4-BE49-F238E27FC236}">
                <a16:creationId xmlns:a16="http://schemas.microsoft.com/office/drawing/2014/main" id="{41B22218-024E-B4B3-FADE-AB9B98B4967E}"/>
              </a:ext>
            </a:extLst>
          </p:cNvPr>
          <p:cNvCxnSpPr>
            <a:cxnSpLocks/>
          </p:cNvCxnSpPr>
          <p:nvPr/>
        </p:nvCxnSpPr>
        <p:spPr>
          <a:xfrm flipH="1">
            <a:off x="69733" y="5938943"/>
            <a:ext cx="5195890" cy="202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6" name="Ευθεία γραμμή σύνδεσης 1085">
            <a:extLst>
              <a:ext uri="{FF2B5EF4-FFF2-40B4-BE49-F238E27FC236}">
                <a16:creationId xmlns:a16="http://schemas.microsoft.com/office/drawing/2014/main" id="{59FEED53-23E0-E3D3-71C7-BE566C19C875}"/>
              </a:ext>
            </a:extLst>
          </p:cNvPr>
          <p:cNvCxnSpPr>
            <a:cxnSpLocks/>
          </p:cNvCxnSpPr>
          <p:nvPr/>
        </p:nvCxnSpPr>
        <p:spPr>
          <a:xfrm flipH="1">
            <a:off x="9380424" y="5947048"/>
            <a:ext cx="9247447" cy="191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0" name="Ευθεία γραμμή σύνδεσης 1089">
            <a:extLst>
              <a:ext uri="{FF2B5EF4-FFF2-40B4-BE49-F238E27FC236}">
                <a16:creationId xmlns:a16="http://schemas.microsoft.com/office/drawing/2014/main" id="{82665EC1-E694-A4C4-753D-371B59B159BA}"/>
              </a:ext>
            </a:extLst>
          </p:cNvPr>
          <p:cNvCxnSpPr>
            <a:cxnSpLocks/>
            <a:endCxn id="2" idx="3"/>
          </p:cNvCxnSpPr>
          <p:nvPr/>
        </p:nvCxnSpPr>
        <p:spPr>
          <a:xfrm flipH="1">
            <a:off x="23852042" y="6026263"/>
            <a:ext cx="4893050" cy="27141"/>
          </a:xfrm>
          <a:prstGeom prst="line">
            <a:avLst/>
          </a:prstGeom>
        </p:spPr>
        <p:style>
          <a:lnRef idx="2">
            <a:schemeClr val="accent1"/>
          </a:lnRef>
          <a:fillRef idx="0">
            <a:schemeClr val="accent1"/>
          </a:fillRef>
          <a:effectRef idx="1">
            <a:schemeClr val="accent1"/>
          </a:effectRef>
          <a:fontRef idx="minor">
            <a:schemeClr val="tx1"/>
          </a:fontRef>
        </p:style>
      </p:cxnSp>
      <p:pic>
        <p:nvPicPr>
          <p:cNvPr id="1106" name="Εικόνα 1105">
            <a:extLst>
              <a:ext uri="{FF2B5EF4-FFF2-40B4-BE49-F238E27FC236}">
                <a16:creationId xmlns:a16="http://schemas.microsoft.com/office/drawing/2014/main" id="{FD2BDF25-5D4B-AB69-3B79-FFCCF1425C1A}"/>
              </a:ext>
            </a:extLst>
          </p:cNvPr>
          <p:cNvPicPr>
            <a:picLocks noChangeAspect="1"/>
          </p:cNvPicPr>
          <p:nvPr/>
        </p:nvPicPr>
        <p:blipFill>
          <a:blip r:embed="rId9"/>
          <a:srcRect l="9401" t="6428" r="10934" b="4422"/>
          <a:stretch>
            <a:fillRect/>
          </a:stretch>
        </p:blipFill>
        <p:spPr>
          <a:xfrm>
            <a:off x="16477376" y="6378973"/>
            <a:ext cx="10067557" cy="7718609"/>
          </a:xfrm>
          <a:prstGeom prst="rect">
            <a:avLst/>
          </a:prstGeom>
        </p:spPr>
      </p:pic>
    </p:spTree>
    <p:extLst>
      <p:ext uri="{BB962C8B-B14F-4D97-AF65-F5344CB8AC3E}">
        <p14:creationId xmlns:p14="http://schemas.microsoft.com/office/powerpoint/2010/main" val="1021136266"/>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Θέμα του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1806</TotalTime>
  <Words>332</Words>
  <Application>Microsoft Office PowerPoint</Application>
  <PresentationFormat>Προσαρμογή</PresentationFormat>
  <Paragraphs>27</Paragraphs>
  <Slides>1</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vt:i4>
      </vt:variant>
    </vt:vector>
  </HeadingPairs>
  <TitlesOfParts>
    <vt:vector size="6" baseType="lpstr">
      <vt:lpstr>Aptos</vt:lpstr>
      <vt:lpstr>Aptos Display</vt:lpstr>
      <vt:lpstr>Arial</vt:lpstr>
      <vt:lpstr>Wingdings</vt:lpstr>
      <vt:lpstr>Θέμα του Office</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Andrikopoulou</dc:creator>
  <cp:lastModifiedBy>Anna Andrikopoulou</cp:lastModifiedBy>
  <cp:revision>17</cp:revision>
  <dcterms:created xsi:type="dcterms:W3CDTF">2025-12-09T12:30:58Z</dcterms:created>
  <dcterms:modified xsi:type="dcterms:W3CDTF">2025-12-14T17:13:57Z</dcterms:modified>
</cp:coreProperties>
</file>