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29111575" cy="432181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7F0F9"/>
    <a:srgbClr val="AF0501"/>
    <a:srgbClr val="D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049CD04-C39E-4970-8DE5-D971492F93BD}" v="92" dt="2025-12-13T19:43:27.68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2" d="100"/>
          <a:sy n="12" d="100"/>
        </p:scale>
        <p:origin x="2059" y="1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83369" y="7072967"/>
            <a:ext cx="24744839" cy="15046301"/>
          </a:xfrm>
        </p:spPr>
        <p:txBody>
          <a:bodyPr anchor="b"/>
          <a:lstStyle>
            <a:lvl1pPr algn="ctr">
              <a:defRPr sz="19101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8948" y="22699511"/>
            <a:ext cx="21833681" cy="10434367"/>
          </a:xfrm>
        </p:spPr>
        <p:txBody>
          <a:bodyPr/>
          <a:lstStyle>
            <a:lvl1pPr marL="0" indent="0" algn="ctr">
              <a:buNone/>
              <a:defRPr sz="7641"/>
            </a:lvl1pPr>
            <a:lvl2pPr marL="1455483" indent="0" algn="ctr">
              <a:buNone/>
              <a:defRPr sz="6367"/>
            </a:lvl2pPr>
            <a:lvl3pPr marL="2910965" indent="0" algn="ctr">
              <a:buNone/>
              <a:defRPr sz="5730"/>
            </a:lvl3pPr>
            <a:lvl4pPr marL="4366447" indent="0" algn="ctr">
              <a:buNone/>
              <a:defRPr sz="5094"/>
            </a:lvl4pPr>
            <a:lvl5pPr marL="5821930" indent="0" algn="ctr">
              <a:buNone/>
              <a:defRPr sz="5094"/>
            </a:lvl5pPr>
            <a:lvl6pPr marL="7277412" indent="0" algn="ctr">
              <a:buNone/>
              <a:defRPr sz="5094"/>
            </a:lvl6pPr>
            <a:lvl7pPr marL="8732896" indent="0" algn="ctr">
              <a:buNone/>
              <a:defRPr sz="5094"/>
            </a:lvl7pPr>
            <a:lvl8pPr marL="10188377" indent="0" algn="ctr">
              <a:buNone/>
              <a:defRPr sz="5094"/>
            </a:lvl8pPr>
            <a:lvl9pPr marL="11643860" indent="0" algn="ctr">
              <a:buNone/>
              <a:defRPr sz="5094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4364C-5548-43B3-A604-70854D82F913}" type="datetimeFigureOut">
              <a:rPr lang="el-GR" smtClean="0"/>
              <a:t>15/12/2025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D8991-3624-4610-A935-2F42416A8EE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44483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4364C-5548-43B3-A604-70854D82F913}" type="datetimeFigureOut">
              <a:rPr lang="el-GR" smtClean="0"/>
              <a:t>15/12/2025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D8991-3624-4610-A935-2F42416A8EE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44465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832975" y="2300964"/>
            <a:ext cx="6277183" cy="36625342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01425" y="2300964"/>
            <a:ext cx="18467655" cy="36625342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4364C-5548-43B3-A604-70854D82F913}" type="datetimeFigureOut">
              <a:rPr lang="el-GR" smtClean="0"/>
              <a:t>15/12/2025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D8991-3624-4610-A935-2F42416A8EE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51420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4364C-5548-43B3-A604-70854D82F913}" type="datetimeFigureOut">
              <a:rPr lang="el-GR" smtClean="0"/>
              <a:t>15/12/2025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D8991-3624-4610-A935-2F42416A8EE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69943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262" y="10774525"/>
            <a:ext cx="25108733" cy="17977526"/>
          </a:xfrm>
        </p:spPr>
        <p:txBody>
          <a:bodyPr anchor="b"/>
          <a:lstStyle>
            <a:lvl1pPr>
              <a:defRPr sz="19101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262" y="28922126"/>
            <a:ext cx="25108733" cy="9453956"/>
          </a:xfrm>
        </p:spPr>
        <p:txBody>
          <a:bodyPr/>
          <a:lstStyle>
            <a:lvl1pPr marL="0" indent="0">
              <a:buNone/>
              <a:defRPr sz="7641">
                <a:solidFill>
                  <a:schemeClr val="tx1">
                    <a:tint val="82000"/>
                  </a:schemeClr>
                </a:solidFill>
              </a:defRPr>
            </a:lvl1pPr>
            <a:lvl2pPr marL="1455483" indent="0">
              <a:buNone/>
              <a:defRPr sz="6367">
                <a:solidFill>
                  <a:schemeClr val="tx1">
                    <a:tint val="82000"/>
                  </a:schemeClr>
                </a:solidFill>
              </a:defRPr>
            </a:lvl2pPr>
            <a:lvl3pPr marL="2910965" indent="0">
              <a:buNone/>
              <a:defRPr sz="5730">
                <a:solidFill>
                  <a:schemeClr val="tx1">
                    <a:tint val="82000"/>
                  </a:schemeClr>
                </a:solidFill>
              </a:defRPr>
            </a:lvl3pPr>
            <a:lvl4pPr marL="4366447" indent="0">
              <a:buNone/>
              <a:defRPr sz="5094">
                <a:solidFill>
                  <a:schemeClr val="tx1">
                    <a:tint val="82000"/>
                  </a:schemeClr>
                </a:solidFill>
              </a:defRPr>
            </a:lvl4pPr>
            <a:lvl5pPr marL="5821930" indent="0">
              <a:buNone/>
              <a:defRPr sz="5094">
                <a:solidFill>
                  <a:schemeClr val="tx1">
                    <a:tint val="82000"/>
                  </a:schemeClr>
                </a:solidFill>
              </a:defRPr>
            </a:lvl5pPr>
            <a:lvl6pPr marL="7277412" indent="0">
              <a:buNone/>
              <a:defRPr sz="5094">
                <a:solidFill>
                  <a:schemeClr val="tx1">
                    <a:tint val="82000"/>
                  </a:schemeClr>
                </a:solidFill>
              </a:defRPr>
            </a:lvl6pPr>
            <a:lvl7pPr marL="8732896" indent="0">
              <a:buNone/>
              <a:defRPr sz="5094">
                <a:solidFill>
                  <a:schemeClr val="tx1">
                    <a:tint val="82000"/>
                  </a:schemeClr>
                </a:solidFill>
              </a:defRPr>
            </a:lvl7pPr>
            <a:lvl8pPr marL="10188377" indent="0">
              <a:buNone/>
              <a:defRPr sz="5094">
                <a:solidFill>
                  <a:schemeClr val="tx1">
                    <a:tint val="82000"/>
                  </a:schemeClr>
                </a:solidFill>
              </a:defRPr>
            </a:lvl8pPr>
            <a:lvl9pPr marL="11643860" indent="0">
              <a:buNone/>
              <a:defRPr sz="5094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4364C-5548-43B3-A604-70854D82F913}" type="datetimeFigureOut">
              <a:rPr lang="el-GR" smtClean="0"/>
              <a:t>15/12/2025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D8991-3624-4610-A935-2F42416A8EE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29049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01423" y="11504820"/>
            <a:ext cx="12372419" cy="27421487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37737" y="11504820"/>
            <a:ext cx="12372419" cy="27421487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4364C-5548-43B3-A604-70854D82F913}" type="datetimeFigureOut">
              <a:rPr lang="el-GR" smtClean="0"/>
              <a:t>15/12/2025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D8991-3624-4610-A935-2F42416A8EE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9386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5215" y="2300973"/>
            <a:ext cx="25108733" cy="8353502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05217" y="10594441"/>
            <a:ext cx="12315559" cy="5192171"/>
          </a:xfrm>
        </p:spPr>
        <p:txBody>
          <a:bodyPr anchor="b"/>
          <a:lstStyle>
            <a:lvl1pPr marL="0" indent="0">
              <a:buNone/>
              <a:defRPr sz="7641" b="1"/>
            </a:lvl1pPr>
            <a:lvl2pPr marL="1455483" indent="0">
              <a:buNone/>
              <a:defRPr sz="6367" b="1"/>
            </a:lvl2pPr>
            <a:lvl3pPr marL="2910965" indent="0">
              <a:buNone/>
              <a:defRPr sz="5730" b="1"/>
            </a:lvl3pPr>
            <a:lvl4pPr marL="4366447" indent="0">
              <a:buNone/>
              <a:defRPr sz="5094" b="1"/>
            </a:lvl4pPr>
            <a:lvl5pPr marL="5821930" indent="0">
              <a:buNone/>
              <a:defRPr sz="5094" b="1"/>
            </a:lvl5pPr>
            <a:lvl6pPr marL="7277412" indent="0">
              <a:buNone/>
              <a:defRPr sz="5094" b="1"/>
            </a:lvl6pPr>
            <a:lvl7pPr marL="8732896" indent="0">
              <a:buNone/>
              <a:defRPr sz="5094" b="1"/>
            </a:lvl7pPr>
            <a:lvl8pPr marL="10188377" indent="0">
              <a:buNone/>
              <a:defRPr sz="5094" b="1"/>
            </a:lvl8pPr>
            <a:lvl9pPr marL="11643860" indent="0">
              <a:buNone/>
              <a:defRPr sz="5094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05217" y="15786611"/>
            <a:ext cx="12315559" cy="2321972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737739" y="10594441"/>
            <a:ext cx="12376211" cy="5192171"/>
          </a:xfrm>
        </p:spPr>
        <p:txBody>
          <a:bodyPr anchor="b"/>
          <a:lstStyle>
            <a:lvl1pPr marL="0" indent="0">
              <a:buNone/>
              <a:defRPr sz="7641" b="1"/>
            </a:lvl1pPr>
            <a:lvl2pPr marL="1455483" indent="0">
              <a:buNone/>
              <a:defRPr sz="6367" b="1"/>
            </a:lvl2pPr>
            <a:lvl3pPr marL="2910965" indent="0">
              <a:buNone/>
              <a:defRPr sz="5730" b="1"/>
            </a:lvl3pPr>
            <a:lvl4pPr marL="4366447" indent="0">
              <a:buNone/>
              <a:defRPr sz="5094" b="1"/>
            </a:lvl4pPr>
            <a:lvl5pPr marL="5821930" indent="0">
              <a:buNone/>
              <a:defRPr sz="5094" b="1"/>
            </a:lvl5pPr>
            <a:lvl6pPr marL="7277412" indent="0">
              <a:buNone/>
              <a:defRPr sz="5094" b="1"/>
            </a:lvl6pPr>
            <a:lvl7pPr marL="8732896" indent="0">
              <a:buNone/>
              <a:defRPr sz="5094" b="1"/>
            </a:lvl7pPr>
            <a:lvl8pPr marL="10188377" indent="0">
              <a:buNone/>
              <a:defRPr sz="5094" b="1"/>
            </a:lvl8pPr>
            <a:lvl9pPr marL="11643860" indent="0">
              <a:buNone/>
              <a:defRPr sz="5094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737739" y="15786611"/>
            <a:ext cx="12376211" cy="2321972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4364C-5548-43B3-A604-70854D82F913}" type="datetimeFigureOut">
              <a:rPr lang="el-GR" smtClean="0"/>
              <a:t>15/12/2025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D8991-3624-4610-A935-2F42416A8EE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94011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4364C-5548-43B3-A604-70854D82F913}" type="datetimeFigureOut">
              <a:rPr lang="el-GR" smtClean="0"/>
              <a:t>15/12/2025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D8991-3624-4610-A935-2F42416A8EE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72181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4364C-5548-43B3-A604-70854D82F913}" type="datetimeFigureOut">
              <a:rPr lang="el-GR" smtClean="0"/>
              <a:t>15/12/2025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D8991-3624-4610-A935-2F42416A8EE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79008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5214" y="2881208"/>
            <a:ext cx="9389241" cy="10084223"/>
          </a:xfrm>
        </p:spPr>
        <p:txBody>
          <a:bodyPr anchor="b"/>
          <a:lstStyle>
            <a:lvl1pPr>
              <a:defRPr sz="10187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376213" y="6222616"/>
            <a:ext cx="14737735" cy="30712863"/>
          </a:xfrm>
        </p:spPr>
        <p:txBody>
          <a:bodyPr/>
          <a:lstStyle>
            <a:lvl1pPr>
              <a:defRPr sz="10187"/>
            </a:lvl1pPr>
            <a:lvl2pPr>
              <a:defRPr sz="8913"/>
            </a:lvl2pPr>
            <a:lvl3pPr>
              <a:defRPr sz="7641"/>
            </a:lvl3pPr>
            <a:lvl4pPr>
              <a:defRPr sz="6367"/>
            </a:lvl4pPr>
            <a:lvl5pPr>
              <a:defRPr sz="6367"/>
            </a:lvl5pPr>
            <a:lvl6pPr>
              <a:defRPr sz="6367"/>
            </a:lvl6pPr>
            <a:lvl7pPr>
              <a:defRPr sz="6367"/>
            </a:lvl7pPr>
            <a:lvl8pPr>
              <a:defRPr sz="6367"/>
            </a:lvl8pPr>
            <a:lvl9pPr>
              <a:defRPr sz="6367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05214" y="12965431"/>
            <a:ext cx="9389241" cy="24020063"/>
          </a:xfrm>
        </p:spPr>
        <p:txBody>
          <a:bodyPr/>
          <a:lstStyle>
            <a:lvl1pPr marL="0" indent="0">
              <a:buNone/>
              <a:defRPr sz="5094"/>
            </a:lvl1pPr>
            <a:lvl2pPr marL="1455483" indent="0">
              <a:buNone/>
              <a:defRPr sz="4457"/>
            </a:lvl2pPr>
            <a:lvl3pPr marL="2910965" indent="0">
              <a:buNone/>
              <a:defRPr sz="3819"/>
            </a:lvl3pPr>
            <a:lvl4pPr marL="4366447" indent="0">
              <a:buNone/>
              <a:defRPr sz="3184"/>
            </a:lvl4pPr>
            <a:lvl5pPr marL="5821930" indent="0">
              <a:buNone/>
              <a:defRPr sz="3184"/>
            </a:lvl5pPr>
            <a:lvl6pPr marL="7277412" indent="0">
              <a:buNone/>
              <a:defRPr sz="3184"/>
            </a:lvl6pPr>
            <a:lvl7pPr marL="8732896" indent="0">
              <a:buNone/>
              <a:defRPr sz="3184"/>
            </a:lvl7pPr>
            <a:lvl8pPr marL="10188377" indent="0">
              <a:buNone/>
              <a:defRPr sz="3184"/>
            </a:lvl8pPr>
            <a:lvl9pPr marL="11643860" indent="0">
              <a:buNone/>
              <a:defRPr sz="3184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4364C-5548-43B3-A604-70854D82F913}" type="datetimeFigureOut">
              <a:rPr lang="el-GR" smtClean="0"/>
              <a:t>15/12/2025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D8991-3624-4610-A935-2F42416A8EE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56263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5214" y="2881208"/>
            <a:ext cx="9389241" cy="10084223"/>
          </a:xfrm>
        </p:spPr>
        <p:txBody>
          <a:bodyPr anchor="b"/>
          <a:lstStyle>
            <a:lvl1pPr>
              <a:defRPr sz="10187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376213" y="6222616"/>
            <a:ext cx="14737735" cy="30712863"/>
          </a:xfrm>
        </p:spPr>
        <p:txBody>
          <a:bodyPr anchor="t"/>
          <a:lstStyle>
            <a:lvl1pPr marL="0" indent="0">
              <a:buNone/>
              <a:defRPr sz="10187"/>
            </a:lvl1pPr>
            <a:lvl2pPr marL="1455483" indent="0">
              <a:buNone/>
              <a:defRPr sz="8913"/>
            </a:lvl2pPr>
            <a:lvl3pPr marL="2910965" indent="0">
              <a:buNone/>
              <a:defRPr sz="7641"/>
            </a:lvl3pPr>
            <a:lvl4pPr marL="4366447" indent="0">
              <a:buNone/>
              <a:defRPr sz="6367"/>
            </a:lvl4pPr>
            <a:lvl5pPr marL="5821930" indent="0">
              <a:buNone/>
              <a:defRPr sz="6367"/>
            </a:lvl5pPr>
            <a:lvl6pPr marL="7277412" indent="0">
              <a:buNone/>
              <a:defRPr sz="6367"/>
            </a:lvl6pPr>
            <a:lvl7pPr marL="8732896" indent="0">
              <a:buNone/>
              <a:defRPr sz="6367"/>
            </a:lvl7pPr>
            <a:lvl8pPr marL="10188377" indent="0">
              <a:buNone/>
              <a:defRPr sz="6367"/>
            </a:lvl8pPr>
            <a:lvl9pPr marL="11643860" indent="0">
              <a:buNone/>
              <a:defRPr sz="6367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05214" y="12965431"/>
            <a:ext cx="9389241" cy="24020063"/>
          </a:xfrm>
        </p:spPr>
        <p:txBody>
          <a:bodyPr/>
          <a:lstStyle>
            <a:lvl1pPr marL="0" indent="0">
              <a:buNone/>
              <a:defRPr sz="5094"/>
            </a:lvl1pPr>
            <a:lvl2pPr marL="1455483" indent="0">
              <a:buNone/>
              <a:defRPr sz="4457"/>
            </a:lvl2pPr>
            <a:lvl3pPr marL="2910965" indent="0">
              <a:buNone/>
              <a:defRPr sz="3819"/>
            </a:lvl3pPr>
            <a:lvl4pPr marL="4366447" indent="0">
              <a:buNone/>
              <a:defRPr sz="3184"/>
            </a:lvl4pPr>
            <a:lvl5pPr marL="5821930" indent="0">
              <a:buNone/>
              <a:defRPr sz="3184"/>
            </a:lvl5pPr>
            <a:lvl6pPr marL="7277412" indent="0">
              <a:buNone/>
              <a:defRPr sz="3184"/>
            </a:lvl6pPr>
            <a:lvl7pPr marL="8732896" indent="0">
              <a:buNone/>
              <a:defRPr sz="3184"/>
            </a:lvl7pPr>
            <a:lvl8pPr marL="10188377" indent="0">
              <a:buNone/>
              <a:defRPr sz="3184"/>
            </a:lvl8pPr>
            <a:lvl9pPr marL="11643860" indent="0">
              <a:buNone/>
              <a:defRPr sz="3184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4364C-5548-43B3-A604-70854D82F913}" type="datetimeFigureOut">
              <a:rPr lang="el-GR" smtClean="0"/>
              <a:t>15/12/2025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D8991-3624-4610-A935-2F42416A8EE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85888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01422" y="2300973"/>
            <a:ext cx="25108733" cy="83535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01422" y="11504820"/>
            <a:ext cx="25108733" cy="274214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01421" y="40056786"/>
            <a:ext cx="6550104" cy="230096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81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E34364C-5548-43B3-A604-70854D82F913}" type="datetimeFigureOut">
              <a:rPr lang="el-GR" smtClean="0"/>
              <a:t>15/12/2025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643210" y="40056786"/>
            <a:ext cx="9825157" cy="230096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81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560050" y="40056786"/>
            <a:ext cx="6550104" cy="230096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81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7D8991-3624-4610-A935-2F42416A8EE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0094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910965" rtl="0" eaLnBrk="1" latinLnBrk="0" hangingPunct="1">
        <a:lnSpc>
          <a:spcPct val="90000"/>
        </a:lnSpc>
        <a:spcBef>
          <a:spcPct val="0"/>
        </a:spcBef>
        <a:buNone/>
        <a:defRPr sz="1400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27741" indent="-727741" algn="l" defTabSz="2910965" rtl="0" eaLnBrk="1" latinLnBrk="0" hangingPunct="1">
        <a:lnSpc>
          <a:spcPct val="90000"/>
        </a:lnSpc>
        <a:spcBef>
          <a:spcPts val="3184"/>
        </a:spcBef>
        <a:buFont typeface="Arial" panose="020B0604020202020204" pitchFamily="34" charset="0"/>
        <a:buChar char="•"/>
        <a:defRPr sz="8913" kern="1200">
          <a:solidFill>
            <a:schemeClr val="tx1"/>
          </a:solidFill>
          <a:latin typeface="+mn-lt"/>
          <a:ea typeface="+mn-ea"/>
          <a:cs typeface="+mn-cs"/>
        </a:defRPr>
      </a:lvl1pPr>
      <a:lvl2pPr marL="2183223" indent="-727741" algn="l" defTabSz="2910965" rtl="0" eaLnBrk="1" latinLnBrk="0" hangingPunct="1">
        <a:lnSpc>
          <a:spcPct val="90000"/>
        </a:lnSpc>
        <a:spcBef>
          <a:spcPts val="1591"/>
        </a:spcBef>
        <a:buFont typeface="Arial" panose="020B0604020202020204" pitchFamily="34" charset="0"/>
        <a:buChar char="•"/>
        <a:defRPr sz="7641" kern="1200">
          <a:solidFill>
            <a:schemeClr val="tx1"/>
          </a:solidFill>
          <a:latin typeface="+mn-lt"/>
          <a:ea typeface="+mn-ea"/>
          <a:cs typeface="+mn-cs"/>
        </a:defRPr>
      </a:lvl2pPr>
      <a:lvl3pPr marL="3638706" indent="-727741" algn="l" defTabSz="2910965" rtl="0" eaLnBrk="1" latinLnBrk="0" hangingPunct="1">
        <a:lnSpc>
          <a:spcPct val="90000"/>
        </a:lnSpc>
        <a:spcBef>
          <a:spcPts val="1591"/>
        </a:spcBef>
        <a:buFont typeface="Arial" panose="020B0604020202020204" pitchFamily="34" charset="0"/>
        <a:buChar char="•"/>
        <a:defRPr sz="6367" kern="1200">
          <a:solidFill>
            <a:schemeClr val="tx1"/>
          </a:solidFill>
          <a:latin typeface="+mn-lt"/>
          <a:ea typeface="+mn-ea"/>
          <a:cs typeface="+mn-cs"/>
        </a:defRPr>
      </a:lvl3pPr>
      <a:lvl4pPr marL="5094189" indent="-727741" algn="l" defTabSz="2910965" rtl="0" eaLnBrk="1" latinLnBrk="0" hangingPunct="1">
        <a:lnSpc>
          <a:spcPct val="90000"/>
        </a:lnSpc>
        <a:spcBef>
          <a:spcPts val="1591"/>
        </a:spcBef>
        <a:buFont typeface="Arial" panose="020B0604020202020204" pitchFamily="34" charset="0"/>
        <a:buChar char="•"/>
        <a:defRPr sz="5730" kern="1200">
          <a:solidFill>
            <a:schemeClr val="tx1"/>
          </a:solidFill>
          <a:latin typeface="+mn-lt"/>
          <a:ea typeface="+mn-ea"/>
          <a:cs typeface="+mn-cs"/>
        </a:defRPr>
      </a:lvl4pPr>
      <a:lvl5pPr marL="6549670" indent="-727741" algn="l" defTabSz="2910965" rtl="0" eaLnBrk="1" latinLnBrk="0" hangingPunct="1">
        <a:lnSpc>
          <a:spcPct val="90000"/>
        </a:lnSpc>
        <a:spcBef>
          <a:spcPts val="1591"/>
        </a:spcBef>
        <a:buFont typeface="Arial" panose="020B0604020202020204" pitchFamily="34" charset="0"/>
        <a:buChar char="•"/>
        <a:defRPr sz="5730" kern="1200">
          <a:solidFill>
            <a:schemeClr val="tx1"/>
          </a:solidFill>
          <a:latin typeface="+mn-lt"/>
          <a:ea typeface="+mn-ea"/>
          <a:cs typeface="+mn-cs"/>
        </a:defRPr>
      </a:lvl5pPr>
      <a:lvl6pPr marL="8005154" indent="-727741" algn="l" defTabSz="2910965" rtl="0" eaLnBrk="1" latinLnBrk="0" hangingPunct="1">
        <a:lnSpc>
          <a:spcPct val="90000"/>
        </a:lnSpc>
        <a:spcBef>
          <a:spcPts val="1591"/>
        </a:spcBef>
        <a:buFont typeface="Arial" panose="020B0604020202020204" pitchFamily="34" charset="0"/>
        <a:buChar char="•"/>
        <a:defRPr sz="5730" kern="1200">
          <a:solidFill>
            <a:schemeClr val="tx1"/>
          </a:solidFill>
          <a:latin typeface="+mn-lt"/>
          <a:ea typeface="+mn-ea"/>
          <a:cs typeface="+mn-cs"/>
        </a:defRPr>
      </a:lvl6pPr>
      <a:lvl7pPr marL="9460637" indent="-727741" algn="l" defTabSz="2910965" rtl="0" eaLnBrk="1" latinLnBrk="0" hangingPunct="1">
        <a:lnSpc>
          <a:spcPct val="90000"/>
        </a:lnSpc>
        <a:spcBef>
          <a:spcPts val="1591"/>
        </a:spcBef>
        <a:buFont typeface="Arial" panose="020B0604020202020204" pitchFamily="34" charset="0"/>
        <a:buChar char="•"/>
        <a:defRPr sz="5730" kern="1200">
          <a:solidFill>
            <a:schemeClr val="tx1"/>
          </a:solidFill>
          <a:latin typeface="+mn-lt"/>
          <a:ea typeface="+mn-ea"/>
          <a:cs typeface="+mn-cs"/>
        </a:defRPr>
      </a:lvl7pPr>
      <a:lvl8pPr marL="10916119" indent="-727741" algn="l" defTabSz="2910965" rtl="0" eaLnBrk="1" latinLnBrk="0" hangingPunct="1">
        <a:lnSpc>
          <a:spcPct val="90000"/>
        </a:lnSpc>
        <a:spcBef>
          <a:spcPts val="1591"/>
        </a:spcBef>
        <a:buFont typeface="Arial" panose="020B0604020202020204" pitchFamily="34" charset="0"/>
        <a:buChar char="•"/>
        <a:defRPr sz="5730" kern="1200">
          <a:solidFill>
            <a:schemeClr val="tx1"/>
          </a:solidFill>
          <a:latin typeface="+mn-lt"/>
          <a:ea typeface="+mn-ea"/>
          <a:cs typeface="+mn-cs"/>
        </a:defRPr>
      </a:lvl8pPr>
      <a:lvl9pPr marL="12371601" indent="-727741" algn="l" defTabSz="2910965" rtl="0" eaLnBrk="1" latinLnBrk="0" hangingPunct="1">
        <a:lnSpc>
          <a:spcPct val="90000"/>
        </a:lnSpc>
        <a:spcBef>
          <a:spcPts val="1591"/>
        </a:spcBef>
        <a:buFont typeface="Arial" panose="020B0604020202020204" pitchFamily="34" charset="0"/>
        <a:buChar char="•"/>
        <a:defRPr sz="57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10965" rtl="0" eaLnBrk="1" latinLnBrk="0" hangingPunct="1">
        <a:defRPr sz="5730" kern="1200">
          <a:solidFill>
            <a:schemeClr val="tx1"/>
          </a:solidFill>
          <a:latin typeface="+mn-lt"/>
          <a:ea typeface="+mn-ea"/>
          <a:cs typeface="+mn-cs"/>
        </a:defRPr>
      </a:lvl1pPr>
      <a:lvl2pPr marL="1455483" algn="l" defTabSz="2910965" rtl="0" eaLnBrk="1" latinLnBrk="0" hangingPunct="1">
        <a:defRPr sz="5730" kern="1200">
          <a:solidFill>
            <a:schemeClr val="tx1"/>
          </a:solidFill>
          <a:latin typeface="+mn-lt"/>
          <a:ea typeface="+mn-ea"/>
          <a:cs typeface="+mn-cs"/>
        </a:defRPr>
      </a:lvl2pPr>
      <a:lvl3pPr marL="2910965" algn="l" defTabSz="2910965" rtl="0" eaLnBrk="1" latinLnBrk="0" hangingPunct="1">
        <a:defRPr sz="5730" kern="1200">
          <a:solidFill>
            <a:schemeClr val="tx1"/>
          </a:solidFill>
          <a:latin typeface="+mn-lt"/>
          <a:ea typeface="+mn-ea"/>
          <a:cs typeface="+mn-cs"/>
        </a:defRPr>
      </a:lvl3pPr>
      <a:lvl4pPr marL="4366447" algn="l" defTabSz="2910965" rtl="0" eaLnBrk="1" latinLnBrk="0" hangingPunct="1">
        <a:defRPr sz="5730" kern="1200">
          <a:solidFill>
            <a:schemeClr val="tx1"/>
          </a:solidFill>
          <a:latin typeface="+mn-lt"/>
          <a:ea typeface="+mn-ea"/>
          <a:cs typeface="+mn-cs"/>
        </a:defRPr>
      </a:lvl4pPr>
      <a:lvl5pPr marL="5821930" algn="l" defTabSz="2910965" rtl="0" eaLnBrk="1" latinLnBrk="0" hangingPunct="1">
        <a:defRPr sz="5730" kern="1200">
          <a:solidFill>
            <a:schemeClr val="tx1"/>
          </a:solidFill>
          <a:latin typeface="+mn-lt"/>
          <a:ea typeface="+mn-ea"/>
          <a:cs typeface="+mn-cs"/>
        </a:defRPr>
      </a:lvl5pPr>
      <a:lvl6pPr marL="7277412" algn="l" defTabSz="2910965" rtl="0" eaLnBrk="1" latinLnBrk="0" hangingPunct="1">
        <a:defRPr sz="5730" kern="1200">
          <a:solidFill>
            <a:schemeClr val="tx1"/>
          </a:solidFill>
          <a:latin typeface="+mn-lt"/>
          <a:ea typeface="+mn-ea"/>
          <a:cs typeface="+mn-cs"/>
        </a:defRPr>
      </a:lvl6pPr>
      <a:lvl7pPr marL="8732896" algn="l" defTabSz="2910965" rtl="0" eaLnBrk="1" latinLnBrk="0" hangingPunct="1">
        <a:defRPr sz="5730" kern="1200">
          <a:solidFill>
            <a:schemeClr val="tx1"/>
          </a:solidFill>
          <a:latin typeface="+mn-lt"/>
          <a:ea typeface="+mn-ea"/>
          <a:cs typeface="+mn-cs"/>
        </a:defRPr>
      </a:lvl7pPr>
      <a:lvl8pPr marL="10188377" algn="l" defTabSz="2910965" rtl="0" eaLnBrk="1" latinLnBrk="0" hangingPunct="1">
        <a:defRPr sz="5730" kern="1200">
          <a:solidFill>
            <a:schemeClr val="tx1"/>
          </a:solidFill>
          <a:latin typeface="+mn-lt"/>
          <a:ea typeface="+mn-ea"/>
          <a:cs typeface="+mn-cs"/>
        </a:defRPr>
      </a:lvl8pPr>
      <a:lvl9pPr marL="11643860" algn="l" defTabSz="2910965" rtl="0" eaLnBrk="1" latinLnBrk="0" hangingPunct="1">
        <a:defRPr sz="57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jpe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7F0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FF45066-3247-134A-9679-65594139B3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28303" y="694807"/>
            <a:ext cx="21797319" cy="4174328"/>
          </a:xfrm>
        </p:spPr>
        <p:txBody>
          <a:bodyPr>
            <a:noAutofit/>
          </a:bodyPr>
          <a:lstStyle/>
          <a:p>
            <a:pPr algn="l"/>
            <a:r>
              <a:rPr lang="en-US" sz="9599" dirty="0"/>
              <a:t>Human neutrophils uniquely release TIMP-free MMP-9 to provide a potent catalytic stimulator of angiogenesis</a:t>
            </a:r>
            <a:endParaRPr lang="el-GR" sz="9599" dirty="0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CF4FA736-3C51-F191-3270-1F0FEFF85B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28305" y="5091555"/>
            <a:ext cx="21797318" cy="1671302"/>
          </a:xfrm>
        </p:spPr>
        <p:txBody>
          <a:bodyPr>
            <a:noAutofit/>
          </a:bodyPr>
          <a:lstStyle/>
          <a:p>
            <a:pPr algn="l"/>
            <a:r>
              <a:rPr lang="en-US" sz="5400" i="1" dirty="0">
                <a:latin typeface="+mj-lt"/>
              </a:rPr>
              <a:t>Veronica C. Ardi, Tatyana A. </a:t>
            </a:r>
            <a:r>
              <a:rPr lang="en-US" sz="5400" i="1" dirty="0" err="1">
                <a:latin typeface="+mj-lt"/>
              </a:rPr>
              <a:t>Kupriyanova</a:t>
            </a:r>
            <a:r>
              <a:rPr lang="en-US" sz="5400" i="1" dirty="0">
                <a:latin typeface="+mj-lt"/>
              </a:rPr>
              <a:t>, Elena I. </a:t>
            </a:r>
            <a:r>
              <a:rPr lang="en-US" sz="5400" i="1" dirty="0" err="1">
                <a:latin typeface="+mj-lt"/>
              </a:rPr>
              <a:t>Deryugina</a:t>
            </a:r>
            <a:r>
              <a:rPr lang="en-US" sz="5400" i="1" dirty="0">
                <a:latin typeface="+mj-lt"/>
              </a:rPr>
              <a:t>, James P. Quigley</a:t>
            </a:r>
            <a:endParaRPr lang="el-GR" sz="5400" i="1" dirty="0">
              <a:latin typeface="+mj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C5A5C79-0F9C-7529-6240-8EEE0499D9A6}"/>
              </a:ext>
            </a:extLst>
          </p:cNvPr>
          <p:cNvSpPr txBox="1"/>
          <p:nvPr/>
        </p:nvSpPr>
        <p:spPr>
          <a:xfrm>
            <a:off x="4028303" y="5968627"/>
            <a:ext cx="21797319" cy="15942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Department of Cell Biology, The Scripps Research Institute, 10550 Torrey Pines Road, La Jolla, CA 92037</a:t>
            </a:r>
            <a:endParaRPr lang="el-GR" sz="48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57EB1AD-1094-F892-F073-F2DAC93DCB8C}"/>
              </a:ext>
            </a:extLst>
          </p:cNvPr>
          <p:cNvSpPr txBox="1"/>
          <p:nvPr/>
        </p:nvSpPr>
        <p:spPr>
          <a:xfrm>
            <a:off x="543700" y="8782793"/>
            <a:ext cx="13617144" cy="1781922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800" dirty="0"/>
              <a:t>Matrix metalloproteinase-9 (MMP-9) induces an angiogenic switch that is critical for tumor progression. Among MMP-9–expressing cells in the tumor microenvironment, inflammatory neutrophils are a major source of this protease. Using a modified angiogenesis model, we show that human neutrophils and their granule contents strongly induce angiogenesis. We further demonstrate that neutrophils release a uniquely potent, TIMP-free form of proMMP-9 that requires enzymatic activation to promote angiogenesis. In contrast, MMP-9 complexed with its inhibitor TIMP-1 lacks angiogenic activity. That the high angiogenic potency of neutrophil proMMP-9 is associated with its unique TIMP free status was confirmed when a generated and purified stoichiometric complex of neutrophil proMMP-9 with TIMP-1 failed to induce angiogenesis. These findings identify neutrophils as a specialized source of catalytically active MMP-9 that directly drives angiogenesis.</a:t>
            </a:r>
          </a:p>
          <a:p>
            <a:endParaRPr lang="en-US" sz="4800" dirty="0"/>
          </a:p>
          <a:p>
            <a:endParaRPr lang="en-US" sz="4800" dirty="0"/>
          </a:p>
          <a:p>
            <a:endParaRPr lang="en-US" sz="4800" dirty="0"/>
          </a:p>
          <a:p>
            <a:endParaRPr lang="el-GR" sz="48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1B60AAA-F3C5-C0B0-359D-5075293AC47C}"/>
              </a:ext>
            </a:extLst>
          </p:cNvPr>
          <p:cNvSpPr txBox="1"/>
          <p:nvPr/>
        </p:nvSpPr>
        <p:spPr>
          <a:xfrm>
            <a:off x="543700" y="24584072"/>
            <a:ext cx="13617143" cy="459818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800" dirty="0"/>
              <a:t>The present study aims to determine if neutrophil-derived MMP-9 directly drives angiogenesis and to define the mechanistic reasons of its pro-angiogenic activity. Particular emphasis was given on the role of TIMP-free proMMP-9 and its catalytic activation at the angiogenic site.</a:t>
            </a:r>
            <a:endParaRPr lang="el-GR" sz="48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2692CF2-D9F4-936C-740A-F925E2876B94}"/>
              </a:ext>
            </a:extLst>
          </p:cNvPr>
          <p:cNvSpPr txBox="1"/>
          <p:nvPr/>
        </p:nvSpPr>
        <p:spPr>
          <a:xfrm>
            <a:off x="543699" y="30017051"/>
            <a:ext cx="13617144" cy="7740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800" b="1" dirty="0"/>
              <a:t>(1)</a:t>
            </a:r>
          </a:p>
          <a:p>
            <a:r>
              <a:rPr lang="en-US" sz="4800" dirty="0"/>
              <a:t>     A                                               B</a:t>
            </a:r>
          </a:p>
          <a:p>
            <a:endParaRPr lang="en-US" sz="4800" dirty="0"/>
          </a:p>
          <a:p>
            <a:endParaRPr lang="en-US" sz="4800" dirty="0"/>
          </a:p>
          <a:p>
            <a:endParaRPr lang="en-US" sz="4800" dirty="0"/>
          </a:p>
          <a:p>
            <a:endParaRPr lang="en-US" sz="4800" dirty="0"/>
          </a:p>
          <a:p>
            <a:endParaRPr lang="en-US" sz="4800" dirty="0"/>
          </a:p>
          <a:p>
            <a:endParaRPr lang="en-US" sz="4800" dirty="0"/>
          </a:p>
          <a:p>
            <a:endParaRPr lang="en-US" sz="4800" dirty="0"/>
          </a:p>
          <a:p>
            <a:r>
              <a:rPr lang="el-GR" sz="2400" b="1" dirty="0"/>
              <a:t>(1)</a:t>
            </a:r>
            <a:r>
              <a:rPr lang="el-GR" sz="2400" dirty="0"/>
              <a:t> </a:t>
            </a:r>
            <a:r>
              <a:rPr lang="en-US" sz="2400" dirty="0"/>
              <a:t>Angiogenic response in collagen </a:t>
            </a:r>
            <a:r>
              <a:rPr lang="en-US" sz="2400" dirty="0" err="1"/>
              <a:t>onplants</a:t>
            </a:r>
            <a:r>
              <a:rPr lang="en-US" sz="2400" dirty="0"/>
              <a:t>:</a:t>
            </a:r>
            <a:r>
              <a:rPr lang="en-US" sz="2400" b="1" dirty="0"/>
              <a:t> (A) </a:t>
            </a:r>
            <a:r>
              <a:rPr lang="en-US" sz="2400" dirty="0"/>
              <a:t>comparison of angiogenesis induced by different cell types (human neutrophils vs heterophils vs control), and </a:t>
            </a:r>
            <a:r>
              <a:rPr lang="en-US" sz="2400" b="1" dirty="0"/>
              <a:t>(B)</a:t>
            </a:r>
            <a:r>
              <a:rPr lang="en-US" sz="2400" dirty="0"/>
              <a:t> dose-dependent increase in angiogenesis with increasing concentrations of purified neutrophil MMP-9.</a:t>
            </a:r>
          </a:p>
          <a:p>
            <a:endParaRPr lang="en-US" sz="4800" dirty="0"/>
          </a:p>
          <a:p>
            <a:endParaRPr lang="en-US" sz="4800" dirty="0"/>
          </a:p>
          <a:p>
            <a:endParaRPr lang="en-US" sz="4800" dirty="0"/>
          </a:p>
          <a:p>
            <a:endParaRPr lang="en-US" sz="4800" dirty="0"/>
          </a:p>
          <a:p>
            <a:endParaRPr lang="en-US" sz="4800" dirty="0"/>
          </a:p>
          <a:p>
            <a:endParaRPr lang="en-US" sz="4800" dirty="0"/>
          </a:p>
          <a:p>
            <a:endParaRPr lang="en-US" sz="4800" dirty="0"/>
          </a:p>
          <a:p>
            <a:endParaRPr lang="en-US" sz="4800" dirty="0"/>
          </a:p>
          <a:p>
            <a:endParaRPr lang="en-US" sz="4800" dirty="0"/>
          </a:p>
          <a:p>
            <a:endParaRPr lang="en-US" sz="4800" dirty="0"/>
          </a:p>
          <a:p>
            <a:endParaRPr lang="en-US" sz="4800" dirty="0"/>
          </a:p>
          <a:p>
            <a:endParaRPr lang="en-US" sz="4800" dirty="0"/>
          </a:p>
          <a:p>
            <a:endParaRPr lang="en-US" sz="4800" dirty="0"/>
          </a:p>
          <a:p>
            <a:endParaRPr lang="el-GR" sz="4800" dirty="0"/>
          </a:p>
        </p:txBody>
      </p:sp>
      <p:pic>
        <p:nvPicPr>
          <p:cNvPr id="13" name="Εικόνα 12" descr="Εικόνα που περιέχει κείμενο, διάγραμμα, στιγμιότυπο οθόνης, γραμμή&#10;&#10;Το περιεχόμενο που δημιουργείται από AI ενδέχεται να είναι εσφαλμένο.">
            <a:extLst>
              <a:ext uri="{FF2B5EF4-FFF2-40B4-BE49-F238E27FC236}">
                <a16:creationId xmlns:a16="http://schemas.microsoft.com/office/drawing/2014/main" id="{CEF51B2E-7502-91B8-895C-75AA90780D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5572" y="31483605"/>
            <a:ext cx="6185463" cy="4853337"/>
          </a:xfrm>
          <a:prstGeom prst="rect">
            <a:avLst/>
          </a:prstGeom>
        </p:spPr>
      </p:pic>
      <p:pic>
        <p:nvPicPr>
          <p:cNvPr id="15" name="Εικόνα 14" descr="Εικόνα που περιέχει κείμενο, στιγμιότυπο οθόνης, διάγραμμα, γραμματοσειρά&#10;&#10;Το περιεχόμενο που δημιουργείται από AI ενδέχεται να είναι εσφαλμένο.">
            <a:extLst>
              <a:ext uri="{FF2B5EF4-FFF2-40B4-BE49-F238E27FC236}">
                <a16:creationId xmlns:a16="http://schemas.microsoft.com/office/drawing/2014/main" id="{0CE03445-4B41-DFB7-8DA8-372C04FB6CC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1035" y="31503543"/>
            <a:ext cx="6992482" cy="4853336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A4BF1D6D-1624-AD48-E740-2242BD0AB2BC}"/>
              </a:ext>
            </a:extLst>
          </p:cNvPr>
          <p:cNvSpPr txBox="1"/>
          <p:nvPr/>
        </p:nvSpPr>
        <p:spPr>
          <a:xfrm>
            <a:off x="14555787" y="7732245"/>
            <a:ext cx="14012088" cy="300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800" dirty="0"/>
              <a:t> C                                                            D</a:t>
            </a:r>
          </a:p>
          <a:p>
            <a:endParaRPr lang="en-US" sz="4800" dirty="0"/>
          </a:p>
          <a:p>
            <a:endParaRPr lang="en-US" sz="4800" dirty="0"/>
          </a:p>
          <a:p>
            <a:endParaRPr lang="en-US" sz="4800" dirty="0"/>
          </a:p>
          <a:p>
            <a:endParaRPr lang="en-US" sz="4800" dirty="0"/>
          </a:p>
          <a:p>
            <a:endParaRPr lang="en-US" sz="4800" dirty="0"/>
          </a:p>
          <a:p>
            <a:endParaRPr lang="en-US" sz="4800" dirty="0"/>
          </a:p>
          <a:p>
            <a:endParaRPr lang="en-US" sz="4800" dirty="0"/>
          </a:p>
          <a:p>
            <a:r>
              <a:rPr lang="en-US" sz="2400" b="1" dirty="0"/>
              <a:t>   </a:t>
            </a:r>
          </a:p>
          <a:p>
            <a:endParaRPr lang="en-US" sz="2400" b="1" dirty="0"/>
          </a:p>
          <a:p>
            <a:endParaRPr lang="en-US" sz="2400" b="1" dirty="0"/>
          </a:p>
          <a:p>
            <a:r>
              <a:rPr lang="en-US" sz="2400" b="1" dirty="0"/>
              <a:t>(C)</a:t>
            </a:r>
            <a:r>
              <a:rPr lang="en-US" sz="2400" dirty="0"/>
              <a:t>Puriﬁcation of neutrophil MMP-9                                                              </a:t>
            </a:r>
            <a:r>
              <a:rPr lang="en-US" sz="2400" b="1" dirty="0"/>
              <a:t>(D) </a:t>
            </a:r>
            <a:r>
              <a:rPr lang="en-US" sz="2400" dirty="0"/>
              <a:t>MMP-9 is the major angiogenic  </a:t>
            </a:r>
          </a:p>
          <a:p>
            <a:r>
              <a:rPr lang="en-US" sz="2400" dirty="0"/>
              <a:t>                                                                                                                                                  moiety in neutrophil re-</a:t>
            </a:r>
            <a:r>
              <a:rPr lang="en-US" sz="2400" dirty="0" err="1"/>
              <a:t>leasate</a:t>
            </a:r>
            <a:endParaRPr lang="en-US" sz="2400" dirty="0"/>
          </a:p>
          <a:p>
            <a:endParaRPr lang="en-US" sz="4800" dirty="0"/>
          </a:p>
          <a:p>
            <a:r>
              <a:rPr lang="en-US" sz="4800" b="1" dirty="0"/>
              <a:t>(2)</a:t>
            </a:r>
            <a:r>
              <a:rPr lang="el-GR" sz="4800" b="1" dirty="0"/>
              <a:t>                                                        (3)</a:t>
            </a:r>
            <a:endParaRPr lang="en-US" sz="4800" b="1" dirty="0"/>
          </a:p>
          <a:p>
            <a:r>
              <a:rPr lang="en-US" sz="4800" dirty="0"/>
              <a:t>   </a:t>
            </a:r>
            <a:endParaRPr lang="en-US" sz="4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n-US" sz="4800" dirty="0"/>
          </a:p>
          <a:p>
            <a:endParaRPr lang="en-US" sz="4800" dirty="0"/>
          </a:p>
          <a:p>
            <a:endParaRPr lang="en-US" sz="4800" dirty="0"/>
          </a:p>
          <a:p>
            <a:endParaRPr lang="en-US" sz="4800" dirty="0"/>
          </a:p>
          <a:p>
            <a:endParaRPr lang="en-US" sz="4800" dirty="0"/>
          </a:p>
          <a:p>
            <a:endParaRPr lang="en-US" sz="4800" dirty="0"/>
          </a:p>
          <a:p>
            <a:endParaRPr lang="en-US" sz="4800" dirty="0"/>
          </a:p>
          <a:p>
            <a:endParaRPr lang="en-US" sz="4800" dirty="0"/>
          </a:p>
          <a:p>
            <a:endParaRPr lang="en-US" sz="4800" dirty="0"/>
          </a:p>
          <a:p>
            <a:endParaRPr lang="en-US" sz="4800" dirty="0"/>
          </a:p>
          <a:p>
            <a:endParaRPr lang="en-US" sz="4800" dirty="0"/>
          </a:p>
          <a:p>
            <a:endParaRPr lang="en-US" sz="4800" dirty="0"/>
          </a:p>
          <a:p>
            <a:endParaRPr lang="en-US" sz="4800" dirty="0"/>
          </a:p>
          <a:p>
            <a:endParaRPr lang="en-US" sz="4800" dirty="0"/>
          </a:p>
          <a:p>
            <a:endParaRPr lang="en-US" sz="4800" dirty="0"/>
          </a:p>
          <a:p>
            <a:endParaRPr lang="en-US" sz="4800" dirty="0"/>
          </a:p>
          <a:p>
            <a:endParaRPr lang="en-US" sz="4800" dirty="0"/>
          </a:p>
          <a:p>
            <a:endParaRPr lang="en-US" sz="4800" dirty="0"/>
          </a:p>
          <a:p>
            <a:endParaRPr lang="en-US" sz="4800" dirty="0"/>
          </a:p>
          <a:p>
            <a:endParaRPr lang="en-US" sz="4800" dirty="0"/>
          </a:p>
          <a:p>
            <a:endParaRPr lang="en-US" sz="4800" dirty="0"/>
          </a:p>
          <a:p>
            <a:endParaRPr lang="en-US" sz="4800" dirty="0"/>
          </a:p>
          <a:p>
            <a:endParaRPr lang="en-US" sz="4800" dirty="0"/>
          </a:p>
          <a:p>
            <a:endParaRPr lang="en-US" sz="4800" dirty="0"/>
          </a:p>
          <a:p>
            <a:endParaRPr lang="el-GR" sz="2400" b="1" dirty="0"/>
          </a:p>
          <a:p>
            <a:endParaRPr lang="en-US" sz="2400" b="1" dirty="0"/>
          </a:p>
          <a:p>
            <a:endParaRPr lang="en-US" sz="2400" b="1" dirty="0"/>
          </a:p>
          <a:p>
            <a:r>
              <a:rPr lang="el-GR" sz="2400" b="1" dirty="0"/>
              <a:t>(2)</a:t>
            </a:r>
            <a:r>
              <a:rPr lang="el-GR" sz="2400" dirty="0"/>
              <a:t> </a:t>
            </a:r>
            <a:r>
              <a:rPr lang="en-US" sz="2400" dirty="0"/>
              <a:t>Angiogenesis induced by neutrophil MMP-9 involves </a:t>
            </a:r>
            <a:r>
              <a:rPr lang="el-GR" sz="2400" dirty="0"/>
              <a:t>     </a:t>
            </a:r>
            <a:r>
              <a:rPr lang="el-GR" sz="2400" b="1" dirty="0"/>
              <a:t>(3) </a:t>
            </a:r>
            <a:r>
              <a:rPr lang="en-US" sz="2400" dirty="0"/>
              <a:t>TIMP-1-free proMMP-9 is</a:t>
            </a:r>
            <a:r>
              <a:rPr lang="el-GR" sz="2400" dirty="0"/>
              <a:t> </a:t>
            </a:r>
            <a:r>
              <a:rPr lang="en-US" sz="2400" dirty="0"/>
              <a:t>required for the </a:t>
            </a:r>
            <a:endParaRPr lang="el-GR" sz="2400" dirty="0"/>
          </a:p>
          <a:p>
            <a:r>
              <a:rPr lang="en-US" sz="2400" dirty="0"/>
              <a:t>activation </a:t>
            </a:r>
            <a:r>
              <a:rPr lang="el-GR" sz="2400" dirty="0"/>
              <a:t>ο</a:t>
            </a:r>
            <a:r>
              <a:rPr lang="en-US" sz="2400" dirty="0"/>
              <a:t>f</a:t>
            </a:r>
            <a:r>
              <a:rPr lang="el-GR" sz="2400" dirty="0"/>
              <a:t> </a:t>
            </a:r>
            <a:r>
              <a:rPr lang="en-US" sz="2400" dirty="0"/>
              <a:t>MMP-9 zymogen and proteolytic activity of      induction of angiogenesis.</a:t>
            </a:r>
            <a:endParaRPr lang="el-GR" sz="2400" dirty="0"/>
          </a:p>
          <a:p>
            <a:r>
              <a:rPr lang="en-US" sz="2400" dirty="0"/>
              <a:t> the activated MMP-9 enzyme</a:t>
            </a:r>
            <a:r>
              <a:rPr lang="el-GR" sz="2400" dirty="0"/>
              <a:t>.</a:t>
            </a:r>
            <a:endParaRPr lang="en-US" sz="2400" dirty="0"/>
          </a:p>
          <a:p>
            <a:endParaRPr lang="en-US" sz="4800" dirty="0"/>
          </a:p>
          <a:p>
            <a:endParaRPr lang="en-US" sz="4800" dirty="0"/>
          </a:p>
          <a:p>
            <a:endParaRPr lang="en-US" sz="4800" dirty="0"/>
          </a:p>
          <a:p>
            <a:endParaRPr lang="el-GR" sz="4800" dirty="0"/>
          </a:p>
        </p:txBody>
      </p:sp>
      <p:pic>
        <p:nvPicPr>
          <p:cNvPr id="18" name="Εικόνα 17" descr="Εικόνα που περιέχει κείμενο, στιγμιότυπο οθόνης, διάγραμμα&#10;&#10;Το περιεχόμενο που δημιουργείται από AI ενδέχεται να είναι εσφαλμένο.">
            <a:extLst>
              <a:ext uri="{FF2B5EF4-FFF2-40B4-BE49-F238E27FC236}">
                <a16:creationId xmlns:a16="http://schemas.microsoft.com/office/drawing/2014/main" id="{4BF6960A-57C8-208F-E13A-CD89E08AEC4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50732" y="8418090"/>
            <a:ext cx="6780022" cy="6003423"/>
          </a:xfrm>
          <a:prstGeom prst="rect">
            <a:avLst/>
          </a:prstGeom>
        </p:spPr>
      </p:pic>
      <p:pic>
        <p:nvPicPr>
          <p:cNvPr id="20" name="Εικόνα 19" descr="Εικόνα που περιέχει κείμενο, στιγμιότυπο οθόνης, διάγραμμα, σχεδίαση&#10;&#10;Το περιεχόμενο που δημιουργείται από AI ενδέχεται να είναι εσφαλμένο.">
            <a:extLst>
              <a:ext uri="{FF2B5EF4-FFF2-40B4-BE49-F238E27FC236}">
                <a16:creationId xmlns:a16="http://schemas.microsoft.com/office/drawing/2014/main" id="{4F0D9BC9-3AB9-DB23-A889-10D54039552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55518" y="8393373"/>
            <a:ext cx="6360000" cy="6028140"/>
          </a:xfrm>
          <a:prstGeom prst="rect">
            <a:avLst/>
          </a:prstGeom>
        </p:spPr>
      </p:pic>
      <p:pic>
        <p:nvPicPr>
          <p:cNvPr id="30" name="Εικόνα 29" descr="Εικόνα που περιέχει κείμενο, στιγμιότυπο οθόνης, γραμματοσειρά&#10;&#10;Το περιεχόμενο που δημιουργείται από AI ενδέχεται να είναι εσφαλμένο.">
            <a:extLst>
              <a:ext uri="{FF2B5EF4-FFF2-40B4-BE49-F238E27FC236}">
                <a16:creationId xmlns:a16="http://schemas.microsoft.com/office/drawing/2014/main" id="{A9730951-C737-4FDA-6570-E41522AB351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36916" y="17418968"/>
            <a:ext cx="6924916" cy="6486206"/>
          </a:xfrm>
          <a:prstGeom prst="rect">
            <a:avLst/>
          </a:prstGeom>
        </p:spPr>
      </p:pic>
      <p:grpSp>
        <p:nvGrpSpPr>
          <p:cNvPr id="36" name="Ομάδα 35">
            <a:extLst>
              <a:ext uri="{FF2B5EF4-FFF2-40B4-BE49-F238E27FC236}">
                <a16:creationId xmlns:a16="http://schemas.microsoft.com/office/drawing/2014/main" id="{C9C1FB99-836C-4C21-CBDD-0DF9EC5A2132}"/>
              </a:ext>
            </a:extLst>
          </p:cNvPr>
          <p:cNvGrpSpPr/>
          <p:nvPr/>
        </p:nvGrpSpPr>
        <p:grpSpPr>
          <a:xfrm>
            <a:off x="14587487" y="24120387"/>
            <a:ext cx="7983714" cy="11664787"/>
            <a:chOff x="14636915" y="23799105"/>
            <a:chExt cx="8736372" cy="11986063"/>
          </a:xfrm>
        </p:grpSpPr>
        <p:grpSp>
          <p:nvGrpSpPr>
            <p:cNvPr id="33" name="Ομάδα 32">
              <a:extLst>
                <a:ext uri="{FF2B5EF4-FFF2-40B4-BE49-F238E27FC236}">
                  <a16:creationId xmlns:a16="http://schemas.microsoft.com/office/drawing/2014/main" id="{27207255-0036-5206-39E7-80B9CFC91B38}"/>
                </a:ext>
              </a:extLst>
            </p:cNvPr>
            <p:cNvGrpSpPr/>
            <p:nvPr/>
          </p:nvGrpSpPr>
          <p:grpSpPr>
            <a:xfrm>
              <a:off x="14636915" y="23799105"/>
              <a:ext cx="8736372" cy="11986063"/>
              <a:chOff x="14636915" y="23799105"/>
              <a:chExt cx="8736372" cy="11986063"/>
            </a:xfrm>
          </p:grpSpPr>
          <p:pic>
            <p:nvPicPr>
              <p:cNvPr id="28" name="Εικόνα 27" descr="Εικόνα που περιέχει κείμενο, διάγραμμα, τεχνικό σχέδιο, στιγμιότυπο οθόνης&#10;&#10;Το περιεχόμενο που δημιουργείται από AI ενδέχεται να είναι εσφαλμένο.">
                <a:extLst>
                  <a:ext uri="{FF2B5EF4-FFF2-40B4-BE49-F238E27FC236}">
                    <a16:creationId xmlns:a16="http://schemas.microsoft.com/office/drawing/2014/main" id="{CBB5C595-8BEA-AF75-2B84-5A3D2640031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4753967" y="23855746"/>
                <a:ext cx="8619320" cy="11929422"/>
              </a:xfrm>
              <a:prstGeom prst="rect">
                <a:avLst/>
              </a:prstGeom>
            </p:spPr>
          </p:pic>
          <p:pic>
            <p:nvPicPr>
              <p:cNvPr id="32" name="Εικόνα 31" descr="Εικόνα που περιέχει κείμενο, διάγραμμα, τεχνικό σχέδιο, στιγμιότυπο οθόνης&#10;&#10;Το περιεχόμενο που δημιουργείται από AI ενδέχεται να είναι εσφαλμένο.">
                <a:extLst>
                  <a:ext uri="{FF2B5EF4-FFF2-40B4-BE49-F238E27FC236}">
                    <a16:creationId xmlns:a16="http://schemas.microsoft.com/office/drawing/2014/main" id="{25B50324-336F-CEE5-E90B-7D6BD7F0987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76799" t="37470" r="2442" b="35828"/>
              <a:stretch>
                <a:fillRect/>
              </a:stretch>
            </p:blipFill>
            <p:spPr>
              <a:xfrm>
                <a:off x="14636915" y="23799105"/>
                <a:ext cx="1729946" cy="2880987"/>
              </a:xfrm>
              <a:prstGeom prst="rect">
                <a:avLst/>
              </a:prstGeom>
            </p:spPr>
          </p:pic>
        </p:grpSp>
        <p:pic>
          <p:nvPicPr>
            <p:cNvPr id="35" name="Εικόνα 34" descr="Εικόνα που περιέχει κείμενο, διάγραμμα, τεχνικό σχέδιο, στιγμιότυπο οθόνης&#10;&#10;Το περιεχόμενο που δημιουργείται από AI ενδέχεται να είναι εσφαλμένο.">
              <a:extLst>
                <a:ext uri="{FF2B5EF4-FFF2-40B4-BE49-F238E27FC236}">
                  <a16:creationId xmlns:a16="http://schemas.microsoft.com/office/drawing/2014/main" id="{FEF18938-E8C4-13ED-2B60-A5957F77FE0B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7158" t="49036" r="-1" b="32604"/>
            <a:stretch>
              <a:fillRect/>
            </a:stretch>
          </p:blipFill>
          <p:spPr>
            <a:xfrm>
              <a:off x="14753967" y="29760104"/>
              <a:ext cx="1009377" cy="1050413"/>
            </a:xfrm>
            <a:prstGeom prst="rect">
              <a:avLst/>
            </a:prstGeom>
          </p:spPr>
        </p:pic>
      </p:grpSp>
      <p:cxnSp>
        <p:nvCxnSpPr>
          <p:cNvPr id="48" name="Ευθεία γραμμή σύνδεσης 47">
            <a:extLst>
              <a:ext uri="{FF2B5EF4-FFF2-40B4-BE49-F238E27FC236}">
                <a16:creationId xmlns:a16="http://schemas.microsoft.com/office/drawing/2014/main" id="{8EA3CDBA-A096-1E7D-247A-E4088CCF790E}"/>
              </a:ext>
            </a:extLst>
          </p:cNvPr>
          <p:cNvCxnSpPr/>
          <p:nvPr/>
        </p:nvCxnSpPr>
        <p:spPr>
          <a:xfrm>
            <a:off x="14555787" y="15456760"/>
            <a:ext cx="1401208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55" name="Ομάδα 54">
            <a:extLst>
              <a:ext uri="{FF2B5EF4-FFF2-40B4-BE49-F238E27FC236}">
                <a16:creationId xmlns:a16="http://schemas.microsoft.com/office/drawing/2014/main" id="{30DBC598-8B0D-CE6C-9A75-9D6BD312A860}"/>
              </a:ext>
            </a:extLst>
          </p:cNvPr>
          <p:cNvGrpSpPr/>
          <p:nvPr/>
        </p:nvGrpSpPr>
        <p:grpSpPr>
          <a:xfrm>
            <a:off x="22571201" y="23372859"/>
            <a:ext cx="5559354" cy="6516000"/>
            <a:chOff x="22571201" y="23372859"/>
            <a:chExt cx="5559354" cy="6516000"/>
          </a:xfrm>
        </p:grpSpPr>
        <p:pic>
          <p:nvPicPr>
            <p:cNvPr id="40" name="Εικόνα 39" descr="Εικόνα που περιέχει κείμενο, διάγραμμα, στιγμιότυπο οθόνης, τεχνικό σχέδιο&#10;&#10;Το περιεχόμενο που δημιουργείται από AI ενδέχεται να είναι εσφαλμένο.">
              <a:extLst>
                <a:ext uri="{FF2B5EF4-FFF2-40B4-BE49-F238E27FC236}">
                  <a16:creationId xmlns:a16="http://schemas.microsoft.com/office/drawing/2014/main" id="{78CD4A09-B664-2D4E-CA18-01C0DB4F92A9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571201" y="23372859"/>
              <a:ext cx="5559354" cy="6516000"/>
            </a:xfrm>
            <a:prstGeom prst="rect">
              <a:avLst/>
            </a:prstGeom>
          </p:spPr>
        </p:pic>
        <p:pic>
          <p:nvPicPr>
            <p:cNvPr id="54" name="Εικόνα 53" descr="Εικόνα που περιέχει κείμενο, διάγραμμα, στιγμιότυπο οθόνης, τεχνικό σχέδιο&#10;&#10;Το περιεχόμενο που δημιουργείται από AI ενδέχεται να είναι εσφαλμένο.">
              <a:extLst>
                <a:ext uri="{FF2B5EF4-FFF2-40B4-BE49-F238E27FC236}">
                  <a16:creationId xmlns:a16="http://schemas.microsoft.com/office/drawing/2014/main" id="{4C6061B1-8CF5-84F1-7E44-0143688027ED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374" t="8734" r="45160" b="75587"/>
            <a:stretch>
              <a:fillRect/>
            </a:stretch>
          </p:blipFill>
          <p:spPr>
            <a:xfrm>
              <a:off x="22635995" y="23731066"/>
              <a:ext cx="496164" cy="566063"/>
            </a:xfrm>
            <a:prstGeom prst="rect">
              <a:avLst/>
            </a:prstGeom>
          </p:spPr>
        </p:pic>
      </p:grpSp>
      <p:grpSp>
        <p:nvGrpSpPr>
          <p:cNvPr id="58" name="Ομάδα 57">
            <a:extLst>
              <a:ext uri="{FF2B5EF4-FFF2-40B4-BE49-F238E27FC236}">
                <a16:creationId xmlns:a16="http://schemas.microsoft.com/office/drawing/2014/main" id="{563F5F3B-04DE-344B-8915-1F3D9246BEA7}"/>
              </a:ext>
            </a:extLst>
          </p:cNvPr>
          <p:cNvGrpSpPr/>
          <p:nvPr/>
        </p:nvGrpSpPr>
        <p:grpSpPr>
          <a:xfrm>
            <a:off x="21986608" y="16917168"/>
            <a:ext cx="6335079" cy="6655716"/>
            <a:chOff x="21986607" y="16717143"/>
            <a:chExt cx="6462902" cy="6804000"/>
          </a:xfrm>
        </p:grpSpPr>
        <p:pic>
          <p:nvPicPr>
            <p:cNvPr id="38" name="Εικόνα 37" descr="Εικόνα που περιέχει κείμενο, διάγραμμα, στιγμιότυπο οθόνης, τεχνικό σχέδιο&#10;&#10;Το περιεχόμενο που δημιουργείται από AI ενδέχεται να είναι εσφαλμένο.">
              <a:extLst>
                <a:ext uri="{FF2B5EF4-FFF2-40B4-BE49-F238E27FC236}">
                  <a16:creationId xmlns:a16="http://schemas.microsoft.com/office/drawing/2014/main" id="{0BD91FFE-D977-EC9B-3EF1-4DF886021274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986607" y="16717143"/>
              <a:ext cx="6462902" cy="6804000"/>
            </a:xfrm>
            <a:prstGeom prst="rect">
              <a:avLst/>
            </a:prstGeom>
          </p:spPr>
        </p:pic>
        <p:pic>
          <p:nvPicPr>
            <p:cNvPr id="57" name="Εικόνα 56" descr="Εικόνα που περιέχει κείμενο, στιγμιότυπο οθόνης, διάγραμμα, σχεδίαση&#10;&#10;Το περιεχόμενο που δημιουργείται από AI ενδέχεται να είναι εσφαλμένο.">
              <a:extLst>
                <a:ext uri="{FF2B5EF4-FFF2-40B4-BE49-F238E27FC236}">
                  <a16:creationId xmlns:a16="http://schemas.microsoft.com/office/drawing/2014/main" id="{A8103385-280D-F22C-73CE-8139F6ED5ABA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7327" t="34053" r="-4035" b="41084"/>
            <a:stretch>
              <a:fillRect/>
            </a:stretch>
          </p:blipFill>
          <p:spPr>
            <a:xfrm>
              <a:off x="22155165" y="17325527"/>
              <a:ext cx="725135" cy="757922"/>
            </a:xfrm>
            <a:prstGeom prst="rect">
              <a:avLst/>
            </a:prstGeom>
          </p:spPr>
        </p:pic>
      </p:grpSp>
      <p:cxnSp>
        <p:nvCxnSpPr>
          <p:cNvPr id="46" name="Ευθεία γραμμή σύνδεσης 45">
            <a:extLst>
              <a:ext uri="{FF2B5EF4-FFF2-40B4-BE49-F238E27FC236}">
                <a16:creationId xmlns:a16="http://schemas.microsoft.com/office/drawing/2014/main" id="{AF8BA66D-6150-3918-4C92-B6A1A5C4D390}"/>
              </a:ext>
            </a:extLst>
          </p:cNvPr>
          <p:cNvCxnSpPr/>
          <p:nvPr/>
        </p:nvCxnSpPr>
        <p:spPr>
          <a:xfrm>
            <a:off x="22122789" y="15456760"/>
            <a:ext cx="0" cy="222840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61" name="Ομάδα 60">
            <a:extLst>
              <a:ext uri="{FF2B5EF4-FFF2-40B4-BE49-F238E27FC236}">
                <a16:creationId xmlns:a16="http://schemas.microsoft.com/office/drawing/2014/main" id="{1525DBAD-8B31-A06B-396D-13C9377179A7}"/>
              </a:ext>
            </a:extLst>
          </p:cNvPr>
          <p:cNvGrpSpPr/>
          <p:nvPr/>
        </p:nvGrpSpPr>
        <p:grpSpPr>
          <a:xfrm>
            <a:off x="22943289" y="29921608"/>
            <a:ext cx="5617762" cy="6372000"/>
            <a:chOff x="22943289" y="29921607"/>
            <a:chExt cx="5617762" cy="6350164"/>
          </a:xfrm>
        </p:grpSpPr>
        <p:pic>
          <p:nvPicPr>
            <p:cNvPr id="42" name="Εικόνα 41" descr="Εικόνα που περιέχει κείμενο, στιγμιότυπο οθόνης, διάγραμμα, σχεδίαση&#10;&#10;Το περιεχόμενο που δημιουργείται από AI ενδέχεται να είναι εσφαλμένο.">
              <a:extLst>
                <a:ext uri="{FF2B5EF4-FFF2-40B4-BE49-F238E27FC236}">
                  <a16:creationId xmlns:a16="http://schemas.microsoft.com/office/drawing/2014/main" id="{3895455D-E934-049E-47FC-7E8A7FE244A7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950113" y="29971771"/>
              <a:ext cx="5610938" cy="6300000"/>
            </a:xfrm>
            <a:prstGeom prst="rect">
              <a:avLst/>
            </a:prstGeom>
          </p:spPr>
        </p:pic>
        <p:pic>
          <p:nvPicPr>
            <p:cNvPr id="60" name="Εικόνα 59" descr="Εικόνα που περιέχει κείμενο, στιγμιότυπο οθόνης, διάγραμμα, σχεδίαση&#10;&#10;Το περιεχόμενο που δημιουργείται από AI ενδέχεται να είναι εσφαλμένο.">
              <a:extLst>
                <a:ext uri="{FF2B5EF4-FFF2-40B4-BE49-F238E27FC236}">
                  <a16:creationId xmlns:a16="http://schemas.microsoft.com/office/drawing/2014/main" id="{401E4389-9F85-E3E7-C99D-E22665FBC7AF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0612" t="43932" r="3004" b="35247"/>
            <a:stretch>
              <a:fillRect/>
            </a:stretch>
          </p:blipFill>
          <p:spPr>
            <a:xfrm>
              <a:off x="22943289" y="29921607"/>
              <a:ext cx="444843" cy="634704"/>
            </a:xfrm>
            <a:prstGeom prst="rect">
              <a:avLst/>
            </a:prstGeom>
          </p:spPr>
        </p:pic>
      </p:grpSp>
      <p:pic>
        <p:nvPicPr>
          <p:cNvPr id="9" name="Εικόνα 8" descr="Αρχική">
            <a:extLst>
              <a:ext uri="{FF2B5EF4-FFF2-40B4-BE49-F238E27FC236}">
                <a16:creationId xmlns:a16="http://schemas.microsoft.com/office/drawing/2014/main" id="{D5C90011-DE55-CFB4-535D-361961F6AE40}"/>
              </a:ext>
            </a:extLst>
          </p:cNvPr>
          <p:cNvPicPr>
            <a:picLocks noChangeAspect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02" t="7229" r="67068" b="10620"/>
          <a:stretch>
            <a:fillRect/>
          </a:stretch>
        </p:blipFill>
        <p:spPr bwMode="auto">
          <a:xfrm>
            <a:off x="322730" y="2205318"/>
            <a:ext cx="3469342" cy="3429278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</p:pic>
      <p:sp>
        <p:nvSpPr>
          <p:cNvPr id="67" name="TextBox 66">
            <a:extLst>
              <a:ext uri="{FF2B5EF4-FFF2-40B4-BE49-F238E27FC236}">
                <a16:creationId xmlns:a16="http://schemas.microsoft.com/office/drawing/2014/main" id="{28F7B6D8-1123-A2D4-11FB-253E26EC12CD}"/>
              </a:ext>
            </a:extLst>
          </p:cNvPr>
          <p:cNvSpPr txBox="1"/>
          <p:nvPr/>
        </p:nvSpPr>
        <p:spPr>
          <a:xfrm>
            <a:off x="543699" y="7746712"/>
            <a:ext cx="13680000" cy="1031051"/>
          </a:xfrm>
          <a:prstGeom prst="rect">
            <a:avLst/>
          </a:prstGeom>
          <a:solidFill>
            <a:srgbClr val="AF050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solidFill>
                  <a:schemeClr val="bg1"/>
                </a:solidFill>
              </a:rPr>
              <a:t>Introduction</a:t>
            </a:r>
            <a:endParaRPr lang="el-GR" sz="6000" dirty="0">
              <a:solidFill>
                <a:schemeClr val="bg1"/>
              </a:solidFill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2053CCFA-7C33-5C9E-64E1-F1E5DCBF71CF}"/>
              </a:ext>
            </a:extLst>
          </p:cNvPr>
          <p:cNvSpPr txBox="1"/>
          <p:nvPr/>
        </p:nvSpPr>
        <p:spPr>
          <a:xfrm>
            <a:off x="543699" y="23557232"/>
            <a:ext cx="13680000" cy="1031051"/>
          </a:xfrm>
          <a:prstGeom prst="rect">
            <a:avLst/>
          </a:prstGeom>
          <a:solidFill>
            <a:srgbClr val="AF050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solidFill>
                  <a:schemeClr val="bg1"/>
                </a:solidFill>
              </a:rPr>
              <a:t>Aim</a:t>
            </a:r>
            <a:endParaRPr lang="el-GR" sz="6000" dirty="0">
              <a:solidFill>
                <a:schemeClr val="bg1"/>
              </a:solidFill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B53783FE-DA55-FF27-CFBC-4718CCC6FF96}"/>
              </a:ext>
            </a:extLst>
          </p:cNvPr>
          <p:cNvSpPr txBox="1"/>
          <p:nvPr/>
        </p:nvSpPr>
        <p:spPr>
          <a:xfrm>
            <a:off x="543699" y="29062922"/>
            <a:ext cx="13680000" cy="1031051"/>
          </a:xfrm>
          <a:prstGeom prst="rect">
            <a:avLst/>
          </a:prstGeom>
          <a:solidFill>
            <a:srgbClr val="AF050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solidFill>
                  <a:schemeClr val="bg1"/>
                </a:solidFill>
              </a:rPr>
              <a:t>Results</a:t>
            </a:r>
            <a:endParaRPr lang="el-GR" sz="6000" dirty="0">
              <a:solidFill>
                <a:schemeClr val="bg1"/>
              </a:solidFill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8C169DC2-84BD-16C9-D796-05E22BE2DF22}"/>
              </a:ext>
            </a:extLst>
          </p:cNvPr>
          <p:cNvSpPr txBox="1"/>
          <p:nvPr/>
        </p:nvSpPr>
        <p:spPr>
          <a:xfrm>
            <a:off x="543700" y="38061903"/>
            <a:ext cx="28017352" cy="1031051"/>
          </a:xfrm>
          <a:prstGeom prst="rect">
            <a:avLst/>
          </a:prstGeom>
          <a:solidFill>
            <a:srgbClr val="AF050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 </a:t>
            </a:r>
            <a:r>
              <a:rPr lang="en-US" sz="6000" dirty="0">
                <a:solidFill>
                  <a:schemeClr val="bg1"/>
                </a:solidFill>
              </a:rPr>
              <a:t>Conclusions</a:t>
            </a:r>
            <a:endParaRPr lang="el-GR" dirty="0">
              <a:solidFill>
                <a:schemeClr val="bg1"/>
              </a:solidFill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418C4C33-AF82-2C8D-8332-EBAA655E7BE1}"/>
              </a:ext>
            </a:extLst>
          </p:cNvPr>
          <p:cNvSpPr txBox="1"/>
          <p:nvPr/>
        </p:nvSpPr>
        <p:spPr>
          <a:xfrm>
            <a:off x="543700" y="39080928"/>
            <a:ext cx="28024175" cy="378565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685750" indent="-685750">
              <a:buFont typeface="Arial" panose="020B0604020202020204" pitchFamily="34" charset="0"/>
              <a:buChar char="•"/>
            </a:pPr>
            <a:r>
              <a:rPr lang="en-US" sz="4800" dirty="0"/>
              <a:t>Neutrophils are a dominant pro-angiogenic source of MMP-9, inducing angiogenesis more effectively than other MMP-9–expressing cell types.</a:t>
            </a:r>
          </a:p>
          <a:p>
            <a:pPr marL="685750" indent="-685750">
              <a:buFont typeface="Arial" panose="020B0604020202020204" pitchFamily="34" charset="0"/>
              <a:buChar char="•"/>
            </a:pPr>
            <a:r>
              <a:rPr lang="en-US" sz="4800" dirty="0"/>
              <a:t>Neutrophil-derived MMP-9 is released in TIMP-free form, giving it high catalytic and angiogenic potency.</a:t>
            </a:r>
          </a:p>
          <a:p>
            <a:pPr marL="685750" indent="-685750">
              <a:buFont typeface="Arial" panose="020B0604020202020204" pitchFamily="34" charset="0"/>
              <a:buChar char="•"/>
            </a:pPr>
            <a:r>
              <a:rPr lang="en-US" sz="4800" dirty="0"/>
              <a:t>Binding of MMP-9 to TIMP-1 abolishes angiogenic activity, showing that MMP-9 bioavailability, not expression alone, controls the angiogenic switch.</a:t>
            </a:r>
            <a:endParaRPr lang="el-GR" sz="4800" dirty="0"/>
          </a:p>
        </p:txBody>
      </p:sp>
    </p:spTree>
    <p:extLst>
      <p:ext uri="{BB962C8B-B14F-4D97-AF65-F5344CB8AC3E}">
        <p14:creationId xmlns:p14="http://schemas.microsoft.com/office/powerpoint/2010/main" val="1127315563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Θέμα του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Θέμα του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Θέμα του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492</TotalTime>
  <Words>420</Words>
  <Application>Microsoft Office PowerPoint</Application>
  <PresentationFormat>Προσαρμογή</PresentationFormat>
  <Paragraphs>84</Paragraphs>
  <Slides>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Θέμα του Office</vt:lpstr>
      <vt:lpstr>Human neutrophils uniquely release TIMP-free MMP-9 to provide a potent catalytic stimulator of angiogenesis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ΞΑΡΧΑΚΟΣ ΚΩΝΣΤΑΝΤΙΝΟΣ - ΠΑΝΑΓΙΩΤΗΣ</dc:creator>
  <cp:lastModifiedBy>ΞΑΡΧΑΚΟΣ ΚΩΝΣΤΑΝΤΙΝΟΣ - ΠΑΝΑΓΙΩΤΗΣ</cp:lastModifiedBy>
  <cp:revision>3</cp:revision>
  <dcterms:created xsi:type="dcterms:W3CDTF">2025-12-13T11:45:10Z</dcterms:created>
  <dcterms:modified xsi:type="dcterms:W3CDTF">2025-12-14T22:17:41Z</dcterms:modified>
</cp:coreProperties>
</file>