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200638" cy="28800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068" autoAdjust="0"/>
  </p:normalViewPr>
  <p:slideViewPr>
    <p:cSldViewPr snapToGrid="0">
      <p:cViewPr>
        <p:scale>
          <a:sx n="19" d="100"/>
          <a:sy n="19" d="100"/>
        </p:scale>
        <p:origin x="2280"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3240048" y="4713405"/>
            <a:ext cx="36720542" cy="10026815"/>
          </a:xfrm>
        </p:spPr>
        <p:txBody>
          <a:bodyPr anchor="b"/>
          <a:lstStyle>
            <a:lvl1pPr algn="ctr">
              <a:defRPr sz="25197"/>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5400080" y="15126892"/>
            <a:ext cx="32400479" cy="6953434"/>
          </a:xfrm>
        </p:spPr>
        <p:txBody>
          <a:bodyPr/>
          <a:lstStyle>
            <a:lvl1pPr marL="0" indent="0" algn="ctr">
              <a:buNone/>
              <a:defRPr sz="10079"/>
            </a:lvl1pPr>
            <a:lvl2pPr marL="1920011" indent="0" algn="ctr">
              <a:buNone/>
              <a:defRPr sz="8399"/>
            </a:lvl2pPr>
            <a:lvl3pPr marL="3840023" indent="0" algn="ctr">
              <a:buNone/>
              <a:defRPr sz="7559"/>
            </a:lvl3pPr>
            <a:lvl4pPr marL="5760034" indent="0" algn="ctr">
              <a:buNone/>
              <a:defRPr sz="6719"/>
            </a:lvl4pPr>
            <a:lvl5pPr marL="7680046" indent="0" algn="ctr">
              <a:buNone/>
              <a:defRPr sz="6719"/>
            </a:lvl5pPr>
            <a:lvl6pPr marL="9600057" indent="0" algn="ctr">
              <a:buNone/>
              <a:defRPr sz="6719"/>
            </a:lvl6pPr>
            <a:lvl7pPr marL="11520068" indent="0" algn="ctr">
              <a:buNone/>
              <a:defRPr sz="6719"/>
            </a:lvl7pPr>
            <a:lvl8pPr marL="13440080" indent="0" algn="ctr">
              <a:buNone/>
              <a:defRPr sz="6719"/>
            </a:lvl8pPr>
            <a:lvl9pPr marL="15360091" indent="0" algn="ctr">
              <a:buNone/>
              <a:defRPr sz="6719"/>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E0DD57A-2335-4833-8BD1-4C4F378B537F}"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011AF3-6EA7-400F-9786-060DFB07951D}" type="slidenum">
              <a:rPr lang="el-GR" smtClean="0"/>
              <a:t>‹#›</a:t>
            </a:fld>
            <a:endParaRPr lang="el-GR"/>
          </a:p>
        </p:txBody>
      </p:sp>
    </p:spTree>
    <p:extLst>
      <p:ext uri="{BB962C8B-B14F-4D97-AF65-F5344CB8AC3E}">
        <p14:creationId xmlns:p14="http://schemas.microsoft.com/office/powerpoint/2010/main" val="36122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0DD57A-2335-4833-8BD1-4C4F378B537F}"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011AF3-6EA7-400F-9786-060DFB07951D}" type="slidenum">
              <a:rPr lang="el-GR" smtClean="0"/>
              <a:t>‹#›</a:t>
            </a:fld>
            <a:endParaRPr lang="el-GR"/>
          </a:p>
        </p:txBody>
      </p:sp>
    </p:spTree>
    <p:extLst>
      <p:ext uri="{BB962C8B-B14F-4D97-AF65-F5344CB8AC3E}">
        <p14:creationId xmlns:p14="http://schemas.microsoft.com/office/powerpoint/2010/main" val="34682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15459" y="1533356"/>
            <a:ext cx="9315138" cy="24407029"/>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970046" y="1533356"/>
            <a:ext cx="27405405" cy="2440702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0DD57A-2335-4833-8BD1-4C4F378B537F}"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011AF3-6EA7-400F-9786-060DFB07951D}" type="slidenum">
              <a:rPr lang="el-GR" smtClean="0"/>
              <a:t>‹#›</a:t>
            </a:fld>
            <a:endParaRPr lang="el-GR"/>
          </a:p>
        </p:txBody>
      </p:sp>
    </p:spTree>
    <p:extLst>
      <p:ext uri="{BB962C8B-B14F-4D97-AF65-F5344CB8AC3E}">
        <p14:creationId xmlns:p14="http://schemas.microsoft.com/office/powerpoint/2010/main" val="147114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0DD57A-2335-4833-8BD1-4C4F378B537F}"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011AF3-6EA7-400F-9786-060DFB07951D}" type="slidenum">
              <a:rPr lang="el-GR" smtClean="0"/>
              <a:t>‹#›</a:t>
            </a:fld>
            <a:endParaRPr lang="el-GR"/>
          </a:p>
        </p:txBody>
      </p:sp>
    </p:spTree>
    <p:extLst>
      <p:ext uri="{BB962C8B-B14F-4D97-AF65-F5344CB8AC3E}">
        <p14:creationId xmlns:p14="http://schemas.microsoft.com/office/powerpoint/2010/main" val="78799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947546" y="7180114"/>
            <a:ext cx="37260550" cy="11980175"/>
          </a:xfrm>
        </p:spPr>
        <p:txBody>
          <a:bodyPr anchor="b"/>
          <a:lstStyle>
            <a:lvl1pPr>
              <a:defRPr sz="25197"/>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47546" y="19273626"/>
            <a:ext cx="37260550" cy="6300091"/>
          </a:xfrm>
        </p:spPr>
        <p:txBody>
          <a:bodyPr/>
          <a:lstStyle>
            <a:lvl1pPr marL="0" indent="0">
              <a:buNone/>
              <a:defRPr sz="10079">
                <a:solidFill>
                  <a:schemeClr val="tx1">
                    <a:tint val="82000"/>
                  </a:schemeClr>
                </a:solidFill>
              </a:defRPr>
            </a:lvl1pPr>
            <a:lvl2pPr marL="1920011" indent="0">
              <a:buNone/>
              <a:defRPr sz="8399">
                <a:solidFill>
                  <a:schemeClr val="tx1">
                    <a:tint val="82000"/>
                  </a:schemeClr>
                </a:solidFill>
              </a:defRPr>
            </a:lvl2pPr>
            <a:lvl3pPr marL="3840023" indent="0">
              <a:buNone/>
              <a:defRPr sz="7559">
                <a:solidFill>
                  <a:schemeClr val="tx1">
                    <a:tint val="82000"/>
                  </a:schemeClr>
                </a:solidFill>
              </a:defRPr>
            </a:lvl3pPr>
            <a:lvl4pPr marL="5760034" indent="0">
              <a:buNone/>
              <a:defRPr sz="6719">
                <a:solidFill>
                  <a:schemeClr val="tx1">
                    <a:tint val="82000"/>
                  </a:schemeClr>
                </a:solidFill>
              </a:defRPr>
            </a:lvl4pPr>
            <a:lvl5pPr marL="7680046" indent="0">
              <a:buNone/>
              <a:defRPr sz="6719">
                <a:solidFill>
                  <a:schemeClr val="tx1">
                    <a:tint val="82000"/>
                  </a:schemeClr>
                </a:solidFill>
              </a:defRPr>
            </a:lvl5pPr>
            <a:lvl6pPr marL="9600057" indent="0">
              <a:buNone/>
              <a:defRPr sz="6719">
                <a:solidFill>
                  <a:schemeClr val="tx1">
                    <a:tint val="82000"/>
                  </a:schemeClr>
                </a:solidFill>
              </a:defRPr>
            </a:lvl6pPr>
            <a:lvl7pPr marL="11520068" indent="0">
              <a:buNone/>
              <a:defRPr sz="6719">
                <a:solidFill>
                  <a:schemeClr val="tx1">
                    <a:tint val="82000"/>
                  </a:schemeClr>
                </a:solidFill>
              </a:defRPr>
            </a:lvl7pPr>
            <a:lvl8pPr marL="13440080" indent="0">
              <a:buNone/>
              <a:defRPr sz="6719">
                <a:solidFill>
                  <a:schemeClr val="tx1">
                    <a:tint val="82000"/>
                  </a:schemeClr>
                </a:solidFill>
              </a:defRPr>
            </a:lvl8pPr>
            <a:lvl9pPr marL="15360091" indent="0">
              <a:buNone/>
              <a:defRPr sz="6719">
                <a:solidFill>
                  <a:schemeClr val="tx1">
                    <a:tint val="82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E0DD57A-2335-4833-8BD1-4C4F378B537F}"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011AF3-6EA7-400F-9786-060DFB07951D}" type="slidenum">
              <a:rPr lang="el-GR" smtClean="0"/>
              <a:t>‹#›</a:t>
            </a:fld>
            <a:endParaRPr lang="el-GR"/>
          </a:p>
        </p:txBody>
      </p:sp>
    </p:spTree>
    <p:extLst>
      <p:ext uri="{BB962C8B-B14F-4D97-AF65-F5344CB8AC3E}">
        <p14:creationId xmlns:p14="http://schemas.microsoft.com/office/powerpoint/2010/main" val="211182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970044" y="7666780"/>
            <a:ext cx="18360271" cy="1827360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21870323" y="7666780"/>
            <a:ext cx="18360271" cy="1827360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E0DD57A-2335-4833-8BD1-4C4F378B537F}" type="datetimeFigureOut">
              <a:rPr lang="el-GR" smtClean="0"/>
              <a:t>14/12/2025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011AF3-6EA7-400F-9786-060DFB07951D}" type="slidenum">
              <a:rPr lang="el-GR" smtClean="0"/>
              <a:t>‹#›</a:t>
            </a:fld>
            <a:endParaRPr lang="el-GR"/>
          </a:p>
        </p:txBody>
      </p:sp>
    </p:spTree>
    <p:extLst>
      <p:ext uri="{BB962C8B-B14F-4D97-AF65-F5344CB8AC3E}">
        <p14:creationId xmlns:p14="http://schemas.microsoft.com/office/powerpoint/2010/main" val="366599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975671" y="1533362"/>
            <a:ext cx="37260550" cy="5566751"/>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75675" y="7060106"/>
            <a:ext cx="18275892" cy="3460049"/>
          </a:xfrm>
        </p:spPr>
        <p:txBody>
          <a:bodyPr anchor="b"/>
          <a:lstStyle>
            <a:lvl1pPr marL="0" indent="0">
              <a:buNone/>
              <a:defRPr sz="10079" b="1"/>
            </a:lvl1pPr>
            <a:lvl2pPr marL="1920011" indent="0">
              <a:buNone/>
              <a:defRPr sz="8399" b="1"/>
            </a:lvl2pPr>
            <a:lvl3pPr marL="3840023" indent="0">
              <a:buNone/>
              <a:defRPr sz="7559" b="1"/>
            </a:lvl3pPr>
            <a:lvl4pPr marL="5760034" indent="0">
              <a:buNone/>
              <a:defRPr sz="6719" b="1"/>
            </a:lvl4pPr>
            <a:lvl5pPr marL="7680046" indent="0">
              <a:buNone/>
              <a:defRPr sz="6719" b="1"/>
            </a:lvl5pPr>
            <a:lvl6pPr marL="9600057" indent="0">
              <a:buNone/>
              <a:defRPr sz="6719" b="1"/>
            </a:lvl6pPr>
            <a:lvl7pPr marL="11520068" indent="0">
              <a:buNone/>
              <a:defRPr sz="6719" b="1"/>
            </a:lvl7pPr>
            <a:lvl8pPr marL="13440080" indent="0">
              <a:buNone/>
              <a:defRPr sz="6719" b="1"/>
            </a:lvl8pPr>
            <a:lvl9pPr marL="15360091" indent="0">
              <a:buNone/>
              <a:defRPr sz="6719" b="1"/>
            </a:lvl9pPr>
          </a:lstStyle>
          <a:p>
            <a:pPr lvl="0"/>
            <a:r>
              <a:rPr lang="el-GR"/>
              <a:t>Στυλ κειμένου υποδείγματος</a:t>
            </a:r>
          </a:p>
        </p:txBody>
      </p:sp>
      <p:sp>
        <p:nvSpPr>
          <p:cNvPr id="4" name="Content Placeholder 3"/>
          <p:cNvSpPr>
            <a:spLocks noGrp="1"/>
          </p:cNvSpPr>
          <p:nvPr>
            <p:ph sz="half" idx="2"/>
          </p:nvPr>
        </p:nvSpPr>
        <p:spPr>
          <a:xfrm>
            <a:off x="2975675" y="10520155"/>
            <a:ext cx="18275892" cy="1547356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21870325" y="7060106"/>
            <a:ext cx="18365898" cy="3460049"/>
          </a:xfrm>
        </p:spPr>
        <p:txBody>
          <a:bodyPr anchor="b"/>
          <a:lstStyle>
            <a:lvl1pPr marL="0" indent="0">
              <a:buNone/>
              <a:defRPr sz="10079" b="1"/>
            </a:lvl1pPr>
            <a:lvl2pPr marL="1920011" indent="0">
              <a:buNone/>
              <a:defRPr sz="8399" b="1"/>
            </a:lvl2pPr>
            <a:lvl3pPr marL="3840023" indent="0">
              <a:buNone/>
              <a:defRPr sz="7559" b="1"/>
            </a:lvl3pPr>
            <a:lvl4pPr marL="5760034" indent="0">
              <a:buNone/>
              <a:defRPr sz="6719" b="1"/>
            </a:lvl4pPr>
            <a:lvl5pPr marL="7680046" indent="0">
              <a:buNone/>
              <a:defRPr sz="6719" b="1"/>
            </a:lvl5pPr>
            <a:lvl6pPr marL="9600057" indent="0">
              <a:buNone/>
              <a:defRPr sz="6719" b="1"/>
            </a:lvl6pPr>
            <a:lvl7pPr marL="11520068" indent="0">
              <a:buNone/>
              <a:defRPr sz="6719" b="1"/>
            </a:lvl7pPr>
            <a:lvl8pPr marL="13440080" indent="0">
              <a:buNone/>
              <a:defRPr sz="6719" b="1"/>
            </a:lvl8pPr>
            <a:lvl9pPr marL="15360091" indent="0">
              <a:buNone/>
              <a:defRPr sz="6719" b="1"/>
            </a:lvl9pPr>
          </a:lstStyle>
          <a:p>
            <a:pPr lvl="0"/>
            <a:r>
              <a:rPr lang="el-GR"/>
              <a:t>Στυλ κειμένου υποδείγματος</a:t>
            </a:r>
          </a:p>
        </p:txBody>
      </p:sp>
      <p:sp>
        <p:nvSpPr>
          <p:cNvPr id="6" name="Content Placeholder 5"/>
          <p:cNvSpPr>
            <a:spLocks noGrp="1"/>
          </p:cNvSpPr>
          <p:nvPr>
            <p:ph sz="quarter" idx="4"/>
          </p:nvPr>
        </p:nvSpPr>
        <p:spPr>
          <a:xfrm>
            <a:off x="21870325" y="10520155"/>
            <a:ext cx="18365898" cy="1547356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E0DD57A-2335-4833-8BD1-4C4F378B537F}" type="datetimeFigureOut">
              <a:rPr lang="el-GR" smtClean="0"/>
              <a:t>14/12/2025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A011AF3-6EA7-400F-9786-060DFB07951D}" type="slidenum">
              <a:rPr lang="el-GR" smtClean="0"/>
              <a:t>‹#›</a:t>
            </a:fld>
            <a:endParaRPr lang="el-GR"/>
          </a:p>
        </p:txBody>
      </p:sp>
    </p:spTree>
    <p:extLst>
      <p:ext uri="{BB962C8B-B14F-4D97-AF65-F5344CB8AC3E}">
        <p14:creationId xmlns:p14="http://schemas.microsoft.com/office/powerpoint/2010/main" val="3407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E0DD57A-2335-4833-8BD1-4C4F378B537F}" type="datetimeFigureOut">
              <a:rPr lang="el-GR" smtClean="0"/>
              <a:t>14/12/2025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A011AF3-6EA7-400F-9786-060DFB07951D}" type="slidenum">
              <a:rPr lang="el-GR" smtClean="0"/>
              <a:t>‹#›</a:t>
            </a:fld>
            <a:endParaRPr lang="el-GR"/>
          </a:p>
        </p:txBody>
      </p:sp>
    </p:spTree>
    <p:extLst>
      <p:ext uri="{BB962C8B-B14F-4D97-AF65-F5344CB8AC3E}">
        <p14:creationId xmlns:p14="http://schemas.microsoft.com/office/powerpoint/2010/main" val="584142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DD57A-2335-4833-8BD1-4C4F378B537F}" type="datetimeFigureOut">
              <a:rPr lang="el-GR" smtClean="0"/>
              <a:t>14/12/2025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A011AF3-6EA7-400F-9786-060DFB07951D}" type="slidenum">
              <a:rPr lang="el-GR" smtClean="0"/>
              <a:t>‹#›</a:t>
            </a:fld>
            <a:endParaRPr lang="el-GR"/>
          </a:p>
        </p:txBody>
      </p:sp>
    </p:spTree>
    <p:extLst>
      <p:ext uri="{BB962C8B-B14F-4D97-AF65-F5344CB8AC3E}">
        <p14:creationId xmlns:p14="http://schemas.microsoft.com/office/powerpoint/2010/main" val="381876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975671" y="1920028"/>
            <a:ext cx="13933330" cy="6720099"/>
          </a:xfrm>
        </p:spPr>
        <p:txBody>
          <a:bodyPr anchor="b"/>
          <a:lstStyle>
            <a:lvl1pPr>
              <a:defRPr sz="13438"/>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8365898" y="4146734"/>
            <a:ext cx="21870323" cy="20466969"/>
          </a:xfrm>
        </p:spPr>
        <p:txBody>
          <a:bodyPr/>
          <a:lstStyle>
            <a:lvl1pPr>
              <a:defRPr sz="13438"/>
            </a:lvl1pPr>
            <a:lvl2pPr>
              <a:defRPr sz="11759"/>
            </a:lvl2pPr>
            <a:lvl3pPr>
              <a:defRPr sz="10079"/>
            </a:lvl3pPr>
            <a:lvl4pPr>
              <a:defRPr sz="8399"/>
            </a:lvl4pPr>
            <a:lvl5pPr>
              <a:defRPr sz="8399"/>
            </a:lvl5pPr>
            <a:lvl6pPr>
              <a:defRPr sz="8399"/>
            </a:lvl6pPr>
            <a:lvl7pPr>
              <a:defRPr sz="8399"/>
            </a:lvl7pPr>
            <a:lvl8pPr>
              <a:defRPr sz="8399"/>
            </a:lvl8pPr>
            <a:lvl9pPr>
              <a:defRPr sz="8399"/>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975671" y="8640127"/>
            <a:ext cx="13933330" cy="16006905"/>
          </a:xfrm>
        </p:spPr>
        <p:txBody>
          <a:bodyPr/>
          <a:lstStyle>
            <a:lvl1pPr marL="0" indent="0">
              <a:buNone/>
              <a:defRPr sz="6719"/>
            </a:lvl1pPr>
            <a:lvl2pPr marL="1920011" indent="0">
              <a:buNone/>
              <a:defRPr sz="5879"/>
            </a:lvl2pPr>
            <a:lvl3pPr marL="3840023" indent="0">
              <a:buNone/>
              <a:defRPr sz="5039"/>
            </a:lvl3pPr>
            <a:lvl4pPr marL="5760034" indent="0">
              <a:buNone/>
              <a:defRPr sz="4200"/>
            </a:lvl4pPr>
            <a:lvl5pPr marL="7680046" indent="0">
              <a:buNone/>
              <a:defRPr sz="4200"/>
            </a:lvl5pPr>
            <a:lvl6pPr marL="9600057" indent="0">
              <a:buNone/>
              <a:defRPr sz="4200"/>
            </a:lvl6pPr>
            <a:lvl7pPr marL="11520068" indent="0">
              <a:buNone/>
              <a:defRPr sz="4200"/>
            </a:lvl7pPr>
            <a:lvl8pPr marL="13440080" indent="0">
              <a:buNone/>
              <a:defRPr sz="4200"/>
            </a:lvl8pPr>
            <a:lvl9pPr marL="15360091" indent="0">
              <a:buNone/>
              <a:defRPr sz="42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E0DD57A-2335-4833-8BD1-4C4F378B537F}" type="datetimeFigureOut">
              <a:rPr lang="el-GR" smtClean="0"/>
              <a:t>14/12/2025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011AF3-6EA7-400F-9786-060DFB07951D}" type="slidenum">
              <a:rPr lang="el-GR" smtClean="0"/>
              <a:t>‹#›</a:t>
            </a:fld>
            <a:endParaRPr lang="el-GR"/>
          </a:p>
        </p:txBody>
      </p:sp>
    </p:spTree>
    <p:extLst>
      <p:ext uri="{BB962C8B-B14F-4D97-AF65-F5344CB8AC3E}">
        <p14:creationId xmlns:p14="http://schemas.microsoft.com/office/powerpoint/2010/main" val="217493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975671" y="1920028"/>
            <a:ext cx="13933330" cy="6720099"/>
          </a:xfrm>
        </p:spPr>
        <p:txBody>
          <a:bodyPr anchor="b"/>
          <a:lstStyle>
            <a:lvl1pPr>
              <a:defRPr sz="13438"/>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8365898" y="4146734"/>
            <a:ext cx="21870323" cy="20466969"/>
          </a:xfrm>
        </p:spPr>
        <p:txBody>
          <a:bodyPr anchor="t"/>
          <a:lstStyle>
            <a:lvl1pPr marL="0" indent="0">
              <a:buNone/>
              <a:defRPr sz="13438"/>
            </a:lvl1pPr>
            <a:lvl2pPr marL="1920011" indent="0">
              <a:buNone/>
              <a:defRPr sz="11759"/>
            </a:lvl2pPr>
            <a:lvl3pPr marL="3840023" indent="0">
              <a:buNone/>
              <a:defRPr sz="10079"/>
            </a:lvl3pPr>
            <a:lvl4pPr marL="5760034" indent="0">
              <a:buNone/>
              <a:defRPr sz="8399"/>
            </a:lvl4pPr>
            <a:lvl5pPr marL="7680046" indent="0">
              <a:buNone/>
              <a:defRPr sz="8399"/>
            </a:lvl5pPr>
            <a:lvl6pPr marL="9600057" indent="0">
              <a:buNone/>
              <a:defRPr sz="8399"/>
            </a:lvl6pPr>
            <a:lvl7pPr marL="11520068" indent="0">
              <a:buNone/>
              <a:defRPr sz="8399"/>
            </a:lvl7pPr>
            <a:lvl8pPr marL="13440080" indent="0">
              <a:buNone/>
              <a:defRPr sz="8399"/>
            </a:lvl8pPr>
            <a:lvl9pPr marL="15360091" indent="0">
              <a:buNone/>
              <a:defRPr sz="8399"/>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975671" y="8640127"/>
            <a:ext cx="13933330" cy="16006905"/>
          </a:xfrm>
        </p:spPr>
        <p:txBody>
          <a:bodyPr/>
          <a:lstStyle>
            <a:lvl1pPr marL="0" indent="0">
              <a:buNone/>
              <a:defRPr sz="6719"/>
            </a:lvl1pPr>
            <a:lvl2pPr marL="1920011" indent="0">
              <a:buNone/>
              <a:defRPr sz="5879"/>
            </a:lvl2pPr>
            <a:lvl3pPr marL="3840023" indent="0">
              <a:buNone/>
              <a:defRPr sz="5039"/>
            </a:lvl3pPr>
            <a:lvl4pPr marL="5760034" indent="0">
              <a:buNone/>
              <a:defRPr sz="4200"/>
            </a:lvl4pPr>
            <a:lvl5pPr marL="7680046" indent="0">
              <a:buNone/>
              <a:defRPr sz="4200"/>
            </a:lvl5pPr>
            <a:lvl6pPr marL="9600057" indent="0">
              <a:buNone/>
              <a:defRPr sz="4200"/>
            </a:lvl6pPr>
            <a:lvl7pPr marL="11520068" indent="0">
              <a:buNone/>
              <a:defRPr sz="4200"/>
            </a:lvl7pPr>
            <a:lvl8pPr marL="13440080" indent="0">
              <a:buNone/>
              <a:defRPr sz="4200"/>
            </a:lvl8pPr>
            <a:lvl9pPr marL="15360091" indent="0">
              <a:buNone/>
              <a:defRPr sz="42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E0DD57A-2335-4833-8BD1-4C4F378B537F}" type="datetimeFigureOut">
              <a:rPr lang="el-GR" smtClean="0"/>
              <a:t>14/12/2025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011AF3-6EA7-400F-9786-060DFB07951D}" type="slidenum">
              <a:rPr lang="el-GR" smtClean="0"/>
              <a:t>‹#›</a:t>
            </a:fld>
            <a:endParaRPr lang="el-GR"/>
          </a:p>
        </p:txBody>
      </p:sp>
    </p:spTree>
    <p:extLst>
      <p:ext uri="{BB962C8B-B14F-4D97-AF65-F5344CB8AC3E}">
        <p14:creationId xmlns:p14="http://schemas.microsoft.com/office/powerpoint/2010/main" val="140545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0044" y="1533362"/>
            <a:ext cx="37260550" cy="5566751"/>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70044" y="7666780"/>
            <a:ext cx="37260550" cy="1827360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970044" y="26693734"/>
            <a:ext cx="9720144" cy="1533356"/>
          </a:xfrm>
          <a:prstGeom prst="rect">
            <a:avLst/>
          </a:prstGeom>
        </p:spPr>
        <p:txBody>
          <a:bodyPr vert="horz" lIns="91440" tIns="45720" rIns="91440" bIns="45720" rtlCol="0" anchor="ctr"/>
          <a:lstStyle>
            <a:lvl1pPr algn="l">
              <a:defRPr sz="5039">
                <a:solidFill>
                  <a:schemeClr val="tx1">
                    <a:tint val="82000"/>
                  </a:schemeClr>
                </a:solidFill>
              </a:defRPr>
            </a:lvl1pPr>
          </a:lstStyle>
          <a:p>
            <a:fld id="{DE0DD57A-2335-4833-8BD1-4C4F378B537F}" type="datetimeFigureOut">
              <a:rPr lang="el-GR" smtClean="0"/>
              <a:t>14/12/2025</a:t>
            </a:fld>
            <a:endParaRPr lang="el-GR"/>
          </a:p>
        </p:txBody>
      </p:sp>
      <p:sp>
        <p:nvSpPr>
          <p:cNvPr id="5" name="Footer Placeholder 4"/>
          <p:cNvSpPr>
            <a:spLocks noGrp="1"/>
          </p:cNvSpPr>
          <p:nvPr>
            <p:ph type="ftr" sz="quarter" idx="3"/>
          </p:nvPr>
        </p:nvSpPr>
        <p:spPr>
          <a:xfrm>
            <a:off x="14310212" y="26693734"/>
            <a:ext cx="14580215" cy="1533356"/>
          </a:xfrm>
          <a:prstGeom prst="rect">
            <a:avLst/>
          </a:prstGeom>
        </p:spPr>
        <p:txBody>
          <a:bodyPr vert="horz" lIns="91440" tIns="45720" rIns="91440" bIns="45720" rtlCol="0" anchor="ctr"/>
          <a:lstStyle>
            <a:lvl1pPr algn="ctr">
              <a:defRPr sz="5039">
                <a:solidFill>
                  <a:schemeClr val="tx1">
                    <a:tint val="82000"/>
                  </a:schemeClr>
                </a:solidFill>
              </a:defRPr>
            </a:lvl1pPr>
          </a:lstStyle>
          <a:p>
            <a:endParaRPr lang="el-GR"/>
          </a:p>
        </p:txBody>
      </p:sp>
      <p:sp>
        <p:nvSpPr>
          <p:cNvPr id="6" name="Slide Number Placeholder 5"/>
          <p:cNvSpPr>
            <a:spLocks noGrp="1"/>
          </p:cNvSpPr>
          <p:nvPr>
            <p:ph type="sldNum" sz="quarter" idx="4"/>
          </p:nvPr>
        </p:nvSpPr>
        <p:spPr>
          <a:xfrm>
            <a:off x="30510450" y="26693734"/>
            <a:ext cx="9720144" cy="1533356"/>
          </a:xfrm>
          <a:prstGeom prst="rect">
            <a:avLst/>
          </a:prstGeom>
        </p:spPr>
        <p:txBody>
          <a:bodyPr vert="horz" lIns="91440" tIns="45720" rIns="91440" bIns="45720" rtlCol="0" anchor="ctr"/>
          <a:lstStyle>
            <a:lvl1pPr algn="r">
              <a:defRPr sz="5039">
                <a:solidFill>
                  <a:schemeClr val="tx1">
                    <a:tint val="82000"/>
                  </a:schemeClr>
                </a:solidFill>
              </a:defRPr>
            </a:lvl1pPr>
          </a:lstStyle>
          <a:p>
            <a:fld id="{8A011AF3-6EA7-400F-9786-060DFB07951D}" type="slidenum">
              <a:rPr lang="el-GR" smtClean="0"/>
              <a:t>‹#›</a:t>
            </a:fld>
            <a:endParaRPr lang="el-GR"/>
          </a:p>
        </p:txBody>
      </p:sp>
    </p:spTree>
    <p:extLst>
      <p:ext uri="{BB962C8B-B14F-4D97-AF65-F5344CB8AC3E}">
        <p14:creationId xmlns:p14="http://schemas.microsoft.com/office/powerpoint/2010/main" val="456617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023" rtl="0" eaLnBrk="1" latinLnBrk="0" hangingPunct="1">
        <a:lnSpc>
          <a:spcPct val="90000"/>
        </a:lnSpc>
        <a:spcBef>
          <a:spcPct val="0"/>
        </a:spcBef>
        <a:buNone/>
        <a:defRPr sz="18478" kern="1200">
          <a:solidFill>
            <a:schemeClr val="tx1"/>
          </a:solidFill>
          <a:latin typeface="+mj-lt"/>
          <a:ea typeface="+mj-ea"/>
          <a:cs typeface="+mj-cs"/>
        </a:defRPr>
      </a:lvl1pPr>
    </p:titleStyle>
    <p:bodyStyle>
      <a:lvl1pPr marL="960006" indent="-960006" algn="l" defTabSz="3840023" rtl="0" eaLnBrk="1" latinLnBrk="0" hangingPunct="1">
        <a:lnSpc>
          <a:spcPct val="90000"/>
        </a:lnSpc>
        <a:spcBef>
          <a:spcPts val="4200"/>
        </a:spcBef>
        <a:buFont typeface="Arial" panose="020B0604020202020204" pitchFamily="34" charset="0"/>
        <a:buChar char="•"/>
        <a:defRPr sz="11759" kern="1200">
          <a:solidFill>
            <a:schemeClr val="tx1"/>
          </a:solidFill>
          <a:latin typeface="+mn-lt"/>
          <a:ea typeface="+mn-ea"/>
          <a:cs typeface="+mn-cs"/>
        </a:defRPr>
      </a:lvl1pPr>
      <a:lvl2pPr marL="2880017" indent="-960006" algn="l" defTabSz="3840023" rtl="0" eaLnBrk="1" latinLnBrk="0" hangingPunct="1">
        <a:lnSpc>
          <a:spcPct val="90000"/>
        </a:lnSpc>
        <a:spcBef>
          <a:spcPts val="2100"/>
        </a:spcBef>
        <a:buFont typeface="Arial" panose="020B0604020202020204" pitchFamily="34" charset="0"/>
        <a:buChar char="•"/>
        <a:defRPr sz="10079" kern="1200">
          <a:solidFill>
            <a:schemeClr val="tx1"/>
          </a:solidFill>
          <a:latin typeface="+mn-lt"/>
          <a:ea typeface="+mn-ea"/>
          <a:cs typeface="+mn-cs"/>
        </a:defRPr>
      </a:lvl2pPr>
      <a:lvl3pPr marL="4800029" indent="-960006" algn="l" defTabSz="3840023" rtl="0" eaLnBrk="1" latinLnBrk="0" hangingPunct="1">
        <a:lnSpc>
          <a:spcPct val="90000"/>
        </a:lnSpc>
        <a:spcBef>
          <a:spcPts val="2100"/>
        </a:spcBef>
        <a:buFont typeface="Arial" panose="020B0604020202020204" pitchFamily="34" charset="0"/>
        <a:buChar char="•"/>
        <a:defRPr sz="8399" kern="1200">
          <a:solidFill>
            <a:schemeClr val="tx1"/>
          </a:solidFill>
          <a:latin typeface="+mn-lt"/>
          <a:ea typeface="+mn-ea"/>
          <a:cs typeface="+mn-cs"/>
        </a:defRPr>
      </a:lvl3pPr>
      <a:lvl4pPr marL="6720040"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4pPr>
      <a:lvl5pPr marL="8640051"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5pPr>
      <a:lvl6pPr marL="10560063"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6pPr>
      <a:lvl7pPr marL="12480074"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7pPr>
      <a:lvl8pPr marL="14400086"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8pPr>
      <a:lvl9pPr marL="16320097"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9pPr>
    </p:bodyStyle>
    <p:otherStyle>
      <a:defPPr>
        <a:defRPr lang="en-US"/>
      </a:defPPr>
      <a:lvl1pPr marL="0" algn="l" defTabSz="3840023" rtl="0" eaLnBrk="1" latinLnBrk="0" hangingPunct="1">
        <a:defRPr sz="7559" kern="1200">
          <a:solidFill>
            <a:schemeClr val="tx1"/>
          </a:solidFill>
          <a:latin typeface="+mn-lt"/>
          <a:ea typeface="+mn-ea"/>
          <a:cs typeface="+mn-cs"/>
        </a:defRPr>
      </a:lvl1pPr>
      <a:lvl2pPr marL="1920011" algn="l" defTabSz="3840023" rtl="0" eaLnBrk="1" latinLnBrk="0" hangingPunct="1">
        <a:defRPr sz="7559" kern="1200">
          <a:solidFill>
            <a:schemeClr val="tx1"/>
          </a:solidFill>
          <a:latin typeface="+mn-lt"/>
          <a:ea typeface="+mn-ea"/>
          <a:cs typeface="+mn-cs"/>
        </a:defRPr>
      </a:lvl2pPr>
      <a:lvl3pPr marL="3840023" algn="l" defTabSz="3840023" rtl="0" eaLnBrk="1" latinLnBrk="0" hangingPunct="1">
        <a:defRPr sz="7559" kern="1200">
          <a:solidFill>
            <a:schemeClr val="tx1"/>
          </a:solidFill>
          <a:latin typeface="+mn-lt"/>
          <a:ea typeface="+mn-ea"/>
          <a:cs typeface="+mn-cs"/>
        </a:defRPr>
      </a:lvl3pPr>
      <a:lvl4pPr marL="5760034" algn="l" defTabSz="3840023" rtl="0" eaLnBrk="1" latinLnBrk="0" hangingPunct="1">
        <a:defRPr sz="7559" kern="1200">
          <a:solidFill>
            <a:schemeClr val="tx1"/>
          </a:solidFill>
          <a:latin typeface="+mn-lt"/>
          <a:ea typeface="+mn-ea"/>
          <a:cs typeface="+mn-cs"/>
        </a:defRPr>
      </a:lvl4pPr>
      <a:lvl5pPr marL="7680046" algn="l" defTabSz="3840023" rtl="0" eaLnBrk="1" latinLnBrk="0" hangingPunct="1">
        <a:defRPr sz="7559" kern="1200">
          <a:solidFill>
            <a:schemeClr val="tx1"/>
          </a:solidFill>
          <a:latin typeface="+mn-lt"/>
          <a:ea typeface="+mn-ea"/>
          <a:cs typeface="+mn-cs"/>
        </a:defRPr>
      </a:lvl5pPr>
      <a:lvl6pPr marL="9600057" algn="l" defTabSz="3840023" rtl="0" eaLnBrk="1" latinLnBrk="0" hangingPunct="1">
        <a:defRPr sz="7559" kern="1200">
          <a:solidFill>
            <a:schemeClr val="tx1"/>
          </a:solidFill>
          <a:latin typeface="+mn-lt"/>
          <a:ea typeface="+mn-ea"/>
          <a:cs typeface="+mn-cs"/>
        </a:defRPr>
      </a:lvl6pPr>
      <a:lvl7pPr marL="11520068" algn="l" defTabSz="3840023" rtl="0" eaLnBrk="1" latinLnBrk="0" hangingPunct="1">
        <a:defRPr sz="7559" kern="1200">
          <a:solidFill>
            <a:schemeClr val="tx1"/>
          </a:solidFill>
          <a:latin typeface="+mn-lt"/>
          <a:ea typeface="+mn-ea"/>
          <a:cs typeface="+mn-cs"/>
        </a:defRPr>
      </a:lvl7pPr>
      <a:lvl8pPr marL="13440080" algn="l" defTabSz="3840023" rtl="0" eaLnBrk="1" latinLnBrk="0" hangingPunct="1">
        <a:defRPr sz="7559" kern="1200">
          <a:solidFill>
            <a:schemeClr val="tx1"/>
          </a:solidFill>
          <a:latin typeface="+mn-lt"/>
          <a:ea typeface="+mn-ea"/>
          <a:cs typeface="+mn-cs"/>
        </a:defRPr>
      </a:lvl8pPr>
      <a:lvl9pPr marL="15360091" algn="l" defTabSz="3840023" rtl="0" eaLnBrk="1" latinLnBrk="0" hangingPunct="1">
        <a:defRPr sz="75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Ορθογώνιο: Στρογγύλεμα διαγώνιων γωνιών 42">
            <a:extLst>
              <a:ext uri="{FF2B5EF4-FFF2-40B4-BE49-F238E27FC236}">
                <a16:creationId xmlns:a16="http://schemas.microsoft.com/office/drawing/2014/main" id="{6670231B-A549-DE12-A39B-6747ED49E307}"/>
              </a:ext>
            </a:extLst>
          </p:cNvPr>
          <p:cNvSpPr/>
          <p:nvPr/>
        </p:nvSpPr>
        <p:spPr>
          <a:xfrm>
            <a:off x="1022889" y="17905206"/>
            <a:ext cx="11391254" cy="1436679"/>
          </a:xfrm>
          <a:prstGeom prst="round2Diag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1. Effect of MMP9 perturbations on cell spreading and cell stiffness of MDA-MB-231 breast cancer cells.</a:t>
            </a:r>
          </a:p>
        </p:txBody>
      </p:sp>
      <p:cxnSp>
        <p:nvCxnSpPr>
          <p:cNvPr id="7" name="Ευθεία γραμμή σύνδεσης 6">
            <a:extLst>
              <a:ext uri="{FF2B5EF4-FFF2-40B4-BE49-F238E27FC236}">
                <a16:creationId xmlns:a16="http://schemas.microsoft.com/office/drawing/2014/main" id="{126BF00C-1C67-51FC-E9CB-6FE44DE445FF}"/>
              </a:ext>
            </a:extLst>
          </p:cNvPr>
          <p:cNvCxnSpPr/>
          <p:nvPr/>
        </p:nvCxnSpPr>
        <p:spPr>
          <a:xfrm>
            <a:off x="-195262" y="2514600"/>
            <a:ext cx="43548300"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58E393F-8E51-9E32-15C9-565FD9AED590}"/>
              </a:ext>
            </a:extLst>
          </p:cNvPr>
          <p:cNvSpPr txBox="1"/>
          <p:nvPr/>
        </p:nvSpPr>
        <p:spPr>
          <a:xfrm>
            <a:off x="7142798" y="7907"/>
            <a:ext cx="30365700" cy="1200329"/>
          </a:xfrm>
          <a:prstGeom prst="rect">
            <a:avLst/>
          </a:prstGeom>
          <a:noFill/>
          <a:ln>
            <a:noFill/>
          </a:ln>
        </p:spPr>
        <p:txBody>
          <a:bodyPr wrap="square">
            <a:spAutoFit/>
          </a:bodyPr>
          <a:lstStyle/>
          <a:p>
            <a:pPr algn="l">
              <a:spcAft>
                <a:spcPts val="1200"/>
              </a:spcAft>
              <a:buNone/>
            </a:pPr>
            <a:r>
              <a:rPr lang="en-US" sz="7200" b="1" i="0" dirty="0">
                <a:solidFill>
                  <a:schemeClr val="tx2">
                    <a:lumMod val="75000"/>
                    <a:lumOff val="25000"/>
                  </a:schemeClr>
                </a:solidFill>
                <a:latin typeface="Arial" panose="020B0604020202020204" pitchFamily="34" charset="0"/>
                <a:cs typeface="Arial" panose="020B0604020202020204" pitchFamily="34" charset="0"/>
              </a:rPr>
              <a:t>MMP9 shapes cell mechanics to enable collective invasion in cancer</a:t>
            </a:r>
          </a:p>
        </p:txBody>
      </p:sp>
      <p:sp>
        <p:nvSpPr>
          <p:cNvPr id="13" name="TextBox 12">
            <a:extLst>
              <a:ext uri="{FF2B5EF4-FFF2-40B4-BE49-F238E27FC236}">
                <a16:creationId xmlns:a16="http://schemas.microsoft.com/office/drawing/2014/main" id="{80B97CC9-AA86-D679-AA5A-0F333057927A}"/>
              </a:ext>
            </a:extLst>
          </p:cNvPr>
          <p:cNvSpPr txBox="1"/>
          <p:nvPr/>
        </p:nvSpPr>
        <p:spPr>
          <a:xfrm>
            <a:off x="8343900" y="1140718"/>
            <a:ext cx="27713940" cy="707886"/>
          </a:xfrm>
          <a:prstGeom prst="rect">
            <a:avLst/>
          </a:prstGeom>
          <a:noFill/>
        </p:spPr>
        <p:txBody>
          <a:bodyPr wrap="square">
            <a:spAutoFit/>
          </a:bodyPr>
          <a:lstStyle/>
          <a:p>
            <a:r>
              <a:rPr lang="en-US" sz="4000" dirty="0">
                <a:latin typeface="Arial" panose="020B0604020202020204" pitchFamily="34" charset="0"/>
                <a:cs typeface="Arial" panose="020B0604020202020204" pitchFamily="34" charset="0"/>
              </a:rPr>
              <a:t>Asadullah, </a:t>
            </a:r>
            <a:r>
              <a:rPr lang="en-US" sz="4000" dirty="0" err="1">
                <a:latin typeface="Arial" panose="020B0604020202020204" pitchFamily="34" charset="0"/>
                <a:cs typeface="Arial" panose="020B0604020202020204" pitchFamily="34" charset="0"/>
              </a:rPr>
              <a:t>Sarbajeet</a:t>
            </a:r>
            <a:r>
              <a:rPr lang="en-US" sz="4000" dirty="0">
                <a:latin typeface="Arial" panose="020B0604020202020204" pitchFamily="34" charset="0"/>
                <a:cs typeface="Arial" panose="020B0604020202020204" pitchFamily="34" charset="0"/>
              </a:rPr>
              <a:t> Dutta, Sumon Kumar Saha, Anisha Karmakar, Nikita Sharma, </a:t>
            </a:r>
            <a:r>
              <a:rPr lang="en-US" sz="4000" dirty="0" err="1">
                <a:latin typeface="Arial" panose="020B0604020202020204" pitchFamily="34" charset="0"/>
                <a:cs typeface="Arial" panose="020B0604020202020204" pitchFamily="34" charset="0"/>
              </a:rPr>
              <a:t>Sudikshaa</a:t>
            </a:r>
            <a:r>
              <a:rPr lang="en-US" sz="4000" dirty="0">
                <a:latin typeface="Arial" panose="020B0604020202020204" pitchFamily="34" charset="0"/>
                <a:cs typeface="Arial" panose="020B0604020202020204" pitchFamily="34" charset="0"/>
              </a:rPr>
              <a:t> Vijayakumar &amp; Shamik Sen</a:t>
            </a:r>
            <a:endParaRPr lang="el-GR" sz="4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45643F-3CE7-39BA-8CF4-E7A49BE53A8A}"/>
              </a:ext>
            </a:extLst>
          </p:cNvPr>
          <p:cNvSpPr txBox="1"/>
          <p:nvPr/>
        </p:nvSpPr>
        <p:spPr>
          <a:xfrm>
            <a:off x="17387888" y="1734919"/>
            <a:ext cx="8382000" cy="646331"/>
          </a:xfrm>
          <a:prstGeom prst="rect">
            <a:avLst/>
          </a:prstGeom>
          <a:noFill/>
        </p:spPr>
        <p:txBody>
          <a:bodyPr wrap="square">
            <a:spAutoFit/>
          </a:bodyPr>
          <a:lstStyle/>
          <a:p>
            <a:r>
              <a:rPr lang="en-US" sz="3600" dirty="0">
                <a:latin typeface="Arial" panose="020B0604020202020204" pitchFamily="34" charset="0"/>
                <a:cs typeface="Arial" panose="020B0604020202020204" pitchFamily="34" charset="0"/>
              </a:rPr>
              <a:t>Systems Biology and Applications</a:t>
            </a:r>
            <a:endParaRPr lang="el-GR" sz="3600" dirty="0">
              <a:latin typeface="Arial" panose="020B0604020202020204" pitchFamily="34" charset="0"/>
              <a:cs typeface="Arial" panose="020B0604020202020204" pitchFamily="34" charset="0"/>
            </a:endParaRPr>
          </a:p>
        </p:txBody>
      </p:sp>
      <p:sp>
        <p:nvSpPr>
          <p:cNvPr id="32" name="Ορθογώνιο: Στρογγύλεμα διαγώνιων γωνιών 31">
            <a:extLst>
              <a:ext uri="{FF2B5EF4-FFF2-40B4-BE49-F238E27FC236}">
                <a16:creationId xmlns:a16="http://schemas.microsoft.com/office/drawing/2014/main" id="{7CF43C15-8C50-4E76-0A3C-F8C45A7A7AF4}"/>
              </a:ext>
            </a:extLst>
          </p:cNvPr>
          <p:cNvSpPr/>
          <p:nvPr/>
        </p:nvSpPr>
        <p:spPr>
          <a:xfrm>
            <a:off x="1022889" y="3444638"/>
            <a:ext cx="11391254" cy="7792199"/>
          </a:xfrm>
          <a:prstGeom prst="round2Diag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Tumor heterogeneity </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drives metastasis, with genetically and phenotypically distinct subpopulations cooperating to invade and colonize distant tissues.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Invasion requires </a:t>
            </a: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ECM remodeling</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primarily mediated by matrix metalloproteinases (MMPs). Collagen degradation is sequential: MMP14 initiates cleavage, followed by gelatinases MMP2 and MMP9. MMP9, synthesized as inactive pro-MMP9, is activated by multiple signaling pathways and is critical for aggressive cancer cell invasion.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Cooperative invasion</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occurs when proteolytically active cells lead less invasive subpopulations, a process dependent on MMP9. Inhibition of MMP9 alters cell/nuclear mechanics, reducing invasion potential.</a:t>
            </a:r>
            <a:endParaRPr kumimoji="0" lang="el-GR"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Ορθογώνιο 30">
            <a:extLst>
              <a:ext uri="{FF2B5EF4-FFF2-40B4-BE49-F238E27FC236}">
                <a16:creationId xmlns:a16="http://schemas.microsoft.com/office/drawing/2014/main" id="{EFC8FCF9-33E0-17CE-E504-7D181BCF33C0}"/>
              </a:ext>
            </a:extLst>
          </p:cNvPr>
          <p:cNvSpPr/>
          <p:nvPr/>
        </p:nvSpPr>
        <p:spPr>
          <a:xfrm>
            <a:off x="3336681" y="3017126"/>
            <a:ext cx="7042638" cy="855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2"/>
                </a:solidFill>
                <a:latin typeface="Arial" panose="020B0604020202020204" pitchFamily="34" charset="0"/>
                <a:cs typeface="Arial" panose="020B0604020202020204" pitchFamily="34" charset="0"/>
              </a:rPr>
              <a:t>Introduction</a:t>
            </a:r>
            <a:endParaRPr lang="el-GR" sz="4400" b="1" dirty="0">
              <a:solidFill>
                <a:schemeClr val="tx2"/>
              </a:solidFill>
              <a:latin typeface="Arial" panose="020B0604020202020204" pitchFamily="34" charset="0"/>
              <a:cs typeface="Arial" panose="020B0604020202020204" pitchFamily="34" charset="0"/>
            </a:endParaRPr>
          </a:p>
        </p:txBody>
      </p:sp>
      <p:sp>
        <p:nvSpPr>
          <p:cNvPr id="33" name="Ορθογώνιο: Στρογγύλεμα διαγώνιων γωνιών 32">
            <a:extLst>
              <a:ext uri="{FF2B5EF4-FFF2-40B4-BE49-F238E27FC236}">
                <a16:creationId xmlns:a16="http://schemas.microsoft.com/office/drawing/2014/main" id="{4BF2BA89-7835-AA72-DB97-C91487453A9C}"/>
              </a:ext>
            </a:extLst>
          </p:cNvPr>
          <p:cNvSpPr/>
          <p:nvPr/>
        </p:nvSpPr>
        <p:spPr>
          <a:xfrm>
            <a:off x="1022889" y="12432255"/>
            <a:ext cx="11391254" cy="4277533"/>
          </a:xfrm>
          <a:prstGeom prst="round2Diag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Despite evidence of cooperative invasion in heterogeneous tumors, it remains unclear how variability in cancer cell biophysical properties influences this process. This study addresses this gap by investigating how differential MMP9 expression modulates the biophysical characteristics of breast cancer cells, potentially shaping their invasive and metastatic behavior.</a:t>
            </a:r>
          </a:p>
        </p:txBody>
      </p:sp>
      <p:sp>
        <p:nvSpPr>
          <p:cNvPr id="34" name="Ορθογώνιο 33">
            <a:extLst>
              <a:ext uri="{FF2B5EF4-FFF2-40B4-BE49-F238E27FC236}">
                <a16:creationId xmlns:a16="http://schemas.microsoft.com/office/drawing/2014/main" id="{DB4B6F89-169F-7850-C4B5-08C11E1D24EB}"/>
              </a:ext>
            </a:extLst>
          </p:cNvPr>
          <p:cNvSpPr/>
          <p:nvPr/>
        </p:nvSpPr>
        <p:spPr>
          <a:xfrm>
            <a:off x="3055128" y="12004743"/>
            <a:ext cx="7042638" cy="855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2"/>
                </a:solidFill>
                <a:latin typeface="Arial" panose="020B0604020202020204" pitchFamily="34" charset="0"/>
                <a:cs typeface="Arial" panose="020B0604020202020204" pitchFamily="34" charset="0"/>
              </a:rPr>
              <a:t>Aim</a:t>
            </a:r>
            <a:endParaRPr lang="el-GR" sz="4400" b="1" dirty="0">
              <a:solidFill>
                <a:schemeClr val="tx2"/>
              </a:solidFill>
              <a:latin typeface="Arial" panose="020B0604020202020204" pitchFamily="34" charset="0"/>
              <a:cs typeface="Arial" panose="020B0604020202020204" pitchFamily="34" charset="0"/>
            </a:endParaRPr>
          </a:p>
        </p:txBody>
      </p:sp>
      <p:sp>
        <p:nvSpPr>
          <p:cNvPr id="40" name="Ορθογώνιο 39">
            <a:extLst>
              <a:ext uri="{FF2B5EF4-FFF2-40B4-BE49-F238E27FC236}">
                <a16:creationId xmlns:a16="http://schemas.microsoft.com/office/drawing/2014/main" id="{BC319A34-2D74-9DEA-5A9B-1AB14BD0F78C}"/>
              </a:ext>
            </a:extLst>
          </p:cNvPr>
          <p:cNvSpPr/>
          <p:nvPr/>
        </p:nvSpPr>
        <p:spPr>
          <a:xfrm>
            <a:off x="3055128" y="17255181"/>
            <a:ext cx="7042638" cy="855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2"/>
                </a:solidFill>
                <a:latin typeface="Arial" panose="020B0604020202020204" pitchFamily="34" charset="0"/>
                <a:cs typeface="Arial" panose="020B0604020202020204" pitchFamily="34" charset="0"/>
              </a:rPr>
              <a:t>Results</a:t>
            </a:r>
            <a:endParaRPr lang="el-GR" sz="4400" b="1" dirty="0">
              <a:solidFill>
                <a:schemeClr val="tx2"/>
              </a:solidFill>
              <a:latin typeface="Arial" panose="020B0604020202020204" pitchFamily="34" charset="0"/>
              <a:cs typeface="Arial" panose="020B0604020202020204" pitchFamily="34" charset="0"/>
            </a:endParaRPr>
          </a:p>
        </p:txBody>
      </p:sp>
      <p:pic>
        <p:nvPicPr>
          <p:cNvPr id="1026" name="Picture 2" descr="figure 1">
            <a:extLst>
              <a:ext uri="{FF2B5EF4-FFF2-40B4-BE49-F238E27FC236}">
                <a16:creationId xmlns:a16="http://schemas.microsoft.com/office/drawing/2014/main" id="{60D38AC7-E733-2F7B-FDCC-845A71C2C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687" y="19991910"/>
            <a:ext cx="6524625" cy="8296275"/>
          </a:xfrm>
          <a:prstGeom prst="rect">
            <a:avLst/>
          </a:prstGeom>
          <a:noFill/>
          <a:extLst>
            <a:ext uri="{909E8E84-426E-40DD-AFC4-6F175D3DCCD1}">
              <a14:hiddenFill xmlns:a14="http://schemas.microsoft.com/office/drawing/2010/main">
                <a:solidFill>
                  <a:srgbClr val="FFFFFF"/>
                </a:solidFill>
              </a14:hiddenFill>
            </a:ext>
          </a:extLst>
        </p:spPr>
      </p:pic>
      <p:pic>
        <p:nvPicPr>
          <p:cNvPr id="47" name="Εικόνα 46">
            <a:extLst>
              <a:ext uri="{FF2B5EF4-FFF2-40B4-BE49-F238E27FC236}">
                <a16:creationId xmlns:a16="http://schemas.microsoft.com/office/drawing/2014/main" id="{CA11C6C2-240A-38C8-8A5C-06CC04D3F76F}"/>
              </a:ext>
            </a:extLst>
          </p:cNvPr>
          <p:cNvPicPr>
            <a:picLocks noChangeAspect="1"/>
          </p:cNvPicPr>
          <p:nvPr/>
        </p:nvPicPr>
        <p:blipFill>
          <a:blip r:embed="rId3"/>
          <a:stretch>
            <a:fillRect/>
          </a:stretch>
        </p:blipFill>
        <p:spPr>
          <a:xfrm>
            <a:off x="13699005" y="4172770"/>
            <a:ext cx="7977124" cy="10398251"/>
          </a:xfrm>
          <a:prstGeom prst="rect">
            <a:avLst/>
          </a:prstGeom>
        </p:spPr>
      </p:pic>
      <p:pic>
        <p:nvPicPr>
          <p:cNvPr id="49" name="Εικόνα 48" descr="Εικόνα που περιέχει κείμενο, στιγμιότυπο οθόνης, διάγραμμα, σχεδίαση&#10;&#10;Το περιεχόμενο που δημιουργείται από AI ενδέχεται να είναι εσφαλμένο.">
            <a:extLst>
              <a:ext uri="{FF2B5EF4-FFF2-40B4-BE49-F238E27FC236}">
                <a16:creationId xmlns:a16="http://schemas.microsoft.com/office/drawing/2014/main" id="{A4359F3B-119B-A79F-D804-BF462BC84E88}"/>
              </a:ext>
            </a:extLst>
          </p:cNvPr>
          <p:cNvPicPr>
            <a:picLocks noChangeAspect="1"/>
          </p:cNvPicPr>
          <p:nvPr/>
        </p:nvPicPr>
        <p:blipFill>
          <a:blip r:embed="rId4"/>
          <a:stretch>
            <a:fillRect/>
          </a:stretch>
        </p:blipFill>
        <p:spPr>
          <a:xfrm>
            <a:off x="14896352" y="16157552"/>
            <a:ext cx="5582429" cy="6296904"/>
          </a:xfrm>
          <a:prstGeom prst="rect">
            <a:avLst/>
          </a:prstGeom>
        </p:spPr>
      </p:pic>
      <p:sp>
        <p:nvSpPr>
          <p:cNvPr id="50" name="Ορθογώνιο: Στρογγύλεμα διαγώνιων γωνιών 49">
            <a:extLst>
              <a:ext uri="{FF2B5EF4-FFF2-40B4-BE49-F238E27FC236}">
                <a16:creationId xmlns:a16="http://schemas.microsoft.com/office/drawing/2014/main" id="{C793713E-7290-4B05-AF4B-03BCF7D0A8B1}"/>
              </a:ext>
            </a:extLst>
          </p:cNvPr>
          <p:cNvSpPr/>
          <p:nvPr/>
        </p:nvSpPr>
        <p:spPr>
          <a:xfrm>
            <a:off x="13051217" y="2946637"/>
            <a:ext cx="9272700" cy="1179172"/>
          </a:xfrm>
          <a:prstGeom prst="round2Diag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2. Evaluation of MMP9 heterogeneity in noninvasive MCF-7 and invasive MDA-MB-231 cells</a:t>
            </a:r>
            <a:endParaRPr lang="el-GR" sz="2800" dirty="0"/>
          </a:p>
        </p:txBody>
      </p:sp>
      <p:sp>
        <p:nvSpPr>
          <p:cNvPr id="51" name="Ορθογώνιο: Στρογγύλεμα διαγώνιων γωνιών 50">
            <a:extLst>
              <a:ext uri="{FF2B5EF4-FFF2-40B4-BE49-F238E27FC236}">
                <a16:creationId xmlns:a16="http://schemas.microsoft.com/office/drawing/2014/main" id="{7BFFC6E7-C512-B6B1-F351-D056457EAB0C}"/>
              </a:ext>
            </a:extLst>
          </p:cNvPr>
          <p:cNvSpPr/>
          <p:nvPr/>
        </p:nvSpPr>
        <p:spPr>
          <a:xfrm>
            <a:off x="13051217" y="14853494"/>
            <a:ext cx="9272700" cy="1100378"/>
          </a:xfrm>
          <a:prstGeom prst="round2Diag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3. Characterization of MMP9 high and MMP9 low MDA-MB-231 cells</a:t>
            </a:r>
            <a:endParaRPr lang="el-GR" sz="2800" dirty="0">
              <a:latin typeface="Arial" panose="020B0604020202020204" pitchFamily="34" charset="0"/>
              <a:cs typeface="Arial" panose="020B0604020202020204" pitchFamily="34" charset="0"/>
            </a:endParaRPr>
          </a:p>
        </p:txBody>
      </p:sp>
      <p:pic>
        <p:nvPicPr>
          <p:cNvPr id="53" name="Εικόνα 52" descr="Εικόνα που περιέχει διάγραμμα&#10;&#10;Το περιεχόμενο που δημιουργείται από AI ενδέχεται να είναι εσφαλμένο.">
            <a:extLst>
              <a:ext uri="{FF2B5EF4-FFF2-40B4-BE49-F238E27FC236}">
                <a16:creationId xmlns:a16="http://schemas.microsoft.com/office/drawing/2014/main" id="{ED2C164D-1FE8-DC57-6237-7E3506C8B02C}"/>
              </a:ext>
            </a:extLst>
          </p:cNvPr>
          <p:cNvPicPr>
            <a:picLocks noChangeAspect="1"/>
          </p:cNvPicPr>
          <p:nvPr/>
        </p:nvPicPr>
        <p:blipFill>
          <a:blip r:embed="rId5"/>
          <a:stretch>
            <a:fillRect/>
          </a:stretch>
        </p:blipFill>
        <p:spPr>
          <a:xfrm>
            <a:off x="14606200" y="23758514"/>
            <a:ext cx="5563376" cy="4991797"/>
          </a:xfrm>
          <a:prstGeom prst="rect">
            <a:avLst/>
          </a:prstGeom>
        </p:spPr>
      </p:pic>
      <p:sp>
        <p:nvSpPr>
          <p:cNvPr id="56" name="Ορθογώνιο: Στρογγύλεμα διαγώνιων γωνιών 55">
            <a:extLst>
              <a:ext uri="{FF2B5EF4-FFF2-40B4-BE49-F238E27FC236}">
                <a16:creationId xmlns:a16="http://schemas.microsoft.com/office/drawing/2014/main" id="{D01409A6-2C71-8FDD-585E-0C2602FDE963}"/>
              </a:ext>
            </a:extLst>
          </p:cNvPr>
          <p:cNvSpPr/>
          <p:nvPr/>
        </p:nvSpPr>
        <p:spPr>
          <a:xfrm>
            <a:off x="13051217" y="22658136"/>
            <a:ext cx="9272700" cy="1100378"/>
          </a:xfrm>
          <a:prstGeom prst="round2Diag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4. Assessment of MMP9 heterogeneity in KD and DC cells </a:t>
            </a:r>
            <a:endParaRPr lang="el-GR" sz="2800" dirty="0">
              <a:latin typeface="Arial" panose="020B0604020202020204" pitchFamily="34" charset="0"/>
              <a:cs typeface="Arial" panose="020B0604020202020204" pitchFamily="34" charset="0"/>
            </a:endParaRPr>
          </a:p>
        </p:txBody>
      </p:sp>
      <p:sp>
        <p:nvSpPr>
          <p:cNvPr id="57" name="Ορθογώνιο: Στρογγύλεμα διαγώνιων γωνιών 56">
            <a:extLst>
              <a:ext uri="{FF2B5EF4-FFF2-40B4-BE49-F238E27FC236}">
                <a16:creationId xmlns:a16="http://schemas.microsoft.com/office/drawing/2014/main" id="{1F11CE00-B214-FEEC-2966-2A4C79D1DD90}"/>
              </a:ext>
            </a:extLst>
          </p:cNvPr>
          <p:cNvSpPr/>
          <p:nvPr/>
        </p:nvSpPr>
        <p:spPr>
          <a:xfrm>
            <a:off x="23308542" y="2946637"/>
            <a:ext cx="9272700" cy="1179172"/>
          </a:xfrm>
          <a:prstGeom prst="round2Diag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5. Computational model of cancer invasion by a phenotypically and functionally heterogeneous cell cluster</a:t>
            </a:r>
            <a:endParaRPr lang="el-GR" sz="2400" dirty="0"/>
          </a:p>
        </p:txBody>
      </p:sp>
      <p:sp>
        <p:nvSpPr>
          <p:cNvPr id="58" name="Ορθογώνιο: Στρογγύλεμα διαγώνιων γωνιών 57">
            <a:extLst>
              <a:ext uri="{FF2B5EF4-FFF2-40B4-BE49-F238E27FC236}">
                <a16:creationId xmlns:a16="http://schemas.microsoft.com/office/drawing/2014/main" id="{59EAC612-2072-923C-A7CB-160DA6DAF2E0}"/>
              </a:ext>
            </a:extLst>
          </p:cNvPr>
          <p:cNvSpPr/>
          <p:nvPr/>
        </p:nvSpPr>
        <p:spPr>
          <a:xfrm>
            <a:off x="23308542" y="23878409"/>
            <a:ext cx="9272700" cy="1179172"/>
          </a:xfrm>
          <a:prstGeom prst="round2Diag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7. Invasiveness of proteolytically heterogeneous cell cluster for different combinations of cell size and deformability</a:t>
            </a:r>
            <a:endParaRPr lang="el-GR" sz="2800" dirty="0"/>
          </a:p>
        </p:txBody>
      </p:sp>
      <p:pic>
        <p:nvPicPr>
          <p:cNvPr id="1028" name="Picture 4" descr="figure 2">
            <a:extLst>
              <a:ext uri="{FF2B5EF4-FFF2-40B4-BE49-F238E27FC236}">
                <a16:creationId xmlns:a16="http://schemas.microsoft.com/office/drawing/2014/main" id="{F99749F5-D491-8601-3D0E-D2275544AC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2978" y="4226800"/>
            <a:ext cx="6524625" cy="9010650"/>
          </a:xfrm>
          <a:prstGeom prst="rect">
            <a:avLst/>
          </a:prstGeom>
          <a:noFill/>
          <a:extLst>
            <a:ext uri="{909E8E84-426E-40DD-AFC4-6F175D3DCCD1}">
              <a14:hiddenFill xmlns:a14="http://schemas.microsoft.com/office/drawing/2010/main">
                <a:solidFill>
                  <a:srgbClr val="FFFFFF"/>
                </a:solidFill>
              </a14:hiddenFill>
            </a:ext>
          </a:extLst>
        </p:spPr>
      </p:pic>
      <p:sp>
        <p:nvSpPr>
          <p:cNvPr id="59" name="Ορθογώνιο: Στρογγύλεμα διαγώνιων γωνιών 58">
            <a:extLst>
              <a:ext uri="{FF2B5EF4-FFF2-40B4-BE49-F238E27FC236}">
                <a16:creationId xmlns:a16="http://schemas.microsoft.com/office/drawing/2014/main" id="{67FD8CB6-201F-2A77-C010-90B6A20002FD}"/>
              </a:ext>
            </a:extLst>
          </p:cNvPr>
          <p:cNvSpPr/>
          <p:nvPr/>
        </p:nvSpPr>
        <p:spPr>
          <a:xfrm>
            <a:off x="23308542" y="13501359"/>
            <a:ext cx="9272700" cy="864449"/>
          </a:xfrm>
          <a:prstGeom prst="round2Diag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6. Parameters involved in co-operative collective migration </a:t>
            </a:r>
            <a:endParaRPr lang="el-GR" sz="2400" dirty="0"/>
          </a:p>
        </p:txBody>
      </p:sp>
      <p:pic>
        <p:nvPicPr>
          <p:cNvPr id="1030" name="Picture 6" descr="figure 3">
            <a:extLst>
              <a:ext uri="{FF2B5EF4-FFF2-40B4-BE49-F238E27FC236}">
                <a16:creationId xmlns:a16="http://schemas.microsoft.com/office/drawing/2014/main" id="{C9BEE4CF-59D7-079D-4C25-40CD77D603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95372" y="14434617"/>
            <a:ext cx="6524625" cy="9334500"/>
          </a:xfrm>
          <a:prstGeom prst="rect">
            <a:avLst/>
          </a:prstGeom>
          <a:noFill/>
          <a:extLst>
            <a:ext uri="{909E8E84-426E-40DD-AFC4-6F175D3DCCD1}">
              <a14:hiddenFill xmlns:a14="http://schemas.microsoft.com/office/drawing/2010/main">
                <a:solidFill>
                  <a:srgbClr val="FFFFFF"/>
                </a:solidFill>
              </a14:hiddenFill>
            </a:ext>
          </a:extLst>
        </p:spPr>
      </p:pic>
      <p:sp>
        <p:nvSpPr>
          <p:cNvPr id="62" name="Ορθογώνιο: Στρογγύλεμα διαγώνιων γωνιών 61">
            <a:extLst>
              <a:ext uri="{FF2B5EF4-FFF2-40B4-BE49-F238E27FC236}">
                <a16:creationId xmlns:a16="http://schemas.microsoft.com/office/drawing/2014/main" id="{EC28447B-E096-07AC-C13C-E2855F60207B}"/>
              </a:ext>
            </a:extLst>
          </p:cNvPr>
          <p:cNvSpPr/>
          <p:nvPr/>
        </p:nvSpPr>
        <p:spPr>
          <a:xfrm>
            <a:off x="33565866" y="2946637"/>
            <a:ext cx="9272700" cy="1179172"/>
          </a:xfrm>
          <a:prstGeom prst="round2Diag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8. 3D invasiveness of </a:t>
            </a:r>
            <a:r>
              <a:rPr lang="en-US" sz="2800" dirty="0" err="1">
                <a:latin typeface="Arial" panose="020B0604020202020204" pitchFamily="34" charset="0"/>
                <a:cs typeface="Arial" panose="020B0604020202020204" pitchFamily="34" charset="0"/>
              </a:rPr>
              <a:t>homospheroids</a:t>
            </a:r>
            <a:r>
              <a:rPr lang="en-US" sz="2800" dirty="0">
                <a:latin typeface="Arial" panose="020B0604020202020204" pitchFamily="34" charset="0"/>
                <a:cs typeface="Arial" panose="020B0604020202020204" pitchFamily="34" charset="0"/>
              </a:rPr>
              <a:t> and </a:t>
            </a:r>
            <a:r>
              <a:rPr lang="en-US" sz="2800" dirty="0" err="1">
                <a:latin typeface="Arial" panose="020B0604020202020204" pitchFamily="34" charset="0"/>
                <a:cs typeface="Arial" panose="020B0604020202020204" pitchFamily="34" charset="0"/>
              </a:rPr>
              <a:t>heterospheroids</a:t>
            </a:r>
            <a:endParaRPr lang="el-GR" sz="2800" dirty="0"/>
          </a:p>
        </p:txBody>
      </p:sp>
      <p:pic>
        <p:nvPicPr>
          <p:cNvPr id="1034" name="Picture 10" descr="figure 6">
            <a:extLst>
              <a:ext uri="{FF2B5EF4-FFF2-40B4-BE49-F238E27FC236}">
                <a16:creationId xmlns:a16="http://schemas.microsoft.com/office/drawing/2014/main" id="{8D1C8DF5-0C53-73F6-9093-416C91DBEA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67723" y="4226800"/>
            <a:ext cx="5268983" cy="6786290"/>
          </a:xfrm>
          <a:prstGeom prst="rect">
            <a:avLst/>
          </a:prstGeom>
          <a:noFill/>
          <a:extLst>
            <a:ext uri="{909E8E84-426E-40DD-AFC4-6F175D3DCCD1}">
              <a14:hiddenFill xmlns:a14="http://schemas.microsoft.com/office/drawing/2010/main">
                <a:solidFill>
                  <a:srgbClr val="FFFFFF"/>
                </a:solidFill>
              </a14:hiddenFill>
            </a:ext>
          </a:extLst>
        </p:spPr>
      </p:pic>
      <p:pic>
        <p:nvPicPr>
          <p:cNvPr id="1024" name="Εικόνα 1023" descr="Εικόνα που περιέχει στιγμιότυπο οθόνης, διάγραμμα, κείμενο, γραμματοσειρά&#10;&#10;Το περιεχόμενο που δημιουργείται από AI ενδέχεται να είναι εσφαλμένο.">
            <a:extLst>
              <a:ext uri="{FF2B5EF4-FFF2-40B4-BE49-F238E27FC236}">
                <a16:creationId xmlns:a16="http://schemas.microsoft.com/office/drawing/2014/main" id="{B6A18A16-26EF-7E70-4EB6-1122A884E5A6}"/>
              </a:ext>
            </a:extLst>
          </p:cNvPr>
          <p:cNvPicPr>
            <a:picLocks noChangeAspect="1"/>
          </p:cNvPicPr>
          <p:nvPr/>
        </p:nvPicPr>
        <p:blipFill>
          <a:blip r:embed="rId9"/>
          <a:stretch>
            <a:fillRect/>
          </a:stretch>
        </p:blipFill>
        <p:spPr>
          <a:xfrm>
            <a:off x="24892338" y="25166873"/>
            <a:ext cx="6645904" cy="3253483"/>
          </a:xfrm>
          <a:prstGeom prst="rect">
            <a:avLst/>
          </a:prstGeom>
        </p:spPr>
      </p:pic>
      <p:sp>
        <p:nvSpPr>
          <p:cNvPr id="1025" name="Ορθογώνιο: Στρογγύλεμα διαγώνιων γωνιών 1024">
            <a:extLst>
              <a:ext uri="{FF2B5EF4-FFF2-40B4-BE49-F238E27FC236}">
                <a16:creationId xmlns:a16="http://schemas.microsoft.com/office/drawing/2014/main" id="{9B87C531-5777-BD88-366A-972C491F9ADE}"/>
              </a:ext>
            </a:extLst>
          </p:cNvPr>
          <p:cNvSpPr/>
          <p:nvPr/>
        </p:nvSpPr>
        <p:spPr>
          <a:xfrm>
            <a:off x="33565864" y="11957263"/>
            <a:ext cx="9272700" cy="11000293"/>
          </a:xfrm>
          <a:prstGeom prst="round2Diag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Differential MMP9 expression generates subpopulations with distinct biophysical properties that cooperate to promote collective invasion. Proteolytic cells lead the collective invasion by degrading the ECM, while non-proteolytic cells migrate by deforming and following paths created by neighboring proteolytic cells. The efficiency of collective invasion critically depends on both the ratio of proteolytic cells and the biophysical differences between subpopulations. Loss of heterogeneity reduces invasiveness. Invasion is maximized when non-proteolytic cells remain smaller and softer than proteolytic cells. The combination of functional and biophysical traits reveals mechanisms of tumor progression and highlights potential therapeutic targets based on cellular heterogeneity.</a:t>
            </a:r>
            <a:endParaRPr kumimoji="0" lang="el-GR"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27" name="Ορθογώνιο 1026">
            <a:extLst>
              <a:ext uri="{FF2B5EF4-FFF2-40B4-BE49-F238E27FC236}">
                <a16:creationId xmlns:a16="http://schemas.microsoft.com/office/drawing/2014/main" id="{0E51AF90-3317-BCBD-BB1E-6B9FB70C7276}"/>
              </a:ext>
            </a:extLst>
          </p:cNvPr>
          <p:cNvSpPr/>
          <p:nvPr/>
        </p:nvSpPr>
        <p:spPr>
          <a:xfrm>
            <a:off x="35134062" y="11526518"/>
            <a:ext cx="7042638" cy="855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2"/>
                </a:solidFill>
                <a:latin typeface="Arial" panose="020B0604020202020204" pitchFamily="34" charset="0"/>
                <a:cs typeface="Arial" panose="020B0604020202020204" pitchFamily="34" charset="0"/>
              </a:rPr>
              <a:t>Conclusions</a:t>
            </a:r>
            <a:endParaRPr lang="el-GR" sz="4400" b="1" dirty="0">
              <a:solidFill>
                <a:schemeClr val="tx2"/>
              </a:solidFill>
              <a:latin typeface="Arial" panose="020B0604020202020204" pitchFamily="34" charset="0"/>
              <a:cs typeface="Arial" panose="020B0604020202020204" pitchFamily="34" charset="0"/>
            </a:endParaRPr>
          </a:p>
        </p:txBody>
      </p:sp>
      <p:sp>
        <p:nvSpPr>
          <p:cNvPr id="1035" name="Ορθογώνιο: Στρογγύλεμα γωνιών 1034">
            <a:extLst>
              <a:ext uri="{FF2B5EF4-FFF2-40B4-BE49-F238E27FC236}">
                <a16:creationId xmlns:a16="http://schemas.microsoft.com/office/drawing/2014/main" id="{34DDFD33-8810-6354-CAF4-DD23E0A1C8A0}"/>
              </a:ext>
            </a:extLst>
          </p:cNvPr>
          <p:cNvSpPr/>
          <p:nvPr/>
        </p:nvSpPr>
        <p:spPr>
          <a:xfrm>
            <a:off x="33565864" y="23233263"/>
            <a:ext cx="9272700" cy="5212031"/>
          </a:xfrm>
          <a:prstGeom prst="roundRect">
            <a:avLst/>
          </a:prstGeom>
          <a:solidFill>
            <a:schemeClr val="bg1"/>
          </a:solidFill>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2800" b="1" i="1" u="sng" dirty="0">
                <a:solidFill>
                  <a:schemeClr val="tx1"/>
                </a:solidFill>
                <a:latin typeface="Arial" panose="020B0604020202020204" pitchFamily="34" charset="0"/>
                <a:cs typeface="Arial" panose="020B0604020202020204" pitchFamily="34" charset="0"/>
              </a:rPr>
              <a:t>Future Directions</a:t>
            </a:r>
          </a:p>
          <a:p>
            <a:pPr marL="457200" lvl="0" indent="-457200" algn="just">
              <a:buFont typeface="Wingdings" panose="05000000000000000000" pitchFamily="2" charset="2"/>
              <a:buChar char="§"/>
              <a:defRPr/>
            </a:pPr>
            <a:r>
              <a:rPr lang="en-US" sz="2800" b="1" dirty="0">
                <a:solidFill>
                  <a:schemeClr val="tx1"/>
                </a:solidFill>
                <a:latin typeface="Arial" panose="020B0604020202020204" pitchFamily="34" charset="0"/>
                <a:cs typeface="Arial" panose="020B0604020202020204" pitchFamily="34" charset="0"/>
              </a:rPr>
              <a:t>Modulation of MMP9 expression by tumor microenvironment changes.</a:t>
            </a:r>
          </a:p>
          <a:p>
            <a:pPr marL="457200" lvl="0" indent="-457200" algn="just">
              <a:buFont typeface="Wingdings" panose="05000000000000000000" pitchFamily="2" charset="2"/>
              <a:buChar char="§"/>
              <a:defRPr/>
            </a:pPr>
            <a:r>
              <a:rPr lang="en-US" sz="2800" b="1" dirty="0">
                <a:solidFill>
                  <a:schemeClr val="tx1"/>
                </a:solidFill>
                <a:latin typeface="Arial" panose="020B0604020202020204" pitchFamily="34" charset="0"/>
                <a:cs typeface="Arial" panose="020B0604020202020204" pitchFamily="34" charset="0"/>
              </a:rPr>
              <a:t>Investigating the impact of MMP9 expression in other cancer types.</a:t>
            </a:r>
          </a:p>
          <a:p>
            <a:pPr marL="457200" lvl="0" indent="-457200" algn="just">
              <a:buFont typeface="Wingdings" panose="05000000000000000000" pitchFamily="2" charset="2"/>
              <a:buChar char="§"/>
              <a:defRPr/>
            </a:pPr>
            <a:r>
              <a:rPr lang="en-US" sz="2800" b="1" dirty="0">
                <a:solidFill>
                  <a:schemeClr val="tx1"/>
                </a:solidFill>
                <a:latin typeface="Arial" panose="020B0604020202020204" pitchFamily="34" charset="0"/>
                <a:cs typeface="Arial" panose="020B0604020202020204" pitchFamily="34" charset="0"/>
              </a:rPr>
              <a:t>Developing therapeutic strategies beyond simple MMP9 inhibition.</a:t>
            </a:r>
          </a:p>
          <a:p>
            <a:pPr marL="457200" lvl="0" indent="-457200" algn="just">
              <a:buFont typeface="Wingdings" panose="05000000000000000000" pitchFamily="2" charset="2"/>
              <a:buChar char="§"/>
              <a:defRPr/>
            </a:pPr>
            <a:r>
              <a:rPr lang="en-US" sz="2800" b="1" dirty="0">
                <a:solidFill>
                  <a:schemeClr val="tx1"/>
                </a:solidFill>
                <a:latin typeface="Arial" panose="020B0604020202020204" pitchFamily="34" charset="0"/>
                <a:cs typeface="Arial" panose="020B0604020202020204" pitchFamily="34" charset="0"/>
              </a:rPr>
              <a:t>Designing drugs aimed at reducing intratumoral heterogeneity.</a:t>
            </a:r>
          </a:p>
          <a:p>
            <a:pPr marL="457200" lvl="0" indent="-457200" algn="just">
              <a:buFont typeface="Wingdings" panose="05000000000000000000" pitchFamily="2" charset="2"/>
              <a:buChar char="§"/>
              <a:defRPr/>
            </a:pPr>
            <a:r>
              <a:rPr lang="en-US" sz="2800" b="1" dirty="0">
                <a:solidFill>
                  <a:schemeClr val="tx1"/>
                </a:solidFill>
                <a:latin typeface="Arial" panose="020B0604020202020204" pitchFamily="34" charset="0"/>
                <a:cs typeface="Arial" panose="020B0604020202020204" pitchFamily="34" charset="0"/>
              </a:rPr>
              <a:t>Exploring and pharmacologically targeting collective invasion.</a:t>
            </a:r>
            <a:endParaRPr lang="el-GR"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390104"/>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Θέμα του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440</Words>
  <Application>Microsoft Office PowerPoint</Application>
  <PresentationFormat>Προσαρμογή</PresentationFormat>
  <Paragraphs>26</Paragraphs>
  <Slides>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vt:i4>
      </vt:variant>
    </vt:vector>
  </HeadingPairs>
  <TitlesOfParts>
    <vt:vector size="6" baseType="lpstr">
      <vt:lpstr>Aptos</vt:lpstr>
      <vt:lpstr>Aptos Display</vt:lpstr>
      <vt:lpstr>Arial</vt:lpstr>
      <vt:lpstr>Wingdings</vt:lpstr>
      <vt:lpstr>Θέμα του Office</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ΧΡΟΝΟΠΟΥΛΟΥ ΡΟΥΜΠΙΝΗ</dc:creator>
  <cp:lastModifiedBy>ΧΡΟΝΟΠΟΥΛΟΥ ΡΟΥΜΠΙΝΗ</cp:lastModifiedBy>
  <cp:revision>10</cp:revision>
  <dcterms:created xsi:type="dcterms:W3CDTF">2025-12-14T19:27:30Z</dcterms:created>
  <dcterms:modified xsi:type="dcterms:W3CDTF">2025-12-14T20:46:14Z</dcterms:modified>
</cp:coreProperties>
</file>