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67" r:id="rId5"/>
    <p:sldId id="268" r:id="rId6"/>
    <p:sldId id="258" r:id="rId7"/>
    <p:sldId id="259" r:id="rId8"/>
    <p:sldId id="270" r:id="rId9"/>
    <p:sldId id="271" r:id="rId10"/>
    <p:sldId id="272" r:id="rId11"/>
    <p:sldId id="260" r:id="rId12"/>
    <p:sldId id="261" r:id="rId13"/>
    <p:sldId id="273" r:id="rId14"/>
    <p:sldId id="262" r:id="rId15"/>
    <p:sldId id="263" r:id="rId16"/>
    <p:sldId id="274" r:id="rId17"/>
    <p:sldId id="275" r:id="rId18"/>
    <p:sldId id="264" r:id="rId19"/>
    <p:sldId id="276" r:id="rId20"/>
    <p:sldId id="265" r:id="rId21"/>
    <p:sldId id="26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78845E-184E-4A67-B0A8-DB98B70AECB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651A18B-0294-491C-9A19-F04FD1E40F41}">
      <dgm:prSet/>
      <dgm:spPr/>
      <dgm:t>
        <a:bodyPr/>
        <a:lstStyle/>
        <a:p>
          <a:r>
            <a:rPr lang="el-GR"/>
            <a:t>Η αλκοόλη που προορίζεται για ανθρώπινη  κατανάλωση προέρχεται </a:t>
          </a:r>
          <a:r>
            <a:rPr lang="el-GR" b="1"/>
            <a:t>αποκλειστικά </a:t>
          </a:r>
          <a:r>
            <a:rPr lang="el-GR"/>
            <a:t>από  διεργασίες </a:t>
          </a:r>
          <a:r>
            <a:rPr lang="el-GR" b="1" u="heavy">
              <a:uFillTx/>
            </a:rPr>
            <a:t>αλκοολικής ζύμωσης</a:t>
          </a:r>
          <a:r>
            <a:rPr lang="el-GR" b="1"/>
            <a:t>.</a:t>
          </a:r>
          <a:endParaRPr lang="en-US"/>
        </a:p>
      </dgm:t>
    </dgm:pt>
    <dgm:pt modelId="{29A5EF14-7977-464C-94B3-7757B5F802BE}" type="parTrans" cxnId="{DDC2FAEA-D338-4766-96CD-5806295DDAA4}">
      <dgm:prSet/>
      <dgm:spPr/>
      <dgm:t>
        <a:bodyPr/>
        <a:lstStyle/>
        <a:p>
          <a:endParaRPr lang="en-US"/>
        </a:p>
      </dgm:t>
    </dgm:pt>
    <dgm:pt modelId="{614C61FD-3C20-4D31-93BB-643852980D2F}" type="sibTrans" cxnId="{DDC2FAEA-D338-4766-96CD-5806295DDAA4}">
      <dgm:prSet/>
      <dgm:spPr/>
      <dgm:t>
        <a:bodyPr/>
        <a:lstStyle/>
        <a:p>
          <a:endParaRPr lang="en-US"/>
        </a:p>
      </dgm:t>
    </dgm:pt>
    <dgm:pt modelId="{630E1864-E32F-4EBE-9108-AA7E5DF6B9A0}">
      <dgm:prSet/>
      <dgm:spPr/>
      <dgm:t>
        <a:bodyPr/>
        <a:lstStyle/>
        <a:p>
          <a:r>
            <a:rPr lang="el-GR" b="1" u="heavy" dirty="0">
              <a:uFillTx/>
            </a:rPr>
            <a:t>Με την χρήση απόσταξης</a:t>
          </a:r>
          <a:r>
            <a:rPr lang="el-GR" b="1" dirty="0"/>
            <a:t> </a:t>
          </a:r>
          <a:r>
            <a:rPr lang="el-GR" dirty="0"/>
            <a:t>(</a:t>
          </a:r>
          <a:r>
            <a:rPr lang="en-US" dirty="0"/>
            <a:t>distilling)</a:t>
          </a:r>
          <a:r>
            <a:rPr lang="el-GR" dirty="0"/>
            <a:t> η </a:t>
          </a:r>
          <a:r>
            <a:rPr lang="el-GR" b="1" u="heavy" dirty="0">
              <a:uFillTx/>
            </a:rPr>
            <a:t>καθαρισμού</a:t>
          </a:r>
          <a:r>
            <a:rPr lang="el-GR" b="1" dirty="0"/>
            <a:t> </a:t>
          </a:r>
          <a:r>
            <a:rPr lang="el-GR" dirty="0"/>
            <a:t>(</a:t>
          </a:r>
          <a:r>
            <a:rPr lang="en-US" dirty="0"/>
            <a:t>rectifying),</a:t>
          </a:r>
          <a:r>
            <a:rPr lang="el-GR" dirty="0"/>
            <a:t> μπορούμε να παραλάβουμε την αιθανόλη που παράχθηκε</a:t>
          </a:r>
          <a:endParaRPr lang="en-US" dirty="0"/>
        </a:p>
      </dgm:t>
    </dgm:pt>
    <dgm:pt modelId="{F99F25DC-1100-47E3-99AD-26AA0F630627}" type="parTrans" cxnId="{89CC08AC-43AD-4079-9569-DA01218262E1}">
      <dgm:prSet/>
      <dgm:spPr/>
      <dgm:t>
        <a:bodyPr/>
        <a:lstStyle/>
        <a:p>
          <a:endParaRPr lang="en-US"/>
        </a:p>
      </dgm:t>
    </dgm:pt>
    <dgm:pt modelId="{AC91F854-BA1C-49DD-9CE5-25E756DB6201}" type="sibTrans" cxnId="{89CC08AC-43AD-4079-9569-DA01218262E1}">
      <dgm:prSet/>
      <dgm:spPr/>
      <dgm:t>
        <a:bodyPr/>
        <a:lstStyle/>
        <a:p>
          <a:endParaRPr lang="en-US"/>
        </a:p>
      </dgm:t>
    </dgm:pt>
    <dgm:pt modelId="{F6DC9479-0880-4DCC-9038-4FFE8AAB4156}" type="pres">
      <dgm:prSet presAssocID="{2378845E-184E-4A67-B0A8-DB98B70AECB3}" presName="hierChild1" presStyleCnt="0">
        <dgm:presLayoutVars>
          <dgm:chPref val="1"/>
          <dgm:dir/>
          <dgm:animOne val="branch"/>
          <dgm:animLvl val="lvl"/>
          <dgm:resizeHandles/>
        </dgm:presLayoutVars>
      </dgm:prSet>
      <dgm:spPr/>
    </dgm:pt>
    <dgm:pt modelId="{A4342343-77BC-42BE-B2C6-41F18B04CDB5}" type="pres">
      <dgm:prSet presAssocID="{7651A18B-0294-491C-9A19-F04FD1E40F41}" presName="hierRoot1" presStyleCnt="0"/>
      <dgm:spPr/>
    </dgm:pt>
    <dgm:pt modelId="{2C4456CF-0ABE-4C26-AFC6-33B1D510E28B}" type="pres">
      <dgm:prSet presAssocID="{7651A18B-0294-491C-9A19-F04FD1E40F41}" presName="composite" presStyleCnt="0"/>
      <dgm:spPr/>
    </dgm:pt>
    <dgm:pt modelId="{0B55071A-46B4-449D-99D1-57B890ACE4D1}" type="pres">
      <dgm:prSet presAssocID="{7651A18B-0294-491C-9A19-F04FD1E40F41}" presName="background" presStyleLbl="node0" presStyleIdx="0" presStyleCnt="2"/>
      <dgm:spPr/>
    </dgm:pt>
    <dgm:pt modelId="{4CACA4F4-146C-4298-ABA0-29AC8079EE7B}" type="pres">
      <dgm:prSet presAssocID="{7651A18B-0294-491C-9A19-F04FD1E40F41}" presName="text" presStyleLbl="fgAcc0" presStyleIdx="0" presStyleCnt="2">
        <dgm:presLayoutVars>
          <dgm:chPref val="3"/>
        </dgm:presLayoutVars>
      </dgm:prSet>
      <dgm:spPr/>
    </dgm:pt>
    <dgm:pt modelId="{1C56A5AE-9790-49E9-923F-65B6F273D88F}" type="pres">
      <dgm:prSet presAssocID="{7651A18B-0294-491C-9A19-F04FD1E40F41}" presName="hierChild2" presStyleCnt="0"/>
      <dgm:spPr/>
    </dgm:pt>
    <dgm:pt modelId="{DEF9B3CA-A24A-4D05-AC0F-B8F54545C9CD}" type="pres">
      <dgm:prSet presAssocID="{630E1864-E32F-4EBE-9108-AA7E5DF6B9A0}" presName="hierRoot1" presStyleCnt="0"/>
      <dgm:spPr/>
    </dgm:pt>
    <dgm:pt modelId="{F0D3C7B3-BC37-49E6-8602-61B7112A0A43}" type="pres">
      <dgm:prSet presAssocID="{630E1864-E32F-4EBE-9108-AA7E5DF6B9A0}" presName="composite" presStyleCnt="0"/>
      <dgm:spPr/>
    </dgm:pt>
    <dgm:pt modelId="{99884752-6E52-4500-A2F5-C3AD257B1763}" type="pres">
      <dgm:prSet presAssocID="{630E1864-E32F-4EBE-9108-AA7E5DF6B9A0}" presName="background" presStyleLbl="node0" presStyleIdx="1" presStyleCnt="2"/>
      <dgm:spPr/>
    </dgm:pt>
    <dgm:pt modelId="{58834FBC-5B11-469A-9207-6FAC6AA6EE46}" type="pres">
      <dgm:prSet presAssocID="{630E1864-E32F-4EBE-9108-AA7E5DF6B9A0}" presName="text" presStyleLbl="fgAcc0" presStyleIdx="1" presStyleCnt="2">
        <dgm:presLayoutVars>
          <dgm:chPref val="3"/>
        </dgm:presLayoutVars>
      </dgm:prSet>
      <dgm:spPr/>
    </dgm:pt>
    <dgm:pt modelId="{8311C3DC-24E3-442E-B55C-D8C92908E65D}" type="pres">
      <dgm:prSet presAssocID="{630E1864-E32F-4EBE-9108-AA7E5DF6B9A0}" presName="hierChild2" presStyleCnt="0"/>
      <dgm:spPr/>
    </dgm:pt>
  </dgm:ptLst>
  <dgm:cxnLst>
    <dgm:cxn modelId="{6EFDE0A7-0B35-427E-9A31-DAF4FED696A9}" type="presOf" srcId="{7651A18B-0294-491C-9A19-F04FD1E40F41}" destId="{4CACA4F4-146C-4298-ABA0-29AC8079EE7B}" srcOrd="0" destOrd="0" presId="urn:microsoft.com/office/officeart/2005/8/layout/hierarchy1"/>
    <dgm:cxn modelId="{89CC08AC-43AD-4079-9569-DA01218262E1}" srcId="{2378845E-184E-4A67-B0A8-DB98B70AECB3}" destId="{630E1864-E32F-4EBE-9108-AA7E5DF6B9A0}" srcOrd="1" destOrd="0" parTransId="{F99F25DC-1100-47E3-99AD-26AA0F630627}" sibTransId="{AC91F854-BA1C-49DD-9CE5-25E756DB6201}"/>
    <dgm:cxn modelId="{86039BE7-B0D3-4CF3-B3F2-7EEA45F90776}" type="presOf" srcId="{2378845E-184E-4A67-B0A8-DB98B70AECB3}" destId="{F6DC9479-0880-4DCC-9038-4FFE8AAB4156}" srcOrd="0" destOrd="0" presId="urn:microsoft.com/office/officeart/2005/8/layout/hierarchy1"/>
    <dgm:cxn modelId="{DDC2FAEA-D338-4766-96CD-5806295DDAA4}" srcId="{2378845E-184E-4A67-B0A8-DB98B70AECB3}" destId="{7651A18B-0294-491C-9A19-F04FD1E40F41}" srcOrd="0" destOrd="0" parTransId="{29A5EF14-7977-464C-94B3-7757B5F802BE}" sibTransId="{614C61FD-3C20-4D31-93BB-643852980D2F}"/>
    <dgm:cxn modelId="{403AFEFF-30A8-4943-9207-2B31F50FA324}" type="presOf" srcId="{630E1864-E32F-4EBE-9108-AA7E5DF6B9A0}" destId="{58834FBC-5B11-469A-9207-6FAC6AA6EE46}" srcOrd="0" destOrd="0" presId="urn:microsoft.com/office/officeart/2005/8/layout/hierarchy1"/>
    <dgm:cxn modelId="{64452263-7CA6-489E-ADBC-61EBD6CBE496}" type="presParOf" srcId="{F6DC9479-0880-4DCC-9038-4FFE8AAB4156}" destId="{A4342343-77BC-42BE-B2C6-41F18B04CDB5}" srcOrd="0" destOrd="0" presId="urn:microsoft.com/office/officeart/2005/8/layout/hierarchy1"/>
    <dgm:cxn modelId="{424BA7DD-C423-488C-94D6-E14D6DF42E45}" type="presParOf" srcId="{A4342343-77BC-42BE-B2C6-41F18B04CDB5}" destId="{2C4456CF-0ABE-4C26-AFC6-33B1D510E28B}" srcOrd="0" destOrd="0" presId="urn:microsoft.com/office/officeart/2005/8/layout/hierarchy1"/>
    <dgm:cxn modelId="{7C40B023-F42F-4746-ACDF-27BFC8C1C16B}" type="presParOf" srcId="{2C4456CF-0ABE-4C26-AFC6-33B1D510E28B}" destId="{0B55071A-46B4-449D-99D1-57B890ACE4D1}" srcOrd="0" destOrd="0" presId="urn:microsoft.com/office/officeart/2005/8/layout/hierarchy1"/>
    <dgm:cxn modelId="{986F64A4-A6D0-4DE7-9F9C-3822A80A72CD}" type="presParOf" srcId="{2C4456CF-0ABE-4C26-AFC6-33B1D510E28B}" destId="{4CACA4F4-146C-4298-ABA0-29AC8079EE7B}" srcOrd="1" destOrd="0" presId="urn:microsoft.com/office/officeart/2005/8/layout/hierarchy1"/>
    <dgm:cxn modelId="{AAA8F5E7-E09D-4B50-9447-F1A32C774F20}" type="presParOf" srcId="{A4342343-77BC-42BE-B2C6-41F18B04CDB5}" destId="{1C56A5AE-9790-49E9-923F-65B6F273D88F}" srcOrd="1" destOrd="0" presId="urn:microsoft.com/office/officeart/2005/8/layout/hierarchy1"/>
    <dgm:cxn modelId="{C109E630-C1E1-4442-B95C-554F98A2677A}" type="presParOf" srcId="{F6DC9479-0880-4DCC-9038-4FFE8AAB4156}" destId="{DEF9B3CA-A24A-4D05-AC0F-B8F54545C9CD}" srcOrd="1" destOrd="0" presId="urn:microsoft.com/office/officeart/2005/8/layout/hierarchy1"/>
    <dgm:cxn modelId="{AB691709-DF42-413C-A534-5435273BAB36}" type="presParOf" srcId="{DEF9B3CA-A24A-4D05-AC0F-B8F54545C9CD}" destId="{F0D3C7B3-BC37-49E6-8602-61B7112A0A43}" srcOrd="0" destOrd="0" presId="urn:microsoft.com/office/officeart/2005/8/layout/hierarchy1"/>
    <dgm:cxn modelId="{9BE1D054-0099-42D2-89AE-A9DCC8B42107}" type="presParOf" srcId="{F0D3C7B3-BC37-49E6-8602-61B7112A0A43}" destId="{99884752-6E52-4500-A2F5-C3AD257B1763}" srcOrd="0" destOrd="0" presId="urn:microsoft.com/office/officeart/2005/8/layout/hierarchy1"/>
    <dgm:cxn modelId="{22C0C9F8-A4F5-4485-AEC8-3298C152756E}" type="presParOf" srcId="{F0D3C7B3-BC37-49E6-8602-61B7112A0A43}" destId="{58834FBC-5B11-469A-9207-6FAC6AA6EE46}" srcOrd="1" destOrd="0" presId="urn:microsoft.com/office/officeart/2005/8/layout/hierarchy1"/>
    <dgm:cxn modelId="{FF3743F8-20AB-4779-BC8E-65FDE9A57E3C}" type="presParOf" srcId="{DEF9B3CA-A24A-4D05-AC0F-B8F54545C9CD}" destId="{8311C3DC-24E3-442E-B55C-D8C92908E65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5071A-46B4-449D-99D1-57B890ACE4D1}">
      <dsp:nvSpPr>
        <dsp:cNvPr id="0" name=""/>
        <dsp:cNvSpPr/>
      </dsp:nvSpPr>
      <dsp:spPr>
        <a:xfrm>
          <a:off x="1049" y="576510"/>
          <a:ext cx="3683386" cy="233895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ACA4F4-146C-4298-ABA0-29AC8079EE7B}">
      <dsp:nvSpPr>
        <dsp:cNvPr id="0" name=""/>
        <dsp:cNvSpPr/>
      </dsp:nvSpPr>
      <dsp:spPr>
        <a:xfrm>
          <a:off x="410314" y="965312"/>
          <a:ext cx="3683386" cy="233895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a:t>Η αλκοόλη που προορίζεται για ανθρώπινη  κατανάλωση προέρχεται </a:t>
          </a:r>
          <a:r>
            <a:rPr lang="el-GR" sz="2200" b="1" kern="1200"/>
            <a:t>αποκλειστικά </a:t>
          </a:r>
          <a:r>
            <a:rPr lang="el-GR" sz="2200" kern="1200"/>
            <a:t>από  διεργασίες </a:t>
          </a:r>
          <a:r>
            <a:rPr lang="el-GR" sz="2200" b="1" u="heavy" kern="1200">
              <a:uFillTx/>
            </a:rPr>
            <a:t>αλκοολικής ζύμωσης</a:t>
          </a:r>
          <a:r>
            <a:rPr lang="el-GR" sz="2200" b="1" kern="1200"/>
            <a:t>.</a:t>
          </a:r>
          <a:endParaRPr lang="en-US" sz="2200" kern="1200"/>
        </a:p>
      </dsp:txBody>
      <dsp:txXfrm>
        <a:off x="478820" y="1033818"/>
        <a:ext cx="3546374" cy="2201938"/>
      </dsp:txXfrm>
    </dsp:sp>
    <dsp:sp modelId="{99884752-6E52-4500-A2F5-C3AD257B1763}">
      <dsp:nvSpPr>
        <dsp:cNvPr id="0" name=""/>
        <dsp:cNvSpPr/>
      </dsp:nvSpPr>
      <dsp:spPr>
        <a:xfrm>
          <a:off x="4502966" y="576510"/>
          <a:ext cx="3683386" cy="233895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834FBC-5B11-469A-9207-6FAC6AA6EE46}">
      <dsp:nvSpPr>
        <dsp:cNvPr id="0" name=""/>
        <dsp:cNvSpPr/>
      </dsp:nvSpPr>
      <dsp:spPr>
        <a:xfrm>
          <a:off x="4912231" y="965312"/>
          <a:ext cx="3683386" cy="233895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b="1" u="heavy" kern="1200" dirty="0">
              <a:uFillTx/>
            </a:rPr>
            <a:t>Με την χρήση απόσταξης</a:t>
          </a:r>
          <a:r>
            <a:rPr lang="el-GR" sz="2200" b="1" kern="1200" dirty="0"/>
            <a:t> </a:t>
          </a:r>
          <a:r>
            <a:rPr lang="el-GR" sz="2200" kern="1200" dirty="0"/>
            <a:t>(</a:t>
          </a:r>
          <a:r>
            <a:rPr lang="en-US" sz="2200" kern="1200" dirty="0"/>
            <a:t>distilling)</a:t>
          </a:r>
          <a:r>
            <a:rPr lang="el-GR" sz="2200" kern="1200" dirty="0"/>
            <a:t> η </a:t>
          </a:r>
          <a:r>
            <a:rPr lang="el-GR" sz="2200" b="1" u="heavy" kern="1200" dirty="0">
              <a:uFillTx/>
            </a:rPr>
            <a:t>καθαρισμού</a:t>
          </a:r>
          <a:r>
            <a:rPr lang="el-GR" sz="2200" b="1" kern="1200" dirty="0"/>
            <a:t> </a:t>
          </a:r>
          <a:r>
            <a:rPr lang="el-GR" sz="2200" kern="1200" dirty="0"/>
            <a:t>(</a:t>
          </a:r>
          <a:r>
            <a:rPr lang="en-US" sz="2200" kern="1200" dirty="0"/>
            <a:t>rectifying),</a:t>
          </a:r>
          <a:r>
            <a:rPr lang="el-GR" sz="2200" kern="1200" dirty="0"/>
            <a:t> μπορούμε να παραλάβουμε την αιθανόλη που παράχθηκε</a:t>
          </a:r>
          <a:endParaRPr lang="en-US" sz="2200" kern="1200" dirty="0"/>
        </a:p>
      </dsp:txBody>
      <dsp:txXfrm>
        <a:off x="4980737" y="1033818"/>
        <a:ext cx="3546374" cy="22019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E76FCB7-7F3E-40A8-8938-EE41D32BC298}" type="datetimeFigureOut">
              <a:rPr lang="el-GR" smtClean="0"/>
              <a:t>24/3/2024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13EF59D-455B-44F4-A31E-81669A96A29F}" type="slidenum">
              <a:rPr lang="el-GR" smtClean="0"/>
              <a:t>‹#›</a:t>
            </a:fld>
            <a:endParaRPr lang="el-GR"/>
          </a:p>
        </p:txBody>
      </p:sp>
    </p:spTree>
    <p:extLst>
      <p:ext uri="{BB962C8B-B14F-4D97-AF65-F5344CB8AC3E}">
        <p14:creationId xmlns:p14="http://schemas.microsoft.com/office/powerpoint/2010/main" val="3163659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E76FCB7-7F3E-40A8-8938-EE41D32BC298}" type="datetimeFigureOut">
              <a:rPr lang="el-GR" smtClean="0"/>
              <a:t>24/3/2024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13EF59D-455B-44F4-A31E-81669A96A29F}" type="slidenum">
              <a:rPr lang="el-GR" smtClean="0"/>
              <a:t>‹#›</a:t>
            </a:fld>
            <a:endParaRPr lang="el-GR"/>
          </a:p>
        </p:txBody>
      </p:sp>
    </p:spTree>
    <p:extLst>
      <p:ext uri="{BB962C8B-B14F-4D97-AF65-F5344CB8AC3E}">
        <p14:creationId xmlns:p14="http://schemas.microsoft.com/office/powerpoint/2010/main" val="413642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E76FCB7-7F3E-40A8-8938-EE41D32BC298}" type="datetimeFigureOut">
              <a:rPr lang="el-GR" smtClean="0"/>
              <a:t>24/3/2024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13EF59D-455B-44F4-A31E-81669A96A29F}" type="slidenum">
              <a:rPr lang="el-GR" smtClean="0"/>
              <a:t>‹#›</a:t>
            </a:fld>
            <a:endParaRPr lang="el-G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76022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E76FCB7-7F3E-40A8-8938-EE41D32BC298}" type="datetimeFigureOut">
              <a:rPr lang="el-GR" smtClean="0"/>
              <a:t>24/3/2024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13EF59D-455B-44F4-A31E-81669A96A29F}" type="slidenum">
              <a:rPr lang="el-GR" smtClean="0"/>
              <a:t>‹#›</a:t>
            </a:fld>
            <a:endParaRPr lang="el-GR"/>
          </a:p>
        </p:txBody>
      </p:sp>
    </p:spTree>
    <p:extLst>
      <p:ext uri="{BB962C8B-B14F-4D97-AF65-F5344CB8AC3E}">
        <p14:creationId xmlns:p14="http://schemas.microsoft.com/office/powerpoint/2010/main" val="507218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E76FCB7-7F3E-40A8-8938-EE41D32BC298}" type="datetimeFigureOut">
              <a:rPr lang="el-GR" smtClean="0"/>
              <a:t>24/3/2024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13EF59D-455B-44F4-A31E-81669A96A29F}"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36072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E76FCB7-7F3E-40A8-8938-EE41D32BC298}" type="datetimeFigureOut">
              <a:rPr lang="el-GR" smtClean="0"/>
              <a:t>24/3/2024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13EF59D-455B-44F4-A31E-81669A96A29F}" type="slidenum">
              <a:rPr lang="el-GR" smtClean="0"/>
              <a:t>‹#›</a:t>
            </a:fld>
            <a:endParaRPr lang="el-GR"/>
          </a:p>
        </p:txBody>
      </p:sp>
    </p:spTree>
    <p:extLst>
      <p:ext uri="{BB962C8B-B14F-4D97-AF65-F5344CB8AC3E}">
        <p14:creationId xmlns:p14="http://schemas.microsoft.com/office/powerpoint/2010/main" val="2998030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E76FCB7-7F3E-40A8-8938-EE41D32BC298}" type="datetimeFigureOut">
              <a:rPr lang="el-GR" smtClean="0"/>
              <a:t>24/3/2024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13EF59D-455B-44F4-A31E-81669A96A29F}" type="slidenum">
              <a:rPr lang="el-GR" smtClean="0"/>
              <a:t>‹#›</a:t>
            </a:fld>
            <a:endParaRPr lang="el-GR"/>
          </a:p>
        </p:txBody>
      </p:sp>
    </p:spTree>
    <p:extLst>
      <p:ext uri="{BB962C8B-B14F-4D97-AF65-F5344CB8AC3E}">
        <p14:creationId xmlns:p14="http://schemas.microsoft.com/office/powerpoint/2010/main" val="637928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E76FCB7-7F3E-40A8-8938-EE41D32BC298}" type="datetimeFigureOut">
              <a:rPr lang="el-GR" smtClean="0"/>
              <a:t>24/3/2024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13EF59D-455B-44F4-A31E-81669A96A29F}" type="slidenum">
              <a:rPr lang="el-GR" smtClean="0"/>
              <a:t>‹#›</a:t>
            </a:fld>
            <a:endParaRPr lang="el-GR"/>
          </a:p>
        </p:txBody>
      </p:sp>
    </p:spTree>
    <p:extLst>
      <p:ext uri="{BB962C8B-B14F-4D97-AF65-F5344CB8AC3E}">
        <p14:creationId xmlns:p14="http://schemas.microsoft.com/office/powerpoint/2010/main" val="1347077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E76FCB7-7F3E-40A8-8938-EE41D32BC298}" type="datetimeFigureOut">
              <a:rPr lang="el-GR" smtClean="0"/>
              <a:t>24/3/2024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13EF59D-455B-44F4-A31E-81669A96A29F}" type="slidenum">
              <a:rPr lang="el-GR" smtClean="0"/>
              <a:t>‹#›</a:t>
            </a:fld>
            <a:endParaRPr lang="el-GR"/>
          </a:p>
        </p:txBody>
      </p:sp>
    </p:spTree>
    <p:extLst>
      <p:ext uri="{BB962C8B-B14F-4D97-AF65-F5344CB8AC3E}">
        <p14:creationId xmlns:p14="http://schemas.microsoft.com/office/powerpoint/2010/main" val="1699879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E76FCB7-7F3E-40A8-8938-EE41D32BC298}" type="datetimeFigureOut">
              <a:rPr lang="el-GR" smtClean="0"/>
              <a:t>24/3/2024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13EF59D-455B-44F4-A31E-81669A96A29F}" type="slidenum">
              <a:rPr lang="el-GR" smtClean="0"/>
              <a:t>‹#›</a:t>
            </a:fld>
            <a:endParaRPr lang="el-GR"/>
          </a:p>
        </p:txBody>
      </p:sp>
    </p:spTree>
    <p:extLst>
      <p:ext uri="{BB962C8B-B14F-4D97-AF65-F5344CB8AC3E}">
        <p14:creationId xmlns:p14="http://schemas.microsoft.com/office/powerpoint/2010/main" val="2907188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AE76FCB7-7F3E-40A8-8938-EE41D32BC298}" type="datetimeFigureOut">
              <a:rPr lang="el-GR" smtClean="0"/>
              <a:t>24/3/2024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13EF59D-455B-44F4-A31E-81669A96A29F}" type="slidenum">
              <a:rPr lang="el-GR" smtClean="0"/>
              <a:t>‹#›</a:t>
            </a:fld>
            <a:endParaRPr lang="el-GR"/>
          </a:p>
        </p:txBody>
      </p:sp>
    </p:spTree>
    <p:extLst>
      <p:ext uri="{BB962C8B-B14F-4D97-AF65-F5344CB8AC3E}">
        <p14:creationId xmlns:p14="http://schemas.microsoft.com/office/powerpoint/2010/main" val="4005767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AE76FCB7-7F3E-40A8-8938-EE41D32BC298}" type="datetimeFigureOut">
              <a:rPr lang="el-GR" smtClean="0"/>
              <a:t>24/3/2024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13EF59D-455B-44F4-A31E-81669A96A29F}" type="slidenum">
              <a:rPr lang="el-GR" smtClean="0"/>
              <a:t>‹#›</a:t>
            </a:fld>
            <a:endParaRPr lang="el-GR"/>
          </a:p>
        </p:txBody>
      </p:sp>
    </p:spTree>
    <p:extLst>
      <p:ext uri="{BB962C8B-B14F-4D97-AF65-F5344CB8AC3E}">
        <p14:creationId xmlns:p14="http://schemas.microsoft.com/office/powerpoint/2010/main" val="371356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AE76FCB7-7F3E-40A8-8938-EE41D32BC298}" type="datetimeFigureOut">
              <a:rPr lang="el-GR" smtClean="0"/>
              <a:t>24/3/2024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13EF59D-455B-44F4-A31E-81669A96A29F}" type="slidenum">
              <a:rPr lang="el-GR" smtClean="0"/>
              <a:t>‹#›</a:t>
            </a:fld>
            <a:endParaRPr lang="el-GR"/>
          </a:p>
        </p:txBody>
      </p:sp>
    </p:spTree>
    <p:extLst>
      <p:ext uri="{BB962C8B-B14F-4D97-AF65-F5344CB8AC3E}">
        <p14:creationId xmlns:p14="http://schemas.microsoft.com/office/powerpoint/2010/main" val="4274298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6FCB7-7F3E-40A8-8938-EE41D32BC298}" type="datetimeFigureOut">
              <a:rPr lang="el-GR" smtClean="0"/>
              <a:t>24/3/2024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13EF59D-455B-44F4-A31E-81669A96A29F}" type="slidenum">
              <a:rPr lang="el-GR" smtClean="0"/>
              <a:t>‹#›</a:t>
            </a:fld>
            <a:endParaRPr lang="el-GR"/>
          </a:p>
        </p:txBody>
      </p:sp>
    </p:spTree>
    <p:extLst>
      <p:ext uri="{BB962C8B-B14F-4D97-AF65-F5344CB8AC3E}">
        <p14:creationId xmlns:p14="http://schemas.microsoft.com/office/powerpoint/2010/main" val="3943607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AE76FCB7-7F3E-40A8-8938-EE41D32BC298}" type="datetimeFigureOut">
              <a:rPr lang="el-GR" smtClean="0"/>
              <a:t>24/3/2024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13EF59D-455B-44F4-A31E-81669A96A29F}" type="slidenum">
              <a:rPr lang="el-GR" smtClean="0"/>
              <a:t>‹#›</a:t>
            </a:fld>
            <a:endParaRPr lang="el-GR"/>
          </a:p>
        </p:txBody>
      </p:sp>
    </p:spTree>
    <p:extLst>
      <p:ext uri="{BB962C8B-B14F-4D97-AF65-F5344CB8AC3E}">
        <p14:creationId xmlns:p14="http://schemas.microsoft.com/office/powerpoint/2010/main" val="1705771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AE76FCB7-7F3E-40A8-8938-EE41D32BC298}" type="datetimeFigureOut">
              <a:rPr lang="el-GR" smtClean="0"/>
              <a:t>24/3/2024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13EF59D-455B-44F4-A31E-81669A96A29F}" type="slidenum">
              <a:rPr lang="el-GR" smtClean="0"/>
              <a:t>‹#›</a:t>
            </a:fld>
            <a:endParaRPr lang="el-GR"/>
          </a:p>
        </p:txBody>
      </p:sp>
    </p:spTree>
    <p:extLst>
      <p:ext uri="{BB962C8B-B14F-4D97-AF65-F5344CB8AC3E}">
        <p14:creationId xmlns:p14="http://schemas.microsoft.com/office/powerpoint/2010/main" val="443035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E76FCB7-7F3E-40A8-8938-EE41D32BC298}" type="datetimeFigureOut">
              <a:rPr lang="el-GR" smtClean="0"/>
              <a:t>24/3/2024</a:t>
            </a:fld>
            <a:endParaRPr lang="el-G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13EF59D-455B-44F4-A31E-81669A96A29F}" type="slidenum">
              <a:rPr lang="el-GR" smtClean="0"/>
              <a:t>‹#›</a:t>
            </a:fld>
            <a:endParaRPr lang="el-GR"/>
          </a:p>
        </p:txBody>
      </p:sp>
    </p:spTree>
    <p:extLst>
      <p:ext uri="{BB962C8B-B14F-4D97-AF65-F5344CB8AC3E}">
        <p14:creationId xmlns:p14="http://schemas.microsoft.com/office/powerpoint/2010/main" val="3762963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ineplus.gr/el/articles/%CE%A4%CE%B1-%CF%80%CF%81%CE%BF%CF%8A%CF%8C%CE%BD%CF%84%CE%B1-%CF%84%CE%BF%CF%85-%CE%B1%CE%BC%CF%80%CE%B5%CE%BB%CE%B9%CE%BF%CF%8D.228/" TargetMode="External"/><Relationship Id="rId2" Type="http://schemas.openxmlformats.org/officeDocument/2006/relationships/hyperlink" Target="https://blog.botilia.gr/el/diafores-metaxu-oinopoiisimon-kai-epitrapezion-stafulion/" TargetMode="External"/><Relationship Id="rId1" Type="http://schemas.openxmlformats.org/officeDocument/2006/relationships/slideLayout" Target="../slideLayouts/slideLayout2.xml"/><Relationship Id="rId5" Type="http://schemas.openxmlformats.org/officeDocument/2006/relationships/hyperlink" Target="https://funkycook.gr/gliko-koutaliou-stafili-soultanina/" TargetMode="External"/><Relationship Id="rId4" Type="http://schemas.openxmlformats.org/officeDocument/2006/relationships/hyperlink" Target="https://fdc.nal.usda.gov/fdc-app.html#/food-details/168165/nutrien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0CE54C-E926-2F2D-F08F-7161F7CEA173}"/>
              </a:ext>
            </a:extLst>
          </p:cNvPr>
          <p:cNvSpPr>
            <a:spLocks noGrp="1"/>
          </p:cNvSpPr>
          <p:nvPr>
            <p:ph type="ctrTitle"/>
          </p:nvPr>
        </p:nvSpPr>
        <p:spPr/>
        <p:txBody>
          <a:bodyPr/>
          <a:lstStyle/>
          <a:p>
            <a:r>
              <a:rPr lang="el-GR" dirty="0"/>
              <a:t>Προϊόντα από αμπέλι</a:t>
            </a:r>
          </a:p>
        </p:txBody>
      </p:sp>
      <p:sp>
        <p:nvSpPr>
          <p:cNvPr id="3" name="Υπότιτλος 2">
            <a:extLst>
              <a:ext uri="{FF2B5EF4-FFF2-40B4-BE49-F238E27FC236}">
                <a16:creationId xmlns:a16="http://schemas.microsoft.com/office/drawing/2014/main" id="{082996EA-CFF6-2A99-7F8D-28B79873CFF9}"/>
              </a:ext>
            </a:extLst>
          </p:cNvPr>
          <p:cNvSpPr>
            <a:spLocks noGrp="1"/>
          </p:cNvSpPr>
          <p:nvPr>
            <p:ph type="subTitle" idx="1"/>
          </p:nvPr>
        </p:nvSpPr>
        <p:spPr/>
        <p:txBody>
          <a:bodyPr/>
          <a:lstStyle/>
          <a:p>
            <a:r>
              <a:rPr lang="el-GR" dirty="0"/>
              <a:t>202</a:t>
            </a:r>
            <a:r>
              <a:rPr lang="en-US" dirty="0"/>
              <a:t>4</a:t>
            </a:r>
            <a:endParaRPr lang="el-GR" dirty="0"/>
          </a:p>
        </p:txBody>
      </p:sp>
    </p:spTree>
    <p:extLst>
      <p:ext uri="{BB962C8B-B14F-4D97-AF65-F5344CB8AC3E}">
        <p14:creationId xmlns:p14="http://schemas.microsoft.com/office/powerpoint/2010/main" val="763313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230340-9FD6-395E-C86B-BC4C5B6B0A1F}"/>
              </a:ext>
            </a:extLst>
          </p:cNvPr>
          <p:cNvSpPr>
            <a:spLocks noGrp="1"/>
          </p:cNvSpPr>
          <p:nvPr>
            <p:ph type="title"/>
          </p:nvPr>
        </p:nvSpPr>
        <p:spPr>
          <a:xfrm>
            <a:off x="5536734" y="609600"/>
            <a:ext cx="3737268" cy="1320800"/>
          </a:xfrm>
        </p:spPr>
        <p:txBody>
          <a:bodyPr>
            <a:normAutofit/>
          </a:bodyPr>
          <a:lstStyle/>
          <a:p>
            <a:r>
              <a:rPr lang="el-GR" b="1"/>
              <a:t>Ερυθρά οινοποίηση</a:t>
            </a:r>
            <a:endParaRPr lang="el-GR" dirty="0"/>
          </a:p>
        </p:txBody>
      </p:sp>
      <p:sp>
        <p:nvSpPr>
          <p:cNvPr id="3" name="Θέση περιεχομένου 2">
            <a:extLst>
              <a:ext uri="{FF2B5EF4-FFF2-40B4-BE49-F238E27FC236}">
                <a16:creationId xmlns:a16="http://schemas.microsoft.com/office/drawing/2014/main" id="{BC1A4CF6-2B93-71A2-B41D-ABE5B4F20B75}"/>
              </a:ext>
            </a:extLst>
          </p:cNvPr>
          <p:cNvSpPr>
            <a:spLocks noGrp="1"/>
          </p:cNvSpPr>
          <p:nvPr>
            <p:ph idx="1"/>
          </p:nvPr>
        </p:nvSpPr>
        <p:spPr>
          <a:xfrm>
            <a:off x="5209563" y="2160589"/>
            <a:ext cx="5677512" cy="4468811"/>
          </a:xfrm>
        </p:spPr>
        <p:txBody>
          <a:bodyPr>
            <a:normAutofit fontScale="92500"/>
          </a:bodyPr>
          <a:lstStyle/>
          <a:p>
            <a:pPr marL="0" indent="0">
              <a:lnSpc>
                <a:spcPct val="90000"/>
              </a:lnSpc>
              <a:buNone/>
            </a:pPr>
            <a:r>
              <a:rPr lang="el-GR" sz="1600" dirty="0"/>
              <a:t>Η ερυθρά οινοποίηση γίνεται με ερυθρές ποικιλίες σταφυλιών και με ζύμωση παρουσία </a:t>
            </a:r>
            <a:r>
              <a:rPr lang="el-GR" sz="1600" dirty="0" err="1"/>
              <a:t>στεμφύλων</a:t>
            </a:r>
            <a:r>
              <a:rPr lang="el-GR" sz="1600" dirty="0"/>
              <a:t> </a:t>
            </a:r>
          </a:p>
          <a:p>
            <a:pPr marL="0" indent="0">
              <a:lnSpc>
                <a:spcPct val="90000"/>
              </a:lnSpc>
              <a:buNone/>
            </a:pPr>
            <a:r>
              <a:rPr lang="el-GR" sz="1600" dirty="0"/>
              <a:t>Αυτή είναι η κύρια διαφοροποίηση με την παραγωγή λευκών ξηρών οίνων και γίνεται παρουσία </a:t>
            </a:r>
            <a:r>
              <a:rPr lang="el-GR" sz="1600" dirty="0" err="1"/>
              <a:t>στεμφύλων</a:t>
            </a:r>
            <a:r>
              <a:rPr lang="el-GR" sz="1600" dirty="0"/>
              <a:t>  για την εκχύλιση των χρωστικών από τη φλούδα .</a:t>
            </a:r>
          </a:p>
          <a:p>
            <a:pPr marL="457200" indent="-457200">
              <a:lnSpc>
                <a:spcPct val="90000"/>
              </a:lnSpc>
              <a:buNone/>
            </a:pPr>
            <a:r>
              <a:rPr lang="el-GR" sz="1600" dirty="0"/>
              <a:t>Η εκχύλιση των χρωστικών διευκολύνεται από την προοδευτική αύξηση της αλκοόλης όπως προχωράει η ζύμωση.</a:t>
            </a:r>
          </a:p>
          <a:p>
            <a:pPr marL="457200" indent="-457200">
              <a:lnSpc>
                <a:spcPct val="90000"/>
              </a:lnSpc>
              <a:buNone/>
            </a:pPr>
            <a:r>
              <a:rPr lang="el-GR" sz="1600" dirty="0"/>
              <a:t>Το πόσο έντονο θα είναι το ερυθρό χρώμα εξαρτάται από το χρόνο παραμονής των </a:t>
            </a:r>
            <a:r>
              <a:rPr lang="el-GR" sz="1600" dirty="0" err="1"/>
              <a:t>στεμφύλων</a:t>
            </a:r>
            <a:r>
              <a:rPr lang="el-GR" sz="1600" dirty="0"/>
              <a:t> στο </a:t>
            </a:r>
            <a:r>
              <a:rPr lang="el-GR" sz="1600" dirty="0" err="1"/>
              <a:t>ζυμούμενο</a:t>
            </a:r>
            <a:r>
              <a:rPr lang="el-GR" sz="1600" dirty="0"/>
              <a:t> γλεύκος.</a:t>
            </a:r>
          </a:p>
          <a:p>
            <a:pPr marL="457200" indent="-457200">
              <a:lnSpc>
                <a:spcPct val="90000"/>
              </a:lnSpc>
              <a:buNone/>
            </a:pPr>
            <a:r>
              <a:rPr lang="el-GR" sz="1600" dirty="0"/>
              <a:t>Τα ερυθρά οινικά προϊόντα διακρίνονται σε ροζέ και </a:t>
            </a:r>
            <a:r>
              <a:rPr lang="el-GR" sz="1600" dirty="0" err="1"/>
              <a:t>βαθέος</a:t>
            </a:r>
            <a:r>
              <a:rPr lang="el-GR" sz="1600" dirty="0"/>
              <a:t> ερυθρού χρώματος.</a:t>
            </a:r>
          </a:p>
          <a:p>
            <a:pPr>
              <a:lnSpc>
                <a:spcPct val="90000"/>
              </a:lnSpc>
            </a:pPr>
            <a:r>
              <a:rPr lang="el-GR" sz="1600" dirty="0"/>
              <a:t>Τα στέμφυλα ανεβαίνουν στην επιφάνεια και βγαίνουν έξω από το </a:t>
            </a:r>
            <a:r>
              <a:rPr lang="el-GR" sz="1600" dirty="0" err="1"/>
              <a:t>ζυμούμενο</a:t>
            </a:r>
            <a:r>
              <a:rPr lang="el-GR" sz="1600" dirty="0"/>
              <a:t>  γλεύκος πράγμα που διευκολύνει τις μολύνσεις  από  </a:t>
            </a:r>
            <a:r>
              <a:rPr lang="el-GR" sz="1600" dirty="0" err="1"/>
              <a:t>επικάθιση</a:t>
            </a:r>
            <a:r>
              <a:rPr lang="el-GR" sz="1600" dirty="0"/>
              <a:t> εντόμων.</a:t>
            </a:r>
          </a:p>
          <a:p>
            <a:pPr>
              <a:lnSpc>
                <a:spcPct val="90000"/>
              </a:lnSpc>
            </a:pPr>
            <a:r>
              <a:rPr lang="el-GR" sz="1600" dirty="0"/>
              <a:t>Ο βιοαντιδραστήρας πρέπει στο επάνω μέρος να φέρει πλέγμα για να μην επιτρέπει τα στέμφυλα να βγαίνουν πάνω από την επιφάνεια.</a:t>
            </a:r>
          </a:p>
        </p:txBody>
      </p:sp>
      <p:pic>
        <p:nvPicPr>
          <p:cNvPr id="5" name="Εικόνα 4" descr="Εικόνα που περιέχει σκοτεινό, αλκοόλ&#10;&#10;Περιγραφή που δημιουργήθηκε αυτόματα">
            <a:extLst>
              <a:ext uri="{FF2B5EF4-FFF2-40B4-BE49-F238E27FC236}">
                <a16:creationId xmlns:a16="http://schemas.microsoft.com/office/drawing/2014/main" id="{C2062216-AF1F-2B01-B210-488CFC988A4F}"/>
              </a:ext>
            </a:extLst>
          </p:cNvPr>
          <p:cNvPicPr>
            <a:picLocks noChangeAspect="1"/>
          </p:cNvPicPr>
          <p:nvPr/>
        </p:nvPicPr>
        <p:blipFill rotWithShape="1">
          <a:blip r:embed="rId2">
            <a:extLst>
              <a:ext uri="{28A0092B-C50C-407E-A947-70E740481C1C}">
                <a14:useLocalDpi xmlns:a14="http://schemas.microsoft.com/office/drawing/2010/main" val="0"/>
              </a:ext>
            </a:extLst>
          </a:blip>
          <a:srcRect l="23370" r="24513"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6" name="Isosceles Triangle 35">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3931726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12185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Τίτλος 1">
            <a:extLst>
              <a:ext uri="{FF2B5EF4-FFF2-40B4-BE49-F238E27FC236}">
                <a16:creationId xmlns:a16="http://schemas.microsoft.com/office/drawing/2014/main" id="{D579A161-1F84-DBB9-4D23-AC95ECD2B523}"/>
              </a:ext>
            </a:extLst>
          </p:cNvPr>
          <p:cNvSpPr>
            <a:spLocks noGrp="1"/>
          </p:cNvSpPr>
          <p:nvPr>
            <p:ph type="title"/>
          </p:nvPr>
        </p:nvSpPr>
        <p:spPr>
          <a:xfrm>
            <a:off x="989768" y="609600"/>
            <a:ext cx="5498361" cy="1320800"/>
          </a:xfrm>
        </p:spPr>
        <p:txBody>
          <a:bodyPr anchor="ctr">
            <a:normAutofit/>
          </a:bodyPr>
          <a:lstStyle/>
          <a:p>
            <a:r>
              <a:rPr lang="en-US"/>
              <a:t>Πετιμέζι</a:t>
            </a:r>
            <a:endParaRPr lang="el-GR"/>
          </a:p>
        </p:txBody>
      </p:sp>
      <p:sp>
        <p:nvSpPr>
          <p:cNvPr id="14" name="Isosceles Triangle 13">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rgbClr val="566477">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3AFCA68E-4D18-0DBC-D102-9D5B498EF7AA}"/>
              </a:ext>
            </a:extLst>
          </p:cNvPr>
          <p:cNvSpPr>
            <a:spLocks noGrp="1"/>
          </p:cNvSpPr>
          <p:nvPr>
            <p:ph idx="1"/>
          </p:nvPr>
        </p:nvSpPr>
        <p:spPr>
          <a:xfrm>
            <a:off x="219075" y="2160589"/>
            <a:ext cx="6320427" cy="4249736"/>
          </a:xfrm>
        </p:spPr>
        <p:txBody>
          <a:bodyPr>
            <a:normAutofit/>
          </a:bodyPr>
          <a:lstStyle/>
          <a:p>
            <a:pPr>
              <a:lnSpc>
                <a:spcPct val="90000"/>
              </a:lnSpc>
            </a:pPr>
            <a:r>
              <a:rPr lang="el-GR" dirty="0"/>
              <a:t>Το πετιμέζι είναι ένα παχύρρευστο σιρόπι που φτιάχνεται βράζοντας τον μούστο.</a:t>
            </a:r>
            <a:endParaRPr lang="en-US" dirty="0"/>
          </a:p>
          <a:p>
            <a:pPr>
              <a:lnSpc>
                <a:spcPct val="90000"/>
              </a:lnSpc>
            </a:pPr>
            <a:r>
              <a:rPr lang="el-GR" dirty="0"/>
              <a:t>Είναι πλούσιο σε Βιταμίνη Β6, κάλιο, μαγνήσιο, μαγγάνιο και σίδηρο</a:t>
            </a:r>
            <a:endParaRPr lang="en-US" dirty="0"/>
          </a:p>
          <a:p>
            <a:pPr>
              <a:lnSpc>
                <a:spcPct val="90000"/>
              </a:lnSpc>
            </a:pPr>
            <a:r>
              <a:rPr lang="el-GR" dirty="0"/>
              <a:t>Χρησιμοποιείτε σε διάφορες συνταγές και σαν αντικαταστάτης της ζάχαρης </a:t>
            </a:r>
          </a:p>
          <a:p>
            <a:pPr>
              <a:lnSpc>
                <a:spcPct val="90000"/>
              </a:lnSpc>
            </a:pPr>
            <a:r>
              <a:rPr lang="el-GR" dirty="0"/>
              <a:t>Είναι γνωστό και ως </a:t>
            </a:r>
            <a:r>
              <a:rPr lang="el-GR" dirty="0" err="1"/>
              <a:t>σταφυλόμελο</a:t>
            </a:r>
            <a:r>
              <a:rPr lang="el-GR" dirty="0"/>
              <a:t>, ενώ στα Επτάνησα ονομάζεται και </a:t>
            </a:r>
            <a:r>
              <a:rPr lang="el-GR" dirty="0" err="1"/>
              <a:t>vino</a:t>
            </a:r>
            <a:r>
              <a:rPr lang="el-GR" dirty="0"/>
              <a:t> </a:t>
            </a:r>
            <a:r>
              <a:rPr lang="el-GR" dirty="0" err="1"/>
              <a:t>cotto</a:t>
            </a:r>
            <a:r>
              <a:rPr lang="el-GR" dirty="0"/>
              <a:t>. Είναι η αρχαιότερη γλυκαντική ουσία που χρησιμοποιούσαν στην Ευρώπη, πολύ πριν εισαχθεί η ζάχαρη από την Αμερική και πριν διαδοθεί η μελισσοκομία. Έτσι, την εποχή που ακόμη η ζάχαρη ήταν ακριβή και θεωρούνταν είδος πολυτελείας, το πετιμέζι ήταν μια από τις βασικές γλυκαντικές ουσίες στην καθημερινή διατροφή, με πολλαπλές χρήσεις στη μαγειρική και τη ζαχαροπλαστική. </a:t>
            </a:r>
          </a:p>
        </p:txBody>
      </p:sp>
      <p:pic>
        <p:nvPicPr>
          <p:cNvPr id="5" name="Εικόνα 4" descr="Εικόνα που περιέχει φιάλη, φαγητό, αναψυκτικό&#10;&#10;Περιγραφή που δημιουργήθηκε αυτόματα">
            <a:extLst>
              <a:ext uri="{FF2B5EF4-FFF2-40B4-BE49-F238E27FC236}">
                <a16:creationId xmlns:a16="http://schemas.microsoft.com/office/drawing/2014/main" id="{8313FC22-8545-70F0-3F6F-149C5FD2D586}"/>
              </a:ext>
            </a:extLst>
          </p:cNvPr>
          <p:cNvPicPr>
            <a:picLocks noChangeAspect="1"/>
          </p:cNvPicPr>
          <p:nvPr/>
        </p:nvPicPr>
        <p:blipFill rotWithShape="1">
          <a:blip r:embed="rId2">
            <a:extLst>
              <a:ext uri="{28A0092B-C50C-407E-A947-70E740481C1C}">
                <a14:useLocalDpi xmlns:a14="http://schemas.microsoft.com/office/drawing/2010/main" val="0"/>
              </a:ext>
            </a:extLst>
          </a:blip>
          <a:srcRect t="19419" r="-3" b="25047"/>
          <a:stretch/>
        </p:blipFill>
        <p:spPr>
          <a:xfrm>
            <a:off x="7531482" y="10"/>
            <a:ext cx="4657341" cy="3448414"/>
          </a:xfrm>
          <a:prstGeom prst="rect">
            <a:avLst/>
          </a:prstGeom>
        </p:spPr>
      </p:pic>
      <p:pic>
        <p:nvPicPr>
          <p:cNvPr id="7" name="Εικόνα 6" descr="Εικόνα που περιέχει φαγητό, εσωτερικός χώρος, επιδόρπιο&#10;&#10;Περιγραφή που δημιουργήθηκε αυτόματα">
            <a:extLst>
              <a:ext uri="{FF2B5EF4-FFF2-40B4-BE49-F238E27FC236}">
                <a16:creationId xmlns:a16="http://schemas.microsoft.com/office/drawing/2014/main" id="{75F6FB24-0B65-1745-F9B3-0426399F71E5}"/>
              </a:ext>
            </a:extLst>
          </p:cNvPr>
          <p:cNvPicPr>
            <a:picLocks noChangeAspect="1"/>
          </p:cNvPicPr>
          <p:nvPr/>
        </p:nvPicPr>
        <p:blipFill rotWithShape="1">
          <a:blip r:embed="rId3">
            <a:extLst>
              <a:ext uri="{28A0092B-C50C-407E-A947-70E740481C1C}">
                <a14:useLocalDpi xmlns:a14="http://schemas.microsoft.com/office/drawing/2010/main" val="0"/>
              </a:ext>
            </a:extLst>
          </a:blip>
          <a:srcRect t="19928" r="-3" b="6444"/>
          <a:stretch/>
        </p:blipFill>
        <p:spPr>
          <a:xfrm>
            <a:off x="7528308" y="3437472"/>
            <a:ext cx="4657341" cy="3428996"/>
          </a:xfrm>
          <a:prstGeom prst="rect">
            <a:avLst/>
          </a:prstGeom>
        </p:spPr>
      </p:pic>
    </p:spTree>
    <p:extLst>
      <p:ext uri="{BB962C8B-B14F-4D97-AF65-F5344CB8AC3E}">
        <p14:creationId xmlns:p14="http://schemas.microsoft.com/office/powerpoint/2010/main" val="3727987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Εικόνα 8" descr="Εικόνα που περιέχει φαγητό, πιάτο, τηγανιτές πατάτες, κρέας&#10;&#10;Περιγραφή που δημιουργήθηκε αυτόματα">
            <a:extLst>
              <a:ext uri="{FF2B5EF4-FFF2-40B4-BE49-F238E27FC236}">
                <a16:creationId xmlns:a16="http://schemas.microsoft.com/office/drawing/2014/main" id="{004AD43F-7191-8799-D162-E32EF5A34CBF}"/>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8210" b="3119"/>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9F1B589F-68F0-A883-E595-E3E925F17B67}"/>
              </a:ext>
            </a:extLst>
          </p:cNvPr>
          <p:cNvSpPr>
            <a:spLocks noGrp="1"/>
          </p:cNvSpPr>
          <p:nvPr>
            <p:ph type="title"/>
          </p:nvPr>
        </p:nvSpPr>
        <p:spPr/>
        <p:txBody>
          <a:bodyPr>
            <a:normAutofit/>
          </a:bodyPr>
          <a:lstStyle/>
          <a:p>
            <a:r>
              <a:rPr lang="en-US">
                <a:solidFill>
                  <a:srgbClr val="FFFFFF"/>
                </a:solidFill>
              </a:rPr>
              <a:t>Σταφίδα</a:t>
            </a:r>
            <a:endParaRPr lang="el-GR">
              <a:solidFill>
                <a:srgbClr val="FFFFFF"/>
              </a:solidFill>
            </a:endParaRPr>
          </a:p>
        </p:txBody>
      </p:sp>
      <p:sp>
        <p:nvSpPr>
          <p:cNvPr id="3" name="Θέση περιεχομένου 2">
            <a:extLst>
              <a:ext uri="{FF2B5EF4-FFF2-40B4-BE49-F238E27FC236}">
                <a16:creationId xmlns:a16="http://schemas.microsoft.com/office/drawing/2014/main" id="{81F5D957-9203-89EE-5C81-30983DE74602}"/>
              </a:ext>
            </a:extLst>
          </p:cNvPr>
          <p:cNvSpPr>
            <a:spLocks noGrp="1"/>
          </p:cNvSpPr>
          <p:nvPr>
            <p:ph idx="1"/>
          </p:nvPr>
        </p:nvSpPr>
        <p:spPr/>
        <p:txBody>
          <a:bodyPr>
            <a:normAutofit/>
          </a:bodyPr>
          <a:lstStyle/>
          <a:p>
            <a:r>
              <a:rPr lang="el-GR" dirty="0">
                <a:solidFill>
                  <a:srgbClr val="FFFFFF"/>
                </a:solidFill>
              </a:rPr>
              <a:t>Σταφίδα είναι τα αποξηραμένα σταφύλια.</a:t>
            </a:r>
          </a:p>
          <a:p>
            <a:r>
              <a:rPr lang="el-GR" dirty="0">
                <a:solidFill>
                  <a:srgbClr val="FFFFFF"/>
                </a:solidFill>
              </a:rPr>
              <a:t>Τρώγεται σκέτη ως γλυκό και προστίθεται συνήθως σε κέικ και διάφορα γλυκά. </a:t>
            </a:r>
          </a:p>
          <a:p>
            <a:r>
              <a:rPr lang="el-GR" dirty="0">
                <a:solidFill>
                  <a:srgbClr val="FFFFFF"/>
                </a:solidFill>
              </a:rPr>
              <a:t>Η κύρια διεργασία παραγωγής έχει να κάνει με την ξήρανση του καρπού, κυρίως της μαύρης σταφίδας, στον ήλιο για μερικές ημέρες (περίπου 10). </a:t>
            </a:r>
          </a:p>
        </p:txBody>
      </p:sp>
    </p:spTree>
    <p:extLst>
      <p:ext uri="{BB962C8B-B14F-4D97-AF65-F5344CB8AC3E}">
        <p14:creationId xmlns:p14="http://schemas.microsoft.com/office/powerpoint/2010/main" val="35741485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D1215D-710E-2068-0909-D25E27D39222}"/>
              </a:ext>
            </a:extLst>
          </p:cNvPr>
          <p:cNvSpPr>
            <a:spLocks noGrp="1"/>
          </p:cNvSpPr>
          <p:nvPr>
            <p:ph type="title"/>
          </p:nvPr>
        </p:nvSpPr>
        <p:spPr/>
        <p:txBody>
          <a:bodyPr/>
          <a:lstStyle/>
          <a:p>
            <a:r>
              <a:rPr lang="el-GR" dirty="0"/>
              <a:t>Διατροφική αξία σταφίδας</a:t>
            </a:r>
          </a:p>
        </p:txBody>
      </p:sp>
      <p:graphicFrame>
        <p:nvGraphicFramePr>
          <p:cNvPr id="6" name="Πίνακας 5">
            <a:extLst>
              <a:ext uri="{FF2B5EF4-FFF2-40B4-BE49-F238E27FC236}">
                <a16:creationId xmlns:a16="http://schemas.microsoft.com/office/drawing/2014/main" id="{B1EE9DDF-8323-8625-423E-DC4EED36466A}"/>
              </a:ext>
            </a:extLst>
          </p:cNvPr>
          <p:cNvGraphicFramePr>
            <a:graphicFrameLocks noGrp="1"/>
          </p:cNvGraphicFramePr>
          <p:nvPr>
            <p:extLst>
              <p:ext uri="{D42A27DB-BD31-4B8C-83A1-F6EECF244321}">
                <p14:modId xmlns:p14="http://schemas.microsoft.com/office/powerpoint/2010/main" val="916245373"/>
              </p:ext>
            </p:extLst>
          </p:nvPr>
        </p:nvGraphicFramePr>
        <p:xfrm>
          <a:off x="1085847" y="2704658"/>
          <a:ext cx="9052452" cy="3291840"/>
        </p:xfrm>
        <a:graphic>
          <a:graphicData uri="http://schemas.openxmlformats.org/drawingml/2006/table">
            <a:tbl>
              <a:tblPr/>
              <a:tblGrid>
                <a:gridCol w="2263113">
                  <a:extLst>
                    <a:ext uri="{9D8B030D-6E8A-4147-A177-3AD203B41FA5}">
                      <a16:colId xmlns:a16="http://schemas.microsoft.com/office/drawing/2014/main" val="3955880433"/>
                    </a:ext>
                  </a:extLst>
                </a:gridCol>
                <a:gridCol w="2263113">
                  <a:extLst>
                    <a:ext uri="{9D8B030D-6E8A-4147-A177-3AD203B41FA5}">
                      <a16:colId xmlns:a16="http://schemas.microsoft.com/office/drawing/2014/main" val="2520142623"/>
                    </a:ext>
                  </a:extLst>
                </a:gridCol>
                <a:gridCol w="2263113">
                  <a:extLst>
                    <a:ext uri="{9D8B030D-6E8A-4147-A177-3AD203B41FA5}">
                      <a16:colId xmlns:a16="http://schemas.microsoft.com/office/drawing/2014/main" val="226086961"/>
                    </a:ext>
                  </a:extLst>
                </a:gridCol>
                <a:gridCol w="2263113">
                  <a:extLst>
                    <a:ext uri="{9D8B030D-6E8A-4147-A177-3AD203B41FA5}">
                      <a16:colId xmlns:a16="http://schemas.microsoft.com/office/drawing/2014/main" val="1761277851"/>
                    </a:ext>
                  </a:extLst>
                </a:gridCol>
              </a:tblGrid>
              <a:tr h="0">
                <a:tc>
                  <a:txBody>
                    <a:bodyPr/>
                    <a:lstStyle/>
                    <a:p>
                      <a:r>
                        <a:rPr lang="el-GR" dirty="0"/>
                        <a:t>Βιταμίνη </a:t>
                      </a:r>
                      <a:r>
                        <a:rPr lang="en-US" dirty="0"/>
                        <a:t>C</a:t>
                      </a:r>
                    </a:p>
                  </a:txBody>
                  <a:tcPr anchor="ctr">
                    <a:lnL>
                      <a:noFill/>
                    </a:lnL>
                    <a:lnR>
                      <a:noFill/>
                    </a:lnR>
                    <a:lnT>
                      <a:noFill/>
                    </a:lnT>
                    <a:lnB>
                      <a:noFill/>
                    </a:lnB>
                  </a:tcPr>
                </a:tc>
                <a:tc>
                  <a:txBody>
                    <a:bodyPr/>
                    <a:lstStyle/>
                    <a:p>
                      <a:r>
                        <a:rPr lang="en-US"/>
                        <a:t>2,3 mg</a:t>
                      </a:r>
                    </a:p>
                  </a:txBody>
                  <a:tcPr anchor="ctr">
                    <a:lnL>
                      <a:noFill/>
                    </a:lnL>
                    <a:lnR>
                      <a:noFill/>
                    </a:lnR>
                    <a:lnT>
                      <a:noFill/>
                    </a:lnT>
                    <a:lnB>
                      <a:noFill/>
                    </a:lnB>
                  </a:tcPr>
                </a:tc>
                <a:tc>
                  <a:txBody>
                    <a:bodyPr/>
                    <a:lstStyle/>
                    <a:p>
                      <a:r>
                        <a:rPr lang="el-GR"/>
                        <a:t>Ασβέστιο</a:t>
                      </a:r>
                    </a:p>
                  </a:txBody>
                  <a:tcPr anchor="ctr">
                    <a:lnL>
                      <a:noFill/>
                    </a:lnL>
                    <a:lnR>
                      <a:noFill/>
                    </a:lnR>
                    <a:lnT>
                      <a:noFill/>
                    </a:lnT>
                    <a:lnB>
                      <a:noFill/>
                    </a:lnB>
                  </a:tcPr>
                </a:tc>
                <a:tc>
                  <a:txBody>
                    <a:bodyPr/>
                    <a:lstStyle/>
                    <a:p>
                      <a:r>
                        <a:rPr lang="en-US"/>
                        <a:t>50 mg</a:t>
                      </a:r>
                    </a:p>
                  </a:txBody>
                  <a:tcPr anchor="ctr">
                    <a:lnL>
                      <a:noFill/>
                    </a:lnL>
                    <a:lnR>
                      <a:noFill/>
                    </a:lnR>
                    <a:lnT>
                      <a:noFill/>
                    </a:lnT>
                    <a:lnB>
                      <a:noFill/>
                    </a:lnB>
                  </a:tcPr>
                </a:tc>
                <a:extLst>
                  <a:ext uri="{0D108BD9-81ED-4DB2-BD59-A6C34878D82A}">
                    <a16:rowId xmlns:a16="http://schemas.microsoft.com/office/drawing/2014/main" val="783651506"/>
                  </a:ext>
                </a:extLst>
              </a:tr>
              <a:tr h="0">
                <a:tc>
                  <a:txBody>
                    <a:bodyPr/>
                    <a:lstStyle/>
                    <a:p>
                      <a:r>
                        <a:rPr lang="el-GR"/>
                        <a:t>Σίδηρος</a:t>
                      </a:r>
                    </a:p>
                  </a:txBody>
                  <a:tcPr anchor="ctr">
                    <a:lnL>
                      <a:noFill/>
                    </a:lnL>
                    <a:lnR>
                      <a:noFill/>
                    </a:lnR>
                    <a:lnT>
                      <a:noFill/>
                    </a:lnT>
                    <a:lnB>
                      <a:noFill/>
                    </a:lnB>
                  </a:tcPr>
                </a:tc>
                <a:tc>
                  <a:txBody>
                    <a:bodyPr/>
                    <a:lstStyle/>
                    <a:p>
                      <a:r>
                        <a:rPr lang="en-US" dirty="0"/>
                        <a:t>1,9 mg</a:t>
                      </a:r>
                    </a:p>
                  </a:txBody>
                  <a:tcPr anchor="ctr">
                    <a:lnL>
                      <a:noFill/>
                    </a:lnL>
                    <a:lnR>
                      <a:noFill/>
                    </a:lnR>
                    <a:lnT>
                      <a:noFill/>
                    </a:lnT>
                    <a:lnB>
                      <a:noFill/>
                    </a:lnB>
                  </a:tcPr>
                </a:tc>
                <a:tc>
                  <a:txBody>
                    <a:bodyPr/>
                    <a:lstStyle/>
                    <a:p>
                      <a:r>
                        <a:rPr lang="el-GR" dirty="0"/>
                        <a:t>Βιταμίνη </a:t>
                      </a:r>
                      <a:r>
                        <a:rPr lang="en-US" dirty="0"/>
                        <a:t>D</a:t>
                      </a:r>
                    </a:p>
                  </a:txBody>
                  <a:tcPr anchor="ctr">
                    <a:lnL>
                      <a:noFill/>
                    </a:lnL>
                    <a:lnR>
                      <a:noFill/>
                    </a:lnR>
                    <a:lnT>
                      <a:noFill/>
                    </a:lnT>
                    <a:lnB>
                      <a:noFill/>
                    </a:lnB>
                  </a:tcPr>
                </a:tc>
                <a:tc>
                  <a:txBody>
                    <a:bodyPr/>
                    <a:lstStyle/>
                    <a:p>
                      <a:r>
                        <a:rPr lang="en-US"/>
                        <a:t>0 IU</a:t>
                      </a:r>
                    </a:p>
                  </a:txBody>
                  <a:tcPr anchor="ctr">
                    <a:lnL>
                      <a:noFill/>
                    </a:lnL>
                    <a:lnR>
                      <a:noFill/>
                    </a:lnR>
                    <a:lnT>
                      <a:noFill/>
                    </a:lnT>
                    <a:lnB>
                      <a:noFill/>
                    </a:lnB>
                  </a:tcPr>
                </a:tc>
                <a:extLst>
                  <a:ext uri="{0D108BD9-81ED-4DB2-BD59-A6C34878D82A}">
                    <a16:rowId xmlns:a16="http://schemas.microsoft.com/office/drawing/2014/main" val="4195908120"/>
                  </a:ext>
                </a:extLst>
              </a:tr>
              <a:tr h="0">
                <a:tc>
                  <a:txBody>
                    <a:bodyPr/>
                    <a:lstStyle/>
                    <a:p>
                      <a:r>
                        <a:rPr lang="el-GR" dirty="0"/>
                        <a:t>Βιταμίνη </a:t>
                      </a:r>
                      <a:r>
                        <a:rPr lang="en-US" dirty="0"/>
                        <a:t>B6</a:t>
                      </a:r>
                    </a:p>
                  </a:txBody>
                  <a:tcPr anchor="ctr">
                    <a:lnL>
                      <a:noFill/>
                    </a:lnL>
                    <a:lnR>
                      <a:noFill/>
                    </a:lnR>
                    <a:lnT>
                      <a:noFill/>
                    </a:lnT>
                    <a:lnB>
                      <a:noFill/>
                    </a:lnB>
                  </a:tcPr>
                </a:tc>
                <a:tc>
                  <a:txBody>
                    <a:bodyPr/>
                    <a:lstStyle/>
                    <a:p>
                      <a:r>
                        <a:rPr lang="en-US" dirty="0"/>
                        <a:t>0,2 mg</a:t>
                      </a:r>
                    </a:p>
                  </a:txBody>
                  <a:tcPr anchor="ctr">
                    <a:lnL>
                      <a:noFill/>
                    </a:lnL>
                    <a:lnR>
                      <a:noFill/>
                    </a:lnR>
                    <a:lnT>
                      <a:noFill/>
                    </a:lnT>
                    <a:lnB>
                      <a:noFill/>
                    </a:lnB>
                  </a:tcPr>
                </a:tc>
                <a:tc>
                  <a:txBody>
                    <a:bodyPr/>
                    <a:lstStyle/>
                    <a:p>
                      <a:r>
                        <a:rPr lang="el-GR" dirty="0"/>
                        <a:t>Βιταμίνη </a:t>
                      </a:r>
                      <a:r>
                        <a:rPr lang="en-US" dirty="0"/>
                        <a:t>B12</a:t>
                      </a:r>
                    </a:p>
                  </a:txBody>
                  <a:tcPr anchor="ctr">
                    <a:lnL>
                      <a:noFill/>
                    </a:lnL>
                    <a:lnR>
                      <a:noFill/>
                    </a:lnR>
                    <a:lnT>
                      <a:noFill/>
                    </a:lnT>
                    <a:lnB>
                      <a:noFill/>
                    </a:lnB>
                  </a:tcPr>
                </a:tc>
                <a:tc>
                  <a:txBody>
                    <a:bodyPr/>
                    <a:lstStyle/>
                    <a:p>
                      <a:r>
                        <a:rPr lang="en-US"/>
                        <a:t>0 µg</a:t>
                      </a:r>
                    </a:p>
                  </a:txBody>
                  <a:tcPr anchor="ctr">
                    <a:lnL>
                      <a:noFill/>
                    </a:lnL>
                    <a:lnR>
                      <a:noFill/>
                    </a:lnR>
                    <a:lnT>
                      <a:noFill/>
                    </a:lnT>
                    <a:lnB>
                      <a:noFill/>
                    </a:lnB>
                  </a:tcPr>
                </a:tc>
                <a:extLst>
                  <a:ext uri="{0D108BD9-81ED-4DB2-BD59-A6C34878D82A}">
                    <a16:rowId xmlns:a16="http://schemas.microsoft.com/office/drawing/2014/main" val="4101710266"/>
                  </a:ext>
                </a:extLst>
              </a:tr>
              <a:tr h="0">
                <a:tc>
                  <a:txBody>
                    <a:bodyPr/>
                    <a:lstStyle/>
                    <a:p>
                      <a:r>
                        <a:rPr lang="el-GR"/>
                        <a:t>Μαγνήσιο</a:t>
                      </a:r>
                    </a:p>
                  </a:txBody>
                  <a:tcPr anchor="ctr">
                    <a:lnL>
                      <a:noFill/>
                    </a:lnL>
                    <a:lnR>
                      <a:noFill/>
                    </a:lnR>
                    <a:lnT>
                      <a:noFill/>
                    </a:lnT>
                    <a:lnB>
                      <a:noFill/>
                    </a:lnB>
                  </a:tcPr>
                </a:tc>
                <a:tc>
                  <a:txBody>
                    <a:bodyPr/>
                    <a:lstStyle/>
                    <a:p>
                      <a:r>
                        <a:rPr lang="en-US"/>
                        <a:t>32 mg</a:t>
                      </a:r>
                    </a:p>
                  </a:txBody>
                  <a:tcPr anchor="ctr">
                    <a:lnL>
                      <a:noFill/>
                    </a:lnL>
                    <a:lnR>
                      <a:noFill/>
                    </a:lnR>
                    <a:lnT>
                      <a:noFill/>
                    </a:lnT>
                    <a:lnB>
                      <a:noFill/>
                    </a:lnB>
                  </a:tcPr>
                </a:tc>
                <a:tc>
                  <a:txBody>
                    <a:bodyPr/>
                    <a:lstStyle/>
                    <a:p>
                      <a:endParaRPr lang="el-GR"/>
                    </a:p>
                  </a:txBody>
                  <a:tcPr anchor="ctr">
                    <a:lnL>
                      <a:noFill/>
                    </a:lnL>
                    <a:lnR>
                      <a:noFill/>
                    </a:lnR>
                    <a:lnT>
                      <a:noFill/>
                    </a:lnT>
                    <a:lnB>
                      <a:noFill/>
                    </a:lnB>
                  </a:tcPr>
                </a:tc>
                <a:tc>
                  <a:txBody>
                    <a:bodyPr/>
                    <a:lstStyle/>
                    <a:p>
                      <a:endParaRPr lang="el-GR" dirty="0"/>
                    </a:p>
                  </a:txBody>
                  <a:tcPr>
                    <a:lnL>
                      <a:noFill/>
                    </a:lnL>
                    <a:lnR>
                      <a:noFill/>
                    </a:lnR>
                    <a:lnT>
                      <a:noFill/>
                    </a:lnT>
                    <a:lnB>
                      <a:noFill/>
                    </a:lnB>
                  </a:tcPr>
                </a:tc>
                <a:extLst>
                  <a:ext uri="{0D108BD9-81ED-4DB2-BD59-A6C34878D82A}">
                    <a16:rowId xmlns:a16="http://schemas.microsoft.com/office/drawing/2014/main" val="4005429426"/>
                  </a:ext>
                </a:extLst>
              </a:tr>
              <a:tr h="0">
                <a:tc>
                  <a:txBody>
                    <a:bodyPr/>
                    <a:lstStyle/>
                    <a:p>
                      <a:r>
                        <a:rPr lang="el-GR" dirty="0"/>
                        <a:t>Κάλιο 749 </a:t>
                      </a:r>
                      <a:r>
                        <a:rPr lang="en-US" dirty="0"/>
                        <a:t>mg</a:t>
                      </a:r>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extLst>
                  <a:ext uri="{0D108BD9-81ED-4DB2-BD59-A6C34878D82A}">
                    <a16:rowId xmlns:a16="http://schemas.microsoft.com/office/drawing/2014/main" val="197648368"/>
                  </a:ext>
                </a:extLst>
              </a:tr>
              <a:tr h="0">
                <a:tc>
                  <a:txBody>
                    <a:bodyPr/>
                    <a:lstStyle/>
                    <a:p>
                      <a:r>
                        <a:rPr lang="el-GR" dirty="0"/>
                        <a:t>Υδατάνθρακες 79 </a:t>
                      </a:r>
                      <a:r>
                        <a:rPr lang="en-US" dirty="0"/>
                        <a:t>g</a:t>
                      </a:r>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extLst>
                  <a:ext uri="{0D108BD9-81ED-4DB2-BD59-A6C34878D82A}">
                    <a16:rowId xmlns:a16="http://schemas.microsoft.com/office/drawing/2014/main" val="2961952367"/>
                  </a:ext>
                </a:extLst>
              </a:tr>
              <a:tr h="0">
                <a:tc>
                  <a:txBody>
                    <a:bodyPr/>
                    <a:lstStyle/>
                    <a:p>
                      <a:r>
                        <a:rPr lang="el-GR" dirty="0"/>
                        <a:t>Φυτικές ίνες 3,7 </a:t>
                      </a:r>
                      <a:r>
                        <a:rPr lang="en-US" dirty="0"/>
                        <a:t>g</a:t>
                      </a:r>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extLst>
                  <a:ext uri="{0D108BD9-81ED-4DB2-BD59-A6C34878D82A}">
                    <a16:rowId xmlns:a16="http://schemas.microsoft.com/office/drawing/2014/main" val="2406575984"/>
                  </a:ext>
                </a:extLst>
              </a:tr>
              <a:tr h="0">
                <a:tc>
                  <a:txBody>
                    <a:bodyPr/>
                    <a:lstStyle/>
                    <a:p>
                      <a:r>
                        <a:rPr lang="el-GR" dirty="0"/>
                        <a:t>Ζάχαρη 59 </a:t>
                      </a:r>
                      <a:r>
                        <a:rPr lang="en-US" dirty="0"/>
                        <a:t>g</a:t>
                      </a:r>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extLst>
                  <a:ext uri="{0D108BD9-81ED-4DB2-BD59-A6C34878D82A}">
                    <a16:rowId xmlns:a16="http://schemas.microsoft.com/office/drawing/2014/main" val="3065522916"/>
                  </a:ext>
                </a:extLst>
              </a:tr>
              <a:tr h="0">
                <a:tc>
                  <a:txBody>
                    <a:bodyPr/>
                    <a:lstStyle/>
                    <a:p>
                      <a:r>
                        <a:rPr lang="el-GR" dirty="0"/>
                        <a:t>Πρωτεΐνη 3,1 </a:t>
                      </a:r>
                      <a:r>
                        <a:rPr lang="en-US" dirty="0"/>
                        <a:t>g</a:t>
                      </a:r>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extLst>
                  <a:ext uri="{0D108BD9-81ED-4DB2-BD59-A6C34878D82A}">
                    <a16:rowId xmlns:a16="http://schemas.microsoft.com/office/drawing/2014/main" val="3427924378"/>
                  </a:ext>
                </a:extLst>
              </a:tr>
            </a:tbl>
          </a:graphicData>
        </a:graphic>
      </p:graphicFrame>
      <p:sp>
        <p:nvSpPr>
          <p:cNvPr id="8" name="Rectangle 1">
            <a:extLst>
              <a:ext uri="{FF2B5EF4-FFF2-40B4-BE49-F238E27FC236}">
                <a16:creationId xmlns:a16="http://schemas.microsoft.com/office/drawing/2014/main" id="{18DBBBF1-BFB1-8C9E-8624-F3A6A554AC76}"/>
              </a:ext>
            </a:extLst>
          </p:cNvPr>
          <p:cNvSpPr>
            <a:spLocks noChangeArrowheads="1"/>
          </p:cNvSpPr>
          <p:nvPr/>
        </p:nvSpPr>
        <p:spPr bwMode="auto">
          <a:xfrm>
            <a:off x="1085850" y="1854655"/>
            <a:ext cx="6096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l-GR" altLang="el-GR" sz="1800" b="0" i="0" u="none" strike="noStrike" cap="none" normalizeH="0" baseline="0" dirty="0">
                <a:ln>
                  <a:noFill/>
                </a:ln>
                <a:solidFill>
                  <a:schemeClr val="tx1"/>
                </a:solidFill>
                <a:effectLst/>
                <a:latin typeface="Arial" panose="020B0604020202020204" pitchFamily="34" charset="0"/>
              </a:rPr>
              <a:t>Ποσότητα ανά </a:t>
            </a:r>
            <a:r>
              <a:rPr lang="en-US" dirty="0"/>
              <a:t>100 g</a:t>
            </a:r>
            <a:endParaRPr lang="el-GR" dirty="0"/>
          </a:p>
          <a:p>
            <a:pPr eaLnBrk="0" fontAlgn="base" hangingPunct="0">
              <a:spcBef>
                <a:spcPct val="0"/>
              </a:spcBef>
              <a:spcAft>
                <a:spcPct val="0"/>
              </a:spcAft>
            </a:pPr>
            <a:r>
              <a:rPr lang="el-GR" dirty="0"/>
              <a:t>Θερμίδες (</a:t>
            </a:r>
            <a:r>
              <a:rPr lang="en-US" dirty="0"/>
              <a:t>kcal) 299</a:t>
            </a:r>
          </a:p>
          <a:p>
            <a:pPr eaLnBrk="0" fontAlgn="base" hangingPunct="0">
              <a:spcBef>
                <a:spcPct val="0"/>
              </a:spcBef>
              <a:spcAft>
                <a:spcPct val="0"/>
              </a:spcAft>
            </a:pPr>
            <a:endParaRPr lang="en-US" dirty="0"/>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00777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Εικόνα 4" descr="Εικόνα που περιέχει φαγητό, τραπέζι, πιάτο&#10;&#10;Περιγραφή που δημιουργήθηκε αυτόματα">
            <a:extLst>
              <a:ext uri="{FF2B5EF4-FFF2-40B4-BE49-F238E27FC236}">
                <a16:creationId xmlns:a16="http://schemas.microsoft.com/office/drawing/2014/main" id="{096D4F89-A200-4F53-556B-61CA69F0D404}"/>
              </a:ext>
            </a:extLst>
          </p:cNvPr>
          <p:cNvPicPr>
            <a:picLocks noChangeAspect="1"/>
          </p:cNvPicPr>
          <p:nvPr/>
        </p:nvPicPr>
        <p:blipFill rotWithShape="1">
          <a:blip r:embed="rId2">
            <a:extLst>
              <a:ext uri="{28A0092B-C50C-407E-A947-70E740481C1C}">
                <a14:useLocalDpi xmlns:a14="http://schemas.microsoft.com/office/drawing/2010/main" val="0"/>
              </a:ext>
            </a:extLst>
          </a:blip>
          <a:srcRect t="5436"/>
          <a:stretch/>
        </p:blipFill>
        <p:spPr>
          <a:xfrm>
            <a:off x="2522356" y="10"/>
            <a:ext cx="9669642" cy="6857990"/>
          </a:xfrm>
          <a:prstGeom prst="rect">
            <a:avLst/>
          </a:prstGeom>
        </p:spPr>
      </p:pic>
      <p:sp>
        <p:nvSpPr>
          <p:cNvPr id="2" name="Τίτλος 1">
            <a:extLst>
              <a:ext uri="{FF2B5EF4-FFF2-40B4-BE49-F238E27FC236}">
                <a16:creationId xmlns:a16="http://schemas.microsoft.com/office/drawing/2014/main" id="{791BD38B-56D3-2807-9F27-EEF9EB0FC1AC}"/>
              </a:ext>
            </a:extLst>
          </p:cNvPr>
          <p:cNvSpPr>
            <a:spLocks noGrp="1"/>
          </p:cNvSpPr>
          <p:nvPr>
            <p:ph type="title"/>
          </p:nvPr>
        </p:nvSpPr>
        <p:spPr>
          <a:xfrm>
            <a:off x="838200" y="365125"/>
            <a:ext cx="3822189" cy="1899912"/>
          </a:xfrm>
        </p:spPr>
        <p:txBody>
          <a:bodyPr>
            <a:normAutofit/>
          </a:bodyPr>
          <a:lstStyle/>
          <a:p>
            <a:r>
              <a:rPr lang="en-US" sz="4000"/>
              <a:t>Γλυκίσματ</a:t>
            </a:r>
            <a:r>
              <a:rPr lang="el-GR" sz="4000"/>
              <a:t>α</a:t>
            </a:r>
            <a:br>
              <a:rPr lang="en-US" sz="4000"/>
            </a:br>
            <a:endParaRPr lang="el-GR" sz="4000"/>
          </a:p>
        </p:txBody>
      </p:sp>
      <p:sp>
        <p:nvSpPr>
          <p:cNvPr id="3" name="Θέση περιεχομένου 2">
            <a:extLst>
              <a:ext uri="{FF2B5EF4-FFF2-40B4-BE49-F238E27FC236}">
                <a16:creationId xmlns:a16="http://schemas.microsoft.com/office/drawing/2014/main" id="{FE4C9B63-43CD-61EA-7938-568D2D88DEA2}"/>
              </a:ext>
            </a:extLst>
          </p:cNvPr>
          <p:cNvSpPr>
            <a:spLocks noGrp="1"/>
          </p:cNvSpPr>
          <p:nvPr>
            <p:ph idx="1"/>
          </p:nvPr>
        </p:nvSpPr>
        <p:spPr>
          <a:xfrm>
            <a:off x="838200" y="2434201"/>
            <a:ext cx="3822189" cy="3742762"/>
          </a:xfrm>
        </p:spPr>
        <p:txBody>
          <a:bodyPr>
            <a:normAutofit/>
          </a:bodyPr>
          <a:lstStyle/>
          <a:p>
            <a:r>
              <a:rPr lang="en-US" sz="2000" dirty="0" err="1"/>
              <a:t>γλυκό</a:t>
            </a:r>
            <a:r>
              <a:rPr lang="en-US" sz="2000" dirty="0"/>
              <a:t> του </a:t>
            </a:r>
            <a:r>
              <a:rPr lang="en-US" sz="2000" dirty="0" err="1"/>
              <a:t>κουτ</a:t>
            </a:r>
            <a:r>
              <a:rPr lang="en-US" sz="2000" dirty="0"/>
              <a:t>αλιού </a:t>
            </a:r>
            <a:r>
              <a:rPr lang="el-GR" sz="2000" dirty="0"/>
              <a:t>σταφύλι</a:t>
            </a:r>
          </a:p>
          <a:p>
            <a:r>
              <a:rPr lang="el-GR" sz="1400" dirty="0">
                <a:solidFill>
                  <a:srgbClr val="CF0048"/>
                </a:solidFill>
                <a:effectLst/>
              </a:rPr>
              <a:t>Μουστοκούλουρα</a:t>
            </a:r>
            <a:endParaRPr lang="el-GR" sz="2000" dirty="0">
              <a:solidFill>
                <a:srgbClr val="CF0048"/>
              </a:solidFill>
              <a:effectLst/>
            </a:endParaRPr>
          </a:p>
          <a:p>
            <a:r>
              <a:rPr lang="el-GR" sz="1400" dirty="0">
                <a:solidFill>
                  <a:srgbClr val="CF0048"/>
                </a:solidFill>
                <a:effectLst/>
              </a:rPr>
              <a:t>Μουσταλευριά</a:t>
            </a:r>
            <a:endParaRPr lang="el-GR" sz="2000" dirty="0">
              <a:solidFill>
                <a:srgbClr val="CF0048"/>
              </a:solidFill>
            </a:endParaRPr>
          </a:p>
          <a:p>
            <a:r>
              <a:rPr lang="el-GR" sz="1400" dirty="0">
                <a:solidFill>
                  <a:srgbClr val="CF0048"/>
                </a:solidFill>
                <a:effectLst/>
              </a:rPr>
              <a:t>Μαρμελάδα σταφύλι</a:t>
            </a:r>
            <a:endParaRPr lang="el-GR" sz="2000" dirty="0">
              <a:solidFill>
                <a:srgbClr val="CF0048"/>
              </a:solidFill>
              <a:effectLst/>
            </a:endParaRPr>
          </a:p>
          <a:p>
            <a:r>
              <a:rPr lang="el-GR" sz="1400" dirty="0">
                <a:solidFill>
                  <a:srgbClr val="CF0048"/>
                </a:solidFill>
                <a:effectLst/>
              </a:rPr>
              <a:t>Κομπόστα σταφύλι</a:t>
            </a:r>
            <a:endParaRPr lang="el-GR" sz="2000" dirty="0"/>
          </a:p>
        </p:txBody>
      </p:sp>
    </p:spTree>
    <p:extLst>
      <p:ext uri="{BB962C8B-B14F-4D97-AF65-F5344CB8AC3E}">
        <p14:creationId xmlns:p14="http://schemas.microsoft.com/office/powerpoint/2010/main" val="381373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pSp>
      <p:sp>
        <p:nvSpPr>
          <p:cNvPr id="2" name="Τίτλος 1">
            <a:extLst>
              <a:ext uri="{FF2B5EF4-FFF2-40B4-BE49-F238E27FC236}">
                <a16:creationId xmlns:a16="http://schemas.microsoft.com/office/drawing/2014/main" id="{D680F42F-3EDE-41B5-3AAA-D17EAADB791D}"/>
              </a:ext>
            </a:extLst>
          </p:cNvPr>
          <p:cNvSpPr>
            <a:spLocks noGrp="1"/>
          </p:cNvSpPr>
          <p:nvPr>
            <p:ph type="title"/>
          </p:nvPr>
        </p:nvSpPr>
        <p:spPr>
          <a:xfrm>
            <a:off x="677334" y="609600"/>
            <a:ext cx="8596668" cy="1320800"/>
          </a:xfrm>
        </p:spPr>
        <p:txBody>
          <a:bodyPr>
            <a:normAutofit/>
          </a:bodyPr>
          <a:lstStyle/>
          <a:p>
            <a:pPr>
              <a:lnSpc>
                <a:spcPct val="90000"/>
              </a:lnSpc>
            </a:pPr>
            <a:r>
              <a:rPr lang="el-GR" sz="2800"/>
              <a:t>Ο</a:t>
            </a:r>
            <a:r>
              <a:rPr lang="en-US" sz="2800"/>
              <a:t>ινοπνευματωδών ποτών (πχ τσίπουρο, γκράπα)</a:t>
            </a:r>
            <a:br>
              <a:rPr lang="en-US" sz="2800"/>
            </a:br>
            <a:endParaRPr lang="el-GR" sz="2800"/>
          </a:p>
        </p:txBody>
      </p:sp>
      <p:sp>
        <p:nvSpPr>
          <p:cNvPr id="3" name="Θέση περιεχομένου 2">
            <a:extLst>
              <a:ext uri="{FF2B5EF4-FFF2-40B4-BE49-F238E27FC236}">
                <a16:creationId xmlns:a16="http://schemas.microsoft.com/office/drawing/2014/main" id="{B685BE14-6B89-2BD9-4F9A-9C65661857B8}"/>
              </a:ext>
            </a:extLst>
          </p:cNvPr>
          <p:cNvSpPr>
            <a:spLocks noGrp="1"/>
          </p:cNvSpPr>
          <p:nvPr>
            <p:ph idx="1"/>
          </p:nvPr>
        </p:nvSpPr>
        <p:spPr>
          <a:xfrm>
            <a:off x="677334" y="2160589"/>
            <a:ext cx="7196666" cy="3880773"/>
          </a:xfrm>
        </p:spPr>
        <p:txBody>
          <a:bodyPr>
            <a:normAutofit lnSpcReduction="10000"/>
          </a:bodyPr>
          <a:lstStyle/>
          <a:p>
            <a:pPr>
              <a:lnSpc>
                <a:spcPct val="90000"/>
              </a:lnSpc>
              <a:buFont typeface="Wingdings" panose="05000000000000000000" pitchFamily="2" charset="2"/>
              <a:buChar char="§"/>
            </a:pPr>
            <a:r>
              <a:rPr lang="el-GR" sz="1700" dirty="0"/>
              <a:t>Είναι απόσταγμα στέμφυλων και οίνου (</a:t>
            </a:r>
            <a:r>
              <a:rPr lang="el-GR" sz="1700" i="1" dirty="0"/>
              <a:t>Στέμφυλα</a:t>
            </a:r>
            <a:r>
              <a:rPr lang="el-GR" sz="1700" dirty="0"/>
              <a:t> είναι η πολτοποιημένη μάζα των φλοιών, των σπόρων και των βοστρύχων των σταφυλιών, που προκύπτουν μετά τη σύνθλιψη των σταφυλιών και την απομάκρυνση του μούστου)</a:t>
            </a:r>
          </a:p>
          <a:p>
            <a:pPr>
              <a:lnSpc>
                <a:spcPct val="90000"/>
              </a:lnSpc>
              <a:buFont typeface="Wingdings" panose="05000000000000000000" pitchFamily="2" charset="2"/>
              <a:buChar char="§"/>
            </a:pPr>
            <a:r>
              <a:rPr lang="el-GR" sz="1700" dirty="0"/>
              <a:t>Τα στέμφυλα απομακρύνονται  είτε πριν η μετά την αλκοολική ζύμωση του μούστου. Αν απομακρυνθούν πριν, αφήνονται να ζυμώσουν για να παραχθεί το οινόπνευμα.</a:t>
            </a:r>
          </a:p>
          <a:p>
            <a:pPr>
              <a:lnSpc>
                <a:spcPct val="90000"/>
              </a:lnSpc>
              <a:buFont typeface="Wingdings" panose="05000000000000000000" pitchFamily="2" charset="2"/>
              <a:buChar char="§"/>
            </a:pPr>
            <a:r>
              <a:rPr lang="el-GR" sz="1700" dirty="0"/>
              <a:t>Παράγεται με απλή ή και διπλή απόσταξη σε χάλκινους </a:t>
            </a:r>
            <a:r>
              <a:rPr lang="el-GR" sz="1700" dirty="0" err="1"/>
              <a:t>άμβυκες</a:t>
            </a:r>
            <a:r>
              <a:rPr lang="el-GR" sz="1700" dirty="0"/>
              <a:t>,  και έχει αλκοολικό βαθμό 55-60%. </a:t>
            </a:r>
          </a:p>
          <a:p>
            <a:pPr>
              <a:lnSpc>
                <a:spcPct val="90000"/>
              </a:lnSpc>
              <a:buFont typeface="Wingdings" panose="05000000000000000000" pitchFamily="2" charset="2"/>
              <a:buChar char="§"/>
            </a:pPr>
            <a:r>
              <a:rPr lang="el-GR" sz="1700" dirty="0"/>
              <a:t>Τα προϊόντα του τσίπουρου είναι με γλυκάνισο ή χωρίς γλυκάνισο.  </a:t>
            </a:r>
          </a:p>
          <a:p>
            <a:pPr>
              <a:lnSpc>
                <a:spcPct val="90000"/>
              </a:lnSpc>
              <a:buFont typeface="Wingdings" panose="05000000000000000000" pitchFamily="2" charset="2"/>
              <a:buChar char="§"/>
            </a:pPr>
            <a:r>
              <a:rPr lang="el-GR" sz="1700" dirty="0"/>
              <a:t>Άλλα αρωματικά ειναι ο μάραθος, κυρίως στη Μακεδονία και στη Θεσσαλία, η μαστίχα Χίου, τα χαρούπια, τα σύκα. Στην Κρήτη συνηθίζονται τα φύλλα καρυδιάς.</a:t>
            </a:r>
          </a:p>
          <a:p>
            <a:pPr>
              <a:lnSpc>
                <a:spcPct val="90000"/>
              </a:lnSpc>
              <a:buFont typeface="Wingdings" panose="05000000000000000000" pitchFamily="2" charset="2"/>
              <a:buChar char="§"/>
            </a:pPr>
            <a:r>
              <a:rPr lang="el-GR" sz="1700" dirty="0"/>
              <a:t>Χρησιμοποιούνται διάφορες λευκές και κόκκινες ποικιλίες σταφυλιών για την παραγωγή του</a:t>
            </a:r>
          </a:p>
          <a:p>
            <a:pPr>
              <a:lnSpc>
                <a:spcPct val="90000"/>
              </a:lnSpc>
            </a:pPr>
            <a:endParaRPr lang="el-GR" sz="1700" dirty="0"/>
          </a:p>
        </p:txBody>
      </p:sp>
      <p:pic>
        <p:nvPicPr>
          <p:cNvPr id="4" name="Εικόνα 3" descr="Εικόνα που περιέχει εσωτερικό, φλιτζάνι, μέταλλο&#10;&#10;Περιγραφή που δημιουργήθηκε αυτόματα">
            <a:extLst>
              <a:ext uri="{FF2B5EF4-FFF2-40B4-BE49-F238E27FC236}">
                <a16:creationId xmlns:a16="http://schemas.microsoft.com/office/drawing/2014/main" id="{C4441D36-BD8A-3CCB-299D-C947660F5259}"/>
              </a:ext>
            </a:extLst>
          </p:cNvPr>
          <p:cNvPicPr>
            <a:picLocks noChangeAspect="1"/>
          </p:cNvPicPr>
          <p:nvPr/>
        </p:nvPicPr>
        <p:blipFill rotWithShape="1">
          <a:blip r:embed="rId2">
            <a:extLst>
              <a:ext uri="{28A0092B-C50C-407E-A947-70E740481C1C}">
                <a14:useLocalDpi xmlns:a14="http://schemas.microsoft.com/office/drawing/2010/main" val="0"/>
              </a:ext>
            </a:extLst>
          </a:blip>
          <a:srcRect l="3173" r="7483"/>
          <a:stretch/>
        </p:blipFill>
        <p:spPr>
          <a:xfrm>
            <a:off x="7611902" y="10"/>
            <a:ext cx="4580097" cy="6857990"/>
          </a:xfrm>
          <a:prstGeom prst="rect">
            <a:avLst/>
          </a:prstGeom>
        </p:spPr>
      </p:pic>
    </p:spTree>
    <p:extLst>
      <p:ext uri="{BB962C8B-B14F-4D97-AF65-F5344CB8AC3E}">
        <p14:creationId xmlns:p14="http://schemas.microsoft.com/office/powerpoint/2010/main" val="177243963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2197C6-9FFD-DE8F-5B7F-94158269A361}"/>
              </a:ext>
            </a:extLst>
          </p:cNvPr>
          <p:cNvSpPr>
            <a:spLocks noGrp="1"/>
          </p:cNvSpPr>
          <p:nvPr>
            <p:ph type="title"/>
          </p:nvPr>
        </p:nvSpPr>
        <p:spPr/>
        <p:txBody>
          <a:bodyPr/>
          <a:lstStyle/>
          <a:p>
            <a:r>
              <a:rPr lang="el-GR" dirty="0"/>
              <a:t>Τσίπουρο</a:t>
            </a:r>
          </a:p>
        </p:txBody>
      </p:sp>
      <p:sp>
        <p:nvSpPr>
          <p:cNvPr id="3" name="Θέση περιεχομένου 2">
            <a:extLst>
              <a:ext uri="{FF2B5EF4-FFF2-40B4-BE49-F238E27FC236}">
                <a16:creationId xmlns:a16="http://schemas.microsoft.com/office/drawing/2014/main" id="{43BCB148-31EC-4E2F-A53B-1140F3852564}"/>
              </a:ext>
            </a:extLst>
          </p:cNvPr>
          <p:cNvSpPr>
            <a:spLocks noGrp="1"/>
          </p:cNvSpPr>
          <p:nvPr>
            <p:ph idx="1"/>
          </p:nvPr>
        </p:nvSpPr>
        <p:spPr/>
        <p:txBody>
          <a:bodyPr>
            <a:normAutofit/>
          </a:bodyPr>
          <a:lstStyle/>
          <a:p>
            <a:r>
              <a:rPr lang="el-GR" dirty="0">
                <a:solidFill>
                  <a:schemeClr val="tx1"/>
                </a:solidFill>
              </a:rPr>
              <a:t>Το τσίπουρο θεωρείται οικιακό απόσταγμα διότι συνήθως παράγονταν και παράγεται σε σημαντικό βαθμό από μικροπαραγωγούς.</a:t>
            </a:r>
          </a:p>
          <a:p>
            <a:r>
              <a:rPr lang="el-GR" dirty="0">
                <a:solidFill>
                  <a:schemeClr val="tx1"/>
                </a:solidFill>
              </a:rPr>
              <a:t>Ποικιλίες όπως το </a:t>
            </a:r>
            <a:r>
              <a:rPr lang="el-GR" dirty="0" err="1">
                <a:solidFill>
                  <a:schemeClr val="tx1"/>
                </a:solidFill>
              </a:rPr>
              <a:t>cardinal</a:t>
            </a:r>
            <a:r>
              <a:rPr lang="el-GR" dirty="0">
                <a:solidFill>
                  <a:schemeClr val="tx1"/>
                </a:solidFill>
              </a:rPr>
              <a:t> δίνουν μειωμένες περιεκτικότητες μεθανόλης</a:t>
            </a:r>
          </a:p>
          <a:p>
            <a:r>
              <a:rPr lang="el-GR" dirty="0">
                <a:solidFill>
                  <a:schemeClr val="tx1"/>
                </a:solidFill>
              </a:rPr>
              <a:t>Το τσίπουρο μπορεί να παραχθεί με μειωμένη περιεκτικότητα σε μεθανόλη με την απομάκρυνση των </a:t>
            </a:r>
            <a:r>
              <a:rPr lang="el-GR" dirty="0" err="1">
                <a:solidFill>
                  <a:schemeClr val="tx1"/>
                </a:solidFill>
              </a:rPr>
              <a:t>στεμφύλων</a:t>
            </a:r>
            <a:r>
              <a:rPr lang="el-GR" dirty="0">
                <a:solidFill>
                  <a:schemeClr val="tx1"/>
                </a:solidFill>
              </a:rPr>
              <a:t> αμέσως μετά το σπάσιμο των σταφυλιών για την παραγωγή του γλεύκους.</a:t>
            </a:r>
          </a:p>
          <a:p>
            <a:r>
              <a:rPr lang="el-GR" dirty="0">
                <a:solidFill>
                  <a:schemeClr val="tx1"/>
                </a:solidFill>
              </a:rPr>
              <a:t>Η μείωση της μεθανόλης οφείλεται στην απομάκρυνση του ενζύμου </a:t>
            </a:r>
            <a:r>
              <a:rPr lang="el-GR" dirty="0" err="1">
                <a:solidFill>
                  <a:schemeClr val="tx1"/>
                </a:solidFill>
              </a:rPr>
              <a:t>πηκτινομεθυλοεστεράση</a:t>
            </a:r>
            <a:r>
              <a:rPr lang="el-GR" dirty="0">
                <a:solidFill>
                  <a:schemeClr val="tx1"/>
                </a:solidFill>
              </a:rPr>
              <a:t> (ΠΜΕ) που </a:t>
            </a:r>
            <a:r>
              <a:rPr lang="el-GR" dirty="0" err="1">
                <a:solidFill>
                  <a:schemeClr val="tx1"/>
                </a:solidFill>
              </a:rPr>
              <a:t>υδρολύει</a:t>
            </a:r>
            <a:r>
              <a:rPr lang="el-GR" dirty="0">
                <a:solidFill>
                  <a:schemeClr val="tx1"/>
                </a:solidFill>
              </a:rPr>
              <a:t> τις πλευρικές </a:t>
            </a:r>
            <a:r>
              <a:rPr lang="el-GR" dirty="0" err="1">
                <a:solidFill>
                  <a:schemeClr val="tx1"/>
                </a:solidFill>
              </a:rPr>
              <a:t>μεθυλεστερικές</a:t>
            </a:r>
            <a:r>
              <a:rPr lang="el-GR" dirty="0">
                <a:solidFill>
                  <a:schemeClr val="tx1"/>
                </a:solidFill>
              </a:rPr>
              <a:t> ομάδες των πηκτινών και παράγει μεθανόλη. </a:t>
            </a:r>
          </a:p>
          <a:p>
            <a:r>
              <a:rPr lang="el-GR" dirty="0">
                <a:solidFill>
                  <a:schemeClr val="tx1"/>
                </a:solidFill>
              </a:rPr>
              <a:t>Έτσι η μείωση μπορεί να φθάσει μέχρι και στα 400mg/L </a:t>
            </a:r>
          </a:p>
          <a:p>
            <a:endParaRPr lang="el-GR" dirty="0"/>
          </a:p>
        </p:txBody>
      </p:sp>
    </p:spTree>
    <p:extLst>
      <p:ext uri="{BB962C8B-B14F-4D97-AF65-F5344CB8AC3E}">
        <p14:creationId xmlns:p14="http://schemas.microsoft.com/office/powerpoint/2010/main" val="2185410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D433CD-FB5B-E72F-B904-0E6A9D541E2A}"/>
              </a:ext>
            </a:extLst>
          </p:cNvPr>
          <p:cNvSpPr>
            <a:spLocks noGrp="1"/>
          </p:cNvSpPr>
          <p:nvPr>
            <p:ph type="title"/>
          </p:nvPr>
        </p:nvSpPr>
        <p:spPr/>
        <p:txBody>
          <a:bodyPr/>
          <a:lstStyle/>
          <a:p>
            <a:r>
              <a:rPr lang="el-GR" dirty="0"/>
              <a:t>Τσίπουρο</a:t>
            </a:r>
          </a:p>
        </p:txBody>
      </p:sp>
      <p:sp>
        <p:nvSpPr>
          <p:cNvPr id="3" name="Θέση περιεχομένου 2">
            <a:extLst>
              <a:ext uri="{FF2B5EF4-FFF2-40B4-BE49-F238E27FC236}">
                <a16:creationId xmlns:a16="http://schemas.microsoft.com/office/drawing/2014/main" id="{457A1643-7185-2CBF-6648-E21B91559505}"/>
              </a:ext>
            </a:extLst>
          </p:cNvPr>
          <p:cNvSpPr>
            <a:spLocks noGrp="1"/>
          </p:cNvSpPr>
          <p:nvPr>
            <p:ph idx="1"/>
          </p:nvPr>
        </p:nvSpPr>
        <p:spPr/>
        <p:txBody>
          <a:bodyPr>
            <a:normAutofit fontScale="85000" lnSpcReduction="20000"/>
          </a:bodyPr>
          <a:lstStyle/>
          <a:p>
            <a:r>
              <a:rPr lang="el-GR" sz="2800" b="1" dirty="0"/>
              <a:t>Η ποιότητα του τσίπουρου με γλυκάνισο και χωρίς γλυκάνισο είναι σημαντική στη γεύση και στο άρωμα.</a:t>
            </a:r>
          </a:p>
          <a:p>
            <a:r>
              <a:rPr lang="el-GR" sz="2800" b="1" dirty="0"/>
              <a:t>Αν το τσίπουρο περιέχει γλυκάνισο αραιώνεται με νερό πριν την πόση και θολώνει ισχυρά. Το θόλωμα του αυτό οφείλεται στην καθίζηση της </a:t>
            </a:r>
            <a:r>
              <a:rPr lang="el-GR" sz="2800" b="1" dirty="0" err="1"/>
              <a:t>ανηθόλης</a:t>
            </a:r>
            <a:r>
              <a:rPr lang="el-GR" sz="2800" b="1" dirty="0"/>
              <a:t> του γλυκάνισου και η οποία δεν διαλύεται στο νερό ενώ διαλύεται στην αλκοόλη. </a:t>
            </a:r>
          </a:p>
          <a:p>
            <a:r>
              <a:rPr lang="el-GR" sz="2800" b="1" dirty="0"/>
              <a:t>Η διαφορά αποδίδεται στα αρωματικά και στα άλλα συστατικά του γλυκάνισου χωρίς να αλλάζει η χημική σύσταση του τσίπουρου σε ότι αφορά την αλκοόλη, την μεθανόλη , τις ανώτερες αλκοόλες και τα οργανικά οξέα </a:t>
            </a:r>
          </a:p>
          <a:p>
            <a:endParaRPr lang="el-GR" dirty="0"/>
          </a:p>
        </p:txBody>
      </p:sp>
    </p:spTree>
    <p:extLst>
      <p:ext uri="{BB962C8B-B14F-4D97-AF65-F5344CB8AC3E}">
        <p14:creationId xmlns:p14="http://schemas.microsoft.com/office/powerpoint/2010/main" val="2548232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B166A9-240C-6E96-0A0B-E645D311D6A5}"/>
              </a:ext>
            </a:extLst>
          </p:cNvPr>
          <p:cNvSpPr>
            <a:spLocks noGrp="1"/>
          </p:cNvSpPr>
          <p:nvPr>
            <p:ph type="title"/>
          </p:nvPr>
        </p:nvSpPr>
        <p:spPr/>
        <p:txBody>
          <a:bodyPr/>
          <a:lstStyle/>
          <a:p>
            <a:r>
              <a:rPr lang="en-US" dirty="0" err="1">
                <a:solidFill>
                  <a:srgbClr val="000000"/>
                </a:solidFill>
              </a:rPr>
              <a:t>Οινο</a:t>
            </a:r>
            <a:r>
              <a:rPr lang="en-US" dirty="0">
                <a:solidFill>
                  <a:srgbClr val="000000"/>
                </a:solidFill>
              </a:rPr>
              <a:t>πνεύμα (αιθανόλη)</a:t>
            </a:r>
            <a:br>
              <a:rPr lang="en-US" dirty="0">
                <a:solidFill>
                  <a:srgbClr val="000000"/>
                </a:solidFill>
              </a:rPr>
            </a:br>
            <a:endParaRPr lang="el-GR" dirty="0"/>
          </a:p>
        </p:txBody>
      </p:sp>
      <p:graphicFrame>
        <p:nvGraphicFramePr>
          <p:cNvPr id="5" name="Θέση περιεχομένου 2">
            <a:extLst>
              <a:ext uri="{FF2B5EF4-FFF2-40B4-BE49-F238E27FC236}">
                <a16:creationId xmlns:a16="http://schemas.microsoft.com/office/drawing/2014/main" id="{1078C656-9B29-B4BA-17DA-3FA6514D3580}"/>
              </a:ext>
            </a:extLst>
          </p:cNvPr>
          <p:cNvGraphicFramePr>
            <a:graphicFrameLocks noGrp="1"/>
          </p:cNvGraphicFramePr>
          <p:nvPr>
            <p:ph idx="1"/>
            <p:extLst>
              <p:ext uri="{D42A27DB-BD31-4B8C-83A1-F6EECF244321}">
                <p14:modId xmlns:p14="http://schemas.microsoft.com/office/powerpoint/2010/main" val="599676955"/>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8401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912C7E-E9AE-22FC-D109-5E5EAA468516}"/>
              </a:ext>
            </a:extLst>
          </p:cNvPr>
          <p:cNvSpPr>
            <a:spLocks noGrp="1"/>
          </p:cNvSpPr>
          <p:nvPr>
            <p:ph type="title"/>
          </p:nvPr>
        </p:nvSpPr>
        <p:spPr>
          <a:xfrm>
            <a:off x="5536734" y="609600"/>
            <a:ext cx="3737268" cy="1320800"/>
          </a:xfrm>
        </p:spPr>
        <p:txBody>
          <a:bodyPr>
            <a:normAutofit/>
          </a:bodyPr>
          <a:lstStyle/>
          <a:p>
            <a:r>
              <a:rPr lang="el-GR" dirty="0"/>
              <a:t>Ξύδι</a:t>
            </a:r>
          </a:p>
        </p:txBody>
      </p:sp>
      <p:sp>
        <p:nvSpPr>
          <p:cNvPr id="3" name="Θέση περιεχομένου 2">
            <a:extLst>
              <a:ext uri="{FF2B5EF4-FFF2-40B4-BE49-F238E27FC236}">
                <a16:creationId xmlns:a16="http://schemas.microsoft.com/office/drawing/2014/main" id="{AEFE146B-E586-5E52-0A44-D29FD3A9985F}"/>
              </a:ext>
            </a:extLst>
          </p:cNvPr>
          <p:cNvSpPr>
            <a:spLocks noGrp="1"/>
          </p:cNvSpPr>
          <p:nvPr>
            <p:ph idx="1"/>
          </p:nvPr>
        </p:nvSpPr>
        <p:spPr>
          <a:xfrm>
            <a:off x="5209563" y="2160589"/>
            <a:ext cx="4064439" cy="3880773"/>
          </a:xfrm>
        </p:spPr>
        <p:txBody>
          <a:bodyPr>
            <a:normAutofit/>
          </a:bodyPr>
          <a:lstStyle/>
          <a:p>
            <a:r>
              <a:rPr lang="el-GR" dirty="0"/>
              <a:t>Το ξύδι προέρχεται από τη οξείδωση της αιθανόλης που βρίσκεται στο κρασί σε οξικό οξύ, με τη βοήθεια χρήση των οξικών βακτηρίων. </a:t>
            </a:r>
          </a:p>
          <a:p>
            <a:endParaRPr lang="el-GR" dirty="0"/>
          </a:p>
          <a:p>
            <a:r>
              <a:rPr lang="el-GR" dirty="0"/>
              <a:t>CH₃CH₂OH + O₂ → CH₃COOH + H₂O</a:t>
            </a:r>
          </a:p>
          <a:p>
            <a:r>
              <a:rPr lang="el-GR" dirty="0"/>
              <a:t>Χρησιμοποιείται κυρίως στην μαγειρική και στο καθάρισμα </a:t>
            </a:r>
          </a:p>
        </p:txBody>
      </p:sp>
      <p:pic>
        <p:nvPicPr>
          <p:cNvPr id="5" name="Εικόνα 4" descr="Εικόνα που περιέχει λαχανικά, φαγητό, οπωροκηπευτικά, τραπέζι&#10;&#10;Περιγραφή που δημιουργήθηκε αυτόματα">
            <a:extLst>
              <a:ext uri="{FF2B5EF4-FFF2-40B4-BE49-F238E27FC236}">
                <a16:creationId xmlns:a16="http://schemas.microsoft.com/office/drawing/2014/main" id="{D5AA83AB-9C40-F630-8952-D8F28CBC5FC3}"/>
              </a:ext>
            </a:extLst>
          </p:cNvPr>
          <p:cNvPicPr>
            <a:picLocks noChangeAspect="1"/>
          </p:cNvPicPr>
          <p:nvPr/>
        </p:nvPicPr>
        <p:blipFill rotWithShape="1">
          <a:blip r:embed="rId2">
            <a:extLst>
              <a:ext uri="{28A0092B-C50C-407E-A947-70E740481C1C}">
                <a14:useLocalDpi xmlns:a14="http://schemas.microsoft.com/office/drawing/2010/main" val="0"/>
              </a:ext>
            </a:extLst>
          </a:blip>
          <a:srcRect l="25675" r="25355"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5" name="Isosceles Triangle 1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384129156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65BF2CD4-2802-56C8-F492-8F98C1F4E8C5}"/>
              </a:ext>
            </a:extLst>
          </p:cNvPr>
          <p:cNvSpPr>
            <a:spLocks noGrp="1"/>
          </p:cNvSpPr>
          <p:nvPr>
            <p:ph type="title"/>
          </p:nvPr>
        </p:nvSpPr>
        <p:spPr>
          <a:xfrm>
            <a:off x="677334" y="609600"/>
            <a:ext cx="3843375" cy="5175624"/>
          </a:xfrm>
        </p:spPr>
        <p:txBody>
          <a:bodyPr anchor="ctr">
            <a:normAutofit/>
          </a:bodyPr>
          <a:lstStyle/>
          <a:p>
            <a:r>
              <a:rPr lang="el-GR">
                <a:solidFill>
                  <a:schemeClr val="tx1">
                    <a:lumMod val="85000"/>
                    <a:lumOff val="15000"/>
                  </a:schemeClr>
                </a:solidFill>
              </a:rPr>
              <a:t>Προϊόντα από αμπέλι</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F43CC199-6636-6806-A75D-550D8423743E}"/>
              </a:ext>
            </a:extLst>
          </p:cNvPr>
          <p:cNvSpPr>
            <a:spLocks noGrp="1"/>
          </p:cNvSpPr>
          <p:nvPr>
            <p:ph idx="1"/>
          </p:nvPr>
        </p:nvSpPr>
        <p:spPr>
          <a:xfrm>
            <a:off x="6116084" y="609601"/>
            <a:ext cx="5511296" cy="5175624"/>
          </a:xfrm>
        </p:spPr>
        <p:txBody>
          <a:bodyPr anchor="ctr">
            <a:normAutofit fontScale="92500" lnSpcReduction="20000"/>
          </a:bodyPr>
          <a:lstStyle/>
          <a:p>
            <a:pPr marL="0" indent="0">
              <a:lnSpc>
                <a:spcPct val="90000"/>
              </a:lnSpc>
              <a:spcAft>
                <a:spcPts val="600"/>
              </a:spcAft>
              <a:buNone/>
            </a:pPr>
            <a:r>
              <a:rPr lang="en-US" dirty="0">
                <a:solidFill>
                  <a:srgbClr val="FFFFFF"/>
                </a:solidFill>
              </a:rPr>
              <a:t>Το αμπ</a:t>
            </a:r>
            <a:r>
              <a:rPr lang="en-US" dirty="0" err="1">
                <a:solidFill>
                  <a:srgbClr val="FFFFFF"/>
                </a:solidFill>
              </a:rPr>
              <a:t>έλι</a:t>
            </a:r>
            <a:r>
              <a:rPr lang="en-US" dirty="0">
                <a:solidFill>
                  <a:srgbClr val="FFFFFF"/>
                </a:solidFill>
              </a:rPr>
              <a:t> κα</a:t>
            </a:r>
            <a:r>
              <a:rPr lang="en-US" dirty="0" err="1">
                <a:solidFill>
                  <a:srgbClr val="FFFFFF"/>
                </a:solidFill>
              </a:rPr>
              <a:t>λλιεργείτ</a:t>
            </a:r>
            <a:r>
              <a:rPr lang="en-US" dirty="0">
                <a:solidFill>
                  <a:srgbClr val="FFFFFF"/>
                </a:solidFill>
              </a:rPr>
              <a:t>αι κυρίως για το σταφύλι.</a:t>
            </a:r>
          </a:p>
          <a:p>
            <a:pPr marL="0" indent="0">
              <a:lnSpc>
                <a:spcPct val="90000"/>
              </a:lnSpc>
              <a:spcAft>
                <a:spcPts val="600"/>
              </a:spcAft>
              <a:buNone/>
            </a:pPr>
            <a:r>
              <a:rPr lang="en-US" dirty="0">
                <a:solidFill>
                  <a:srgbClr val="FFFFFF"/>
                </a:solidFill>
              </a:rPr>
              <a:t>Τα στα</a:t>
            </a:r>
            <a:r>
              <a:rPr lang="en-US" dirty="0" err="1">
                <a:solidFill>
                  <a:srgbClr val="FFFFFF"/>
                </a:solidFill>
              </a:rPr>
              <a:t>φύλι</a:t>
            </a:r>
            <a:r>
              <a:rPr lang="en-US" dirty="0">
                <a:solidFill>
                  <a:srgbClr val="FFFFFF"/>
                </a:solidFill>
              </a:rPr>
              <a:t>α μπορούν να καταναλωθούν ως έχουν (φρούτο)</a:t>
            </a:r>
          </a:p>
          <a:p>
            <a:pPr marL="0" indent="0">
              <a:lnSpc>
                <a:spcPct val="90000"/>
              </a:lnSpc>
              <a:spcAft>
                <a:spcPts val="600"/>
              </a:spcAft>
              <a:buNone/>
            </a:pPr>
            <a:r>
              <a:rPr lang="el-GR" dirty="0">
                <a:solidFill>
                  <a:srgbClr val="FFFFFF"/>
                </a:solidFill>
              </a:rPr>
              <a:t>ή </a:t>
            </a:r>
            <a:r>
              <a:rPr lang="en-US" dirty="0">
                <a:solidFill>
                  <a:srgbClr val="FFFFFF"/>
                </a:solidFill>
              </a:rPr>
              <a:t>να </a:t>
            </a:r>
            <a:r>
              <a:rPr lang="en-US" dirty="0" err="1">
                <a:solidFill>
                  <a:srgbClr val="FFFFFF"/>
                </a:solidFill>
              </a:rPr>
              <a:t>χρησιμο</a:t>
            </a:r>
            <a:r>
              <a:rPr lang="en-US" dirty="0">
                <a:solidFill>
                  <a:srgbClr val="FFFFFF"/>
                </a:solidFill>
              </a:rPr>
              <a:t>ποιηθούν για την παραγωγή:</a:t>
            </a:r>
          </a:p>
          <a:p>
            <a:pPr marL="285750" indent="-228600">
              <a:lnSpc>
                <a:spcPct val="90000"/>
              </a:lnSpc>
              <a:spcAft>
                <a:spcPts val="600"/>
              </a:spcAft>
              <a:buFont typeface="Arial" panose="020B0604020202020204" pitchFamily="34" charset="0"/>
              <a:buChar char="•"/>
            </a:pPr>
            <a:r>
              <a:rPr lang="en-US" dirty="0" err="1">
                <a:solidFill>
                  <a:srgbClr val="FFFFFF"/>
                </a:solidFill>
              </a:rPr>
              <a:t>Μούστου</a:t>
            </a:r>
            <a:r>
              <a:rPr lang="en-US" dirty="0">
                <a:solidFill>
                  <a:srgbClr val="FFFFFF"/>
                </a:solidFill>
              </a:rPr>
              <a:t> </a:t>
            </a:r>
          </a:p>
          <a:p>
            <a:pPr marL="285750" indent="-228600">
              <a:lnSpc>
                <a:spcPct val="90000"/>
              </a:lnSpc>
              <a:spcAft>
                <a:spcPts val="600"/>
              </a:spcAft>
              <a:buFont typeface="Arial" panose="020B0604020202020204" pitchFamily="34" charset="0"/>
              <a:buChar char="•"/>
            </a:pPr>
            <a:r>
              <a:rPr lang="en-US" dirty="0" err="1">
                <a:solidFill>
                  <a:srgbClr val="FFFFFF"/>
                </a:solidFill>
              </a:rPr>
              <a:t>Κρ</a:t>
            </a:r>
            <a:r>
              <a:rPr lang="en-US" dirty="0">
                <a:solidFill>
                  <a:srgbClr val="FFFFFF"/>
                </a:solidFill>
              </a:rPr>
              <a:t>ασιού</a:t>
            </a:r>
          </a:p>
          <a:p>
            <a:pPr marL="285750">
              <a:lnSpc>
                <a:spcPct val="90000"/>
              </a:lnSpc>
              <a:spcAft>
                <a:spcPts val="600"/>
              </a:spcAft>
            </a:pPr>
            <a:r>
              <a:rPr lang="en-US" dirty="0" err="1">
                <a:solidFill>
                  <a:srgbClr val="FFFFFF"/>
                </a:solidFill>
              </a:rPr>
              <a:t>Πετιμέζι</a:t>
            </a:r>
            <a:r>
              <a:rPr lang="el-GR" dirty="0">
                <a:solidFill>
                  <a:srgbClr val="FFFFFF"/>
                </a:solidFill>
              </a:rPr>
              <a:t>ου</a:t>
            </a:r>
            <a:endParaRPr lang="en-US" dirty="0">
              <a:solidFill>
                <a:srgbClr val="FFFFFF"/>
              </a:solidFill>
            </a:endParaRPr>
          </a:p>
          <a:p>
            <a:pPr marL="285750">
              <a:lnSpc>
                <a:spcPct val="90000"/>
              </a:lnSpc>
              <a:spcAft>
                <a:spcPts val="600"/>
              </a:spcAft>
            </a:pPr>
            <a:r>
              <a:rPr lang="en-US" dirty="0">
                <a:solidFill>
                  <a:srgbClr val="FFFFFF"/>
                </a:solidFill>
              </a:rPr>
              <a:t>Στα</a:t>
            </a:r>
            <a:r>
              <a:rPr lang="en-US" dirty="0" err="1">
                <a:solidFill>
                  <a:srgbClr val="FFFFFF"/>
                </a:solidFill>
              </a:rPr>
              <a:t>φίδ</a:t>
            </a:r>
            <a:r>
              <a:rPr lang="en-US" dirty="0">
                <a:solidFill>
                  <a:srgbClr val="FFFFFF"/>
                </a:solidFill>
              </a:rPr>
              <a:t>ας</a:t>
            </a:r>
          </a:p>
          <a:p>
            <a:pPr marL="285750">
              <a:lnSpc>
                <a:spcPct val="90000"/>
              </a:lnSpc>
              <a:spcAft>
                <a:spcPts val="600"/>
              </a:spcAft>
            </a:pPr>
            <a:r>
              <a:rPr lang="en-US" dirty="0" err="1">
                <a:solidFill>
                  <a:srgbClr val="FFFFFF"/>
                </a:solidFill>
              </a:rPr>
              <a:t>Γλυκίσμ</a:t>
            </a:r>
            <a:r>
              <a:rPr lang="en-US" dirty="0">
                <a:solidFill>
                  <a:srgbClr val="FFFFFF"/>
                </a:solidFill>
              </a:rPr>
              <a:t>ατων (γλυκό του κουταλιού)</a:t>
            </a:r>
          </a:p>
          <a:p>
            <a:pPr marL="285750" indent="-228600">
              <a:lnSpc>
                <a:spcPct val="90000"/>
              </a:lnSpc>
              <a:spcAft>
                <a:spcPts val="600"/>
              </a:spcAft>
              <a:buFont typeface="Arial" panose="020B0604020202020204" pitchFamily="34" charset="0"/>
              <a:buChar char="•"/>
            </a:pPr>
            <a:r>
              <a:rPr lang="en-US" dirty="0" err="1">
                <a:solidFill>
                  <a:srgbClr val="FFFFFF"/>
                </a:solidFill>
              </a:rPr>
              <a:t>Άλλων</a:t>
            </a:r>
            <a:r>
              <a:rPr lang="en-US" dirty="0">
                <a:solidFill>
                  <a:srgbClr val="FFFFFF"/>
                </a:solidFill>
              </a:rPr>
              <a:t> </a:t>
            </a:r>
            <a:r>
              <a:rPr lang="en-US" dirty="0" err="1">
                <a:solidFill>
                  <a:srgbClr val="FFFFFF"/>
                </a:solidFill>
              </a:rPr>
              <a:t>οινο</a:t>
            </a:r>
            <a:r>
              <a:rPr lang="en-US" dirty="0">
                <a:solidFill>
                  <a:srgbClr val="FFFFFF"/>
                </a:solidFill>
              </a:rPr>
              <a:t>πνευματωδών ποτών (πχ τσίπουρο, γκράπα)</a:t>
            </a:r>
          </a:p>
          <a:p>
            <a:pPr marL="285750" indent="-228600">
              <a:lnSpc>
                <a:spcPct val="90000"/>
              </a:lnSpc>
              <a:spcAft>
                <a:spcPts val="600"/>
              </a:spcAft>
              <a:buFont typeface="Arial" panose="020B0604020202020204" pitchFamily="34" charset="0"/>
              <a:buChar char="•"/>
            </a:pPr>
            <a:r>
              <a:rPr lang="en-US" dirty="0" err="1">
                <a:solidFill>
                  <a:srgbClr val="FFFFFF"/>
                </a:solidFill>
              </a:rPr>
              <a:t>Οινο</a:t>
            </a:r>
            <a:r>
              <a:rPr lang="en-US" dirty="0">
                <a:solidFill>
                  <a:srgbClr val="FFFFFF"/>
                </a:solidFill>
              </a:rPr>
              <a:t>πνεύματος (αιθανόλης)</a:t>
            </a:r>
          </a:p>
          <a:p>
            <a:pPr marL="285750" indent="-228600">
              <a:lnSpc>
                <a:spcPct val="90000"/>
              </a:lnSpc>
              <a:spcAft>
                <a:spcPts val="600"/>
              </a:spcAft>
              <a:buFont typeface="Arial" panose="020B0604020202020204" pitchFamily="34" charset="0"/>
              <a:buChar char="•"/>
            </a:pPr>
            <a:r>
              <a:rPr lang="el-GR" dirty="0">
                <a:solidFill>
                  <a:srgbClr val="FFFFFF"/>
                </a:solidFill>
              </a:rPr>
              <a:t>Ξύδι</a:t>
            </a:r>
            <a:endParaRPr lang="en-US" dirty="0">
              <a:solidFill>
                <a:srgbClr val="FFFFFF"/>
              </a:solidFill>
            </a:endParaRPr>
          </a:p>
          <a:p>
            <a:pPr indent="-228600">
              <a:lnSpc>
                <a:spcPct val="90000"/>
              </a:lnSpc>
              <a:spcAft>
                <a:spcPts val="600"/>
              </a:spcAft>
              <a:buFont typeface="Arial" panose="020B0604020202020204" pitchFamily="34" charset="0"/>
              <a:buChar char="•"/>
            </a:pPr>
            <a:r>
              <a:rPr lang="en-US" dirty="0">
                <a:solidFill>
                  <a:srgbClr val="FFFFFF"/>
                </a:solidFill>
              </a:rPr>
              <a:t>Τα </a:t>
            </a:r>
            <a:r>
              <a:rPr lang="en-US" dirty="0" err="1">
                <a:solidFill>
                  <a:srgbClr val="FFFFFF"/>
                </a:solidFill>
              </a:rPr>
              <a:t>φύλλ</a:t>
            </a:r>
            <a:r>
              <a:rPr lang="en-US" dirty="0">
                <a:solidFill>
                  <a:srgbClr val="FFFFFF"/>
                </a:solidFill>
              </a:rPr>
              <a:t>α του χρησιμοποιούνται στη μαγειρική (ντολμάδες</a:t>
            </a:r>
            <a:r>
              <a:rPr lang="el-GR" dirty="0">
                <a:solidFill>
                  <a:srgbClr val="FFFFFF"/>
                </a:solidFill>
              </a:rPr>
              <a:t>)</a:t>
            </a:r>
          </a:p>
        </p:txBody>
      </p:sp>
    </p:spTree>
    <p:extLst>
      <p:ext uri="{BB962C8B-B14F-4D97-AF65-F5344CB8AC3E}">
        <p14:creationId xmlns:p14="http://schemas.microsoft.com/office/powerpoint/2010/main" val="24658668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C4C2B4-BA62-4A0B-6D60-1448399BB509}"/>
              </a:ext>
            </a:extLst>
          </p:cNvPr>
          <p:cNvSpPr>
            <a:spLocks noGrp="1"/>
          </p:cNvSpPr>
          <p:nvPr>
            <p:ph type="title"/>
          </p:nvPr>
        </p:nvSpPr>
        <p:spPr>
          <a:xfrm>
            <a:off x="5536734" y="609600"/>
            <a:ext cx="3737268" cy="1320800"/>
          </a:xfrm>
        </p:spPr>
        <p:txBody>
          <a:bodyPr>
            <a:normAutofit/>
          </a:bodyPr>
          <a:lstStyle/>
          <a:p>
            <a:pPr>
              <a:lnSpc>
                <a:spcPct val="90000"/>
              </a:lnSpc>
            </a:pPr>
            <a:r>
              <a:rPr lang="en-US" sz="2000" dirty="0"/>
              <a:t>Τα </a:t>
            </a:r>
            <a:r>
              <a:rPr lang="en-US" sz="2000" dirty="0" err="1"/>
              <a:t>φύλλ</a:t>
            </a:r>
            <a:r>
              <a:rPr lang="en-US" sz="2000" dirty="0"/>
              <a:t>α του</a:t>
            </a:r>
            <a:r>
              <a:rPr lang="el-GR" sz="2000" dirty="0"/>
              <a:t> αμπελιού </a:t>
            </a:r>
            <a:r>
              <a:rPr lang="en-US" sz="2000" dirty="0"/>
              <a:t> χρησιμοποιούνται στη μαγειρική (ντολμάδες</a:t>
            </a:r>
            <a:r>
              <a:rPr lang="el-GR" sz="2000" dirty="0"/>
              <a:t>)</a:t>
            </a:r>
            <a:br>
              <a:rPr lang="el-GR" sz="2000" dirty="0"/>
            </a:br>
            <a:endParaRPr lang="el-GR" sz="2000" dirty="0"/>
          </a:p>
        </p:txBody>
      </p:sp>
      <p:sp>
        <p:nvSpPr>
          <p:cNvPr id="3" name="Θέση περιεχομένου 2">
            <a:extLst>
              <a:ext uri="{FF2B5EF4-FFF2-40B4-BE49-F238E27FC236}">
                <a16:creationId xmlns:a16="http://schemas.microsoft.com/office/drawing/2014/main" id="{DBD8864B-3E43-A121-4E0C-5A624F3893BB}"/>
              </a:ext>
            </a:extLst>
          </p:cNvPr>
          <p:cNvSpPr>
            <a:spLocks noGrp="1"/>
          </p:cNvSpPr>
          <p:nvPr>
            <p:ph idx="1"/>
          </p:nvPr>
        </p:nvSpPr>
        <p:spPr>
          <a:xfrm>
            <a:off x="5209563" y="2160589"/>
            <a:ext cx="4064439" cy="3880773"/>
          </a:xfrm>
        </p:spPr>
        <p:txBody>
          <a:bodyPr>
            <a:normAutofit/>
          </a:bodyPr>
          <a:lstStyle/>
          <a:p>
            <a:endParaRPr lang="el-GR" dirty="0"/>
          </a:p>
        </p:txBody>
      </p:sp>
      <p:pic>
        <p:nvPicPr>
          <p:cNvPr id="4" name="Εικόνα 3">
            <a:extLst>
              <a:ext uri="{FF2B5EF4-FFF2-40B4-BE49-F238E27FC236}">
                <a16:creationId xmlns:a16="http://schemas.microsoft.com/office/drawing/2014/main" id="{F630498F-98A8-B105-0FD2-F853BE2BC42C}"/>
              </a:ext>
            </a:extLst>
          </p:cNvPr>
          <p:cNvPicPr>
            <a:picLocks noChangeAspect="1"/>
          </p:cNvPicPr>
          <p:nvPr/>
        </p:nvPicPr>
        <p:blipFill rotWithShape="1">
          <a:blip r:embed="rId2"/>
          <a:srcRect t="4661" r="-1"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597609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F4A545-E2A6-800B-F231-A66A10E7C6D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952D2E1-176B-CCFA-8604-EAC969AD98FE}"/>
              </a:ext>
            </a:extLst>
          </p:cNvPr>
          <p:cNvSpPr>
            <a:spLocks noGrp="1"/>
          </p:cNvSpPr>
          <p:nvPr>
            <p:ph idx="1"/>
          </p:nvPr>
        </p:nvSpPr>
        <p:spPr/>
        <p:txBody>
          <a:bodyPr>
            <a:normAutofit lnSpcReduction="10000"/>
          </a:bodyPr>
          <a:lstStyle/>
          <a:p>
            <a:r>
              <a:rPr lang="en-US" dirty="0">
                <a:hlinkClick r:id="rId2"/>
              </a:rPr>
              <a:t>https://blog.botilia.gr/el/diafores-metaxu-oinopoiisimon-kai-epitrapezion-stafulion/</a:t>
            </a:r>
            <a:endParaRPr lang="el-GR" dirty="0"/>
          </a:p>
          <a:p>
            <a:r>
              <a:rPr lang="en-US" dirty="0">
                <a:hlinkClick r:id="rId3"/>
              </a:rPr>
              <a:t>https://wineplus.gr/el/articles/%CE%A4%CE%B1-%CF%80%CF%81%CE%BF%CF%8A%CF%8C%CE%BD%CF%84%CE%B1-%CF%84%CE%BF%CF%85-%CE%B1%CE%BC%CF%80%CE%B5%CE%BB%CE%B9%CE%BF%CF%8D.228/</a:t>
            </a:r>
            <a:endParaRPr lang="el-GR" dirty="0"/>
          </a:p>
          <a:p>
            <a:r>
              <a:rPr lang="en-US" dirty="0">
                <a:hlinkClick r:id="rId3"/>
              </a:rPr>
              <a:t>https://wineplus.gr/el/articles/%CE%A4%CE%B1-%CF%80%CF%81%CE%BF%CF%8A%CF%8C%CE%BD%CF%84%CE%B1-%CF%84%CE%BF%CF%85-%CE%B1%CE%BC%CF%80%CE%B5%CE%BB%CE%B9%CE%BF%CF%8D.228/</a:t>
            </a:r>
            <a:endParaRPr lang="el-GR" dirty="0"/>
          </a:p>
          <a:p>
            <a:r>
              <a:rPr lang="en-US" dirty="0">
                <a:hlinkClick r:id="rId4"/>
              </a:rPr>
              <a:t>https://fdc.nal.usda.gov/fdc-app.html#/food-details/168165/nutrients</a:t>
            </a:r>
            <a:endParaRPr lang="el-GR" dirty="0"/>
          </a:p>
          <a:p>
            <a:r>
              <a:rPr lang="en-US" dirty="0">
                <a:hlinkClick r:id="rId5"/>
              </a:rPr>
              <a:t>https://funkycook.gr/gliko-koutaliou-stafili-soultanina/</a:t>
            </a:r>
            <a:endParaRPr lang="el-GR" dirty="0"/>
          </a:p>
          <a:p>
            <a:endParaRPr lang="el-GR" dirty="0"/>
          </a:p>
        </p:txBody>
      </p:sp>
    </p:spTree>
    <p:extLst>
      <p:ext uri="{BB962C8B-B14F-4D97-AF65-F5344CB8AC3E}">
        <p14:creationId xmlns:p14="http://schemas.microsoft.com/office/powerpoint/2010/main" val="2851064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pSp>
      <p:sp>
        <p:nvSpPr>
          <p:cNvPr id="2" name="Τίτλος 1">
            <a:extLst>
              <a:ext uri="{FF2B5EF4-FFF2-40B4-BE49-F238E27FC236}">
                <a16:creationId xmlns:a16="http://schemas.microsoft.com/office/drawing/2014/main" id="{80DD08BC-3016-98DE-DC04-2EC48E2752AB}"/>
              </a:ext>
            </a:extLst>
          </p:cNvPr>
          <p:cNvSpPr>
            <a:spLocks noGrp="1"/>
          </p:cNvSpPr>
          <p:nvPr>
            <p:ph type="title"/>
          </p:nvPr>
        </p:nvSpPr>
        <p:spPr>
          <a:xfrm>
            <a:off x="677334" y="609600"/>
            <a:ext cx="8596668" cy="1320800"/>
          </a:xfrm>
        </p:spPr>
        <p:txBody>
          <a:bodyPr>
            <a:normAutofit/>
          </a:bodyPr>
          <a:lstStyle/>
          <a:p>
            <a:r>
              <a:rPr lang="el-GR" dirty="0"/>
              <a:t>επιτραπέζια σταφύλια</a:t>
            </a:r>
          </a:p>
        </p:txBody>
      </p:sp>
      <p:sp>
        <p:nvSpPr>
          <p:cNvPr id="3" name="Θέση περιεχομένου 2">
            <a:extLst>
              <a:ext uri="{FF2B5EF4-FFF2-40B4-BE49-F238E27FC236}">
                <a16:creationId xmlns:a16="http://schemas.microsoft.com/office/drawing/2014/main" id="{D1732D74-4565-6EE9-67EB-CCB7E69E10AE}"/>
              </a:ext>
            </a:extLst>
          </p:cNvPr>
          <p:cNvSpPr>
            <a:spLocks noGrp="1"/>
          </p:cNvSpPr>
          <p:nvPr>
            <p:ph idx="1"/>
          </p:nvPr>
        </p:nvSpPr>
        <p:spPr>
          <a:xfrm>
            <a:off x="677334" y="2160589"/>
            <a:ext cx="8596668" cy="3880773"/>
          </a:xfrm>
        </p:spPr>
        <p:txBody>
          <a:bodyPr>
            <a:normAutofit/>
          </a:bodyPr>
          <a:lstStyle/>
          <a:p>
            <a:r>
              <a:rPr lang="el-GR" b="1" dirty="0"/>
              <a:t>Μέγεθος</a:t>
            </a:r>
            <a:endParaRPr lang="el-GR" dirty="0"/>
          </a:p>
          <a:p>
            <a:r>
              <a:rPr lang="el-GR" dirty="0"/>
              <a:t>Τα επιτραπέζια σταφύλια είναι συνήθως πολύ μεγαλύτερα από τα </a:t>
            </a:r>
            <a:r>
              <a:rPr lang="el-GR" dirty="0" err="1"/>
              <a:t>οινοποιήσιμα</a:t>
            </a:r>
            <a:r>
              <a:rPr lang="el-GR" dirty="0"/>
              <a:t>. Το μικρότερο μέγεθος των </a:t>
            </a:r>
            <a:r>
              <a:rPr lang="el-GR" dirty="0" err="1"/>
              <a:t>οινοποιήσιμων</a:t>
            </a:r>
            <a:r>
              <a:rPr lang="el-GR" dirty="0"/>
              <a:t> σταφυλιών βοηθάει στη μεγαλύτερη συγκέντρωση αρωμάτων και γεύσεων στον σταφυλοχυμό και τελικά στο κρασί.</a:t>
            </a:r>
          </a:p>
          <a:p>
            <a:r>
              <a:rPr lang="el-GR" b="1" dirty="0"/>
              <a:t>Φλούδα</a:t>
            </a:r>
            <a:endParaRPr lang="el-GR" dirty="0"/>
          </a:p>
          <a:p>
            <a:r>
              <a:rPr lang="el-GR" dirty="0"/>
              <a:t>Η φλούδα των </a:t>
            </a:r>
            <a:r>
              <a:rPr lang="el-GR" dirty="0" err="1"/>
              <a:t>οινοποιήσιμων</a:t>
            </a:r>
            <a:r>
              <a:rPr lang="el-GR" dirty="0"/>
              <a:t> σταφυλιών είναι κατά πολύ παχύτερη και σκληρότερη από αυτή των επιτραπέζιων. Σκεφτείτε ότι μεγάλο μέρος των γευστικών χαρακτηριστικών του κρασιού προέρχεται από τη φλούδα. Από την άλλη, τα επιτραπέζια σταφύλια έχουν λεπτή και μαλακή φλούδα</a:t>
            </a:r>
          </a:p>
          <a:p>
            <a:endParaRPr lang="el-GR" dirty="0"/>
          </a:p>
        </p:txBody>
      </p:sp>
    </p:spTree>
    <p:extLst>
      <p:ext uri="{BB962C8B-B14F-4D97-AF65-F5344CB8AC3E}">
        <p14:creationId xmlns:p14="http://schemas.microsoft.com/office/powerpoint/2010/main" val="248830175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FE162B-7EA2-E3E9-8300-0353930EBC67}"/>
              </a:ext>
            </a:extLst>
          </p:cNvPr>
          <p:cNvSpPr>
            <a:spLocks noGrp="1"/>
          </p:cNvSpPr>
          <p:nvPr>
            <p:ph type="title"/>
          </p:nvPr>
        </p:nvSpPr>
        <p:spPr>
          <a:xfrm>
            <a:off x="5536734" y="609600"/>
            <a:ext cx="3737268" cy="1320800"/>
          </a:xfrm>
        </p:spPr>
        <p:txBody>
          <a:bodyPr>
            <a:normAutofit/>
          </a:bodyPr>
          <a:lstStyle/>
          <a:p>
            <a:r>
              <a:rPr lang="el-GR" dirty="0"/>
              <a:t>επιτραπέζια σταφύλια</a:t>
            </a:r>
          </a:p>
        </p:txBody>
      </p:sp>
      <p:sp>
        <p:nvSpPr>
          <p:cNvPr id="3" name="Θέση περιεχομένου 2">
            <a:extLst>
              <a:ext uri="{FF2B5EF4-FFF2-40B4-BE49-F238E27FC236}">
                <a16:creationId xmlns:a16="http://schemas.microsoft.com/office/drawing/2014/main" id="{D3792757-C43B-B248-FF41-B3118C8190FD}"/>
              </a:ext>
            </a:extLst>
          </p:cNvPr>
          <p:cNvSpPr>
            <a:spLocks noGrp="1"/>
          </p:cNvSpPr>
          <p:nvPr>
            <p:ph idx="1"/>
          </p:nvPr>
        </p:nvSpPr>
        <p:spPr>
          <a:xfrm>
            <a:off x="5209563" y="2238375"/>
            <a:ext cx="6134712" cy="3802987"/>
          </a:xfrm>
        </p:spPr>
        <p:txBody>
          <a:bodyPr>
            <a:normAutofit/>
          </a:bodyPr>
          <a:lstStyle/>
          <a:p>
            <a:pPr>
              <a:lnSpc>
                <a:spcPct val="90000"/>
              </a:lnSpc>
            </a:pPr>
            <a:r>
              <a:rPr lang="el-GR" sz="1600" b="1"/>
              <a:t>Κουκούτσια</a:t>
            </a:r>
            <a:endParaRPr lang="el-GR" sz="1600"/>
          </a:p>
          <a:p>
            <a:pPr>
              <a:lnSpc>
                <a:spcPct val="90000"/>
              </a:lnSpc>
            </a:pPr>
            <a:r>
              <a:rPr lang="el-GR" sz="1600"/>
              <a:t>Τα σταφύλια που συνήθως αγοράζουμε δεν έχουν ή έχουν πολύ μικρά κουκούτσια. Αντιθέτως, τα </a:t>
            </a:r>
            <a:r>
              <a:rPr lang="el-GR" sz="1600" err="1"/>
              <a:t>οινοποιήσιμα</a:t>
            </a:r>
            <a:r>
              <a:rPr lang="el-GR" sz="1600"/>
              <a:t> σταφύλια έχουν μεγάλου μεγέθους σπόρια που συνήθως καταλαμβάνουν μεγάλο μέρος του συνολικού όγκου του καρπού.</a:t>
            </a:r>
          </a:p>
          <a:p>
            <a:pPr>
              <a:lnSpc>
                <a:spcPct val="90000"/>
              </a:lnSpc>
            </a:pPr>
            <a:r>
              <a:rPr lang="el-GR" sz="1600" b="1"/>
              <a:t>Σάκχαρα</a:t>
            </a:r>
            <a:endParaRPr lang="el-GR" sz="1600"/>
          </a:p>
          <a:p>
            <a:pPr>
              <a:lnSpc>
                <a:spcPct val="90000"/>
              </a:lnSpc>
            </a:pPr>
            <a:r>
              <a:rPr lang="el-GR" sz="1600"/>
              <a:t>Αντίθετα με ότι θα περιμένατε, τα </a:t>
            </a:r>
            <a:r>
              <a:rPr lang="el-GR" sz="1600" err="1"/>
              <a:t>οινοποιήσιμα</a:t>
            </a:r>
            <a:r>
              <a:rPr lang="el-GR" sz="1600"/>
              <a:t> σταφύλια έχουν σημαντικά περισσότερα σάκχαρα από τα επιτραπέζια. Αυτό οφείλεται στο γεγονός ότι οι ρόγες είναι μικρότερες και ο χυμός είναι περισσότερο συμπυκνωμένος. Τα σάκχαρα είναι η βάση της διαδικασίας της ζύμωσης, της μετατροπής του σταφυλοχυμού σε κρασί. Οι παραγωγοί φροντίζουν μετρώντας τακτικά τη γλυκύτητα, να έχουν φτάσει τα σταφύλια τα επιθυμητά όρια πριν τον τρύγο.</a:t>
            </a:r>
          </a:p>
          <a:p>
            <a:pPr>
              <a:lnSpc>
                <a:spcPct val="90000"/>
              </a:lnSpc>
            </a:pPr>
            <a:endParaRPr lang="el-GR" sz="1600"/>
          </a:p>
        </p:txBody>
      </p:sp>
      <p:pic>
        <p:nvPicPr>
          <p:cNvPr id="5" name="Εικόνα 4" descr="Εικόνα που περιέχει εσωτερικός χώρος, φρούτο, μούρο&#10;&#10;Περιγραφή που δημιουργήθηκε αυτόματα">
            <a:extLst>
              <a:ext uri="{FF2B5EF4-FFF2-40B4-BE49-F238E27FC236}">
                <a16:creationId xmlns:a16="http://schemas.microsoft.com/office/drawing/2014/main" id="{23085D7F-DECB-25E5-A51B-F7E86814BFB9}"/>
              </a:ext>
            </a:extLst>
          </p:cNvPr>
          <p:cNvPicPr>
            <a:picLocks noChangeAspect="1"/>
          </p:cNvPicPr>
          <p:nvPr/>
        </p:nvPicPr>
        <p:blipFill rotWithShape="1">
          <a:blip r:embed="rId2">
            <a:extLst>
              <a:ext uri="{28A0092B-C50C-407E-A947-70E740481C1C}">
                <a14:useLocalDpi xmlns:a14="http://schemas.microsoft.com/office/drawing/2010/main" val="0"/>
              </a:ext>
            </a:extLst>
          </a:blip>
          <a:srcRect l="25464" r="23994"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5" name="Isosceles Triangle 2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20975333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8F4FBC-918A-F307-201C-A593B1FFF656}"/>
              </a:ext>
            </a:extLst>
          </p:cNvPr>
          <p:cNvSpPr>
            <a:spLocks noGrp="1"/>
          </p:cNvSpPr>
          <p:nvPr>
            <p:ph type="title"/>
          </p:nvPr>
        </p:nvSpPr>
        <p:spPr>
          <a:xfrm>
            <a:off x="5536734" y="609600"/>
            <a:ext cx="3737268" cy="1320800"/>
          </a:xfrm>
        </p:spPr>
        <p:txBody>
          <a:bodyPr>
            <a:normAutofit/>
          </a:bodyPr>
          <a:lstStyle/>
          <a:p>
            <a:r>
              <a:rPr lang="el-GR" dirty="0"/>
              <a:t>επιτραπέζια σταφύλια</a:t>
            </a:r>
          </a:p>
        </p:txBody>
      </p:sp>
      <p:sp>
        <p:nvSpPr>
          <p:cNvPr id="3" name="Θέση περιεχομένου 2">
            <a:extLst>
              <a:ext uri="{FF2B5EF4-FFF2-40B4-BE49-F238E27FC236}">
                <a16:creationId xmlns:a16="http://schemas.microsoft.com/office/drawing/2014/main" id="{2B5E6989-197F-2F4A-26F0-CBF71E0D82FA}"/>
              </a:ext>
            </a:extLst>
          </p:cNvPr>
          <p:cNvSpPr>
            <a:spLocks noGrp="1"/>
          </p:cNvSpPr>
          <p:nvPr>
            <p:ph idx="1"/>
          </p:nvPr>
        </p:nvSpPr>
        <p:spPr>
          <a:xfrm>
            <a:off x="5209563" y="2160589"/>
            <a:ext cx="6096612" cy="3880773"/>
          </a:xfrm>
        </p:spPr>
        <p:txBody>
          <a:bodyPr>
            <a:normAutofit lnSpcReduction="10000"/>
          </a:bodyPr>
          <a:lstStyle/>
          <a:p>
            <a:pPr>
              <a:lnSpc>
                <a:spcPct val="90000"/>
              </a:lnSpc>
            </a:pPr>
            <a:r>
              <a:rPr lang="el-GR" b="1" dirty="0"/>
              <a:t>Στρεμματική απόδοση</a:t>
            </a:r>
            <a:endParaRPr lang="el-GR" dirty="0"/>
          </a:p>
          <a:p>
            <a:pPr>
              <a:lnSpc>
                <a:spcPct val="90000"/>
              </a:lnSpc>
            </a:pPr>
            <a:r>
              <a:rPr lang="el-GR" dirty="0"/>
              <a:t>Η στρεμματική απόδοση των επιτραπέζιων σταφυλιών είναι κατά πολύ μεγαλύτερη αυτής των </a:t>
            </a:r>
            <a:r>
              <a:rPr lang="el-GR" dirty="0" err="1"/>
              <a:t>οινοποιήσιμων</a:t>
            </a:r>
            <a:r>
              <a:rPr lang="el-GR" dirty="0"/>
              <a:t>. Χαμηλότερη στρεμματική απόδοση συνήθως σημαίνει μεγαλύτερη συμπύκνωση των συστατικών του φυτού σε μικρότερη ποσότητα καρπού. Αυτό από μόνο του αποτελεί σημαντική βάση για την παρασκευή κρασιών με εντονότερα τα χαρακτηριστικά της ποικιλίας. Αν τα επιτραπέζια σταφύλια είχαν χαμηλότερες στρεμματικές αποδόσεις, τότε σίγουρα θα ήταν ακριβότερα και όχι τόσο ευρέως διαδεδομένα.</a:t>
            </a:r>
          </a:p>
          <a:p>
            <a:pPr>
              <a:lnSpc>
                <a:spcPct val="90000"/>
              </a:lnSpc>
            </a:pPr>
            <a:r>
              <a:rPr lang="el-GR" b="1" dirty="0"/>
              <a:t>Ποικιλίες : Ραζακί, Σιδερίτης, Φράουλα, </a:t>
            </a:r>
            <a:r>
              <a:rPr lang="en-US" b="1" dirty="0"/>
              <a:t>Cardinal</a:t>
            </a:r>
            <a:r>
              <a:rPr lang="el-GR" b="1" dirty="0"/>
              <a:t>,</a:t>
            </a:r>
            <a:r>
              <a:rPr lang="el-GR" dirty="0"/>
              <a:t> αβγουλάτο, η επιτραπέζια σταφίδα, το Μοσχάτο Αμβούργου, το </a:t>
            </a:r>
            <a:r>
              <a:rPr lang="el-GR" dirty="0" err="1"/>
              <a:t>Αετονύχι</a:t>
            </a:r>
            <a:endParaRPr lang="en-US" b="1" dirty="0"/>
          </a:p>
          <a:p>
            <a:pPr>
              <a:lnSpc>
                <a:spcPct val="90000"/>
              </a:lnSpc>
            </a:pPr>
            <a:endParaRPr lang="el-GR" b="1" dirty="0"/>
          </a:p>
          <a:p>
            <a:pPr>
              <a:lnSpc>
                <a:spcPct val="90000"/>
              </a:lnSpc>
            </a:pPr>
            <a:endParaRPr lang="el-GR" b="1" dirty="0"/>
          </a:p>
          <a:p>
            <a:pPr>
              <a:lnSpc>
                <a:spcPct val="90000"/>
              </a:lnSpc>
            </a:pPr>
            <a:endParaRPr lang="el-GR" b="1" dirty="0"/>
          </a:p>
          <a:p>
            <a:pPr>
              <a:lnSpc>
                <a:spcPct val="90000"/>
              </a:lnSpc>
            </a:pPr>
            <a:endParaRPr lang="el-GR" dirty="0"/>
          </a:p>
          <a:p>
            <a:pPr>
              <a:lnSpc>
                <a:spcPct val="90000"/>
              </a:lnSpc>
            </a:pPr>
            <a:endParaRPr lang="el-GR" dirty="0"/>
          </a:p>
        </p:txBody>
      </p:sp>
      <p:pic>
        <p:nvPicPr>
          <p:cNvPr id="6" name="Εικόνα 5" descr="Εικόνα που περιέχει εσωτερικός χώρος, φρούτο, μούρο&#10;&#10;Περιγραφή που δημιουργήθηκε αυτόματα">
            <a:extLst>
              <a:ext uri="{FF2B5EF4-FFF2-40B4-BE49-F238E27FC236}">
                <a16:creationId xmlns:a16="http://schemas.microsoft.com/office/drawing/2014/main" id="{D93D6897-A821-3F29-2716-7C6179C463A9}"/>
              </a:ext>
            </a:extLst>
          </p:cNvPr>
          <p:cNvPicPr>
            <a:picLocks noChangeAspect="1"/>
          </p:cNvPicPr>
          <p:nvPr/>
        </p:nvPicPr>
        <p:blipFill rotWithShape="1">
          <a:blip r:embed="rId2">
            <a:extLst>
              <a:ext uri="{28A0092B-C50C-407E-A947-70E740481C1C}">
                <a14:useLocalDpi xmlns:a14="http://schemas.microsoft.com/office/drawing/2010/main" val="0"/>
              </a:ext>
            </a:extLst>
          </a:blip>
          <a:srcRect l="25464" r="23994"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6" name="Isosceles Triangle 1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135044198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736D4-2062-F749-340D-798FC6F67C9F}"/>
              </a:ext>
            </a:extLst>
          </p:cNvPr>
          <p:cNvSpPr>
            <a:spLocks noGrp="1"/>
          </p:cNvSpPr>
          <p:nvPr>
            <p:ph type="title"/>
          </p:nvPr>
        </p:nvSpPr>
        <p:spPr>
          <a:xfrm>
            <a:off x="5536734" y="609600"/>
            <a:ext cx="3737268" cy="1320800"/>
          </a:xfrm>
        </p:spPr>
        <p:txBody>
          <a:bodyPr>
            <a:normAutofit/>
          </a:bodyPr>
          <a:lstStyle/>
          <a:p>
            <a:r>
              <a:rPr lang="en-US"/>
              <a:t>Μούστο</a:t>
            </a:r>
            <a:r>
              <a:rPr lang="el-GR"/>
              <a:t>ς</a:t>
            </a:r>
            <a:br>
              <a:rPr lang="en-US"/>
            </a:br>
            <a:endParaRPr lang="el-GR"/>
          </a:p>
        </p:txBody>
      </p:sp>
      <p:sp>
        <p:nvSpPr>
          <p:cNvPr id="3" name="Θέση περιεχομένου 2">
            <a:extLst>
              <a:ext uri="{FF2B5EF4-FFF2-40B4-BE49-F238E27FC236}">
                <a16:creationId xmlns:a16="http://schemas.microsoft.com/office/drawing/2014/main" id="{641FD965-2DDF-3633-E19B-0E19554EFD37}"/>
              </a:ext>
            </a:extLst>
          </p:cNvPr>
          <p:cNvSpPr>
            <a:spLocks noGrp="1"/>
          </p:cNvSpPr>
          <p:nvPr>
            <p:ph idx="1"/>
          </p:nvPr>
        </p:nvSpPr>
        <p:spPr>
          <a:xfrm>
            <a:off x="5209563" y="2160589"/>
            <a:ext cx="4064439" cy="3880773"/>
          </a:xfrm>
        </p:spPr>
        <p:txBody>
          <a:bodyPr>
            <a:normAutofit/>
          </a:bodyPr>
          <a:lstStyle/>
          <a:p>
            <a:r>
              <a:rPr lang="el-GR"/>
              <a:t>Μούστος είναι ο χυμός που λαμβάνουμε από τα στυμμένα σταφύλια.</a:t>
            </a:r>
          </a:p>
          <a:p>
            <a:r>
              <a:rPr lang="el-GR"/>
              <a:t>Έχει μεγάλη περιεκτικότητα σε ζάχαρα</a:t>
            </a:r>
          </a:p>
          <a:p>
            <a:r>
              <a:rPr lang="el-GR"/>
              <a:t>Ανάλογα με τα σταφύλια είναι λευκός ή κόκκινος</a:t>
            </a:r>
          </a:p>
          <a:p>
            <a:r>
              <a:rPr lang="el-GR"/>
              <a:t>Χρησιμοποιείται για παραγωγή κρασιού, πετιμεζιού, μουσταλευριάς κλπ. </a:t>
            </a:r>
          </a:p>
        </p:txBody>
      </p:sp>
      <p:pic>
        <p:nvPicPr>
          <p:cNvPr id="5" name="Εικόνα 4">
            <a:extLst>
              <a:ext uri="{FF2B5EF4-FFF2-40B4-BE49-F238E27FC236}">
                <a16:creationId xmlns:a16="http://schemas.microsoft.com/office/drawing/2014/main" id="{111C368F-3CB2-FE18-5444-1677D1AA187D}"/>
              </a:ext>
            </a:extLst>
          </p:cNvPr>
          <p:cNvPicPr>
            <a:picLocks noChangeAspect="1"/>
          </p:cNvPicPr>
          <p:nvPr/>
        </p:nvPicPr>
        <p:blipFill rotWithShape="1">
          <a:blip r:embed="rId2">
            <a:extLst>
              <a:ext uri="{28A0092B-C50C-407E-A947-70E740481C1C}">
                <a14:useLocalDpi xmlns:a14="http://schemas.microsoft.com/office/drawing/2010/main" val="0"/>
              </a:ext>
            </a:extLst>
          </a:blip>
          <a:srcRect l="19641" r="27848"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1" name="Isosceles Triangle 3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419051781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0B9BF3-F668-5697-08A6-4A0B8ECF20D9}"/>
              </a:ext>
            </a:extLst>
          </p:cNvPr>
          <p:cNvSpPr>
            <a:spLocks noGrp="1"/>
          </p:cNvSpPr>
          <p:nvPr>
            <p:ph type="title"/>
          </p:nvPr>
        </p:nvSpPr>
        <p:spPr>
          <a:xfrm>
            <a:off x="5536734" y="609600"/>
            <a:ext cx="3737268" cy="1320800"/>
          </a:xfrm>
        </p:spPr>
        <p:txBody>
          <a:bodyPr>
            <a:normAutofit/>
          </a:bodyPr>
          <a:lstStyle/>
          <a:p>
            <a:r>
              <a:rPr lang="en-US" err="1"/>
              <a:t>Κρ</a:t>
            </a:r>
            <a:r>
              <a:rPr lang="en-US"/>
              <a:t>ασ</a:t>
            </a:r>
            <a:r>
              <a:rPr lang="el-GR"/>
              <a:t>ί</a:t>
            </a:r>
            <a:endParaRPr lang="el-GR" dirty="0"/>
          </a:p>
        </p:txBody>
      </p:sp>
      <p:sp>
        <p:nvSpPr>
          <p:cNvPr id="3" name="Θέση περιεχομένου 2">
            <a:extLst>
              <a:ext uri="{FF2B5EF4-FFF2-40B4-BE49-F238E27FC236}">
                <a16:creationId xmlns:a16="http://schemas.microsoft.com/office/drawing/2014/main" id="{D1381823-919F-C69D-3191-5B763D1FF870}"/>
              </a:ext>
            </a:extLst>
          </p:cNvPr>
          <p:cNvSpPr>
            <a:spLocks noGrp="1"/>
          </p:cNvSpPr>
          <p:nvPr>
            <p:ph idx="1"/>
          </p:nvPr>
        </p:nvSpPr>
        <p:spPr>
          <a:xfrm>
            <a:off x="5209563" y="1930401"/>
            <a:ext cx="6458562" cy="4110962"/>
          </a:xfrm>
        </p:spPr>
        <p:txBody>
          <a:bodyPr>
            <a:normAutofit fontScale="92500" lnSpcReduction="10000"/>
          </a:bodyPr>
          <a:lstStyle/>
          <a:p>
            <a:pPr>
              <a:lnSpc>
                <a:spcPct val="90000"/>
              </a:lnSpc>
            </a:pPr>
            <a:r>
              <a:rPr lang="el-GR" b="1" i="0" u="none" strike="noStrike" baseline="0" dirty="0">
                <a:latin typeface="Calibri" panose="020F0502020204030204" pitchFamily="34" charset="0"/>
              </a:rPr>
              <a:t>Οινοποίηση</a:t>
            </a:r>
            <a:r>
              <a:rPr lang="en-US" b="1" i="0" u="none" strike="noStrike" baseline="0" dirty="0">
                <a:latin typeface="Calibri" panose="020F0502020204030204" pitchFamily="34" charset="0"/>
              </a:rPr>
              <a:t>:</a:t>
            </a:r>
          </a:p>
          <a:p>
            <a:pPr>
              <a:lnSpc>
                <a:spcPct val="90000"/>
              </a:lnSpc>
            </a:pPr>
            <a:r>
              <a:rPr lang="en-US" dirty="0">
                <a:latin typeface="Calibri" panose="020F0502020204030204" pitchFamily="34" charset="0"/>
              </a:rPr>
              <a:t>T</a:t>
            </a:r>
            <a:r>
              <a:rPr lang="el-GR" b="0" i="0" u="none" strike="noStrike" baseline="0" dirty="0">
                <a:latin typeface="Calibri" panose="020F0502020204030204" pitchFamily="34" charset="0"/>
              </a:rPr>
              <a:t>ο σύνολο των ενεργειών για μετατροπή των σταφυλιών σε οίνο.</a:t>
            </a:r>
          </a:p>
          <a:p>
            <a:pPr>
              <a:lnSpc>
                <a:spcPct val="90000"/>
              </a:lnSpc>
            </a:pPr>
            <a:r>
              <a:rPr lang="el-GR" b="0" i="0" u="none" strike="noStrike" baseline="0" dirty="0">
                <a:latin typeface="Calibri" panose="020F0502020204030204" pitchFamily="34" charset="0"/>
              </a:rPr>
              <a:t>– Ανάλογα </a:t>
            </a:r>
            <a:r>
              <a:rPr lang="el-GR" dirty="0">
                <a:latin typeface="Calibri" panose="020F0502020204030204" pitchFamily="34" charset="0"/>
              </a:rPr>
              <a:t>με την ποιότητα της πρώτης ύλης τον </a:t>
            </a:r>
            <a:r>
              <a:rPr lang="el-GR" b="0" i="0" u="none" strike="noStrike" baseline="0" dirty="0">
                <a:latin typeface="Calibri" panose="020F0502020204030204" pitchFamily="34" charset="0"/>
              </a:rPr>
              <a:t>τύπο του οίνου προς παραγωγή εφαρμόζονται διαφορετικές οινοποιήσεις.</a:t>
            </a:r>
          </a:p>
          <a:p>
            <a:pPr>
              <a:lnSpc>
                <a:spcPct val="90000"/>
              </a:lnSpc>
            </a:pPr>
            <a:endParaRPr lang="el-GR" b="0" i="0" u="none" strike="noStrike" baseline="0" dirty="0">
              <a:latin typeface="Calibri" panose="020F0502020204030204" pitchFamily="34" charset="0"/>
            </a:endParaRPr>
          </a:p>
          <a:p>
            <a:pPr>
              <a:lnSpc>
                <a:spcPct val="90000"/>
              </a:lnSpc>
            </a:pPr>
            <a:r>
              <a:rPr lang="el-GR" b="0" i="0" u="none" strike="noStrike" baseline="0" dirty="0">
                <a:latin typeface="Calibri" panose="020F0502020204030204" pitchFamily="34" charset="0"/>
              </a:rPr>
              <a:t>Κύριες κατηγορίες παρασκευής οίνων :</a:t>
            </a:r>
          </a:p>
          <a:p>
            <a:pPr>
              <a:lnSpc>
                <a:spcPct val="90000"/>
              </a:lnSpc>
            </a:pPr>
            <a:r>
              <a:rPr lang="el-GR" b="0" i="0" u="none" strike="noStrike" baseline="0" dirty="0">
                <a:latin typeface="Calibri" panose="020F0502020204030204" pitchFamily="34" charset="0"/>
              </a:rPr>
              <a:t>– Ερυθρή οινοποίηση</a:t>
            </a:r>
          </a:p>
          <a:p>
            <a:pPr>
              <a:lnSpc>
                <a:spcPct val="90000"/>
              </a:lnSpc>
            </a:pPr>
            <a:r>
              <a:rPr lang="el-GR" b="0" i="0" u="none" strike="noStrike" baseline="0" dirty="0">
                <a:latin typeface="Calibri" panose="020F0502020204030204" pitchFamily="34" charset="0"/>
              </a:rPr>
              <a:t>– Λευκή οινοποίηση</a:t>
            </a:r>
          </a:p>
          <a:p>
            <a:pPr>
              <a:lnSpc>
                <a:spcPct val="90000"/>
              </a:lnSpc>
            </a:pPr>
            <a:r>
              <a:rPr lang="el-GR" b="0" i="0" u="none" strike="noStrike" baseline="0" dirty="0">
                <a:latin typeface="Calibri" panose="020F0502020204030204" pitchFamily="34" charset="0"/>
              </a:rPr>
              <a:t>– Ερυθρωπή οινοποίηση</a:t>
            </a:r>
          </a:p>
          <a:p>
            <a:pPr>
              <a:lnSpc>
                <a:spcPct val="90000"/>
              </a:lnSpc>
            </a:pPr>
            <a:r>
              <a:rPr lang="el-GR" b="0" i="0" u="none" strike="noStrike" baseline="0" dirty="0">
                <a:latin typeface="Calibri" panose="020F0502020204030204" pitchFamily="34" charset="0"/>
              </a:rPr>
              <a:t>– Ειδικές οινοποιήσεις</a:t>
            </a:r>
          </a:p>
          <a:p>
            <a:pPr>
              <a:lnSpc>
                <a:spcPct val="90000"/>
              </a:lnSpc>
            </a:pPr>
            <a:endParaRPr lang="el-GR" dirty="0">
              <a:latin typeface="Calibri" panose="020F0502020204030204" pitchFamily="34" charset="0"/>
            </a:endParaRPr>
          </a:p>
          <a:p>
            <a:pPr>
              <a:lnSpc>
                <a:spcPct val="90000"/>
              </a:lnSpc>
            </a:pPr>
            <a:r>
              <a:rPr lang="el-GR" b="1" i="1" dirty="0"/>
              <a:t>"Ο φυσικός προορισμός του οίνου είναι να γίνει ξύδι και μάλιστα ξύδι κακής ποιότητας"</a:t>
            </a:r>
            <a:r>
              <a:rPr lang="el-GR" dirty="0"/>
              <a:t>. </a:t>
            </a:r>
            <a:r>
              <a:rPr lang="en-US" b="0" i="1" u="none" strike="noStrike" baseline="0" dirty="0">
                <a:latin typeface="Calibri" panose="020F0502020204030204" pitchFamily="34" charset="0"/>
              </a:rPr>
              <a:t>(Pascal </a:t>
            </a:r>
            <a:r>
              <a:rPr lang="en-US" b="0" i="1" u="none" strike="noStrike" baseline="0" dirty="0" err="1">
                <a:latin typeface="Calibri" panose="020F0502020204030204" pitchFamily="34" charset="0"/>
              </a:rPr>
              <a:t>Ribereau-Gayon</a:t>
            </a:r>
            <a:r>
              <a:rPr lang="en-US" b="0" i="1" u="none" strike="noStrike" baseline="0" dirty="0">
                <a:latin typeface="Calibri" panose="020F0502020204030204" pitchFamily="34" charset="0"/>
              </a:rPr>
              <a:t>)</a:t>
            </a:r>
            <a:endParaRPr lang="el-GR" b="0" i="1" u="none" strike="noStrike" baseline="0" dirty="0">
              <a:latin typeface="Calibri" panose="020F0502020204030204" pitchFamily="34" charset="0"/>
            </a:endParaRPr>
          </a:p>
          <a:p>
            <a:pPr>
              <a:lnSpc>
                <a:spcPct val="90000"/>
              </a:lnSpc>
            </a:pPr>
            <a:endParaRPr lang="el-GR" dirty="0"/>
          </a:p>
        </p:txBody>
      </p:sp>
      <p:pic>
        <p:nvPicPr>
          <p:cNvPr id="4" name="Εικόνα 3" descr="Εικόνα που περιέχει δάπεδο&#10;&#10;Περιγραφή που δημιουργήθηκε αυτόματα">
            <a:extLst>
              <a:ext uri="{FF2B5EF4-FFF2-40B4-BE49-F238E27FC236}">
                <a16:creationId xmlns:a16="http://schemas.microsoft.com/office/drawing/2014/main" id="{88CE0615-17CF-200B-702F-2A4681D6862D}"/>
              </a:ext>
            </a:extLst>
          </p:cNvPr>
          <p:cNvPicPr>
            <a:picLocks noChangeAspect="1"/>
          </p:cNvPicPr>
          <p:nvPr/>
        </p:nvPicPr>
        <p:blipFill rotWithShape="1">
          <a:blip r:embed="rId2">
            <a:extLst>
              <a:ext uri="{28A0092B-C50C-407E-A947-70E740481C1C}">
                <a14:useLocalDpi xmlns:a14="http://schemas.microsoft.com/office/drawing/2010/main" val="0"/>
              </a:ext>
            </a:extLst>
          </a:blip>
          <a:srcRect l="21776" r="25713"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5" name="Isosceles Triangle 2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3790503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1CCB7B-2928-D47A-DC67-22BB2B945970}"/>
              </a:ext>
            </a:extLst>
          </p:cNvPr>
          <p:cNvSpPr>
            <a:spLocks noGrp="1"/>
          </p:cNvSpPr>
          <p:nvPr>
            <p:ph type="title"/>
          </p:nvPr>
        </p:nvSpPr>
        <p:spPr>
          <a:xfrm>
            <a:off x="5536734" y="609600"/>
            <a:ext cx="3737268" cy="1320800"/>
          </a:xfrm>
        </p:spPr>
        <p:txBody>
          <a:bodyPr>
            <a:normAutofit/>
          </a:bodyPr>
          <a:lstStyle/>
          <a:p>
            <a:r>
              <a:rPr lang="el-GR"/>
              <a:t>ΖΥΜΩΣΗ</a:t>
            </a:r>
            <a:endParaRPr lang="el-GR" dirty="0"/>
          </a:p>
        </p:txBody>
      </p:sp>
      <p:sp>
        <p:nvSpPr>
          <p:cNvPr id="3" name="Θέση περιεχομένου 2">
            <a:extLst>
              <a:ext uri="{FF2B5EF4-FFF2-40B4-BE49-F238E27FC236}">
                <a16:creationId xmlns:a16="http://schemas.microsoft.com/office/drawing/2014/main" id="{6ADE713C-17F4-6AC9-F42D-A5CFE24F9E45}"/>
              </a:ext>
            </a:extLst>
          </p:cNvPr>
          <p:cNvSpPr>
            <a:spLocks noGrp="1"/>
          </p:cNvSpPr>
          <p:nvPr>
            <p:ph idx="1"/>
          </p:nvPr>
        </p:nvSpPr>
        <p:spPr>
          <a:xfrm>
            <a:off x="5209563" y="2160589"/>
            <a:ext cx="4064439" cy="3880773"/>
          </a:xfrm>
        </p:spPr>
        <p:txBody>
          <a:bodyPr>
            <a:normAutofit/>
          </a:bodyPr>
          <a:lstStyle/>
          <a:p>
            <a:r>
              <a:rPr lang="el-GR"/>
              <a:t>Κατευθυνόμενη ή φυσική</a:t>
            </a:r>
            <a:endParaRPr lang="en-US"/>
          </a:p>
          <a:p>
            <a:endParaRPr lang="en-US"/>
          </a:p>
          <a:p>
            <a:r>
              <a:rPr lang="el-GR" b="1"/>
              <a:t>Φυσική είναι η ζύμωση που γίνεται με την μικροβιακή χλωρίδα του σταφυλιού.</a:t>
            </a:r>
          </a:p>
          <a:p>
            <a:r>
              <a:rPr lang="el-GR" b="1"/>
              <a:t>Η κατευθυνόμενη ζύμωση γίνεται με την προσθήκη πριν από έναρξη της ζύμωσης ποσότητα οινοποιητικής ζύμης που παράγεται βιομηχανικά</a:t>
            </a:r>
          </a:p>
          <a:p>
            <a:endParaRPr lang="el-GR" dirty="0"/>
          </a:p>
        </p:txBody>
      </p:sp>
      <p:pic>
        <p:nvPicPr>
          <p:cNvPr id="4" name="Εικόνα 3" descr="Εικόνα που περιέχει δάπεδο&#10;&#10;Περιγραφή που δημιουργήθηκε αυτόματα">
            <a:extLst>
              <a:ext uri="{FF2B5EF4-FFF2-40B4-BE49-F238E27FC236}">
                <a16:creationId xmlns:a16="http://schemas.microsoft.com/office/drawing/2014/main" id="{1DE44964-E2C8-82C0-4CD0-425381A0896B}"/>
              </a:ext>
            </a:extLst>
          </p:cNvPr>
          <p:cNvPicPr>
            <a:picLocks noChangeAspect="1"/>
          </p:cNvPicPr>
          <p:nvPr/>
        </p:nvPicPr>
        <p:blipFill rotWithShape="1">
          <a:blip r:embed="rId2">
            <a:extLst>
              <a:ext uri="{28A0092B-C50C-407E-A947-70E740481C1C}">
                <a14:useLocalDpi xmlns:a14="http://schemas.microsoft.com/office/drawing/2010/main" val="0"/>
              </a:ext>
            </a:extLst>
          </a:blip>
          <a:srcRect l="21776" r="25713"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5" name="Isosceles Triangle 2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282820781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66DF6A-4796-C681-6433-23B33F015B8B}"/>
              </a:ext>
            </a:extLst>
          </p:cNvPr>
          <p:cNvSpPr>
            <a:spLocks noGrp="1"/>
          </p:cNvSpPr>
          <p:nvPr>
            <p:ph type="title"/>
          </p:nvPr>
        </p:nvSpPr>
        <p:spPr>
          <a:xfrm>
            <a:off x="5536734" y="609600"/>
            <a:ext cx="3737268" cy="1320800"/>
          </a:xfrm>
        </p:spPr>
        <p:txBody>
          <a:bodyPr>
            <a:normAutofit/>
          </a:bodyPr>
          <a:lstStyle/>
          <a:p>
            <a:r>
              <a:rPr lang="el-GR" dirty="0"/>
              <a:t>Λευκή οινοποίηση</a:t>
            </a:r>
          </a:p>
        </p:txBody>
      </p:sp>
      <p:sp>
        <p:nvSpPr>
          <p:cNvPr id="3" name="Θέση περιεχομένου 2">
            <a:extLst>
              <a:ext uri="{FF2B5EF4-FFF2-40B4-BE49-F238E27FC236}">
                <a16:creationId xmlns:a16="http://schemas.microsoft.com/office/drawing/2014/main" id="{A93A4F15-9338-9217-D8B3-2FBD9095F00C}"/>
              </a:ext>
            </a:extLst>
          </p:cNvPr>
          <p:cNvSpPr>
            <a:spLocks noGrp="1"/>
          </p:cNvSpPr>
          <p:nvPr>
            <p:ph idx="1"/>
          </p:nvPr>
        </p:nvSpPr>
        <p:spPr>
          <a:xfrm>
            <a:off x="5209563" y="2160589"/>
            <a:ext cx="5667987" cy="4306886"/>
          </a:xfrm>
        </p:spPr>
        <p:txBody>
          <a:bodyPr>
            <a:normAutofit/>
          </a:bodyPr>
          <a:lstStyle/>
          <a:p>
            <a:pPr>
              <a:lnSpc>
                <a:spcPct val="90000"/>
              </a:lnSpc>
            </a:pPr>
            <a:r>
              <a:rPr lang="el-GR" dirty="0"/>
              <a:t>Η λευκή οινοποίηση γίνεται με λευκές αλλά και ερυθρές ποικιλίες.</a:t>
            </a:r>
          </a:p>
          <a:p>
            <a:pPr>
              <a:lnSpc>
                <a:spcPct val="90000"/>
              </a:lnSpc>
            </a:pPr>
            <a:r>
              <a:rPr lang="el-GR" dirty="0"/>
              <a:t>Ο αλκοολικός βαθμός του οίνου να ρυθμίζεται στο  11.5% και σε ορισμένες περιπτώσεις στο 11%. </a:t>
            </a:r>
          </a:p>
          <a:p>
            <a:pPr>
              <a:lnSpc>
                <a:spcPct val="90000"/>
              </a:lnSpc>
            </a:pPr>
            <a:r>
              <a:rPr lang="el-GR" dirty="0"/>
              <a:t>Η λευκή οινοποίηση με ερυθρά σταφύλια είναι δυνατή να γίνει επειδή οι χρωστικές </a:t>
            </a:r>
            <a:r>
              <a:rPr lang="el-GR" dirty="0" err="1"/>
              <a:t>ανθοκυάνες</a:t>
            </a:r>
            <a:r>
              <a:rPr lang="el-GR" dirty="0"/>
              <a:t> βρίσκονται στη φλούδα ενώ η σάρκα δεν έχει .</a:t>
            </a:r>
          </a:p>
          <a:p>
            <a:pPr>
              <a:lnSpc>
                <a:spcPct val="90000"/>
              </a:lnSpc>
            </a:pPr>
            <a:r>
              <a:rPr lang="el-GR" dirty="0"/>
              <a:t>Για να παραχθεί λευκός οίνος, αμέσως μετά την θραύση των σταφυλιών να απομακρύνονται αμέσως το γλεύκος από τα στέμφυλα πριν την μεταφέρουμε στον βιοαντιδραστήρα ζύμωσης. </a:t>
            </a:r>
          </a:p>
          <a:p>
            <a:pPr>
              <a:lnSpc>
                <a:spcPct val="90000"/>
              </a:lnSpc>
            </a:pPr>
            <a:endParaRPr lang="el-GR" dirty="0"/>
          </a:p>
        </p:txBody>
      </p:sp>
      <p:pic>
        <p:nvPicPr>
          <p:cNvPr id="5" name="Εικόνα 4" descr="Εικόνα που περιέχει κρασί, δοχείο, γυαλιά, ποτήρι&#10;&#10;Περιγραφή που δημιουργήθηκε αυτόματα">
            <a:extLst>
              <a:ext uri="{FF2B5EF4-FFF2-40B4-BE49-F238E27FC236}">
                <a16:creationId xmlns:a16="http://schemas.microsoft.com/office/drawing/2014/main" id="{8453BB10-EA06-E607-27BD-39BF712B906E}"/>
              </a:ext>
            </a:extLst>
          </p:cNvPr>
          <p:cNvPicPr>
            <a:picLocks noChangeAspect="1"/>
          </p:cNvPicPr>
          <p:nvPr/>
        </p:nvPicPr>
        <p:blipFill rotWithShape="1">
          <a:blip r:embed="rId2">
            <a:extLst>
              <a:ext uri="{28A0092B-C50C-407E-A947-70E740481C1C}">
                <a14:useLocalDpi xmlns:a14="http://schemas.microsoft.com/office/drawing/2010/main" val="0"/>
              </a:ext>
            </a:extLst>
          </a:blip>
          <a:srcRect l="22032" r="25457"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5" name="Isosceles Triangle 2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357995100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Όψη">
  <a:themeElements>
    <a:clrScheme name="Όψη">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526</TotalTime>
  <Words>1569</Words>
  <Application>Microsoft Office PowerPoint</Application>
  <PresentationFormat>Ευρεία οθόνη</PresentationFormat>
  <Paragraphs>137</Paragraphs>
  <Slides>21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21</vt:i4>
      </vt:variant>
    </vt:vector>
  </HeadingPairs>
  <TitlesOfParts>
    <vt:vector size="27" baseType="lpstr">
      <vt:lpstr>Arial</vt:lpstr>
      <vt:lpstr>Calibri</vt:lpstr>
      <vt:lpstr>Trebuchet MS</vt:lpstr>
      <vt:lpstr>Wingdings</vt:lpstr>
      <vt:lpstr>Wingdings 3</vt:lpstr>
      <vt:lpstr>Όψη</vt:lpstr>
      <vt:lpstr>Προϊόντα από αμπέλι</vt:lpstr>
      <vt:lpstr>Προϊόντα από αμπέλι</vt:lpstr>
      <vt:lpstr>επιτραπέζια σταφύλια</vt:lpstr>
      <vt:lpstr>επιτραπέζια σταφύλια</vt:lpstr>
      <vt:lpstr>επιτραπέζια σταφύλια</vt:lpstr>
      <vt:lpstr>Μούστος </vt:lpstr>
      <vt:lpstr>Κρασί</vt:lpstr>
      <vt:lpstr>ΖΥΜΩΣΗ</vt:lpstr>
      <vt:lpstr>Λευκή οινοποίηση</vt:lpstr>
      <vt:lpstr>Ερυθρά οινοποίηση</vt:lpstr>
      <vt:lpstr>Πετιμέζι</vt:lpstr>
      <vt:lpstr>Σταφίδα</vt:lpstr>
      <vt:lpstr>Διατροφική αξία σταφίδας</vt:lpstr>
      <vt:lpstr>Γλυκίσματα </vt:lpstr>
      <vt:lpstr>Οινοπνευματωδών ποτών (πχ τσίπουρο, γκράπα) </vt:lpstr>
      <vt:lpstr>Τσίπουρο</vt:lpstr>
      <vt:lpstr>Τσίπουρο</vt:lpstr>
      <vt:lpstr>Οινοπνεύμα (αιθανόλη) </vt:lpstr>
      <vt:lpstr>Ξύδι</vt:lpstr>
      <vt:lpstr>Τα φύλλα του αμπελιού  χρησιμοποιούνται στη μαγειρική (ντολμάδες) </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Προϊόντα από αμπέλι</dc:title>
  <dc:creator>Agapi Dima</dc:creator>
  <cp:lastModifiedBy>Δήμα Αγάπη</cp:lastModifiedBy>
  <cp:revision>8</cp:revision>
  <dcterms:created xsi:type="dcterms:W3CDTF">2023-05-02T12:54:28Z</dcterms:created>
  <dcterms:modified xsi:type="dcterms:W3CDTF">2024-03-24T17:47:58Z</dcterms:modified>
</cp:coreProperties>
</file>