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75" r:id="rId3"/>
    <p:sldId id="292"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7" r:id="rId20"/>
    <p:sldId id="279" r:id="rId21"/>
    <p:sldId id="286" r:id="rId22"/>
    <p:sldId id="281" r:id="rId23"/>
    <p:sldId id="282" r:id="rId24"/>
    <p:sldId id="285" r:id="rId25"/>
    <p:sldId id="284" r:id="rId26"/>
    <p:sldId id="290" r:id="rId27"/>
    <p:sldId id="287" r:id="rId28"/>
    <p:sldId id="288" r:id="rId29"/>
    <p:sldId id="291" r:id="rId30"/>
    <p:sldId id="289" r:id="rId31"/>
    <p:sldId id="293" r:id="rId32"/>
    <p:sldId id="307" r:id="rId33"/>
    <p:sldId id="294" r:id="rId34"/>
    <p:sldId id="295" r:id="rId35"/>
    <p:sldId id="297" r:id="rId36"/>
    <p:sldId id="298" r:id="rId37"/>
    <p:sldId id="296" r:id="rId38"/>
    <p:sldId id="299" r:id="rId39"/>
    <p:sldId id="300" r:id="rId40"/>
    <p:sldId id="301" r:id="rId41"/>
    <p:sldId id="302" r:id="rId42"/>
    <p:sldId id="303" r:id="rId43"/>
    <p:sldId id="304" r:id="rId44"/>
    <p:sldId id="305" r:id="rId45"/>
    <p:sldId id="283"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Φωτεινό στυλ 3 - Έμφαση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Μεσαίο στυλ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Φωτεινό στυλ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Φωτεινό στυλ 1 - Έμφαση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18BB34-F4E9-4605-86C2-D2D9A9AC76E6}"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CA368EA0-57B9-4081-A3DD-A4EC403FB7AD}">
      <dgm:prSet/>
      <dgm:spPr/>
      <dgm:t>
        <a:bodyPr/>
        <a:lstStyle/>
        <a:p>
          <a:r>
            <a:rPr lang="el-GR" b="1" dirty="0"/>
            <a:t>Γενική μορφολογία Πρεμνού (αμπέλι) </a:t>
          </a:r>
          <a:endParaRPr lang="en-US" b="1" dirty="0"/>
        </a:p>
      </dgm:t>
    </dgm:pt>
    <dgm:pt modelId="{A4BDB885-8852-40B9-824A-166696AE35E7}" type="parTrans" cxnId="{4BA14273-ED76-4712-B64F-3357B21E89F5}">
      <dgm:prSet/>
      <dgm:spPr/>
      <dgm:t>
        <a:bodyPr/>
        <a:lstStyle/>
        <a:p>
          <a:endParaRPr lang="en-US"/>
        </a:p>
      </dgm:t>
    </dgm:pt>
    <dgm:pt modelId="{69E6CB1A-6A2D-4D3F-8679-FFEC410B213B}" type="sibTrans" cxnId="{4BA14273-ED76-4712-B64F-3357B21E89F5}">
      <dgm:prSet/>
      <dgm:spPr/>
      <dgm:t>
        <a:bodyPr/>
        <a:lstStyle/>
        <a:p>
          <a:endParaRPr lang="en-US"/>
        </a:p>
      </dgm:t>
    </dgm:pt>
    <dgm:pt modelId="{DD28DA22-72DF-442D-B1E4-5401B2CB7F32}">
      <dgm:prSet/>
      <dgm:spPr/>
      <dgm:t>
        <a:bodyPr/>
        <a:lstStyle/>
        <a:p>
          <a:r>
            <a:rPr lang="el-GR" dirty="0"/>
            <a:t>Ρίζα</a:t>
          </a:r>
          <a:endParaRPr lang="en-US" dirty="0"/>
        </a:p>
      </dgm:t>
    </dgm:pt>
    <dgm:pt modelId="{77DDAD9C-7EEA-4190-AB5E-F539D36D8254}" type="parTrans" cxnId="{75487D1F-9299-4292-9BCC-B85250523329}">
      <dgm:prSet/>
      <dgm:spPr/>
      <dgm:t>
        <a:bodyPr/>
        <a:lstStyle/>
        <a:p>
          <a:endParaRPr lang="en-US"/>
        </a:p>
      </dgm:t>
    </dgm:pt>
    <dgm:pt modelId="{59B6EEED-9556-4776-AC31-361A5457EB21}" type="sibTrans" cxnId="{75487D1F-9299-4292-9BCC-B85250523329}">
      <dgm:prSet/>
      <dgm:spPr/>
      <dgm:t>
        <a:bodyPr/>
        <a:lstStyle/>
        <a:p>
          <a:endParaRPr lang="en-US"/>
        </a:p>
      </dgm:t>
    </dgm:pt>
    <dgm:pt modelId="{3F9D3589-F5F7-44AB-BC23-6922D0021CB6}">
      <dgm:prSet/>
      <dgm:spPr/>
      <dgm:t>
        <a:bodyPr/>
        <a:lstStyle/>
        <a:p>
          <a:r>
            <a:rPr lang="el-GR" dirty="0"/>
            <a:t>Βλαστός</a:t>
          </a:r>
          <a:endParaRPr lang="en-US" dirty="0"/>
        </a:p>
      </dgm:t>
    </dgm:pt>
    <dgm:pt modelId="{E8AB3AA6-9128-44A1-A4FF-9A4906BE377C}" type="parTrans" cxnId="{7F851103-FEFB-4449-9669-D73D3224C8B0}">
      <dgm:prSet/>
      <dgm:spPr/>
      <dgm:t>
        <a:bodyPr/>
        <a:lstStyle/>
        <a:p>
          <a:endParaRPr lang="en-US"/>
        </a:p>
      </dgm:t>
    </dgm:pt>
    <dgm:pt modelId="{DDDD0981-3685-4719-AF39-D99A0F695D99}" type="sibTrans" cxnId="{7F851103-FEFB-4449-9669-D73D3224C8B0}">
      <dgm:prSet/>
      <dgm:spPr/>
      <dgm:t>
        <a:bodyPr/>
        <a:lstStyle/>
        <a:p>
          <a:endParaRPr lang="en-US"/>
        </a:p>
      </dgm:t>
    </dgm:pt>
    <dgm:pt modelId="{1F294761-AED0-4D67-BFC9-60A7F8F5603F}">
      <dgm:prSet/>
      <dgm:spPr/>
      <dgm:t>
        <a:bodyPr/>
        <a:lstStyle/>
        <a:p>
          <a:r>
            <a:rPr lang="el-GR" dirty="0"/>
            <a:t>Φύλλα</a:t>
          </a:r>
          <a:endParaRPr lang="en-US" dirty="0"/>
        </a:p>
      </dgm:t>
    </dgm:pt>
    <dgm:pt modelId="{A4EFA22E-6801-464C-9C7D-6B4B457245FF}" type="parTrans" cxnId="{F4A7262C-60BA-4596-B05A-097F833212A5}">
      <dgm:prSet/>
      <dgm:spPr/>
      <dgm:t>
        <a:bodyPr/>
        <a:lstStyle/>
        <a:p>
          <a:endParaRPr lang="en-US"/>
        </a:p>
      </dgm:t>
    </dgm:pt>
    <dgm:pt modelId="{0C037C37-2B9C-49F5-A66E-72929C491101}" type="sibTrans" cxnId="{F4A7262C-60BA-4596-B05A-097F833212A5}">
      <dgm:prSet/>
      <dgm:spPr/>
      <dgm:t>
        <a:bodyPr/>
        <a:lstStyle/>
        <a:p>
          <a:endParaRPr lang="en-US"/>
        </a:p>
      </dgm:t>
    </dgm:pt>
    <dgm:pt modelId="{ED9A4E35-080F-43B0-A9A6-89D81CE59124}">
      <dgm:prSet/>
      <dgm:spPr/>
      <dgm:t>
        <a:bodyPr/>
        <a:lstStyle/>
        <a:p>
          <a:r>
            <a:rPr lang="el-GR" dirty="0"/>
            <a:t>Άνθη</a:t>
          </a:r>
          <a:r>
            <a:rPr lang="en-US" dirty="0"/>
            <a:t> </a:t>
          </a:r>
          <a:r>
            <a:rPr lang="el-GR" dirty="0"/>
            <a:t>και οι καρποί </a:t>
          </a:r>
          <a:endParaRPr lang="en-US" dirty="0"/>
        </a:p>
      </dgm:t>
    </dgm:pt>
    <dgm:pt modelId="{2B18D137-BA58-4877-8CFE-1ED2C5D95565}" type="parTrans" cxnId="{4DBA62FC-3B4B-48D8-9752-FC5C8107124A}">
      <dgm:prSet/>
      <dgm:spPr/>
      <dgm:t>
        <a:bodyPr/>
        <a:lstStyle/>
        <a:p>
          <a:endParaRPr lang="en-US"/>
        </a:p>
      </dgm:t>
    </dgm:pt>
    <dgm:pt modelId="{7E1B4CEB-1A5D-482F-B016-87F0A2E56E0D}" type="sibTrans" cxnId="{4DBA62FC-3B4B-48D8-9752-FC5C8107124A}">
      <dgm:prSet/>
      <dgm:spPr/>
      <dgm:t>
        <a:bodyPr/>
        <a:lstStyle/>
        <a:p>
          <a:endParaRPr lang="en-US"/>
        </a:p>
      </dgm:t>
    </dgm:pt>
    <dgm:pt modelId="{CF01B1F3-FD4B-4987-A9A8-CC2C3F8BDA5C}" type="pres">
      <dgm:prSet presAssocID="{DB18BB34-F4E9-4605-86C2-D2D9A9AC76E6}" presName="outerComposite" presStyleCnt="0">
        <dgm:presLayoutVars>
          <dgm:chMax val="5"/>
          <dgm:dir/>
          <dgm:resizeHandles val="exact"/>
        </dgm:presLayoutVars>
      </dgm:prSet>
      <dgm:spPr/>
    </dgm:pt>
    <dgm:pt modelId="{66596FEA-74F2-47C9-BD21-EC196192E6FA}" type="pres">
      <dgm:prSet presAssocID="{DB18BB34-F4E9-4605-86C2-D2D9A9AC76E6}" presName="dummyMaxCanvas" presStyleCnt="0">
        <dgm:presLayoutVars/>
      </dgm:prSet>
      <dgm:spPr/>
    </dgm:pt>
    <dgm:pt modelId="{43E7C434-90AC-43A4-AA5B-BCD2ABBFA54C}" type="pres">
      <dgm:prSet presAssocID="{DB18BB34-F4E9-4605-86C2-D2D9A9AC76E6}" presName="FiveNodes_1" presStyleLbl="node1" presStyleIdx="0" presStyleCnt="5">
        <dgm:presLayoutVars>
          <dgm:bulletEnabled val="1"/>
        </dgm:presLayoutVars>
      </dgm:prSet>
      <dgm:spPr/>
    </dgm:pt>
    <dgm:pt modelId="{685998D8-720D-414F-BF19-C58FA6305799}" type="pres">
      <dgm:prSet presAssocID="{DB18BB34-F4E9-4605-86C2-D2D9A9AC76E6}" presName="FiveNodes_2" presStyleLbl="node1" presStyleIdx="1" presStyleCnt="5">
        <dgm:presLayoutVars>
          <dgm:bulletEnabled val="1"/>
        </dgm:presLayoutVars>
      </dgm:prSet>
      <dgm:spPr/>
    </dgm:pt>
    <dgm:pt modelId="{B7F7C088-235D-4F1F-8157-CCF2961E0FB6}" type="pres">
      <dgm:prSet presAssocID="{DB18BB34-F4E9-4605-86C2-D2D9A9AC76E6}" presName="FiveNodes_3" presStyleLbl="node1" presStyleIdx="2" presStyleCnt="5">
        <dgm:presLayoutVars>
          <dgm:bulletEnabled val="1"/>
        </dgm:presLayoutVars>
      </dgm:prSet>
      <dgm:spPr/>
    </dgm:pt>
    <dgm:pt modelId="{7ADE8C6B-4869-40C8-9EE6-E93166C1CFB1}" type="pres">
      <dgm:prSet presAssocID="{DB18BB34-F4E9-4605-86C2-D2D9A9AC76E6}" presName="FiveNodes_4" presStyleLbl="node1" presStyleIdx="3" presStyleCnt="5">
        <dgm:presLayoutVars>
          <dgm:bulletEnabled val="1"/>
        </dgm:presLayoutVars>
      </dgm:prSet>
      <dgm:spPr/>
    </dgm:pt>
    <dgm:pt modelId="{5B1DAA5C-E831-4555-A4AA-337BA8871D2B}" type="pres">
      <dgm:prSet presAssocID="{DB18BB34-F4E9-4605-86C2-D2D9A9AC76E6}" presName="FiveNodes_5" presStyleLbl="node1" presStyleIdx="4" presStyleCnt="5">
        <dgm:presLayoutVars>
          <dgm:bulletEnabled val="1"/>
        </dgm:presLayoutVars>
      </dgm:prSet>
      <dgm:spPr/>
    </dgm:pt>
    <dgm:pt modelId="{3EBBD383-859D-4404-BA2B-AD2DBBFC94FD}" type="pres">
      <dgm:prSet presAssocID="{DB18BB34-F4E9-4605-86C2-D2D9A9AC76E6}" presName="FiveConn_1-2" presStyleLbl="fgAccFollowNode1" presStyleIdx="0" presStyleCnt="4">
        <dgm:presLayoutVars>
          <dgm:bulletEnabled val="1"/>
        </dgm:presLayoutVars>
      </dgm:prSet>
      <dgm:spPr/>
    </dgm:pt>
    <dgm:pt modelId="{2B78090B-BB51-40E1-A69D-90DFE5455E46}" type="pres">
      <dgm:prSet presAssocID="{DB18BB34-F4E9-4605-86C2-D2D9A9AC76E6}" presName="FiveConn_2-3" presStyleLbl="fgAccFollowNode1" presStyleIdx="1" presStyleCnt="4">
        <dgm:presLayoutVars>
          <dgm:bulletEnabled val="1"/>
        </dgm:presLayoutVars>
      </dgm:prSet>
      <dgm:spPr/>
    </dgm:pt>
    <dgm:pt modelId="{A16CCD7A-5786-4F61-8612-AA7081876527}" type="pres">
      <dgm:prSet presAssocID="{DB18BB34-F4E9-4605-86C2-D2D9A9AC76E6}" presName="FiveConn_3-4" presStyleLbl="fgAccFollowNode1" presStyleIdx="2" presStyleCnt="4">
        <dgm:presLayoutVars>
          <dgm:bulletEnabled val="1"/>
        </dgm:presLayoutVars>
      </dgm:prSet>
      <dgm:spPr/>
    </dgm:pt>
    <dgm:pt modelId="{5EBDDBEE-77F8-41E9-B19A-27C3396E06B0}" type="pres">
      <dgm:prSet presAssocID="{DB18BB34-F4E9-4605-86C2-D2D9A9AC76E6}" presName="FiveConn_4-5" presStyleLbl="fgAccFollowNode1" presStyleIdx="3" presStyleCnt="4">
        <dgm:presLayoutVars>
          <dgm:bulletEnabled val="1"/>
        </dgm:presLayoutVars>
      </dgm:prSet>
      <dgm:spPr/>
    </dgm:pt>
    <dgm:pt modelId="{AC884D75-3775-4170-BDF1-86E3A499C621}" type="pres">
      <dgm:prSet presAssocID="{DB18BB34-F4E9-4605-86C2-D2D9A9AC76E6}" presName="FiveNodes_1_text" presStyleLbl="node1" presStyleIdx="4" presStyleCnt="5">
        <dgm:presLayoutVars>
          <dgm:bulletEnabled val="1"/>
        </dgm:presLayoutVars>
      </dgm:prSet>
      <dgm:spPr/>
    </dgm:pt>
    <dgm:pt modelId="{1E0D6CDA-B7F9-4342-A38D-A81B6CEC0F04}" type="pres">
      <dgm:prSet presAssocID="{DB18BB34-F4E9-4605-86C2-D2D9A9AC76E6}" presName="FiveNodes_2_text" presStyleLbl="node1" presStyleIdx="4" presStyleCnt="5">
        <dgm:presLayoutVars>
          <dgm:bulletEnabled val="1"/>
        </dgm:presLayoutVars>
      </dgm:prSet>
      <dgm:spPr/>
    </dgm:pt>
    <dgm:pt modelId="{BC449E28-5DAF-492E-8822-80367516EAD1}" type="pres">
      <dgm:prSet presAssocID="{DB18BB34-F4E9-4605-86C2-D2D9A9AC76E6}" presName="FiveNodes_3_text" presStyleLbl="node1" presStyleIdx="4" presStyleCnt="5">
        <dgm:presLayoutVars>
          <dgm:bulletEnabled val="1"/>
        </dgm:presLayoutVars>
      </dgm:prSet>
      <dgm:spPr/>
    </dgm:pt>
    <dgm:pt modelId="{9976F84A-5904-4187-BF54-0F1F821B1053}" type="pres">
      <dgm:prSet presAssocID="{DB18BB34-F4E9-4605-86C2-D2D9A9AC76E6}" presName="FiveNodes_4_text" presStyleLbl="node1" presStyleIdx="4" presStyleCnt="5">
        <dgm:presLayoutVars>
          <dgm:bulletEnabled val="1"/>
        </dgm:presLayoutVars>
      </dgm:prSet>
      <dgm:spPr/>
    </dgm:pt>
    <dgm:pt modelId="{01505B3A-46B1-4ABA-A9EC-F0F552217C40}" type="pres">
      <dgm:prSet presAssocID="{DB18BB34-F4E9-4605-86C2-D2D9A9AC76E6}" presName="FiveNodes_5_text" presStyleLbl="node1" presStyleIdx="4" presStyleCnt="5">
        <dgm:presLayoutVars>
          <dgm:bulletEnabled val="1"/>
        </dgm:presLayoutVars>
      </dgm:prSet>
      <dgm:spPr/>
    </dgm:pt>
  </dgm:ptLst>
  <dgm:cxnLst>
    <dgm:cxn modelId="{7F851103-FEFB-4449-9669-D73D3224C8B0}" srcId="{DB18BB34-F4E9-4605-86C2-D2D9A9AC76E6}" destId="{3F9D3589-F5F7-44AB-BC23-6922D0021CB6}" srcOrd="2" destOrd="0" parTransId="{E8AB3AA6-9128-44A1-A4FF-9A4906BE377C}" sibTransId="{DDDD0981-3685-4719-AF39-D99A0F695D99}"/>
    <dgm:cxn modelId="{9445A404-0B7C-431C-B8B0-367BEECBE247}" type="presOf" srcId="{0C037C37-2B9C-49F5-A66E-72929C491101}" destId="{5EBDDBEE-77F8-41E9-B19A-27C3396E06B0}" srcOrd="0" destOrd="0" presId="urn:microsoft.com/office/officeart/2005/8/layout/vProcess5"/>
    <dgm:cxn modelId="{5F68C907-748B-4F0C-BFFB-5AA2322A5E1F}" type="presOf" srcId="{CA368EA0-57B9-4081-A3DD-A4EC403FB7AD}" destId="{43E7C434-90AC-43A4-AA5B-BCD2ABBFA54C}" srcOrd="0" destOrd="0" presId="urn:microsoft.com/office/officeart/2005/8/layout/vProcess5"/>
    <dgm:cxn modelId="{75487D1F-9299-4292-9BCC-B85250523329}" srcId="{DB18BB34-F4E9-4605-86C2-D2D9A9AC76E6}" destId="{DD28DA22-72DF-442D-B1E4-5401B2CB7F32}" srcOrd="1" destOrd="0" parTransId="{77DDAD9C-7EEA-4190-AB5E-F539D36D8254}" sibTransId="{59B6EEED-9556-4776-AC31-361A5457EB21}"/>
    <dgm:cxn modelId="{F4A7262C-60BA-4596-B05A-097F833212A5}" srcId="{DB18BB34-F4E9-4605-86C2-D2D9A9AC76E6}" destId="{1F294761-AED0-4D67-BFC9-60A7F8F5603F}" srcOrd="3" destOrd="0" parTransId="{A4EFA22E-6801-464C-9C7D-6B4B457245FF}" sibTransId="{0C037C37-2B9C-49F5-A66E-72929C491101}"/>
    <dgm:cxn modelId="{CAC5CB30-4132-4E4A-9DE3-6C52E69DB298}" type="presOf" srcId="{69E6CB1A-6A2D-4D3F-8679-FFEC410B213B}" destId="{3EBBD383-859D-4404-BA2B-AD2DBBFC94FD}" srcOrd="0" destOrd="0" presId="urn:microsoft.com/office/officeart/2005/8/layout/vProcess5"/>
    <dgm:cxn modelId="{7E2DD662-7089-4007-9148-AEB2195EE682}" type="presOf" srcId="{1F294761-AED0-4D67-BFC9-60A7F8F5603F}" destId="{9976F84A-5904-4187-BF54-0F1F821B1053}" srcOrd="1" destOrd="0" presId="urn:microsoft.com/office/officeart/2005/8/layout/vProcess5"/>
    <dgm:cxn modelId="{B676B06B-2C12-4777-A201-8FF4A461FFC0}" type="presOf" srcId="{3F9D3589-F5F7-44AB-BC23-6922D0021CB6}" destId="{B7F7C088-235D-4F1F-8157-CCF2961E0FB6}" srcOrd="0" destOrd="0" presId="urn:microsoft.com/office/officeart/2005/8/layout/vProcess5"/>
    <dgm:cxn modelId="{4BA14273-ED76-4712-B64F-3357B21E89F5}" srcId="{DB18BB34-F4E9-4605-86C2-D2D9A9AC76E6}" destId="{CA368EA0-57B9-4081-A3DD-A4EC403FB7AD}" srcOrd="0" destOrd="0" parTransId="{A4BDB885-8852-40B9-824A-166696AE35E7}" sibTransId="{69E6CB1A-6A2D-4D3F-8679-FFEC410B213B}"/>
    <dgm:cxn modelId="{5C90C75A-E7E5-4C29-A717-CF7BC683E66A}" type="presOf" srcId="{DDDD0981-3685-4719-AF39-D99A0F695D99}" destId="{A16CCD7A-5786-4F61-8612-AA7081876527}" srcOrd="0" destOrd="0" presId="urn:microsoft.com/office/officeart/2005/8/layout/vProcess5"/>
    <dgm:cxn modelId="{9C59857B-C8ED-4DBF-BC29-631F6A000F9C}" type="presOf" srcId="{CA368EA0-57B9-4081-A3DD-A4EC403FB7AD}" destId="{AC884D75-3775-4170-BDF1-86E3A499C621}" srcOrd="1" destOrd="0" presId="urn:microsoft.com/office/officeart/2005/8/layout/vProcess5"/>
    <dgm:cxn modelId="{90AF687E-C46C-4221-A814-28401F219DBC}" type="presOf" srcId="{1F294761-AED0-4D67-BFC9-60A7F8F5603F}" destId="{7ADE8C6B-4869-40C8-9EE6-E93166C1CFB1}" srcOrd="0" destOrd="0" presId="urn:microsoft.com/office/officeart/2005/8/layout/vProcess5"/>
    <dgm:cxn modelId="{B16C4992-775F-4D18-AE7D-C02ED61F6053}" type="presOf" srcId="{ED9A4E35-080F-43B0-A9A6-89D81CE59124}" destId="{5B1DAA5C-E831-4555-A4AA-337BA8871D2B}" srcOrd="0" destOrd="0" presId="urn:microsoft.com/office/officeart/2005/8/layout/vProcess5"/>
    <dgm:cxn modelId="{9435E794-416A-4AFB-AF3B-DBCE42799814}" type="presOf" srcId="{DD28DA22-72DF-442D-B1E4-5401B2CB7F32}" destId="{1E0D6CDA-B7F9-4342-A38D-A81B6CEC0F04}" srcOrd="1" destOrd="0" presId="urn:microsoft.com/office/officeart/2005/8/layout/vProcess5"/>
    <dgm:cxn modelId="{8F913CB2-00F0-4037-9C01-E6A9DF93452A}" type="presOf" srcId="{ED9A4E35-080F-43B0-A9A6-89D81CE59124}" destId="{01505B3A-46B1-4ABA-A9EC-F0F552217C40}" srcOrd="1" destOrd="0" presId="urn:microsoft.com/office/officeart/2005/8/layout/vProcess5"/>
    <dgm:cxn modelId="{E42798C9-0CFD-40DD-BA9A-AA0176BDFE52}" type="presOf" srcId="{DB18BB34-F4E9-4605-86C2-D2D9A9AC76E6}" destId="{CF01B1F3-FD4B-4987-A9A8-CC2C3F8BDA5C}" srcOrd="0" destOrd="0" presId="urn:microsoft.com/office/officeart/2005/8/layout/vProcess5"/>
    <dgm:cxn modelId="{156587CF-7D48-4688-B087-3596AD37A4D4}" type="presOf" srcId="{DD28DA22-72DF-442D-B1E4-5401B2CB7F32}" destId="{685998D8-720D-414F-BF19-C58FA6305799}" srcOrd="0" destOrd="0" presId="urn:microsoft.com/office/officeart/2005/8/layout/vProcess5"/>
    <dgm:cxn modelId="{92D8EFDE-C10D-4BB3-B824-7428D659455B}" type="presOf" srcId="{3F9D3589-F5F7-44AB-BC23-6922D0021CB6}" destId="{BC449E28-5DAF-492E-8822-80367516EAD1}" srcOrd="1" destOrd="0" presId="urn:microsoft.com/office/officeart/2005/8/layout/vProcess5"/>
    <dgm:cxn modelId="{FFFED1F6-5E24-4102-8938-E010F4A28B8D}" type="presOf" srcId="{59B6EEED-9556-4776-AC31-361A5457EB21}" destId="{2B78090B-BB51-40E1-A69D-90DFE5455E46}" srcOrd="0" destOrd="0" presId="urn:microsoft.com/office/officeart/2005/8/layout/vProcess5"/>
    <dgm:cxn modelId="{4DBA62FC-3B4B-48D8-9752-FC5C8107124A}" srcId="{DB18BB34-F4E9-4605-86C2-D2D9A9AC76E6}" destId="{ED9A4E35-080F-43B0-A9A6-89D81CE59124}" srcOrd="4" destOrd="0" parTransId="{2B18D137-BA58-4877-8CFE-1ED2C5D95565}" sibTransId="{7E1B4CEB-1A5D-482F-B016-87F0A2E56E0D}"/>
    <dgm:cxn modelId="{B0F50318-B712-47AF-B6F5-55E65301245A}" type="presParOf" srcId="{CF01B1F3-FD4B-4987-A9A8-CC2C3F8BDA5C}" destId="{66596FEA-74F2-47C9-BD21-EC196192E6FA}" srcOrd="0" destOrd="0" presId="urn:microsoft.com/office/officeart/2005/8/layout/vProcess5"/>
    <dgm:cxn modelId="{4248D200-3988-46C9-8336-5465C0EFDA70}" type="presParOf" srcId="{CF01B1F3-FD4B-4987-A9A8-CC2C3F8BDA5C}" destId="{43E7C434-90AC-43A4-AA5B-BCD2ABBFA54C}" srcOrd="1" destOrd="0" presId="urn:microsoft.com/office/officeart/2005/8/layout/vProcess5"/>
    <dgm:cxn modelId="{FE2C849D-1F4C-4203-AACF-062EFB7AFDAE}" type="presParOf" srcId="{CF01B1F3-FD4B-4987-A9A8-CC2C3F8BDA5C}" destId="{685998D8-720D-414F-BF19-C58FA6305799}" srcOrd="2" destOrd="0" presId="urn:microsoft.com/office/officeart/2005/8/layout/vProcess5"/>
    <dgm:cxn modelId="{1BF32993-8A54-4315-93D6-10A880E269B6}" type="presParOf" srcId="{CF01B1F3-FD4B-4987-A9A8-CC2C3F8BDA5C}" destId="{B7F7C088-235D-4F1F-8157-CCF2961E0FB6}" srcOrd="3" destOrd="0" presId="urn:microsoft.com/office/officeart/2005/8/layout/vProcess5"/>
    <dgm:cxn modelId="{DEBB4C4D-8498-4164-8590-E0CD6C6352DA}" type="presParOf" srcId="{CF01B1F3-FD4B-4987-A9A8-CC2C3F8BDA5C}" destId="{7ADE8C6B-4869-40C8-9EE6-E93166C1CFB1}" srcOrd="4" destOrd="0" presId="urn:microsoft.com/office/officeart/2005/8/layout/vProcess5"/>
    <dgm:cxn modelId="{08A2A008-F7A6-4388-91B0-1B59E55E2987}" type="presParOf" srcId="{CF01B1F3-FD4B-4987-A9A8-CC2C3F8BDA5C}" destId="{5B1DAA5C-E831-4555-A4AA-337BA8871D2B}" srcOrd="5" destOrd="0" presId="urn:microsoft.com/office/officeart/2005/8/layout/vProcess5"/>
    <dgm:cxn modelId="{23700034-4C61-490C-AC79-280CE0BD3EC6}" type="presParOf" srcId="{CF01B1F3-FD4B-4987-A9A8-CC2C3F8BDA5C}" destId="{3EBBD383-859D-4404-BA2B-AD2DBBFC94FD}" srcOrd="6" destOrd="0" presId="urn:microsoft.com/office/officeart/2005/8/layout/vProcess5"/>
    <dgm:cxn modelId="{CAF5E5A1-9C4C-4ADB-9812-73CD9720821C}" type="presParOf" srcId="{CF01B1F3-FD4B-4987-A9A8-CC2C3F8BDA5C}" destId="{2B78090B-BB51-40E1-A69D-90DFE5455E46}" srcOrd="7" destOrd="0" presId="urn:microsoft.com/office/officeart/2005/8/layout/vProcess5"/>
    <dgm:cxn modelId="{83FC4BC0-E932-4DB6-8AC3-D4A2120108F2}" type="presParOf" srcId="{CF01B1F3-FD4B-4987-A9A8-CC2C3F8BDA5C}" destId="{A16CCD7A-5786-4F61-8612-AA7081876527}" srcOrd="8" destOrd="0" presId="urn:microsoft.com/office/officeart/2005/8/layout/vProcess5"/>
    <dgm:cxn modelId="{8D189033-BB1D-4476-8AA3-7916F5A93485}" type="presParOf" srcId="{CF01B1F3-FD4B-4987-A9A8-CC2C3F8BDA5C}" destId="{5EBDDBEE-77F8-41E9-B19A-27C3396E06B0}" srcOrd="9" destOrd="0" presId="urn:microsoft.com/office/officeart/2005/8/layout/vProcess5"/>
    <dgm:cxn modelId="{20DD3451-B5A8-430B-B751-148A2AF526F7}" type="presParOf" srcId="{CF01B1F3-FD4B-4987-A9A8-CC2C3F8BDA5C}" destId="{AC884D75-3775-4170-BDF1-86E3A499C621}" srcOrd="10" destOrd="0" presId="urn:microsoft.com/office/officeart/2005/8/layout/vProcess5"/>
    <dgm:cxn modelId="{2344FF3E-0431-4843-B3A3-07D7F1B34313}" type="presParOf" srcId="{CF01B1F3-FD4B-4987-A9A8-CC2C3F8BDA5C}" destId="{1E0D6CDA-B7F9-4342-A38D-A81B6CEC0F04}" srcOrd="11" destOrd="0" presId="urn:microsoft.com/office/officeart/2005/8/layout/vProcess5"/>
    <dgm:cxn modelId="{FFE52FDA-02C7-479A-8F43-6829E58D4DC3}" type="presParOf" srcId="{CF01B1F3-FD4B-4987-A9A8-CC2C3F8BDA5C}" destId="{BC449E28-5DAF-492E-8822-80367516EAD1}" srcOrd="12" destOrd="0" presId="urn:microsoft.com/office/officeart/2005/8/layout/vProcess5"/>
    <dgm:cxn modelId="{0DB36669-7838-494A-9722-BADA895F75A9}" type="presParOf" srcId="{CF01B1F3-FD4B-4987-A9A8-CC2C3F8BDA5C}" destId="{9976F84A-5904-4187-BF54-0F1F821B1053}" srcOrd="13" destOrd="0" presId="urn:microsoft.com/office/officeart/2005/8/layout/vProcess5"/>
    <dgm:cxn modelId="{B7F18BF2-E839-4119-8F3F-3CF970BB14DA}" type="presParOf" srcId="{CF01B1F3-FD4B-4987-A9A8-CC2C3F8BDA5C}" destId="{01505B3A-46B1-4ABA-A9EC-F0F552217C40}"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EB17E6-318E-4952-AAC5-ED9A1671B6A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7A6C981-2003-49AF-A029-0E32354BEF39}">
      <dgm:prSet/>
      <dgm:spPr/>
      <dgm:t>
        <a:bodyPr/>
        <a:lstStyle/>
        <a:p>
          <a:r>
            <a:rPr lang="el-GR" b="1" i="1"/>
            <a:t>Ρόλος: </a:t>
          </a:r>
          <a:endParaRPr lang="en-US"/>
        </a:p>
      </dgm:t>
    </dgm:pt>
    <dgm:pt modelId="{045EAEF7-6A07-4AD7-9ACD-40FC4383082F}" type="parTrans" cxnId="{6A46B424-5B57-4F8F-B304-B5F9D7F9C3AA}">
      <dgm:prSet/>
      <dgm:spPr/>
      <dgm:t>
        <a:bodyPr/>
        <a:lstStyle/>
        <a:p>
          <a:endParaRPr lang="en-US"/>
        </a:p>
      </dgm:t>
    </dgm:pt>
    <dgm:pt modelId="{658DD65E-3BC2-4B40-BFAB-DAB7E97EB617}" type="sibTrans" cxnId="{6A46B424-5B57-4F8F-B304-B5F9D7F9C3AA}">
      <dgm:prSet/>
      <dgm:spPr/>
      <dgm:t>
        <a:bodyPr/>
        <a:lstStyle/>
        <a:p>
          <a:endParaRPr lang="en-US"/>
        </a:p>
      </dgm:t>
    </dgm:pt>
    <dgm:pt modelId="{BE390ECC-6D60-4473-9304-561D062CCBCD}">
      <dgm:prSet/>
      <dgm:spPr/>
      <dgm:t>
        <a:bodyPr/>
        <a:lstStyle/>
        <a:p>
          <a:r>
            <a:rPr lang="el-GR" b="1" i="1" dirty="0"/>
            <a:t>Απορρόφηση νερού</a:t>
          </a:r>
          <a:endParaRPr lang="en-US" dirty="0"/>
        </a:p>
      </dgm:t>
    </dgm:pt>
    <dgm:pt modelId="{F3D6831A-0F30-48EA-95FD-FA1CF3D69F64}" type="parTrans" cxnId="{18337960-C594-487E-93CB-B0BC06682518}">
      <dgm:prSet/>
      <dgm:spPr/>
      <dgm:t>
        <a:bodyPr/>
        <a:lstStyle/>
        <a:p>
          <a:endParaRPr lang="en-US"/>
        </a:p>
      </dgm:t>
    </dgm:pt>
    <dgm:pt modelId="{4E736AE9-7FBD-46EA-A0D1-C9D98CE5C3ED}" type="sibTrans" cxnId="{18337960-C594-487E-93CB-B0BC06682518}">
      <dgm:prSet/>
      <dgm:spPr/>
      <dgm:t>
        <a:bodyPr/>
        <a:lstStyle/>
        <a:p>
          <a:endParaRPr lang="en-US"/>
        </a:p>
      </dgm:t>
    </dgm:pt>
    <dgm:pt modelId="{0918E6CB-11DB-407F-BD23-0F16EB07C94B}">
      <dgm:prSet/>
      <dgm:spPr/>
      <dgm:t>
        <a:bodyPr/>
        <a:lstStyle/>
        <a:p>
          <a:r>
            <a:rPr lang="el-GR" b="1" i="1"/>
            <a:t>Απορρόφηση θρεπτικών στοιχείων </a:t>
          </a:r>
          <a:endParaRPr lang="en-US"/>
        </a:p>
      </dgm:t>
    </dgm:pt>
    <dgm:pt modelId="{FF696591-E4D3-458F-8AC4-4343D0D28AEA}" type="parTrans" cxnId="{109F430E-0E17-46B3-8DE1-2DFA9A8ADD16}">
      <dgm:prSet/>
      <dgm:spPr/>
      <dgm:t>
        <a:bodyPr/>
        <a:lstStyle/>
        <a:p>
          <a:endParaRPr lang="en-US"/>
        </a:p>
      </dgm:t>
    </dgm:pt>
    <dgm:pt modelId="{35CDADFF-2407-4C3E-9025-1DF3FF7731EB}" type="sibTrans" cxnId="{109F430E-0E17-46B3-8DE1-2DFA9A8ADD16}">
      <dgm:prSet/>
      <dgm:spPr/>
      <dgm:t>
        <a:bodyPr/>
        <a:lstStyle/>
        <a:p>
          <a:endParaRPr lang="en-US"/>
        </a:p>
      </dgm:t>
    </dgm:pt>
    <dgm:pt modelId="{8866CAD6-6B18-48BD-8843-161B920EA211}">
      <dgm:prSet/>
      <dgm:spPr/>
      <dgm:t>
        <a:bodyPr/>
        <a:lstStyle/>
        <a:p>
          <a:r>
            <a:rPr lang="el-GR" b="1" i="1" dirty="0"/>
            <a:t>Αποθήκευση ενέργειας με τη μορφή αμύλου</a:t>
          </a:r>
          <a:endParaRPr lang="en-US" dirty="0"/>
        </a:p>
      </dgm:t>
    </dgm:pt>
    <dgm:pt modelId="{1360CAA6-FFD8-4DDF-8702-5C306186E05F}" type="parTrans" cxnId="{FAAAE236-5F39-4C2C-B88A-A4D095F25BDA}">
      <dgm:prSet/>
      <dgm:spPr/>
      <dgm:t>
        <a:bodyPr/>
        <a:lstStyle/>
        <a:p>
          <a:endParaRPr lang="en-US"/>
        </a:p>
      </dgm:t>
    </dgm:pt>
    <dgm:pt modelId="{181949F2-2CC1-4021-8390-D2013FDEB869}" type="sibTrans" cxnId="{FAAAE236-5F39-4C2C-B88A-A4D095F25BDA}">
      <dgm:prSet/>
      <dgm:spPr/>
      <dgm:t>
        <a:bodyPr/>
        <a:lstStyle/>
        <a:p>
          <a:endParaRPr lang="en-US"/>
        </a:p>
      </dgm:t>
    </dgm:pt>
    <dgm:pt modelId="{AEF08058-3F6E-4CE8-994C-19FC28ECA8A9}">
      <dgm:prSet/>
      <dgm:spPr/>
      <dgm:t>
        <a:bodyPr/>
        <a:lstStyle/>
        <a:p>
          <a:r>
            <a:rPr lang="el-GR" b="1" i="1" dirty="0"/>
            <a:t>Σύνδεση του φυτού με το έδαφος &amp; στήριξη</a:t>
          </a:r>
          <a:endParaRPr lang="en-US" dirty="0"/>
        </a:p>
      </dgm:t>
    </dgm:pt>
    <dgm:pt modelId="{808535A5-7A9E-40B5-A389-4822A5335DD2}" type="parTrans" cxnId="{AA974B05-64FC-4CDC-839B-97015C445515}">
      <dgm:prSet/>
      <dgm:spPr/>
      <dgm:t>
        <a:bodyPr/>
        <a:lstStyle/>
        <a:p>
          <a:endParaRPr lang="en-US"/>
        </a:p>
      </dgm:t>
    </dgm:pt>
    <dgm:pt modelId="{D7109414-7469-4C03-B48D-FFF8BD9DEF20}" type="sibTrans" cxnId="{AA974B05-64FC-4CDC-839B-97015C445515}">
      <dgm:prSet/>
      <dgm:spPr/>
      <dgm:t>
        <a:bodyPr/>
        <a:lstStyle/>
        <a:p>
          <a:endParaRPr lang="en-US"/>
        </a:p>
      </dgm:t>
    </dgm:pt>
    <dgm:pt modelId="{B264D8D0-4ABA-402B-AE15-A1A3F6209F55}">
      <dgm:prSet/>
      <dgm:spPr/>
      <dgm:t>
        <a:bodyPr/>
        <a:lstStyle/>
        <a:p>
          <a:r>
            <a:rPr lang="el-GR" b="1" i="1" dirty="0"/>
            <a:t>Σύνθεση φυτικών ορμονών (</a:t>
          </a:r>
          <a:r>
            <a:rPr lang="el-GR" b="1" i="1" dirty="0" err="1"/>
            <a:t>κυττοκκινίνες</a:t>
          </a:r>
          <a:r>
            <a:rPr lang="el-GR" b="1" i="1" dirty="0"/>
            <a:t>) στα ριζίδια (μικρότερες διακλαδώσεις των ριζών) </a:t>
          </a:r>
          <a:endParaRPr lang="en-US" dirty="0"/>
        </a:p>
      </dgm:t>
    </dgm:pt>
    <dgm:pt modelId="{4A8768E6-F578-40B5-9C7D-790C78F5F15D}" type="parTrans" cxnId="{6AAE7B4F-46C2-4557-B98D-CB5FF78199E3}">
      <dgm:prSet/>
      <dgm:spPr/>
    </dgm:pt>
    <dgm:pt modelId="{18B61B15-07F7-458F-8FD9-D0FC0B992E28}" type="sibTrans" cxnId="{6AAE7B4F-46C2-4557-B98D-CB5FF78199E3}">
      <dgm:prSet/>
      <dgm:spPr/>
    </dgm:pt>
    <dgm:pt modelId="{0725EDC3-F041-4ACD-B34D-739EBE8817C0}" type="pres">
      <dgm:prSet presAssocID="{CBEB17E6-318E-4952-AAC5-ED9A1671B6AD}" presName="linear" presStyleCnt="0">
        <dgm:presLayoutVars>
          <dgm:animLvl val="lvl"/>
          <dgm:resizeHandles val="exact"/>
        </dgm:presLayoutVars>
      </dgm:prSet>
      <dgm:spPr/>
    </dgm:pt>
    <dgm:pt modelId="{77D392BD-6BC6-4E6D-9B88-F03B8EF9DF96}" type="pres">
      <dgm:prSet presAssocID="{E7A6C981-2003-49AF-A029-0E32354BEF39}" presName="parentText" presStyleLbl="node1" presStyleIdx="0" presStyleCnt="1">
        <dgm:presLayoutVars>
          <dgm:chMax val="0"/>
          <dgm:bulletEnabled val="1"/>
        </dgm:presLayoutVars>
      </dgm:prSet>
      <dgm:spPr/>
    </dgm:pt>
    <dgm:pt modelId="{20452862-BEC6-4070-821F-20B7AFED0C33}" type="pres">
      <dgm:prSet presAssocID="{E7A6C981-2003-49AF-A029-0E32354BEF39}" presName="childText" presStyleLbl="revTx" presStyleIdx="0" presStyleCnt="1">
        <dgm:presLayoutVars>
          <dgm:bulletEnabled val="1"/>
        </dgm:presLayoutVars>
      </dgm:prSet>
      <dgm:spPr/>
    </dgm:pt>
  </dgm:ptLst>
  <dgm:cxnLst>
    <dgm:cxn modelId="{AA974B05-64FC-4CDC-839B-97015C445515}" srcId="{E7A6C981-2003-49AF-A029-0E32354BEF39}" destId="{AEF08058-3F6E-4CE8-994C-19FC28ECA8A9}" srcOrd="3" destOrd="0" parTransId="{808535A5-7A9E-40B5-A389-4822A5335DD2}" sibTransId="{D7109414-7469-4C03-B48D-FFF8BD9DEF20}"/>
    <dgm:cxn modelId="{109F430E-0E17-46B3-8DE1-2DFA9A8ADD16}" srcId="{E7A6C981-2003-49AF-A029-0E32354BEF39}" destId="{0918E6CB-11DB-407F-BD23-0F16EB07C94B}" srcOrd="1" destOrd="0" parTransId="{FF696591-E4D3-458F-8AC4-4343D0D28AEA}" sibTransId="{35CDADFF-2407-4C3E-9025-1DF3FF7731EB}"/>
    <dgm:cxn modelId="{6A46B424-5B57-4F8F-B304-B5F9D7F9C3AA}" srcId="{CBEB17E6-318E-4952-AAC5-ED9A1671B6AD}" destId="{E7A6C981-2003-49AF-A029-0E32354BEF39}" srcOrd="0" destOrd="0" parTransId="{045EAEF7-6A07-4AD7-9ACD-40FC4383082F}" sibTransId="{658DD65E-3BC2-4B40-BFAB-DAB7E97EB617}"/>
    <dgm:cxn modelId="{A7315D2B-00AA-46A5-8A34-CF3A0708F424}" type="presOf" srcId="{B264D8D0-4ABA-402B-AE15-A1A3F6209F55}" destId="{20452862-BEC6-4070-821F-20B7AFED0C33}" srcOrd="0" destOrd="4" presId="urn:microsoft.com/office/officeart/2005/8/layout/vList2"/>
    <dgm:cxn modelId="{FAAAE236-5F39-4C2C-B88A-A4D095F25BDA}" srcId="{E7A6C981-2003-49AF-A029-0E32354BEF39}" destId="{8866CAD6-6B18-48BD-8843-161B920EA211}" srcOrd="2" destOrd="0" parTransId="{1360CAA6-FFD8-4DDF-8702-5C306186E05F}" sibTransId="{181949F2-2CC1-4021-8390-D2013FDEB869}"/>
    <dgm:cxn modelId="{18337960-C594-487E-93CB-B0BC06682518}" srcId="{E7A6C981-2003-49AF-A029-0E32354BEF39}" destId="{BE390ECC-6D60-4473-9304-561D062CCBCD}" srcOrd="0" destOrd="0" parTransId="{F3D6831A-0F30-48EA-95FD-FA1CF3D69F64}" sibTransId="{4E736AE9-7FBD-46EA-A0D1-C9D98CE5C3ED}"/>
    <dgm:cxn modelId="{6AAE7B4F-46C2-4557-B98D-CB5FF78199E3}" srcId="{E7A6C981-2003-49AF-A029-0E32354BEF39}" destId="{B264D8D0-4ABA-402B-AE15-A1A3F6209F55}" srcOrd="4" destOrd="0" parTransId="{4A8768E6-F578-40B5-9C7D-790C78F5F15D}" sibTransId="{18B61B15-07F7-458F-8FD9-D0FC0B992E28}"/>
    <dgm:cxn modelId="{32545D57-3260-46F0-88D0-8787859892C2}" type="presOf" srcId="{8866CAD6-6B18-48BD-8843-161B920EA211}" destId="{20452862-BEC6-4070-821F-20B7AFED0C33}" srcOrd="0" destOrd="2" presId="urn:microsoft.com/office/officeart/2005/8/layout/vList2"/>
    <dgm:cxn modelId="{66989A89-CC73-4C13-875C-8AABB0DA7750}" type="presOf" srcId="{BE390ECC-6D60-4473-9304-561D062CCBCD}" destId="{20452862-BEC6-4070-821F-20B7AFED0C33}" srcOrd="0" destOrd="0" presId="urn:microsoft.com/office/officeart/2005/8/layout/vList2"/>
    <dgm:cxn modelId="{09CE678C-7098-43E1-A5E4-470D1E05B3C9}" type="presOf" srcId="{E7A6C981-2003-49AF-A029-0E32354BEF39}" destId="{77D392BD-6BC6-4E6D-9B88-F03B8EF9DF96}" srcOrd="0" destOrd="0" presId="urn:microsoft.com/office/officeart/2005/8/layout/vList2"/>
    <dgm:cxn modelId="{81B36CA6-A28B-48D5-8FC0-AA9690F0200C}" type="presOf" srcId="{AEF08058-3F6E-4CE8-994C-19FC28ECA8A9}" destId="{20452862-BEC6-4070-821F-20B7AFED0C33}" srcOrd="0" destOrd="3" presId="urn:microsoft.com/office/officeart/2005/8/layout/vList2"/>
    <dgm:cxn modelId="{2E7FA9E8-1A25-43AF-8908-1877154FE15D}" type="presOf" srcId="{CBEB17E6-318E-4952-AAC5-ED9A1671B6AD}" destId="{0725EDC3-F041-4ACD-B34D-739EBE8817C0}" srcOrd="0" destOrd="0" presId="urn:microsoft.com/office/officeart/2005/8/layout/vList2"/>
    <dgm:cxn modelId="{38FF98FC-5D2C-44E9-B223-2F00015080A7}" type="presOf" srcId="{0918E6CB-11DB-407F-BD23-0F16EB07C94B}" destId="{20452862-BEC6-4070-821F-20B7AFED0C33}" srcOrd="0" destOrd="1" presId="urn:microsoft.com/office/officeart/2005/8/layout/vList2"/>
    <dgm:cxn modelId="{549E713E-0658-47D3-9806-C079FEEF7374}" type="presParOf" srcId="{0725EDC3-F041-4ACD-B34D-739EBE8817C0}" destId="{77D392BD-6BC6-4E6D-9B88-F03B8EF9DF96}" srcOrd="0" destOrd="0" presId="urn:microsoft.com/office/officeart/2005/8/layout/vList2"/>
    <dgm:cxn modelId="{2F17FEC8-75AD-42A6-B0B1-6616BF23BD52}" type="presParOf" srcId="{0725EDC3-F041-4ACD-B34D-739EBE8817C0}" destId="{20452862-BEC6-4070-821F-20B7AFED0C3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0A0FD0-CE47-4F7C-BFBD-C28BF2C7C3A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F1E9FFC-5FA7-4567-87FA-E2D30E5DB46E}">
      <dgm:prSet/>
      <dgm:spPr/>
      <dgm:t>
        <a:bodyPr/>
        <a:lstStyle/>
        <a:p>
          <a:r>
            <a:rPr lang="el-GR" b="1"/>
            <a:t>Ε = ΕΛΙΚΑ</a:t>
          </a:r>
          <a:endParaRPr lang="en-US"/>
        </a:p>
      </dgm:t>
    </dgm:pt>
    <dgm:pt modelId="{09B721BB-585E-48DB-A3E5-297A9B3D6FBB}" type="parTrans" cxnId="{25BD0253-D049-49AE-8200-630797460757}">
      <dgm:prSet/>
      <dgm:spPr/>
      <dgm:t>
        <a:bodyPr/>
        <a:lstStyle/>
        <a:p>
          <a:endParaRPr lang="en-US"/>
        </a:p>
      </dgm:t>
    </dgm:pt>
    <dgm:pt modelId="{486902F2-0B16-4BAE-A6C8-EFBAB0ECDF6A}" type="sibTrans" cxnId="{25BD0253-D049-49AE-8200-630797460757}">
      <dgm:prSet/>
      <dgm:spPr/>
      <dgm:t>
        <a:bodyPr/>
        <a:lstStyle/>
        <a:p>
          <a:endParaRPr lang="en-US"/>
        </a:p>
      </dgm:t>
    </dgm:pt>
    <dgm:pt modelId="{6531669A-942A-4296-A4D3-3A7225C8F130}">
      <dgm:prSet/>
      <dgm:spPr/>
      <dgm:t>
        <a:bodyPr/>
        <a:lstStyle/>
        <a:p>
          <a:r>
            <a:rPr lang="el-GR" b="1" dirty="0"/>
            <a:t>Σ = ΣΤΑΦΥΛΙ</a:t>
          </a:r>
          <a:endParaRPr lang="en-US" dirty="0"/>
        </a:p>
      </dgm:t>
    </dgm:pt>
    <dgm:pt modelId="{910F91DB-8FBB-47F0-913B-C06216523459}" type="parTrans" cxnId="{7518A4A1-EA8D-44B7-9096-D5599A3AE26C}">
      <dgm:prSet/>
      <dgm:spPr/>
      <dgm:t>
        <a:bodyPr/>
        <a:lstStyle/>
        <a:p>
          <a:endParaRPr lang="en-US"/>
        </a:p>
      </dgm:t>
    </dgm:pt>
    <dgm:pt modelId="{5227CF3F-D324-4EA6-9A0E-BC9951EF8D61}" type="sibTrans" cxnId="{7518A4A1-EA8D-44B7-9096-D5599A3AE26C}">
      <dgm:prSet/>
      <dgm:spPr/>
      <dgm:t>
        <a:bodyPr/>
        <a:lstStyle/>
        <a:p>
          <a:endParaRPr lang="en-US"/>
        </a:p>
      </dgm:t>
    </dgm:pt>
    <dgm:pt modelId="{E92F5B62-0DEE-4038-BB4B-852537B93098}">
      <dgm:prSet/>
      <dgm:spPr/>
      <dgm:t>
        <a:bodyPr/>
        <a:lstStyle/>
        <a:p>
          <a:r>
            <a:rPr lang="el-GR" b="1"/>
            <a:t>Γ = ΓΟΝΑΤΟ</a:t>
          </a:r>
          <a:endParaRPr lang="en-US"/>
        </a:p>
      </dgm:t>
    </dgm:pt>
    <dgm:pt modelId="{D66ED43C-8A37-4163-A368-5E4B5DFC0C9A}" type="parTrans" cxnId="{17F6A5B8-7DD7-4F9F-B0B2-05E39B6FDECD}">
      <dgm:prSet/>
      <dgm:spPr/>
      <dgm:t>
        <a:bodyPr/>
        <a:lstStyle/>
        <a:p>
          <a:endParaRPr lang="en-US"/>
        </a:p>
      </dgm:t>
    </dgm:pt>
    <dgm:pt modelId="{4A1D1E3C-D657-4627-A6BD-18DD1509C4F5}" type="sibTrans" cxnId="{17F6A5B8-7DD7-4F9F-B0B2-05E39B6FDECD}">
      <dgm:prSet/>
      <dgm:spPr/>
      <dgm:t>
        <a:bodyPr/>
        <a:lstStyle/>
        <a:p>
          <a:endParaRPr lang="en-US"/>
        </a:p>
      </dgm:t>
    </dgm:pt>
    <dgm:pt modelId="{D8414A47-B71D-4679-ACEC-55B07496B202}">
      <dgm:prSet/>
      <dgm:spPr/>
      <dgm:t>
        <a:bodyPr/>
        <a:lstStyle/>
        <a:p>
          <a:r>
            <a:rPr lang="el-GR" b="1" dirty="0"/>
            <a:t>Μ = ΜΕΣΟΓΟΝΑΤΙΟ </a:t>
          </a:r>
          <a:endParaRPr lang="en-US" dirty="0"/>
        </a:p>
      </dgm:t>
    </dgm:pt>
    <dgm:pt modelId="{68AFF8B0-3F01-4083-A14C-E7611A2E5C84}" type="parTrans" cxnId="{F62FC017-11C3-4E86-9D9D-2B9465B085A8}">
      <dgm:prSet/>
      <dgm:spPr/>
      <dgm:t>
        <a:bodyPr/>
        <a:lstStyle/>
        <a:p>
          <a:endParaRPr lang="en-US"/>
        </a:p>
      </dgm:t>
    </dgm:pt>
    <dgm:pt modelId="{BD4D5EA0-E9A9-4F01-965E-D8A9AA03AEF8}" type="sibTrans" cxnId="{F62FC017-11C3-4E86-9D9D-2B9465B085A8}">
      <dgm:prSet/>
      <dgm:spPr/>
      <dgm:t>
        <a:bodyPr/>
        <a:lstStyle/>
        <a:p>
          <a:endParaRPr lang="en-US"/>
        </a:p>
      </dgm:t>
    </dgm:pt>
    <dgm:pt modelId="{E3725AFB-8B91-4E0E-BD5A-FDEDDD86CB1E}">
      <dgm:prSet/>
      <dgm:spPr/>
      <dgm:t>
        <a:bodyPr/>
        <a:lstStyle/>
        <a:p>
          <a:r>
            <a:rPr lang="el-GR" b="1" dirty="0"/>
            <a:t>Φ = ΦΥΛΛΟ</a:t>
          </a:r>
          <a:endParaRPr lang="en-US" dirty="0"/>
        </a:p>
      </dgm:t>
    </dgm:pt>
    <dgm:pt modelId="{6801B52C-9E85-46D0-9AC7-D4950A57085C}" type="parTrans" cxnId="{E7ACD6F2-E47E-471B-B70B-66EB9EC45BB3}">
      <dgm:prSet/>
      <dgm:spPr/>
      <dgm:t>
        <a:bodyPr/>
        <a:lstStyle/>
        <a:p>
          <a:endParaRPr lang="en-US"/>
        </a:p>
      </dgm:t>
    </dgm:pt>
    <dgm:pt modelId="{CF378E04-C75D-44CB-91F6-D6A1BCC64121}" type="sibTrans" cxnId="{E7ACD6F2-E47E-471B-B70B-66EB9EC45BB3}">
      <dgm:prSet/>
      <dgm:spPr/>
      <dgm:t>
        <a:bodyPr/>
        <a:lstStyle/>
        <a:p>
          <a:endParaRPr lang="en-US"/>
        </a:p>
      </dgm:t>
    </dgm:pt>
    <dgm:pt modelId="{571DB5D4-ED2A-492B-97A0-197FFBA258B8}">
      <dgm:prSet/>
      <dgm:spPr/>
      <dgm:t>
        <a:bodyPr/>
        <a:lstStyle/>
        <a:p>
          <a:r>
            <a:rPr lang="el-GR" b="1"/>
            <a:t>Τ = ΤΑΧΥΦΥΗΣ</a:t>
          </a:r>
          <a:endParaRPr lang="en-US"/>
        </a:p>
      </dgm:t>
    </dgm:pt>
    <dgm:pt modelId="{8C250E9B-8B77-4E3C-8484-837C9CC5C203}" type="parTrans" cxnId="{8320D62E-3878-41B1-ABFC-FAC8D04EE99F}">
      <dgm:prSet/>
      <dgm:spPr/>
      <dgm:t>
        <a:bodyPr/>
        <a:lstStyle/>
        <a:p>
          <a:endParaRPr lang="en-US"/>
        </a:p>
      </dgm:t>
    </dgm:pt>
    <dgm:pt modelId="{E64DE717-88C7-4B3C-B09F-E9715A299EA2}" type="sibTrans" cxnId="{8320D62E-3878-41B1-ABFC-FAC8D04EE99F}">
      <dgm:prSet/>
      <dgm:spPr/>
      <dgm:t>
        <a:bodyPr/>
        <a:lstStyle/>
        <a:p>
          <a:endParaRPr lang="en-US"/>
        </a:p>
      </dgm:t>
    </dgm:pt>
    <dgm:pt modelId="{BAB4A62F-C702-422C-829C-10B1F219D983}">
      <dgm:prSet/>
      <dgm:spPr/>
      <dgm:t>
        <a:bodyPr/>
        <a:lstStyle/>
        <a:p>
          <a:r>
            <a:rPr lang="el-GR" b="1"/>
            <a:t>Ο = ΟΦΘΑΛΜΟΣ</a:t>
          </a:r>
          <a:endParaRPr lang="en-US"/>
        </a:p>
      </dgm:t>
    </dgm:pt>
    <dgm:pt modelId="{F25245BD-87F2-4AEB-ACF8-10744A8B10A1}" type="parTrans" cxnId="{9B888F68-BFE2-4DDB-A715-089A61D24D42}">
      <dgm:prSet/>
      <dgm:spPr/>
      <dgm:t>
        <a:bodyPr/>
        <a:lstStyle/>
        <a:p>
          <a:endParaRPr lang="en-US"/>
        </a:p>
      </dgm:t>
    </dgm:pt>
    <dgm:pt modelId="{4D2100F9-0F3A-4A1F-813C-2BA140E8BD1F}" type="sibTrans" cxnId="{9B888F68-BFE2-4DDB-A715-089A61D24D42}">
      <dgm:prSet/>
      <dgm:spPr/>
      <dgm:t>
        <a:bodyPr/>
        <a:lstStyle/>
        <a:p>
          <a:endParaRPr lang="en-US"/>
        </a:p>
      </dgm:t>
    </dgm:pt>
    <dgm:pt modelId="{960D4E9B-8BEE-4F3E-A7F0-BF9AD601CE9B}">
      <dgm:prSet/>
      <dgm:spPr/>
      <dgm:t>
        <a:bodyPr/>
        <a:lstStyle/>
        <a:p>
          <a:r>
            <a:rPr lang="el-GR" b="1"/>
            <a:t>Α = ΑΚΡΑΙΟ ΜΕΡΙΣΤΩΜΑ</a:t>
          </a:r>
          <a:endParaRPr lang="en-US"/>
        </a:p>
      </dgm:t>
    </dgm:pt>
    <dgm:pt modelId="{159A2797-9E2B-4012-AEF6-AB2B272A370D}" type="parTrans" cxnId="{6D7F6A3F-E31B-4532-8E9C-65EA0DCD9F08}">
      <dgm:prSet/>
      <dgm:spPr/>
      <dgm:t>
        <a:bodyPr/>
        <a:lstStyle/>
        <a:p>
          <a:endParaRPr lang="en-US"/>
        </a:p>
      </dgm:t>
    </dgm:pt>
    <dgm:pt modelId="{A9AB98DC-4A12-4C8E-8807-1D24F04D4A7D}" type="sibTrans" cxnId="{6D7F6A3F-E31B-4532-8E9C-65EA0DCD9F08}">
      <dgm:prSet/>
      <dgm:spPr/>
      <dgm:t>
        <a:bodyPr/>
        <a:lstStyle/>
        <a:p>
          <a:endParaRPr lang="en-US"/>
        </a:p>
      </dgm:t>
    </dgm:pt>
    <dgm:pt modelId="{70714425-C2E8-482D-B777-569206EFF667}" type="pres">
      <dgm:prSet presAssocID="{D60A0FD0-CE47-4F7C-BFBD-C28BF2C7C3AB}" presName="vert0" presStyleCnt="0">
        <dgm:presLayoutVars>
          <dgm:dir/>
          <dgm:animOne val="branch"/>
          <dgm:animLvl val="lvl"/>
        </dgm:presLayoutVars>
      </dgm:prSet>
      <dgm:spPr/>
    </dgm:pt>
    <dgm:pt modelId="{31A7909C-B43B-45CB-B302-9B6A8DAB3CE9}" type="pres">
      <dgm:prSet presAssocID="{EF1E9FFC-5FA7-4567-87FA-E2D30E5DB46E}" presName="thickLine" presStyleLbl="alignNode1" presStyleIdx="0" presStyleCnt="8"/>
      <dgm:spPr/>
    </dgm:pt>
    <dgm:pt modelId="{4DFD21E7-BB63-4C14-A316-58CB7DBF3F87}" type="pres">
      <dgm:prSet presAssocID="{EF1E9FFC-5FA7-4567-87FA-E2D30E5DB46E}" presName="horz1" presStyleCnt="0"/>
      <dgm:spPr/>
    </dgm:pt>
    <dgm:pt modelId="{841DE000-BB56-4B93-8C25-9E32ECF4445E}" type="pres">
      <dgm:prSet presAssocID="{EF1E9FFC-5FA7-4567-87FA-E2D30E5DB46E}" presName="tx1" presStyleLbl="revTx" presStyleIdx="0" presStyleCnt="8"/>
      <dgm:spPr/>
    </dgm:pt>
    <dgm:pt modelId="{59455E87-4AC3-40A1-8006-728BD4BC48BD}" type="pres">
      <dgm:prSet presAssocID="{EF1E9FFC-5FA7-4567-87FA-E2D30E5DB46E}" presName="vert1" presStyleCnt="0"/>
      <dgm:spPr/>
    </dgm:pt>
    <dgm:pt modelId="{1B69C95D-AE3A-49BC-A55A-DA27C813CA98}" type="pres">
      <dgm:prSet presAssocID="{6531669A-942A-4296-A4D3-3A7225C8F130}" presName="thickLine" presStyleLbl="alignNode1" presStyleIdx="1" presStyleCnt="8"/>
      <dgm:spPr/>
    </dgm:pt>
    <dgm:pt modelId="{0D807307-0357-4D2B-9A7F-6932F1D8E1DA}" type="pres">
      <dgm:prSet presAssocID="{6531669A-942A-4296-A4D3-3A7225C8F130}" presName="horz1" presStyleCnt="0"/>
      <dgm:spPr/>
    </dgm:pt>
    <dgm:pt modelId="{EAE1DF02-619A-4976-B595-3A17D704FEDE}" type="pres">
      <dgm:prSet presAssocID="{6531669A-942A-4296-A4D3-3A7225C8F130}" presName="tx1" presStyleLbl="revTx" presStyleIdx="1" presStyleCnt="8"/>
      <dgm:spPr/>
    </dgm:pt>
    <dgm:pt modelId="{D7B6A49F-7B5B-45BA-B39B-FD0D041ED969}" type="pres">
      <dgm:prSet presAssocID="{6531669A-942A-4296-A4D3-3A7225C8F130}" presName="vert1" presStyleCnt="0"/>
      <dgm:spPr/>
    </dgm:pt>
    <dgm:pt modelId="{F2513836-229B-4733-BF32-8BF8C574361A}" type="pres">
      <dgm:prSet presAssocID="{E92F5B62-0DEE-4038-BB4B-852537B93098}" presName="thickLine" presStyleLbl="alignNode1" presStyleIdx="2" presStyleCnt="8"/>
      <dgm:spPr/>
    </dgm:pt>
    <dgm:pt modelId="{D103FE22-3611-48C3-A423-E711F956B5AB}" type="pres">
      <dgm:prSet presAssocID="{E92F5B62-0DEE-4038-BB4B-852537B93098}" presName="horz1" presStyleCnt="0"/>
      <dgm:spPr/>
    </dgm:pt>
    <dgm:pt modelId="{D89670B5-6F5B-4071-A0A7-B257577961EF}" type="pres">
      <dgm:prSet presAssocID="{E92F5B62-0DEE-4038-BB4B-852537B93098}" presName="tx1" presStyleLbl="revTx" presStyleIdx="2" presStyleCnt="8"/>
      <dgm:spPr/>
    </dgm:pt>
    <dgm:pt modelId="{493AB8ED-6C65-42B7-880B-03E6CA151896}" type="pres">
      <dgm:prSet presAssocID="{E92F5B62-0DEE-4038-BB4B-852537B93098}" presName="vert1" presStyleCnt="0"/>
      <dgm:spPr/>
    </dgm:pt>
    <dgm:pt modelId="{7AD740BE-BE8E-45C2-8F80-3360DB39CBEE}" type="pres">
      <dgm:prSet presAssocID="{D8414A47-B71D-4679-ACEC-55B07496B202}" presName="thickLine" presStyleLbl="alignNode1" presStyleIdx="3" presStyleCnt="8"/>
      <dgm:spPr/>
    </dgm:pt>
    <dgm:pt modelId="{512CDE30-4170-4420-8173-F3D45E15BBE7}" type="pres">
      <dgm:prSet presAssocID="{D8414A47-B71D-4679-ACEC-55B07496B202}" presName="horz1" presStyleCnt="0"/>
      <dgm:spPr/>
    </dgm:pt>
    <dgm:pt modelId="{5B461D44-DB77-4B1B-9428-97EAA9446DC3}" type="pres">
      <dgm:prSet presAssocID="{D8414A47-B71D-4679-ACEC-55B07496B202}" presName="tx1" presStyleLbl="revTx" presStyleIdx="3" presStyleCnt="8"/>
      <dgm:spPr/>
    </dgm:pt>
    <dgm:pt modelId="{C322494A-3E7B-4A44-97A6-2571966E1CE0}" type="pres">
      <dgm:prSet presAssocID="{D8414A47-B71D-4679-ACEC-55B07496B202}" presName="vert1" presStyleCnt="0"/>
      <dgm:spPr/>
    </dgm:pt>
    <dgm:pt modelId="{37FAEF33-108B-41FF-A0B4-862865F30090}" type="pres">
      <dgm:prSet presAssocID="{E3725AFB-8B91-4E0E-BD5A-FDEDDD86CB1E}" presName="thickLine" presStyleLbl="alignNode1" presStyleIdx="4" presStyleCnt="8"/>
      <dgm:spPr/>
    </dgm:pt>
    <dgm:pt modelId="{D7B7CB33-C566-4D07-8285-26E265DE6512}" type="pres">
      <dgm:prSet presAssocID="{E3725AFB-8B91-4E0E-BD5A-FDEDDD86CB1E}" presName="horz1" presStyleCnt="0"/>
      <dgm:spPr/>
    </dgm:pt>
    <dgm:pt modelId="{7D148AA2-99AD-4389-9E16-90F41CDDB511}" type="pres">
      <dgm:prSet presAssocID="{E3725AFB-8B91-4E0E-BD5A-FDEDDD86CB1E}" presName="tx1" presStyleLbl="revTx" presStyleIdx="4" presStyleCnt="8"/>
      <dgm:spPr/>
    </dgm:pt>
    <dgm:pt modelId="{376DBE41-8A3C-48E9-B7F2-A40D44CDB427}" type="pres">
      <dgm:prSet presAssocID="{E3725AFB-8B91-4E0E-BD5A-FDEDDD86CB1E}" presName="vert1" presStyleCnt="0"/>
      <dgm:spPr/>
    </dgm:pt>
    <dgm:pt modelId="{5012F9D2-B0C2-4FBA-B155-57A4080A8689}" type="pres">
      <dgm:prSet presAssocID="{571DB5D4-ED2A-492B-97A0-197FFBA258B8}" presName="thickLine" presStyleLbl="alignNode1" presStyleIdx="5" presStyleCnt="8"/>
      <dgm:spPr/>
    </dgm:pt>
    <dgm:pt modelId="{613697ED-B207-4025-9483-32680A542CF5}" type="pres">
      <dgm:prSet presAssocID="{571DB5D4-ED2A-492B-97A0-197FFBA258B8}" presName="horz1" presStyleCnt="0"/>
      <dgm:spPr/>
    </dgm:pt>
    <dgm:pt modelId="{23B38DF5-A8EC-48AF-AEAB-9C8F2637D9A6}" type="pres">
      <dgm:prSet presAssocID="{571DB5D4-ED2A-492B-97A0-197FFBA258B8}" presName="tx1" presStyleLbl="revTx" presStyleIdx="5" presStyleCnt="8"/>
      <dgm:spPr/>
    </dgm:pt>
    <dgm:pt modelId="{9F3A33D6-2900-4AB0-8088-18A817F0D89A}" type="pres">
      <dgm:prSet presAssocID="{571DB5D4-ED2A-492B-97A0-197FFBA258B8}" presName="vert1" presStyleCnt="0"/>
      <dgm:spPr/>
    </dgm:pt>
    <dgm:pt modelId="{03CE7F6F-C5F5-4D87-91F7-D840DCFB58EA}" type="pres">
      <dgm:prSet presAssocID="{BAB4A62F-C702-422C-829C-10B1F219D983}" presName="thickLine" presStyleLbl="alignNode1" presStyleIdx="6" presStyleCnt="8"/>
      <dgm:spPr/>
    </dgm:pt>
    <dgm:pt modelId="{32F3271D-621E-4B12-9F92-FBF470EF2139}" type="pres">
      <dgm:prSet presAssocID="{BAB4A62F-C702-422C-829C-10B1F219D983}" presName="horz1" presStyleCnt="0"/>
      <dgm:spPr/>
    </dgm:pt>
    <dgm:pt modelId="{301A0FE9-87D6-4D9E-A348-D52BFB1A127E}" type="pres">
      <dgm:prSet presAssocID="{BAB4A62F-C702-422C-829C-10B1F219D983}" presName="tx1" presStyleLbl="revTx" presStyleIdx="6" presStyleCnt="8"/>
      <dgm:spPr/>
    </dgm:pt>
    <dgm:pt modelId="{66A72D8F-6F80-4B14-AEF6-12B3C0065F37}" type="pres">
      <dgm:prSet presAssocID="{BAB4A62F-C702-422C-829C-10B1F219D983}" presName="vert1" presStyleCnt="0"/>
      <dgm:spPr/>
    </dgm:pt>
    <dgm:pt modelId="{6083D73F-9219-4FE7-8426-CAA26AF8C2F8}" type="pres">
      <dgm:prSet presAssocID="{960D4E9B-8BEE-4F3E-A7F0-BF9AD601CE9B}" presName="thickLine" presStyleLbl="alignNode1" presStyleIdx="7" presStyleCnt="8"/>
      <dgm:spPr/>
    </dgm:pt>
    <dgm:pt modelId="{3377C516-31BD-4094-BC9F-832509067C23}" type="pres">
      <dgm:prSet presAssocID="{960D4E9B-8BEE-4F3E-A7F0-BF9AD601CE9B}" presName="horz1" presStyleCnt="0"/>
      <dgm:spPr/>
    </dgm:pt>
    <dgm:pt modelId="{44A433FC-5FAA-4926-9EA2-EA73C4B02112}" type="pres">
      <dgm:prSet presAssocID="{960D4E9B-8BEE-4F3E-A7F0-BF9AD601CE9B}" presName="tx1" presStyleLbl="revTx" presStyleIdx="7" presStyleCnt="8"/>
      <dgm:spPr/>
    </dgm:pt>
    <dgm:pt modelId="{9BD23820-F058-4D91-A7A8-2AC901830523}" type="pres">
      <dgm:prSet presAssocID="{960D4E9B-8BEE-4F3E-A7F0-BF9AD601CE9B}" presName="vert1" presStyleCnt="0"/>
      <dgm:spPr/>
    </dgm:pt>
  </dgm:ptLst>
  <dgm:cxnLst>
    <dgm:cxn modelId="{DC147805-2B5F-4997-A5F6-77DB43EE111E}" type="presOf" srcId="{960D4E9B-8BEE-4F3E-A7F0-BF9AD601CE9B}" destId="{44A433FC-5FAA-4926-9EA2-EA73C4B02112}" srcOrd="0" destOrd="0" presId="urn:microsoft.com/office/officeart/2008/layout/LinedList"/>
    <dgm:cxn modelId="{F4860E0B-1033-4D1D-9D4A-51000D1AA7BD}" type="presOf" srcId="{E3725AFB-8B91-4E0E-BD5A-FDEDDD86CB1E}" destId="{7D148AA2-99AD-4389-9E16-90F41CDDB511}" srcOrd="0" destOrd="0" presId="urn:microsoft.com/office/officeart/2008/layout/LinedList"/>
    <dgm:cxn modelId="{38DC1617-BC6D-40EF-9759-9141A72538A0}" type="presOf" srcId="{571DB5D4-ED2A-492B-97A0-197FFBA258B8}" destId="{23B38DF5-A8EC-48AF-AEAB-9C8F2637D9A6}" srcOrd="0" destOrd="0" presId="urn:microsoft.com/office/officeart/2008/layout/LinedList"/>
    <dgm:cxn modelId="{F62FC017-11C3-4E86-9D9D-2B9465B085A8}" srcId="{D60A0FD0-CE47-4F7C-BFBD-C28BF2C7C3AB}" destId="{D8414A47-B71D-4679-ACEC-55B07496B202}" srcOrd="3" destOrd="0" parTransId="{68AFF8B0-3F01-4083-A14C-E7611A2E5C84}" sibTransId="{BD4D5EA0-E9A9-4F01-965E-D8A9AA03AEF8}"/>
    <dgm:cxn modelId="{8320D62E-3878-41B1-ABFC-FAC8D04EE99F}" srcId="{D60A0FD0-CE47-4F7C-BFBD-C28BF2C7C3AB}" destId="{571DB5D4-ED2A-492B-97A0-197FFBA258B8}" srcOrd="5" destOrd="0" parTransId="{8C250E9B-8B77-4E3C-8484-837C9CC5C203}" sibTransId="{E64DE717-88C7-4B3C-B09F-E9715A299EA2}"/>
    <dgm:cxn modelId="{6D7F6A3F-E31B-4532-8E9C-65EA0DCD9F08}" srcId="{D60A0FD0-CE47-4F7C-BFBD-C28BF2C7C3AB}" destId="{960D4E9B-8BEE-4F3E-A7F0-BF9AD601CE9B}" srcOrd="7" destOrd="0" parTransId="{159A2797-9E2B-4012-AEF6-AB2B272A370D}" sibTransId="{A9AB98DC-4A12-4C8E-8807-1D24F04D4A7D}"/>
    <dgm:cxn modelId="{9B888F68-BFE2-4DDB-A715-089A61D24D42}" srcId="{D60A0FD0-CE47-4F7C-BFBD-C28BF2C7C3AB}" destId="{BAB4A62F-C702-422C-829C-10B1F219D983}" srcOrd="6" destOrd="0" parTransId="{F25245BD-87F2-4AEB-ACF8-10744A8B10A1}" sibTransId="{4D2100F9-0F3A-4A1F-813C-2BA140E8BD1F}"/>
    <dgm:cxn modelId="{8FDB544B-922E-4BAC-9AA6-6A242CD3195C}" type="presOf" srcId="{BAB4A62F-C702-422C-829C-10B1F219D983}" destId="{301A0FE9-87D6-4D9E-A348-D52BFB1A127E}" srcOrd="0" destOrd="0" presId="urn:microsoft.com/office/officeart/2008/layout/LinedList"/>
    <dgm:cxn modelId="{25BD0253-D049-49AE-8200-630797460757}" srcId="{D60A0FD0-CE47-4F7C-BFBD-C28BF2C7C3AB}" destId="{EF1E9FFC-5FA7-4567-87FA-E2D30E5DB46E}" srcOrd="0" destOrd="0" parTransId="{09B721BB-585E-48DB-A3E5-297A9B3D6FBB}" sibTransId="{486902F2-0B16-4BAE-A6C8-EFBAB0ECDF6A}"/>
    <dgm:cxn modelId="{5E33ED85-CAF4-4EBD-ADE8-EA6AD22361D2}" type="presOf" srcId="{E92F5B62-0DEE-4038-BB4B-852537B93098}" destId="{D89670B5-6F5B-4071-A0A7-B257577961EF}" srcOrd="0" destOrd="0" presId="urn:microsoft.com/office/officeart/2008/layout/LinedList"/>
    <dgm:cxn modelId="{7518A4A1-EA8D-44B7-9096-D5599A3AE26C}" srcId="{D60A0FD0-CE47-4F7C-BFBD-C28BF2C7C3AB}" destId="{6531669A-942A-4296-A4D3-3A7225C8F130}" srcOrd="1" destOrd="0" parTransId="{910F91DB-8FBB-47F0-913B-C06216523459}" sibTransId="{5227CF3F-D324-4EA6-9A0E-BC9951EF8D61}"/>
    <dgm:cxn modelId="{6A0EDAA9-0A65-4029-83EB-9670B03AFF8A}" type="presOf" srcId="{D60A0FD0-CE47-4F7C-BFBD-C28BF2C7C3AB}" destId="{70714425-C2E8-482D-B777-569206EFF667}" srcOrd="0" destOrd="0" presId="urn:microsoft.com/office/officeart/2008/layout/LinedList"/>
    <dgm:cxn modelId="{F57539B5-6BCC-42E9-955C-00373C3497E3}" type="presOf" srcId="{6531669A-942A-4296-A4D3-3A7225C8F130}" destId="{EAE1DF02-619A-4976-B595-3A17D704FEDE}" srcOrd="0" destOrd="0" presId="urn:microsoft.com/office/officeart/2008/layout/LinedList"/>
    <dgm:cxn modelId="{17F6A5B8-7DD7-4F9F-B0B2-05E39B6FDECD}" srcId="{D60A0FD0-CE47-4F7C-BFBD-C28BF2C7C3AB}" destId="{E92F5B62-0DEE-4038-BB4B-852537B93098}" srcOrd="2" destOrd="0" parTransId="{D66ED43C-8A37-4163-A368-5E4B5DFC0C9A}" sibTransId="{4A1D1E3C-D657-4627-A6BD-18DD1509C4F5}"/>
    <dgm:cxn modelId="{01066DD2-0966-4D5E-87FD-C3B8F53AE6C2}" type="presOf" srcId="{EF1E9FFC-5FA7-4567-87FA-E2D30E5DB46E}" destId="{841DE000-BB56-4B93-8C25-9E32ECF4445E}" srcOrd="0" destOrd="0" presId="urn:microsoft.com/office/officeart/2008/layout/LinedList"/>
    <dgm:cxn modelId="{197CC7E4-C660-4A4C-96A7-0DA30977BB50}" type="presOf" srcId="{D8414A47-B71D-4679-ACEC-55B07496B202}" destId="{5B461D44-DB77-4B1B-9428-97EAA9446DC3}" srcOrd="0" destOrd="0" presId="urn:microsoft.com/office/officeart/2008/layout/LinedList"/>
    <dgm:cxn modelId="{E7ACD6F2-E47E-471B-B70B-66EB9EC45BB3}" srcId="{D60A0FD0-CE47-4F7C-BFBD-C28BF2C7C3AB}" destId="{E3725AFB-8B91-4E0E-BD5A-FDEDDD86CB1E}" srcOrd="4" destOrd="0" parTransId="{6801B52C-9E85-46D0-9AC7-D4950A57085C}" sibTransId="{CF378E04-C75D-44CB-91F6-D6A1BCC64121}"/>
    <dgm:cxn modelId="{B6ED724E-15A6-498F-9E49-B2827205D127}" type="presParOf" srcId="{70714425-C2E8-482D-B777-569206EFF667}" destId="{31A7909C-B43B-45CB-B302-9B6A8DAB3CE9}" srcOrd="0" destOrd="0" presId="urn:microsoft.com/office/officeart/2008/layout/LinedList"/>
    <dgm:cxn modelId="{CDA28F0D-2CC4-4E7A-8ED8-DC51192E10BD}" type="presParOf" srcId="{70714425-C2E8-482D-B777-569206EFF667}" destId="{4DFD21E7-BB63-4C14-A316-58CB7DBF3F87}" srcOrd="1" destOrd="0" presId="urn:microsoft.com/office/officeart/2008/layout/LinedList"/>
    <dgm:cxn modelId="{97F45F7E-8104-4A7D-AA35-92D3632F3132}" type="presParOf" srcId="{4DFD21E7-BB63-4C14-A316-58CB7DBF3F87}" destId="{841DE000-BB56-4B93-8C25-9E32ECF4445E}" srcOrd="0" destOrd="0" presId="urn:microsoft.com/office/officeart/2008/layout/LinedList"/>
    <dgm:cxn modelId="{678C11D2-8EE3-4C0B-8515-FC8E027A283F}" type="presParOf" srcId="{4DFD21E7-BB63-4C14-A316-58CB7DBF3F87}" destId="{59455E87-4AC3-40A1-8006-728BD4BC48BD}" srcOrd="1" destOrd="0" presId="urn:microsoft.com/office/officeart/2008/layout/LinedList"/>
    <dgm:cxn modelId="{B9083809-4984-4F37-9432-D68A894CA427}" type="presParOf" srcId="{70714425-C2E8-482D-B777-569206EFF667}" destId="{1B69C95D-AE3A-49BC-A55A-DA27C813CA98}" srcOrd="2" destOrd="0" presId="urn:microsoft.com/office/officeart/2008/layout/LinedList"/>
    <dgm:cxn modelId="{27B15567-CD2C-4A96-BCB0-23339F172170}" type="presParOf" srcId="{70714425-C2E8-482D-B777-569206EFF667}" destId="{0D807307-0357-4D2B-9A7F-6932F1D8E1DA}" srcOrd="3" destOrd="0" presId="urn:microsoft.com/office/officeart/2008/layout/LinedList"/>
    <dgm:cxn modelId="{B0BC7E11-DFCB-4ABC-A6EC-7D2A3110D5A1}" type="presParOf" srcId="{0D807307-0357-4D2B-9A7F-6932F1D8E1DA}" destId="{EAE1DF02-619A-4976-B595-3A17D704FEDE}" srcOrd="0" destOrd="0" presId="urn:microsoft.com/office/officeart/2008/layout/LinedList"/>
    <dgm:cxn modelId="{E5E8CD8F-540A-4905-93CD-13E1F0E39C98}" type="presParOf" srcId="{0D807307-0357-4D2B-9A7F-6932F1D8E1DA}" destId="{D7B6A49F-7B5B-45BA-B39B-FD0D041ED969}" srcOrd="1" destOrd="0" presId="urn:microsoft.com/office/officeart/2008/layout/LinedList"/>
    <dgm:cxn modelId="{0DBB5634-9787-4267-87D7-5B4325B992AD}" type="presParOf" srcId="{70714425-C2E8-482D-B777-569206EFF667}" destId="{F2513836-229B-4733-BF32-8BF8C574361A}" srcOrd="4" destOrd="0" presId="urn:microsoft.com/office/officeart/2008/layout/LinedList"/>
    <dgm:cxn modelId="{71CCF42C-32E0-4E97-B0C7-9FA90321B148}" type="presParOf" srcId="{70714425-C2E8-482D-B777-569206EFF667}" destId="{D103FE22-3611-48C3-A423-E711F956B5AB}" srcOrd="5" destOrd="0" presId="urn:microsoft.com/office/officeart/2008/layout/LinedList"/>
    <dgm:cxn modelId="{12E9CCB2-BA99-4832-8304-8D398D22A90F}" type="presParOf" srcId="{D103FE22-3611-48C3-A423-E711F956B5AB}" destId="{D89670B5-6F5B-4071-A0A7-B257577961EF}" srcOrd="0" destOrd="0" presId="urn:microsoft.com/office/officeart/2008/layout/LinedList"/>
    <dgm:cxn modelId="{8A3233EE-8082-4E43-8A04-755525EEFEB0}" type="presParOf" srcId="{D103FE22-3611-48C3-A423-E711F956B5AB}" destId="{493AB8ED-6C65-42B7-880B-03E6CA151896}" srcOrd="1" destOrd="0" presId="urn:microsoft.com/office/officeart/2008/layout/LinedList"/>
    <dgm:cxn modelId="{1BFC5AAA-6422-457D-A56E-B741CE25D7C2}" type="presParOf" srcId="{70714425-C2E8-482D-B777-569206EFF667}" destId="{7AD740BE-BE8E-45C2-8F80-3360DB39CBEE}" srcOrd="6" destOrd="0" presId="urn:microsoft.com/office/officeart/2008/layout/LinedList"/>
    <dgm:cxn modelId="{F3D3B0CF-F8AF-49A2-B5A2-64B07D9EC015}" type="presParOf" srcId="{70714425-C2E8-482D-B777-569206EFF667}" destId="{512CDE30-4170-4420-8173-F3D45E15BBE7}" srcOrd="7" destOrd="0" presId="urn:microsoft.com/office/officeart/2008/layout/LinedList"/>
    <dgm:cxn modelId="{02B607F1-D8ED-4FCF-B960-4E9BEBE439E4}" type="presParOf" srcId="{512CDE30-4170-4420-8173-F3D45E15BBE7}" destId="{5B461D44-DB77-4B1B-9428-97EAA9446DC3}" srcOrd="0" destOrd="0" presId="urn:microsoft.com/office/officeart/2008/layout/LinedList"/>
    <dgm:cxn modelId="{7562D3D1-A68F-4802-847A-0469D6439433}" type="presParOf" srcId="{512CDE30-4170-4420-8173-F3D45E15BBE7}" destId="{C322494A-3E7B-4A44-97A6-2571966E1CE0}" srcOrd="1" destOrd="0" presId="urn:microsoft.com/office/officeart/2008/layout/LinedList"/>
    <dgm:cxn modelId="{C8148D39-2C6B-4343-B4B3-7814F43DE841}" type="presParOf" srcId="{70714425-C2E8-482D-B777-569206EFF667}" destId="{37FAEF33-108B-41FF-A0B4-862865F30090}" srcOrd="8" destOrd="0" presId="urn:microsoft.com/office/officeart/2008/layout/LinedList"/>
    <dgm:cxn modelId="{46074DBF-ADD7-4215-8684-19102AAC8C9B}" type="presParOf" srcId="{70714425-C2E8-482D-B777-569206EFF667}" destId="{D7B7CB33-C566-4D07-8285-26E265DE6512}" srcOrd="9" destOrd="0" presId="urn:microsoft.com/office/officeart/2008/layout/LinedList"/>
    <dgm:cxn modelId="{5179CFBC-94AE-4EFB-B3B4-F61A2A450FF0}" type="presParOf" srcId="{D7B7CB33-C566-4D07-8285-26E265DE6512}" destId="{7D148AA2-99AD-4389-9E16-90F41CDDB511}" srcOrd="0" destOrd="0" presId="urn:microsoft.com/office/officeart/2008/layout/LinedList"/>
    <dgm:cxn modelId="{BBABB8EF-F189-44AA-A880-80D7AB92423A}" type="presParOf" srcId="{D7B7CB33-C566-4D07-8285-26E265DE6512}" destId="{376DBE41-8A3C-48E9-B7F2-A40D44CDB427}" srcOrd="1" destOrd="0" presId="urn:microsoft.com/office/officeart/2008/layout/LinedList"/>
    <dgm:cxn modelId="{243F0E28-0DEB-4A7C-9AB3-39AEA03A7183}" type="presParOf" srcId="{70714425-C2E8-482D-B777-569206EFF667}" destId="{5012F9D2-B0C2-4FBA-B155-57A4080A8689}" srcOrd="10" destOrd="0" presId="urn:microsoft.com/office/officeart/2008/layout/LinedList"/>
    <dgm:cxn modelId="{3B2530D2-1AA7-47EC-9F7C-A4C038ACAA7E}" type="presParOf" srcId="{70714425-C2E8-482D-B777-569206EFF667}" destId="{613697ED-B207-4025-9483-32680A542CF5}" srcOrd="11" destOrd="0" presId="urn:microsoft.com/office/officeart/2008/layout/LinedList"/>
    <dgm:cxn modelId="{1A557B31-3C82-401B-8D6C-A9A8790F9E96}" type="presParOf" srcId="{613697ED-B207-4025-9483-32680A542CF5}" destId="{23B38DF5-A8EC-48AF-AEAB-9C8F2637D9A6}" srcOrd="0" destOrd="0" presId="urn:microsoft.com/office/officeart/2008/layout/LinedList"/>
    <dgm:cxn modelId="{9E97ED68-7D8E-486C-AE84-148E10CDB73C}" type="presParOf" srcId="{613697ED-B207-4025-9483-32680A542CF5}" destId="{9F3A33D6-2900-4AB0-8088-18A817F0D89A}" srcOrd="1" destOrd="0" presId="urn:microsoft.com/office/officeart/2008/layout/LinedList"/>
    <dgm:cxn modelId="{D1FC624E-3614-495D-84A3-81615C193E61}" type="presParOf" srcId="{70714425-C2E8-482D-B777-569206EFF667}" destId="{03CE7F6F-C5F5-4D87-91F7-D840DCFB58EA}" srcOrd="12" destOrd="0" presId="urn:microsoft.com/office/officeart/2008/layout/LinedList"/>
    <dgm:cxn modelId="{0A2FC97F-A47B-4D7D-B820-FA196F3ED601}" type="presParOf" srcId="{70714425-C2E8-482D-B777-569206EFF667}" destId="{32F3271D-621E-4B12-9F92-FBF470EF2139}" srcOrd="13" destOrd="0" presId="urn:microsoft.com/office/officeart/2008/layout/LinedList"/>
    <dgm:cxn modelId="{08F4B5A6-DA81-40FC-AACD-DBFAD63C4B32}" type="presParOf" srcId="{32F3271D-621E-4B12-9F92-FBF470EF2139}" destId="{301A0FE9-87D6-4D9E-A348-D52BFB1A127E}" srcOrd="0" destOrd="0" presId="urn:microsoft.com/office/officeart/2008/layout/LinedList"/>
    <dgm:cxn modelId="{4D5A19D4-2311-40BE-B758-AC6DD7CB2821}" type="presParOf" srcId="{32F3271D-621E-4B12-9F92-FBF470EF2139}" destId="{66A72D8F-6F80-4B14-AEF6-12B3C0065F37}" srcOrd="1" destOrd="0" presId="urn:microsoft.com/office/officeart/2008/layout/LinedList"/>
    <dgm:cxn modelId="{56EEEB06-B475-46B5-9ED1-2B7C087EB327}" type="presParOf" srcId="{70714425-C2E8-482D-B777-569206EFF667}" destId="{6083D73F-9219-4FE7-8426-CAA26AF8C2F8}" srcOrd="14" destOrd="0" presId="urn:microsoft.com/office/officeart/2008/layout/LinedList"/>
    <dgm:cxn modelId="{C5B1CBDA-0B60-4067-B714-B0AB667C164C}" type="presParOf" srcId="{70714425-C2E8-482D-B777-569206EFF667}" destId="{3377C516-31BD-4094-BC9F-832509067C23}" srcOrd="15" destOrd="0" presId="urn:microsoft.com/office/officeart/2008/layout/LinedList"/>
    <dgm:cxn modelId="{795CB8E6-6B9E-444D-B9AF-721F20727FC0}" type="presParOf" srcId="{3377C516-31BD-4094-BC9F-832509067C23}" destId="{44A433FC-5FAA-4926-9EA2-EA73C4B02112}" srcOrd="0" destOrd="0" presId="urn:microsoft.com/office/officeart/2008/layout/LinedList"/>
    <dgm:cxn modelId="{93F25616-E288-42C4-8896-7F8D6E9C89C2}" type="presParOf" srcId="{3377C516-31BD-4094-BC9F-832509067C23}" destId="{9BD23820-F058-4D91-A7A8-2AC90183052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0A0FD0-CE47-4F7C-BFBD-C28BF2C7C3A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1E9FFC-5FA7-4567-87FA-E2D30E5DB46E}">
      <dgm:prSet/>
      <dgm:spPr/>
      <dgm:t>
        <a:bodyPr/>
        <a:lstStyle/>
        <a:p>
          <a:r>
            <a:rPr lang="el-GR" b="1"/>
            <a:t>Ε = ΕΛΙΚΑ</a:t>
          </a:r>
          <a:endParaRPr lang="en-US"/>
        </a:p>
      </dgm:t>
    </dgm:pt>
    <dgm:pt modelId="{09B721BB-585E-48DB-A3E5-297A9B3D6FBB}" type="parTrans" cxnId="{25BD0253-D049-49AE-8200-630797460757}">
      <dgm:prSet/>
      <dgm:spPr/>
      <dgm:t>
        <a:bodyPr/>
        <a:lstStyle/>
        <a:p>
          <a:endParaRPr lang="en-US"/>
        </a:p>
      </dgm:t>
    </dgm:pt>
    <dgm:pt modelId="{486902F2-0B16-4BAE-A6C8-EFBAB0ECDF6A}" type="sibTrans" cxnId="{25BD0253-D049-49AE-8200-630797460757}">
      <dgm:prSet/>
      <dgm:spPr/>
      <dgm:t>
        <a:bodyPr/>
        <a:lstStyle/>
        <a:p>
          <a:endParaRPr lang="en-US"/>
        </a:p>
      </dgm:t>
    </dgm:pt>
    <dgm:pt modelId="{960D4E9B-8BEE-4F3E-A7F0-BF9AD601CE9B}">
      <dgm:prSet/>
      <dgm:spPr/>
      <dgm:t>
        <a:bodyPr/>
        <a:lstStyle/>
        <a:p>
          <a:r>
            <a:rPr lang="el-GR" b="1" dirty="0"/>
            <a:t>Μια ταξιανθία είναι ένα σετ λουλουδιών που βλαστάνουν από το ίδιο στέλεχος.</a:t>
          </a:r>
          <a:endParaRPr lang="en-US" dirty="0"/>
        </a:p>
      </dgm:t>
    </dgm:pt>
    <dgm:pt modelId="{159A2797-9E2B-4012-AEF6-AB2B272A370D}" type="parTrans" cxnId="{6D7F6A3F-E31B-4532-8E9C-65EA0DCD9F08}">
      <dgm:prSet/>
      <dgm:spPr/>
      <dgm:t>
        <a:bodyPr/>
        <a:lstStyle/>
        <a:p>
          <a:endParaRPr lang="en-US"/>
        </a:p>
      </dgm:t>
    </dgm:pt>
    <dgm:pt modelId="{A9AB98DC-4A12-4C8E-8807-1D24F04D4A7D}" type="sibTrans" cxnId="{6D7F6A3F-E31B-4532-8E9C-65EA0DCD9F08}">
      <dgm:prSet/>
      <dgm:spPr/>
      <dgm:t>
        <a:bodyPr/>
        <a:lstStyle/>
        <a:p>
          <a:endParaRPr lang="en-US"/>
        </a:p>
      </dgm:t>
    </dgm:pt>
    <dgm:pt modelId="{713D329D-7748-4C09-8D3F-2894A8BDE72F}">
      <dgm:prSet/>
      <dgm:spPr/>
      <dgm:t>
        <a:bodyPr/>
        <a:lstStyle/>
        <a:p>
          <a:r>
            <a:rPr lang="el-GR" dirty="0"/>
            <a:t>Έλικες θεωρούνται εκφυλισμένες ταξιανθίες και βοηθούν το φυτό να αναρριχάται</a:t>
          </a:r>
        </a:p>
      </dgm:t>
    </dgm:pt>
    <dgm:pt modelId="{41168336-F4B7-49C4-8D87-1F89711B1769}" type="parTrans" cxnId="{4EA50FB0-9047-400B-B0E9-68FC6CB7C627}">
      <dgm:prSet/>
      <dgm:spPr/>
      <dgm:t>
        <a:bodyPr/>
        <a:lstStyle/>
        <a:p>
          <a:endParaRPr lang="el-GR"/>
        </a:p>
      </dgm:t>
    </dgm:pt>
    <dgm:pt modelId="{9F89C074-6B3F-4415-9589-74503ED07EF1}" type="sibTrans" cxnId="{4EA50FB0-9047-400B-B0E9-68FC6CB7C627}">
      <dgm:prSet/>
      <dgm:spPr/>
      <dgm:t>
        <a:bodyPr/>
        <a:lstStyle/>
        <a:p>
          <a:endParaRPr lang="el-GR"/>
        </a:p>
      </dgm:t>
    </dgm:pt>
    <dgm:pt modelId="{19E65758-C85C-414D-98DA-B843F8D19C01}" type="pres">
      <dgm:prSet presAssocID="{D60A0FD0-CE47-4F7C-BFBD-C28BF2C7C3AB}" presName="linear" presStyleCnt="0">
        <dgm:presLayoutVars>
          <dgm:animLvl val="lvl"/>
          <dgm:resizeHandles val="exact"/>
        </dgm:presLayoutVars>
      </dgm:prSet>
      <dgm:spPr/>
    </dgm:pt>
    <dgm:pt modelId="{4CFFAD53-A770-4364-A558-624A3972A65C}" type="pres">
      <dgm:prSet presAssocID="{EF1E9FFC-5FA7-4567-87FA-E2D30E5DB46E}" presName="parentText" presStyleLbl="node1" presStyleIdx="0" presStyleCnt="3">
        <dgm:presLayoutVars>
          <dgm:chMax val="0"/>
          <dgm:bulletEnabled val="1"/>
        </dgm:presLayoutVars>
      </dgm:prSet>
      <dgm:spPr/>
    </dgm:pt>
    <dgm:pt modelId="{563E165D-29C5-45E5-B74E-E0549D6EAA23}" type="pres">
      <dgm:prSet presAssocID="{486902F2-0B16-4BAE-A6C8-EFBAB0ECDF6A}" presName="spacer" presStyleCnt="0"/>
      <dgm:spPr/>
    </dgm:pt>
    <dgm:pt modelId="{2CDEB2A7-7B59-45C8-B3D5-9F8B4822548E}" type="pres">
      <dgm:prSet presAssocID="{713D329D-7748-4C09-8D3F-2894A8BDE72F}" presName="parentText" presStyleLbl="node1" presStyleIdx="1" presStyleCnt="3">
        <dgm:presLayoutVars>
          <dgm:chMax val="0"/>
          <dgm:bulletEnabled val="1"/>
        </dgm:presLayoutVars>
      </dgm:prSet>
      <dgm:spPr/>
    </dgm:pt>
    <dgm:pt modelId="{D8466224-382D-4B87-8BE1-794A5AB55549}" type="pres">
      <dgm:prSet presAssocID="{9F89C074-6B3F-4415-9589-74503ED07EF1}" presName="spacer" presStyleCnt="0"/>
      <dgm:spPr/>
    </dgm:pt>
    <dgm:pt modelId="{7365314E-3B05-4B73-A155-3735A1AA6E67}" type="pres">
      <dgm:prSet presAssocID="{960D4E9B-8BEE-4F3E-A7F0-BF9AD601CE9B}" presName="parentText" presStyleLbl="node1" presStyleIdx="2" presStyleCnt="3">
        <dgm:presLayoutVars>
          <dgm:chMax val="0"/>
          <dgm:bulletEnabled val="1"/>
        </dgm:presLayoutVars>
      </dgm:prSet>
      <dgm:spPr/>
    </dgm:pt>
  </dgm:ptLst>
  <dgm:cxnLst>
    <dgm:cxn modelId="{6D7F6A3F-E31B-4532-8E9C-65EA0DCD9F08}" srcId="{D60A0FD0-CE47-4F7C-BFBD-C28BF2C7C3AB}" destId="{960D4E9B-8BEE-4F3E-A7F0-BF9AD601CE9B}" srcOrd="2" destOrd="0" parTransId="{159A2797-9E2B-4012-AEF6-AB2B272A370D}" sibTransId="{A9AB98DC-4A12-4C8E-8807-1D24F04D4A7D}"/>
    <dgm:cxn modelId="{DDABB263-AEC7-4769-9D32-6EE18B3A2B86}" type="presOf" srcId="{713D329D-7748-4C09-8D3F-2894A8BDE72F}" destId="{2CDEB2A7-7B59-45C8-B3D5-9F8B4822548E}" srcOrd="0" destOrd="0" presId="urn:microsoft.com/office/officeart/2005/8/layout/vList2"/>
    <dgm:cxn modelId="{2160EB49-3993-4BA0-ACC6-7669E0DF7406}" type="presOf" srcId="{D60A0FD0-CE47-4F7C-BFBD-C28BF2C7C3AB}" destId="{19E65758-C85C-414D-98DA-B843F8D19C01}" srcOrd="0" destOrd="0" presId="urn:microsoft.com/office/officeart/2005/8/layout/vList2"/>
    <dgm:cxn modelId="{25BD0253-D049-49AE-8200-630797460757}" srcId="{D60A0FD0-CE47-4F7C-BFBD-C28BF2C7C3AB}" destId="{EF1E9FFC-5FA7-4567-87FA-E2D30E5DB46E}" srcOrd="0" destOrd="0" parTransId="{09B721BB-585E-48DB-A3E5-297A9B3D6FBB}" sibTransId="{486902F2-0B16-4BAE-A6C8-EFBAB0ECDF6A}"/>
    <dgm:cxn modelId="{0699188E-98EE-477C-B62D-340F5270EC39}" type="presOf" srcId="{960D4E9B-8BEE-4F3E-A7F0-BF9AD601CE9B}" destId="{7365314E-3B05-4B73-A155-3735A1AA6E67}" srcOrd="0" destOrd="0" presId="urn:microsoft.com/office/officeart/2005/8/layout/vList2"/>
    <dgm:cxn modelId="{4EA50FB0-9047-400B-B0E9-68FC6CB7C627}" srcId="{D60A0FD0-CE47-4F7C-BFBD-C28BF2C7C3AB}" destId="{713D329D-7748-4C09-8D3F-2894A8BDE72F}" srcOrd="1" destOrd="0" parTransId="{41168336-F4B7-49C4-8D87-1F89711B1769}" sibTransId="{9F89C074-6B3F-4415-9589-74503ED07EF1}"/>
    <dgm:cxn modelId="{D12BF1BC-5D79-45C8-B191-5715118EB6EC}" type="presOf" srcId="{EF1E9FFC-5FA7-4567-87FA-E2D30E5DB46E}" destId="{4CFFAD53-A770-4364-A558-624A3972A65C}" srcOrd="0" destOrd="0" presId="urn:microsoft.com/office/officeart/2005/8/layout/vList2"/>
    <dgm:cxn modelId="{496A3556-D125-4342-819E-6C8CF96D4028}" type="presParOf" srcId="{19E65758-C85C-414D-98DA-B843F8D19C01}" destId="{4CFFAD53-A770-4364-A558-624A3972A65C}" srcOrd="0" destOrd="0" presId="urn:microsoft.com/office/officeart/2005/8/layout/vList2"/>
    <dgm:cxn modelId="{D33B329E-A029-4585-8401-BB735A0BFCBD}" type="presParOf" srcId="{19E65758-C85C-414D-98DA-B843F8D19C01}" destId="{563E165D-29C5-45E5-B74E-E0549D6EAA23}" srcOrd="1" destOrd="0" presId="urn:microsoft.com/office/officeart/2005/8/layout/vList2"/>
    <dgm:cxn modelId="{08F1ACFF-F3AF-422D-A3A3-6D4AA35B1B04}" type="presParOf" srcId="{19E65758-C85C-414D-98DA-B843F8D19C01}" destId="{2CDEB2A7-7B59-45C8-B3D5-9F8B4822548E}" srcOrd="2" destOrd="0" presId="urn:microsoft.com/office/officeart/2005/8/layout/vList2"/>
    <dgm:cxn modelId="{A59D378E-69FC-46EB-84A7-9B8A497BE748}" type="presParOf" srcId="{19E65758-C85C-414D-98DA-B843F8D19C01}" destId="{D8466224-382D-4B87-8BE1-794A5AB55549}" srcOrd="3" destOrd="0" presId="urn:microsoft.com/office/officeart/2005/8/layout/vList2"/>
    <dgm:cxn modelId="{1D5BC540-BAC6-4E1A-8CEC-A9FC911AADC5}" type="presParOf" srcId="{19E65758-C85C-414D-98DA-B843F8D19C01}" destId="{7365314E-3B05-4B73-A155-3735A1AA6E6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0A0FD0-CE47-4F7C-BFBD-C28BF2C7C3AB}"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EF1E9FFC-5FA7-4567-87FA-E2D30E5DB46E}">
      <dgm:prSet/>
      <dgm:spPr/>
      <dgm:t>
        <a:bodyPr/>
        <a:lstStyle/>
        <a:p>
          <a:r>
            <a:rPr lang="el-GR" b="1" dirty="0"/>
            <a:t>Σ = ΣΤΑΦΥΛΙ</a:t>
          </a:r>
          <a:endParaRPr lang="en-US" dirty="0"/>
        </a:p>
      </dgm:t>
    </dgm:pt>
    <dgm:pt modelId="{09B721BB-585E-48DB-A3E5-297A9B3D6FBB}" type="parTrans" cxnId="{25BD0253-D049-49AE-8200-630797460757}">
      <dgm:prSet/>
      <dgm:spPr/>
      <dgm:t>
        <a:bodyPr/>
        <a:lstStyle/>
        <a:p>
          <a:endParaRPr lang="en-US"/>
        </a:p>
      </dgm:t>
    </dgm:pt>
    <dgm:pt modelId="{486902F2-0B16-4BAE-A6C8-EFBAB0ECDF6A}" type="sibTrans" cxnId="{25BD0253-D049-49AE-8200-630797460757}">
      <dgm:prSet/>
      <dgm:spPr/>
      <dgm:t>
        <a:bodyPr/>
        <a:lstStyle/>
        <a:p>
          <a:endParaRPr lang="en-US"/>
        </a:p>
      </dgm:t>
    </dgm:pt>
    <dgm:pt modelId="{713D329D-7748-4C09-8D3F-2894A8BDE72F}">
      <dgm:prSet/>
      <dgm:spPr/>
      <dgm:t>
        <a:bodyPr/>
        <a:lstStyle/>
        <a:p>
          <a:r>
            <a:rPr lang="el-GR" dirty="0">
              <a:effectLst>
                <a:outerShdw blurRad="38100" dist="38100" dir="2700000" algn="tl">
                  <a:srgbClr val="000000">
                    <a:alpha val="43137"/>
                  </a:srgbClr>
                </a:outerShdw>
              </a:effectLst>
              <a:latin typeface="Franklin Gothic Medium" pitchFamily="34" charset="0"/>
            </a:rPr>
            <a:t>Οι ράγες είναι εξέλιξη της ωοθήκης του λουλουδιού μετά τη γονιμοποίηση</a:t>
          </a:r>
          <a:endParaRPr lang="el-GR" dirty="0"/>
        </a:p>
      </dgm:t>
    </dgm:pt>
    <dgm:pt modelId="{41168336-F4B7-49C4-8D87-1F89711B1769}" type="parTrans" cxnId="{4EA50FB0-9047-400B-B0E9-68FC6CB7C627}">
      <dgm:prSet/>
      <dgm:spPr/>
      <dgm:t>
        <a:bodyPr/>
        <a:lstStyle/>
        <a:p>
          <a:endParaRPr lang="el-GR"/>
        </a:p>
      </dgm:t>
    </dgm:pt>
    <dgm:pt modelId="{9F89C074-6B3F-4415-9589-74503ED07EF1}" type="sibTrans" cxnId="{4EA50FB0-9047-400B-B0E9-68FC6CB7C627}">
      <dgm:prSet/>
      <dgm:spPr/>
      <dgm:t>
        <a:bodyPr/>
        <a:lstStyle/>
        <a:p>
          <a:endParaRPr lang="el-GR"/>
        </a:p>
      </dgm:t>
    </dgm:pt>
    <dgm:pt modelId="{E526354B-44BB-418D-8C76-CF5FB7A2D583}">
      <dgm:prSet/>
      <dgm:spPr/>
      <dgm:t>
        <a:bodyPr/>
        <a:lstStyle/>
        <a:p>
          <a:r>
            <a:rPr kumimoji="0" lang="en-US" b="1" i="0" u="none" strike="noStrike" cap="none" normalizeH="0" baseline="0" dirty="0" err="1">
              <a:ln>
                <a:noFill/>
              </a:ln>
              <a:solidFill>
                <a:schemeClr val="tx1"/>
              </a:solidFill>
              <a:effectLst>
                <a:outerShdw blurRad="38100" dist="38100" dir="2700000" algn="tl">
                  <a:srgbClr val="000000"/>
                </a:outerShdw>
              </a:effectLst>
              <a:latin typeface="+mj-lt"/>
              <a:ea typeface="+mj-ea"/>
              <a:cs typeface="+mj-cs"/>
            </a:rPr>
            <a:t>Αγγειόσ</a:t>
          </a:r>
          <a:r>
            <a:rPr kumimoji="0" lang="en-US" b="1" i="0" u="none" strike="noStrike" cap="none" normalizeH="0" baseline="0" dirty="0">
              <a:ln>
                <a:noFill/>
              </a:ln>
              <a:solidFill>
                <a:schemeClr val="tx1"/>
              </a:solidFill>
              <a:effectLst>
                <a:outerShdw blurRad="38100" dist="38100" dir="2700000" algn="tl">
                  <a:srgbClr val="000000"/>
                </a:outerShdw>
              </a:effectLst>
              <a:latin typeface="+mj-lt"/>
              <a:ea typeface="+mj-ea"/>
              <a:cs typeface="+mj-cs"/>
            </a:rPr>
            <a:t>περμ</a:t>
          </a:r>
          <a:r>
            <a:rPr kumimoji="0" lang="el-GR" b="1" i="0" u="none" strike="noStrike" cap="none" normalizeH="0" baseline="0" dirty="0">
              <a:ln>
                <a:noFill/>
              </a:ln>
              <a:solidFill>
                <a:schemeClr val="tx1"/>
              </a:solidFill>
              <a:effectLst>
                <a:outerShdw blurRad="38100" dist="38100" dir="2700000" algn="tl">
                  <a:srgbClr val="000000"/>
                </a:outerShdw>
              </a:effectLst>
              <a:latin typeface="+mj-lt"/>
              <a:ea typeface="+mj-ea"/>
              <a:cs typeface="+mj-cs"/>
            </a:rPr>
            <a:t>α : Ο σπόρος βρίσκεται μέσα στην ρώγα</a:t>
          </a:r>
          <a:endParaRPr lang="el-GR" dirty="0"/>
        </a:p>
      </dgm:t>
    </dgm:pt>
    <dgm:pt modelId="{64AD169C-AD75-4E26-8C5A-9D28EB976CF7}" type="parTrans" cxnId="{39869A36-5572-4FE8-B68C-0AD14F6F747A}">
      <dgm:prSet/>
      <dgm:spPr/>
      <dgm:t>
        <a:bodyPr/>
        <a:lstStyle/>
        <a:p>
          <a:endParaRPr lang="el-GR"/>
        </a:p>
      </dgm:t>
    </dgm:pt>
    <dgm:pt modelId="{D11E592A-8EB7-4C03-94FA-0C229EE451F4}" type="sibTrans" cxnId="{39869A36-5572-4FE8-B68C-0AD14F6F747A}">
      <dgm:prSet/>
      <dgm:spPr/>
      <dgm:t>
        <a:bodyPr/>
        <a:lstStyle/>
        <a:p>
          <a:endParaRPr lang="el-GR"/>
        </a:p>
      </dgm:t>
    </dgm:pt>
    <dgm:pt modelId="{7B5EE1CF-EFA8-488B-ADB8-5395117770FC}" type="pres">
      <dgm:prSet presAssocID="{D60A0FD0-CE47-4F7C-BFBD-C28BF2C7C3AB}" presName="vert0" presStyleCnt="0">
        <dgm:presLayoutVars>
          <dgm:dir/>
          <dgm:animOne val="branch"/>
          <dgm:animLvl val="lvl"/>
        </dgm:presLayoutVars>
      </dgm:prSet>
      <dgm:spPr/>
    </dgm:pt>
    <dgm:pt modelId="{261760B8-A795-4F8F-AFF1-6053A67876C1}" type="pres">
      <dgm:prSet presAssocID="{EF1E9FFC-5FA7-4567-87FA-E2D30E5DB46E}" presName="thickLine" presStyleLbl="alignNode1" presStyleIdx="0" presStyleCnt="3"/>
      <dgm:spPr/>
    </dgm:pt>
    <dgm:pt modelId="{E51AE352-A020-4805-ABAC-8BBA422B6521}" type="pres">
      <dgm:prSet presAssocID="{EF1E9FFC-5FA7-4567-87FA-E2D30E5DB46E}" presName="horz1" presStyleCnt="0"/>
      <dgm:spPr/>
    </dgm:pt>
    <dgm:pt modelId="{2DE848BA-EAF5-45E8-819B-228383ABEA3B}" type="pres">
      <dgm:prSet presAssocID="{EF1E9FFC-5FA7-4567-87FA-E2D30E5DB46E}" presName="tx1" presStyleLbl="revTx" presStyleIdx="0" presStyleCnt="3"/>
      <dgm:spPr/>
    </dgm:pt>
    <dgm:pt modelId="{D1795E51-29BC-443B-B05B-F08FD39E5A13}" type="pres">
      <dgm:prSet presAssocID="{EF1E9FFC-5FA7-4567-87FA-E2D30E5DB46E}" presName="vert1" presStyleCnt="0"/>
      <dgm:spPr/>
    </dgm:pt>
    <dgm:pt modelId="{BB06F81D-BD91-40E5-AD89-7E25F31A7CC5}" type="pres">
      <dgm:prSet presAssocID="{713D329D-7748-4C09-8D3F-2894A8BDE72F}" presName="thickLine" presStyleLbl="alignNode1" presStyleIdx="1" presStyleCnt="3"/>
      <dgm:spPr/>
    </dgm:pt>
    <dgm:pt modelId="{3F93BC37-2BA9-4175-91C0-72D60A59FD0E}" type="pres">
      <dgm:prSet presAssocID="{713D329D-7748-4C09-8D3F-2894A8BDE72F}" presName="horz1" presStyleCnt="0"/>
      <dgm:spPr/>
    </dgm:pt>
    <dgm:pt modelId="{8D4A3FCD-D0CF-40C8-82BB-05B77984E699}" type="pres">
      <dgm:prSet presAssocID="{713D329D-7748-4C09-8D3F-2894A8BDE72F}" presName="tx1" presStyleLbl="revTx" presStyleIdx="1" presStyleCnt="3"/>
      <dgm:spPr/>
    </dgm:pt>
    <dgm:pt modelId="{FC14763E-7938-4A79-9427-920AC28FEF77}" type="pres">
      <dgm:prSet presAssocID="{713D329D-7748-4C09-8D3F-2894A8BDE72F}" presName="vert1" presStyleCnt="0"/>
      <dgm:spPr/>
    </dgm:pt>
    <dgm:pt modelId="{B749BA69-968C-4D5D-8EF9-B44150FFF67B}" type="pres">
      <dgm:prSet presAssocID="{E526354B-44BB-418D-8C76-CF5FB7A2D583}" presName="thickLine" presStyleLbl="alignNode1" presStyleIdx="2" presStyleCnt="3"/>
      <dgm:spPr/>
    </dgm:pt>
    <dgm:pt modelId="{A77F3E71-2DE2-43BD-B6A1-E392DFCF3447}" type="pres">
      <dgm:prSet presAssocID="{E526354B-44BB-418D-8C76-CF5FB7A2D583}" presName="horz1" presStyleCnt="0"/>
      <dgm:spPr/>
    </dgm:pt>
    <dgm:pt modelId="{0D272F1D-E5D2-40BB-8D83-1B1D403601F8}" type="pres">
      <dgm:prSet presAssocID="{E526354B-44BB-418D-8C76-CF5FB7A2D583}" presName="tx1" presStyleLbl="revTx" presStyleIdx="2" presStyleCnt="3"/>
      <dgm:spPr/>
    </dgm:pt>
    <dgm:pt modelId="{66B20CD3-39B2-4A01-B3DB-A2D981ED1DF9}" type="pres">
      <dgm:prSet presAssocID="{E526354B-44BB-418D-8C76-CF5FB7A2D583}" presName="vert1" presStyleCnt="0"/>
      <dgm:spPr/>
    </dgm:pt>
  </dgm:ptLst>
  <dgm:cxnLst>
    <dgm:cxn modelId="{E068990A-163E-4662-A665-640D7CCCDAD3}" type="presOf" srcId="{EF1E9FFC-5FA7-4567-87FA-E2D30E5DB46E}" destId="{2DE848BA-EAF5-45E8-819B-228383ABEA3B}" srcOrd="0" destOrd="0" presId="urn:microsoft.com/office/officeart/2008/layout/LinedList"/>
    <dgm:cxn modelId="{39869A36-5572-4FE8-B68C-0AD14F6F747A}" srcId="{D60A0FD0-CE47-4F7C-BFBD-C28BF2C7C3AB}" destId="{E526354B-44BB-418D-8C76-CF5FB7A2D583}" srcOrd="2" destOrd="0" parTransId="{64AD169C-AD75-4E26-8C5A-9D28EB976CF7}" sibTransId="{D11E592A-8EB7-4C03-94FA-0C229EE451F4}"/>
    <dgm:cxn modelId="{25BD0253-D049-49AE-8200-630797460757}" srcId="{D60A0FD0-CE47-4F7C-BFBD-C28BF2C7C3AB}" destId="{EF1E9FFC-5FA7-4567-87FA-E2D30E5DB46E}" srcOrd="0" destOrd="0" parTransId="{09B721BB-585E-48DB-A3E5-297A9B3D6FBB}" sibTransId="{486902F2-0B16-4BAE-A6C8-EFBAB0ECDF6A}"/>
    <dgm:cxn modelId="{DBAF6090-57D1-475B-A4EC-30EC78D55B73}" type="presOf" srcId="{713D329D-7748-4C09-8D3F-2894A8BDE72F}" destId="{8D4A3FCD-D0CF-40C8-82BB-05B77984E699}" srcOrd="0" destOrd="0" presId="urn:microsoft.com/office/officeart/2008/layout/LinedList"/>
    <dgm:cxn modelId="{4EA50FB0-9047-400B-B0E9-68FC6CB7C627}" srcId="{D60A0FD0-CE47-4F7C-BFBD-C28BF2C7C3AB}" destId="{713D329D-7748-4C09-8D3F-2894A8BDE72F}" srcOrd="1" destOrd="0" parTransId="{41168336-F4B7-49C4-8D87-1F89711B1769}" sibTransId="{9F89C074-6B3F-4415-9589-74503ED07EF1}"/>
    <dgm:cxn modelId="{C2F272D0-75BF-4AA5-A8BF-F4BADD88474B}" type="presOf" srcId="{E526354B-44BB-418D-8C76-CF5FB7A2D583}" destId="{0D272F1D-E5D2-40BB-8D83-1B1D403601F8}" srcOrd="0" destOrd="0" presId="urn:microsoft.com/office/officeart/2008/layout/LinedList"/>
    <dgm:cxn modelId="{97A0A2F8-93C9-4FA5-996A-FD21D7BF6D07}" type="presOf" srcId="{D60A0FD0-CE47-4F7C-BFBD-C28BF2C7C3AB}" destId="{7B5EE1CF-EFA8-488B-ADB8-5395117770FC}" srcOrd="0" destOrd="0" presId="urn:microsoft.com/office/officeart/2008/layout/LinedList"/>
    <dgm:cxn modelId="{508ACD77-2377-46C1-A92E-1CC13347E32E}" type="presParOf" srcId="{7B5EE1CF-EFA8-488B-ADB8-5395117770FC}" destId="{261760B8-A795-4F8F-AFF1-6053A67876C1}" srcOrd="0" destOrd="0" presId="urn:microsoft.com/office/officeart/2008/layout/LinedList"/>
    <dgm:cxn modelId="{83FE5224-91C4-4C2A-AF03-8823159628E0}" type="presParOf" srcId="{7B5EE1CF-EFA8-488B-ADB8-5395117770FC}" destId="{E51AE352-A020-4805-ABAC-8BBA422B6521}" srcOrd="1" destOrd="0" presId="urn:microsoft.com/office/officeart/2008/layout/LinedList"/>
    <dgm:cxn modelId="{06B375D4-E587-4C23-B161-40FFBBD36232}" type="presParOf" srcId="{E51AE352-A020-4805-ABAC-8BBA422B6521}" destId="{2DE848BA-EAF5-45E8-819B-228383ABEA3B}" srcOrd="0" destOrd="0" presId="urn:microsoft.com/office/officeart/2008/layout/LinedList"/>
    <dgm:cxn modelId="{3E13BCDF-399C-4710-9AE8-09509BD32A8A}" type="presParOf" srcId="{E51AE352-A020-4805-ABAC-8BBA422B6521}" destId="{D1795E51-29BC-443B-B05B-F08FD39E5A13}" srcOrd="1" destOrd="0" presId="urn:microsoft.com/office/officeart/2008/layout/LinedList"/>
    <dgm:cxn modelId="{03A56D2C-F77D-4020-B92F-6E37BFD920A3}" type="presParOf" srcId="{7B5EE1CF-EFA8-488B-ADB8-5395117770FC}" destId="{BB06F81D-BD91-40E5-AD89-7E25F31A7CC5}" srcOrd="2" destOrd="0" presId="urn:microsoft.com/office/officeart/2008/layout/LinedList"/>
    <dgm:cxn modelId="{3E99D105-08E1-42D4-A994-860B3F5DE266}" type="presParOf" srcId="{7B5EE1CF-EFA8-488B-ADB8-5395117770FC}" destId="{3F93BC37-2BA9-4175-91C0-72D60A59FD0E}" srcOrd="3" destOrd="0" presId="urn:microsoft.com/office/officeart/2008/layout/LinedList"/>
    <dgm:cxn modelId="{D4A76AAF-32EC-4691-8C29-27BA7195DBE4}" type="presParOf" srcId="{3F93BC37-2BA9-4175-91C0-72D60A59FD0E}" destId="{8D4A3FCD-D0CF-40C8-82BB-05B77984E699}" srcOrd="0" destOrd="0" presId="urn:microsoft.com/office/officeart/2008/layout/LinedList"/>
    <dgm:cxn modelId="{453196EB-F7D8-4970-B9DA-44D8B94326DC}" type="presParOf" srcId="{3F93BC37-2BA9-4175-91C0-72D60A59FD0E}" destId="{FC14763E-7938-4A79-9427-920AC28FEF77}" srcOrd="1" destOrd="0" presId="urn:microsoft.com/office/officeart/2008/layout/LinedList"/>
    <dgm:cxn modelId="{D9D259AF-A05E-431D-8BA9-24802E8BBF0D}" type="presParOf" srcId="{7B5EE1CF-EFA8-488B-ADB8-5395117770FC}" destId="{B749BA69-968C-4D5D-8EF9-B44150FFF67B}" srcOrd="4" destOrd="0" presId="urn:microsoft.com/office/officeart/2008/layout/LinedList"/>
    <dgm:cxn modelId="{FBA7DFC3-6FDD-48A3-9042-F0E499776284}" type="presParOf" srcId="{7B5EE1CF-EFA8-488B-ADB8-5395117770FC}" destId="{A77F3E71-2DE2-43BD-B6A1-E392DFCF3447}" srcOrd="5" destOrd="0" presId="urn:microsoft.com/office/officeart/2008/layout/LinedList"/>
    <dgm:cxn modelId="{ECF36252-8742-42A1-B624-BBDDA104A06F}" type="presParOf" srcId="{A77F3E71-2DE2-43BD-B6A1-E392DFCF3447}" destId="{0D272F1D-E5D2-40BB-8D83-1B1D403601F8}" srcOrd="0" destOrd="0" presId="urn:microsoft.com/office/officeart/2008/layout/LinedList"/>
    <dgm:cxn modelId="{7A1D2D38-4671-4EA5-A13A-091C80B31223}" type="presParOf" srcId="{A77F3E71-2DE2-43BD-B6A1-E392DFCF3447}" destId="{66B20CD3-39B2-4A01-B3DB-A2D981ED1DF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0A0FD0-CE47-4F7C-BFBD-C28BF2C7C3AB}"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E92F5B62-0DEE-4038-BB4B-852537B93098}">
      <dgm:prSet/>
      <dgm:spPr/>
      <dgm:t>
        <a:bodyPr/>
        <a:lstStyle/>
        <a:p>
          <a:r>
            <a:rPr lang="el-GR" dirty="0"/>
            <a:t>Μ = ΜΕΣΟΓΟΝΑΤΙΟ</a:t>
          </a:r>
        </a:p>
        <a:p>
          <a:r>
            <a:rPr lang="el-GR" dirty="0"/>
            <a:t>Το διάστημα πάνω στο κλίμα ανάμεσα στα γόνατα (δεν εμφανίζονται όργανα)</a:t>
          </a:r>
          <a:endParaRPr lang="en-US" dirty="0"/>
        </a:p>
      </dgm:t>
    </dgm:pt>
    <dgm:pt modelId="{D66ED43C-8A37-4163-A368-5E4B5DFC0C9A}" type="parTrans" cxnId="{17F6A5B8-7DD7-4F9F-B0B2-05E39B6FDECD}">
      <dgm:prSet/>
      <dgm:spPr/>
      <dgm:t>
        <a:bodyPr/>
        <a:lstStyle/>
        <a:p>
          <a:endParaRPr lang="en-US"/>
        </a:p>
      </dgm:t>
    </dgm:pt>
    <dgm:pt modelId="{4A1D1E3C-D657-4627-A6BD-18DD1509C4F5}" type="sibTrans" cxnId="{17F6A5B8-7DD7-4F9F-B0B2-05E39B6FDECD}">
      <dgm:prSet/>
      <dgm:spPr/>
      <dgm:t>
        <a:bodyPr/>
        <a:lstStyle/>
        <a:p>
          <a:endParaRPr lang="en-US"/>
        </a:p>
      </dgm:t>
    </dgm:pt>
    <dgm:pt modelId="{CEFACC7C-C630-45F8-8F9F-AEF242636D60}">
      <dgm:prSet/>
      <dgm:spPr/>
      <dgm:t>
        <a:bodyPr/>
        <a:lstStyle/>
        <a:p>
          <a:r>
            <a:rPr lang="el-GR" dirty="0"/>
            <a:t>Οι ταξιανθίες/σταφύλια βρίσκονται στα γόνατα και πάντα απέναντι από το φύλλο, μεταξύ 3ου &amp; 5ου γόνατου. </a:t>
          </a:r>
        </a:p>
        <a:p>
          <a:r>
            <a:rPr lang="el-GR" dirty="0"/>
            <a:t>1-3 ταξιανθίες   ανά  βλαστό.</a:t>
          </a:r>
        </a:p>
      </dgm:t>
    </dgm:pt>
    <dgm:pt modelId="{910C6E6E-9E49-46F1-985B-73870E08A1B2}" type="parTrans" cxnId="{4D5AE9D0-E968-4B10-9247-2075ED44247F}">
      <dgm:prSet/>
      <dgm:spPr/>
      <dgm:t>
        <a:bodyPr/>
        <a:lstStyle/>
        <a:p>
          <a:endParaRPr lang="el-GR"/>
        </a:p>
      </dgm:t>
    </dgm:pt>
    <dgm:pt modelId="{DD56BEEE-CAD5-493C-A4B0-9A0F319B73B1}" type="sibTrans" cxnId="{4D5AE9D0-E968-4B10-9247-2075ED44247F}">
      <dgm:prSet/>
      <dgm:spPr/>
      <dgm:t>
        <a:bodyPr/>
        <a:lstStyle/>
        <a:p>
          <a:endParaRPr lang="el-GR"/>
        </a:p>
      </dgm:t>
    </dgm:pt>
    <dgm:pt modelId="{EF1E9FFC-5FA7-4567-87FA-E2D30E5DB46E}">
      <dgm:prSet/>
      <dgm:spPr/>
      <dgm:t>
        <a:bodyPr/>
        <a:lstStyle/>
        <a:p>
          <a:r>
            <a:rPr lang="el-GR" dirty="0"/>
            <a:t>Γ = ΓΟΝΑΤΟ</a:t>
          </a:r>
        </a:p>
        <a:p>
          <a:r>
            <a:rPr lang="el-GR" dirty="0"/>
            <a:t> Η διόγκωση πάνω στο κλίμα οπού εμφανίζονται τα διάφορα όργανα</a:t>
          </a:r>
          <a:endParaRPr lang="en-US" dirty="0"/>
        </a:p>
      </dgm:t>
    </dgm:pt>
    <dgm:pt modelId="{486902F2-0B16-4BAE-A6C8-EFBAB0ECDF6A}" type="sibTrans" cxnId="{25BD0253-D049-49AE-8200-630797460757}">
      <dgm:prSet/>
      <dgm:spPr/>
      <dgm:t>
        <a:bodyPr/>
        <a:lstStyle/>
        <a:p>
          <a:endParaRPr lang="en-US"/>
        </a:p>
      </dgm:t>
    </dgm:pt>
    <dgm:pt modelId="{09B721BB-585E-48DB-A3E5-297A9B3D6FBB}" type="parTrans" cxnId="{25BD0253-D049-49AE-8200-630797460757}">
      <dgm:prSet/>
      <dgm:spPr/>
      <dgm:t>
        <a:bodyPr/>
        <a:lstStyle/>
        <a:p>
          <a:endParaRPr lang="en-US"/>
        </a:p>
      </dgm:t>
    </dgm:pt>
    <dgm:pt modelId="{02005B71-CE1D-4D29-9D2B-A587A502F0BE}" type="pres">
      <dgm:prSet presAssocID="{D60A0FD0-CE47-4F7C-BFBD-C28BF2C7C3AB}" presName="vert0" presStyleCnt="0">
        <dgm:presLayoutVars>
          <dgm:dir/>
          <dgm:animOne val="branch"/>
          <dgm:animLvl val="lvl"/>
        </dgm:presLayoutVars>
      </dgm:prSet>
      <dgm:spPr/>
    </dgm:pt>
    <dgm:pt modelId="{3B546174-3275-4E95-AFED-352CA5F561BD}" type="pres">
      <dgm:prSet presAssocID="{EF1E9FFC-5FA7-4567-87FA-E2D30E5DB46E}" presName="thickLine" presStyleLbl="alignNode1" presStyleIdx="0" presStyleCnt="3"/>
      <dgm:spPr/>
    </dgm:pt>
    <dgm:pt modelId="{D7A869F3-AB3C-4EC3-9387-B6C515DE6910}" type="pres">
      <dgm:prSet presAssocID="{EF1E9FFC-5FA7-4567-87FA-E2D30E5DB46E}" presName="horz1" presStyleCnt="0"/>
      <dgm:spPr/>
    </dgm:pt>
    <dgm:pt modelId="{FE0AA720-9CF8-4D5C-8A57-14133A6C529B}" type="pres">
      <dgm:prSet presAssocID="{EF1E9FFC-5FA7-4567-87FA-E2D30E5DB46E}" presName="tx1" presStyleLbl="revTx" presStyleIdx="0" presStyleCnt="3"/>
      <dgm:spPr/>
    </dgm:pt>
    <dgm:pt modelId="{3D8DA77E-6F38-49DA-9956-01C9EB4FAF80}" type="pres">
      <dgm:prSet presAssocID="{EF1E9FFC-5FA7-4567-87FA-E2D30E5DB46E}" presName="vert1" presStyleCnt="0"/>
      <dgm:spPr/>
    </dgm:pt>
    <dgm:pt modelId="{C006DC44-91C9-4C76-A1A4-FADF0CBF4C1A}" type="pres">
      <dgm:prSet presAssocID="{E92F5B62-0DEE-4038-BB4B-852537B93098}" presName="thickLine" presStyleLbl="alignNode1" presStyleIdx="1" presStyleCnt="3"/>
      <dgm:spPr/>
    </dgm:pt>
    <dgm:pt modelId="{9B28D023-F7CC-4E88-8FFF-2745B89E5A43}" type="pres">
      <dgm:prSet presAssocID="{E92F5B62-0DEE-4038-BB4B-852537B93098}" presName="horz1" presStyleCnt="0"/>
      <dgm:spPr/>
    </dgm:pt>
    <dgm:pt modelId="{354B8674-2EB7-4A19-B621-AC8AE29F46AE}" type="pres">
      <dgm:prSet presAssocID="{E92F5B62-0DEE-4038-BB4B-852537B93098}" presName="tx1" presStyleLbl="revTx" presStyleIdx="1" presStyleCnt="3"/>
      <dgm:spPr/>
    </dgm:pt>
    <dgm:pt modelId="{9E117EF9-0FBE-4629-80BA-373B75A51AE0}" type="pres">
      <dgm:prSet presAssocID="{E92F5B62-0DEE-4038-BB4B-852537B93098}" presName="vert1" presStyleCnt="0"/>
      <dgm:spPr/>
    </dgm:pt>
    <dgm:pt modelId="{804826F1-7EDE-4977-9684-8AD9505FFB89}" type="pres">
      <dgm:prSet presAssocID="{CEFACC7C-C630-45F8-8F9F-AEF242636D60}" presName="thickLine" presStyleLbl="alignNode1" presStyleIdx="2" presStyleCnt="3"/>
      <dgm:spPr/>
    </dgm:pt>
    <dgm:pt modelId="{ACA7BA90-4C42-459F-A63D-464835A327DD}" type="pres">
      <dgm:prSet presAssocID="{CEFACC7C-C630-45F8-8F9F-AEF242636D60}" presName="horz1" presStyleCnt="0"/>
      <dgm:spPr/>
    </dgm:pt>
    <dgm:pt modelId="{A0110048-8119-4DBF-AF87-2C332C048C36}" type="pres">
      <dgm:prSet presAssocID="{CEFACC7C-C630-45F8-8F9F-AEF242636D60}" presName="tx1" presStyleLbl="revTx" presStyleIdx="2" presStyleCnt="3"/>
      <dgm:spPr/>
    </dgm:pt>
    <dgm:pt modelId="{96F63D16-2113-434E-983B-716DEB9F3328}" type="pres">
      <dgm:prSet presAssocID="{CEFACC7C-C630-45F8-8F9F-AEF242636D60}" presName="vert1" presStyleCnt="0"/>
      <dgm:spPr/>
    </dgm:pt>
  </dgm:ptLst>
  <dgm:cxnLst>
    <dgm:cxn modelId="{F7F0B41E-5F8C-48DA-A3D6-0B07407BC67D}" type="presOf" srcId="{E92F5B62-0DEE-4038-BB4B-852537B93098}" destId="{354B8674-2EB7-4A19-B621-AC8AE29F46AE}" srcOrd="0" destOrd="0" presId="urn:microsoft.com/office/officeart/2008/layout/LinedList"/>
    <dgm:cxn modelId="{8BF6B429-EDC0-449E-931F-3ACD7640B5E3}" type="presOf" srcId="{CEFACC7C-C630-45F8-8F9F-AEF242636D60}" destId="{A0110048-8119-4DBF-AF87-2C332C048C36}" srcOrd="0" destOrd="0" presId="urn:microsoft.com/office/officeart/2008/layout/LinedList"/>
    <dgm:cxn modelId="{25BD0253-D049-49AE-8200-630797460757}" srcId="{D60A0FD0-CE47-4F7C-BFBD-C28BF2C7C3AB}" destId="{EF1E9FFC-5FA7-4567-87FA-E2D30E5DB46E}" srcOrd="0" destOrd="0" parTransId="{09B721BB-585E-48DB-A3E5-297A9B3D6FBB}" sibTransId="{486902F2-0B16-4BAE-A6C8-EFBAB0ECDF6A}"/>
    <dgm:cxn modelId="{17F6A5B8-7DD7-4F9F-B0B2-05E39B6FDECD}" srcId="{D60A0FD0-CE47-4F7C-BFBD-C28BF2C7C3AB}" destId="{E92F5B62-0DEE-4038-BB4B-852537B93098}" srcOrd="1" destOrd="0" parTransId="{D66ED43C-8A37-4163-A368-5E4B5DFC0C9A}" sibTransId="{4A1D1E3C-D657-4627-A6BD-18DD1509C4F5}"/>
    <dgm:cxn modelId="{4D5AE9D0-E968-4B10-9247-2075ED44247F}" srcId="{D60A0FD0-CE47-4F7C-BFBD-C28BF2C7C3AB}" destId="{CEFACC7C-C630-45F8-8F9F-AEF242636D60}" srcOrd="2" destOrd="0" parTransId="{910C6E6E-9E49-46F1-985B-73870E08A1B2}" sibTransId="{DD56BEEE-CAD5-493C-A4B0-9A0F319B73B1}"/>
    <dgm:cxn modelId="{14AD07E1-C43B-4263-AE20-77AB3C998E9B}" type="presOf" srcId="{D60A0FD0-CE47-4F7C-BFBD-C28BF2C7C3AB}" destId="{02005B71-CE1D-4D29-9D2B-A587A502F0BE}" srcOrd="0" destOrd="0" presId="urn:microsoft.com/office/officeart/2008/layout/LinedList"/>
    <dgm:cxn modelId="{6A4054F5-9827-40D7-AF5C-7E0EC2136B73}" type="presOf" srcId="{EF1E9FFC-5FA7-4567-87FA-E2D30E5DB46E}" destId="{FE0AA720-9CF8-4D5C-8A57-14133A6C529B}" srcOrd="0" destOrd="0" presId="urn:microsoft.com/office/officeart/2008/layout/LinedList"/>
    <dgm:cxn modelId="{34AA33B8-DDF1-4C65-896D-A735F323037E}" type="presParOf" srcId="{02005B71-CE1D-4D29-9D2B-A587A502F0BE}" destId="{3B546174-3275-4E95-AFED-352CA5F561BD}" srcOrd="0" destOrd="0" presId="urn:microsoft.com/office/officeart/2008/layout/LinedList"/>
    <dgm:cxn modelId="{7D0C7532-C1BC-415A-9C9D-B6D80EBAC7DD}" type="presParOf" srcId="{02005B71-CE1D-4D29-9D2B-A587A502F0BE}" destId="{D7A869F3-AB3C-4EC3-9387-B6C515DE6910}" srcOrd="1" destOrd="0" presId="urn:microsoft.com/office/officeart/2008/layout/LinedList"/>
    <dgm:cxn modelId="{219C5285-D4E2-4C3E-80DE-7514B2C35C01}" type="presParOf" srcId="{D7A869F3-AB3C-4EC3-9387-B6C515DE6910}" destId="{FE0AA720-9CF8-4D5C-8A57-14133A6C529B}" srcOrd="0" destOrd="0" presId="urn:microsoft.com/office/officeart/2008/layout/LinedList"/>
    <dgm:cxn modelId="{EC01B26C-C20E-473F-AD3A-B2FDE3F68391}" type="presParOf" srcId="{D7A869F3-AB3C-4EC3-9387-B6C515DE6910}" destId="{3D8DA77E-6F38-49DA-9956-01C9EB4FAF80}" srcOrd="1" destOrd="0" presId="urn:microsoft.com/office/officeart/2008/layout/LinedList"/>
    <dgm:cxn modelId="{045762EC-F57D-4431-89EA-BDC4F6EC96B3}" type="presParOf" srcId="{02005B71-CE1D-4D29-9D2B-A587A502F0BE}" destId="{C006DC44-91C9-4C76-A1A4-FADF0CBF4C1A}" srcOrd="2" destOrd="0" presId="urn:microsoft.com/office/officeart/2008/layout/LinedList"/>
    <dgm:cxn modelId="{7F665B85-235A-470C-860A-67067037CFC0}" type="presParOf" srcId="{02005B71-CE1D-4D29-9D2B-A587A502F0BE}" destId="{9B28D023-F7CC-4E88-8FFF-2745B89E5A43}" srcOrd="3" destOrd="0" presId="urn:microsoft.com/office/officeart/2008/layout/LinedList"/>
    <dgm:cxn modelId="{ADFC4F9D-E7EF-4259-BBF5-3A2197D9D016}" type="presParOf" srcId="{9B28D023-F7CC-4E88-8FFF-2745B89E5A43}" destId="{354B8674-2EB7-4A19-B621-AC8AE29F46AE}" srcOrd="0" destOrd="0" presId="urn:microsoft.com/office/officeart/2008/layout/LinedList"/>
    <dgm:cxn modelId="{B58881CB-41BE-44FA-91BA-F73B14DF83A1}" type="presParOf" srcId="{9B28D023-F7CC-4E88-8FFF-2745B89E5A43}" destId="{9E117EF9-0FBE-4629-80BA-373B75A51AE0}" srcOrd="1" destOrd="0" presId="urn:microsoft.com/office/officeart/2008/layout/LinedList"/>
    <dgm:cxn modelId="{97A27E57-C98C-4F63-9B23-D5208BAEAC63}" type="presParOf" srcId="{02005B71-CE1D-4D29-9D2B-A587A502F0BE}" destId="{804826F1-7EDE-4977-9684-8AD9505FFB89}" srcOrd="4" destOrd="0" presId="urn:microsoft.com/office/officeart/2008/layout/LinedList"/>
    <dgm:cxn modelId="{544E3E30-CA95-4444-8942-FD5D7CB62698}" type="presParOf" srcId="{02005B71-CE1D-4D29-9D2B-A587A502F0BE}" destId="{ACA7BA90-4C42-459F-A63D-464835A327DD}" srcOrd="5" destOrd="0" presId="urn:microsoft.com/office/officeart/2008/layout/LinedList"/>
    <dgm:cxn modelId="{459EC2EA-5C64-4644-AED9-702764D30479}" type="presParOf" srcId="{ACA7BA90-4C42-459F-A63D-464835A327DD}" destId="{A0110048-8119-4DBF-AF87-2C332C048C36}" srcOrd="0" destOrd="0" presId="urn:microsoft.com/office/officeart/2008/layout/LinedList"/>
    <dgm:cxn modelId="{61675056-2D2C-49E9-AB60-200E0DF0A5B1}" type="presParOf" srcId="{ACA7BA90-4C42-459F-A63D-464835A327DD}" destId="{96F63D16-2113-434E-983B-716DEB9F332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7C434-90AC-43A4-AA5B-BCD2ABBFA54C}">
      <dsp:nvSpPr>
        <dsp:cNvPr id="0" name=""/>
        <dsp:cNvSpPr/>
      </dsp:nvSpPr>
      <dsp:spPr>
        <a:xfrm>
          <a:off x="0" y="0"/>
          <a:ext cx="6619160" cy="698658"/>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b="1" kern="1200" dirty="0"/>
            <a:t>Γενική μορφολογία Πρεμνού (αμπέλι) </a:t>
          </a:r>
          <a:endParaRPr lang="en-US" sz="2500" b="1" kern="1200" dirty="0"/>
        </a:p>
      </dsp:txBody>
      <dsp:txXfrm>
        <a:off x="20463" y="20463"/>
        <a:ext cx="5783510" cy="657732"/>
      </dsp:txXfrm>
    </dsp:sp>
    <dsp:sp modelId="{685998D8-720D-414F-BF19-C58FA6305799}">
      <dsp:nvSpPr>
        <dsp:cNvPr id="0" name=""/>
        <dsp:cNvSpPr/>
      </dsp:nvSpPr>
      <dsp:spPr>
        <a:xfrm>
          <a:off x="494287" y="795694"/>
          <a:ext cx="6619160" cy="698658"/>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kern="1200" dirty="0"/>
            <a:t>Ρίζα</a:t>
          </a:r>
          <a:endParaRPr lang="en-US" sz="2500" kern="1200" dirty="0"/>
        </a:p>
      </dsp:txBody>
      <dsp:txXfrm>
        <a:off x="514750" y="816157"/>
        <a:ext cx="5629818" cy="657732"/>
      </dsp:txXfrm>
    </dsp:sp>
    <dsp:sp modelId="{B7F7C088-235D-4F1F-8157-CCF2961E0FB6}">
      <dsp:nvSpPr>
        <dsp:cNvPr id="0" name=""/>
        <dsp:cNvSpPr/>
      </dsp:nvSpPr>
      <dsp:spPr>
        <a:xfrm>
          <a:off x="988575" y="1591389"/>
          <a:ext cx="6619160" cy="698658"/>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kern="1200" dirty="0"/>
            <a:t>Βλαστός</a:t>
          </a:r>
          <a:endParaRPr lang="en-US" sz="2500" kern="1200" dirty="0"/>
        </a:p>
      </dsp:txBody>
      <dsp:txXfrm>
        <a:off x="1009038" y="1611852"/>
        <a:ext cx="5629818" cy="657732"/>
      </dsp:txXfrm>
    </dsp:sp>
    <dsp:sp modelId="{7ADE8C6B-4869-40C8-9EE6-E93166C1CFB1}">
      <dsp:nvSpPr>
        <dsp:cNvPr id="0" name=""/>
        <dsp:cNvSpPr/>
      </dsp:nvSpPr>
      <dsp:spPr>
        <a:xfrm>
          <a:off x="1482863" y="2387083"/>
          <a:ext cx="6619160" cy="698658"/>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kern="1200" dirty="0"/>
            <a:t>Φύλλα</a:t>
          </a:r>
          <a:endParaRPr lang="en-US" sz="2500" kern="1200" dirty="0"/>
        </a:p>
      </dsp:txBody>
      <dsp:txXfrm>
        <a:off x="1503326" y="2407546"/>
        <a:ext cx="5629818" cy="657732"/>
      </dsp:txXfrm>
    </dsp:sp>
    <dsp:sp modelId="{5B1DAA5C-E831-4555-A4AA-337BA8871D2B}">
      <dsp:nvSpPr>
        <dsp:cNvPr id="0" name=""/>
        <dsp:cNvSpPr/>
      </dsp:nvSpPr>
      <dsp:spPr>
        <a:xfrm>
          <a:off x="1977151" y="3182778"/>
          <a:ext cx="6619160" cy="698658"/>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kern="1200" dirty="0"/>
            <a:t>Άνθη</a:t>
          </a:r>
          <a:r>
            <a:rPr lang="en-US" sz="2500" kern="1200" dirty="0"/>
            <a:t> </a:t>
          </a:r>
          <a:r>
            <a:rPr lang="el-GR" sz="2500" kern="1200" dirty="0"/>
            <a:t>και οι καρποί </a:t>
          </a:r>
          <a:endParaRPr lang="en-US" sz="2500" kern="1200" dirty="0"/>
        </a:p>
      </dsp:txBody>
      <dsp:txXfrm>
        <a:off x="1997614" y="3203241"/>
        <a:ext cx="5629818" cy="657732"/>
      </dsp:txXfrm>
    </dsp:sp>
    <dsp:sp modelId="{3EBBD383-859D-4404-BA2B-AD2DBBFC94FD}">
      <dsp:nvSpPr>
        <dsp:cNvPr id="0" name=""/>
        <dsp:cNvSpPr/>
      </dsp:nvSpPr>
      <dsp:spPr>
        <a:xfrm>
          <a:off x="6165032" y="510408"/>
          <a:ext cx="454128" cy="454128"/>
        </a:xfrm>
        <a:prstGeom prst="downArrow">
          <a:avLst>
            <a:gd name="adj1" fmla="val 55000"/>
            <a:gd name="adj2" fmla="val 45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267211" y="510408"/>
        <a:ext cx="249770" cy="341731"/>
      </dsp:txXfrm>
    </dsp:sp>
    <dsp:sp modelId="{2B78090B-BB51-40E1-A69D-90DFE5455E46}">
      <dsp:nvSpPr>
        <dsp:cNvPr id="0" name=""/>
        <dsp:cNvSpPr/>
      </dsp:nvSpPr>
      <dsp:spPr>
        <a:xfrm>
          <a:off x="6659320" y="1306103"/>
          <a:ext cx="454128" cy="454128"/>
        </a:xfrm>
        <a:prstGeom prst="downArrow">
          <a:avLst>
            <a:gd name="adj1" fmla="val 55000"/>
            <a:gd name="adj2" fmla="val 45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761499" y="1306103"/>
        <a:ext cx="249770" cy="341731"/>
      </dsp:txXfrm>
    </dsp:sp>
    <dsp:sp modelId="{A16CCD7A-5786-4F61-8612-AA7081876527}">
      <dsp:nvSpPr>
        <dsp:cNvPr id="0" name=""/>
        <dsp:cNvSpPr/>
      </dsp:nvSpPr>
      <dsp:spPr>
        <a:xfrm>
          <a:off x="7153607" y="2090153"/>
          <a:ext cx="454128" cy="454128"/>
        </a:xfrm>
        <a:prstGeom prst="downArrow">
          <a:avLst>
            <a:gd name="adj1" fmla="val 55000"/>
            <a:gd name="adj2" fmla="val 45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255786" y="2090153"/>
        <a:ext cx="249770" cy="341731"/>
      </dsp:txXfrm>
    </dsp:sp>
    <dsp:sp modelId="{5EBDDBEE-77F8-41E9-B19A-27C3396E06B0}">
      <dsp:nvSpPr>
        <dsp:cNvPr id="0" name=""/>
        <dsp:cNvSpPr/>
      </dsp:nvSpPr>
      <dsp:spPr>
        <a:xfrm>
          <a:off x="7647895" y="2893611"/>
          <a:ext cx="454128" cy="454128"/>
        </a:xfrm>
        <a:prstGeom prst="downArrow">
          <a:avLst>
            <a:gd name="adj1" fmla="val 55000"/>
            <a:gd name="adj2" fmla="val 45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750074" y="2893611"/>
        <a:ext cx="249770" cy="3417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392BD-6BC6-4E6D-9B88-F03B8EF9DF96}">
      <dsp:nvSpPr>
        <dsp:cNvPr id="0" name=""/>
        <dsp:cNvSpPr/>
      </dsp:nvSpPr>
      <dsp:spPr>
        <a:xfrm>
          <a:off x="0" y="51690"/>
          <a:ext cx="6628804" cy="81899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l-GR" sz="3500" b="1" i="1" kern="1200"/>
            <a:t>Ρόλος: </a:t>
          </a:r>
          <a:endParaRPr lang="en-US" sz="3500" kern="1200"/>
        </a:p>
      </dsp:txBody>
      <dsp:txXfrm>
        <a:off x="39980" y="91670"/>
        <a:ext cx="6548844" cy="739039"/>
      </dsp:txXfrm>
    </dsp:sp>
    <dsp:sp modelId="{20452862-BEC6-4070-821F-20B7AFED0C33}">
      <dsp:nvSpPr>
        <dsp:cNvPr id="0" name=""/>
        <dsp:cNvSpPr/>
      </dsp:nvSpPr>
      <dsp:spPr>
        <a:xfrm>
          <a:off x="0" y="870690"/>
          <a:ext cx="6628804" cy="405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465"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l-GR" sz="2700" b="1" i="1" kern="1200" dirty="0"/>
            <a:t>Απορρόφηση νερού</a:t>
          </a:r>
          <a:endParaRPr lang="en-US" sz="2700" kern="1200" dirty="0"/>
        </a:p>
        <a:p>
          <a:pPr marL="228600" lvl="1" indent="-228600" algn="l" defTabSz="1200150">
            <a:lnSpc>
              <a:spcPct val="90000"/>
            </a:lnSpc>
            <a:spcBef>
              <a:spcPct val="0"/>
            </a:spcBef>
            <a:spcAft>
              <a:spcPct val="20000"/>
            </a:spcAft>
            <a:buChar char="•"/>
          </a:pPr>
          <a:r>
            <a:rPr lang="el-GR" sz="2700" b="1" i="1" kern="1200"/>
            <a:t>Απορρόφηση θρεπτικών στοιχείων </a:t>
          </a:r>
          <a:endParaRPr lang="en-US" sz="2700" kern="1200"/>
        </a:p>
        <a:p>
          <a:pPr marL="228600" lvl="1" indent="-228600" algn="l" defTabSz="1200150">
            <a:lnSpc>
              <a:spcPct val="90000"/>
            </a:lnSpc>
            <a:spcBef>
              <a:spcPct val="0"/>
            </a:spcBef>
            <a:spcAft>
              <a:spcPct val="20000"/>
            </a:spcAft>
            <a:buChar char="•"/>
          </a:pPr>
          <a:r>
            <a:rPr lang="el-GR" sz="2700" b="1" i="1" kern="1200" dirty="0"/>
            <a:t>Αποθήκευση ενέργειας με τη μορφή αμύλου</a:t>
          </a:r>
          <a:endParaRPr lang="en-US" sz="2700" kern="1200" dirty="0"/>
        </a:p>
        <a:p>
          <a:pPr marL="228600" lvl="1" indent="-228600" algn="l" defTabSz="1200150">
            <a:lnSpc>
              <a:spcPct val="90000"/>
            </a:lnSpc>
            <a:spcBef>
              <a:spcPct val="0"/>
            </a:spcBef>
            <a:spcAft>
              <a:spcPct val="20000"/>
            </a:spcAft>
            <a:buChar char="•"/>
          </a:pPr>
          <a:r>
            <a:rPr lang="el-GR" sz="2700" b="1" i="1" kern="1200" dirty="0"/>
            <a:t>Σύνδεση του φυτού με το έδαφος &amp; στήριξη</a:t>
          </a:r>
          <a:endParaRPr lang="en-US" sz="2700" kern="1200" dirty="0"/>
        </a:p>
        <a:p>
          <a:pPr marL="228600" lvl="1" indent="-228600" algn="l" defTabSz="1200150">
            <a:lnSpc>
              <a:spcPct val="90000"/>
            </a:lnSpc>
            <a:spcBef>
              <a:spcPct val="0"/>
            </a:spcBef>
            <a:spcAft>
              <a:spcPct val="20000"/>
            </a:spcAft>
            <a:buChar char="•"/>
          </a:pPr>
          <a:r>
            <a:rPr lang="el-GR" sz="2700" b="1" i="1" kern="1200" dirty="0"/>
            <a:t>Σύνθεση φυτικών ορμονών (</a:t>
          </a:r>
          <a:r>
            <a:rPr lang="el-GR" sz="2700" b="1" i="1" kern="1200" dirty="0" err="1"/>
            <a:t>κυττοκκινίνες</a:t>
          </a:r>
          <a:r>
            <a:rPr lang="el-GR" sz="2700" b="1" i="1" kern="1200" dirty="0"/>
            <a:t>) στα ριζίδια (μικρότερες διακλαδώσεις των ριζών) </a:t>
          </a:r>
          <a:endParaRPr lang="en-US" sz="2700" kern="1200" dirty="0"/>
        </a:p>
      </dsp:txBody>
      <dsp:txXfrm>
        <a:off x="0" y="870690"/>
        <a:ext cx="6628804" cy="4057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7909C-B43B-45CB-B302-9B6A8DAB3CE9}">
      <dsp:nvSpPr>
        <dsp:cNvPr id="0" name=""/>
        <dsp:cNvSpPr/>
      </dsp:nvSpPr>
      <dsp:spPr>
        <a:xfrm>
          <a:off x="0" y="0"/>
          <a:ext cx="441801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1DE000-BB56-4B93-8C25-9E32ECF4445E}">
      <dsp:nvSpPr>
        <dsp:cNvPr id="0" name=""/>
        <dsp:cNvSpPr/>
      </dsp:nvSpPr>
      <dsp:spPr>
        <a:xfrm>
          <a:off x="0" y="0"/>
          <a:ext cx="4418012" cy="52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b="1" kern="1200"/>
            <a:t>Ε = ΕΛΙΚΑ</a:t>
          </a:r>
          <a:endParaRPr lang="en-US" sz="2500" kern="1200"/>
        </a:p>
      </dsp:txBody>
      <dsp:txXfrm>
        <a:off x="0" y="0"/>
        <a:ext cx="4418012" cy="524073"/>
      </dsp:txXfrm>
    </dsp:sp>
    <dsp:sp modelId="{1B69C95D-AE3A-49BC-A55A-DA27C813CA98}">
      <dsp:nvSpPr>
        <dsp:cNvPr id="0" name=""/>
        <dsp:cNvSpPr/>
      </dsp:nvSpPr>
      <dsp:spPr>
        <a:xfrm>
          <a:off x="0" y="524073"/>
          <a:ext cx="441801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E1DF02-619A-4976-B595-3A17D704FEDE}">
      <dsp:nvSpPr>
        <dsp:cNvPr id="0" name=""/>
        <dsp:cNvSpPr/>
      </dsp:nvSpPr>
      <dsp:spPr>
        <a:xfrm>
          <a:off x="0" y="524073"/>
          <a:ext cx="4418012" cy="52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b="1" kern="1200" dirty="0"/>
            <a:t>Σ = ΣΤΑΦΥΛΙ</a:t>
          </a:r>
          <a:endParaRPr lang="en-US" sz="2500" kern="1200" dirty="0"/>
        </a:p>
      </dsp:txBody>
      <dsp:txXfrm>
        <a:off x="0" y="524073"/>
        <a:ext cx="4418012" cy="524073"/>
      </dsp:txXfrm>
    </dsp:sp>
    <dsp:sp modelId="{F2513836-229B-4733-BF32-8BF8C574361A}">
      <dsp:nvSpPr>
        <dsp:cNvPr id="0" name=""/>
        <dsp:cNvSpPr/>
      </dsp:nvSpPr>
      <dsp:spPr>
        <a:xfrm>
          <a:off x="0" y="1048146"/>
          <a:ext cx="441801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670B5-6F5B-4071-A0A7-B257577961EF}">
      <dsp:nvSpPr>
        <dsp:cNvPr id="0" name=""/>
        <dsp:cNvSpPr/>
      </dsp:nvSpPr>
      <dsp:spPr>
        <a:xfrm>
          <a:off x="0" y="1048146"/>
          <a:ext cx="4418012" cy="52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b="1" kern="1200"/>
            <a:t>Γ = ΓΟΝΑΤΟ</a:t>
          </a:r>
          <a:endParaRPr lang="en-US" sz="2500" kern="1200"/>
        </a:p>
      </dsp:txBody>
      <dsp:txXfrm>
        <a:off x="0" y="1048146"/>
        <a:ext cx="4418012" cy="524073"/>
      </dsp:txXfrm>
    </dsp:sp>
    <dsp:sp modelId="{7AD740BE-BE8E-45C2-8F80-3360DB39CBEE}">
      <dsp:nvSpPr>
        <dsp:cNvPr id="0" name=""/>
        <dsp:cNvSpPr/>
      </dsp:nvSpPr>
      <dsp:spPr>
        <a:xfrm>
          <a:off x="0" y="1572220"/>
          <a:ext cx="441801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461D44-DB77-4B1B-9428-97EAA9446DC3}">
      <dsp:nvSpPr>
        <dsp:cNvPr id="0" name=""/>
        <dsp:cNvSpPr/>
      </dsp:nvSpPr>
      <dsp:spPr>
        <a:xfrm>
          <a:off x="0" y="1572220"/>
          <a:ext cx="4418012" cy="52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b="1" kern="1200" dirty="0"/>
            <a:t>Μ = ΜΕΣΟΓΟΝΑΤΙΟ </a:t>
          </a:r>
          <a:endParaRPr lang="en-US" sz="2500" kern="1200" dirty="0"/>
        </a:p>
      </dsp:txBody>
      <dsp:txXfrm>
        <a:off x="0" y="1572220"/>
        <a:ext cx="4418012" cy="524073"/>
      </dsp:txXfrm>
    </dsp:sp>
    <dsp:sp modelId="{37FAEF33-108B-41FF-A0B4-862865F30090}">
      <dsp:nvSpPr>
        <dsp:cNvPr id="0" name=""/>
        <dsp:cNvSpPr/>
      </dsp:nvSpPr>
      <dsp:spPr>
        <a:xfrm>
          <a:off x="0" y="2096293"/>
          <a:ext cx="441801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148AA2-99AD-4389-9E16-90F41CDDB511}">
      <dsp:nvSpPr>
        <dsp:cNvPr id="0" name=""/>
        <dsp:cNvSpPr/>
      </dsp:nvSpPr>
      <dsp:spPr>
        <a:xfrm>
          <a:off x="0" y="2096293"/>
          <a:ext cx="4418012" cy="52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b="1" kern="1200" dirty="0"/>
            <a:t>Φ = ΦΥΛΛΟ</a:t>
          </a:r>
          <a:endParaRPr lang="en-US" sz="2500" kern="1200" dirty="0"/>
        </a:p>
      </dsp:txBody>
      <dsp:txXfrm>
        <a:off x="0" y="2096293"/>
        <a:ext cx="4418012" cy="524073"/>
      </dsp:txXfrm>
    </dsp:sp>
    <dsp:sp modelId="{5012F9D2-B0C2-4FBA-B155-57A4080A8689}">
      <dsp:nvSpPr>
        <dsp:cNvPr id="0" name=""/>
        <dsp:cNvSpPr/>
      </dsp:nvSpPr>
      <dsp:spPr>
        <a:xfrm>
          <a:off x="0" y="2620366"/>
          <a:ext cx="441801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B38DF5-A8EC-48AF-AEAB-9C8F2637D9A6}">
      <dsp:nvSpPr>
        <dsp:cNvPr id="0" name=""/>
        <dsp:cNvSpPr/>
      </dsp:nvSpPr>
      <dsp:spPr>
        <a:xfrm>
          <a:off x="0" y="2620366"/>
          <a:ext cx="4418012" cy="52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b="1" kern="1200"/>
            <a:t>Τ = ΤΑΧΥΦΥΗΣ</a:t>
          </a:r>
          <a:endParaRPr lang="en-US" sz="2500" kern="1200"/>
        </a:p>
      </dsp:txBody>
      <dsp:txXfrm>
        <a:off x="0" y="2620366"/>
        <a:ext cx="4418012" cy="524073"/>
      </dsp:txXfrm>
    </dsp:sp>
    <dsp:sp modelId="{03CE7F6F-C5F5-4D87-91F7-D840DCFB58EA}">
      <dsp:nvSpPr>
        <dsp:cNvPr id="0" name=""/>
        <dsp:cNvSpPr/>
      </dsp:nvSpPr>
      <dsp:spPr>
        <a:xfrm>
          <a:off x="0" y="3144440"/>
          <a:ext cx="441801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1A0FE9-87D6-4D9E-A348-D52BFB1A127E}">
      <dsp:nvSpPr>
        <dsp:cNvPr id="0" name=""/>
        <dsp:cNvSpPr/>
      </dsp:nvSpPr>
      <dsp:spPr>
        <a:xfrm>
          <a:off x="0" y="3144440"/>
          <a:ext cx="4418012" cy="52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b="1" kern="1200"/>
            <a:t>Ο = ΟΦΘΑΛΜΟΣ</a:t>
          </a:r>
          <a:endParaRPr lang="en-US" sz="2500" kern="1200"/>
        </a:p>
      </dsp:txBody>
      <dsp:txXfrm>
        <a:off x="0" y="3144440"/>
        <a:ext cx="4418012" cy="524073"/>
      </dsp:txXfrm>
    </dsp:sp>
    <dsp:sp modelId="{6083D73F-9219-4FE7-8426-CAA26AF8C2F8}">
      <dsp:nvSpPr>
        <dsp:cNvPr id="0" name=""/>
        <dsp:cNvSpPr/>
      </dsp:nvSpPr>
      <dsp:spPr>
        <a:xfrm>
          <a:off x="0" y="3668513"/>
          <a:ext cx="441801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A433FC-5FAA-4926-9EA2-EA73C4B02112}">
      <dsp:nvSpPr>
        <dsp:cNvPr id="0" name=""/>
        <dsp:cNvSpPr/>
      </dsp:nvSpPr>
      <dsp:spPr>
        <a:xfrm>
          <a:off x="0" y="3668513"/>
          <a:ext cx="4418012" cy="52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b="1" kern="1200"/>
            <a:t>Α = ΑΚΡΑΙΟ ΜΕΡΙΣΤΩΜΑ</a:t>
          </a:r>
          <a:endParaRPr lang="en-US" sz="2500" kern="1200"/>
        </a:p>
      </dsp:txBody>
      <dsp:txXfrm>
        <a:off x="0" y="3668513"/>
        <a:ext cx="4418012" cy="5240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FAD53-A770-4364-A558-624A3972A65C}">
      <dsp:nvSpPr>
        <dsp:cNvPr id="0" name=""/>
        <dsp:cNvSpPr/>
      </dsp:nvSpPr>
      <dsp:spPr>
        <a:xfrm>
          <a:off x="0" y="377338"/>
          <a:ext cx="4418012" cy="110565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b="1" kern="1200"/>
            <a:t>Ε = ΕΛΙΚΑ</a:t>
          </a:r>
          <a:endParaRPr lang="en-US" sz="2100" kern="1200"/>
        </a:p>
      </dsp:txBody>
      <dsp:txXfrm>
        <a:off x="53973" y="431311"/>
        <a:ext cx="4310066" cy="997704"/>
      </dsp:txXfrm>
    </dsp:sp>
    <dsp:sp modelId="{2CDEB2A7-7B59-45C8-B3D5-9F8B4822548E}">
      <dsp:nvSpPr>
        <dsp:cNvPr id="0" name=""/>
        <dsp:cNvSpPr/>
      </dsp:nvSpPr>
      <dsp:spPr>
        <a:xfrm>
          <a:off x="0" y="1543468"/>
          <a:ext cx="4418012" cy="110565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kern="1200" dirty="0"/>
            <a:t>Έλικες θεωρούνται εκφυλισμένες ταξιανθίες και βοηθούν το φυτό να αναρριχάται</a:t>
          </a:r>
        </a:p>
      </dsp:txBody>
      <dsp:txXfrm>
        <a:off x="53973" y="1597441"/>
        <a:ext cx="4310066" cy="997704"/>
      </dsp:txXfrm>
    </dsp:sp>
    <dsp:sp modelId="{7365314E-3B05-4B73-A155-3735A1AA6E67}">
      <dsp:nvSpPr>
        <dsp:cNvPr id="0" name=""/>
        <dsp:cNvSpPr/>
      </dsp:nvSpPr>
      <dsp:spPr>
        <a:xfrm>
          <a:off x="0" y="2709598"/>
          <a:ext cx="4418012" cy="110565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l-GR" sz="2100" b="1" kern="1200" dirty="0"/>
            <a:t>Μια ταξιανθία είναι ένα σετ λουλουδιών που βλαστάνουν από το ίδιο στέλεχος.</a:t>
          </a:r>
          <a:endParaRPr lang="en-US" sz="2100" kern="1200" dirty="0"/>
        </a:p>
      </dsp:txBody>
      <dsp:txXfrm>
        <a:off x="53973" y="2763571"/>
        <a:ext cx="4310066" cy="9977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760B8-A795-4F8F-AFF1-6053A67876C1}">
      <dsp:nvSpPr>
        <dsp:cNvPr id="0" name=""/>
        <dsp:cNvSpPr/>
      </dsp:nvSpPr>
      <dsp:spPr>
        <a:xfrm>
          <a:off x="0" y="914"/>
          <a:ext cx="4620544" cy="0"/>
        </a:xfrm>
        <a:prstGeom prst="lin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DE848BA-EAF5-45E8-819B-228383ABEA3B}">
      <dsp:nvSpPr>
        <dsp:cNvPr id="0" name=""/>
        <dsp:cNvSpPr/>
      </dsp:nvSpPr>
      <dsp:spPr>
        <a:xfrm>
          <a:off x="0" y="914"/>
          <a:ext cx="4620544" cy="623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b="1" kern="1200" dirty="0"/>
            <a:t>Σ = ΣΤΑΦΥΛΙ</a:t>
          </a:r>
          <a:endParaRPr lang="en-US" sz="1800" kern="1200" dirty="0"/>
        </a:p>
      </dsp:txBody>
      <dsp:txXfrm>
        <a:off x="0" y="914"/>
        <a:ext cx="4620544" cy="623832"/>
      </dsp:txXfrm>
    </dsp:sp>
    <dsp:sp modelId="{BB06F81D-BD91-40E5-AD89-7E25F31A7CC5}">
      <dsp:nvSpPr>
        <dsp:cNvPr id="0" name=""/>
        <dsp:cNvSpPr/>
      </dsp:nvSpPr>
      <dsp:spPr>
        <a:xfrm>
          <a:off x="0" y="624747"/>
          <a:ext cx="4620544" cy="0"/>
        </a:xfrm>
        <a:prstGeom prst="line">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w="12700" cap="rnd" cmpd="sng" algn="ctr">
          <a:solidFill>
            <a:schemeClr val="accent3">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D4A3FCD-D0CF-40C8-82BB-05B77984E699}">
      <dsp:nvSpPr>
        <dsp:cNvPr id="0" name=""/>
        <dsp:cNvSpPr/>
      </dsp:nvSpPr>
      <dsp:spPr>
        <a:xfrm>
          <a:off x="0" y="624747"/>
          <a:ext cx="4620544" cy="623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effectLst>
                <a:outerShdw blurRad="38100" dist="38100" dir="2700000" algn="tl">
                  <a:srgbClr val="000000">
                    <a:alpha val="43137"/>
                  </a:srgbClr>
                </a:outerShdw>
              </a:effectLst>
              <a:latin typeface="Franklin Gothic Medium" pitchFamily="34" charset="0"/>
            </a:rPr>
            <a:t>Οι ράγες είναι εξέλιξη της ωοθήκης του λουλουδιού μετά τη γονιμοποίηση</a:t>
          </a:r>
          <a:endParaRPr lang="el-GR" sz="1800" kern="1200" dirty="0"/>
        </a:p>
      </dsp:txBody>
      <dsp:txXfrm>
        <a:off x="0" y="624747"/>
        <a:ext cx="4620544" cy="623832"/>
      </dsp:txXfrm>
    </dsp:sp>
    <dsp:sp modelId="{B749BA69-968C-4D5D-8EF9-B44150FFF67B}">
      <dsp:nvSpPr>
        <dsp:cNvPr id="0" name=""/>
        <dsp:cNvSpPr/>
      </dsp:nvSpPr>
      <dsp:spPr>
        <a:xfrm>
          <a:off x="0" y="1248579"/>
          <a:ext cx="4620544" cy="0"/>
        </a:xfrm>
        <a:prstGeom prst="line">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w="12700" cap="rnd" cmpd="sng" algn="ctr">
          <a:solidFill>
            <a:schemeClr val="accent4">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D272F1D-E5D2-40BB-8D83-1B1D403601F8}">
      <dsp:nvSpPr>
        <dsp:cNvPr id="0" name=""/>
        <dsp:cNvSpPr/>
      </dsp:nvSpPr>
      <dsp:spPr>
        <a:xfrm>
          <a:off x="0" y="1248579"/>
          <a:ext cx="4620544" cy="623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0" lang="en-US" sz="1800" b="1" i="0" u="none" strike="noStrike" kern="1200" cap="none" normalizeH="0" baseline="0" dirty="0" err="1">
              <a:ln>
                <a:noFill/>
              </a:ln>
              <a:solidFill>
                <a:schemeClr val="tx1"/>
              </a:solidFill>
              <a:effectLst>
                <a:outerShdw blurRad="38100" dist="38100" dir="2700000" algn="tl">
                  <a:srgbClr val="000000"/>
                </a:outerShdw>
              </a:effectLst>
              <a:latin typeface="+mj-lt"/>
              <a:ea typeface="+mj-ea"/>
              <a:cs typeface="+mj-cs"/>
            </a:rPr>
            <a:t>Αγγειόσ</a:t>
          </a:r>
          <a:r>
            <a:rPr kumimoji="0" lang="en-US" sz="1800" b="1" i="0" u="none" strike="noStrike" kern="1200" cap="none" normalizeH="0" baseline="0" dirty="0">
              <a:ln>
                <a:noFill/>
              </a:ln>
              <a:solidFill>
                <a:schemeClr val="tx1"/>
              </a:solidFill>
              <a:effectLst>
                <a:outerShdw blurRad="38100" dist="38100" dir="2700000" algn="tl">
                  <a:srgbClr val="000000"/>
                </a:outerShdw>
              </a:effectLst>
              <a:latin typeface="+mj-lt"/>
              <a:ea typeface="+mj-ea"/>
              <a:cs typeface="+mj-cs"/>
            </a:rPr>
            <a:t>περμ</a:t>
          </a:r>
          <a:r>
            <a:rPr kumimoji="0" lang="el-GR" sz="1800" b="1" i="0" u="none" strike="noStrike" kern="1200" cap="none" normalizeH="0" baseline="0" dirty="0">
              <a:ln>
                <a:noFill/>
              </a:ln>
              <a:solidFill>
                <a:schemeClr val="tx1"/>
              </a:solidFill>
              <a:effectLst>
                <a:outerShdw blurRad="38100" dist="38100" dir="2700000" algn="tl">
                  <a:srgbClr val="000000"/>
                </a:outerShdw>
              </a:effectLst>
              <a:latin typeface="+mj-lt"/>
              <a:ea typeface="+mj-ea"/>
              <a:cs typeface="+mj-cs"/>
            </a:rPr>
            <a:t>α : Ο σπόρος βρίσκεται μέσα στην ρώγα</a:t>
          </a:r>
          <a:endParaRPr lang="el-GR" sz="1800" kern="1200" dirty="0"/>
        </a:p>
      </dsp:txBody>
      <dsp:txXfrm>
        <a:off x="0" y="1248579"/>
        <a:ext cx="4620544" cy="6238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46174-3275-4E95-AFED-352CA5F561BD}">
      <dsp:nvSpPr>
        <dsp:cNvPr id="0" name=""/>
        <dsp:cNvSpPr/>
      </dsp:nvSpPr>
      <dsp:spPr>
        <a:xfrm>
          <a:off x="0" y="1894"/>
          <a:ext cx="5549732" cy="0"/>
        </a:xfrm>
        <a:prstGeom prst="lin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E0AA720-9CF8-4D5C-8A57-14133A6C529B}">
      <dsp:nvSpPr>
        <dsp:cNvPr id="0" name=""/>
        <dsp:cNvSpPr/>
      </dsp:nvSpPr>
      <dsp:spPr>
        <a:xfrm>
          <a:off x="0" y="1894"/>
          <a:ext cx="5549732" cy="1292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l-GR" sz="1900" kern="1200" dirty="0"/>
            <a:t>Γ = ΓΟΝΑΤΟ</a:t>
          </a:r>
        </a:p>
        <a:p>
          <a:pPr marL="0" lvl="0" indent="0" algn="l" defTabSz="844550">
            <a:lnSpc>
              <a:spcPct val="90000"/>
            </a:lnSpc>
            <a:spcBef>
              <a:spcPct val="0"/>
            </a:spcBef>
            <a:spcAft>
              <a:spcPct val="35000"/>
            </a:spcAft>
            <a:buNone/>
          </a:pPr>
          <a:r>
            <a:rPr lang="el-GR" sz="1900" kern="1200" dirty="0"/>
            <a:t> Η διόγκωση πάνω στο κλίμα οπού εμφανίζονται τα διάφορα όργανα</a:t>
          </a:r>
          <a:endParaRPr lang="en-US" sz="1900" kern="1200" dirty="0"/>
        </a:p>
      </dsp:txBody>
      <dsp:txXfrm>
        <a:off x="0" y="1894"/>
        <a:ext cx="5549732" cy="1292327"/>
      </dsp:txXfrm>
    </dsp:sp>
    <dsp:sp modelId="{C006DC44-91C9-4C76-A1A4-FADF0CBF4C1A}">
      <dsp:nvSpPr>
        <dsp:cNvPr id="0" name=""/>
        <dsp:cNvSpPr/>
      </dsp:nvSpPr>
      <dsp:spPr>
        <a:xfrm>
          <a:off x="0" y="1294222"/>
          <a:ext cx="5549732" cy="0"/>
        </a:xfrm>
        <a:prstGeom prst="lin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54B8674-2EB7-4A19-B621-AC8AE29F46AE}">
      <dsp:nvSpPr>
        <dsp:cNvPr id="0" name=""/>
        <dsp:cNvSpPr/>
      </dsp:nvSpPr>
      <dsp:spPr>
        <a:xfrm>
          <a:off x="0" y="1294222"/>
          <a:ext cx="5549732" cy="1292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l-GR" sz="1900" kern="1200" dirty="0"/>
            <a:t>Μ = ΜΕΣΟΓΟΝΑΤΙΟ</a:t>
          </a:r>
        </a:p>
        <a:p>
          <a:pPr marL="0" lvl="0" indent="0" algn="l" defTabSz="844550">
            <a:lnSpc>
              <a:spcPct val="90000"/>
            </a:lnSpc>
            <a:spcBef>
              <a:spcPct val="0"/>
            </a:spcBef>
            <a:spcAft>
              <a:spcPct val="35000"/>
            </a:spcAft>
            <a:buNone/>
          </a:pPr>
          <a:r>
            <a:rPr lang="el-GR" sz="1900" kern="1200" dirty="0"/>
            <a:t>Το διάστημα πάνω στο κλίμα ανάμεσα στα γόνατα (δεν εμφανίζονται όργανα)</a:t>
          </a:r>
          <a:endParaRPr lang="en-US" sz="1900" kern="1200" dirty="0"/>
        </a:p>
      </dsp:txBody>
      <dsp:txXfrm>
        <a:off x="0" y="1294222"/>
        <a:ext cx="5549732" cy="1292327"/>
      </dsp:txXfrm>
    </dsp:sp>
    <dsp:sp modelId="{804826F1-7EDE-4977-9684-8AD9505FFB89}">
      <dsp:nvSpPr>
        <dsp:cNvPr id="0" name=""/>
        <dsp:cNvSpPr/>
      </dsp:nvSpPr>
      <dsp:spPr>
        <a:xfrm>
          <a:off x="0" y="2586550"/>
          <a:ext cx="5549732" cy="0"/>
        </a:xfrm>
        <a:prstGeom prst="lin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0110048-8119-4DBF-AF87-2C332C048C36}">
      <dsp:nvSpPr>
        <dsp:cNvPr id="0" name=""/>
        <dsp:cNvSpPr/>
      </dsp:nvSpPr>
      <dsp:spPr>
        <a:xfrm>
          <a:off x="0" y="2586550"/>
          <a:ext cx="5549732" cy="1292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l-GR" sz="1900" kern="1200" dirty="0"/>
            <a:t>Οι ταξιανθίες/σταφύλια βρίσκονται στα γόνατα και πάντα απέναντι από το φύλλο, μεταξύ 3ου &amp; 5ου γόνατου. </a:t>
          </a:r>
        </a:p>
        <a:p>
          <a:pPr marL="0" lvl="0" indent="0" algn="l" defTabSz="844550">
            <a:lnSpc>
              <a:spcPct val="90000"/>
            </a:lnSpc>
            <a:spcBef>
              <a:spcPct val="0"/>
            </a:spcBef>
            <a:spcAft>
              <a:spcPct val="35000"/>
            </a:spcAft>
            <a:buNone/>
          </a:pPr>
          <a:r>
            <a:rPr lang="el-GR" sz="1900" kern="1200" dirty="0"/>
            <a:t>1-3 ταξιανθίες   ανά  βλαστό.</a:t>
          </a:r>
        </a:p>
      </dsp:txBody>
      <dsp:txXfrm>
        <a:off x="0" y="2586550"/>
        <a:ext cx="5549732" cy="129232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6234A050-753A-400D-A174-05C4330A7333}" type="datetimeFigureOut">
              <a:rPr lang="el-GR" smtClean="0"/>
              <a:t>18/4/2023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516C6A-E15C-44C1-9D40-105C5C19157B}" type="slidenum">
              <a:rPr lang="el-GR" smtClean="0"/>
              <a:t>‹#›</a:t>
            </a:fld>
            <a:endParaRPr lang="el-GR"/>
          </a:p>
        </p:txBody>
      </p:sp>
    </p:spTree>
    <p:extLst>
      <p:ext uri="{BB962C8B-B14F-4D97-AF65-F5344CB8AC3E}">
        <p14:creationId xmlns:p14="http://schemas.microsoft.com/office/powerpoint/2010/main" val="2188125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234A050-753A-400D-A174-05C4330A7333}" type="datetimeFigureOut">
              <a:rPr lang="el-GR" smtClean="0"/>
              <a:t>18/4/2023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516C6A-E15C-44C1-9D40-105C5C19157B}" type="slidenum">
              <a:rPr lang="el-GR" smtClean="0"/>
              <a:t>‹#›</a:t>
            </a:fld>
            <a:endParaRPr lang="el-GR"/>
          </a:p>
        </p:txBody>
      </p:sp>
    </p:spTree>
    <p:extLst>
      <p:ext uri="{BB962C8B-B14F-4D97-AF65-F5344CB8AC3E}">
        <p14:creationId xmlns:p14="http://schemas.microsoft.com/office/powerpoint/2010/main" val="2660955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234A050-753A-400D-A174-05C4330A7333}" type="datetimeFigureOut">
              <a:rPr lang="el-GR" smtClean="0"/>
              <a:t>18/4/2023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516C6A-E15C-44C1-9D40-105C5C19157B}" type="slidenum">
              <a:rPr lang="el-GR" smtClean="0"/>
              <a:t>‹#›</a:t>
            </a:fld>
            <a:endParaRPr lang="el-G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10639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234A050-753A-400D-A174-05C4330A7333}" type="datetimeFigureOut">
              <a:rPr lang="el-GR" smtClean="0"/>
              <a:t>18/4/2023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516C6A-E15C-44C1-9D40-105C5C19157B}" type="slidenum">
              <a:rPr lang="el-GR" smtClean="0"/>
              <a:t>‹#›</a:t>
            </a:fld>
            <a:endParaRPr lang="el-GR"/>
          </a:p>
        </p:txBody>
      </p:sp>
    </p:spTree>
    <p:extLst>
      <p:ext uri="{BB962C8B-B14F-4D97-AF65-F5344CB8AC3E}">
        <p14:creationId xmlns:p14="http://schemas.microsoft.com/office/powerpoint/2010/main" val="3036715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234A050-753A-400D-A174-05C4330A7333}" type="datetimeFigureOut">
              <a:rPr lang="el-GR" smtClean="0"/>
              <a:t>18/4/2023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516C6A-E15C-44C1-9D40-105C5C19157B}" type="slidenum">
              <a:rPr lang="el-GR" smtClean="0"/>
              <a:t>‹#›</a:t>
            </a:fld>
            <a:endParaRPr lang="el-G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75482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234A050-753A-400D-A174-05C4330A7333}" type="datetimeFigureOut">
              <a:rPr lang="el-GR" smtClean="0"/>
              <a:t>18/4/2023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516C6A-E15C-44C1-9D40-105C5C19157B}" type="slidenum">
              <a:rPr lang="el-GR" smtClean="0"/>
              <a:t>‹#›</a:t>
            </a:fld>
            <a:endParaRPr lang="el-GR"/>
          </a:p>
        </p:txBody>
      </p:sp>
    </p:spTree>
    <p:extLst>
      <p:ext uri="{BB962C8B-B14F-4D97-AF65-F5344CB8AC3E}">
        <p14:creationId xmlns:p14="http://schemas.microsoft.com/office/powerpoint/2010/main" val="1006730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234A050-753A-400D-A174-05C4330A7333}" type="datetimeFigureOut">
              <a:rPr lang="el-GR" smtClean="0"/>
              <a:t>18/4/2023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516C6A-E15C-44C1-9D40-105C5C19157B}" type="slidenum">
              <a:rPr lang="el-GR" smtClean="0"/>
              <a:t>‹#›</a:t>
            </a:fld>
            <a:endParaRPr lang="el-GR"/>
          </a:p>
        </p:txBody>
      </p:sp>
    </p:spTree>
    <p:extLst>
      <p:ext uri="{BB962C8B-B14F-4D97-AF65-F5344CB8AC3E}">
        <p14:creationId xmlns:p14="http://schemas.microsoft.com/office/powerpoint/2010/main" val="144239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234A050-753A-400D-A174-05C4330A7333}" type="datetimeFigureOut">
              <a:rPr lang="el-GR" smtClean="0"/>
              <a:t>18/4/2023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516C6A-E15C-44C1-9D40-105C5C19157B}" type="slidenum">
              <a:rPr lang="el-GR" smtClean="0"/>
              <a:t>‹#›</a:t>
            </a:fld>
            <a:endParaRPr lang="el-GR"/>
          </a:p>
        </p:txBody>
      </p:sp>
    </p:spTree>
    <p:extLst>
      <p:ext uri="{BB962C8B-B14F-4D97-AF65-F5344CB8AC3E}">
        <p14:creationId xmlns:p14="http://schemas.microsoft.com/office/powerpoint/2010/main" val="407211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234A050-753A-400D-A174-05C4330A7333}" type="datetimeFigureOut">
              <a:rPr lang="el-GR" smtClean="0"/>
              <a:t>18/4/2023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516C6A-E15C-44C1-9D40-105C5C19157B}" type="slidenum">
              <a:rPr lang="el-GR" smtClean="0"/>
              <a:t>‹#›</a:t>
            </a:fld>
            <a:endParaRPr lang="el-GR"/>
          </a:p>
        </p:txBody>
      </p:sp>
    </p:spTree>
    <p:extLst>
      <p:ext uri="{BB962C8B-B14F-4D97-AF65-F5344CB8AC3E}">
        <p14:creationId xmlns:p14="http://schemas.microsoft.com/office/powerpoint/2010/main" val="2283708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234A050-753A-400D-A174-05C4330A7333}" type="datetimeFigureOut">
              <a:rPr lang="el-GR" smtClean="0"/>
              <a:t>18/4/2023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0516C6A-E15C-44C1-9D40-105C5C19157B}" type="slidenum">
              <a:rPr lang="el-GR" smtClean="0"/>
              <a:t>‹#›</a:t>
            </a:fld>
            <a:endParaRPr lang="el-GR"/>
          </a:p>
        </p:txBody>
      </p:sp>
    </p:spTree>
    <p:extLst>
      <p:ext uri="{BB962C8B-B14F-4D97-AF65-F5344CB8AC3E}">
        <p14:creationId xmlns:p14="http://schemas.microsoft.com/office/powerpoint/2010/main" val="449984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6234A050-753A-400D-A174-05C4330A7333}" type="datetimeFigureOut">
              <a:rPr lang="el-GR" smtClean="0"/>
              <a:t>18/4/2023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0516C6A-E15C-44C1-9D40-105C5C19157B}" type="slidenum">
              <a:rPr lang="el-GR" smtClean="0"/>
              <a:t>‹#›</a:t>
            </a:fld>
            <a:endParaRPr lang="el-GR"/>
          </a:p>
        </p:txBody>
      </p:sp>
    </p:spTree>
    <p:extLst>
      <p:ext uri="{BB962C8B-B14F-4D97-AF65-F5344CB8AC3E}">
        <p14:creationId xmlns:p14="http://schemas.microsoft.com/office/powerpoint/2010/main" val="917544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6234A050-753A-400D-A174-05C4330A7333}" type="datetimeFigureOut">
              <a:rPr lang="el-GR" smtClean="0"/>
              <a:t>18/4/2023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F0516C6A-E15C-44C1-9D40-105C5C19157B}" type="slidenum">
              <a:rPr lang="el-GR" smtClean="0"/>
              <a:t>‹#›</a:t>
            </a:fld>
            <a:endParaRPr lang="el-GR"/>
          </a:p>
        </p:txBody>
      </p:sp>
    </p:spTree>
    <p:extLst>
      <p:ext uri="{BB962C8B-B14F-4D97-AF65-F5344CB8AC3E}">
        <p14:creationId xmlns:p14="http://schemas.microsoft.com/office/powerpoint/2010/main" val="3081789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6234A050-753A-400D-A174-05C4330A7333}" type="datetimeFigureOut">
              <a:rPr lang="el-GR" smtClean="0"/>
              <a:t>18/4/2023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0516C6A-E15C-44C1-9D40-105C5C19157B}" type="slidenum">
              <a:rPr lang="el-GR" smtClean="0"/>
              <a:t>‹#›</a:t>
            </a:fld>
            <a:endParaRPr lang="el-GR"/>
          </a:p>
        </p:txBody>
      </p:sp>
    </p:spTree>
    <p:extLst>
      <p:ext uri="{BB962C8B-B14F-4D97-AF65-F5344CB8AC3E}">
        <p14:creationId xmlns:p14="http://schemas.microsoft.com/office/powerpoint/2010/main" val="3199283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4A050-753A-400D-A174-05C4330A7333}" type="datetimeFigureOut">
              <a:rPr lang="el-GR" smtClean="0"/>
              <a:t>18/4/2023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F0516C6A-E15C-44C1-9D40-105C5C19157B}" type="slidenum">
              <a:rPr lang="el-GR" smtClean="0"/>
              <a:t>‹#›</a:t>
            </a:fld>
            <a:endParaRPr lang="el-GR"/>
          </a:p>
        </p:txBody>
      </p:sp>
    </p:spTree>
    <p:extLst>
      <p:ext uri="{BB962C8B-B14F-4D97-AF65-F5344CB8AC3E}">
        <p14:creationId xmlns:p14="http://schemas.microsoft.com/office/powerpoint/2010/main" val="3767169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234A050-753A-400D-A174-05C4330A7333}" type="datetimeFigureOut">
              <a:rPr lang="el-GR" smtClean="0"/>
              <a:t>18/4/2023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0516C6A-E15C-44C1-9D40-105C5C19157B}" type="slidenum">
              <a:rPr lang="el-GR" smtClean="0"/>
              <a:t>‹#›</a:t>
            </a:fld>
            <a:endParaRPr lang="el-GR"/>
          </a:p>
        </p:txBody>
      </p:sp>
    </p:spTree>
    <p:extLst>
      <p:ext uri="{BB962C8B-B14F-4D97-AF65-F5344CB8AC3E}">
        <p14:creationId xmlns:p14="http://schemas.microsoft.com/office/powerpoint/2010/main" val="2376311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234A050-753A-400D-A174-05C4330A7333}" type="datetimeFigureOut">
              <a:rPr lang="el-GR" smtClean="0"/>
              <a:t>18/4/2023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0516C6A-E15C-44C1-9D40-105C5C19157B}" type="slidenum">
              <a:rPr lang="el-GR" smtClean="0"/>
              <a:t>‹#›</a:t>
            </a:fld>
            <a:endParaRPr lang="el-GR"/>
          </a:p>
        </p:txBody>
      </p:sp>
    </p:spTree>
    <p:extLst>
      <p:ext uri="{BB962C8B-B14F-4D97-AF65-F5344CB8AC3E}">
        <p14:creationId xmlns:p14="http://schemas.microsoft.com/office/powerpoint/2010/main" val="248823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34A050-753A-400D-A174-05C4330A7333}" type="datetimeFigureOut">
              <a:rPr lang="el-GR" smtClean="0"/>
              <a:t>18/4/2023</a:t>
            </a:fld>
            <a:endParaRPr lang="el-G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0516C6A-E15C-44C1-9D40-105C5C19157B}" type="slidenum">
              <a:rPr lang="el-GR" smtClean="0"/>
              <a:t>‹#›</a:t>
            </a:fld>
            <a:endParaRPr lang="el-GR"/>
          </a:p>
        </p:txBody>
      </p:sp>
    </p:spTree>
    <p:extLst>
      <p:ext uri="{BB962C8B-B14F-4D97-AF65-F5344CB8AC3E}">
        <p14:creationId xmlns:p14="http://schemas.microsoft.com/office/powerpoint/2010/main" val="7336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powo.science.kew.org/taxon/urn:lsid:ipni.org:names:956768-1" TargetMode="External"/><Relationship Id="rId13" Type="http://schemas.openxmlformats.org/officeDocument/2006/relationships/hyperlink" Target="https://powo.science.kew.org/taxon/urn:lsid:ipni.org:names:956767-1" TargetMode="External"/><Relationship Id="rId18" Type="http://schemas.openxmlformats.org/officeDocument/2006/relationships/hyperlink" Target="https://powo.science.kew.org/taxon/urn:lsid:ipni.org:names:956765-1" TargetMode="External"/><Relationship Id="rId3" Type="http://schemas.openxmlformats.org/officeDocument/2006/relationships/hyperlink" Target="https://powo.science.kew.org/taxon/urn:lsid:ipni.org:names:1691-1" TargetMode="External"/><Relationship Id="rId21" Type="http://schemas.openxmlformats.org/officeDocument/2006/relationships/hyperlink" Target="https://powo.science.kew.org/taxon/urn:lsid:ipni.org:names:956769-1" TargetMode="External"/><Relationship Id="rId7" Type="http://schemas.openxmlformats.org/officeDocument/2006/relationships/hyperlink" Target="https://powo.science.kew.org/taxon/urn:lsid:ipni.org:names:956763-1" TargetMode="External"/><Relationship Id="rId12" Type="http://schemas.openxmlformats.org/officeDocument/2006/relationships/hyperlink" Target="https://powo.science.kew.org/taxon/urn:lsid:ipni.org:names:956771-1" TargetMode="External"/><Relationship Id="rId17" Type="http://schemas.openxmlformats.org/officeDocument/2006/relationships/hyperlink" Target="https://powo.science.kew.org/taxon/urn:lsid:ipni.org:names:956759-1" TargetMode="External"/><Relationship Id="rId2" Type="http://schemas.openxmlformats.org/officeDocument/2006/relationships/hyperlink" Target="https://powo.science.kew.org/taxon/urn:lsid:ipni.org:names:1687-1" TargetMode="External"/><Relationship Id="rId16" Type="http://schemas.openxmlformats.org/officeDocument/2006/relationships/hyperlink" Target="https://powo.science.kew.org/taxon/urn:lsid:ipni.org:names:956766-1" TargetMode="External"/><Relationship Id="rId20" Type="http://schemas.openxmlformats.org/officeDocument/2006/relationships/hyperlink" Target="https://powo.science.kew.org/taxon/urn:lsid:ipni.org:names:1727-1" TargetMode="External"/><Relationship Id="rId1" Type="http://schemas.openxmlformats.org/officeDocument/2006/relationships/slideLayout" Target="../slideLayouts/slideLayout7.xml"/><Relationship Id="rId6" Type="http://schemas.openxmlformats.org/officeDocument/2006/relationships/hyperlink" Target="https://powo.science.kew.org/taxon/urn:lsid:ipni.org:names:956770-1" TargetMode="External"/><Relationship Id="rId11" Type="http://schemas.openxmlformats.org/officeDocument/2006/relationships/hyperlink" Target="https://powo.science.kew.org/taxon/urn:lsid:ipni.org:names:956772-1" TargetMode="External"/><Relationship Id="rId5" Type="http://schemas.openxmlformats.org/officeDocument/2006/relationships/hyperlink" Target="https://powo.science.kew.org/taxon/urn:lsid:ipni.org:names:956760-1" TargetMode="External"/><Relationship Id="rId15" Type="http://schemas.openxmlformats.org/officeDocument/2006/relationships/hyperlink" Target="https://powo.science.kew.org/taxon/urn:lsid:ipni.org:names:295087-2" TargetMode="External"/><Relationship Id="rId23" Type="http://schemas.openxmlformats.org/officeDocument/2006/relationships/hyperlink" Target="https://powo.science.kew.org/taxon/urn:lsid:ipni.org:names:956761-1" TargetMode="External"/><Relationship Id="rId10" Type="http://schemas.openxmlformats.org/officeDocument/2006/relationships/hyperlink" Target="https://powo.science.kew.org/taxon/urn:lsid:ipni.org:names:956764-1" TargetMode="External"/><Relationship Id="rId19" Type="http://schemas.openxmlformats.org/officeDocument/2006/relationships/hyperlink" Target="https://powo.science.kew.org/taxon/urn:lsid:ipni.org:names:956762-1" TargetMode="External"/><Relationship Id="rId4" Type="http://schemas.openxmlformats.org/officeDocument/2006/relationships/hyperlink" Target="https://powo.science.kew.org/taxon/urn:lsid:ipni.org:names:956755-1" TargetMode="External"/><Relationship Id="rId9" Type="http://schemas.openxmlformats.org/officeDocument/2006/relationships/hyperlink" Target="https://powo.science.kew.org/taxon/urn:lsid:ipni.org:names:41608-1" TargetMode="External"/><Relationship Id="rId14" Type="http://schemas.openxmlformats.org/officeDocument/2006/relationships/hyperlink" Target="https://powo.science.kew.org/taxon/urn:lsid:ipni.org:names:956758-1" TargetMode="External"/><Relationship Id="rId22" Type="http://schemas.openxmlformats.org/officeDocument/2006/relationships/hyperlink" Target="https://powo.science.kew.org/taxon/urn:lsid:ipni.org:names:956756-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flickr.com/photos/vines/390096626/"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diagramLayout" Target="../diagrams/layout4.xml"/><Relationship Id="rId7" Type="http://schemas.openxmlformats.org/officeDocument/2006/relationships/image" Target="../media/image44.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47.png"/><Relationship Id="rId4" Type="http://schemas.openxmlformats.org/officeDocument/2006/relationships/diagramQuickStyle" Target="../diagrams/quickStyle4.xml"/><Relationship Id="rId9"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0.png"/><Relationship Id="rId7" Type="http://schemas.openxmlformats.org/officeDocument/2006/relationships/diagramColors" Target="../diagrams/colors5.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2.png"/><Relationship Id="rId7" Type="http://schemas.openxmlformats.org/officeDocument/2006/relationships/diagramColors" Target="../diagrams/colors6.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el.wikipedia.org/wiki/%CE%96%CF%8E%CE%B1" TargetMode="External"/><Relationship Id="rId3" Type="http://schemas.openxmlformats.org/officeDocument/2006/relationships/hyperlink" Target="https://el.wikipedia.org/wiki/%CE%91%CF%81%CF%87%CE%B1%CE%AF%CE%B1" TargetMode="External"/><Relationship Id="rId7" Type="http://schemas.openxmlformats.org/officeDocument/2006/relationships/hyperlink" Target="https://el.wikipedia.org/wiki/%CE%9C%CF%8D%CE%BA%CE%B7%CF%84%CE%B5%CF%82" TargetMode="External"/><Relationship Id="rId2" Type="http://schemas.openxmlformats.org/officeDocument/2006/relationships/hyperlink" Target="https://el.wikipedia.org/wiki/%CE%92%CE%B1%CE%BA%CF%84%CE%AE%CF%81%CE%B9%CE%B1" TargetMode="External"/><Relationship Id="rId1" Type="http://schemas.openxmlformats.org/officeDocument/2006/relationships/slideLayout" Target="../slideLayouts/slideLayout2.xml"/><Relationship Id="rId6" Type="http://schemas.openxmlformats.org/officeDocument/2006/relationships/hyperlink" Target="https://el.wikipedia.org/wiki/%CE%A6%CF%85%CF%84%CE%AC" TargetMode="External"/><Relationship Id="rId5" Type="http://schemas.openxmlformats.org/officeDocument/2006/relationships/hyperlink" Target="https://el.wikipedia.org/wiki/%CE%A7%CF%81%CF%89%CE%BC%CE%B9%CF%83%CF%84%CE%AC" TargetMode="External"/><Relationship Id="rId4" Type="http://schemas.openxmlformats.org/officeDocument/2006/relationships/hyperlink" Target="https://el.wikipedia.org/wiki/%CE%A0%CF%81%CF%89%CF%84%CF%8C%CE%B6%CF%89%CE%B1"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Εικόνα 4" descr="Εικόνα που περιέχει δέντρο, υπαίθριος, πράσινο, φυτό&#10;&#10;Περιγραφή που δημιουργήθηκε αυτόματα">
            <a:extLst>
              <a:ext uri="{FF2B5EF4-FFF2-40B4-BE49-F238E27FC236}">
                <a16:creationId xmlns:a16="http://schemas.microsoft.com/office/drawing/2014/main" id="{4A0B124F-3AC0-9E60-FC5C-128B9C16EB8E}"/>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3821" b="19282"/>
          <a:stretch/>
        </p:blipFill>
        <p:spPr>
          <a:xfrm>
            <a:off x="1" y="10"/>
            <a:ext cx="12191999" cy="6857990"/>
          </a:xfrm>
          <a:prstGeom prst="rect">
            <a:avLst/>
          </a:prstGeom>
        </p:spPr>
      </p:pic>
      <p:sp>
        <p:nvSpPr>
          <p:cNvPr id="35" name="Isosceles Triangle 34">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Parallelogram 36">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Τίτλος 7">
            <a:extLst>
              <a:ext uri="{FF2B5EF4-FFF2-40B4-BE49-F238E27FC236}">
                <a16:creationId xmlns:a16="http://schemas.microsoft.com/office/drawing/2014/main" id="{507FB186-2658-107C-F3AF-8569DAE11470}"/>
              </a:ext>
            </a:extLst>
          </p:cNvPr>
          <p:cNvSpPr>
            <a:spLocks noGrp="1"/>
          </p:cNvSpPr>
          <p:nvPr>
            <p:ph type="ctrTitle"/>
          </p:nvPr>
        </p:nvSpPr>
        <p:spPr>
          <a:xfrm>
            <a:off x="4704200" y="1678665"/>
            <a:ext cx="4569803" cy="2369131"/>
          </a:xfrm>
        </p:spPr>
        <p:txBody>
          <a:bodyPr vert="horz" lIns="91440" tIns="45720" rIns="91440" bIns="45720" rtlCol="0" anchor="b">
            <a:normAutofit/>
          </a:bodyPr>
          <a:lstStyle/>
          <a:p>
            <a:pPr>
              <a:lnSpc>
                <a:spcPct val="90000"/>
              </a:lnSpc>
            </a:pPr>
            <a:r>
              <a:rPr lang="en-US" sz="3800" dirty="0">
                <a:effectLst>
                  <a:outerShdw blurRad="38100" dist="38100" dir="2700000" algn="tl">
                    <a:srgbClr val="000000">
                      <a:alpha val="43137"/>
                    </a:srgbClr>
                  </a:outerShdw>
                </a:effectLst>
              </a:rPr>
              <a:t>ΑΜΠΕΛΟΥΡΓΙΑ – ΒΙΟΛΟΓΙΑ ΤΗΣ ΑΜΠΕΛΟΥ</a:t>
            </a:r>
            <a:br>
              <a:rPr lang="en-US" sz="3800" dirty="0">
                <a:effectLst>
                  <a:outerShdw blurRad="38100" dist="38100" dir="2700000" algn="tl">
                    <a:srgbClr val="000000">
                      <a:alpha val="43137"/>
                    </a:srgbClr>
                  </a:outerShdw>
                </a:effectLst>
              </a:rPr>
            </a:br>
            <a:r>
              <a:rPr lang="en-US" sz="3800" dirty="0">
                <a:effectLst>
                  <a:outerShdw blurRad="38100" dist="38100" dir="2700000" algn="tl">
                    <a:srgbClr val="000000">
                      <a:alpha val="43137"/>
                    </a:srgbClr>
                  </a:outerShdw>
                </a:effectLst>
              </a:rPr>
              <a:t> </a:t>
            </a:r>
            <a:r>
              <a:rPr lang="el-GR" sz="3800" dirty="0">
                <a:effectLst>
                  <a:outerShdw blurRad="38100" dist="38100" dir="2700000" algn="tl">
                    <a:srgbClr val="000000">
                      <a:alpha val="43137"/>
                    </a:srgbClr>
                  </a:outerShdw>
                </a:effectLst>
              </a:rPr>
              <a:t>α</a:t>
            </a:r>
            <a:r>
              <a:rPr lang="en-US" sz="3800" dirty="0">
                <a:effectLst>
                  <a:outerShdw blurRad="38100" dist="38100" dir="2700000" algn="tl">
                    <a:srgbClr val="000000">
                      <a:alpha val="43137"/>
                    </a:srgbClr>
                  </a:outerShdw>
                </a:effectLst>
              </a:rPr>
              <a:t> </a:t>
            </a:r>
            <a:r>
              <a:rPr lang="en-US" sz="3800" dirty="0" err="1">
                <a:effectLst>
                  <a:outerShdw blurRad="38100" dist="38100" dir="2700000" algn="tl">
                    <a:srgbClr val="000000">
                      <a:alpha val="43137"/>
                    </a:srgbClr>
                  </a:outerShdw>
                </a:effectLst>
              </a:rPr>
              <a:t>μέρ</a:t>
            </a:r>
            <a:r>
              <a:rPr lang="el-GR" sz="3800" dirty="0">
                <a:effectLst>
                  <a:outerShdw blurRad="38100" dist="38100" dir="2700000" algn="tl">
                    <a:srgbClr val="000000">
                      <a:alpha val="43137"/>
                    </a:srgbClr>
                  </a:outerShdw>
                </a:effectLst>
              </a:rPr>
              <a:t>ο</a:t>
            </a:r>
            <a:r>
              <a:rPr lang="en-US" sz="3800" dirty="0">
                <a:effectLst>
                  <a:outerShdw blurRad="38100" dist="38100" dir="2700000" algn="tl">
                    <a:srgbClr val="000000">
                      <a:alpha val="43137"/>
                    </a:srgbClr>
                  </a:outerShdw>
                </a:effectLst>
              </a:rPr>
              <a:t>ς </a:t>
            </a:r>
            <a:endParaRPr lang="en-US" sz="3800" dirty="0"/>
          </a:p>
        </p:txBody>
      </p:sp>
      <p:sp>
        <p:nvSpPr>
          <p:cNvPr id="49"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15384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89C1E9-C46A-F111-1C98-9AE624510B24}"/>
              </a:ext>
            </a:extLst>
          </p:cNvPr>
          <p:cNvSpPr txBox="1"/>
          <p:nvPr/>
        </p:nvSpPr>
        <p:spPr>
          <a:xfrm>
            <a:off x="1480" y="1590924"/>
            <a:ext cx="6094520" cy="923330"/>
          </a:xfrm>
          <a:prstGeom prst="rect">
            <a:avLst/>
          </a:prstGeom>
          <a:noFill/>
        </p:spPr>
        <p:txBody>
          <a:bodyPr wrap="square">
            <a:spAutoFit/>
          </a:bodyPr>
          <a:lstStyle/>
          <a:p>
            <a:r>
              <a:rPr lang="el-GR" dirty="0"/>
              <a:t> Τάξη δικοτυλήδονων ξυλωδών φυτών στα οποία οι στήμονες είναι ίσοι σε αριθμό με τα σέπαλα και εναλλάσσονται μαζί τους</a:t>
            </a:r>
          </a:p>
        </p:txBody>
      </p:sp>
      <p:sp>
        <p:nvSpPr>
          <p:cNvPr id="9" name="TextBox 8">
            <a:extLst>
              <a:ext uri="{FF2B5EF4-FFF2-40B4-BE49-F238E27FC236}">
                <a16:creationId xmlns:a16="http://schemas.microsoft.com/office/drawing/2014/main" id="{3A06B58D-648F-B365-4DFE-F2F55D8F540F}"/>
              </a:ext>
            </a:extLst>
          </p:cNvPr>
          <p:cNvSpPr txBox="1"/>
          <p:nvPr/>
        </p:nvSpPr>
        <p:spPr>
          <a:xfrm>
            <a:off x="1480" y="2908381"/>
            <a:ext cx="6094520" cy="1477328"/>
          </a:xfrm>
          <a:prstGeom prst="rect">
            <a:avLst/>
          </a:prstGeom>
          <a:noFill/>
        </p:spPr>
        <p:txBody>
          <a:bodyPr wrap="square">
            <a:spAutoFit/>
          </a:bodyPr>
          <a:lstStyle/>
          <a:p>
            <a:r>
              <a:rPr lang="el-GR" b="1" dirty="0"/>
              <a:t>Οι στήμονες</a:t>
            </a:r>
            <a:r>
              <a:rPr lang="el-GR" dirty="0"/>
              <a:t> είναι τα αρσενικά αναπαραγωγικά όργανα των σπερματοφύτων. </a:t>
            </a:r>
          </a:p>
          <a:p>
            <a:r>
              <a:rPr lang="el-GR" dirty="0"/>
              <a:t>Κάθε </a:t>
            </a:r>
            <a:r>
              <a:rPr lang="el-GR" b="1" dirty="0"/>
              <a:t>στήμονας</a:t>
            </a:r>
            <a:r>
              <a:rPr lang="el-GR" dirty="0"/>
              <a:t> αποτελείται από ένα νηματοειδές, άγονο τμήμα, το νήμα, και ένα </a:t>
            </a:r>
            <a:r>
              <a:rPr lang="el-GR" dirty="0" err="1"/>
              <a:t>παχυσμένο</a:t>
            </a:r>
            <a:r>
              <a:rPr lang="el-GR" dirty="0"/>
              <a:t> γόνιμο μέρος, τον ανθήρα, που εμπεριέχει τους </a:t>
            </a:r>
            <a:r>
              <a:rPr lang="el-GR" dirty="0" err="1"/>
              <a:t>γυρεόσακκους</a:t>
            </a:r>
            <a:r>
              <a:rPr lang="el-GR" dirty="0"/>
              <a:t> και τη γύρη</a:t>
            </a:r>
          </a:p>
        </p:txBody>
      </p:sp>
      <p:sp>
        <p:nvSpPr>
          <p:cNvPr id="12" name="TextBox 11">
            <a:extLst>
              <a:ext uri="{FF2B5EF4-FFF2-40B4-BE49-F238E27FC236}">
                <a16:creationId xmlns:a16="http://schemas.microsoft.com/office/drawing/2014/main" id="{6A1FEBDE-9903-AF8D-277B-E381F9BA4734}"/>
              </a:ext>
            </a:extLst>
          </p:cNvPr>
          <p:cNvSpPr txBox="1"/>
          <p:nvPr/>
        </p:nvSpPr>
        <p:spPr>
          <a:xfrm>
            <a:off x="6671475" y="3058794"/>
            <a:ext cx="5421390" cy="1200329"/>
          </a:xfrm>
          <a:prstGeom prst="rect">
            <a:avLst/>
          </a:prstGeom>
          <a:noFill/>
        </p:spPr>
        <p:txBody>
          <a:bodyPr wrap="square">
            <a:spAutoFit/>
          </a:bodyPr>
          <a:lstStyle/>
          <a:p>
            <a:r>
              <a:rPr lang="el-GR" dirty="0"/>
              <a:t>Τα σέπαλα ενός άνθους χρησιμεύουν ως προστατευτικά για το άνθος όταν αυτό είναι ακόμα μπουμπούκι και συχνά ως στήριγμα για τα πέταλα όταν το άνθος έχει «ανοίξει».</a:t>
            </a:r>
          </a:p>
        </p:txBody>
      </p:sp>
      <p:pic>
        <p:nvPicPr>
          <p:cNvPr id="13" name="Εικόνα 12">
            <a:extLst>
              <a:ext uri="{FF2B5EF4-FFF2-40B4-BE49-F238E27FC236}">
                <a16:creationId xmlns:a16="http://schemas.microsoft.com/office/drawing/2014/main" id="{5E701F6D-A928-AD6F-465D-0EBAE19A54CF}"/>
              </a:ext>
            </a:extLst>
          </p:cNvPr>
          <p:cNvPicPr>
            <a:picLocks noChangeAspect="1"/>
          </p:cNvPicPr>
          <p:nvPr/>
        </p:nvPicPr>
        <p:blipFill>
          <a:blip r:embed="rId2"/>
          <a:stretch>
            <a:fillRect/>
          </a:stretch>
        </p:blipFill>
        <p:spPr>
          <a:xfrm>
            <a:off x="7488684" y="4542205"/>
            <a:ext cx="3252557" cy="2168371"/>
          </a:xfrm>
          <a:prstGeom prst="rect">
            <a:avLst/>
          </a:prstGeom>
        </p:spPr>
      </p:pic>
      <p:sp>
        <p:nvSpPr>
          <p:cNvPr id="14" name="TextBox 13">
            <a:extLst>
              <a:ext uri="{FF2B5EF4-FFF2-40B4-BE49-F238E27FC236}">
                <a16:creationId xmlns:a16="http://schemas.microsoft.com/office/drawing/2014/main" id="{F9D58BBA-28F9-02DF-7555-5277950D25E6}"/>
              </a:ext>
            </a:extLst>
          </p:cNvPr>
          <p:cNvSpPr txBox="1"/>
          <p:nvPr/>
        </p:nvSpPr>
        <p:spPr>
          <a:xfrm>
            <a:off x="7615481" y="6341244"/>
            <a:ext cx="881267" cy="369332"/>
          </a:xfrm>
          <a:prstGeom prst="rect">
            <a:avLst/>
          </a:prstGeom>
          <a:noFill/>
        </p:spPr>
        <p:txBody>
          <a:bodyPr wrap="none" rtlCol="0">
            <a:spAutoFit/>
          </a:bodyPr>
          <a:lstStyle/>
          <a:p>
            <a:r>
              <a:rPr lang="el-GR" dirty="0">
                <a:solidFill>
                  <a:schemeClr val="bg1"/>
                </a:solidFill>
              </a:rPr>
              <a:t>Σέπαλο</a:t>
            </a:r>
          </a:p>
        </p:txBody>
      </p:sp>
      <p:sp>
        <p:nvSpPr>
          <p:cNvPr id="15" name="Βέλος: Δεξιό 14">
            <a:extLst>
              <a:ext uri="{FF2B5EF4-FFF2-40B4-BE49-F238E27FC236}">
                <a16:creationId xmlns:a16="http://schemas.microsoft.com/office/drawing/2014/main" id="{EED82C1B-7DC0-AB7F-4069-A12324244E76}"/>
              </a:ext>
            </a:extLst>
          </p:cNvPr>
          <p:cNvSpPr/>
          <p:nvPr/>
        </p:nvSpPr>
        <p:spPr>
          <a:xfrm>
            <a:off x="8624564" y="6098928"/>
            <a:ext cx="517864" cy="3693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6" name="Εικόνα 15">
            <a:extLst>
              <a:ext uri="{FF2B5EF4-FFF2-40B4-BE49-F238E27FC236}">
                <a16:creationId xmlns:a16="http://schemas.microsoft.com/office/drawing/2014/main" id="{375659E0-7F44-5197-B4A1-C2B293890A98}"/>
              </a:ext>
            </a:extLst>
          </p:cNvPr>
          <p:cNvPicPr>
            <a:picLocks noChangeAspect="1"/>
          </p:cNvPicPr>
          <p:nvPr/>
        </p:nvPicPr>
        <p:blipFill>
          <a:blip r:embed="rId3"/>
          <a:stretch>
            <a:fillRect/>
          </a:stretch>
        </p:blipFill>
        <p:spPr>
          <a:xfrm>
            <a:off x="1115716" y="4542205"/>
            <a:ext cx="3062703" cy="2041802"/>
          </a:xfrm>
          <a:prstGeom prst="rect">
            <a:avLst/>
          </a:prstGeom>
        </p:spPr>
      </p:pic>
      <p:sp>
        <p:nvSpPr>
          <p:cNvPr id="17" name="TextBox 16">
            <a:extLst>
              <a:ext uri="{FF2B5EF4-FFF2-40B4-BE49-F238E27FC236}">
                <a16:creationId xmlns:a16="http://schemas.microsoft.com/office/drawing/2014/main" id="{466CC0B3-1AD4-3FDB-2BAE-922368121332}"/>
              </a:ext>
            </a:extLst>
          </p:cNvPr>
          <p:cNvSpPr txBox="1"/>
          <p:nvPr/>
        </p:nvSpPr>
        <p:spPr>
          <a:xfrm>
            <a:off x="1102400" y="6019533"/>
            <a:ext cx="1054584" cy="369332"/>
          </a:xfrm>
          <a:prstGeom prst="rect">
            <a:avLst/>
          </a:prstGeom>
          <a:noFill/>
        </p:spPr>
        <p:txBody>
          <a:bodyPr wrap="none" rtlCol="0">
            <a:spAutoFit/>
          </a:bodyPr>
          <a:lstStyle/>
          <a:p>
            <a:r>
              <a:rPr lang="el-GR" dirty="0"/>
              <a:t>Στήμονες</a:t>
            </a:r>
          </a:p>
        </p:txBody>
      </p:sp>
      <p:sp>
        <p:nvSpPr>
          <p:cNvPr id="18" name="Βέλος: Δεξιό 17">
            <a:extLst>
              <a:ext uri="{FF2B5EF4-FFF2-40B4-BE49-F238E27FC236}">
                <a16:creationId xmlns:a16="http://schemas.microsoft.com/office/drawing/2014/main" id="{692E763E-5296-BD50-BE38-447E80C78C6A}"/>
              </a:ext>
            </a:extLst>
          </p:cNvPr>
          <p:cNvSpPr/>
          <p:nvPr/>
        </p:nvSpPr>
        <p:spPr>
          <a:xfrm>
            <a:off x="1291982" y="5351699"/>
            <a:ext cx="496864" cy="24345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32490953-269D-2B16-69CB-35E928849F32}"/>
              </a:ext>
            </a:extLst>
          </p:cNvPr>
          <p:cNvSpPr txBox="1"/>
          <p:nvPr/>
        </p:nvSpPr>
        <p:spPr>
          <a:xfrm>
            <a:off x="387910" y="273993"/>
            <a:ext cx="4139702" cy="1815882"/>
          </a:xfrm>
          <a:prstGeom prst="rect">
            <a:avLst/>
          </a:prstGeom>
          <a:noFill/>
        </p:spPr>
        <p:txBody>
          <a:bodyPr wrap="square" rtlCol="0">
            <a:spAutoFit/>
          </a:bodyPr>
          <a:lstStyle/>
          <a:p>
            <a:r>
              <a:rPr kumimoji="0" lang="el-GR" sz="2800" b="1" i="0" u="none" strike="noStrike" cap="none" normalizeH="0" baseline="0" dirty="0">
                <a:ln>
                  <a:noFill/>
                </a:ln>
                <a:solidFill>
                  <a:schemeClr val="accent2"/>
                </a:solidFill>
                <a:effectLst>
                  <a:outerShdw blurRad="38100" dist="38100" dir="2700000" algn="tl">
                    <a:srgbClr val="000000"/>
                  </a:outerShdw>
                </a:effectLst>
                <a:latin typeface="Arial Narrow" pitchFamily="34" charset="0"/>
                <a:cs typeface="Times New Roman" pitchFamily="18" charset="0"/>
              </a:rPr>
              <a:t>ΤΑΞΗ (</a:t>
            </a:r>
            <a:r>
              <a:rPr kumimoji="0" lang="el-GR" sz="2800" b="1" i="1" u="none" strike="noStrike" cap="none" normalizeH="0" baseline="0" dirty="0">
                <a:ln>
                  <a:noFill/>
                </a:ln>
                <a:solidFill>
                  <a:schemeClr val="accent2"/>
                </a:solidFill>
                <a:effectLst>
                  <a:outerShdw blurRad="38100" dist="38100" dir="2700000" algn="tl">
                    <a:srgbClr val="000000"/>
                  </a:outerShdw>
                </a:effectLst>
                <a:latin typeface="Arial Narrow" pitchFamily="34" charset="0"/>
                <a:cs typeface="Times New Roman" pitchFamily="18" charset="0"/>
              </a:rPr>
              <a:t>ORDO</a:t>
            </a:r>
            <a:r>
              <a:rPr kumimoji="0" lang="el-GR" sz="2800" b="1" i="0" u="none" strike="noStrike" cap="none" normalizeH="0" baseline="0" dirty="0">
                <a:ln>
                  <a:noFill/>
                </a:ln>
                <a:solidFill>
                  <a:schemeClr val="accent2"/>
                </a:solidFill>
                <a:effectLst>
                  <a:outerShdw blurRad="38100" dist="38100" dir="2700000" algn="tl">
                    <a:srgbClr val="000000"/>
                  </a:outerShdw>
                </a:effectLst>
                <a:latin typeface="Arial Narrow" pitchFamily="34" charset="0"/>
                <a:cs typeface="Times New Roman" pitchFamily="18" charset="0"/>
              </a:rPr>
              <a:t>) </a:t>
            </a:r>
            <a:r>
              <a:rPr kumimoji="0" lang="el-GR" sz="2800" b="1" i="0" u="none" strike="noStrike" cap="none" normalizeH="0" baseline="0" dirty="0" err="1">
                <a:ln>
                  <a:noFill/>
                </a:ln>
                <a:solidFill>
                  <a:schemeClr val="accent2"/>
                </a:solidFill>
                <a:effectLst>
                  <a:outerShdw blurRad="38100" dist="38100" dir="2700000" algn="tl">
                    <a:srgbClr val="000000"/>
                  </a:outerShdw>
                </a:effectLst>
                <a:latin typeface="Arial Narrow" pitchFamily="34" charset="0"/>
                <a:cs typeface="Times New Roman" pitchFamily="18" charset="0"/>
              </a:rPr>
              <a:t>Ραμνώδη</a:t>
            </a:r>
            <a:r>
              <a:rPr kumimoji="0" lang="el-GR" sz="2800" b="1" i="0" u="none" strike="noStrike" cap="none" normalizeH="0" baseline="0" dirty="0">
                <a:ln>
                  <a:noFill/>
                </a:ln>
                <a:solidFill>
                  <a:schemeClr val="accent2"/>
                </a:solidFill>
                <a:effectLst>
                  <a:outerShdw blurRad="38100" dist="38100" dir="2700000" algn="tl">
                    <a:srgbClr val="000000"/>
                  </a:outerShdw>
                </a:effectLst>
                <a:latin typeface="Arial Narrow" pitchFamily="34" charset="0"/>
                <a:cs typeface="Times New Roman" pitchFamily="18" charset="0"/>
              </a:rPr>
              <a:t> (</a:t>
            </a:r>
            <a:r>
              <a:rPr kumimoji="0" lang="el-GR" sz="2800" b="1" i="1" u="none" strike="noStrike" cap="none" normalizeH="0" baseline="0" dirty="0" err="1">
                <a:ln>
                  <a:noFill/>
                </a:ln>
                <a:solidFill>
                  <a:schemeClr val="accent2"/>
                </a:solidFill>
                <a:effectLst>
                  <a:outerShdw blurRad="38100" dist="38100" dir="2700000" algn="tl">
                    <a:srgbClr val="000000"/>
                  </a:outerShdw>
                </a:effectLst>
                <a:latin typeface="Arial Narrow" pitchFamily="34" charset="0"/>
                <a:cs typeface="Times New Roman" pitchFamily="18" charset="0"/>
              </a:rPr>
              <a:t>Rhamnales</a:t>
            </a:r>
            <a:r>
              <a:rPr kumimoji="0" lang="el-GR" sz="2800" b="1" i="0" u="none" strike="noStrike" cap="none" normalizeH="0" baseline="0" dirty="0">
                <a:ln>
                  <a:noFill/>
                </a:ln>
                <a:solidFill>
                  <a:schemeClr val="accent2"/>
                </a:solidFill>
                <a:effectLst>
                  <a:outerShdw blurRad="38100" dist="38100" dir="2700000" algn="tl">
                    <a:srgbClr val="000000"/>
                  </a:outerShdw>
                </a:effectLst>
                <a:latin typeface="Arial Narrow" pitchFamily="34" charset="0"/>
                <a:cs typeface="Times New Roman" pitchFamily="18" charset="0"/>
              </a:rPr>
              <a:t>)</a:t>
            </a:r>
          </a:p>
          <a:p>
            <a:endParaRPr kumimoji="0" lang="el-GR" sz="2800" b="1" i="0" u="none" strike="noStrike" cap="none" normalizeH="0" baseline="0" dirty="0">
              <a:ln>
                <a:noFill/>
              </a:ln>
              <a:solidFill>
                <a:schemeClr val="accent2"/>
              </a:solidFill>
              <a:effectLst>
                <a:outerShdw blurRad="38100" dist="38100" dir="2700000" algn="tl">
                  <a:srgbClr val="000000"/>
                </a:outerShdw>
              </a:effectLst>
              <a:latin typeface="Arial Narrow" pitchFamily="34" charset="0"/>
              <a:cs typeface="Times New Roman" pitchFamily="18" charset="0"/>
            </a:endParaRPr>
          </a:p>
          <a:p>
            <a:endParaRPr lang="el-GR" sz="2800" dirty="0">
              <a:solidFill>
                <a:schemeClr val="accent2"/>
              </a:solidFill>
            </a:endParaRPr>
          </a:p>
        </p:txBody>
      </p:sp>
    </p:spTree>
    <p:extLst>
      <p:ext uri="{BB962C8B-B14F-4D97-AF65-F5344CB8AC3E}">
        <p14:creationId xmlns:p14="http://schemas.microsoft.com/office/powerpoint/2010/main" val="947761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 name="Group 9">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extBox 2">
            <a:extLst>
              <a:ext uri="{FF2B5EF4-FFF2-40B4-BE49-F238E27FC236}">
                <a16:creationId xmlns:a16="http://schemas.microsoft.com/office/drawing/2014/main" id="{54EFD63E-8E4D-C9F5-EE63-FE8EA9DD69B9}"/>
              </a:ext>
            </a:extLst>
          </p:cNvPr>
          <p:cNvSpPr txBox="1"/>
          <p:nvPr/>
        </p:nvSpPr>
        <p:spPr>
          <a:xfrm>
            <a:off x="5209563" y="2160589"/>
            <a:ext cx="4064439"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kumimoji="0" lang="en-US" b="1" i="0" u="none" strike="noStrike" cap="none" normalizeH="0" baseline="0">
                <a:ln>
                  <a:noFill/>
                </a:ln>
                <a:solidFill>
                  <a:schemeClr val="tx1">
                    <a:lumMod val="75000"/>
                    <a:lumOff val="25000"/>
                  </a:schemeClr>
                </a:solidFill>
                <a:effectLst>
                  <a:outerShdw blurRad="38100" dist="38100" dir="2700000" algn="tl">
                    <a:srgbClr val="000000"/>
                  </a:outerShdw>
                </a:effectLst>
              </a:rPr>
              <a:t>ΟΙΚΟΓΕΝΕΙΑ (</a:t>
            </a:r>
            <a:r>
              <a:rPr kumimoji="0" lang="en-US" b="1" i="1" u="none" strike="noStrike" cap="none" normalizeH="0" baseline="0">
                <a:ln>
                  <a:noFill/>
                </a:ln>
                <a:solidFill>
                  <a:schemeClr val="tx1">
                    <a:lumMod val="75000"/>
                    <a:lumOff val="25000"/>
                  </a:schemeClr>
                </a:solidFill>
                <a:effectLst>
                  <a:outerShdw blurRad="38100" dist="38100" dir="2700000" algn="tl">
                    <a:srgbClr val="000000"/>
                  </a:outerShdw>
                </a:effectLst>
              </a:rPr>
              <a:t>FAMILIA</a:t>
            </a:r>
            <a:r>
              <a:rPr kumimoji="0" lang="en-US" b="1" i="0" u="none" strike="noStrike" cap="none" normalizeH="0" baseline="0">
                <a:ln>
                  <a:noFill/>
                </a:ln>
                <a:solidFill>
                  <a:schemeClr val="tx1">
                    <a:lumMod val="75000"/>
                    <a:lumOff val="25000"/>
                  </a:schemeClr>
                </a:solidFill>
                <a:effectLst>
                  <a:outerShdw blurRad="38100" dist="38100" dir="2700000" algn="tl">
                    <a:srgbClr val="000000"/>
                  </a:outerShdw>
                </a:effectLst>
              </a:rPr>
              <a:t>):Αμπελίδες (</a:t>
            </a:r>
            <a:r>
              <a:rPr kumimoji="0" lang="en-US" b="1" i="1" u="none" strike="noStrike" cap="none" normalizeH="0" baseline="0">
                <a:ln>
                  <a:noFill/>
                </a:ln>
                <a:solidFill>
                  <a:schemeClr val="tx1">
                    <a:lumMod val="75000"/>
                    <a:lumOff val="25000"/>
                  </a:schemeClr>
                </a:solidFill>
                <a:effectLst>
                  <a:outerShdw blurRad="38100" dist="38100" dir="2700000" algn="tl">
                    <a:srgbClr val="000000"/>
                  </a:outerShdw>
                </a:effectLst>
              </a:rPr>
              <a:t>Vitaceae</a:t>
            </a:r>
            <a:r>
              <a:rPr kumimoji="0" lang="en-US" b="1" i="0" u="none" strike="noStrike" cap="none" normalizeH="0" baseline="0">
                <a:ln>
                  <a:noFill/>
                </a:ln>
                <a:solidFill>
                  <a:schemeClr val="tx1">
                    <a:lumMod val="75000"/>
                    <a:lumOff val="25000"/>
                  </a:schemeClr>
                </a:solidFill>
                <a:effectLst>
                  <a:outerShdw blurRad="38100" dist="38100" dir="2700000" algn="tl">
                    <a:srgbClr val="000000"/>
                  </a:outerShdw>
                </a:effectLst>
              </a:rPr>
              <a:t>)</a:t>
            </a:r>
          </a:p>
          <a:p>
            <a:pPr>
              <a:spcBef>
                <a:spcPts val="1000"/>
              </a:spcBef>
              <a:buClr>
                <a:schemeClr val="accent1"/>
              </a:buClr>
              <a:buSzPct val="80000"/>
              <a:buFont typeface="Wingdings 3" charset="2"/>
              <a:buChar char=""/>
            </a:pPr>
            <a:endParaRPr kumimoji="0" lang="en-US" b="1" i="0" u="none" strike="noStrike" cap="none" normalizeH="0" baseline="0">
              <a:ln>
                <a:noFill/>
              </a:ln>
              <a:solidFill>
                <a:schemeClr val="tx1">
                  <a:lumMod val="75000"/>
                  <a:lumOff val="25000"/>
                </a:schemeClr>
              </a:solidFill>
              <a:effectLst>
                <a:outerShdw blurRad="38100" dist="38100" dir="2700000" algn="tl">
                  <a:srgbClr val="000000"/>
                </a:outerShdw>
              </a:effectLst>
            </a:endParaRPr>
          </a:p>
          <a:p>
            <a:pPr>
              <a:spcBef>
                <a:spcPts val="1000"/>
              </a:spcBef>
              <a:buClr>
                <a:schemeClr val="accent1"/>
              </a:buClr>
              <a:buSzPct val="80000"/>
              <a:buFont typeface="Wingdings 3" charset="2"/>
              <a:buChar char=""/>
            </a:pPr>
            <a:endParaRPr lang="en-US">
              <a:solidFill>
                <a:schemeClr val="tx1">
                  <a:lumMod val="75000"/>
                  <a:lumOff val="25000"/>
                </a:schemeClr>
              </a:solidFill>
            </a:endParaRPr>
          </a:p>
        </p:txBody>
      </p:sp>
      <p:pic>
        <p:nvPicPr>
          <p:cNvPr id="5" name="Εικόνα 4">
            <a:extLst>
              <a:ext uri="{FF2B5EF4-FFF2-40B4-BE49-F238E27FC236}">
                <a16:creationId xmlns:a16="http://schemas.microsoft.com/office/drawing/2014/main" id="{73AD2FFA-9B4A-AAAF-54EC-A01C40518B0F}"/>
              </a:ext>
            </a:extLst>
          </p:cNvPr>
          <p:cNvPicPr>
            <a:picLocks noChangeAspect="1"/>
          </p:cNvPicPr>
          <p:nvPr/>
        </p:nvPicPr>
        <p:blipFill rotWithShape="1">
          <a:blip r:embed="rId2"/>
          <a:srcRect r="-1" b="466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1" name="Isosceles Triangle 2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C8FB8379-0B68-9FE3-7410-76475ECBB40B}"/>
              </a:ext>
            </a:extLst>
          </p:cNvPr>
          <p:cNvSpPr txBox="1"/>
          <p:nvPr/>
        </p:nvSpPr>
        <p:spPr>
          <a:xfrm>
            <a:off x="5185966" y="3279112"/>
            <a:ext cx="6096000" cy="646331"/>
          </a:xfrm>
          <a:prstGeom prst="rect">
            <a:avLst/>
          </a:prstGeom>
          <a:noFill/>
        </p:spPr>
        <p:txBody>
          <a:bodyPr wrap="square">
            <a:spAutoFit/>
          </a:bodyPr>
          <a:lstStyle/>
          <a:p>
            <a:r>
              <a:rPr lang="el-GR" dirty="0"/>
              <a:t>Η  </a:t>
            </a:r>
            <a:r>
              <a:rPr lang="el-GR" dirty="0" err="1"/>
              <a:t>Vitaceae</a:t>
            </a:r>
            <a:r>
              <a:rPr lang="el-GR" dirty="0"/>
              <a:t> είναι μια οικογένεια ανθοφόρων φυτών, με 14 γένη και περίπου 910 γνωστά είδη</a:t>
            </a:r>
          </a:p>
        </p:txBody>
      </p:sp>
      <p:sp>
        <p:nvSpPr>
          <p:cNvPr id="6" name="TextBox 5">
            <a:extLst>
              <a:ext uri="{FF2B5EF4-FFF2-40B4-BE49-F238E27FC236}">
                <a16:creationId xmlns:a16="http://schemas.microsoft.com/office/drawing/2014/main" id="{0EE0EF0B-D578-6375-31D1-F3E7C20C1860}"/>
              </a:ext>
            </a:extLst>
          </p:cNvPr>
          <p:cNvSpPr txBox="1"/>
          <p:nvPr/>
        </p:nvSpPr>
        <p:spPr>
          <a:xfrm>
            <a:off x="113017" y="6023766"/>
            <a:ext cx="6094520" cy="369332"/>
          </a:xfrm>
          <a:prstGeom prst="rect">
            <a:avLst/>
          </a:prstGeom>
          <a:noFill/>
        </p:spPr>
        <p:txBody>
          <a:bodyPr wrap="square">
            <a:spAutoFit/>
          </a:bodyPr>
          <a:lstStyle/>
          <a:p>
            <a:r>
              <a:rPr lang="el-GR" dirty="0"/>
              <a:t>Ο </a:t>
            </a:r>
            <a:r>
              <a:rPr lang="el-GR" dirty="0" err="1"/>
              <a:t>Παρθενοκισσός</a:t>
            </a:r>
            <a:r>
              <a:rPr lang="el-GR" dirty="0"/>
              <a:t> ο πεντάφυλλος ή </a:t>
            </a:r>
            <a:r>
              <a:rPr lang="el-GR" dirty="0" err="1"/>
              <a:t>Αμπέλοψη</a:t>
            </a:r>
            <a:endParaRPr lang="el-GR" dirty="0"/>
          </a:p>
        </p:txBody>
      </p:sp>
    </p:spTree>
    <p:extLst>
      <p:ext uri="{BB962C8B-B14F-4D97-AF65-F5344CB8AC3E}">
        <p14:creationId xmlns:p14="http://schemas.microsoft.com/office/powerpoint/2010/main" val="150929889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0"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2" name="Rectangle 19">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21">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22">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4" name="Straight Connector 23">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29">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extBox 2">
            <a:extLst>
              <a:ext uri="{FF2B5EF4-FFF2-40B4-BE49-F238E27FC236}">
                <a16:creationId xmlns:a16="http://schemas.microsoft.com/office/drawing/2014/main" id="{5308BD74-3636-D06C-F469-A9D133AF7976}"/>
              </a:ext>
            </a:extLst>
          </p:cNvPr>
          <p:cNvSpPr txBox="1"/>
          <p:nvPr/>
        </p:nvSpPr>
        <p:spPr>
          <a:xfrm>
            <a:off x="475197" y="29633"/>
            <a:ext cx="7116748" cy="843491"/>
          </a:xfrm>
          <a:prstGeom prst="rect">
            <a:avLst/>
          </a:prstGeom>
        </p:spPr>
        <p:txBody>
          <a:bodyPr vert="horz" lIns="91440" tIns="45720" rIns="91440" bIns="45720" rtlCol="0" anchor="b">
            <a:normAutofit fontScale="70000" lnSpcReduction="20000"/>
          </a:bodyPr>
          <a:lstStyle/>
          <a:p>
            <a:pPr algn="r">
              <a:lnSpc>
                <a:spcPct val="90000"/>
              </a:lnSpc>
              <a:spcBef>
                <a:spcPct val="0"/>
              </a:spcBef>
              <a:spcAft>
                <a:spcPts val="600"/>
              </a:spcAft>
            </a:pPr>
            <a:r>
              <a:rPr kumimoji="0" lang="en-US" sz="5000" b="1" i="0" u="none" strike="noStrike" cap="none" normalizeH="0" baseline="0" dirty="0">
                <a:ln>
                  <a:noFill/>
                </a:ln>
                <a:solidFill>
                  <a:schemeClr val="accent1"/>
                </a:solidFill>
                <a:effectLst>
                  <a:outerShdw blurRad="38100" dist="38100" dir="2700000" algn="tl">
                    <a:srgbClr val="000000"/>
                  </a:outerShdw>
                </a:effectLst>
                <a:latin typeface="+mj-lt"/>
                <a:ea typeface="+mj-ea"/>
                <a:cs typeface="+mj-cs"/>
              </a:rPr>
              <a:t>ΓΕΝΟΣ (</a:t>
            </a:r>
            <a:r>
              <a:rPr kumimoji="0" lang="en-US" sz="5000" b="1" i="1" u="none" strike="noStrike" cap="none" normalizeH="0" baseline="0" dirty="0">
                <a:ln>
                  <a:noFill/>
                </a:ln>
                <a:solidFill>
                  <a:schemeClr val="accent1"/>
                </a:solidFill>
                <a:effectLst>
                  <a:outerShdw blurRad="38100" dist="38100" dir="2700000" algn="tl">
                    <a:srgbClr val="000000"/>
                  </a:outerShdw>
                </a:effectLst>
                <a:latin typeface="+mj-lt"/>
                <a:ea typeface="+mj-ea"/>
                <a:cs typeface="+mj-cs"/>
              </a:rPr>
              <a:t>GENUS</a:t>
            </a:r>
            <a:r>
              <a:rPr kumimoji="0" lang="en-US" sz="5000" b="1" i="0" u="none" strike="noStrike" cap="none" normalizeH="0" baseline="0" dirty="0">
                <a:ln>
                  <a:noFill/>
                </a:ln>
                <a:solidFill>
                  <a:schemeClr val="accent1"/>
                </a:solidFill>
                <a:effectLst>
                  <a:outerShdw blurRad="38100" dist="38100" dir="2700000" algn="tl">
                    <a:srgbClr val="000000"/>
                  </a:outerShdw>
                </a:effectLst>
                <a:latin typeface="+mj-lt"/>
                <a:ea typeface="+mj-ea"/>
                <a:cs typeface="+mj-cs"/>
              </a:rPr>
              <a:t>):</a:t>
            </a:r>
            <a:r>
              <a:rPr kumimoji="0" lang="en-US" sz="5000" b="1" i="1" u="none" strike="noStrike" cap="none" normalizeH="0" baseline="0" dirty="0" err="1">
                <a:ln>
                  <a:noFill/>
                </a:ln>
                <a:solidFill>
                  <a:schemeClr val="accent1"/>
                </a:solidFill>
                <a:effectLst>
                  <a:outerShdw blurRad="38100" dist="38100" dir="2700000" algn="tl">
                    <a:srgbClr val="000000"/>
                  </a:outerShdw>
                </a:effectLst>
                <a:latin typeface="+mj-lt"/>
                <a:ea typeface="+mj-ea"/>
                <a:cs typeface="+mj-cs"/>
              </a:rPr>
              <a:t>Άμ</a:t>
            </a:r>
            <a:r>
              <a:rPr kumimoji="0" lang="en-US" sz="5000" b="1" i="1" u="none" strike="noStrike" cap="none" normalizeH="0" baseline="0" dirty="0">
                <a:ln>
                  <a:noFill/>
                </a:ln>
                <a:solidFill>
                  <a:schemeClr val="accent1"/>
                </a:solidFill>
                <a:effectLst>
                  <a:outerShdw blurRad="38100" dist="38100" dir="2700000" algn="tl">
                    <a:srgbClr val="000000"/>
                  </a:outerShdw>
                </a:effectLst>
                <a:latin typeface="+mj-lt"/>
                <a:ea typeface="+mj-ea"/>
                <a:cs typeface="+mj-cs"/>
              </a:rPr>
              <a:t>πελος</a:t>
            </a:r>
            <a:r>
              <a:rPr kumimoji="0" lang="en-US" sz="5000" b="1" i="0" u="none" strike="noStrike" cap="none" normalizeH="0" baseline="0" dirty="0">
                <a:ln>
                  <a:noFill/>
                </a:ln>
                <a:solidFill>
                  <a:schemeClr val="accent1"/>
                </a:solidFill>
                <a:effectLst>
                  <a:outerShdw blurRad="38100" dist="38100" dir="2700000" algn="tl">
                    <a:srgbClr val="000000"/>
                  </a:outerShdw>
                </a:effectLst>
                <a:latin typeface="+mj-lt"/>
                <a:ea typeface="+mj-ea"/>
                <a:cs typeface="+mj-cs"/>
              </a:rPr>
              <a:t> (</a:t>
            </a:r>
            <a:r>
              <a:rPr kumimoji="0" lang="en-US" sz="5000" b="1" i="1" u="none" strike="noStrike" cap="none" normalizeH="0" baseline="0" dirty="0">
                <a:ln>
                  <a:noFill/>
                </a:ln>
                <a:solidFill>
                  <a:schemeClr val="accent1"/>
                </a:solidFill>
                <a:effectLst>
                  <a:outerShdw blurRad="38100" dist="38100" dir="2700000" algn="tl">
                    <a:srgbClr val="000000"/>
                  </a:outerShdw>
                </a:effectLst>
                <a:latin typeface="+mj-lt"/>
                <a:ea typeface="+mj-ea"/>
                <a:cs typeface="+mj-cs"/>
              </a:rPr>
              <a:t>Vitis)</a:t>
            </a:r>
            <a:endParaRPr kumimoji="0" lang="en-US" sz="5000" b="1" i="0" u="none" strike="noStrike" cap="none" normalizeH="0" baseline="0" dirty="0">
              <a:ln>
                <a:noFill/>
              </a:ln>
              <a:solidFill>
                <a:schemeClr val="accent1"/>
              </a:solidFill>
              <a:effectLst>
                <a:outerShdw blurRad="38100" dist="38100" dir="2700000" algn="tl">
                  <a:srgbClr val="000000"/>
                </a:outerShdw>
              </a:effectLst>
              <a:latin typeface="+mj-lt"/>
              <a:ea typeface="+mj-ea"/>
              <a:cs typeface="+mj-cs"/>
            </a:endParaRPr>
          </a:p>
        </p:txBody>
      </p:sp>
      <p:sp>
        <p:nvSpPr>
          <p:cNvPr id="2" name="TextBox 1">
            <a:extLst>
              <a:ext uri="{FF2B5EF4-FFF2-40B4-BE49-F238E27FC236}">
                <a16:creationId xmlns:a16="http://schemas.microsoft.com/office/drawing/2014/main" id="{D0E4E8EC-6F8F-277D-DEA2-709367C3582B}"/>
              </a:ext>
            </a:extLst>
          </p:cNvPr>
          <p:cNvSpPr txBox="1"/>
          <p:nvPr/>
        </p:nvSpPr>
        <p:spPr>
          <a:xfrm>
            <a:off x="2219325" y="6624025"/>
            <a:ext cx="9725025" cy="233975"/>
          </a:xfrm>
          <a:prstGeom prst="rect">
            <a:avLst/>
          </a:prstGeom>
          <a:noFill/>
        </p:spPr>
        <p:txBody>
          <a:bodyPr wrap="square">
            <a:spAutoFit/>
          </a:bodyPr>
          <a:lstStyle/>
          <a:p>
            <a:pPr marL="304800" indent="-304800">
              <a:lnSpc>
                <a:spcPct val="107000"/>
              </a:lnSpc>
              <a:spcAft>
                <a:spcPts val="800"/>
              </a:spcAft>
            </a:pPr>
            <a:r>
              <a:rPr lang="el-GR" sz="900" dirty="0">
                <a:effectLst/>
                <a:latin typeface="Calibri" panose="020F0502020204030204" pitchFamily="34" charset="0"/>
                <a:ea typeface="Calibri" panose="020F0502020204030204" pitchFamily="34" charset="0"/>
                <a:cs typeface="Calibri" panose="020F0502020204030204" pitchFamily="34" charset="0"/>
              </a:rPr>
              <a:t>“</a:t>
            </a:r>
            <a:r>
              <a:rPr lang="el-GR" sz="900" dirty="0" err="1">
                <a:effectLst/>
                <a:latin typeface="Calibri" panose="020F0502020204030204" pitchFamily="34" charset="0"/>
                <a:ea typeface="Calibri" panose="020F0502020204030204" pitchFamily="34" charset="0"/>
                <a:cs typeface="Calibri" panose="020F0502020204030204" pitchFamily="34" charset="0"/>
              </a:rPr>
              <a:t>Vitis</a:t>
            </a:r>
            <a:r>
              <a:rPr lang="el-GR" sz="900" dirty="0">
                <a:effectLst/>
                <a:latin typeface="Calibri" panose="020F0502020204030204" pitchFamily="34" charset="0"/>
                <a:ea typeface="Calibri" panose="020F0502020204030204" pitchFamily="34" charset="0"/>
                <a:cs typeface="Calibri" panose="020F0502020204030204" pitchFamily="34" charset="0"/>
              </a:rPr>
              <a:t> L. | </a:t>
            </a:r>
            <a:r>
              <a:rPr lang="el-GR" sz="900" dirty="0" err="1">
                <a:effectLst/>
                <a:latin typeface="Calibri" panose="020F0502020204030204" pitchFamily="34" charset="0"/>
                <a:ea typeface="Calibri" panose="020F0502020204030204" pitchFamily="34" charset="0"/>
                <a:cs typeface="Calibri" panose="020F0502020204030204" pitchFamily="34" charset="0"/>
              </a:rPr>
              <a:t>Plants</a:t>
            </a:r>
            <a:r>
              <a:rPr lang="el-GR" sz="900" dirty="0">
                <a:effectLst/>
                <a:latin typeface="Calibri" panose="020F0502020204030204" pitchFamily="34" charset="0"/>
                <a:ea typeface="Calibri" panose="020F0502020204030204" pitchFamily="34" charset="0"/>
                <a:cs typeface="Calibri" panose="020F0502020204030204" pitchFamily="34" charset="0"/>
              </a:rPr>
              <a:t> of the World Online | </a:t>
            </a:r>
            <a:r>
              <a:rPr lang="el-GR" sz="900" dirty="0" err="1">
                <a:effectLst/>
                <a:latin typeface="Calibri" panose="020F0502020204030204" pitchFamily="34" charset="0"/>
                <a:ea typeface="Calibri" panose="020F0502020204030204" pitchFamily="34" charset="0"/>
                <a:cs typeface="Calibri" panose="020F0502020204030204" pitchFamily="34" charset="0"/>
              </a:rPr>
              <a:t>Kew</a:t>
            </a:r>
            <a:r>
              <a:rPr lang="el-GR" sz="900" dirty="0">
                <a:effectLst/>
                <a:latin typeface="Calibri" panose="020F0502020204030204" pitchFamily="34" charset="0"/>
                <a:ea typeface="Calibri" panose="020F0502020204030204" pitchFamily="34" charset="0"/>
                <a:cs typeface="Calibri" panose="020F0502020204030204" pitchFamily="34" charset="0"/>
              </a:rPr>
              <a:t> </a:t>
            </a:r>
            <a:r>
              <a:rPr lang="el-GR" sz="900" dirty="0" err="1">
                <a:effectLst/>
                <a:latin typeface="Calibri" panose="020F0502020204030204" pitchFamily="34" charset="0"/>
                <a:ea typeface="Calibri" panose="020F0502020204030204" pitchFamily="34" charset="0"/>
                <a:cs typeface="Calibri" panose="020F0502020204030204" pitchFamily="34" charset="0"/>
              </a:rPr>
              <a:t>Science</a:t>
            </a:r>
            <a:r>
              <a:rPr lang="el-GR" sz="900" dirty="0">
                <a:effectLst/>
                <a:latin typeface="Calibri" panose="020F0502020204030204" pitchFamily="34" charset="0"/>
                <a:ea typeface="Calibri" panose="020F0502020204030204" pitchFamily="34" charset="0"/>
                <a:cs typeface="Calibri" panose="020F0502020204030204" pitchFamily="34" charset="0"/>
              </a:rPr>
              <a:t>.” https://powo.science.kew.org/taxon/urn:lsid:ipni.org:names:325876-2 (</a:t>
            </a:r>
            <a:r>
              <a:rPr lang="el-GR" sz="900" dirty="0" err="1">
                <a:effectLst/>
                <a:latin typeface="Calibri" panose="020F0502020204030204" pitchFamily="34" charset="0"/>
                <a:ea typeface="Calibri" panose="020F0502020204030204" pitchFamily="34" charset="0"/>
                <a:cs typeface="Calibri" panose="020F0502020204030204" pitchFamily="34" charset="0"/>
              </a:rPr>
              <a:t>February</a:t>
            </a:r>
            <a:r>
              <a:rPr lang="el-GR" sz="900" dirty="0">
                <a:effectLst/>
                <a:latin typeface="Calibri" panose="020F0502020204030204" pitchFamily="34" charset="0"/>
                <a:ea typeface="Calibri" panose="020F0502020204030204" pitchFamily="34" charset="0"/>
                <a:cs typeface="Calibri" panose="020F0502020204030204" pitchFamily="34" charset="0"/>
              </a:rPr>
              <a:t> 23, 2023).</a:t>
            </a:r>
            <a:endParaRPr lang="el-GR"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B6E4B3A-A593-FC8E-9865-8C73E54178D4}"/>
              </a:ext>
            </a:extLst>
          </p:cNvPr>
          <p:cNvSpPr txBox="1"/>
          <p:nvPr/>
        </p:nvSpPr>
        <p:spPr>
          <a:xfrm>
            <a:off x="887768" y="891540"/>
            <a:ext cx="11203618" cy="5384973"/>
          </a:xfrm>
          <a:prstGeom prst="rect">
            <a:avLst/>
          </a:prstGeom>
          <a:noFill/>
        </p:spPr>
        <p:txBody>
          <a:bodyPr wrap="square" numCol="3">
            <a:spAutoFit/>
          </a:bodyPr>
          <a:lstStyle/>
          <a:p>
            <a:pPr>
              <a:buFont typeface="Arial" panose="020B0604020202020204" pitchFamily="34" charset="0"/>
              <a:buChar char="•"/>
            </a:pPr>
            <a:r>
              <a:rPr lang="la-Latn" sz="1200" i="1" dirty="0"/>
              <a:t>Vitis acerifolia</a:t>
            </a:r>
            <a:r>
              <a:rPr lang="la-Latn" sz="1200" dirty="0"/>
              <a:t> Raf.</a:t>
            </a:r>
          </a:p>
          <a:p>
            <a:pPr>
              <a:buFont typeface="Arial" panose="020B0604020202020204" pitchFamily="34" charset="0"/>
              <a:buChar char="•"/>
            </a:pPr>
            <a:r>
              <a:rPr lang="la-Latn" sz="1200" i="1" dirty="0"/>
              <a:t>Vitis aestivalis</a:t>
            </a:r>
            <a:r>
              <a:rPr lang="la-Latn" sz="1200" dirty="0"/>
              <a:t> Michx.</a:t>
            </a:r>
          </a:p>
          <a:p>
            <a:pPr>
              <a:buFont typeface="Arial" panose="020B0604020202020204" pitchFamily="34" charset="0"/>
              <a:buChar char="•"/>
            </a:pPr>
            <a:r>
              <a:rPr lang="la-Latn" sz="1200" i="1" dirty="0"/>
              <a:t>Vitis amurensis</a:t>
            </a:r>
            <a:r>
              <a:rPr lang="la-Latn" sz="1200" dirty="0"/>
              <a:t> Rupr.</a:t>
            </a:r>
          </a:p>
          <a:p>
            <a:pPr>
              <a:buFont typeface="Arial" panose="020B0604020202020204" pitchFamily="34" charset="0"/>
              <a:buChar char="•"/>
            </a:pPr>
            <a:r>
              <a:rPr lang="la-Latn" sz="1200" i="1" dirty="0"/>
              <a:t>Vitis arizonica</a:t>
            </a:r>
            <a:r>
              <a:rPr lang="la-Latn" sz="1200" dirty="0"/>
              <a:t> Engelm.</a:t>
            </a:r>
          </a:p>
          <a:p>
            <a:pPr>
              <a:buFont typeface="Arial" panose="020B0604020202020204" pitchFamily="34" charset="0"/>
              <a:buChar char="•"/>
            </a:pPr>
            <a:r>
              <a:rPr lang="la-Latn" sz="1200" i="1" dirty="0"/>
              <a:t>Vitis baihuashanensis</a:t>
            </a:r>
            <a:r>
              <a:rPr lang="la-Latn" sz="1200" dirty="0"/>
              <a:t> M.S.Kang &amp; D.Z.Lu</a:t>
            </a:r>
          </a:p>
          <a:p>
            <a:pPr>
              <a:buFont typeface="Arial" panose="020B0604020202020204" pitchFamily="34" charset="0"/>
              <a:buChar char="•"/>
            </a:pPr>
            <a:r>
              <a:rPr lang="la-Latn" sz="1200" i="1" dirty="0"/>
              <a:t>Vitis balansana</a:t>
            </a:r>
            <a:r>
              <a:rPr lang="la-Latn" sz="1200" dirty="0"/>
              <a:t> Planch.</a:t>
            </a:r>
          </a:p>
          <a:p>
            <a:pPr>
              <a:buFont typeface="Arial" panose="020B0604020202020204" pitchFamily="34" charset="0"/>
              <a:buChar char="•"/>
            </a:pPr>
            <a:r>
              <a:rPr lang="la-Latn" sz="1200" i="1" dirty="0"/>
              <a:t>Vitis bashanica</a:t>
            </a:r>
            <a:r>
              <a:rPr lang="la-Latn" sz="1200" dirty="0"/>
              <a:t> P.C.He</a:t>
            </a:r>
          </a:p>
          <a:p>
            <a:pPr>
              <a:buFont typeface="Arial" panose="020B0604020202020204" pitchFamily="34" charset="0"/>
              <a:buChar char="•"/>
            </a:pPr>
            <a:r>
              <a:rPr lang="la-Latn" sz="1200" i="1" dirty="0"/>
              <a:t>Vitis bellula</a:t>
            </a:r>
            <a:r>
              <a:rPr lang="la-Latn" sz="1200" dirty="0"/>
              <a:t> (Rehder) W.T.Wang</a:t>
            </a:r>
          </a:p>
          <a:p>
            <a:pPr>
              <a:buFont typeface="Arial" panose="020B0604020202020204" pitchFamily="34" charset="0"/>
              <a:buChar char="•"/>
            </a:pPr>
            <a:r>
              <a:rPr lang="la-Latn" sz="1200" i="1" dirty="0"/>
              <a:t>Vitis berlandieri</a:t>
            </a:r>
            <a:r>
              <a:rPr lang="la-Latn" sz="1200" dirty="0"/>
              <a:t> Planch.</a:t>
            </a:r>
          </a:p>
          <a:p>
            <a:pPr>
              <a:buFont typeface="Arial" panose="020B0604020202020204" pitchFamily="34" charset="0"/>
              <a:buChar char="•"/>
            </a:pPr>
            <a:r>
              <a:rPr lang="la-Latn" sz="1200" i="1" dirty="0"/>
              <a:t>Vitis betulifolia</a:t>
            </a:r>
            <a:r>
              <a:rPr lang="la-Latn" sz="1200" dirty="0"/>
              <a:t> Diels &amp; Gilg</a:t>
            </a:r>
          </a:p>
          <a:p>
            <a:pPr>
              <a:buFont typeface="Arial" panose="020B0604020202020204" pitchFamily="34" charset="0"/>
              <a:buChar char="•"/>
            </a:pPr>
            <a:r>
              <a:rPr lang="la-Latn" sz="1200" i="1" dirty="0"/>
              <a:t>Vitis biformis</a:t>
            </a:r>
            <a:r>
              <a:rPr lang="la-Latn" sz="1200" dirty="0"/>
              <a:t> Rose</a:t>
            </a:r>
          </a:p>
          <a:p>
            <a:pPr>
              <a:buFont typeface="Arial" panose="020B0604020202020204" pitchFamily="34" charset="0"/>
              <a:buChar char="•"/>
            </a:pPr>
            <a:r>
              <a:rPr lang="la-Latn" sz="1200" i="1" dirty="0"/>
              <a:t>Vitis blancoi</a:t>
            </a:r>
            <a:r>
              <a:rPr lang="la-Latn" sz="1200" dirty="0"/>
              <a:t> Munson</a:t>
            </a:r>
          </a:p>
          <a:p>
            <a:pPr>
              <a:buFont typeface="Arial" panose="020B0604020202020204" pitchFamily="34" charset="0"/>
              <a:buChar char="•"/>
            </a:pPr>
            <a:r>
              <a:rPr lang="la-Latn" sz="1200" i="1" dirty="0"/>
              <a:t>Vitis bloodworthiana</a:t>
            </a:r>
            <a:r>
              <a:rPr lang="la-Latn" sz="1200" dirty="0"/>
              <a:t> Comeaux</a:t>
            </a:r>
          </a:p>
          <a:p>
            <a:pPr>
              <a:buFont typeface="Arial" panose="020B0604020202020204" pitchFamily="34" charset="0"/>
              <a:buChar char="•"/>
            </a:pPr>
            <a:r>
              <a:rPr lang="la-Latn" sz="1200" i="1" dirty="0"/>
              <a:t>Vitis bourgaeana</a:t>
            </a:r>
            <a:r>
              <a:rPr lang="la-Latn" sz="1200" dirty="0"/>
              <a:t> Planch.</a:t>
            </a:r>
          </a:p>
          <a:p>
            <a:pPr>
              <a:buFont typeface="Arial" panose="020B0604020202020204" pitchFamily="34" charset="0"/>
              <a:buChar char="•"/>
            </a:pPr>
            <a:r>
              <a:rPr lang="la-Latn" sz="1200" i="1" dirty="0"/>
              <a:t>Vitis bryoniifolia</a:t>
            </a:r>
            <a:r>
              <a:rPr lang="la-Latn" sz="1200" dirty="0"/>
              <a:t> Bunge</a:t>
            </a:r>
          </a:p>
          <a:p>
            <a:pPr>
              <a:buFont typeface="Arial" panose="020B0604020202020204" pitchFamily="34" charset="0"/>
              <a:buChar char="•"/>
            </a:pPr>
            <a:r>
              <a:rPr lang="la-Latn" sz="1200" i="1" dirty="0"/>
              <a:t>Vitis californica</a:t>
            </a:r>
            <a:r>
              <a:rPr lang="la-Latn" sz="1200" dirty="0"/>
              <a:t> Benth.</a:t>
            </a:r>
          </a:p>
          <a:p>
            <a:pPr>
              <a:buFont typeface="Arial" panose="020B0604020202020204" pitchFamily="34" charset="0"/>
              <a:buChar char="•"/>
            </a:pPr>
            <a:r>
              <a:rPr lang="la-Latn" sz="1200" i="1" dirty="0"/>
              <a:t>Vitis</a:t>
            </a:r>
            <a:r>
              <a:rPr lang="la-Latn" sz="1200" dirty="0"/>
              <a:t> × </a:t>
            </a:r>
            <a:r>
              <a:rPr lang="la-Latn" sz="1200" i="1" dirty="0"/>
              <a:t>champinii</a:t>
            </a:r>
            <a:r>
              <a:rPr lang="la-Latn" sz="1200" dirty="0"/>
              <a:t> Planch.</a:t>
            </a:r>
          </a:p>
          <a:p>
            <a:pPr>
              <a:buFont typeface="Arial" panose="020B0604020202020204" pitchFamily="34" charset="0"/>
              <a:buChar char="•"/>
            </a:pPr>
            <a:r>
              <a:rPr lang="la-Latn" sz="1200" i="1" dirty="0"/>
              <a:t>Vitis chunganensis</a:t>
            </a:r>
            <a:r>
              <a:rPr lang="la-Latn" sz="1200" dirty="0"/>
              <a:t> Hu</a:t>
            </a:r>
          </a:p>
          <a:p>
            <a:pPr>
              <a:buFont typeface="Arial" panose="020B0604020202020204" pitchFamily="34" charset="0"/>
              <a:buChar char="•"/>
            </a:pPr>
            <a:r>
              <a:rPr lang="la-Latn" sz="1200" i="1" dirty="0"/>
              <a:t>Vitis chungii</a:t>
            </a:r>
            <a:r>
              <a:rPr lang="la-Latn" sz="1200" dirty="0"/>
              <a:t> F.P.Metcalf</a:t>
            </a:r>
          </a:p>
          <a:p>
            <a:pPr>
              <a:buFont typeface="Arial" panose="020B0604020202020204" pitchFamily="34" charset="0"/>
              <a:buChar char="•"/>
            </a:pPr>
            <a:r>
              <a:rPr lang="la-Latn" sz="1200" i="1" dirty="0"/>
              <a:t>Vitis cinerea</a:t>
            </a:r>
            <a:r>
              <a:rPr lang="la-Latn" sz="1200" dirty="0"/>
              <a:t> (Engelm.) Millardet</a:t>
            </a:r>
          </a:p>
          <a:p>
            <a:pPr>
              <a:buFont typeface="Arial" panose="020B0604020202020204" pitchFamily="34" charset="0"/>
              <a:buChar char="•"/>
            </a:pPr>
            <a:r>
              <a:rPr lang="la-Latn" sz="1200" i="1" dirty="0"/>
              <a:t>Vitis coignetiae</a:t>
            </a:r>
            <a:r>
              <a:rPr lang="la-Latn" sz="1200" dirty="0"/>
              <a:t> Pulliat ex Planch.</a:t>
            </a:r>
          </a:p>
          <a:p>
            <a:pPr>
              <a:buFont typeface="Arial" panose="020B0604020202020204" pitchFamily="34" charset="0"/>
              <a:buChar char="•"/>
            </a:pPr>
            <a:r>
              <a:rPr lang="la-Latn" sz="1200" i="1" dirty="0"/>
              <a:t>Vitis davidi</a:t>
            </a:r>
            <a:r>
              <a:rPr lang="la-Latn" sz="1200" dirty="0"/>
              <a:t> (Rom.Caill.) Foëx</a:t>
            </a:r>
          </a:p>
          <a:p>
            <a:pPr>
              <a:buFont typeface="Arial" panose="020B0604020202020204" pitchFamily="34" charset="0"/>
              <a:buChar char="•"/>
            </a:pPr>
            <a:r>
              <a:rPr lang="la-Latn" sz="1200" i="1" dirty="0"/>
              <a:t>Vitis</a:t>
            </a:r>
            <a:r>
              <a:rPr lang="la-Latn" sz="1200" dirty="0"/>
              <a:t> × </a:t>
            </a:r>
            <a:r>
              <a:rPr lang="la-Latn" sz="1200" i="1" dirty="0"/>
              <a:t>doaniana</a:t>
            </a:r>
            <a:r>
              <a:rPr lang="la-Latn" sz="1200" dirty="0"/>
              <a:t> Munson ex Viala</a:t>
            </a:r>
          </a:p>
          <a:p>
            <a:pPr>
              <a:buFont typeface="Arial" panose="020B0604020202020204" pitchFamily="34" charset="0"/>
              <a:buChar char="•"/>
            </a:pPr>
            <a:r>
              <a:rPr lang="la-Latn" sz="1200" i="1" dirty="0"/>
              <a:t>Vitis erythrophylla</a:t>
            </a:r>
            <a:r>
              <a:rPr lang="la-Latn" sz="1200" dirty="0"/>
              <a:t> W.T.Wang</a:t>
            </a:r>
          </a:p>
          <a:p>
            <a:pPr>
              <a:buFont typeface="Arial" panose="020B0604020202020204" pitchFamily="34" charset="0"/>
              <a:buChar char="•"/>
            </a:pPr>
            <a:r>
              <a:rPr lang="la-Latn" sz="1200" i="1" dirty="0"/>
              <a:t>Vitis fengqinensis</a:t>
            </a:r>
            <a:r>
              <a:rPr lang="la-Latn" sz="1200" dirty="0"/>
              <a:t> C.L.Li</a:t>
            </a:r>
          </a:p>
          <a:p>
            <a:pPr>
              <a:buFont typeface="Arial" panose="020B0604020202020204" pitchFamily="34" charset="0"/>
              <a:buChar char="•"/>
            </a:pPr>
            <a:r>
              <a:rPr lang="la-Latn" sz="1200" i="1" dirty="0"/>
              <a:t>Vitis ficifolia</a:t>
            </a:r>
            <a:r>
              <a:rPr lang="la-Latn" sz="1200" dirty="0"/>
              <a:t> Bunge</a:t>
            </a:r>
          </a:p>
          <a:p>
            <a:pPr>
              <a:buFont typeface="Arial" panose="020B0604020202020204" pitchFamily="34" charset="0"/>
              <a:buChar char="•"/>
            </a:pPr>
            <a:r>
              <a:rPr lang="la-Latn" sz="1200" i="1" dirty="0"/>
              <a:t>Vitis flavicosta</a:t>
            </a:r>
            <a:r>
              <a:rPr lang="la-Latn" sz="1200" dirty="0"/>
              <a:t> Mickel &amp; Beitel</a:t>
            </a:r>
          </a:p>
          <a:p>
            <a:pPr>
              <a:buFont typeface="Arial" panose="020B0604020202020204" pitchFamily="34" charset="0"/>
              <a:buChar char="•"/>
            </a:pPr>
            <a:r>
              <a:rPr lang="la-Latn" sz="1200" i="1" dirty="0"/>
              <a:t>Vitis flexuosa</a:t>
            </a:r>
            <a:r>
              <a:rPr lang="la-Latn" sz="1200" dirty="0"/>
              <a:t> Thunb.</a:t>
            </a:r>
          </a:p>
          <a:p>
            <a:pPr>
              <a:buFont typeface="Arial" panose="020B0604020202020204" pitchFamily="34" charset="0"/>
              <a:buChar char="•"/>
            </a:pPr>
            <a:r>
              <a:rPr lang="la-Latn" sz="1200" i="1" dirty="0"/>
              <a:t>Vitis girdiana</a:t>
            </a:r>
            <a:r>
              <a:rPr lang="la-Latn" sz="1200" dirty="0"/>
              <a:t> Munson</a:t>
            </a:r>
          </a:p>
          <a:p>
            <a:pPr>
              <a:buFont typeface="Arial" panose="020B0604020202020204" pitchFamily="34" charset="0"/>
              <a:buChar char="•"/>
            </a:pPr>
            <a:r>
              <a:rPr lang="la-Latn" sz="1200" i="1" dirty="0"/>
              <a:t>Vitis hancockii</a:t>
            </a:r>
            <a:r>
              <a:rPr lang="la-Latn" sz="1200" dirty="0"/>
              <a:t> Hance</a:t>
            </a:r>
          </a:p>
          <a:p>
            <a:pPr>
              <a:buFont typeface="Arial" panose="020B0604020202020204" pitchFamily="34" charset="0"/>
              <a:buChar char="•"/>
            </a:pPr>
            <a:r>
              <a:rPr lang="la-Latn" sz="1200" i="1" dirty="0"/>
              <a:t>Vitis heyneana</a:t>
            </a:r>
            <a:r>
              <a:rPr lang="la-Latn" sz="1200" dirty="0"/>
              <a:t> Schult.</a:t>
            </a:r>
          </a:p>
          <a:p>
            <a:pPr>
              <a:buFont typeface="Arial" panose="020B0604020202020204" pitchFamily="34" charset="0"/>
              <a:buChar char="•"/>
            </a:pPr>
            <a:r>
              <a:rPr lang="la-Latn" sz="1200" i="1" dirty="0"/>
              <a:t>Vitis hissarica</a:t>
            </a:r>
            <a:r>
              <a:rPr lang="la-Latn" sz="1200" dirty="0"/>
              <a:t> Vassilcz.</a:t>
            </a:r>
          </a:p>
          <a:p>
            <a:pPr>
              <a:buFont typeface="Arial" panose="020B0604020202020204" pitchFamily="34" charset="0"/>
              <a:buChar char="•"/>
            </a:pPr>
            <a:r>
              <a:rPr lang="la-Latn" sz="1200" i="1" dirty="0"/>
              <a:t>Vitis hui</a:t>
            </a:r>
            <a:r>
              <a:rPr lang="la-Latn" sz="1200" dirty="0"/>
              <a:t> W.C.Cheng</a:t>
            </a:r>
          </a:p>
          <a:p>
            <a:pPr>
              <a:buFont typeface="Arial" panose="020B0604020202020204" pitchFamily="34" charset="0"/>
              <a:buChar char="•"/>
            </a:pPr>
            <a:r>
              <a:rPr lang="la-Latn" sz="1200" i="1" dirty="0"/>
              <a:t>Vitis jaegeriana</a:t>
            </a:r>
            <a:r>
              <a:rPr lang="la-Latn" sz="1200" dirty="0"/>
              <a:t> Comeaux</a:t>
            </a:r>
          </a:p>
          <a:p>
            <a:pPr>
              <a:buFont typeface="Arial" panose="020B0604020202020204" pitchFamily="34" charset="0"/>
              <a:buChar char="•"/>
            </a:pPr>
            <a:r>
              <a:rPr lang="la-Latn" sz="1200" i="1" dirty="0"/>
              <a:t>Vitis jinggangensis</a:t>
            </a:r>
            <a:r>
              <a:rPr lang="la-Latn" sz="1200" dirty="0"/>
              <a:t> W.T.Wang</a:t>
            </a:r>
          </a:p>
          <a:p>
            <a:pPr>
              <a:buFont typeface="Arial" panose="020B0604020202020204" pitchFamily="34" charset="0"/>
              <a:buChar char="•"/>
            </a:pPr>
            <a:r>
              <a:rPr lang="la-Latn" sz="1200" i="1" dirty="0"/>
              <a:t>Vitis jinzhainensis</a:t>
            </a:r>
            <a:r>
              <a:rPr lang="la-Latn" sz="1200" dirty="0"/>
              <a:t> X.S.Shen</a:t>
            </a:r>
          </a:p>
          <a:p>
            <a:pPr>
              <a:buFont typeface="Arial" panose="020B0604020202020204" pitchFamily="34" charset="0"/>
              <a:buChar char="•"/>
            </a:pPr>
            <a:r>
              <a:rPr lang="la-Latn" sz="1200" i="1" dirty="0"/>
              <a:t>Vitis kiusiana</a:t>
            </a:r>
            <a:r>
              <a:rPr lang="la-Latn" sz="1200" dirty="0"/>
              <a:t> Momiy.</a:t>
            </a:r>
          </a:p>
          <a:p>
            <a:pPr>
              <a:buFont typeface="Arial" panose="020B0604020202020204" pitchFamily="34" charset="0"/>
              <a:buChar char="•"/>
            </a:pPr>
            <a:r>
              <a:rPr lang="la-Latn" sz="1200" i="1" dirty="0"/>
              <a:t>Vitis labrusca</a:t>
            </a:r>
            <a:r>
              <a:rPr lang="la-Latn" sz="1200" dirty="0"/>
              <a:t> L.</a:t>
            </a:r>
          </a:p>
          <a:p>
            <a:pPr>
              <a:buFont typeface="Arial" panose="020B0604020202020204" pitchFamily="34" charset="0"/>
              <a:buChar char="•"/>
            </a:pPr>
            <a:r>
              <a:rPr lang="la-Latn" sz="1200" i="1" dirty="0"/>
              <a:t>Vitis lanceolatifoliosa</a:t>
            </a:r>
            <a:r>
              <a:rPr lang="la-Latn" sz="1200" dirty="0"/>
              <a:t> C.L.Li</a:t>
            </a:r>
          </a:p>
          <a:p>
            <a:pPr>
              <a:buFont typeface="Arial" panose="020B0604020202020204" pitchFamily="34" charset="0"/>
              <a:buChar char="•"/>
            </a:pPr>
            <a:r>
              <a:rPr lang="la-Latn" sz="1200" i="1" dirty="0"/>
              <a:t>Vitis longquanensis</a:t>
            </a:r>
            <a:r>
              <a:rPr lang="la-Latn" sz="1200" dirty="0"/>
              <a:t> P.L.Chiu</a:t>
            </a:r>
          </a:p>
          <a:p>
            <a:pPr>
              <a:buFont typeface="Arial" panose="020B0604020202020204" pitchFamily="34" charset="0"/>
              <a:buChar char="•"/>
            </a:pPr>
            <a:r>
              <a:rPr lang="la-Latn" sz="1200" i="1" dirty="0"/>
              <a:t>Vitis luochengensis</a:t>
            </a:r>
            <a:r>
              <a:rPr lang="la-Latn" sz="1200" dirty="0"/>
              <a:t> W.T.Wang</a:t>
            </a:r>
          </a:p>
          <a:p>
            <a:pPr>
              <a:buFont typeface="Arial" panose="020B0604020202020204" pitchFamily="34" charset="0"/>
              <a:buChar char="•"/>
            </a:pPr>
            <a:r>
              <a:rPr lang="la-Latn" sz="1200" i="1" dirty="0"/>
              <a:t>Vitis menghaiensis</a:t>
            </a:r>
            <a:r>
              <a:rPr lang="la-Latn" sz="1200" dirty="0"/>
              <a:t> C.L.Li</a:t>
            </a:r>
          </a:p>
          <a:p>
            <a:pPr>
              <a:buFont typeface="Arial" panose="020B0604020202020204" pitchFamily="34" charset="0"/>
              <a:buChar char="•"/>
            </a:pPr>
            <a:r>
              <a:rPr lang="la-Latn" sz="1200" i="1" dirty="0"/>
              <a:t>Vitis mengziensis</a:t>
            </a:r>
            <a:r>
              <a:rPr lang="la-Latn" sz="1200" dirty="0"/>
              <a:t> C.L.Li</a:t>
            </a:r>
          </a:p>
          <a:p>
            <a:pPr>
              <a:buFont typeface="Arial" panose="020B0604020202020204" pitchFamily="34" charset="0"/>
              <a:buChar char="•"/>
            </a:pPr>
            <a:r>
              <a:rPr lang="la-Latn" sz="1200" i="1" dirty="0"/>
              <a:t>Vitis metziana</a:t>
            </a:r>
            <a:r>
              <a:rPr lang="la-Latn" sz="1200" dirty="0"/>
              <a:t> Miq.</a:t>
            </a:r>
          </a:p>
          <a:p>
            <a:pPr>
              <a:buFont typeface="Arial" panose="020B0604020202020204" pitchFamily="34" charset="0"/>
              <a:buChar char="•"/>
            </a:pPr>
            <a:r>
              <a:rPr lang="la-Latn" sz="1200" i="1" dirty="0"/>
              <a:t>Vitis monticola</a:t>
            </a:r>
            <a:r>
              <a:rPr lang="la-Latn" sz="1200" dirty="0"/>
              <a:t> Buckley</a:t>
            </a:r>
          </a:p>
          <a:p>
            <a:pPr>
              <a:buFont typeface="Arial" panose="020B0604020202020204" pitchFamily="34" charset="0"/>
              <a:buChar char="•"/>
            </a:pPr>
            <a:r>
              <a:rPr lang="la-Latn" sz="1200" i="1" dirty="0"/>
              <a:t>Vitis mustangensis</a:t>
            </a:r>
            <a:r>
              <a:rPr lang="la-Latn" sz="1200" dirty="0"/>
              <a:t> Buckley</a:t>
            </a:r>
          </a:p>
          <a:p>
            <a:pPr>
              <a:buFont typeface="Arial" panose="020B0604020202020204" pitchFamily="34" charset="0"/>
              <a:buChar char="•"/>
            </a:pPr>
            <a:r>
              <a:rPr lang="la-Latn" sz="1200" i="1" dirty="0"/>
              <a:t>Vitis nesbittiana</a:t>
            </a:r>
            <a:r>
              <a:rPr lang="la-Latn" sz="1200" dirty="0"/>
              <a:t> Comeaux</a:t>
            </a:r>
          </a:p>
          <a:p>
            <a:pPr>
              <a:buFont typeface="Arial" panose="020B0604020202020204" pitchFamily="34" charset="0"/>
              <a:buChar char="•"/>
            </a:pPr>
            <a:r>
              <a:rPr lang="la-Latn" sz="1200" i="1" dirty="0"/>
              <a:t>Vitis</a:t>
            </a:r>
            <a:r>
              <a:rPr lang="la-Latn" sz="1200" dirty="0"/>
              <a:t> × </a:t>
            </a:r>
            <a:r>
              <a:rPr lang="la-Latn" sz="1200" i="1" dirty="0"/>
              <a:t>novae-angliae</a:t>
            </a:r>
            <a:r>
              <a:rPr lang="la-Latn" sz="1200" dirty="0"/>
              <a:t> Fernald</a:t>
            </a:r>
          </a:p>
          <a:p>
            <a:pPr>
              <a:buFont typeface="Arial" panose="020B0604020202020204" pitchFamily="34" charset="0"/>
              <a:buChar char="•"/>
            </a:pPr>
            <a:r>
              <a:rPr lang="la-Latn" sz="1200" i="1" dirty="0"/>
              <a:t>Vitis novogranatensis</a:t>
            </a:r>
            <a:r>
              <a:rPr lang="la-Latn" sz="1200" dirty="0"/>
              <a:t> Moldenke</a:t>
            </a:r>
          </a:p>
          <a:p>
            <a:pPr>
              <a:buFont typeface="Arial" panose="020B0604020202020204" pitchFamily="34" charset="0"/>
              <a:buChar char="•"/>
            </a:pPr>
            <a:r>
              <a:rPr lang="la-Latn" sz="1200" i="1" dirty="0"/>
              <a:t>Vitis nuristanica</a:t>
            </a:r>
            <a:r>
              <a:rPr lang="la-Latn" sz="1200" dirty="0"/>
              <a:t> Vassilcz.</a:t>
            </a:r>
          </a:p>
          <a:p>
            <a:pPr>
              <a:buFont typeface="Arial" panose="020B0604020202020204" pitchFamily="34" charset="0"/>
              <a:buChar char="•"/>
            </a:pPr>
            <a:r>
              <a:rPr lang="la-Latn" sz="1200" i="1" dirty="0"/>
              <a:t>Vitis palmata</a:t>
            </a:r>
            <a:r>
              <a:rPr lang="la-Latn" sz="1200" dirty="0"/>
              <a:t> Vahl</a:t>
            </a:r>
          </a:p>
          <a:p>
            <a:pPr>
              <a:buFont typeface="Arial" panose="020B0604020202020204" pitchFamily="34" charset="0"/>
              <a:buChar char="•"/>
            </a:pPr>
            <a:r>
              <a:rPr lang="la-Latn" sz="1200" i="1" dirty="0"/>
              <a:t>Vitis pedicellata</a:t>
            </a:r>
            <a:r>
              <a:rPr lang="la-Latn" sz="1200" dirty="0"/>
              <a:t> M.A.Lawson</a:t>
            </a:r>
          </a:p>
          <a:p>
            <a:pPr>
              <a:buFont typeface="Arial" panose="020B0604020202020204" pitchFamily="34" charset="0"/>
              <a:buChar char="•"/>
            </a:pPr>
            <a:r>
              <a:rPr lang="la-Latn" sz="1200" i="1" dirty="0"/>
              <a:t>Vitis peninsularis</a:t>
            </a:r>
            <a:r>
              <a:rPr lang="la-Latn" sz="1200" dirty="0"/>
              <a:t> M.E.Jones</a:t>
            </a:r>
          </a:p>
          <a:p>
            <a:pPr>
              <a:buFont typeface="Arial" panose="020B0604020202020204" pitchFamily="34" charset="0"/>
              <a:buChar char="•"/>
            </a:pPr>
            <a:r>
              <a:rPr lang="la-Latn" sz="1200" i="1" dirty="0"/>
              <a:t>Vitis piasezkii</a:t>
            </a:r>
            <a:r>
              <a:rPr lang="la-Latn" sz="1200" dirty="0"/>
              <a:t> Maxim.</a:t>
            </a:r>
          </a:p>
          <a:p>
            <a:pPr>
              <a:buFont typeface="Arial" panose="020B0604020202020204" pitchFamily="34" charset="0"/>
              <a:buChar char="•"/>
            </a:pPr>
            <a:r>
              <a:rPr lang="la-Latn" sz="1200" i="1" dirty="0"/>
              <a:t>Vitis pilosonervia</a:t>
            </a:r>
            <a:r>
              <a:rPr lang="la-Latn" sz="1200" dirty="0"/>
              <a:t> F.P.Metcalf</a:t>
            </a:r>
          </a:p>
          <a:p>
            <a:pPr>
              <a:buFont typeface="Arial" panose="020B0604020202020204" pitchFamily="34" charset="0"/>
              <a:buChar char="•"/>
            </a:pPr>
            <a:r>
              <a:rPr lang="la-Latn" sz="1200" i="1" dirty="0"/>
              <a:t>Vitis popenoei</a:t>
            </a:r>
            <a:r>
              <a:rPr lang="la-Latn" sz="1200" dirty="0"/>
              <a:t> J.L.Fennell</a:t>
            </a:r>
          </a:p>
          <a:p>
            <a:pPr>
              <a:buFont typeface="Arial" panose="020B0604020202020204" pitchFamily="34" charset="0"/>
              <a:buChar char="•"/>
            </a:pPr>
            <a:r>
              <a:rPr lang="la-Latn" sz="1200" i="1" dirty="0"/>
              <a:t>Vitis pseudoreticulata</a:t>
            </a:r>
            <a:r>
              <a:rPr lang="la-Latn" sz="1200" dirty="0"/>
              <a:t> W.T.Wang</a:t>
            </a:r>
          </a:p>
          <a:p>
            <a:pPr>
              <a:buFont typeface="Arial" panose="020B0604020202020204" pitchFamily="34" charset="0"/>
              <a:buChar char="•"/>
            </a:pPr>
            <a:r>
              <a:rPr lang="la-Latn" sz="1200" i="1" dirty="0"/>
              <a:t>Vitis qinlingensis</a:t>
            </a:r>
            <a:r>
              <a:rPr lang="la-Latn" sz="1200" dirty="0"/>
              <a:t> P.C.He</a:t>
            </a:r>
          </a:p>
          <a:p>
            <a:pPr>
              <a:buFont typeface="Arial" panose="020B0604020202020204" pitchFamily="34" charset="0"/>
              <a:buChar char="•"/>
            </a:pPr>
            <a:r>
              <a:rPr lang="la-Latn" sz="1200" i="1" dirty="0"/>
              <a:t>Vitis retordii</a:t>
            </a:r>
            <a:r>
              <a:rPr lang="la-Latn" sz="1200" dirty="0"/>
              <a:t> Rom.Caill. ex Planch.</a:t>
            </a:r>
          </a:p>
          <a:p>
            <a:pPr>
              <a:buFont typeface="Arial" panose="020B0604020202020204" pitchFamily="34" charset="0"/>
              <a:buChar char="•"/>
            </a:pPr>
            <a:r>
              <a:rPr lang="la-Latn" sz="1200" i="1" dirty="0"/>
              <a:t>Vitis riparia</a:t>
            </a:r>
            <a:r>
              <a:rPr lang="la-Latn" sz="1200" dirty="0"/>
              <a:t> Michx.</a:t>
            </a:r>
          </a:p>
          <a:p>
            <a:pPr>
              <a:buFont typeface="Arial" panose="020B0604020202020204" pitchFamily="34" charset="0"/>
              <a:buChar char="•"/>
            </a:pPr>
            <a:r>
              <a:rPr lang="la-Latn" sz="1200" i="1" dirty="0"/>
              <a:t>Vitis romanetii</a:t>
            </a:r>
            <a:r>
              <a:rPr lang="la-Latn" sz="1200" dirty="0"/>
              <a:t> Rom.Caill.</a:t>
            </a:r>
          </a:p>
          <a:p>
            <a:pPr>
              <a:buFont typeface="Arial" panose="020B0604020202020204" pitchFamily="34" charset="0"/>
              <a:buChar char="•"/>
            </a:pPr>
            <a:r>
              <a:rPr lang="la-Latn" sz="1200" i="1" dirty="0"/>
              <a:t>Vitis rotundifolia</a:t>
            </a:r>
            <a:r>
              <a:rPr lang="la-Latn" sz="1200" dirty="0"/>
              <a:t> Michx.</a:t>
            </a:r>
          </a:p>
          <a:p>
            <a:pPr>
              <a:buFont typeface="Arial" panose="020B0604020202020204" pitchFamily="34" charset="0"/>
              <a:buChar char="•"/>
            </a:pPr>
            <a:r>
              <a:rPr lang="la-Latn" sz="1200" i="1" dirty="0"/>
              <a:t>Vitis rupestris</a:t>
            </a:r>
            <a:r>
              <a:rPr lang="la-Latn" sz="1200" dirty="0"/>
              <a:t> Scheele</a:t>
            </a:r>
          </a:p>
          <a:p>
            <a:pPr>
              <a:buFont typeface="Arial" panose="020B0604020202020204" pitchFamily="34" charset="0"/>
              <a:buChar char="•"/>
            </a:pPr>
            <a:r>
              <a:rPr lang="la-Latn" sz="1200" i="1" dirty="0"/>
              <a:t>Vitis ruyuanensis</a:t>
            </a:r>
            <a:r>
              <a:rPr lang="la-Latn" sz="1200" dirty="0"/>
              <a:t> C.L.Li</a:t>
            </a:r>
          </a:p>
          <a:p>
            <a:pPr>
              <a:buFont typeface="Arial" panose="020B0604020202020204" pitchFamily="34" charset="0"/>
              <a:buChar char="•"/>
            </a:pPr>
            <a:r>
              <a:rPr lang="la-Latn" sz="1200" i="1" dirty="0"/>
              <a:t>Vitis saccharifera</a:t>
            </a:r>
            <a:r>
              <a:rPr lang="la-Latn" sz="1200" dirty="0"/>
              <a:t> Makino</a:t>
            </a:r>
          </a:p>
          <a:p>
            <a:pPr>
              <a:buFont typeface="Arial" panose="020B0604020202020204" pitchFamily="34" charset="0"/>
              <a:buChar char="•"/>
            </a:pPr>
            <a:r>
              <a:rPr lang="la-Latn" sz="1200" i="1" dirty="0"/>
              <a:t>Vitis shenxiensis</a:t>
            </a:r>
            <a:r>
              <a:rPr lang="la-Latn" sz="1200" dirty="0"/>
              <a:t> C.L.Li</a:t>
            </a:r>
          </a:p>
          <a:p>
            <a:pPr>
              <a:buFont typeface="Arial" panose="020B0604020202020204" pitchFamily="34" charset="0"/>
              <a:buChar char="•"/>
            </a:pPr>
            <a:r>
              <a:rPr lang="la-Latn" sz="1200" i="1" dirty="0"/>
              <a:t>Vitis shizishanensis</a:t>
            </a:r>
            <a:r>
              <a:rPr lang="la-Latn" sz="1200" dirty="0"/>
              <a:t> Z.Y.Ma, J.Wen, Q.Fu &amp; X.Q.Liu</a:t>
            </a:r>
          </a:p>
          <a:p>
            <a:pPr>
              <a:buFont typeface="Arial" panose="020B0604020202020204" pitchFamily="34" charset="0"/>
              <a:buChar char="•"/>
            </a:pPr>
            <a:r>
              <a:rPr lang="la-Latn" sz="1200" i="1" dirty="0"/>
              <a:t>Vitis shuttleworthii</a:t>
            </a:r>
            <a:r>
              <a:rPr lang="la-Latn" sz="1200" dirty="0"/>
              <a:t> House</a:t>
            </a:r>
          </a:p>
          <a:p>
            <a:pPr>
              <a:buFont typeface="Arial" panose="020B0604020202020204" pitchFamily="34" charset="0"/>
              <a:buChar char="•"/>
            </a:pPr>
            <a:r>
              <a:rPr lang="la-Latn" sz="1200" i="1" dirty="0"/>
              <a:t>Vitis silvestrii</a:t>
            </a:r>
            <a:r>
              <a:rPr lang="la-Latn" sz="1200" dirty="0"/>
              <a:t> Pamp.</a:t>
            </a:r>
          </a:p>
          <a:p>
            <a:pPr>
              <a:buFont typeface="Arial" panose="020B0604020202020204" pitchFamily="34" charset="0"/>
              <a:buChar char="•"/>
            </a:pPr>
            <a:r>
              <a:rPr lang="la-Latn" sz="1200" i="1" dirty="0"/>
              <a:t>Vitis sinocinerea</a:t>
            </a:r>
            <a:r>
              <a:rPr lang="la-Latn" sz="1200" dirty="0"/>
              <a:t> W.T.Wang</a:t>
            </a:r>
          </a:p>
          <a:p>
            <a:pPr>
              <a:buFont typeface="Arial" panose="020B0604020202020204" pitchFamily="34" charset="0"/>
              <a:buChar char="•"/>
            </a:pPr>
            <a:r>
              <a:rPr lang="la-Latn" sz="1200" i="1" dirty="0"/>
              <a:t>Vitis sinoternata</a:t>
            </a:r>
            <a:r>
              <a:rPr lang="la-Latn" sz="1200" dirty="0"/>
              <a:t> W.T.Wang</a:t>
            </a:r>
          </a:p>
          <a:p>
            <a:pPr>
              <a:buFont typeface="Arial" panose="020B0604020202020204" pitchFamily="34" charset="0"/>
              <a:buChar char="•"/>
            </a:pPr>
            <a:r>
              <a:rPr lang="la-Latn" sz="1200" i="1" dirty="0"/>
              <a:t>Vitis tiliifolia</a:t>
            </a:r>
            <a:r>
              <a:rPr lang="la-Latn" sz="1200" dirty="0"/>
              <a:t> Humb. &amp; Bonpl. ex Schult.</a:t>
            </a:r>
          </a:p>
          <a:p>
            <a:pPr>
              <a:buFont typeface="Arial" panose="020B0604020202020204" pitchFamily="34" charset="0"/>
              <a:buChar char="•"/>
            </a:pPr>
            <a:r>
              <a:rPr lang="la-Latn" sz="1200" i="1" dirty="0"/>
              <a:t>Vitis tsoi</a:t>
            </a:r>
            <a:r>
              <a:rPr lang="la-Latn" sz="1200" dirty="0"/>
              <a:t> Merr.</a:t>
            </a:r>
          </a:p>
          <a:p>
            <a:pPr>
              <a:buFont typeface="Arial" panose="020B0604020202020204" pitchFamily="34" charset="0"/>
              <a:buChar char="•"/>
            </a:pPr>
            <a:r>
              <a:rPr lang="la-Latn" sz="1200" b="1" i="1" dirty="0"/>
              <a:t>Vitis vinifera</a:t>
            </a:r>
            <a:r>
              <a:rPr lang="la-Latn" sz="1200" b="1" dirty="0"/>
              <a:t> L.</a:t>
            </a:r>
          </a:p>
          <a:p>
            <a:pPr>
              <a:buFont typeface="Arial" panose="020B0604020202020204" pitchFamily="34" charset="0"/>
              <a:buChar char="•"/>
            </a:pPr>
            <a:r>
              <a:rPr lang="la-Latn" sz="1200" i="1" dirty="0"/>
              <a:t>Vitis vulpina</a:t>
            </a:r>
            <a:r>
              <a:rPr lang="la-Latn" sz="1200" dirty="0"/>
              <a:t> L.</a:t>
            </a:r>
          </a:p>
          <a:p>
            <a:pPr>
              <a:buFont typeface="Arial" panose="020B0604020202020204" pitchFamily="34" charset="0"/>
              <a:buChar char="•"/>
            </a:pPr>
            <a:r>
              <a:rPr lang="la-Latn" sz="1200" i="1" dirty="0"/>
              <a:t>Vitis wenchowensis</a:t>
            </a:r>
            <a:r>
              <a:rPr lang="la-Latn" sz="1200" dirty="0"/>
              <a:t> C.Ling</a:t>
            </a:r>
          </a:p>
          <a:p>
            <a:pPr>
              <a:buFont typeface="Arial" panose="020B0604020202020204" pitchFamily="34" charset="0"/>
              <a:buChar char="•"/>
            </a:pPr>
            <a:r>
              <a:rPr lang="la-Latn" sz="1200" i="1" dirty="0"/>
              <a:t>Vitis wenxianensis</a:t>
            </a:r>
            <a:r>
              <a:rPr lang="la-Latn" sz="1200" dirty="0"/>
              <a:t> W.T.Wang</a:t>
            </a:r>
          </a:p>
          <a:p>
            <a:pPr>
              <a:buFont typeface="Arial" panose="020B0604020202020204" pitchFamily="34" charset="0"/>
              <a:buChar char="•"/>
            </a:pPr>
            <a:r>
              <a:rPr lang="la-Latn" sz="1200" i="1" dirty="0"/>
              <a:t>Vitis wilsoniae</a:t>
            </a:r>
            <a:r>
              <a:rPr lang="la-Latn" sz="1200" dirty="0"/>
              <a:t> H.J.Veitch</a:t>
            </a:r>
          </a:p>
          <a:p>
            <a:pPr>
              <a:buFont typeface="Arial" panose="020B0604020202020204" pitchFamily="34" charset="0"/>
              <a:buChar char="•"/>
            </a:pPr>
            <a:r>
              <a:rPr lang="la-Latn" sz="1200" i="1" dirty="0"/>
              <a:t>Vitis wuhanensis</a:t>
            </a:r>
            <a:r>
              <a:rPr lang="la-Latn" sz="1200" dirty="0"/>
              <a:t> C.L.Li</a:t>
            </a:r>
          </a:p>
          <a:p>
            <a:pPr>
              <a:buFont typeface="Arial" panose="020B0604020202020204" pitchFamily="34" charset="0"/>
              <a:buChar char="•"/>
            </a:pPr>
            <a:r>
              <a:rPr lang="la-Latn" sz="1200" i="1" dirty="0"/>
              <a:t>Vitis xunyangensis</a:t>
            </a:r>
            <a:r>
              <a:rPr lang="la-Latn" sz="1200" dirty="0"/>
              <a:t> P.C.He</a:t>
            </a:r>
          </a:p>
          <a:p>
            <a:pPr>
              <a:buFont typeface="Arial" panose="020B0604020202020204" pitchFamily="34" charset="0"/>
              <a:buChar char="•"/>
            </a:pPr>
            <a:r>
              <a:rPr lang="la-Latn" sz="1200" i="1" dirty="0"/>
              <a:t>Vitis yunnanensis</a:t>
            </a:r>
            <a:r>
              <a:rPr lang="la-Latn" sz="1200" dirty="0"/>
              <a:t> C.L.Li</a:t>
            </a:r>
          </a:p>
          <a:p>
            <a:pPr>
              <a:buFont typeface="Arial" panose="020B0604020202020204" pitchFamily="34" charset="0"/>
              <a:buChar char="•"/>
            </a:pPr>
            <a:r>
              <a:rPr lang="la-Latn" sz="1200" i="1" dirty="0"/>
              <a:t>Vitis zhejiang-adstricta</a:t>
            </a:r>
            <a:r>
              <a:rPr lang="la-Latn" sz="1200" dirty="0"/>
              <a:t> P.L.Chiu</a:t>
            </a:r>
          </a:p>
        </p:txBody>
      </p:sp>
    </p:spTree>
    <p:extLst>
      <p:ext uri="{BB962C8B-B14F-4D97-AF65-F5344CB8AC3E}">
        <p14:creationId xmlns:p14="http://schemas.microsoft.com/office/powerpoint/2010/main" val="383849289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5" name="Straight Connector 84">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7"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Isosceles Triangle 88">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Isosceles Triangle 92">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96" name="Rectangle 95">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9" name="Straight Connector 98">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01"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 name="Isosceles Triangle 102">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 name="Isosceles Triangle 106">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8" name="Isosceles Triangle 107">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extBox 1">
            <a:extLst>
              <a:ext uri="{FF2B5EF4-FFF2-40B4-BE49-F238E27FC236}">
                <a16:creationId xmlns:a16="http://schemas.microsoft.com/office/drawing/2014/main" id="{93F853C7-E484-9581-C309-F2870333BF74}"/>
              </a:ext>
            </a:extLst>
          </p:cNvPr>
          <p:cNvSpPr txBox="1"/>
          <p:nvPr/>
        </p:nvSpPr>
        <p:spPr>
          <a:xfrm>
            <a:off x="677334" y="609600"/>
            <a:ext cx="8596668" cy="1320800"/>
          </a:xfrm>
          <a:prstGeom prst="rect">
            <a:avLst/>
          </a:prstGeom>
        </p:spPr>
        <p:txBody>
          <a:bodyPr vert="horz" lIns="91440" tIns="45720" rIns="91440" bIns="45720" rtlCol="0" anchor="t">
            <a:normAutofit/>
          </a:bodyPr>
          <a:lstStyle/>
          <a:p>
            <a:pPr>
              <a:spcBef>
                <a:spcPct val="0"/>
              </a:spcBef>
              <a:spcAft>
                <a:spcPts val="600"/>
              </a:spcAft>
            </a:pPr>
            <a:r>
              <a:rPr kumimoji="0" lang="en-US" sz="3600" b="1" i="0" u="none" strike="noStrike" cap="none" normalizeH="0" baseline="0">
                <a:ln>
                  <a:noFill/>
                </a:ln>
                <a:solidFill>
                  <a:schemeClr val="accent1"/>
                </a:solidFill>
                <a:effectLst>
                  <a:outerShdw blurRad="38100" dist="38100" dir="2700000" algn="tl">
                    <a:srgbClr val="000000"/>
                  </a:outerShdw>
                </a:effectLst>
                <a:latin typeface="+mj-lt"/>
                <a:ea typeface="+mj-ea"/>
                <a:cs typeface="+mj-cs"/>
              </a:rPr>
              <a:t>ΓΕΝΟΣ (</a:t>
            </a:r>
            <a:r>
              <a:rPr kumimoji="0" lang="en-US" sz="3600" b="1" i="1" u="none" strike="noStrike" cap="none" normalizeH="0" baseline="0">
                <a:ln>
                  <a:noFill/>
                </a:ln>
                <a:solidFill>
                  <a:schemeClr val="accent1"/>
                </a:solidFill>
                <a:effectLst>
                  <a:outerShdw blurRad="38100" dist="38100" dir="2700000" algn="tl">
                    <a:srgbClr val="000000"/>
                  </a:outerShdw>
                </a:effectLst>
                <a:latin typeface="+mj-lt"/>
                <a:ea typeface="+mj-ea"/>
                <a:cs typeface="+mj-cs"/>
              </a:rPr>
              <a:t>GENUS</a:t>
            </a:r>
            <a:r>
              <a:rPr kumimoji="0" lang="en-US" sz="3600" b="1" i="0" u="none" strike="noStrike" cap="none" normalizeH="0" baseline="0">
                <a:ln>
                  <a:noFill/>
                </a:ln>
                <a:solidFill>
                  <a:schemeClr val="accent1"/>
                </a:solidFill>
                <a:effectLst>
                  <a:outerShdw blurRad="38100" dist="38100" dir="2700000" algn="tl">
                    <a:srgbClr val="000000"/>
                  </a:outerShdw>
                </a:effectLst>
                <a:latin typeface="+mj-lt"/>
                <a:ea typeface="+mj-ea"/>
                <a:cs typeface="+mj-cs"/>
              </a:rPr>
              <a:t>):</a:t>
            </a:r>
            <a:r>
              <a:rPr kumimoji="0" lang="en-US" sz="3600" b="1" i="1" u="none" strike="noStrike" cap="none" normalizeH="0" baseline="0">
                <a:ln>
                  <a:noFill/>
                </a:ln>
                <a:solidFill>
                  <a:schemeClr val="accent1"/>
                </a:solidFill>
                <a:effectLst>
                  <a:outerShdw blurRad="38100" dist="38100" dir="2700000" algn="tl">
                    <a:srgbClr val="000000"/>
                  </a:outerShdw>
                </a:effectLst>
                <a:latin typeface="+mj-lt"/>
                <a:ea typeface="+mj-ea"/>
                <a:cs typeface="+mj-cs"/>
              </a:rPr>
              <a:t>Άμπελος</a:t>
            </a:r>
            <a:r>
              <a:rPr kumimoji="0" lang="en-US" sz="3600" b="1" i="0" u="none" strike="noStrike" cap="none" normalizeH="0" baseline="0">
                <a:ln>
                  <a:noFill/>
                </a:ln>
                <a:solidFill>
                  <a:schemeClr val="accent1"/>
                </a:solidFill>
                <a:effectLst>
                  <a:outerShdw blurRad="38100" dist="38100" dir="2700000" algn="tl">
                    <a:srgbClr val="000000"/>
                  </a:outerShdw>
                </a:effectLst>
                <a:latin typeface="+mj-lt"/>
                <a:ea typeface="+mj-ea"/>
                <a:cs typeface="+mj-cs"/>
              </a:rPr>
              <a:t> (</a:t>
            </a:r>
            <a:r>
              <a:rPr kumimoji="0" lang="en-US" sz="3600" b="1" i="1" u="none" strike="noStrike" cap="none" normalizeH="0" baseline="0">
                <a:ln>
                  <a:noFill/>
                </a:ln>
                <a:solidFill>
                  <a:schemeClr val="accent1"/>
                </a:solidFill>
                <a:effectLst>
                  <a:outerShdw blurRad="38100" dist="38100" dir="2700000" algn="tl">
                    <a:srgbClr val="000000"/>
                  </a:outerShdw>
                </a:effectLst>
                <a:latin typeface="+mj-lt"/>
                <a:ea typeface="+mj-ea"/>
                <a:cs typeface="+mj-cs"/>
              </a:rPr>
              <a:t>Vitis)</a:t>
            </a:r>
            <a:endParaRPr kumimoji="0" lang="en-US" sz="3600" b="1" i="0" u="none" strike="noStrike" cap="none" normalizeH="0" baseline="0">
              <a:ln>
                <a:noFill/>
              </a:ln>
              <a:solidFill>
                <a:schemeClr val="accent1"/>
              </a:solidFill>
              <a:effectLst>
                <a:outerShdw blurRad="38100" dist="38100" dir="2700000" algn="tl">
                  <a:srgbClr val="000000"/>
                </a:outerShdw>
              </a:effectLst>
              <a:latin typeface="+mj-lt"/>
              <a:ea typeface="+mj-ea"/>
              <a:cs typeface="+mj-cs"/>
            </a:endParaRPr>
          </a:p>
        </p:txBody>
      </p:sp>
      <p:sp>
        <p:nvSpPr>
          <p:cNvPr id="50" name="TextBox 8">
            <a:extLst>
              <a:ext uri="{FF2B5EF4-FFF2-40B4-BE49-F238E27FC236}">
                <a16:creationId xmlns:a16="http://schemas.microsoft.com/office/drawing/2014/main" id="{31418D69-F356-BC19-05C8-85744B746DC7}"/>
              </a:ext>
            </a:extLst>
          </p:cNvPr>
          <p:cNvSpPr txBox="1"/>
          <p:nvPr/>
        </p:nvSpPr>
        <p:spPr>
          <a:xfrm>
            <a:off x="448733" y="1340529"/>
            <a:ext cx="11331935" cy="5220069"/>
          </a:xfrm>
          <a:prstGeom prst="rect">
            <a:avLst/>
          </a:prstGeom>
        </p:spPr>
        <p:txBody>
          <a:bodyPr vert="horz" lIns="91440" tIns="45720" rIns="91440" bIns="45720" numCol="2" rtlCol="0">
            <a:normAutofit fontScale="92500"/>
          </a:bodyPr>
          <a:lstStyle/>
          <a:p>
            <a:pPr indent="-228600">
              <a:lnSpc>
                <a:spcPct val="90000"/>
              </a:lnSpc>
              <a:spcBef>
                <a:spcPts val="1000"/>
              </a:spcBef>
              <a:buClr>
                <a:schemeClr val="accent1"/>
              </a:buClr>
              <a:buSzPct val="80000"/>
              <a:buFont typeface="Wingdings 3" charset="2"/>
              <a:buChar char=""/>
            </a:pPr>
            <a:r>
              <a:rPr lang="en-US" sz="1600" b="1" dirty="0">
                <a:solidFill>
                  <a:schemeClr val="tx1">
                    <a:lumMod val="75000"/>
                    <a:lumOff val="25000"/>
                  </a:schemeClr>
                </a:solidFill>
              </a:rPr>
              <a:t>Heterotypic Synonyms</a:t>
            </a:r>
          </a:p>
          <a:p>
            <a:pPr>
              <a:lnSpc>
                <a:spcPct val="90000"/>
              </a:lnSpc>
              <a:spcBef>
                <a:spcPts val="1000"/>
              </a:spcBef>
              <a:buClr>
                <a:schemeClr val="accent1"/>
              </a:buClr>
              <a:buSzPct val="80000"/>
              <a:buFont typeface="Wingdings 3" charset="2"/>
              <a:buChar char=""/>
            </a:pPr>
            <a:endParaRPr lang="en-US" sz="1600" b="1" dirty="0">
              <a:solidFill>
                <a:schemeClr val="tx1">
                  <a:lumMod val="75000"/>
                  <a:lumOff val="25000"/>
                </a:schemeClr>
              </a:solidFill>
            </a:endParaRP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2">
                  <a:extLst>
                    <a:ext uri="{A12FA001-AC4F-418D-AE19-62706E023703}">
                      <ahyp:hlinkClr xmlns:ahyp="http://schemas.microsoft.com/office/drawing/2018/hyperlinkcolor" val="tx"/>
                    </a:ext>
                  </a:extLst>
                </a:hlinkClick>
              </a:rPr>
              <a:t>Allosampela</a:t>
            </a:r>
            <a:r>
              <a:rPr lang="en-US" sz="1600" dirty="0">
                <a:solidFill>
                  <a:schemeClr val="tx1">
                    <a:lumMod val="75000"/>
                    <a:lumOff val="25000"/>
                  </a:schemeClr>
                </a:solidFill>
                <a:hlinkClick r:id="rId2">
                  <a:extLst>
                    <a:ext uri="{A12FA001-AC4F-418D-AE19-62706E023703}">
                      <ahyp:hlinkClr xmlns:ahyp="http://schemas.microsoft.com/office/drawing/2018/hyperlinkcolor" val="tx"/>
                    </a:ext>
                  </a:extLst>
                </a:hlinkClick>
              </a:rPr>
              <a:t> Raf.</a:t>
            </a:r>
            <a:r>
              <a:rPr lang="en-US" sz="1600" dirty="0">
                <a:solidFill>
                  <a:schemeClr val="tx1">
                    <a:lumMod val="75000"/>
                    <a:lumOff val="25000"/>
                  </a:schemeClr>
                </a:solidFill>
              </a:rPr>
              <a:t> in Med. Fl. 2: 122 (1830)</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3">
                  <a:extLst>
                    <a:ext uri="{A12FA001-AC4F-418D-AE19-62706E023703}">
                      <ahyp:hlinkClr xmlns:ahyp="http://schemas.microsoft.com/office/drawing/2018/hyperlinkcolor" val="tx"/>
                    </a:ext>
                  </a:extLst>
                </a:hlinkClick>
              </a:rPr>
              <a:t>Ampelovitis</a:t>
            </a:r>
            <a:r>
              <a:rPr lang="en-US" sz="1600" dirty="0">
                <a:solidFill>
                  <a:schemeClr val="tx1">
                    <a:lumMod val="75000"/>
                    <a:lumOff val="25000"/>
                  </a:schemeClr>
                </a:solidFill>
                <a:hlinkClick r:id="rId3">
                  <a:extLst>
                    <a:ext uri="{A12FA001-AC4F-418D-AE19-62706E023703}">
                      <ahyp:hlinkClr xmlns:ahyp="http://schemas.microsoft.com/office/drawing/2018/hyperlinkcolor" val="tx"/>
                    </a:ext>
                  </a:extLst>
                </a:hlinkClick>
              </a:rPr>
              <a:t> </a:t>
            </a:r>
            <a:r>
              <a:rPr lang="en-US" sz="1600" dirty="0" err="1">
                <a:solidFill>
                  <a:schemeClr val="tx1">
                    <a:lumMod val="75000"/>
                    <a:lumOff val="25000"/>
                  </a:schemeClr>
                </a:solidFill>
                <a:hlinkClick r:id="rId3">
                  <a:extLst>
                    <a:ext uri="{A12FA001-AC4F-418D-AE19-62706E023703}">
                      <ahyp:hlinkClr xmlns:ahyp="http://schemas.microsoft.com/office/drawing/2018/hyperlinkcolor" val="tx"/>
                    </a:ext>
                  </a:extLst>
                </a:hlinkClick>
              </a:rPr>
              <a:t>Carrière</a:t>
            </a:r>
            <a:r>
              <a:rPr lang="en-US" sz="1600" dirty="0">
                <a:solidFill>
                  <a:schemeClr val="tx1">
                    <a:lumMod val="75000"/>
                    <a:lumOff val="25000"/>
                  </a:schemeClr>
                </a:solidFill>
              </a:rPr>
              <a:t> in Rev. Hort. (Paris) 61: 204 (1889)</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4">
                  <a:extLst>
                    <a:ext uri="{A12FA001-AC4F-418D-AE19-62706E023703}">
                      <ahyp:hlinkClr xmlns:ahyp="http://schemas.microsoft.com/office/drawing/2018/hyperlinkcolor" val="tx"/>
                    </a:ext>
                  </a:extLst>
                </a:hlinkClick>
              </a:rPr>
              <a:t>Berberina</a:t>
            </a:r>
            <a:r>
              <a:rPr lang="en-US" sz="1600" dirty="0">
                <a:solidFill>
                  <a:schemeClr val="tx1">
                    <a:lumMod val="75000"/>
                    <a:lumOff val="25000"/>
                  </a:schemeClr>
                </a:solidFill>
                <a:hlinkClick r:id="rId4">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12 (1857), nom. </a:t>
            </a:r>
            <a:r>
              <a:rPr lang="en-US" sz="1600" dirty="0" err="1">
                <a:solidFill>
                  <a:schemeClr val="tx1">
                    <a:lumMod val="75000"/>
                    <a:lumOff val="25000"/>
                  </a:schemeClr>
                </a:solidFill>
              </a:rPr>
              <a:t>nud</a:t>
            </a:r>
            <a:r>
              <a:rPr lang="en-US" sz="1600" dirty="0">
                <a:solidFill>
                  <a:schemeClr val="tx1">
                    <a:lumMod val="75000"/>
                    <a:lumOff val="25000"/>
                  </a:schemeClr>
                </a:solidFill>
              </a:rPr>
              <a:t>.</a:t>
            </a:r>
          </a:p>
          <a:p>
            <a:pPr indent="-228600">
              <a:lnSpc>
                <a:spcPct val="90000"/>
              </a:lnSpc>
              <a:spcBef>
                <a:spcPts val="1000"/>
              </a:spcBef>
              <a:buClr>
                <a:schemeClr val="accent1"/>
              </a:buClr>
              <a:buSzPct val="80000"/>
              <a:buFont typeface="Wingdings 3" charset="2"/>
              <a:buChar char=""/>
            </a:pPr>
            <a:r>
              <a:rPr lang="en-US" sz="1600" i="1" dirty="0">
                <a:solidFill>
                  <a:schemeClr val="tx1">
                    <a:lumMod val="75000"/>
                    <a:lumOff val="25000"/>
                  </a:schemeClr>
                </a:solidFill>
                <a:hlinkClick r:id="rId5">
                  <a:extLst>
                    <a:ext uri="{A12FA001-AC4F-418D-AE19-62706E023703}">
                      <ahyp:hlinkClr xmlns:ahyp="http://schemas.microsoft.com/office/drawing/2018/hyperlinkcolor" val="tx"/>
                    </a:ext>
                  </a:extLst>
                </a:hlinkClick>
              </a:rPr>
              <a:t>Dionysia</a:t>
            </a:r>
            <a:r>
              <a:rPr lang="en-US" sz="1600" dirty="0">
                <a:solidFill>
                  <a:schemeClr val="tx1">
                    <a:lumMod val="75000"/>
                    <a:lumOff val="25000"/>
                  </a:schemeClr>
                </a:solidFill>
                <a:hlinkClick r:id="rId5">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16 (1856), nom. </a:t>
            </a:r>
            <a:r>
              <a:rPr lang="en-US" sz="1600" dirty="0" err="1">
                <a:solidFill>
                  <a:schemeClr val="tx1">
                    <a:lumMod val="75000"/>
                    <a:lumOff val="25000"/>
                  </a:schemeClr>
                </a:solidFill>
              </a:rPr>
              <a:t>illeg</a:t>
            </a:r>
            <a:r>
              <a:rPr lang="en-US" sz="1600" dirty="0">
                <a:solidFill>
                  <a:schemeClr val="tx1">
                    <a:lumMod val="75000"/>
                    <a:lumOff val="25000"/>
                  </a:schemeClr>
                </a:solidFill>
              </a:rPr>
              <a:t>.</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6">
                  <a:extLst>
                    <a:ext uri="{A12FA001-AC4F-418D-AE19-62706E023703}">
                      <ahyp:hlinkClr xmlns:ahyp="http://schemas.microsoft.com/office/drawing/2018/hyperlinkcolor" val="tx"/>
                    </a:ext>
                  </a:extLst>
                </a:hlinkClick>
              </a:rPr>
              <a:t>Dioscoridea</a:t>
            </a:r>
            <a:r>
              <a:rPr lang="en-US" sz="1600" dirty="0">
                <a:solidFill>
                  <a:schemeClr val="tx1">
                    <a:lumMod val="75000"/>
                    <a:lumOff val="25000"/>
                  </a:schemeClr>
                </a:solidFill>
                <a:hlinkClick r:id="rId6">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19 (1857)</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7">
                  <a:extLst>
                    <a:ext uri="{A12FA001-AC4F-418D-AE19-62706E023703}">
                      <ahyp:hlinkClr xmlns:ahyp="http://schemas.microsoft.com/office/drawing/2018/hyperlinkcolor" val="tx"/>
                    </a:ext>
                  </a:extLst>
                </a:hlinkClick>
              </a:rPr>
              <a:t>Elisabetha</a:t>
            </a:r>
            <a:r>
              <a:rPr lang="en-US" sz="1600" dirty="0">
                <a:solidFill>
                  <a:schemeClr val="tx1">
                    <a:lumMod val="75000"/>
                    <a:lumOff val="25000"/>
                  </a:schemeClr>
                </a:solidFill>
                <a:hlinkClick r:id="rId7">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17 (1857)</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8">
                  <a:extLst>
                    <a:ext uri="{A12FA001-AC4F-418D-AE19-62706E023703}">
                      <ahyp:hlinkClr xmlns:ahyp="http://schemas.microsoft.com/office/drawing/2018/hyperlinkcolor" val="tx"/>
                    </a:ext>
                  </a:extLst>
                </a:hlinkClick>
              </a:rPr>
              <a:t>Gockia</a:t>
            </a:r>
            <a:r>
              <a:rPr lang="en-US" sz="1600" dirty="0">
                <a:solidFill>
                  <a:schemeClr val="tx1">
                    <a:lumMod val="75000"/>
                    <a:lumOff val="25000"/>
                  </a:schemeClr>
                </a:solidFill>
                <a:hlinkClick r:id="rId8">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19 (1857)</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9">
                  <a:extLst>
                    <a:ext uri="{A12FA001-AC4F-418D-AE19-62706E023703}">
                      <ahyp:hlinkClr xmlns:ahyp="http://schemas.microsoft.com/office/drawing/2018/hyperlinkcolor" val="tx"/>
                    </a:ext>
                  </a:extLst>
                </a:hlinkClick>
              </a:rPr>
              <a:t>Gonoloma</a:t>
            </a:r>
            <a:r>
              <a:rPr lang="en-US" sz="1600" dirty="0">
                <a:solidFill>
                  <a:schemeClr val="tx1">
                    <a:lumMod val="75000"/>
                    <a:lumOff val="25000"/>
                  </a:schemeClr>
                </a:solidFill>
                <a:hlinkClick r:id="rId9">
                  <a:extLst>
                    <a:ext uri="{A12FA001-AC4F-418D-AE19-62706E023703}">
                      <ahyp:hlinkClr xmlns:ahyp="http://schemas.microsoft.com/office/drawing/2018/hyperlinkcolor" val="tx"/>
                    </a:ext>
                  </a:extLst>
                </a:hlinkClick>
              </a:rPr>
              <a:t> Raf.</a:t>
            </a:r>
            <a:r>
              <a:rPr lang="en-US" sz="1600" dirty="0">
                <a:solidFill>
                  <a:schemeClr val="tx1">
                    <a:lumMod val="75000"/>
                    <a:lumOff val="25000"/>
                  </a:schemeClr>
                </a:solidFill>
              </a:rPr>
              <a:t> in Sylva </a:t>
            </a:r>
            <a:r>
              <a:rPr lang="en-US" sz="1600" dirty="0" err="1">
                <a:solidFill>
                  <a:schemeClr val="tx1">
                    <a:lumMod val="75000"/>
                    <a:lumOff val="25000"/>
                  </a:schemeClr>
                </a:solidFill>
              </a:rPr>
              <a:t>Tellur</a:t>
            </a:r>
            <a:r>
              <a:rPr lang="en-US" sz="1600" dirty="0">
                <a:solidFill>
                  <a:schemeClr val="tx1">
                    <a:lumMod val="75000"/>
                    <a:lumOff val="25000"/>
                  </a:schemeClr>
                </a:solidFill>
              </a:rPr>
              <a:t>.: 86 (1838)</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10">
                  <a:extLst>
                    <a:ext uri="{A12FA001-AC4F-418D-AE19-62706E023703}">
                      <ahyp:hlinkClr xmlns:ahyp="http://schemas.microsoft.com/office/drawing/2018/hyperlinkcolor" val="tx"/>
                    </a:ext>
                  </a:extLst>
                </a:hlinkClick>
              </a:rPr>
              <a:t>Heddaea</a:t>
            </a:r>
            <a:r>
              <a:rPr lang="en-US" sz="1600" dirty="0">
                <a:solidFill>
                  <a:schemeClr val="tx1">
                    <a:lumMod val="75000"/>
                    <a:lumOff val="25000"/>
                  </a:schemeClr>
                </a:solidFill>
                <a:hlinkClick r:id="rId10">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17 (1857)</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11">
                  <a:extLst>
                    <a:ext uri="{A12FA001-AC4F-418D-AE19-62706E023703}">
                      <ahyp:hlinkClr xmlns:ahyp="http://schemas.microsoft.com/office/drawing/2018/hyperlinkcolor" val="tx"/>
                    </a:ext>
                  </a:extLst>
                </a:hlinkClick>
              </a:rPr>
              <a:t>Hlubeckia</a:t>
            </a:r>
            <a:r>
              <a:rPr lang="en-US" sz="1600" dirty="0">
                <a:solidFill>
                  <a:schemeClr val="tx1">
                    <a:lumMod val="75000"/>
                    <a:lumOff val="25000"/>
                  </a:schemeClr>
                </a:solidFill>
                <a:hlinkClick r:id="rId11">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20 (1857)</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12">
                  <a:extLst>
                    <a:ext uri="{A12FA001-AC4F-418D-AE19-62706E023703}">
                      <ahyp:hlinkClr xmlns:ahyp="http://schemas.microsoft.com/office/drawing/2018/hyperlinkcolor" val="tx"/>
                    </a:ext>
                  </a:extLst>
                </a:hlinkClick>
              </a:rPr>
              <a:t>Leonhardia</a:t>
            </a:r>
            <a:r>
              <a:rPr lang="en-US" sz="1600" dirty="0">
                <a:solidFill>
                  <a:schemeClr val="tx1">
                    <a:lumMod val="75000"/>
                    <a:lumOff val="25000"/>
                  </a:schemeClr>
                </a:solidFill>
                <a:hlinkClick r:id="rId12">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20 (1857)</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13">
                  <a:extLst>
                    <a:ext uri="{A12FA001-AC4F-418D-AE19-62706E023703}">
                      <ahyp:hlinkClr xmlns:ahyp="http://schemas.microsoft.com/office/drawing/2018/hyperlinkcolor" val="tx"/>
                    </a:ext>
                  </a:extLst>
                </a:hlinkClick>
              </a:rPr>
              <a:t>Ludovica</a:t>
            </a:r>
            <a:r>
              <a:rPr lang="en-US" sz="1600" dirty="0">
                <a:solidFill>
                  <a:schemeClr val="tx1">
                    <a:lumMod val="75000"/>
                    <a:lumOff val="25000"/>
                  </a:schemeClr>
                </a:solidFill>
                <a:hlinkClick r:id="rId13">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18 (1857)</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14">
                  <a:extLst>
                    <a:ext uri="{A12FA001-AC4F-418D-AE19-62706E023703}">
                      <ahyp:hlinkClr xmlns:ahyp="http://schemas.microsoft.com/office/drawing/2018/hyperlinkcolor" val="tx"/>
                    </a:ext>
                  </a:extLst>
                </a:hlinkClick>
              </a:rPr>
              <a:t>Maerklinia</a:t>
            </a:r>
            <a:r>
              <a:rPr lang="en-US" sz="1600" dirty="0">
                <a:solidFill>
                  <a:schemeClr val="tx1">
                    <a:lumMod val="75000"/>
                    <a:lumOff val="25000"/>
                  </a:schemeClr>
                </a:solidFill>
                <a:hlinkClick r:id="rId14">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13 (1857)</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15">
                  <a:extLst>
                    <a:ext uri="{A12FA001-AC4F-418D-AE19-62706E023703}">
                      <ahyp:hlinkClr xmlns:ahyp="http://schemas.microsoft.com/office/drawing/2018/hyperlinkcolor" val="tx"/>
                    </a:ext>
                  </a:extLst>
                </a:hlinkClick>
              </a:rPr>
              <a:t>Muscadinia</a:t>
            </a:r>
            <a:r>
              <a:rPr lang="en-US" sz="1600" dirty="0">
                <a:solidFill>
                  <a:schemeClr val="tx1">
                    <a:lumMod val="75000"/>
                    <a:lumOff val="25000"/>
                  </a:schemeClr>
                </a:solidFill>
                <a:hlinkClick r:id="rId15">
                  <a:extLst>
                    <a:ext uri="{A12FA001-AC4F-418D-AE19-62706E023703}">
                      <ahyp:hlinkClr xmlns:ahyp="http://schemas.microsoft.com/office/drawing/2018/hyperlinkcolor" val="tx"/>
                    </a:ext>
                  </a:extLst>
                </a:hlinkClick>
              </a:rPr>
              <a:t> Small</a:t>
            </a:r>
            <a:r>
              <a:rPr lang="en-US" sz="1600" dirty="0">
                <a:solidFill>
                  <a:schemeClr val="tx1">
                    <a:lumMod val="75000"/>
                    <a:lumOff val="25000"/>
                  </a:schemeClr>
                </a:solidFill>
              </a:rPr>
              <a:t> in Fl. S.E. U.S.: 756 (1903)</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16">
                  <a:extLst>
                    <a:ext uri="{A12FA001-AC4F-418D-AE19-62706E023703}">
                      <ahyp:hlinkClr xmlns:ahyp="http://schemas.microsoft.com/office/drawing/2018/hyperlinkcolor" val="tx"/>
                    </a:ext>
                  </a:extLst>
                </a:hlinkClick>
              </a:rPr>
              <a:t>Noachia</a:t>
            </a:r>
            <a:r>
              <a:rPr lang="en-US" sz="1600" dirty="0">
                <a:solidFill>
                  <a:schemeClr val="tx1">
                    <a:lumMod val="75000"/>
                    <a:lumOff val="25000"/>
                  </a:schemeClr>
                </a:solidFill>
                <a:hlinkClick r:id="rId16">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18 (1857)</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17">
                  <a:extLst>
                    <a:ext uri="{A12FA001-AC4F-418D-AE19-62706E023703}">
                      <ahyp:hlinkClr xmlns:ahyp="http://schemas.microsoft.com/office/drawing/2018/hyperlinkcolor" val="tx"/>
                    </a:ext>
                  </a:extLst>
                </a:hlinkClick>
              </a:rPr>
              <a:t>Palatina</a:t>
            </a:r>
            <a:r>
              <a:rPr lang="en-US" sz="1600" dirty="0">
                <a:solidFill>
                  <a:schemeClr val="tx1">
                    <a:lumMod val="75000"/>
                    <a:lumOff val="25000"/>
                  </a:schemeClr>
                </a:solidFill>
                <a:hlinkClick r:id="rId17">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13 (1857), nom. </a:t>
            </a:r>
            <a:r>
              <a:rPr lang="en-US" sz="1600" dirty="0" err="1">
                <a:solidFill>
                  <a:schemeClr val="tx1">
                    <a:lumMod val="75000"/>
                    <a:lumOff val="25000"/>
                  </a:schemeClr>
                </a:solidFill>
              </a:rPr>
              <a:t>nud</a:t>
            </a:r>
            <a:r>
              <a:rPr lang="en-US" sz="1600" dirty="0">
                <a:solidFill>
                  <a:schemeClr val="tx1">
                    <a:lumMod val="75000"/>
                    <a:lumOff val="25000"/>
                  </a:schemeClr>
                </a:solidFill>
              </a:rPr>
              <a:t>.</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18">
                  <a:extLst>
                    <a:ext uri="{A12FA001-AC4F-418D-AE19-62706E023703}">
                      <ahyp:hlinkClr xmlns:ahyp="http://schemas.microsoft.com/office/drawing/2018/hyperlinkcolor" val="tx"/>
                    </a:ext>
                  </a:extLst>
                </a:hlinkClick>
              </a:rPr>
              <a:t>Schamsia</a:t>
            </a:r>
            <a:r>
              <a:rPr lang="en-US" sz="1600" dirty="0">
                <a:solidFill>
                  <a:schemeClr val="tx1">
                    <a:lumMod val="75000"/>
                    <a:lumOff val="25000"/>
                  </a:schemeClr>
                </a:solidFill>
                <a:hlinkClick r:id="rId18">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18 (1857)</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19">
                  <a:extLst>
                    <a:ext uri="{A12FA001-AC4F-418D-AE19-62706E023703}">
                      <ahyp:hlinkClr xmlns:ahyp="http://schemas.microsoft.com/office/drawing/2018/hyperlinkcolor" val="tx"/>
                    </a:ext>
                  </a:extLst>
                </a:hlinkClick>
              </a:rPr>
              <a:t>Sickleria</a:t>
            </a:r>
            <a:r>
              <a:rPr lang="en-US" sz="1600" dirty="0">
                <a:solidFill>
                  <a:schemeClr val="tx1">
                    <a:lumMod val="75000"/>
                    <a:lumOff val="25000"/>
                  </a:schemeClr>
                </a:solidFill>
                <a:hlinkClick r:id="rId19">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16 (1857)</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20">
                  <a:extLst>
                    <a:ext uri="{A12FA001-AC4F-418D-AE19-62706E023703}">
                      <ahyp:hlinkClr xmlns:ahyp="http://schemas.microsoft.com/office/drawing/2018/hyperlinkcolor" val="tx"/>
                    </a:ext>
                  </a:extLst>
                </a:hlinkClick>
              </a:rPr>
              <a:t>Spinovitis</a:t>
            </a:r>
            <a:r>
              <a:rPr lang="en-US" sz="1600" dirty="0">
                <a:solidFill>
                  <a:schemeClr val="tx1">
                    <a:lumMod val="75000"/>
                    <a:lumOff val="25000"/>
                  </a:schemeClr>
                </a:solidFill>
                <a:hlinkClick r:id="rId20">
                  <a:extLst>
                    <a:ext uri="{A12FA001-AC4F-418D-AE19-62706E023703}">
                      <ahyp:hlinkClr xmlns:ahyp="http://schemas.microsoft.com/office/drawing/2018/hyperlinkcolor" val="tx"/>
                    </a:ext>
                  </a:extLst>
                </a:hlinkClick>
              </a:rPr>
              <a:t> </a:t>
            </a:r>
            <a:r>
              <a:rPr lang="en-US" sz="1600" dirty="0" err="1">
                <a:solidFill>
                  <a:schemeClr val="tx1">
                    <a:lumMod val="75000"/>
                    <a:lumOff val="25000"/>
                  </a:schemeClr>
                </a:solidFill>
                <a:hlinkClick r:id="rId20">
                  <a:extLst>
                    <a:ext uri="{A12FA001-AC4F-418D-AE19-62706E023703}">
                      <ahyp:hlinkClr xmlns:ahyp="http://schemas.microsoft.com/office/drawing/2018/hyperlinkcolor" val="tx"/>
                    </a:ext>
                  </a:extLst>
                </a:hlinkClick>
              </a:rPr>
              <a:t>Rom.Caill</a:t>
            </a:r>
            <a:r>
              <a:rPr lang="en-US" sz="1600" dirty="0">
                <a:solidFill>
                  <a:schemeClr val="tx1">
                    <a:lumMod val="75000"/>
                    <a:lumOff val="25000"/>
                  </a:schemeClr>
                </a:solidFill>
                <a:hlinkClick r:id="rId20">
                  <a:extLst>
                    <a:ext uri="{A12FA001-AC4F-418D-AE19-62706E023703}">
                      <ahyp:hlinkClr xmlns:ahyp="http://schemas.microsoft.com/office/drawing/2018/hyperlinkcolor" val="tx"/>
                    </a:ext>
                  </a:extLst>
                </a:hlinkClick>
              </a:rPr>
              <a:t>.</a:t>
            </a:r>
            <a:r>
              <a:rPr lang="en-US" sz="1600" dirty="0">
                <a:solidFill>
                  <a:schemeClr val="tx1">
                    <a:lumMod val="75000"/>
                    <a:lumOff val="25000"/>
                  </a:schemeClr>
                </a:solidFill>
              </a:rPr>
              <a:t> in Rev. Hort. (Paris) 55: 53 (1883)</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21">
                  <a:extLst>
                    <a:ext uri="{A12FA001-AC4F-418D-AE19-62706E023703}">
                      <ahyp:hlinkClr xmlns:ahyp="http://schemas.microsoft.com/office/drawing/2018/hyperlinkcolor" val="tx"/>
                    </a:ext>
                  </a:extLst>
                </a:hlinkClick>
              </a:rPr>
              <a:t>Thalesia</a:t>
            </a:r>
            <a:r>
              <a:rPr lang="en-US" sz="1600" dirty="0">
                <a:solidFill>
                  <a:schemeClr val="tx1">
                    <a:lumMod val="75000"/>
                    <a:lumOff val="25000"/>
                  </a:schemeClr>
                </a:solidFill>
                <a:hlinkClick r:id="rId21">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19 (1857)</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22">
                  <a:extLst>
                    <a:ext uri="{A12FA001-AC4F-418D-AE19-62706E023703}">
                      <ahyp:hlinkClr xmlns:ahyp="http://schemas.microsoft.com/office/drawing/2018/hyperlinkcolor" val="tx"/>
                    </a:ext>
                  </a:extLst>
                </a:hlinkClick>
              </a:rPr>
              <a:t>Tyrtamia</a:t>
            </a:r>
            <a:r>
              <a:rPr lang="en-US" sz="1600" dirty="0">
                <a:solidFill>
                  <a:schemeClr val="tx1">
                    <a:lumMod val="75000"/>
                    <a:lumOff val="25000"/>
                  </a:schemeClr>
                </a:solidFill>
                <a:hlinkClick r:id="rId22">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12 (1857)</a:t>
            </a:r>
          </a:p>
          <a:p>
            <a:pPr indent="-228600">
              <a:lnSpc>
                <a:spcPct val="90000"/>
              </a:lnSpc>
              <a:spcBef>
                <a:spcPts val="1000"/>
              </a:spcBef>
              <a:buClr>
                <a:schemeClr val="accent1"/>
              </a:buClr>
              <a:buSzPct val="80000"/>
              <a:buFont typeface="Wingdings 3" charset="2"/>
              <a:buChar char=""/>
            </a:pPr>
            <a:r>
              <a:rPr lang="en-US" sz="1600" i="1" dirty="0" err="1">
                <a:solidFill>
                  <a:schemeClr val="tx1">
                    <a:lumMod val="75000"/>
                    <a:lumOff val="25000"/>
                  </a:schemeClr>
                </a:solidFill>
                <a:hlinkClick r:id="rId23">
                  <a:extLst>
                    <a:ext uri="{A12FA001-AC4F-418D-AE19-62706E023703}">
                      <ahyp:hlinkClr xmlns:ahyp="http://schemas.microsoft.com/office/drawing/2018/hyperlinkcolor" val="tx"/>
                    </a:ext>
                  </a:extLst>
                </a:hlinkClick>
              </a:rPr>
              <a:t>Zaehringia</a:t>
            </a:r>
            <a:r>
              <a:rPr lang="en-US" sz="1600" dirty="0">
                <a:solidFill>
                  <a:schemeClr val="tx1">
                    <a:lumMod val="75000"/>
                    <a:lumOff val="25000"/>
                  </a:schemeClr>
                </a:solidFill>
                <a:hlinkClick r:id="rId23">
                  <a:extLst>
                    <a:ext uri="{A12FA001-AC4F-418D-AE19-62706E023703}">
                      <ahyp:hlinkClr xmlns:ahyp="http://schemas.microsoft.com/office/drawing/2018/hyperlinkcolor" val="tx"/>
                    </a:ext>
                  </a:extLst>
                </a:hlinkClick>
              </a:rPr>
              <a:t> Bronner</a:t>
            </a:r>
            <a:r>
              <a:rPr lang="en-US" sz="1600" dirty="0">
                <a:solidFill>
                  <a:schemeClr val="tx1">
                    <a:lumMod val="75000"/>
                    <a:lumOff val="25000"/>
                  </a:schemeClr>
                </a:solidFill>
              </a:rPr>
              <a:t> in Wilden </a:t>
            </a:r>
            <a:r>
              <a:rPr lang="en-US" sz="1600" dirty="0" err="1">
                <a:solidFill>
                  <a:schemeClr val="tx1">
                    <a:lumMod val="75000"/>
                    <a:lumOff val="25000"/>
                  </a:schemeClr>
                </a:solidFill>
              </a:rPr>
              <a:t>Trauben</a:t>
            </a:r>
            <a:r>
              <a:rPr lang="en-US" sz="1600" dirty="0">
                <a:solidFill>
                  <a:schemeClr val="tx1">
                    <a:lumMod val="75000"/>
                    <a:lumOff val="25000"/>
                  </a:schemeClr>
                </a:solidFill>
              </a:rPr>
              <a:t> </a:t>
            </a:r>
            <a:r>
              <a:rPr lang="en-US" sz="1600" dirty="0" err="1">
                <a:solidFill>
                  <a:schemeClr val="tx1">
                    <a:lumMod val="75000"/>
                    <a:lumOff val="25000"/>
                  </a:schemeClr>
                </a:solidFill>
              </a:rPr>
              <a:t>Rheinthales</a:t>
            </a:r>
            <a:r>
              <a:rPr lang="en-US" sz="1600" dirty="0">
                <a:solidFill>
                  <a:schemeClr val="tx1">
                    <a:lumMod val="75000"/>
                    <a:lumOff val="25000"/>
                  </a:schemeClr>
                </a:solidFill>
              </a:rPr>
              <a:t>: 16 (1857)</a:t>
            </a:r>
          </a:p>
        </p:txBody>
      </p:sp>
    </p:spTree>
    <p:extLst>
      <p:ext uri="{BB962C8B-B14F-4D97-AF65-F5344CB8AC3E}">
        <p14:creationId xmlns:p14="http://schemas.microsoft.com/office/powerpoint/2010/main" val="332090825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38635A-6FA0-248B-5653-B22A90324F01}"/>
              </a:ext>
            </a:extLst>
          </p:cNvPr>
          <p:cNvSpPr txBox="1"/>
          <p:nvPr/>
        </p:nvSpPr>
        <p:spPr>
          <a:xfrm>
            <a:off x="414846" y="1858977"/>
            <a:ext cx="5223953" cy="1200329"/>
          </a:xfrm>
          <a:prstGeom prst="rect">
            <a:avLst/>
          </a:prstGeom>
          <a:noFill/>
        </p:spPr>
        <p:txBody>
          <a:bodyPr wrap="square">
            <a:spAutoFit/>
          </a:bodyPr>
          <a:lstStyle/>
          <a:p>
            <a:r>
              <a:rPr lang="el-GR" dirty="0"/>
              <a:t>Το γένος </a:t>
            </a:r>
            <a:r>
              <a:rPr lang="el-GR" dirty="0" err="1"/>
              <a:t>Vitis</a:t>
            </a:r>
            <a:r>
              <a:rPr lang="el-GR" dirty="0"/>
              <a:t> έχει δύο </a:t>
            </a:r>
            <a:r>
              <a:rPr lang="el-GR" dirty="0" err="1"/>
              <a:t>υπογένη</a:t>
            </a:r>
            <a:r>
              <a:rPr lang="el-GR" dirty="0"/>
              <a:t>: το </a:t>
            </a:r>
            <a:r>
              <a:rPr lang="el-GR" dirty="0" err="1"/>
              <a:t>Euvitis</a:t>
            </a:r>
            <a:r>
              <a:rPr lang="el-GR" dirty="0"/>
              <a:t>, που περιλαμβάνει εμπορικά σημαντικές </a:t>
            </a:r>
            <a:r>
              <a:rPr lang="el-GR" i="1" dirty="0" err="1"/>
              <a:t>Vitis</a:t>
            </a:r>
            <a:r>
              <a:rPr lang="el-GR" i="1" dirty="0"/>
              <a:t> </a:t>
            </a:r>
            <a:r>
              <a:rPr lang="el-GR" i="1" dirty="0" err="1"/>
              <a:t>vinifera</a:t>
            </a:r>
            <a:r>
              <a:rPr lang="el-GR" i="1" dirty="0"/>
              <a:t> </a:t>
            </a:r>
            <a:r>
              <a:rPr lang="el-GR" dirty="0"/>
              <a:t>καθώς και άλλες υβριδικές ποικιλίες, και το </a:t>
            </a:r>
            <a:r>
              <a:rPr lang="el-GR" i="1" dirty="0" err="1"/>
              <a:t>Muscadinia</a:t>
            </a:r>
            <a:r>
              <a:rPr lang="el-GR" dirty="0"/>
              <a:t> (</a:t>
            </a:r>
            <a:r>
              <a:rPr lang="en-US" b="1" i="1" dirty="0"/>
              <a:t>Vitis rotundifolia</a:t>
            </a:r>
            <a:r>
              <a:rPr lang="el-GR" b="1" i="1" dirty="0"/>
              <a:t>)</a:t>
            </a:r>
            <a:r>
              <a:rPr lang="el-GR" dirty="0"/>
              <a:t>. </a:t>
            </a:r>
          </a:p>
        </p:txBody>
      </p:sp>
      <p:sp>
        <p:nvSpPr>
          <p:cNvPr id="5" name="TextBox 4">
            <a:extLst>
              <a:ext uri="{FF2B5EF4-FFF2-40B4-BE49-F238E27FC236}">
                <a16:creationId xmlns:a16="http://schemas.microsoft.com/office/drawing/2014/main" id="{5B935295-80B6-23AE-39FD-17A6AC0116A8}"/>
              </a:ext>
            </a:extLst>
          </p:cNvPr>
          <p:cNvSpPr txBox="1"/>
          <p:nvPr/>
        </p:nvSpPr>
        <p:spPr>
          <a:xfrm>
            <a:off x="6762750" y="335790"/>
            <a:ext cx="5014404" cy="2308324"/>
          </a:xfrm>
          <a:prstGeom prst="rect">
            <a:avLst/>
          </a:prstGeom>
          <a:noFill/>
        </p:spPr>
        <p:txBody>
          <a:bodyPr wrap="square" rtlCol="0">
            <a:spAutoFit/>
          </a:bodyPr>
          <a:lstStyle/>
          <a:p>
            <a:r>
              <a:rPr lang="el-GR" dirty="0" err="1"/>
              <a:t>Muscadinia</a:t>
            </a:r>
            <a:r>
              <a:rPr lang="en-US" dirty="0"/>
              <a:t>:</a:t>
            </a:r>
            <a:r>
              <a:rPr lang="el-GR" dirty="0"/>
              <a:t> καλλιεργείται εδώ και αιώνες στις νοτιοανατολικές Ηνωμένες Πολιτείες. </a:t>
            </a:r>
            <a:r>
              <a:rPr lang="en-US" dirty="0"/>
              <a:t>H</a:t>
            </a:r>
            <a:r>
              <a:rPr lang="el-GR" dirty="0"/>
              <a:t> </a:t>
            </a:r>
            <a:r>
              <a:rPr lang="el-GR" i="1" dirty="0"/>
              <a:t>M. </a:t>
            </a:r>
            <a:r>
              <a:rPr lang="el-GR" i="1" dirty="0" err="1"/>
              <a:t>rotundifolia</a:t>
            </a:r>
            <a:r>
              <a:rPr lang="el-GR" dirty="0"/>
              <a:t> είναι ανθεκτικό σε πολλά από τα παθογόνα που επηρεάζουν αρνητικά </a:t>
            </a:r>
            <a:r>
              <a:rPr lang="el-GR" i="1" dirty="0"/>
              <a:t>το </a:t>
            </a:r>
            <a:r>
              <a:rPr lang="el-GR" i="1" dirty="0" err="1"/>
              <a:t>Vitis</a:t>
            </a:r>
            <a:r>
              <a:rPr lang="el-GR" i="1" dirty="0"/>
              <a:t> </a:t>
            </a:r>
            <a:r>
              <a:rPr lang="el-GR" i="1" dirty="0" err="1"/>
              <a:t>vinifera</a:t>
            </a:r>
            <a:r>
              <a:rPr lang="el-GR" dirty="0"/>
              <a:t>, το είδος σταφυλιού που χρησιμοποιείται συνήθως για την οινοποίηση. Για το λόγο αυτό, το </a:t>
            </a:r>
            <a:r>
              <a:rPr lang="el-GR" i="1" dirty="0"/>
              <a:t>M. </a:t>
            </a:r>
            <a:r>
              <a:rPr lang="el-GR" i="1" dirty="0" err="1"/>
              <a:t>rotundifolia</a:t>
            </a:r>
            <a:r>
              <a:rPr lang="el-GR" i="1" dirty="0"/>
              <a:t> </a:t>
            </a:r>
            <a:r>
              <a:rPr lang="el-GR" dirty="0"/>
              <a:t>είναι πολύτιμο για την παραγωγή των υβριδίων</a:t>
            </a:r>
          </a:p>
        </p:txBody>
      </p:sp>
      <p:sp>
        <p:nvSpPr>
          <p:cNvPr id="3" name="TextBox 2">
            <a:extLst>
              <a:ext uri="{FF2B5EF4-FFF2-40B4-BE49-F238E27FC236}">
                <a16:creationId xmlns:a16="http://schemas.microsoft.com/office/drawing/2014/main" id="{CD10F83B-BEE0-055E-8446-9DD54A50692E}"/>
              </a:ext>
            </a:extLst>
          </p:cNvPr>
          <p:cNvSpPr txBox="1"/>
          <p:nvPr/>
        </p:nvSpPr>
        <p:spPr>
          <a:xfrm>
            <a:off x="872046" y="335790"/>
            <a:ext cx="4766753" cy="1569660"/>
          </a:xfrm>
          <a:prstGeom prst="rect">
            <a:avLst/>
          </a:prstGeom>
          <a:noFill/>
        </p:spPr>
        <p:txBody>
          <a:bodyPr wrap="square" rtlCol="0">
            <a:spAutoFit/>
          </a:bodyPr>
          <a:lstStyle/>
          <a:p>
            <a:r>
              <a:rPr kumimoji="0" lang="el-GR" sz="3200" b="1" i="0" u="none" strike="noStrike" cap="none" normalizeH="0" baseline="0" dirty="0">
                <a:ln>
                  <a:noFill/>
                </a:ln>
                <a:solidFill>
                  <a:schemeClr val="accent2"/>
                </a:solidFill>
                <a:effectLst>
                  <a:outerShdw blurRad="38100" dist="38100" dir="2700000" algn="tl">
                    <a:srgbClr val="000000"/>
                  </a:outerShdw>
                </a:effectLst>
                <a:latin typeface="Arial Narrow" pitchFamily="34" charset="0"/>
                <a:cs typeface="Times New Roman" pitchFamily="18" charset="0"/>
              </a:rPr>
              <a:t>ΥΠΟΓΕΝΟΣ</a:t>
            </a:r>
          </a:p>
          <a:p>
            <a:r>
              <a:rPr kumimoji="0" lang="en-US" sz="3200" b="1" i="1" u="none" strike="noStrike" cap="none" normalizeH="0" baseline="0" dirty="0" err="1">
                <a:ln>
                  <a:noFill/>
                </a:ln>
                <a:solidFill>
                  <a:schemeClr val="accent2"/>
                </a:solidFill>
                <a:effectLst>
                  <a:outerShdw blurRad="38100" dist="38100" dir="2700000" algn="tl">
                    <a:srgbClr val="000000"/>
                  </a:outerShdw>
                </a:effectLst>
                <a:latin typeface="Arial Narrow" pitchFamily="34" charset="0"/>
                <a:cs typeface="Times New Roman" pitchFamily="18" charset="0"/>
              </a:rPr>
              <a:t>Euvitis</a:t>
            </a:r>
            <a:r>
              <a:rPr kumimoji="0" lang="el-GR" sz="3200" b="1" i="1" u="none" strike="noStrike" cap="none" normalizeH="0" baseline="0" dirty="0">
                <a:ln>
                  <a:noFill/>
                </a:ln>
                <a:solidFill>
                  <a:schemeClr val="accent2"/>
                </a:solidFill>
                <a:effectLst>
                  <a:outerShdw blurRad="38100" dist="38100" dir="2700000" algn="tl">
                    <a:srgbClr val="000000"/>
                  </a:outerShdw>
                </a:effectLst>
                <a:latin typeface="Arial Narrow" pitchFamily="34" charset="0"/>
                <a:cs typeface="Times New Roman" pitchFamily="18" charset="0"/>
              </a:rPr>
              <a:t> &amp; </a:t>
            </a:r>
            <a:r>
              <a:rPr kumimoji="0" lang="en-US" sz="3200" b="1" i="1" u="none" strike="noStrike" cap="none" normalizeH="0" baseline="0" dirty="0" err="1">
                <a:ln>
                  <a:noFill/>
                </a:ln>
                <a:solidFill>
                  <a:schemeClr val="accent2"/>
                </a:solidFill>
                <a:effectLst>
                  <a:outerShdw blurRad="38100" dist="38100" dir="2700000" algn="tl">
                    <a:srgbClr val="000000"/>
                  </a:outerShdw>
                </a:effectLst>
                <a:latin typeface="Arial Narrow" pitchFamily="34" charset="0"/>
                <a:cs typeface="Times New Roman" pitchFamily="18" charset="0"/>
              </a:rPr>
              <a:t>Muscadinia</a:t>
            </a:r>
            <a:endParaRPr kumimoji="0" lang="el-GR" sz="3200" b="1" i="0" u="none" strike="noStrike" cap="none" normalizeH="0" baseline="0" dirty="0">
              <a:ln>
                <a:noFill/>
              </a:ln>
              <a:solidFill>
                <a:schemeClr val="accent2"/>
              </a:solidFill>
              <a:effectLst>
                <a:outerShdw blurRad="38100" dist="38100" dir="2700000" algn="tl">
                  <a:srgbClr val="000000"/>
                </a:outerShdw>
              </a:effectLst>
              <a:latin typeface="Arial Narrow" pitchFamily="34" charset="0"/>
              <a:cs typeface="Times New Roman" pitchFamily="18" charset="0"/>
            </a:endParaRPr>
          </a:p>
          <a:p>
            <a:endParaRPr lang="el-GR" sz="3200" dirty="0"/>
          </a:p>
        </p:txBody>
      </p:sp>
      <p:pic>
        <p:nvPicPr>
          <p:cNvPr id="7" name="Εικόνα 6" descr="Εικόνα που περιέχει δέντρο, υπαίθριος, φρούτο, κλάδος&#10;&#10;Περιγραφή που δημιουργήθηκε αυτόματα">
            <a:extLst>
              <a:ext uri="{FF2B5EF4-FFF2-40B4-BE49-F238E27FC236}">
                <a16:creationId xmlns:a16="http://schemas.microsoft.com/office/drawing/2014/main" id="{B99F96F2-AA30-8AFD-613B-BD557FD2B9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847" y="3429000"/>
            <a:ext cx="4678209" cy="3226149"/>
          </a:xfrm>
          <a:prstGeom prst="rect">
            <a:avLst/>
          </a:prstGeom>
        </p:spPr>
      </p:pic>
      <p:pic>
        <p:nvPicPr>
          <p:cNvPr id="9" name="Εικόνα 8" descr="Εικόνα που περιέχει υπαίθριος, δέντρο, φυτό&#10;&#10;Περιγραφή που δημιουργήθηκε αυτόματα">
            <a:extLst>
              <a:ext uri="{FF2B5EF4-FFF2-40B4-BE49-F238E27FC236}">
                <a16:creationId xmlns:a16="http://schemas.microsoft.com/office/drawing/2014/main" id="{59421A7F-A385-2B69-AB4B-74A39056D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457" y="3475325"/>
            <a:ext cx="4766753" cy="3179824"/>
          </a:xfrm>
          <a:prstGeom prst="rect">
            <a:avLst/>
          </a:prstGeom>
        </p:spPr>
      </p:pic>
    </p:spTree>
    <p:extLst>
      <p:ext uri="{BB962C8B-B14F-4D97-AF65-F5344CB8AC3E}">
        <p14:creationId xmlns:p14="http://schemas.microsoft.com/office/powerpoint/2010/main" val="1244006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34F9936D-DC81-90D6-9B0B-0BA7BE695855}"/>
              </a:ext>
            </a:extLst>
          </p:cNvPr>
          <p:cNvPicPr>
            <a:picLocks noChangeAspect="1"/>
          </p:cNvPicPr>
          <p:nvPr/>
        </p:nvPicPr>
        <p:blipFill rotWithShape="1">
          <a:blip r:embed="rId2"/>
          <a:srcRect t="28037" r="-3" b="14955"/>
          <a:stretch/>
        </p:blipFill>
        <p:spPr>
          <a:xfrm>
            <a:off x="5926240" y="10"/>
            <a:ext cx="6265758" cy="2285990"/>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7" name="Εικόνα 6">
            <a:extLst>
              <a:ext uri="{FF2B5EF4-FFF2-40B4-BE49-F238E27FC236}">
                <a16:creationId xmlns:a16="http://schemas.microsoft.com/office/drawing/2014/main" id="{33D144B0-1EA7-DC39-97DB-BEB3BCDA98AC}"/>
              </a:ext>
            </a:extLst>
          </p:cNvPr>
          <p:cNvPicPr>
            <a:picLocks noChangeAspect="1"/>
          </p:cNvPicPr>
          <p:nvPr/>
        </p:nvPicPr>
        <p:blipFill rotWithShape="1">
          <a:blip r:embed="rId3"/>
          <a:srcRect t="8967" b="25218"/>
          <a:stretch/>
        </p:blipFill>
        <p:spPr>
          <a:xfrm>
            <a:off x="6988408" y="2286000"/>
            <a:ext cx="5203590" cy="2286000"/>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8" name="Εικόνα 7">
            <a:extLst>
              <a:ext uri="{FF2B5EF4-FFF2-40B4-BE49-F238E27FC236}">
                <a16:creationId xmlns:a16="http://schemas.microsoft.com/office/drawing/2014/main" id="{5B0C1137-A360-B7B3-8C0E-22A0DCBA7611}"/>
              </a:ext>
            </a:extLst>
          </p:cNvPr>
          <p:cNvPicPr>
            <a:picLocks noChangeAspect="1"/>
          </p:cNvPicPr>
          <p:nvPr/>
        </p:nvPicPr>
        <p:blipFill rotWithShape="1">
          <a:blip r:embed="rId4"/>
          <a:srcRect t="32854" r="3" b="25778"/>
          <a:stretch/>
        </p:blipFill>
        <p:spPr>
          <a:xfrm>
            <a:off x="8047618" y="4572000"/>
            <a:ext cx="4144382" cy="2286000"/>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6" name="TextBox 5">
            <a:extLst>
              <a:ext uri="{FF2B5EF4-FFF2-40B4-BE49-F238E27FC236}">
                <a16:creationId xmlns:a16="http://schemas.microsoft.com/office/drawing/2014/main" id="{FABE97F1-284E-A0FD-4FF5-8C1CCB4C3E41}"/>
              </a:ext>
            </a:extLst>
          </p:cNvPr>
          <p:cNvSpPr txBox="1"/>
          <p:nvPr/>
        </p:nvSpPr>
        <p:spPr>
          <a:xfrm>
            <a:off x="334166" y="590551"/>
            <a:ext cx="6508973" cy="5676899"/>
          </a:xfrm>
          <a:prstGeom prst="rect">
            <a:avLst/>
          </a:prstGeom>
        </p:spPr>
        <p:txBody>
          <a:bodyPr vert="horz" lIns="91440" tIns="45720" rIns="91440" bIns="45720" rtlCol="0">
            <a:normAutofit/>
          </a:bodyPr>
          <a:lstStyle/>
          <a:p>
            <a:pPr>
              <a:lnSpc>
                <a:spcPct val="90000"/>
              </a:lnSpc>
              <a:spcAft>
                <a:spcPts val="600"/>
              </a:spcAft>
            </a:pPr>
            <a:r>
              <a:rPr lang="en-US" dirty="0">
                <a:solidFill>
                  <a:srgbClr val="000000"/>
                </a:solidFill>
              </a:rPr>
              <a:t>Το αμπ</a:t>
            </a:r>
            <a:r>
              <a:rPr lang="en-US" dirty="0" err="1">
                <a:solidFill>
                  <a:srgbClr val="000000"/>
                </a:solidFill>
              </a:rPr>
              <a:t>έλι</a:t>
            </a:r>
            <a:r>
              <a:rPr lang="en-US" dirty="0">
                <a:solidFill>
                  <a:srgbClr val="000000"/>
                </a:solidFill>
              </a:rPr>
              <a:t>, ή </a:t>
            </a:r>
            <a:r>
              <a:rPr lang="en-US" dirty="0" err="1">
                <a:solidFill>
                  <a:srgbClr val="000000"/>
                </a:solidFill>
              </a:rPr>
              <a:t>κλήμ</a:t>
            </a:r>
            <a:r>
              <a:rPr lang="en-US" dirty="0">
                <a:solidFill>
                  <a:srgbClr val="000000"/>
                </a:solidFill>
              </a:rPr>
              <a:t>α (λατ. </a:t>
            </a:r>
            <a:r>
              <a:rPr lang="en-US" dirty="0" err="1">
                <a:solidFill>
                  <a:srgbClr val="000000"/>
                </a:solidFill>
              </a:rPr>
              <a:t>Vítis</a:t>
            </a:r>
            <a:r>
              <a:rPr lang="en-US" dirty="0">
                <a:solidFill>
                  <a:srgbClr val="000000"/>
                </a:solidFill>
              </a:rPr>
              <a:t> </a:t>
            </a:r>
            <a:r>
              <a:rPr lang="en-US" dirty="0" err="1">
                <a:solidFill>
                  <a:srgbClr val="000000"/>
                </a:solidFill>
              </a:rPr>
              <a:t>vinífera</a:t>
            </a:r>
            <a:r>
              <a:rPr lang="en-US" dirty="0">
                <a:solidFill>
                  <a:srgbClr val="000000"/>
                </a:solidFill>
              </a:rPr>
              <a:t>, </a:t>
            </a:r>
            <a:r>
              <a:rPr lang="en-US" dirty="0" err="1">
                <a:solidFill>
                  <a:srgbClr val="000000"/>
                </a:solidFill>
              </a:rPr>
              <a:t>ελ</a:t>
            </a:r>
            <a:r>
              <a:rPr lang="en-US" dirty="0">
                <a:solidFill>
                  <a:srgbClr val="000000"/>
                </a:solidFill>
              </a:rPr>
              <a:t>. </a:t>
            </a:r>
            <a:r>
              <a:rPr lang="en-US" dirty="0" err="1">
                <a:solidFill>
                  <a:srgbClr val="000000"/>
                </a:solidFill>
              </a:rPr>
              <a:t>Άμ</a:t>
            </a:r>
            <a:r>
              <a:rPr lang="en-US" dirty="0">
                <a:solidFill>
                  <a:srgbClr val="000000"/>
                </a:solidFill>
              </a:rPr>
              <a:t>πελος η οινοφόρος) με πολλές ποικιλίες που καλλιεργούνται στις εύκρατες περιοχές της γης. </a:t>
            </a:r>
          </a:p>
          <a:p>
            <a:pPr>
              <a:lnSpc>
                <a:spcPct val="90000"/>
              </a:lnSpc>
              <a:spcAft>
                <a:spcPts val="600"/>
              </a:spcAft>
            </a:pPr>
            <a:r>
              <a:rPr lang="en-US" dirty="0">
                <a:solidFill>
                  <a:srgbClr val="000000"/>
                </a:solidFill>
              </a:rPr>
              <a:t>Το αμπ</a:t>
            </a:r>
            <a:r>
              <a:rPr lang="en-US" dirty="0" err="1">
                <a:solidFill>
                  <a:srgbClr val="000000"/>
                </a:solidFill>
              </a:rPr>
              <a:t>έλι</a:t>
            </a:r>
            <a:r>
              <a:rPr lang="en-US" dirty="0">
                <a:solidFill>
                  <a:srgbClr val="000000"/>
                </a:solidFill>
              </a:rPr>
              <a:t> κα</a:t>
            </a:r>
            <a:r>
              <a:rPr lang="en-US" dirty="0" err="1">
                <a:solidFill>
                  <a:srgbClr val="000000"/>
                </a:solidFill>
              </a:rPr>
              <a:t>λλιεργείτ</a:t>
            </a:r>
            <a:r>
              <a:rPr lang="en-US" dirty="0">
                <a:solidFill>
                  <a:srgbClr val="000000"/>
                </a:solidFill>
              </a:rPr>
              <a:t>αι κυρίως για το σταφύλι.</a:t>
            </a:r>
          </a:p>
          <a:p>
            <a:pPr>
              <a:lnSpc>
                <a:spcPct val="90000"/>
              </a:lnSpc>
              <a:spcAft>
                <a:spcPts val="600"/>
              </a:spcAft>
            </a:pPr>
            <a:r>
              <a:rPr lang="en-US" dirty="0">
                <a:solidFill>
                  <a:srgbClr val="000000"/>
                </a:solidFill>
              </a:rPr>
              <a:t>Τα στα</a:t>
            </a:r>
            <a:r>
              <a:rPr lang="en-US" dirty="0" err="1">
                <a:solidFill>
                  <a:srgbClr val="000000"/>
                </a:solidFill>
              </a:rPr>
              <a:t>φύλι</a:t>
            </a:r>
            <a:r>
              <a:rPr lang="en-US" dirty="0">
                <a:solidFill>
                  <a:srgbClr val="000000"/>
                </a:solidFill>
              </a:rPr>
              <a:t>α μπορούν να καταναλωθούν ως έχουν (φρούτο)</a:t>
            </a:r>
          </a:p>
          <a:p>
            <a:pPr>
              <a:lnSpc>
                <a:spcPct val="90000"/>
              </a:lnSpc>
              <a:spcAft>
                <a:spcPts val="600"/>
              </a:spcAft>
            </a:pPr>
            <a:r>
              <a:rPr lang="el-GR" dirty="0">
                <a:solidFill>
                  <a:srgbClr val="000000"/>
                </a:solidFill>
              </a:rPr>
              <a:t>ή </a:t>
            </a:r>
            <a:r>
              <a:rPr lang="en-US" dirty="0">
                <a:solidFill>
                  <a:srgbClr val="000000"/>
                </a:solidFill>
              </a:rPr>
              <a:t>να </a:t>
            </a:r>
            <a:r>
              <a:rPr lang="en-US" dirty="0" err="1">
                <a:solidFill>
                  <a:srgbClr val="000000"/>
                </a:solidFill>
              </a:rPr>
              <a:t>χρησιμο</a:t>
            </a:r>
            <a:r>
              <a:rPr lang="en-US" dirty="0">
                <a:solidFill>
                  <a:srgbClr val="000000"/>
                </a:solidFill>
              </a:rPr>
              <a:t>ποιηθούν για την παραγωγή:</a:t>
            </a:r>
          </a:p>
          <a:p>
            <a:pPr marL="285750" indent="-228600">
              <a:lnSpc>
                <a:spcPct val="90000"/>
              </a:lnSpc>
              <a:spcAft>
                <a:spcPts val="600"/>
              </a:spcAft>
              <a:buFont typeface="Arial" panose="020B0604020202020204" pitchFamily="34" charset="0"/>
              <a:buChar char="•"/>
            </a:pPr>
            <a:r>
              <a:rPr lang="en-US" dirty="0" err="1">
                <a:solidFill>
                  <a:srgbClr val="000000"/>
                </a:solidFill>
              </a:rPr>
              <a:t>Γλυκίσμ</a:t>
            </a:r>
            <a:r>
              <a:rPr lang="en-US" dirty="0">
                <a:solidFill>
                  <a:srgbClr val="000000"/>
                </a:solidFill>
              </a:rPr>
              <a:t>ατων (γλυκό του κουταλιού)</a:t>
            </a:r>
          </a:p>
          <a:p>
            <a:pPr marL="285750" indent="-228600">
              <a:lnSpc>
                <a:spcPct val="90000"/>
              </a:lnSpc>
              <a:spcAft>
                <a:spcPts val="600"/>
              </a:spcAft>
              <a:buFont typeface="Arial" panose="020B0604020202020204" pitchFamily="34" charset="0"/>
              <a:buChar char="•"/>
            </a:pPr>
            <a:r>
              <a:rPr lang="en-US" dirty="0">
                <a:solidFill>
                  <a:srgbClr val="000000"/>
                </a:solidFill>
              </a:rPr>
              <a:t>Στα</a:t>
            </a:r>
            <a:r>
              <a:rPr lang="en-US" dirty="0" err="1">
                <a:solidFill>
                  <a:srgbClr val="000000"/>
                </a:solidFill>
              </a:rPr>
              <a:t>φίδ</a:t>
            </a:r>
            <a:r>
              <a:rPr lang="en-US" dirty="0">
                <a:solidFill>
                  <a:srgbClr val="000000"/>
                </a:solidFill>
              </a:rPr>
              <a:t>ας</a:t>
            </a:r>
          </a:p>
          <a:p>
            <a:pPr marL="285750" indent="-228600">
              <a:lnSpc>
                <a:spcPct val="90000"/>
              </a:lnSpc>
              <a:spcAft>
                <a:spcPts val="600"/>
              </a:spcAft>
              <a:buFont typeface="Arial" panose="020B0604020202020204" pitchFamily="34" charset="0"/>
              <a:buChar char="•"/>
            </a:pPr>
            <a:r>
              <a:rPr lang="en-US" dirty="0" err="1">
                <a:solidFill>
                  <a:srgbClr val="000000"/>
                </a:solidFill>
              </a:rPr>
              <a:t>Μούστου</a:t>
            </a:r>
            <a:r>
              <a:rPr lang="en-US" dirty="0">
                <a:solidFill>
                  <a:srgbClr val="000000"/>
                </a:solidFill>
              </a:rPr>
              <a:t> </a:t>
            </a:r>
          </a:p>
          <a:p>
            <a:pPr marL="285750" indent="-228600">
              <a:lnSpc>
                <a:spcPct val="90000"/>
              </a:lnSpc>
              <a:spcAft>
                <a:spcPts val="600"/>
              </a:spcAft>
              <a:buFont typeface="Arial" panose="020B0604020202020204" pitchFamily="34" charset="0"/>
              <a:buChar char="•"/>
            </a:pPr>
            <a:r>
              <a:rPr lang="en-US" dirty="0" err="1">
                <a:solidFill>
                  <a:srgbClr val="000000"/>
                </a:solidFill>
              </a:rPr>
              <a:t>Πετιμέζι</a:t>
            </a:r>
            <a:endParaRPr lang="en-US" dirty="0">
              <a:solidFill>
                <a:srgbClr val="000000"/>
              </a:solidFill>
            </a:endParaRPr>
          </a:p>
          <a:p>
            <a:pPr marL="285750" indent="-228600">
              <a:lnSpc>
                <a:spcPct val="90000"/>
              </a:lnSpc>
              <a:spcAft>
                <a:spcPts val="600"/>
              </a:spcAft>
              <a:buFont typeface="Arial" panose="020B0604020202020204" pitchFamily="34" charset="0"/>
              <a:buChar char="•"/>
            </a:pPr>
            <a:r>
              <a:rPr lang="en-US" dirty="0" err="1">
                <a:solidFill>
                  <a:srgbClr val="000000"/>
                </a:solidFill>
              </a:rPr>
              <a:t>Κρ</a:t>
            </a:r>
            <a:r>
              <a:rPr lang="en-US" dirty="0">
                <a:solidFill>
                  <a:srgbClr val="000000"/>
                </a:solidFill>
              </a:rPr>
              <a:t>ασιού</a:t>
            </a:r>
          </a:p>
          <a:p>
            <a:pPr marL="285750" indent="-228600">
              <a:lnSpc>
                <a:spcPct val="90000"/>
              </a:lnSpc>
              <a:spcAft>
                <a:spcPts val="600"/>
              </a:spcAft>
              <a:buFont typeface="Arial" panose="020B0604020202020204" pitchFamily="34" charset="0"/>
              <a:buChar char="•"/>
            </a:pPr>
            <a:r>
              <a:rPr lang="en-US" dirty="0" err="1">
                <a:solidFill>
                  <a:srgbClr val="000000"/>
                </a:solidFill>
              </a:rPr>
              <a:t>Άλλων</a:t>
            </a:r>
            <a:r>
              <a:rPr lang="en-US" dirty="0">
                <a:solidFill>
                  <a:srgbClr val="000000"/>
                </a:solidFill>
              </a:rPr>
              <a:t> </a:t>
            </a:r>
            <a:r>
              <a:rPr lang="en-US" dirty="0" err="1">
                <a:solidFill>
                  <a:srgbClr val="000000"/>
                </a:solidFill>
              </a:rPr>
              <a:t>οινο</a:t>
            </a:r>
            <a:r>
              <a:rPr lang="en-US" dirty="0">
                <a:solidFill>
                  <a:srgbClr val="000000"/>
                </a:solidFill>
              </a:rPr>
              <a:t>πνευματωδών ποτών (πχ τσίπουρο, γκράπα)</a:t>
            </a:r>
          </a:p>
          <a:p>
            <a:pPr marL="285750" indent="-228600">
              <a:lnSpc>
                <a:spcPct val="90000"/>
              </a:lnSpc>
              <a:spcAft>
                <a:spcPts val="600"/>
              </a:spcAft>
              <a:buFont typeface="Arial" panose="020B0604020202020204" pitchFamily="34" charset="0"/>
              <a:buChar char="•"/>
            </a:pPr>
            <a:r>
              <a:rPr lang="en-US" dirty="0" err="1">
                <a:solidFill>
                  <a:srgbClr val="000000"/>
                </a:solidFill>
              </a:rPr>
              <a:t>Οινο</a:t>
            </a:r>
            <a:r>
              <a:rPr lang="en-US" dirty="0">
                <a:solidFill>
                  <a:srgbClr val="000000"/>
                </a:solidFill>
              </a:rPr>
              <a:t>πνεύματος (αιθανόλης). </a:t>
            </a:r>
          </a:p>
          <a:p>
            <a:pPr indent="-228600">
              <a:lnSpc>
                <a:spcPct val="90000"/>
              </a:lnSpc>
              <a:spcAft>
                <a:spcPts val="600"/>
              </a:spcAft>
              <a:buFont typeface="Arial" panose="020B0604020202020204" pitchFamily="34" charset="0"/>
              <a:buChar char="•"/>
            </a:pPr>
            <a:r>
              <a:rPr lang="en-US" dirty="0">
                <a:solidFill>
                  <a:srgbClr val="000000"/>
                </a:solidFill>
              </a:rPr>
              <a:t>Τα </a:t>
            </a:r>
            <a:r>
              <a:rPr lang="en-US" dirty="0" err="1">
                <a:solidFill>
                  <a:srgbClr val="000000"/>
                </a:solidFill>
              </a:rPr>
              <a:t>φύλλ</a:t>
            </a:r>
            <a:r>
              <a:rPr lang="en-US" dirty="0">
                <a:solidFill>
                  <a:srgbClr val="000000"/>
                </a:solidFill>
              </a:rPr>
              <a:t>α του χρησιμοποιούνται στη μαγειρική (ντολμάδες)</a:t>
            </a:r>
          </a:p>
        </p:txBody>
      </p:sp>
    </p:spTree>
    <p:extLst>
      <p:ext uri="{BB962C8B-B14F-4D97-AF65-F5344CB8AC3E}">
        <p14:creationId xmlns:p14="http://schemas.microsoft.com/office/powerpoint/2010/main" val="1721115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5" name="Straight Connector 34">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7"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extBox 1">
            <a:extLst>
              <a:ext uri="{FF2B5EF4-FFF2-40B4-BE49-F238E27FC236}">
                <a16:creationId xmlns:a16="http://schemas.microsoft.com/office/drawing/2014/main" id="{E5682FDD-88B4-7597-5753-9189A74124FB}"/>
              </a:ext>
            </a:extLst>
          </p:cNvPr>
          <p:cNvSpPr txBox="1"/>
          <p:nvPr/>
        </p:nvSpPr>
        <p:spPr>
          <a:xfrm>
            <a:off x="5209563" y="2160589"/>
            <a:ext cx="4064439" cy="3880773"/>
          </a:xfrm>
          <a:prstGeom prst="rect">
            <a:avLst/>
          </a:prstGeom>
        </p:spPr>
        <p:txBody>
          <a:bodyPr vert="horz" lIns="91440" tIns="45720" rIns="91440" bIns="45720" rtlCol="0">
            <a:normAutofit/>
          </a:bodyPr>
          <a:lstStyle/>
          <a:p>
            <a:pPr indent="-228600">
              <a:spcBef>
                <a:spcPts val="1000"/>
              </a:spcBef>
              <a:buClr>
                <a:schemeClr val="accent1"/>
              </a:buClr>
              <a:buSzPct val="80000"/>
              <a:buFont typeface="Wingdings 3" charset="2"/>
              <a:buChar char=""/>
              <a:defRPr/>
            </a:pPr>
            <a:r>
              <a:rPr lang="en-US" b="1" i="1">
                <a:solidFill>
                  <a:schemeClr val="tx1">
                    <a:lumMod val="75000"/>
                    <a:lumOff val="25000"/>
                  </a:schemeClr>
                </a:solidFill>
                <a:effectLst>
                  <a:outerShdw blurRad="38100" dist="38100" dir="2700000" algn="tl">
                    <a:srgbClr val="000000">
                      <a:alpha val="43137"/>
                    </a:srgbClr>
                  </a:outerShdw>
                </a:effectLst>
              </a:rPr>
              <a:t>Όταν η άμπελος βρίσκεται σε αυτοφυή κατάσταση:</a:t>
            </a:r>
          </a:p>
          <a:p>
            <a:pPr marL="269875" indent="-228600">
              <a:spcBef>
                <a:spcPts val="1000"/>
              </a:spcBef>
              <a:buClr>
                <a:schemeClr val="accent1"/>
              </a:buClr>
              <a:buSzPct val="80000"/>
              <a:buFont typeface="Wingdings 3" charset="2"/>
              <a:buChar char=""/>
              <a:defRPr/>
            </a:pPr>
            <a:r>
              <a:rPr lang="en-US" b="1" i="1">
                <a:solidFill>
                  <a:schemeClr val="tx1">
                    <a:lumMod val="75000"/>
                    <a:lumOff val="25000"/>
                  </a:schemeClr>
                </a:solidFill>
                <a:effectLst>
                  <a:outerShdw blurRad="38100" dist="38100" dir="2700000" algn="tl">
                    <a:srgbClr val="000000">
                      <a:alpha val="43137"/>
                    </a:srgbClr>
                  </a:outerShdw>
                </a:effectLst>
              </a:rPr>
              <a:t>Έχει αδύναμο κορμό</a:t>
            </a:r>
          </a:p>
          <a:p>
            <a:pPr marL="269875" indent="-228600">
              <a:spcBef>
                <a:spcPts val="1000"/>
              </a:spcBef>
              <a:buClr>
                <a:schemeClr val="accent1"/>
              </a:buClr>
              <a:buSzPct val="80000"/>
              <a:buFont typeface="Wingdings 3" charset="2"/>
              <a:buChar char=""/>
              <a:defRPr/>
            </a:pPr>
            <a:r>
              <a:rPr lang="en-US" b="1" i="1">
                <a:solidFill>
                  <a:schemeClr val="tx1">
                    <a:lumMod val="75000"/>
                    <a:lumOff val="25000"/>
                  </a:schemeClr>
                </a:solidFill>
                <a:effectLst>
                  <a:outerShdw blurRad="38100" dist="38100" dir="2700000" algn="tl">
                    <a:srgbClr val="000000">
                      <a:alpha val="43137"/>
                    </a:srgbClr>
                  </a:outerShdw>
                </a:effectLst>
              </a:rPr>
              <a:t>Χρειάζεται υποστήριξη</a:t>
            </a:r>
          </a:p>
          <a:p>
            <a:pPr marL="269875" indent="-228600">
              <a:spcBef>
                <a:spcPts val="1000"/>
              </a:spcBef>
              <a:buClr>
                <a:schemeClr val="accent1"/>
              </a:buClr>
              <a:buSzPct val="80000"/>
              <a:buFont typeface="Wingdings 3" charset="2"/>
              <a:buChar char=""/>
              <a:defRPr/>
            </a:pPr>
            <a:r>
              <a:rPr lang="en-US" b="1" i="1">
                <a:solidFill>
                  <a:schemeClr val="tx1">
                    <a:lumMod val="75000"/>
                    <a:lumOff val="25000"/>
                  </a:schemeClr>
                </a:solidFill>
                <a:effectLst>
                  <a:outerShdw blurRad="38100" dist="38100" dir="2700000" algn="tl">
                    <a:srgbClr val="000000">
                      <a:alpha val="43137"/>
                    </a:srgbClr>
                  </a:outerShdw>
                </a:effectLst>
              </a:rPr>
              <a:t>Παρουσιάζει μορφολογικές διακυμάνσεις</a:t>
            </a:r>
            <a:endParaRPr lang="en-US" i="1">
              <a:solidFill>
                <a:schemeClr val="tx1">
                  <a:lumMod val="75000"/>
                  <a:lumOff val="25000"/>
                </a:schemeClr>
              </a:solidFill>
              <a:effectLst>
                <a:outerShdw blurRad="38100" dist="38100" dir="2700000" algn="tl">
                  <a:srgbClr val="000000">
                    <a:alpha val="43137"/>
                  </a:srgbClr>
                </a:outerShdw>
              </a:effectLst>
            </a:endParaRPr>
          </a:p>
        </p:txBody>
      </p:sp>
      <p:pic>
        <p:nvPicPr>
          <p:cNvPr id="10" name="Εικόνα 9" descr="Εικόνα που περιέχει δέντρο, υπαίθριος, φρούτο, φυτό&#10;&#10;Περιγραφή που δημιουργήθηκε αυτόματα">
            <a:extLst>
              <a:ext uri="{FF2B5EF4-FFF2-40B4-BE49-F238E27FC236}">
                <a16:creationId xmlns:a16="http://schemas.microsoft.com/office/drawing/2014/main" id="{B1AF1992-91C5-1F65-B5A4-D23D54CBC890}"/>
              </a:ext>
            </a:extLst>
          </p:cNvPr>
          <p:cNvPicPr>
            <a:picLocks noChangeAspect="1"/>
          </p:cNvPicPr>
          <p:nvPr/>
        </p:nvPicPr>
        <p:blipFill rotWithShape="1">
          <a:blip r:embed="rId2">
            <a:extLst>
              <a:ext uri="{28A0092B-C50C-407E-A947-70E740481C1C}">
                <a14:useLocalDpi xmlns:a14="http://schemas.microsoft.com/office/drawing/2010/main" val="0"/>
              </a:ext>
            </a:extLst>
          </a:blip>
          <a:srcRect l="26269" r="2948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6" name="Isosceles Triangle 4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2331167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A3E4B468-43A6-9BDB-E284-397BD7184C3E}"/>
              </a:ext>
            </a:extLst>
          </p:cNvPr>
          <p:cNvPicPr>
            <a:picLocks noChangeAspect="1"/>
          </p:cNvPicPr>
          <p:nvPr/>
        </p:nvPicPr>
        <p:blipFill rotWithShape="1">
          <a:blip r:embed="rId2"/>
          <a:srcRect l="14610" r="26782" b="-3"/>
          <a:stretch/>
        </p:blipFill>
        <p:spPr>
          <a:xfrm>
            <a:off x="20" y="10"/>
            <a:ext cx="2970445" cy="3383269"/>
          </a:xfrm>
          <a:prstGeom prst="rect">
            <a:avLst/>
          </a:prstGeom>
        </p:spPr>
      </p:pic>
      <p:pic>
        <p:nvPicPr>
          <p:cNvPr id="11" name="Εικόνα 10">
            <a:extLst>
              <a:ext uri="{FF2B5EF4-FFF2-40B4-BE49-F238E27FC236}">
                <a16:creationId xmlns:a16="http://schemas.microsoft.com/office/drawing/2014/main" id="{6A75EE09-7DFB-7F26-9E53-56C1B88C1D95}"/>
              </a:ext>
            </a:extLst>
          </p:cNvPr>
          <p:cNvPicPr>
            <a:picLocks noChangeAspect="1"/>
          </p:cNvPicPr>
          <p:nvPr/>
        </p:nvPicPr>
        <p:blipFill rotWithShape="1">
          <a:blip r:embed="rId3"/>
          <a:srcRect t="13791" r="-1" b="10466"/>
          <a:stretch/>
        </p:blipFill>
        <p:spPr>
          <a:xfrm>
            <a:off x="3072956" y="10"/>
            <a:ext cx="2970465" cy="3383268"/>
          </a:xfrm>
          <a:prstGeom prst="rect">
            <a:avLst/>
          </a:prstGeom>
        </p:spPr>
      </p:pic>
      <p:pic>
        <p:nvPicPr>
          <p:cNvPr id="7" name="Εικόνα 6" descr="Εικόνα που περιέχει χλόη, υπαίθριος, φρούτο, σταφύλι&#10;&#10;Περιγραφή που δημιουργήθηκε αυτόματα">
            <a:extLst>
              <a:ext uri="{FF2B5EF4-FFF2-40B4-BE49-F238E27FC236}">
                <a16:creationId xmlns:a16="http://schemas.microsoft.com/office/drawing/2014/main" id="{2D57360B-4C9E-0EAB-7281-A88D86DB71BA}"/>
              </a:ext>
            </a:extLst>
          </p:cNvPr>
          <p:cNvPicPr>
            <a:picLocks noChangeAspect="1"/>
          </p:cNvPicPr>
          <p:nvPr/>
        </p:nvPicPr>
        <p:blipFill rotWithShape="1">
          <a:blip r:embed="rId4">
            <a:extLst>
              <a:ext uri="{28A0092B-C50C-407E-A947-70E740481C1C}">
                <a14:useLocalDpi xmlns:a14="http://schemas.microsoft.com/office/drawing/2010/main" val="0"/>
              </a:ext>
            </a:extLst>
          </a:blip>
          <a:srcRect l="28448" r="12918" b="-3"/>
          <a:stretch/>
        </p:blipFill>
        <p:spPr>
          <a:xfrm>
            <a:off x="6145909" y="10"/>
            <a:ext cx="2971800" cy="3383268"/>
          </a:xfrm>
          <a:prstGeom prst="rect">
            <a:avLst/>
          </a:prstGeom>
        </p:spPr>
      </p:pic>
      <p:pic>
        <p:nvPicPr>
          <p:cNvPr id="4" name="Εικόνα 3">
            <a:extLst>
              <a:ext uri="{FF2B5EF4-FFF2-40B4-BE49-F238E27FC236}">
                <a16:creationId xmlns:a16="http://schemas.microsoft.com/office/drawing/2014/main" id="{993D39AB-7FDE-98DB-1D81-2FF337FF4295}"/>
              </a:ext>
            </a:extLst>
          </p:cNvPr>
          <p:cNvPicPr>
            <a:picLocks noChangeAspect="1"/>
          </p:cNvPicPr>
          <p:nvPr/>
        </p:nvPicPr>
        <p:blipFill rotWithShape="1">
          <a:blip r:embed="rId5"/>
          <a:srcRect l="18278" r="23088" b="-3"/>
          <a:stretch/>
        </p:blipFill>
        <p:spPr>
          <a:xfrm>
            <a:off x="9220200" y="10"/>
            <a:ext cx="2971800" cy="3383268"/>
          </a:xfrm>
          <a:prstGeom prst="rect">
            <a:avLst/>
          </a:prstGeom>
        </p:spPr>
      </p:pic>
      <p:pic>
        <p:nvPicPr>
          <p:cNvPr id="9" name="Εικόνα 8" descr="Εικόνα που περιέχει χλόη, υπαίθριος, ουρανός, κοπάδι&#10;&#10;Περιγραφή που δημιουργήθηκε αυτόματα">
            <a:extLst>
              <a:ext uri="{FF2B5EF4-FFF2-40B4-BE49-F238E27FC236}">
                <a16:creationId xmlns:a16="http://schemas.microsoft.com/office/drawing/2014/main" id="{78C2844F-DC5B-8BB9-62AD-ED169315EB05}"/>
              </a:ext>
            </a:extLst>
          </p:cNvPr>
          <p:cNvPicPr>
            <a:picLocks noChangeAspect="1"/>
          </p:cNvPicPr>
          <p:nvPr/>
        </p:nvPicPr>
        <p:blipFill rotWithShape="1">
          <a:blip r:embed="rId6">
            <a:extLst>
              <a:ext uri="{28A0092B-C50C-407E-A947-70E740481C1C}">
                <a14:useLocalDpi xmlns:a14="http://schemas.microsoft.com/office/drawing/2010/main" val="0"/>
              </a:ext>
            </a:extLst>
          </a:blip>
          <a:srcRect t="9248" r="-1" b="6263"/>
          <a:stretch/>
        </p:blipFill>
        <p:spPr>
          <a:xfrm>
            <a:off x="-1018" y="3474720"/>
            <a:ext cx="6044438" cy="3383280"/>
          </a:xfrm>
          <a:prstGeom prst="rect">
            <a:avLst/>
          </a:prstGeom>
        </p:spPr>
      </p:pic>
      <p:sp>
        <p:nvSpPr>
          <p:cNvPr id="2" name="TextBox 1">
            <a:extLst>
              <a:ext uri="{FF2B5EF4-FFF2-40B4-BE49-F238E27FC236}">
                <a16:creationId xmlns:a16="http://schemas.microsoft.com/office/drawing/2014/main" id="{37B9A597-40C1-3157-CB96-468A26822B84}"/>
              </a:ext>
            </a:extLst>
          </p:cNvPr>
          <p:cNvSpPr txBox="1"/>
          <p:nvPr/>
        </p:nvSpPr>
        <p:spPr>
          <a:xfrm>
            <a:off x="6479648" y="4510585"/>
            <a:ext cx="5366610" cy="1758732"/>
          </a:xfrm>
          <a:prstGeom prst="rect">
            <a:avLst/>
          </a:prstGeom>
        </p:spPr>
        <p:txBody>
          <a:bodyPr vert="horz" lIns="91440" tIns="45720" rIns="91440" bIns="45720" rtlCol="0">
            <a:normAutofit/>
          </a:bodyPr>
          <a:lstStyle/>
          <a:p>
            <a:pPr indent="-228600">
              <a:lnSpc>
                <a:spcPct val="90000"/>
              </a:lnSpc>
              <a:spcAft>
                <a:spcPts val="1200"/>
              </a:spcAft>
              <a:buFont typeface="Arial" panose="020B0604020202020204" pitchFamily="34" charset="0"/>
              <a:buChar char="•"/>
              <a:defRPr/>
            </a:pPr>
            <a:r>
              <a:rPr lang="en-US" b="1" i="1">
                <a:solidFill>
                  <a:srgbClr val="FFFFFF"/>
                </a:solidFill>
                <a:effectLst>
                  <a:outerShdw blurRad="38100" dist="38100" dir="2700000" algn="tl">
                    <a:srgbClr val="000000">
                      <a:alpha val="43137"/>
                    </a:srgbClr>
                  </a:outerShdw>
                </a:effectLst>
              </a:rPr>
              <a:t>Όταν η άμπελος καλλιεργείται:</a:t>
            </a:r>
          </a:p>
          <a:p>
            <a:pPr marL="179388" indent="-228600">
              <a:lnSpc>
                <a:spcPct val="90000"/>
              </a:lnSpc>
              <a:spcAft>
                <a:spcPts val="1800"/>
              </a:spcAft>
              <a:buClr>
                <a:srgbClr val="FFFF00"/>
              </a:buClr>
              <a:buSzPct val="150000"/>
              <a:buFont typeface="Arial" panose="020B0604020202020204" pitchFamily="34" charset="0"/>
              <a:buChar char="•"/>
              <a:defRPr/>
            </a:pPr>
            <a:r>
              <a:rPr lang="en-US" b="1" i="1">
                <a:solidFill>
                  <a:srgbClr val="FFFFFF"/>
                </a:solidFill>
                <a:effectLst>
                  <a:outerShdw blurRad="38100" dist="38100" dir="2700000" algn="tl">
                    <a:srgbClr val="000000">
                      <a:alpha val="43137"/>
                    </a:srgbClr>
                  </a:outerShdw>
                </a:effectLst>
              </a:rPr>
              <a:t> Το μέγεθος και το σχήμα των φυτών καθορίζεται αυστηρά από τις καλλιεργητικές πρακτικές που εφαρμόζονται</a:t>
            </a:r>
            <a:endParaRPr lang="en-US" i="1">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235767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extBox 1">
            <a:extLst>
              <a:ext uri="{FF2B5EF4-FFF2-40B4-BE49-F238E27FC236}">
                <a16:creationId xmlns:a16="http://schemas.microsoft.com/office/drawing/2014/main" id="{2B0B25FE-86E2-BD03-394E-1A977C8C9585}"/>
              </a:ext>
            </a:extLst>
          </p:cNvPr>
          <p:cNvSpPr txBox="1"/>
          <p:nvPr/>
        </p:nvSpPr>
        <p:spPr>
          <a:xfrm>
            <a:off x="677334" y="609600"/>
            <a:ext cx="8596668" cy="1320800"/>
          </a:xfrm>
          <a:prstGeom prst="ellipse">
            <a:avLst/>
          </a:prstGeom>
        </p:spPr>
        <p:txBody>
          <a:bodyPr vert="horz" lIns="91440" tIns="45720" rIns="91440" bIns="45720" rtlCol="0" anchor="t">
            <a:normAutofit/>
          </a:bodyPr>
          <a:lstStyle/>
          <a:p>
            <a:pPr>
              <a:spcBef>
                <a:spcPct val="0"/>
              </a:spcBef>
              <a:spcAft>
                <a:spcPts val="600"/>
              </a:spcAft>
            </a:pPr>
            <a:r>
              <a:rPr lang="en-US" sz="3600">
                <a:solidFill>
                  <a:schemeClr val="accent1"/>
                </a:solidFill>
                <a:latin typeface="+mj-lt"/>
                <a:ea typeface="+mj-ea"/>
                <a:cs typeface="+mj-cs"/>
              </a:rPr>
              <a:t>Ανατομία ενός αμπελιού</a:t>
            </a:r>
          </a:p>
        </p:txBody>
      </p:sp>
      <p:graphicFrame>
        <p:nvGraphicFramePr>
          <p:cNvPr id="5" name="Rectangle 3">
            <a:extLst>
              <a:ext uri="{FF2B5EF4-FFF2-40B4-BE49-F238E27FC236}">
                <a16:creationId xmlns:a16="http://schemas.microsoft.com/office/drawing/2014/main" id="{EA45C960-11DB-CF6D-4E4C-696EF80B6008}"/>
              </a:ext>
            </a:extLst>
          </p:cNvPr>
          <p:cNvGraphicFramePr/>
          <p:nvPr>
            <p:extLst>
              <p:ext uri="{D42A27DB-BD31-4B8C-83A1-F6EECF244321}">
                <p14:modId xmlns:p14="http://schemas.microsoft.com/office/powerpoint/2010/main" val="3463049858"/>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6910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E374EAAA-CA52-F689-87E6-1036FAF38840}"/>
              </a:ext>
            </a:extLst>
          </p:cNvPr>
          <p:cNvSpPr>
            <a:spLocks noGrp="1"/>
          </p:cNvSpPr>
          <p:nvPr>
            <p:ph type="title"/>
          </p:nvPr>
        </p:nvSpPr>
        <p:spPr>
          <a:xfrm>
            <a:off x="673754" y="643467"/>
            <a:ext cx="4203045" cy="1375608"/>
          </a:xfrm>
        </p:spPr>
        <p:txBody>
          <a:bodyPr anchor="ctr">
            <a:normAutofit/>
          </a:bodyPr>
          <a:lstStyle/>
          <a:p>
            <a:pPr indent="-228600">
              <a:lnSpc>
                <a:spcPct val="90000"/>
              </a:lnSpc>
              <a:spcAft>
                <a:spcPts val="600"/>
              </a:spcAft>
            </a:pPr>
            <a:r>
              <a:rPr lang="en-US" sz="2800">
                <a:solidFill>
                  <a:schemeClr val="bg1"/>
                </a:solidFill>
              </a:rPr>
              <a:t>Αν</a:t>
            </a:r>
            <a:r>
              <a:rPr lang="en-US" sz="2800" dirty="0">
                <a:solidFill>
                  <a:schemeClr val="bg1"/>
                </a:solidFill>
              </a:rPr>
              <a:t>ατομία ενός αμπελιού</a:t>
            </a:r>
            <a:br>
              <a:rPr lang="el-GR" sz="2800" dirty="0">
                <a:solidFill>
                  <a:schemeClr val="bg1"/>
                </a:solidFill>
              </a:rPr>
            </a:br>
            <a:r>
              <a:rPr lang="el-GR" sz="2800" dirty="0">
                <a:solidFill>
                  <a:schemeClr val="bg1"/>
                </a:solidFill>
              </a:rPr>
              <a:t>Γενική μορφολογία Πρεμνού</a:t>
            </a:r>
            <a:endParaRPr lang="el-GR" sz="2800">
              <a:solidFill>
                <a:schemeClr val="bg1"/>
              </a:solidFill>
            </a:endParaRPr>
          </a:p>
        </p:txBody>
      </p:sp>
      <p:sp>
        <p:nvSpPr>
          <p:cNvPr id="9" name="Content Placeholder 8">
            <a:extLst>
              <a:ext uri="{FF2B5EF4-FFF2-40B4-BE49-F238E27FC236}">
                <a16:creationId xmlns:a16="http://schemas.microsoft.com/office/drawing/2014/main" id="{15463541-D994-3DF8-EC9E-58ACB45451EE}"/>
              </a:ext>
            </a:extLst>
          </p:cNvPr>
          <p:cNvSpPr>
            <a:spLocks noGrp="1"/>
          </p:cNvSpPr>
          <p:nvPr>
            <p:ph idx="1"/>
          </p:nvPr>
        </p:nvSpPr>
        <p:spPr>
          <a:xfrm>
            <a:off x="673754" y="2160590"/>
            <a:ext cx="4049166" cy="4408886"/>
          </a:xfrm>
        </p:spPr>
        <p:txBody>
          <a:bodyPr>
            <a:normAutofit/>
          </a:bodyPr>
          <a:lstStyle/>
          <a:p>
            <a:pPr>
              <a:lnSpc>
                <a:spcPct val="90000"/>
              </a:lnSpc>
              <a:spcBef>
                <a:spcPts val="0"/>
              </a:spcBef>
              <a:spcAft>
                <a:spcPts val="1200"/>
              </a:spcAft>
              <a:buClr>
                <a:srgbClr val="FFFF00"/>
              </a:buClr>
              <a:defRPr/>
            </a:pP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Χειμερινός Οφθαλμός</a:t>
            </a: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a:t>
            </a: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(κύριο μάτι, </a:t>
            </a:r>
            <a:b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b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a:t>
            </a:r>
            <a:r>
              <a:rPr kumimoji="1" lang="en-US" sz="1600" i="1" kern="0" dirty="0">
                <a:solidFill>
                  <a:schemeClr val="bg1"/>
                </a:solidFill>
                <a:effectLst>
                  <a:outerShdw blurRad="38100" dist="38100" dir="2700000" algn="tl">
                    <a:srgbClr val="000000">
                      <a:alpha val="43137"/>
                    </a:srgbClr>
                  </a:outerShdw>
                </a:effectLst>
                <a:latin typeface="Franklin Gothic Demi Cond" pitchFamily="34" charset="0"/>
                <a:sym typeface="Wingdings 2"/>
              </a:rPr>
              <a:t>dormant bud</a:t>
            </a: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a:t>
            </a:r>
            <a:endParaRPr kumimoji="1" lang="el-GR"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endParaRPr>
          </a:p>
          <a:p>
            <a:pPr>
              <a:lnSpc>
                <a:spcPct val="90000"/>
              </a:lnSpc>
              <a:spcBef>
                <a:spcPts val="0"/>
              </a:spcBef>
              <a:spcAft>
                <a:spcPts val="1200"/>
              </a:spcAft>
              <a:buClr>
                <a:srgbClr val="FFFF00"/>
              </a:buClr>
              <a:defRPr/>
            </a:pP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Κλαδεμένη κληματίδα προηγούμενης</a:t>
            </a:r>
            <a:b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b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a:t>
            </a: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χρονιάς με 1-2 χειμερινούς οφθαλμούς</a:t>
            </a:r>
            <a:b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b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a:t>
            </a: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a:t>
            </a: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a:t>
            </a: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a:t>
            </a:r>
            <a:r>
              <a:rPr kumimoji="1" lang="en-US" sz="1600" i="1" kern="0" dirty="0">
                <a:solidFill>
                  <a:schemeClr val="bg1"/>
                </a:solidFill>
                <a:effectLst>
                  <a:outerShdw blurRad="38100" dist="38100" dir="2700000" algn="tl">
                    <a:srgbClr val="000000">
                      <a:alpha val="43137"/>
                    </a:srgbClr>
                  </a:outerShdw>
                </a:effectLst>
                <a:latin typeface="Franklin Gothic Demi Cond" pitchFamily="34" charset="0"/>
                <a:sym typeface="Wingdings 2"/>
              </a:rPr>
              <a:t>spur</a:t>
            </a: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a:t>
            </a:r>
            <a:endParaRPr kumimoji="1" lang="el-GR"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endParaRPr>
          </a:p>
          <a:p>
            <a:pPr>
              <a:lnSpc>
                <a:spcPct val="90000"/>
              </a:lnSpc>
              <a:spcBef>
                <a:spcPts val="0"/>
              </a:spcBef>
              <a:spcAft>
                <a:spcPts val="1200"/>
              </a:spcAft>
              <a:buClr>
                <a:srgbClr val="FFFF00"/>
              </a:buClr>
              <a:defRPr/>
            </a:pP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a:t>
            </a: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rPr>
              <a:t>Βραχίονες</a:t>
            </a: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rPr>
              <a:t> (</a:t>
            </a:r>
            <a:r>
              <a:rPr kumimoji="1" lang="en-US" sz="1600" i="1" kern="0" dirty="0">
                <a:solidFill>
                  <a:schemeClr val="bg1"/>
                </a:solidFill>
                <a:effectLst>
                  <a:outerShdw blurRad="38100" dist="38100" dir="2700000" algn="tl">
                    <a:srgbClr val="000000">
                      <a:alpha val="43137"/>
                    </a:srgbClr>
                  </a:outerShdw>
                </a:effectLst>
                <a:latin typeface="Franklin Gothic Demi Cond" pitchFamily="34" charset="0"/>
              </a:rPr>
              <a:t>cordons</a:t>
            </a: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rPr>
              <a:t>)</a:t>
            </a:r>
            <a:endParaRPr kumimoji="1" lang="el-GR" sz="1600" kern="0" dirty="0">
              <a:solidFill>
                <a:schemeClr val="bg1"/>
              </a:solidFill>
              <a:effectLst>
                <a:outerShdw blurRad="38100" dist="38100" dir="2700000" algn="tl">
                  <a:srgbClr val="000000">
                    <a:alpha val="43137"/>
                  </a:srgbClr>
                </a:outerShdw>
              </a:effectLst>
              <a:latin typeface="Franklin Gothic Demi Cond" pitchFamily="34" charset="0"/>
            </a:endParaRPr>
          </a:p>
          <a:p>
            <a:pPr>
              <a:lnSpc>
                <a:spcPct val="90000"/>
              </a:lnSpc>
              <a:spcBef>
                <a:spcPts val="0"/>
              </a:spcBef>
              <a:spcAft>
                <a:spcPts val="1200"/>
              </a:spcAft>
              <a:buClr>
                <a:srgbClr val="FFFF00"/>
              </a:buClr>
              <a:defRPr/>
            </a:pP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a:t>
            </a: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rPr>
              <a:t>Υπέργειο Τμήμα </a:t>
            </a: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rPr>
              <a:t>(</a:t>
            </a: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rPr>
              <a:t>γόνος, ποικιλία</a:t>
            </a:r>
            <a:b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rPr>
            </a:b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rPr>
              <a:t>     </a:t>
            </a: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rPr>
              <a:t> εμβολιασμένη στο υποκείμενο, </a:t>
            </a:r>
            <a:r>
              <a:rPr kumimoji="1" lang="en-US" sz="1600" i="1" kern="0" dirty="0">
                <a:solidFill>
                  <a:schemeClr val="bg1"/>
                </a:solidFill>
                <a:effectLst>
                  <a:outerShdw blurRad="38100" dist="38100" dir="2700000" algn="tl">
                    <a:srgbClr val="000000">
                      <a:alpha val="43137"/>
                    </a:srgbClr>
                  </a:outerShdw>
                </a:effectLst>
                <a:latin typeface="Franklin Gothic Demi Cond" pitchFamily="34" charset="0"/>
              </a:rPr>
              <a:t>scion</a:t>
            </a: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rPr>
              <a:t>)</a:t>
            </a:r>
            <a:endParaRPr kumimoji="1" lang="el-GR" sz="1600" kern="0" dirty="0">
              <a:solidFill>
                <a:schemeClr val="bg1"/>
              </a:solidFill>
              <a:effectLst>
                <a:outerShdw blurRad="38100" dist="38100" dir="2700000" algn="tl">
                  <a:srgbClr val="000000">
                    <a:alpha val="43137"/>
                  </a:srgbClr>
                </a:outerShdw>
              </a:effectLst>
              <a:latin typeface="Franklin Gothic Demi Cond" pitchFamily="34" charset="0"/>
            </a:endParaRPr>
          </a:p>
          <a:p>
            <a:pPr>
              <a:lnSpc>
                <a:spcPct val="90000"/>
              </a:lnSpc>
              <a:spcBef>
                <a:spcPts val="0"/>
              </a:spcBef>
              <a:spcAft>
                <a:spcPts val="1200"/>
              </a:spcAft>
              <a:buClr>
                <a:srgbClr val="FFFF00"/>
              </a:buClr>
              <a:defRPr/>
            </a:pP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Υπόγειο τμήμα (ρ</a:t>
            </a: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rPr>
              <a:t>ιζικό σύστημα</a:t>
            </a: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rPr>
              <a:t>, </a:t>
            </a:r>
            <a:b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rPr>
            </a:b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rPr>
              <a:t>      </a:t>
            </a: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rPr>
              <a:t>υποκείμενο</a:t>
            </a: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rPr>
              <a:t>, </a:t>
            </a:r>
            <a:r>
              <a:rPr kumimoji="1" lang="en-US" sz="1600" i="1" kern="0" dirty="0">
                <a:solidFill>
                  <a:schemeClr val="bg1"/>
                </a:solidFill>
                <a:effectLst>
                  <a:outerShdw blurRad="38100" dist="38100" dir="2700000" algn="tl">
                    <a:srgbClr val="000000">
                      <a:alpha val="43137"/>
                    </a:srgbClr>
                  </a:outerShdw>
                </a:effectLst>
                <a:latin typeface="Franklin Gothic Demi Cond" pitchFamily="34" charset="0"/>
              </a:rPr>
              <a:t>rootstock</a:t>
            </a:r>
            <a:endParaRPr kumimoji="1" lang="el-GR" sz="1600" i="1" kern="0" dirty="0">
              <a:solidFill>
                <a:schemeClr val="bg1"/>
              </a:solidFill>
              <a:effectLst>
                <a:outerShdw blurRad="38100" dist="38100" dir="2700000" algn="tl">
                  <a:srgbClr val="000000">
                    <a:alpha val="43137"/>
                  </a:srgbClr>
                </a:outerShdw>
              </a:effectLst>
              <a:latin typeface="Franklin Gothic Demi Cond" pitchFamily="34" charset="0"/>
            </a:endParaRPr>
          </a:p>
          <a:p>
            <a:pPr>
              <a:lnSpc>
                <a:spcPct val="90000"/>
              </a:lnSpc>
              <a:spcBef>
                <a:spcPts val="0"/>
              </a:spcBef>
              <a:spcAft>
                <a:spcPts val="1200"/>
              </a:spcAft>
              <a:buClr>
                <a:srgbClr val="FFFF00"/>
              </a:buClr>
              <a:defRPr/>
            </a:pP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Κορμός</a:t>
            </a: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(trunk)</a:t>
            </a:r>
            <a:endParaRPr kumimoji="1" lang="el-GR" sz="1600" kern="0" dirty="0">
              <a:solidFill>
                <a:schemeClr val="bg1"/>
              </a:solidFill>
              <a:effectLst>
                <a:outerShdw blurRad="38100" dist="38100" dir="2700000" algn="tl">
                  <a:srgbClr val="000000">
                    <a:alpha val="43137"/>
                  </a:srgbClr>
                </a:outerShdw>
              </a:effectLst>
              <a:latin typeface="Franklin Gothic Demi Cond" pitchFamily="34" charset="0"/>
            </a:endParaRPr>
          </a:p>
          <a:p>
            <a:pPr>
              <a:lnSpc>
                <a:spcPct val="90000"/>
              </a:lnSpc>
              <a:spcBef>
                <a:spcPts val="0"/>
              </a:spcBef>
              <a:spcAft>
                <a:spcPts val="1200"/>
              </a:spcAft>
              <a:buClr>
                <a:srgbClr val="FFFF00"/>
              </a:buClr>
              <a:defRPr/>
            </a:pP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a:t>
            </a: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rPr>
              <a:t>Κληματίδες (βέργες, βλαστοί, </a:t>
            </a:r>
            <a:b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rPr>
            </a:b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rPr>
              <a:t>     </a:t>
            </a:r>
            <a:r>
              <a:rPr kumimoji="1" lang="en-US" sz="1600" i="1" kern="0" dirty="0">
                <a:solidFill>
                  <a:schemeClr val="bg1"/>
                </a:solidFill>
                <a:effectLst>
                  <a:outerShdw blurRad="38100" dist="38100" dir="2700000" algn="tl">
                    <a:srgbClr val="000000">
                      <a:alpha val="43137"/>
                    </a:srgbClr>
                  </a:outerShdw>
                </a:effectLst>
                <a:latin typeface="Franklin Gothic Demi Cond" pitchFamily="34" charset="0"/>
              </a:rPr>
              <a:t>shoot or cane</a:t>
            </a: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rPr>
              <a:t>)</a:t>
            </a:r>
          </a:p>
          <a:p>
            <a:pPr>
              <a:lnSpc>
                <a:spcPct val="90000"/>
              </a:lnSpc>
              <a:spcBef>
                <a:spcPts val="0"/>
              </a:spcBef>
              <a:spcAft>
                <a:spcPts val="1200"/>
              </a:spcAft>
              <a:buClr>
                <a:srgbClr val="FFFF00"/>
              </a:buClr>
              <a:defRPr/>
            </a:pPr>
            <a:r>
              <a:rPr kumimoji="1" lang="el-GR"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Σύνδεση εμβολίου</a:t>
            </a: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 (</a:t>
            </a:r>
            <a:r>
              <a:rPr kumimoji="1" lang="en-US" sz="1600" i="1" kern="0" dirty="0">
                <a:solidFill>
                  <a:schemeClr val="bg1"/>
                </a:solidFill>
                <a:effectLst>
                  <a:outerShdw blurRad="38100" dist="38100" dir="2700000" algn="tl">
                    <a:srgbClr val="000000">
                      <a:alpha val="43137"/>
                    </a:srgbClr>
                  </a:outerShdw>
                </a:effectLst>
                <a:latin typeface="Franklin Gothic Demi Cond" pitchFamily="34" charset="0"/>
                <a:sym typeface="Wingdings 2"/>
              </a:rPr>
              <a:t>graft  union</a:t>
            </a:r>
            <a:r>
              <a:rPr kumimoji="1" lang="en-US" sz="1600" kern="0" dirty="0">
                <a:solidFill>
                  <a:schemeClr val="bg1"/>
                </a:solidFill>
                <a:effectLst>
                  <a:outerShdw blurRad="38100" dist="38100" dir="2700000" algn="tl">
                    <a:srgbClr val="000000">
                      <a:alpha val="43137"/>
                    </a:srgbClr>
                  </a:outerShdw>
                </a:effectLst>
                <a:latin typeface="Franklin Gothic Demi Cond" pitchFamily="34" charset="0"/>
                <a:sym typeface="Wingdings 2"/>
              </a:rPr>
              <a:t>)</a:t>
            </a:r>
            <a:endParaRPr kumimoji="1" lang="el-GR" sz="1600" kern="0" dirty="0">
              <a:solidFill>
                <a:schemeClr val="bg1"/>
              </a:solidFill>
              <a:effectLst>
                <a:outerShdw blurRad="38100" dist="38100" dir="2700000" algn="tl">
                  <a:srgbClr val="000000">
                    <a:alpha val="43137"/>
                  </a:srgbClr>
                </a:outerShdw>
              </a:effectLst>
              <a:latin typeface="Franklin Gothic Demi Cond" pitchFamily="34" charset="0"/>
            </a:endParaRPr>
          </a:p>
          <a:p>
            <a:pPr>
              <a:lnSpc>
                <a:spcPct val="90000"/>
              </a:lnSpc>
            </a:pPr>
            <a:endParaRPr lang="en-US" sz="1200" dirty="0">
              <a:solidFill>
                <a:schemeClr val="bg1"/>
              </a:solidFill>
            </a:endParaRPr>
          </a:p>
        </p:txBody>
      </p:sp>
      <p:pic>
        <p:nvPicPr>
          <p:cNvPr id="5" name="Θέση περιεχομένου 4">
            <a:extLst>
              <a:ext uri="{FF2B5EF4-FFF2-40B4-BE49-F238E27FC236}">
                <a16:creationId xmlns:a16="http://schemas.microsoft.com/office/drawing/2014/main" id="{D5B02BA0-1BCC-E9E2-8682-4F1D2259FC2E}"/>
              </a:ext>
            </a:extLst>
          </p:cNvPr>
          <p:cNvPicPr>
            <a:picLocks noChangeAspect="1"/>
          </p:cNvPicPr>
          <p:nvPr/>
        </p:nvPicPr>
        <p:blipFill>
          <a:blip r:embed="rId2"/>
          <a:stretch>
            <a:fillRect/>
          </a:stretch>
        </p:blipFill>
        <p:spPr>
          <a:xfrm>
            <a:off x="6096001" y="1198178"/>
            <a:ext cx="5143500" cy="4449128"/>
          </a:xfrm>
          <a:prstGeom prst="rect">
            <a:avLst/>
          </a:prstGeom>
        </p:spPr>
      </p:pic>
      <p:sp>
        <p:nvSpPr>
          <p:cNvPr id="20" name="Isosceles Triangle 1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048103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 name="TextBox 6">
            <a:extLst>
              <a:ext uri="{FF2B5EF4-FFF2-40B4-BE49-F238E27FC236}">
                <a16:creationId xmlns:a16="http://schemas.microsoft.com/office/drawing/2014/main" id="{2E98E7E0-3021-6BD5-42B9-896465C5CFCA}"/>
              </a:ext>
            </a:extLst>
          </p:cNvPr>
          <p:cNvSpPr txBox="1"/>
          <p:nvPr/>
        </p:nvSpPr>
        <p:spPr>
          <a:xfrm>
            <a:off x="692397" y="1042004"/>
            <a:ext cx="3973943" cy="3440110"/>
          </a:xfrm>
          <a:prstGeom prst="rect">
            <a:avLst/>
          </a:prstGeom>
        </p:spPr>
        <p:txBody>
          <a:bodyPr vert="horz" lIns="91440" tIns="45720" rIns="91440" bIns="45720" rtlCol="0">
            <a:normAutofit/>
          </a:bodyPr>
          <a:lstStyle/>
          <a:p>
            <a:pPr indent="-228600">
              <a:spcBef>
                <a:spcPts val="1000"/>
              </a:spcBef>
              <a:buClr>
                <a:schemeClr val="accent1"/>
              </a:buClr>
              <a:buSzPct val="80000"/>
              <a:buFont typeface="Wingdings 3" charset="2"/>
              <a:buChar char=""/>
            </a:pPr>
            <a:r>
              <a:rPr lang="en-US" sz="3600" dirty="0">
                <a:solidFill>
                  <a:schemeClr val="accent2"/>
                </a:solidFill>
              </a:rPr>
              <a:t>ΑΜΠΕΛΟΥΡΓΙΑ – ΒΙΟΛΟΓΙΑ ΤΗΣ ΑΜΠΕΛΟΥ</a:t>
            </a:r>
          </a:p>
          <a:p>
            <a:pPr indent="-228600">
              <a:spcBef>
                <a:spcPts val="1000"/>
              </a:spcBef>
              <a:buClr>
                <a:schemeClr val="accent1"/>
              </a:buClr>
              <a:buSzPct val="80000"/>
              <a:buFont typeface="Wingdings 3" charset="2"/>
              <a:buChar char=""/>
            </a:pPr>
            <a:r>
              <a:rPr lang="en-US" sz="3600" dirty="0" err="1">
                <a:solidFill>
                  <a:schemeClr val="accent2"/>
                </a:solidFill>
              </a:rPr>
              <a:t>Εισ</a:t>
            </a:r>
            <a:r>
              <a:rPr lang="en-US" sz="3600" dirty="0">
                <a:solidFill>
                  <a:schemeClr val="accent2"/>
                </a:solidFill>
              </a:rPr>
              <a:t>αγωγή</a:t>
            </a:r>
          </a:p>
        </p:txBody>
      </p:sp>
      <p:pic>
        <p:nvPicPr>
          <p:cNvPr id="5" name="Εικόνα 4" descr="Εικόνα που περιέχει άτομο, εσωτερικό&#10;&#10;Περιγραφή που δημιουργήθηκε αυτόματα">
            <a:extLst>
              <a:ext uri="{FF2B5EF4-FFF2-40B4-BE49-F238E27FC236}">
                <a16:creationId xmlns:a16="http://schemas.microsoft.com/office/drawing/2014/main" id="{FB4BDF61-E06B-2524-D2A1-6366C4A07CB2}"/>
              </a:ext>
            </a:extLst>
          </p:cNvPr>
          <p:cNvPicPr>
            <a:picLocks noChangeAspect="1"/>
          </p:cNvPicPr>
          <p:nvPr/>
        </p:nvPicPr>
        <p:blipFill rotWithShape="1">
          <a:blip r:embed="rId2">
            <a:extLst>
              <a:ext uri="{28A0092B-C50C-407E-A947-70E740481C1C}">
                <a14:useLocalDpi xmlns:a14="http://schemas.microsoft.com/office/drawing/2010/main" val="0"/>
              </a:ext>
            </a:extLst>
          </a:blip>
          <a:srcRect r="9632"/>
          <a:stretch/>
        </p:blipFill>
        <p:spPr>
          <a:xfrm>
            <a:off x="4576759" y="646404"/>
            <a:ext cx="7262305" cy="5565185"/>
          </a:xfrm>
          <a:prstGeom prst="rect">
            <a:avLst/>
          </a:prstGeom>
        </p:spPr>
      </p:pic>
      <p:sp>
        <p:nvSpPr>
          <p:cNvPr id="18" name="Isosceles Triangle 1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070307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B95CB1E-1FA6-535E-72AA-86487576AF58}"/>
              </a:ext>
            </a:extLst>
          </p:cNvPr>
          <p:cNvSpPr>
            <a:spLocks noGrp="1"/>
          </p:cNvSpPr>
          <p:nvPr>
            <p:ph type="title"/>
          </p:nvPr>
        </p:nvSpPr>
        <p:spPr>
          <a:xfrm>
            <a:off x="652481" y="1382486"/>
            <a:ext cx="3547581" cy="4093028"/>
          </a:xfrm>
        </p:spPr>
        <p:txBody>
          <a:bodyPr anchor="ctr">
            <a:normAutofit/>
          </a:bodyPr>
          <a:lstStyle/>
          <a:p>
            <a:r>
              <a:rPr lang="en-US" sz="4400"/>
              <a:t>Ανατομία ενός αμπελιού</a:t>
            </a:r>
            <a:r>
              <a:rPr lang="el-GR" sz="4400"/>
              <a:t> </a:t>
            </a:r>
            <a:r>
              <a:rPr lang="el-GR" sz="4400" kern="0">
                <a:effectLst>
                  <a:outerShdw blurRad="38100" dist="38100" dir="2700000" algn="tl">
                    <a:srgbClr val="000000">
                      <a:alpha val="43137"/>
                    </a:srgbClr>
                  </a:outerShdw>
                </a:effectLst>
                <a:latin typeface="Franklin Gothic Medium Cond" pitchFamily="34" charset="0"/>
              </a:rPr>
              <a:t>Ριζικό σύστημα</a:t>
            </a:r>
            <a:endParaRPr lang="el-GR" sz="4400"/>
          </a:p>
        </p:txBody>
      </p:sp>
      <p:grpSp>
        <p:nvGrpSpPr>
          <p:cNvPr id="12" name="Group 11">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3" name="Straight Connector 12">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3" name="Rectangle 22">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Θέση περιεχομένου 3">
            <a:extLst>
              <a:ext uri="{FF2B5EF4-FFF2-40B4-BE49-F238E27FC236}">
                <a16:creationId xmlns:a16="http://schemas.microsoft.com/office/drawing/2014/main" id="{42C6EF0A-B0AE-FEFB-5C58-940FC02A6E2B}"/>
              </a:ext>
            </a:extLst>
          </p:cNvPr>
          <p:cNvGraphicFramePr>
            <a:graphicFrameLocks noGrp="1"/>
          </p:cNvGraphicFramePr>
          <p:nvPr>
            <p:ph idx="1"/>
            <p:extLst>
              <p:ext uri="{D42A27DB-BD31-4B8C-83A1-F6EECF244321}">
                <p14:modId xmlns:p14="http://schemas.microsoft.com/office/powerpoint/2010/main" val="2857784503"/>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5792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0" name="Rectangle 2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Τίτλος 1">
            <a:extLst>
              <a:ext uri="{FF2B5EF4-FFF2-40B4-BE49-F238E27FC236}">
                <a16:creationId xmlns:a16="http://schemas.microsoft.com/office/drawing/2014/main" id="{5B95CB1E-1FA6-535E-72AA-86487576AF58}"/>
              </a:ext>
            </a:extLst>
          </p:cNvPr>
          <p:cNvSpPr>
            <a:spLocks noGrp="1"/>
          </p:cNvSpPr>
          <p:nvPr>
            <p:ph type="title"/>
          </p:nvPr>
        </p:nvSpPr>
        <p:spPr>
          <a:xfrm>
            <a:off x="677334" y="609600"/>
            <a:ext cx="3843375" cy="5175624"/>
          </a:xfrm>
        </p:spPr>
        <p:txBody>
          <a:bodyPr anchor="ctr">
            <a:normAutofit/>
          </a:bodyPr>
          <a:lstStyle/>
          <a:p>
            <a:r>
              <a:rPr lang="en-US" dirty="0" err="1">
                <a:solidFill>
                  <a:schemeClr val="tx1">
                    <a:lumMod val="85000"/>
                    <a:lumOff val="15000"/>
                  </a:schemeClr>
                </a:solidFill>
              </a:rPr>
              <a:t>Αν</a:t>
            </a:r>
            <a:r>
              <a:rPr lang="en-US" dirty="0">
                <a:solidFill>
                  <a:schemeClr val="tx1">
                    <a:lumMod val="85000"/>
                    <a:lumOff val="15000"/>
                  </a:schemeClr>
                </a:solidFill>
              </a:rPr>
              <a:t>ατομία ενός αμπελιού</a:t>
            </a:r>
            <a:br>
              <a:rPr lang="el-GR" dirty="0">
                <a:solidFill>
                  <a:schemeClr val="tx1">
                    <a:lumMod val="85000"/>
                    <a:lumOff val="15000"/>
                  </a:schemeClr>
                </a:solidFill>
              </a:rPr>
            </a:br>
            <a:r>
              <a:rPr lang="el-GR" dirty="0">
                <a:solidFill>
                  <a:schemeClr val="tx1">
                    <a:lumMod val="85000"/>
                    <a:lumOff val="15000"/>
                  </a:schemeClr>
                </a:solidFill>
              </a:rPr>
              <a:t> </a:t>
            </a:r>
            <a:r>
              <a:rPr lang="el-GR" kern="0" dirty="0">
                <a:solidFill>
                  <a:schemeClr val="tx1">
                    <a:lumMod val="85000"/>
                    <a:lumOff val="15000"/>
                  </a:schemeClr>
                </a:solidFill>
                <a:effectLst>
                  <a:outerShdw blurRad="38100" dist="38100" dir="2700000" algn="tl">
                    <a:srgbClr val="000000">
                      <a:alpha val="43137"/>
                    </a:srgbClr>
                  </a:outerShdw>
                </a:effectLst>
                <a:latin typeface="Franklin Gothic Medium Cond" pitchFamily="34" charset="0"/>
              </a:rPr>
              <a:t>Ριζικό σύστημα</a:t>
            </a:r>
            <a:endParaRPr lang="el-GR" dirty="0">
              <a:solidFill>
                <a:schemeClr val="tx1">
                  <a:lumMod val="85000"/>
                  <a:lumOff val="15000"/>
                </a:schemeClr>
              </a:solidFill>
            </a:endParaRPr>
          </a:p>
        </p:txBody>
      </p:sp>
      <p:sp>
        <p:nvSpPr>
          <p:cNvPr id="46" name="Freeform: Shape 4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Θέση περιεχομένου 3">
            <a:extLst>
              <a:ext uri="{FF2B5EF4-FFF2-40B4-BE49-F238E27FC236}">
                <a16:creationId xmlns:a16="http://schemas.microsoft.com/office/drawing/2014/main" id="{6D876D21-2E08-C790-7C89-B5CE72901D42}"/>
              </a:ext>
            </a:extLst>
          </p:cNvPr>
          <p:cNvSpPr>
            <a:spLocks noGrp="1"/>
          </p:cNvSpPr>
          <p:nvPr>
            <p:ph idx="1"/>
          </p:nvPr>
        </p:nvSpPr>
        <p:spPr>
          <a:xfrm>
            <a:off x="6116084" y="609601"/>
            <a:ext cx="5511296" cy="5175624"/>
          </a:xfrm>
        </p:spPr>
        <p:txBody>
          <a:bodyPr anchor="ctr">
            <a:normAutofit/>
          </a:bodyPr>
          <a:lstStyle/>
          <a:p>
            <a:pPr marL="0" indent="0">
              <a:lnSpc>
                <a:spcPct val="200000"/>
              </a:lnSpc>
              <a:buNone/>
            </a:pPr>
            <a:r>
              <a:rPr lang="el-GR" sz="2400" dirty="0">
                <a:solidFill>
                  <a:srgbClr val="FFFFFF"/>
                </a:solidFill>
              </a:rPr>
              <a:t>Η </a:t>
            </a:r>
            <a:r>
              <a:rPr lang="el-GR" sz="2400" b="0" i="0" u="none" strike="noStrike" baseline="0" dirty="0" err="1">
                <a:solidFill>
                  <a:srgbClr val="FFFFFF"/>
                </a:solidFill>
              </a:rPr>
              <a:t>κυτοκινίνη</a:t>
            </a:r>
            <a:r>
              <a:rPr lang="el-GR" sz="2400" dirty="0">
                <a:solidFill>
                  <a:srgbClr val="FFFFFF"/>
                </a:solidFill>
              </a:rPr>
              <a:t> κατευθύνεται από τη ρίζα προς το υπέργειο τμήμα το φυτού και επηρεάζει αρκετές διαδικασίες αύξησης του φυτού, επειδή προκαλεί κινητοποίηση των θρεπτικών ουσιών, όπως την ανάπτυξη των παραγωγικών οργάνων και των σταφυλιών</a:t>
            </a:r>
          </a:p>
        </p:txBody>
      </p:sp>
    </p:spTree>
    <p:extLst>
      <p:ext uri="{BB962C8B-B14F-4D97-AF65-F5344CB8AC3E}">
        <p14:creationId xmlns:p14="http://schemas.microsoft.com/office/powerpoint/2010/main" val="303712316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5B95CB1E-1FA6-535E-72AA-86487576AF58}"/>
              </a:ext>
            </a:extLst>
          </p:cNvPr>
          <p:cNvSpPr>
            <a:spLocks noGrp="1"/>
          </p:cNvSpPr>
          <p:nvPr>
            <p:ph type="title"/>
          </p:nvPr>
        </p:nvSpPr>
        <p:spPr>
          <a:xfrm>
            <a:off x="673754" y="643467"/>
            <a:ext cx="4203045" cy="1375608"/>
          </a:xfrm>
        </p:spPr>
        <p:txBody>
          <a:bodyPr vert="horz" lIns="91440" tIns="45720" rIns="91440" bIns="45720" rtlCol="0" anchor="ctr">
            <a:normAutofit/>
          </a:bodyPr>
          <a:lstStyle/>
          <a:p>
            <a:pPr>
              <a:lnSpc>
                <a:spcPct val="90000"/>
              </a:lnSpc>
            </a:pPr>
            <a:r>
              <a:rPr lang="en-US" sz="3100" dirty="0" err="1">
                <a:solidFill>
                  <a:schemeClr val="bg1"/>
                </a:solidFill>
              </a:rPr>
              <a:t>Αν</a:t>
            </a:r>
            <a:r>
              <a:rPr lang="en-US" sz="3100" dirty="0">
                <a:solidFill>
                  <a:schemeClr val="bg1"/>
                </a:solidFill>
              </a:rPr>
              <a:t>ατομία ενός αμπελιού </a:t>
            </a:r>
            <a:r>
              <a:rPr lang="en-US" sz="3100" dirty="0">
                <a:solidFill>
                  <a:schemeClr val="bg1"/>
                </a:solidFill>
                <a:effectLst>
                  <a:outerShdw blurRad="38100" dist="38100" dir="2700000" algn="tl">
                    <a:srgbClr val="000000">
                      <a:alpha val="43137"/>
                    </a:srgbClr>
                  </a:outerShdw>
                </a:effectLst>
              </a:rPr>
              <a:t>Ριζικό σύστημα</a:t>
            </a:r>
            <a:endParaRPr lang="en-US" sz="3100" dirty="0">
              <a:solidFill>
                <a:schemeClr val="bg1"/>
              </a:solidFill>
            </a:endParaRPr>
          </a:p>
        </p:txBody>
      </p:sp>
      <p:sp>
        <p:nvSpPr>
          <p:cNvPr id="3" name="Θέση περιεχομένου 11">
            <a:extLst>
              <a:ext uri="{FF2B5EF4-FFF2-40B4-BE49-F238E27FC236}">
                <a16:creationId xmlns:a16="http://schemas.microsoft.com/office/drawing/2014/main" id="{69B5E4E1-CF25-146A-3983-64510C3774B1}"/>
              </a:ext>
            </a:extLst>
          </p:cNvPr>
          <p:cNvSpPr txBox="1">
            <a:spLocks/>
          </p:cNvSpPr>
          <p:nvPr/>
        </p:nvSpPr>
        <p:spPr>
          <a:xfrm>
            <a:off x="438241" y="2662542"/>
            <a:ext cx="3973943" cy="3440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Clr>
                <a:schemeClr val="accent1"/>
              </a:buClr>
              <a:buSzPct val="80000"/>
              <a:buNone/>
              <a:defRPr/>
            </a:pPr>
            <a:r>
              <a:rPr lang="en-US" b="1" i="1" dirty="0" err="1">
                <a:solidFill>
                  <a:schemeClr val="bg1"/>
                </a:solidFill>
                <a:effectLst>
                  <a:outerShdw blurRad="38100" dist="38100" dir="2700000" algn="tl">
                    <a:srgbClr val="000000">
                      <a:alpha val="43137"/>
                    </a:srgbClr>
                  </a:outerShdw>
                </a:effectLst>
              </a:rPr>
              <a:t>Προέλευση</a:t>
            </a:r>
            <a:r>
              <a:rPr lang="en-US" b="1" i="1" dirty="0">
                <a:solidFill>
                  <a:schemeClr val="bg1"/>
                </a:solidFill>
                <a:effectLst>
                  <a:outerShdw blurRad="38100" dist="38100" dir="2700000" algn="tl">
                    <a:srgbClr val="000000">
                      <a:alpha val="43137"/>
                    </a:srgbClr>
                  </a:outerShdw>
                </a:effectLst>
              </a:rPr>
              <a:t>: </a:t>
            </a:r>
            <a:endParaRPr lang="el-GR" b="1" i="1" dirty="0">
              <a:solidFill>
                <a:schemeClr val="bg1"/>
              </a:solidFill>
              <a:effectLst>
                <a:outerShdw blurRad="38100" dist="38100" dir="2700000" algn="tl">
                  <a:srgbClr val="000000">
                    <a:alpha val="43137"/>
                  </a:srgbClr>
                </a:outerShdw>
              </a:effectLst>
            </a:endParaRPr>
          </a:p>
          <a:p>
            <a:pPr marL="0" indent="0" defTabSz="457200">
              <a:buClr>
                <a:schemeClr val="accent1"/>
              </a:buClr>
              <a:buSzPct val="80000"/>
              <a:buNone/>
              <a:defRPr/>
            </a:pPr>
            <a:endParaRPr lang="en-US" b="1" i="1" dirty="0">
              <a:solidFill>
                <a:schemeClr val="bg1"/>
              </a:solidFill>
              <a:effectLst>
                <a:outerShdw blurRad="38100" dist="38100" dir="2700000" algn="tl">
                  <a:srgbClr val="000000">
                    <a:alpha val="43137"/>
                  </a:srgbClr>
                </a:outerShdw>
              </a:effectLst>
            </a:endParaRPr>
          </a:p>
          <a:p>
            <a:pPr marL="269875" indent="-269875" defTabSz="457200">
              <a:buClr>
                <a:schemeClr val="accent1"/>
              </a:buClr>
              <a:buSzPct val="80000"/>
              <a:buFont typeface="Wingdings 3" charset="2"/>
              <a:buChar char=""/>
              <a:defRPr/>
            </a:pPr>
            <a:r>
              <a:rPr lang="en-US" b="1" i="1" dirty="0">
                <a:solidFill>
                  <a:schemeClr val="bg1"/>
                </a:solidFill>
                <a:effectLst>
                  <a:outerShdw blurRad="38100" dist="38100" dir="2700000" algn="tl">
                    <a:srgbClr val="000000">
                      <a:alpha val="43137"/>
                    </a:srgbClr>
                  </a:outerShdw>
                </a:effectLst>
              </a:rPr>
              <a:t>Σπ</a:t>
            </a:r>
            <a:r>
              <a:rPr lang="en-US" b="1" i="1" dirty="0" err="1">
                <a:solidFill>
                  <a:schemeClr val="bg1"/>
                </a:solidFill>
                <a:effectLst>
                  <a:outerShdw blurRad="38100" dist="38100" dir="2700000" algn="tl">
                    <a:srgbClr val="000000">
                      <a:alpha val="43137"/>
                    </a:srgbClr>
                  </a:outerShdw>
                </a:effectLst>
              </a:rPr>
              <a:t>όροι</a:t>
            </a:r>
            <a:r>
              <a:rPr lang="en-US" b="1" i="1" dirty="0">
                <a:solidFill>
                  <a:schemeClr val="bg1"/>
                </a:solidFill>
                <a:effectLst>
                  <a:outerShdw blurRad="38100" dist="38100" dir="2700000" algn="tl">
                    <a:srgbClr val="000000">
                      <a:alpha val="43137"/>
                    </a:srgbClr>
                  </a:outerShdw>
                </a:effectLst>
              </a:rPr>
              <a:t> (</a:t>
            </a:r>
            <a:r>
              <a:rPr lang="en-US" b="1" i="1" dirty="0" err="1">
                <a:solidFill>
                  <a:schemeClr val="bg1"/>
                </a:solidFill>
                <a:effectLst>
                  <a:outerShdw blurRad="38100" dist="38100" dir="2700000" algn="tl">
                    <a:srgbClr val="000000">
                      <a:alpha val="43137"/>
                    </a:srgbClr>
                  </a:outerShdw>
                </a:effectLst>
              </a:rPr>
              <a:t>γίγ</a:t>
            </a:r>
            <a:r>
              <a:rPr lang="en-US" b="1" i="1" dirty="0">
                <a:solidFill>
                  <a:schemeClr val="bg1"/>
                </a:solidFill>
                <a:effectLst>
                  <a:outerShdw blurRad="38100" dist="38100" dir="2700000" algn="tl">
                    <a:srgbClr val="000000">
                      <a:alpha val="43137"/>
                    </a:srgbClr>
                  </a:outerShdw>
                </a:effectLst>
              </a:rPr>
              <a:t>αρτα)</a:t>
            </a:r>
          </a:p>
          <a:p>
            <a:pPr marL="269875" indent="-269875" defTabSz="457200">
              <a:buClr>
                <a:schemeClr val="accent1"/>
              </a:buClr>
              <a:buSzPct val="80000"/>
              <a:buFont typeface="Wingdings 3" charset="2"/>
              <a:buChar char=""/>
              <a:defRPr/>
            </a:pPr>
            <a:r>
              <a:rPr lang="en-US" b="1" i="1" dirty="0" err="1">
                <a:solidFill>
                  <a:schemeClr val="bg1"/>
                </a:solidFill>
                <a:effectLst>
                  <a:outerShdw blurRad="38100" dist="38100" dir="2700000" algn="tl">
                    <a:srgbClr val="000000">
                      <a:alpha val="43137"/>
                    </a:srgbClr>
                  </a:outerShdw>
                </a:effectLst>
              </a:rPr>
              <a:t>Ριζο</a:t>
            </a:r>
            <a:r>
              <a:rPr lang="en-US" b="1" i="1" dirty="0">
                <a:solidFill>
                  <a:schemeClr val="bg1"/>
                </a:solidFill>
                <a:effectLst>
                  <a:outerShdw blurRad="38100" dist="38100" dir="2700000" algn="tl">
                    <a:srgbClr val="000000">
                      <a:alpha val="43137"/>
                    </a:srgbClr>
                  </a:outerShdw>
                </a:effectLst>
              </a:rPr>
              <a:t>βολία μοσχεύματος</a:t>
            </a:r>
          </a:p>
        </p:txBody>
      </p:sp>
      <p:sp>
        <p:nvSpPr>
          <p:cNvPr id="18" name="Isosceles Triangle 1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 name="TextBox 6">
            <a:extLst>
              <a:ext uri="{FF2B5EF4-FFF2-40B4-BE49-F238E27FC236}">
                <a16:creationId xmlns:a16="http://schemas.microsoft.com/office/drawing/2014/main" id="{3C7B97CE-EC90-5B86-5790-7D42A2921170}"/>
              </a:ext>
            </a:extLst>
          </p:cNvPr>
          <p:cNvSpPr txBox="1"/>
          <p:nvPr/>
        </p:nvSpPr>
        <p:spPr>
          <a:xfrm>
            <a:off x="6410073" y="235206"/>
            <a:ext cx="4829427" cy="1200329"/>
          </a:xfrm>
          <a:prstGeom prst="rect">
            <a:avLst/>
          </a:prstGeom>
          <a:noFill/>
        </p:spPr>
        <p:txBody>
          <a:bodyPr wrap="square">
            <a:spAutoFit/>
          </a:bodyPr>
          <a:lstStyle/>
          <a:p>
            <a:pPr marL="269875" indent="-269875">
              <a:spcAft>
                <a:spcPts val="2400"/>
              </a:spcAft>
              <a:buClr>
                <a:srgbClr val="FFFF00"/>
              </a:buClr>
              <a:buSzPct val="150000"/>
              <a:buFont typeface="Wingdings" pitchFamily="2" charset="2"/>
              <a:buChar char="§"/>
              <a:defRPr/>
            </a:pPr>
            <a:r>
              <a:rPr lang="el-GR" b="1" i="1" kern="0" dirty="0">
                <a:effectLst>
                  <a:outerShdw blurRad="38100" dist="38100" dir="2700000" algn="tl">
                    <a:srgbClr val="000000">
                      <a:alpha val="43137"/>
                    </a:srgbClr>
                  </a:outerShdw>
                </a:effectLst>
                <a:latin typeface="Candara" pitchFamily="34" charset="0"/>
              </a:rPr>
              <a:t>Η ανάπτυξη, κατεύθυνση και η ένταση του αποικισμού, εξαρτώνται από τις ιδιότητες του εδάφους, το βιότυπο του υποκειμένου, την καλλιεργητική πρακτική</a:t>
            </a:r>
            <a:endParaRPr lang="el-GR" sz="1600" b="1" i="1" kern="0" dirty="0">
              <a:effectLst>
                <a:outerShdw blurRad="38100" dist="38100" dir="2700000" algn="tl">
                  <a:srgbClr val="000000">
                    <a:alpha val="43137"/>
                  </a:srgbClr>
                </a:outerShdw>
              </a:effectLst>
              <a:latin typeface="Candara" pitchFamily="34" charset="0"/>
            </a:endParaRPr>
          </a:p>
        </p:txBody>
      </p:sp>
      <p:pic>
        <p:nvPicPr>
          <p:cNvPr id="5" name="Εικόνα 4">
            <a:extLst>
              <a:ext uri="{FF2B5EF4-FFF2-40B4-BE49-F238E27FC236}">
                <a16:creationId xmlns:a16="http://schemas.microsoft.com/office/drawing/2014/main" id="{8D5983B6-43C4-5ABD-DEE3-CA32DD9D2F47}"/>
              </a:ext>
            </a:extLst>
          </p:cNvPr>
          <p:cNvPicPr>
            <a:picLocks noChangeAspect="1"/>
          </p:cNvPicPr>
          <p:nvPr/>
        </p:nvPicPr>
        <p:blipFill>
          <a:blip r:embed="rId2"/>
          <a:stretch>
            <a:fillRect/>
          </a:stretch>
        </p:blipFill>
        <p:spPr>
          <a:xfrm>
            <a:off x="7451788" y="2036212"/>
            <a:ext cx="2251456" cy="4821788"/>
          </a:xfrm>
          <a:prstGeom prst="rect">
            <a:avLst/>
          </a:prstGeom>
        </p:spPr>
      </p:pic>
    </p:spTree>
    <p:extLst>
      <p:ext uri="{BB962C8B-B14F-4D97-AF65-F5344CB8AC3E}">
        <p14:creationId xmlns:p14="http://schemas.microsoft.com/office/powerpoint/2010/main" val="2247077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95CB1E-1FA6-535E-72AA-86487576AF58}"/>
              </a:ext>
            </a:extLst>
          </p:cNvPr>
          <p:cNvSpPr>
            <a:spLocks noGrp="1"/>
          </p:cNvSpPr>
          <p:nvPr>
            <p:ph type="title"/>
          </p:nvPr>
        </p:nvSpPr>
        <p:spPr>
          <a:xfrm>
            <a:off x="838200" y="631825"/>
            <a:ext cx="10515600" cy="1325563"/>
          </a:xfrm>
        </p:spPr>
        <p:txBody>
          <a:bodyPr>
            <a:normAutofit/>
          </a:bodyPr>
          <a:lstStyle/>
          <a:p>
            <a:r>
              <a:rPr lang="en-US" dirty="0" err="1"/>
              <a:t>Αν</a:t>
            </a:r>
            <a:r>
              <a:rPr lang="en-US" dirty="0"/>
              <a:t>ατομία ενός αμπελιού</a:t>
            </a:r>
            <a:r>
              <a:rPr lang="el-GR" dirty="0"/>
              <a:t> </a:t>
            </a:r>
            <a:r>
              <a:rPr lang="el-GR" kern="0" dirty="0">
                <a:latin typeface="Franklin Gothic Medium Cond" pitchFamily="34" charset="0"/>
              </a:rPr>
              <a:t>Ριζικό σύστημα</a:t>
            </a:r>
            <a:endParaRPr lang="el-GR" dirty="0"/>
          </a:p>
        </p:txBody>
      </p:sp>
      <p:pic>
        <p:nvPicPr>
          <p:cNvPr id="4" name="Picture 7" descr="figure 3: root structure">
            <a:extLst>
              <a:ext uri="{FF2B5EF4-FFF2-40B4-BE49-F238E27FC236}">
                <a16:creationId xmlns:a16="http://schemas.microsoft.com/office/drawing/2014/main" id="{3064B2E3-1A0C-2DC3-1CAB-DD2D59879076}"/>
              </a:ext>
            </a:extLst>
          </p:cNvPr>
          <p:cNvPicPr>
            <a:picLocks noChangeAspect="1" noChangeArrowheads="1"/>
          </p:cNvPicPr>
          <p:nvPr/>
        </p:nvPicPr>
        <p:blipFill>
          <a:blip r:embed="rId2"/>
          <a:srcRect/>
          <a:stretch>
            <a:fillRect/>
          </a:stretch>
        </p:blipFill>
        <p:spPr bwMode="auto">
          <a:xfrm>
            <a:off x="2563813" y="2655888"/>
            <a:ext cx="6600825" cy="2914650"/>
          </a:xfrm>
          <a:prstGeom prst="rect">
            <a:avLst/>
          </a:prstGeom>
          <a:noFill/>
          <a:ln w="57150">
            <a:solidFill>
              <a:schemeClr val="accent2">
                <a:lumMod val="75000"/>
              </a:schemeClr>
            </a:solidFill>
            <a:miter lim="800000"/>
            <a:headEnd/>
            <a:tailEnd/>
          </a:ln>
        </p:spPr>
      </p:pic>
      <p:sp>
        <p:nvSpPr>
          <p:cNvPr id="5" name="TextBox 4">
            <a:extLst>
              <a:ext uri="{FF2B5EF4-FFF2-40B4-BE49-F238E27FC236}">
                <a16:creationId xmlns:a16="http://schemas.microsoft.com/office/drawing/2014/main" id="{E698AD6F-5DD0-7852-5300-61CFD2ACD7DB}"/>
              </a:ext>
            </a:extLst>
          </p:cNvPr>
          <p:cNvSpPr txBox="1"/>
          <p:nvPr/>
        </p:nvSpPr>
        <p:spPr bwMode="auto">
          <a:xfrm>
            <a:off x="2445798" y="5078413"/>
            <a:ext cx="3313113" cy="492125"/>
          </a:xfrm>
          <a:prstGeom prst="rect">
            <a:avLst/>
          </a:prstGeom>
          <a:noFill/>
        </p:spPr>
        <p:txBody>
          <a:bodyPr>
            <a:spAutoFit/>
          </a:bodyPr>
          <a:lstStyle/>
          <a:p>
            <a:pPr algn="ctr">
              <a:defRPr/>
            </a:pPr>
            <a:r>
              <a:rPr lang="el-GR" sz="2600" b="1" i="1" dirty="0">
                <a:solidFill>
                  <a:srgbClr val="FFFFFF"/>
                </a:solidFill>
                <a:effectLst>
                  <a:outerShdw blurRad="38100" dist="38100" dir="2700000" algn="tl">
                    <a:srgbClr val="000000">
                      <a:alpha val="43137"/>
                    </a:srgbClr>
                  </a:outerShdw>
                </a:effectLst>
                <a:latin typeface="Candara" pitchFamily="34" charset="0"/>
              </a:rPr>
              <a:t>σποριόφυτο</a:t>
            </a:r>
            <a:r>
              <a:rPr lang="en-US" sz="2600" b="1" i="1" dirty="0">
                <a:solidFill>
                  <a:srgbClr val="FFFFFF"/>
                </a:solidFill>
                <a:effectLst>
                  <a:outerShdw blurRad="38100" dist="38100" dir="2700000" algn="tl">
                    <a:srgbClr val="000000">
                      <a:alpha val="43137"/>
                    </a:srgbClr>
                  </a:outerShdw>
                </a:effectLst>
                <a:latin typeface="Candara" pitchFamily="34" charset="0"/>
              </a:rPr>
              <a:t> </a:t>
            </a:r>
            <a:endParaRPr lang="el-GR" sz="2600" b="1" i="1" dirty="0">
              <a:solidFill>
                <a:srgbClr val="FFFFFF"/>
              </a:solidFill>
              <a:effectLst>
                <a:outerShdw blurRad="38100" dist="38100" dir="2700000" algn="tl">
                  <a:srgbClr val="000000">
                    <a:alpha val="43137"/>
                  </a:srgbClr>
                </a:outerShdw>
              </a:effectLst>
              <a:latin typeface="Candara" pitchFamily="34" charset="0"/>
            </a:endParaRPr>
          </a:p>
        </p:txBody>
      </p:sp>
      <p:sp>
        <p:nvSpPr>
          <p:cNvPr id="8" name="TextBox 7">
            <a:extLst>
              <a:ext uri="{FF2B5EF4-FFF2-40B4-BE49-F238E27FC236}">
                <a16:creationId xmlns:a16="http://schemas.microsoft.com/office/drawing/2014/main" id="{1FD8F7BC-710F-1714-6DB3-9FB30EF84365}"/>
              </a:ext>
            </a:extLst>
          </p:cNvPr>
          <p:cNvSpPr txBox="1"/>
          <p:nvPr/>
        </p:nvSpPr>
        <p:spPr bwMode="auto">
          <a:xfrm>
            <a:off x="5758911" y="5078413"/>
            <a:ext cx="3313113" cy="461963"/>
          </a:xfrm>
          <a:prstGeom prst="rect">
            <a:avLst/>
          </a:prstGeom>
          <a:noFill/>
        </p:spPr>
        <p:txBody>
          <a:bodyPr>
            <a:spAutoFit/>
          </a:bodyPr>
          <a:lstStyle/>
          <a:p>
            <a:pPr algn="ctr">
              <a:defRPr/>
            </a:pPr>
            <a:r>
              <a:rPr lang="el-GR" b="1" i="1" dirty="0" err="1">
                <a:solidFill>
                  <a:srgbClr val="FFFFFF"/>
                </a:solidFill>
                <a:effectLst>
                  <a:outerShdw blurRad="38100" dist="38100" dir="2700000" algn="tl">
                    <a:srgbClr val="000000">
                      <a:alpha val="43137"/>
                    </a:srgbClr>
                  </a:outerShdw>
                </a:effectLst>
                <a:latin typeface="Candara" pitchFamily="34" charset="0"/>
              </a:rPr>
              <a:t>Ριζοβολία</a:t>
            </a:r>
            <a:r>
              <a:rPr lang="el-GR" b="1" i="1" dirty="0">
                <a:solidFill>
                  <a:srgbClr val="FFFFFF"/>
                </a:solidFill>
                <a:effectLst>
                  <a:outerShdw blurRad="38100" dist="38100" dir="2700000" algn="tl">
                    <a:srgbClr val="000000">
                      <a:alpha val="43137"/>
                    </a:srgbClr>
                  </a:outerShdw>
                </a:effectLst>
                <a:latin typeface="Candara" pitchFamily="34" charset="0"/>
              </a:rPr>
              <a:t> μοσχεύματος</a:t>
            </a:r>
          </a:p>
        </p:txBody>
      </p:sp>
    </p:spTree>
    <p:extLst>
      <p:ext uri="{BB962C8B-B14F-4D97-AF65-F5344CB8AC3E}">
        <p14:creationId xmlns:p14="http://schemas.microsoft.com/office/powerpoint/2010/main" val="1041866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6FE2946A-0BE5-7B05-3AAC-45CDF3FACDB3}"/>
              </a:ext>
            </a:extLst>
          </p:cNvPr>
          <p:cNvSpPr>
            <a:spLocks noGrp="1"/>
          </p:cNvSpPr>
          <p:nvPr>
            <p:ph type="title"/>
          </p:nvPr>
        </p:nvSpPr>
        <p:spPr>
          <a:xfrm>
            <a:off x="673754" y="643467"/>
            <a:ext cx="4203045" cy="1375608"/>
          </a:xfrm>
        </p:spPr>
        <p:txBody>
          <a:bodyPr anchor="ctr">
            <a:normAutofit/>
          </a:bodyPr>
          <a:lstStyle/>
          <a:p>
            <a:pPr>
              <a:lnSpc>
                <a:spcPct val="90000"/>
              </a:lnSpc>
            </a:pPr>
            <a:r>
              <a:rPr lang="en-US" sz="3100">
                <a:solidFill>
                  <a:schemeClr val="bg1"/>
                </a:solidFill>
              </a:rPr>
              <a:t>Ανατομία ενός αμπελιού</a:t>
            </a:r>
            <a:r>
              <a:rPr lang="el-GR" sz="3100">
                <a:solidFill>
                  <a:schemeClr val="bg1"/>
                </a:solidFill>
              </a:rPr>
              <a:t> </a:t>
            </a:r>
            <a:r>
              <a:rPr lang="el-GR" sz="3100" kern="0">
                <a:solidFill>
                  <a:schemeClr val="bg1"/>
                </a:solidFill>
                <a:latin typeface="Franklin Gothic Medium Cond" pitchFamily="34" charset="0"/>
              </a:rPr>
              <a:t>Ριζικό σύστημα</a:t>
            </a:r>
            <a:endParaRPr lang="el-GR" sz="3100">
              <a:solidFill>
                <a:schemeClr val="bg1"/>
              </a:solidFill>
            </a:endParaRPr>
          </a:p>
        </p:txBody>
      </p:sp>
      <p:sp>
        <p:nvSpPr>
          <p:cNvPr id="3" name="Θέση περιεχομένου 2">
            <a:extLst>
              <a:ext uri="{FF2B5EF4-FFF2-40B4-BE49-F238E27FC236}">
                <a16:creationId xmlns:a16="http://schemas.microsoft.com/office/drawing/2014/main" id="{0747D1D8-BA34-D3B5-DD52-4840E3F66144}"/>
              </a:ext>
            </a:extLst>
          </p:cNvPr>
          <p:cNvSpPr>
            <a:spLocks noGrp="1"/>
          </p:cNvSpPr>
          <p:nvPr>
            <p:ph idx="1"/>
          </p:nvPr>
        </p:nvSpPr>
        <p:spPr>
          <a:xfrm>
            <a:off x="673754" y="2160589"/>
            <a:ext cx="3986372" cy="4516435"/>
          </a:xfrm>
        </p:spPr>
        <p:txBody>
          <a:bodyPr>
            <a:normAutofit fontScale="92500" lnSpcReduction="20000"/>
          </a:bodyPr>
          <a:lstStyle/>
          <a:p>
            <a:pPr>
              <a:lnSpc>
                <a:spcPct val="90000"/>
              </a:lnSpc>
              <a:spcAft>
                <a:spcPts val="3600"/>
              </a:spcAft>
              <a:defRPr/>
            </a:pPr>
            <a:r>
              <a:rPr lang="el-GR" sz="2000" b="1" i="1" kern="0" dirty="0">
                <a:solidFill>
                  <a:schemeClr val="bg1"/>
                </a:solidFill>
                <a:effectLst>
                  <a:outerShdw blurRad="38100" dist="38100" dir="2700000" algn="tl">
                    <a:srgbClr val="000000">
                      <a:alpha val="43137"/>
                    </a:srgbClr>
                  </a:outerShdw>
                </a:effectLst>
                <a:latin typeface="Candara" pitchFamily="34" charset="0"/>
              </a:rPr>
              <a:t>Ανάπτυξη νεαρής ρίζας: </a:t>
            </a:r>
            <a:r>
              <a:rPr lang="el-GR" sz="2000" b="1" dirty="0">
                <a:solidFill>
                  <a:schemeClr val="bg1"/>
                </a:solidFill>
                <a:effectLst>
                  <a:outerShdw blurRad="38100" dist="38100" dir="2700000" algn="tl">
                    <a:srgbClr val="000000">
                      <a:alpha val="43137"/>
                    </a:srgbClr>
                  </a:outerShdw>
                </a:effectLst>
                <a:latin typeface="Candara" pitchFamily="34" charset="0"/>
              </a:rPr>
              <a:t>Ανάλογα με τις συνθήκες/κατάσταση εδάφους:</a:t>
            </a:r>
          </a:p>
          <a:p>
            <a:pPr marL="269875" indent="-269875">
              <a:lnSpc>
                <a:spcPct val="90000"/>
              </a:lnSpc>
              <a:spcAft>
                <a:spcPts val="2400"/>
              </a:spcAft>
              <a:buClr>
                <a:srgbClr val="FFFF00"/>
              </a:buClr>
              <a:buSzPct val="150000"/>
              <a:buFont typeface="Wingdings" pitchFamily="2" charset="2"/>
              <a:buChar char="§"/>
              <a:defRPr/>
            </a:pPr>
            <a:r>
              <a:rPr lang="el-GR" sz="2000" b="1" dirty="0">
                <a:solidFill>
                  <a:schemeClr val="bg1"/>
                </a:solidFill>
                <a:effectLst>
                  <a:outerShdw blurRad="38100" dist="38100" dir="2700000" algn="tl">
                    <a:srgbClr val="000000">
                      <a:alpha val="43137"/>
                    </a:srgbClr>
                  </a:outerShdw>
                </a:effectLst>
                <a:latin typeface="Candara" pitchFamily="34" charset="0"/>
              </a:rPr>
              <a:t>Έντονη ανάπτυξη τα πρώτα 7-8 χρόνια</a:t>
            </a:r>
          </a:p>
          <a:p>
            <a:pPr marL="269875" indent="-269875">
              <a:lnSpc>
                <a:spcPct val="90000"/>
              </a:lnSpc>
              <a:spcAft>
                <a:spcPts val="2400"/>
              </a:spcAft>
              <a:buClr>
                <a:srgbClr val="FFFF00"/>
              </a:buClr>
              <a:buSzPct val="150000"/>
              <a:buFont typeface="Wingdings" pitchFamily="2" charset="2"/>
              <a:buChar char="§"/>
              <a:defRPr/>
            </a:pPr>
            <a:r>
              <a:rPr lang="el-GR" sz="2000" b="1" dirty="0">
                <a:solidFill>
                  <a:schemeClr val="bg1"/>
                </a:solidFill>
                <a:effectLst>
                  <a:outerShdw blurRad="38100" dist="38100" dir="2700000" algn="tl">
                    <a:srgbClr val="000000">
                      <a:alpha val="43137"/>
                    </a:srgbClr>
                  </a:outerShdw>
                </a:effectLst>
                <a:latin typeface="Candara" pitchFamily="34" charset="0"/>
              </a:rPr>
              <a:t>Ενηλικίωση-επιβράδυνση ανάπτυξης</a:t>
            </a:r>
          </a:p>
          <a:p>
            <a:pPr marL="269875" indent="-269875">
              <a:lnSpc>
                <a:spcPct val="90000"/>
              </a:lnSpc>
              <a:spcAft>
                <a:spcPts val="2400"/>
              </a:spcAft>
              <a:buClr>
                <a:srgbClr val="FFFF00"/>
              </a:buClr>
              <a:buSzPct val="150000"/>
              <a:buFont typeface="Wingdings" pitchFamily="2" charset="2"/>
              <a:buChar char="§"/>
              <a:defRPr/>
            </a:pPr>
            <a:r>
              <a:rPr lang="el-GR" sz="2000" b="1" dirty="0">
                <a:solidFill>
                  <a:schemeClr val="bg1"/>
                </a:solidFill>
                <a:effectLst>
                  <a:outerShdw blurRad="38100" dist="38100" dir="2700000" algn="tl">
                    <a:srgbClr val="000000">
                      <a:alpha val="43137"/>
                    </a:srgbClr>
                  </a:outerShdw>
                </a:effectLst>
                <a:latin typeface="Candara" pitchFamily="34" charset="0"/>
              </a:rPr>
              <a:t>Εξασθένηση του ριζικού συστήματος μετά τα 20 χρόνια</a:t>
            </a:r>
          </a:p>
          <a:p>
            <a:pPr marL="269875" indent="-269875">
              <a:lnSpc>
                <a:spcPct val="90000"/>
              </a:lnSpc>
              <a:spcAft>
                <a:spcPts val="2400"/>
              </a:spcAft>
              <a:buClr>
                <a:srgbClr val="FFFF00"/>
              </a:buClr>
              <a:buSzPct val="150000"/>
              <a:buFont typeface="Wingdings" pitchFamily="2" charset="2"/>
              <a:buChar char="§"/>
              <a:defRPr/>
            </a:pPr>
            <a:r>
              <a:rPr lang="el-GR" sz="2000" b="1" dirty="0">
                <a:solidFill>
                  <a:schemeClr val="bg1"/>
                </a:solidFill>
                <a:effectLst>
                  <a:outerShdw blurRad="38100" dist="38100" dir="2700000" algn="tl">
                    <a:srgbClr val="000000">
                      <a:alpha val="43137"/>
                    </a:srgbClr>
                  </a:outerShdw>
                </a:effectLst>
                <a:latin typeface="Candara" pitchFamily="34" charset="0"/>
              </a:rPr>
              <a:t>Γηρασμός</a:t>
            </a:r>
          </a:p>
          <a:p>
            <a:pPr>
              <a:lnSpc>
                <a:spcPct val="90000"/>
              </a:lnSpc>
            </a:pPr>
            <a:endParaRPr lang="el-GR" sz="2000" dirty="0">
              <a:solidFill>
                <a:schemeClr val="bg1"/>
              </a:solidFill>
            </a:endParaRPr>
          </a:p>
        </p:txBody>
      </p:sp>
      <p:pic>
        <p:nvPicPr>
          <p:cNvPr id="4" name="Picture 7" descr="Bare root mature vines ready for shipment">
            <a:hlinkClick r:id="rId2" tooltip="Photo Sharing"/>
            <a:extLst>
              <a:ext uri="{FF2B5EF4-FFF2-40B4-BE49-F238E27FC236}">
                <a16:creationId xmlns:a16="http://schemas.microsoft.com/office/drawing/2014/main" id="{084E0E88-662C-682B-04CD-613E8C6E07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292384"/>
            <a:ext cx="4788479" cy="63846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 name="TextBox 4">
            <a:extLst>
              <a:ext uri="{FF2B5EF4-FFF2-40B4-BE49-F238E27FC236}">
                <a16:creationId xmlns:a16="http://schemas.microsoft.com/office/drawing/2014/main" id="{5EAA6C1A-FB21-276B-880D-2E7F4F33F757}"/>
              </a:ext>
            </a:extLst>
          </p:cNvPr>
          <p:cNvSpPr txBox="1"/>
          <p:nvPr/>
        </p:nvSpPr>
        <p:spPr bwMode="auto">
          <a:xfrm>
            <a:off x="6269309" y="916140"/>
            <a:ext cx="1943100" cy="830262"/>
          </a:xfrm>
          <a:prstGeom prst="rect">
            <a:avLst/>
          </a:prstGeom>
          <a:noFill/>
        </p:spPr>
        <p:txBody>
          <a:bodyPr>
            <a:spAutoFit/>
          </a:bodyPr>
          <a:lstStyle/>
          <a:p>
            <a:pPr>
              <a:defRPr/>
            </a:pPr>
            <a:r>
              <a:rPr lang="el-GR" b="1" dirty="0">
                <a:solidFill>
                  <a:srgbClr val="FFFFFF"/>
                </a:solidFill>
                <a:effectLst>
                  <a:outerShdw blurRad="38100" dist="38100" dir="2700000" algn="tl">
                    <a:srgbClr val="000000">
                      <a:alpha val="43137"/>
                    </a:srgbClr>
                  </a:outerShdw>
                </a:effectLst>
                <a:latin typeface="Arial Narrow" pitchFamily="34" charset="0"/>
              </a:rPr>
              <a:t>Ρίζα ενός έτους</a:t>
            </a:r>
          </a:p>
        </p:txBody>
      </p:sp>
      <p:sp>
        <p:nvSpPr>
          <p:cNvPr id="6" name="TextBox 5">
            <a:extLst>
              <a:ext uri="{FF2B5EF4-FFF2-40B4-BE49-F238E27FC236}">
                <a16:creationId xmlns:a16="http://schemas.microsoft.com/office/drawing/2014/main" id="{2F38B6E9-E618-51FE-2507-0D72CCAD546E}"/>
              </a:ext>
            </a:extLst>
          </p:cNvPr>
          <p:cNvSpPr txBox="1"/>
          <p:nvPr/>
        </p:nvSpPr>
        <p:spPr bwMode="auto">
          <a:xfrm>
            <a:off x="9320252" y="3309938"/>
            <a:ext cx="1692275" cy="862012"/>
          </a:xfrm>
          <a:prstGeom prst="rect">
            <a:avLst/>
          </a:prstGeom>
          <a:noFill/>
        </p:spPr>
        <p:txBody>
          <a:bodyPr>
            <a:spAutoFit/>
          </a:bodyPr>
          <a:lstStyle/>
          <a:p>
            <a:pPr>
              <a:defRPr/>
            </a:pPr>
            <a:r>
              <a:rPr lang="el-GR" b="1" dirty="0">
                <a:solidFill>
                  <a:srgbClr val="FFFFFF"/>
                </a:solidFill>
                <a:effectLst>
                  <a:outerShdw blurRad="38100" dist="38100" dir="2700000" algn="tl">
                    <a:srgbClr val="000000">
                      <a:alpha val="43137"/>
                    </a:srgbClr>
                  </a:outerShdw>
                </a:effectLst>
                <a:latin typeface="Arial Narrow" pitchFamily="34" charset="0"/>
              </a:rPr>
              <a:t>Ρίζα ώριμου αμπελιού</a:t>
            </a:r>
          </a:p>
        </p:txBody>
      </p:sp>
    </p:spTree>
    <p:extLst>
      <p:ext uri="{BB962C8B-B14F-4D97-AF65-F5344CB8AC3E}">
        <p14:creationId xmlns:p14="http://schemas.microsoft.com/office/powerpoint/2010/main" val="994897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832EF1A9-D1C6-94B0-3CAC-F3D66A4F4BC5}"/>
              </a:ext>
            </a:extLst>
          </p:cNvPr>
          <p:cNvSpPr>
            <a:spLocks noGrp="1"/>
          </p:cNvSpPr>
          <p:nvPr>
            <p:ph type="title"/>
          </p:nvPr>
        </p:nvSpPr>
        <p:spPr>
          <a:xfrm>
            <a:off x="673754" y="643467"/>
            <a:ext cx="4203045" cy="1375608"/>
          </a:xfrm>
        </p:spPr>
        <p:txBody>
          <a:bodyPr anchor="ctr">
            <a:normAutofit/>
          </a:bodyPr>
          <a:lstStyle/>
          <a:p>
            <a:pPr>
              <a:lnSpc>
                <a:spcPct val="90000"/>
              </a:lnSpc>
            </a:pPr>
            <a:r>
              <a:rPr lang="en-US" sz="3100" dirty="0" err="1">
                <a:solidFill>
                  <a:schemeClr val="bg1"/>
                </a:solidFill>
              </a:rPr>
              <a:t>Αν</a:t>
            </a:r>
            <a:r>
              <a:rPr lang="en-US" sz="3100" dirty="0">
                <a:solidFill>
                  <a:schemeClr val="bg1"/>
                </a:solidFill>
              </a:rPr>
              <a:t>ατομία ενός αμπελιού</a:t>
            </a:r>
            <a:r>
              <a:rPr lang="el-GR" sz="3100" dirty="0">
                <a:solidFill>
                  <a:schemeClr val="bg1"/>
                </a:solidFill>
              </a:rPr>
              <a:t> </a:t>
            </a:r>
            <a:r>
              <a:rPr lang="el-GR" sz="3100" kern="0" dirty="0">
                <a:solidFill>
                  <a:schemeClr val="bg1"/>
                </a:solidFill>
                <a:latin typeface="Franklin Gothic Medium Cond" pitchFamily="34" charset="0"/>
              </a:rPr>
              <a:t>Ριζικό σύστημα</a:t>
            </a:r>
            <a:endParaRPr lang="el-GR" sz="3100" dirty="0">
              <a:solidFill>
                <a:schemeClr val="bg1"/>
              </a:solidFill>
            </a:endParaRPr>
          </a:p>
        </p:txBody>
      </p:sp>
      <p:sp>
        <p:nvSpPr>
          <p:cNvPr id="4" name="Θέση περιεχομένου 3">
            <a:extLst>
              <a:ext uri="{FF2B5EF4-FFF2-40B4-BE49-F238E27FC236}">
                <a16:creationId xmlns:a16="http://schemas.microsoft.com/office/drawing/2014/main" id="{96076952-B829-DC56-EDF8-CCA57540856C}"/>
              </a:ext>
            </a:extLst>
          </p:cNvPr>
          <p:cNvSpPr txBox="1">
            <a:spLocks noGrp="1"/>
          </p:cNvSpPr>
          <p:nvPr>
            <p:ph idx="1"/>
          </p:nvPr>
        </p:nvSpPr>
        <p:spPr>
          <a:xfrm>
            <a:off x="673754" y="2160589"/>
            <a:ext cx="3986372" cy="4478335"/>
          </a:xfrm>
          <a:prstGeom prst="rect">
            <a:avLst/>
          </a:prstGeom>
        </p:spPr>
        <p:txBody>
          <a:bodyPr>
            <a:normAutofit lnSpcReduction="10000"/>
          </a:bodyPr>
          <a:lstStyle/>
          <a:p>
            <a:pPr>
              <a:lnSpc>
                <a:spcPct val="90000"/>
              </a:lnSpc>
              <a:spcAft>
                <a:spcPts val="2400"/>
              </a:spcAft>
              <a:defRPr/>
            </a:pPr>
            <a:r>
              <a:rPr lang="el-GR" sz="2000" b="1" i="1" kern="0" dirty="0">
                <a:solidFill>
                  <a:schemeClr val="bg1"/>
                </a:solidFill>
                <a:effectLst>
                  <a:outerShdw blurRad="38100" dist="38100" dir="2700000" algn="tl">
                    <a:srgbClr val="000000">
                      <a:alpha val="43137"/>
                    </a:srgbClr>
                  </a:outerShdw>
                </a:effectLst>
                <a:latin typeface="Candara" pitchFamily="34" charset="0"/>
              </a:rPr>
              <a:t>Μορφολογία νεαρής ρίζας: </a:t>
            </a:r>
          </a:p>
          <a:p>
            <a:pPr marL="269875" indent="-269875">
              <a:lnSpc>
                <a:spcPct val="90000"/>
              </a:lnSpc>
              <a:spcAft>
                <a:spcPts val="2400"/>
              </a:spcAft>
              <a:buClr>
                <a:srgbClr val="FFFF00"/>
              </a:buClr>
              <a:buSzPct val="150000"/>
              <a:buFont typeface="Wingdings" pitchFamily="2" charset="2"/>
              <a:buChar char="§"/>
              <a:defRPr/>
            </a:pPr>
            <a:r>
              <a:rPr lang="el-GR" sz="2000" b="1" i="1" kern="0" dirty="0">
                <a:solidFill>
                  <a:schemeClr val="bg1"/>
                </a:solidFill>
                <a:effectLst>
                  <a:outerShdw blurRad="38100" dist="38100" dir="2700000" algn="tl">
                    <a:srgbClr val="000000">
                      <a:alpha val="43137"/>
                    </a:srgbClr>
                  </a:outerShdw>
                </a:effectLst>
                <a:latin typeface="Candara" pitchFamily="34" charset="0"/>
              </a:rPr>
              <a:t>Ζώνη ριζικών </a:t>
            </a:r>
            <a:r>
              <a:rPr lang="el-GR" sz="2000" b="1" i="1" kern="0" dirty="0" err="1">
                <a:solidFill>
                  <a:schemeClr val="bg1"/>
                </a:solidFill>
                <a:effectLst>
                  <a:outerShdw blurRad="38100" dist="38100" dir="2700000" algn="tl">
                    <a:srgbClr val="000000">
                      <a:alpha val="43137"/>
                    </a:srgbClr>
                  </a:outerShdw>
                </a:effectLst>
                <a:latin typeface="Candara" pitchFamily="34" charset="0"/>
              </a:rPr>
              <a:t>τριχιδίων</a:t>
            </a:r>
            <a:br>
              <a:rPr lang="el-GR" sz="2000" b="1" i="1" kern="0" dirty="0">
                <a:solidFill>
                  <a:schemeClr val="bg1"/>
                </a:solidFill>
                <a:effectLst>
                  <a:outerShdw blurRad="38100" dist="38100" dir="2700000" algn="tl">
                    <a:srgbClr val="000000">
                      <a:alpha val="43137"/>
                    </a:srgbClr>
                  </a:outerShdw>
                </a:effectLst>
                <a:latin typeface="Candara" pitchFamily="34" charset="0"/>
              </a:rPr>
            </a:br>
            <a:r>
              <a:rPr lang="el-GR" sz="2000" b="1" i="1" kern="0" dirty="0">
                <a:solidFill>
                  <a:schemeClr val="bg1"/>
                </a:solidFill>
                <a:effectLst>
                  <a:outerShdw blurRad="38100" dist="38100" dir="2700000" algn="tl">
                    <a:srgbClr val="000000">
                      <a:alpha val="43137"/>
                    </a:srgbClr>
                  </a:outerShdw>
                </a:effectLst>
                <a:latin typeface="Candara" pitchFamily="34" charset="0"/>
              </a:rPr>
              <a:t>(απορρόφηση νερού &amp; στοιχείων </a:t>
            </a:r>
          </a:p>
          <a:p>
            <a:pPr marL="269875" indent="-269875">
              <a:lnSpc>
                <a:spcPct val="90000"/>
              </a:lnSpc>
              <a:spcAft>
                <a:spcPts val="2400"/>
              </a:spcAft>
              <a:buClr>
                <a:srgbClr val="FFFF00"/>
              </a:buClr>
              <a:buSzPct val="150000"/>
              <a:buFont typeface="Wingdings" pitchFamily="2" charset="2"/>
              <a:buChar char="§"/>
              <a:defRPr/>
            </a:pPr>
            <a:r>
              <a:rPr lang="el-GR" sz="2000" b="1" i="1" kern="0" dirty="0">
                <a:solidFill>
                  <a:schemeClr val="bg1"/>
                </a:solidFill>
                <a:effectLst>
                  <a:outerShdw blurRad="38100" dist="38100" dir="2700000" algn="tl">
                    <a:srgbClr val="000000">
                      <a:alpha val="43137"/>
                    </a:srgbClr>
                  </a:outerShdw>
                </a:effectLst>
                <a:latin typeface="Candara" pitchFamily="34" charset="0"/>
              </a:rPr>
              <a:t>Ζώνη  επιμήκυνσης</a:t>
            </a:r>
            <a:br>
              <a:rPr lang="el-GR" sz="2000" b="1" i="1" kern="0" dirty="0">
                <a:solidFill>
                  <a:schemeClr val="bg1"/>
                </a:solidFill>
                <a:effectLst>
                  <a:outerShdw blurRad="38100" dist="38100" dir="2700000" algn="tl">
                    <a:srgbClr val="000000">
                      <a:alpha val="43137"/>
                    </a:srgbClr>
                  </a:outerShdw>
                </a:effectLst>
                <a:latin typeface="Candara" pitchFamily="34" charset="0"/>
              </a:rPr>
            </a:br>
            <a:r>
              <a:rPr lang="el-GR" sz="2000" b="1" i="1" kern="0" dirty="0">
                <a:solidFill>
                  <a:schemeClr val="bg1"/>
                </a:solidFill>
                <a:effectLst>
                  <a:outerShdw blurRad="38100" dist="38100" dir="2700000" algn="tl">
                    <a:srgbClr val="000000">
                      <a:alpha val="43137"/>
                    </a:srgbClr>
                  </a:outerShdw>
                </a:effectLst>
                <a:latin typeface="Candara" pitchFamily="34" charset="0"/>
              </a:rPr>
              <a:t>(αύξηση του ριζιδίου – αποικισμός εδάφους)</a:t>
            </a:r>
          </a:p>
          <a:p>
            <a:pPr marL="269875" indent="-269875">
              <a:lnSpc>
                <a:spcPct val="90000"/>
              </a:lnSpc>
              <a:spcAft>
                <a:spcPts val="2400"/>
              </a:spcAft>
              <a:buClr>
                <a:srgbClr val="FFFF00"/>
              </a:buClr>
              <a:buSzPct val="150000"/>
              <a:buFont typeface="Wingdings" pitchFamily="2" charset="2"/>
              <a:buChar char="§"/>
              <a:defRPr/>
            </a:pPr>
            <a:r>
              <a:rPr lang="el-GR" sz="2000" b="1" i="1" kern="0" dirty="0">
                <a:solidFill>
                  <a:schemeClr val="bg1"/>
                </a:solidFill>
                <a:effectLst>
                  <a:outerShdw blurRad="38100" dist="38100" dir="2700000" algn="tl">
                    <a:srgbClr val="000000">
                      <a:alpha val="43137"/>
                    </a:srgbClr>
                  </a:outerShdw>
                </a:effectLst>
                <a:latin typeface="Candara" pitchFamily="34" charset="0"/>
              </a:rPr>
              <a:t>Καλύπτρα</a:t>
            </a:r>
            <a:br>
              <a:rPr lang="el-GR" sz="2000" b="1" i="1" kern="0" dirty="0">
                <a:solidFill>
                  <a:schemeClr val="bg1"/>
                </a:solidFill>
                <a:effectLst>
                  <a:outerShdw blurRad="38100" dist="38100" dir="2700000" algn="tl">
                    <a:srgbClr val="000000">
                      <a:alpha val="43137"/>
                    </a:srgbClr>
                  </a:outerShdw>
                </a:effectLst>
                <a:latin typeface="Candara" pitchFamily="34" charset="0"/>
              </a:rPr>
            </a:br>
            <a:r>
              <a:rPr lang="el-GR" sz="2000" b="1" i="1" kern="0" dirty="0">
                <a:solidFill>
                  <a:schemeClr val="bg1"/>
                </a:solidFill>
                <a:effectLst>
                  <a:outerShdw blurRad="38100" dist="38100" dir="2700000" algn="tl">
                    <a:srgbClr val="000000">
                      <a:alpha val="43137"/>
                    </a:srgbClr>
                  </a:outerShdw>
                </a:effectLst>
                <a:latin typeface="Candara" pitchFamily="34" charset="0"/>
              </a:rPr>
              <a:t>(προστασία ριζιδίου-μικρή διάρκεια ζωής)</a:t>
            </a:r>
          </a:p>
          <a:p>
            <a:pPr marL="269875" indent="-269875">
              <a:lnSpc>
                <a:spcPct val="90000"/>
              </a:lnSpc>
              <a:spcAft>
                <a:spcPts val="2400"/>
              </a:spcAft>
              <a:buClr>
                <a:srgbClr val="FFFF00"/>
              </a:buClr>
              <a:buSzPct val="150000"/>
              <a:buFont typeface="Wingdings" pitchFamily="2" charset="2"/>
              <a:buChar char="§"/>
              <a:defRPr/>
            </a:pPr>
            <a:r>
              <a:rPr lang="el-GR" sz="2000" b="1" i="1" kern="0" dirty="0" err="1">
                <a:solidFill>
                  <a:srgbClr val="FFFFFF"/>
                </a:solidFill>
                <a:effectLst>
                  <a:outerShdw blurRad="38100" dist="38100" dir="2700000" algn="tl">
                    <a:srgbClr val="000000">
                      <a:alpha val="43137"/>
                    </a:srgbClr>
                  </a:outerShdw>
                </a:effectLst>
                <a:latin typeface="Candara" pitchFamily="34" charset="0"/>
              </a:rPr>
              <a:t>Μεριστωματική</a:t>
            </a:r>
            <a:r>
              <a:rPr lang="el-GR" sz="2000" b="1" i="1" kern="0" dirty="0">
                <a:solidFill>
                  <a:srgbClr val="FFFFFF"/>
                </a:solidFill>
                <a:effectLst>
                  <a:outerShdw blurRad="38100" dist="38100" dir="2700000" algn="tl">
                    <a:srgbClr val="000000">
                      <a:alpha val="43137"/>
                    </a:srgbClr>
                  </a:outerShdw>
                </a:effectLst>
                <a:latin typeface="Candara" pitchFamily="34" charset="0"/>
              </a:rPr>
              <a:t> ζώνη</a:t>
            </a:r>
            <a:endParaRPr lang="el-GR" sz="2000" b="1" i="1" kern="0" dirty="0">
              <a:solidFill>
                <a:schemeClr val="bg1"/>
              </a:solidFill>
              <a:effectLst>
                <a:outerShdw blurRad="38100" dist="38100" dir="2700000" algn="tl">
                  <a:srgbClr val="000000">
                    <a:alpha val="43137"/>
                  </a:srgbClr>
                </a:outerShdw>
              </a:effectLst>
              <a:latin typeface="Candara" pitchFamily="34" charset="0"/>
            </a:endParaRPr>
          </a:p>
        </p:txBody>
      </p:sp>
      <p:pic>
        <p:nvPicPr>
          <p:cNvPr id="5" name="Picture 3">
            <a:extLst>
              <a:ext uri="{FF2B5EF4-FFF2-40B4-BE49-F238E27FC236}">
                <a16:creationId xmlns:a16="http://schemas.microsoft.com/office/drawing/2014/main" id="{D0304B68-8EA7-E6DE-4294-99E3EDF0A0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255990"/>
            <a:ext cx="5010150" cy="65066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extBox 8">
            <a:extLst>
              <a:ext uri="{FF2B5EF4-FFF2-40B4-BE49-F238E27FC236}">
                <a16:creationId xmlns:a16="http://schemas.microsoft.com/office/drawing/2014/main" id="{33F1083A-88BB-FCE7-24A2-BE2F8A97C6BE}"/>
              </a:ext>
            </a:extLst>
          </p:cNvPr>
          <p:cNvSpPr txBox="1">
            <a:spLocks noChangeArrowheads="1"/>
          </p:cNvSpPr>
          <p:nvPr/>
        </p:nvSpPr>
        <p:spPr bwMode="auto">
          <a:xfrm>
            <a:off x="8646498" y="750888"/>
            <a:ext cx="25923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Monotype Sorts" pitchFamily="2" charset="2"/>
              <a:buChar char="§"/>
              <a:defRPr kumimoji="1" sz="3200">
                <a:solidFill>
                  <a:schemeClr val="tx1"/>
                </a:solidFill>
                <a:latin typeface="Times New Roman" panose="02020603050405020304"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spcBef>
                <a:spcPct val="0"/>
              </a:spcBef>
              <a:buClrTx/>
              <a:buFontTx/>
              <a:buNone/>
            </a:pPr>
            <a:r>
              <a:rPr kumimoji="0" lang="el-GR" altLang="el-GR" sz="2000" b="1" dirty="0">
                <a:latin typeface="Arial Narrow" panose="020B0606020202030204" pitchFamily="34" charset="0"/>
              </a:rPr>
              <a:t>Ριζίδιο της αμπέλου</a:t>
            </a:r>
          </a:p>
          <a:p>
            <a:pPr>
              <a:spcBef>
                <a:spcPct val="0"/>
              </a:spcBef>
              <a:buClrTx/>
              <a:buFontTx/>
              <a:buNone/>
            </a:pPr>
            <a:r>
              <a:rPr kumimoji="0" lang="el-GR" altLang="el-GR" sz="2000" i="1" dirty="0">
                <a:latin typeface="Arial Narrow" panose="020B0606020202030204" pitchFamily="34" charset="0"/>
              </a:rPr>
              <a:t>(η μικρότερη διακλάδωση της ρίζας)</a:t>
            </a:r>
          </a:p>
        </p:txBody>
      </p:sp>
      <p:sp>
        <p:nvSpPr>
          <p:cNvPr id="7" name="TextBox 6">
            <a:extLst>
              <a:ext uri="{FF2B5EF4-FFF2-40B4-BE49-F238E27FC236}">
                <a16:creationId xmlns:a16="http://schemas.microsoft.com/office/drawing/2014/main" id="{DF9DED4F-EF59-D218-1375-5C526C0EDE97}"/>
              </a:ext>
            </a:extLst>
          </p:cNvPr>
          <p:cNvSpPr txBox="1">
            <a:spLocks noChangeArrowheads="1"/>
          </p:cNvSpPr>
          <p:nvPr/>
        </p:nvSpPr>
        <p:spPr bwMode="auto">
          <a:xfrm>
            <a:off x="8601075" y="4727714"/>
            <a:ext cx="22780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Font typeface="Monotype Sorts" pitchFamily="2" charset="2"/>
              <a:buChar char="§"/>
              <a:defRPr kumimoji="1" sz="3200">
                <a:solidFill>
                  <a:schemeClr val="tx1"/>
                </a:solidFill>
                <a:latin typeface="Times New Roman" panose="02020603050405020304" pitchFamily="18" charset="0"/>
              </a:defRPr>
            </a:lvl1pPr>
            <a:lvl2pPr marL="742950" indent="-285750">
              <a:spcBef>
                <a:spcPct val="20000"/>
              </a:spcBef>
              <a:buClr>
                <a:schemeClr val="bg2"/>
              </a:buClr>
              <a:buSzPct val="50000"/>
              <a:buFont typeface="Monotype Sorts" pitchFamily="2" charset="2"/>
              <a:buChar char="l"/>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spcBef>
                <a:spcPct val="0"/>
              </a:spcBef>
              <a:buClrTx/>
              <a:buFontTx/>
              <a:buNone/>
            </a:pPr>
            <a:r>
              <a:rPr kumimoji="0" lang="el-GR" altLang="el-GR" sz="2000" b="1" dirty="0">
                <a:latin typeface="Arial Narrow" panose="020B0606020202030204" pitchFamily="34" charset="0"/>
              </a:rPr>
              <a:t>Ζώνη ριζικών </a:t>
            </a:r>
            <a:r>
              <a:rPr kumimoji="0" lang="el-GR" altLang="el-GR" sz="2000" b="1" dirty="0" err="1">
                <a:latin typeface="Arial Narrow" panose="020B0606020202030204" pitchFamily="34" charset="0"/>
              </a:rPr>
              <a:t>τριχιδίων</a:t>
            </a:r>
            <a:endParaRPr kumimoji="0" lang="el-GR" altLang="el-GR" sz="2000" b="1" dirty="0">
              <a:latin typeface="Arial Narrow" panose="020B0606020202030204" pitchFamily="34" charset="0"/>
            </a:endParaRPr>
          </a:p>
        </p:txBody>
      </p:sp>
    </p:spTree>
    <p:extLst>
      <p:ext uri="{BB962C8B-B14F-4D97-AF65-F5344CB8AC3E}">
        <p14:creationId xmlns:p14="http://schemas.microsoft.com/office/powerpoint/2010/main" val="1742611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22C584C1-7C6C-B0D5-871D-0F57543F729F}"/>
              </a:ext>
            </a:extLst>
          </p:cNvPr>
          <p:cNvSpPr>
            <a:spLocks noGrp="1"/>
          </p:cNvSpPr>
          <p:nvPr>
            <p:ph type="title"/>
          </p:nvPr>
        </p:nvSpPr>
        <p:spPr>
          <a:xfrm>
            <a:off x="311300" y="0"/>
            <a:ext cx="4203045" cy="1375608"/>
          </a:xfrm>
        </p:spPr>
        <p:txBody>
          <a:bodyPr anchor="ctr">
            <a:normAutofit/>
          </a:bodyPr>
          <a:lstStyle/>
          <a:p>
            <a:pPr>
              <a:lnSpc>
                <a:spcPct val="90000"/>
              </a:lnSpc>
            </a:pPr>
            <a:r>
              <a:rPr lang="en-US" sz="3100" dirty="0" err="1">
                <a:solidFill>
                  <a:schemeClr val="bg1"/>
                </a:solidFill>
              </a:rPr>
              <a:t>Αν</a:t>
            </a:r>
            <a:r>
              <a:rPr lang="en-US" sz="3100" dirty="0">
                <a:solidFill>
                  <a:schemeClr val="bg1"/>
                </a:solidFill>
              </a:rPr>
              <a:t>ατομία ενός αμπελιού</a:t>
            </a:r>
            <a:r>
              <a:rPr lang="el-GR" sz="3100" dirty="0">
                <a:solidFill>
                  <a:schemeClr val="bg1"/>
                </a:solidFill>
              </a:rPr>
              <a:t> </a:t>
            </a:r>
            <a:r>
              <a:rPr lang="el-GR" sz="3100" kern="0" dirty="0">
                <a:solidFill>
                  <a:schemeClr val="bg1"/>
                </a:solidFill>
                <a:latin typeface="Franklin Gothic Medium Cond" pitchFamily="34" charset="0"/>
              </a:rPr>
              <a:t>Ριζικό σύστημα</a:t>
            </a:r>
            <a:endParaRPr lang="el-GR" sz="3100" dirty="0">
              <a:solidFill>
                <a:schemeClr val="bg1"/>
              </a:solidFill>
            </a:endParaRPr>
          </a:p>
        </p:txBody>
      </p:sp>
      <p:sp>
        <p:nvSpPr>
          <p:cNvPr id="3" name="Θέση περιεχομένου 2">
            <a:extLst>
              <a:ext uri="{FF2B5EF4-FFF2-40B4-BE49-F238E27FC236}">
                <a16:creationId xmlns:a16="http://schemas.microsoft.com/office/drawing/2014/main" id="{9913D0C5-4A30-33A8-B214-C497427EBAF9}"/>
              </a:ext>
            </a:extLst>
          </p:cNvPr>
          <p:cNvSpPr>
            <a:spLocks noGrp="1"/>
          </p:cNvSpPr>
          <p:nvPr>
            <p:ph idx="1"/>
          </p:nvPr>
        </p:nvSpPr>
        <p:spPr>
          <a:xfrm>
            <a:off x="177950" y="1375609"/>
            <a:ext cx="4627957" cy="5329992"/>
          </a:xfrm>
        </p:spPr>
        <p:txBody>
          <a:bodyPr>
            <a:normAutofit lnSpcReduction="10000"/>
          </a:bodyPr>
          <a:lstStyle/>
          <a:p>
            <a:pPr>
              <a:lnSpc>
                <a:spcPct val="90000"/>
              </a:lnSpc>
              <a:defRPr/>
            </a:pPr>
            <a:r>
              <a:rPr lang="el-GR" sz="1600" b="1" u="sng" dirty="0">
                <a:solidFill>
                  <a:schemeClr val="bg1"/>
                </a:solidFill>
                <a:effectLst>
                  <a:outerShdw blurRad="38100" dist="38100" dir="2700000" algn="tl">
                    <a:srgbClr val="000000">
                      <a:alpha val="43137"/>
                    </a:srgbClr>
                  </a:outerShdw>
                </a:effectLst>
              </a:rPr>
              <a:t>ΤΥΠΟΙ ΦΥΤΙΚΩΝ ΚΥΤΤΑΡΩΝ</a:t>
            </a:r>
          </a:p>
          <a:p>
            <a:pPr>
              <a:lnSpc>
                <a:spcPct val="90000"/>
              </a:lnSpc>
            </a:pPr>
            <a:r>
              <a:rPr lang="el-GR" sz="1600" b="0" i="0" u="none" strike="noStrike" baseline="0" dirty="0">
                <a:solidFill>
                  <a:schemeClr val="bg1"/>
                </a:solidFill>
              </a:rPr>
              <a:t>Οι </a:t>
            </a:r>
            <a:r>
              <a:rPr lang="el-GR" sz="1600" b="0" i="0" u="none" strike="noStrike" baseline="0" dirty="0" err="1">
                <a:solidFill>
                  <a:schemeClr val="bg1"/>
                </a:solidFill>
              </a:rPr>
              <a:t>μεριστωματικοί</a:t>
            </a:r>
            <a:r>
              <a:rPr lang="el-GR" sz="1600" b="0" i="0" u="none" strike="noStrike" baseline="0" dirty="0">
                <a:solidFill>
                  <a:schemeClr val="bg1"/>
                </a:solidFill>
              </a:rPr>
              <a:t> ιστοί αποτελούνται από κύτταρα τα οποία διατηρούν την ικανότητα να  διαιρούνται </a:t>
            </a:r>
            <a:r>
              <a:rPr lang="el-GR" sz="1600" b="0" i="0" u="none" strike="noStrike" baseline="0" dirty="0" err="1">
                <a:solidFill>
                  <a:schemeClr val="bg1"/>
                </a:solidFill>
              </a:rPr>
              <a:t>μιτωτικά</a:t>
            </a:r>
            <a:r>
              <a:rPr lang="el-GR" sz="1600" b="0" i="0" u="none" strike="noStrike" baseline="0" dirty="0">
                <a:solidFill>
                  <a:schemeClr val="bg1"/>
                </a:solidFill>
              </a:rPr>
              <a:t> και να παράγουν θυγατρικά κύτταρα τα οποία στη συνέχεια αναπτύσσονται και σχηματίζουν το φυτικό σώμα.</a:t>
            </a:r>
          </a:p>
          <a:p>
            <a:pPr>
              <a:lnSpc>
                <a:spcPct val="90000"/>
              </a:lnSpc>
            </a:pPr>
            <a:r>
              <a:rPr lang="el-GR" sz="1600" b="0" i="0" u="none" strike="noStrike" baseline="0" dirty="0">
                <a:solidFill>
                  <a:schemeClr val="bg1"/>
                </a:solidFill>
              </a:rPr>
              <a:t>•Τα θυγατρικά αυτά κύτταρα συγκροτούν τους μόνιμους ιστούς, αφού προηγουμένως διαφοροποιηθούν.</a:t>
            </a:r>
            <a:endParaRPr lang="el-GR" sz="1600" b="1" u="sng" dirty="0">
              <a:solidFill>
                <a:schemeClr val="bg1"/>
              </a:solidFill>
              <a:effectLst>
                <a:outerShdw blurRad="38100" dist="38100" dir="2700000" algn="tl">
                  <a:srgbClr val="000000">
                    <a:alpha val="43137"/>
                  </a:srgbClr>
                </a:outerShdw>
              </a:effectLst>
            </a:endParaRPr>
          </a:p>
          <a:p>
            <a:pPr>
              <a:lnSpc>
                <a:spcPct val="90000"/>
              </a:lnSpc>
              <a:defRPr/>
            </a:pPr>
            <a:endParaRPr lang="el-GR" sz="1600" b="1" u="sng" dirty="0">
              <a:solidFill>
                <a:schemeClr val="bg1"/>
              </a:solidFill>
              <a:effectLst>
                <a:outerShdw blurRad="38100" dist="38100" dir="2700000" algn="tl">
                  <a:srgbClr val="000000">
                    <a:alpha val="43137"/>
                  </a:srgbClr>
                </a:outerShdw>
              </a:effectLst>
            </a:endParaRPr>
          </a:p>
          <a:p>
            <a:pPr>
              <a:lnSpc>
                <a:spcPct val="90000"/>
              </a:lnSpc>
              <a:defRPr/>
            </a:pPr>
            <a:r>
              <a:rPr lang="el-GR" sz="1600" dirty="0">
                <a:solidFill>
                  <a:schemeClr val="bg1"/>
                </a:solidFill>
                <a:effectLst>
                  <a:outerShdw blurRad="38100" dist="38100" dir="2700000" algn="tl">
                    <a:srgbClr val="000000">
                      <a:alpha val="43137"/>
                    </a:srgbClr>
                  </a:outerShdw>
                </a:effectLst>
              </a:rPr>
              <a:t>Ο πιο απλός δομικά τύπος φυτικού κυττάρου είναι τα ΠΑΡΕΓΧΥΜΑΤΙΚΑ ΚΥΤΤΑΡΑ που εμφανίζονται συνήθως ως </a:t>
            </a:r>
            <a:r>
              <a:rPr lang="el-GR" sz="1600" dirty="0" err="1">
                <a:solidFill>
                  <a:schemeClr val="bg1"/>
                </a:solidFill>
                <a:effectLst>
                  <a:outerShdw blurRad="38100" dist="38100" dir="2700000" algn="tl">
                    <a:srgbClr val="000000">
                      <a:alpha val="43137"/>
                    </a:srgbClr>
                  </a:outerShdw>
                </a:effectLst>
              </a:rPr>
              <a:t>ισοδιαμετρικοί</a:t>
            </a:r>
            <a:r>
              <a:rPr lang="el-GR" sz="1600" dirty="0">
                <a:solidFill>
                  <a:schemeClr val="bg1"/>
                </a:solidFill>
                <a:effectLst>
                  <a:outerShdw blurRad="38100" dist="38100" dir="2700000" algn="tl">
                    <a:srgbClr val="000000">
                      <a:alpha val="43137"/>
                    </a:srgbClr>
                  </a:outerShdw>
                </a:effectLst>
              </a:rPr>
              <a:t> σχηματισμοί. </a:t>
            </a:r>
          </a:p>
          <a:p>
            <a:pPr>
              <a:lnSpc>
                <a:spcPct val="90000"/>
              </a:lnSpc>
              <a:defRPr/>
            </a:pPr>
            <a:endParaRPr lang="el-GR" sz="1600" dirty="0">
              <a:solidFill>
                <a:schemeClr val="bg1"/>
              </a:solidFill>
              <a:effectLst>
                <a:outerShdw blurRad="38100" dist="38100" dir="2700000" algn="tl">
                  <a:srgbClr val="000000">
                    <a:alpha val="43137"/>
                  </a:srgbClr>
                </a:outerShdw>
              </a:effectLst>
            </a:endParaRPr>
          </a:p>
          <a:p>
            <a:pPr>
              <a:lnSpc>
                <a:spcPct val="90000"/>
              </a:lnSpc>
              <a:defRPr/>
            </a:pPr>
            <a:r>
              <a:rPr lang="el-GR" sz="1600" dirty="0">
                <a:solidFill>
                  <a:schemeClr val="bg1"/>
                </a:solidFill>
                <a:effectLst>
                  <a:outerShdw blurRad="38100" dist="38100" dir="2700000" algn="tl">
                    <a:srgbClr val="000000">
                      <a:alpha val="43137"/>
                    </a:srgbClr>
                  </a:outerShdw>
                </a:effectLst>
              </a:rPr>
              <a:t>Ο όρος ΠΑΡΕΓΧΥΜΑ περιγράφει γενικά τους ιστούς τα κύτταρα των οποίων χαρακτηρίζονται από μικρό βαθμό διαφοροποίησης διατηρώντας τη δυνατότητα διαίρεσης και εξέλιξης προς διαφορετικές κατευθύνσεις.</a:t>
            </a:r>
          </a:p>
        </p:txBody>
      </p:sp>
      <p:pic>
        <p:nvPicPr>
          <p:cNvPr id="5" name="Picture 2" descr="http://kpe-kastor.kas.sch.gr/leaf/photos/cell-types.gif">
            <a:extLst>
              <a:ext uri="{FF2B5EF4-FFF2-40B4-BE49-F238E27FC236}">
                <a16:creationId xmlns:a16="http://schemas.microsoft.com/office/drawing/2014/main" id="{A3B9B9FA-F91B-A68C-3F29-60BB2B25EB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63963" y="312121"/>
            <a:ext cx="5365070" cy="63934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Isosceles Triangle 2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34342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5547C4-C66D-F993-3773-4FDC66E64A52}"/>
              </a:ext>
            </a:extLst>
          </p:cNvPr>
          <p:cNvSpPr>
            <a:spLocks noGrp="1"/>
          </p:cNvSpPr>
          <p:nvPr>
            <p:ph type="title"/>
          </p:nvPr>
        </p:nvSpPr>
        <p:spPr>
          <a:xfrm>
            <a:off x="0" y="0"/>
            <a:ext cx="8596668" cy="1320800"/>
          </a:xfrm>
        </p:spPr>
        <p:txBody>
          <a:bodyPr>
            <a:normAutofit/>
          </a:bodyPr>
          <a:lstStyle/>
          <a:p>
            <a:r>
              <a:rPr lang="en-US" dirty="0" err="1"/>
              <a:t>Αν</a:t>
            </a:r>
            <a:r>
              <a:rPr lang="en-US" dirty="0"/>
              <a:t>ατομία ενός αμπελιού</a:t>
            </a:r>
            <a:r>
              <a:rPr lang="el-GR" dirty="0"/>
              <a:t> </a:t>
            </a:r>
            <a:r>
              <a:rPr lang="el-GR" kern="0" dirty="0"/>
              <a:t>Ριζικό σύστημα</a:t>
            </a:r>
            <a:endParaRPr lang="el-GR" dirty="0"/>
          </a:p>
        </p:txBody>
      </p:sp>
      <p:grpSp>
        <p:nvGrpSpPr>
          <p:cNvPr id="24" name="Group 26">
            <a:extLst>
              <a:ext uri="{FF2B5EF4-FFF2-40B4-BE49-F238E27FC236}">
                <a16:creationId xmlns:a16="http://schemas.microsoft.com/office/drawing/2014/main" id="{40CC4ABF-7D17-D0BA-6E91-24E42FE46688}"/>
              </a:ext>
            </a:extLst>
          </p:cNvPr>
          <p:cNvGrpSpPr>
            <a:grpSpLocks/>
          </p:cNvGrpSpPr>
          <p:nvPr/>
        </p:nvGrpSpPr>
        <p:grpSpPr bwMode="auto">
          <a:xfrm>
            <a:off x="179512" y="599241"/>
            <a:ext cx="8353499" cy="6119816"/>
            <a:chOff x="34925" y="549297"/>
            <a:chExt cx="8353499" cy="6120063"/>
          </a:xfrm>
        </p:grpSpPr>
        <p:sp>
          <p:nvSpPr>
            <p:cNvPr id="25" name="Rectangle 3">
              <a:extLst>
                <a:ext uri="{FF2B5EF4-FFF2-40B4-BE49-F238E27FC236}">
                  <a16:creationId xmlns:a16="http://schemas.microsoft.com/office/drawing/2014/main" id="{99EF36DE-4E5B-1417-8438-6A4A3E357DB1}"/>
                </a:ext>
              </a:extLst>
            </p:cNvPr>
            <p:cNvSpPr txBox="1">
              <a:spLocks noChangeArrowheads="1"/>
            </p:cNvSpPr>
            <p:nvPr/>
          </p:nvSpPr>
          <p:spPr bwMode="auto">
            <a:xfrm>
              <a:off x="34925" y="549297"/>
              <a:ext cx="8137525" cy="792195"/>
            </a:xfrm>
            <a:prstGeom prst="rect">
              <a:avLst/>
            </a:prstGeom>
            <a:noFill/>
            <a:ln w="9525">
              <a:noFill/>
              <a:miter lim="800000"/>
              <a:headEnd/>
              <a:tailEnd/>
            </a:ln>
          </p:spPr>
          <p:txBody>
            <a:bodyPr/>
            <a:lstStyle/>
            <a:p>
              <a:pPr marL="0" lvl="2">
                <a:lnSpc>
                  <a:spcPct val="150000"/>
                </a:lnSpc>
                <a:spcBef>
                  <a:spcPct val="20000"/>
                </a:spcBef>
                <a:defRPr/>
              </a:pPr>
              <a:endParaRPr lang="el-GR" sz="3400" kern="0" dirty="0">
                <a:solidFill>
                  <a:srgbClr val="FFFF00"/>
                </a:solidFill>
                <a:effectLst>
                  <a:outerShdw blurRad="38100" dist="38100" dir="2700000" algn="tl">
                    <a:srgbClr val="000000">
                      <a:alpha val="43137"/>
                    </a:srgbClr>
                  </a:outerShdw>
                </a:effectLst>
                <a:latin typeface="Franklin Gothic Medium Cond" pitchFamily="34" charset="0"/>
              </a:endParaRPr>
            </a:p>
          </p:txBody>
        </p:sp>
        <p:pic>
          <p:nvPicPr>
            <p:cNvPr id="26" name="Picture 4">
              <a:extLst>
                <a:ext uri="{FF2B5EF4-FFF2-40B4-BE49-F238E27FC236}">
                  <a16:creationId xmlns:a16="http://schemas.microsoft.com/office/drawing/2014/main" id="{73B84B46-9191-AD17-291C-D806D0D9A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713" y="1043192"/>
              <a:ext cx="2885711" cy="562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DB03554F-DFF2-CF92-DC74-631AF0820304}"/>
                </a:ext>
              </a:extLst>
            </p:cNvPr>
            <p:cNvSpPr txBox="1"/>
            <p:nvPr/>
          </p:nvSpPr>
          <p:spPr>
            <a:xfrm>
              <a:off x="538163" y="1446272"/>
              <a:ext cx="4105275" cy="4956377"/>
            </a:xfrm>
            <a:prstGeom prst="rect">
              <a:avLst/>
            </a:prstGeom>
            <a:solidFill>
              <a:schemeClr val="accent6">
                <a:lumMod val="50000"/>
                <a:alpha val="94000"/>
              </a:schemeClr>
            </a:solidFill>
          </p:spPr>
          <p:txBody>
            <a:bodyPr>
              <a:spAutoFit/>
            </a:bodyPr>
            <a:lstStyle/>
            <a:p>
              <a:pPr>
                <a:spcAft>
                  <a:spcPts val="3600"/>
                </a:spcAft>
                <a:defRPr/>
              </a:pPr>
              <a:r>
                <a:rPr lang="el-GR" sz="2800" b="1" i="1" kern="0" dirty="0">
                  <a:solidFill>
                    <a:srgbClr val="FFC000"/>
                  </a:solidFill>
                  <a:effectLst>
                    <a:outerShdw blurRad="38100" dist="38100" dir="2700000" algn="tl">
                      <a:srgbClr val="000000">
                        <a:alpha val="43137"/>
                      </a:srgbClr>
                    </a:outerShdw>
                  </a:effectLst>
                  <a:latin typeface="Candara" pitchFamily="34" charset="0"/>
                </a:rPr>
                <a:t>Μορφολογία νεαρής ρίζας: </a:t>
              </a:r>
            </a:p>
            <a:p>
              <a:pPr marL="269875" indent="-269875">
                <a:spcAft>
                  <a:spcPts val="3600"/>
                </a:spcAft>
                <a:buClr>
                  <a:srgbClr val="FFFF00"/>
                </a:buClr>
                <a:buSzPct val="150000"/>
                <a:buFont typeface="Wingdings" pitchFamily="2" charset="2"/>
                <a:buChar char="§"/>
                <a:defRPr/>
              </a:pPr>
              <a:r>
                <a:rPr lang="el-GR" sz="2800" b="1" dirty="0">
                  <a:solidFill>
                    <a:srgbClr val="FFFFFF"/>
                  </a:solidFill>
                  <a:effectLst>
                    <a:outerShdw blurRad="38100" dist="38100" dir="2700000" algn="tl">
                      <a:srgbClr val="000000">
                        <a:alpha val="43137"/>
                      </a:srgbClr>
                    </a:outerShdw>
                  </a:effectLst>
                  <a:latin typeface="Candara" pitchFamily="34" charset="0"/>
                </a:rPr>
                <a:t>Κεντρικός κύλινδρος</a:t>
              </a:r>
            </a:p>
            <a:p>
              <a:pPr marL="269875" indent="-269875">
                <a:spcAft>
                  <a:spcPts val="3600"/>
                </a:spcAft>
                <a:buClr>
                  <a:srgbClr val="FFFF00"/>
                </a:buClr>
                <a:buSzPct val="150000"/>
                <a:buFont typeface="Wingdings" pitchFamily="2" charset="2"/>
                <a:buChar char="§"/>
                <a:defRPr/>
              </a:pPr>
              <a:r>
                <a:rPr lang="el-GR" sz="2800" b="1" dirty="0">
                  <a:solidFill>
                    <a:srgbClr val="FFFFFF"/>
                  </a:solidFill>
                  <a:effectLst>
                    <a:outerShdw blurRad="38100" dist="38100" dir="2700000" algn="tl">
                      <a:srgbClr val="000000">
                        <a:alpha val="43137"/>
                      </a:srgbClr>
                    </a:outerShdw>
                  </a:effectLst>
                  <a:latin typeface="Candara" pitchFamily="34" charset="0"/>
                </a:rPr>
                <a:t>Φλοιός</a:t>
              </a:r>
            </a:p>
            <a:p>
              <a:pPr marL="269875" indent="-269875">
                <a:spcAft>
                  <a:spcPts val="3600"/>
                </a:spcAft>
                <a:buClr>
                  <a:srgbClr val="FFFF00"/>
                </a:buClr>
                <a:buSzPct val="150000"/>
                <a:buFont typeface="Wingdings" pitchFamily="2" charset="2"/>
                <a:buChar char="§"/>
                <a:defRPr/>
              </a:pPr>
              <a:r>
                <a:rPr lang="el-GR" sz="2800" b="1" i="1" kern="0" dirty="0">
                  <a:solidFill>
                    <a:srgbClr val="FFFFFF"/>
                  </a:solidFill>
                  <a:effectLst>
                    <a:outerShdw blurRad="38100" dist="38100" dir="2700000" algn="tl">
                      <a:srgbClr val="000000">
                        <a:alpha val="43137"/>
                      </a:srgbClr>
                    </a:outerShdw>
                  </a:effectLst>
                  <a:latin typeface="Candara" pitchFamily="34" charset="0"/>
                </a:rPr>
                <a:t>Πρόδρομα κύτταρα της βίβλου</a:t>
              </a:r>
            </a:p>
            <a:p>
              <a:pPr marL="269875" indent="-269875">
                <a:spcAft>
                  <a:spcPts val="3600"/>
                </a:spcAft>
                <a:buClr>
                  <a:srgbClr val="FFFF00"/>
                </a:buClr>
                <a:buSzPct val="150000"/>
                <a:buFont typeface="Wingdings" pitchFamily="2" charset="2"/>
                <a:buChar char="§"/>
                <a:defRPr/>
              </a:pPr>
              <a:r>
                <a:rPr lang="el-GR" sz="2800" b="1" i="1" kern="0" dirty="0">
                  <a:solidFill>
                    <a:srgbClr val="FFFFFF"/>
                  </a:solidFill>
                  <a:effectLst>
                    <a:outerShdw blurRad="38100" dist="38100" dir="2700000" algn="tl">
                      <a:srgbClr val="000000">
                        <a:alpha val="43137"/>
                      </a:srgbClr>
                    </a:outerShdw>
                  </a:effectLst>
                  <a:latin typeface="Candara" pitchFamily="34" charset="0"/>
                </a:rPr>
                <a:t>Καλύπτρα </a:t>
              </a:r>
            </a:p>
          </p:txBody>
        </p:sp>
        <p:cxnSp>
          <p:nvCxnSpPr>
            <p:cNvPr id="28" name="Straight Arrow Connector 15">
              <a:extLst>
                <a:ext uri="{FF2B5EF4-FFF2-40B4-BE49-F238E27FC236}">
                  <a16:creationId xmlns:a16="http://schemas.microsoft.com/office/drawing/2014/main" id="{81F86F83-2E5A-4D0E-1228-230E1463A5A6}"/>
                </a:ext>
              </a:extLst>
            </p:cNvPr>
            <p:cNvCxnSpPr/>
            <p:nvPr/>
          </p:nvCxnSpPr>
          <p:spPr bwMode="auto">
            <a:xfrm flipV="1">
              <a:off x="4211638" y="2997322"/>
              <a:ext cx="2305050" cy="1588"/>
            </a:xfrm>
            <a:prstGeom prst="straightConnector1">
              <a:avLst/>
            </a:prstGeom>
            <a:solidFill>
              <a:schemeClr val="accent1"/>
            </a:solidFill>
            <a:ln w="38100" cap="flat" cmpd="sng" algn="ctr">
              <a:solidFill>
                <a:srgbClr val="FFFF00"/>
              </a:solidFill>
              <a:prstDash val="solid"/>
              <a:round/>
              <a:headEnd type="none" w="med" len="med"/>
              <a:tailEnd type="arrow"/>
            </a:ln>
            <a:effectLst>
              <a:outerShdw blurRad="50800" dist="38100" dir="5400000" algn="t" rotWithShape="0">
                <a:prstClr val="black">
                  <a:alpha val="40000"/>
                </a:prstClr>
              </a:outerShdw>
            </a:effectLst>
          </p:spPr>
        </p:cxnSp>
        <p:cxnSp>
          <p:nvCxnSpPr>
            <p:cNvPr id="29" name="Straight Arrow Connector 16">
              <a:extLst>
                <a:ext uri="{FF2B5EF4-FFF2-40B4-BE49-F238E27FC236}">
                  <a16:creationId xmlns:a16="http://schemas.microsoft.com/office/drawing/2014/main" id="{DD59CF2D-B2B8-5A58-BEA4-BB8702171DA4}"/>
                </a:ext>
              </a:extLst>
            </p:cNvPr>
            <p:cNvCxnSpPr/>
            <p:nvPr/>
          </p:nvCxnSpPr>
          <p:spPr bwMode="auto">
            <a:xfrm>
              <a:off x="2124075" y="3932398"/>
              <a:ext cx="3816350" cy="1587"/>
            </a:xfrm>
            <a:prstGeom prst="straightConnector1">
              <a:avLst/>
            </a:prstGeom>
            <a:solidFill>
              <a:schemeClr val="accent1"/>
            </a:solidFill>
            <a:ln w="38100" cap="flat" cmpd="sng" algn="ctr">
              <a:solidFill>
                <a:srgbClr val="FFFF00"/>
              </a:solidFill>
              <a:prstDash val="solid"/>
              <a:round/>
              <a:headEnd type="none" w="med" len="med"/>
              <a:tailEnd type="arrow"/>
            </a:ln>
            <a:effectLst>
              <a:outerShdw blurRad="50800" dist="38100" dir="5400000" algn="t" rotWithShape="0">
                <a:prstClr val="black">
                  <a:alpha val="40000"/>
                </a:prstClr>
              </a:outerShdw>
            </a:effectLst>
          </p:spPr>
        </p:cxnSp>
        <p:cxnSp>
          <p:nvCxnSpPr>
            <p:cNvPr id="30" name="Straight Arrow Connector 22">
              <a:extLst>
                <a:ext uri="{FF2B5EF4-FFF2-40B4-BE49-F238E27FC236}">
                  <a16:creationId xmlns:a16="http://schemas.microsoft.com/office/drawing/2014/main" id="{70C58991-B61F-99CC-BA7E-C44DA8649024}"/>
                </a:ext>
              </a:extLst>
            </p:cNvPr>
            <p:cNvCxnSpPr/>
            <p:nvPr/>
          </p:nvCxnSpPr>
          <p:spPr bwMode="auto">
            <a:xfrm>
              <a:off x="2627313" y="6093073"/>
              <a:ext cx="3600450" cy="1588"/>
            </a:xfrm>
            <a:prstGeom prst="straightConnector1">
              <a:avLst/>
            </a:prstGeom>
            <a:solidFill>
              <a:schemeClr val="accent1"/>
            </a:solidFill>
            <a:ln w="38100" cap="flat" cmpd="sng" algn="ctr">
              <a:solidFill>
                <a:srgbClr val="FFFF00"/>
              </a:solidFill>
              <a:prstDash val="solid"/>
              <a:round/>
              <a:headEnd type="none" w="med" len="med"/>
              <a:tailEnd type="arrow"/>
            </a:ln>
            <a:effectLst>
              <a:outerShdw blurRad="50800" dist="38100" dir="5400000" algn="t" rotWithShape="0">
                <a:prstClr val="black">
                  <a:alpha val="40000"/>
                </a:prstClr>
              </a:outerShdw>
            </a:effectLst>
          </p:spPr>
        </p:cxnSp>
        <p:cxnSp>
          <p:nvCxnSpPr>
            <p:cNvPr id="31" name="Straight Arrow Connector 25">
              <a:extLst>
                <a:ext uri="{FF2B5EF4-FFF2-40B4-BE49-F238E27FC236}">
                  <a16:creationId xmlns:a16="http://schemas.microsoft.com/office/drawing/2014/main" id="{80E28403-C502-B134-781A-A22469855537}"/>
                </a:ext>
              </a:extLst>
            </p:cNvPr>
            <p:cNvCxnSpPr/>
            <p:nvPr/>
          </p:nvCxnSpPr>
          <p:spPr bwMode="auto">
            <a:xfrm>
              <a:off x="2627313" y="5154823"/>
              <a:ext cx="3816350" cy="1587"/>
            </a:xfrm>
            <a:prstGeom prst="straightConnector1">
              <a:avLst/>
            </a:prstGeom>
            <a:solidFill>
              <a:schemeClr val="accent1"/>
            </a:solidFill>
            <a:ln w="38100" cap="flat" cmpd="sng" algn="ctr">
              <a:solidFill>
                <a:srgbClr val="FFFF00"/>
              </a:solidFill>
              <a:prstDash val="solid"/>
              <a:round/>
              <a:headEnd type="none" w="med" len="med"/>
              <a:tailEnd type="arrow"/>
            </a:ln>
            <a:effectLst>
              <a:outerShdw blurRad="50800" dist="38100" dir="5400000" algn="t" rotWithShape="0">
                <a:prstClr val="black">
                  <a:alpha val="40000"/>
                </a:prstClr>
              </a:outerShdw>
            </a:effectLst>
          </p:spPr>
        </p:cxnSp>
      </p:grpSp>
      <p:sp>
        <p:nvSpPr>
          <p:cNvPr id="46" name="TextBox 45">
            <a:extLst>
              <a:ext uri="{FF2B5EF4-FFF2-40B4-BE49-F238E27FC236}">
                <a16:creationId xmlns:a16="http://schemas.microsoft.com/office/drawing/2014/main" id="{95B7134E-1F37-39CD-E094-A1E0B3340FBF}"/>
              </a:ext>
            </a:extLst>
          </p:cNvPr>
          <p:cNvSpPr txBox="1"/>
          <p:nvPr/>
        </p:nvSpPr>
        <p:spPr>
          <a:xfrm>
            <a:off x="8218057" y="2560086"/>
            <a:ext cx="3973943" cy="3440110"/>
          </a:xfrm>
          <a:prstGeom prst="rect">
            <a:avLst/>
          </a:prstGeom>
        </p:spPr>
        <p:txBody>
          <a:bodyPr vert="horz" lIns="91440" tIns="45720" rIns="91440" bIns="45720" rtlCol="0">
            <a:normAutofit lnSpcReduction="10000"/>
          </a:bodyPr>
          <a:lstStyle/>
          <a:p>
            <a:pPr>
              <a:spcBef>
                <a:spcPts val="1000"/>
              </a:spcBef>
              <a:buClr>
                <a:schemeClr val="accent1"/>
              </a:buClr>
              <a:buSzPct val="80000"/>
              <a:buFont typeface="Wingdings 3" charset="2"/>
              <a:buChar char=""/>
            </a:pPr>
            <a:r>
              <a:rPr lang="en-US" sz="2000" dirty="0" err="1"/>
              <a:t>Βί</a:t>
            </a:r>
            <a:r>
              <a:rPr lang="en-US" sz="2000" dirty="0"/>
              <a:t>βλος είναι δευτερογενής ιστός στους βλαστούς και στις ρίζες των φυτών. </a:t>
            </a:r>
            <a:endParaRPr lang="el-GR" sz="2000" dirty="0"/>
          </a:p>
          <a:p>
            <a:pPr>
              <a:spcBef>
                <a:spcPts val="1000"/>
              </a:spcBef>
              <a:buClr>
                <a:schemeClr val="accent1"/>
              </a:buClr>
              <a:buSzPct val="80000"/>
              <a:buFont typeface="Wingdings 3" charset="2"/>
              <a:buChar char=""/>
            </a:pPr>
            <a:r>
              <a:rPr lang="en-US" sz="2000" dirty="0" err="1"/>
              <a:t>Σχημ</a:t>
            </a:r>
            <a:r>
              <a:rPr lang="en-US" sz="2000" dirty="0"/>
              <a:t>ατίζει φυλλοειδή στρώματα, με λιγότερο ή περισσότερο κανονική διάταξη, το ένα επάνω στο άλλο, όπως τα φύλλα ενός βιβλίου, απ’ όπου και προήλθε η ονομασία</a:t>
            </a:r>
            <a:endParaRPr lang="el-GR" sz="2000" dirty="0"/>
          </a:p>
          <a:p>
            <a:pPr>
              <a:spcBef>
                <a:spcPts val="1000"/>
              </a:spcBef>
              <a:buClr>
                <a:schemeClr val="accent1"/>
              </a:buClr>
              <a:buSzPct val="80000"/>
              <a:buFont typeface="Wingdings 3" charset="2"/>
              <a:buChar char=""/>
            </a:pPr>
            <a:r>
              <a:rPr lang="el-GR" sz="2000" dirty="0"/>
              <a:t>Μεταφέρουν νερό και άλλες ουσίες μέσα στο φυτό</a:t>
            </a:r>
            <a:endParaRPr lang="en-US" sz="2000" dirty="0"/>
          </a:p>
        </p:txBody>
      </p:sp>
    </p:spTree>
    <p:extLst>
      <p:ext uri="{BB962C8B-B14F-4D97-AF65-F5344CB8AC3E}">
        <p14:creationId xmlns:p14="http://schemas.microsoft.com/office/powerpoint/2010/main" val="1095092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CA4DA2-CBE5-F8E3-891B-E0CB50D5247A}"/>
              </a:ext>
            </a:extLst>
          </p:cNvPr>
          <p:cNvSpPr>
            <a:spLocks noGrp="1"/>
          </p:cNvSpPr>
          <p:nvPr>
            <p:ph type="title"/>
          </p:nvPr>
        </p:nvSpPr>
        <p:spPr/>
        <p:txBody>
          <a:bodyPr/>
          <a:lstStyle/>
          <a:p>
            <a:r>
              <a:rPr lang="en-US" dirty="0" err="1"/>
              <a:t>Αν</a:t>
            </a:r>
            <a:r>
              <a:rPr lang="en-US" dirty="0"/>
              <a:t>ατομία ενός αμπελιού:</a:t>
            </a:r>
            <a:r>
              <a:rPr lang="el-GR" dirty="0"/>
              <a:t> </a:t>
            </a:r>
            <a:r>
              <a:rPr lang="el-GR" kern="0" dirty="0"/>
              <a:t>Ριζικό σύστημα</a:t>
            </a:r>
            <a:endParaRPr lang="el-GR" dirty="0"/>
          </a:p>
        </p:txBody>
      </p:sp>
      <p:grpSp>
        <p:nvGrpSpPr>
          <p:cNvPr id="4" name="Group 14">
            <a:extLst>
              <a:ext uri="{FF2B5EF4-FFF2-40B4-BE49-F238E27FC236}">
                <a16:creationId xmlns:a16="http://schemas.microsoft.com/office/drawing/2014/main" id="{C05047D3-16D8-7557-EE90-ECD0640840E6}"/>
              </a:ext>
            </a:extLst>
          </p:cNvPr>
          <p:cNvGrpSpPr>
            <a:grpSpLocks/>
          </p:cNvGrpSpPr>
          <p:nvPr/>
        </p:nvGrpSpPr>
        <p:grpSpPr bwMode="auto">
          <a:xfrm>
            <a:off x="164452" y="1760760"/>
            <a:ext cx="10859312" cy="5043267"/>
            <a:chOff x="154574" y="1761095"/>
            <a:chExt cx="10859857" cy="5043162"/>
          </a:xfrm>
        </p:grpSpPr>
        <p:sp>
          <p:nvSpPr>
            <p:cNvPr id="5" name="TextBox 4">
              <a:extLst>
                <a:ext uri="{FF2B5EF4-FFF2-40B4-BE49-F238E27FC236}">
                  <a16:creationId xmlns:a16="http://schemas.microsoft.com/office/drawing/2014/main" id="{F0A310B5-696A-6A5D-A69C-9A84AE8D63AC}"/>
                </a:ext>
              </a:extLst>
            </p:cNvPr>
            <p:cNvSpPr txBox="1"/>
            <p:nvPr/>
          </p:nvSpPr>
          <p:spPr>
            <a:xfrm>
              <a:off x="154574" y="1854316"/>
              <a:ext cx="5331094" cy="4749920"/>
            </a:xfrm>
            <a:prstGeom prst="rect">
              <a:avLst/>
            </a:prstGeom>
            <a:solidFill>
              <a:schemeClr val="accent6">
                <a:lumMod val="50000"/>
                <a:alpha val="94000"/>
              </a:schemeClr>
            </a:solidFill>
          </p:spPr>
          <p:txBody>
            <a:bodyPr wrap="square">
              <a:spAutoFit/>
            </a:bodyPr>
            <a:lstStyle/>
            <a:p>
              <a:pPr>
                <a:spcAft>
                  <a:spcPts val="400"/>
                </a:spcAft>
                <a:defRPr/>
              </a:pPr>
              <a:r>
                <a:rPr lang="el-GR" sz="2800" b="1" i="1" kern="0" dirty="0">
                  <a:solidFill>
                    <a:srgbClr val="FFC000"/>
                  </a:solidFill>
                  <a:effectLst>
                    <a:outerShdw blurRad="38100" dist="38100" dir="2700000" algn="tl">
                      <a:srgbClr val="000000">
                        <a:alpha val="43137"/>
                      </a:srgbClr>
                    </a:outerShdw>
                  </a:effectLst>
                  <a:latin typeface="Candara" pitchFamily="34" charset="0"/>
                </a:rPr>
                <a:t>Ανατομία της ρίζας:</a:t>
              </a:r>
              <a:endParaRPr lang="el-GR" sz="2600" b="1" i="1" kern="0" dirty="0">
                <a:solidFill>
                  <a:srgbClr val="FFFFFF"/>
                </a:solidFill>
                <a:effectLst>
                  <a:outerShdw blurRad="38100" dist="38100" dir="2700000" algn="tl">
                    <a:srgbClr val="000000">
                      <a:alpha val="43137"/>
                    </a:srgbClr>
                  </a:outerShdw>
                </a:effectLst>
                <a:latin typeface="Candara" pitchFamily="34" charset="0"/>
              </a:endParaRPr>
            </a:p>
            <a:p>
              <a:pPr marL="269875" indent="-269875">
                <a:spcAft>
                  <a:spcPts val="400"/>
                </a:spcAft>
                <a:buClr>
                  <a:srgbClr val="FFFF00"/>
                </a:buClr>
                <a:buSzPct val="150000"/>
                <a:buFont typeface="Wingdings" pitchFamily="2" charset="2"/>
                <a:buChar char="§"/>
                <a:tabLst>
                  <a:tab pos="0" algn="l"/>
                </a:tabLst>
                <a:defRPr/>
              </a:pPr>
              <a:r>
                <a:rPr lang="el-GR" b="1" i="1" kern="0" dirty="0">
                  <a:solidFill>
                    <a:srgbClr val="FFFFFF"/>
                  </a:solidFill>
                  <a:effectLst>
                    <a:outerShdw blurRad="38100" dist="38100" dir="2700000" algn="tl">
                      <a:srgbClr val="000000">
                        <a:alpha val="43137"/>
                      </a:srgbClr>
                    </a:outerShdw>
                  </a:effectLst>
                  <a:latin typeface="Candara" pitchFamily="34" charset="0"/>
                </a:rPr>
                <a:t> Χαρακτηριστικά ανατομίας δικοτυλήδονων φυτών</a:t>
              </a:r>
            </a:p>
            <a:p>
              <a:pPr>
                <a:spcAft>
                  <a:spcPts val="400"/>
                </a:spcAft>
                <a:buClr>
                  <a:srgbClr val="FFFF00"/>
                </a:buClr>
                <a:buSzPct val="150000"/>
                <a:tabLst>
                  <a:tab pos="0" algn="l"/>
                </a:tabLst>
                <a:defRPr/>
              </a:pPr>
              <a:r>
                <a:rPr lang="el-GR" sz="2800" b="1" i="1" kern="0" dirty="0">
                  <a:solidFill>
                    <a:srgbClr val="FFC000"/>
                  </a:solidFill>
                  <a:effectLst>
                    <a:outerShdw blurRad="38100" dist="38100" dir="2700000" algn="tl">
                      <a:srgbClr val="000000">
                        <a:alpha val="43137"/>
                      </a:srgbClr>
                    </a:outerShdw>
                  </a:effectLst>
                  <a:latin typeface="Candara" pitchFamily="34" charset="0"/>
                </a:rPr>
                <a:t>Πρωτογενής δομή ρίζας:</a:t>
              </a:r>
              <a:endParaRPr lang="el-GR" b="1" dirty="0">
                <a:solidFill>
                  <a:srgbClr val="FFFFFF"/>
                </a:solidFill>
                <a:effectLst>
                  <a:outerShdw blurRad="38100" dist="38100" dir="2700000" algn="tl">
                    <a:srgbClr val="000000">
                      <a:alpha val="43137"/>
                    </a:srgbClr>
                  </a:outerShdw>
                </a:effectLst>
                <a:latin typeface="Candara" pitchFamily="34" charset="0"/>
              </a:endParaRPr>
            </a:p>
            <a:p>
              <a:pPr>
                <a:spcAft>
                  <a:spcPts val="400"/>
                </a:spcAft>
                <a:buClr>
                  <a:srgbClr val="FFFF00"/>
                </a:buClr>
                <a:buSzPct val="150000"/>
                <a:buFont typeface="Wingdings" pitchFamily="2" charset="2"/>
                <a:buChar char="§"/>
                <a:tabLst>
                  <a:tab pos="0" algn="l"/>
                </a:tabLst>
                <a:defRPr/>
              </a:pPr>
              <a:r>
                <a:rPr lang="el-GR" b="1" dirty="0">
                  <a:solidFill>
                    <a:srgbClr val="FFFFFF"/>
                  </a:solidFill>
                  <a:effectLst>
                    <a:outerShdw blurRad="38100" dist="38100" dir="2700000" algn="tl">
                      <a:srgbClr val="000000">
                        <a:alpha val="43137"/>
                      </a:srgbClr>
                    </a:outerShdw>
                  </a:effectLst>
                  <a:latin typeface="Candara" pitchFamily="34" charset="0"/>
                </a:rPr>
                <a:t> </a:t>
              </a:r>
              <a:r>
                <a:rPr lang="el-GR" b="1" dirty="0">
                  <a:solidFill>
                    <a:srgbClr val="FFFF00"/>
                  </a:solidFill>
                  <a:effectLst>
                    <a:outerShdw blurRad="38100" dist="38100" dir="2700000" algn="tl">
                      <a:srgbClr val="000000">
                        <a:alpha val="43137"/>
                      </a:srgbClr>
                    </a:outerShdw>
                  </a:effectLst>
                  <a:latin typeface="Candara" pitchFamily="34" charset="0"/>
                </a:rPr>
                <a:t>Φλοιός</a:t>
              </a:r>
            </a:p>
            <a:p>
              <a:pPr lvl="1">
                <a:spcAft>
                  <a:spcPts val="400"/>
                </a:spcAft>
                <a:buClr>
                  <a:srgbClr val="FFFF00"/>
                </a:buClr>
                <a:buSzPct val="150000"/>
                <a:buFont typeface="Wingdings" pitchFamily="2" charset="2"/>
                <a:buChar char="§"/>
                <a:tabLst>
                  <a:tab pos="0" algn="l"/>
                </a:tabLst>
                <a:defRPr/>
              </a:pPr>
              <a:r>
                <a:rPr lang="el-GR" sz="2000" b="1" dirty="0" err="1">
                  <a:solidFill>
                    <a:srgbClr val="FFFFFF"/>
                  </a:solidFill>
                  <a:effectLst>
                    <a:outerShdw blurRad="38100" dist="38100" dir="2700000" algn="tl">
                      <a:srgbClr val="000000">
                        <a:alpha val="43137"/>
                      </a:srgbClr>
                    </a:outerShdw>
                  </a:effectLst>
                  <a:latin typeface="Candara" pitchFamily="34" charset="0"/>
                </a:rPr>
                <a:t>Επίβλημα</a:t>
              </a:r>
              <a:r>
                <a:rPr lang="el-GR" sz="2000" b="1" dirty="0">
                  <a:solidFill>
                    <a:srgbClr val="FFFFFF"/>
                  </a:solidFill>
                  <a:effectLst>
                    <a:outerShdw blurRad="38100" dist="38100" dir="2700000" algn="tl">
                      <a:srgbClr val="000000">
                        <a:alpha val="43137"/>
                      </a:srgbClr>
                    </a:outerShdw>
                  </a:effectLst>
                  <a:latin typeface="Candara" pitchFamily="34" charset="0"/>
                </a:rPr>
                <a:t> ή τριχοφόρος στιβάδα</a:t>
              </a:r>
            </a:p>
            <a:p>
              <a:pPr lvl="1">
                <a:spcAft>
                  <a:spcPts val="400"/>
                </a:spcAft>
                <a:buClr>
                  <a:srgbClr val="FFFF00"/>
                </a:buClr>
                <a:buSzPct val="150000"/>
                <a:buFont typeface="Wingdings" pitchFamily="2" charset="2"/>
                <a:buChar char="§"/>
                <a:tabLst>
                  <a:tab pos="0" algn="l"/>
                </a:tabLst>
                <a:defRPr/>
              </a:pPr>
              <a:r>
                <a:rPr lang="el-GR" sz="2000" b="1" dirty="0" err="1">
                  <a:solidFill>
                    <a:srgbClr val="FFFFFF"/>
                  </a:solidFill>
                  <a:effectLst>
                    <a:outerShdw blurRad="38100" dist="38100" dir="2700000" algn="tl">
                      <a:srgbClr val="000000">
                        <a:alpha val="43137"/>
                      </a:srgbClr>
                    </a:outerShdw>
                  </a:effectLst>
                  <a:latin typeface="Candara" pitchFamily="34" charset="0"/>
                </a:rPr>
                <a:t>Εξωδερμίδα</a:t>
              </a:r>
              <a:endParaRPr lang="el-GR" sz="2000" b="1" dirty="0">
                <a:solidFill>
                  <a:srgbClr val="FFFFFF"/>
                </a:solidFill>
                <a:effectLst>
                  <a:outerShdw blurRad="38100" dist="38100" dir="2700000" algn="tl">
                    <a:srgbClr val="000000">
                      <a:alpha val="43137"/>
                    </a:srgbClr>
                  </a:outerShdw>
                </a:effectLst>
                <a:latin typeface="Candara" pitchFamily="34" charset="0"/>
              </a:endParaRPr>
            </a:p>
            <a:p>
              <a:pPr marL="457200" lvl="2">
                <a:spcAft>
                  <a:spcPts val="400"/>
                </a:spcAft>
                <a:buClr>
                  <a:srgbClr val="FFFF00"/>
                </a:buClr>
                <a:buSzPct val="150000"/>
                <a:buFont typeface="Wingdings" pitchFamily="2" charset="2"/>
                <a:buChar char="§"/>
                <a:tabLst>
                  <a:tab pos="0" algn="l"/>
                </a:tabLst>
                <a:defRPr/>
              </a:pPr>
              <a:r>
                <a:rPr lang="el-GR" sz="2000" b="1" dirty="0">
                  <a:solidFill>
                    <a:srgbClr val="FFFFFF"/>
                  </a:solidFill>
                  <a:effectLst>
                    <a:outerShdw blurRad="38100" dist="38100" dir="2700000" algn="tl">
                      <a:srgbClr val="000000">
                        <a:alpha val="43137"/>
                      </a:srgbClr>
                    </a:outerShdw>
                  </a:effectLst>
                  <a:latin typeface="Candara" pitchFamily="34" charset="0"/>
                </a:rPr>
                <a:t>Φλοιώδες παρέγχυμα</a:t>
              </a:r>
            </a:p>
            <a:p>
              <a:pPr marL="0" lvl="2">
                <a:spcAft>
                  <a:spcPts val="400"/>
                </a:spcAft>
                <a:buClr>
                  <a:srgbClr val="FFFF00"/>
                </a:buClr>
                <a:buSzPct val="150000"/>
                <a:buFont typeface="Wingdings" pitchFamily="2" charset="2"/>
                <a:buChar char="§"/>
                <a:tabLst>
                  <a:tab pos="0" algn="l"/>
                </a:tabLst>
                <a:defRPr/>
              </a:pPr>
              <a:r>
                <a:rPr lang="el-GR" b="1" dirty="0">
                  <a:solidFill>
                    <a:srgbClr val="FFFFFF"/>
                  </a:solidFill>
                  <a:effectLst>
                    <a:outerShdw blurRad="38100" dist="38100" dir="2700000" algn="tl">
                      <a:srgbClr val="000000">
                        <a:alpha val="43137"/>
                      </a:srgbClr>
                    </a:outerShdw>
                  </a:effectLst>
                  <a:latin typeface="Candara" pitchFamily="34" charset="0"/>
                </a:rPr>
                <a:t> </a:t>
              </a:r>
              <a:r>
                <a:rPr lang="el-GR" b="1" dirty="0" err="1">
                  <a:solidFill>
                    <a:srgbClr val="FFFF00"/>
                  </a:solidFill>
                  <a:effectLst>
                    <a:outerShdw blurRad="38100" dist="38100" dir="2700000" algn="tl">
                      <a:srgbClr val="000000">
                        <a:alpha val="43137"/>
                      </a:srgbClr>
                    </a:outerShdw>
                  </a:effectLst>
                  <a:latin typeface="Candara" pitchFamily="34" charset="0"/>
                </a:rPr>
                <a:t>Ενδοδερμίδα</a:t>
              </a:r>
              <a:r>
                <a:rPr lang="el-GR" b="1" dirty="0">
                  <a:solidFill>
                    <a:srgbClr val="FFFF00"/>
                  </a:solidFill>
                  <a:effectLst>
                    <a:outerShdw blurRad="38100" dist="38100" dir="2700000" algn="tl">
                      <a:srgbClr val="000000">
                        <a:alpha val="43137"/>
                      </a:srgbClr>
                    </a:outerShdw>
                  </a:effectLst>
                  <a:latin typeface="Candara" pitchFamily="34" charset="0"/>
                </a:rPr>
                <a:t> ή ζώνη </a:t>
              </a:r>
              <a:r>
                <a:rPr lang="en-US" b="1" dirty="0">
                  <a:solidFill>
                    <a:srgbClr val="FFFF00"/>
                  </a:solidFill>
                  <a:effectLst>
                    <a:outerShdw blurRad="38100" dist="38100" dir="2700000" algn="tl">
                      <a:srgbClr val="000000">
                        <a:alpha val="43137"/>
                      </a:srgbClr>
                    </a:outerShdw>
                  </a:effectLst>
                  <a:latin typeface="Candara" pitchFamily="34" charset="0"/>
                </a:rPr>
                <a:t>Gaspar</a:t>
              </a:r>
            </a:p>
            <a:p>
              <a:pPr marL="0" lvl="2">
                <a:spcAft>
                  <a:spcPts val="400"/>
                </a:spcAft>
                <a:buClr>
                  <a:srgbClr val="FFFF00"/>
                </a:buClr>
                <a:buSzPct val="150000"/>
                <a:buFont typeface="Wingdings" pitchFamily="2" charset="2"/>
                <a:buChar char="§"/>
                <a:tabLst>
                  <a:tab pos="0" algn="l"/>
                </a:tabLst>
                <a:defRPr/>
              </a:pPr>
              <a:r>
                <a:rPr lang="el-GR" b="1" dirty="0">
                  <a:solidFill>
                    <a:srgbClr val="FFFFFF"/>
                  </a:solidFill>
                  <a:effectLst>
                    <a:outerShdw blurRad="38100" dist="38100" dir="2700000" algn="tl">
                      <a:srgbClr val="000000">
                        <a:alpha val="43137"/>
                      </a:srgbClr>
                    </a:outerShdw>
                  </a:effectLst>
                  <a:latin typeface="Candara" pitchFamily="34" charset="0"/>
                </a:rPr>
                <a:t> </a:t>
              </a:r>
              <a:r>
                <a:rPr lang="el-GR" b="1" dirty="0">
                  <a:solidFill>
                    <a:srgbClr val="FFFF00"/>
                  </a:solidFill>
                  <a:effectLst>
                    <a:outerShdw blurRad="38100" dist="38100" dir="2700000" algn="tl">
                      <a:srgbClr val="000000">
                        <a:alpha val="43137"/>
                      </a:srgbClr>
                    </a:outerShdw>
                  </a:effectLst>
                  <a:latin typeface="Candara" pitchFamily="34" charset="0"/>
                </a:rPr>
                <a:t>Κεντρικός κύλινδρος</a:t>
              </a:r>
            </a:p>
            <a:p>
              <a:pPr marL="457200" lvl="3">
                <a:spcAft>
                  <a:spcPts val="400"/>
                </a:spcAft>
                <a:buClr>
                  <a:srgbClr val="FFFF00"/>
                </a:buClr>
                <a:buSzPct val="150000"/>
                <a:buFont typeface="Wingdings" pitchFamily="2" charset="2"/>
                <a:buChar char="§"/>
                <a:tabLst>
                  <a:tab pos="0" algn="l"/>
                </a:tabLst>
                <a:defRPr/>
              </a:pPr>
              <a:r>
                <a:rPr lang="el-GR" sz="2000" b="1" dirty="0" err="1">
                  <a:solidFill>
                    <a:srgbClr val="FFFFFF"/>
                  </a:solidFill>
                  <a:effectLst>
                    <a:outerShdw blurRad="38100" dist="38100" dir="2700000" algn="tl">
                      <a:srgbClr val="000000">
                        <a:alpha val="43137"/>
                      </a:srgbClr>
                    </a:outerShdw>
                  </a:effectLst>
                  <a:latin typeface="Candara" pitchFamily="34" charset="0"/>
                </a:rPr>
                <a:t>Περικύκλιο</a:t>
              </a:r>
              <a:endParaRPr lang="el-GR" sz="2000" b="1" dirty="0">
                <a:solidFill>
                  <a:srgbClr val="FFFFFF"/>
                </a:solidFill>
                <a:effectLst>
                  <a:outerShdw blurRad="38100" dist="38100" dir="2700000" algn="tl">
                    <a:srgbClr val="000000">
                      <a:alpha val="43137"/>
                    </a:srgbClr>
                  </a:outerShdw>
                </a:effectLst>
                <a:latin typeface="Candara" pitchFamily="34" charset="0"/>
              </a:endParaRPr>
            </a:p>
            <a:p>
              <a:pPr marL="457200" lvl="3">
                <a:spcAft>
                  <a:spcPts val="400"/>
                </a:spcAft>
                <a:buClr>
                  <a:srgbClr val="FFFF00"/>
                </a:buClr>
                <a:buSzPct val="150000"/>
                <a:buFont typeface="Wingdings" pitchFamily="2" charset="2"/>
                <a:buChar char="§"/>
                <a:tabLst>
                  <a:tab pos="0" algn="l"/>
                </a:tabLst>
                <a:defRPr/>
              </a:pPr>
              <a:r>
                <a:rPr lang="el-GR" sz="2000" b="1" dirty="0">
                  <a:solidFill>
                    <a:srgbClr val="FFFFFF"/>
                  </a:solidFill>
                  <a:effectLst>
                    <a:outerShdw blurRad="38100" dist="38100" dir="2700000" algn="tl">
                      <a:srgbClr val="000000">
                        <a:alpha val="43137"/>
                      </a:srgbClr>
                    </a:outerShdw>
                  </a:effectLst>
                  <a:latin typeface="Candara" pitchFamily="34" charset="0"/>
                </a:rPr>
                <a:t>Αγγειώδη ιστό</a:t>
              </a:r>
            </a:p>
            <a:p>
              <a:pPr marL="457200" lvl="3">
                <a:spcAft>
                  <a:spcPts val="400"/>
                </a:spcAft>
                <a:buClr>
                  <a:srgbClr val="FFFF00"/>
                </a:buClr>
                <a:buSzPct val="150000"/>
                <a:buFont typeface="Wingdings" pitchFamily="2" charset="2"/>
                <a:buChar char="§"/>
                <a:tabLst>
                  <a:tab pos="0" algn="l"/>
                </a:tabLst>
                <a:defRPr/>
              </a:pPr>
              <a:r>
                <a:rPr lang="el-GR" sz="2000" b="1" dirty="0">
                  <a:solidFill>
                    <a:srgbClr val="FFFFFF"/>
                  </a:solidFill>
                  <a:effectLst>
                    <a:outerShdw blurRad="38100" dist="38100" dir="2700000" algn="tl">
                      <a:srgbClr val="000000">
                        <a:alpha val="43137"/>
                      </a:srgbClr>
                    </a:outerShdw>
                  </a:effectLst>
                  <a:latin typeface="Candara" pitchFamily="34" charset="0"/>
                </a:rPr>
                <a:t>Εντεριώνη</a:t>
              </a:r>
            </a:p>
          </p:txBody>
        </p:sp>
        <p:pic>
          <p:nvPicPr>
            <p:cNvPr id="6" name="Picture 2">
              <a:extLst>
                <a:ext uri="{FF2B5EF4-FFF2-40B4-BE49-F238E27FC236}">
                  <a16:creationId xmlns:a16="http://schemas.microsoft.com/office/drawing/2014/main" id="{B13F24DC-F95D-5DD4-3A4D-D7ED73906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217" y="1761095"/>
              <a:ext cx="4409214" cy="474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469D763-95B7-5FA8-178E-C6066CB45951}"/>
                </a:ext>
              </a:extLst>
            </p:cNvPr>
            <p:cNvSpPr txBox="1"/>
            <p:nvPr/>
          </p:nvSpPr>
          <p:spPr>
            <a:xfrm>
              <a:off x="6492316" y="6404215"/>
              <a:ext cx="4283291" cy="400042"/>
            </a:xfrm>
            <a:prstGeom prst="rect">
              <a:avLst/>
            </a:prstGeom>
            <a:noFill/>
          </p:spPr>
          <p:txBody>
            <a:bodyPr>
              <a:spAutoFit/>
            </a:bodyPr>
            <a:lstStyle/>
            <a:p>
              <a:pPr algn="r">
                <a:defRPr/>
              </a:pPr>
              <a:r>
                <a:rPr lang="el-GR" sz="2000" b="1" i="1" dirty="0">
                  <a:effectLst>
                    <a:outerShdw blurRad="38100" dist="38100" dir="2700000" algn="tl">
                      <a:srgbClr val="000000">
                        <a:alpha val="43137"/>
                      </a:srgbClr>
                    </a:outerShdw>
                  </a:effectLst>
                  <a:latin typeface="Candara" pitchFamily="34" charset="0"/>
                </a:rPr>
                <a:t>(Στο επίπεδο ριζικών </a:t>
              </a:r>
              <a:r>
                <a:rPr lang="el-GR" sz="2000" b="1" i="1" dirty="0" err="1">
                  <a:effectLst>
                    <a:outerShdw blurRad="38100" dist="38100" dir="2700000" algn="tl">
                      <a:srgbClr val="000000">
                        <a:alpha val="43137"/>
                      </a:srgbClr>
                    </a:outerShdw>
                  </a:effectLst>
                  <a:latin typeface="Candara" pitchFamily="34" charset="0"/>
                </a:rPr>
                <a:t>τριχιδίων</a:t>
              </a:r>
              <a:r>
                <a:rPr lang="el-GR" sz="2000" b="1" i="1" dirty="0">
                  <a:effectLst>
                    <a:outerShdw blurRad="38100" dist="38100" dir="2700000" algn="tl">
                      <a:srgbClr val="000000">
                        <a:alpha val="43137"/>
                      </a:srgbClr>
                    </a:outerShdw>
                  </a:effectLst>
                  <a:latin typeface="Candara" pitchFamily="34" charset="0"/>
                </a:rPr>
                <a:t>)</a:t>
              </a:r>
            </a:p>
          </p:txBody>
        </p:sp>
        <p:sp>
          <p:nvSpPr>
            <p:cNvPr id="8" name="TextBox 7">
              <a:extLst>
                <a:ext uri="{FF2B5EF4-FFF2-40B4-BE49-F238E27FC236}">
                  <a16:creationId xmlns:a16="http://schemas.microsoft.com/office/drawing/2014/main" id="{6E4BDE0B-612F-0318-D4D3-A2C04A14D7AE}"/>
                </a:ext>
              </a:extLst>
            </p:cNvPr>
            <p:cNvSpPr txBox="1"/>
            <p:nvPr/>
          </p:nvSpPr>
          <p:spPr>
            <a:xfrm>
              <a:off x="3059260" y="5326326"/>
              <a:ext cx="1657433" cy="1277911"/>
            </a:xfrm>
            <a:prstGeom prst="rect">
              <a:avLst/>
            </a:prstGeom>
            <a:noFill/>
          </p:spPr>
          <p:txBody>
            <a:bodyPr>
              <a:spAutoFit/>
            </a:bodyPr>
            <a:lstStyle/>
            <a:p>
              <a:pPr>
                <a:spcAft>
                  <a:spcPts val="600"/>
                </a:spcAft>
                <a:defRPr/>
              </a:pPr>
              <a:r>
                <a:rPr lang="el-GR" sz="1800" b="1" dirty="0">
                  <a:solidFill>
                    <a:srgbClr val="FFFFFF"/>
                  </a:solidFill>
                  <a:effectLst>
                    <a:outerShdw blurRad="38100" dist="38100" dir="2700000" algn="tl">
                      <a:srgbClr val="000000">
                        <a:alpha val="43137"/>
                      </a:srgbClr>
                    </a:outerShdw>
                  </a:effectLst>
                  <a:latin typeface="Arial Narrow" pitchFamily="34" charset="0"/>
                </a:rPr>
                <a:t>Ηθμώδη αγγεία (βίβλος)</a:t>
              </a:r>
            </a:p>
            <a:p>
              <a:pPr>
                <a:spcAft>
                  <a:spcPts val="600"/>
                </a:spcAft>
                <a:defRPr/>
              </a:pPr>
              <a:r>
                <a:rPr lang="el-GR" sz="1800" b="1" dirty="0">
                  <a:solidFill>
                    <a:srgbClr val="FFFFFF"/>
                  </a:solidFill>
                  <a:effectLst>
                    <a:outerShdw blurRad="38100" dist="38100" dir="2700000" algn="tl">
                      <a:srgbClr val="000000">
                        <a:alpha val="43137"/>
                      </a:srgbClr>
                    </a:outerShdw>
                  </a:effectLst>
                  <a:latin typeface="Arial Narrow" pitchFamily="34" charset="0"/>
                </a:rPr>
                <a:t>Ξυλώδη αγγεία (ξύλο) </a:t>
              </a:r>
            </a:p>
          </p:txBody>
        </p:sp>
        <p:cxnSp>
          <p:nvCxnSpPr>
            <p:cNvPr id="9" name="Straight Arrow Connector 11">
              <a:extLst>
                <a:ext uri="{FF2B5EF4-FFF2-40B4-BE49-F238E27FC236}">
                  <a16:creationId xmlns:a16="http://schemas.microsoft.com/office/drawing/2014/main" id="{0CD9BF29-D1E4-54CB-7F25-57290E3E73B8}"/>
                </a:ext>
              </a:extLst>
            </p:cNvPr>
            <p:cNvCxnSpPr/>
            <p:nvPr/>
          </p:nvCxnSpPr>
          <p:spPr bwMode="auto">
            <a:xfrm flipV="1">
              <a:off x="2484556" y="5661281"/>
              <a:ext cx="574704" cy="215896"/>
            </a:xfrm>
            <a:prstGeom prst="straightConnector1">
              <a:avLst/>
            </a:prstGeom>
            <a:solidFill>
              <a:schemeClr val="accent1"/>
            </a:solidFill>
            <a:ln w="28575" cap="flat" cmpd="sng" algn="ctr">
              <a:solidFill>
                <a:srgbClr val="FFFF00"/>
              </a:solidFill>
              <a:prstDash val="solid"/>
              <a:round/>
              <a:headEnd type="none" w="med" len="med"/>
              <a:tailEnd type="arrow"/>
            </a:ln>
            <a:effectLst>
              <a:outerShdw blurRad="50800" dist="38100" dir="5400000" algn="t" rotWithShape="0">
                <a:prstClr val="black">
                  <a:alpha val="40000"/>
                </a:prstClr>
              </a:outerShdw>
            </a:effectLst>
          </p:spPr>
        </p:cxnSp>
        <p:cxnSp>
          <p:nvCxnSpPr>
            <p:cNvPr id="10" name="Straight Arrow Connector 13">
              <a:extLst>
                <a:ext uri="{FF2B5EF4-FFF2-40B4-BE49-F238E27FC236}">
                  <a16:creationId xmlns:a16="http://schemas.microsoft.com/office/drawing/2014/main" id="{17AA4FAF-1E48-87FB-95DB-FDD461448681}"/>
                </a:ext>
              </a:extLst>
            </p:cNvPr>
            <p:cNvCxnSpPr/>
            <p:nvPr/>
          </p:nvCxnSpPr>
          <p:spPr bwMode="auto">
            <a:xfrm>
              <a:off x="2484556" y="5948613"/>
              <a:ext cx="574704" cy="217483"/>
            </a:xfrm>
            <a:prstGeom prst="straightConnector1">
              <a:avLst/>
            </a:prstGeom>
            <a:solidFill>
              <a:schemeClr val="accent1"/>
            </a:solidFill>
            <a:ln w="28575" cap="flat" cmpd="sng" algn="ctr">
              <a:solidFill>
                <a:srgbClr val="FFFF00"/>
              </a:solidFill>
              <a:prstDash val="solid"/>
              <a:round/>
              <a:headEnd type="none" w="med" len="med"/>
              <a:tailEnd type="arrow"/>
            </a:ln>
            <a:effectLst>
              <a:outerShdw blurRad="50800" dist="38100" dir="5400000" algn="t" rotWithShape="0">
                <a:prstClr val="black">
                  <a:alpha val="40000"/>
                </a:prstClr>
              </a:outerShdw>
            </a:effectLst>
          </p:spPr>
        </p:cxnSp>
      </p:grpSp>
    </p:spTree>
    <p:extLst>
      <p:ext uri="{BB962C8B-B14F-4D97-AF65-F5344CB8AC3E}">
        <p14:creationId xmlns:p14="http://schemas.microsoft.com/office/powerpoint/2010/main" val="1684450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B6C3D0-F662-721B-5804-D2E348C1938A}"/>
              </a:ext>
            </a:extLst>
          </p:cNvPr>
          <p:cNvSpPr>
            <a:spLocks noGrp="1"/>
          </p:cNvSpPr>
          <p:nvPr>
            <p:ph type="title"/>
          </p:nvPr>
        </p:nvSpPr>
        <p:spPr>
          <a:xfrm>
            <a:off x="215758" y="333375"/>
            <a:ext cx="8509141" cy="981075"/>
          </a:xfrm>
        </p:spPr>
        <p:txBody>
          <a:bodyPr anchor="ctr">
            <a:normAutofit/>
          </a:bodyPr>
          <a:lstStyle/>
          <a:p>
            <a:pPr>
              <a:lnSpc>
                <a:spcPct val="90000"/>
              </a:lnSpc>
            </a:pPr>
            <a:r>
              <a:rPr lang="en-US" sz="2800" dirty="0" err="1"/>
              <a:t>Αν</a:t>
            </a:r>
            <a:r>
              <a:rPr lang="en-US" sz="2800" dirty="0"/>
              <a:t>ατομία ενός αμπελιού:</a:t>
            </a:r>
            <a:r>
              <a:rPr lang="el-GR" sz="2800" dirty="0"/>
              <a:t> </a:t>
            </a:r>
            <a:r>
              <a:rPr lang="el-GR" sz="2800" kern="0" dirty="0"/>
              <a:t>Ριζικό σύστημα</a:t>
            </a:r>
            <a:endParaRPr lang="el-GR" sz="2800" dirty="0"/>
          </a:p>
        </p:txBody>
      </p:sp>
      <p:pic>
        <p:nvPicPr>
          <p:cNvPr id="8" name="Picture 2">
            <a:extLst>
              <a:ext uri="{FF2B5EF4-FFF2-40B4-BE49-F238E27FC236}">
                <a16:creationId xmlns:a16="http://schemas.microsoft.com/office/drawing/2014/main" id="{96EEC2AD-613B-4399-1FA2-7C39E2271FF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8699" y="1661215"/>
            <a:ext cx="5942133" cy="3535570"/>
          </a:xfrm>
          <a:prstGeom prst="rect">
            <a:avLst/>
          </a:prstGeom>
          <a:noFill/>
          <a:extLst>
            <a:ext uri="{909E8E84-426E-40DD-AFC4-6F175D3DCCD1}">
              <a14:hiddenFill xmlns:a14="http://schemas.microsoft.com/office/drawing/2010/main">
                <a:solidFill>
                  <a:srgbClr val="FFFFFF"/>
                </a:solidFill>
              </a14:hiddenFill>
            </a:ext>
          </a:extLst>
        </p:spPr>
      </p:pic>
      <p:sp>
        <p:nvSpPr>
          <p:cNvPr id="36" name="Θέση περιεχομένου 2">
            <a:extLst>
              <a:ext uri="{FF2B5EF4-FFF2-40B4-BE49-F238E27FC236}">
                <a16:creationId xmlns:a16="http://schemas.microsoft.com/office/drawing/2014/main" id="{CBF605FD-5028-0F09-1B61-88E857A6DC7F}"/>
              </a:ext>
            </a:extLst>
          </p:cNvPr>
          <p:cNvSpPr>
            <a:spLocks noGrp="1"/>
          </p:cNvSpPr>
          <p:nvPr>
            <p:ph idx="1"/>
          </p:nvPr>
        </p:nvSpPr>
        <p:spPr>
          <a:xfrm>
            <a:off x="215758" y="1539876"/>
            <a:ext cx="7827411" cy="5318124"/>
          </a:xfrm>
        </p:spPr>
        <p:txBody>
          <a:bodyPr>
            <a:normAutofit lnSpcReduction="10000"/>
          </a:bodyPr>
          <a:lstStyle/>
          <a:p>
            <a:pPr>
              <a:lnSpc>
                <a:spcPct val="90000"/>
              </a:lnSpc>
              <a:spcAft>
                <a:spcPts val="200"/>
              </a:spcAft>
              <a:defRPr/>
            </a:pPr>
            <a:r>
              <a:rPr lang="el-GR" sz="1600" b="1" i="1" kern="0" dirty="0">
                <a:latin typeface="Candara" pitchFamily="34" charset="0"/>
              </a:rPr>
              <a:t>Ανατομία της ρίζας - Δευτερογενής </a:t>
            </a:r>
            <a:br>
              <a:rPr lang="el-GR" sz="1600" b="1" i="1" kern="0" dirty="0">
                <a:latin typeface="Candara" pitchFamily="34" charset="0"/>
              </a:rPr>
            </a:br>
            <a:r>
              <a:rPr lang="el-GR" sz="1600" b="1" i="1" kern="0" dirty="0">
                <a:latin typeface="Candara" pitchFamily="34" charset="0"/>
              </a:rPr>
              <a:t>δομή ρίζας:</a:t>
            </a:r>
            <a:endParaRPr lang="el-GR" sz="1600" b="1" dirty="0">
              <a:latin typeface="Candara" pitchFamily="34" charset="0"/>
            </a:endParaRPr>
          </a:p>
          <a:p>
            <a:pPr>
              <a:lnSpc>
                <a:spcPct val="90000"/>
              </a:lnSpc>
              <a:spcAft>
                <a:spcPts val="200"/>
              </a:spcAft>
              <a:buClr>
                <a:srgbClr val="FFFF00"/>
              </a:buClr>
              <a:buSzPct val="150000"/>
              <a:tabLst>
                <a:tab pos="0" algn="l"/>
              </a:tabLst>
              <a:defRPr/>
            </a:pPr>
            <a:r>
              <a:rPr lang="el-GR" sz="1600" b="1" i="1" kern="0" dirty="0">
                <a:latin typeface="Candara" pitchFamily="34" charset="0"/>
              </a:rPr>
              <a:t>Μεταβολές στη δομή με την </a:t>
            </a:r>
            <a:br>
              <a:rPr lang="el-GR" sz="1600" b="1" i="1" kern="0" dirty="0">
                <a:latin typeface="Candara" pitchFamily="34" charset="0"/>
              </a:rPr>
            </a:br>
            <a:r>
              <a:rPr lang="el-GR" sz="1600" b="1" i="1" kern="0" dirty="0">
                <a:latin typeface="Candara" pitchFamily="34" charset="0"/>
              </a:rPr>
              <a:t>ενηλικίωση </a:t>
            </a:r>
          </a:p>
          <a:p>
            <a:pPr>
              <a:lnSpc>
                <a:spcPct val="90000"/>
              </a:lnSpc>
              <a:spcAft>
                <a:spcPts val="200"/>
              </a:spcAft>
              <a:buClr>
                <a:srgbClr val="FFFF00"/>
              </a:buClr>
              <a:buSzPct val="150000"/>
              <a:tabLst>
                <a:tab pos="0" algn="l"/>
              </a:tabLst>
              <a:defRPr/>
            </a:pPr>
            <a:r>
              <a:rPr lang="el-GR" sz="1600" b="1" dirty="0" err="1">
                <a:latin typeface="Candara" pitchFamily="34" charset="0"/>
              </a:rPr>
              <a:t>Κάμβιο</a:t>
            </a:r>
            <a:r>
              <a:rPr lang="el-GR" sz="1600" b="1" dirty="0">
                <a:latin typeface="Candara" pitchFamily="34" charset="0"/>
              </a:rPr>
              <a:t> </a:t>
            </a:r>
          </a:p>
          <a:p>
            <a:pPr marL="360363" lvl="2" indent="-180975">
              <a:lnSpc>
                <a:spcPct val="90000"/>
              </a:lnSpc>
              <a:spcAft>
                <a:spcPts val="200"/>
              </a:spcAft>
              <a:buClr>
                <a:srgbClr val="FFFF00"/>
              </a:buClr>
              <a:buSzPct val="150000"/>
              <a:buFont typeface="Wingdings" pitchFamily="2" charset="2"/>
              <a:buChar char="§"/>
              <a:tabLst>
                <a:tab pos="0" algn="l"/>
              </a:tabLst>
              <a:defRPr/>
            </a:pPr>
            <a:r>
              <a:rPr lang="el-GR" sz="1600" b="1" dirty="0" err="1">
                <a:latin typeface="Candara" pitchFamily="34" charset="0"/>
              </a:rPr>
              <a:t>Μεριστωματικά</a:t>
            </a:r>
            <a:r>
              <a:rPr lang="el-GR" sz="1600" b="1" dirty="0">
                <a:latin typeface="Candara" pitchFamily="34" charset="0"/>
              </a:rPr>
              <a:t> κύτταρα </a:t>
            </a:r>
            <a:br>
              <a:rPr lang="el-GR" sz="1600" b="1" dirty="0">
                <a:latin typeface="Candara" pitchFamily="34" charset="0"/>
              </a:rPr>
            </a:br>
            <a:r>
              <a:rPr lang="el-GR" sz="1600" b="1" dirty="0">
                <a:latin typeface="Candara" pitchFamily="34" charset="0"/>
              </a:rPr>
              <a:t>μεταξύ αγγείων βίβλου και ξύλου</a:t>
            </a:r>
          </a:p>
          <a:p>
            <a:pPr marL="360363" lvl="2" indent="-180975">
              <a:lnSpc>
                <a:spcPct val="90000"/>
              </a:lnSpc>
              <a:spcAft>
                <a:spcPts val="200"/>
              </a:spcAft>
              <a:buClr>
                <a:srgbClr val="FFFF00"/>
              </a:buClr>
              <a:buSzPct val="150000"/>
              <a:buFont typeface="Wingdings" pitchFamily="2" charset="2"/>
              <a:buChar char="§"/>
              <a:tabLst>
                <a:tab pos="0" algn="l"/>
              </a:tabLst>
              <a:defRPr/>
            </a:pPr>
            <a:r>
              <a:rPr lang="el-GR" sz="1600" b="1" dirty="0">
                <a:latin typeface="Candara" pitchFamily="34" charset="0"/>
              </a:rPr>
              <a:t>Δημιουργία νέων αγγείων</a:t>
            </a:r>
          </a:p>
          <a:p>
            <a:pPr marL="360363" lvl="2" indent="-180975">
              <a:lnSpc>
                <a:spcPct val="90000"/>
              </a:lnSpc>
              <a:spcAft>
                <a:spcPts val="200"/>
              </a:spcAft>
              <a:buClr>
                <a:srgbClr val="FFFF00"/>
              </a:buClr>
              <a:buSzPct val="150000"/>
              <a:buFont typeface="Wingdings" pitchFamily="2" charset="2"/>
              <a:buChar char="§"/>
              <a:tabLst>
                <a:tab pos="0" algn="l"/>
              </a:tabLst>
              <a:defRPr/>
            </a:pPr>
            <a:r>
              <a:rPr lang="el-GR" sz="1600" b="1" dirty="0">
                <a:latin typeface="Candara" pitchFamily="34" charset="0"/>
              </a:rPr>
              <a:t>Αύξηση πάχους ρίζας</a:t>
            </a:r>
          </a:p>
          <a:p>
            <a:pPr marL="269875" lvl="3" indent="-269875">
              <a:lnSpc>
                <a:spcPct val="90000"/>
              </a:lnSpc>
              <a:spcAft>
                <a:spcPts val="200"/>
              </a:spcAft>
              <a:buClr>
                <a:srgbClr val="FFFF00"/>
              </a:buClr>
              <a:buSzPct val="150000"/>
              <a:tabLst>
                <a:tab pos="0" algn="l"/>
              </a:tabLst>
              <a:defRPr/>
            </a:pPr>
            <a:r>
              <a:rPr lang="el-GR" sz="1600" b="1" dirty="0" err="1">
                <a:latin typeface="Candara" pitchFamily="34" charset="0"/>
              </a:rPr>
              <a:t>Φελλογόνο</a:t>
            </a:r>
            <a:r>
              <a:rPr lang="el-GR" sz="1600" b="1" dirty="0">
                <a:latin typeface="Candara" pitchFamily="34" charset="0"/>
              </a:rPr>
              <a:t> </a:t>
            </a:r>
            <a:r>
              <a:rPr lang="el-GR" sz="1600" b="1" dirty="0" err="1">
                <a:latin typeface="Candara" pitchFamily="34" charset="0"/>
              </a:rPr>
              <a:t>Κάμβιο</a:t>
            </a:r>
            <a:endParaRPr lang="el-GR" sz="1600" b="1" dirty="0">
              <a:latin typeface="Candara" pitchFamily="34" charset="0"/>
            </a:endParaRPr>
          </a:p>
          <a:p>
            <a:pPr marL="360363" lvl="2" indent="-180975">
              <a:lnSpc>
                <a:spcPct val="90000"/>
              </a:lnSpc>
              <a:spcAft>
                <a:spcPts val="200"/>
              </a:spcAft>
              <a:buClr>
                <a:srgbClr val="FFFF00"/>
              </a:buClr>
              <a:buSzPct val="150000"/>
              <a:buFont typeface="Wingdings" pitchFamily="2" charset="2"/>
              <a:buChar char="§"/>
              <a:tabLst>
                <a:tab pos="0" algn="l"/>
              </a:tabLst>
              <a:defRPr/>
            </a:pPr>
            <a:r>
              <a:rPr lang="el-GR" sz="1600" b="1" dirty="0">
                <a:latin typeface="Candara" pitchFamily="34" charset="0"/>
              </a:rPr>
              <a:t>Εσωτερικά του </a:t>
            </a:r>
            <a:r>
              <a:rPr lang="el-GR" sz="1600" b="1" dirty="0" err="1">
                <a:latin typeface="Candara" pitchFamily="34" charset="0"/>
              </a:rPr>
              <a:t>περικυκλίου</a:t>
            </a:r>
            <a:endParaRPr lang="el-GR" sz="1600" b="1" dirty="0">
              <a:latin typeface="Candara" pitchFamily="34" charset="0"/>
            </a:endParaRPr>
          </a:p>
          <a:p>
            <a:pPr marL="360363" lvl="2" indent="-180975">
              <a:lnSpc>
                <a:spcPct val="90000"/>
              </a:lnSpc>
              <a:spcAft>
                <a:spcPts val="200"/>
              </a:spcAft>
              <a:buClr>
                <a:srgbClr val="FFFF00"/>
              </a:buClr>
              <a:buSzPct val="150000"/>
              <a:buFont typeface="Wingdings" pitchFamily="2" charset="2"/>
              <a:buChar char="§"/>
              <a:tabLst>
                <a:tab pos="0" algn="l"/>
              </a:tabLst>
              <a:defRPr/>
            </a:pPr>
            <a:r>
              <a:rPr lang="el-GR" sz="1600" b="1" dirty="0" err="1">
                <a:latin typeface="Candara" pitchFamily="34" charset="0"/>
              </a:rPr>
              <a:t>Αποδιαφοροποίηση</a:t>
            </a:r>
            <a:r>
              <a:rPr lang="el-GR" sz="1600" b="1" dirty="0">
                <a:latin typeface="Candara" pitchFamily="34" charset="0"/>
              </a:rPr>
              <a:t> και </a:t>
            </a:r>
            <a:r>
              <a:rPr lang="el-GR" sz="1600" b="1" dirty="0" err="1">
                <a:latin typeface="Candara" pitchFamily="34" charset="0"/>
              </a:rPr>
              <a:t>φελλοποίηση</a:t>
            </a:r>
            <a:r>
              <a:rPr lang="el-GR" sz="1600" b="1" dirty="0">
                <a:latin typeface="Candara" pitchFamily="34" charset="0"/>
              </a:rPr>
              <a:t> κυττάρων (νέκρωση)</a:t>
            </a:r>
          </a:p>
          <a:p>
            <a:pPr marL="0" lvl="2">
              <a:lnSpc>
                <a:spcPct val="90000"/>
              </a:lnSpc>
              <a:spcAft>
                <a:spcPts val="200"/>
              </a:spcAft>
              <a:buClr>
                <a:srgbClr val="FFFF00"/>
              </a:buClr>
              <a:buSzPct val="150000"/>
              <a:tabLst>
                <a:tab pos="0" algn="l"/>
              </a:tabLst>
              <a:defRPr/>
            </a:pPr>
            <a:r>
              <a:rPr lang="el-GR" sz="1600" b="1" dirty="0" err="1">
                <a:latin typeface="Candara" pitchFamily="34" charset="0"/>
              </a:rPr>
              <a:t>Φελλόδερμα</a:t>
            </a:r>
            <a:r>
              <a:rPr lang="el-GR" sz="1600" b="1" dirty="0">
                <a:latin typeface="Candara" pitchFamily="34" charset="0"/>
              </a:rPr>
              <a:t> ή δευτερογενής φλοιός</a:t>
            </a:r>
          </a:p>
          <a:p>
            <a:pPr marL="360363" lvl="2" indent="-180975">
              <a:lnSpc>
                <a:spcPct val="90000"/>
              </a:lnSpc>
              <a:spcAft>
                <a:spcPts val="200"/>
              </a:spcAft>
              <a:buClr>
                <a:srgbClr val="FFFF00"/>
              </a:buClr>
              <a:buSzPct val="150000"/>
              <a:buFont typeface="Wingdings" pitchFamily="2" charset="2"/>
              <a:buChar char="§"/>
              <a:tabLst>
                <a:tab pos="0" algn="l"/>
              </a:tabLst>
              <a:defRPr/>
            </a:pPr>
            <a:r>
              <a:rPr lang="el-GR" sz="1600" b="1" dirty="0">
                <a:latin typeface="Candara" pitchFamily="34" charset="0"/>
              </a:rPr>
              <a:t>Νεκρός ιστός που περιβάλλει τη ρίζα</a:t>
            </a:r>
          </a:p>
          <a:p>
            <a:pPr marL="360363" lvl="2" indent="-180975">
              <a:lnSpc>
                <a:spcPct val="90000"/>
              </a:lnSpc>
              <a:spcAft>
                <a:spcPts val="200"/>
              </a:spcAft>
              <a:buClr>
                <a:srgbClr val="FFFF00"/>
              </a:buClr>
              <a:buSzPct val="150000"/>
              <a:buFont typeface="Wingdings" pitchFamily="2" charset="2"/>
              <a:buChar char="§"/>
              <a:tabLst>
                <a:tab pos="0" algn="l"/>
              </a:tabLst>
              <a:defRPr/>
            </a:pPr>
            <a:r>
              <a:rPr lang="el-GR" sz="1600" b="1" dirty="0">
                <a:latin typeface="Candara" pitchFamily="34" charset="0"/>
              </a:rPr>
              <a:t>Ανανεώνεται  άνοιξη-φθινόπωρο</a:t>
            </a:r>
          </a:p>
          <a:p>
            <a:pPr marL="360363" lvl="2" indent="-180975">
              <a:lnSpc>
                <a:spcPct val="90000"/>
              </a:lnSpc>
              <a:spcAft>
                <a:spcPts val="200"/>
              </a:spcAft>
              <a:buClr>
                <a:srgbClr val="FFFF00"/>
              </a:buClr>
              <a:buSzPct val="150000"/>
              <a:buFont typeface="Wingdings" pitchFamily="2" charset="2"/>
              <a:buChar char="§"/>
              <a:tabLst>
                <a:tab pos="0" algn="l"/>
              </a:tabLst>
              <a:defRPr/>
            </a:pPr>
            <a:r>
              <a:rPr lang="el-GR" sz="1600" b="1" dirty="0">
                <a:latin typeface="Candara" pitchFamily="34" charset="0"/>
              </a:rPr>
              <a:t>Ρυτίδωμα</a:t>
            </a:r>
          </a:p>
        </p:txBody>
      </p:sp>
    </p:spTree>
    <p:extLst>
      <p:ext uri="{BB962C8B-B14F-4D97-AF65-F5344CB8AC3E}">
        <p14:creationId xmlns:p14="http://schemas.microsoft.com/office/powerpoint/2010/main" val="2562451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61662D38-EBE7-EF41-2EF7-0F98F711CA4F}"/>
              </a:ext>
            </a:extLst>
          </p:cNvPr>
          <p:cNvSpPr>
            <a:spLocks noGrp="1"/>
          </p:cNvSpPr>
          <p:nvPr>
            <p:ph type="title"/>
          </p:nvPr>
        </p:nvSpPr>
        <p:spPr>
          <a:xfrm>
            <a:off x="673754" y="643467"/>
            <a:ext cx="4203045" cy="1375608"/>
          </a:xfrm>
        </p:spPr>
        <p:txBody>
          <a:bodyPr anchor="ctr">
            <a:normAutofit/>
          </a:bodyPr>
          <a:lstStyle/>
          <a:p>
            <a:pPr>
              <a:lnSpc>
                <a:spcPct val="90000"/>
              </a:lnSpc>
            </a:pPr>
            <a:r>
              <a:rPr kumimoji="1" lang="en-US" sz="3100" kern="1200" dirty="0" err="1">
                <a:solidFill>
                  <a:schemeClr val="bg1"/>
                </a:solidFill>
                <a:effectLst>
                  <a:outerShdw blurRad="38100" dist="38100" dir="2700000" algn="tl">
                    <a:srgbClr val="000000">
                      <a:alpha val="43137"/>
                    </a:srgbClr>
                  </a:outerShdw>
                </a:effectLst>
                <a:latin typeface="+mj-lt"/>
                <a:ea typeface="+mj-ea"/>
                <a:cs typeface="+mj-cs"/>
              </a:rPr>
              <a:t>Βοτ</a:t>
            </a:r>
            <a:r>
              <a:rPr kumimoji="1" lang="en-US" sz="3100" kern="1200" dirty="0">
                <a:solidFill>
                  <a:schemeClr val="bg1"/>
                </a:solidFill>
                <a:effectLst>
                  <a:outerShdw blurRad="38100" dist="38100" dir="2700000" algn="tl">
                    <a:srgbClr val="000000">
                      <a:alpha val="43137"/>
                    </a:srgbClr>
                  </a:outerShdw>
                </a:effectLst>
                <a:latin typeface="+mj-lt"/>
                <a:ea typeface="+mj-ea"/>
                <a:cs typeface="+mj-cs"/>
              </a:rPr>
              <a:t>ανική  ταξινόμηση της Αμπέλου</a:t>
            </a:r>
            <a:endParaRPr lang="el-GR" sz="3100" dirty="0">
              <a:solidFill>
                <a:schemeClr val="bg1"/>
              </a:solidFill>
            </a:endParaRPr>
          </a:p>
        </p:txBody>
      </p:sp>
      <p:sp>
        <p:nvSpPr>
          <p:cNvPr id="17" name="Isosceles Triangle 1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aphicFrame>
        <p:nvGraphicFramePr>
          <p:cNvPr id="4" name="Table 11">
            <a:extLst>
              <a:ext uri="{FF2B5EF4-FFF2-40B4-BE49-F238E27FC236}">
                <a16:creationId xmlns:a16="http://schemas.microsoft.com/office/drawing/2014/main" id="{460739BC-7801-9186-A3F0-34F10A2CA68E}"/>
              </a:ext>
            </a:extLst>
          </p:cNvPr>
          <p:cNvGraphicFramePr>
            <a:graphicFrameLocks noGrp="1"/>
          </p:cNvGraphicFramePr>
          <p:nvPr>
            <p:extLst>
              <p:ext uri="{D42A27DB-BD31-4B8C-83A1-F6EECF244321}">
                <p14:modId xmlns:p14="http://schemas.microsoft.com/office/powerpoint/2010/main" val="919314705"/>
              </p:ext>
            </p:extLst>
          </p:nvPr>
        </p:nvGraphicFramePr>
        <p:xfrm>
          <a:off x="5079226" y="989816"/>
          <a:ext cx="6998473" cy="5515758"/>
        </p:xfrm>
        <a:graphic>
          <a:graphicData uri="http://schemas.openxmlformats.org/drawingml/2006/table">
            <a:tbl>
              <a:tblPr/>
              <a:tblGrid>
                <a:gridCol w="2921391">
                  <a:extLst>
                    <a:ext uri="{9D8B030D-6E8A-4147-A177-3AD203B41FA5}">
                      <a16:colId xmlns:a16="http://schemas.microsoft.com/office/drawing/2014/main" val="20000"/>
                    </a:ext>
                  </a:extLst>
                </a:gridCol>
                <a:gridCol w="4077082">
                  <a:extLst>
                    <a:ext uri="{9D8B030D-6E8A-4147-A177-3AD203B41FA5}">
                      <a16:colId xmlns:a16="http://schemas.microsoft.com/office/drawing/2014/main" val="20001"/>
                    </a:ext>
                  </a:extLst>
                </a:gridCol>
              </a:tblGrid>
              <a:tr h="361760">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ΒΑΣΙΛΕΙΟ</a:t>
                      </a:r>
                      <a:r>
                        <a:rPr kumimoji="0" lang="en-US"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 (</a:t>
                      </a:r>
                      <a:r>
                        <a:rPr kumimoji="0" lang="en-US" sz="1800" b="1" i="1"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REGNUM</a:t>
                      </a:r>
                      <a:r>
                        <a:rPr kumimoji="0" lang="en-US"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a:t>
                      </a:r>
                      <a:r>
                        <a:rPr kumimoji="0" lang="el-GR"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a:t>
                      </a: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0"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Φυτά (</a:t>
                      </a:r>
                      <a:r>
                        <a:rPr kumimoji="0" lang="el-GR" sz="1800" b="1" i="1" u="none" strike="noStrike" cap="none" normalizeH="0" baseline="0" err="1">
                          <a:ln>
                            <a:noFill/>
                          </a:ln>
                          <a:solidFill>
                            <a:srgbClr val="FFFFFF"/>
                          </a:solidFill>
                          <a:effectLst>
                            <a:outerShdw blurRad="38100" dist="38100" dir="2700000" algn="tl">
                              <a:srgbClr val="000000"/>
                            </a:outerShdw>
                          </a:effectLst>
                          <a:latin typeface="Arial Narrow" pitchFamily="34" charset="0"/>
                          <a:cs typeface="Times New Roman" pitchFamily="18" charset="0"/>
                        </a:rPr>
                        <a:t>Plantae</a:t>
                      </a:r>
                      <a:r>
                        <a:rPr kumimoji="0" lang="el-GR" sz="1800" b="1" i="0"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a:t>
                      </a: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extLst>
                  <a:ext uri="{0D108BD9-81ED-4DB2-BD59-A6C34878D82A}">
                    <a16:rowId xmlns:a16="http://schemas.microsoft.com/office/drawing/2014/main" val="10000"/>
                  </a:ext>
                </a:extLst>
              </a:tr>
              <a:tr h="678120">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ΣΥΝΟΜΟΤΑΞΙΑ (</a:t>
                      </a:r>
                      <a:r>
                        <a:rPr kumimoji="0" lang="en-US" sz="1800" b="1" i="1" u="none" strike="noStrike" cap="none" normalizeH="0" baseline="0" err="1">
                          <a:ln>
                            <a:noFill/>
                          </a:ln>
                          <a:solidFill>
                            <a:srgbClr val="FFC000"/>
                          </a:solidFill>
                          <a:effectLst>
                            <a:outerShdw blurRad="38100" dist="38100" dir="2700000" algn="tl">
                              <a:srgbClr val="000000"/>
                            </a:outerShdw>
                          </a:effectLst>
                          <a:latin typeface="Arial Narrow" pitchFamily="34" charset="0"/>
                          <a:cs typeface="Times New Roman" pitchFamily="18" charset="0"/>
                        </a:rPr>
                        <a:t>DIVISIO</a:t>
                      </a:r>
                      <a:r>
                        <a:rPr kumimoji="0" lang="en-US"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a:t>
                      </a:r>
                      <a:r>
                        <a:rPr kumimoji="0" lang="el-GR"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a:t>
                      </a: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0"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Αγγειόσπερμα (</a:t>
                      </a:r>
                      <a:r>
                        <a:rPr kumimoji="0" lang="el-GR" sz="1800" b="1" i="1" u="none" strike="noStrike" cap="none" normalizeH="0" baseline="0" err="1">
                          <a:ln>
                            <a:noFill/>
                          </a:ln>
                          <a:solidFill>
                            <a:srgbClr val="FFFFFF"/>
                          </a:solidFill>
                          <a:effectLst>
                            <a:outerShdw blurRad="38100" dist="38100" dir="2700000" algn="tl">
                              <a:srgbClr val="000000"/>
                            </a:outerShdw>
                          </a:effectLst>
                          <a:latin typeface="Arial Narrow" pitchFamily="34" charset="0"/>
                          <a:cs typeface="Times New Roman" pitchFamily="18" charset="0"/>
                        </a:rPr>
                        <a:t>Magnoliophyta</a:t>
                      </a:r>
                      <a:r>
                        <a:rPr kumimoji="0" lang="el-GR" sz="1800" b="1" i="0"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a:t>
                      </a: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extLst>
                  <a:ext uri="{0D108BD9-81ED-4DB2-BD59-A6C34878D82A}">
                    <a16:rowId xmlns:a16="http://schemas.microsoft.com/office/drawing/2014/main" val="10001"/>
                  </a:ext>
                </a:extLst>
              </a:tr>
              <a:tr h="678120">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ΟΜΟΤΑΞΙΑ (</a:t>
                      </a:r>
                      <a:r>
                        <a:rPr kumimoji="0" lang="el-GR" sz="1800" b="1" i="1"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ΚΛΑΣΗ, </a:t>
                      </a:r>
                      <a:r>
                        <a:rPr kumimoji="0" lang="en-US" sz="1800" b="1" i="1"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CLASSIS</a:t>
                      </a:r>
                      <a:r>
                        <a:rPr kumimoji="0" lang="en-US"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a:t>
                      </a:r>
                      <a:endParaRPr kumimoji="0" lang="el-GR"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endParaRP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0"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Δικοτυλήδονα (</a:t>
                      </a:r>
                      <a:r>
                        <a:rPr kumimoji="0" lang="el-GR" sz="1800" b="1" i="1" u="none" strike="noStrike" cap="none" normalizeH="0" baseline="0" err="1">
                          <a:ln>
                            <a:noFill/>
                          </a:ln>
                          <a:solidFill>
                            <a:srgbClr val="FFFFFF"/>
                          </a:solidFill>
                          <a:effectLst>
                            <a:outerShdw blurRad="38100" dist="38100" dir="2700000" algn="tl">
                              <a:srgbClr val="000000"/>
                            </a:outerShdw>
                          </a:effectLst>
                          <a:latin typeface="Arial Narrow" pitchFamily="34" charset="0"/>
                          <a:cs typeface="Times New Roman" pitchFamily="18" charset="0"/>
                        </a:rPr>
                        <a:t>Magnoliopsida</a:t>
                      </a:r>
                      <a:r>
                        <a:rPr kumimoji="0" lang="el-GR" sz="1800" b="1" i="0"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a:t>
                      </a: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extLst>
                  <a:ext uri="{0D108BD9-81ED-4DB2-BD59-A6C34878D82A}">
                    <a16:rowId xmlns:a16="http://schemas.microsoft.com/office/drawing/2014/main" val="10002"/>
                  </a:ext>
                </a:extLst>
              </a:tr>
              <a:tr h="678120">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ΥΦΟΜΟΤΑΞΙΑ</a:t>
                      </a:r>
                      <a:r>
                        <a:rPr kumimoji="0" lang="en-US"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 (</a:t>
                      </a:r>
                      <a:r>
                        <a:rPr kumimoji="0" lang="en-US" sz="1800" b="1" i="1" u="none" strike="noStrike" cap="none" normalizeH="0" baseline="0" err="1">
                          <a:ln>
                            <a:noFill/>
                          </a:ln>
                          <a:solidFill>
                            <a:srgbClr val="FFC000"/>
                          </a:solidFill>
                          <a:effectLst>
                            <a:outerShdw blurRad="38100" dist="38100" dir="2700000" algn="tl">
                              <a:srgbClr val="000000"/>
                            </a:outerShdw>
                          </a:effectLst>
                          <a:latin typeface="Arial Narrow" pitchFamily="34" charset="0"/>
                          <a:cs typeface="Times New Roman" pitchFamily="18" charset="0"/>
                        </a:rPr>
                        <a:t>SUBCLASSIS</a:t>
                      </a:r>
                      <a:r>
                        <a:rPr kumimoji="0" lang="en-US"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a:t>
                      </a:r>
                      <a:endParaRPr kumimoji="0" lang="el-GR"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endParaRP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0" u="none" strike="noStrike" cap="none" normalizeH="0" baseline="0" err="1">
                          <a:ln>
                            <a:noFill/>
                          </a:ln>
                          <a:solidFill>
                            <a:srgbClr val="FFFFFF"/>
                          </a:solidFill>
                          <a:effectLst>
                            <a:outerShdw blurRad="38100" dist="38100" dir="2700000" algn="tl">
                              <a:srgbClr val="000000"/>
                            </a:outerShdw>
                          </a:effectLst>
                          <a:latin typeface="Arial Narrow" pitchFamily="34" charset="0"/>
                          <a:cs typeface="Times New Roman" pitchFamily="18" charset="0"/>
                        </a:rPr>
                        <a:t>Ροδίδες</a:t>
                      </a:r>
                      <a:r>
                        <a:rPr kumimoji="0" lang="el-GR" sz="1800" b="1" i="0"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 (</a:t>
                      </a:r>
                      <a:r>
                        <a:rPr kumimoji="0" lang="el-GR" sz="1800" b="1" i="1" u="none" strike="noStrike" cap="none" normalizeH="0" baseline="0" err="1">
                          <a:ln>
                            <a:noFill/>
                          </a:ln>
                          <a:solidFill>
                            <a:srgbClr val="FFFFFF"/>
                          </a:solidFill>
                          <a:effectLst>
                            <a:outerShdw blurRad="38100" dist="38100" dir="2700000" algn="tl">
                              <a:srgbClr val="000000"/>
                            </a:outerShdw>
                          </a:effectLst>
                          <a:latin typeface="Arial Narrow" pitchFamily="34" charset="0"/>
                          <a:cs typeface="Times New Roman" pitchFamily="18" charset="0"/>
                        </a:rPr>
                        <a:t>Rosidae</a:t>
                      </a:r>
                      <a:r>
                        <a:rPr kumimoji="0" lang="el-GR" sz="1800" b="1" i="0"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a:t>
                      </a: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extLst>
                  <a:ext uri="{0D108BD9-81ED-4DB2-BD59-A6C34878D82A}">
                    <a16:rowId xmlns:a16="http://schemas.microsoft.com/office/drawing/2014/main" val="10003"/>
                  </a:ext>
                </a:extLst>
              </a:tr>
              <a:tr h="361760">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ΤΑΞΗ (</a:t>
                      </a:r>
                      <a:r>
                        <a:rPr kumimoji="0" lang="el-GR" sz="1800" b="1" i="1" u="none" strike="noStrike" cap="none" normalizeH="0" baseline="0" err="1">
                          <a:ln>
                            <a:noFill/>
                          </a:ln>
                          <a:solidFill>
                            <a:srgbClr val="FFC000"/>
                          </a:solidFill>
                          <a:effectLst>
                            <a:outerShdw blurRad="38100" dist="38100" dir="2700000" algn="tl">
                              <a:srgbClr val="000000"/>
                            </a:outerShdw>
                          </a:effectLst>
                          <a:latin typeface="Arial Narrow" pitchFamily="34" charset="0"/>
                          <a:cs typeface="Times New Roman" pitchFamily="18" charset="0"/>
                        </a:rPr>
                        <a:t>ORDO</a:t>
                      </a:r>
                      <a:r>
                        <a:rPr kumimoji="0" lang="el-GR"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a:t>
                      </a: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0" u="none" strike="noStrike" cap="none" normalizeH="0" baseline="0" err="1">
                          <a:ln>
                            <a:noFill/>
                          </a:ln>
                          <a:solidFill>
                            <a:srgbClr val="FFFFFF"/>
                          </a:solidFill>
                          <a:effectLst>
                            <a:outerShdw blurRad="38100" dist="38100" dir="2700000" algn="tl">
                              <a:srgbClr val="000000"/>
                            </a:outerShdw>
                          </a:effectLst>
                          <a:latin typeface="Arial Narrow" pitchFamily="34" charset="0"/>
                          <a:cs typeface="Times New Roman" pitchFamily="18" charset="0"/>
                        </a:rPr>
                        <a:t>Ραμνώδη</a:t>
                      </a:r>
                      <a:r>
                        <a:rPr kumimoji="0" lang="el-GR" sz="1800" b="1" i="0"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 (</a:t>
                      </a:r>
                      <a:r>
                        <a:rPr kumimoji="0" lang="el-GR" sz="1800" b="1" i="1" u="none" strike="noStrike" cap="none" normalizeH="0" baseline="0" err="1">
                          <a:ln>
                            <a:noFill/>
                          </a:ln>
                          <a:solidFill>
                            <a:srgbClr val="FFFFFF"/>
                          </a:solidFill>
                          <a:effectLst>
                            <a:outerShdw blurRad="38100" dist="38100" dir="2700000" algn="tl">
                              <a:srgbClr val="000000"/>
                            </a:outerShdw>
                          </a:effectLst>
                          <a:latin typeface="Arial Narrow" pitchFamily="34" charset="0"/>
                          <a:cs typeface="Times New Roman" pitchFamily="18" charset="0"/>
                        </a:rPr>
                        <a:t>Rhamnales</a:t>
                      </a:r>
                      <a:r>
                        <a:rPr kumimoji="0" lang="el-GR" sz="1800" b="1" i="0"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a:t>
                      </a: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extLst>
                  <a:ext uri="{0D108BD9-81ED-4DB2-BD59-A6C34878D82A}">
                    <a16:rowId xmlns:a16="http://schemas.microsoft.com/office/drawing/2014/main" val="10004"/>
                  </a:ext>
                </a:extLst>
              </a:tr>
              <a:tr h="678120">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ΟΙΚΟΓΕΝΕΙΑ</a:t>
                      </a:r>
                      <a:r>
                        <a:rPr kumimoji="0" lang="en-US"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 (</a:t>
                      </a:r>
                      <a:r>
                        <a:rPr kumimoji="0" lang="en-US" sz="1800" b="1" i="1" u="none" strike="noStrike" cap="none" normalizeH="0" baseline="0" err="1">
                          <a:ln>
                            <a:noFill/>
                          </a:ln>
                          <a:solidFill>
                            <a:srgbClr val="FFC000"/>
                          </a:solidFill>
                          <a:effectLst>
                            <a:outerShdw blurRad="38100" dist="38100" dir="2700000" algn="tl">
                              <a:srgbClr val="000000"/>
                            </a:outerShdw>
                          </a:effectLst>
                          <a:latin typeface="Arial Narrow" pitchFamily="34" charset="0"/>
                          <a:cs typeface="Times New Roman" pitchFamily="18" charset="0"/>
                        </a:rPr>
                        <a:t>FAMILIA</a:t>
                      </a:r>
                      <a:r>
                        <a:rPr kumimoji="0" lang="en-US"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a:t>
                      </a:r>
                      <a:r>
                        <a:rPr kumimoji="0" lang="el-GR"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a:t>
                      </a: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0" u="none" strike="noStrike" cap="none" normalizeH="0" baseline="0" err="1">
                          <a:ln>
                            <a:noFill/>
                          </a:ln>
                          <a:solidFill>
                            <a:srgbClr val="FFFFFF"/>
                          </a:solidFill>
                          <a:effectLst>
                            <a:outerShdw blurRad="38100" dist="38100" dir="2700000" algn="tl">
                              <a:srgbClr val="000000"/>
                            </a:outerShdw>
                          </a:effectLst>
                          <a:latin typeface="Arial Narrow" pitchFamily="34" charset="0"/>
                          <a:cs typeface="Times New Roman" pitchFamily="18" charset="0"/>
                        </a:rPr>
                        <a:t>Αμπελίδες</a:t>
                      </a:r>
                      <a:r>
                        <a:rPr kumimoji="0" lang="el-GR" sz="1800" b="1" i="0"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 (</a:t>
                      </a:r>
                      <a:r>
                        <a:rPr kumimoji="0" lang="el-GR" sz="1800" b="1" i="1" u="none" strike="noStrike" cap="none" normalizeH="0" baseline="0" err="1">
                          <a:ln>
                            <a:noFill/>
                          </a:ln>
                          <a:solidFill>
                            <a:srgbClr val="FFFFFF"/>
                          </a:solidFill>
                          <a:effectLst>
                            <a:outerShdw blurRad="38100" dist="38100" dir="2700000" algn="tl">
                              <a:srgbClr val="000000"/>
                            </a:outerShdw>
                          </a:effectLst>
                          <a:latin typeface="Arial Narrow" pitchFamily="34" charset="0"/>
                          <a:cs typeface="Times New Roman" pitchFamily="18" charset="0"/>
                        </a:rPr>
                        <a:t>Vitaceae</a:t>
                      </a:r>
                      <a:r>
                        <a:rPr kumimoji="0" lang="el-GR" sz="1800" b="1" i="0"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a:t>
                      </a: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extLst>
                  <a:ext uri="{0D108BD9-81ED-4DB2-BD59-A6C34878D82A}">
                    <a16:rowId xmlns:a16="http://schemas.microsoft.com/office/drawing/2014/main" val="10005"/>
                  </a:ext>
                </a:extLst>
              </a:tr>
              <a:tr h="361760">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0" u="none" strike="noStrike" cap="none" normalizeH="0" baseline="0" dirty="0">
                          <a:ln>
                            <a:noFill/>
                          </a:ln>
                          <a:solidFill>
                            <a:srgbClr val="FFC000"/>
                          </a:solidFill>
                          <a:effectLst>
                            <a:outerShdw blurRad="38100" dist="38100" dir="2700000" algn="tl">
                              <a:srgbClr val="000000"/>
                            </a:outerShdw>
                          </a:effectLst>
                          <a:latin typeface="Arial Narrow" pitchFamily="34" charset="0"/>
                          <a:cs typeface="Times New Roman" pitchFamily="18" charset="0"/>
                        </a:rPr>
                        <a:t>ΓΕΝΟΣ</a:t>
                      </a:r>
                      <a:r>
                        <a:rPr kumimoji="0" lang="en-US" sz="1800" b="1" i="0" u="none" strike="noStrike" cap="none" normalizeH="0" baseline="0" dirty="0">
                          <a:ln>
                            <a:noFill/>
                          </a:ln>
                          <a:solidFill>
                            <a:srgbClr val="FFC000"/>
                          </a:solidFill>
                          <a:effectLst>
                            <a:outerShdw blurRad="38100" dist="38100" dir="2700000" algn="tl">
                              <a:srgbClr val="000000"/>
                            </a:outerShdw>
                          </a:effectLst>
                          <a:latin typeface="Arial Narrow" pitchFamily="34" charset="0"/>
                          <a:cs typeface="Times New Roman" pitchFamily="18" charset="0"/>
                        </a:rPr>
                        <a:t> (</a:t>
                      </a:r>
                      <a:r>
                        <a:rPr kumimoji="0" lang="en-US" sz="1800" b="1" i="1" u="none" strike="noStrike" cap="none" normalizeH="0" baseline="0" dirty="0">
                          <a:ln>
                            <a:noFill/>
                          </a:ln>
                          <a:solidFill>
                            <a:srgbClr val="FFC000"/>
                          </a:solidFill>
                          <a:effectLst>
                            <a:outerShdw blurRad="38100" dist="38100" dir="2700000" algn="tl">
                              <a:srgbClr val="000000"/>
                            </a:outerShdw>
                          </a:effectLst>
                          <a:latin typeface="Arial Narrow" pitchFamily="34" charset="0"/>
                          <a:cs typeface="Times New Roman" pitchFamily="18" charset="0"/>
                        </a:rPr>
                        <a:t>GENUS</a:t>
                      </a:r>
                      <a:r>
                        <a:rPr kumimoji="0" lang="en-US" sz="1800" b="1" i="0" u="none" strike="noStrike" cap="none" normalizeH="0" baseline="0" dirty="0">
                          <a:ln>
                            <a:noFill/>
                          </a:ln>
                          <a:solidFill>
                            <a:srgbClr val="FFC000"/>
                          </a:solidFill>
                          <a:effectLst>
                            <a:outerShdw blurRad="38100" dist="38100" dir="2700000" algn="tl">
                              <a:srgbClr val="000000"/>
                            </a:outerShdw>
                          </a:effectLst>
                          <a:latin typeface="Arial Narrow" pitchFamily="34" charset="0"/>
                          <a:cs typeface="Times New Roman" pitchFamily="18" charset="0"/>
                        </a:rPr>
                        <a:t>)</a:t>
                      </a:r>
                      <a:r>
                        <a:rPr kumimoji="0" lang="el-GR" sz="1800" b="1" i="0" u="none" strike="noStrike" cap="none" normalizeH="0" baseline="0" dirty="0">
                          <a:ln>
                            <a:noFill/>
                          </a:ln>
                          <a:solidFill>
                            <a:srgbClr val="FFC000"/>
                          </a:solidFill>
                          <a:effectLst>
                            <a:outerShdw blurRad="38100" dist="38100" dir="2700000" algn="tl">
                              <a:srgbClr val="000000"/>
                            </a:outerShdw>
                          </a:effectLst>
                          <a:latin typeface="Arial Narrow" pitchFamily="34" charset="0"/>
                          <a:cs typeface="Times New Roman" pitchFamily="18" charset="0"/>
                        </a:rPr>
                        <a:t>:</a:t>
                      </a: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1"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Άμπελος</a:t>
                      </a:r>
                      <a:r>
                        <a:rPr kumimoji="0" lang="el-GR" sz="1800" b="1" i="0"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 (</a:t>
                      </a:r>
                      <a:r>
                        <a:rPr kumimoji="0" lang="el-GR" sz="1800" b="1" i="1" u="none" strike="noStrike" cap="none" normalizeH="0" baseline="0" err="1">
                          <a:ln>
                            <a:noFill/>
                          </a:ln>
                          <a:solidFill>
                            <a:srgbClr val="FFFFFF"/>
                          </a:solidFill>
                          <a:effectLst>
                            <a:outerShdw blurRad="38100" dist="38100" dir="2700000" algn="tl">
                              <a:srgbClr val="000000"/>
                            </a:outerShdw>
                          </a:effectLst>
                          <a:latin typeface="Arial Narrow" pitchFamily="34" charset="0"/>
                          <a:cs typeface="Times New Roman" pitchFamily="18" charset="0"/>
                        </a:rPr>
                        <a:t>Vitis</a:t>
                      </a:r>
                      <a:r>
                        <a:rPr kumimoji="0" lang="el-GR" sz="1800" b="1" i="1"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a:t>
                      </a:r>
                      <a:endParaRPr kumimoji="0" lang="el-GR" sz="1800" b="1" i="0"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endParaRP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extLst>
                  <a:ext uri="{0D108BD9-81ED-4DB2-BD59-A6C34878D82A}">
                    <a16:rowId xmlns:a16="http://schemas.microsoft.com/office/drawing/2014/main" val="10006"/>
                  </a:ext>
                </a:extLst>
              </a:tr>
              <a:tr h="361760">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ΥΠΟΓΕΝΟΣ</a:t>
                      </a: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n-US" sz="1800" b="1" i="1" u="none" strike="noStrike" cap="none" normalizeH="0" baseline="0" err="1">
                          <a:ln>
                            <a:noFill/>
                          </a:ln>
                          <a:solidFill>
                            <a:srgbClr val="FFFFFF"/>
                          </a:solidFill>
                          <a:effectLst>
                            <a:outerShdw blurRad="38100" dist="38100" dir="2700000" algn="tl">
                              <a:srgbClr val="000000"/>
                            </a:outerShdw>
                          </a:effectLst>
                          <a:latin typeface="Arial Narrow" pitchFamily="34" charset="0"/>
                          <a:cs typeface="Times New Roman" pitchFamily="18" charset="0"/>
                        </a:rPr>
                        <a:t>Euvitis</a:t>
                      </a:r>
                      <a:r>
                        <a:rPr kumimoji="0" lang="el-GR" sz="1800" b="1" i="1"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 &amp; </a:t>
                      </a:r>
                      <a:r>
                        <a:rPr kumimoji="0" lang="en-US" sz="1800" b="1" i="1" u="none" strike="noStrike" cap="none" normalizeH="0" baseline="0" err="1">
                          <a:ln>
                            <a:noFill/>
                          </a:ln>
                          <a:solidFill>
                            <a:srgbClr val="FFFFFF"/>
                          </a:solidFill>
                          <a:effectLst>
                            <a:outerShdw blurRad="38100" dist="38100" dir="2700000" algn="tl">
                              <a:srgbClr val="000000"/>
                            </a:outerShdw>
                          </a:effectLst>
                          <a:latin typeface="Arial Narrow" pitchFamily="34" charset="0"/>
                          <a:cs typeface="Times New Roman" pitchFamily="18" charset="0"/>
                        </a:rPr>
                        <a:t>Muscadinia</a:t>
                      </a:r>
                      <a:endParaRPr kumimoji="0" lang="el-GR" sz="1800" b="1" i="0"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endParaRP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extLst>
                  <a:ext uri="{0D108BD9-81ED-4DB2-BD59-A6C34878D82A}">
                    <a16:rowId xmlns:a16="http://schemas.microsoft.com/office/drawing/2014/main" val="10007"/>
                  </a:ext>
                </a:extLst>
              </a:tr>
              <a:tr h="361760">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ΕΙΔΟΣ </a:t>
                      </a: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n-US" sz="1800" b="1" i="1" u="none" strike="noStrike" cap="none" normalizeH="0" baseline="0" err="1">
                          <a:ln>
                            <a:noFill/>
                          </a:ln>
                          <a:solidFill>
                            <a:srgbClr val="FFFFFF"/>
                          </a:solidFill>
                          <a:effectLst>
                            <a:outerShdw blurRad="38100" dist="38100" dir="2700000" algn="tl">
                              <a:srgbClr val="000000"/>
                            </a:outerShdw>
                          </a:effectLst>
                          <a:latin typeface="Arial Narrow" pitchFamily="34" charset="0"/>
                          <a:cs typeface="Times New Roman" pitchFamily="18" charset="0"/>
                        </a:rPr>
                        <a:t>Vitis</a:t>
                      </a:r>
                      <a:r>
                        <a:rPr kumimoji="0" lang="en-US" sz="1800" b="1" i="1"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 </a:t>
                      </a:r>
                      <a:r>
                        <a:rPr kumimoji="0" lang="en-US" sz="1800" b="1" i="1" u="none" strike="noStrike" cap="none" normalizeH="0" baseline="0" err="1">
                          <a:ln>
                            <a:noFill/>
                          </a:ln>
                          <a:solidFill>
                            <a:srgbClr val="FFFFFF"/>
                          </a:solidFill>
                          <a:effectLst>
                            <a:outerShdw blurRad="38100" dist="38100" dir="2700000" algn="tl">
                              <a:srgbClr val="000000"/>
                            </a:outerShdw>
                          </a:effectLst>
                          <a:latin typeface="Arial Narrow" pitchFamily="34" charset="0"/>
                          <a:cs typeface="Times New Roman" pitchFamily="18" charset="0"/>
                        </a:rPr>
                        <a:t>vinifera</a:t>
                      </a:r>
                      <a:r>
                        <a:rPr kumimoji="0" lang="el-GR" sz="1800" b="1" i="1"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 </a:t>
                      </a:r>
                      <a:r>
                        <a:rPr kumimoji="0" lang="en-US" sz="1800" b="1" i="1"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L., </a:t>
                      </a:r>
                      <a:r>
                        <a:rPr kumimoji="0" lang="el-GR" sz="1800" b="1" i="1"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κ.α.  είδη</a:t>
                      </a:r>
                      <a:r>
                        <a:rPr kumimoji="0" lang="en-US" sz="1800" b="1" i="1"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rPr>
                        <a:t> </a:t>
                      </a:r>
                      <a:endParaRPr kumimoji="0" lang="el-GR" sz="1800" b="1" i="0" u="none" strike="noStrike" cap="none" normalizeH="0" baseline="0">
                        <a:ln>
                          <a:noFill/>
                        </a:ln>
                        <a:solidFill>
                          <a:srgbClr val="FFFFFF"/>
                        </a:solidFill>
                        <a:effectLst>
                          <a:outerShdw blurRad="38100" dist="38100" dir="2700000" algn="tl">
                            <a:srgbClr val="000000"/>
                          </a:outerShdw>
                        </a:effectLst>
                        <a:latin typeface="Arial Narrow" pitchFamily="34" charset="0"/>
                        <a:cs typeface="Times New Roman" pitchFamily="18" charset="0"/>
                      </a:endParaRP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extLst>
                  <a:ext uri="{0D108BD9-81ED-4DB2-BD59-A6C34878D82A}">
                    <a16:rowId xmlns:a16="http://schemas.microsoft.com/office/drawing/2014/main" val="10008"/>
                  </a:ext>
                </a:extLst>
              </a:tr>
              <a:tr h="994478">
                <a:tc>
                  <a:txBody>
                    <a:bodyPr/>
                    <a:lstStyle/>
                    <a:p>
                      <a:pPr marL="90488" marR="0" lvl="0" indent="0" algn="l" defTabSz="914400" rtl="0" eaLnBrk="1" fontAlgn="base" latinLnBrk="0" hangingPunct="1">
                        <a:lnSpc>
                          <a:spcPct val="100000"/>
                        </a:lnSpc>
                        <a:spcBef>
                          <a:spcPct val="0"/>
                        </a:spcBef>
                        <a:spcAft>
                          <a:spcPts val="600"/>
                        </a:spcAft>
                        <a:buClrTx/>
                        <a:buSzTx/>
                        <a:buFontTx/>
                        <a:buNone/>
                        <a:tabLst/>
                      </a:pPr>
                      <a:r>
                        <a:rPr kumimoji="0" lang="el-GR" sz="1800" b="1" i="0" u="none" strike="noStrike" cap="none" normalizeH="0" baseline="0">
                          <a:ln>
                            <a:noFill/>
                          </a:ln>
                          <a:solidFill>
                            <a:srgbClr val="FFC000"/>
                          </a:solidFill>
                          <a:effectLst>
                            <a:outerShdw blurRad="38100" dist="38100" dir="2700000" algn="tl">
                              <a:srgbClr val="000000"/>
                            </a:outerShdw>
                          </a:effectLst>
                          <a:latin typeface="Arial Narrow" pitchFamily="34" charset="0"/>
                          <a:cs typeface="Times New Roman" pitchFamily="18" charset="0"/>
                        </a:rPr>
                        <a:t>ΠΟΙΚΙΛΙΑ </a:t>
                      </a: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rgbClr val="FFFFFF"/>
                          </a:solidFill>
                          <a:effectLst>
                            <a:outerShdw blurRad="38100" dist="38100" dir="2700000" algn="tl">
                              <a:srgbClr val="000000"/>
                            </a:outerShdw>
                          </a:effectLst>
                          <a:latin typeface="Arial Narrow" pitchFamily="34" charset="0"/>
                        </a:rPr>
                        <a:t>Επιτραπέζιες</a:t>
                      </a:r>
                      <a:r>
                        <a:rPr kumimoji="0" lang="en-GB" sz="1800" b="1" i="0" u="none" strike="noStrike" cap="none" normalizeH="0" baseline="0" dirty="0">
                          <a:ln>
                            <a:noFill/>
                          </a:ln>
                          <a:solidFill>
                            <a:srgbClr val="FFFFFF"/>
                          </a:solidFill>
                          <a:effectLst>
                            <a:outerShdw blurRad="38100" dist="38100" dir="2700000" algn="tl">
                              <a:srgbClr val="000000"/>
                            </a:outerShdw>
                          </a:effectLst>
                          <a:latin typeface="Arial Narrow" pitchFamily="34" charset="0"/>
                        </a:rPr>
                        <a:t> </a:t>
                      </a:r>
                      <a:r>
                        <a:rPr kumimoji="0" lang="el-GR" sz="1800" b="1" i="0" u="none" strike="noStrike" cap="none" normalizeH="0" baseline="0" dirty="0">
                          <a:ln>
                            <a:noFill/>
                          </a:ln>
                          <a:solidFill>
                            <a:srgbClr val="FFFFFF"/>
                          </a:solidFill>
                          <a:effectLst>
                            <a:outerShdw blurRad="38100" dist="38100" dir="2700000" algn="tl">
                              <a:srgbClr val="000000"/>
                            </a:outerShdw>
                          </a:effectLst>
                          <a:latin typeface="Arial Narrow" pitchFamily="34" charset="0"/>
                        </a:rPr>
                        <a:t>, </a:t>
                      </a:r>
                      <a:r>
                        <a:rPr kumimoji="0" lang="el-GR" sz="1800" b="1" i="0" u="none" strike="noStrike" cap="none" normalizeH="0" baseline="0" dirty="0" err="1">
                          <a:ln>
                            <a:noFill/>
                          </a:ln>
                          <a:solidFill>
                            <a:srgbClr val="FFFFFF"/>
                          </a:solidFill>
                          <a:effectLst>
                            <a:outerShdw blurRad="38100" dist="38100" dir="2700000" algn="tl">
                              <a:srgbClr val="000000"/>
                            </a:outerShdw>
                          </a:effectLst>
                          <a:latin typeface="Arial Narrow" pitchFamily="34" charset="0"/>
                        </a:rPr>
                        <a:t>Οινοποιήσιμες</a:t>
                      </a:r>
                      <a:r>
                        <a:rPr kumimoji="0" lang="el-GR" sz="1800" b="1" i="0" u="none" strike="noStrike" cap="none" normalizeH="0" baseline="0" dirty="0">
                          <a:ln>
                            <a:noFill/>
                          </a:ln>
                          <a:solidFill>
                            <a:srgbClr val="FFFFFF"/>
                          </a:solidFill>
                          <a:effectLst>
                            <a:outerShdw blurRad="38100" dist="38100" dir="2700000" algn="tl">
                              <a:srgbClr val="000000"/>
                            </a:outerShdw>
                          </a:effectLst>
                          <a:latin typeface="Arial Narrow" pitchFamily="34" charset="0"/>
                        </a:rPr>
                        <a:t>, Ποικιλίες για ειδική χρήση, Ποικιλίες υποκειμένων </a:t>
                      </a:r>
                      <a:endParaRPr kumimoji="0" lang="el-GR" sz="1800" b="0" i="0" u="none" strike="noStrike" cap="none" normalizeH="0" baseline="0" dirty="0">
                        <a:ln>
                          <a:noFill/>
                        </a:ln>
                        <a:solidFill>
                          <a:srgbClr val="FFFFFF"/>
                        </a:solidFill>
                        <a:effectLst>
                          <a:outerShdw blurRad="38100" dist="38100" dir="2700000" algn="tl">
                            <a:srgbClr val="000000"/>
                          </a:outerShdw>
                        </a:effectLst>
                        <a:latin typeface="Arial Narrow" pitchFamily="34" charset="0"/>
                      </a:endParaRPr>
                    </a:p>
                  </a:txBody>
                  <a:tcPr marL="4729" marR="4729" marT="4728" marB="4728"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chemeClr val="accent6">
                        <a:lumMod val="50000"/>
                        <a:alpha val="94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35717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0">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11">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12">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15">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19">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Τίτλος 1">
            <a:extLst>
              <a:ext uri="{FF2B5EF4-FFF2-40B4-BE49-F238E27FC236}">
                <a16:creationId xmlns:a16="http://schemas.microsoft.com/office/drawing/2014/main" id="{03B6C3D0-F662-721B-5804-D2E348C1938A}"/>
              </a:ext>
            </a:extLst>
          </p:cNvPr>
          <p:cNvSpPr>
            <a:spLocks noGrp="1"/>
          </p:cNvSpPr>
          <p:nvPr>
            <p:ph type="title"/>
          </p:nvPr>
        </p:nvSpPr>
        <p:spPr>
          <a:xfrm>
            <a:off x="677334" y="609599"/>
            <a:ext cx="4418541" cy="1628775"/>
          </a:xfrm>
        </p:spPr>
        <p:txBody>
          <a:bodyPr>
            <a:normAutofit/>
          </a:bodyPr>
          <a:lstStyle/>
          <a:p>
            <a:r>
              <a:rPr lang="en-US" dirty="0" err="1">
                <a:latin typeface="+mn-lt"/>
              </a:rPr>
              <a:t>Αν</a:t>
            </a:r>
            <a:r>
              <a:rPr lang="en-US" dirty="0">
                <a:latin typeface="+mn-lt"/>
              </a:rPr>
              <a:t>ατομία ενός αμπελιού:</a:t>
            </a:r>
            <a:r>
              <a:rPr lang="el-GR" dirty="0">
                <a:latin typeface="+mn-lt"/>
              </a:rPr>
              <a:t> </a:t>
            </a:r>
            <a:r>
              <a:rPr lang="el-GR" kern="0" dirty="0">
                <a:latin typeface="+mn-lt"/>
              </a:rPr>
              <a:t>Βλαστός</a:t>
            </a:r>
            <a:endParaRPr lang="el-GR" dirty="0">
              <a:latin typeface="+mn-lt"/>
            </a:endParaRPr>
          </a:p>
        </p:txBody>
      </p:sp>
      <p:graphicFrame>
        <p:nvGraphicFramePr>
          <p:cNvPr id="51" name="Θέση περιεχομένου 3">
            <a:extLst>
              <a:ext uri="{FF2B5EF4-FFF2-40B4-BE49-F238E27FC236}">
                <a16:creationId xmlns:a16="http://schemas.microsoft.com/office/drawing/2014/main" id="{2ABDB43E-29AE-0A91-2C43-E6CE46F0E497}"/>
              </a:ext>
            </a:extLst>
          </p:cNvPr>
          <p:cNvGraphicFramePr>
            <a:graphicFrameLocks noGrp="1"/>
          </p:cNvGraphicFramePr>
          <p:nvPr>
            <p:ph idx="1"/>
            <p:extLst>
              <p:ext uri="{D42A27DB-BD31-4B8C-83A1-F6EECF244321}">
                <p14:modId xmlns:p14="http://schemas.microsoft.com/office/powerpoint/2010/main" val="1185239318"/>
              </p:ext>
            </p:extLst>
          </p:nvPr>
        </p:nvGraphicFramePr>
        <p:xfrm>
          <a:off x="677863" y="2160588"/>
          <a:ext cx="4418012" cy="4192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2" name="Group 38">
            <a:extLst>
              <a:ext uri="{FF2B5EF4-FFF2-40B4-BE49-F238E27FC236}">
                <a16:creationId xmlns:a16="http://schemas.microsoft.com/office/drawing/2014/main" id="{03657E55-2F1E-FD94-DA33-1E9CE9547467}"/>
              </a:ext>
            </a:extLst>
          </p:cNvPr>
          <p:cNvGrpSpPr>
            <a:grpSpLocks/>
          </p:cNvGrpSpPr>
          <p:nvPr/>
        </p:nvGrpSpPr>
        <p:grpSpPr bwMode="auto">
          <a:xfrm>
            <a:off x="6599033" y="550598"/>
            <a:ext cx="4175125" cy="6078538"/>
            <a:chOff x="4283968" y="764704"/>
            <a:chExt cx="4176464" cy="6078289"/>
          </a:xfrm>
        </p:grpSpPr>
        <p:grpSp>
          <p:nvGrpSpPr>
            <p:cNvPr id="33" name="Group 34">
              <a:extLst>
                <a:ext uri="{FF2B5EF4-FFF2-40B4-BE49-F238E27FC236}">
                  <a16:creationId xmlns:a16="http://schemas.microsoft.com/office/drawing/2014/main" id="{F8C40FBC-3219-2BA8-7D3E-96AC9F38530E}"/>
                </a:ext>
              </a:extLst>
            </p:cNvPr>
            <p:cNvGrpSpPr>
              <a:grpSpLocks/>
            </p:cNvGrpSpPr>
            <p:nvPr/>
          </p:nvGrpSpPr>
          <p:grpSpPr bwMode="auto">
            <a:xfrm>
              <a:off x="4283968" y="818904"/>
              <a:ext cx="4176464" cy="6024089"/>
              <a:chOff x="4788024" y="818904"/>
              <a:chExt cx="4176464" cy="6024089"/>
            </a:xfrm>
          </p:grpSpPr>
          <p:pic>
            <p:nvPicPr>
              <p:cNvPr id="35" name="Picture 8">
                <a:extLst>
                  <a:ext uri="{FF2B5EF4-FFF2-40B4-BE49-F238E27FC236}">
                    <a16:creationId xmlns:a16="http://schemas.microsoft.com/office/drawing/2014/main" id="{B91168D4-B046-C88C-C3C1-936146611F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112" y="818904"/>
                <a:ext cx="3168352" cy="555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E6A531F2-CFF6-351D-9851-63A8C5AF35D2}"/>
                  </a:ext>
                </a:extLst>
              </p:cNvPr>
              <p:cNvSpPr txBox="1"/>
              <p:nvPr/>
            </p:nvSpPr>
            <p:spPr>
              <a:xfrm>
                <a:off x="4788024" y="6381049"/>
                <a:ext cx="4176464" cy="461944"/>
              </a:xfrm>
              <a:prstGeom prst="rect">
                <a:avLst/>
              </a:prstGeom>
              <a:noFill/>
            </p:spPr>
            <p:txBody>
              <a:bodyPr>
                <a:spAutoFit/>
              </a:bodyPr>
              <a:lstStyle/>
              <a:p>
                <a:pPr algn="r">
                  <a:defRPr/>
                </a:pPr>
                <a:r>
                  <a:rPr lang="el-GR" b="1" i="1" dirty="0">
                    <a:solidFill>
                      <a:srgbClr val="FFFFFF"/>
                    </a:solidFill>
                    <a:effectLst>
                      <a:outerShdw blurRad="38100" dist="38100" dir="2700000" algn="tl">
                        <a:srgbClr val="000000">
                          <a:alpha val="43137"/>
                        </a:srgbClr>
                      </a:outerShdw>
                    </a:effectLst>
                    <a:latin typeface="Candara" pitchFamily="34" charset="0"/>
                  </a:rPr>
                  <a:t>Νεαρός βλαστός αμπέλου</a:t>
                </a:r>
              </a:p>
            </p:txBody>
          </p:sp>
          <p:sp>
            <p:nvSpPr>
              <p:cNvPr id="37" name="TextBox 36">
                <a:extLst>
                  <a:ext uri="{FF2B5EF4-FFF2-40B4-BE49-F238E27FC236}">
                    <a16:creationId xmlns:a16="http://schemas.microsoft.com/office/drawing/2014/main" id="{5145BD2E-4649-1601-2C13-21599FD13027}"/>
                  </a:ext>
                </a:extLst>
              </p:cNvPr>
              <p:cNvSpPr txBox="1"/>
              <p:nvPr/>
            </p:nvSpPr>
            <p:spPr>
              <a:xfrm>
                <a:off x="7163686" y="3625262"/>
                <a:ext cx="576447" cy="523854"/>
              </a:xfrm>
              <a:prstGeom prst="rect">
                <a:avLst/>
              </a:prstGeom>
              <a:noFill/>
            </p:spPr>
            <p:txBody>
              <a:bodyPr>
                <a:spAutoFit/>
              </a:bodyPr>
              <a:lstStyle/>
              <a:p>
                <a:pPr algn="ctr">
                  <a:defRPr/>
                </a:pPr>
                <a:r>
                  <a:rPr lang="el-GR" sz="2800" b="1" dirty="0">
                    <a:solidFill>
                      <a:srgbClr val="FFC000"/>
                    </a:solidFill>
                    <a:effectLst>
                      <a:outerShdw blurRad="38100" dist="38100" dir="2700000" algn="tl">
                        <a:srgbClr val="000000">
                          <a:alpha val="43137"/>
                        </a:srgbClr>
                      </a:outerShdw>
                    </a:effectLst>
                    <a:latin typeface="Arial Narrow" pitchFamily="34" charset="0"/>
                  </a:rPr>
                  <a:t>Γ</a:t>
                </a:r>
              </a:p>
            </p:txBody>
          </p:sp>
          <p:sp>
            <p:nvSpPr>
              <p:cNvPr id="38" name="TextBox 37">
                <a:extLst>
                  <a:ext uri="{FF2B5EF4-FFF2-40B4-BE49-F238E27FC236}">
                    <a16:creationId xmlns:a16="http://schemas.microsoft.com/office/drawing/2014/main" id="{1EB82934-5663-1113-A5A2-7E626C0CDC1E}"/>
                  </a:ext>
                </a:extLst>
              </p:cNvPr>
              <p:cNvSpPr txBox="1"/>
              <p:nvPr/>
            </p:nvSpPr>
            <p:spPr>
              <a:xfrm>
                <a:off x="5435932" y="2420399"/>
                <a:ext cx="576447" cy="523854"/>
              </a:xfrm>
              <a:prstGeom prst="rect">
                <a:avLst/>
              </a:prstGeom>
              <a:noFill/>
            </p:spPr>
            <p:txBody>
              <a:bodyPr>
                <a:spAutoFit/>
              </a:bodyPr>
              <a:lstStyle/>
              <a:p>
                <a:pPr algn="ctr">
                  <a:defRPr/>
                </a:pPr>
                <a:r>
                  <a:rPr lang="el-GR" sz="2800" b="1" dirty="0">
                    <a:solidFill>
                      <a:srgbClr val="FFC000"/>
                    </a:solidFill>
                    <a:effectLst>
                      <a:outerShdw blurRad="38100" dist="38100" dir="2700000" algn="tl">
                        <a:srgbClr val="000000">
                          <a:alpha val="43137"/>
                        </a:srgbClr>
                      </a:outerShdw>
                    </a:effectLst>
                    <a:latin typeface="Arial Narrow" pitchFamily="34" charset="0"/>
                  </a:rPr>
                  <a:t>Σ</a:t>
                </a:r>
              </a:p>
            </p:txBody>
          </p:sp>
          <p:sp>
            <p:nvSpPr>
              <p:cNvPr id="39" name="TextBox 38">
                <a:extLst>
                  <a:ext uri="{FF2B5EF4-FFF2-40B4-BE49-F238E27FC236}">
                    <a16:creationId xmlns:a16="http://schemas.microsoft.com/office/drawing/2014/main" id="{BA28C5D8-AB2F-456D-3D53-C5EE0B6385CB}"/>
                  </a:ext>
                </a:extLst>
              </p:cNvPr>
              <p:cNvSpPr txBox="1"/>
              <p:nvPr/>
            </p:nvSpPr>
            <p:spPr>
              <a:xfrm>
                <a:off x="5507392" y="5138088"/>
                <a:ext cx="576448" cy="523854"/>
              </a:xfrm>
              <a:prstGeom prst="rect">
                <a:avLst/>
              </a:prstGeom>
              <a:noFill/>
            </p:spPr>
            <p:txBody>
              <a:bodyPr>
                <a:spAutoFit/>
              </a:bodyPr>
              <a:lstStyle/>
              <a:p>
                <a:pPr algn="ctr">
                  <a:defRPr/>
                </a:pPr>
                <a:r>
                  <a:rPr lang="el-GR" sz="2800" b="1" dirty="0">
                    <a:solidFill>
                      <a:srgbClr val="FFC000"/>
                    </a:solidFill>
                    <a:effectLst>
                      <a:outerShdw blurRad="38100" dist="38100" dir="2700000" algn="tl">
                        <a:srgbClr val="000000">
                          <a:alpha val="43137"/>
                        </a:srgbClr>
                      </a:outerShdw>
                    </a:effectLst>
                    <a:latin typeface="Arial Narrow" pitchFamily="34" charset="0"/>
                  </a:rPr>
                  <a:t>Φ</a:t>
                </a:r>
              </a:p>
            </p:txBody>
          </p:sp>
          <p:sp>
            <p:nvSpPr>
              <p:cNvPr id="40" name="TextBox 39">
                <a:extLst>
                  <a:ext uri="{FF2B5EF4-FFF2-40B4-BE49-F238E27FC236}">
                    <a16:creationId xmlns:a16="http://schemas.microsoft.com/office/drawing/2014/main" id="{881A8C78-40F3-5396-06F4-6E51674E89AA}"/>
                  </a:ext>
                </a:extLst>
              </p:cNvPr>
              <p:cNvSpPr txBox="1"/>
              <p:nvPr/>
            </p:nvSpPr>
            <p:spPr>
              <a:xfrm>
                <a:off x="7379655" y="4436442"/>
                <a:ext cx="576447" cy="523854"/>
              </a:xfrm>
              <a:prstGeom prst="rect">
                <a:avLst/>
              </a:prstGeom>
              <a:noFill/>
            </p:spPr>
            <p:txBody>
              <a:bodyPr>
                <a:spAutoFit/>
              </a:bodyPr>
              <a:lstStyle/>
              <a:p>
                <a:pPr algn="ctr">
                  <a:defRPr/>
                </a:pPr>
                <a:r>
                  <a:rPr lang="el-GR" sz="2800" b="1" dirty="0">
                    <a:solidFill>
                      <a:srgbClr val="FFC000"/>
                    </a:solidFill>
                    <a:effectLst>
                      <a:outerShdw blurRad="38100" dist="38100" dir="2700000" algn="tl">
                        <a:srgbClr val="000000">
                          <a:alpha val="43137"/>
                        </a:srgbClr>
                      </a:outerShdw>
                    </a:effectLst>
                    <a:latin typeface="Arial Narrow" pitchFamily="34" charset="0"/>
                  </a:rPr>
                  <a:t>Μ</a:t>
                </a:r>
              </a:p>
            </p:txBody>
          </p:sp>
          <p:sp>
            <p:nvSpPr>
              <p:cNvPr id="41" name="TextBox 40">
                <a:extLst>
                  <a:ext uri="{FF2B5EF4-FFF2-40B4-BE49-F238E27FC236}">
                    <a16:creationId xmlns:a16="http://schemas.microsoft.com/office/drawing/2014/main" id="{5C645E88-1481-1E1B-6907-C81F95FCE502}"/>
                  </a:ext>
                </a:extLst>
              </p:cNvPr>
              <p:cNvSpPr txBox="1"/>
              <p:nvPr/>
            </p:nvSpPr>
            <p:spPr>
              <a:xfrm>
                <a:off x="5435932" y="1772726"/>
                <a:ext cx="576447" cy="523854"/>
              </a:xfrm>
              <a:prstGeom prst="rect">
                <a:avLst/>
              </a:prstGeom>
              <a:noFill/>
            </p:spPr>
            <p:txBody>
              <a:bodyPr>
                <a:spAutoFit/>
              </a:bodyPr>
              <a:lstStyle/>
              <a:p>
                <a:pPr algn="ctr">
                  <a:defRPr/>
                </a:pPr>
                <a:r>
                  <a:rPr lang="el-GR" sz="2800" b="1" dirty="0">
                    <a:solidFill>
                      <a:srgbClr val="FFC000"/>
                    </a:solidFill>
                    <a:effectLst>
                      <a:outerShdw blurRad="38100" dist="38100" dir="2700000" algn="tl">
                        <a:srgbClr val="000000">
                          <a:alpha val="43137"/>
                        </a:srgbClr>
                      </a:outerShdw>
                    </a:effectLst>
                    <a:latin typeface="Arial Narrow" pitchFamily="34" charset="0"/>
                  </a:rPr>
                  <a:t>Τ</a:t>
                </a:r>
              </a:p>
            </p:txBody>
          </p:sp>
          <p:sp>
            <p:nvSpPr>
              <p:cNvPr id="42" name="TextBox 41">
                <a:extLst>
                  <a:ext uri="{FF2B5EF4-FFF2-40B4-BE49-F238E27FC236}">
                    <a16:creationId xmlns:a16="http://schemas.microsoft.com/office/drawing/2014/main" id="{FAAC438A-57B6-FA56-C348-4383372C214F}"/>
                  </a:ext>
                </a:extLst>
              </p:cNvPr>
              <p:cNvSpPr txBox="1"/>
              <p:nvPr/>
            </p:nvSpPr>
            <p:spPr>
              <a:xfrm>
                <a:off x="7884642" y="909161"/>
                <a:ext cx="576447" cy="522266"/>
              </a:xfrm>
              <a:prstGeom prst="rect">
                <a:avLst/>
              </a:prstGeom>
              <a:noFill/>
            </p:spPr>
            <p:txBody>
              <a:bodyPr>
                <a:spAutoFit/>
              </a:bodyPr>
              <a:lstStyle/>
              <a:p>
                <a:pPr algn="ctr">
                  <a:defRPr/>
                </a:pPr>
                <a:r>
                  <a:rPr lang="el-GR" sz="2800" b="1" dirty="0">
                    <a:solidFill>
                      <a:srgbClr val="FFC000"/>
                    </a:solidFill>
                    <a:effectLst>
                      <a:outerShdw blurRad="38100" dist="38100" dir="2700000" algn="tl">
                        <a:srgbClr val="000000">
                          <a:alpha val="43137"/>
                        </a:srgbClr>
                      </a:outerShdw>
                    </a:effectLst>
                    <a:latin typeface="Arial Narrow" pitchFamily="34" charset="0"/>
                  </a:rPr>
                  <a:t>Ε</a:t>
                </a:r>
              </a:p>
            </p:txBody>
          </p:sp>
          <p:cxnSp>
            <p:nvCxnSpPr>
              <p:cNvPr id="43" name="Straight Arrow Connector 16">
                <a:extLst>
                  <a:ext uri="{FF2B5EF4-FFF2-40B4-BE49-F238E27FC236}">
                    <a16:creationId xmlns:a16="http://schemas.microsoft.com/office/drawing/2014/main" id="{D65F5D53-CE25-786B-8768-123DF3546B98}"/>
                  </a:ext>
                </a:extLst>
              </p:cNvPr>
              <p:cNvCxnSpPr/>
              <p:nvPr/>
            </p:nvCxnSpPr>
            <p:spPr bwMode="auto">
              <a:xfrm rot="10800000">
                <a:off x="6876255" y="4365007"/>
                <a:ext cx="576448" cy="360348"/>
              </a:xfrm>
              <a:prstGeom prst="straightConnector1">
                <a:avLst/>
              </a:prstGeom>
              <a:solidFill>
                <a:schemeClr val="accent1"/>
              </a:solidFill>
              <a:ln w="28575"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cxnSp>
            <p:nvCxnSpPr>
              <p:cNvPr id="44" name="Straight Arrow Connector 17">
                <a:extLst>
                  <a:ext uri="{FF2B5EF4-FFF2-40B4-BE49-F238E27FC236}">
                    <a16:creationId xmlns:a16="http://schemas.microsoft.com/office/drawing/2014/main" id="{2E30DA0B-5E3A-8486-67C1-51434C482F1A}"/>
                  </a:ext>
                </a:extLst>
              </p:cNvPr>
              <p:cNvCxnSpPr/>
              <p:nvPr/>
            </p:nvCxnSpPr>
            <p:spPr bwMode="auto">
              <a:xfrm rot="10800000" flipV="1">
                <a:off x="6804796" y="4725355"/>
                <a:ext cx="647908" cy="144456"/>
              </a:xfrm>
              <a:prstGeom prst="straightConnector1">
                <a:avLst/>
              </a:prstGeom>
              <a:solidFill>
                <a:schemeClr val="accent1"/>
              </a:solidFill>
              <a:ln w="28575"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cxnSp>
            <p:nvCxnSpPr>
              <p:cNvPr id="45" name="Straight Arrow Connector 23">
                <a:extLst>
                  <a:ext uri="{FF2B5EF4-FFF2-40B4-BE49-F238E27FC236}">
                    <a16:creationId xmlns:a16="http://schemas.microsoft.com/office/drawing/2014/main" id="{82D21A86-EE78-C381-1078-75EA1038E6D1}"/>
                  </a:ext>
                </a:extLst>
              </p:cNvPr>
              <p:cNvCxnSpPr/>
              <p:nvPr/>
            </p:nvCxnSpPr>
            <p:spPr bwMode="auto">
              <a:xfrm rot="10800000">
                <a:off x="6804796" y="3572877"/>
                <a:ext cx="503398" cy="215891"/>
              </a:xfrm>
              <a:prstGeom prst="straightConnector1">
                <a:avLst/>
              </a:prstGeom>
              <a:solidFill>
                <a:schemeClr val="accent1"/>
              </a:solidFill>
              <a:ln w="28575"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sp>
            <p:nvSpPr>
              <p:cNvPr id="46" name="TextBox 45">
                <a:extLst>
                  <a:ext uri="{FF2B5EF4-FFF2-40B4-BE49-F238E27FC236}">
                    <a16:creationId xmlns:a16="http://schemas.microsoft.com/office/drawing/2014/main" id="{03AAABE2-85E5-D0AA-E2BE-EAE373E3CDE3}"/>
                  </a:ext>
                </a:extLst>
              </p:cNvPr>
              <p:cNvSpPr txBox="1"/>
              <p:nvPr/>
            </p:nvSpPr>
            <p:spPr>
              <a:xfrm>
                <a:off x="7524163" y="3841153"/>
                <a:ext cx="576448" cy="523854"/>
              </a:xfrm>
              <a:prstGeom prst="rect">
                <a:avLst/>
              </a:prstGeom>
              <a:noFill/>
            </p:spPr>
            <p:txBody>
              <a:bodyPr>
                <a:spAutoFit/>
              </a:bodyPr>
              <a:lstStyle/>
              <a:p>
                <a:pPr algn="ctr">
                  <a:defRPr/>
                </a:pPr>
                <a:r>
                  <a:rPr lang="el-GR" sz="2800" b="1" dirty="0">
                    <a:solidFill>
                      <a:srgbClr val="FFC000"/>
                    </a:solidFill>
                    <a:effectLst>
                      <a:outerShdw blurRad="38100" dist="38100" dir="2700000" algn="tl">
                        <a:srgbClr val="000000">
                          <a:alpha val="43137"/>
                        </a:srgbClr>
                      </a:outerShdw>
                    </a:effectLst>
                    <a:latin typeface="Arial Narrow" pitchFamily="34" charset="0"/>
                  </a:rPr>
                  <a:t>Ο</a:t>
                </a:r>
              </a:p>
            </p:txBody>
          </p:sp>
          <p:cxnSp>
            <p:nvCxnSpPr>
              <p:cNvPr id="47" name="Straight Arrow Connector 30">
                <a:extLst>
                  <a:ext uri="{FF2B5EF4-FFF2-40B4-BE49-F238E27FC236}">
                    <a16:creationId xmlns:a16="http://schemas.microsoft.com/office/drawing/2014/main" id="{4460F016-8662-51F8-323F-2B4567A66CB3}"/>
                  </a:ext>
                </a:extLst>
              </p:cNvPr>
              <p:cNvCxnSpPr/>
              <p:nvPr/>
            </p:nvCxnSpPr>
            <p:spPr bwMode="auto">
              <a:xfrm rot="10800000" flipV="1">
                <a:off x="6947716" y="4149115"/>
                <a:ext cx="720956" cy="144457"/>
              </a:xfrm>
              <a:prstGeom prst="straightConnector1">
                <a:avLst/>
              </a:prstGeom>
              <a:solidFill>
                <a:schemeClr val="accent1"/>
              </a:solidFill>
              <a:ln w="28575"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grpSp>
        <p:sp>
          <p:nvSpPr>
            <p:cNvPr id="34" name="TextBox 33">
              <a:extLst>
                <a:ext uri="{FF2B5EF4-FFF2-40B4-BE49-F238E27FC236}">
                  <a16:creationId xmlns:a16="http://schemas.microsoft.com/office/drawing/2014/main" id="{329A426E-E584-415E-F2F1-BC3856F86BF5}"/>
                </a:ext>
              </a:extLst>
            </p:cNvPr>
            <p:cNvSpPr txBox="1"/>
            <p:nvPr/>
          </p:nvSpPr>
          <p:spPr>
            <a:xfrm>
              <a:off x="6300740" y="764704"/>
              <a:ext cx="574859" cy="523854"/>
            </a:xfrm>
            <a:prstGeom prst="rect">
              <a:avLst/>
            </a:prstGeom>
            <a:noFill/>
          </p:spPr>
          <p:txBody>
            <a:bodyPr>
              <a:spAutoFit/>
            </a:bodyPr>
            <a:lstStyle/>
            <a:p>
              <a:pPr algn="ctr">
                <a:defRPr/>
              </a:pPr>
              <a:r>
                <a:rPr lang="el-GR" sz="2800" b="1" dirty="0" err="1">
                  <a:solidFill>
                    <a:srgbClr val="FFC000"/>
                  </a:solidFill>
                  <a:effectLst>
                    <a:outerShdw blurRad="38100" dist="38100" dir="2700000" algn="tl">
                      <a:srgbClr val="000000">
                        <a:alpha val="43137"/>
                      </a:srgbClr>
                    </a:outerShdw>
                  </a:effectLst>
                  <a:latin typeface="Arial Narrow" pitchFamily="34" charset="0"/>
                </a:rPr>
                <a:t>Α</a:t>
              </a:r>
              <a:r>
                <a:rPr lang="el-GR" sz="2800" b="1" dirty="0" err="1">
                  <a:solidFill>
                    <a:srgbClr val="FFC000"/>
                  </a:solidFill>
                  <a:effectLst>
                    <a:outerShdw blurRad="38100" dist="38100" dir="2700000" algn="tl">
                      <a:srgbClr val="000000">
                        <a:alpha val="43137"/>
                      </a:srgbClr>
                    </a:outerShdw>
                  </a:effectLst>
                  <a:latin typeface="Arial Narrow" pitchFamily="34" charset="0"/>
                  <a:sym typeface="Wingdings 3"/>
                </a:rPr>
                <a:t></a:t>
              </a:r>
              <a:endParaRPr lang="el-GR" sz="2800" b="1" dirty="0">
                <a:solidFill>
                  <a:srgbClr val="FFC000"/>
                </a:solidFill>
                <a:effectLst>
                  <a:outerShdw blurRad="38100" dist="38100" dir="2700000" algn="tl">
                    <a:srgbClr val="000000">
                      <a:alpha val="43137"/>
                    </a:srgbClr>
                  </a:outerShdw>
                </a:effectLst>
                <a:latin typeface="Arial Narrow" pitchFamily="34" charset="0"/>
              </a:endParaRPr>
            </a:p>
          </p:txBody>
        </p:sp>
      </p:grpSp>
    </p:spTree>
    <p:extLst>
      <p:ext uri="{BB962C8B-B14F-4D97-AF65-F5344CB8AC3E}">
        <p14:creationId xmlns:p14="http://schemas.microsoft.com/office/powerpoint/2010/main" val="3117011904"/>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0">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11">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12">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15">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19">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Τίτλος 1">
            <a:extLst>
              <a:ext uri="{FF2B5EF4-FFF2-40B4-BE49-F238E27FC236}">
                <a16:creationId xmlns:a16="http://schemas.microsoft.com/office/drawing/2014/main" id="{03B6C3D0-F662-721B-5804-D2E348C1938A}"/>
              </a:ext>
            </a:extLst>
          </p:cNvPr>
          <p:cNvSpPr>
            <a:spLocks noGrp="1"/>
          </p:cNvSpPr>
          <p:nvPr>
            <p:ph type="title"/>
          </p:nvPr>
        </p:nvSpPr>
        <p:spPr>
          <a:xfrm>
            <a:off x="677334" y="609599"/>
            <a:ext cx="4418541" cy="1628775"/>
          </a:xfrm>
        </p:spPr>
        <p:txBody>
          <a:bodyPr>
            <a:normAutofit/>
          </a:bodyPr>
          <a:lstStyle/>
          <a:p>
            <a:r>
              <a:rPr lang="en-US" dirty="0" err="1">
                <a:latin typeface="+mn-lt"/>
              </a:rPr>
              <a:t>Αν</a:t>
            </a:r>
            <a:r>
              <a:rPr lang="en-US" dirty="0">
                <a:latin typeface="+mn-lt"/>
              </a:rPr>
              <a:t>ατομία ενός αμπελιού:</a:t>
            </a:r>
            <a:r>
              <a:rPr lang="el-GR" dirty="0">
                <a:latin typeface="+mn-lt"/>
              </a:rPr>
              <a:t> </a:t>
            </a:r>
            <a:r>
              <a:rPr lang="el-GR" kern="0" dirty="0">
                <a:latin typeface="+mn-lt"/>
              </a:rPr>
              <a:t>Έλικα</a:t>
            </a:r>
            <a:endParaRPr lang="el-GR" dirty="0">
              <a:latin typeface="+mn-lt"/>
            </a:endParaRPr>
          </a:p>
        </p:txBody>
      </p:sp>
      <p:graphicFrame>
        <p:nvGraphicFramePr>
          <p:cNvPr id="51" name="Θέση περιεχομένου 3">
            <a:extLst>
              <a:ext uri="{FF2B5EF4-FFF2-40B4-BE49-F238E27FC236}">
                <a16:creationId xmlns:a16="http://schemas.microsoft.com/office/drawing/2014/main" id="{2ABDB43E-29AE-0A91-2C43-E6CE46F0E497}"/>
              </a:ext>
            </a:extLst>
          </p:cNvPr>
          <p:cNvGraphicFramePr>
            <a:graphicFrameLocks noGrp="1"/>
          </p:cNvGraphicFramePr>
          <p:nvPr>
            <p:ph idx="1"/>
            <p:extLst>
              <p:ext uri="{D42A27DB-BD31-4B8C-83A1-F6EECF244321}">
                <p14:modId xmlns:p14="http://schemas.microsoft.com/office/powerpoint/2010/main" val="3984057336"/>
              </p:ext>
            </p:extLst>
          </p:nvPr>
        </p:nvGraphicFramePr>
        <p:xfrm>
          <a:off x="677863" y="2160588"/>
          <a:ext cx="4418012" cy="4192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Εικόνα 3">
            <a:extLst>
              <a:ext uri="{FF2B5EF4-FFF2-40B4-BE49-F238E27FC236}">
                <a16:creationId xmlns:a16="http://schemas.microsoft.com/office/drawing/2014/main" id="{F19D78C6-1DD5-0524-594C-1F7C726CCD4E}"/>
              </a:ext>
            </a:extLst>
          </p:cNvPr>
          <p:cNvPicPr>
            <a:picLocks noChangeAspect="1"/>
          </p:cNvPicPr>
          <p:nvPr/>
        </p:nvPicPr>
        <p:blipFill>
          <a:blip r:embed="rId7"/>
          <a:stretch>
            <a:fillRect/>
          </a:stretch>
        </p:blipFill>
        <p:spPr>
          <a:xfrm>
            <a:off x="5333095" y="4013200"/>
            <a:ext cx="3385469" cy="2141008"/>
          </a:xfrm>
          <a:prstGeom prst="rect">
            <a:avLst/>
          </a:prstGeom>
        </p:spPr>
      </p:pic>
      <p:pic>
        <p:nvPicPr>
          <p:cNvPr id="6" name="Εικόνα 5" descr="Εικόνα που περιέχει φυτό, λουλούδι, κλείσιμο&#10;&#10;Περιγραφή που δημιουργήθηκε αυτόματα">
            <a:extLst>
              <a:ext uri="{FF2B5EF4-FFF2-40B4-BE49-F238E27FC236}">
                <a16:creationId xmlns:a16="http://schemas.microsoft.com/office/drawing/2014/main" id="{84595921-EB97-80F0-E8AE-0AE1A53B00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8564" y="4078934"/>
            <a:ext cx="3112911" cy="2075274"/>
          </a:xfrm>
          <a:prstGeom prst="rect">
            <a:avLst/>
          </a:prstGeom>
        </p:spPr>
      </p:pic>
      <p:pic>
        <p:nvPicPr>
          <p:cNvPr id="9" name="Εικόνα 8" descr="Εικόνα που περιέχει φυτό&#10;&#10;Περιγραφή που δημιουργήθηκε αυτόματα">
            <a:extLst>
              <a:ext uri="{FF2B5EF4-FFF2-40B4-BE49-F238E27FC236}">
                <a16:creationId xmlns:a16="http://schemas.microsoft.com/office/drawing/2014/main" id="{3AD8D6C5-8073-CD38-DD84-686151CB41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5467" y="1116807"/>
            <a:ext cx="4486275" cy="2990850"/>
          </a:xfrm>
          <a:prstGeom prst="rect">
            <a:avLst/>
          </a:prstGeom>
        </p:spPr>
      </p:pic>
      <p:pic>
        <p:nvPicPr>
          <p:cNvPr id="10" name="Εικόνα 9">
            <a:extLst>
              <a:ext uri="{FF2B5EF4-FFF2-40B4-BE49-F238E27FC236}">
                <a16:creationId xmlns:a16="http://schemas.microsoft.com/office/drawing/2014/main" id="{9EA32835-4418-43F9-245A-B415467361D0}"/>
              </a:ext>
            </a:extLst>
          </p:cNvPr>
          <p:cNvPicPr>
            <a:picLocks noChangeAspect="1"/>
          </p:cNvPicPr>
          <p:nvPr/>
        </p:nvPicPr>
        <p:blipFill>
          <a:blip r:embed="rId10"/>
          <a:stretch>
            <a:fillRect/>
          </a:stretch>
        </p:blipFill>
        <p:spPr>
          <a:xfrm>
            <a:off x="9833154" y="1116807"/>
            <a:ext cx="1993900" cy="2990850"/>
          </a:xfrm>
          <a:prstGeom prst="rect">
            <a:avLst/>
          </a:prstGeom>
        </p:spPr>
      </p:pic>
    </p:spTree>
    <p:extLst>
      <p:ext uri="{BB962C8B-B14F-4D97-AF65-F5344CB8AC3E}">
        <p14:creationId xmlns:p14="http://schemas.microsoft.com/office/powerpoint/2010/main" val="1460766422"/>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Isosceles Triangle 3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03B6C3D0-F662-721B-5804-D2E348C1938A}"/>
              </a:ext>
            </a:extLst>
          </p:cNvPr>
          <p:cNvSpPr>
            <a:spLocks noGrp="1"/>
          </p:cNvSpPr>
          <p:nvPr>
            <p:ph type="title"/>
          </p:nvPr>
        </p:nvSpPr>
        <p:spPr>
          <a:xfrm>
            <a:off x="673754" y="643467"/>
            <a:ext cx="4203045" cy="1375608"/>
          </a:xfrm>
        </p:spPr>
        <p:txBody>
          <a:bodyPr anchor="ctr">
            <a:normAutofit/>
          </a:bodyPr>
          <a:lstStyle/>
          <a:p>
            <a:r>
              <a:rPr lang="en-US" dirty="0" err="1">
                <a:solidFill>
                  <a:schemeClr val="bg1"/>
                </a:solidFill>
                <a:latin typeface="+mn-lt"/>
              </a:rPr>
              <a:t>Αν</a:t>
            </a:r>
            <a:r>
              <a:rPr lang="en-US" dirty="0">
                <a:solidFill>
                  <a:schemeClr val="bg1"/>
                </a:solidFill>
                <a:latin typeface="+mn-lt"/>
              </a:rPr>
              <a:t>ατομία ενός αμπελιού:</a:t>
            </a:r>
            <a:r>
              <a:rPr lang="el-GR" dirty="0">
                <a:solidFill>
                  <a:schemeClr val="bg1"/>
                </a:solidFill>
                <a:latin typeface="+mn-lt"/>
              </a:rPr>
              <a:t> </a:t>
            </a:r>
            <a:r>
              <a:rPr lang="el-GR" kern="0" dirty="0">
                <a:latin typeface="+mn-lt"/>
              </a:rPr>
              <a:t>Έλικα</a:t>
            </a:r>
            <a:endParaRPr lang="el-GR" dirty="0">
              <a:solidFill>
                <a:schemeClr val="bg1"/>
              </a:solidFill>
              <a:latin typeface="+mn-lt"/>
            </a:endParaRPr>
          </a:p>
        </p:txBody>
      </p:sp>
      <p:sp>
        <p:nvSpPr>
          <p:cNvPr id="5" name="Θέση περιεχομένου 4">
            <a:extLst>
              <a:ext uri="{FF2B5EF4-FFF2-40B4-BE49-F238E27FC236}">
                <a16:creationId xmlns:a16="http://schemas.microsoft.com/office/drawing/2014/main" id="{AE87F077-EE8F-0748-5862-52C857094099}"/>
              </a:ext>
            </a:extLst>
          </p:cNvPr>
          <p:cNvSpPr>
            <a:spLocks noGrp="1"/>
          </p:cNvSpPr>
          <p:nvPr>
            <p:ph idx="1"/>
          </p:nvPr>
        </p:nvSpPr>
        <p:spPr>
          <a:xfrm>
            <a:off x="371913" y="2089832"/>
            <a:ext cx="4504885" cy="4697407"/>
          </a:xfrm>
        </p:spPr>
        <p:txBody>
          <a:bodyPr>
            <a:normAutofit fontScale="92500" lnSpcReduction="10000"/>
          </a:bodyPr>
          <a:lstStyle/>
          <a:p>
            <a:pPr marL="177800" indent="-177800">
              <a:lnSpc>
                <a:spcPct val="90000"/>
              </a:lnSpc>
              <a:spcAft>
                <a:spcPts val="1200"/>
              </a:spcAft>
              <a:buClr>
                <a:srgbClr val="FFCC00"/>
              </a:buClr>
              <a:buFont typeface="Wingdings" pitchFamily="2" charset="2"/>
              <a:buChar char="§"/>
              <a:defRPr/>
            </a:pPr>
            <a:r>
              <a:rPr lang="el-GR" sz="1600" dirty="0">
                <a:solidFill>
                  <a:schemeClr val="bg1"/>
                </a:solidFill>
                <a:effectLst>
                  <a:outerShdw blurRad="38100" dist="38100" dir="2700000" algn="tl">
                    <a:srgbClr val="000000">
                      <a:alpha val="43137"/>
                    </a:srgbClr>
                  </a:outerShdw>
                </a:effectLst>
                <a:latin typeface="Franklin Gothic Medium" pitchFamily="34" charset="0"/>
              </a:rPr>
              <a:t>Όργανα στήριξης των βλαστών </a:t>
            </a:r>
          </a:p>
          <a:p>
            <a:pPr marL="177800" indent="-177800">
              <a:lnSpc>
                <a:spcPct val="90000"/>
              </a:lnSpc>
              <a:spcAft>
                <a:spcPts val="1200"/>
              </a:spcAft>
              <a:buClr>
                <a:srgbClr val="FFCC00"/>
              </a:buClr>
              <a:buFont typeface="Wingdings" pitchFamily="2" charset="2"/>
              <a:buChar char="§"/>
              <a:defRPr/>
            </a:pPr>
            <a:r>
              <a:rPr lang="el-GR" sz="1600" dirty="0">
                <a:solidFill>
                  <a:schemeClr val="bg1"/>
                </a:solidFill>
                <a:effectLst>
                  <a:outerShdw blurRad="38100" dist="38100" dir="2700000" algn="tl">
                    <a:srgbClr val="000000">
                      <a:alpha val="43137"/>
                    </a:srgbClr>
                  </a:outerShdw>
                </a:effectLst>
                <a:latin typeface="Franklin Gothic Medium" pitchFamily="34" charset="0"/>
              </a:rPr>
              <a:t>Βρίσκονται στα γόνατα (μετά το</a:t>
            </a:r>
            <a:br>
              <a:rPr lang="el-GR" sz="1600" dirty="0">
                <a:solidFill>
                  <a:schemeClr val="bg1"/>
                </a:solidFill>
                <a:effectLst>
                  <a:outerShdw blurRad="38100" dist="38100" dir="2700000" algn="tl">
                    <a:srgbClr val="000000">
                      <a:alpha val="43137"/>
                    </a:srgbClr>
                  </a:outerShdw>
                </a:effectLst>
                <a:latin typeface="Franklin Gothic Medium" pitchFamily="34" charset="0"/>
              </a:rPr>
            </a:br>
            <a:r>
              <a:rPr lang="el-GR" sz="1600" dirty="0">
                <a:solidFill>
                  <a:schemeClr val="bg1"/>
                </a:solidFill>
                <a:effectLst>
                  <a:outerShdw blurRad="38100" dist="38100" dir="2700000" algn="tl">
                    <a:srgbClr val="000000">
                      <a:alpha val="43137"/>
                    </a:srgbClr>
                  </a:outerShdw>
                </a:effectLst>
                <a:latin typeface="Franklin Gothic Medium" pitchFamily="34" charset="0"/>
              </a:rPr>
              <a:t>3</a:t>
            </a:r>
            <a:r>
              <a:rPr lang="el-GR" sz="1600" baseline="30000" dirty="0">
                <a:solidFill>
                  <a:schemeClr val="bg1"/>
                </a:solidFill>
                <a:effectLst>
                  <a:outerShdw blurRad="38100" dist="38100" dir="2700000" algn="tl">
                    <a:srgbClr val="000000">
                      <a:alpha val="43137"/>
                    </a:srgbClr>
                  </a:outerShdw>
                </a:effectLst>
                <a:latin typeface="Franklin Gothic Medium" pitchFamily="34" charset="0"/>
              </a:rPr>
              <a:t>ο</a:t>
            </a:r>
            <a:r>
              <a:rPr lang="el-GR" sz="1600" dirty="0">
                <a:solidFill>
                  <a:schemeClr val="bg1"/>
                </a:solidFill>
                <a:effectLst>
                  <a:outerShdw blurRad="38100" dist="38100" dir="2700000" algn="tl">
                    <a:srgbClr val="000000">
                      <a:alpha val="43137"/>
                    </a:srgbClr>
                  </a:outerShdw>
                </a:effectLst>
                <a:latin typeface="Franklin Gothic Medium" pitchFamily="34" charset="0"/>
              </a:rPr>
              <a:t> ή 4</a:t>
            </a:r>
            <a:r>
              <a:rPr lang="el-GR" sz="1600" baseline="30000" dirty="0">
                <a:solidFill>
                  <a:schemeClr val="bg1"/>
                </a:solidFill>
                <a:effectLst>
                  <a:outerShdw blurRad="38100" dist="38100" dir="2700000" algn="tl">
                    <a:srgbClr val="000000">
                      <a:alpha val="43137"/>
                    </a:srgbClr>
                  </a:outerShdw>
                </a:effectLst>
                <a:latin typeface="Franklin Gothic Medium" pitchFamily="34" charset="0"/>
              </a:rPr>
              <a:t>ο</a:t>
            </a:r>
            <a:r>
              <a:rPr lang="el-GR" sz="1600" dirty="0">
                <a:solidFill>
                  <a:schemeClr val="bg1"/>
                </a:solidFill>
                <a:effectLst>
                  <a:outerShdw blurRad="38100" dist="38100" dir="2700000" algn="tl">
                    <a:srgbClr val="000000">
                      <a:alpha val="43137"/>
                    </a:srgbClr>
                  </a:outerShdw>
                </a:effectLst>
                <a:latin typeface="Franklin Gothic Medium" pitchFamily="34" charset="0"/>
              </a:rPr>
              <a:t>) και πάντα απέναντι από </a:t>
            </a:r>
            <a:br>
              <a:rPr lang="el-GR" sz="1600" dirty="0">
                <a:solidFill>
                  <a:schemeClr val="bg1"/>
                </a:solidFill>
                <a:effectLst>
                  <a:outerShdw blurRad="38100" dist="38100" dir="2700000" algn="tl">
                    <a:srgbClr val="000000">
                      <a:alpha val="43137"/>
                    </a:srgbClr>
                  </a:outerShdw>
                </a:effectLst>
                <a:latin typeface="Franklin Gothic Medium" pitchFamily="34" charset="0"/>
              </a:rPr>
            </a:br>
            <a:r>
              <a:rPr lang="el-GR" sz="1600" dirty="0">
                <a:solidFill>
                  <a:schemeClr val="bg1"/>
                </a:solidFill>
                <a:effectLst>
                  <a:outerShdw blurRad="38100" dist="38100" dir="2700000" algn="tl">
                    <a:srgbClr val="000000">
                      <a:alpha val="43137"/>
                    </a:srgbClr>
                  </a:outerShdw>
                </a:effectLst>
                <a:latin typeface="Franklin Gothic Medium" pitchFamily="34" charset="0"/>
              </a:rPr>
              <a:t>το φύλλο </a:t>
            </a:r>
          </a:p>
          <a:p>
            <a:pPr marL="177800" indent="-177800">
              <a:lnSpc>
                <a:spcPct val="90000"/>
              </a:lnSpc>
              <a:spcAft>
                <a:spcPts val="1200"/>
              </a:spcAft>
              <a:buClr>
                <a:srgbClr val="FFCC00"/>
              </a:buClr>
              <a:buFont typeface="Wingdings" pitchFamily="2" charset="2"/>
              <a:buChar char="§"/>
              <a:defRPr/>
            </a:pPr>
            <a:r>
              <a:rPr lang="el-GR" sz="1600" dirty="0">
                <a:solidFill>
                  <a:schemeClr val="bg1"/>
                </a:solidFill>
                <a:effectLst>
                  <a:outerShdw blurRad="38100" dist="38100" dir="2700000" algn="tl">
                    <a:srgbClr val="000000">
                      <a:alpha val="43137"/>
                    </a:srgbClr>
                  </a:outerShdw>
                </a:effectLst>
                <a:latin typeface="Franklin Gothic Medium" pitchFamily="34" charset="0"/>
              </a:rPr>
              <a:t>Παρόμοια ανατομία με του </a:t>
            </a:r>
            <a:br>
              <a:rPr lang="el-GR" sz="1600" dirty="0">
                <a:solidFill>
                  <a:schemeClr val="bg1"/>
                </a:solidFill>
                <a:effectLst>
                  <a:outerShdw blurRad="38100" dist="38100" dir="2700000" algn="tl">
                    <a:srgbClr val="000000">
                      <a:alpha val="43137"/>
                    </a:srgbClr>
                  </a:outerShdw>
                </a:effectLst>
                <a:latin typeface="Franklin Gothic Medium" pitchFamily="34" charset="0"/>
              </a:rPr>
            </a:br>
            <a:r>
              <a:rPr lang="el-GR" sz="1600" dirty="0">
                <a:solidFill>
                  <a:schemeClr val="bg1"/>
                </a:solidFill>
                <a:effectLst>
                  <a:outerShdw blurRad="38100" dist="38100" dir="2700000" algn="tl">
                    <a:srgbClr val="000000">
                      <a:alpha val="43137"/>
                    </a:srgbClr>
                  </a:outerShdw>
                </a:effectLst>
                <a:latin typeface="Franklin Gothic Medium" pitchFamily="34" charset="0"/>
              </a:rPr>
              <a:t>βλαστού</a:t>
            </a:r>
          </a:p>
          <a:p>
            <a:pPr marL="177800" indent="-177800">
              <a:lnSpc>
                <a:spcPct val="90000"/>
              </a:lnSpc>
              <a:spcAft>
                <a:spcPts val="1200"/>
              </a:spcAft>
              <a:buClr>
                <a:srgbClr val="FFCC00"/>
              </a:buClr>
              <a:buFont typeface="Wingdings" pitchFamily="2" charset="2"/>
              <a:buChar char="§"/>
              <a:defRPr/>
            </a:pPr>
            <a:r>
              <a:rPr lang="el-GR" sz="1600" dirty="0">
                <a:solidFill>
                  <a:schemeClr val="bg1"/>
                </a:solidFill>
                <a:effectLst>
                  <a:outerShdw blurRad="38100" dist="38100" dir="2700000" algn="tl">
                    <a:srgbClr val="000000">
                      <a:alpha val="43137"/>
                    </a:srgbClr>
                  </a:outerShdw>
                </a:effectLst>
                <a:latin typeface="Franklin Gothic Medium" pitchFamily="34" charset="0"/>
              </a:rPr>
              <a:t>Φέρουν ενισχυμένη επιδερμίδα, </a:t>
            </a:r>
            <a:r>
              <a:rPr lang="el-GR" sz="1600" dirty="0" err="1">
                <a:solidFill>
                  <a:schemeClr val="bg1"/>
                </a:solidFill>
                <a:effectLst>
                  <a:outerShdw blurRad="38100" dist="38100" dir="2700000" algn="tl">
                    <a:srgbClr val="000000">
                      <a:alpha val="43137"/>
                    </a:srgbClr>
                  </a:outerShdw>
                </a:effectLst>
                <a:latin typeface="Franklin Gothic Medium" pitchFamily="34" charset="0"/>
              </a:rPr>
              <a:t>τριχίδια</a:t>
            </a:r>
            <a:r>
              <a:rPr lang="el-GR" sz="1600" dirty="0">
                <a:solidFill>
                  <a:schemeClr val="bg1"/>
                </a:solidFill>
                <a:effectLst>
                  <a:outerShdw blurRad="38100" dist="38100" dir="2700000" algn="tl">
                    <a:srgbClr val="000000">
                      <a:alpha val="43137"/>
                    </a:srgbClr>
                  </a:outerShdw>
                </a:effectLst>
                <a:latin typeface="Franklin Gothic Medium" pitchFamily="34" charset="0"/>
              </a:rPr>
              <a:t> και μερικά </a:t>
            </a:r>
            <a:r>
              <a:rPr lang="el-GR" sz="1600" dirty="0" err="1">
                <a:solidFill>
                  <a:schemeClr val="bg1"/>
                </a:solidFill>
                <a:effectLst>
                  <a:outerShdw blurRad="38100" dist="38100" dir="2700000" algn="tl">
                    <a:srgbClr val="000000">
                      <a:alpha val="43137"/>
                    </a:srgbClr>
                  </a:outerShdw>
                </a:effectLst>
                <a:latin typeface="Franklin Gothic Medium" pitchFamily="34" charset="0"/>
              </a:rPr>
              <a:t>στομάτια</a:t>
            </a:r>
            <a:endParaRPr lang="el-GR" sz="1600" dirty="0">
              <a:solidFill>
                <a:schemeClr val="bg1"/>
              </a:solidFill>
              <a:effectLst>
                <a:outerShdw blurRad="38100" dist="38100" dir="2700000" algn="tl">
                  <a:srgbClr val="000000">
                    <a:alpha val="43137"/>
                  </a:srgbClr>
                </a:outerShdw>
              </a:effectLst>
              <a:latin typeface="Franklin Gothic Medium" pitchFamily="34" charset="0"/>
            </a:endParaRPr>
          </a:p>
          <a:p>
            <a:pPr marL="177800" indent="-177800">
              <a:lnSpc>
                <a:spcPct val="90000"/>
              </a:lnSpc>
              <a:spcAft>
                <a:spcPts val="1200"/>
              </a:spcAft>
              <a:buClr>
                <a:srgbClr val="FFCC00"/>
              </a:buClr>
              <a:buFont typeface="Wingdings" pitchFamily="2" charset="2"/>
              <a:buChar char="§"/>
              <a:defRPr/>
            </a:pPr>
            <a:r>
              <a:rPr lang="el-GR" sz="1600" dirty="0">
                <a:solidFill>
                  <a:schemeClr val="bg1"/>
                </a:solidFill>
                <a:effectLst>
                  <a:outerShdw blurRad="38100" dist="38100" dir="2700000" algn="tl">
                    <a:srgbClr val="000000">
                      <a:alpha val="43137"/>
                    </a:srgbClr>
                  </a:outerShdw>
                </a:effectLst>
                <a:latin typeface="Franklin Gothic Medium" pitchFamily="34" charset="0"/>
              </a:rPr>
              <a:t>Όταν έρθουν σε επαφή με αντικείμενο σταματά η ανάπτυξη και συνεχίζει στα απέναντι σημεία, ώστε τελικά να περιστρέφονται γύρω από αυτό (</a:t>
            </a:r>
            <a:r>
              <a:rPr lang="el-GR" sz="1600" i="1" dirty="0" err="1">
                <a:solidFill>
                  <a:schemeClr val="bg1"/>
                </a:solidFill>
                <a:effectLst>
                  <a:outerShdw blurRad="38100" dist="38100" dir="2700000" algn="tl">
                    <a:srgbClr val="000000">
                      <a:alpha val="43137"/>
                    </a:srgbClr>
                  </a:outerShdw>
                </a:effectLst>
                <a:latin typeface="Franklin Gothic Medium" pitchFamily="34" charset="0"/>
              </a:rPr>
              <a:t>απτοτροπισμός</a:t>
            </a:r>
            <a:r>
              <a:rPr lang="el-GR" sz="1600" dirty="0">
                <a:solidFill>
                  <a:schemeClr val="bg1"/>
                </a:solidFill>
                <a:effectLst>
                  <a:outerShdw blurRad="38100" dist="38100" dir="2700000" algn="tl">
                    <a:srgbClr val="000000">
                      <a:alpha val="43137"/>
                    </a:srgbClr>
                  </a:outerShdw>
                </a:effectLst>
                <a:latin typeface="Franklin Gothic Medium" pitchFamily="34" charset="0"/>
              </a:rPr>
              <a:t>)</a:t>
            </a:r>
          </a:p>
          <a:p>
            <a:pPr marL="177800" indent="-177800">
              <a:lnSpc>
                <a:spcPct val="90000"/>
              </a:lnSpc>
              <a:spcAft>
                <a:spcPts val="1200"/>
              </a:spcAft>
              <a:buClr>
                <a:srgbClr val="FFCC00"/>
              </a:buClr>
              <a:buFont typeface="Wingdings" pitchFamily="2" charset="2"/>
              <a:buChar char="§"/>
              <a:defRPr/>
            </a:pPr>
            <a:r>
              <a:rPr lang="el-GR" sz="1600" dirty="0" err="1">
                <a:solidFill>
                  <a:schemeClr val="bg1"/>
                </a:solidFill>
                <a:effectLst>
                  <a:outerShdw blurRad="38100" dist="38100" dir="2700000" algn="tl">
                    <a:srgbClr val="000000">
                      <a:alpha val="43137"/>
                    </a:srgbClr>
                  </a:outerShdw>
                </a:effectLst>
                <a:latin typeface="Franklin Gothic Medium" pitchFamily="34" charset="0"/>
              </a:rPr>
              <a:t>Ξυλοποιούνται</a:t>
            </a:r>
            <a:r>
              <a:rPr lang="el-GR" sz="1600" dirty="0">
                <a:solidFill>
                  <a:schemeClr val="bg1"/>
                </a:solidFill>
                <a:effectLst>
                  <a:outerShdw blurRad="38100" dist="38100" dir="2700000" algn="tl">
                    <a:srgbClr val="000000">
                      <a:alpha val="43137"/>
                    </a:srgbClr>
                  </a:outerShdw>
                </a:effectLst>
                <a:latin typeface="Franklin Gothic Medium" pitchFamily="34" charset="0"/>
              </a:rPr>
              <a:t> στο τέλος της βλαστικής περιόδου</a:t>
            </a:r>
          </a:p>
          <a:p>
            <a:pPr marL="177800" indent="-177800">
              <a:lnSpc>
                <a:spcPct val="90000"/>
              </a:lnSpc>
              <a:spcAft>
                <a:spcPts val="1200"/>
              </a:spcAft>
              <a:buClr>
                <a:srgbClr val="FFCC00"/>
              </a:buClr>
              <a:buFont typeface="Wingdings" pitchFamily="2" charset="2"/>
              <a:buChar char="§"/>
              <a:defRPr/>
            </a:pPr>
            <a:r>
              <a:rPr lang="el-GR" sz="1600" dirty="0">
                <a:solidFill>
                  <a:schemeClr val="bg1"/>
                </a:solidFill>
                <a:effectLst>
                  <a:outerShdw blurRad="38100" dist="38100" dir="2700000" algn="tl">
                    <a:srgbClr val="000000">
                      <a:alpha val="43137"/>
                    </a:srgbClr>
                  </a:outerShdw>
                </a:effectLst>
                <a:latin typeface="Franklin Gothic Medium" pitchFamily="34" charset="0"/>
              </a:rPr>
              <a:t>Είναι απλοί ή με διακλαδώσεις (δισχιδείς ή τρισχιδείς)</a:t>
            </a:r>
          </a:p>
        </p:txBody>
      </p:sp>
      <p:pic>
        <p:nvPicPr>
          <p:cNvPr id="7" name="Picture 17" descr="ΣΧΗΜΑ 33.jpg">
            <a:extLst>
              <a:ext uri="{FF2B5EF4-FFF2-40B4-BE49-F238E27FC236}">
                <a16:creationId xmlns:a16="http://schemas.microsoft.com/office/drawing/2014/main" id="{8C376277-EFC4-8BB1-BD1C-2A7431A3F5DC}"/>
              </a:ext>
            </a:extLst>
          </p:cNvPr>
          <p:cNvPicPr>
            <a:picLocks noChangeAspect="1"/>
          </p:cNvPicPr>
          <p:nvPr/>
        </p:nvPicPr>
        <p:blipFill>
          <a:blip r:embed="rId2"/>
          <a:stretch>
            <a:fillRect/>
          </a:stretch>
        </p:blipFill>
        <p:spPr bwMode="auto">
          <a:xfrm>
            <a:off x="6096000" y="41516"/>
            <a:ext cx="5143500" cy="3304698"/>
          </a:xfrm>
          <a:prstGeom prst="rect">
            <a:avLst/>
          </a:prstGeom>
          <a:noFill/>
        </p:spPr>
      </p:pic>
      <p:sp>
        <p:nvSpPr>
          <p:cNvPr id="42" name="Isosceles Triangle 4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1" name="Εικόνα 10" descr="Εικόνα που περιέχει φυτό&#10;&#10;Περιγραφή που δημιουργήθηκε αυτόματα">
            <a:extLst>
              <a:ext uri="{FF2B5EF4-FFF2-40B4-BE49-F238E27FC236}">
                <a16:creationId xmlns:a16="http://schemas.microsoft.com/office/drawing/2014/main" id="{4F72FD7C-9B4D-EE29-8BDE-62819E551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56105"/>
            <a:ext cx="5143500" cy="3429000"/>
          </a:xfrm>
          <a:prstGeom prst="rect">
            <a:avLst/>
          </a:prstGeom>
        </p:spPr>
      </p:pic>
    </p:spTree>
    <p:extLst>
      <p:ext uri="{BB962C8B-B14F-4D97-AF65-F5344CB8AC3E}">
        <p14:creationId xmlns:p14="http://schemas.microsoft.com/office/powerpoint/2010/main" val="3655580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46E2C1D0-2072-4664-9C67-3B12866F5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17"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 name="Εικόνα 2">
            <a:extLst>
              <a:ext uri="{FF2B5EF4-FFF2-40B4-BE49-F238E27FC236}">
                <a16:creationId xmlns:a16="http://schemas.microsoft.com/office/drawing/2014/main" id="{DC91218E-25BC-1966-BDE8-2BFC290EBF8E}"/>
              </a:ext>
            </a:extLst>
          </p:cNvPr>
          <p:cNvPicPr>
            <a:picLocks noChangeAspect="1"/>
          </p:cNvPicPr>
          <p:nvPr/>
        </p:nvPicPr>
        <p:blipFill rotWithShape="1">
          <a:blip r:embed="rId2"/>
          <a:srcRect l="18825" r="33076" b="1"/>
          <a:stretch/>
        </p:blipFill>
        <p:spPr>
          <a:xfrm>
            <a:off x="6194368" y="10"/>
            <a:ext cx="5997632" cy="6857990"/>
          </a:xfrm>
          <a:custGeom>
            <a:avLst/>
            <a:gdLst/>
            <a:ahLst/>
            <a:cxnLst/>
            <a:rect l="l" t="t" r="r" b="b"/>
            <a:pathLst>
              <a:path w="5997632" h="6858000">
                <a:moveTo>
                  <a:pt x="0" y="0"/>
                </a:moveTo>
                <a:lnTo>
                  <a:pt x="5997632" y="0"/>
                </a:lnTo>
                <a:lnTo>
                  <a:pt x="5997632" y="6858000"/>
                </a:lnTo>
                <a:lnTo>
                  <a:pt x="3178693" y="6858000"/>
                </a:lnTo>
                <a:close/>
              </a:path>
            </a:pathLst>
          </a:custGeom>
        </p:spPr>
      </p:pic>
      <p:pic>
        <p:nvPicPr>
          <p:cNvPr id="7" name="Εικόνα 6">
            <a:extLst>
              <a:ext uri="{FF2B5EF4-FFF2-40B4-BE49-F238E27FC236}">
                <a16:creationId xmlns:a16="http://schemas.microsoft.com/office/drawing/2014/main" id="{E9C92B56-6A1D-12DA-EA73-B5EA9A27E435}"/>
              </a:ext>
            </a:extLst>
          </p:cNvPr>
          <p:cNvPicPr>
            <a:picLocks noChangeAspect="1"/>
          </p:cNvPicPr>
          <p:nvPr/>
        </p:nvPicPr>
        <p:blipFill rotWithShape="1">
          <a:blip r:embed="rId3"/>
          <a:srcRect r="11021" b="-1"/>
          <a:stretch/>
        </p:blipFill>
        <p:spPr>
          <a:xfrm>
            <a:off x="-1" y="10"/>
            <a:ext cx="9141744" cy="6857990"/>
          </a:xfrm>
          <a:custGeom>
            <a:avLst/>
            <a:gdLst/>
            <a:ahLst/>
            <a:cxnLst/>
            <a:rect l="l" t="t" r="r" b="b"/>
            <a:pathLst>
              <a:path w="9141744" h="6863485">
                <a:moveTo>
                  <a:pt x="0" y="0"/>
                </a:moveTo>
                <a:lnTo>
                  <a:pt x="5963051" y="0"/>
                </a:lnTo>
                <a:lnTo>
                  <a:pt x="9141744" y="6863485"/>
                </a:lnTo>
                <a:lnTo>
                  <a:pt x="0" y="6863485"/>
                </a:lnTo>
                <a:lnTo>
                  <a:pt x="0" y="0"/>
                </a:lnTo>
                <a:close/>
              </a:path>
            </a:pathLst>
          </a:custGeom>
        </p:spPr>
      </p:pic>
      <p:sp>
        <p:nvSpPr>
          <p:cNvPr id="65" name="Freeform: Shape 64">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03B6C3D0-F662-721B-5804-D2E348C1938A}"/>
              </a:ext>
            </a:extLst>
          </p:cNvPr>
          <p:cNvSpPr>
            <a:spLocks noGrp="1"/>
          </p:cNvSpPr>
          <p:nvPr>
            <p:ph type="title"/>
          </p:nvPr>
        </p:nvSpPr>
        <p:spPr>
          <a:xfrm>
            <a:off x="618064" y="2093887"/>
            <a:ext cx="4193810" cy="880985"/>
          </a:xfrm>
        </p:spPr>
        <p:txBody>
          <a:bodyPr anchor="ctr">
            <a:normAutofit/>
          </a:bodyPr>
          <a:lstStyle/>
          <a:p>
            <a:pPr>
              <a:lnSpc>
                <a:spcPct val="90000"/>
              </a:lnSpc>
            </a:pPr>
            <a:r>
              <a:rPr lang="en-US" sz="2800">
                <a:latin typeface="+mn-lt"/>
              </a:rPr>
              <a:t>Ανατομία ενός αμπελιού:</a:t>
            </a:r>
            <a:r>
              <a:rPr lang="el-GR" sz="2800">
                <a:latin typeface="+mn-lt"/>
              </a:rPr>
              <a:t> </a:t>
            </a:r>
            <a:r>
              <a:rPr lang="el-GR" sz="2800" kern="0">
                <a:latin typeface="+mn-lt"/>
              </a:rPr>
              <a:t>Βλαστός</a:t>
            </a:r>
            <a:endParaRPr lang="el-GR" sz="2800">
              <a:latin typeface="+mn-lt"/>
            </a:endParaRPr>
          </a:p>
        </p:txBody>
      </p:sp>
      <p:graphicFrame>
        <p:nvGraphicFramePr>
          <p:cNvPr id="51" name="Θέση περιεχομένου 3">
            <a:extLst>
              <a:ext uri="{FF2B5EF4-FFF2-40B4-BE49-F238E27FC236}">
                <a16:creationId xmlns:a16="http://schemas.microsoft.com/office/drawing/2014/main" id="{2ABDB43E-29AE-0A91-2C43-E6CE46F0E497}"/>
              </a:ext>
            </a:extLst>
          </p:cNvPr>
          <p:cNvGraphicFramePr>
            <a:graphicFrameLocks noGrp="1"/>
          </p:cNvGraphicFramePr>
          <p:nvPr>
            <p:ph idx="1"/>
            <p:extLst>
              <p:ext uri="{D42A27DB-BD31-4B8C-83A1-F6EECF244321}">
                <p14:modId xmlns:p14="http://schemas.microsoft.com/office/powerpoint/2010/main" val="2246195236"/>
              </p:ext>
            </p:extLst>
          </p:nvPr>
        </p:nvGraphicFramePr>
        <p:xfrm>
          <a:off x="618064" y="2984423"/>
          <a:ext cx="4620544" cy="18733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40628635"/>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Τίτλος 1">
            <a:extLst>
              <a:ext uri="{FF2B5EF4-FFF2-40B4-BE49-F238E27FC236}">
                <a16:creationId xmlns:a16="http://schemas.microsoft.com/office/drawing/2014/main" id="{03B6C3D0-F662-721B-5804-D2E348C1938A}"/>
              </a:ext>
            </a:extLst>
          </p:cNvPr>
          <p:cNvSpPr>
            <a:spLocks noGrp="1"/>
          </p:cNvSpPr>
          <p:nvPr>
            <p:ph type="title"/>
          </p:nvPr>
        </p:nvSpPr>
        <p:spPr>
          <a:xfrm>
            <a:off x="989768" y="609600"/>
            <a:ext cx="5498361" cy="1320800"/>
          </a:xfrm>
        </p:spPr>
        <p:txBody>
          <a:bodyPr anchor="ctr">
            <a:normAutofit/>
          </a:bodyPr>
          <a:lstStyle/>
          <a:p>
            <a:r>
              <a:rPr lang="en-US">
                <a:latin typeface="+mn-lt"/>
              </a:rPr>
              <a:t>Ανατομία ενός αμπελιού:</a:t>
            </a:r>
            <a:r>
              <a:rPr lang="el-GR">
                <a:latin typeface="+mn-lt"/>
              </a:rPr>
              <a:t> </a:t>
            </a:r>
            <a:r>
              <a:rPr lang="el-GR" kern="0">
                <a:latin typeface="+mn-lt"/>
              </a:rPr>
              <a:t>Βλαστός</a:t>
            </a:r>
            <a:endParaRPr lang="el-GR">
              <a:latin typeface="+mn-lt"/>
            </a:endParaRPr>
          </a:p>
        </p:txBody>
      </p:sp>
      <p:sp>
        <p:nvSpPr>
          <p:cNvPr id="70" name="Isosceles Triangle 69">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5D4F3A">
              <a:alpha val="85000"/>
            </a:srgbClr>
          </a:solidFill>
          <a:ln>
            <a:noFill/>
          </a:ln>
          <a:effectLst/>
        </p:spPr>
        <p:style>
          <a:lnRef idx="1">
            <a:schemeClr val="accent1"/>
          </a:lnRef>
          <a:fillRef idx="3">
            <a:schemeClr val="accent1"/>
          </a:fillRef>
          <a:effectRef idx="2">
            <a:schemeClr val="accent1"/>
          </a:effectRef>
          <a:fontRef idx="minor">
            <a:schemeClr val="lt1"/>
          </a:fontRef>
        </p:style>
      </p:sp>
      <p:pic>
        <p:nvPicPr>
          <p:cNvPr id="17" name="Εικόνα 16">
            <a:extLst>
              <a:ext uri="{FF2B5EF4-FFF2-40B4-BE49-F238E27FC236}">
                <a16:creationId xmlns:a16="http://schemas.microsoft.com/office/drawing/2014/main" id="{47C2627B-CF66-20D6-EB32-346D9C2D8B5F}"/>
              </a:ext>
            </a:extLst>
          </p:cNvPr>
          <p:cNvPicPr>
            <a:picLocks noChangeAspect="1"/>
          </p:cNvPicPr>
          <p:nvPr/>
        </p:nvPicPr>
        <p:blipFill rotWithShape="1">
          <a:blip r:embed="rId2"/>
          <a:srcRect l="10187"/>
          <a:stretch/>
        </p:blipFill>
        <p:spPr>
          <a:xfrm>
            <a:off x="7531482" y="10"/>
            <a:ext cx="4657341" cy="3448414"/>
          </a:xfrm>
          <a:prstGeom prst="rect">
            <a:avLst/>
          </a:prstGeom>
        </p:spPr>
      </p:pic>
      <p:pic>
        <p:nvPicPr>
          <p:cNvPr id="3" name="Εικόνα 2">
            <a:extLst>
              <a:ext uri="{FF2B5EF4-FFF2-40B4-BE49-F238E27FC236}">
                <a16:creationId xmlns:a16="http://schemas.microsoft.com/office/drawing/2014/main" id="{92D428E9-26BC-BCD1-7360-B0A456FE8547}"/>
              </a:ext>
            </a:extLst>
          </p:cNvPr>
          <p:cNvPicPr>
            <a:picLocks noChangeAspect="1"/>
          </p:cNvPicPr>
          <p:nvPr/>
        </p:nvPicPr>
        <p:blipFill rotWithShape="1">
          <a:blip r:embed="rId3"/>
          <a:srcRect t="1833" r="-3" b="-3"/>
          <a:stretch/>
        </p:blipFill>
        <p:spPr>
          <a:xfrm>
            <a:off x="7528308" y="3437472"/>
            <a:ext cx="4657341" cy="3428996"/>
          </a:xfrm>
          <a:prstGeom prst="rect">
            <a:avLst/>
          </a:prstGeom>
        </p:spPr>
      </p:pic>
      <p:graphicFrame>
        <p:nvGraphicFramePr>
          <p:cNvPr id="11" name="Θέση περιεχομένου 3">
            <a:extLst>
              <a:ext uri="{FF2B5EF4-FFF2-40B4-BE49-F238E27FC236}">
                <a16:creationId xmlns:a16="http://schemas.microsoft.com/office/drawing/2014/main" id="{2935A7D5-B33A-F4C6-2BAB-BE381BE7F29C}"/>
              </a:ext>
            </a:extLst>
          </p:cNvPr>
          <p:cNvGraphicFramePr>
            <a:graphicFrameLocks noGrp="1"/>
          </p:cNvGraphicFramePr>
          <p:nvPr>
            <p:ph idx="1"/>
            <p:extLst>
              <p:ext uri="{D42A27DB-BD31-4B8C-83A1-F6EECF244321}">
                <p14:modId xmlns:p14="http://schemas.microsoft.com/office/powerpoint/2010/main" val="2225645351"/>
              </p:ext>
            </p:extLst>
          </p:nvPr>
        </p:nvGraphicFramePr>
        <p:xfrm>
          <a:off x="989770" y="2160589"/>
          <a:ext cx="5549732" cy="3880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19874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03B6C3D0-F662-721B-5804-D2E348C1938A}"/>
              </a:ext>
            </a:extLst>
          </p:cNvPr>
          <p:cNvSpPr>
            <a:spLocks noGrp="1"/>
          </p:cNvSpPr>
          <p:nvPr>
            <p:ph type="title"/>
          </p:nvPr>
        </p:nvSpPr>
        <p:spPr>
          <a:xfrm>
            <a:off x="673754" y="643467"/>
            <a:ext cx="4203045" cy="1375608"/>
          </a:xfrm>
        </p:spPr>
        <p:txBody>
          <a:bodyPr anchor="ctr">
            <a:normAutofit/>
          </a:bodyPr>
          <a:lstStyle/>
          <a:p>
            <a:r>
              <a:rPr lang="en-US">
                <a:solidFill>
                  <a:schemeClr val="bg1"/>
                </a:solidFill>
                <a:latin typeface="+mn-lt"/>
              </a:rPr>
              <a:t>Ανατομία ενός αμπελιού:</a:t>
            </a:r>
            <a:r>
              <a:rPr lang="el-GR">
                <a:solidFill>
                  <a:schemeClr val="bg1"/>
                </a:solidFill>
                <a:latin typeface="+mn-lt"/>
              </a:rPr>
              <a:t> </a:t>
            </a:r>
            <a:r>
              <a:rPr lang="el-GR" kern="0">
                <a:solidFill>
                  <a:schemeClr val="bg1"/>
                </a:solidFill>
                <a:latin typeface="+mn-lt"/>
              </a:rPr>
              <a:t>Βλαστός</a:t>
            </a:r>
            <a:endParaRPr lang="el-GR">
              <a:solidFill>
                <a:schemeClr val="bg1"/>
              </a:solidFill>
              <a:latin typeface="+mn-lt"/>
            </a:endParaRPr>
          </a:p>
        </p:txBody>
      </p:sp>
      <p:sp>
        <p:nvSpPr>
          <p:cNvPr id="6" name="Θέση περιεχομένου 5">
            <a:extLst>
              <a:ext uri="{FF2B5EF4-FFF2-40B4-BE49-F238E27FC236}">
                <a16:creationId xmlns:a16="http://schemas.microsoft.com/office/drawing/2014/main" id="{4AAA1F5C-B890-08F4-A65D-A39637CF8DEB}"/>
              </a:ext>
            </a:extLst>
          </p:cNvPr>
          <p:cNvSpPr txBox="1">
            <a:spLocks noGrp="1"/>
          </p:cNvSpPr>
          <p:nvPr>
            <p:ph idx="1"/>
          </p:nvPr>
        </p:nvSpPr>
        <p:spPr>
          <a:xfrm>
            <a:off x="673754" y="2160590"/>
            <a:ext cx="4079221" cy="4392610"/>
          </a:xfrm>
          <a:prstGeom prst="rect">
            <a:avLst/>
          </a:prstGeom>
        </p:spPr>
        <p:txBody>
          <a:bodyPr>
            <a:normAutofit/>
          </a:bodyPr>
          <a:lstStyle/>
          <a:p>
            <a:pPr marL="269875" lvl="1" indent="-269875">
              <a:spcAft>
                <a:spcPts val="600"/>
              </a:spcAft>
              <a:buClr>
                <a:srgbClr val="FFFF00"/>
              </a:buClr>
              <a:buSzPct val="150000"/>
              <a:buFont typeface="Wingdings" pitchFamily="2" charset="2"/>
              <a:buChar char="§"/>
              <a:tabLst>
                <a:tab pos="269875" algn="l"/>
              </a:tabLst>
              <a:defRPr/>
            </a:pPr>
            <a:r>
              <a:rPr lang="el-GR" sz="2000" b="1" i="1">
                <a:solidFill>
                  <a:schemeClr val="bg1"/>
                </a:solidFill>
                <a:effectLst>
                  <a:outerShdw blurRad="38100" dist="38100" dir="2700000" algn="tl">
                    <a:srgbClr val="000000">
                      <a:alpha val="43137"/>
                    </a:srgbClr>
                  </a:outerShdw>
                </a:effectLst>
                <a:latin typeface="Candara" pitchFamily="34" charset="0"/>
              </a:rPr>
              <a:t>Ταχυφυείς</a:t>
            </a:r>
          </a:p>
          <a:p>
            <a:pPr marL="727075" lvl="2" indent="-269875">
              <a:spcAft>
                <a:spcPts val="600"/>
              </a:spcAft>
              <a:buClr>
                <a:srgbClr val="FFFF00"/>
              </a:buClr>
              <a:buSzPct val="150000"/>
              <a:buFont typeface="Wingdings" pitchFamily="2" charset="2"/>
              <a:buChar char="§"/>
              <a:tabLst>
                <a:tab pos="269875" algn="l"/>
              </a:tabLst>
              <a:defRPr/>
            </a:pPr>
            <a:r>
              <a:rPr lang="el-GR" sz="1800" b="1" i="1">
                <a:solidFill>
                  <a:schemeClr val="bg1"/>
                </a:solidFill>
                <a:effectLst>
                  <a:outerShdw blurRad="38100" dist="38100" dir="2700000" algn="tl">
                    <a:srgbClr val="000000">
                      <a:alpha val="43137"/>
                    </a:srgbClr>
                  </a:outerShdw>
                </a:effectLst>
                <a:latin typeface="Candara" pitchFamily="34" charset="0"/>
              </a:rPr>
              <a:t>Δευτερογενείς βλαστοί προς τη μεριά του φύλλου</a:t>
            </a:r>
          </a:p>
          <a:p>
            <a:pPr marL="727075" lvl="2" indent="-269875">
              <a:spcAft>
                <a:spcPts val="600"/>
              </a:spcAft>
              <a:buClr>
                <a:srgbClr val="FFFF00"/>
              </a:buClr>
              <a:buSzPct val="150000"/>
              <a:buFont typeface="Wingdings" pitchFamily="2" charset="2"/>
              <a:buChar char="§"/>
              <a:tabLst>
                <a:tab pos="269875" algn="l"/>
              </a:tabLst>
              <a:defRPr/>
            </a:pPr>
            <a:r>
              <a:rPr lang="el-GR" sz="1800" b="1" i="1">
                <a:solidFill>
                  <a:schemeClr val="bg1"/>
                </a:solidFill>
                <a:effectLst>
                  <a:outerShdw blurRad="38100" dist="38100" dir="2700000" algn="tl">
                    <a:srgbClr val="000000">
                      <a:alpha val="43137"/>
                    </a:srgbClr>
                  </a:outerShdw>
                </a:effectLst>
                <a:latin typeface="Candara" pitchFamily="34" charset="0"/>
              </a:rPr>
              <a:t>Προέρχονται από τους αντίστοιχους «ταχυφυείς οφθαλμούς»</a:t>
            </a:r>
          </a:p>
          <a:p>
            <a:pPr marL="727075" lvl="2" indent="-269875">
              <a:spcAft>
                <a:spcPts val="600"/>
              </a:spcAft>
              <a:buClr>
                <a:srgbClr val="FFFF00"/>
              </a:buClr>
              <a:buSzPct val="150000"/>
              <a:buFont typeface="Wingdings" pitchFamily="2" charset="2"/>
              <a:buChar char="§"/>
              <a:tabLst>
                <a:tab pos="269875" algn="l"/>
              </a:tabLst>
              <a:defRPr/>
            </a:pPr>
            <a:r>
              <a:rPr lang="el-GR" sz="1800" b="1" i="1">
                <a:solidFill>
                  <a:schemeClr val="bg1"/>
                </a:solidFill>
                <a:effectLst>
                  <a:outerShdw blurRad="38100" dist="38100" dir="2700000" algn="tl">
                    <a:srgbClr val="000000">
                      <a:alpha val="43137"/>
                    </a:srgbClr>
                  </a:outerShdw>
                </a:effectLst>
                <a:latin typeface="Candara" pitchFamily="34" charset="0"/>
              </a:rPr>
              <a:t>Δεν αναπτύσσονται κανονικά</a:t>
            </a:r>
          </a:p>
          <a:p>
            <a:pPr marL="727075" lvl="2" indent="-269875">
              <a:spcAft>
                <a:spcPts val="600"/>
              </a:spcAft>
              <a:buClr>
                <a:srgbClr val="FFFF00"/>
              </a:buClr>
              <a:buSzPct val="150000"/>
              <a:buFont typeface="Wingdings" pitchFamily="2" charset="2"/>
              <a:buChar char="§"/>
              <a:tabLst>
                <a:tab pos="269875" algn="l"/>
              </a:tabLst>
              <a:defRPr/>
            </a:pPr>
            <a:r>
              <a:rPr lang="el-GR" sz="1800" b="1" i="1">
                <a:solidFill>
                  <a:schemeClr val="bg1"/>
                </a:solidFill>
                <a:effectLst>
                  <a:outerShdw blurRad="38100" dist="38100" dir="2700000" algn="tl">
                    <a:srgbClr val="000000">
                      <a:alpha val="43137"/>
                    </a:srgbClr>
                  </a:outerShdw>
                </a:effectLst>
                <a:latin typeface="Candara" pitchFamily="34" charset="0"/>
              </a:rPr>
              <a:t>Έχουν μεγάλο αρχικό μεσογονάτιο διάστημα (Μ) </a:t>
            </a:r>
          </a:p>
          <a:p>
            <a:pPr marL="727075" lvl="2" indent="-269875">
              <a:spcAft>
                <a:spcPts val="600"/>
              </a:spcAft>
              <a:buClr>
                <a:srgbClr val="FFFF00"/>
              </a:buClr>
              <a:buSzPct val="150000"/>
              <a:buFont typeface="Wingdings" pitchFamily="2" charset="2"/>
              <a:buChar char="§"/>
              <a:tabLst>
                <a:tab pos="269875" algn="l"/>
              </a:tabLst>
              <a:defRPr/>
            </a:pPr>
            <a:endParaRPr lang="el-GR" b="1" i="1" dirty="0">
              <a:solidFill>
                <a:schemeClr val="bg1"/>
              </a:solidFill>
              <a:effectLst>
                <a:outerShdw blurRad="38100" dist="38100" dir="2700000" algn="tl">
                  <a:srgbClr val="000000">
                    <a:alpha val="43137"/>
                  </a:srgbClr>
                </a:outerShdw>
              </a:effectLst>
              <a:latin typeface="Candara" pitchFamily="34" charset="0"/>
            </a:endParaRPr>
          </a:p>
        </p:txBody>
      </p:sp>
      <p:pic>
        <p:nvPicPr>
          <p:cNvPr id="4" name="Εικόνα 3">
            <a:extLst>
              <a:ext uri="{FF2B5EF4-FFF2-40B4-BE49-F238E27FC236}">
                <a16:creationId xmlns:a16="http://schemas.microsoft.com/office/drawing/2014/main" id="{C91D9881-3B0C-6759-5506-C07B043C6711}"/>
              </a:ext>
            </a:extLst>
          </p:cNvPr>
          <p:cNvPicPr>
            <a:picLocks noChangeAspect="1"/>
          </p:cNvPicPr>
          <p:nvPr/>
        </p:nvPicPr>
        <p:blipFill>
          <a:blip r:embed="rId2"/>
          <a:stretch>
            <a:fillRect/>
          </a:stretch>
        </p:blipFill>
        <p:spPr>
          <a:xfrm>
            <a:off x="6096001" y="986009"/>
            <a:ext cx="5143500" cy="4873466"/>
          </a:xfrm>
          <a:prstGeom prst="rect">
            <a:avLst/>
          </a:prstGeom>
        </p:spPr>
      </p:pic>
      <p:sp>
        <p:nvSpPr>
          <p:cNvPr id="17" name="Isosceles Triangle 1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750154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1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03B6C3D0-F662-721B-5804-D2E348C1938A}"/>
              </a:ext>
            </a:extLst>
          </p:cNvPr>
          <p:cNvSpPr>
            <a:spLocks noGrp="1"/>
          </p:cNvSpPr>
          <p:nvPr>
            <p:ph type="title"/>
          </p:nvPr>
        </p:nvSpPr>
        <p:spPr>
          <a:xfrm>
            <a:off x="673754" y="643467"/>
            <a:ext cx="4203045" cy="1375608"/>
          </a:xfrm>
        </p:spPr>
        <p:txBody>
          <a:bodyPr anchor="ctr">
            <a:normAutofit/>
          </a:bodyPr>
          <a:lstStyle/>
          <a:p>
            <a:r>
              <a:rPr lang="en-US" dirty="0" err="1">
                <a:solidFill>
                  <a:schemeClr val="bg1"/>
                </a:solidFill>
                <a:latin typeface="+mn-lt"/>
              </a:rPr>
              <a:t>Αν</a:t>
            </a:r>
            <a:r>
              <a:rPr lang="en-US" dirty="0">
                <a:solidFill>
                  <a:schemeClr val="bg1"/>
                </a:solidFill>
                <a:latin typeface="+mn-lt"/>
              </a:rPr>
              <a:t>ατομία ενός αμπελιού:</a:t>
            </a:r>
            <a:r>
              <a:rPr lang="el-GR" dirty="0">
                <a:solidFill>
                  <a:schemeClr val="bg1"/>
                </a:solidFill>
                <a:latin typeface="+mn-lt"/>
              </a:rPr>
              <a:t> </a:t>
            </a:r>
            <a:r>
              <a:rPr lang="el-GR" kern="0" dirty="0">
                <a:solidFill>
                  <a:schemeClr val="bg1"/>
                </a:solidFill>
                <a:latin typeface="+mn-lt"/>
              </a:rPr>
              <a:t>Βλαστός</a:t>
            </a:r>
            <a:endParaRPr lang="el-GR" dirty="0">
              <a:solidFill>
                <a:schemeClr val="bg1"/>
              </a:solidFill>
              <a:latin typeface="+mn-lt"/>
            </a:endParaRPr>
          </a:p>
        </p:txBody>
      </p:sp>
      <p:sp>
        <p:nvSpPr>
          <p:cNvPr id="6" name="Θέση περιεχομένου 5">
            <a:extLst>
              <a:ext uri="{FF2B5EF4-FFF2-40B4-BE49-F238E27FC236}">
                <a16:creationId xmlns:a16="http://schemas.microsoft.com/office/drawing/2014/main" id="{4AAA1F5C-B890-08F4-A65D-A39637CF8DEB}"/>
              </a:ext>
            </a:extLst>
          </p:cNvPr>
          <p:cNvSpPr txBox="1">
            <a:spLocks noGrp="1"/>
          </p:cNvSpPr>
          <p:nvPr>
            <p:ph idx="1"/>
          </p:nvPr>
        </p:nvSpPr>
        <p:spPr>
          <a:xfrm>
            <a:off x="673754" y="2160590"/>
            <a:ext cx="3986372" cy="2373310"/>
          </a:xfrm>
          <a:prstGeom prst="rect">
            <a:avLst/>
          </a:prstGeom>
        </p:spPr>
        <p:txBody>
          <a:bodyPr>
            <a:normAutofit lnSpcReduction="10000"/>
          </a:bodyPr>
          <a:lstStyle/>
          <a:p>
            <a:pPr marL="457200" lvl="2" indent="0">
              <a:spcAft>
                <a:spcPts val="600"/>
              </a:spcAft>
              <a:buClr>
                <a:srgbClr val="FFFF00"/>
              </a:buClr>
              <a:buSzPct val="150000"/>
              <a:buNone/>
              <a:tabLst>
                <a:tab pos="269875" algn="l"/>
              </a:tabLst>
              <a:defRPr/>
            </a:pPr>
            <a:endParaRPr lang="el-GR" sz="2400" b="1" i="1" dirty="0">
              <a:solidFill>
                <a:schemeClr val="bg1"/>
              </a:solidFill>
              <a:effectLst>
                <a:outerShdw blurRad="38100" dist="38100" dir="2700000" algn="tl">
                  <a:srgbClr val="000000">
                    <a:alpha val="43137"/>
                  </a:srgbClr>
                </a:outerShdw>
              </a:effectLst>
              <a:latin typeface="Candara" pitchFamily="34" charset="0"/>
            </a:endParaRPr>
          </a:p>
          <a:p>
            <a:pPr marL="269875" lvl="1" indent="-269875">
              <a:spcAft>
                <a:spcPts val="600"/>
              </a:spcAft>
              <a:buClr>
                <a:srgbClr val="FFFF00"/>
              </a:buClr>
              <a:buSzPct val="150000"/>
              <a:buFont typeface="Wingdings" pitchFamily="2" charset="2"/>
              <a:buChar char="§"/>
              <a:tabLst>
                <a:tab pos="269875" algn="l"/>
              </a:tabLst>
              <a:defRPr/>
            </a:pPr>
            <a:r>
              <a:rPr lang="el-GR" sz="2800" b="1" i="1" dirty="0">
                <a:solidFill>
                  <a:schemeClr val="bg1"/>
                </a:solidFill>
                <a:effectLst>
                  <a:outerShdw blurRad="38100" dist="38100" dir="2700000" algn="tl">
                    <a:srgbClr val="000000">
                      <a:alpha val="43137"/>
                    </a:srgbClr>
                  </a:outerShdw>
                </a:effectLst>
                <a:latin typeface="Candara" pitchFamily="34" charset="0"/>
              </a:rPr>
              <a:t>Ακραίο  </a:t>
            </a:r>
            <a:r>
              <a:rPr lang="el-GR" sz="2800" b="1" i="1" dirty="0" err="1">
                <a:solidFill>
                  <a:schemeClr val="bg1"/>
                </a:solidFill>
                <a:effectLst>
                  <a:outerShdw blurRad="38100" dist="38100" dir="2700000" algn="tl">
                    <a:srgbClr val="000000">
                      <a:alpha val="43137"/>
                    </a:srgbClr>
                  </a:outerShdw>
                </a:effectLst>
                <a:latin typeface="Candara" pitchFamily="34" charset="0"/>
              </a:rPr>
              <a:t>Μερίστωμα</a:t>
            </a:r>
            <a:endParaRPr lang="el-GR" sz="2800" b="1" i="1" dirty="0">
              <a:solidFill>
                <a:schemeClr val="bg1"/>
              </a:solidFill>
              <a:effectLst>
                <a:outerShdw blurRad="38100" dist="38100" dir="2700000" algn="tl">
                  <a:srgbClr val="000000">
                    <a:alpha val="43137"/>
                  </a:srgbClr>
                </a:outerShdw>
              </a:effectLst>
              <a:latin typeface="Candara" pitchFamily="34" charset="0"/>
            </a:endParaRPr>
          </a:p>
          <a:p>
            <a:pPr marL="727075" lvl="2" indent="-269875">
              <a:spcAft>
                <a:spcPts val="600"/>
              </a:spcAft>
              <a:buClr>
                <a:srgbClr val="FFFF00"/>
              </a:buClr>
              <a:buSzPct val="150000"/>
              <a:buFont typeface="Wingdings" pitchFamily="2" charset="2"/>
              <a:buChar char="§"/>
              <a:tabLst>
                <a:tab pos="269875" algn="l"/>
              </a:tabLst>
              <a:defRPr/>
            </a:pPr>
            <a:r>
              <a:rPr lang="el-GR" sz="2400" b="1" i="1" dirty="0">
                <a:solidFill>
                  <a:schemeClr val="bg1"/>
                </a:solidFill>
                <a:effectLst>
                  <a:outerShdw blurRad="38100" dist="38100" dir="2700000" algn="tl">
                    <a:srgbClr val="000000">
                      <a:alpha val="43137"/>
                    </a:srgbClr>
                  </a:outerShdw>
                </a:effectLst>
                <a:latin typeface="Candara" pitchFamily="34" charset="0"/>
              </a:rPr>
              <a:t>Κορυφή &amp; σημείο επιμήκυνσης του βλαστού</a:t>
            </a:r>
            <a:endParaRPr lang="en-US" sz="2400" b="1" i="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7" name="Εικόνα 6">
            <a:extLst>
              <a:ext uri="{FF2B5EF4-FFF2-40B4-BE49-F238E27FC236}">
                <a16:creationId xmlns:a16="http://schemas.microsoft.com/office/drawing/2014/main" id="{F9B632D0-0B87-4B5E-23DC-1379176614ED}"/>
              </a:ext>
            </a:extLst>
          </p:cNvPr>
          <p:cNvPicPr>
            <a:picLocks noChangeAspect="1"/>
          </p:cNvPicPr>
          <p:nvPr/>
        </p:nvPicPr>
        <p:blipFill>
          <a:blip r:embed="rId2"/>
          <a:stretch>
            <a:fillRect/>
          </a:stretch>
        </p:blipFill>
        <p:spPr>
          <a:xfrm>
            <a:off x="4876799" y="1861833"/>
            <a:ext cx="7267576" cy="4088010"/>
          </a:xfrm>
          <a:prstGeom prst="rect">
            <a:avLst/>
          </a:prstGeom>
        </p:spPr>
      </p:pic>
      <p:sp>
        <p:nvSpPr>
          <p:cNvPr id="33" name="Isosceles Triangle 1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875258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4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03B6C3D0-F662-721B-5804-D2E348C1938A}"/>
              </a:ext>
            </a:extLst>
          </p:cNvPr>
          <p:cNvSpPr>
            <a:spLocks noGrp="1"/>
          </p:cNvSpPr>
          <p:nvPr>
            <p:ph type="title"/>
          </p:nvPr>
        </p:nvSpPr>
        <p:spPr>
          <a:xfrm>
            <a:off x="673754" y="643467"/>
            <a:ext cx="4203045" cy="1375608"/>
          </a:xfrm>
        </p:spPr>
        <p:txBody>
          <a:bodyPr anchor="ctr">
            <a:normAutofit/>
          </a:bodyPr>
          <a:lstStyle/>
          <a:p>
            <a:r>
              <a:rPr lang="en-US">
                <a:solidFill>
                  <a:schemeClr val="bg1"/>
                </a:solidFill>
                <a:latin typeface="+mn-lt"/>
              </a:rPr>
              <a:t>Αν</a:t>
            </a:r>
            <a:r>
              <a:rPr lang="en-US" dirty="0">
                <a:solidFill>
                  <a:schemeClr val="bg1"/>
                </a:solidFill>
                <a:latin typeface="+mn-lt"/>
              </a:rPr>
              <a:t>ατομία ενός αμπελιού:</a:t>
            </a:r>
            <a:r>
              <a:rPr lang="el-GR" dirty="0">
                <a:solidFill>
                  <a:schemeClr val="bg1"/>
                </a:solidFill>
                <a:latin typeface="+mn-lt"/>
              </a:rPr>
              <a:t> </a:t>
            </a:r>
            <a:r>
              <a:rPr lang="el-GR" kern="0" dirty="0">
                <a:solidFill>
                  <a:schemeClr val="bg1"/>
                </a:solidFill>
                <a:latin typeface="+mn-lt"/>
              </a:rPr>
              <a:t>Βλαστός</a:t>
            </a:r>
            <a:endParaRPr lang="el-GR" dirty="0">
              <a:solidFill>
                <a:schemeClr val="bg1"/>
              </a:solidFill>
              <a:latin typeface="+mn-lt"/>
            </a:endParaRPr>
          </a:p>
        </p:txBody>
      </p:sp>
      <p:sp>
        <p:nvSpPr>
          <p:cNvPr id="6" name="Θέση περιεχομένου 5">
            <a:extLst>
              <a:ext uri="{FF2B5EF4-FFF2-40B4-BE49-F238E27FC236}">
                <a16:creationId xmlns:a16="http://schemas.microsoft.com/office/drawing/2014/main" id="{4AAA1F5C-B890-08F4-A65D-A39637CF8DEB}"/>
              </a:ext>
            </a:extLst>
          </p:cNvPr>
          <p:cNvSpPr txBox="1">
            <a:spLocks noGrp="1"/>
          </p:cNvSpPr>
          <p:nvPr>
            <p:ph idx="1"/>
          </p:nvPr>
        </p:nvSpPr>
        <p:spPr>
          <a:xfrm>
            <a:off x="673754" y="2160589"/>
            <a:ext cx="4088746" cy="4421185"/>
          </a:xfrm>
          <a:prstGeom prst="rect">
            <a:avLst/>
          </a:prstGeom>
        </p:spPr>
        <p:txBody>
          <a:bodyPr>
            <a:normAutofit/>
          </a:bodyPr>
          <a:lstStyle/>
          <a:p>
            <a:pPr marL="269875" lvl="1" indent="-269875">
              <a:spcAft>
                <a:spcPts val="1200"/>
              </a:spcAft>
              <a:buClr>
                <a:srgbClr val="FFFF00"/>
              </a:buClr>
              <a:buSzPct val="150000"/>
              <a:buFont typeface="Wingdings" pitchFamily="2" charset="2"/>
              <a:buChar char="§"/>
              <a:tabLst>
                <a:tab pos="269875" algn="l"/>
              </a:tabLst>
              <a:defRPr/>
            </a:pPr>
            <a:r>
              <a:rPr lang="el-GR" sz="2400" b="1" i="1" dirty="0">
                <a:solidFill>
                  <a:schemeClr val="accent1"/>
                </a:solidFill>
                <a:effectLst>
                  <a:outerShdw blurRad="38100" dist="38100" dir="2700000" algn="tl">
                    <a:srgbClr val="000000">
                      <a:alpha val="43137"/>
                    </a:srgbClr>
                  </a:outerShdw>
                </a:effectLst>
                <a:latin typeface="Candara" pitchFamily="34" charset="0"/>
              </a:rPr>
              <a:t>Επιδερμίδα</a:t>
            </a:r>
          </a:p>
          <a:p>
            <a:pPr marL="457200" lvl="2" indent="-277813">
              <a:spcAft>
                <a:spcPts val="2400"/>
              </a:spcAft>
              <a:buClr>
                <a:srgbClr val="FFFF00"/>
              </a:buClr>
              <a:buSzPct val="150000"/>
              <a:buFont typeface="Wingdings" pitchFamily="2" charset="2"/>
              <a:buChar char="§"/>
              <a:tabLst>
                <a:tab pos="269875" algn="l"/>
              </a:tabLst>
              <a:defRPr/>
            </a:pPr>
            <a:r>
              <a:rPr lang="el-GR" sz="2000" b="1" i="1" dirty="0">
                <a:solidFill>
                  <a:schemeClr val="bg1"/>
                </a:solidFill>
                <a:effectLst>
                  <a:outerShdw blurRad="38100" dist="38100" dir="2700000" algn="tl">
                    <a:srgbClr val="000000">
                      <a:alpha val="43137"/>
                    </a:srgbClr>
                  </a:outerShdw>
                </a:effectLst>
                <a:latin typeface="Candara" pitchFamily="34" charset="0"/>
              </a:rPr>
              <a:t>Στενά εφαπτόμενα πολυγωνικά κύτταρα που περιβάλλονται από κηρώδεις ουσίες</a:t>
            </a:r>
          </a:p>
          <a:p>
            <a:pPr marL="457200" lvl="2" indent="-277813">
              <a:spcAft>
                <a:spcPts val="2400"/>
              </a:spcAft>
              <a:buClr>
                <a:srgbClr val="FFFF00"/>
              </a:buClr>
              <a:buSzPct val="150000"/>
              <a:buFont typeface="Wingdings" pitchFamily="2" charset="2"/>
              <a:buChar char="§"/>
              <a:tabLst>
                <a:tab pos="269875" algn="l"/>
              </a:tabLst>
              <a:defRPr/>
            </a:pPr>
            <a:r>
              <a:rPr lang="el-GR" sz="2000" b="1" i="1" dirty="0">
                <a:solidFill>
                  <a:schemeClr val="bg1"/>
                </a:solidFill>
                <a:effectLst>
                  <a:outerShdw blurRad="38100" dist="38100" dir="2700000" algn="tl">
                    <a:srgbClr val="000000">
                      <a:alpha val="43137"/>
                    </a:srgbClr>
                  </a:outerShdw>
                </a:effectLst>
                <a:latin typeface="Candara" pitchFamily="34" charset="0"/>
              </a:rPr>
              <a:t>Φέρουν μονοκύτταρα ή πολυκύτταρα </a:t>
            </a:r>
            <a:r>
              <a:rPr lang="el-GR" sz="2000" b="1" i="1" dirty="0" err="1">
                <a:solidFill>
                  <a:schemeClr val="bg1"/>
                </a:solidFill>
                <a:effectLst>
                  <a:outerShdw blurRad="38100" dist="38100" dir="2700000" algn="tl">
                    <a:srgbClr val="000000">
                      <a:alpha val="43137"/>
                    </a:srgbClr>
                  </a:outerShdw>
                </a:effectLst>
                <a:latin typeface="Candara" pitchFamily="34" charset="0"/>
              </a:rPr>
              <a:t>τριχίδια</a:t>
            </a:r>
            <a:endParaRPr lang="el-GR" sz="2000" b="1" i="1" dirty="0">
              <a:solidFill>
                <a:schemeClr val="bg1"/>
              </a:solidFill>
              <a:effectLst>
                <a:outerShdw blurRad="38100" dist="38100" dir="2700000" algn="tl">
                  <a:srgbClr val="000000">
                    <a:alpha val="43137"/>
                  </a:srgbClr>
                </a:outerShdw>
              </a:effectLst>
              <a:latin typeface="Candara" pitchFamily="34" charset="0"/>
            </a:endParaRPr>
          </a:p>
          <a:p>
            <a:pPr marL="457200" lvl="2" indent="-277813">
              <a:spcAft>
                <a:spcPts val="2400"/>
              </a:spcAft>
              <a:buClr>
                <a:srgbClr val="FFFF00"/>
              </a:buClr>
              <a:buSzPct val="150000"/>
              <a:buFont typeface="Wingdings" pitchFamily="2" charset="2"/>
              <a:buChar char="§"/>
              <a:tabLst>
                <a:tab pos="269875" algn="l"/>
              </a:tabLst>
              <a:defRPr/>
            </a:pPr>
            <a:r>
              <a:rPr lang="el-GR" sz="2000" b="1" i="1" dirty="0">
                <a:solidFill>
                  <a:schemeClr val="bg1"/>
                </a:solidFill>
                <a:effectLst>
                  <a:outerShdw blurRad="38100" dist="38100" dir="2700000" algn="tl">
                    <a:srgbClr val="000000">
                      <a:alpha val="43137"/>
                    </a:srgbClr>
                  </a:outerShdw>
                </a:effectLst>
                <a:latin typeface="Candara" pitchFamily="34" charset="0"/>
              </a:rPr>
              <a:t>Φέρουν περιστασιακά  «υαλώδεις αδένες» - σφαιρικά διαφανή όργανα χωρίς γνωστό ρόλο</a:t>
            </a:r>
          </a:p>
        </p:txBody>
      </p:sp>
      <p:pic>
        <p:nvPicPr>
          <p:cNvPr id="8" name="Picture 3">
            <a:extLst>
              <a:ext uri="{FF2B5EF4-FFF2-40B4-BE49-F238E27FC236}">
                <a16:creationId xmlns:a16="http://schemas.microsoft.com/office/drawing/2014/main" id="{6524420E-A335-F7EA-6D72-317FEC39E99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75130" y="626890"/>
            <a:ext cx="5016989" cy="59548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Isosceles Triangle 4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81469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4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03B6C3D0-F662-721B-5804-D2E348C1938A}"/>
              </a:ext>
            </a:extLst>
          </p:cNvPr>
          <p:cNvSpPr>
            <a:spLocks noGrp="1"/>
          </p:cNvSpPr>
          <p:nvPr>
            <p:ph type="title"/>
          </p:nvPr>
        </p:nvSpPr>
        <p:spPr>
          <a:xfrm>
            <a:off x="673754" y="643467"/>
            <a:ext cx="4203045" cy="1375608"/>
          </a:xfrm>
        </p:spPr>
        <p:txBody>
          <a:bodyPr anchor="ctr">
            <a:normAutofit/>
          </a:bodyPr>
          <a:lstStyle/>
          <a:p>
            <a:r>
              <a:rPr lang="en-US">
                <a:solidFill>
                  <a:schemeClr val="bg1"/>
                </a:solidFill>
                <a:latin typeface="+mn-lt"/>
              </a:rPr>
              <a:t>Αν</a:t>
            </a:r>
            <a:r>
              <a:rPr lang="en-US" dirty="0">
                <a:solidFill>
                  <a:schemeClr val="bg1"/>
                </a:solidFill>
                <a:latin typeface="+mn-lt"/>
              </a:rPr>
              <a:t>ατομία ενός αμπελιού:</a:t>
            </a:r>
            <a:r>
              <a:rPr lang="el-GR" dirty="0">
                <a:solidFill>
                  <a:schemeClr val="bg1"/>
                </a:solidFill>
                <a:latin typeface="+mn-lt"/>
              </a:rPr>
              <a:t> </a:t>
            </a:r>
            <a:r>
              <a:rPr lang="el-GR" kern="0" dirty="0">
                <a:solidFill>
                  <a:schemeClr val="bg1"/>
                </a:solidFill>
                <a:latin typeface="+mn-lt"/>
              </a:rPr>
              <a:t>Βλαστός</a:t>
            </a:r>
            <a:endParaRPr lang="el-GR" dirty="0">
              <a:solidFill>
                <a:schemeClr val="bg1"/>
              </a:solidFill>
              <a:latin typeface="+mn-lt"/>
            </a:endParaRPr>
          </a:p>
        </p:txBody>
      </p:sp>
      <p:sp>
        <p:nvSpPr>
          <p:cNvPr id="6" name="Θέση περιεχομένου 5">
            <a:extLst>
              <a:ext uri="{FF2B5EF4-FFF2-40B4-BE49-F238E27FC236}">
                <a16:creationId xmlns:a16="http://schemas.microsoft.com/office/drawing/2014/main" id="{4AAA1F5C-B890-08F4-A65D-A39637CF8DEB}"/>
              </a:ext>
            </a:extLst>
          </p:cNvPr>
          <p:cNvSpPr txBox="1">
            <a:spLocks noGrp="1"/>
          </p:cNvSpPr>
          <p:nvPr>
            <p:ph idx="1"/>
          </p:nvPr>
        </p:nvSpPr>
        <p:spPr>
          <a:xfrm>
            <a:off x="673754" y="2160589"/>
            <a:ext cx="4088746" cy="4421185"/>
          </a:xfrm>
          <a:prstGeom prst="rect">
            <a:avLst/>
          </a:prstGeom>
        </p:spPr>
        <p:txBody>
          <a:bodyPr>
            <a:normAutofit fontScale="92500"/>
          </a:bodyPr>
          <a:lstStyle/>
          <a:p>
            <a:pPr marL="269875" lvl="1" indent="-269875">
              <a:spcAft>
                <a:spcPts val="2400"/>
              </a:spcAft>
              <a:buClr>
                <a:srgbClr val="FFFF00"/>
              </a:buClr>
              <a:buSzPct val="150000"/>
              <a:buFont typeface="Wingdings" pitchFamily="2" charset="2"/>
              <a:buChar char="§"/>
              <a:tabLst>
                <a:tab pos="269875" algn="l"/>
              </a:tabLst>
              <a:defRPr/>
            </a:pPr>
            <a:r>
              <a:rPr lang="el-GR" sz="2800" b="1" i="1" dirty="0">
                <a:solidFill>
                  <a:srgbClr val="FFC000"/>
                </a:solidFill>
                <a:effectLst>
                  <a:outerShdw blurRad="38100" dist="38100" dir="2700000" algn="tl">
                    <a:srgbClr val="000000">
                      <a:alpha val="43137"/>
                    </a:srgbClr>
                  </a:outerShdw>
                </a:effectLst>
                <a:latin typeface="Candara" pitchFamily="34" charset="0"/>
              </a:rPr>
              <a:t>Φλοιώδες παρέγχυμα</a:t>
            </a:r>
            <a:endParaRPr lang="el-GR" sz="2800" b="1" i="1" dirty="0">
              <a:solidFill>
                <a:srgbClr val="FFFFFF"/>
              </a:solidFill>
              <a:effectLst>
                <a:outerShdw blurRad="38100" dist="38100" dir="2700000" algn="tl">
                  <a:srgbClr val="000000">
                    <a:alpha val="43137"/>
                  </a:srgbClr>
                </a:outerShdw>
              </a:effectLst>
              <a:latin typeface="Candara" pitchFamily="34" charset="0"/>
            </a:endParaRPr>
          </a:p>
          <a:p>
            <a:pPr marL="457200" lvl="2" indent="-277813">
              <a:spcAft>
                <a:spcPts val="2400"/>
              </a:spcAft>
              <a:buClr>
                <a:srgbClr val="FFFF00"/>
              </a:buClr>
              <a:buSzPct val="150000"/>
              <a:buFont typeface="Wingdings" pitchFamily="2" charset="2"/>
              <a:buChar char="§"/>
              <a:tabLst>
                <a:tab pos="269875" algn="l"/>
              </a:tabLst>
              <a:defRPr/>
            </a:pPr>
            <a:r>
              <a:rPr lang="el-GR" sz="2200" b="1" i="1" dirty="0">
                <a:solidFill>
                  <a:srgbClr val="FFFFFF"/>
                </a:solidFill>
                <a:effectLst>
                  <a:outerShdw blurRad="38100" dist="38100" dir="2700000" algn="tl">
                    <a:srgbClr val="000000">
                      <a:alpha val="43137"/>
                    </a:srgbClr>
                  </a:outerShdw>
                </a:effectLst>
                <a:latin typeface="Candara" pitchFamily="34" charset="0"/>
              </a:rPr>
              <a:t>8-10 στρώσεις  παρεγχυματικών κυττάρων </a:t>
            </a:r>
          </a:p>
          <a:p>
            <a:pPr marL="457200" lvl="2" indent="-277813">
              <a:spcAft>
                <a:spcPts val="2400"/>
              </a:spcAft>
              <a:buClr>
                <a:srgbClr val="FFFF00"/>
              </a:buClr>
              <a:buSzPct val="150000"/>
              <a:buFont typeface="Wingdings" pitchFamily="2" charset="2"/>
              <a:buChar char="§"/>
              <a:tabLst>
                <a:tab pos="269875" algn="l"/>
              </a:tabLst>
              <a:defRPr/>
            </a:pPr>
            <a:r>
              <a:rPr lang="el-GR" sz="2200" b="1" i="1" dirty="0">
                <a:solidFill>
                  <a:srgbClr val="FFFFFF"/>
                </a:solidFill>
                <a:effectLst>
                  <a:outerShdw blurRad="38100" dist="38100" dir="2700000" algn="tl">
                    <a:srgbClr val="000000">
                      <a:alpha val="43137"/>
                    </a:srgbClr>
                  </a:outerShdw>
                </a:effectLst>
                <a:latin typeface="Candara" pitchFamily="34" charset="0"/>
              </a:rPr>
              <a:t>Περιέχει </a:t>
            </a:r>
            <a:r>
              <a:rPr lang="el-GR" sz="2200" b="1" i="1" dirty="0" err="1">
                <a:solidFill>
                  <a:srgbClr val="FFFFFF"/>
                </a:solidFill>
                <a:effectLst>
                  <a:outerShdw blurRad="38100" dist="38100" dir="2700000" algn="tl">
                    <a:srgbClr val="000000">
                      <a:alpha val="43137"/>
                    </a:srgbClr>
                  </a:outerShdw>
                </a:effectLst>
                <a:latin typeface="Candara" pitchFamily="34" charset="0"/>
              </a:rPr>
              <a:t>χλωροπλάστες</a:t>
            </a:r>
            <a:r>
              <a:rPr lang="el-GR" sz="2200" b="1" i="1" dirty="0">
                <a:solidFill>
                  <a:srgbClr val="FFFFFF"/>
                </a:solidFill>
                <a:effectLst>
                  <a:outerShdw blurRad="38100" dist="38100" dir="2700000" algn="tl">
                    <a:srgbClr val="000000">
                      <a:alpha val="43137"/>
                    </a:srgbClr>
                  </a:outerShdw>
                </a:effectLst>
                <a:latin typeface="Candara" pitchFamily="34" charset="0"/>
              </a:rPr>
              <a:t> που συντελούν φωτοσύνθεση</a:t>
            </a:r>
          </a:p>
          <a:p>
            <a:pPr marL="457200" lvl="2" indent="-277813">
              <a:spcAft>
                <a:spcPts val="2400"/>
              </a:spcAft>
              <a:buClr>
                <a:srgbClr val="FFFF00"/>
              </a:buClr>
              <a:buSzPct val="150000"/>
              <a:buFont typeface="Wingdings" pitchFamily="2" charset="2"/>
              <a:buChar char="§"/>
              <a:tabLst>
                <a:tab pos="269875" algn="l"/>
              </a:tabLst>
              <a:defRPr/>
            </a:pPr>
            <a:r>
              <a:rPr lang="el-GR" sz="2200" b="1" i="1" dirty="0">
                <a:solidFill>
                  <a:srgbClr val="FFFFFF"/>
                </a:solidFill>
                <a:effectLst>
                  <a:outerShdw blurRad="38100" dist="38100" dir="2700000" algn="tl">
                    <a:srgbClr val="000000">
                      <a:alpha val="43137"/>
                    </a:srgbClr>
                  </a:outerShdw>
                </a:effectLst>
                <a:latin typeface="Candara" pitchFamily="34" charset="0"/>
              </a:rPr>
              <a:t>Σε ορισμένα σημεία τα κύτταρα συσσωρεύουν κυτταρίνη, άμυλο &amp; οξαλικό ασβέστιο . Οι θέσεις αυτές ονομάζονται </a:t>
            </a:r>
            <a:r>
              <a:rPr lang="el-GR" sz="2200" b="1" i="1" dirty="0" err="1">
                <a:solidFill>
                  <a:srgbClr val="FFC000"/>
                </a:solidFill>
                <a:effectLst>
                  <a:outerShdw blurRad="38100" dist="38100" dir="2700000" algn="tl">
                    <a:srgbClr val="000000">
                      <a:alpha val="43137"/>
                    </a:srgbClr>
                  </a:outerShdw>
                </a:effectLst>
                <a:latin typeface="Candara" pitchFamily="34" charset="0"/>
              </a:rPr>
              <a:t>κολλέγχυμα</a:t>
            </a:r>
            <a:endParaRPr lang="el-GR" sz="2200" b="1" i="1" dirty="0">
              <a:solidFill>
                <a:srgbClr val="FFC000"/>
              </a:solidFill>
              <a:effectLst>
                <a:outerShdw blurRad="38100" dist="38100" dir="2700000" algn="tl">
                  <a:srgbClr val="000000">
                    <a:alpha val="43137"/>
                  </a:srgbClr>
                </a:outerShdw>
              </a:effectLst>
              <a:latin typeface="Candara" pitchFamily="34" charset="0"/>
            </a:endParaRPr>
          </a:p>
        </p:txBody>
      </p:sp>
      <p:sp>
        <p:nvSpPr>
          <p:cNvPr id="44" name="Isosceles Triangle 4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 name="Picture 3">
            <a:extLst>
              <a:ext uri="{FF2B5EF4-FFF2-40B4-BE49-F238E27FC236}">
                <a16:creationId xmlns:a16="http://schemas.microsoft.com/office/drawing/2014/main" id="{C1934DCD-75EE-306B-E399-E86C75C0D57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75130" y="626890"/>
            <a:ext cx="5016989" cy="59548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600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4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03B6C3D0-F662-721B-5804-D2E348C1938A}"/>
              </a:ext>
            </a:extLst>
          </p:cNvPr>
          <p:cNvSpPr>
            <a:spLocks noGrp="1"/>
          </p:cNvSpPr>
          <p:nvPr>
            <p:ph type="title"/>
          </p:nvPr>
        </p:nvSpPr>
        <p:spPr>
          <a:xfrm>
            <a:off x="673754" y="643467"/>
            <a:ext cx="4203045" cy="1375608"/>
          </a:xfrm>
        </p:spPr>
        <p:txBody>
          <a:bodyPr anchor="ctr">
            <a:normAutofit/>
          </a:bodyPr>
          <a:lstStyle/>
          <a:p>
            <a:r>
              <a:rPr lang="en-US">
                <a:solidFill>
                  <a:schemeClr val="bg1"/>
                </a:solidFill>
                <a:latin typeface="+mn-lt"/>
              </a:rPr>
              <a:t>Αν</a:t>
            </a:r>
            <a:r>
              <a:rPr lang="en-US" dirty="0">
                <a:solidFill>
                  <a:schemeClr val="bg1"/>
                </a:solidFill>
                <a:latin typeface="+mn-lt"/>
              </a:rPr>
              <a:t>ατομία ενός αμπελιού:</a:t>
            </a:r>
            <a:r>
              <a:rPr lang="el-GR" dirty="0">
                <a:solidFill>
                  <a:schemeClr val="bg1"/>
                </a:solidFill>
                <a:latin typeface="+mn-lt"/>
              </a:rPr>
              <a:t> </a:t>
            </a:r>
            <a:r>
              <a:rPr lang="el-GR" kern="0" dirty="0">
                <a:solidFill>
                  <a:schemeClr val="bg1"/>
                </a:solidFill>
                <a:latin typeface="+mn-lt"/>
              </a:rPr>
              <a:t>Βλαστός</a:t>
            </a:r>
            <a:endParaRPr lang="el-GR" dirty="0">
              <a:solidFill>
                <a:schemeClr val="bg1"/>
              </a:solidFill>
              <a:latin typeface="+mn-lt"/>
            </a:endParaRPr>
          </a:p>
        </p:txBody>
      </p:sp>
      <p:sp>
        <p:nvSpPr>
          <p:cNvPr id="6" name="Θέση περιεχομένου 5">
            <a:extLst>
              <a:ext uri="{FF2B5EF4-FFF2-40B4-BE49-F238E27FC236}">
                <a16:creationId xmlns:a16="http://schemas.microsoft.com/office/drawing/2014/main" id="{4AAA1F5C-B890-08F4-A65D-A39637CF8DEB}"/>
              </a:ext>
            </a:extLst>
          </p:cNvPr>
          <p:cNvSpPr txBox="1">
            <a:spLocks noGrp="1"/>
          </p:cNvSpPr>
          <p:nvPr>
            <p:ph idx="1"/>
          </p:nvPr>
        </p:nvSpPr>
        <p:spPr>
          <a:xfrm>
            <a:off x="673754" y="2160589"/>
            <a:ext cx="4088746" cy="4421185"/>
          </a:xfrm>
          <a:prstGeom prst="rect">
            <a:avLst/>
          </a:prstGeom>
        </p:spPr>
        <p:txBody>
          <a:bodyPr>
            <a:normAutofit fontScale="92500"/>
          </a:bodyPr>
          <a:lstStyle/>
          <a:p>
            <a:pPr marL="269875" lvl="1" indent="-269875">
              <a:spcAft>
                <a:spcPts val="2400"/>
              </a:spcAft>
              <a:buClr>
                <a:srgbClr val="FFFF00"/>
              </a:buClr>
              <a:buSzPct val="150000"/>
              <a:buFont typeface="Wingdings" pitchFamily="2" charset="2"/>
              <a:buChar char="§"/>
              <a:tabLst>
                <a:tab pos="269875" algn="l"/>
              </a:tabLst>
              <a:defRPr/>
            </a:pPr>
            <a:r>
              <a:rPr lang="el-GR" sz="2800" b="1" i="1" dirty="0">
                <a:solidFill>
                  <a:srgbClr val="FFC000"/>
                </a:solidFill>
                <a:effectLst>
                  <a:outerShdw blurRad="38100" dist="38100" dir="2700000" algn="tl">
                    <a:srgbClr val="000000">
                      <a:alpha val="43137"/>
                    </a:srgbClr>
                  </a:outerShdw>
                </a:effectLst>
                <a:latin typeface="Candara" pitchFamily="34" charset="0"/>
              </a:rPr>
              <a:t>Φλοιώδες παρέγχυμα</a:t>
            </a:r>
            <a:endParaRPr lang="el-GR" sz="2800" b="1" i="1" dirty="0">
              <a:solidFill>
                <a:srgbClr val="FFFFFF"/>
              </a:solidFill>
              <a:effectLst>
                <a:outerShdw blurRad="38100" dist="38100" dir="2700000" algn="tl">
                  <a:srgbClr val="000000">
                    <a:alpha val="43137"/>
                  </a:srgbClr>
                </a:outerShdw>
              </a:effectLst>
              <a:latin typeface="Candara" pitchFamily="34" charset="0"/>
            </a:endParaRPr>
          </a:p>
          <a:p>
            <a:pPr marL="457200" lvl="2" indent="-277813">
              <a:spcAft>
                <a:spcPts val="2400"/>
              </a:spcAft>
              <a:buClr>
                <a:srgbClr val="FFFF00"/>
              </a:buClr>
              <a:buSzPct val="150000"/>
              <a:buFont typeface="Wingdings" pitchFamily="2" charset="2"/>
              <a:buChar char="§"/>
              <a:tabLst>
                <a:tab pos="269875" algn="l"/>
              </a:tabLst>
              <a:defRPr/>
            </a:pPr>
            <a:r>
              <a:rPr lang="el-GR" sz="2200" b="1" i="1" dirty="0">
                <a:solidFill>
                  <a:srgbClr val="FFFFFF"/>
                </a:solidFill>
                <a:effectLst>
                  <a:outerShdw blurRad="38100" dist="38100" dir="2700000" algn="tl">
                    <a:srgbClr val="000000">
                      <a:alpha val="43137"/>
                    </a:srgbClr>
                  </a:outerShdw>
                </a:effectLst>
                <a:latin typeface="Candara" pitchFamily="34" charset="0"/>
              </a:rPr>
              <a:t>8-10 στρώσεις  παρεγχυματικών κυττάρων </a:t>
            </a:r>
          </a:p>
          <a:p>
            <a:pPr marL="457200" lvl="2" indent="-277813">
              <a:spcAft>
                <a:spcPts val="2400"/>
              </a:spcAft>
              <a:buClr>
                <a:srgbClr val="FFFF00"/>
              </a:buClr>
              <a:buSzPct val="150000"/>
              <a:buFont typeface="Wingdings" pitchFamily="2" charset="2"/>
              <a:buChar char="§"/>
              <a:tabLst>
                <a:tab pos="269875" algn="l"/>
              </a:tabLst>
              <a:defRPr/>
            </a:pPr>
            <a:r>
              <a:rPr lang="el-GR" sz="2200" b="1" i="1" dirty="0">
                <a:solidFill>
                  <a:srgbClr val="FFFFFF"/>
                </a:solidFill>
                <a:effectLst>
                  <a:outerShdw blurRad="38100" dist="38100" dir="2700000" algn="tl">
                    <a:srgbClr val="000000">
                      <a:alpha val="43137"/>
                    </a:srgbClr>
                  </a:outerShdw>
                </a:effectLst>
                <a:latin typeface="Candara" pitchFamily="34" charset="0"/>
              </a:rPr>
              <a:t>Περιέχει </a:t>
            </a:r>
            <a:r>
              <a:rPr lang="el-GR" sz="2200" b="1" i="1" dirty="0" err="1">
                <a:solidFill>
                  <a:srgbClr val="FFFFFF"/>
                </a:solidFill>
                <a:effectLst>
                  <a:outerShdw blurRad="38100" dist="38100" dir="2700000" algn="tl">
                    <a:srgbClr val="000000">
                      <a:alpha val="43137"/>
                    </a:srgbClr>
                  </a:outerShdw>
                </a:effectLst>
                <a:latin typeface="Candara" pitchFamily="34" charset="0"/>
              </a:rPr>
              <a:t>χλωροπλάστες</a:t>
            </a:r>
            <a:r>
              <a:rPr lang="el-GR" sz="2200" b="1" i="1" dirty="0">
                <a:solidFill>
                  <a:srgbClr val="FFFFFF"/>
                </a:solidFill>
                <a:effectLst>
                  <a:outerShdw blurRad="38100" dist="38100" dir="2700000" algn="tl">
                    <a:srgbClr val="000000">
                      <a:alpha val="43137"/>
                    </a:srgbClr>
                  </a:outerShdw>
                </a:effectLst>
                <a:latin typeface="Candara" pitchFamily="34" charset="0"/>
              </a:rPr>
              <a:t> που συντελούν φωτοσύνθεση</a:t>
            </a:r>
          </a:p>
          <a:p>
            <a:pPr marL="457200" lvl="2" indent="-277813">
              <a:spcAft>
                <a:spcPts val="2400"/>
              </a:spcAft>
              <a:buClr>
                <a:srgbClr val="FFFF00"/>
              </a:buClr>
              <a:buSzPct val="150000"/>
              <a:buFont typeface="Wingdings" pitchFamily="2" charset="2"/>
              <a:buChar char="§"/>
              <a:tabLst>
                <a:tab pos="269875" algn="l"/>
              </a:tabLst>
              <a:defRPr/>
            </a:pPr>
            <a:r>
              <a:rPr lang="el-GR" sz="2200" b="1" i="1" dirty="0">
                <a:solidFill>
                  <a:srgbClr val="FFFFFF"/>
                </a:solidFill>
                <a:effectLst>
                  <a:outerShdw blurRad="38100" dist="38100" dir="2700000" algn="tl">
                    <a:srgbClr val="000000">
                      <a:alpha val="43137"/>
                    </a:srgbClr>
                  </a:outerShdw>
                </a:effectLst>
                <a:latin typeface="Candara" pitchFamily="34" charset="0"/>
              </a:rPr>
              <a:t>Σε ορισμένα σημεία τα κύτταρα συσσωρεύουν κυτταρίνη, άμυλο &amp; οξαλικό ασβέστιο . Οι θέσεις αυτές ονομάζονται </a:t>
            </a:r>
            <a:r>
              <a:rPr lang="el-GR" sz="2200" b="1" i="1" dirty="0" err="1">
                <a:solidFill>
                  <a:srgbClr val="FFC000"/>
                </a:solidFill>
                <a:effectLst>
                  <a:outerShdw blurRad="38100" dist="38100" dir="2700000" algn="tl">
                    <a:srgbClr val="000000">
                      <a:alpha val="43137"/>
                    </a:srgbClr>
                  </a:outerShdw>
                </a:effectLst>
                <a:latin typeface="Candara" pitchFamily="34" charset="0"/>
              </a:rPr>
              <a:t>κολλέγχυμα</a:t>
            </a:r>
            <a:endParaRPr lang="el-GR" sz="2200" b="1" i="1" dirty="0">
              <a:solidFill>
                <a:srgbClr val="FFC000"/>
              </a:solidFill>
              <a:effectLst>
                <a:outerShdw blurRad="38100" dist="38100" dir="2700000" algn="tl">
                  <a:srgbClr val="000000">
                    <a:alpha val="43137"/>
                  </a:srgbClr>
                </a:outerShdw>
              </a:effectLst>
              <a:latin typeface="Candara" pitchFamily="34" charset="0"/>
            </a:endParaRPr>
          </a:p>
        </p:txBody>
      </p:sp>
      <p:sp>
        <p:nvSpPr>
          <p:cNvPr id="44" name="Isosceles Triangle 4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 name="Picture 3">
            <a:extLst>
              <a:ext uri="{FF2B5EF4-FFF2-40B4-BE49-F238E27FC236}">
                <a16:creationId xmlns:a16="http://schemas.microsoft.com/office/drawing/2014/main" id="{3C11DC54-9F09-2FBD-BC98-4BAD33D3CF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75130" y="626890"/>
            <a:ext cx="5016989" cy="59548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814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0DBD08-0ADE-D5DB-8465-0AF48584C1ED}"/>
              </a:ext>
            </a:extLst>
          </p:cNvPr>
          <p:cNvSpPr txBox="1"/>
          <p:nvPr/>
        </p:nvSpPr>
        <p:spPr>
          <a:xfrm>
            <a:off x="805543" y="2871982"/>
            <a:ext cx="5006336" cy="318168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err="1"/>
              <a:t>ως</a:t>
            </a:r>
            <a:r>
              <a:rPr lang="en-US" dirty="0"/>
              <a:t> </a:t>
            </a:r>
            <a:r>
              <a:rPr lang="en-US" b="1" dirty="0"/>
              <a:t>βα</a:t>
            </a:r>
            <a:r>
              <a:rPr lang="en-US" b="1" dirty="0" err="1"/>
              <a:t>σίλειο</a:t>
            </a:r>
            <a:r>
              <a:rPr lang="en-US" dirty="0"/>
              <a:t> (λα</a:t>
            </a:r>
            <a:r>
              <a:rPr lang="en-US" dirty="0" err="1"/>
              <a:t>τινικά</a:t>
            </a:r>
            <a:r>
              <a:rPr lang="en-US" dirty="0"/>
              <a:t>: </a:t>
            </a:r>
            <a:r>
              <a:rPr lang="en-US" i="1" dirty="0"/>
              <a:t>Regnum</a:t>
            </a:r>
            <a:r>
              <a:rPr lang="en-US" dirty="0"/>
              <a:t>) </a:t>
            </a:r>
            <a:r>
              <a:rPr lang="en-US" dirty="0" err="1"/>
              <a:t>ονομάζετ</a:t>
            </a:r>
            <a:r>
              <a:rPr lang="en-US" dirty="0"/>
              <a:t>αι η υψηλότερη κατηγορία της συστηματικής ταξινόμησης.</a:t>
            </a:r>
          </a:p>
        </p:txBody>
      </p:sp>
      <p:graphicFrame>
        <p:nvGraphicFramePr>
          <p:cNvPr id="8" name="Πίνακας 7">
            <a:extLst>
              <a:ext uri="{FF2B5EF4-FFF2-40B4-BE49-F238E27FC236}">
                <a16:creationId xmlns:a16="http://schemas.microsoft.com/office/drawing/2014/main" id="{CE8FF520-8DBF-8AAC-FB8F-1FF38D249FF2}"/>
              </a:ext>
            </a:extLst>
          </p:cNvPr>
          <p:cNvGraphicFramePr>
            <a:graphicFrameLocks noGrp="1"/>
          </p:cNvGraphicFramePr>
          <p:nvPr>
            <p:extLst>
              <p:ext uri="{D42A27DB-BD31-4B8C-83A1-F6EECF244321}">
                <p14:modId xmlns:p14="http://schemas.microsoft.com/office/powerpoint/2010/main" val="167258506"/>
              </p:ext>
            </p:extLst>
          </p:nvPr>
        </p:nvGraphicFramePr>
        <p:xfrm>
          <a:off x="6096000" y="598658"/>
          <a:ext cx="5810251" cy="4932132"/>
        </p:xfrm>
        <a:graphic>
          <a:graphicData uri="http://schemas.openxmlformats.org/drawingml/2006/table">
            <a:tbl>
              <a:tblPr firstRow="1" bandRow="1">
                <a:tableStyleId>{5C22544A-7EE6-4342-B048-85BDC9FD1C3A}</a:tableStyleId>
              </a:tblPr>
              <a:tblGrid>
                <a:gridCol w="1672737">
                  <a:extLst>
                    <a:ext uri="{9D8B030D-6E8A-4147-A177-3AD203B41FA5}">
                      <a16:colId xmlns:a16="http://schemas.microsoft.com/office/drawing/2014/main" val="629862356"/>
                    </a:ext>
                  </a:extLst>
                </a:gridCol>
                <a:gridCol w="4137514">
                  <a:extLst>
                    <a:ext uri="{9D8B030D-6E8A-4147-A177-3AD203B41FA5}">
                      <a16:colId xmlns:a16="http://schemas.microsoft.com/office/drawing/2014/main" val="1003627977"/>
                    </a:ext>
                  </a:extLst>
                </a:gridCol>
              </a:tblGrid>
              <a:tr h="726330">
                <a:tc>
                  <a:txBody>
                    <a:bodyPr/>
                    <a:lstStyle/>
                    <a:p>
                      <a:pPr algn="l"/>
                      <a:r>
                        <a:rPr lang="el-GR" sz="1200" b="1"/>
                        <a:t>Λινναίος</a:t>
                      </a:r>
                      <a:br>
                        <a:rPr lang="el-GR" sz="1200" b="1"/>
                      </a:br>
                      <a:r>
                        <a:rPr lang="el-GR" sz="1200" b="1"/>
                        <a:t>(1735)</a:t>
                      </a:r>
                      <a:br>
                        <a:rPr lang="el-GR" sz="1200" b="1"/>
                      </a:br>
                      <a:r>
                        <a:rPr lang="el-GR" sz="1200" b="1"/>
                        <a:t>Δύο βασίλεια</a:t>
                      </a:r>
                      <a:r>
                        <a:rPr lang="el-GR" sz="1200"/>
                        <a:t> </a:t>
                      </a:r>
                    </a:p>
                  </a:txBody>
                  <a:tcPr marL="20007" marR="20007" marT="10003" marB="10003" anchor="ctr"/>
                </a:tc>
                <a:tc>
                  <a:txBody>
                    <a:bodyPr/>
                    <a:lstStyle/>
                    <a:p>
                      <a:pPr algn="l"/>
                      <a:r>
                        <a:rPr lang="en-US" sz="1200" b="1"/>
                        <a:t>Ruggiero et al.</a:t>
                      </a:r>
                      <a:br>
                        <a:rPr lang="en-US" sz="1200" b="1"/>
                      </a:br>
                      <a:r>
                        <a:rPr lang="en-US" sz="1200" b="1"/>
                        <a:t>(2015)</a:t>
                      </a:r>
                      <a:br>
                        <a:rPr lang="en-US" sz="1200" b="1"/>
                      </a:br>
                      <a:r>
                        <a:rPr lang="el-GR" sz="1200" b="1"/>
                        <a:t>Εφτά βασίλεια</a:t>
                      </a:r>
                      <a:r>
                        <a:rPr lang="el-GR" sz="1200"/>
                        <a:t> </a:t>
                      </a:r>
                    </a:p>
                  </a:txBody>
                  <a:tcPr marL="20007" marR="20007" marT="10003" marB="10003" anchor="ctr"/>
                </a:tc>
                <a:extLst>
                  <a:ext uri="{0D108BD9-81ED-4DB2-BD59-A6C34878D82A}">
                    <a16:rowId xmlns:a16="http://schemas.microsoft.com/office/drawing/2014/main" val="3158352191"/>
                  </a:ext>
                </a:extLst>
              </a:tr>
              <a:tr h="726330">
                <a:tc rowSpan="4">
                  <a:txBody>
                    <a:bodyPr/>
                    <a:lstStyle/>
                    <a:p>
                      <a:pPr algn="l"/>
                      <a:r>
                        <a:rPr lang="el-GR" sz="1200"/>
                        <a:t>  </a:t>
                      </a:r>
                    </a:p>
                  </a:txBody>
                  <a:tcPr marL="20007" marR="20007" marT="10003" marB="10003" anchor="ctr"/>
                </a:tc>
                <a:tc>
                  <a:txBody>
                    <a:bodyPr/>
                    <a:lstStyle/>
                    <a:p>
                      <a:pPr algn="l"/>
                      <a:r>
                        <a:rPr lang="el-GR" sz="1200" b="1">
                          <a:hlinkClick r:id="rId2" tooltip="Βακτήρια"/>
                        </a:rPr>
                        <a:t>Βακτήρια</a:t>
                      </a:r>
                      <a:br>
                        <a:rPr lang="el-GR" sz="1200" b="1"/>
                      </a:br>
                      <a:r>
                        <a:rPr lang="el-GR" sz="1200" b="1"/>
                        <a:t>(</a:t>
                      </a:r>
                      <a:r>
                        <a:rPr lang="en-US" sz="1200" b="1"/>
                        <a:t>Bacteria)</a:t>
                      </a:r>
                      <a:r>
                        <a:rPr lang="en-US" sz="1200"/>
                        <a:t> </a:t>
                      </a:r>
                      <a:r>
                        <a:rPr lang="el-GR" sz="1200">
                          <a:solidFill>
                            <a:srgbClr val="000000"/>
                          </a:solidFill>
                        </a:rPr>
                        <a:t>μονοκύτταροι προκαρυωτικοι οργανισμοί</a:t>
                      </a:r>
                      <a:endParaRPr lang="en-US" sz="1200"/>
                    </a:p>
                  </a:txBody>
                  <a:tcPr marL="20007" marR="20007" marT="10003" marB="10003" anchor="ctr"/>
                </a:tc>
                <a:extLst>
                  <a:ext uri="{0D108BD9-81ED-4DB2-BD59-A6C34878D82A}">
                    <a16:rowId xmlns:a16="http://schemas.microsoft.com/office/drawing/2014/main" val="3689731788"/>
                  </a:ext>
                </a:extLst>
              </a:tr>
              <a:tr h="726330">
                <a:tc vMerge="1">
                  <a:txBody>
                    <a:bodyPr/>
                    <a:lstStyle/>
                    <a:p>
                      <a:endParaRPr lang="el-GR"/>
                    </a:p>
                  </a:txBody>
                  <a:tcPr/>
                </a:tc>
                <a:tc>
                  <a:txBody>
                    <a:bodyPr/>
                    <a:lstStyle/>
                    <a:p>
                      <a:pPr algn="l"/>
                      <a:r>
                        <a:rPr lang="el-GR" sz="1200" b="1" dirty="0">
                          <a:solidFill>
                            <a:schemeClr val="accent1"/>
                          </a:solidFill>
                          <a:hlinkClick r:id="rId3" tooltip="Αρχαία">
                            <a:extLst>
                              <a:ext uri="{A12FA001-AC4F-418D-AE19-62706E023703}">
                                <ahyp:hlinkClr xmlns:ahyp="http://schemas.microsoft.com/office/drawing/2018/hyperlinkcolor" val="tx"/>
                              </a:ext>
                            </a:extLst>
                          </a:hlinkClick>
                        </a:rPr>
                        <a:t>Αρχαία</a:t>
                      </a:r>
                      <a:br>
                        <a:rPr lang="el-GR" sz="1200" b="1" dirty="0">
                          <a:solidFill>
                            <a:srgbClr val="000000"/>
                          </a:solidFill>
                        </a:rPr>
                      </a:br>
                      <a:r>
                        <a:rPr lang="el-GR" sz="1200" b="1" dirty="0">
                          <a:solidFill>
                            <a:srgbClr val="000000"/>
                          </a:solidFill>
                        </a:rPr>
                        <a:t>(</a:t>
                      </a:r>
                      <a:r>
                        <a:rPr lang="en-US" sz="1200" b="1" dirty="0">
                          <a:solidFill>
                            <a:srgbClr val="000000"/>
                          </a:solidFill>
                        </a:rPr>
                        <a:t>Archaea)</a:t>
                      </a:r>
                      <a:r>
                        <a:rPr lang="en-US" sz="1200" dirty="0">
                          <a:solidFill>
                            <a:srgbClr val="000000"/>
                          </a:solidFill>
                        </a:rPr>
                        <a:t> </a:t>
                      </a:r>
                      <a:r>
                        <a:rPr lang="el-GR" sz="1200" dirty="0">
                          <a:solidFill>
                            <a:srgbClr val="000000"/>
                          </a:solidFill>
                        </a:rPr>
                        <a:t>μονοκύτταροι </a:t>
                      </a:r>
                      <a:r>
                        <a:rPr lang="el-GR" sz="1200" dirty="0" err="1">
                          <a:solidFill>
                            <a:srgbClr val="000000"/>
                          </a:solidFill>
                        </a:rPr>
                        <a:t>προκαρυωτικοι</a:t>
                      </a:r>
                      <a:r>
                        <a:rPr lang="el-GR" sz="1200" dirty="0">
                          <a:solidFill>
                            <a:srgbClr val="000000"/>
                          </a:solidFill>
                        </a:rPr>
                        <a:t> οργανισμοί</a:t>
                      </a:r>
                    </a:p>
                  </a:txBody>
                  <a:tcPr marL="20007" marR="20007" marT="10003" marB="10003" anchor="ctr"/>
                </a:tc>
                <a:extLst>
                  <a:ext uri="{0D108BD9-81ED-4DB2-BD59-A6C34878D82A}">
                    <a16:rowId xmlns:a16="http://schemas.microsoft.com/office/drawing/2014/main" val="3256082998"/>
                  </a:ext>
                </a:extLst>
              </a:tr>
              <a:tr h="726330">
                <a:tc vMerge="1">
                  <a:txBody>
                    <a:bodyPr/>
                    <a:lstStyle/>
                    <a:p>
                      <a:endParaRPr lang="el-GR"/>
                    </a:p>
                  </a:txBody>
                  <a:tcPr/>
                </a:tc>
                <a:tc>
                  <a:txBody>
                    <a:bodyPr/>
                    <a:lstStyle/>
                    <a:p>
                      <a:pPr algn="l"/>
                      <a:r>
                        <a:rPr lang="el-GR" sz="1200" b="1">
                          <a:hlinkClick r:id="rId4" tooltip="Πρωτόζωα"/>
                        </a:rPr>
                        <a:t>Πρωτόζωα</a:t>
                      </a:r>
                      <a:br>
                        <a:rPr lang="el-GR" sz="1200" b="1"/>
                      </a:br>
                      <a:r>
                        <a:rPr lang="el-GR" sz="1200" b="1"/>
                        <a:t>(</a:t>
                      </a:r>
                      <a:r>
                        <a:rPr lang="en-US" sz="1200" b="1"/>
                        <a:t>Protozoa)</a:t>
                      </a:r>
                      <a:r>
                        <a:rPr lang="en-US" sz="1200"/>
                        <a:t> </a:t>
                      </a:r>
                      <a:endParaRPr lang="el-GR" sz="1200"/>
                    </a:p>
                    <a:p>
                      <a:pPr algn="l"/>
                      <a:r>
                        <a:rPr lang="el-GR" sz="1200"/>
                        <a:t>μονοκύτταροι ευκαρυωτικοι οργανισμοί</a:t>
                      </a:r>
                      <a:endParaRPr lang="en-US" sz="1200"/>
                    </a:p>
                  </a:txBody>
                  <a:tcPr marL="20007" marR="20007" marT="10003" marB="10003" anchor="ctr"/>
                </a:tc>
                <a:extLst>
                  <a:ext uri="{0D108BD9-81ED-4DB2-BD59-A6C34878D82A}">
                    <a16:rowId xmlns:a16="http://schemas.microsoft.com/office/drawing/2014/main" val="3134259144"/>
                  </a:ext>
                </a:extLst>
              </a:tr>
              <a:tr h="506703">
                <a:tc vMerge="1">
                  <a:txBody>
                    <a:bodyPr/>
                    <a:lstStyle/>
                    <a:p>
                      <a:endParaRPr lang="el-GR"/>
                    </a:p>
                  </a:txBody>
                  <a:tcPr/>
                </a:tc>
                <a:tc>
                  <a:txBody>
                    <a:bodyPr/>
                    <a:lstStyle/>
                    <a:p>
                      <a:pPr algn="l"/>
                      <a:r>
                        <a:rPr lang="el-GR" sz="1200" b="1" dirty="0" err="1">
                          <a:solidFill>
                            <a:schemeClr val="accent1"/>
                          </a:solidFill>
                          <a:hlinkClick r:id="rId5" tooltip="Χρωμιστά">
                            <a:extLst>
                              <a:ext uri="{A12FA001-AC4F-418D-AE19-62706E023703}">
                                <ahyp:hlinkClr xmlns:ahyp="http://schemas.microsoft.com/office/drawing/2018/hyperlinkcolor" val="tx"/>
                              </a:ext>
                            </a:extLst>
                          </a:hlinkClick>
                        </a:rPr>
                        <a:t>Χρωμιστά</a:t>
                      </a:r>
                      <a:br>
                        <a:rPr lang="el-GR" sz="1200" b="1" dirty="0">
                          <a:solidFill>
                            <a:srgbClr val="000000"/>
                          </a:solidFill>
                        </a:rPr>
                      </a:br>
                      <a:r>
                        <a:rPr lang="el-GR" sz="1200" b="1" dirty="0">
                          <a:solidFill>
                            <a:srgbClr val="000000"/>
                          </a:solidFill>
                        </a:rPr>
                        <a:t>(</a:t>
                      </a:r>
                      <a:r>
                        <a:rPr lang="en-US" sz="1200" b="1" dirty="0" err="1">
                          <a:solidFill>
                            <a:srgbClr val="000000"/>
                          </a:solidFill>
                        </a:rPr>
                        <a:t>Chromista</a:t>
                      </a:r>
                      <a:r>
                        <a:rPr lang="en-US" sz="1200" b="1" dirty="0">
                          <a:solidFill>
                            <a:srgbClr val="000000"/>
                          </a:solidFill>
                        </a:rPr>
                        <a:t>)</a:t>
                      </a:r>
                      <a:r>
                        <a:rPr lang="en-US" sz="1200" dirty="0">
                          <a:solidFill>
                            <a:srgbClr val="000000"/>
                          </a:solidFill>
                        </a:rPr>
                        <a:t> (</a:t>
                      </a:r>
                      <a:r>
                        <a:rPr lang="el-GR" sz="1200" dirty="0" err="1">
                          <a:solidFill>
                            <a:srgbClr val="000000"/>
                          </a:solidFill>
                        </a:rPr>
                        <a:t>φύκη</a:t>
                      </a:r>
                      <a:r>
                        <a:rPr lang="el-GR" sz="1200" dirty="0">
                          <a:solidFill>
                            <a:srgbClr val="000000"/>
                          </a:solidFill>
                        </a:rPr>
                        <a:t>)</a:t>
                      </a:r>
                      <a:endParaRPr lang="en-US" sz="1200" dirty="0">
                        <a:solidFill>
                          <a:srgbClr val="000000"/>
                        </a:solidFill>
                      </a:endParaRPr>
                    </a:p>
                  </a:txBody>
                  <a:tcPr marL="20007" marR="20007" marT="10003" marB="10003" anchor="ctr"/>
                </a:tc>
                <a:extLst>
                  <a:ext uri="{0D108BD9-81ED-4DB2-BD59-A6C34878D82A}">
                    <a16:rowId xmlns:a16="http://schemas.microsoft.com/office/drawing/2014/main" val="722058070"/>
                  </a:ext>
                </a:extLst>
              </a:tr>
              <a:tr h="506703">
                <a:tc rowSpan="2">
                  <a:txBody>
                    <a:bodyPr/>
                    <a:lstStyle/>
                    <a:p>
                      <a:pPr algn="l"/>
                      <a:r>
                        <a:rPr lang="el-GR" sz="1200" b="1" dirty="0">
                          <a:hlinkClick r:id="rId6" tooltip="Φυτά"/>
                        </a:rPr>
                        <a:t>Φυτά</a:t>
                      </a:r>
                      <a:br>
                        <a:rPr lang="el-GR" sz="1200" b="1" dirty="0"/>
                      </a:br>
                      <a:r>
                        <a:rPr lang="el-GR" sz="1200" b="1" dirty="0"/>
                        <a:t>(</a:t>
                      </a:r>
                      <a:r>
                        <a:rPr lang="en-US" sz="1200" b="1" dirty="0"/>
                        <a:t>Plantae)</a:t>
                      </a:r>
                      <a:r>
                        <a:rPr lang="en-US" sz="1200" dirty="0"/>
                        <a:t> </a:t>
                      </a:r>
                    </a:p>
                  </a:txBody>
                  <a:tcPr marL="20007" marR="20007" marT="10003" marB="10003" anchor="ctr"/>
                </a:tc>
                <a:tc>
                  <a:txBody>
                    <a:bodyPr/>
                    <a:lstStyle/>
                    <a:p>
                      <a:pPr algn="l"/>
                      <a:r>
                        <a:rPr lang="el-GR" sz="1200" b="1">
                          <a:hlinkClick r:id="rId7" tooltip="Μύκητες"/>
                        </a:rPr>
                        <a:t>Μύκητες</a:t>
                      </a:r>
                      <a:br>
                        <a:rPr lang="el-GR" sz="1200" b="1"/>
                      </a:br>
                      <a:r>
                        <a:rPr lang="el-GR" sz="1200" b="1"/>
                        <a:t>(</a:t>
                      </a:r>
                      <a:r>
                        <a:rPr lang="en-US" sz="1200" b="1"/>
                        <a:t>Fungi)</a:t>
                      </a:r>
                      <a:r>
                        <a:rPr lang="en-US" sz="1200"/>
                        <a:t> </a:t>
                      </a:r>
                    </a:p>
                  </a:txBody>
                  <a:tcPr marL="20007" marR="20007" marT="10003" marB="10003" anchor="ctr"/>
                </a:tc>
                <a:extLst>
                  <a:ext uri="{0D108BD9-81ED-4DB2-BD59-A6C34878D82A}">
                    <a16:rowId xmlns:a16="http://schemas.microsoft.com/office/drawing/2014/main" val="3983855624"/>
                  </a:ext>
                </a:extLst>
              </a:tr>
              <a:tr h="506703">
                <a:tc vMerge="1">
                  <a:txBody>
                    <a:bodyPr/>
                    <a:lstStyle/>
                    <a:p>
                      <a:endParaRPr lang="el-GR"/>
                    </a:p>
                  </a:txBody>
                  <a:tcPr/>
                </a:tc>
                <a:tc>
                  <a:txBody>
                    <a:bodyPr/>
                    <a:lstStyle/>
                    <a:p>
                      <a:pPr algn="l"/>
                      <a:r>
                        <a:rPr lang="el-GR" sz="1200" b="1">
                          <a:hlinkClick r:id="rId6" tooltip="Φυτά"/>
                        </a:rPr>
                        <a:t>Φυτά</a:t>
                      </a:r>
                      <a:br>
                        <a:rPr lang="el-GR" sz="1200" b="1"/>
                      </a:br>
                      <a:r>
                        <a:rPr lang="el-GR" sz="1200" b="1"/>
                        <a:t>(</a:t>
                      </a:r>
                      <a:r>
                        <a:rPr lang="en-US" sz="1200" b="1"/>
                        <a:t>Plantae)</a:t>
                      </a:r>
                      <a:r>
                        <a:rPr lang="en-US" sz="1200"/>
                        <a:t> </a:t>
                      </a:r>
                    </a:p>
                  </a:txBody>
                  <a:tcPr marL="20007" marR="20007" marT="10003" marB="10003" anchor="ctr"/>
                </a:tc>
                <a:extLst>
                  <a:ext uri="{0D108BD9-81ED-4DB2-BD59-A6C34878D82A}">
                    <a16:rowId xmlns:a16="http://schemas.microsoft.com/office/drawing/2014/main" val="2543986887"/>
                  </a:ext>
                </a:extLst>
              </a:tr>
              <a:tr h="506703">
                <a:tc>
                  <a:txBody>
                    <a:bodyPr/>
                    <a:lstStyle/>
                    <a:p>
                      <a:pPr algn="l"/>
                      <a:r>
                        <a:rPr lang="el-GR" sz="1200" b="1">
                          <a:hlinkClick r:id="rId8" tooltip="Ζώα"/>
                        </a:rPr>
                        <a:t>Ζώα</a:t>
                      </a:r>
                      <a:br>
                        <a:rPr lang="el-GR" sz="1200" b="1"/>
                      </a:br>
                      <a:r>
                        <a:rPr lang="el-GR" sz="1200" b="1"/>
                        <a:t>(</a:t>
                      </a:r>
                      <a:r>
                        <a:rPr lang="en-US" sz="1200" b="1"/>
                        <a:t>Animalia)</a:t>
                      </a:r>
                      <a:r>
                        <a:rPr lang="en-US" sz="1200"/>
                        <a:t> </a:t>
                      </a:r>
                    </a:p>
                  </a:txBody>
                  <a:tcPr marL="20007" marR="20007" marT="10003" marB="10003" anchor="ctr"/>
                </a:tc>
                <a:tc>
                  <a:txBody>
                    <a:bodyPr/>
                    <a:lstStyle/>
                    <a:p>
                      <a:pPr algn="l"/>
                      <a:r>
                        <a:rPr lang="el-GR" sz="1200" b="1" dirty="0">
                          <a:hlinkClick r:id="rId8" tooltip="Ζώα"/>
                        </a:rPr>
                        <a:t>Ζώα</a:t>
                      </a:r>
                      <a:endParaRPr lang="el-GR" sz="1200" dirty="0"/>
                    </a:p>
                  </a:txBody>
                  <a:tcPr marL="20007" marR="20007" marT="10003" marB="10003" anchor="ctr"/>
                </a:tc>
                <a:extLst>
                  <a:ext uri="{0D108BD9-81ED-4DB2-BD59-A6C34878D82A}">
                    <a16:rowId xmlns:a16="http://schemas.microsoft.com/office/drawing/2014/main" val="4234689754"/>
                  </a:ext>
                </a:extLst>
              </a:tr>
            </a:tbl>
          </a:graphicData>
        </a:graphic>
      </p:graphicFrame>
      <p:sp>
        <p:nvSpPr>
          <p:cNvPr id="2" name="Τίτλος 1">
            <a:extLst>
              <a:ext uri="{FF2B5EF4-FFF2-40B4-BE49-F238E27FC236}">
                <a16:creationId xmlns:a16="http://schemas.microsoft.com/office/drawing/2014/main" id="{3A0CC92B-A27E-841F-04A4-A6C5C1DB733D}"/>
              </a:ext>
            </a:extLst>
          </p:cNvPr>
          <p:cNvSpPr>
            <a:spLocks noGrp="1"/>
          </p:cNvSpPr>
          <p:nvPr>
            <p:ph type="title"/>
          </p:nvPr>
        </p:nvSpPr>
        <p:spPr>
          <a:xfrm>
            <a:off x="673754" y="643467"/>
            <a:ext cx="4865912" cy="1375608"/>
          </a:xfrm>
        </p:spPr>
        <p:txBody>
          <a:bodyPr anchor="ctr">
            <a:normAutofit/>
          </a:bodyPr>
          <a:lstStyle/>
          <a:p>
            <a:pPr>
              <a:lnSpc>
                <a:spcPct val="90000"/>
              </a:lnSpc>
            </a:pPr>
            <a:r>
              <a:rPr lang="el-GR" sz="3100" dirty="0">
                <a:solidFill>
                  <a:schemeClr val="tx1"/>
                </a:solidFill>
              </a:rPr>
              <a:t>ΒΑΣΙΛΕΙΟ (</a:t>
            </a:r>
            <a:r>
              <a:rPr lang="en-US" sz="3100" dirty="0">
                <a:solidFill>
                  <a:schemeClr val="tx1"/>
                </a:solidFill>
              </a:rPr>
              <a:t>REGNUM):</a:t>
            </a:r>
            <a:r>
              <a:rPr lang="el-GR" sz="3100" dirty="0">
                <a:solidFill>
                  <a:schemeClr val="tx1"/>
                </a:solidFill>
              </a:rPr>
              <a:t>Φυτά (</a:t>
            </a:r>
            <a:r>
              <a:rPr lang="en-US" sz="3100" dirty="0">
                <a:solidFill>
                  <a:schemeClr val="tx1"/>
                </a:solidFill>
              </a:rPr>
              <a:t>Plantae)</a:t>
            </a:r>
            <a:br>
              <a:rPr lang="en-US" sz="3100" dirty="0">
                <a:solidFill>
                  <a:schemeClr val="tx1"/>
                </a:solidFill>
              </a:rPr>
            </a:br>
            <a:endParaRPr lang="el-GR" sz="3100" dirty="0">
              <a:solidFill>
                <a:schemeClr val="tx1"/>
              </a:solidFill>
            </a:endParaRPr>
          </a:p>
        </p:txBody>
      </p:sp>
    </p:spTree>
    <p:extLst>
      <p:ext uri="{BB962C8B-B14F-4D97-AF65-F5344CB8AC3E}">
        <p14:creationId xmlns:p14="http://schemas.microsoft.com/office/powerpoint/2010/main" val="1347862010"/>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4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03B6C3D0-F662-721B-5804-D2E348C1938A}"/>
              </a:ext>
            </a:extLst>
          </p:cNvPr>
          <p:cNvSpPr>
            <a:spLocks noGrp="1"/>
          </p:cNvSpPr>
          <p:nvPr>
            <p:ph type="title"/>
          </p:nvPr>
        </p:nvSpPr>
        <p:spPr>
          <a:xfrm>
            <a:off x="673754" y="643467"/>
            <a:ext cx="4203045" cy="1375608"/>
          </a:xfrm>
        </p:spPr>
        <p:txBody>
          <a:bodyPr anchor="ctr">
            <a:normAutofit/>
          </a:bodyPr>
          <a:lstStyle/>
          <a:p>
            <a:r>
              <a:rPr lang="en-US">
                <a:solidFill>
                  <a:schemeClr val="bg1"/>
                </a:solidFill>
                <a:latin typeface="+mn-lt"/>
              </a:rPr>
              <a:t>Αν</a:t>
            </a:r>
            <a:r>
              <a:rPr lang="en-US" dirty="0">
                <a:solidFill>
                  <a:schemeClr val="bg1"/>
                </a:solidFill>
                <a:latin typeface="+mn-lt"/>
              </a:rPr>
              <a:t>ατομία ενός αμπελιού:</a:t>
            </a:r>
            <a:r>
              <a:rPr lang="el-GR" dirty="0">
                <a:solidFill>
                  <a:schemeClr val="bg1"/>
                </a:solidFill>
                <a:latin typeface="+mn-lt"/>
              </a:rPr>
              <a:t> </a:t>
            </a:r>
            <a:r>
              <a:rPr lang="el-GR" kern="0" dirty="0">
                <a:solidFill>
                  <a:schemeClr val="bg1"/>
                </a:solidFill>
                <a:latin typeface="+mn-lt"/>
              </a:rPr>
              <a:t>Βλαστός</a:t>
            </a:r>
            <a:endParaRPr lang="el-GR" dirty="0">
              <a:solidFill>
                <a:schemeClr val="bg1"/>
              </a:solidFill>
              <a:latin typeface="+mn-lt"/>
            </a:endParaRPr>
          </a:p>
        </p:txBody>
      </p:sp>
      <p:sp>
        <p:nvSpPr>
          <p:cNvPr id="6" name="Θέση περιεχομένου 5">
            <a:extLst>
              <a:ext uri="{FF2B5EF4-FFF2-40B4-BE49-F238E27FC236}">
                <a16:creationId xmlns:a16="http://schemas.microsoft.com/office/drawing/2014/main" id="{4AAA1F5C-B890-08F4-A65D-A39637CF8DEB}"/>
              </a:ext>
            </a:extLst>
          </p:cNvPr>
          <p:cNvSpPr txBox="1">
            <a:spLocks noGrp="1"/>
          </p:cNvSpPr>
          <p:nvPr>
            <p:ph idx="1"/>
          </p:nvPr>
        </p:nvSpPr>
        <p:spPr>
          <a:xfrm>
            <a:off x="673754" y="2160589"/>
            <a:ext cx="4088746" cy="4421185"/>
          </a:xfrm>
          <a:prstGeom prst="rect">
            <a:avLst/>
          </a:prstGeom>
        </p:spPr>
        <p:txBody>
          <a:bodyPr>
            <a:normAutofit/>
          </a:bodyPr>
          <a:lstStyle/>
          <a:p>
            <a:pPr marL="269875" lvl="1" indent="-269875">
              <a:spcAft>
                <a:spcPts val="2400"/>
              </a:spcAft>
              <a:buClr>
                <a:srgbClr val="FFFF00"/>
              </a:buClr>
              <a:buSzPct val="150000"/>
              <a:buFont typeface="Wingdings" pitchFamily="2" charset="2"/>
              <a:buChar char="§"/>
              <a:tabLst>
                <a:tab pos="269875" algn="l"/>
              </a:tabLst>
              <a:defRPr/>
            </a:pPr>
            <a:r>
              <a:rPr lang="el-GR" sz="2800" b="1" i="1" dirty="0">
                <a:solidFill>
                  <a:srgbClr val="FFC000"/>
                </a:solidFill>
                <a:effectLst>
                  <a:outerShdw blurRad="38100" dist="38100" dir="2700000" algn="tl">
                    <a:srgbClr val="000000">
                      <a:alpha val="43137"/>
                    </a:srgbClr>
                  </a:outerShdw>
                </a:effectLst>
                <a:latin typeface="Candara" pitchFamily="34" charset="0"/>
              </a:rPr>
              <a:t> </a:t>
            </a:r>
            <a:r>
              <a:rPr lang="el-GR" sz="2800" b="1" i="1" dirty="0" err="1">
                <a:solidFill>
                  <a:srgbClr val="FFC000"/>
                </a:solidFill>
                <a:effectLst>
                  <a:outerShdw blurRad="38100" dist="38100" dir="2700000" algn="tl">
                    <a:srgbClr val="000000">
                      <a:alpha val="43137"/>
                    </a:srgbClr>
                  </a:outerShdw>
                </a:effectLst>
                <a:latin typeface="Candara" pitchFamily="34" charset="0"/>
              </a:rPr>
              <a:t>Ενδοδερμίδα</a:t>
            </a:r>
            <a:endParaRPr lang="el-GR" sz="2800" b="1" i="1" dirty="0">
              <a:solidFill>
                <a:srgbClr val="FFFFFF"/>
              </a:solidFill>
              <a:effectLst>
                <a:outerShdw blurRad="38100" dist="38100" dir="2700000" algn="tl">
                  <a:srgbClr val="000000">
                    <a:alpha val="43137"/>
                  </a:srgbClr>
                </a:outerShdw>
              </a:effectLst>
              <a:latin typeface="Candara" pitchFamily="34" charset="0"/>
            </a:endParaRPr>
          </a:p>
          <a:p>
            <a:pPr marL="457200" lvl="2" indent="-277813">
              <a:spcAft>
                <a:spcPts val="2400"/>
              </a:spcAft>
              <a:buClr>
                <a:srgbClr val="FFFF00"/>
              </a:buClr>
              <a:buSzPct val="150000"/>
              <a:buFont typeface="Wingdings" pitchFamily="2" charset="2"/>
              <a:buChar char="§"/>
              <a:tabLst>
                <a:tab pos="269875" algn="l"/>
              </a:tabLst>
              <a:defRPr/>
            </a:pPr>
            <a:r>
              <a:rPr lang="el-GR" sz="2600" b="1" i="1" dirty="0">
                <a:solidFill>
                  <a:srgbClr val="FFFFFF"/>
                </a:solidFill>
                <a:effectLst>
                  <a:outerShdw blurRad="38100" dist="38100" dir="2700000" algn="tl">
                    <a:srgbClr val="000000">
                      <a:alpha val="43137"/>
                    </a:srgbClr>
                  </a:outerShdw>
                </a:effectLst>
                <a:latin typeface="Candara" pitchFamily="34" charset="0"/>
              </a:rPr>
              <a:t>Εσωτερική στιβάδα του φλοιώδους παρεγχύματος</a:t>
            </a:r>
          </a:p>
          <a:p>
            <a:pPr marL="457200" lvl="2" indent="-277813">
              <a:spcAft>
                <a:spcPts val="2400"/>
              </a:spcAft>
              <a:buClr>
                <a:srgbClr val="FFFF00"/>
              </a:buClr>
              <a:buSzPct val="150000"/>
              <a:buFont typeface="Wingdings" pitchFamily="2" charset="2"/>
              <a:buChar char="§"/>
              <a:tabLst>
                <a:tab pos="269875" algn="l"/>
              </a:tabLst>
              <a:defRPr/>
            </a:pPr>
            <a:r>
              <a:rPr lang="el-GR" sz="2600" b="1" i="1" dirty="0">
                <a:solidFill>
                  <a:srgbClr val="FFFFFF"/>
                </a:solidFill>
                <a:effectLst>
                  <a:outerShdw blurRad="38100" dist="38100" dir="2700000" algn="tl">
                    <a:srgbClr val="000000">
                      <a:alpha val="43137"/>
                    </a:srgbClr>
                  </a:outerShdw>
                </a:effectLst>
                <a:latin typeface="Candara" pitchFamily="34" charset="0"/>
              </a:rPr>
              <a:t>Τα κύτταρά της συσσωρεύουν </a:t>
            </a:r>
            <a:r>
              <a:rPr lang="el-GR" sz="2600" b="1" i="1" dirty="0" err="1">
                <a:solidFill>
                  <a:srgbClr val="FFFFFF"/>
                </a:solidFill>
                <a:effectLst>
                  <a:outerShdw blurRad="38100" dist="38100" dir="2700000" algn="tl">
                    <a:srgbClr val="000000">
                      <a:alpha val="43137"/>
                    </a:srgbClr>
                  </a:outerShdw>
                </a:effectLst>
                <a:latin typeface="Candara" pitchFamily="34" charset="0"/>
              </a:rPr>
              <a:t>αμυλόκοκκους</a:t>
            </a:r>
            <a:r>
              <a:rPr lang="en-US" sz="2600" b="1" i="1" dirty="0">
                <a:solidFill>
                  <a:srgbClr val="FFFFFF"/>
                </a:solidFill>
                <a:effectLst>
                  <a:outerShdw blurRad="38100" dist="38100" dir="2700000" algn="tl">
                    <a:srgbClr val="000000">
                      <a:alpha val="43137"/>
                    </a:srgbClr>
                  </a:outerShdw>
                </a:effectLst>
                <a:latin typeface="Candara" pitchFamily="34" charset="0"/>
              </a:rPr>
              <a:t> </a:t>
            </a:r>
            <a:endParaRPr lang="el-GR" sz="2600" b="1" i="1" dirty="0">
              <a:solidFill>
                <a:srgbClr val="FFFFFF"/>
              </a:solidFill>
              <a:effectLst>
                <a:outerShdw blurRad="38100" dist="38100" dir="2700000" algn="tl">
                  <a:srgbClr val="000000">
                    <a:alpha val="43137"/>
                  </a:srgbClr>
                </a:outerShdw>
              </a:effectLst>
              <a:latin typeface="Candara" pitchFamily="34" charset="0"/>
            </a:endParaRPr>
          </a:p>
        </p:txBody>
      </p:sp>
      <p:sp>
        <p:nvSpPr>
          <p:cNvPr id="44" name="Isosceles Triangle 4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 name="Picture 3">
            <a:extLst>
              <a:ext uri="{FF2B5EF4-FFF2-40B4-BE49-F238E27FC236}">
                <a16:creationId xmlns:a16="http://schemas.microsoft.com/office/drawing/2014/main" id="{E071D971-5881-D401-3FF4-4A92761FC7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75130" y="626890"/>
            <a:ext cx="5016989" cy="59548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562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4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03B6C3D0-F662-721B-5804-D2E348C1938A}"/>
              </a:ext>
            </a:extLst>
          </p:cNvPr>
          <p:cNvSpPr>
            <a:spLocks noGrp="1"/>
          </p:cNvSpPr>
          <p:nvPr>
            <p:ph type="title"/>
          </p:nvPr>
        </p:nvSpPr>
        <p:spPr>
          <a:xfrm>
            <a:off x="673754" y="643467"/>
            <a:ext cx="4203045" cy="1375608"/>
          </a:xfrm>
        </p:spPr>
        <p:txBody>
          <a:bodyPr anchor="ctr">
            <a:normAutofit/>
          </a:bodyPr>
          <a:lstStyle/>
          <a:p>
            <a:r>
              <a:rPr lang="en-US">
                <a:solidFill>
                  <a:schemeClr val="bg1"/>
                </a:solidFill>
                <a:latin typeface="+mn-lt"/>
              </a:rPr>
              <a:t>Αν</a:t>
            </a:r>
            <a:r>
              <a:rPr lang="en-US" dirty="0">
                <a:solidFill>
                  <a:schemeClr val="bg1"/>
                </a:solidFill>
                <a:latin typeface="+mn-lt"/>
              </a:rPr>
              <a:t>ατομία ενός αμπελιού:</a:t>
            </a:r>
            <a:r>
              <a:rPr lang="el-GR" dirty="0">
                <a:solidFill>
                  <a:schemeClr val="bg1"/>
                </a:solidFill>
                <a:latin typeface="+mn-lt"/>
              </a:rPr>
              <a:t> </a:t>
            </a:r>
            <a:r>
              <a:rPr lang="el-GR" kern="0" dirty="0">
                <a:solidFill>
                  <a:schemeClr val="bg1"/>
                </a:solidFill>
                <a:latin typeface="+mn-lt"/>
              </a:rPr>
              <a:t>Βλαστός</a:t>
            </a:r>
            <a:endParaRPr lang="el-GR" dirty="0">
              <a:solidFill>
                <a:schemeClr val="bg1"/>
              </a:solidFill>
              <a:latin typeface="+mn-lt"/>
            </a:endParaRPr>
          </a:p>
        </p:txBody>
      </p:sp>
      <p:sp>
        <p:nvSpPr>
          <p:cNvPr id="6" name="Θέση περιεχομένου 5">
            <a:extLst>
              <a:ext uri="{FF2B5EF4-FFF2-40B4-BE49-F238E27FC236}">
                <a16:creationId xmlns:a16="http://schemas.microsoft.com/office/drawing/2014/main" id="{4AAA1F5C-B890-08F4-A65D-A39637CF8DEB}"/>
              </a:ext>
            </a:extLst>
          </p:cNvPr>
          <p:cNvSpPr txBox="1">
            <a:spLocks noGrp="1"/>
          </p:cNvSpPr>
          <p:nvPr>
            <p:ph idx="1"/>
          </p:nvPr>
        </p:nvSpPr>
        <p:spPr>
          <a:xfrm>
            <a:off x="318647" y="2039722"/>
            <a:ext cx="4744630" cy="4542052"/>
          </a:xfrm>
          <a:prstGeom prst="rect">
            <a:avLst/>
          </a:prstGeom>
        </p:spPr>
        <p:txBody>
          <a:bodyPr>
            <a:normAutofit fontScale="92500" lnSpcReduction="10000"/>
          </a:bodyPr>
          <a:lstStyle/>
          <a:p>
            <a:pPr marL="0" lvl="1" indent="0">
              <a:spcAft>
                <a:spcPts val="1200"/>
              </a:spcAft>
              <a:buClr>
                <a:srgbClr val="FFFF00"/>
              </a:buClr>
              <a:buSzPct val="150000"/>
              <a:buNone/>
              <a:tabLst>
                <a:tab pos="269875" algn="l"/>
              </a:tabLst>
              <a:defRPr/>
            </a:pPr>
            <a:r>
              <a:rPr lang="el-GR" sz="2800" b="1" i="1" dirty="0">
                <a:solidFill>
                  <a:srgbClr val="FFC000"/>
                </a:solidFill>
                <a:effectLst>
                  <a:outerShdw blurRad="38100" dist="38100" dir="2700000" algn="tl">
                    <a:srgbClr val="000000">
                      <a:alpha val="43137"/>
                    </a:srgbClr>
                  </a:outerShdw>
                </a:effectLst>
                <a:latin typeface="Candara" pitchFamily="34" charset="0"/>
              </a:rPr>
              <a:t>Κεντρικός κύλινδρος με τις εξής κυτταρικές στρώσεις:</a:t>
            </a:r>
          </a:p>
          <a:p>
            <a:pPr marL="269875" lvl="2" indent="-269875">
              <a:spcAft>
                <a:spcPts val="1800"/>
              </a:spcAft>
              <a:buClr>
                <a:srgbClr val="FFFF00"/>
              </a:buClr>
              <a:buSzPct val="150000"/>
              <a:buFont typeface="Wingdings" pitchFamily="2" charset="2"/>
              <a:buChar char="§"/>
              <a:tabLst>
                <a:tab pos="269875" algn="l"/>
              </a:tabLst>
              <a:defRPr/>
            </a:pPr>
            <a:r>
              <a:rPr lang="el-GR" sz="2000" b="1" i="1" dirty="0" err="1">
                <a:solidFill>
                  <a:srgbClr val="FFC000"/>
                </a:solidFill>
                <a:effectLst>
                  <a:outerShdw blurRad="38100" dist="38100" dir="2700000" algn="tl">
                    <a:srgbClr val="000000">
                      <a:alpha val="43137"/>
                    </a:srgbClr>
                  </a:outerShdw>
                </a:effectLst>
                <a:latin typeface="Candara" pitchFamily="34" charset="0"/>
              </a:rPr>
              <a:t>Περικύκλιο</a:t>
            </a:r>
            <a:r>
              <a:rPr lang="el-GR" sz="2000" b="1" i="1" dirty="0">
                <a:solidFill>
                  <a:srgbClr val="FFFFFF"/>
                </a:solidFill>
                <a:effectLst>
                  <a:outerShdw blurRad="38100" dist="38100" dir="2700000" algn="tl">
                    <a:srgbClr val="000000">
                      <a:alpha val="43137"/>
                    </a:srgbClr>
                  </a:outerShdw>
                </a:effectLst>
                <a:latin typeface="Candara" pitchFamily="34" charset="0"/>
              </a:rPr>
              <a:t> (τα κύτταρά του κατά θέσεις ξεχωρίζουν σχηματίζοντας τα </a:t>
            </a:r>
            <a:r>
              <a:rPr lang="el-GR" sz="2000" b="1" i="1" dirty="0" err="1">
                <a:solidFill>
                  <a:srgbClr val="FFFFFF"/>
                </a:solidFill>
                <a:effectLst>
                  <a:outerShdw blurRad="38100" dist="38100" dir="2700000" algn="tl">
                    <a:srgbClr val="000000">
                      <a:alpha val="43137"/>
                    </a:srgbClr>
                  </a:outerShdw>
                </a:effectLst>
                <a:latin typeface="Candara" pitchFamily="34" charset="0"/>
              </a:rPr>
              <a:t>περικυκλικά</a:t>
            </a:r>
            <a:r>
              <a:rPr lang="el-GR" sz="2000" b="1" i="1" dirty="0">
                <a:solidFill>
                  <a:srgbClr val="FFFFFF"/>
                </a:solidFill>
                <a:effectLst>
                  <a:outerShdw blurRad="38100" dist="38100" dir="2700000" algn="tl">
                    <a:srgbClr val="000000">
                      <a:alpha val="43137"/>
                    </a:srgbClr>
                  </a:outerShdw>
                </a:effectLst>
                <a:latin typeface="Candara" pitchFamily="34" charset="0"/>
              </a:rPr>
              <a:t> </a:t>
            </a:r>
            <a:r>
              <a:rPr lang="el-GR" sz="2000" b="1" i="1" dirty="0" err="1">
                <a:solidFill>
                  <a:srgbClr val="FFFFFF"/>
                </a:solidFill>
                <a:effectLst>
                  <a:outerShdw blurRad="38100" dist="38100" dir="2700000" algn="tl">
                    <a:srgbClr val="000000">
                      <a:alpha val="43137"/>
                    </a:srgbClr>
                  </a:outerShdw>
                </a:effectLst>
                <a:latin typeface="Candara" pitchFamily="34" charset="0"/>
              </a:rPr>
              <a:t>πιλίδια</a:t>
            </a:r>
            <a:r>
              <a:rPr lang="el-GR" sz="2000" b="1" i="1" dirty="0">
                <a:solidFill>
                  <a:srgbClr val="FFFFFF"/>
                </a:solidFill>
                <a:effectLst>
                  <a:outerShdw blurRad="38100" dist="38100" dir="2700000" algn="tl">
                    <a:srgbClr val="000000">
                      <a:alpha val="43137"/>
                    </a:srgbClr>
                  </a:outerShdw>
                </a:effectLst>
                <a:latin typeface="Candara" pitchFamily="34" charset="0"/>
              </a:rPr>
              <a:t>)</a:t>
            </a:r>
          </a:p>
          <a:p>
            <a:pPr marL="269875" lvl="2" indent="-269875">
              <a:spcAft>
                <a:spcPts val="1800"/>
              </a:spcAft>
              <a:buClr>
                <a:srgbClr val="FFFF00"/>
              </a:buClr>
              <a:buSzPct val="150000"/>
              <a:buFont typeface="Wingdings" pitchFamily="2" charset="2"/>
              <a:buChar char="§"/>
              <a:tabLst>
                <a:tab pos="269875" algn="l"/>
              </a:tabLst>
              <a:defRPr/>
            </a:pPr>
            <a:r>
              <a:rPr lang="el-GR" sz="2000" b="1" i="1" dirty="0" err="1">
                <a:solidFill>
                  <a:srgbClr val="FFC000"/>
                </a:solidFill>
                <a:effectLst>
                  <a:outerShdw blurRad="38100" dist="38100" dir="2700000" algn="tl">
                    <a:srgbClr val="000000">
                      <a:alpha val="43137"/>
                    </a:srgbClr>
                  </a:outerShdw>
                </a:effectLst>
                <a:latin typeface="Candara" pitchFamily="34" charset="0"/>
              </a:rPr>
              <a:t>Ξυλωβιβλώδεις</a:t>
            </a:r>
            <a:r>
              <a:rPr lang="el-GR" sz="2000" b="1" i="1" dirty="0">
                <a:solidFill>
                  <a:srgbClr val="FFC000"/>
                </a:solidFill>
                <a:effectLst>
                  <a:outerShdw blurRad="38100" dist="38100" dir="2700000" algn="tl">
                    <a:srgbClr val="000000">
                      <a:alpha val="43137"/>
                    </a:srgbClr>
                  </a:outerShdw>
                </a:effectLst>
                <a:latin typeface="Candara" pitchFamily="34" charset="0"/>
              </a:rPr>
              <a:t> δεσμίδες </a:t>
            </a:r>
          </a:p>
          <a:p>
            <a:pPr marL="269875" lvl="2" indent="-269875">
              <a:spcAft>
                <a:spcPts val="1800"/>
              </a:spcAft>
              <a:buClr>
                <a:srgbClr val="FFFF00"/>
              </a:buClr>
              <a:buSzPct val="150000"/>
              <a:buFont typeface="Wingdings" pitchFamily="2" charset="2"/>
              <a:buChar char="§"/>
              <a:tabLst>
                <a:tab pos="269875" algn="l"/>
              </a:tabLst>
              <a:defRPr/>
            </a:pPr>
            <a:r>
              <a:rPr lang="el-GR" sz="2000" b="1" i="1" dirty="0" err="1">
                <a:solidFill>
                  <a:srgbClr val="FFC000"/>
                </a:solidFill>
                <a:effectLst>
                  <a:outerShdw blurRad="38100" dist="38100" dir="2700000" algn="tl">
                    <a:srgbClr val="000000">
                      <a:alpha val="43137"/>
                    </a:srgbClr>
                  </a:outerShdw>
                </a:effectLst>
                <a:latin typeface="Candara" pitchFamily="34" charset="0"/>
              </a:rPr>
              <a:t>Κάμβιο</a:t>
            </a:r>
            <a:r>
              <a:rPr lang="el-GR" sz="2000" b="1" i="1" dirty="0">
                <a:solidFill>
                  <a:srgbClr val="FFC000"/>
                </a:solidFill>
                <a:effectLst>
                  <a:outerShdw blurRad="38100" dist="38100" dir="2700000" algn="tl">
                    <a:srgbClr val="000000">
                      <a:alpha val="43137"/>
                    </a:srgbClr>
                  </a:outerShdw>
                </a:effectLst>
                <a:latin typeface="Candara" pitchFamily="34" charset="0"/>
              </a:rPr>
              <a:t> </a:t>
            </a:r>
            <a:r>
              <a:rPr lang="el-GR" sz="2000" b="1" i="1" dirty="0">
                <a:solidFill>
                  <a:srgbClr val="FFFFFF"/>
                </a:solidFill>
                <a:effectLst>
                  <a:outerShdw blurRad="38100" dist="38100" dir="2700000" algn="tl">
                    <a:srgbClr val="000000">
                      <a:alpha val="43137"/>
                    </a:srgbClr>
                  </a:outerShdw>
                </a:effectLst>
                <a:latin typeface="Candara" pitchFamily="34" charset="0"/>
              </a:rPr>
              <a:t>(</a:t>
            </a:r>
            <a:r>
              <a:rPr lang="el-GR" sz="2000" b="1" i="1" dirty="0" err="1">
                <a:solidFill>
                  <a:srgbClr val="FFFFFF"/>
                </a:solidFill>
                <a:effectLst>
                  <a:outerShdw blurRad="38100" dist="38100" dir="2700000" algn="tl">
                    <a:srgbClr val="000000">
                      <a:alpha val="43137"/>
                    </a:srgbClr>
                  </a:outerShdw>
                </a:effectLst>
                <a:latin typeface="Candara" pitchFamily="34" charset="0"/>
              </a:rPr>
              <a:t>μεριστωματικά</a:t>
            </a:r>
            <a:r>
              <a:rPr lang="el-GR" sz="2000" b="1" i="1" dirty="0">
                <a:solidFill>
                  <a:srgbClr val="FFFFFF"/>
                </a:solidFill>
                <a:effectLst>
                  <a:outerShdw blurRad="38100" dist="38100" dir="2700000" algn="tl">
                    <a:srgbClr val="000000">
                      <a:alpha val="43137"/>
                    </a:srgbClr>
                  </a:outerShdw>
                </a:effectLst>
                <a:latin typeface="Candara" pitchFamily="34" charset="0"/>
              </a:rPr>
              <a:t> κύτταρα – κατά τη γήρανση διαφοροποιούνται μετατρέποντας τη δομή του βλαστού από πρωτογενή σε δευτερογενή)</a:t>
            </a:r>
          </a:p>
          <a:p>
            <a:pPr marL="269875" lvl="2" indent="-269875">
              <a:spcAft>
                <a:spcPts val="1800"/>
              </a:spcAft>
              <a:buClr>
                <a:srgbClr val="FFFF00"/>
              </a:buClr>
              <a:buSzPct val="150000"/>
              <a:buFont typeface="Wingdings" pitchFamily="2" charset="2"/>
              <a:buChar char="§"/>
              <a:tabLst>
                <a:tab pos="269875" algn="l"/>
              </a:tabLst>
              <a:defRPr/>
            </a:pPr>
            <a:r>
              <a:rPr lang="el-GR" sz="2000" b="1" i="1" dirty="0">
                <a:solidFill>
                  <a:srgbClr val="FFC000"/>
                </a:solidFill>
                <a:effectLst>
                  <a:outerShdw blurRad="38100" dist="38100" dir="2700000" algn="tl">
                    <a:srgbClr val="000000">
                      <a:alpha val="43137"/>
                    </a:srgbClr>
                  </a:outerShdw>
                </a:effectLst>
                <a:latin typeface="Candara" pitchFamily="34" charset="0"/>
              </a:rPr>
              <a:t>Εντεριώνη</a:t>
            </a:r>
            <a:r>
              <a:rPr lang="el-GR" sz="2000" b="1" i="1" dirty="0">
                <a:solidFill>
                  <a:srgbClr val="FFFFFF"/>
                </a:solidFill>
                <a:effectLst>
                  <a:outerShdw blurRad="38100" dist="38100" dir="2700000" algn="tl">
                    <a:srgbClr val="000000">
                      <a:alpha val="43137"/>
                    </a:srgbClr>
                  </a:outerShdw>
                </a:effectLst>
                <a:latin typeface="Candara" pitchFamily="34" charset="0"/>
              </a:rPr>
              <a:t> (παρεγχυματικά κύτταρα)</a:t>
            </a:r>
            <a:endParaRPr lang="el-GR" sz="2000" b="1" i="1" dirty="0">
              <a:solidFill>
                <a:srgbClr val="FFC000"/>
              </a:solidFill>
              <a:effectLst>
                <a:outerShdw blurRad="38100" dist="38100" dir="2700000" algn="tl">
                  <a:srgbClr val="000000">
                    <a:alpha val="43137"/>
                  </a:srgbClr>
                </a:outerShdw>
              </a:effectLst>
              <a:latin typeface="Candara" pitchFamily="34" charset="0"/>
            </a:endParaRPr>
          </a:p>
        </p:txBody>
      </p:sp>
      <p:sp>
        <p:nvSpPr>
          <p:cNvPr id="44" name="Isosceles Triangle 4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 name="Picture 3">
            <a:extLst>
              <a:ext uri="{FF2B5EF4-FFF2-40B4-BE49-F238E27FC236}">
                <a16:creationId xmlns:a16="http://schemas.microsoft.com/office/drawing/2014/main" id="{E071D971-5881-D401-3FF4-4A92761FC7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75130" y="626890"/>
            <a:ext cx="5016989" cy="59548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757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4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03B6C3D0-F662-721B-5804-D2E348C1938A}"/>
              </a:ext>
            </a:extLst>
          </p:cNvPr>
          <p:cNvSpPr>
            <a:spLocks noGrp="1"/>
          </p:cNvSpPr>
          <p:nvPr>
            <p:ph type="title"/>
          </p:nvPr>
        </p:nvSpPr>
        <p:spPr>
          <a:xfrm>
            <a:off x="0" y="30957"/>
            <a:ext cx="2858610" cy="1904375"/>
          </a:xfrm>
        </p:spPr>
        <p:txBody>
          <a:bodyPr anchor="ctr">
            <a:normAutofit fontScale="90000"/>
          </a:bodyPr>
          <a:lstStyle/>
          <a:p>
            <a:r>
              <a:rPr lang="en-US" dirty="0" err="1">
                <a:latin typeface="+mn-lt"/>
              </a:rPr>
              <a:t>Αν</a:t>
            </a:r>
            <a:r>
              <a:rPr lang="en-US" dirty="0">
                <a:latin typeface="+mn-lt"/>
              </a:rPr>
              <a:t>ατομία ενός αμπελιού:</a:t>
            </a:r>
            <a:r>
              <a:rPr lang="el-GR" dirty="0">
                <a:latin typeface="+mn-lt"/>
              </a:rPr>
              <a:t> </a:t>
            </a:r>
            <a:r>
              <a:rPr lang="el-GR" kern="0" dirty="0">
                <a:latin typeface="+mn-lt"/>
              </a:rPr>
              <a:t>Βλαστός</a:t>
            </a:r>
            <a:endParaRPr lang="el-GR" dirty="0">
              <a:latin typeface="+mn-lt"/>
            </a:endParaRPr>
          </a:p>
        </p:txBody>
      </p:sp>
      <p:sp>
        <p:nvSpPr>
          <p:cNvPr id="44" name="Isosceles Triangle 4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7" name="Picture 4">
            <a:extLst>
              <a:ext uri="{FF2B5EF4-FFF2-40B4-BE49-F238E27FC236}">
                <a16:creationId xmlns:a16="http://schemas.microsoft.com/office/drawing/2014/main" id="{2854F95A-08DF-D871-4775-E2792DD25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9210" y="570988"/>
            <a:ext cx="9125332" cy="6201936"/>
          </a:xfrm>
          <a:prstGeom prst="rect">
            <a:avLst/>
          </a:prstGeom>
          <a:noFill/>
          <a:ln w="38100">
            <a:solidFill>
              <a:srgbClr val="92D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823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4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03B6C3D0-F662-721B-5804-D2E348C1938A}"/>
              </a:ext>
            </a:extLst>
          </p:cNvPr>
          <p:cNvSpPr>
            <a:spLocks noGrp="1"/>
          </p:cNvSpPr>
          <p:nvPr>
            <p:ph type="title"/>
          </p:nvPr>
        </p:nvSpPr>
        <p:spPr>
          <a:xfrm>
            <a:off x="0" y="30957"/>
            <a:ext cx="2858610" cy="1904375"/>
          </a:xfrm>
        </p:spPr>
        <p:txBody>
          <a:bodyPr anchor="ctr">
            <a:normAutofit fontScale="90000"/>
          </a:bodyPr>
          <a:lstStyle/>
          <a:p>
            <a:r>
              <a:rPr lang="en-US" dirty="0" err="1">
                <a:latin typeface="+mn-lt"/>
              </a:rPr>
              <a:t>Αν</a:t>
            </a:r>
            <a:r>
              <a:rPr lang="en-US" dirty="0">
                <a:latin typeface="+mn-lt"/>
              </a:rPr>
              <a:t>ατομία ενός αμπελιού:</a:t>
            </a:r>
            <a:r>
              <a:rPr lang="el-GR" dirty="0">
                <a:latin typeface="+mn-lt"/>
              </a:rPr>
              <a:t> </a:t>
            </a:r>
            <a:r>
              <a:rPr lang="el-GR" kern="0" dirty="0">
                <a:latin typeface="+mn-lt"/>
              </a:rPr>
              <a:t>Βλαστός</a:t>
            </a:r>
            <a:endParaRPr lang="el-GR" dirty="0">
              <a:latin typeface="+mn-lt"/>
            </a:endParaRPr>
          </a:p>
        </p:txBody>
      </p:sp>
      <p:sp>
        <p:nvSpPr>
          <p:cNvPr id="44" name="Isosceles Triangle 4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 name="Picture 2">
            <a:extLst>
              <a:ext uri="{FF2B5EF4-FFF2-40B4-BE49-F238E27FC236}">
                <a16:creationId xmlns:a16="http://schemas.microsoft.com/office/drawing/2014/main" id="{D14A6857-F5E0-4D46-5F80-CAE074935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4118" y="562977"/>
            <a:ext cx="7123113" cy="6119812"/>
          </a:xfrm>
          <a:prstGeom prst="rect">
            <a:avLst/>
          </a:prstGeom>
          <a:noFill/>
          <a:ln w="38100">
            <a:solidFill>
              <a:srgbClr val="92D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011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4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03B6C3D0-F662-721B-5804-D2E348C1938A}"/>
              </a:ext>
            </a:extLst>
          </p:cNvPr>
          <p:cNvSpPr>
            <a:spLocks noGrp="1"/>
          </p:cNvSpPr>
          <p:nvPr>
            <p:ph type="title"/>
          </p:nvPr>
        </p:nvSpPr>
        <p:spPr>
          <a:xfrm>
            <a:off x="0" y="30957"/>
            <a:ext cx="2858610" cy="1904375"/>
          </a:xfrm>
        </p:spPr>
        <p:txBody>
          <a:bodyPr anchor="ctr">
            <a:normAutofit fontScale="90000"/>
          </a:bodyPr>
          <a:lstStyle/>
          <a:p>
            <a:r>
              <a:rPr lang="en-US" dirty="0" err="1">
                <a:latin typeface="+mn-lt"/>
              </a:rPr>
              <a:t>Αν</a:t>
            </a:r>
            <a:r>
              <a:rPr lang="en-US" dirty="0">
                <a:latin typeface="+mn-lt"/>
              </a:rPr>
              <a:t>ατομία ενός αμπελιού:</a:t>
            </a:r>
            <a:r>
              <a:rPr lang="el-GR" dirty="0">
                <a:latin typeface="+mn-lt"/>
              </a:rPr>
              <a:t> </a:t>
            </a:r>
            <a:r>
              <a:rPr lang="el-GR" kern="0" dirty="0">
                <a:latin typeface="+mn-lt"/>
              </a:rPr>
              <a:t>Βλαστός</a:t>
            </a:r>
            <a:endParaRPr lang="el-GR" dirty="0">
              <a:latin typeface="+mn-lt"/>
            </a:endParaRPr>
          </a:p>
        </p:txBody>
      </p:sp>
      <p:sp>
        <p:nvSpPr>
          <p:cNvPr id="44" name="Isosceles Triangle 4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4" name="Picture 2">
            <a:extLst>
              <a:ext uri="{FF2B5EF4-FFF2-40B4-BE49-F238E27FC236}">
                <a16:creationId xmlns:a16="http://schemas.microsoft.com/office/drawing/2014/main" id="{3E449E00-9F85-6870-23A0-045BE915E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1969" y="439738"/>
            <a:ext cx="6119813" cy="6235700"/>
          </a:xfrm>
          <a:prstGeom prst="rect">
            <a:avLst/>
          </a:prstGeom>
          <a:noFill/>
          <a:ln w="38100">
            <a:solidFill>
              <a:srgbClr val="92D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748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468546-693F-30ED-D35F-E18DD53578FA}"/>
              </a:ext>
            </a:extLst>
          </p:cNvPr>
          <p:cNvSpPr>
            <a:spLocks noGrp="1"/>
          </p:cNvSpPr>
          <p:nvPr>
            <p:ph type="title"/>
          </p:nvPr>
        </p:nvSpPr>
        <p:spPr>
          <a:xfrm>
            <a:off x="5536734" y="609600"/>
            <a:ext cx="3737268" cy="1320800"/>
          </a:xfrm>
        </p:spPr>
        <p:txBody>
          <a:bodyPr>
            <a:normAutofit/>
          </a:bodyPr>
          <a:lstStyle/>
          <a:p>
            <a:r>
              <a:rPr lang="el-GR" dirty="0"/>
              <a:t>Βιβλιογραφία</a:t>
            </a:r>
          </a:p>
        </p:txBody>
      </p:sp>
      <p:sp>
        <p:nvSpPr>
          <p:cNvPr id="3" name="Θέση περιεχομένου 2">
            <a:extLst>
              <a:ext uri="{FF2B5EF4-FFF2-40B4-BE49-F238E27FC236}">
                <a16:creationId xmlns:a16="http://schemas.microsoft.com/office/drawing/2014/main" id="{79D8F933-7E63-0CC6-6854-1E9A80C2DD5D}"/>
              </a:ext>
            </a:extLst>
          </p:cNvPr>
          <p:cNvSpPr>
            <a:spLocks noGrp="1"/>
          </p:cNvSpPr>
          <p:nvPr>
            <p:ph idx="1"/>
          </p:nvPr>
        </p:nvSpPr>
        <p:spPr>
          <a:xfrm>
            <a:off x="5209563" y="2160589"/>
            <a:ext cx="4064439" cy="3880773"/>
          </a:xfrm>
        </p:spPr>
        <p:txBody>
          <a:bodyPr>
            <a:normAutofit/>
          </a:bodyPr>
          <a:lstStyle/>
          <a:p>
            <a:r>
              <a:rPr lang="el-GR" dirty="0">
                <a:effectLst/>
                <a:latin typeface="Calibri" panose="020F0502020204030204" pitchFamily="34" charset="0"/>
                <a:ea typeface="Calibri" panose="020F0502020204030204" pitchFamily="34" charset="0"/>
                <a:cs typeface="Calibri" panose="020F0502020204030204" pitchFamily="34" charset="0"/>
              </a:rPr>
              <a:t>Αφιέρωμα: Βήμα-Βήμα η Εγκατάσταση Ενός Σύγχρονου Αμπελώνα (Πρώτο Μέρος).” https://www.ypaithros.gr/bima-bima-egkatastasi-enos-sygxronou-ampelona-proto-meros/ (</a:t>
            </a:r>
            <a:r>
              <a:rPr lang="el-GR" dirty="0" err="1">
                <a:effectLst/>
                <a:latin typeface="Calibri" panose="020F0502020204030204" pitchFamily="34" charset="0"/>
                <a:ea typeface="Calibri" panose="020F0502020204030204" pitchFamily="34" charset="0"/>
                <a:cs typeface="Calibri" panose="020F0502020204030204" pitchFamily="34" charset="0"/>
              </a:rPr>
              <a:t>February</a:t>
            </a:r>
            <a:r>
              <a:rPr lang="el-GR" dirty="0">
                <a:effectLst/>
                <a:latin typeface="Calibri" panose="020F0502020204030204" pitchFamily="34" charset="0"/>
                <a:ea typeface="Calibri" panose="020F0502020204030204" pitchFamily="34" charset="0"/>
                <a:cs typeface="Calibri" panose="020F0502020204030204" pitchFamily="34" charset="0"/>
              </a:rPr>
              <a:t> 25, 2023).</a:t>
            </a:r>
          </a:p>
          <a:p>
            <a:r>
              <a:rPr lang="el-GR" sz="1800" dirty="0">
                <a:effectLst/>
                <a:latin typeface="Calibri" panose="020F0502020204030204" pitchFamily="34" charset="0"/>
                <a:ea typeface="Calibri" panose="020F0502020204030204" pitchFamily="34" charset="0"/>
                <a:cs typeface="Calibri" panose="020F0502020204030204" pitchFamily="34" charset="0"/>
              </a:rPr>
              <a:t>“</a:t>
            </a:r>
            <a:r>
              <a:rPr lang="el-GR" sz="1800" dirty="0" err="1">
                <a:effectLst/>
                <a:latin typeface="Calibri" panose="020F0502020204030204" pitchFamily="34" charset="0"/>
                <a:ea typeface="Calibri" panose="020F0502020204030204" pitchFamily="34" charset="0"/>
                <a:cs typeface="Calibri" panose="020F0502020204030204" pitchFamily="34" charset="0"/>
              </a:rPr>
              <a:t>Vitis</a:t>
            </a:r>
            <a:r>
              <a:rPr lang="el-GR" sz="1800" dirty="0">
                <a:effectLst/>
                <a:latin typeface="Calibri" panose="020F0502020204030204" pitchFamily="34" charset="0"/>
                <a:ea typeface="Calibri" panose="020F0502020204030204" pitchFamily="34" charset="0"/>
                <a:cs typeface="Calibri" panose="020F0502020204030204" pitchFamily="34" charset="0"/>
              </a:rPr>
              <a:t> L. | </a:t>
            </a:r>
            <a:r>
              <a:rPr lang="el-GR" sz="1800" dirty="0" err="1">
                <a:effectLst/>
                <a:latin typeface="Calibri" panose="020F0502020204030204" pitchFamily="34" charset="0"/>
                <a:ea typeface="Calibri" panose="020F0502020204030204" pitchFamily="34" charset="0"/>
                <a:cs typeface="Calibri" panose="020F0502020204030204" pitchFamily="34" charset="0"/>
              </a:rPr>
              <a:t>Plants</a:t>
            </a:r>
            <a:r>
              <a:rPr lang="el-GR" sz="1800" dirty="0">
                <a:effectLst/>
                <a:latin typeface="Calibri" panose="020F0502020204030204" pitchFamily="34" charset="0"/>
                <a:ea typeface="Calibri" panose="020F0502020204030204" pitchFamily="34" charset="0"/>
                <a:cs typeface="Calibri" panose="020F0502020204030204" pitchFamily="34" charset="0"/>
              </a:rPr>
              <a:t> of the World Online | </a:t>
            </a:r>
            <a:r>
              <a:rPr lang="el-GR" sz="1800" dirty="0" err="1">
                <a:effectLst/>
                <a:latin typeface="Calibri" panose="020F0502020204030204" pitchFamily="34" charset="0"/>
                <a:ea typeface="Calibri" panose="020F0502020204030204" pitchFamily="34" charset="0"/>
                <a:cs typeface="Calibri" panose="020F0502020204030204" pitchFamily="34" charset="0"/>
              </a:rPr>
              <a:t>Kew</a:t>
            </a:r>
            <a:r>
              <a:rPr lang="el-GR" sz="1800" dirty="0">
                <a:effectLst/>
                <a:latin typeface="Calibri" panose="020F0502020204030204" pitchFamily="34" charset="0"/>
                <a:ea typeface="Calibri" panose="020F0502020204030204" pitchFamily="34" charset="0"/>
                <a:cs typeface="Calibri" panose="020F0502020204030204" pitchFamily="34" charset="0"/>
              </a:rPr>
              <a:t> </a:t>
            </a:r>
            <a:r>
              <a:rPr lang="el-GR" sz="1800" dirty="0" err="1">
                <a:effectLst/>
                <a:latin typeface="Calibri" panose="020F0502020204030204" pitchFamily="34" charset="0"/>
                <a:ea typeface="Calibri" panose="020F0502020204030204" pitchFamily="34" charset="0"/>
                <a:cs typeface="Calibri" panose="020F0502020204030204" pitchFamily="34" charset="0"/>
              </a:rPr>
              <a:t>Science</a:t>
            </a:r>
            <a:r>
              <a:rPr lang="el-GR" sz="1800" dirty="0">
                <a:effectLst/>
                <a:latin typeface="Calibri" panose="020F0502020204030204" pitchFamily="34" charset="0"/>
                <a:ea typeface="Calibri" panose="020F0502020204030204" pitchFamily="34" charset="0"/>
                <a:cs typeface="Calibri" panose="020F0502020204030204" pitchFamily="34" charset="0"/>
              </a:rPr>
              <a:t>.” https://powo.science.kew.org/taxon/urn:lsid:ipni.org:names:325876-2 (</a:t>
            </a:r>
            <a:r>
              <a:rPr lang="el-GR" sz="1800" dirty="0" err="1">
                <a:effectLst/>
                <a:latin typeface="Calibri" panose="020F0502020204030204" pitchFamily="34" charset="0"/>
                <a:ea typeface="Calibri" panose="020F0502020204030204" pitchFamily="34" charset="0"/>
                <a:cs typeface="Calibri" panose="020F0502020204030204" pitchFamily="34" charset="0"/>
              </a:rPr>
              <a:t>February</a:t>
            </a:r>
            <a:r>
              <a:rPr lang="el-GR" sz="1800" dirty="0">
                <a:effectLst/>
                <a:latin typeface="Calibri" panose="020F0502020204030204" pitchFamily="34" charset="0"/>
                <a:ea typeface="Calibri" panose="020F0502020204030204" pitchFamily="34" charset="0"/>
                <a:cs typeface="Calibri" panose="020F0502020204030204" pitchFamily="34" charset="0"/>
              </a:rPr>
              <a:t> 23, 2023).</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pic>
        <p:nvPicPr>
          <p:cNvPr id="5" name="Εικόνα 4" descr="Εικόνα που περιέχει χιόνι, υπαίθριος&#10;&#10;Περιγραφή που δημιουργήθηκε αυτόματα">
            <a:extLst>
              <a:ext uri="{FF2B5EF4-FFF2-40B4-BE49-F238E27FC236}">
                <a16:creationId xmlns:a16="http://schemas.microsoft.com/office/drawing/2014/main" id="{EEF4F702-2F53-7F2A-3AA4-038C40B7C151}"/>
              </a:ext>
            </a:extLst>
          </p:cNvPr>
          <p:cNvPicPr>
            <a:picLocks noChangeAspect="1"/>
          </p:cNvPicPr>
          <p:nvPr/>
        </p:nvPicPr>
        <p:blipFill rotWithShape="1">
          <a:blip r:embed="rId2">
            <a:extLst>
              <a:ext uri="{28A0092B-C50C-407E-A947-70E740481C1C}">
                <a14:useLocalDpi xmlns:a14="http://schemas.microsoft.com/office/drawing/2010/main" val="0"/>
              </a:ext>
            </a:extLst>
          </a:blip>
          <a:srcRect l="1667"/>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91053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BD9B38-385C-A373-D612-FD7D84B1FCA9}"/>
              </a:ext>
            </a:extLst>
          </p:cNvPr>
          <p:cNvSpPr txBox="1"/>
          <p:nvPr/>
        </p:nvSpPr>
        <p:spPr>
          <a:xfrm>
            <a:off x="612648" y="1078992"/>
            <a:ext cx="6272784" cy="1545336"/>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kumimoji="0" lang="en-US" sz="3300" b="1" i="0" u="none" strike="noStrike" kern="1200" cap="none" normalizeH="0" baseline="0" dirty="0">
                <a:ln>
                  <a:noFill/>
                </a:ln>
                <a:solidFill>
                  <a:schemeClr val="tx1"/>
                </a:solidFill>
                <a:effectLst>
                  <a:outerShdw blurRad="38100" dist="38100" dir="2700000" algn="tl">
                    <a:srgbClr val="000000"/>
                  </a:outerShdw>
                </a:effectLst>
                <a:latin typeface="+mj-lt"/>
                <a:ea typeface="+mj-ea"/>
                <a:cs typeface="+mj-cs"/>
              </a:rPr>
              <a:t>ΣΥΝΟΜΟΤΑΞΙΑ (</a:t>
            </a:r>
            <a:r>
              <a:rPr kumimoji="0" lang="en-US" sz="3300" b="1" i="1" u="none" strike="noStrike" kern="1200" cap="none" normalizeH="0" baseline="0" dirty="0">
                <a:ln>
                  <a:noFill/>
                </a:ln>
                <a:solidFill>
                  <a:schemeClr val="tx1"/>
                </a:solidFill>
                <a:effectLst>
                  <a:outerShdw blurRad="38100" dist="38100" dir="2700000" algn="tl">
                    <a:srgbClr val="000000"/>
                  </a:outerShdw>
                </a:effectLst>
                <a:latin typeface="+mj-lt"/>
                <a:ea typeface="+mj-ea"/>
                <a:cs typeface="+mj-cs"/>
              </a:rPr>
              <a:t>DIVISIO</a:t>
            </a:r>
            <a:r>
              <a:rPr kumimoji="0" lang="en-US" sz="3300" b="1" i="0" u="none" strike="noStrike" kern="1200" cap="none" normalizeH="0" baseline="0" dirty="0">
                <a:ln>
                  <a:noFill/>
                </a:ln>
                <a:solidFill>
                  <a:schemeClr val="tx1"/>
                </a:solidFill>
                <a:effectLst>
                  <a:outerShdw blurRad="38100" dist="38100" dir="2700000" algn="tl">
                    <a:srgbClr val="000000"/>
                  </a:outerShdw>
                </a:effectLst>
                <a:latin typeface="+mj-lt"/>
                <a:ea typeface="+mj-ea"/>
                <a:cs typeface="+mj-cs"/>
              </a:rPr>
              <a:t>):</a:t>
            </a:r>
            <a:r>
              <a:rPr kumimoji="0" lang="en-US" sz="3300" b="1" i="0" u="none" strike="noStrike" kern="1200" cap="none" normalizeH="0" baseline="0" dirty="0" err="1">
                <a:ln>
                  <a:noFill/>
                </a:ln>
                <a:solidFill>
                  <a:schemeClr val="tx1"/>
                </a:solidFill>
                <a:effectLst>
                  <a:outerShdw blurRad="38100" dist="38100" dir="2700000" algn="tl">
                    <a:srgbClr val="000000"/>
                  </a:outerShdw>
                </a:effectLst>
                <a:latin typeface="+mj-lt"/>
                <a:ea typeface="+mj-ea"/>
                <a:cs typeface="+mj-cs"/>
              </a:rPr>
              <a:t>Αγγειόσ</a:t>
            </a:r>
            <a:r>
              <a:rPr kumimoji="0" lang="en-US" sz="3300" b="1" i="0" u="none" strike="noStrike" kern="1200" cap="none" normalizeH="0" baseline="0" dirty="0">
                <a:ln>
                  <a:noFill/>
                </a:ln>
                <a:solidFill>
                  <a:schemeClr val="tx1"/>
                </a:solidFill>
                <a:effectLst>
                  <a:outerShdw blurRad="38100" dist="38100" dir="2700000" algn="tl">
                    <a:srgbClr val="000000"/>
                  </a:outerShdw>
                </a:effectLst>
                <a:latin typeface="+mj-lt"/>
                <a:ea typeface="+mj-ea"/>
                <a:cs typeface="+mj-cs"/>
              </a:rPr>
              <a:t>περμα </a:t>
            </a:r>
            <a:endParaRPr kumimoji="0" lang="el-GR" sz="3300" b="1" i="0" u="none" strike="noStrike" kern="1200" cap="none" normalizeH="0" baseline="0" dirty="0">
              <a:ln>
                <a:noFill/>
              </a:ln>
              <a:solidFill>
                <a:schemeClr val="tx1"/>
              </a:solidFill>
              <a:effectLst>
                <a:outerShdw blurRad="38100" dist="38100" dir="2700000" algn="tl">
                  <a:srgbClr val="000000"/>
                </a:outerShdw>
              </a:effectLst>
              <a:latin typeface="+mj-lt"/>
              <a:ea typeface="+mj-ea"/>
              <a:cs typeface="+mj-cs"/>
            </a:endParaRPr>
          </a:p>
          <a:p>
            <a:pPr>
              <a:lnSpc>
                <a:spcPct val="90000"/>
              </a:lnSpc>
              <a:spcBef>
                <a:spcPct val="0"/>
              </a:spcBef>
              <a:spcAft>
                <a:spcPts val="600"/>
              </a:spcAft>
            </a:pPr>
            <a:r>
              <a:rPr kumimoji="0" lang="en-US" sz="3300" b="1" i="0" u="none" strike="noStrike" kern="1200" cap="none" normalizeH="0" baseline="0" dirty="0">
                <a:ln>
                  <a:noFill/>
                </a:ln>
                <a:solidFill>
                  <a:schemeClr val="tx1"/>
                </a:solidFill>
                <a:effectLst>
                  <a:outerShdw blurRad="38100" dist="38100" dir="2700000" algn="tl">
                    <a:srgbClr val="000000"/>
                  </a:outerShdw>
                </a:effectLst>
                <a:latin typeface="+mj-lt"/>
                <a:ea typeface="+mj-ea"/>
                <a:cs typeface="+mj-cs"/>
              </a:rPr>
              <a:t>(</a:t>
            </a:r>
            <a:r>
              <a:rPr kumimoji="0" lang="en-US" sz="3300" b="1" i="1" u="none" strike="noStrike" kern="1200" cap="none" normalizeH="0" baseline="0" dirty="0" err="1">
                <a:ln>
                  <a:noFill/>
                </a:ln>
                <a:solidFill>
                  <a:schemeClr val="tx1"/>
                </a:solidFill>
                <a:effectLst>
                  <a:outerShdw blurRad="38100" dist="38100" dir="2700000" algn="tl">
                    <a:srgbClr val="000000"/>
                  </a:outerShdw>
                </a:effectLst>
                <a:latin typeface="+mj-lt"/>
                <a:ea typeface="+mj-ea"/>
                <a:cs typeface="+mj-cs"/>
              </a:rPr>
              <a:t>Magnoliophyta</a:t>
            </a:r>
            <a:r>
              <a:rPr kumimoji="0" lang="el-GR" sz="3300" b="1" i="1" u="none" strike="noStrike" kern="1200" cap="none" normalizeH="0" baseline="0" dirty="0">
                <a:ln>
                  <a:noFill/>
                </a:ln>
                <a:solidFill>
                  <a:schemeClr val="tx1"/>
                </a:solidFill>
                <a:effectLst>
                  <a:outerShdw blurRad="38100" dist="38100" dir="2700000" algn="tl">
                    <a:srgbClr val="000000"/>
                  </a:outerShdw>
                </a:effectLst>
                <a:latin typeface="+mj-lt"/>
                <a:ea typeface="+mj-ea"/>
                <a:cs typeface="+mj-cs"/>
              </a:rPr>
              <a:t>)</a:t>
            </a:r>
            <a:endParaRPr kumimoji="0" lang="en-US" sz="3300" b="1" i="0" u="none" strike="noStrike" kern="1200" cap="none" normalizeH="0" baseline="0" dirty="0">
              <a:ln>
                <a:noFill/>
              </a:ln>
              <a:solidFill>
                <a:schemeClr val="tx1"/>
              </a:solidFill>
              <a:effectLst>
                <a:outerShdw blurRad="38100" dist="38100" dir="2700000" algn="tl">
                  <a:srgbClr val="000000"/>
                </a:outerShdw>
              </a:effectLst>
              <a:latin typeface="+mj-lt"/>
              <a:ea typeface="+mj-ea"/>
              <a:cs typeface="+mj-cs"/>
            </a:endParaRPr>
          </a:p>
          <a:p>
            <a:pPr>
              <a:lnSpc>
                <a:spcPct val="90000"/>
              </a:lnSpc>
              <a:spcBef>
                <a:spcPct val="0"/>
              </a:spcBef>
              <a:spcAft>
                <a:spcPts val="600"/>
              </a:spcAft>
            </a:pPr>
            <a:endParaRPr lang="en-US" sz="3300" kern="1200" dirty="0">
              <a:solidFill>
                <a:schemeClr val="tx1"/>
              </a:solidFill>
              <a:latin typeface="+mj-lt"/>
              <a:ea typeface="+mj-ea"/>
              <a:cs typeface="+mj-cs"/>
            </a:endParaRPr>
          </a:p>
        </p:txBody>
      </p:sp>
      <p:pic>
        <p:nvPicPr>
          <p:cNvPr id="7" name="Εικόνα 6">
            <a:extLst>
              <a:ext uri="{FF2B5EF4-FFF2-40B4-BE49-F238E27FC236}">
                <a16:creationId xmlns:a16="http://schemas.microsoft.com/office/drawing/2014/main" id="{2A1E9CFF-DCE5-3934-0CDF-A9F2E9B9CF06}"/>
              </a:ext>
            </a:extLst>
          </p:cNvPr>
          <p:cNvPicPr>
            <a:picLocks noChangeAspect="1"/>
          </p:cNvPicPr>
          <p:nvPr/>
        </p:nvPicPr>
        <p:blipFill rotWithShape="1">
          <a:blip r:embed="rId2"/>
          <a:srcRect t="8585" b="16965"/>
          <a:stretch/>
        </p:blipFill>
        <p:spPr>
          <a:xfrm>
            <a:off x="7684008" y="1"/>
            <a:ext cx="4507992" cy="2240280"/>
          </a:xfrm>
          <a:prstGeom prst="rect">
            <a:avLst/>
          </a:prstGeom>
        </p:spPr>
      </p:pic>
      <p:sp>
        <p:nvSpPr>
          <p:cNvPr id="6" name="TextBox 5">
            <a:extLst>
              <a:ext uri="{FF2B5EF4-FFF2-40B4-BE49-F238E27FC236}">
                <a16:creationId xmlns:a16="http://schemas.microsoft.com/office/drawing/2014/main" id="{011900B2-6CC5-D1C8-552E-2F544B1CB6EE}"/>
              </a:ext>
            </a:extLst>
          </p:cNvPr>
          <p:cNvSpPr txBox="1"/>
          <p:nvPr/>
        </p:nvSpPr>
        <p:spPr>
          <a:xfrm>
            <a:off x="612648" y="3355848"/>
            <a:ext cx="6272784" cy="282549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a:t>Τα αγγειόσπερμα (αγγείο+σπέρμα, δηλαδή εκείνα που περιβάλλουν τους σπόρους τους με αγγεία), χαρακτηριζόμενα με στενότερη σημασία και “Ανθοφόρα” ή “Ανθισµένα φυτά”. Σήμερα περιλαμβάνουν το 85% των φυτών που υπάρχουν στη γη.</a:t>
            </a:r>
          </a:p>
        </p:txBody>
      </p:sp>
      <p:pic>
        <p:nvPicPr>
          <p:cNvPr id="10" name="Εικόνα 9">
            <a:extLst>
              <a:ext uri="{FF2B5EF4-FFF2-40B4-BE49-F238E27FC236}">
                <a16:creationId xmlns:a16="http://schemas.microsoft.com/office/drawing/2014/main" id="{C88285B7-6031-34D7-4E2E-FE6B1C808581}"/>
              </a:ext>
            </a:extLst>
          </p:cNvPr>
          <p:cNvPicPr>
            <a:picLocks noChangeAspect="1"/>
          </p:cNvPicPr>
          <p:nvPr/>
        </p:nvPicPr>
        <p:blipFill rotWithShape="1">
          <a:blip r:embed="rId3"/>
          <a:srcRect t="11303" b="14247"/>
          <a:stretch/>
        </p:blipFill>
        <p:spPr>
          <a:xfrm>
            <a:off x="7684008" y="2308860"/>
            <a:ext cx="4507992" cy="2240280"/>
          </a:xfrm>
          <a:prstGeom prst="rect">
            <a:avLst/>
          </a:prstGeom>
        </p:spPr>
      </p:pic>
      <p:pic>
        <p:nvPicPr>
          <p:cNvPr id="9" name="Εικόνα 8">
            <a:extLst>
              <a:ext uri="{FF2B5EF4-FFF2-40B4-BE49-F238E27FC236}">
                <a16:creationId xmlns:a16="http://schemas.microsoft.com/office/drawing/2014/main" id="{724A6657-84C8-D000-D511-EC3341D4B70B}"/>
              </a:ext>
            </a:extLst>
          </p:cNvPr>
          <p:cNvPicPr>
            <a:picLocks noChangeAspect="1"/>
          </p:cNvPicPr>
          <p:nvPr/>
        </p:nvPicPr>
        <p:blipFill rotWithShape="1">
          <a:blip r:embed="rId4"/>
          <a:srcRect t="14965" b="10585"/>
          <a:stretch/>
        </p:blipFill>
        <p:spPr>
          <a:xfrm>
            <a:off x="7684008" y="4617720"/>
            <a:ext cx="4507992" cy="2240280"/>
          </a:xfrm>
          <a:prstGeom prst="rect">
            <a:avLst/>
          </a:prstGeom>
        </p:spPr>
      </p:pic>
    </p:spTree>
    <p:extLst>
      <p:ext uri="{BB962C8B-B14F-4D97-AF65-F5344CB8AC3E}">
        <p14:creationId xmlns:p14="http://schemas.microsoft.com/office/powerpoint/2010/main" val="3460291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699BCF-684B-A591-0524-BD14EE4692AE}"/>
              </a:ext>
            </a:extLst>
          </p:cNvPr>
          <p:cNvSpPr>
            <a:spLocks noGrp="1"/>
          </p:cNvSpPr>
          <p:nvPr>
            <p:ph type="title"/>
          </p:nvPr>
        </p:nvSpPr>
        <p:spPr>
          <a:xfrm>
            <a:off x="990600" y="4642583"/>
            <a:ext cx="10210800" cy="1099845"/>
          </a:xfrm>
        </p:spPr>
        <p:txBody>
          <a:bodyPr vert="horz" lIns="91440" tIns="45720" rIns="91440" bIns="45720" rtlCol="0" anchor="b">
            <a:normAutofit/>
          </a:bodyPr>
          <a:lstStyle/>
          <a:p>
            <a:pPr algn="ctr"/>
            <a:r>
              <a:rPr lang="en-US" sz="6000" b="1" kern="1200" dirty="0" err="1">
                <a:solidFill>
                  <a:schemeClr val="tx1"/>
                </a:solidFill>
                <a:latin typeface="+mj-lt"/>
                <a:ea typeface="+mj-ea"/>
                <a:cs typeface="+mj-cs"/>
              </a:rPr>
              <a:t>Γυμνόσ</a:t>
            </a:r>
            <a:r>
              <a:rPr lang="en-US" sz="6000" b="1" kern="1200" dirty="0">
                <a:solidFill>
                  <a:schemeClr val="tx1"/>
                </a:solidFill>
                <a:latin typeface="+mj-lt"/>
                <a:ea typeface="+mj-ea"/>
                <a:cs typeface="+mj-cs"/>
              </a:rPr>
              <a:t>περμα</a:t>
            </a:r>
            <a:endParaRPr lang="en-US" sz="6000" kern="1200" dirty="0">
              <a:solidFill>
                <a:schemeClr val="tx1"/>
              </a:solidFill>
              <a:latin typeface="+mj-lt"/>
              <a:ea typeface="+mj-ea"/>
              <a:cs typeface="+mj-cs"/>
            </a:endParaRPr>
          </a:p>
        </p:txBody>
      </p:sp>
      <p:sp>
        <p:nvSpPr>
          <p:cNvPr id="21" name="Content Placeholder 11">
            <a:extLst>
              <a:ext uri="{FF2B5EF4-FFF2-40B4-BE49-F238E27FC236}">
                <a16:creationId xmlns:a16="http://schemas.microsoft.com/office/drawing/2014/main" id="{BD140FCF-C270-4F6F-C804-018533652D9F}"/>
              </a:ext>
            </a:extLst>
          </p:cNvPr>
          <p:cNvSpPr>
            <a:spLocks noGrp="1"/>
          </p:cNvSpPr>
          <p:nvPr>
            <p:ph idx="1"/>
          </p:nvPr>
        </p:nvSpPr>
        <p:spPr>
          <a:xfrm>
            <a:off x="990600" y="5742428"/>
            <a:ext cx="10210800" cy="528429"/>
          </a:xfrm>
        </p:spPr>
        <p:txBody>
          <a:bodyPr vert="horz" lIns="91440" tIns="45720" rIns="91440" bIns="45720" rtlCol="0">
            <a:normAutofit/>
          </a:bodyPr>
          <a:lstStyle/>
          <a:p>
            <a:pPr marL="0" indent="0" algn="ctr">
              <a:buClr>
                <a:srgbClr val="455134"/>
              </a:buClr>
              <a:buNone/>
            </a:pPr>
            <a:r>
              <a:rPr lang="en-US" sz="2400" b="1" kern="1200">
                <a:solidFill>
                  <a:schemeClr val="tx1"/>
                </a:solidFill>
                <a:latin typeface="+mn-lt"/>
                <a:ea typeface="+mn-ea"/>
                <a:cs typeface="+mn-cs"/>
              </a:rPr>
              <a:t>οι καρποί δεν περιβάλλονται από προστατευτικές δομές</a:t>
            </a:r>
            <a:endParaRPr lang="en-US" sz="2400" kern="1200">
              <a:solidFill>
                <a:schemeClr val="tx1"/>
              </a:solidFill>
              <a:latin typeface="+mn-lt"/>
              <a:ea typeface="+mn-ea"/>
              <a:cs typeface="+mn-cs"/>
            </a:endParaRPr>
          </a:p>
        </p:txBody>
      </p:sp>
      <p:pic>
        <p:nvPicPr>
          <p:cNvPr id="5" name="Εικόνα 4" descr="Εικόνα που περιέχει δέντρο, φυτό, κωνοφόρο, φύλλο&#10;&#10;Περιγραφή που δημιουργήθηκε αυτόματα">
            <a:extLst>
              <a:ext uri="{FF2B5EF4-FFF2-40B4-BE49-F238E27FC236}">
                <a16:creationId xmlns:a16="http://schemas.microsoft.com/office/drawing/2014/main" id="{2CFC1868-A4E2-486A-88BF-BD47EB226B6C}"/>
              </a:ext>
            </a:extLst>
          </p:cNvPr>
          <p:cNvPicPr>
            <a:picLocks noChangeAspect="1"/>
          </p:cNvPicPr>
          <p:nvPr/>
        </p:nvPicPr>
        <p:blipFill rotWithShape="1">
          <a:blip r:embed="rId2"/>
          <a:srcRect l="8404" r="18949"/>
          <a:stretch/>
        </p:blipFill>
        <p:spPr>
          <a:xfrm>
            <a:off x="4463937" y="464017"/>
            <a:ext cx="3582641" cy="3291840"/>
          </a:xfrm>
          <a:prstGeom prst="rect">
            <a:avLst/>
          </a:prstGeom>
        </p:spPr>
      </p:pic>
      <p:pic>
        <p:nvPicPr>
          <p:cNvPr id="4" name="Θέση περιεχομένου 3" descr="Εικόνα που περιέχει δέντρο, φυτό, κωνοφόρο&#10;&#10;Περιγραφή που δημιουργήθηκε αυτόματα">
            <a:extLst>
              <a:ext uri="{FF2B5EF4-FFF2-40B4-BE49-F238E27FC236}">
                <a16:creationId xmlns:a16="http://schemas.microsoft.com/office/drawing/2014/main" id="{9891218E-A78F-CEE6-150E-F37AF38F42F7}"/>
              </a:ext>
            </a:extLst>
          </p:cNvPr>
          <p:cNvPicPr>
            <a:picLocks noChangeAspect="1"/>
          </p:cNvPicPr>
          <p:nvPr/>
        </p:nvPicPr>
        <p:blipFill rotWithShape="1">
          <a:blip r:embed="rId3"/>
          <a:srcRect l="26118" r="4497"/>
          <a:stretch/>
        </p:blipFill>
        <p:spPr>
          <a:xfrm>
            <a:off x="8368142" y="476951"/>
            <a:ext cx="3421774" cy="3291840"/>
          </a:xfrm>
          <a:prstGeom prst="rect">
            <a:avLst/>
          </a:prstGeom>
        </p:spPr>
      </p:pic>
      <p:pic>
        <p:nvPicPr>
          <p:cNvPr id="8" name="Εικόνα 7" descr="Εικόνα που περιέχει δέντρο, υπαίθριος, φύση, καπνός&#10;&#10;Περιγραφή που δημιουργήθηκε αυτόματα">
            <a:extLst>
              <a:ext uri="{FF2B5EF4-FFF2-40B4-BE49-F238E27FC236}">
                <a16:creationId xmlns:a16="http://schemas.microsoft.com/office/drawing/2014/main" id="{70C6DA77-8D36-368B-C63E-CEFECB01812C}"/>
              </a:ext>
            </a:extLst>
          </p:cNvPr>
          <p:cNvPicPr>
            <a:picLocks noChangeAspect="1"/>
          </p:cNvPicPr>
          <p:nvPr/>
        </p:nvPicPr>
        <p:blipFill rotWithShape="1">
          <a:blip r:embed="rId4"/>
          <a:srcRect l="17001" r="10353"/>
          <a:stretch/>
        </p:blipFill>
        <p:spPr>
          <a:xfrm>
            <a:off x="640079" y="464017"/>
            <a:ext cx="3582642" cy="3291840"/>
          </a:xfrm>
          <a:prstGeom prst="rect">
            <a:avLst/>
          </a:prstGeom>
        </p:spPr>
      </p:pic>
    </p:spTree>
    <p:extLst>
      <p:ext uri="{BB962C8B-B14F-4D97-AF65-F5344CB8AC3E}">
        <p14:creationId xmlns:p14="http://schemas.microsoft.com/office/powerpoint/2010/main" val="1614140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Εικόνα 7" descr="Εικόνα που περιέχει φασόλι, πιάτο, λαχανικό&#10;&#10;Περιγραφή που δημιουργήθηκε αυτόματα">
            <a:extLst>
              <a:ext uri="{FF2B5EF4-FFF2-40B4-BE49-F238E27FC236}">
                <a16:creationId xmlns:a16="http://schemas.microsoft.com/office/drawing/2014/main" id="{E27180F0-4CCE-4CFB-CA7D-487EE1985D63}"/>
              </a:ext>
            </a:extLst>
          </p:cNvPr>
          <p:cNvPicPr>
            <a:picLocks noChangeAspect="1"/>
          </p:cNvPicPr>
          <p:nvPr/>
        </p:nvPicPr>
        <p:blipFill rotWithShape="1">
          <a:blip r:embed="rId2"/>
          <a:srcRect l="15188" r="19280" b="-2"/>
          <a:stretch/>
        </p:blipFill>
        <p:spPr>
          <a:xfrm>
            <a:off x="20" y="-6"/>
            <a:ext cx="3931900" cy="4005072"/>
          </a:xfrm>
          <a:prstGeom prst="rect">
            <a:avLst/>
          </a:prstGeom>
        </p:spPr>
      </p:pic>
      <p:pic>
        <p:nvPicPr>
          <p:cNvPr id="7" name="Εικόνα 6" descr="Εικόνα που περιέχει παξιμάδι, φρούτο, σκούρος&#10;&#10;Περιγραφή που δημιουργήθηκε αυτόματα">
            <a:extLst>
              <a:ext uri="{FF2B5EF4-FFF2-40B4-BE49-F238E27FC236}">
                <a16:creationId xmlns:a16="http://schemas.microsoft.com/office/drawing/2014/main" id="{30EBEEE6-9279-F996-6D0B-AF7F0F271489}"/>
              </a:ext>
            </a:extLst>
          </p:cNvPr>
          <p:cNvPicPr>
            <a:picLocks noChangeAspect="1"/>
          </p:cNvPicPr>
          <p:nvPr/>
        </p:nvPicPr>
        <p:blipFill rotWithShape="1">
          <a:blip r:embed="rId3"/>
          <a:srcRect l="17632" r="8737" b="-2"/>
          <a:stretch/>
        </p:blipFill>
        <p:spPr>
          <a:xfrm>
            <a:off x="4130040" y="6"/>
            <a:ext cx="3931920" cy="4005071"/>
          </a:xfrm>
          <a:prstGeom prst="rect">
            <a:avLst/>
          </a:prstGeom>
        </p:spPr>
      </p:pic>
      <p:pic>
        <p:nvPicPr>
          <p:cNvPr id="5" name="Εικόνα 4" descr="Εικόνα που περιέχει φυτό, πράσινο, φύλλο, τεμαχισμένος&#10;&#10;Περιγραφή που δημιουργήθηκε αυτόματα">
            <a:extLst>
              <a:ext uri="{FF2B5EF4-FFF2-40B4-BE49-F238E27FC236}">
                <a16:creationId xmlns:a16="http://schemas.microsoft.com/office/drawing/2014/main" id="{6C5D42DC-7677-AD90-1012-1431BFF210F0}"/>
              </a:ext>
            </a:extLst>
          </p:cNvPr>
          <p:cNvPicPr>
            <a:picLocks noChangeAspect="1"/>
          </p:cNvPicPr>
          <p:nvPr/>
        </p:nvPicPr>
        <p:blipFill rotWithShape="1">
          <a:blip r:embed="rId4"/>
          <a:srcRect l="20258" r="24518" b="-2"/>
          <a:stretch/>
        </p:blipFill>
        <p:spPr>
          <a:xfrm>
            <a:off x="8260080" y="-1"/>
            <a:ext cx="3931920" cy="4005072"/>
          </a:xfrm>
          <a:prstGeom prst="rect">
            <a:avLst/>
          </a:prstGeom>
        </p:spPr>
      </p:pic>
      <p:sp>
        <p:nvSpPr>
          <p:cNvPr id="4" name="TextBox 3">
            <a:extLst>
              <a:ext uri="{FF2B5EF4-FFF2-40B4-BE49-F238E27FC236}">
                <a16:creationId xmlns:a16="http://schemas.microsoft.com/office/drawing/2014/main" id="{C53BF39B-BEF0-134B-5FB0-95F17C17BBF2}"/>
              </a:ext>
            </a:extLst>
          </p:cNvPr>
          <p:cNvSpPr txBox="1"/>
          <p:nvPr/>
        </p:nvSpPr>
        <p:spPr>
          <a:xfrm>
            <a:off x="4380266" y="4435052"/>
            <a:ext cx="7104188" cy="164592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a:t>Δικοτυλήδονο είναι το φυτό του οποίου ο σπόρος ή το έμβρυο έχει δύο εμβρυακά φύλλα ή κοτυληδόνες. </a:t>
            </a:r>
          </a:p>
        </p:txBody>
      </p:sp>
      <p:sp>
        <p:nvSpPr>
          <p:cNvPr id="2" name="TextBox 1">
            <a:extLst>
              <a:ext uri="{FF2B5EF4-FFF2-40B4-BE49-F238E27FC236}">
                <a16:creationId xmlns:a16="http://schemas.microsoft.com/office/drawing/2014/main" id="{66FDFA8D-93C3-F6E2-93D4-CFB73F4219F8}"/>
              </a:ext>
            </a:extLst>
          </p:cNvPr>
          <p:cNvSpPr txBox="1"/>
          <p:nvPr/>
        </p:nvSpPr>
        <p:spPr>
          <a:xfrm>
            <a:off x="921213" y="4785201"/>
            <a:ext cx="3092257" cy="646331"/>
          </a:xfrm>
          <a:prstGeom prst="rect">
            <a:avLst/>
          </a:prstGeom>
          <a:noFill/>
        </p:spPr>
        <p:txBody>
          <a:bodyPr wrap="none" rtlCol="0">
            <a:spAutoFit/>
          </a:bodyPr>
          <a:lstStyle/>
          <a:p>
            <a:r>
              <a:rPr kumimoji="0" lang="el-GR" sz="1800" b="1" u="none" strike="noStrike" cap="none" normalizeH="0" baseline="0" dirty="0">
                <a:ln>
                  <a:noFill/>
                </a:ln>
                <a:solidFill>
                  <a:srgbClr val="FFC000"/>
                </a:solidFill>
                <a:effectLst>
                  <a:outerShdw blurRad="38100" dist="38100" dir="2700000" algn="tl">
                    <a:srgbClr val="000000"/>
                  </a:outerShdw>
                </a:effectLst>
              </a:rPr>
              <a:t>ΟΜΟΤΑΞΙΑ (ΚΛΑΣΗ, </a:t>
            </a:r>
            <a:r>
              <a:rPr kumimoji="0" lang="en-US" sz="1800" b="1" u="none" strike="noStrike" cap="none" normalizeH="0" baseline="0" dirty="0">
                <a:ln>
                  <a:noFill/>
                </a:ln>
                <a:solidFill>
                  <a:srgbClr val="FFC000"/>
                </a:solidFill>
                <a:effectLst>
                  <a:outerShdw blurRad="38100" dist="38100" dir="2700000" algn="tl">
                    <a:srgbClr val="000000"/>
                  </a:outerShdw>
                </a:effectLst>
              </a:rPr>
              <a:t>CLASSIS)</a:t>
            </a:r>
            <a:endParaRPr kumimoji="0" lang="el-GR" sz="1800" b="1" i="0" u="none" strike="noStrike" cap="none" normalizeH="0" baseline="0" dirty="0">
              <a:ln>
                <a:noFill/>
              </a:ln>
              <a:solidFill>
                <a:srgbClr val="FFC000"/>
              </a:solidFill>
              <a:effectLst>
                <a:outerShdw blurRad="38100" dist="38100" dir="2700000" algn="tl">
                  <a:srgbClr val="000000"/>
                </a:outerShdw>
              </a:effectLst>
              <a:latin typeface="Arial Narrow" pitchFamily="34" charset="0"/>
              <a:cs typeface="Times New Roman" pitchFamily="18" charset="0"/>
            </a:endParaRPr>
          </a:p>
          <a:p>
            <a:r>
              <a:rPr kumimoji="0" lang="el-GR" sz="1800" b="1" u="none" strike="noStrike" cap="none" normalizeH="0" baseline="0" dirty="0">
                <a:ln>
                  <a:noFill/>
                </a:ln>
                <a:solidFill>
                  <a:srgbClr val="FFFFFF"/>
                </a:solidFill>
                <a:effectLst>
                  <a:outerShdw blurRad="38100" dist="38100" dir="2700000" algn="tl">
                    <a:srgbClr val="000000"/>
                  </a:outerShdw>
                </a:effectLst>
              </a:rPr>
              <a:t>Δικοτυλήδονα (</a:t>
            </a:r>
            <a:r>
              <a:rPr kumimoji="0" lang="el-GR" sz="1800" b="1" u="none" strike="noStrike" cap="none" normalizeH="0" baseline="0" dirty="0" err="1">
                <a:ln>
                  <a:noFill/>
                </a:ln>
                <a:solidFill>
                  <a:srgbClr val="FFFFFF"/>
                </a:solidFill>
                <a:effectLst>
                  <a:outerShdw blurRad="38100" dist="38100" dir="2700000" algn="tl">
                    <a:srgbClr val="000000"/>
                  </a:outerShdw>
                </a:effectLst>
              </a:rPr>
              <a:t>Magnoliopsida</a:t>
            </a:r>
            <a:endParaRPr lang="el-GR" dirty="0"/>
          </a:p>
        </p:txBody>
      </p:sp>
    </p:spTree>
    <p:extLst>
      <p:ext uri="{BB962C8B-B14F-4D97-AF65-F5344CB8AC3E}">
        <p14:creationId xmlns:p14="http://schemas.microsoft.com/office/powerpoint/2010/main" val="4092688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2FF0CD5-01EA-414C-9FBA-91289523E9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A89E0603-B9E3-42E1-B1E1-D3A0F06880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C08529B-533A-4987-835C-B6FE3960CF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ADF3602E-6539-4E90-9B34-A1564E8898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45B7B2BF-6C30-4E7C-9B92-89931CAC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902BF1F-1CD4-4757-8E37-E537850CD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EC181138-86B5-48DD-A9CF-E1B424432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2AFEC3B7-B6F9-4F8D-BB1D-1CB5D59A8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C7CFEC2C-F42F-4B3F-82EB-A23DD21C7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E29569A7-8B01-47AE-86AA-D0BE37E98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2E15773A-78BA-459D-840F-CA90AB96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5" name="Rectangle 24">
            <a:extLst>
              <a:ext uri="{FF2B5EF4-FFF2-40B4-BE49-F238E27FC236}">
                <a16:creationId xmlns:a16="http://schemas.microsoft.com/office/drawing/2014/main" id="{F9CBB306-8362-4E9F-8E8F-724CB89A5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B59607BB-4CFF-931F-B9EE-58E3631F774D}"/>
              </a:ext>
            </a:extLst>
          </p:cNvPr>
          <p:cNvPicPr>
            <a:picLocks noChangeAspect="1"/>
          </p:cNvPicPr>
          <p:nvPr/>
        </p:nvPicPr>
        <p:blipFill rotWithShape="1">
          <a:blip r:embed="rId2"/>
          <a:srcRect t="43398" r="-1" b="10704"/>
          <a:stretch/>
        </p:blipFill>
        <p:spPr>
          <a:xfrm>
            <a:off x="5551109" y="4572000"/>
            <a:ext cx="6640888" cy="2286000"/>
          </a:xfrm>
          <a:custGeom>
            <a:avLst/>
            <a:gdLst/>
            <a:ahLst/>
            <a:cxnLst/>
            <a:rect l="l" t="t" r="r" b="b"/>
            <a:pathLst>
              <a:path w="6640888" h="2286000">
                <a:moveTo>
                  <a:pt x="1679482" y="0"/>
                </a:moveTo>
                <a:lnTo>
                  <a:pt x="6640888" y="0"/>
                </a:lnTo>
                <a:lnTo>
                  <a:pt x="6640888" y="2286000"/>
                </a:lnTo>
                <a:lnTo>
                  <a:pt x="0" y="2286000"/>
                </a:lnTo>
                <a:close/>
              </a:path>
            </a:pathLst>
          </a:custGeom>
        </p:spPr>
      </p:pic>
      <p:sp>
        <p:nvSpPr>
          <p:cNvPr id="31" name="Rectangle 29">
            <a:extLst>
              <a:ext uri="{FF2B5EF4-FFF2-40B4-BE49-F238E27FC236}">
                <a16:creationId xmlns:a16="http://schemas.microsoft.com/office/drawing/2014/main" id="{2C020F0B-C1D1-4E35-8674-2F6D2EB48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45A9F879-5728-4241-84BE-EBFBB9D6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72424A02-0F86-4C43-9C35-0E22665155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75B55B4-9E05-4924-946C-92CE670DF6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0F30D126-B32B-40C9-84A3-C2FAD3B51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Εικόνα 3">
            <a:extLst>
              <a:ext uri="{FF2B5EF4-FFF2-40B4-BE49-F238E27FC236}">
                <a16:creationId xmlns:a16="http://schemas.microsoft.com/office/drawing/2014/main" id="{881047DE-FD2D-9D52-CF5A-786E0FE14F93}"/>
              </a:ext>
            </a:extLst>
          </p:cNvPr>
          <p:cNvPicPr>
            <a:picLocks noChangeAspect="1"/>
          </p:cNvPicPr>
          <p:nvPr/>
        </p:nvPicPr>
        <p:blipFill rotWithShape="1">
          <a:blip r:embed="rId3">
            <a:alphaModFix amt="35000"/>
          </a:blip>
          <a:srcRect l="12844" r="16473" b="-1"/>
          <a:stretch/>
        </p:blipFill>
        <p:spPr>
          <a:xfrm>
            <a:off x="20" y="10"/>
            <a:ext cx="7259971" cy="6856105"/>
          </a:xfrm>
          <a:custGeom>
            <a:avLst/>
            <a:gdLst/>
            <a:ahLst/>
            <a:cxnLst/>
            <a:rect l="l" t="t" r="r" b="b"/>
            <a:pathLst>
              <a:path w="7259991" h="6856115">
                <a:moveTo>
                  <a:pt x="0" y="0"/>
                </a:moveTo>
                <a:lnTo>
                  <a:pt x="5841644" y="0"/>
                </a:lnTo>
                <a:lnTo>
                  <a:pt x="7253976" y="4479990"/>
                </a:lnTo>
                <a:lnTo>
                  <a:pt x="7259991" y="4484422"/>
                </a:lnTo>
                <a:lnTo>
                  <a:pt x="5514446" y="6852824"/>
                </a:lnTo>
                <a:lnTo>
                  <a:pt x="6776547" y="6852824"/>
                </a:lnTo>
                <a:lnTo>
                  <a:pt x="6776547" y="6856115"/>
                </a:lnTo>
                <a:lnTo>
                  <a:pt x="0" y="6856115"/>
                </a:lnTo>
                <a:close/>
              </a:path>
            </a:pathLst>
          </a:custGeom>
        </p:spPr>
      </p:pic>
      <p:sp>
        <p:nvSpPr>
          <p:cNvPr id="27" name="Isosceles Triangle 8">
            <a:extLst>
              <a:ext uri="{FF2B5EF4-FFF2-40B4-BE49-F238E27FC236}">
                <a16:creationId xmlns:a16="http://schemas.microsoft.com/office/drawing/2014/main" id="{F19F8C88-9B7E-4596-8D09-DF90F41CA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TextBox 6">
            <a:extLst>
              <a:ext uri="{FF2B5EF4-FFF2-40B4-BE49-F238E27FC236}">
                <a16:creationId xmlns:a16="http://schemas.microsoft.com/office/drawing/2014/main" id="{13CD67E6-E48F-FDB4-10F6-CB3F5A563E4C}"/>
              </a:ext>
            </a:extLst>
          </p:cNvPr>
          <p:cNvSpPr txBox="1"/>
          <p:nvPr/>
        </p:nvSpPr>
        <p:spPr>
          <a:xfrm>
            <a:off x="683263" y="2160589"/>
            <a:ext cx="5211607" cy="3880773"/>
          </a:xfrm>
          <a:prstGeom prst="rect">
            <a:avLst/>
          </a:prstGeom>
        </p:spPr>
        <p:txBody>
          <a:bodyPr vert="horz" lIns="91440" tIns="45720" rIns="91440" bIns="45720" rtlCol="0">
            <a:normAutofit/>
          </a:bodyPr>
          <a:lstStyle/>
          <a:p>
            <a:pPr indent="-228600">
              <a:spcBef>
                <a:spcPts val="1000"/>
              </a:spcBef>
              <a:buClr>
                <a:schemeClr val="accent1"/>
              </a:buClr>
              <a:buSzPct val="80000"/>
              <a:buFont typeface="Wingdings 3" charset="2"/>
              <a:buChar char=""/>
            </a:pPr>
            <a:r>
              <a:rPr lang="en-US">
                <a:solidFill>
                  <a:schemeClr val="tx1">
                    <a:lumMod val="75000"/>
                    <a:lumOff val="25000"/>
                  </a:schemeClr>
                </a:solidFill>
              </a:rPr>
              <a:t>Μονοκοτυλήδονα είναι το φυτα του οποίου ο σπόρος ή το έμβρυο έχει ένα εμβρυακο φύλλο ή κοτυληδόνες. </a:t>
            </a:r>
          </a:p>
        </p:txBody>
      </p:sp>
      <p:pic>
        <p:nvPicPr>
          <p:cNvPr id="8" name="Εικόνα 7" descr="Εικόνα που περιέχει φαγητό, καλαμπόκι, εσωτερικό&#10;&#10;Περιγραφή που δημιουργήθηκε αυτόματα">
            <a:extLst>
              <a:ext uri="{FF2B5EF4-FFF2-40B4-BE49-F238E27FC236}">
                <a16:creationId xmlns:a16="http://schemas.microsoft.com/office/drawing/2014/main" id="{5B2226C1-A9FF-4A30-E3C6-2738AA3F1E19}"/>
              </a:ext>
            </a:extLst>
          </p:cNvPr>
          <p:cNvPicPr>
            <a:picLocks noChangeAspect="1"/>
          </p:cNvPicPr>
          <p:nvPr/>
        </p:nvPicPr>
        <p:blipFill rotWithShape="1">
          <a:blip r:embed="rId4">
            <a:extLst>
              <a:ext uri="{28A0092B-C50C-407E-A947-70E740481C1C}">
                <a14:useLocalDpi xmlns:a14="http://schemas.microsoft.com/office/drawing/2010/main" val="0"/>
              </a:ext>
            </a:extLst>
          </a:blip>
          <a:srcRect t="37205" r="-2" b="8476"/>
          <a:stretch/>
        </p:blipFill>
        <p:spPr>
          <a:xfrm>
            <a:off x="5883882" y="10"/>
            <a:ext cx="6304947" cy="2285990"/>
          </a:xfrm>
          <a:custGeom>
            <a:avLst/>
            <a:gdLst/>
            <a:ahLst/>
            <a:cxnLst/>
            <a:rect l="l" t="t" r="r" b="b"/>
            <a:pathLst>
              <a:path w="6304947" h="2286000">
                <a:moveTo>
                  <a:pt x="0" y="0"/>
                </a:moveTo>
                <a:lnTo>
                  <a:pt x="6304947" y="0"/>
                </a:lnTo>
                <a:lnTo>
                  <a:pt x="6304947" y="2286000"/>
                </a:lnTo>
                <a:lnTo>
                  <a:pt x="720670" y="2286000"/>
                </a:lnTo>
                <a:close/>
              </a:path>
            </a:pathLst>
          </a:custGeom>
        </p:spPr>
      </p:pic>
      <p:sp>
        <p:nvSpPr>
          <p:cNvPr id="29" name="Isosceles Triangle 28">
            <a:extLst>
              <a:ext uri="{FF2B5EF4-FFF2-40B4-BE49-F238E27FC236}">
                <a16:creationId xmlns:a16="http://schemas.microsoft.com/office/drawing/2014/main" id="{CDFCE3EB-D8EE-4ECA-9D06-6979FD3555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 name="Εικόνα 1">
            <a:extLst>
              <a:ext uri="{FF2B5EF4-FFF2-40B4-BE49-F238E27FC236}">
                <a16:creationId xmlns:a16="http://schemas.microsoft.com/office/drawing/2014/main" id="{527E092A-43E2-BD54-E3F9-CB16FFE4875F}"/>
              </a:ext>
            </a:extLst>
          </p:cNvPr>
          <p:cNvPicPr>
            <a:picLocks noChangeAspect="1"/>
          </p:cNvPicPr>
          <p:nvPr/>
        </p:nvPicPr>
        <p:blipFill rotWithShape="1">
          <a:blip r:embed="rId5"/>
          <a:srcRect t="18493" r="2" b="19950"/>
          <a:stretch/>
        </p:blipFill>
        <p:spPr>
          <a:xfrm>
            <a:off x="6604548" y="2286000"/>
            <a:ext cx="5584275" cy="2286000"/>
          </a:xfrm>
          <a:custGeom>
            <a:avLst/>
            <a:gdLst/>
            <a:ahLst/>
            <a:cxnLst/>
            <a:rect l="l" t="t" r="r" b="b"/>
            <a:pathLst>
              <a:path w="5584275" h="2286000">
                <a:moveTo>
                  <a:pt x="0" y="0"/>
                </a:moveTo>
                <a:lnTo>
                  <a:pt x="5584275" y="0"/>
                </a:lnTo>
                <a:lnTo>
                  <a:pt x="5584275" y="2286000"/>
                </a:lnTo>
                <a:lnTo>
                  <a:pt x="626046" y="2286000"/>
                </a:lnTo>
                <a:lnTo>
                  <a:pt x="692258" y="2195876"/>
                </a:lnTo>
                <a:close/>
              </a:path>
            </a:pathLst>
          </a:custGeom>
        </p:spPr>
      </p:pic>
    </p:spTree>
    <p:extLst>
      <p:ext uri="{BB962C8B-B14F-4D97-AF65-F5344CB8AC3E}">
        <p14:creationId xmlns:p14="http://schemas.microsoft.com/office/powerpoint/2010/main" val="64481287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Εικόνα 9">
            <a:extLst>
              <a:ext uri="{FF2B5EF4-FFF2-40B4-BE49-F238E27FC236}">
                <a16:creationId xmlns:a16="http://schemas.microsoft.com/office/drawing/2014/main" id="{72D95E49-C7FA-E4E5-2F7A-64CB0046D253}"/>
              </a:ext>
            </a:extLst>
          </p:cNvPr>
          <p:cNvPicPr>
            <a:picLocks noChangeAspect="1"/>
          </p:cNvPicPr>
          <p:nvPr/>
        </p:nvPicPr>
        <p:blipFill rotWithShape="1">
          <a:blip r:embed="rId2"/>
          <a:srcRect l="17660"/>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Εικόνα 8">
            <a:extLst>
              <a:ext uri="{FF2B5EF4-FFF2-40B4-BE49-F238E27FC236}">
                <a16:creationId xmlns:a16="http://schemas.microsoft.com/office/drawing/2014/main" id="{B8D2A958-0398-3FE3-4045-CD2BBCDF4CEA}"/>
              </a:ext>
            </a:extLst>
          </p:cNvPr>
          <p:cNvPicPr>
            <a:picLocks noChangeAspect="1"/>
          </p:cNvPicPr>
          <p:nvPr/>
        </p:nvPicPr>
        <p:blipFill rotWithShape="1">
          <a:blip r:embed="rId3"/>
          <a:srcRect l="5606"/>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7" name="Εικόνα 6">
            <a:extLst>
              <a:ext uri="{FF2B5EF4-FFF2-40B4-BE49-F238E27FC236}">
                <a16:creationId xmlns:a16="http://schemas.microsoft.com/office/drawing/2014/main" id="{06E3C074-EAFD-AC48-8554-DD0AD2FC1CA7}"/>
              </a:ext>
            </a:extLst>
          </p:cNvPr>
          <p:cNvPicPr>
            <a:picLocks noChangeAspect="1"/>
          </p:cNvPicPr>
          <p:nvPr/>
        </p:nvPicPr>
        <p:blipFill rotWithShape="1">
          <a:blip r:embed="rId4"/>
          <a:srcRect l="3708" r="1"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4" name="TextBox 3">
            <a:extLst>
              <a:ext uri="{FF2B5EF4-FFF2-40B4-BE49-F238E27FC236}">
                <a16:creationId xmlns:a16="http://schemas.microsoft.com/office/drawing/2014/main" id="{0E2240A4-5A5D-814B-D74D-4351AA0BF8A4}"/>
              </a:ext>
            </a:extLst>
          </p:cNvPr>
          <p:cNvSpPr txBox="1"/>
          <p:nvPr/>
        </p:nvSpPr>
        <p:spPr>
          <a:xfrm>
            <a:off x="448056" y="2258568"/>
            <a:ext cx="2807208" cy="392277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dirty="0" err="1"/>
              <a:t>Είν</a:t>
            </a:r>
            <a:r>
              <a:rPr lang="en-US" sz="1400" dirty="0"/>
              <a:t>αι μια τάξη από ανθοφόρα φυτά περιλαμβάνουν το μεγαλύτερο μέρος των οπωροφόρων δέντρων (αμυγδαλιά, ροδακινιά, βερικοκιά, κερασιά, μουσμουλιά, αχλαδιά, μηλιά, κυδωνιά).</a:t>
            </a:r>
            <a:endParaRPr lang="el-GR" sz="1400" dirty="0"/>
          </a:p>
          <a:p>
            <a:pPr indent="-228600">
              <a:lnSpc>
                <a:spcPct val="90000"/>
              </a:lnSpc>
              <a:spcAft>
                <a:spcPts val="600"/>
              </a:spcAft>
              <a:buFont typeface="Arial" panose="020B0604020202020204" pitchFamily="34" charset="0"/>
              <a:buChar char="•"/>
            </a:pPr>
            <a:r>
              <a:rPr lang="en-US" sz="1400" dirty="0"/>
              <a:t> </a:t>
            </a:r>
            <a:r>
              <a:rPr lang="en-US" sz="1400" dirty="0" err="1"/>
              <a:t>Περιλ</a:t>
            </a:r>
            <a:r>
              <a:rPr lang="en-US" sz="1400" dirty="0"/>
              <a:t>αμβάνει επίσης θάμνους και πόες, φυτά που καλλιεργούνται ευρύτατα για καλλωπιστικούς σκοπούς (τριανταφυλλιά) ή εκτιμώνται για τους αρωματικούς καρπούς τους, που είναι περιζήτητοι για τη γεύση και το άρωμά τους (φράουλα, βατόμουρο, φραγκοστάφυλο).</a:t>
            </a:r>
          </a:p>
        </p:txBody>
      </p:sp>
      <p:pic>
        <p:nvPicPr>
          <p:cNvPr id="8" name="Εικόνα 7">
            <a:extLst>
              <a:ext uri="{FF2B5EF4-FFF2-40B4-BE49-F238E27FC236}">
                <a16:creationId xmlns:a16="http://schemas.microsoft.com/office/drawing/2014/main" id="{5CADAF94-8B8F-BB1E-64F7-20DF975B71A9}"/>
              </a:ext>
            </a:extLst>
          </p:cNvPr>
          <p:cNvPicPr>
            <a:picLocks noChangeAspect="1"/>
          </p:cNvPicPr>
          <p:nvPr/>
        </p:nvPicPr>
        <p:blipFill rotWithShape="1">
          <a:blip r:embed="rId5"/>
          <a:srcRect r="6051" b="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2" name="TextBox 1">
            <a:extLst>
              <a:ext uri="{FF2B5EF4-FFF2-40B4-BE49-F238E27FC236}">
                <a16:creationId xmlns:a16="http://schemas.microsoft.com/office/drawing/2014/main" id="{329D5566-C828-F3B1-2608-D8F429E55013}"/>
              </a:ext>
            </a:extLst>
          </p:cNvPr>
          <p:cNvSpPr txBox="1"/>
          <p:nvPr/>
        </p:nvSpPr>
        <p:spPr>
          <a:xfrm>
            <a:off x="328474" y="658582"/>
            <a:ext cx="2932213" cy="1200329"/>
          </a:xfrm>
          <a:prstGeom prst="rect">
            <a:avLst/>
          </a:prstGeom>
          <a:noFill/>
        </p:spPr>
        <p:txBody>
          <a:bodyPr wrap="none" rtlCol="0">
            <a:spAutoFit/>
          </a:bodyPr>
          <a:lstStyle/>
          <a:p>
            <a:r>
              <a:rPr kumimoji="0" lang="el-GR" sz="1800" b="1" i="0" u="none" strike="noStrike" cap="none" spc="0" normalizeH="0" baseline="0" dirty="0">
                <a:ln>
                  <a:noFill/>
                </a:ln>
                <a:solidFill>
                  <a:schemeClr val="tx1"/>
                </a:solidFill>
                <a:effectLst>
                  <a:outerShdw blurRad="38100" dist="38100" dir="2700000" algn="tl">
                    <a:srgbClr val="000000"/>
                  </a:outerShdw>
                </a:effectLst>
                <a:latin typeface="Arial Narrow" pitchFamily="34" charset="0"/>
                <a:cs typeface="Times New Roman" pitchFamily="18" charset="0"/>
              </a:rPr>
              <a:t>ΥΦΟΜΟΤΑΞΙΑ</a:t>
            </a:r>
            <a:r>
              <a:rPr kumimoji="0" lang="en-US" sz="1800" b="1" i="0" u="none" strike="noStrike" cap="none" spc="0" normalizeH="0" baseline="0" dirty="0">
                <a:ln>
                  <a:noFill/>
                </a:ln>
                <a:solidFill>
                  <a:schemeClr val="tx1"/>
                </a:solidFill>
                <a:effectLst>
                  <a:outerShdw blurRad="38100" dist="38100" dir="2700000" algn="tl">
                    <a:srgbClr val="000000"/>
                  </a:outerShdw>
                </a:effectLst>
                <a:latin typeface="Arial Narrow" pitchFamily="34" charset="0"/>
                <a:cs typeface="Times New Roman" pitchFamily="18" charset="0"/>
              </a:rPr>
              <a:t> (</a:t>
            </a:r>
            <a:r>
              <a:rPr kumimoji="0" lang="en-US" sz="1800" b="1" i="1" u="none" strike="noStrike" cap="none" spc="0" normalizeH="0" baseline="0" dirty="0">
                <a:ln>
                  <a:noFill/>
                </a:ln>
                <a:solidFill>
                  <a:schemeClr val="tx1"/>
                </a:solidFill>
                <a:effectLst>
                  <a:outerShdw blurRad="38100" dist="38100" dir="2700000" algn="tl">
                    <a:srgbClr val="000000"/>
                  </a:outerShdw>
                </a:effectLst>
                <a:latin typeface="Arial Narrow" pitchFamily="34" charset="0"/>
                <a:cs typeface="Times New Roman" pitchFamily="18" charset="0"/>
              </a:rPr>
              <a:t>SUBCLASSIS</a:t>
            </a:r>
            <a:r>
              <a:rPr kumimoji="0" lang="en-US" sz="1800" b="1" i="0" u="none" strike="noStrike" cap="none" spc="0" normalizeH="0" baseline="0" dirty="0">
                <a:ln>
                  <a:noFill/>
                </a:ln>
                <a:solidFill>
                  <a:schemeClr val="tx1"/>
                </a:solidFill>
                <a:effectLst>
                  <a:outerShdw blurRad="38100" dist="38100" dir="2700000" algn="tl">
                    <a:srgbClr val="000000"/>
                  </a:outerShdw>
                </a:effectLst>
                <a:latin typeface="Arial Narrow" pitchFamily="34" charset="0"/>
                <a:cs typeface="Times New Roman" pitchFamily="18" charset="0"/>
              </a:rPr>
              <a:t>)</a:t>
            </a:r>
            <a:r>
              <a:rPr kumimoji="0" lang="el-GR" sz="1800" b="1" i="0" u="none" strike="noStrike" cap="none" spc="0" normalizeH="0" baseline="0" dirty="0">
                <a:ln>
                  <a:noFill/>
                </a:ln>
                <a:solidFill>
                  <a:schemeClr val="tx1"/>
                </a:solidFill>
                <a:effectLst>
                  <a:outerShdw blurRad="38100" dist="38100" dir="2700000" algn="tl">
                    <a:srgbClr val="000000"/>
                  </a:outerShdw>
                </a:effectLst>
                <a:latin typeface="Arial Narrow" pitchFamily="34" charset="0"/>
                <a:cs typeface="Times New Roman" pitchFamily="18" charset="0"/>
              </a:rPr>
              <a:t> </a:t>
            </a:r>
          </a:p>
          <a:p>
            <a:r>
              <a:rPr kumimoji="0" lang="el-GR" sz="1800" b="1" i="0" u="none" strike="noStrike" cap="none" spc="0" normalizeH="0" baseline="0" dirty="0">
                <a:ln>
                  <a:noFill/>
                </a:ln>
                <a:solidFill>
                  <a:schemeClr val="tx1"/>
                </a:solidFill>
                <a:effectLst>
                  <a:outerShdw blurRad="38100" dist="38100" dir="2700000" algn="tl">
                    <a:srgbClr val="000000"/>
                  </a:outerShdw>
                </a:effectLst>
                <a:latin typeface="Arial Narrow" pitchFamily="34" charset="0"/>
                <a:cs typeface="Times New Roman" pitchFamily="18" charset="0"/>
              </a:rPr>
              <a:t> </a:t>
            </a:r>
            <a:r>
              <a:rPr kumimoji="0" lang="el-GR" sz="1800" b="1" i="0" u="none" strike="noStrike" cap="none" spc="0" normalizeH="0" baseline="0" dirty="0" err="1">
                <a:ln>
                  <a:noFill/>
                </a:ln>
                <a:solidFill>
                  <a:schemeClr val="tx1"/>
                </a:solidFill>
                <a:effectLst>
                  <a:outerShdw blurRad="38100" dist="38100" dir="2700000" algn="tl">
                    <a:srgbClr val="000000"/>
                  </a:outerShdw>
                </a:effectLst>
                <a:latin typeface="Arial Narrow" pitchFamily="34" charset="0"/>
                <a:cs typeface="Times New Roman" pitchFamily="18" charset="0"/>
              </a:rPr>
              <a:t>Ροδίδες</a:t>
            </a:r>
            <a:r>
              <a:rPr kumimoji="0" lang="el-GR" sz="1800" b="1" i="0" u="none" strike="noStrike" cap="none" spc="0" normalizeH="0" baseline="0" dirty="0">
                <a:ln>
                  <a:noFill/>
                </a:ln>
                <a:solidFill>
                  <a:schemeClr val="tx1"/>
                </a:solidFill>
                <a:effectLst>
                  <a:outerShdw blurRad="38100" dist="38100" dir="2700000" algn="tl">
                    <a:srgbClr val="000000"/>
                  </a:outerShdw>
                </a:effectLst>
                <a:latin typeface="Arial Narrow" pitchFamily="34" charset="0"/>
                <a:cs typeface="Times New Roman" pitchFamily="18" charset="0"/>
              </a:rPr>
              <a:t> (</a:t>
            </a:r>
            <a:r>
              <a:rPr kumimoji="0" lang="el-GR" sz="1800" b="1" i="1" u="none" strike="noStrike" cap="none" spc="0" normalizeH="0" baseline="0" dirty="0" err="1">
                <a:ln>
                  <a:noFill/>
                </a:ln>
                <a:solidFill>
                  <a:schemeClr val="tx1"/>
                </a:solidFill>
                <a:effectLst>
                  <a:outerShdw blurRad="38100" dist="38100" dir="2700000" algn="tl">
                    <a:srgbClr val="000000"/>
                  </a:outerShdw>
                </a:effectLst>
                <a:latin typeface="Arial Narrow" pitchFamily="34" charset="0"/>
                <a:cs typeface="Times New Roman" pitchFamily="18" charset="0"/>
              </a:rPr>
              <a:t>Rosidae</a:t>
            </a:r>
            <a:r>
              <a:rPr kumimoji="0" lang="el-GR" sz="1800" b="1" i="0" u="none" strike="noStrike" cap="none" spc="0" normalizeH="0" baseline="0" dirty="0">
                <a:ln>
                  <a:noFill/>
                </a:ln>
                <a:solidFill>
                  <a:schemeClr val="tx1"/>
                </a:solidFill>
                <a:effectLst>
                  <a:outerShdw blurRad="38100" dist="38100" dir="2700000" algn="tl">
                    <a:srgbClr val="000000"/>
                  </a:outerShdw>
                </a:effectLst>
                <a:latin typeface="Arial Narrow" pitchFamily="34" charset="0"/>
                <a:cs typeface="Times New Roman" pitchFamily="18" charset="0"/>
              </a:rPr>
              <a:t>)</a:t>
            </a:r>
          </a:p>
          <a:p>
            <a:endParaRPr kumimoji="0" lang="el-GR" sz="1800" b="1" i="0" u="none" strike="noStrike" cap="none" spc="0" normalizeH="0" baseline="0" dirty="0">
              <a:ln>
                <a:noFill/>
              </a:ln>
              <a:solidFill>
                <a:schemeClr val="tx1"/>
              </a:solidFill>
              <a:effectLst>
                <a:outerShdw blurRad="38100" dist="38100" dir="2700000" algn="tl">
                  <a:srgbClr val="000000"/>
                </a:outerShdw>
              </a:effectLst>
              <a:latin typeface="Arial Narrow" pitchFamily="34" charset="0"/>
              <a:cs typeface="Times New Roman" pitchFamily="18" charset="0"/>
            </a:endParaRPr>
          </a:p>
          <a:p>
            <a:endParaRPr lang="el-GR" dirty="0"/>
          </a:p>
        </p:txBody>
      </p:sp>
    </p:spTree>
    <p:extLst>
      <p:ext uri="{BB962C8B-B14F-4D97-AF65-F5344CB8AC3E}">
        <p14:creationId xmlns:p14="http://schemas.microsoft.com/office/powerpoint/2010/main" val="3740348045"/>
      </p:ext>
    </p:extLst>
  </p:cSld>
  <p:clrMapOvr>
    <a:masterClrMapping/>
  </p:clrMapOvr>
</p:sld>
</file>

<file path=ppt/theme/theme1.xml><?xml version="1.0" encoding="utf-8"?>
<a:theme xmlns:a="http://schemas.openxmlformats.org/drawingml/2006/main" name="Όψη">
  <a:themeElements>
    <a:clrScheme name="Όψη">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Όψη">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Όψη">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979</TotalTime>
  <Words>2674</Words>
  <Application>Microsoft Office PowerPoint</Application>
  <PresentationFormat>Ευρεία οθόνη</PresentationFormat>
  <Paragraphs>373</Paragraphs>
  <Slides>45</Slides>
  <Notes>0</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45</vt:i4>
      </vt:variant>
    </vt:vector>
  </HeadingPairs>
  <TitlesOfParts>
    <vt:vector size="56" baseType="lpstr">
      <vt:lpstr>Arial</vt:lpstr>
      <vt:lpstr>Arial Narrow</vt:lpstr>
      <vt:lpstr>Calibri</vt:lpstr>
      <vt:lpstr>Candara</vt:lpstr>
      <vt:lpstr>Franklin Gothic Demi Cond</vt:lpstr>
      <vt:lpstr>Franklin Gothic Medium</vt:lpstr>
      <vt:lpstr>Franklin Gothic Medium Cond</vt:lpstr>
      <vt:lpstr>Trebuchet MS</vt:lpstr>
      <vt:lpstr>Wingdings</vt:lpstr>
      <vt:lpstr>Wingdings 3</vt:lpstr>
      <vt:lpstr>Όψη</vt:lpstr>
      <vt:lpstr>ΑΜΠΕΛΟΥΡΓΙΑ – ΒΙΟΛΟΓΙΑ ΤΗΣ ΑΜΠΕΛΟΥ  α μέρος </vt:lpstr>
      <vt:lpstr>Παρουσίαση του PowerPoint</vt:lpstr>
      <vt:lpstr>Βοτανική  ταξινόμηση της Αμπέλου</vt:lpstr>
      <vt:lpstr>ΒΑΣΙΛΕΙΟ (REGNUM):Φυτά (Plantae) </vt:lpstr>
      <vt:lpstr>Παρουσίαση του PowerPoint</vt:lpstr>
      <vt:lpstr>Γυμνόσπερμα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Ανατομία ενός αμπελιού Γενική μορφολογία Πρεμνού</vt:lpstr>
      <vt:lpstr>Ανατομία ενός αμπελιού Ριζικό σύστημα</vt:lpstr>
      <vt:lpstr>Ανατομία ενός αμπελιού  Ριζικό σύστημα</vt:lpstr>
      <vt:lpstr>Ανατομία ενός αμπελιού Ριζικό σύστημα</vt:lpstr>
      <vt:lpstr>Ανατομία ενός αμπελιού Ριζικό σύστημα</vt:lpstr>
      <vt:lpstr>Ανατομία ενός αμπελιού Ριζικό σύστημα</vt:lpstr>
      <vt:lpstr>Ανατομία ενός αμπελιού Ριζικό σύστημα</vt:lpstr>
      <vt:lpstr>Ανατομία ενός αμπελιού Ριζικό σύστημα</vt:lpstr>
      <vt:lpstr>Ανατομία ενός αμπελιού Ριζικό σύστημα</vt:lpstr>
      <vt:lpstr>Ανατομία ενός αμπελιού: Ριζικό σύστημα</vt:lpstr>
      <vt:lpstr>Ανατομία ενός αμπελιού: Ριζικό σύστημα</vt:lpstr>
      <vt:lpstr>Ανατομία ενός αμπελιού: Βλαστός</vt:lpstr>
      <vt:lpstr>Ανατομία ενός αμπελιού: Έλικα</vt:lpstr>
      <vt:lpstr>Ανατομία ενός αμπελιού: Έλικα</vt:lpstr>
      <vt:lpstr>Ανατομία ενός αμπελιού: Βλαστός</vt:lpstr>
      <vt:lpstr>Ανατομία ενός αμπελιού: Βλαστός</vt:lpstr>
      <vt:lpstr>Ανατομία ενός αμπελιού: Βλαστός</vt:lpstr>
      <vt:lpstr>Ανατομία ενός αμπελιού: Βλαστός</vt:lpstr>
      <vt:lpstr>Ανατομία ενός αμπελιού: Βλαστός</vt:lpstr>
      <vt:lpstr>Ανατομία ενός αμπελιού: Βλαστός</vt:lpstr>
      <vt:lpstr>Ανατομία ενός αμπελιού: Βλαστός</vt:lpstr>
      <vt:lpstr>Ανατομία ενός αμπελιού: Βλαστός</vt:lpstr>
      <vt:lpstr>Ανατομία ενός αμπελιού: Βλαστός</vt:lpstr>
      <vt:lpstr>Ανατομία ενός αμπελιού: Βλαστός</vt:lpstr>
      <vt:lpstr>Ανατομία ενός αμπελιού: Βλαστός</vt:lpstr>
      <vt:lpstr>Ανατομία ενός αμπελιού: Βλαστός</vt:lpstr>
      <vt:lpstr>Βιβλιογραφία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ΑΜΠΕΛΟΥΡΓΙΑ – ΒΙΟΛΟΓΙΑ ΤΗΣ ΑΜΠΕΛΟΥ</dc:title>
  <dc:creator>Agapi Dima</dc:creator>
  <cp:lastModifiedBy>Agapi Dima</cp:lastModifiedBy>
  <cp:revision>21</cp:revision>
  <dcterms:created xsi:type="dcterms:W3CDTF">2023-02-23T07:45:12Z</dcterms:created>
  <dcterms:modified xsi:type="dcterms:W3CDTF">2023-04-18T16:40:48Z</dcterms:modified>
</cp:coreProperties>
</file>