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0" r:id="rId1"/>
  </p:sldMasterIdLst>
  <p:notesMasterIdLst>
    <p:notesMasterId r:id="rId40"/>
  </p:notesMasterIdLst>
  <p:sldIdLst>
    <p:sldId id="273" r:id="rId2"/>
    <p:sldId id="342" r:id="rId3"/>
    <p:sldId id="359" r:id="rId4"/>
    <p:sldId id="361" r:id="rId5"/>
    <p:sldId id="374" r:id="rId6"/>
    <p:sldId id="345" r:id="rId7"/>
    <p:sldId id="372" r:id="rId8"/>
    <p:sldId id="348" r:id="rId9"/>
    <p:sldId id="350" r:id="rId10"/>
    <p:sldId id="351" r:id="rId11"/>
    <p:sldId id="349" r:id="rId12"/>
    <p:sldId id="352" r:id="rId13"/>
    <p:sldId id="373" r:id="rId14"/>
    <p:sldId id="375" r:id="rId15"/>
    <p:sldId id="376" r:id="rId16"/>
    <p:sldId id="377" r:id="rId17"/>
    <p:sldId id="356" r:id="rId18"/>
    <p:sldId id="362" r:id="rId19"/>
    <p:sldId id="363" r:id="rId20"/>
    <p:sldId id="365" r:id="rId21"/>
    <p:sldId id="364" r:id="rId22"/>
    <p:sldId id="343" r:id="rId23"/>
    <p:sldId id="336" r:id="rId24"/>
    <p:sldId id="331" r:id="rId25"/>
    <p:sldId id="366" r:id="rId26"/>
    <p:sldId id="333" r:id="rId27"/>
    <p:sldId id="334" r:id="rId28"/>
    <p:sldId id="338" r:id="rId29"/>
    <p:sldId id="367" r:id="rId30"/>
    <p:sldId id="339" r:id="rId31"/>
    <p:sldId id="368" r:id="rId32"/>
    <p:sldId id="332" r:id="rId33"/>
    <p:sldId id="341" r:id="rId34"/>
    <p:sldId id="340" r:id="rId35"/>
    <p:sldId id="369" r:id="rId36"/>
    <p:sldId id="370" r:id="rId37"/>
    <p:sldId id="371" r:id="rId38"/>
    <p:sldId id="344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514"/>
    <a:srgbClr val="FFFFFF"/>
    <a:srgbClr val="3722D2"/>
    <a:srgbClr val="00CC99"/>
    <a:srgbClr val="FFFF00"/>
    <a:srgbClr val="D09E00"/>
    <a:srgbClr val="FFE28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660"/>
  </p:normalViewPr>
  <p:slideViewPr>
    <p:cSldViewPr>
      <p:cViewPr varScale="1">
        <p:scale>
          <a:sx n="80" d="100"/>
          <a:sy n="80" d="100"/>
        </p:scale>
        <p:origin x="161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094E58-80CB-4675-AFC2-7781E0EE1D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BF9A8-1B9C-42E9-ADE6-AA231DF530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C07131-559B-4774-8387-F72FE6427F46}" type="datetimeFigureOut">
              <a:rPr lang="el-GR"/>
              <a:pPr>
                <a:defRPr/>
              </a:pPr>
              <a:t>5/4/2022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89DBFF-F710-4E8B-B426-7F4EDE5D73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1FE205-7285-409D-B7ED-6DD3E0026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E5F10-C2FA-4602-9AEF-125BF12D84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C58FB-98F6-4ECA-A783-35D6769C6E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44B4F6-BCD6-46A5-A1A2-54D932CF4FC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BD41320-0E6C-476D-8818-ED9BA8EB4A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C6AC772-B2DE-4C69-A542-0D72DB4E15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FEA4FBA-7807-4D55-AD89-1F53DAEE3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5978C6-8B4D-424F-9815-5DD5C9E29B91}" type="slidenum">
              <a:rPr lang="el-GR" altLang="el-GR" sz="1200"/>
              <a:pPr/>
              <a:t>2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5DCAB8A-DF76-441B-8DB7-9E12315D4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A199D6B-543A-4DC2-A841-6F05E77F7C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433E169-D366-46F6-8DB3-28D71B3FF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C0E3FE-1E2C-4652-AA65-E05A932AC441}" type="slidenum">
              <a:rPr lang="el-GR" altLang="el-GR" sz="1200"/>
              <a:pPr/>
              <a:t>11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B0C9EB3-A63D-4FA8-A3BD-9DB6E4E2D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629A492-FED9-4FE4-AEB0-1D70BBFDE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68134FA-D618-4B2A-8578-0AE5641CC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6B823E-4979-465B-A9F9-16812F65767C}" type="slidenum">
              <a:rPr lang="el-GR" altLang="el-GR" sz="1200"/>
              <a:pPr/>
              <a:t>12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B0C9EB3-A63D-4FA8-A3BD-9DB6E4E2D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629A492-FED9-4FE4-AEB0-1D70BBFDE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68134FA-D618-4B2A-8578-0AE5641CC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6B823E-4979-465B-A9F9-16812F65767C}" type="slidenum">
              <a:rPr lang="el-GR" altLang="el-GR" sz="1200"/>
              <a:pPr/>
              <a:t>13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72955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B0C9EB3-A63D-4FA8-A3BD-9DB6E4E2D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629A492-FED9-4FE4-AEB0-1D70BBFDE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68134FA-D618-4B2A-8578-0AE5641CC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6B823E-4979-465B-A9F9-16812F65767C}" type="slidenum">
              <a:rPr lang="el-GR" altLang="el-GR" sz="1200"/>
              <a:pPr/>
              <a:t>14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2744980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B0C9EB3-A63D-4FA8-A3BD-9DB6E4E2D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629A492-FED9-4FE4-AEB0-1D70BBFDE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68134FA-D618-4B2A-8578-0AE5641CC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6B823E-4979-465B-A9F9-16812F65767C}" type="slidenum">
              <a:rPr lang="el-GR" altLang="el-GR" sz="1200"/>
              <a:pPr/>
              <a:t>15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24141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B0C9EB3-A63D-4FA8-A3BD-9DB6E4E2D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629A492-FED9-4FE4-AEB0-1D70BBFDE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68134FA-D618-4B2A-8578-0AE5641CC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6B823E-4979-465B-A9F9-16812F65767C}" type="slidenum">
              <a:rPr lang="el-GR" altLang="el-GR" sz="1200"/>
              <a:pPr/>
              <a:t>16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4230252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50CF6D4-4BC9-436A-A980-C4AE3CD36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D22DC03-EADE-466A-9365-B3BD10E25A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13F1AD3-CDE4-48E8-8B71-85637075E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4BAC43-A670-49B9-8EE0-5FABF0D21938}" type="slidenum">
              <a:rPr lang="el-GR" altLang="el-GR" sz="1200"/>
              <a:pPr/>
              <a:t>17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9C304A2-1FFB-4414-8328-CB960FBFA9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4B31CDEF-E452-4ABA-9375-620BB005A6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3A21055-AD90-497D-A292-0DA1E4A31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1E4583-9373-4862-95B4-566EC773C200}" type="slidenum">
              <a:rPr lang="el-GR" altLang="el-GR" sz="1200"/>
              <a:pPr/>
              <a:t>18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8534112-7E33-4B51-8E90-CFCD68A869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23A7D59-4E80-4613-8412-F5E02E85C1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F15CCF9-1A52-44A6-8BB8-B9CB11EE4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F96035-5A46-4691-802B-699E4AE5D050}" type="slidenum">
              <a:rPr lang="el-GR" altLang="el-GR" sz="1200"/>
              <a:pPr/>
              <a:t>19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A843E05-AE02-42D1-8919-477C5B8AF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8B4B531-AA20-43DC-8751-42F351BB7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419E1F5-F8D8-4FD5-BA68-D6BC5BE65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04F66F-2A40-4410-A996-C5CBFAE28410}" type="slidenum">
              <a:rPr lang="el-GR" altLang="el-GR" sz="1200"/>
              <a:pPr/>
              <a:t>20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1F8E596-6ADC-49CB-8992-382CA3374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3650D5B-4809-416A-B026-17A3F1155F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C8E7F1C-7D04-47BF-84ED-279DBFC1A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7B0F56-71B2-47A0-B84B-0588D4D86533}" type="slidenum">
              <a:rPr lang="el-GR" altLang="el-GR" sz="1200"/>
              <a:pPr/>
              <a:t>3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F4672C4-172C-4492-B9D2-49BC5652B3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E28F093-9A73-4806-90C1-D288048CE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A4C9178-81D1-45FF-AC6C-0FF11E06C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FCE158-5550-4964-AD68-F41C2FAF9754}" type="slidenum">
              <a:rPr lang="el-GR" altLang="el-GR" sz="1200"/>
              <a:pPr/>
              <a:t>21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95B6739F-F5E9-4FD7-860F-70896155A6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42CD378-3003-4D70-B0EC-7CAAADD13F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2ACE4DE7-7EB3-4656-82CE-22A34B07C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EE6208-9575-448B-B4D5-92F716B77489}" type="slidenum">
              <a:rPr lang="el-GR" altLang="el-GR" sz="1200"/>
              <a:pPr/>
              <a:t>22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C98C916F-A747-483D-82EA-D7830C5464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C98DA4CE-252B-4168-AECF-03CA81CAF8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F23259D-B5EA-4790-A829-33367DCA1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545C06-71A2-4217-ACF1-10D5CF508804}" type="slidenum">
              <a:rPr lang="el-GR" altLang="el-GR" sz="1200"/>
              <a:pPr/>
              <a:t>23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CAFF22C0-1856-4A34-A88A-F15E3A735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1D4CD1CF-8109-44A9-8DD4-B9248A6EC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F4CA6B0-0AD3-4152-9FE1-6F776DC7C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E4712F-15B5-46D0-90B6-12397F3738B7}" type="slidenum">
              <a:rPr lang="el-GR" altLang="el-GR" sz="1200"/>
              <a:pPr/>
              <a:t>24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D945C28-3889-4EEC-BB97-54DEA4FC80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F19D27A3-BE85-43A0-A827-9174EACF9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21AF13E8-3B5C-4CB7-8A3E-3BE11E787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036971-D9D1-471B-AAF6-0F516F384139}" type="slidenum">
              <a:rPr lang="el-GR" altLang="el-GR" sz="1200"/>
              <a:pPr/>
              <a:t>25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FA8DDF76-9AFB-479A-AFEB-74265D2A6E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FB630D0-763F-4D41-9DCA-62AFB36852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87F825A9-C078-4763-BDC1-02332A0E3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90275E-51B8-40EB-9F61-CFC592283BC9}" type="slidenum">
              <a:rPr lang="el-GR" altLang="el-GR" sz="1200"/>
              <a:pPr/>
              <a:t>26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A2F4CA2-1B3C-44E0-8F8A-1034820A7F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311DF75-073E-488E-8E2A-8E84786B1D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98A312D5-793F-4481-BF40-D87EF85C4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997F90-AD89-4A05-97F2-3749684DDC2D}" type="slidenum">
              <a:rPr lang="el-GR" altLang="el-GR" sz="1200"/>
              <a:pPr/>
              <a:t>27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8BB57242-AB59-4A6F-8128-265C7EBE54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AF7A7AE-4DD5-4A12-AD98-4DD1B51265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798DEAA-8042-4759-92AB-C1C226F3E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A8D99E-2FDF-4A68-A0EC-BE9F37369735}" type="slidenum">
              <a:rPr lang="el-GR" altLang="el-GR" sz="1200"/>
              <a:pPr/>
              <a:t>28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FCC85B51-FCA7-42CF-B30D-6E14A98F81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41AEA977-3331-4D2C-8686-75438CDD75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FD3D6D28-AA1F-404A-A84F-45BDD0EB3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0A37A4-17A0-4431-9981-2151A33CE9DE}" type="slidenum">
              <a:rPr lang="el-GR" altLang="el-GR" sz="1200"/>
              <a:pPr/>
              <a:t>29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95BC0591-2CE3-4EBC-BEC9-015899BCD9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1B55DFFA-9DEB-4CE0-803B-69C150055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3A3AEC1D-9BB3-4E83-9C7C-ECEA31BE0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6311F3-4350-4145-BBEB-0D55E925FA16}" type="slidenum">
              <a:rPr lang="el-GR" altLang="el-GR" sz="1200"/>
              <a:pPr/>
              <a:t>30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B9D5A31-B16E-41EA-828F-CF1701CE9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2F0F236-6D74-4EE2-85A2-5ACD50F7B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3588467-AF7A-4B90-AB91-B8CBCCE57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FF900F-BEEE-4D6C-920F-802130E4638B}" type="slidenum">
              <a:rPr lang="el-GR" altLang="el-GR" sz="1200"/>
              <a:pPr/>
              <a:t>4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5C77DFCB-5223-4138-BBB2-AB34D14DD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AC2FC443-68E2-40DF-80A8-445F679BFD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C6986F49-3628-47A9-AFFA-37B144DA1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17E21A-E147-4A99-A754-89D034E4790A}" type="slidenum">
              <a:rPr lang="el-GR" altLang="el-GR" sz="1200"/>
              <a:pPr/>
              <a:t>31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330C28D-D435-4AFC-8CD1-5101757EA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DEB4D6D5-7C53-47AC-A0AE-85E63F3D22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C694EE5-F30B-4C87-A149-9DE1553FF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04DD52-13B3-4E48-B9EA-CC6EAB178F1D}" type="slidenum">
              <a:rPr lang="el-GR" altLang="el-GR" sz="1200"/>
              <a:pPr/>
              <a:t>32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B4676344-ABAC-42BC-9029-AB3416A3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7674F026-D27A-4191-B8A2-6155FC7BF4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C17DC232-6B78-469E-8D18-1A33DE960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28D233-10B1-4193-BAB0-458D1CC1AF92}" type="slidenum">
              <a:rPr lang="el-GR" altLang="el-GR" sz="1200"/>
              <a:pPr/>
              <a:t>33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C568C7D-70BD-43D1-B1EA-F6D446A99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B4561E0-0797-4036-9E48-B0A69326D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9206D65-F46F-4698-819E-E0C8ADBC8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F3B930-6839-4317-9140-A8F1A920E8CF}" type="slidenum">
              <a:rPr lang="el-GR" altLang="el-GR" sz="1200"/>
              <a:pPr/>
              <a:t>34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C568C7D-70BD-43D1-B1EA-F6D446A99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B4561E0-0797-4036-9E48-B0A69326D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9206D65-F46F-4698-819E-E0C8ADBC8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F3B930-6839-4317-9140-A8F1A920E8CF}" type="slidenum">
              <a:rPr lang="el-GR" altLang="el-GR" sz="1200"/>
              <a:pPr/>
              <a:t>35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4185287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C568C7D-70BD-43D1-B1EA-F6D446A99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B4561E0-0797-4036-9E48-B0A69326D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9206D65-F46F-4698-819E-E0C8ADBC8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F3B930-6839-4317-9140-A8F1A920E8CF}" type="slidenum">
              <a:rPr lang="el-GR" altLang="el-GR" sz="1200"/>
              <a:pPr/>
              <a:t>36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40860352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C568C7D-70BD-43D1-B1EA-F6D446A993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B4561E0-0797-4036-9E48-B0A69326D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9206D65-F46F-4698-819E-E0C8ADBC8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F3B930-6839-4317-9140-A8F1A920E8CF}" type="slidenum">
              <a:rPr lang="el-GR" altLang="el-GR" sz="1200"/>
              <a:pPr/>
              <a:t>37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251597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B9D5A31-B16E-41EA-828F-CF1701CE9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2F0F236-6D74-4EE2-85A2-5ACD50F7BD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3588467-AF7A-4B90-AB91-B8CBCCE57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FF900F-BEEE-4D6C-920F-802130E4638B}" type="slidenum">
              <a:rPr lang="el-GR" altLang="el-GR" sz="1200"/>
              <a:pPr/>
              <a:t>5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423812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A31971F-2EB2-4D54-A41A-2EF57246D3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CE838E9-3950-47ED-A7BE-8D2F3B0EB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D16FA16-6829-4A7F-AB7E-654DF8E0E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2878F8-290A-4263-A378-DA6EA7E6CEA3}" type="slidenum">
              <a:rPr lang="el-GR" altLang="el-GR" sz="1200"/>
              <a:pPr/>
              <a:t>6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A31971F-2EB2-4D54-A41A-2EF57246D3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CE838E9-3950-47ED-A7BE-8D2F3B0EBB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D16FA16-6829-4A7F-AB7E-654DF8E0E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2878F8-290A-4263-A378-DA6EA7E6CEA3}" type="slidenum">
              <a:rPr lang="el-GR" altLang="el-GR" sz="1200"/>
              <a:pPr/>
              <a:t>7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248530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6BFAF26-6DFE-4C6D-B4AA-8FD659C88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4164F6BC-5AC8-4CB2-9B73-A1E57E90E3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D8AE5C3-279C-4FA2-AFC6-0E3421459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B608BD-1D5C-4138-8D29-55EA0115EF77}" type="slidenum">
              <a:rPr lang="el-GR" altLang="el-GR" sz="1200"/>
              <a:pPr/>
              <a:t>8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6208732-A6DC-4935-A6F8-45E7A628A4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D0D89D00-50D1-4979-96E5-5167D5447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432F425-AF7D-4B22-968D-4538E55E8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C836CC-A222-449C-AEF5-94211ABCA5C6}" type="slidenum">
              <a:rPr lang="el-GR" altLang="el-GR" sz="1200"/>
              <a:pPr/>
              <a:t>9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61D5641-9A4D-46D6-A982-63AC57062C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64AAE91-9665-4F3D-9939-4FC24DDB1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20C502E-26B2-4D32-9EC6-166699E84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11E56F-DF40-4956-80AB-05D79ED4761A}" type="slidenum">
              <a:rPr lang="el-GR" altLang="el-GR" sz="1200"/>
              <a:pPr/>
              <a:t>10</a:t>
            </a:fld>
            <a:endParaRPr lang="el-GR" altLang="el-G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- Ορθογώνιο">
            <a:extLst>
              <a:ext uri="{FF2B5EF4-FFF2-40B4-BE49-F238E27FC236}">
                <a16:creationId xmlns:a16="http://schemas.microsoft.com/office/drawing/2014/main" id="{4C9C3C39-C6ED-4CA0-9D02-A35F220D326E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8 - Ορθογώνιο">
            <a:extLst>
              <a:ext uri="{FF2B5EF4-FFF2-40B4-BE49-F238E27FC236}">
                <a16:creationId xmlns:a16="http://schemas.microsoft.com/office/drawing/2014/main" id="{B91BC02A-671D-482B-9ACD-289266386ACF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19 - Ορθογώνιο">
            <a:extLst>
              <a:ext uri="{FF2B5EF4-FFF2-40B4-BE49-F238E27FC236}">
                <a16:creationId xmlns:a16="http://schemas.microsoft.com/office/drawing/2014/main" id="{6FDBEC9F-BEC5-4233-B350-0505378E7A9F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20 - Ορθογώνιο">
            <a:extLst>
              <a:ext uri="{FF2B5EF4-FFF2-40B4-BE49-F238E27FC236}">
                <a16:creationId xmlns:a16="http://schemas.microsoft.com/office/drawing/2014/main" id="{A12EA90A-F2A1-4D84-804E-9E3709E3ED8B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23 - Ορθογώνιο">
            <a:extLst>
              <a:ext uri="{FF2B5EF4-FFF2-40B4-BE49-F238E27FC236}">
                <a16:creationId xmlns:a16="http://schemas.microsoft.com/office/drawing/2014/main" id="{AAB43FFB-81E9-47BA-AB31-9C24E7631F35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24 - Ορθογώνιο">
            <a:extLst>
              <a:ext uri="{FF2B5EF4-FFF2-40B4-BE49-F238E27FC236}">
                <a16:creationId xmlns:a16="http://schemas.microsoft.com/office/drawing/2014/main" id="{79219ED3-B41B-4D27-B9AF-47512D7AF62C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25 - Ορθογώνιο">
            <a:extLst>
              <a:ext uri="{FF2B5EF4-FFF2-40B4-BE49-F238E27FC236}">
                <a16:creationId xmlns:a16="http://schemas.microsoft.com/office/drawing/2014/main" id="{82E108BE-8E0A-4806-BC2E-9204E263AD97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26 - Ορθογώνιο">
            <a:extLst>
              <a:ext uri="{FF2B5EF4-FFF2-40B4-BE49-F238E27FC236}">
                <a16:creationId xmlns:a16="http://schemas.microsoft.com/office/drawing/2014/main" id="{FE586413-10C9-47B3-AD9E-84E897AFCEF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27 - Ορθογώνιο">
            <a:extLst>
              <a:ext uri="{FF2B5EF4-FFF2-40B4-BE49-F238E27FC236}">
                <a16:creationId xmlns:a16="http://schemas.microsoft.com/office/drawing/2014/main" id="{E2DEC7CA-D87E-4FA1-978E-326E72429244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5" name="27 - Θέση ημερομηνίας">
            <a:extLst>
              <a:ext uri="{FF2B5EF4-FFF2-40B4-BE49-F238E27FC236}">
                <a16:creationId xmlns:a16="http://schemas.microsoft.com/office/drawing/2014/main" id="{8EC8C1CB-7DD7-4122-A3AB-E29D44DF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6" name="16 - Θέση υποσέλιδου">
            <a:extLst>
              <a:ext uri="{FF2B5EF4-FFF2-40B4-BE49-F238E27FC236}">
                <a16:creationId xmlns:a16="http://schemas.microsoft.com/office/drawing/2014/main" id="{9E599D14-D7B0-4BD1-8BB1-4471617A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7" name="28 - Θέση αριθμού διαφάνειας">
            <a:extLst>
              <a:ext uri="{FF2B5EF4-FFF2-40B4-BE49-F238E27FC236}">
                <a16:creationId xmlns:a16="http://schemas.microsoft.com/office/drawing/2014/main" id="{C913EB1D-2D32-4EAA-91CA-68D88DE9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A93949-BF89-49B4-9898-4C6809ECEB9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7400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>
            <a:extLst>
              <a:ext uri="{FF2B5EF4-FFF2-40B4-BE49-F238E27FC236}">
                <a16:creationId xmlns:a16="http://schemas.microsoft.com/office/drawing/2014/main" id="{72F4670F-C4A2-4ADB-89DE-79B35BBD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>
            <a:extLst>
              <a:ext uri="{FF2B5EF4-FFF2-40B4-BE49-F238E27FC236}">
                <a16:creationId xmlns:a16="http://schemas.microsoft.com/office/drawing/2014/main" id="{5DDD5136-6E54-4071-9059-50ECB7F3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>
            <a:extLst>
              <a:ext uri="{FF2B5EF4-FFF2-40B4-BE49-F238E27FC236}">
                <a16:creationId xmlns:a16="http://schemas.microsoft.com/office/drawing/2014/main" id="{14FE8EB9-A65A-4432-863D-803CDB48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C3E26-E952-4A81-A49F-48B8E275DE8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7533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>
            <a:extLst>
              <a:ext uri="{FF2B5EF4-FFF2-40B4-BE49-F238E27FC236}">
                <a16:creationId xmlns:a16="http://schemas.microsoft.com/office/drawing/2014/main" id="{6C013F13-90AB-4FC5-A265-FD7F223D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>
            <a:extLst>
              <a:ext uri="{FF2B5EF4-FFF2-40B4-BE49-F238E27FC236}">
                <a16:creationId xmlns:a16="http://schemas.microsoft.com/office/drawing/2014/main" id="{B28953FE-7601-4E01-B6AD-33A4B2A9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>
            <a:extLst>
              <a:ext uri="{FF2B5EF4-FFF2-40B4-BE49-F238E27FC236}">
                <a16:creationId xmlns:a16="http://schemas.microsoft.com/office/drawing/2014/main" id="{B56FDB05-2167-4E91-B649-7D6D33EC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136D-93DF-4D2B-AC44-8E6355FC78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1424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13 - Θέση ημερομηνίας">
            <a:extLst>
              <a:ext uri="{FF2B5EF4-FFF2-40B4-BE49-F238E27FC236}">
                <a16:creationId xmlns:a16="http://schemas.microsoft.com/office/drawing/2014/main" id="{3DEF5777-ABF2-48DA-9378-D2EB7BC6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>
            <a:extLst>
              <a:ext uri="{FF2B5EF4-FFF2-40B4-BE49-F238E27FC236}">
                <a16:creationId xmlns:a16="http://schemas.microsoft.com/office/drawing/2014/main" id="{9B361F43-D095-4E4F-80DF-1252EB6D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>
            <a:extLst>
              <a:ext uri="{FF2B5EF4-FFF2-40B4-BE49-F238E27FC236}">
                <a16:creationId xmlns:a16="http://schemas.microsoft.com/office/drawing/2014/main" id="{E95A5550-7D8E-4C5D-9DB3-7A72B7F6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C7D0-FB2B-45E6-873B-56F85EE68DC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6943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- Ελεύθερη σχεδίαση">
            <a:extLst>
              <a:ext uri="{FF2B5EF4-FFF2-40B4-BE49-F238E27FC236}">
                <a16:creationId xmlns:a16="http://schemas.microsoft.com/office/drawing/2014/main" id="{30E4E3A1-8BAA-43A2-83A3-6E2BF8A4567E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1795989939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41935000 h 3648"/>
              <a:gd name="T8" fmla="*/ 1855856217 w 2736"/>
              <a:gd name="T9" fmla="*/ 2147483646 h 3648"/>
              <a:gd name="T10" fmla="*/ 119732557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18 - Ελεύθερη σχεδίαση">
            <a:extLst>
              <a:ext uri="{FF2B5EF4-FFF2-40B4-BE49-F238E27FC236}">
                <a16:creationId xmlns:a16="http://schemas.microsoft.com/office/drawing/2014/main" id="{BA36BAD0-C769-4511-9C2A-EE4AC38E8706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19 - Ελεύθερη σχεδίαση">
            <a:extLst>
              <a:ext uri="{FF2B5EF4-FFF2-40B4-BE49-F238E27FC236}">
                <a16:creationId xmlns:a16="http://schemas.microsoft.com/office/drawing/2014/main" id="{719D86EC-BD8F-4C39-A146-F782C658B8D7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20 - Ελεύθερη σχεδίαση">
            <a:extLst>
              <a:ext uri="{FF2B5EF4-FFF2-40B4-BE49-F238E27FC236}">
                <a16:creationId xmlns:a16="http://schemas.microsoft.com/office/drawing/2014/main" id="{D1680562-7ACE-451D-B52A-858B791C710B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23 - Ελεύθερη σχεδίαση">
            <a:extLst>
              <a:ext uri="{FF2B5EF4-FFF2-40B4-BE49-F238E27FC236}">
                <a16:creationId xmlns:a16="http://schemas.microsoft.com/office/drawing/2014/main" id="{1B891BEB-55AF-4F83-8B51-63728D08B825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24 - Ελεύθερη σχεδίαση">
            <a:extLst>
              <a:ext uri="{FF2B5EF4-FFF2-40B4-BE49-F238E27FC236}">
                <a16:creationId xmlns:a16="http://schemas.microsoft.com/office/drawing/2014/main" id="{6E6EFA10-A076-4EE4-8214-C2E26B362094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25 - Ελεύθερη σχεδίαση">
            <a:extLst>
              <a:ext uri="{FF2B5EF4-FFF2-40B4-BE49-F238E27FC236}">
                <a16:creationId xmlns:a16="http://schemas.microsoft.com/office/drawing/2014/main" id="{D3AF1289-24C1-4546-AC73-774C906CC826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26 - Ελεύθερη σχεδίαση">
            <a:extLst>
              <a:ext uri="{FF2B5EF4-FFF2-40B4-BE49-F238E27FC236}">
                <a16:creationId xmlns:a16="http://schemas.microsoft.com/office/drawing/2014/main" id="{C7F931F1-7F0D-427D-AB33-6A42354846A2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27 - Ελεύθερη σχεδίαση">
            <a:extLst>
              <a:ext uri="{FF2B5EF4-FFF2-40B4-BE49-F238E27FC236}">
                <a16:creationId xmlns:a16="http://schemas.microsoft.com/office/drawing/2014/main" id="{B1126D35-F869-4150-AD95-F973E161B55F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28 - Ελεύθερη σχεδίαση">
            <a:extLst>
              <a:ext uri="{FF2B5EF4-FFF2-40B4-BE49-F238E27FC236}">
                <a16:creationId xmlns:a16="http://schemas.microsoft.com/office/drawing/2014/main" id="{8BEFF294-5886-446B-A8B1-10D3A722B155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29 - Ελεύθερη σχεδίαση">
            <a:extLst>
              <a:ext uri="{FF2B5EF4-FFF2-40B4-BE49-F238E27FC236}">
                <a16:creationId xmlns:a16="http://schemas.microsoft.com/office/drawing/2014/main" id="{1F29727D-DECC-4E09-9F80-2A59D9CCAF60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30 - Ελεύθερη σχεδίαση">
            <a:extLst>
              <a:ext uri="{FF2B5EF4-FFF2-40B4-BE49-F238E27FC236}">
                <a16:creationId xmlns:a16="http://schemas.microsoft.com/office/drawing/2014/main" id="{A89866A6-4CFD-408D-BBE4-293BA92509F9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31 - Ελεύθερη σχεδίαση">
            <a:extLst>
              <a:ext uri="{FF2B5EF4-FFF2-40B4-BE49-F238E27FC236}">
                <a16:creationId xmlns:a16="http://schemas.microsoft.com/office/drawing/2014/main" id="{9618D498-2FFD-49DA-BCAF-5DA068F72855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32 - Ελεύθερη σχεδίαση">
            <a:extLst>
              <a:ext uri="{FF2B5EF4-FFF2-40B4-BE49-F238E27FC236}">
                <a16:creationId xmlns:a16="http://schemas.microsoft.com/office/drawing/2014/main" id="{A9395266-BF02-4138-A645-D915581E6ADA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33 - Ελεύθερη σχεδίαση">
            <a:extLst>
              <a:ext uri="{FF2B5EF4-FFF2-40B4-BE49-F238E27FC236}">
                <a16:creationId xmlns:a16="http://schemas.microsoft.com/office/drawing/2014/main" id="{5FB49C55-61CF-411E-B66A-52A68DCF0698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34 - Ορθογώνιο">
            <a:extLst>
              <a:ext uri="{FF2B5EF4-FFF2-40B4-BE49-F238E27FC236}">
                <a16:creationId xmlns:a16="http://schemas.microsoft.com/office/drawing/2014/main" id="{1BC367AE-5C77-4CDD-8962-C3BEC3263B36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35 - Ορθογώνιο">
            <a:extLst>
              <a:ext uri="{FF2B5EF4-FFF2-40B4-BE49-F238E27FC236}">
                <a16:creationId xmlns:a16="http://schemas.microsoft.com/office/drawing/2014/main" id="{906A0F64-49A1-4794-B5FB-77F82DAEF736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36 - Ορθογώνιο">
            <a:extLst>
              <a:ext uri="{FF2B5EF4-FFF2-40B4-BE49-F238E27FC236}">
                <a16:creationId xmlns:a16="http://schemas.microsoft.com/office/drawing/2014/main" id="{139096E7-1FE5-48BD-9883-3768FACDCF67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37 - Ορθογώνιο">
            <a:extLst>
              <a:ext uri="{FF2B5EF4-FFF2-40B4-BE49-F238E27FC236}">
                <a16:creationId xmlns:a16="http://schemas.microsoft.com/office/drawing/2014/main" id="{3A429CE2-17B3-4282-BD40-118BF9861E1A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38 - Ορθογώνιο">
            <a:extLst>
              <a:ext uri="{FF2B5EF4-FFF2-40B4-BE49-F238E27FC236}">
                <a16:creationId xmlns:a16="http://schemas.microsoft.com/office/drawing/2014/main" id="{F7E05219-A8E6-483B-BB79-FFA8E681C87E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39 - Ορθογώνιο">
            <a:extLst>
              <a:ext uri="{FF2B5EF4-FFF2-40B4-BE49-F238E27FC236}">
                <a16:creationId xmlns:a16="http://schemas.microsoft.com/office/drawing/2014/main" id="{EE8E20CD-6D96-4024-A61C-C8F2D4C2936B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25" name="3 - Θέση ημερομηνίας">
            <a:extLst>
              <a:ext uri="{FF2B5EF4-FFF2-40B4-BE49-F238E27FC236}">
                <a16:creationId xmlns:a16="http://schemas.microsoft.com/office/drawing/2014/main" id="{03417891-190B-4497-AB36-61AB5986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6" name="4 - Θέση υποσέλιδου">
            <a:extLst>
              <a:ext uri="{FF2B5EF4-FFF2-40B4-BE49-F238E27FC236}">
                <a16:creationId xmlns:a16="http://schemas.microsoft.com/office/drawing/2014/main" id="{519A3E99-1DD6-4318-B9DE-0CFCE24D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7" name="5 - Θέση αριθμού διαφάνειας">
            <a:extLst>
              <a:ext uri="{FF2B5EF4-FFF2-40B4-BE49-F238E27FC236}">
                <a16:creationId xmlns:a16="http://schemas.microsoft.com/office/drawing/2014/main" id="{D044CC64-A2AA-412A-B1F0-66FE75E4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CEDFD8-F4DD-4B61-A405-40259D9C258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33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:a16="http://schemas.microsoft.com/office/drawing/2014/main" id="{875AC28D-985E-4C0B-B0EC-9618F9C8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:a16="http://schemas.microsoft.com/office/drawing/2014/main" id="{6F7BDD5C-0329-44D1-8CE4-0FB7BB13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:a16="http://schemas.microsoft.com/office/drawing/2014/main" id="{FA1573AF-1BA2-4CB8-BED9-73411E30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79786-411C-4538-A0D7-586B2A933C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06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7 - Ορθογώνιο">
            <a:extLst>
              <a:ext uri="{FF2B5EF4-FFF2-40B4-BE49-F238E27FC236}">
                <a16:creationId xmlns:a16="http://schemas.microsoft.com/office/drawing/2014/main" id="{698E6FB2-6F8D-4038-B7C8-9B80090EA24A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18 - Ορθογώνιο">
            <a:extLst>
              <a:ext uri="{FF2B5EF4-FFF2-40B4-BE49-F238E27FC236}">
                <a16:creationId xmlns:a16="http://schemas.microsoft.com/office/drawing/2014/main" id="{C5EC992F-7927-47E1-8BBC-43492600AF0D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19 - Ορθογώνιο">
            <a:extLst>
              <a:ext uri="{FF2B5EF4-FFF2-40B4-BE49-F238E27FC236}">
                <a16:creationId xmlns:a16="http://schemas.microsoft.com/office/drawing/2014/main" id="{8E97E0F7-A7EB-4615-B563-D08018766AF2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20 - Ορθογώνιο">
            <a:extLst>
              <a:ext uri="{FF2B5EF4-FFF2-40B4-BE49-F238E27FC236}">
                <a16:creationId xmlns:a16="http://schemas.microsoft.com/office/drawing/2014/main" id="{AB8C4F88-67F3-4750-BC37-261958654984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23 - Ορθογώνιο">
            <a:extLst>
              <a:ext uri="{FF2B5EF4-FFF2-40B4-BE49-F238E27FC236}">
                <a16:creationId xmlns:a16="http://schemas.microsoft.com/office/drawing/2014/main" id="{DCC8BE68-3542-4BF0-9C45-7E8D1FAA52E6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24 - Ορθογώνιο">
            <a:extLst>
              <a:ext uri="{FF2B5EF4-FFF2-40B4-BE49-F238E27FC236}">
                <a16:creationId xmlns:a16="http://schemas.microsoft.com/office/drawing/2014/main" id="{54776FD6-66BE-4F78-82DC-B45129CE362E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25 - Ορθογώνιο">
            <a:extLst>
              <a:ext uri="{FF2B5EF4-FFF2-40B4-BE49-F238E27FC236}">
                <a16:creationId xmlns:a16="http://schemas.microsoft.com/office/drawing/2014/main" id="{EEA95CD7-9006-4021-A8C1-13790B2196CE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26 - Ορθογώνιο">
            <a:extLst>
              <a:ext uri="{FF2B5EF4-FFF2-40B4-BE49-F238E27FC236}">
                <a16:creationId xmlns:a16="http://schemas.microsoft.com/office/drawing/2014/main" id="{1CDF4B45-8B71-42C9-8B87-9BCC7F21D323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27 - Ορθογώνιο">
            <a:extLst>
              <a:ext uri="{FF2B5EF4-FFF2-40B4-BE49-F238E27FC236}">
                <a16:creationId xmlns:a16="http://schemas.microsoft.com/office/drawing/2014/main" id="{0D4DD63F-5E91-44FD-B052-BFA69F76D4E5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28 - Ορθογώνιο">
            <a:extLst>
              <a:ext uri="{FF2B5EF4-FFF2-40B4-BE49-F238E27FC236}">
                <a16:creationId xmlns:a16="http://schemas.microsoft.com/office/drawing/2014/main" id="{624B0705-42B5-4107-BAA8-7935A177AB78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7" name="6 - Θέση ημερομηνίας">
            <a:extLst>
              <a:ext uri="{FF2B5EF4-FFF2-40B4-BE49-F238E27FC236}">
                <a16:creationId xmlns:a16="http://schemas.microsoft.com/office/drawing/2014/main" id="{1B42DFE3-0138-47B5-8E9D-8C0584AC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7 - Θέση υποσέλιδου">
            <a:extLst>
              <a:ext uri="{FF2B5EF4-FFF2-40B4-BE49-F238E27FC236}">
                <a16:creationId xmlns:a16="http://schemas.microsoft.com/office/drawing/2014/main" id="{E6F79C6A-DDDA-45AC-82F4-0A3E0ADB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9" name="8 - Θέση αριθμού διαφάνειας">
            <a:extLst>
              <a:ext uri="{FF2B5EF4-FFF2-40B4-BE49-F238E27FC236}">
                <a16:creationId xmlns:a16="http://schemas.microsoft.com/office/drawing/2014/main" id="{5F2248DE-5B13-41BC-9DCE-0F0C7FB4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44005-1BE7-4449-9DCE-28570AB78F4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305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>
            <a:extLst>
              <a:ext uri="{FF2B5EF4-FFF2-40B4-BE49-F238E27FC236}">
                <a16:creationId xmlns:a16="http://schemas.microsoft.com/office/drawing/2014/main" id="{BF12145E-2F2C-4D34-9770-AB808AA0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>
            <a:extLst>
              <a:ext uri="{FF2B5EF4-FFF2-40B4-BE49-F238E27FC236}">
                <a16:creationId xmlns:a16="http://schemas.microsoft.com/office/drawing/2014/main" id="{333E16D8-FB43-4DE7-8A77-83C5D97C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>
            <a:extLst>
              <a:ext uri="{FF2B5EF4-FFF2-40B4-BE49-F238E27FC236}">
                <a16:creationId xmlns:a16="http://schemas.microsoft.com/office/drawing/2014/main" id="{133DA1D7-6D1D-41D5-B190-851AE44B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6BA1-8317-443C-9344-9A5C9D969D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5852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>
            <a:extLst>
              <a:ext uri="{FF2B5EF4-FFF2-40B4-BE49-F238E27FC236}">
                <a16:creationId xmlns:a16="http://schemas.microsoft.com/office/drawing/2014/main" id="{31A83BEB-6107-44DD-BAA8-B7E101AA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>
            <a:extLst>
              <a:ext uri="{FF2B5EF4-FFF2-40B4-BE49-F238E27FC236}">
                <a16:creationId xmlns:a16="http://schemas.microsoft.com/office/drawing/2014/main" id="{A530B56E-A064-430F-813C-E928F447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8894B53A-B62C-41B1-8045-723D97AF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FC8C5-09F3-4C8F-B0D6-71CC4BEE0FD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715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13 - Θέση ημερομηνίας">
            <a:extLst>
              <a:ext uri="{FF2B5EF4-FFF2-40B4-BE49-F238E27FC236}">
                <a16:creationId xmlns:a16="http://schemas.microsoft.com/office/drawing/2014/main" id="{156CF429-6005-4D48-81F7-31D1035F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>
            <a:extLst>
              <a:ext uri="{FF2B5EF4-FFF2-40B4-BE49-F238E27FC236}">
                <a16:creationId xmlns:a16="http://schemas.microsoft.com/office/drawing/2014/main" id="{B56D784F-EE69-47C2-BED2-CADD92E5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2 - Θέση αριθμού διαφάνειας">
            <a:extLst>
              <a:ext uri="{FF2B5EF4-FFF2-40B4-BE49-F238E27FC236}">
                <a16:creationId xmlns:a16="http://schemas.microsoft.com/office/drawing/2014/main" id="{3493EC1D-7374-465E-B74F-11290C86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86FD-1911-4640-862B-417D8D07F31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8012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- Ορθογώνιο">
            <a:extLst>
              <a:ext uri="{FF2B5EF4-FFF2-40B4-BE49-F238E27FC236}">
                <a16:creationId xmlns:a16="http://schemas.microsoft.com/office/drawing/2014/main" id="{EE0D179A-D6EF-43B1-803B-7457C99AB76D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18 - Ευθεία γραμμή σύνδεσης">
            <a:extLst>
              <a:ext uri="{FF2B5EF4-FFF2-40B4-BE49-F238E27FC236}">
                <a16:creationId xmlns:a16="http://schemas.microsoft.com/office/drawing/2014/main" id="{A9B4F8D4-EAD2-4C43-ACFB-3990C7EF35CB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19 - Ομάδα">
            <a:extLst>
              <a:ext uri="{FF2B5EF4-FFF2-40B4-BE49-F238E27FC236}">
                <a16:creationId xmlns:a16="http://schemas.microsoft.com/office/drawing/2014/main" id="{0513CB7D-D025-43C0-810C-0817E1326DF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20 - Ευθεία γραμμή σύνδεσης">
              <a:extLst>
                <a:ext uri="{FF2B5EF4-FFF2-40B4-BE49-F238E27FC236}">
                  <a16:creationId xmlns:a16="http://schemas.microsoft.com/office/drawing/2014/main" id="{BB8720F8-AD03-44DF-88EC-4B7B919D29E6}"/>
                </a:ext>
              </a:extLst>
            </p:cNvPr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23 - Ευθεία γραμμή σύνδεσης">
              <a:extLst>
                <a:ext uri="{FF2B5EF4-FFF2-40B4-BE49-F238E27FC236}">
                  <a16:creationId xmlns:a16="http://schemas.microsoft.com/office/drawing/2014/main" id="{1EB23A8F-02F5-498C-BBC3-E41615B86134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24 - Ευθεία γραμμή σύνδεσης">
              <a:extLst>
                <a:ext uri="{FF2B5EF4-FFF2-40B4-BE49-F238E27FC236}">
                  <a16:creationId xmlns:a16="http://schemas.microsoft.com/office/drawing/2014/main" id="{498DD596-A24B-4F22-9402-0F1DD81BB991}"/>
                </a:ext>
              </a:extLst>
            </p:cNvPr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25 - Ομάδα">
            <a:extLst>
              <a:ext uri="{FF2B5EF4-FFF2-40B4-BE49-F238E27FC236}">
                <a16:creationId xmlns:a16="http://schemas.microsoft.com/office/drawing/2014/main" id="{E92CAB26-313D-417D-B1B0-F717E2F6230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26 - Ευθεία γραμμή σύνδεσης">
              <a:extLst>
                <a:ext uri="{FF2B5EF4-FFF2-40B4-BE49-F238E27FC236}">
                  <a16:creationId xmlns:a16="http://schemas.microsoft.com/office/drawing/2014/main" id="{D9694B60-1D87-4EEF-9665-07D52EAE939D}"/>
                </a:ext>
              </a:extLst>
            </p:cNvPr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27 - Ευθεία γραμμή σύνδεσης">
              <a:extLst>
                <a:ext uri="{FF2B5EF4-FFF2-40B4-BE49-F238E27FC236}">
                  <a16:creationId xmlns:a16="http://schemas.microsoft.com/office/drawing/2014/main" id="{4E841BC9-C1C8-4B3F-9E54-5307A8D2EE6F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28 - Ευθεία γραμμή σύνδεσης">
              <a:extLst>
                <a:ext uri="{FF2B5EF4-FFF2-40B4-BE49-F238E27FC236}">
                  <a16:creationId xmlns:a16="http://schemas.microsoft.com/office/drawing/2014/main" id="{4EECE330-5BB5-4111-A41B-9E36C77101B7}"/>
                </a:ext>
              </a:extLst>
            </p:cNvPr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29 - Ομάδα">
            <a:extLst>
              <a:ext uri="{FF2B5EF4-FFF2-40B4-BE49-F238E27FC236}">
                <a16:creationId xmlns:a16="http://schemas.microsoft.com/office/drawing/2014/main" id="{10902241-782E-42BD-AAE3-FEED93247CC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30 - Ευθεία γραμμή σύνδεσης">
              <a:extLst>
                <a:ext uri="{FF2B5EF4-FFF2-40B4-BE49-F238E27FC236}">
                  <a16:creationId xmlns:a16="http://schemas.microsoft.com/office/drawing/2014/main" id="{E400AA93-3279-4BF2-8908-7CC5375C45DB}"/>
                </a:ext>
              </a:extLst>
            </p:cNvPr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1 - Ευθεία γραμμή σύνδεσης">
              <a:extLst>
                <a:ext uri="{FF2B5EF4-FFF2-40B4-BE49-F238E27FC236}">
                  <a16:creationId xmlns:a16="http://schemas.microsoft.com/office/drawing/2014/main" id="{D718F90C-B644-41DA-BFA2-0BC88F0CADEE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2 - Ευθεία γραμμή σύνδεσης">
              <a:extLst>
                <a:ext uri="{FF2B5EF4-FFF2-40B4-BE49-F238E27FC236}">
                  <a16:creationId xmlns:a16="http://schemas.microsoft.com/office/drawing/2014/main" id="{86DAE368-E98E-41A1-A5AD-E3ED5D55A124}"/>
                </a:ext>
              </a:extLst>
            </p:cNvPr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9" name="4 - Θέση ημερομηνίας">
            <a:extLst>
              <a:ext uri="{FF2B5EF4-FFF2-40B4-BE49-F238E27FC236}">
                <a16:creationId xmlns:a16="http://schemas.microsoft.com/office/drawing/2014/main" id="{1BF6B8C7-D928-4311-8DDC-86777840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0" name="5 - Θέση υποσέλιδου">
            <a:extLst>
              <a:ext uri="{FF2B5EF4-FFF2-40B4-BE49-F238E27FC236}">
                <a16:creationId xmlns:a16="http://schemas.microsoft.com/office/drawing/2014/main" id="{E9192ED0-F1D2-402E-A0A7-E0013758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1" name="6 - Θέση αριθμού διαφάνειας">
            <a:extLst>
              <a:ext uri="{FF2B5EF4-FFF2-40B4-BE49-F238E27FC236}">
                <a16:creationId xmlns:a16="http://schemas.microsoft.com/office/drawing/2014/main" id="{4B916F64-BB50-4AAF-94FA-270D3423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BDD46A-98AC-402F-879F-AB12975DE5A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0598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E569225F-02E7-483C-B0A6-E59E3A21C2EC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- Ορθογώνιο">
            <a:extLst>
              <a:ext uri="{FF2B5EF4-FFF2-40B4-BE49-F238E27FC236}">
                <a16:creationId xmlns:a16="http://schemas.microsoft.com/office/drawing/2014/main" id="{ED7A43D6-1B0A-43B5-A68A-96A7193FE85A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AD9F5596-23BD-4075-8495-3B71D7E7D15F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9 - Ορθογώνιο">
            <a:extLst>
              <a:ext uri="{FF2B5EF4-FFF2-40B4-BE49-F238E27FC236}">
                <a16:creationId xmlns:a16="http://schemas.microsoft.com/office/drawing/2014/main" id="{03F910D1-5484-4FEF-8C68-98AF802759E7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10 - Ορθογώνιο">
            <a:extLst>
              <a:ext uri="{FF2B5EF4-FFF2-40B4-BE49-F238E27FC236}">
                <a16:creationId xmlns:a16="http://schemas.microsoft.com/office/drawing/2014/main" id="{7264D22B-44B7-4A56-8343-A56229821AED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11 - Ορθογώνιο">
            <a:extLst>
              <a:ext uri="{FF2B5EF4-FFF2-40B4-BE49-F238E27FC236}">
                <a16:creationId xmlns:a16="http://schemas.microsoft.com/office/drawing/2014/main" id="{41C88322-D360-444C-8D76-25B605793BB2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14 - Ορθογώνιο">
            <a:extLst>
              <a:ext uri="{FF2B5EF4-FFF2-40B4-BE49-F238E27FC236}">
                <a16:creationId xmlns:a16="http://schemas.microsoft.com/office/drawing/2014/main" id="{CABE8892-E0EB-4D98-835C-B5F5FFE8DEFE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15 - Ορθογώνιο">
            <a:extLst>
              <a:ext uri="{FF2B5EF4-FFF2-40B4-BE49-F238E27FC236}">
                <a16:creationId xmlns:a16="http://schemas.microsoft.com/office/drawing/2014/main" id="{E8772665-33D6-44B2-A9FA-C24079C1F850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16 - Ορθογώνιο">
            <a:extLst>
              <a:ext uri="{FF2B5EF4-FFF2-40B4-BE49-F238E27FC236}">
                <a16:creationId xmlns:a16="http://schemas.microsoft.com/office/drawing/2014/main" id="{AEFF41AE-28FC-4156-BA20-5125816FBBE2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21 - Θέση τίτλου">
            <a:extLst>
              <a:ext uri="{FF2B5EF4-FFF2-40B4-BE49-F238E27FC236}">
                <a16:creationId xmlns:a16="http://schemas.microsoft.com/office/drawing/2014/main" id="{23CECA02-B094-4474-83D9-E004F0C7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036" name="12 - Θέση κειμένου">
            <a:extLst>
              <a:ext uri="{FF2B5EF4-FFF2-40B4-BE49-F238E27FC236}">
                <a16:creationId xmlns:a16="http://schemas.microsoft.com/office/drawing/2014/main" id="{85DA1A9E-65A3-47D2-940A-A1C166AE27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14" name="13 - Θέση ημερομηνίας">
            <a:extLst>
              <a:ext uri="{FF2B5EF4-FFF2-40B4-BE49-F238E27FC236}">
                <a16:creationId xmlns:a16="http://schemas.microsoft.com/office/drawing/2014/main" id="{40B0D174-3E01-4363-B55C-BB942A05B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>
            <a:extLst>
              <a:ext uri="{FF2B5EF4-FFF2-40B4-BE49-F238E27FC236}">
                <a16:creationId xmlns:a16="http://schemas.microsoft.com/office/drawing/2014/main" id="{885C9E1B-7A13-421A-8055-9A9FA85C7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>
            <a:extLst>
              <a:ext uri="{FF2B5EF4-FFF2-40B4-BE49-F238E27FC236}">
                <a16:creationId xmlns:a16="http://schemas.microsoft.com/office/drawing/2014/main" id="{E33655DC-554F-49CF-A2DC-9D568A381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3C9848-D951-4AF2-BECE-1AA4C302A06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3" r:id="rId1"/>
    <p:sldLayoutId id="2147484318" r:id="rId2"/>
    <p:sldLayoutId id="2147484324" r:id="rId3"/>
    <p:sldLayoutId id="2147484325" r:id="rId4"/>
    <p:sldLayoutId id="2147484326" r:id="rId5"/>
    <p:sldLayoutId id="2147484319" r:id="rId6"/>
    <p:sldLayoutId id="2147484327" r:id="rId7"/>
    <p:sldLayoutId id="2147484320" r:id="rId8"/>
    <p:sldLayoutId id="2147484328" r:id="rId9"/>
    <p:sldLayoutId id="2147484321" r:id="rId10"/>
    <p:sldLayoutId id="21474843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963996911006545#bb0005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science/article/pii/S0963996911006545#bb001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80ACA9-0853-409D-A2AC-97AD0B2F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949325"/>
            <a:ext cx="63373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1" lang="el-GR" altLang="el-GR" sz="3400" b="1">
                <a:solidFill>
                  <a:srgbClr val="FFFFFF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Πως γράφουμε: </a:t>
            </a: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397878AA-D552-43C3-B7E2-792AD6B1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5176838"/>
            <a:ext cx="54721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Tx/>
              <a:buFont typeface="Monotype Sorts" pitchFamily="2" charset="2"/>
              <a:buNone/>
            </a:pPr>
            <a:r>
              <a:rPr kumimoji="1" lang="el-GR" altLang="el-GR" sz="2800" b="1" dirty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ΑΡΓΥΡΩ ΜΠΕΚΑΤΩΡΟΥ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Tx/>
              <a:buFont typeface="Monotype Sorts" pitchFamily="2" charset="2"/>
              <a:buNone/>
            </a:pPr>
            <a:r>
              <a:rPr kumimoji="1" lang="el-GR" altLang="el-GR" sz="2200" b="1" dirty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Αναπληρώτρια  Καθηγήτρια </a:t>
            </a:r>
            <a:br>
              <a:rPr kumimoji="1" lang="el-GR" altLang="el-GR" sz="2200" b="1" dirty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1" lang="el-GR" altLang="el-GR" sz="2200" b="1" dirty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Χημείας &amp; Τεχνολογίας Τροφίμων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Tx/>
              <a:buFont typeface="Monotype Sorts" pitchFamily="2" charset="2"/>
              <a:buNone/>
            </a:pPr>
            <a:r>
              <a:rPr kumimoji="1" lang="el-GR" altLang="el-GR" sz="2200" b="1" dirty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Πάτρα </a:t>
            </a:r>
            <a:r>
              <a:rPr kumimoji="1" lang="el-GR" altLang="el-GR" sz="2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</a:t>
            </a:r>
            <a:r>
              <a:rPr kumimoji="1" lang="en-US" altLang="el-GR" sz="2200" b="1" dirty="0" smtClean="0">
                <a:solidFill>
                  <a:schemeClr val="tx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1" lang="el-GR" altLang="el-GR" sz="2200" b="1" dirty="0">
              <a:solidFill>
                <a:schemeClr val="tx2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D789CF-9C13-4CB0-982A-E381FDB06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01800"/>
            <a:ext cx="8785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ΒΙΒΛΙΟΓΡΑΦΙΚΗ ΕΡΓΑΣΙΑ</a:t>
            </a:r>
          </a:p>
          <a:p>
            <a:pPr marL="0" lvl="2" algn="r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ή</a:t>
            </a:r>
            <a:r>
              <a:rPr lang="el-GR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ΕΙΣΑΓΩΓΙΚΟ ΜΕΡΟΣ ΕΠΙΣΤΗΜΟΝΙΚΗΣ ΔΗΜΟΣΙΕΥΣΗΣ </a:t>
            </a:r>
            <a:r>
              <a:rPr lang="el-GR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(</a:t>
            </a:r>
            <a:r>
              <a:rPr lang="en-US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paper)</a:t>
            </a:r>
            <a:endParaRPr lang="el-GR" sz="30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0" lvl="2" algn="r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ή</a:t>
            </a:r>
            <a:r>
              <a:rPr lang="en-US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ΕΠΙΣΤΗΜΟΝΙΚΟ ΑΡΘΡΟ ΕΠΙΣΚΟΠΗΣΗΣ </a:t>
            </a:r>
            <a:r>
              <a:rPr lang="el-GR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(</a:t>
            </a:r>
            <a:r>
              <a:rPr lang="en-US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review paper</a:t>
            </a:r>
            <a:r>
              <a:rPr lang="el-GR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)</a:t>
            </a:r>
            <a:endParaRPr lang="en-US" sz="30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0" lvl="2" algn="r">
              <a:spcBef>
                <a:spcPts val="0"/>
              </a:spcBef>
              <a:spcAft>
                <a:spcPts val="1800"/>
              </a:spcAft>
              <a:defRPr/>
            </a:pPr>
            <a:r>
              <a:rPr lang="el-GR" sz="3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ή</a:t>
            </a:r>
            <a:r>
              <a:rPr lang="el-GR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n-US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sz="3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ΕΙΣΑΓΩΓΙΚΟ ΜΕΡΟΣ ΠΤΥΧΙΑΚΗΣ/ΔΙΠΛΩΜΑΤΙΚΗΣ ΕΡΓΑΣΙΑΣ </a:t>
            </a:r>
            <a:endParaRPr lang="el-GR" sz="30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69D113-35AC-42A4-BB80-9DFF3873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-28575"/>
            <a:ext cx="63373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l-GR" altLang="el-GR" sz="3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ΧΗΜΕΙΑ ΤΡΟΦΙΜΩΝ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177835D4-6A0E-448C-A86C-65FFA0403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92150"/>
            <a:ext cx="8964612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7 - Ομάδα">
            <a:extLst>
              <a:ext uri="{FF2B5EF4-FFF2-40B4-BE49-F238E27FC236}">
                <a16:creationId xmlns:a16="http://schemas.microsoft.com/office/drawing/2014/main" id="{2334BE7E-6D1B-4D9F-ACF7-1AACD7306B39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700213"/>
            <a:ext cx="3276600" cy="865187"/>
            <a:chOff x="72008" y="1700808"/>
            <a:chExt cx="3275856" cy="864096"/>
          </a:xfrm>
        </p:grpSpPr>
        <p:sp>
          <p:nvSpPr>
            <p:cNvPr id="26630" name="5 - Ορθογώνιο">
              <a:extLst>
                <a:ext uri="{FF2B5EF4-FFF2-40B4-BE49-F238E27FC236}">
                  <a16:creationId xmlns:a16="http://schemas.microsoft.com/office/drawing/2014/main" id="{AF17F1D9-9CE2-45D7-84DE-0AF90949D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8" y="1700808"/>
              <a:ext cx="3275856" cy="864096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26631" name="6 - Ευθύγραμμο βέλος σύνδεσης">
              <a:extLst>
                <a:ext uri="{FF2B5EF4-FFF2-40B4-BE49-F238E27FC236}">
                  <a16:creationId xmlns:a16="http://schemas.microsoft.com/office/drawing/2014/main" id="{6CF487CB-575B-4E56-BB3E-4FAE85D052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99593" y="2420574"/>
              <a:ext cx="1008264" cy="314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A54BB080-77AC-4FB1-9181-5B2DA156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WEB OF SCIENCE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B8FDF1F-9D3D-4372-A799-42FE6EF62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9" name="23 - TextBox">
            <a:extLst>
              <a:ext uri="{FF2B5EF4-FFF2-40B4-BE49-F238E27FC236}">
                <a16:creationId xmlns:a16="http://schemas.microsoft.com/office/drawing/2014/main" id="{3DF9E705-04E6-4171-8046-1477C08782B9}"/>
              </a:ext>
            </a:extLst>
          </p:cNvPr>
          <p:cNvSpPr txBox="1"/>
          <p:nvPr/>
        </p:nvSpPr>
        <p:spPr bwMode="auto">
          <a:xfrm>
            <a:off x="1580767" y="2241739"/>
            <a:ext cx="2127137" cy="323165"/>
          </a:xfrm>
          <a:prstGeom prst="rect">
            <a:avLst/>
          </a:prstGeom>
          <a:solidFill>
            <a:srgbClr val="FFFFFF"/>
          </a:solidFill>
          <a:ln>
            <a:solidFill>
              <a:srgbClr val="3722D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Αποτέλεσμα αναζήτησης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B3B2AC5C-63C6-4141-88EF-784CB4E1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20713"/>
            <a:ext cx="886618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5" name="5 - Ευθύγραμμο βέλος σύνδεσης">
            <a:extLst>
              <a:ext uri="{FF2B5EF4-FFF2-40B4-BE49-F238E27FC236}">
                <a16:creationId xmlns:a16="http://schemas.microsoft.com/office/drawing/2014/main" id="{BD2E5CC6-999F-437D-82F3-8C20F8D8B2D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87675" y="4508500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6" name="6 - Ευθύγραμμο βέλος σύνδεσης">
            <a:extLst>
              <a:ext uri="{FF2B5EF4-FFF2-40B4-BE49-F238E27FC236}">
                <a16:creationId xmlns:a16="http://schemas.microsoft.com/office/drawing/2014/main" id="{EB9AA162-42A5-4F3B-9A10-180AF544EF9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87675" y="5013325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7" name="7 - Ευθύγραμμο βέλος σύνδεσης">
            <a:extLst>
              <a:ext uri="{FF2B5EF4-FFF2-40B4-BE49-F238E27FC236}">
                <a16:creationId xmlns:a16="http://schemas.microsoft.com/office/drawing/2014/main" id="{2B8E6410-6A1B-4230-9F31-E758CF35458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32588" y="4508500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8 - Ευθύγραμμο βέλος σύνδεσης">
            <a:extLst>
              <a:ext uri="{FF2B5EF4-FFF2-40B4-BE49-F238E27FC236}">
                <a16:creationId xmlns:a16="http://schemas.microsoft.com/office/drawing/2014/main" id="{C52858A0-2D38-408C-9263-462A51EF298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32588" y="5013325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C918FF97-AC0E-4B4C-9408-23859531C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WEB OF SCIENCE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09355CE-DBD0-4547-A7C8-71A470CE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10" name="23 - TextBox">
            <a:extLst>
              <a:ext uri="{FF2B5EF4-FFF2-40B4-BE49-F238E27FC236}">
                <a16:creationId xmlns:a16="http://schemas.microsoft.com/office/drawing/2014/main" id="{3DF9E705-04E6-4171-8046-1477C08782B9}"/>
              </a:ext>
            </a:extLst>
          </p:cNvPr>
          <p:cNvSpPr txBox="1"/>
          <p:nvPr/>
        </p:nvSpPr>
        <p:spPr bwMode="auto">
          <a:xfrm>
            <a:off x="3851492" y="4346917"/>
            <a:ext cx="1223527" cy="323165"/>
          </a:xfrm>
          <a:prstGeom prst="rect">
            <a:avLst/>
          </a:prstGeom>
          <a:solidFill>
            <a:srgbClr val="FFFFFF"/>
          </a:solidFill>
          <a:ln>
            <a:solidFill>
              <a:srgbClr val="3722D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Λέξεις κλειδιά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23 - TextBox">
            <a:extLst>
              <a:ext uri="{FF2B5EF4-FFF2-40B4-BE49-F238E27FC236}">
                <a16:creationId xmlns:a16="http://schemas.microsoft.com/office/drawing/2014/main" id="{3DF9E705-04E6-4171-8046-1477C08782B9}"/>
              </a:ext>
            </a:extLst>
          </p:cNvPr>
          <p:cNvSpPr txBox="1"/>
          <p:nvPr/>
        </p:nvSpPr>
        <p:spPr bwMode="auto">
          <a:xfrm>
            <a:off x="3816443" y="4851742"/>
            <a:ext cx="1223527" cy="323165"/>
          </a:xfrm>
          <a:prstGeom prst="rect">
            <a:avLst/>
          </a:prstGeom>
          <a:solidFill>
            <a:srgbClr val="FFFFFF"/>
          </a:solidFill>
          <a:ln>
            <a:solidFill>
              <a:srgbClr val="3722D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Λέξεις κλειδιά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23 - TextBox">
            <a:extLst>
              <a:ext uri="{FF2B5EF4-FFF2-40B4-BE49-F238E27FC236}">
                <a16:creationId xmlns:a16="http://schemas.microsoft.com/office/drawing/2014/main" id="{3DF9E705-04E6-4171-8046-1477C08782B9}"/>
              </a:ext>
            </a:extLst>
          </p:cNvPr>
          <p:cNvSpPr txBox="1"/>
          <p:nvPr/>
        </p:nvSpPr>
        <p:spPr bwMode="auto">
          <a:xfrm>
            <a:off x="3060054" y="3842092"/>
            <a:ext cx="2736304" cy="323165"/>
          </a:xfrm>
          <a:prstGeom prst="rect">
            <a:avLst/>
          </a:prstGeom>
          <a:solidFill>
            <a:srgbClr val="FFFFFF"/>
          </a:solidFill>
          <a:ln>
            <a:solidFill>
              <a:srgbClr val="3722D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Περιορισμός αναζήτησης</a:t>
            </a:r>
            <a:endParaRPr lang="el-G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EA1CD5D-5A0E-49B5-ACA9-E54D91EF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49275"/>
            <a:ext cx="903763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3 - Ομάδα">
            <a:extLst>
              <a:ext uri="{FF2B5EF4-FFF2-40B4-BE49-F238E27FC236}">
                <a16:creationId xmlns:a16="http://schemas.microsoft.com/office/drawing/2014/main" id="{033242F6-E631-49D6-8731-13AC841AF344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3213100"/>
            <a:ext cx="3240088" cy="1008063"/>
            <a:chOff x="72008" y="1700808"/>
            <a:chExt cx="3240360" cy="1008112"/>
          </a:xfrm>
        </p:grpSpPr>
        <p:sp>
          <p:nvSpPr>
            <p:cNvPr id="30726" name="5 - Ορθογώνιο">
              <a:extLst>
                <a:ext uri="{FF2B5EF4-FFF2-40B4-BE49-F238E27FC236}">
                  <a16:creationId xmlns:a16="http://schemas.microsoft.com/office/drawing/2014/main" id="{0D60D387-C324-4E6D-A0BF-C5C66D0D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8" y="1700808"/>
              <a:ext cx="3240360" cy="1008112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30727" name="6 - Ευθύγραμμο βέλος σύνδεσης">
              <a:extLst>
                <a:ext uri="{FF2B5EF4-FFF2-40B4-BE49-F238E27FC236}">
                  <a16:creationId xmlns:a16="http://schemas.microsoft.com/office/drawing/2014/main" id="{EBAFDCD2-E9E2-4A88-91CF-091051E9A1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20080" y="2492896"/>
              <a:ext cx="648072" cy="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D2D842F-FE48-4A1A-8A78-F0B3EA1C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WEB OF SCIENCE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2EFAE62-09EF-4638-B017-D970FCFA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D2D842F-FE48-4A1A-8A78-F0B3EA1C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SCOPUS (!!!)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2EFAE62-09EF-4638-B017-D970FCFA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43" y="632003"/>
            <a:ext cx="8385645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800" i="1" dirty="0" smtClean="0"/>
              <a:t>«Η </a:t>
            </a:r>
            <a:r>
              <a:rPr lang="el-GR" sz="2800" b="1" i="1" dirty="0" err="1"/>
              <a:t>Scopus</a:t>
            </a:r>
            <a:r>
              <a:rPr lang="el-GR" sz="2800" i="1" dirty="0"/>
              <a:t> </a:t>
            </a:r>
            <a:r>
              <a:rPr lang="el-GR" sz="2800" i="1" dirty="0" smtClean="0"/>
              <a:t>είναι </a:t>
            </a:r>
            <a:r>
              <a:rPr lang="el-GR" sz="2800" i="1" dirty="0"/>
              <a:t>διεθνής βιβλιογραφική βάση δεδομένων, η οποία πρωτοξεκίνησε το έτος 2004, και η οποία περιλαμβάνει περιλήψεις και παραπομπές για ακαδημαϊκά άρθρα από </a:t>
            </a:r>
            <a:r>
              <a:rPr lang="el-GR" sz="2800" b="1" i="1" dirty="0"/>
              <a:t>έγκριτα επιστημονικά περιοδικά</a:t>
            </a:r>
            <a:r>
              <a:rPr lang="el-GR" sz="2800" i="1" dirty="0"/>
              <a:t>.</a:t>
            </a:r>
          </a:p>
          <a:p>
            <a:pPr>
              <a:spcAft>
                <a:spcPts val="1200"/>
              </a:spcAft>
            </a:pPr>
            <a:r>
              <a:rPr lang="el-GR" sz="2800" i="1" dirty="0" smtClean="0"/>
              <a:t>Καλύπτει </a:t>
            </a:r>
            <a:r>
              <a:rPr lang="el-GR" sz="2800" i="1" dirty="0"/>
              <a:t>σχεδόν </a:t>
            </a:r>
            <a:r>
              <a:rPr lang="el-GR" sz="2800" b="1" i="1" dirty="0"/>
              <a:t>36.377 τίτλους </a:t>
            </a:r>
            <a:r>
              <a:rPr lang="el-GR" sz="2800" i="1" dirty="0"/>
              <a:t>από </a:t>
            </a:r>
            <a:r>
              <a:rPr lang="el-GR" sz="2800" b="1" i="1" dirty="0"/>
              <a:t>11.678 εκδότες</a:t>
            </a:r>
            <a:r>
              <a:rPr lang="el-GR" sz="2800" i="1" dirty="0"/>
              <a:t>, από τους οποίους (τίτλους), οι 34.346 είναι έγκριτα αξιολογημένα περιοδικά στις Επιστημονικές, Τεχνολογικές, Φαρμακευτικές και Κοινωνικές επιστήμες, συμπεριλαμβανομένων των Τεχνών και των Ανθρωπιστικών σπουδών. </a:t>
            </a:r>
            <a:endParaRPr lang="en-US" sz="2800" i="1" dirty="0" smtClean="0"/>
          </a:p>
          <a:p>
            <a:pPr>
              <a:spcAft>
                <a:spcPts val="1200"/>
              </a:spcAft>
            </a:pPr>
            <a:r>
              <a:rPr lang="el-GR" sz="2800" i="1" dirty="0" smtClean="0"/>
              <a:t>Ανήκει </a:t>
            </a:r>
            <a:r>
              <a:rPr lang="el-GR" sz="2800" i="1" dirty="0"/>
              <a:t>στον εκδοτικό οίκο </a:t>
            </a:r>
            <a:r>
              <a:rPr lang="el-GR" sz="2800" b="1" i="1" dirty="0" err="1"/>
              <a:t>Elsevier</a:t>
            </a:r>
            <a:r>
              <a:rPr lang="el-GR" sz="2800" i="1" dirty="0"/>
              <a:t> και είναι διαθέσιμη </a:t>
            </a:r>
            <a:r>
              <a:rPr lang="el-GR" sz="2800" b="1" i="1" dirty="0"/>
              <a:t>μόνο με </a:t>
            </a:r>
            <a:r>
              <a:rPr lang="el-GR" sz="2800" b="1" i="1" dirty="0" smtClean="0"/>
              <a:t>συνδρομή</a:t>
            </a:r>
            <a:r>
              <a:rPr lang="el-GR" sz="2800" i="1" dirty="0" smtClean="0"/>
              <a:t>».</a:t>
            </a:r>
          </a:p>
          <a:p>
            <a:pPr>
              <a:spcAft>
                <a:spcPts val="1200"/>
              </a:spcAft>
            </a:pPr>
            <a:r>
              <a:rPr lang="el-GR" sz="2500" i="1" dirty="0" smtClean="0"/>
              <a:t>(</a:t>
            </a:r>
            <a:r>
              <a:rPr lang="en-US" sz="2500" i="1" dirty="0" smtClean="0"/>
              <a:t>Wikipedia, 2022)</a:t>
            </a:r>
            <a:endParaRPr lang="en-US" sz="2500" i="1" dirty="0"/>
          </a:p>
        </p:txBody>
      </p:sp>
    </p:spTree>
    <p:extLst>
      <p:ext uri="{BB962C8B-B14F-4D97-AF65-F5344CB8AC3E}">
        <p14:creationId xmlns:p14="http://schemas.microsoft.com/office/powerpoint/2010/main" val="2660919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D2D842F-FE48-4A1A-8A78-F0B3EA1C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SCOPUS (!!!)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2EFAE62-09EF-4638-B017-D970FCFA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1556792"/>
            <a:ext cx="8928992" cy="4248472"/>
            <a:chOff x="107504" y="1556792"/>
            <a:chExt cx="8928992" cy="42484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556792"/>
              <a:ext cx="8928992" cy="4248472"/>
            </a:xfrm>
            <a:prstGeom prst="rect">
              <a:avLst/>
            </a:prstGeom>
          </p:spPr>
        </p:pic>
        <p:cxnSp>
          <p:nvCxnSpPr>
            <p:cNvPr id="8" name="5 - Ευθύγραμμο βέλος σύνδεσης">
              <a:extLst>
                <a:ext uri="{FF2B5EF4-FFF2-40B4-BE49-F238E27FC236}">
                  <a16:creationId xmlns:a16="http://schemas.microsoft.com/office/drawing/2014/main" id="{BD2E5CC6-999F-437D-82F3-8C20F8D8B2D7}"/>
                </a:ext>
              </a:extLst>
            </p:cNvPr>
            <p:cNvCxnSpPr>
              <a:cxnSpLocks noChangeShapeType="1"/>
              <a:stCxn id="10" idx="1"/>
            </p:cNvCxnSpPr>
            <p:nvPr/>
          </p:nvCxnSpPr>
          <p:spPr bwMode="auto">
            <a:xfrm flipH="1">
              <a:off x="4932319" y="4814719"/>
              <a:ext cx="863817" cy="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23 - TextBox">
              <a:extLst>
                <a:ext uri="{FF2B5EF4-FFF2-40B4-BE49-F238E27FC236}">
                  <a16:creationId xmlns:a16="http://schemas.microsoft.com/office/drawing/2014/main" id="{3DF9E705-04E6-4171-8046-1477C08782B9}"/>
                </a:ext>
              </a:extLst>
            </p:cNvPr>
            <p:cNvSpPr txBox="1"/>
            <p:nvPr/>
          </p:nvSpPr>
          <p:spPr bwMode="auto">
            <a:xfrm>
              <a:off x="5796136" y="4653136"/>
              <a:ext cx="1223527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Λέξεις κλειδιά</a:t>
              </a:r>
              <a:endParaRPr lang="el-G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1" name="5 - Ευθύγραμμο βέλος σύνδεσης">
              <a:extLst>
                <a:ext uri="{FF2B5EF4-FFF2-40B4-BE49-F238E27FC236}">
                  <a16:creationId xmlns:a16="http://schemas.microsoft.com/office/drawing/2014/main" id="{BD2E5CC6-999F-437D-82F3-8C20F8D8B2D7}"/>
                </a:ext>
              </a:extLst>
            </p:cNvPr>
            <p:cNvCxnSpPr>
              <a:cxnSpLocks noChangeShapeType="1"/>
              <a:stCxn id="12" idx="1"/>
            </p:cNvCxnSpPr>
            <p:nvPr/>
          </p:nvCxnSpPr>
          <p:spPr bwMode="auto">
            <a:xfrm flipH="1">
              <a:off x="2051720" y="4022631"/>
              <a:ext cx="1079426" cy="630505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23 - TextBox">
              <a:extLst>
                <a:ext uri="{FF2B5EF4-FFF2-40B4-BE49-F238E27FC236}">
                  <a16:creationId xmlns:a16="http://schemas.microsoft.com/office/drawing/2014/main" id="{3DF9E705-04E6-4171-8046-1477C08782B9}"/>
                </a:ext>
              </a:extLst>
            </p:cNvPr>
            <p:cNvSpPr txBox="1"/>
            <p:nvPr/>
          </p:nvSpPr>
          <p:spPr bwMode="auto">
            <a:xfrm>
              <a:off x="3131146" y="3861048"/>
              <a:ext cx="1728192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Περιοχή αναζήτησης</a:t>
              </a:r>
              <a:endParaRPr lang="el-G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4" name="5 - Ευθύγραμμο βέλος σύνδεσης">
              <a:extLst>
                <a:ext uri="{FF2B5EF4-FFF2-40B4-BE49-F238E27FC236}">
                  <a16:creationId xmlns:a16="http://schemas.microsoft.com/office/drawing/2014/main" id="{BD2E5CC6-999F-437D-82F3-8C20F8D8B2D7}"/>
                </a:ext>
              </a:extLst>
            </p:cNvPr>
            <p:cNvCxnSpPr>
              <a:cxnSpLocks noChangeShapeType="1"/>
              <a:stCxn id="15" idx="1"/>
            </p:cNvCxnSpPr>
            <p:nvPr/>
          </p:nvCxnSpPr>
          <p:spPr bwMode="auto">
            <a:xfrm flipH="1">
              <a:off x="1043608" y="3066003"/>
              <a:ext cx="1224136" cy="956628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23 - TextBox">
              <a:extLst>
                <a:ext uri="{FF2B5EF4-FFF2-40B4-BE49-F238E27FC236}">
                  <a16:creationId xmlns:a16="http://schemas.microsoft.com/office/drawing/2014/main" id="{3DF9E705-04E6-4171-8046-1477C08782B9}"/>
                </a:ext>
              </a:extLst>
            </p:cNvPr>
            <p:cNvSpPr txBox="1"/>
            <p:nvPr/>
          </p:nvSpPr>
          <p:spPr bwMode="auto">
            <a:xfrm>
              <a:off x="2267744" y="2789004"/>
              <a:ext cx="1080120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Είδος αναζήτησης</a:t>
              </a:r>
              <a:endParaRPr lang="el-G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311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628800"/>
            <a:ext cx="8856984" cy="434859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D2D842F-FE48-4A1A-8A78-F0B3EA1C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SCOPUS (!!!)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2EFAE62-09EF-4638-B017-D970FCFA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47170" y="2204864"/>
            <a:ext cx="3532942" cy="2952328"/>
            <a:chOff x="2070026" y="2192000"/>
            <a:chExt cx="3532942" cy="2952328"/>
          </a:xfrm>
        </p:grpSpPr>
        <p:cxnSp>
          <p:nvCxnSpPr>
            <p:cNvPr id="8" name="5 - Ευθύγραμμο βέλος σύνδεσης">
              <a:extLst>
                <a:ext uri="{FF2B5EF4-FFF2-40B4-BE49-F238E27FC236}">
                  <a16:creationId xmlns:a16="http://schemas.microsoft.com/office/drawing/2014/main" id="{BD2E5CC6-999F-437D-82F3-8C20F8D8B2D7}"/>
                </a:ext>
              </a:extLst>
            </p:cNvPr>
            <p:cNvCxnSpPr>
              <a:cxnSpLocks noChangeShapeType="1"/>
              <a:stCxn id="10" idx="0"/>
            </p:cNvCxnSpPr>
            <p:nvPr/>
          </p:nvCxnSpPr>
          <p:spPr bwMode="auto">
            <a:xfrm flipV="1">
              <a:off x="4991205" y="4244727"/>
              <a:ext cx="9803" cy="576436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23 - TextBox">
              <a:extLst>
                <a:ext uri="{FF2B5EF4-FFF2-40B4-BE49-F238E27FC236}">
                  <a16:creationId xmlns:a16="http://schemas.microsoft.com/office/drawing/2014/main" id="{3DF9E705-04E6-4171-8046-1477C08782B9}"/>
                </a:ext>
              </a:extLst>
            </p:cNvPr>
            <p:cNvSpPr txBox="1"/>
            <p:nvPr/>
          </p:nvSpPr>
          <p:spPr bwMode="auto">
            <a:xfrm>
              <a:off x="4379441" y="4821163"/>
              <a:ext cx="1223527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Αποτέλεσμα</a:t>
              </a:r>
              <a:endParaRPr lang="el-G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4" name="5 - Ευθύγραμμο βέλος σύνδεσης">
              <a:extLst>
                <a:ext uri="{FF2B5EF4-FFF2-40B4-BE49-F238E27FC236}">
                  <a16:creationId xmlns:a16="http://schemas.microsoft.com/office/drawing/2014/main" id="{BD2E5CC6-999F-437D-82F3-8C20F8D8B2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91433" y="2515165"/>
              <a:ext cx="468399" cy="1156224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23 - TextBox">
              <a:extLst>
                <a:ext uri="{FF2B5EF4-FFF2-40B4-BE49-F238E27FC236}">
                  <a16:creationId xmlns:a16="http://schemas.microsoft.com/office/drawing/2014/main" id="{3DF9E705-04E6-4171-8046-1477C08782B9}"/>
                </a:ext>
              </a:extLst>
            </p:cNvPr>
            <p:cNvSpPr txBox="1"/>
            <p:nvPr/>
          </p:nvSpPr>
          <p:spPr bwMode="auto">
            <a:xfrm>
              <a:off x="2070026" y="2192000"/>
              <a:ext cx="3528392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Είδος αναζήτησης</a:t>
              </a:r>
              <a:r>
                <a:rPr lang="en-US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: author (Bekatorou)</a:t>
              </a:r>
              <a:endParaRPr lang="el-G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3491880" y="2780928"/>
            <a:ext cx="0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56585" y="2780928"/>
            <a:ext cx="0" cy="432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6075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D2D842F-FE48-4A1A-8A78-F0B3EA1CA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SCOPUS (!!!)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2EFAE62-09EF-4638-B017-D970FCFA3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7504" y="548680"/>
            <a:ext cx="8965422" cy="6264696"/>
            <a:chOff x="107504" y="548680"/>
            <a:chExt cx="8965422" cy="62646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548680"/>
              <a:ext cx="8965422" cy="6264696"/>
            </a:xfrm>
            <a:prstGeom prst="rect">
              <a:avLst/>
            </a:prstGeom>
          </p:spPr>
        </p:pic>
        <p:cxnSp>
          <p:nvCxnSpPr>
            <p:cNvPr id="17" name="5 - Ευθύγραμμο βέλος σύνδεσης">
              <a:extLst>
                <a:ext uri="{FF2B5EF4-FFF2-40B4-BE49-F238E27FC236}">
                  <a16:creationId xmlns:a16="http://schemas.microsoft.com/office/drawing/2014/main" id="{BD2E5CC6-999F-437D-82F3-8C20F8D8B2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919570" y="1772816"/>
              <a:ext cx="670645" cy="5067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5 - Ευθύγραμμο βέλος σύνδεσης">
              <a:extLst>
                <a:ext uri="{FF2B5EF4-FFF2-40B4-BE49-F238E27FC236}">
                  <a16:creationId xmlns:a16="http://schemas.microsoft.com/office/drawing/2014/main" id="{BD2E5CC6-999F-437D-82F3-8C20F8D8B2D7}"/>
                </a:ext>
              </a:extLst>
            </p:cNvPr>
            <p:cNvCxnSpPr>
              <a:cxnSpLocks noChangeShapeType="1"/>
              <a:stCxn id="27" idx="2"/>
            </p:cNvCxnSpPr>
            <p:nvPr/>
          </p:nvCxnSpPr>
          <p:spPr bwMode="auto">
            <a:xfrm flipH="1">
              <a:off x="4859338" y="5480357"/>
              <a:ext cx="16605" cy="468923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5 - Ευθύγραμμο βέλος σύνδεσης">
              <a:extLst>
                <a:ext uri="{FF2B5EF4-FFF2-40B4-BE49-F238E27FC236}">
                  <a16:creationId xmlns:a16="http://schemas.microsoft.com/office/drawing/2014/main" id="{BD2E5CC6-999F-437D-82F3-8C20F8D8B2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660233" y="1052737"/>
              <a:ext cx="697506" cy="44308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23 - TextBox">
              <a:extLst>
                <a:ext uri="{FF2B5EF4-FFF2-40B4-BE49-F238E27FC236}">
                  <a16:creationId xmlns:a16="http://schemas.microsoft.com/office/drawing/2014/main" id="{3DF9E705-04E6-4171-8046-1477C08782B9}"/>
                </a:ext>
              </a:extLst>
            </p:cNvPr>
            <p:cNvSpPr txBox="1"/>
            <p:nvPr/>
          </p:nvSpPr>
          <p:spPr bwMode="auto">
            <a:xfrm>
              <a:off x="4355976" y="1611233"/>
              <a:ext cx="1656184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Αριθμός εγγράφων</a:t>
              </a:r>
              <a:endParaRPr lang="el-G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6" name="23 - TextBox">
              <a:extLst>
                <a:ext uri="{FF2B5EF4-FFF2-40B4-BE49-F238E27FC236}">
                  <a16:creationId xmlns:a16="http://schemas.microsoft.com/office/drawing/2014/main" id="{3DF9E705-04E6-4171-8046-1477C08782B9}"/>
                </a:ext>
              </a:extLst>
            </p:cNvPr>
            <p:cNvSpPr txBox="1"/>
            <p:nvPr/>
          </p:nvSpPr>
          <p:spPr bwMode="auto">
            <a:xfrm>
              <a:off x="5773563" y="670957"/>
              <a:ext cx="1584176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Συντελεστής απήχησης</a:t>
              </a:r>
              <a:endParaRPr lang="el-G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7" name="23 - TextBox">
              <a:extLst>
                <a:ext uri="{FF2B5EF4-FFF2-40B4-BE49-F238E27FC236}">
                  <a16:creationId xmlns:a16="http://schemas.microsoft.com/office/drawing/2014/main" id="{3DF9E705-04E6-4171-8046-1477C08782B9}"/>
                </a:ext>
              </a:extLst>
            </p:cNvPr>
            <p:cNvSpPr txBox="1"/>
            <p:nvPr/>
          </p:nvSpPr>
          <p:spPr bwMode="auto">
            <a:xfrm>
              <a:off x="4355976" y="5157192"/>
              <a:ext cx="1039933" cy="3231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Αναφορές</a:t>
              </a:r>
              <a:endParaRPr lang="el-G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7543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FA2AF9-EEC6-452E-8F74-F684AB741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15E427C-69D8-4067-AA32-72C18BC7B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5788"/>
            <a:ext cx="6821487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έρευνα της βιβλιογραφίας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Συγκέντρωση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σχετικών με το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θέμα εργασιών </a:t>
            </a:r>
          </a:p>
          <a:p>
            <a:pPr marL="361950" indent="-1905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Αναζήτηση σχετικών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εργασιών και στη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λίστα των </a:t>
            </a:r>
            <a:r>
              <a:rPr lang="el-GR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b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φικών</a:t>
            </a: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παραπομπών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 / </a:t>
            </a:r>
            <a:br>
              <a:rPr lang="en-U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cited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εργασίας</a:t>
            </a:r>
          </a:p>
          <a:p>
            <a:pPr marL="361950" indent="-1905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Αναζήτηση άλλων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σχετικών εργασιών</a:t>
            </a:r>
            <a:b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 ίδιου συγγραφέα</a:t>
            </a:r>
            <a:endParaRPr lang="el-GR" sz="23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6AFB910-B7AE-41FE-A9D3-BE247B098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341438"/>
            <a:ext cx="5616575" cy="5338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7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Baohui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Jin, </a:t>
            </a:r>
            <a:r>
              <a:rPr lang="en-GB" sz="17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Liqi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GB" sz="17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Xie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GB" sz="17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Yanfeng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GB" sz="17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Guo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GB" sz="17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Guofang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Pang</a:t>
            </a:r>
          </a:p>
          <a:p>
            <a:pPr>
              <a:spcAft>
                <a:spcPts val="600"/>
              </a:spcAft>
              <a:defRPr/>
            </a:pP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Multi-residue detection of pesticides in juice and fruit wine: A review of extraction and detection methods. Review Article. </a:t>
            </a:r>
            <a:r>
              <a:rPr lang="en-GB" sz="17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Food Res </a:t>
            </a:r>
            <a:r>
              <a:rPr lang="en-GB" sz="17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GB" sz="17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46, 1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GB" sz="17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2012</a:t>
            </a:r>
            <a:r>
              <a:rPr lang="en-GB" sz="17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GB" sz="17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Pages 399-409</a:t>
            </a:r>
            <a:r>
              <a:rPr lang="en-GB" sz="1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GB" sz="1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GB" sz="1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PDF (258 K)  |   Related articles |  Related reference work articles  </a:t>
            </a:r>
          </a:p>
          <a:p>
            <a:pPr>
              <a:spcAft>
                <a:spcPts val="600"/>
              </a:spcAft>
              <a:defRPr/>
            </a:pPr>
            <a:endParaRPr lang="en-GB" sz="17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55600" lvl="1">
              <a:spcAft>
                <a:spcPts val="600"/>
              </a:spcAft>
              <a:tabLst>
                <a:tab pos="273050" algn="l"/>
                <a:tab pos="355600" algn="l"/>
              </a:tabLst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References</a:t>
            </a:r>
            <a:endParaRPr lang="el-GR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hlinkClick r:id="rId3"/>
            </a:endParaRPr>
          </a:p>
          <a:p>
            <a:pPr marL="355600" lvl="1">
              <a:spcAft>
                <a:spcPts val="600"/>
              </a:spcAft>
              <a:tabLst>
                <a:tab pos="273050" algn="l"/>
                <a:tab pos="355600" algn="l"/>
              </a:tabLs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S.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Abbasi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H.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Khani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L.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Hosseinzadeh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Z. Safari. </a:t>
            </a:r>
            <a:r>
              <a:rPr lang="en-GB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Determination of </a:t>
            </a:r>
            <a:r>
              <a:rPr lang="en-GB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thiourea</a:t>
            </a:r>
            <a:r>
              <a:rPr lang="en-GB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 fruit juice by a kinetic </a:t>
            </a:r>
            <a:r>
              <a:rPr lang="en-GB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spectrophotometric</a:t>
            </a:r>
            <a:r>
              <a:rPr lang="en-GB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method. </a:t>
            </a:r>
          </a:p>
          <a:p>
            <a:pPr marL="355600" lvl="1">
              <a:spcAft>
                <a:spcPts val="600"/>
              </a:spcAft>
              <a:tabLst>
                <a:tab pos="273050" algn="l"/>
                <a:tab pos="355600" algn="l"/>
              </a:tabLs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 Hazardous Mat, 174 (1–3) (2010), 257–262</a:t>
            </a:r>
          </a:p>
          <a:p>
            <a:pPr marL="355600" lvl="1">
              <a:spcAft>
                <a:spcPts val="600"/>
              </a:spcAft>
              <a:tabLst>
                <a:tab pos="273050" algn="l"/>
                <a:tab pos="355600" algn="l"/>
              </a:tabLst>
              <a:defRPr/>
            </a:pP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355600" lvl="1">
              <a:spcAft>
                <a:spcPts val="600"/>
              </a:spcAft>
              <a:tabLst>
                <a:tab pos="273050" algn="l"/>
                <a:tab pos="355600" algn="l"/>
              </a:tabLs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M.A.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Alawi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GB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Development of a New Approach for the Determination of </a:t>
            </a:r>
            <a:r>
              <a:rPr lang="en-GB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Folpet</a:t>
            </a:r>
            <a:r>
              <a:rPr lang="en-GB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in Grapes. 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Analytical Letters, 28 (2) (1995), 349–356</a:t>
            </a:r>
          </a:p>
          <a:p>
            <a:pPr marL="355600" lvl="1">
              <a:spcAft>
                <a:spcPts val="600"/>
              </a:spcAft>
              <a:tabLst>
                <a:tab pos="273050" algn="l"/>
                <a:tab pos="355600" algn="l"/>
              </a:tabLst>
              <a:defRPr/>
            </a:pP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hlinkClick r:id="rId4"/>
            </a:endParaRPr>
          </a:p>
          <a:p>
            <a:pPr marL="355600" lvl="1">
              <a:spcAft>
                <a:spcPts val="600"/>
              </a:spcAft>
              <a:tabLst>
                <a:tab pos="273050" algn="l"/>
                <a:tab pos="355600" algn="l"/>
              </a:tabLs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M.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Albareda-Sirvent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A.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Merkoci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S.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Alegret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</a:t>
            </a:r>
            <a:r>
              <a:rPr lang="en-GB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Pesticide determination in tap water and juice samples using disposable </a:t>
            </a:r>
            <a:r>
              <a:rPr lang="en-GB" sz="16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amperometrie</a:t>
            </a:r>
            <a:r>
              <a:rPr lang="en-GB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biosensors made using thick-film technology.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Analytica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Chimica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GB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Acta</a:t>
            </a: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442 (1) (2001), 35–44</a:t>
            </a:r>
          </a:p>
        </p:txBody>
      </p:sp>
      <p:cxnSp>
        <p:nvCxnSpPr>
          <p:cNvPr id="32773" name="3 - Ευθύγραμμο βέλος σύνδεσης">
            <a:extLst>
              <a:ext uri="{FF2B5EF4-FFF2-40B4-BE49-F238E27FC236}">
                <a16:creationId xmlns:a16="http://schemas.microsoft.com/office/drawing/2014/main" id="{49F0BFD2-6B2A-4125-861F-085DA455627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092950" y="2708275"/>
            <a:ext cx="431800" cy="2889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3 - Ευθύγραμμο βέλος σύνδεσης">
            <a:extLst>
              <a:ext uri="{FF2B5EF4-FFF2-40B4-BE49-F238E27FC236}">
                <a16:creationId xmlns:a16="http://schemas.microsoft.com/office/drawing/2014/main" id="{2AD41037-2DBC-4680-B375-7FF8947C8CD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35600" y="2708275"/>
            <a:ext cx="431800" cy="2889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3 - Ευθύγραμμο βέλος σύνδεσης">
            <a:extLst>
              <a:ext uri="{FF2B5EF4-FFF2-40B4-BE49-F238E27FC236}">
                <a16:creationId xmlns:a16="http://schemas.microsoft.com/office/drawing/2014/main" id="{DD5F7AC4-EF56-48D7-A2E9-6129C24E4A4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076825" y="3284538"/>
            <a:ext cx="358775" cy="28892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939CF2-D6C1-42BB-B877-43E6F8CE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5E8FED8-F689-4C57-9B7C-5B666EED8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85788"/>
            <a:ext cx="8027988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ανάλυση των δεδομένων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Ποιες εργασίες καλύπτουν ακριβώς το θέμα και υποστηρίζουν τα επιχειρήματα / ερωτήματα / συμπεράσματα που αναπτύσσει η εργασία; </a:t>
            </a:r>
          </a:p>
          <a:p>
            <a:pPr marL="361950" indent="-1905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Ποιες εργασίες καλύπτουν το θέμα πιο περιφερειακά;</a:t>
            </a:r>
          </a:p>
          <a:p>
            <a:pPr marL="361950" indent="-1905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 επιστημονική αντιπαράθεση ή γενική συμφωνία  σχετικά με το θέμα; </a:t>
            </a:r>
          </a:p>
          <a:p>
            <a:pPr marL="361950" indent="-1905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Ποιά διαγράμματα, σχήματα, πίνακες και εικόνες από τη βιβλιογραφία μπορούν να χρησιμοποιηθούν στην εργασία; </a:t>
            </a:r>
            <a:endParaRPr lang="el-GR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26F8C4-93EE-489B-BEC9-806CC60B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6D7DF8C-6BD8-46FF-83E0-5CC7A7A8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85788"/>
            <a:ext cx="867568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πως γράφεται η εργασία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30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Η εργασία πρέπει να περιλαμβάνει τις παρακάτω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διακριτές ενότητες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Περίληψη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(προαιρετική στις βιβλιογραφικές εργασίες)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 Εισαγωγή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 Κύριο μέρος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 Συμπεράσματα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Βιβλιογραφικές παραπομπές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5D347E4-CB0D-480D-B16D-D469A986E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2B58C490-87EA-4B6D-AA19-9F35EBF4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85788"/>
            <a:ext cx="89646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2400"/>
              </a:spcAft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βιβλιογραφική εργασία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3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850" indent="-27305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Παραθέτει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data/results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αποδείξεις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επιχειρήματα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υποστηρίζουν μια συγκεκριμένη άποψη σε ένα επιστημονικό θέμα </a:t>
            </a:r>
          </a:p>
          <a:p>
            <a:pPr marL="450850" indent="-27305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Πληροφορεί για της </a:t>
            </a: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πειραματικές τεχνικές 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χρησιμοποιήθηκαν για να παράγουν αυτά τα δεδομένα</a:t>
            </a:r>
          </a:p>
          <a:p>
            <a:pPr marL="450850" indent="-27305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Δίνει έμφαση στην </a:t>
            </a: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ερμηνεία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δεδομένων στη σχετική με το θέμα βιβλιογραφία</a:t>
            </a:r>
          </a:p>
          <a:p>
            <a:pPr marL="450850" indent="-273050">
              <a:spcAft>
                <a:spcPts val="24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Απαιτεί </a:t>
            </a: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μελέτη πολλών πρωτότυπων ερευνητικών άρθρων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papers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πάνω στο θέμα προκείμενου να εξάγονται σωστά συμπεράσματα για την ερμηνεία και τη σημασία των επιμέρους δεδομένων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FA0C8E-2E62-4157-B6BF-23E25BF5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5317CD1-8F9E-4543-B952-E58DD8B4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85788"/>
            <a:ext cx="78120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600"/>
              </a:spcAft>
              <a:defRPr/>
            </a:pP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πως γράφεται η εργασία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36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Οργάνωση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της εργασίας: </a:t>
            </a:r>
          </a:p>
          <a:p>
            <a:pPr marL="723900" indent="-273050"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Χρησιμοποιούνται </a:t>
            </a: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κεφαλίδες &amp; </a:t>
            </a:r>
            <a:r>
              <a:rPr lang="el-GR" sz="2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υποκεφαλίδες</a:t>
            </a: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που πρέπει να περιγράφουν το αντικείμενο που αναλύεται στην κάθε ενότητα </a:t>
            </a:r>
          </a:p>
          <a:p>
            <a:pPr marL="723900" indent="-273050"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Περιγράφονται  αρχικά και σύντομα οι </a:t>
            </a: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πιο γενικές έννοιες 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σχετικά με το θέμα και μετά αναπτύσσονται τα </a:t>
            </a:r>
            <a:r>
              <a:rPr 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πιο ειδικά θέματα </a:t>
            </a: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που αναλύει η εργασία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Διπλωμένη γωνία">
            <a:extLst>
              <a:ext uri="{FF2B5EF4-FFF2-40B4-BE49-F238E27FC236}">
                <a16:creationId xmlns:a16="http://schemas.microsoft.com/office/drawing/2014/main" id="{9A205CBD-5DF0-4E50-814D-9082E48C7F0D}"/>
              </a:ext>
            </a:extLst>
          </p:cNvPr>
          <p:cNvSpPr/>
          <p:nvPr/>
        </p:nvSpPr>
        <p:spPr>
          <a:xfrm>
            <a:off x="395288" y="1916113"/>
            <a:ext cx="8497887" cy="433387"/>
          </a:xfrm>
          <a:prstGeom prst="foldedCorner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6AE64-98AF-42BF-8EF5-F3AFB0E4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81F54EB-6CB9-40D3-B3A7-46CF6391F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85788"/>
            <a:ext cx="8459788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πως γράφεται η εργασία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Τι περιλαμβάνει η κάθε ενότητα</a:t>
            </a:r>
          </a:p>
          <a:p>
            <a:pPr marL="361950" indent="-190500">
              <a:spcAft>
                <a:spcPts val="1800"/>
              </a:spcAft>
              <a:buClr>
                <a:srgbClr val="FFC000"/>
              </a:buClr>
              <a:defRPr/>
            </a:pPr>
            <a:r>
              <a:rPr lang="el-GR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 Εισαγωγή: 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Σύντομη (1/5 του κειμένου)  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Αναπτύσσει το θεωρητικό υπόβαθρο ή αναφέρει γενικά επιτεύγματα σχετικά με το θέμα 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Παρουσιάζει το ειδικό θέμα της εργασίας 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Περιγράφει του στόχους της εργασίας</a:t>
            </a:r>
          </a:p>
          <a:p>
            <a:pPr marL="723900" indent="-273050">
              <a:spcAft>
                <a:spcPts val="30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Πρέπει να κεντρίζει το ενδιαφέρον του αναγνώστη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4">
            <a:extLst>
              <a:ext uri="{FF2B5EF4-FFF2-40B4-BE49-F238E27FC236}">
                <a16:creationId xmlns:a16="http://schemas.microsoft.com/office/drawing/2014/main" id="{EB115EF7-3CB3-4A0B-B361-A1B80EE6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31888"/>
            <a:ext cx="8496300" cy="553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43011" name="Straight Connector 6">
            <a:extLst>
              <a:ext uri="{FF2B5EF4-FFF2-40B4-BE49-F238E27FC236}">
                <a16:creationId xmlns:a16="http://schemas.microsoft.com/office/drawing/2014/main" id="{D1BBFEA3-96EB-4EAD-B201-727F2F6323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8750" y="3789363"/>
            <a:ext cx="15128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07D0AE-841E-4931-9EB5-D257F70F0CD9}"/>
              </a:ext>
            </a:extLst>
          </p:cNvPr>
          <p:cNvSpPr txBox="1"/>
          <p:nvPr/>
        </p:nvSpPr>
        <p:spPr bwMode="auto">
          <a:xfrm>
            <a:off x="1333500" y="4652963"/>
            <a:ext cx="47879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Συνοπτική &amp; περιεκτική περίληψη (προαιρετικό): </a:t>
            </a: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DEDAF213-9B58-4994-BDEC-5E37C7345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725988"/>
            <a:ext cx="8281987" cy="122396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>
              <a:latin typeface="Times New Roman" panose="02020603050405020304" pitchFamily="18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AC4B601-9636-4EC5-820D-460E1D10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F783450-B237-4C01-9522-2DAE6132B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85788"/>
            <a:ext cx="80279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600"/>
              </a:spcAft>
              <a:defRPr/>
            </a:pP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πως γράφεται η εργασία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13 - Ομάδα">
            <a:extLst>
              <a:ext uri="{FF2B5EF4-FFF2-40B4-BE49-F238E27FC236}">
                <a16:creationId xmlns:a16="http://schemas.microsoft.com/office/drawing/2014/main" id="{36F4C0C3-8A3C-4E75-945B-65040E7F686D}"/>
              </a:ext>
            </a:extLst>
          </p:cNvPr>
          <p:cNvGrpSpPr>
            <a:grpSpLocks/>
          </p:cNvGrpSpPr>
          <p:nvPr/>
        </p:nvGrpSpPr>
        <p:grpSpPr bwMode="auto">
          <a:xfrm>
            <a:off x="882650" y="2420938"/>
            <a:ext cx="7705725" cy="936625"/>
            <a:chOff x="882650" y="2420938"/>
            <a:chExt cx="7705480" cy="9358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A233C6-B813-47AA-91C0-39A86D43D82F}"/>
                </a:ext>
              </a:extLst>
            </p:cNvPr>
            <p:cNvSpPr txBox="1"/>
            <p:nvPr/>
          </p:nvSpPr>
          <p:spPr bwMode="auto">
            <a:xfrm>
              <a:off x="882650" y="2420938"/>
              <a:ext cx="3289195" cy="3997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Συνοπτικός &amp; περιεκτικός τίτλος:</a:t>
              </a:r>
            </a:p>
          </p:txBody>
        </p:sp>
        <p:sp>
          <p:nvSpPr>
            <p:cNvPr id="43019" name="Rectangle 8">
              <a:extLst>
                <a:ext uri="{FF2B5EF4-FFF2-40B4-BE49-F238E27FC236}">
                  <a16:creationId xmlns:a16="http://schemas.microsoft.com/office/drawing/2014/main" id="{69D1D24F-93AE-474C-A463-105119B5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498" y="2780694"/>
              <a:ext cx="7632632" cy="57609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anose="05000000000000000000" pitchFamily="2" charset="2"/>
                <a:buChar char=""/>
                <a:defRPr sz="30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Char char=""/>
                <a:defRPr sz="26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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B80A"/>
                </a:buClr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l-GR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43020" name="5 - Ευθύγραμμο βέλος σύνδεσης">
              <a:extLst>
                <a:ext uri="{FF2B5EF4-FFF2-40B4-BE49-F238E27FC236}">
                  <a16:creationId xmlns:a16="http://schemas.microsoft.com/office/drawing/2014/main" id="{6F503BA3-2C09-41F1-8507-AB4E6E1A9E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884368" y="3212976"/>
              <a:ext cx="647700" cy="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" name="5 - Ευθύγραμμο βέλος σύνδεσης">
            <a:extLst>
              <a:ext uri="{FF2B5EF4-FFF2-40B4-BE49-F238E27FC236}">
                <a16:creationId xmlns:a16="http://schemas.microsoft.com/office/drawing/2014/main" id="{1C44F6DF-B45A-40A5-8142-1CC4BB02BD3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72450" y="4870450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6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FFC6B26-906F-4B64-9161-BD67F822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8686800" cy="547211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B8049-FE02-406F-B1E5-35FF1067166E}"/>
              </a:ext>
            </a:extLst>
          </p:cNvPr>
          <p:cNvSpPr txBox="1"/>
          <p:nvPr/>
        </p:nvSpPr>
        <p:spPr>
          <a:xfrm>
            <a:off x="1246188" y="1125538"/>
            <a:ext cx="7897812" cy="35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Περιεχόμενα: ανάπτυξη από το γενικότερο στο ειδικότερο αντικείμενο που αναλύεται στην εργασία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B7CA25-86BB-4FAD-B6AC-CE9514A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970459F3-890B-432D-8E6B-62214D7D3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585788"/>
            <a:ext cx="80279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600"/>
              </a:spcAft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πως γράφεται η εργασία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45062" name="5 - Ευθύγραμμο βέλος σύνδεσης">
            <a:extLst>
              <a:ext uri="{FF2B5EF4-FFF2-40B4-BE49-F238E27FC236}">
                <a16:creationId xmlns:a16="http://schemas.microsoft.com/office/drawing/2014/main" id="{B7DB3937-5752-43C0-B609-3B1ABB8FF3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16463" y="1916113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3" name="5 - Ευθύγραμμο βέλος σύνδεσης">
            <a:extLst>
              <a:ext uri="{FF2B5EF4-FFF2-40B4-BE49-F238E27FC236}">
                <a16:creationId xmlns:a16="http://schemas.microsoft.com/office/drawing/2014/main" id="{19158A12-342F-44A6-8A7A-69F7668E8B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27538" y="2924175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4" name="5 - Ευθύγραμμο βέλος σύνδεσης">
            <a:extLst>
              <a:ext uri="{FF2B5EF4-FFF2-40B4-BE49-F238E27FC236}">
                <a16:creationId xmlns:a16="http://schemas.microsoft.com/office/drawing/2014/main" id="{6599D165-37A1-48BB-A2E4-566E81227D7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27538" y="3141663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5 - Ευθύγραμμο βέλος σύνδεσης">
            <a:extLst>
              <a:ext uri="{FF2B5EF4-FFF2-40B4-BE49-F238E27FC236}">
                <a16:creationId xmlns:a16="http://schemas.microsoft.com/office/drawing/2014/main" id="{EA87DEAB-A5B2-4DC4-A083-55EC15FE0E9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219700" y="4221163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5 - Ευθύγραμμο βέλος σύνδεσης">
            <a:extLst>
              <a:ext uri="{FF2B5EF4-FFF2-40B4-BE49-F238E27FC236}">
                <a16:creationId xmlns:a16="http://schemas.microsoft.com/office/drawing/2014/main" id="{8208766F-CA2F-4F27-994D-D4C85B43065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32588" y="4508500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7" name="5 - Ευθύγραμμο βέλος σύνδεσης">
            <a:extLst>
              <a:ext uri="{FF2B5EF4-FFF2-40B4-BE49-F238E27FC236}">
                <a16:creationId xmlns:a16="http://schemas.microsoft.com/office/drawing/2014/main" id="{0BD7F916-413A-47C4-8B83-743AE1FB8B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79838" y="4724400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5 - Ευθύγραμμο βέλος σύνδεσης">
            <a:extLst>
              <a:ext uri="{FF2B5EF4-FFF2-40B4-BE49-F238E27FC236}">
                <a16:creationId xmlns:a16="http://schemas.microsoft.com/office/drawing/2014/main" id="{D60F6554-EE0C-443B-B614-5E42C9FAD1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27538" y="5805488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9" name="5 - Ευθύγραμμο βέλος σύνδεσης">
            <a:extLst>
              <a:ext uri="{FF2B5EF4-FFF2-40B4-BE49-F238E27FC236}">
                <a16:creationId xmlns:a16="http://schemas.microsoft.com/office/drawing/2014/main" id="{FE58C722-FA89-474A-83CE-7F4B00814E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9475" y="6021388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1F283942-243B-47AF-9A3C-39AC2E79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49275"/>
            <a:ext cx="7632700" cy="62372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927A6EA-B86C-4A42-B06D-025E8351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cxnSp>
        <p:nvCxnSpPr>
          <p:cNvPr id="47108" name="Straight Connector 6">
            <a:extLst>
              <a:ext uri="{FF2B5EF4-FFF2-40B4-BE49-F238E27FC236}">
                <a16:creationId xmlns:a16="http://schemas.microsoft.com/office/drawing/2014/main" id="{806BB7AF-4A01-4369-93E2-9833B96A5A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1550" y="3933825"/>
            <a:ext cx="15128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Straight Connector 6">
            <a:extLst>
              <a:ext uri="{FF2B5EF4-FFF2-40B4-BE49-F238E27FC236}">
                <a16:creationId xmlns:a16="http://schemas.microsoft.com/office/drawing/2014/main" id="{B21850A4-8A0A-4033-8175-6A237406FF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4365625"/>
            <a:ext cx="15128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Straight Connector 6">
            <a:extLst>
              <a:ext uri="{FF2B5EF4-FFF2-40B4-BE49-F238E27FC236}">
                <a16:creationId xmlns:a16="http://schemas.microsoft.com/office/drawing/2014/main" id="{F36115AD-1293-4A2F-9F1B-5DC7837CA7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836613"/>
            <a:ext cx="15128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Straight Connector 6">
            <a:extLst>
              <a:ext uri="{FF2B5EF4-FFF2-40B4-BE49-F238E27FC236}">
                <a16:creationId xmlns:a16="http://schemas.microsoft.com/office/drawing/2014/main" id="{803EE6D9-83B8-4C6E-863C-F2C7BD2528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113" y="836613"/>
            <a:ext cx="15128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Διπλωμένη γωνία">
            <a:extLst>
              <a:ext uri="{FF2B5EF4-FFF2-40B4-BE49-F238E27FC236}">
                <a16:creationId xmlns:a16="http://schemas.microsoft.com/office/drawing/2014/main" id="{D6FAAEF6-42B0-46B9-ABDE-7608FADAE045}"/>
              </a:ext>
            </a:extLst>
          </p:cNvPr>
          <p:cNvSpPr/>
          <p:nvPr/>
        </p:nvSpPr>
        <p:spPr>
          <a:xfrm>
            <a:off x="395288" y="1844675"/>
            <a:ext cx="8497887" cy="431800"/>
          </a:xfrm>
          <a:prstGeom prst="foldedCorner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135C81-2DD3-4B7C-A07D-4EB4E2CB8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C15FEC1-639D-421B-ABD0-CDA61572C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19113"/>
            <a:ext cx="8964613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πως γράφεται η εργασία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Τι περιλαμβάνει η κάθε ενότητα</a:t>
            </a:r>
          </a:p>
          <a:p>
            <a:pPr marL="361950" indent="-190500">
              <a:spcAft>
                <a:spcPts val="1800"/>
              </a:spcAft>
              <a:buClr>
                <a:srgbClr val="FFC000"/>
              </a:buClr>
              <a:defRPr/>
            </a:pPr>
            <a:r>
              <a:rPr lang="el-GR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 Κύριο μέρος: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endParaRPr lang="el-GR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450850" indent="-177800">
              <a:spcAft>
                <a:spcPts val="24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b="1" dirty="0"/>
              <a:t>Παραθέτει </a:t>
            </a:r>
            <a:r>
              <a:rPr lang="el-GR" b="1" dirty="0">
                <a:solidFill>
                  <a:srgbClr val="FFC000"/>
                </a:solidFill>
              </a:rPr>
              <a:t>πειραματικές αποδείξεις </a:t>
            </a:r>
            <a:r>
              <a:rPr lang="el-GR" b="1" dirty="0"/>
              <a:t>και </a:t>
            </a:r>
            <a:r>
              <a:rPr lang="el-GR" b="1" dirty="0">
                <a:solidFill>
                  <a:srgbClr val="FFC000"/>
                </a:solidFill>
              </a:rPr>
              <a:t>σημαντικά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την πρόσφατη βιβλιογραφία και εξηγεί πως αυτά διαμορφώνουν την σημερινή κατανόηση μας για το θέμα</a:t>
            </a:r>
          </a:p>
          <a:p>
            <a:pPr marL="450850" indent="-177800">
              <a:spcAft>
                <a:spcPts val="24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Αναφέρει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τύπους πειραματικών διεργασιών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 δεν περιγράφει λεπτομερώς τις πειραματικές τεχνικές</a:t>
            </a:r>
          </a:p>
          <a:p>
            <a:pPr marL="450850" indent="-177800">
              <a:spcAft>
                <a:spcPts val="24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Τονίζει ενδεχόμενες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διαφωνίες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 πεδίο</a:t>
            </a:r>
          </a:p>
          <a:p>
            <a:pPr marL="450850" indent="-177800">
              <a:spcAft>
                <a:spcPts val="24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Χρησιμοποίει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συγκεντρωτικά σχήματα &amp; πίνακες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παρουσιάσει σύμφωνα με την άποψη του συγγραφέα τη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σύνθεση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των δεδομένων που έχει συλλέξει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D5E9AEEB-8E8D-49CD-AC32-3BB26CE0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33350"/>
            <a:ext cx="5656263" cy="66087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9ADA11-B3E3-4D52-AF4B-DD752BF9BF81}"/>
              </a:ext>
            </a:extLst>
          </p:cNvPr>
          <p:cNvSpPr txBox="1"/>
          <p:nvPr/>
        </p:nvSpPr>
        <p:spPr>
          <a:xfrm>
            <a:off x="5938838" y="1711325"/>
            <a:ext cx="3025775" cy="34782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Το σχέδιο αυτό είναι πρωτότυπο (Α. </a:t>
            </a:r>
            <a:r>
              <a:rPr lang="el-G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Μπεκατώρου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και απεικονίζει τις κυριότερες μεθόδους ακινητοποίησης κυττάρων</a:t>
            </a:r>
          </a:p>
          <a:p>
            <a:pPr>
              <a:defRPr/>
            </a:pPr>
            <a:endParaRPr lang="el-GR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Εάν χρησιμοποιηθεί σχήμα από άλλη πηγή  τότε απαιτείται οπωσδήποτε  αναφορά της πηγής στη λεζάντα του σχήματος!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07FA5E-B5FE-4CE7-A6D7-0D4088A05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-71438"/>
            <a:ext cx="324167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cxnSp>
        <p:nvCxnSpPr>
          <p:cNvPr id="51205" name="5 - Ευθύγραμμο βέλος σύνδεσης">
            <a:extLst>
              <a:ext uri="{FF2B5EF4-FFF2-40B4-BE49-F238E27FC236}">
                <a16:creationId xmlns:a16="http://schemas.microsoft.com/office/drawing/2014/main" id="{5BB69458-CF8E-4F57-A79C-7B7CC0BF66F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11638" y="6453188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95EA38D9-4795-4337-8FAE-E4996685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765175"/>
            <a:ext cx="9036050" cy="572928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081A1D-0E5B-406A-ADA6-B9B9EECC8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C850E7B-FBB9-4026-BC17-97B2BC8094FF}"/>
              </a:ext>
            </a:extLst>
          </p:cNvPr>
          <p:cNvSpPr txBox="1"/>
          <p:nvPr/>
        </p:nvSpPr>
        <p:spPr>
          <a:xfrm>
            <a:off x="179388" y="6105525"/>
            <a:ext cx="8856662" cy="7080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Ο Πίνακας είναι πρωτότυπος (Α. </a:t>
            </a:r>
            <a:r>
              <a:rPr lang="el-G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Μπεκατώρου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και αποτελεί  σύνοψη των κύριων τεχνικών ακινητοποίησης κυττάρων και  των εφαρμογών τους στην παραγωγή αλκοολούχων ποτών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42984399-F6CF-43FE-B909-D870DAB9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" y="1052513"/>
            <a:ext cx="9036050" cy="455612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F5458-ED09-4E3D-9939-099313C65539}"/>
              </a:ext>
            </a:extLst>
          </p:cNvPr>
          <p:cNvSpPr txBox="1"/>
          <p:nvPr/>
        </p:nvSpPr>
        <p:spPr>
          <a:xfrm>
            <a:off x="179388" y="5732463"/>
            <a:ext cx="8856662" cy="1016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Το σχέδιο αυτό είναι πρωτότυπο (Α. </a:t>
            </a:r>
            <a:r>
              <a:rPr lang="el-G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Μπεκατώρου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και αποτελεί  ολοκληρωμένη απεικόνιση των εφαρμογών ακινητοποιημένων κυττάρων στη βιομηχανία οίνου σε συνδυασμό με  προτεινόμενες εφαρμογές από το συγγραφέα.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32C3F81-266B-440A-A4F1-067C4B73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Διπλωμένη γωνία">
            <a:extLst>
              <a:ext uri="{FF2B5EF4-FFF2-40B4-BE49-F238E27FC236}">
                <a16:creationId xmlns:a16="http://schemas.microsoft.com/office/drawing/2014/main" id="{D3F6EE19-A7DC-44A9-94F5-14FBE5D4C2C4}"/>
              </a:ext>
            </a:extLst>
          </p:cNvPr>
          <p:cNvSpPr/>
          <p:nvPr/>
        </p:nvSpPr>
        <p:spPr>
          <a:xfrm>
            <a:off x="395288" y="1844675"/>
            <a:ext cx="8497887" cy="431800"/>
          </a:xfrm>
          <a:prstGeom prst="foldedCorner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0A073-8EF9-49BA-B56F-105CB3E8A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AFB0356-F954-4120-A6A4-B633CBE2B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96888"/>
            <a:ext cx="7812088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πως γράφεται η εργασία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Τι περιλαμβάνει η κάθε ενότητα</a:t>
            </a:r>
          </a:p>
          <a:p>
            <a:pPr marL="361950" indent="-190500">
              <a:spcAft>
                <a:spcPts val="1800"/>
              </a:spcAft>
              <a:buClr>
                <a:srgbClr val="FFC000"/>
              </a:buClr>
              <a:defRPr/>
            </a:pPr>
            <a:r>
              <a:rPr lang="el-GR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 </a:t>
            </a:r>
            <a:r>
              <a:rPr lang="el-GR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Συμπεράσματα</a:t>
            </a:r>
            <a:r>
              <a:rPr lang="el-GR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</a:p>
          <a:p>
            <a:pPr marL="627063" indent="-271463"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Περιγράφει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περιληπτικά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τα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κυριότερα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σχετικά με το θέμα </a:t>
            </a:r>
          </a:p>
          <a:p>
            <a:pPr marL="627063" indent="-271463"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Τονίζει τη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σημασία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αυτών των αποτελεσμάτων</a:t>
            </a:r>
          </a:p>
          <a:p>
            <a:pPr marL="627063" indent="-271463"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Συζητά τα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παραμένουν στο πεδίο και τις μελλοντικές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προοπτικές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E81CB5-A59E-4D3F-B2DA-3B78CEEB6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3D0A069-EF4C-4FD1-A0DA-31E4408C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585788"/>
            <a:ext cx="89646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έρευνα της βιβλιογραφίας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Γενική αναζήτηση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της βιβλιογραφίας στο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Internet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(π.χ.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Google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μπορεί να δώσει περισσότερα αποτελέσματα σχετικά με το θέμα αλλά μια βιβλιογραφική εργασία πρέπει να στηρίζεται </a:t>
            </a:r>
            <a:r>
              <a:rPr lang="el-G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σε έγκυρες επιστημονικές πηγές: </a:t>
            </a:r>
          </a:p>
          <a:p>
            <a:pPr marL="723900" indent="-3683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SCIENCE DIRECT</a:t>
            </a:r>
            <a:endParaRPr lang="el-GR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23900" indent="-368300">
              <a:spcAft>
                <a:spcPts val="1800"/>
              </a:spcAft>
              <a:buClr>
                <a:srgbClr val="FFC000"/>
              </a:buClr>
              <a:defRPr/>
            </a:pP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	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http://www.sciencedirect.com/</a:t>
            </a:r>
            <a:endParaRPr lang="el-GR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23900" indent="-368300">
              <a:spcAft>
                <a:spcPts val="18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WEB OF SCIENCE</a:t>
            </a:r>
            <a:endParaRPr lang="el-GR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23900" indent="-368300">
              <a:spcAft>
                <a:spcPts val="1800"/>
              </a:spcAft>
              <a:buClr>
                <a:srgbClr val="FFC000"/>
              </a:buClr>
              <a:defRPr/>
            </a:pP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	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http://apps.webofknowledge.com</a:t>
            </a:r>
            <a:endParaRPr lang="el-GR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23900" indent="-368300">
              <a:spcAft>
                <a:spcPts val="1800"/>
              </a:spcAft>
              <a:buClr>
                <a:srgbClr val="FFC000"/>
              </a:buClr>
              <a:defRPr/>
            </a:pPr>
            <a:r>
              <a:rPr 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(http://apps.webofknowledge.com/WOS_GeneralSearch_input.do?product=WOS&amp;search_mode=GeneralSearch&amp;SID=P1VJfnhNXtsLXojNpR1&amp;preferencesSaved=)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30AB18C8-4831-4F42-9E8C-19D08C3E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620713"/>
            <a:ext cx="7727950" cy="60483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DDBF82-AFE2-4C7F-B556-DD247423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cxnSp>
        <p:nvCxnSpPr>
          <p:cNvPr id="59396" name="Straight Connector 6">
            <a:extLst>
              <a:ext uri="{FF2B5EF4-FFF2-40B4-BE49-F238E27FC236}">
                <a16:creationId xmlns:a16="http://schemas.microsoft.com/office/drawing/2014/main" id="{0E6F6920-21EE-4C63-AE92-7E4A901DA4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35150" y="1773238"/>
            <a:ext cx="15128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7" name="Straight Connector 6">
            <a:extLst>
              <a:ext uri="{FF2B5EF4-FFF2-40B4-BE49-F238E27FC236}">
                <a16:creationId xmlns:a16="http://schemas.microsoft.com/office/drawing/2014/main" id="{0F01BE65-2EAE-4D3D-B82C-DDB95ADE0B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16688" y="2492375"/>
            <a:ext cx="15128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8" name="Straight Connector 6">
            <a:extLst>
              <a:ext uri="{FF2B5EF4-FFF2-40B4-BE49-F238E27FC236}">
                <a16:creationId xmlns:a16="http://schemas.microsoft.com/office/drawing/2014/main" id="{B78D3965-D769-4C33-9F67-A6319F50BA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4652963"/>
            <a:ext cx="1512888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9" name="Straight Connector 6">
            <a:extLst>
              <a:ext uri="{FF2B5EF4-FFF2-40B4-BE49-F238E27FC236}">
                <a16:creationId xmlns:a16="http://schemas.microsoft.com/office/drawing/2014/main" id="{5A4B29A9-E6F8-4A4C-98DB-6CCD903130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5013325"/>
            <a:ext cx="1512887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Διπλωμένη γωνία">
            <a:extLst>
              <a:ext uri="{FF2B5EF4-FFF2-40B4-BE49-F238E27FC236}">
                <a16:creationId xmlns:a16="http://schemas.microsoft.com/office/drawing/2014/main" id="{BBF9326E-45E9-4B29-B7B5-5F1C3D7D9302}"/>
              </a:ext>
            </a:extLst>
          </p:cNvPr>
          <p:cNvSpPr/>
          <p:nvPr/>
        </p:nvSpPr>
        <p:spPr>
          <a:xfrm>
            <a:off x="395288" y="2276475"/>
            <a:ext cx="8497887" cy="431800"/>
          </a:xfrm>
          <a:prstGeom prst="foldedCorner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A567A-13BC-449E-9614-1D47BCCF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-71438"/>
            <a:ext cx="439261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903C5B1-3EEB-40F4-9390-4534F3AC1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463550"/>
            <a:ext cx="781208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600"/>
              </a:spcAft>
              <a:defRPr/>
            </a:pP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</a:t>
            </a:r>
            <a:r>
              <a:rPr lang="el-GR" sz="3000" b="1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βήμα: πως γράφεται η εργασία</a:t>
            </a:r>
            <a:endParaRPr lang="en-US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360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Τι περιλαμβάνει η κάθε ενότητα</a:t>
            </a:r>
            <a:endParaRPr lang="el-GR" sz="2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361950" indent="-190500">
              <a:spcAft>
                <a:spcPts val="3600"/>
              </a:spcAft>
              <a:buClr>
                <a:srgbClr val="FFC000"/>
              </a:buClr>
              <a:defRPr/>
            </a:pPr>
            <a:r>
              <a:rPr lang="el-GR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Βιβλιογραφικές παραπομπές: </a:t>
            </a:r>
          </a:p>
          <a:p>
            <a:pPr marL="627063" indent="-176213"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800" dirty="0"/>
              <a:t>Ο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ποικίλει ανάλογα με το θέμα και το όριο που θέτει ο υπεύθυνος της εργασίας ή ο εκδότης</a:t>
            </a:r>
          </a:p>
          <a:p>
            <a:pPr marL="627063" indent="-176213"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Ομοιομορφία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στυλ γραφής μέσα στο </a:t>
            </a:r>
            <a:r>
              <a:rPr lang="el-G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κείμενο αλλά 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στην </a:t>
            </a:r>
            <a:r>
              <a:rPr lang="el-G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τελική λίστα 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526F82C1-106A-4709-B504-463C480F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01663"/>
            <a:ext cx="6626225" cy="61404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63491" name="Straight Connector 4">
            <a:extLst>
              <a:ext uri="{FF2B5EF4-FFF2-40B4-BE49-F238E27FC236}">
                <a16:creationId xmlns:a16="http://schemas.microsoft.com/office/drawing/2014/main" id="{D541726F-1AC5-4B04-8F21-43834BB8F1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3716338"/>
            <a:ext cx="482441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962CD2-8416-4FAA-9891-6D6990C5ABD2}"/>
              </a:ext>
            </a:extLst>
          </p:cNvPr>
          <p:cNvSpPr txBox="1"/>
          <p:nvPr/>
        </p:nvSpPr>
        <p:spPr>
          <a:xfrm>
            <a:off x="3276600" y="549275"/>
            <a:ext cx="46085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Παράθεση βιβλιογραφικών αναφορών εντός του κειμένου: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1AD5C6-49BB-40A5-9CA2-6E2882924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ABC62045-2524-4EEC-ACB1-0B35507C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49275"/>
            <a:ext cx="6878638" cy="61325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65539" name="Straight Connector 5">
            <a:extLst>
              <a:ext uri="{FF2B5EF4-FFF2-40B4-BE49-F238E27FC236}">
                <a16:creationId xmlns:a16="http://schemas.microsoft.com/office/drawing/2014/main" id="{4C6FFCC8-FF83-4C3D-959D-974329FC1A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908050"/>
            <a:ext cx="3887787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0" name="Straight Connector 6">
            <a:extLst>
              <a:ext uri="{FF2B5EF4-FFF2-40B4-BE49-F238E27FC236}">
                <a16:creationId xmlns:a16="http://schemas.microsoft.com/office/drawing/2014/main" id="{CA6BDBAE-6095-4379-9F6B-8EF3EF52AE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2138" y="5661025"/>
            <a:ext cx="3887787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41" name="Straight Connector 7">
            <a:extLst>
              <a:ext uri="{FF2B5EF4-FFF2-40B4-BE49-F238E27FC236}">
                <a16:creationId xmlns:a16="http://schemas.microsoft.com/office/drawing/2014/main" id="{504750CB-BE65-45BE-A3AD-4865BBA5EB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3350" y="6021388"/>
            <a:ext cx="388937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29A622A9-7948-4B35-85B2-BE5EE4DCC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>
            <a:extLst>
              <a:ext uri="{FF2B5EF4-FFF2-40B4-BE49-F238E27FC236}">
                <a16:creationId xmlns:a16="http://schemas.microsoft.com/office/drawing/2014/main" id="{646E4E03-8204-4C2F-81C3-8ECCED61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700" y="1484784"/>
            <a:ext cx="6418632" cy="511666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3B17F1-782E-4672-8562-8BF1B29C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97A13-A99C-4CB7-968C-30670865B315}"/>
              </a:ext>
            </a:extLst>
          </p:cNvPr>
          <p:cNvSpPr txBox="1"/>
          <p:nvPr/>
        </p:nvSpPr>
        <p:spPr>
          <a:xfrm>
            <a:off x="467544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Επίθετο-κόμμα(,)-Αρχικά ονόματος-τελεία/κόμμα(.,)-</a:t>
            </a:r>
            <a:r>
              <a:rPr lang="el-G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επόμεοι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συγγραφέις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Έτος. Τίτλος άρθρου. Περιοδικό τόμος,  αριθμός σελίδων.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3B17F1-782E-4672-8562-8BF1B29C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97A13-A99C-4CB7-968C-30670865B315}"/>
              </a:ext>
            </a:extLst>
          </p:cNvPr>
          <p:cNvSpPr txBox="1"/>
          <p:nvPr/>
        </p:nvSpPr>
        <p:spPr>
          <a:xfrm>
            <a:off x="467544" y="1052736"/>
            <a:ext cx="84969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/>
              <a:t>Παράδειγμα περιεχομένων Πτυχιακής εργασίας </a:t>
            </a:r>
          </a:p>
          <a:p>
            <a:pPr algn="ctr"/>
            <a:endParaRPr lang="el-GR" b="1" u="sng" dirty="0"/>
          </a:p>
          <a:p>
            <a:pPr algn="ctr"/>
            <a:endParaRPr lang="el-GR" b="1" u="sng" dirty="0"/>
          </a:p>
          <a:p>
            <a:pPr algn="ctr"/>
            <a:endParaRPr lang="el-GR" b="1" u="sng" dirty="0"/>
          </a:p>
          <a:p>
            <a:pPr algn="ctr"/>
            <a:r>
              <a:rPr lang="el-GR" b="1" u="sng" dirty="0"/>
              <a:t>Τίτλος</a:t>
            </a:r>
            <a:r>
              <a:rPr lang="el-GR" b="1" dirty="0"/>
              <a:t>: </a:t>
            </a:r>
          </a:p>
          <a:p>
            <a:pPr algn="ctr"/>
            <a:r>
              <a:rPr lang="el-GR" sz="3000" b="1" u="sng" dirty="0"/>
              <a:t>Παραγωγή</a:t>
            </a:r>
            <a:r>
              <a:rPr lang="el-GR" sz="3000" b="1" dirty="0"/>
              <a:t> και </a:t>
            </a:r>
            <a:r>
              <a:rPr lang="el-GR" sz="3000" b="1" u="sng" dirty="0"/>
              <a:t>ανάλυση</a:t>
            </a:r>
            <a:r>
              <a:rPr lang="el-GR" sz="3000" b="1" dirty="0"/>
              <a:t> </a:t>
            </a:r>
            <a:r>
              <a:rPr lang="el-GR" sz="3000" b="1" u="sng" dirty="0"/>
              <a:t>ημίγλυκων οίνων </a:t>
            </a:r>
            <a:r>
              <a:rPr lang="el-GR" sz="3000" b="1" dirty="0"/>
              <a:t>από χυμό </a:t>
            </a:r>
            <a:r>
              <a:rPr lang="el-GR" sz="3000" b="1" u="sng" dirty="0"/>
              <a:t>πορτοκαλιού</a:t>
            </a:r>
            <a:r>
              <a:rPr lang="el-GR" sz="3000" b="1" dirty="0"/>
              <a:t> και </a:t>
            </a:r>
            <a:r>
              <a:rPr lang="el-GR" sz="3000" b="1" u="sng" dirty="0"/>
              <a:t>σταφίδα</a:t>
            </a:r>
            <a:r>
              <a:rPr lang="el-GR" sz="3000" b="1" dirty="0"/>
              <a:t> με χρήση </a:t>
            </a:r>
            <a:r>
              <a:rPr lang="el-GR" sz="3000" b="1" u="sng" dirty="0"/>
              <a:t>ακινητοποιημένων</a:t>
            </a:r>
            <a:r>
              <a:rPr lang="el-GR" sz="3000" b="1" dirty="0"/>
              <a:t> </a:t>
            </a:r>
            <a:r>
              <a:rPr lang="el-GR" sz="3000" b="1" u="sng" dirty="0"/>
              <a:t>κυττάρων</a:t>
            </a:r>
            <a:r>
              <a:rPr lang="el-GR" sz="3000" b="1" dirty="0"/>
              <a:t> </a:t>
            </a:r>
            <a:r>
              <a:rPr lang="el-GR" sz="3000" b="1" u="sng" dirty="0"/>
              <a:t>εμπορικών</a:t>
            </a:r>
            <a:r>
              <a:rPr lang="el-GR" sz="3000" b="1" dirty="0"/>
              <a:t> </a:t>
            </a:r>
            <a:r>
              <a:rPr lang="el-GR" sz="3000" b="1" u="sng" dirty="0"/>
              <a:t>σακχαρομυκήτων</a:t>
            </a:r>
            <a:endParaRPr lang="en-US" sz="3000" u="sng" dirty="0"/>
          </a:p>
          <a:p>
            <a:r>
              <a:rPr lang="el-GR" sz="3000" dirty="0"/>
              <a:t> </a:t>
            </a:r>
            <a:endParaRPr lang="en-US" sz="3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3874089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3B17F1-782E-4672-8562-8BF1B29C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pic>
        <p:nvPicPr>
          <p:cNvPr id="12" name="Εικόνα 1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F701442-A1CD-4AE2-B0A0-C99F1FAE7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4" y="2276872"/>
            <a:ext cx="8616200" cy="4176464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BFCAB31-8421-4E77-9C21-D413802F6DA7}"/>
              </a:ext>
            </a:extLst>
          </p:cNvPr>
          <p:cNvSpPr/>
          <p:nvPr/>
        </p:nvSpPr>
        <p:spPr>
          <a:xfrm>
            <a:off x="579959" y="692696"/>
            <a:ext cx="84266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u="sng" dirty="0"/>
              <a:t>Τίτλος</a:t>
            </a:r>
            <a:r>
              <a:rPr lang="el-GR" sz="2200" b="1" dirty="0"/>
              <a:t>: </a:t>
            </a:r>
          </a:p>
          <a:p>
            <a:pPr algn="ctr"/>
            <a:r>
              <a:rPr lang="el-GR" sz="2200" b="1" dirty="0"/>
              <a:t>Παραγωγή και ανάλυση </a:t>
            </a:r>
            <a:r>
              <a:rPr lang="el-GR" sz="2200" b="1" u="sng" dirty="0"/>
              <a:t>ημίγλυκων οίνων </a:t>
            </a:r>
            <a:r>
              <a:rPr lang="el-GR" sz="2200" b="1" dirty="0"/>
              <a:t>από χυμό </a:t>
            </a:r>
            <a:r>
              <a:rPr lang="el-GR" sz="2200" b="1" u="sng" dirty="0"/>
              <a:t>πορτοκαλιού</a:t>
            </a:r>
            <a:r>
              <a:rPr lang="el-GR" sz="2200" b="1" dirty="0"/>
              <a:t> και </a:t>
            </a:r>
            <a:r>
              <a:rPr lang="el-GR" sz="2200" b="1" u="sng" dirty="0"/>
              <a:t>σταφίδα</a:t>
            </a:r>
            <a:r>
              <a:rPr lang="el-GR" sz="2200" b="1" dirty="0"/>
              <a:t> με χρήση </a:t>
            </a:r>
            <a:r>
              <a:rPr lang="el-GR" sz="2200" b="1" u="sng" dirty="0"/>
              <a:t>ακινητοποιημένων</a:t>
            </a:r>
            <a:r>
              <a:rPr lang="el-GR" sz="2200" b="1" dirty="0"/>
              <a:t> </a:t>
            </a:r>
            <a:r>
              <a:rPr lang="el-GR" sz="2200" b="1" u="sng" dirty="0"/>
              <a:t>κυττάρων</a:t>
            </a:r>
            <a:r>
              <a:rPr lang="el-GR" sz="2200" b="1" dirty="0"/>
              <a:t> </a:t>
            </a:r>
            <a:r>
              <a:rPr lang="el-GR" sz="2200" b="1" u="sng" dirty="0"/>
              <a:t>εμπορικών</a:t>
            </a:r>
            <a:r>
              <a:rPr lang="el-GR" sz="2200" b="1" dirty="0"/>
              <a:t> </a:t>
            </a:r>
            <a:r>
              <a:rPr lang="el-GR" sz="2200" b="1" u="sng" dirty="0"/>
              <a:t>σακχαρομυκήτων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1829640516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3B17F1-782E-4672-8562-8BF1B29C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6A866AD-7B5A-4061-A059-FEBFF86DF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577576" cy="4104456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F316333-5FE5-46FB-B099-5DC29C392B05}"/>
              </a:ext>
            </a:extLst>
          </p:cNvPr>
          <p:cNvSpPr/>
          <p:nvPr/>
        </p:nvSpPr>
        <p:spPr>
          <a:xfrm>
            <a:off x="579959" y="692696"/>
            <a:ext cx="84266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u="sng" dirty="0"/>
              <a:t>Τίτλος</a:t>
            </a:r>
            <a:r>
              <a:rPr lang="el-GR" sz="2200" b="1" dirty="0"/>
              <a:t>: </a:t>
            </a:r>
          </a:p>
          <a:p>
            <a:pPr algn="ctr"/>
            <a:r>
              <a:rPr lang="el-GR" sz="2200" b="1" dirty="0"/>
              <a:t>Παραγωγή και ανάλυση </a:t>
            </a:r>
            <a:r>
              <a:rPr lang="el-GR" sz="2200" b="1" u="sng" dirty="0"/>
              <a:t>ημίγλυκων οίνων </a:t>
            </a:r>
            <a:r>
              <a:rPr lang="el-GR" sz="2200" b="1" dirty="0"/>
              <a:t>από χυμό </a:t>
            </a:r>
            <a:r>
              <a:rPr lang="el-GR" sz="2200" b="1" u="sng" dirty="0"/>
              <a:t>πορτοκαλιού</a:t>
            </a:r>
            <a:r>
              <a:rPr lang="el-GR" sz="2200" b="1" dirty="0"/>
              <a:t> και </a:t>
            </a:r>
            <a:r>
              <a:rPr lang="el-GR" sz="2200" b="1" u="sng" dirty="0"/>
              <a:t>σταφίδα</a:t>
            </a:r>
            <a:r>
              <a:rPr lang="el-GR" sz="2200" b="1" dirty="0"/>
              <a:t> με χρήση </a:t>
            </a:r>
            <a:r>
              <a:rPr lang="el-GR" sz="2200" b="1" u="sng" dirty="0"/>
              <a:t>ακινητοποιημένων</a:t>
            </a:r>
            <a:r>
              <a:rPr lang="el-GR" sz="2200" b="1" dirty="0"/>
              <a:t> </a:t>
            </a:r>
            <a:r>
              <a:rPr lang="el-GR" sz="2200" b="1" u="sng" dirty="0"/>
              <a:t>κυττάρων</a:t>
            </a:r>
            <a:r>
              <a:rPr lang="el-GR" sz="2200" b="1" dirty="0"/>
              <a:t> </a:t>
            </a:r>
            <a:r>
              <a:rPr lang="el-GR" sz="2200" b="1" u="sng" dirty="0"/>
              <a:t>εμπορικών</a:t>
            </a:r>
            <a:r>
              <a:rPr lang="el-GR" sz="2200" b="1" dirty="0"/>
              <a:t> </a:t>
            </a:r>
            <a:r>
              <a:rPr lang="el-GR" sz="2200" b="1" u="sng" dirty="0"/>
              <a:t>σακχαρομυκήτων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2601284317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EE7EB7-7556-4A07-A9B4-D14B0E19E1AC}"/>
              </a:ext>
            </a:extLst>
          </p:cNvPr>
          <p:cNvSpPr txBox="1"/>
          <p:nvPr/>
        </p:nvSpPr>
        <p:spPr>
          <a:xfrm>
            <a:off x="3563938" y="5589588"/>
            <a:ext cx="5257800" cy="8620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500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Script" panose="030B0504020000000003" pitchFamily="66" charset="0"/>
                <a:ea typeface="MV Boli" panose="02000500030200090000" pitchFamily="2" charset="0"/>
                <a:cs typeface="MV Boli" panose="02000500030200090000" pitchFamily="2" charset="0"/>
              </a:rPr>
              <a:t>Ευχαριστώ ! !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1E9DCA2-12C0-4045-B743-D434331A3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20713"/>
            <a:ext cx="5400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194EE-8837-46CD-B50F-B930D2713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71438"/>
            <a:ext cx="6337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kumimoji="1" lang="el-GR" altLang="el-GR" sz="3400" b="1">
                <a:solidFill>
                  <a:srgbClr val="FFFFFF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ΧΗΜΕΙΑ ΤΡΟΦΙΜΩΝ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6 - Ομάδα">
            <a:extLst>
              <a:ext uri="{FF2B5EF4-FFF2-40B4-BE49-F238E27FC236}">
                <a16:creationId xmlns:a16="http://schemas.microsoft.com/office/drawing/2014/main" id="{E65563FB-0298-4B05-A944-7A003FACF622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-71438"/>
            <a:ext cx="8964612" cy="7027863"/>
            <a:chOff x="71438" y="-71438"/>
            <a:chExt cx="8964612" cy="70282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BEAC45-3F96-479B-8271-01A491D9E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-71438"/>
              <a:ext cx="4392612" cy="476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lvl="2" algn="r">
                <a:spcBef>
                  <a:spcPts val="0"/>
                </a:spcBef>
                <a:defRPr/>
              </a:pPr>
              <a:r>
                <a:rPr lang="el-GR" sz="34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Βιβλιογραφική εργασία</a:t>
              </a:r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A6D63F36-CB7C-4BDD-B214-14066FC35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8" y="585820"/>
              <a:ext cx="8964612" cy="6370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el-GR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l-GR" sz="3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l-GR" sz="3000" b="1" baseline="30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</a:t>
              </a:r>
              <a:r>
                <a:rPr lang="el-GR" sz="3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3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βήμα: έρευνα της βιβλιογραφίας</a:t>
              </a:r>
              <a:endPara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361950" indent="-190500">
                <a:spcAft>
                  <a:spcPts val="1800"/>
                </a:spcAft>
                <a:buClr>
                  <a:srgbClr val="FFC000"/>
                </a:buClr>
                <a:buFont typeface="Wingdings" pitchFamily="2" charset="2"/>
                <a:buChar char="§"/>
                <a:defRPr/>
              </a:pP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Γενική αναζήτηση της βιβλιογραφίας στο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Internet 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(π.χ.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Google</a:t>
              </a:r>
              <a:r>
                <a:rPr lang="el-G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) μπορεί να δώσει περισσότερα αποτελέσματα σχετικά με το θέμα αλλά μια βιβλιογραφική εργασία πρέπει να στηρίζεται </a:t>
              </a:r>
              <a:r>
                <a:rPr lang="el-G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σε έγκυρες επιστημονικές πηγές: </a:t>
              </a:r>
            </a:p>
            <a:p>
              <a:pPr marL="627063" indent="-176213">
                <a:spcAft>
                  <a:spcPts val="1800"/>
                </a:spcAft>
                <a:buClr>
                  <a:srgbClr val="FFC000"/>
                </a:buClr>
                <a:buFont typeface="Wingdings" pitchFamily="2" charset="2"/>
                <a:buChar char="§"/>
                <a:defRPr/>
              </a:pP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SCOPUS</a:t>
              </a: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/>
              </a:r>
              <a:b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</a:b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https://www.scopus.com/home.uri</a:t>
              </a:r>
              <a:endParaRPr 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627063" indent="-176213">
                <a:spcAft>
                  <a:spcPts val="1200"/>
                </a:spcAft>
                <a:buClr>
                  <a:srgbClr val="FFC000"/>
                </a:buClr>
                <a:buFont typeface="Wingdings" pitchFamily="2" charset="2"/>
                <a:buChar char="§"/>
                <a:defRPr/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</a:t>
              </a:r>
              <a:r>
                <a:rPr lang="el-G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Αναζήτηση σε συγκεκριμένα περιοδικά (</a:t>
              </a:r>
              <a:r>
                <a:rPr lang="en-US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journals</a:t>
              </a: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)</a:t>
              </a:r>
              <a:r>
                <a:rPr lang="el-GR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, π.χ. για τρόφιμα/οινολογία/βιοτεχνολογία τροφίμων:</a:t>
              </a:r>
            </a:p>
            <a:p>
              <a:pPr marL="450850" lvl="1" indent="-95250">
                <a:spcAft>
                  <a:spcPts val="0"/>
                </a:spcAft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Food Chemistry</a:t>
              </a:r>
            </a:p>
            <a:p>
              <a:pPr marL="450850" lvl="1" indent="-95250">
                <a:spcAft>
                  <a:spcPts val="0"/>
                </a:spcAft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Food Microbiology</a:t>
              </a:r>
            </a:p>
            <a:p>
              <a:pPr marL="450850" lvl="1" indent="-95250">
                <a:spcAft>
                  <a:spcPts val="0"/>
                </a:spcAft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Journal of Agricultural &amp; Food Chemistry</a:t>
              </a:r>
              <a:endPara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450850" lvl="1" indent="-95250">
                <a:spcAft>
                  <a:spcPts val="0"/>
                </a:spcAft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American Journal of Enology &amp; Viticulture</a:t>
              </a:r>
            </a:p>
            <a:p>
              <a:pPr marL="450850" lvl="1" indent="-95250">
                <a:spcAft>
                  <a:spcPts val="0"/>
                </a:spcAft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Applied Biochemistry &amp; Biotechnology</a:t>
              </a:r>
            </a:p>
            <a:p>
              <a:pPr marL="450850" lvl="1" indent="-95250">
                <a:spcAft>
                  <a:spcPts val="0"/>
                </a:spcAft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Australian Journal of Grape and Wine Research </a:t>
              </a:r>
            </a:p>
            <a:p>
              <a:pPr marL="450850" lvl="1" indent="-95250">
                <a:spcAft>
                  <a:spcPts val="0"/>
                </a:spcAft>
                <a:buClr>
                  <a:srgbClr val="FFC000"/>
                </a:buClr>
                <a:buFont typeface="Arial" pitchFamily="34" charset="0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…</a:t>
              </a:r>
              <a:endPara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5" name="4 - TextBox">
              <a:extLst>
                <a:ext uri="{FF2B5EF4-FFF2-40B4-BE49-F238E27FC236}">
                  <a16:creationId xmlns:a16="http://schemas.microsoft.com/office/drawing/2014/main" id="{71A45852-3DC2-40DC-BB44-C3BA770A2250}"/>
                </a:ext>
              </a:extLst>
            </p:cNvPr>
            <p:cNvSpPr txBox="1"/>
            <p:nvPr/>
          </p:nvSpPr>
          <p:spPr>
            <a:xfrm>
              <a:off x="5572125" y="4857987"/>
              <a:ext cx="3143250" cy="2030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95250" indent="-95250">
                <a:buClr>
                  <a:srgbClr val="D09E00"/>
                </a:buClr>
                <a:buSzPts val="1800"/>
                <a:buFont typeface="Arial"/>
                <a:buChar char="•"/>
                <a:defRPr/>
              </a:pPr>
              <a:r>
                <a:rPr lang="en-US" sz="1800" b="1" i="1" dirty="0"/>
                <a:t>Trends in Food Science &amp; Technology </a:t>
              </a:r>
            </a:p>
            <a:p>
              <a:pPr marL="95250" indent="-95250">
                <a:buClr>
                  <a:srgbClr val="D09E00"/>
                </a:buClr>
                <a:buSzPts val="1800"/>
                <a:buFont typeface="Arial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latin typeface="Times New Roman"/>
                </a:rPr>
                <a:t>Journal of Food Science</a:t>
              </a:r>
            </a:p>
            <a:p>
              <a:pPr marL="95250" indent="-95250">
                <a:buClr>
                  <a:srgbClr val="D09E00"/>
                </a:buClr>
                <a:buSzPts val="1800"/>
                <a:buFont typeface="Arial"/>
                <a:buChar char="•"/>
                <a:defRPr/>
              </a:pPr>
              <a:r>
                <a:rPr lang="en-US" sz="1800" b="1" i="1" dirty="0">
                  <a:solidFill>
                    <a:srgbClr val="FFFFFF"/>
                  </a:solidFill>
                  <a:latin typeface="Times New Roman"/>
                </a:rPr>
                <a:t>Bioresource Technology</a:t>
              </a:r>
            </a:p>
            <a:p>
              <a:pPr marL="95250" indent="-95250">
                <a:buClr>
                  <a:srgbClr val="D09E00"/>
                </a:buClr>
                <a:buSzPts val="1800"/>
                <a:buFont typeface="Arial"/>
                <a:buChar char="•"/>
                <a:defRPr/>
              </a:pPr>
              <a:r>
                <a:rPr lang="en-GB" sz="1800" b="1" i="1" dirty="0"/>
                <a:t>International Dairy Journal</a:t>
              </a:r>
            </a:p>
            <a:p>
              <a:pPr marL="95250" indent="-95250">
                <a:buClr>
                  <a:srgbClr val="D09E00"/>
                </a:buClr>
                <a:buSzPts val="1800"/>
                <a:buFont typeface="Arial"/>
                <a:buChar char="•"/>
                <a:defRPr/>
              </a:pPr>
              <a:r>
                <a:rPr lang="en-GB" sz="1800" b="1" i="1" dirty="0"/>
                <a:t>Journal of Cereal Science</a:t>
              </a:r>
            </a:p>
            <a:p>
              <a:pPr>
                <a:buClr>
                  <a:srgbClr val="D09E00"/>
                </a:buClr>
                <a:buSzPts val="1800"/>
                <a:buFont typeface="Arial"/>
                <a:buChar char="•"/>
                <a:defRPr/>
              </a:pPr>
              <a:endParaRPr lang="el-GR" sz="1800" b="1" i="1" dirty="0"/>
            </a:p>
          </p:txBody>
        </p:sp>
      </p:grp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6 - Ομάδα">
            <a:extLst>
              <a:ext uri="{FF2B5EF4-FFF2-40B4-BE49-F238E27FC236}">
                <a16:creationId xmlns:a16="http://schemas.microsoft.com/office/drawing/2014/main" id="{E65563FB-0298-4B05-A944-7A003FACF622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-71438"/>
            <a:ext cx="8964612" cy="2180720"/>
            <a:chOff x="71438" y="-71438"/>
            <a:chExt cx="8964612" cy="21808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BEAC45-3F96-479B-8271-01A491D9E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-71438"/>
              <a:ext cx="4392612" cy="476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lvl="2" algn="r">
                <a:spcBef>
                  <a:spcPts val="0"/>
                </a:spcBef>
                <a:defRPr/>
              </a:pPr>
              <a:r>
                <a:rPr lang="el-GR" sz="34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Βιβλιογραφική εργασία</a:t>
              </a:r>
            </a:p>
          </p:txBody>
        </p:sp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A6D63F36-CB7C-4BDD-B214-14066FC35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8" y="585820"/>
              <a:ext cx="8964612" cy="152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el-GR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l-GR" sz="3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l-GR" sz="3000" b="1" baseline="300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</a:t>
              </a:r>
              <a:r>
                <a:rPr lang="el-GR" sz="3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3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βήμα: έρευνα της βιβλιογραφίας</a:t>
              </a:r>
              <a:endPara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361950" indent="-190500">
                <a:spcAft>
                  <a:spcPts val="1800"/>
                </a:spcAft>
                <a:buClr>
                  <a:srgbClr val="FFC000"/>
                </a:buClr>
                <a:buFont typeface="Wingdings" pitchFamily="2" charset="2"/>
                <a:buChar char="§"/>
                <a:defRPr/>
              </a:pPr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Πρόσβαση μέσω ιδρυματικού λογαριασμού (εκτός αν η πηγή είναι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</a:t>
              </a:r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ανοικτής πρόσβασης «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OPEN ACCESS</a:t>
              </a:r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»)</a:t>
              </a:r>
              <a:endParaRPr lang="el-GR" sz="1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29072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525B521-5CC4-4074-AE0E-F55774AF7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639" y="862925"/>
            <a:ext cx="3508499" cy="62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SCIENCE DIRECT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496" y="1484784"/>
            <a:ext cx="9072787" cy="4521770"/>
            <a:chOff x="35496" y="764704"/>
            <a:chExt cx="9072787" cy="45217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764704"/>
              <a:ext cx="9072787" cy="4521770"/>
            </a:xfrm>
            <a:prstGeom prst="rect">
              <a:avLst/>
            </a:prstGeom>
          </p:spPr>
        </p:pic>
        <p:grpSp>
          <p:nvGrpSpPr>
            <p:cNvPr id="7" name="21 - Ομάδα">
              <a:extLst>
                <a:ext uri="{FF2B5EF4-FFF2-40B4-BE49-F238E27FC236}">
                  <a16:creationId xmlns:a16="http://schemas.microsoft.com/office/drawing/2014/main" id="{83317AD0-FA65-4D8E-AB5D-AD7A455E3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235" y="1628801"/>
              <a:ext cx="1299356" cy="1080121"/>
              <a:chOff x="2480317" y="2484725"/>
              <a:chExt cx="1299278" cy="1079496"/>
            </a:xfrm>
          </p:grpSpPr>
          <p:cxnSp>
            <p:nvCxnSpPr>
              <p:cNvPr id="16399" name="22 - Ευθύγραμμο βέλος σύνδεσης">
                <a:extLst>
                  <a:ext uri="{FF2B5EF4-FFF2-40B4-BE49-F238E27FC236}">
                    <a16:creationId xmlns:a16="http://schemas.microsoft.com/office/drawing/2014/main" id="{A93A05B1-F883-4F2B-812D-52E030B17B35}"/>
                  </a:ext>
                </a:extLst>
              </p:cNvPr>
              <p:cNvCxnSpPr>
                <a:cxnSpLocks noChangeShapeType="1"/>
                <a:stCxn id="24" idx="2"/>
              </p:cNvCxnSpPr>
              <p:nvPr/>
            </p:nvCxnSpPr>
            <p:spPr bwMode="auto">
              <a:xfrm flipH="1">
                <a:off x="2737651" y="3069162"/>
                <a:ext cx="392305" cy="495059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23 - TextBox">
                <a:extLst>
                  <a:ext uri="{FF2B5EF4-FFF2-40B4-BE49-F238E27FC236}">
                    <a16:creationId xmlns:a16="http://schemas.microsoft.com/office/drawing/2014/main" id="{3DF9E705-04E6-4171-8046-1477C08782B9}"/>
                  </a:ext>
                </a:extLst>
              </p:cNvPr>
              <p:cNvSpPr txBox="1"/>
              <p:nvPr/>
            </p:nvSpPr>
            <p:spPr>
              <a:xfrm>
                <a:off x="2480317" y="2484725"/>
                <a:ext cx="1299278" cy="58443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722D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l-G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Αποτέλεσμα αναζήτησης</a:t>
                </a:r>
                <a:endParaRPr lang="el-G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8" name="25 - Ομάδα">
              <a:extLst>
                <a:ext uri="{FF2B5EF4-FFF2-40B4-BE49-F238E27FC236}">
                  <a16:creationId xmlns:a16="http://schemas.microsoft.com/office/drawing/2014/main" id="{347E8306-AE7A-4A72-BC44-1D638C9EC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2069" y="2079440"/>
              <a:ext cx="1582738" cy="488950"/>
              <a:chOff x="3059832" y="5466511"/>
              <a:chExt cx="1584176" cy="488667"/>
            </a:xfrm>
          </p:grpSpPr>
          <p:cxnSp>
            <p:nvCxnSpPr>
              <p:cNvPr id="16397" name="26 - Ευθύγραμμο βέλος σύνδεσης">
                <a:extLst>
                  <a:ext uri="{FF2B5EF4-FFF2-40B4-BE49-F238E27FC236}">
                    <a16:creationId xmlns:a16="http://schemas.microsoft.com/office/drawing/2014/main" id="{6EDCD9CD-EBCD-4F94-9DBD-696E97570B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059832" y="5466511"/>
                <a:ext cx="539552" cy="438145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27 - TextBox">
                <a:extLst>
                  <a:ext uri="{FF2B5EF4-FFF2-40B4-BE49-F238E27FC236}">
                    <a16:creationId xmlns:a16="http://schemas.microsoft.com/office/drawing/2014/main" id="{3AA4D713-6C23-4644-A380-C550F12BA7DA}"/>
                  </a:ext>
                </a:extLst>
              </p:cNvPr>
              <p:cNvSpPr txBox="1"/>
              <p:nvPr/>
            </p:nvSpPr>
            <p:spPr>
              <a:xfrm>
                <a:off x="3420522" y="5617236"/>
                <a:ext cx="1223486" cy="33794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722D2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sz="1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Λέξη κλειδί</a:t>
                </a:r>
              </a:p>
            </p:txBody>
          </p:sp>
        </p:grp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3C28F8D0-3879-427D-AC36-BC8D1AE7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125445"/>
            <a:ext cx="8569523" cy="53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008" y="1556792"/>
            <a:ext cx="9036496" cy="4219644"/>
            <a:chOff x="72008" y="836712"/>
            <a:chExt cx="9036496" cy="42196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" y="836712"/>
              <a:ext cx="9036496" cy="4219644"/>
            </a:xfrm>
            <a:prstGeom prst="rect">
              <a:avLst/>
            </a:prstGeom>
          </p:spPr>
        </p:pic>
        <p:grpSp>
          <p:nvGrpSpPr>
            <p:cNvPr id="7" name="21 - Ομάδα">
              <a:extLst>
                <a:ext uri="{FF2B5EF4-FFF2-40B4-BE49-F238E27FC236}">
                  <a16:creationId xmlns:a16="http://schemas.microsoft.com/office/drawing/2014/main" id="{83317AD0-FA65-4D8E-AB5D-AD7A455E3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235" y="1628800"/>
              <a:ext cx="1299356" cy="1016823"/>
              <a:chOff x="2480317" y="2484725"/>
              <a:chExt cx="1299278" cy="1016235"/>
            </a:xfrm>
          </p:grpSpPr>
          <p:cxnSp>
            <p:nvCxnSpPr>
              <p:cNvPr id="16399" name="22 - Ευθύγραμμο βέλος σύνδεσης">
                <a:extLst>
                  <a:ext uri="{FF2B5EF4-FFF2-40B4-BE49-F238E27FC236}">
                    <a16:creationId xmlns:a16="http://schemas.microsoft.com/office/drawing/2014/main" id="{A93A05B1-F883-4F2B-812D-52E030B17B35}"/>
                  </a:ext>
                </a:extLst>
              </p:cNvPr>
              <p:cNvCxnSpPr>
                <a:cxnSpLocks noChangeShapeType="1"/>
                <a:stCxn id="24" idx="2"/>
              </p:cNvCxnSpPr>
              <p:nvPr/>
            </p:nvCxnSpPr>
            <p:spPr bwMode="auto">
              <a:xfrm flipH="1">
                <a:off x="2809654" y="3069162"/>
                <a:ext cx="320302" cy="431798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23 - TextBox">
                <a:extLst>
                  <a:ext uri="{FF2B5EF4-FFF2-40B4-BE49-F238E27FC236}">
                    <a16:creationId xmlns:a16="http://schemas.microsoft.com/office/drawing/2014/main" id="{3DF9E705-04E6-4171-8046-1477C08782B9}"/>
                  </a:ext>
                </a:extLst>
              </p:cNvPr>
              <p:cNvSpPr txBox="1"/>
              <p:nvPr/>
            </p:nvSpPr>
            <p:spPr>
              <a:xfrm>
                <a:off x="2480317" y="2484725"/>
                <a:ext cx="1299278" cy="58443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722D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l-G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Αποτέλεσμα αναζήτησης</a:t>
                </a:r>
                <a:endParaRPr lang="el-G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8" name="25 - Ομάδα">
              <a:extLst>
                <a:ext uri="{FF2B5EF4-FFF2-40B4-BE49-F238E27FC236}">
                  <a16:creationId xmlns:a16="http://schemas.microsoft.com/office/drawing/2014/main" id="{347E8306-AE7A-4A72-BC44-1D638C9EC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4009" y="1916831"/>
              <a:ext cx="1761372" cy="505829"/>
              <a:chOff x="3852494" y="5303994"/>
              <a:chExt cx="1762973" cy="505536"/>
            </a:xfrm>
          </p:grpSpPr>
          <p:cxnSp>
            <p:nvCxnSpPr>
              <p:cNvPr id="16397" name="26 - Ευθύγραμμο βέλος σύνδεσης">
                <a:extLst>
                  <a:ext uri="{FF2B5EF4-FFF2-40B4-BE49-F238E27FC236}">
                    <a16:creationId xmlns:a16="http://schemas.microsoft.com/office/drawing/2014/main" id="{6EDCD9CD-EBCD-4F94-9DBD-696E97570B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852494" y="5303994"/>
                <a:ext cx="622699" cy="296572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27 - TextBox">
                <a:extLst>
                  <a:ext uri="{FF2B5EF4-FFF2-40B4-BE49-F238E27FC236}">
                    <a16:creationId xmlns:a16="http://schemas.microsoft.com/office/drawing/2014/main" id="{3AA4D713-6C23-4644-A380-C550F12BA7DA}"/>
                  </a:ext>
                </a:extLst>
              </p:cNvPr>
              <p:cNvSpPr txBox="1"/>
              <p:nvPr/>
            </p:nvSpPr>
            <p:spPr>
              <a:xfrm>
                <a:off x="4298707" y="5471172"/>
                <a:ext cx="1316760" cy="33835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722D2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l-GR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Λέξεις κλειδιά</a:t>
                </a:r>
                <a:endParaRPr lang="el-G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</p:grpSp>
      <p:sp>
        <p:nvSpPr>
          <p:cNvPr id="25" name="Rectangle 3">
            <a:extLst>
              <a:ext uri="{FF2B5EF4-FFF2-40B4-BE49-F238E27FC236}">
                <a16:creationId xmlns:a16="http://schemas.microsoft.com/office/drawing/2014/main" id="{3C28F8D0-3879-427D-AC36-BC8D1AE7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-125445"/>
            <a:ext cx="8569523" cy="53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525B521-5CC4-4074-AE0E-F55774AF7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639" y="862925"/>
            <a:ext cx="3508499" cy="62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SCIENCE DIRECT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grpSp>
        <p:nvGrpSpPr>
          <p:cNvPr id="18" name="22 - Ομάδα">
            <a:extLst>
              <a:ext uri="{FF2B5EF4-FFF2-40B4-BE49-F238E27FC236}">
                <a16:creationId xmlns:a16="http://schemas.microsoft.com/office/drawing/2014/main" id="{41E8E250-2AEC-4068-A118-90FB6AD6C97C}"/>
              </a:ext>
            </a:extLst>
          </p:cNvPr>
          <p:cNvGrpSpPr>
            <a:grpSpLocks/>
          </p:cNvGrpSpPr>
          <p:nvPr/>
        </p:nvGrpSpPr>
        <p:grpSpPr bwMode="auto">
          <a:xfrm>
            <a:off x="6156177" y="4745464"/>
            <a:ext cx="2088232" cy="411732"/>
            <a:chOff x="2483856" y="5712414"/>
            <a:chExt cx="2087726" cy="411190"/>
          </a:xfrm>
        </p:grpSpPr>
        <p:cxnSp>
          <p:nvCxnSpPr>
            <p:cNvPr id="19" name="23 - Ευθύγραμμο βέλος σύνδεσης">
              <a:extLst>
                <a:ext uri="{FF2B5EF4-FFF2-40B4-BE49-F238E27FC236}">
                  <a16:creationId xmlns:a16="http://schemas.microsoft.com/office/drawing/2014/main" id="{6E2EC976-F4B7-47F2-A908-A1DC88E57F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483856" y="5712414"/>
              <a:ext cx="1151848" cy="26736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24 - TextBox">
              <a:extLst>
                <a:ext uri="{FF2B5EF4-FFF2-40B4-BE49-F238E27FC236}">
                  <a16:creationId xmlns:a16="http://schemas.microsoft.com/office/drawing/2014/main" id="{C532D604-65A4-42CB-851E-0E4D56EDC457}"/>
                </a:ext>
              </a:extLst>
            </p:cNvPr>
            <p:cNvSpPr txBox="1"/>
            <p:nvPr/>
          </p:nvSpPr>
          <p:spPr>
            <a:xfrm>
              <a:off x="3419931" y="5784326"/>
              <a:ext cx="1151651" cy="33927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l-G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Συγγραφείς</a:t>
              </a:r>
            </a:p>
          </p:txBody>
        </p:sp>
      </p:grpSp>
      <p:grpSp>
        <p:nvGrpSpPr>
          <p:cNvPr id="26" name="8 - Ομάδα">
            <a:extLst>
              <a:ext uri="{FF2B5EF4-FFF2-40B4-BE49-F238E27FC236}">
                <a16:creationId xmlns:a16="http://schemas.microsoft.com/office/drawing/2014/main" id="{728A6063-B299-4F0A-96FE-94E3F304E5D8}"/>
              </a:ext>
            </a:extLst>
          </p:cNvPr>
          <p:cNvGrpSpPr>
            <a:grpSpLocks/>
          </p:cNvGrpSpPr>
          <p:nvPr/>
        </p:nvGrpSpPr>
        <p:grpSpPr bwMode="auto">
          <a:xfrm>
            <a:off x="5796136" y="4349414"/>
            <a:ext cx="2016473" cy="375728"/>
            <a:chOff x="2913284" y="5678015"/>
            <a:chExt cx="2018558" cy="374433"/>
          </a:xfrm>
        </p:grpSpPr>
        <p:cxnSp>
          <p:nvCxnSpPr>
            <p:cNvPr id="27" name="9 - Ευθύγραμμο βέλος σύνδεσης">
              <a:extLst>
                <a:ext uri="{FF2B5EF4-FFF2-40B4-BE49-F238E27FC236}">
                  <a16:creationId xmlns:a16="http://schemas.microsoft.com/office/drawing/2014/main" id="{380AFADD-F256-47D1-B2F8-6CD76858DE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13284" y="5678015"/>
              <a:ext cx="1513732" cy="205153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10 - TextBox">
              <a:extLst>
                <a:ext uri="{FF2B5EF4-FFF2-40B4-BE49-F238E27FC236}">
                  <a16:creationId xmlns:a16="http://schemas.microsoft.com/office/drawing/2014/main" id="{BD4AF507-4578-4CED-8585-C8A80A873D8C}"/>
                </a:ext>
              </a:extLst>
            </p:cNvPr>
            <p:cNvSpPr txBox="1"/>
            <p:nvPr/>
          </p:nvSpPr>
          <p:spPr>
            <a:xfrm>
              <a:off x="4211960" y="5713894"/>
              <a:ext cx="719882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Τίτλος</a:t>
              </a:r>
            </a:p>
          </p:txBody>
        </p:sp>
      </p:grpSp>
      <p:grpSp>
        <p:nvGrpSpPr>
          <p:cNvPr id="31" name="11 - Ομάδα">
            <a:extLst>
              <a:ext uri="{FF2B5EF4-FFF2-40B4-BE49-F238E27FC236}">
                <a16:creationId xmlns:a16="http://schemas.microsoft.com/office/drawing/2014/main" id="{7E95A5AA-4D26-4789-BA8D-791D5F125C0A}"/>
              </a:ext>
            </a:extLst>
          </p:cNvPr>
          <p:cNvGrpSpPr>
            <a:grpSpLocks/>
          </p:cNvGrpSpPr>
          <p:nvPr/>
        </p:nvGrpSpPr>
        <p:grpSpPr bwMode="auto">
          <a:xfrm>
            <a:off x="1403648" y="4555277"/>
            <a:ext cx="1296145" cy="1038320"/>
            <a:chOff x="3026148" y="6391450"/>
            <a:chExt cx="1295936" cy="1039601"/>
          </a:xfrm>
        </p:grpSpPr>
        <p:cxnSp>
          <p:nvCxnSpPr>
            <p:cNvPr id="32" name="12 - Ευθύγραμμο βέλος σύνδεσης">
              <a:extLst>
                <a:ext uri="{FF2B5EF4-FFF2-40B4-BE49-F238E27FC236}">
                  <a16:creationId xmlns:a16="http://schemas.microsoft.com/office/drawing/2014/main" id="{B7DE7B97-C3FA-457C-8333-F1A24E1557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74116" y="6391450"/>
              <a:ext cx="647968" cy="31427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13 - TextBox">
              <a:extLst>
                <a:ext uri="{FF2B5EF4-FFF2-40B4-BE49-F238E27FC236}">
                  <a16:creationId xmlns:a16="http://schemas.microsoft.com/office/drawing/2014/main" id="{25B46658-7EB9-4E8B-BEB1-2DB2B2355DA3}"/>
                </a:ext>
              </a:extLst>
            </p:cNvPr>
            <p:cNvSpPr txBox="1"/>
            <p:nvPr/>
          </p:nvSpPr>
          <p:spPr>
            <a:xfrm>
              <a:off x="3026148" y="6599029"/>
              <a:ext cx="808993" cy="83202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722D2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l-G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Πηγή, </a:t>
              </a:r>
              <a:r>
                <a:rPr lang="el-G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τόμος, </a:t>
              </a:r>
              <a:r>
                <a:rPr lang="el-G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έτος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01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4B1619AF-07AF-4005-A5D0-3F237CF8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8929688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5 - Ομάδα">
            <a:extLst>
              <a:ext uri="{FF2B5EF4-FFF2-40B4-BE49-F238E27FC236}">
                <a16:creationId xmlns:a16="http://schemas.microsoft.com/office/drawing/2014/main" id="{78ED06A1-526B-49B6-9FFA-2B0DA6FD5653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3421063"/>
            <a:ext cx="2376487" cy="3392487"/>
            <a:chOff x="5085278" y="2967916"/>
            <a:chExt cx="2680595" cy="3392506"/>
          </a:xfrm>
        </p:grpSpPr>
        <p:grpSp>
          <p:nvGrpSpPr>
            <p:cNvPr id="22538" name="13 - Ομάδα">
              <a:extLst>
                <a:ext uri="{FF2B5EF4-FFF2-40B4-BE49-F238E27FC236}">
                  <a16:creationId xmlns:a16="http://schemas.microsoft.com/office/drawing/2014/main" id="{30227475-193E-4D39-A490-009210D10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5278" y="3267268"/>
              <a:ext cx="2680595" cy="3093154"/>
              <a:chOff x="5085278" y="3267268"/>
              <a:chExt cx="2680595" cy="3093154"/>
            </a:xfrm>
          </p:grpSpPr>
          <p:cxnSp>
            <p:nvCxnSpPr>
              <p:cNvPr id="22540" name="8 - Ευθύγραμμο βέλος σύνδεσης">
                <a:extLst>
                  <a:ext uri="{FF2B5EF4-FFF2-40B4-BE49-F238E27FC236}">
                    <a16:creationId xmlns:a16="http://schemas.microsoft.com/office/drawing/2014/main" id="{0E7EA270-17DC-44DF-9D29-40BC0AF89A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5085278" y="4056166"/>
                <a:ext cx="731071" cy="432048"/>
              </a:xfrm>
              <a:prstGeom prst="straightConnector1">
                <a:avLst/>
              </a:prstGeom>
              <a:noFill/>
              <a:ln w="571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9 - TextBox">
                <a:extLst>
                  <a:ext uri="{FF2B5EF4-FFF2-40B4-BE49-F238E27FC236}">
                    <a16:creationId xmlns:a16="http://schemas.microsoft.com/office/drawing/2014/main" id="{3B893048-5011-410E-87D7-A8AE715851A8}"/>
                  </a:ext>
                </a:extLst>
              </p:cNvPr>
              <p:cNvSpPr txBox="1"/>
              <p:nvPr/>
            </p:nvSpPr>
            <p:spPr>
              <a:xfrm>
                <a:off x="5579496" y="3267955"/>
                <a:ext cx="2186377" cy="309246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3722D2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Τίτλος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Συγγραφέας</a:t>
                </a:r>
              </a:p>
              <a:p>
                <a:pPr>
                  <a:defRPr/>
                </a:pPr>
                <a:r>
                  <a:rPr 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ID </a:t>
                </a: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συγγραφέα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Εκδότης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Πηγή</a:t>
                </a:r>
              </a:p>
              <a:p>
                <a:pPr>
                  <a:defRPr/>
                </a:pPr>
                <a:r>
                  <a:rPr 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DOI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Διεύθυνση</a:t>
                </a:r>
                <a:endPara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Οργανισμός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Γλώσσα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Είδος αρχείου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Χρηματοδότης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Κωδ. Προγράμματος </a:t>
                </a:r>
              </a:p>
              <a:p>
                <a:pPr>
                  <a:defRPr/>
                </a:pPr>
                <a:r>
                  <a:rPr lang="el-GR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…..</a:t>
                </a:r>
              </a:p>
            </p:txBody>
          </p:sp>
        </p:grpSp>
        <p:sp>
          <p:nvSpPr>
            <p:cNvPr id="8" name="7 - TextBox">
              <a:extLst>
                <a:ext uri="{FF2B5EF4-FFF2-40B4-BE49-F238E27FC236}">
                  <a16:creationId xmlns:a16="http://schemas.microsoft.com/office/drawing/2014/main" id="{6758DF99-6EF4-4155-BAE1-3CAFB0EF349B}"/>
                </a:ext>
              </a:extLst>
            </p:cNvPr>
            <p:cNvSpPr txBox="1"/>
            <p:nvPr/>
          </p:nvSpPr>
          <p:spPr>
            <a:xfrm>
              <a:off x="5579496" y="2967916"/>
              <a:ext cx="2186377" cy="32385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3722D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5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Θέμα</a:t>
              </a:r>
            </a:p>
          </p:txBody>
        </p:sp>
      </p:grpSp>
      <p:grpSp>
        <p:nvGrpSpPr>
          <p:cNvPr id="4" name="23 - Ομάδα">
            <a:extLst>
              <a:ext uri="{FF2B5EF4-FFF2-40B4-BE49-F238E27FC236}">
                <a16:creationId xmlns:a16="http://schemas.microsoft.com/office/drawing/2014/main" id="{051507C4-E82A-4065-87BB-0B9E6B5834D5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4365625"/>
            <a:ext cx="649287" cy="1008063"/>
            <a:chOff x="4860032" y="4365104"/>
            <a:chExt cx="648072" cy="1008112"/>
          </a:xfrm>
        </p:grpSpPr>
        <p:cxnSp>
          <p:nvCxnSpPr>
            <p:cNvPr id="22535" name="16 - Ευθύγραμμο βέλος σύνδεσης">
              <a:extLst>
                <a:ext uri="{FF2B5EF4-FFF2-40B4-BE49-F238E27FC236}">
                  <a16:creationId xmlns:a16="http://schemas.microsoft.com/office/drawing/2014/main" id="{62EFDC06-6294-487C-8638-F79BFFC09C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860032" y="4365104"/>
              <a:ext cx="648072" cy="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6" name="21 - Ευθύγραμμο βέλος σύνδεσης">
              <a:extLst>
                <a:ext uri="{FF2B5EF4-FFF2-40B4-BE49-F238E27FC236}">
                  <a16:creationId xmlns:a16="http://schemas.microsoft.com/office/drawing/2014/main" id="{9B5E3693-94E2-4E9E-A390-FC01E2329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860032" y="4797152"/>
              <a:ext cx="648072" cy="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7" name="22 - Ευθύγραμμο βέλος σύνδεσης">
              <a:extLst>
                <a:ext uri="{FF2B5EF4-FFF2-40B4-BE49-F238E27FC236}">
                  <a16:creationId xmlns:a16="http://schemas.microsoft.com/office/drawing/2014/main" id="{266B5674-4673-45DD-ADCC-C17CF8DC93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860032" y="5373216"/>
              <a:ext cx="648072" cy="0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3867FC36-B981-4A2E-8EFD-7EE9A8C9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WEB OF SCIENCE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966BF77-D6C0-4A78-BEA5-6185805BA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9EC5150-04AC-4576-A589-ADCD45704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90170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79" name="3 - Ευθύγραμμο βέλος σύνδεσης">
            <a:extLst>
              <a:ext uri="{FF2B5EF4-FFF2-40B4-BE49-F238E27FC236}">
                <a16:creationId xmlns:a16="http://schemas.microsoft.com/office/drawing/2014/main" id="{EB2FC9C6-4D6D-422B-9304-92AA01FB90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87675" y="4508500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0" name="5 - Ευθύγραμμο βέλος σύνδεσης">
            <a:extLst>
              <a:ext uri="{FF2B5EF4-FFF2-40B4-BE49-F238E27FC236}">
                <a16:creationId xmlns:a16="http://schemas.microsoft.com/office/drawing/2014/main" id="{983FB40F-EE15-464A-9592-C29561B0EC2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16688" y="4508500"/>
            <a:ext cx="6477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C0710614-BD9B-4492-8B36-BB8193A6B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-26988"/>
            <a:ext cx="424973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WEB OF SCIENCE</a:t>
            </a:r>
            <a:endParaRPr lang="el-GR" sz="34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C077CD8-A9BA-4E02-82A0-4030C105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-71438"/>
            <a:ext cx="424973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algn="r">
              <a:spcBef>
                <a:spcPts val="0"/>
              </a:spcBef>
              <a:defRPr/>
            </a:pPr>
            <a:r>
              <a:rPr lang="el-GR" sz="3400" kern="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Βιβλιογραφική εργασία</a:t>
            </a:r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3361</TotalTime>
  <Words>1093</Words>
  <Application>Microsoft Office PowerPoint</Application>
  <PresentationFormat>On-screen Show (4:3)</PresentationFormat>
  <Paragraphs>241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Arial</vt:lpstr>
      <vt:lpstr>Arial Narrow</vt:lpstr>
      <vt:lpstr>Calibri</vt:lpstr>
      <vt:lpstr>Century Gothic</vt:lpstr>
      <vt:lpstr>Consolas</vt:lpstr>
      <vt:lpstr>Corbel</vt:lpstr>
      <vt:lpstr>Franklin Gothic Medium Cond</vt:lpstr>
      <vt:lpstr>Monotype Sorts</vt:lpstr>
      <vt:lpstr>MV Boli</vt:lpstr>
      <vt:lpstr>Segoe Script</vt:lpstr>
      <vt:lpstr>Times New Roman</vt:lpstr>
      <vt:lpstr>Verdana</vt:lpstr>
      <vt:lpstr>Wingdings</vt:lpstr>
      <vt:lpstr>Wingdings 2</vt:lpstr>
      <vt:lpstr>Wingdings 3</vt:lpstr>
      <vt:lpstr>Μετρό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ΑΜΠΕΛΟΥΡΓΙΑ</dc:title>
  <dc:creator>AGGELOPOULOS KOSTAS</dc:creator>
  <cp:lastModifiedBy>Argyro Bekatorou</cp:lastModifiedBy>
  <cp:revision>361</cp:revision>
  <dcterms:created xsi:type="dcterms:W3CDTF">2001-02-27T07:52:24Z</dcterms:created>
  <dcterms:modified xsi:type="dcterms:W3CDTF">2022-04-05T07:43:36Z</dcterms:modified>
</cp:coreProperties>
</file>