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6" r:id="rId1"/>
  </p:sldMasterIdLst>
  <p:notesMasterIdLst>
    <p:notesMasterId r:id="rId30"/>
  </p:notesMasterIdLst>
  <p:sldIdLst>
    <p:sldId id="256" r:id="rId2"/>
    <p:sldId id="281" r:id="rId3"/>
    <p:sldId id="283" r:id="rId4"/>
    <p:sldId id="259" r:id="rId5"/>
    <p:sldId id="266" r:id="rId6"/>
    <p:sldId id="267" r:id="rId7"/>
    <p:sldId id="257" r:id="rId8"/>
    <p:sldId id="260" r:id="rId9"/>
    <p:sldId id="258" r:id="rId10"/>
    <p:sldId id="261" r:id="rId11"/>
    <p:sldId id="282" r:id="rId12"/>
    <p:sldId id="263" r:id="rId13"/>
    <p:sldId id="264" r:id="rId14"/>
    <p:sldId id="265" r:id="rId15"/>
    <p:sldId id="268" r:id="rId16"/>
    <p:sldId id="269" r:id="rId17"/>
    <p:sldId id="270" r:id="rId18"/>
    <p:sldId id="278" r:id="rId19"/>
    <p:sldId id="271" r:id="rId20"/>
    <p:sldId id="272" r:id="rId21"/>
    <p:sldId id="276" r:id="rId22"/>
    <p:sldId id="277" r:id="rId23"/>
    <p:sldId id="273" r:id="rId24"/>
    <p:sldId id="274" r:id="rId25"/>
    <p:sldId id="279" r:id="rId26"/>
    <p:sldId id="275" r:id="rId27"/>
    <p:sldId id="284" r:id="rId28"/>
    <p:sldId id="280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9E4398D-E8E0-1B77-5D4C-4A0663DA679C}" name="ΑΔΑΜΟΠΟΥΛΟΥ ΒΑΣΙΛΙΚΗ" initials="ΒΑ" userId="S::up1088578@upatras.gr::ba361f29-1e5c-4fa1-bb8f-4cc1b71c720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6C75A5-B679-4E4A-AAD7-2E2136824B3C}" type="datetimeFigureOut">
              <a:rPr lang="el-GR" smtClean="0"/>
              <a:t>1/6/2023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FD243C-E7EE-4B70-941F-E44DD37D82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48596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50666DC1-CD27-4874-9484-9D06C59FE4D0}"/>
              </a:ext>
            </a:extLst>
          </p:cNvPr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77579F-F417-47C2-AC03-911CCED021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552" y="447675"/>
            <a:ext cx="8397511" cy="2714625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43E600-28DA-4780-9E00-2E12F74FF6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552" y="3602037"/>
            <a:ext cx="8397511" cy="2460625"/>
          </a:xfrm>
        </p:spPr>
        <p:txBody>
          <a:bodyPr>
            <a:norm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E6F1DC-ADFB-42C9-AB34-FCB38C812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943A8-1B8D-49A1-9830-35764141013A}" type="datetime1">
              <a:rPr lang="en-US" smtClean="0"/>
              <a:t>6/1/2023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799E6D-BBA8-4A15-94DA-DBE8A4FDE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803C82-8719-4FAC-94BF-2A91335FB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388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68A33-CB96-4CB1-9941-753BD0824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3EB269-70DF-4510-A313-336226558E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1EA3CC-B2DC-4E87-826C-B885A7E62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9AAF3-9CF4-4DEB-B9D3-7576E5E47BA4}" type="datetime1">
              <a:rPr lang="en-US" smtClean="0"/>
              <a:t>6/1/2023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F37F52-A7C4-4E21-A12A-02546D477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66031F-5A79-48A7-8EDC-DDD9A9E4B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944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9188483-96C4-4E9C-AA6A-E70005461AEE}"/>
              </a:ext>
            </a:extLst>
          </p:cNvPr>
          <p:cNvSpPr/>
          <p:nvPr/>
        </p:nvSpPr>
        <p:spPr>
          <a:xfrm>
            <a:off x="9144000" y="0"/>
            <a:ext cx="3048000" cy="6854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4FCD54-7F0B-446E-9998-93E7BD7CE7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534222" y="365125"/>
            <a:ext cx="2238678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766238-BBF1-4672-BC09-746C6967E5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84552" y="365125"/>
            <a:ext cx="8374062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8F32A5-B67B-45C1-B454-12E9FBE0C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88F82-A0E4-4866-B165-032E30E1A776}" type="datetime1">
              <a:rPr lang="en-US" smtClean="0"/>
              <a:t>6/1/2023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E91896-9441-4636-89D5-84E5932A1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28110" y="635635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937DFE-7F48-4EB0-83BC-A93F342D2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alpha val="80000"/>
                  </a:schemeClr>
                </a:solidFill>
              </a:defRPr>
            </a:lvl1pPr>
          </a:lstStyle>
          <a:p>
            <a:fld id="{1F646F3F-274D-499B-ABBE-824EB4ABDC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393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9CF16-986E-4D90-AA40-CDB46E233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6F14DA-A783-43BC-8F15-95408B89DE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8C48B6-C394-452A-94D9-D4802755D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F8CF4-0AC9-41AD-9122-3C99998427DE}" type="datetime1">
              <a:rPr lang="en-US" smtClean="0"/>
              <a:t>6/1/2023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858A8A-3DD0-41C8-9F48-F4309FA19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706C92-7C02-4D34-B3E5-D549A7A36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776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66F9FA-E6B8-4CFC-B3F1-0C075546EE33}"/>
              </a:ext>
            </a:extLst>
          </p:cNvPr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16F270-B2AA-4935-885F-5924B1F63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457200"/>
            <a:ext cx="10862898" cy="272415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22658E-3D87-4D5A-A602-847153CC48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4552" y="3695701"/>
            <a:ext cx="10862898" cy="239395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AB1D84-A229-45B1-BD42-0DC0CE9F8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83234-F9D5-413B-9BD7-D02BBCF752A4}" type="datetime1">
              <a:rPr lang="en-US" smtClean="0"/>
              <a:t>6/1/2023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64EEF4-D461-49D7-8F24-8BFE2444B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44055A-7488-4646-9E88-692036EA2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132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F1F74-ED26-4F8B-BF51-3533D8404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365760"/>
            <a:ext cx="11264536" cy="168751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01D2D7-7F18-43E0-9B2E-3FCD83CC83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4552" y="2552699"/>
            <a:ext cx="5323703" cy="36242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CBBB66-EB7D-4F8C-9C78-1D1C888464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0162" y="2552699"/>
            <a:ext cx="5323703" cy="36242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A684E6-393D-4587-AA45-E6734FB47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2F48B-9A7D-494E-B6C7-3B1D530F0592}" type="datetime1">
              <a:rPr lang="en-US" smtClean="0"/>
              <a:t>6/1/2023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D8EE0-0333-4ABC-AE18-10DD5071C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452369-A8F0-4709-8372-B420A67DB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34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91592-4621-4D72-BC2D-F2C439F81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365759"/>
            <a:ext cx="10870836" cy="16916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B823F5-0A90-4666-BE88-2BE0D0A616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4552" y="2436473"/>
            <a:ext cx="5332026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EC6A7C-6260-463D-B3FD-71A07ACD06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4552" y="3409051"/>
            <a:ext cx="5332026" cy="27806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F2AF8D-90ED-4512-9423-C91BF73A99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0162" y="2436473"/>
            <a:ext cx="5358285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D838EA-E20D-4CC3-83C2-AFE0DE9F73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0162" y="3409051"/>
            <a:ext cx="5358285" cy="27806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603F8A-08E1-4160-9B7E-E0CA4BF8E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CE3F-5D60-49F9-BBE6-5EDCAF84E33E}" type="datetime1">
              <a:rPr lang="en-US" smtClean="0"/>
              <a:t>6/1/2023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8291AB-3C5C-4BE1-9E50-02F489336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596E64-CD6C-4CF7-8624-FA4AE9760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39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562B3-06A0-4F2F-96EC-A062DAE2F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FC0095-49F0-4A83-AE8C-9D13E15C2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6C833-3805-4E97-9479-811DE8D1D30C}" type="datetime1">
              <a:rPr lang="en-US" smtClean="0"/>
              <a:t>6/1/2023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824898-D4EA-497A-8FC8-43E0D0213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4821F6-2C08-450C-A18C-702D73842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082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FFE119-5FCA-4D9C-9C07-1B81A0BF3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5B655-C013-4D9E-8A7F-87DBE941B220}" type="datetime1">
              <a:rPr lang="en-US" smtClean="0"/>
              <a:t>6/1/2023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2C5995-6284-4D7F-AB1C-CA8FE63A7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E4B0D-9C21-48D0-9438-C47370681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749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90AF76DA-8F95-47D9-9EB6-B1EC93437387}"/>
              </a:ext>
            </a:extLst>
          </p:cNvPr>
          <p:cNvGrpSpPr/>
          <p:nvPr/>
        </p:nvGrpSpPr>
        <p:grpSpPr>
          <a:xfrm>
            <a:off x="2" y="0"/>
            <a:ext cx="6095998" cy="6858002"/>
            <a:chOff x="1" y="4563942"/>
            <a:chExt cx="12192005" cy="2294060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1355B14-077B-4BA1-962D-6E97D93FFCCC}"/>
                </a:ext>
              </a:extLst>
            </p:cNvPr>
            <p:cNvSpPr/>
            <p:nvPr/>
          </p:nvSpPr>
          <p:spPr>
            <a:xfrm>
              <a:off x="10" y="4563942"/>
              <a:ext cx="12191996" cy="229406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230B99F-AC6F-4973-A35E-16C87C38711D}"/>
                </a:ext>
              </a:extLst>
            </p:cNvPr>
            <p:cNvSpPr/>
            <p:nvPr/>
          </p:nvSpPr>
          <p:spPr>
            <a:xfrm>
              <a:off x="1" y="4563942"/>
              <a:ext cx="12192000" cy="2294060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58E41614-9483-47F8-A429-FB0D1C5AA89A}"/>
              </a:ext>
            </a:extLst>
          </p:cNvPr>
          <p:cNvSpPr/>
          <p:nvPr/>
        </p:nvSpPr>
        <p:spPr>
          <a:xfrm>
            <a:off x="0" y="0"/>
            <a:ext cx="6095999" cy="22911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B5E91C-3C4F-40A2-BCC6-918D3BEDD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457200"/>
            <a:ext cx="5287234" cy="16002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0F113-1C61-4F74-BD5B-727668BBEA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0162" y="457201"/>
            <a:ext cx="5085226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0EB228-A180-4DF6-9D5B-2CF86B6B9B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4552" y="2514600"/>
            <a:ext cx="5287234" cy="335438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913719-D65D-4BAE-97B7-FAE8F3998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00F55-FACE-4DD7-90D5-FBFECB15F66D}" type="datetime1">
              <a:rPr lang="en-US" smtClean="0"/>
              <a:t>6/1/2023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47F5BB-DC3C-45D1-A0D2-05168FECA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344BA3-19DB-4072-9A2C-08C92361A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950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B0A6909D-DC0B-4221-8140-21E981D896AF}"/>
              </a:ext>
            </a:extLst>
          </p:cNvPr>
          <p:cNvGrpSpPr/>
          <p:nvPr/>
        </p:nvGrpSpPr>
        <p:grpSpPr>
          <a:xfrm>
            <a:off x="2" y="0"/>
            <a:ext cx="6095998" cy="6858002"/>
            <a:chOff x="1" y="4563942"/>
            <a:chExt cx="12192005" cy="229406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3D581C2-F39E-4958-A3F3-BB65AB1C5E66}"/>
                </a:ext>
              </a:extLst>
            </p:cNvPr>
            <p:cNvSpPr/>
            <p:nvPr/>
          </p:nvSpPr>
          <p:spPr>
            <a:xfrm>
              <a:off x="10" y="4563942"/>
              <a:ext cx="12191996" cy="229406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FD77040-27EF-4D2C-8D34-32337B0C8544}"/>
                </a:ext>
              </a:extLst>
            </p:cNvPr>
            <p:cNvSpPr/>
            <p:nvPr/>
          </p:nvSpPr>
          <p:spPr>
            <a:xfrm>
              <a:off x="1" y="4563942"/>
              <a:ext cx="12192000" cy="2294060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E1A26D20-69F8-4BBC-98C0-BEB470AB8284}"/>
              </a:ext>
            </a:extLst>
          </p:cNvPr>
          <p:cNvSpPr/>
          <p:nvPr/>
        </p:nvSpPr>
        <p:spPr>
          <a:xfrm>
            <a:off x="0" y="0"/>
            <a:ext cx="6095999" cy="22911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47B6BC-4B2A-4001-9634-47473F827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457200"/>
            <a:ext cx="5211519" cy="16002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97D074-2CCB-4AB8-A7A0-7847D3C1EF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70162" y="457201"/>
            <a:ext cx="5085226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FB94BD-D906-4213-9F31-1BE17A86F9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4552" y="2514600"/>
            <a:ext cx="5211519" cy="335438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1B8431-70CB-4E9F-8A49-CDFF18554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4D385-53E0-4694-823E-53957FCC4222}" type="datetime1">
              <a:rPr lang="en-US" smtClean="0"/>
              <a:t>6/1/2023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D2F293-170E-410E-88BF-187A63C5E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ED93A2-588D-43B5-B6FA-0B7892E6E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883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A26A151-13BF-4305-A6DC-9DC7C9877195}"/>
              </a:ext>
            </a:extLst>
          </p:cNvPr>
          <p:cNvSpPr/>
          <p:nvPr/>
        </p:nvSpPr>
        <p:spPr>
          <a:xfrm>
            <a:off x="0" y="0"/>
            <a:ext cx="12192000" cy="22911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EE6AE3-3BCC-4B3B-AC4E-60F910144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52" y="365125"/>
            <a:ext cx="10869248" cy="16875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CB514A-E7EA-41A8-ADBA-85CA1DF6D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4552" y="2576513"/>
            <a:ext cx="10869248" cy="3600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9CB0BD-D6E3-4B3D-BCBB-6FECA5D632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6221" y="63572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5196AA-2FD4-4049-A33F-31912010BF80}" type="datetime1">
              <a:rPr lang="en-US" smtClean="0"/>
              <a:t>6/1/2023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4147F7-B466-4892-BE27-876F947515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70162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4B4FE0-65CC-4435-A6AF-150E52F35B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4983" y="6356350"/>
            <a:ext cx="12807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46F3F-274D-499B-ABBE-824EB4ABDC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345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6" r:id="rId2"/>
    <p:sldLayoutId id="2147483715" r:id="rId3"/>
    <p:sldLayoutId id="2147483714" r:id="rId4"/>
    <p:sldLayoutId id="2147483713" r:id="rId5"/>
    <p:sldLayoutId id="2147483712" r:id="rId6"/>
    <p:sldLayoutId id="2147483711" r:id="rId7"/>
    <p:sldLayoutId id="2147483710" r:id="rId8"/>
    <p:sldLayoutId id="2147483709" r:id="rId9"/>
    <p:sldLayoutId id="2147483708" r:id="rId10"/>
    <p:sldLayoutId id="2147483707" r:id="rId11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4D90D76C-184F-4A96-8FE8-1114F8EE1F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F9DE355-E8A7-498B-A6A0-54D03B953F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83644" cy="686133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54E1238B-8ECD-43B9-B9B0-2E530B991A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5818" y="318564"/>
            <a:ext cx="5012008" cy="3931920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</a:pPr>
            <a:r>
              <a:rPr lang="el-GR" b="1" dirty="0"/>
              <a:t>Ανάλυση αρωματικού προφίλ οίνων με τη μέθοδο </a:t>
            </a:r>
            <a:r>
              <a:rPr lang="en-GB" b="1" dirty="0"/>
              <a:t>GC/MS</a:t>
            </a:r>
            <a:endParaRPr lang="el-GR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1B9E7D-851F-085A-E1A7-CEE691EA6185}"/>
              </a:ext>
            </a:extLst>
          </p:cNvPr>
          <p:cNvSpPr txBox="1"/>
          <p:nvPr/>
        </p:nvSpPr>
        <p:spPr>
          <a:xfrm>
            <a:off x="681186" y="4910014"/>
            <a:ext cx="4866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Αδαμοπούλου Βασιλίνα, </a:t>
            </a:r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PhD(c)</a:t>
            </a:r>
            <a:endParaRPr lang="el-GR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My market - Τα κόκκινα κρασιά και τα μυστικά τους">
            <a:extLst>
              <a:ext uri="{FF2B5EF4-FFF2-40B4-BE49-F238E27FC236}">
                <a16:creationId xmlns:a16="http://schemas.microsoft.com/office/drawing/2014/main" id="{6D0484E2-CE9E-F4B3-5961-CA00C3C81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281" y="68263"/>
            <a:ext cx="5888498" cy="6721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793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7E3043B6-9443-663D-D16A-D54336F857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3921" y="46623"/>
            <a:ext cx="7884160" cy="6764755"/>
          </a:xfrm>
          <a:prstGeom prst="rect">
            <a:avLst/>
          </a:prstGeom>
        </p:spPr>
      </p:pic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EFB02E18-AAE4-46C6-2BEE-8F496EB6B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440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1 - TextBox">
            <a:extLst>
              <a:ext uri="{FF2B5EF4-FFF2-40B4-BE49-F238E27FC236}">
                <a16:creationId xmlns:a16="http://schemas.microsoft.com/office/drawing/2014/main" id="{9B33B714-42CA-BAF8-9376-981AF9C28579}"/>
              </a:ext>
            </a:extLst>
          </p:cNvPr>
          <p:cNvSpPr txBox="1"/>
          <p:nvPr/>
        </p:nvSpPr>
        <p:spPr>
          <a:xfrm>
            <a:off x="1703766" y="285095"/>
            <a:ext cx="878446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l-GR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Ανάλυση πτητικών συστατικών με αέρια χρωματογραφία-</a:t>
            </a:r>
            <a:r>
              <a:rPr lang="el-GR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φασματομετρία</a:t>
            </a:r>
            <a:r>
              <a:rPr lang="el-GR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μάζας (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GC</a:t>
            </a:r>
            <a:r>
              <a:rPr lang="el-GR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MS)</a:t>
            </a:r>
            <a:endParaRPr lang="el-GR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19 - TextBox">
            <a:extLst>
              <a:ext uri="{FF2B5EF4-FFF2-40B4-BE49-F238E27FC236}">
                <a16:creationId xmlns:a16="http://schemas.microsoft.com/office/drawing/2014/main" id="{DC5F713C-16A8-3CCE-C251-3A63236D554E}"/>
              </a:ext>
            </a:extLst>
          </p:cNvPr>
          <p:cNvSpPr txBox="1"/>
          <p:nvPr/>
        </p:nvSpPr>
        <p:spPr>
          <a:xfrm>
            <a:off x="96520" y="2700506"/>
            <a:ext cx="11998960" cy="346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Εφαρμογές στα Τρόφιμα:</a:t>
            </a:r>
          </a:p>
          <a:p>
            <a:pPr marL="800100" lvl="1" indent="-342900" algn="just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Ταυτοποίηση και ποσοτικοποίηση πτητικών Ν-</a:t>
            </a:r>
            <a:r>
              <a:rPr lang="el-GR" sz="2400" dirty="0" err="1">
                <a:latin typeface="Arial" panose="020B0604020202020204" pitchFamily="34" charset="0"/>
                <a:cs typeface="Arial" panose="020B0604020202020204" pitchFamily="34" charset="0"/>
              </a:rPr>
              <a:t>νιτροζαμίνων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 σε προϊόντα κρέατος</a:t>
            </a:r>
          </a:p>
          <a:p>
            <a:pPr marL="800100" lvl="1" indent="-342900" algn="just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Προσδιορισμός μελαμίνης και </a:t>
            </a:r>
            <a:r>
              <a:rPr lang="el-GR" sz="2400" dirty="0" err="1">
                <a:latin typeface="Arial" panose="020B0604020202020204" pitchFamily="34" charset="0"/>
                <a:cs typeface="Arial" panose="020B0604020202020204" pitchFamily="34" charset="0"/>
              </a:rPr>
              <a:t>κυανουρικού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 οξέος σε γαλακτοκομικά προϊόντα </a:t>
            </a:r>
          </a:p>
          <a:p>
            <a:pPr marL="800100" lvl="1" indent="-342900" algn="just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Προσδιορισμός επιπέδου </a:t>
            </a:r>
            <a:r>
              <a:rPr lang="el-GR" sz="2400" dirty="0" err="1">
                <a:latin typeface="Arial" panose="020B0604020202020204" pitchFamily="34" charset="0"/>
                <a:cs typeface="Arial" panose="020B0604020202020204" pitchFamily="34" charset="0"/>
              </a:rPr>
              <a:t>φουρανίου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 σε τρόφιμα</a:t>
            </a:r>
          </a:p>
          <a:p>
            <a:pPr marL="800100" lvl="1" indent="-342900" algn="just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Ανάλυση υπολειμμάτων παρασιτοκτόνων σε ελέγχους ρουτίνας στα τρόφιμα</a:t>
            </a:r>
          </a:p>
          <a:p>
            <a:pPr marL="800100" lvl="1" indent="-342900" algn="just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Ανάλυση αρωματικού προφίλ σε αλκοολούχα ποτά (κρασί / αποστάγματα)</a:t>
            </a:r>
          </a:p>
        </p:txBody>
      </p:sp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36175AB7-8B51-D302-C777-1C825771D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2661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0666DC1-CD27-4874-9484-9D06C59FE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BFC6EA2-A878-462E-B250-A0FFE1F53F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2EF3F9A-9717-4ACB-A30D-96694842C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47998" cy="22832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Τίτλος 1">
            <a:extLst>
              <a:ext uri="{FF2B5EF4-FFF2-40B4-BE49-F238E27FC236}">
                <a16:creationId xmlns:a16="http://schemas.microsoft.com/office/drawing/2014/main" id="{1348AF98-442E-E152-6602-727F9B5B5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" y="150895"/>
            <a:ext cx="2956560" cy="156360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Χρωμ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ατογράφημα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E6AE698-618A-40C4-9717-024A2EABCE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283224"/>
            <a:ext cx="3048003" cy="4574776"/>
            <a:chOff x="6096002" y="-9073"/>
            <a:chExt cx="6095998" cy="6867073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A6C384B-B15B-49B2-A765-4CC92348C6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2" y="-9073"/>
              <a:ext cx="6095998" cy="686707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E2C100C-6575-40D1-B4BD-4BC6CC523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2" y="-6987"/>
              <a:ext cx="6095998" cy="6864987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D798D61F-6608-07D7-6C11-42D96187F5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9200" y="39625"/>
            <a:ext cx="7924800" cy="6775706"/>
          </a:xfrm>
          <a:prstGeom prst="rect">
            <a:avLst/>
          </a:prstGeom>
        </p:spPr>
      </p:pic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A09D2F1F-D33B-7167-05AC-A0C23FE71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6974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50666DC1-CD27-4874-9484-9D06C59FE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ABFC6EA2-A878-462E-B250-A0FFE1F53F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2EF3F9A-9717-4ACB-A30D-96694842C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47998" cy="22832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BA9C63-4FC4-EEDF-2AD4-5C19D3829E9C}"/>
              </a:ext>
            </a:extLst>
          </p:cNvPr>
          <p:cNvSpPr txBox="1"/>
          <p:nvPr/>
        </p:nvSpPr>
        <p:spPr>
          <a:xfrm>
            <a:off x="81280" y="152401"/>
            <a:ext cx="2927927" cy="1991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Bef>
                <a:spcPct val="0"/>
              </a:spcBef>
              <a:spcAft>
                <a:spcPts val="600"/>
              </a:spcAft>
            </a:pP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Συνολικά α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νιχνεύθηκ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αν 160 ενώσεις</a:t>
            </a:r>
          </a:p>
        </p:txBody>
      </p:sp>
      <p:grpSp>
        <p:nvGrpSpPr>
          <p:cNvPr id="20" name="Group 28">
            <a:extLst>
              <a:ext uri="{FF2B5EF4-FFF2-40B4-BE49-F238E27FC236}">
                <a16:creationId xmlns:a16="http://schemas.microsoft.com/office/drawing/2014/main" id="{8E6AE698-618A-40C4-9717-024A2EABCE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283224"/>
            <a:ext cx="3048003" cy="4574776"/>
            <a:chOff x="6096002" y="-9073"/>
            <a:chExt cx="6095998" cy="6867073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A6C384B-B15B-49B2-A765-4CC92348C6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2" y="-9073"/>
              <a:ext cx="6095998" cy="686707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E2C100C-6575-40D1-B4BD-4BC6CC523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2" y="-6987"/>
              <a:ext cx="6095998" cy="6864987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CCB6E6C8-ED4F-0A49-9B69-2365A6DA2E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0731" y="609600"/>
            <a:ext cx="4059745" cy="5562600"/>
          </a:xfrm>
          <a:prstGeom prst="rect">
            <a:avLst/>
          </a:prstGeom>
        </p:spPr>
      </p:pic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CCC57514-9B23-1A2B-1BE7-3ED24761C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7368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A26A151-13BF-4305-A6DC-9DC7C98771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2911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554CFA0-E502-4D3A-9FE7-F49553F4D2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C8D7E30-B50A-4ADD-8244-B02C404B7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47991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64D2418E-F5E4-35D5-6DD9-F5BB7292D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622" y="979940"/>
            <a:ext cx="2644746" cy="83994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AMDIS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7D6887E-0D0C-441D-AAF6-B1E7D1219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429000"/>
            <a:ext cx="3047997" cy="3438071"/>
            <a:chOff x="0" y="3438071"/>
            <a:chExt cx="3047997" cy="342900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172EC78-01A4-4610-A4CC-20D3621727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" y="3438071"/>
              <a:ext cx="3047991" cy="3429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A3A9756-EBE7-453A-A0B3-2931AD3E7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438071"/>
              <a:ext cx="3047997" cy="3429000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F9CD78ED-D239-3AAA-214D-EF9A08E00C45}"/>
              </a:ext>
            </a:extLst>
          </p:cNvPr>
          <p:cNvSpPr txBox="1"/>
          <p:nvPr/>
        </p:nvSpPr>
        <p:spPr>
          <a:xfrm>
            <a:off x="3047990" y="332755"/>
            <a:ext cx="9144004" cy="61924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85750" algn="just" defTabSz="914400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Ε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ξ</a:t>
            </a:r>
            <a:r>
              <a:rPr lang="el-GR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ά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γει φα</a:t>
            </a:r>
            <a:r>
              <a:rPr lang="en-US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σμ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ατικές κορυφές μάζας που ανήκουν στο φάσμα ενός μόνο συστατικού. </a:t>
            </a:r>
            <a:endParaRPr lang="el-GR" sz="2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just" defTabSz="914400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Το TIC αναφέρεται στο </a:t>
            </a:r>
            <a:r>
              <a:rPr kumimoji="0" lang="el-G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χρωματογράφημα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ολικών ιόντων. Αυτός είναι ο όρος που χρησιμοποιείται για το </a:t>
            </a:r>
            <a:r>
              <a:rPr kumimoji="0" lang="el-G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χρωματογράφημα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και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δείχνει όλα όσα ανιχνεύθηκαν κατά τη διάρκεια μιας συγκεκριμένης ανάλυσης. </a:t>
            </a:r>
          </a:p>
          <a:p>
            <a:pPr marL="285750" indent="-285750" algn="just" defTabSz="914400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Το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π</a:t>
            </a:r>
            <a:r>
              <a:rPr lang="en-US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ρώτο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β</a:t>
            </a:r>
            <a:r>
              <a:rPr lang="en-US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ήμ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α είναι η ανάλυση του επιπέδου θορύβου των δεδομένων. 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Τ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 π</a:t>
            </a:r>
            <a:r>
              <a:rPr lang="en-US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ρόγρ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αμμα καθορί</a:t>
            </a:r>
            <a:r>
              <a:rPr lang="el-GR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ζ</a:t>
            </a:r>
            <a:r>
              <a:rPr lang="en-US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ει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πόσο σημαντικές είναι οι διαφορές στα σήματα. </a:t>
            </a:r>
            <a:endParaRPr lang="el-GR" sz="2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 defTabSz="914400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Το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επ</a:t>
            </a:r>
            <a:r>
              <a:rPr lang="en-US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όμενο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β</a:t>
            </a:r>
            <a:r>
              <a:rPr lang="en-US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ήμ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α είναι να βρεθεί η πραγματική ένταση σε συνάρτηση με το χρόνο για κάθε EIC. </a:t>
            </a:r>
          </a:p>
          <a:p>
            <a:pPr marL="742950" lvl="1" indent="-285750" algn="just" defTabSz="914400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l-GR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Το EIC είναι η χρησιμοποιούμενη συντομογραφία για το </a:t>
            </a:r>
            <a:r>
              <a:rPr lang="el-GR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χρωματογράφημα</a:t>
            </a:r>
            <a:r>
              <a:rPr lang="el-GR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εξαγόμενου ιόντος. Αναφέρεται σε δεδομένα που έχουν ληφθεί από το TIC. Είναι ένα </a:t>
            </a:r>
            <a:r>
              <a:rPr lang="el-GR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χρωματογράφημα</a:t>
            </a:r>
            <a:r>
              <a:rPr lang="el-GR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για μια συγκεκριμένη τιμή m/z.</a:t>
            </a:r>
            <a:endParaRPr lang="en-US" sz="2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3900FA26-8D57-5296-1A9A-34046CBF02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250" t="94074" r="42750" b="-133"/>
          <a:stretch/>
        </p:blipFill>
        <p:spPr>
          <a:xfrm>
            <a:off x="680718" y="4408940"/>
            <a:ext cx="1452882" cy="1237759"/>
          </a:xfrm>
          <a:prstGeom prst="rect">
            <a:avLst/>
          </a:prstGeom>
        </p:spPr>
      </p:pic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E69CFFA7-E33E-5BB2-9F66-DF0EED7DA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3338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B7ADD207-707E-8FDA-CF28-589645A4AE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63" b="6370"/>
          <a:stretch/>
        </p:blipFill>
        <p:spPr>
          <a:xfrm>
            <a:off x="0" y="203200"/>
            <a:ext cx="12192000" cy="6217920"/>
          </a:xfrm>
          <a:prstGeom prst="rect">
            <a:avLst/>
          </a:prstGeom>
        </p:spPr>
      </p:pic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B2C3BDE2-0630-C8E7-F1CD-939FD70BD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1422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EA621F51-2A24-8183-1302-268ECDFA76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815"/>
          <a:stretch/>
        </p:blipFill>
        <p:spPr>
          <a:xfrm>
            <a:off x="0" y="0"/>
            <a:ext cx="12192000" cy="6390640"/>
          </a:xfrm>
          <a:prstGeom prst="rect">
            <a:avLst/>
          </a:prstGeom>
        </p:spPr>
      </p:pic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6D904405-5A46-1587-C78F-3DE1FCE4F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9802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40BA1B6B-0A75-1E40-7F40-8A5BB93C89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666"/>
          <a:stretch/>
        </p:blipFill>
        <p:spPr>
          <a:xfrm>
            <a:off x="0" y="0"/>
            <a:ext cx="12192000" cy="6400800"/>
          </a:xfrm>
          <a:prstGeom prst="rect">
            <a:avLst/>
          </a:prstGeom>
        </p:spPr>
      </p:pic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72FC4181-A6C7-AD65-9C6F-B362C7D17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7506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96E57FAD-A636-9F3B-48B6-45C18F675E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519"/>
          <a:stretch/>
        </p:blipFill>
        <p:spPr>
          <a:xfrm>
            <a:off x="0" y="0"/>
            <a:ext cx="12192000" cy="6410960"/>
          </a:xfrm>
          <a:prstGeom prst="rect">
            <a:avLst/>
          </a:prstGeom>
        </p:spPr>
      </p:pic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7BB0FF4C-A906-92CC-A70B-C935279EB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4784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9EAEF7FA-48E0-FA5E-4D82-E885804E22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074"/>
          <a:stretch/>
        </p:blipFill>
        <p:spPr>
          <a:xfrm>
            <a:off x="0" y="0"/>
            <a:ext cx="12192000" cy="6441440"/>
          </a:xfrm>
          <a:prstGeom prst="rect">
            <a:avLst/>
          </a:prstGeom>
        </p:spPr>
      </p:pic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71083597-83AC-F9B5-A456-356B422D3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460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1 - TextBox">
            <a:extLst>
              <a:ext uri="{FF2B5EF4-FFF2-40B4-BE49-F238E27FC236}">
                <a16:creationId xmlns:a16="http://schemas.microsoft.com/office/drawing/2014/main" id="{43BDDDE6-8E15-76C3-94FB-1561AAC4D2B9}"/>
              </a:ext>
            </a:extLst>
          </p:cNvPr>
          <p:cNvSpPr txBox="1"/>
          <p:nvPr/>
        </p:nvSpPr>
        <p:spPr>
          <a:xfrm>
            <a:off x="1703766" y="285095"/>
            <a:ext cx="878446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l-GR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Ανάλυση πτητικών συστατικών με αέρια χρωματογραφία-</a:t>
            </a:r>
            <a:r>
              <a:rPr lang="el-GR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φασματομετρία</a:t>
            </a:r>
            <a:r>
              <a:rPr lang="el-GR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μάζας (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GC</a:t>
            </a:r>
            <a:r>
              <a:rPr lang="el-GR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MS)</a:t>
            </a:r>
            <a:endParaRPr lang="el-GR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10CD5E-C7C9-2715-289C-A1B5EE40F494}"/>
              </a:ext>
            </a:extLst>
          </p:cNvPr>
          <p:cNvSpPr txBox="1"/>
          <p:nvPr/>
        </p:nvSpPr>
        <p:spPr>
          <a:xfrm>
            <a:off x="127000" y="2560320"/>
            <a:ext cx="11938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Αποτελεί μια αναλυτική τεχνική και περιλαμβάνει έναν αέριο χρωματογράφο συνδεδεμένο με ένα φασματογράφο μάζας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l-G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Συνδυάζει τα πλεονεκτήματα της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GC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αποτελεσματικός διαχωρισμός πολύπλοκων μιγμάτων  </a:t>
            </a:r>
            <a:r>
              <a:rPr lang="el-GR" sz="2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έκλουση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συστατικών σε μορφή μορίων  διαφορετικός χρόνος συγκράτησης  ανίχνευση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l-GR" sz="24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Το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σπάζει τα μόρια που εξέρχονται σε ιονισμένα θραύσματα  επιταχύνονται, εκτρέπονται και ανιχνεύονται από το λόγο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m/z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endParaRPr lang="el-G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9253BD4E-8DD0-3E12-84EC-DBFF8A24C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3164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9E6D11CD-8705-E9F5-80BF-1D1955333D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926"/>
          <a:stretch/>
        </p:blipFill>
        <p:spPr>
          <a:xfrm>
            <a:off x="0" y="0"/>
            <a:ext cx="12192000" cy="6451600"/>
          </a:xfrm>
          <a:prstGeom prst="rect">
            <a:avLst/>
          </a:prstGeom>
        </p:spPr>
      </p:pic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D5DFF226-FE96-0B73-B191-9AF3F19D4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375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Εικόνα 6">
            <a:extLst>
              <a:ext uri="{FF2B5EF4-FFF2-40B4-BE49-F238E27FC236}">
                <a16:creationId xmlns:a16="http://schemas.microsoft.com/office/drawing/2014/main" id="{69F599CE-D733-E8AB-4D5C-E0CB4501DD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519"/>
          <a:stretch/>
        </p:blipFill>
        <p:spPr>
          <a:xfrm>
            <a:off x="0" y="0"/>
            <a:ext cx="12192000" cy="6410960"/>
          </a:xfrm>
          <a:prstGeom prst="rect">
            <a:avLst/>
          </a:prstGeom>
        </p:spPr>
      </p:pic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9BD1B1CC-D5B8-93C9-C3FC-7C677ECE8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3965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98FBA942-CFFF-61A2-CF40-5F8526C0D6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666"/>
          <a:stretch/>
        </p:blipFill>
        <p:spPr>
          <a:xfrm>
            <a:off x="0" y="0"/>
            <a:ext cx="12192000" cy="6400800"/>
          </a:xfrm>
          <a:prstGeom prst="rect">
            <a:avLst/>
          </a:prstGeom>
        </p:spPr>
      </p:pic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1AA9C37D-4FAE-B006-A069-F4F736DDB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6993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BFDD48DC-3CB2-7766-2847-29C491DB18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223"/>
          <a:stretch/>
        </p:blipFill>
        <p:spPr>
          <a:xfrm>
            <a:off x="0" y="0"/>
            <a:ext cx="12192000" cy="6431280"/>
          </a:xfrm>
          <a:prstGeom prst="rect">
            <a:avLst/>
          </a:prstGeom>
        </p:spPr>
      </p:pic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48ABCDBA-006D-171F-F180-B0A5FB9F9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0928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Ομάδα 10">
            <a:extLst>
              <a:ext uri="{FF2B5EF4-FFF2-40B4-BE49-F238E27FC236}">
                <a16:creationId xmlns:a16="http://schemas.microsoft.com/office/drawing/2014/main" id="{9777CA0F-447C-209F-88A3-E288E67868B0}"/>
              </a:ext>
            </a:extLst>
          </p:cNvPr>
          <p:cNvGrpSpPr/>
          <p:nvPr/>
        </p:nvGrpSpPr>
        <p:grpSpPr>
          <a:xfrm>
            <a:off x="0" y="45720"/>
            <a:ext cx="12192000" cy="6766560"/>
            <a:chOff x="0" y="45720"/>
            <a:chExt cx="12192000" cy="6766560"/>
          </a:xfrm>
        </p:grpSpPr>
        <p:pic>
          <p:nvPicPr>
            <p:cNvPr id="7" name="Εικόνα 6">
              <a:extLst>
                <a:ext uri="{FF2B5EF4-FFF2-40B4-BE49-F238E27FC236}">
                  <a16:creationId xmlns:a16="http://schemas.microsoft.com/office/drawing/2014/main" id="{DB438DE2-80D8-64AB-BFE6-EE59ADE158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6815"/>
            <a:stretch/>
          </p:blipFill>
          <p:spPr>
            <a:xfrm>
              <a:off x="0" y="45720"/>
              <a:ext cx="12192000" cy="6766560"/>
            </a:xfrm>
            <a:prstGeom prst="rect">
              <a:avLst/>
            </a:prstGeom>
          </p:spPr>
        </p:pic>
        <p:grpSp>
          <p:nvGrpSpPr>
            <p:cNvPr id="10" name="Ομάδα 9">
              <a:extLst>
                <a:ext uri="{FF2B5EF4-FFF2-40B4-BE49-F238E27FC236}">
                  <a16:creationId xmlns:a16="http://schemas.microsoft.com/office/drawing/2014/main" id="{D9A3EEAF-AAA5-44AD-B847-552B9B1FBC33}"/>
                </a:ext>
              </a:extLst>
            </p:cNvPr>
            <p:cNvGrpSpPr/>
            <p:nvPr/>
          </p:nvGrpSpPr>
          <p:grpSpPr>
            <a:xfrm>
              <a:off x="731520" y="1645920"/>
              <a:ext cx="8280400" cy="2621280"/>
              <a:chOff x="731520" y="1645920"/>
              <a:chExt cx="8280400" cy="2621280"/>
            </a:xfrm>
          </p:grpSpPr>
          <p:sp>
            <p:nvSpPr>
              <p:cNvPr id="8" name="Οβάλ 7">
                <a:extLst>
                  <a:ext uri="{FF2B5EF4-FFF2-40B4-BE49-F238E27FC236}">
                    <a16:creationId xmlns:a16="http://schemas.microsoft.com/office/drawing/2014/main" id="{2E711FBB-DC50-DC89-5DD0-42EE1FD00C65}"/>
                  </a:ext>
                </a:extLst>
              </p:cNvPr>
              <p:cNvSpPr/>
              <p:nvPr/>
            </p:nvSpPr>
            <p:spPr>
              <a:xfrm>
                <a:off x="731520" y="4084320"/>
                <a:ext cx="2255520" cy="18288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9" name="Οβάλ 8">
                <a:extLst>
                  <a:ext uri="{FF2B5EF4-FFF2-40B4-BE49-F238E27FC236}">
                    <a16:creationId xmlns:a16="http://schemas.microsoft.com/office/drawing/2014/main" id="{752158EE-DD73-DA7A-D90E-071CD2453B73}"/>
                  </a:ext>
                </a:extLst>
              </p:cNvPr>
              <p:cNvSpPr/>
              <p:nvPr/>
            </p:nvSpPr>
            <p:spPr>
              <a:xfrm>
                <a:off x="8321040" y="1645920"/>
                <a:ext cx="690880" cy="18288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</p:grpSp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2843BADC-5EC9-4C69-41AF-A883EB36D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8341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A26A151-13BF-4305-A6DC-9DC7C98771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2911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C554CFA0-E502-4D3A-9FE7-F49553F4D2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C8D7E30-B50A-4ADD-8244-B02C404B7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47991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29E159-9972-C170-09B5-1C7FB8D452F7}"/>
              </a:ext>
            </a:extLst>
          </p:cNvPr>
          <p:cNvSpPr txBox="1"/>
          <p:nvPr/>
        </p:nvSpPr>
        <p:spPr>
          <a:xfrm>
            <a:off x="-6" y="365125"/>
            <a:ext cx="3047991" cy="22911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spcBef>
                <a:spcPct val="0"/>
              </a:spcBef>
              <a:spcAft>
                <a:spcPts val="600"/>
              </a:spcAft>
            </a:pPr>
            <a:r>
              <a:rPr lang="el-GR" sz="28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Δείκτης κατακράτησης</a:t>
            </a:r>
            <a:r>
              <a:rPr lang="en-GB" sz="28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(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Reliability of Identification – RID)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7D6887E-0D0C-441D-AAF6-B1E7D1219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429000"/>
            <a:ext cx="3047997" cy="3438071"/>
            <a:chOff x="0" y="3438071"/>
            <a:chExt cx="3047997" cy="342900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172EC78-01A4-4610-A4CC-20D3621727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" y="3438071"/>
              <a:ext cx="3047991" cy="3429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A3A9756-EBE7-453A-A0B3-2931AD3E7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438071"/>
              <a:ext cx="3047997" cy="3429000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173288E1-FC20-0169-0CBD-FEEE1897E166}"/>
              </a:ext>
            </a:extLst>
          </p:cNvPr>
          <p:cNvSpPr txBox="1"/>
          <p:nvPr/>
        </p:nvSpPr>
        <p:spPr>
          <a:xfrm>
            <a:off x="3343700" y="365125"/>
            <a:ext cx="8010099" cy="58118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120000"/>
              </a:lnSpc>
              <a:spcAft>
                <a:spcPts val="600"/>
              </a:spcAft>
            </a:pP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39E07A-67EA-F46B-35D0-01056EF074C8}"/>
              </a:ext>
            </a:extLst>
          </p:cNvPr>
          <p:cNvSpPr txBox="1"/>
          <p:nvPr/>
        </p:nvSpPr>
        <p:spPr>
          <a:xfrm>
            <a:off x="3169906" y="365125"/>
            <a:ext cx="890016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Η ταυτοποίηση των ενώσεων πραγματοποιείται με σύγκριση: 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των δεικτών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Kovats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 (RI) της ομόλογης σειράς των n-</a:t>
            </a:r>
            <a:r>
              <a:rPr lang="el-GR" sz="2000" dirty="0" err="1">
                <a:latin typeface="Arial" panose="020B0604020202020204" pitchFamily="34" charset="0"/>
                <a:cs typeface="Arial" panose="020B0604020202020204" pitchFamily="34" charset="0"/>
              </a:rPr>
              <a:t>αλκανίων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 C8-C24 (</a:t>
            </a:r>
            <a:r>
              <a:rPr lang="el-GR" sz="2000" dirty="0" err="1">
                <a:latin typeface="Arial" panose="020B0604020202020204" pitchFamily="34" charset="0"/>
                <a:cs typeface="Arial" panose="020B0604020202020204" pitchFamily="34" charset="0"/>
              </a:rPr>
              <a:t>Niles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sz="2000" dirty="0" err="1">
                <a:latin typeface="Arial" panose="020B0604020202020204" pitchFamily="34" charset="0"/>
                <a:cs typeface="Arial" panose="020B0604020202020204" pitchFamily="34" charset="0"/>
              </a:rPr>
              <a:t>Illinois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, USA) με εκείνους των αυθεντικών ενώσεων και της βιβλιοθήκης NIST14 (NIST, USA)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των δεδομένων MS με αυτά των ενώσεων αναφοράς και με τα δεδομένα MS που λαμβάνονται από τη βιβλιοθήκη NIST14. 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endParaRPr lang="el-G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Η αξιοπιστία της ταυτοποίησης (RID) κατηγοριοποιείται σε 3 επίπεδα: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Επίπεδο A: συμφωνία του RI και του φάσματος MS με εκείνα των αυθεντικών ενώσεων που αναλύθηκαν με τις ίδιες συνθήκες με τα δείγματα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Επίπεδο B: συμφωνία του RI (ΔRI&lt;20) και του MS (</a:t>
            </a:r>
            <a:r>
              <a:rPr lang="el-GR" sz="2000" dirty="0" err="1">
                <a:latin typeface="Arial" panose="020B0604020202020204" pitchFamily="34" charset="0"/>
                <a:cs typeface="Arial" panose="020B0604020202020204" pitchFamily="34" charset="0"/>
              </a:rPr>
              <a:t>match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&gt;900)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Επίπεδο C: τουλάχιστον ΔRI&lt;20 ή ομοιότητα MS </a:t>
            </a:r>
            <a:r>
              <a:rPr lang="el-GR" sz="2000" dirty="0" err="1">
                <a:latin typeface="Arial" panose="020B0604020202020204" pitchFamily="34" charset="0"/>
                <a:cs typeface="Arial" panose="020B0604020202020204" pitchFamily="34" charset="0"/>
              </a:rPr>
              <a:t>match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&gt;800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endParaRPr lang="el-G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Το περιεχόμενο σε πτητικές ενώσεις εκφράζεται ως ποσοστό </a:t>
            </a:r>
            <a:r>
              <a:rPr lang="el-GR" sz="2000" dirty="0" err="1">
                <a:latin typeface="Arial" panose="020B0604020202020204" pitchFamily="34" charset="0"/>
                <a:cs typeface="Arial" panose="020B0604020202020204" pitchFamily="34" charset="0"/>
              </a:rPr>
              <a:t>κανονικοποιημένου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 εμβαδού περιοχής (</a:t>
            </a:r>
            <a:r>
              <a:rPr lang="el-GR" sz="2000" dirty="0" err="1">
                <a:latin typeface="Arial" panose="020B0604020202020204" pitchFamily="34" charset="0"/>
                <a:cs typeface="Arial" panose="020B0604020202020204" pitchFamily="34" charset="0"/>
              </a:rPr>
              <a:t>normalized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000" dirty="0" err="1">
                <a:latin typeface="Arial" panose="020B0604020202020204" pitchFamily="34" charset="0"/>
                <a:cs typeface="Arial" panose="020B0604020202020204" pitchFamily="34" charset="0"/>
              </a:rPr>
              <a:t>peak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000" dirty="0" err="1">
                <a:latin typeface="Arial" panose="020B0604020202020204" pitchFamily="34" charset="0"/>
                <a:cs typeface="Arial" panose="020B0604020202020204" pitchFamily="34" charset="0"/>
              </a:rPr>
              <a:t>area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 %), προσδιορίζοντας το ποσοστό εμβαδού περιοχής που αντιστοιχεί σε μια ένωση AMDIS στο σύνολο των εμβαδών όλων των ενώσεων.</a:t>
            </a:r>
          </a:p>
        </p:txBody>
      </p:sp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347BE120-05A5-8CF4-D0F2-42291CC15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577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A2FCF07-6918-45A6-B28F-1025FEBA7A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7EAD1742-4927-9C33-021B-85DD8227B0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89" b="6853"/>
          <a:stretch/>
        </p:blipFill>
        <p:spPr>
          <a:xfrm>
            <a:off x="20" y="10"/>
            <a:ext cx="12191980" cy="6861323"/>
          </a:xfrm>
          <a:prstGeom prst="rect">
            <a:avLst/>
          </a:prstGeom>
        </p:spPr>
      </p:pic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ADB2CC0E-93F4-575F-BC30-8C6C485DF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3367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F5C7AC39-45D2-BA23-E2B1-CEC453972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27</a:t>
            </a:fld>
            <a:endParaRPr lang="en-US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63D7122E-FDEE-CF4B-E145-F40C55B910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075" b="7314"/>
          <a:stretch/>
        </p:blipFill>
        <p:spPr>
          <a:xfrm>
            <a:off x="68994" y="0"/>
            <a:ext cx="11976786" cy="635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0848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0">
            <a:extLst>
              <a:ext uri="{FF2B5EF4-FFF2-40B4-BE49-F238E27FC236}">
                <a16:creationId xmlns:a16="http://schemas.microsoft.com/office/drawing/2014/main" id="{8A2FCF07-6918-45A6-B28F-1025FEBA7A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7A793F6F-0086-50B2-AE22-FC36D74256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733"/>
          <a:stretch/>
        </p:blipFill>
        <p:spPr>
          <a:xfrm>
            <a:off x="20" y="10"/>
            <a:ext cx="12191980" cy="6861323"/>
          </a:xfrm>
          <a:prstGeom prst="rect">
            <a:avLst/>
          </a:prstGeom>
        </p:spPr>
      </p:pic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A4DBE7A1-294E-500C-B4E6-02DE2F7AE198}"/>
              </a:ext>
            </a:extLst>
          </p:cNvPr>
          <p:cNvSpPr/>
          <p:nvPr/>
        </p:nvSpPr>
        <p:spPr>
          <a:xfrm>
            <a:off x="420910" y="5720695"/>
            <a:ext cx="112834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Σας ευχαριστώ για την προσοχή σας!</a:t>
            </a:r>
          </a:p>
        </p:txBody>
      </p:sp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8C3BFD75-D6D4-FEFF-FE54-C9989EAE1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669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042D314D-1824-6F86-BEC3-7F6C54FCBA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4552" y="2436473"/>
            <a:ext cx="5332026" cy="567985"/>
          </a:xfrm>
        </p:spPr>
        <p:txBody>
          <a:bodyPr>
            <a:normAutofit fontScale="85000" lnSpcReduction="20000"/>
          </a:bodyPr>
          <a:lstStyle/>
          <a:p>
            <a:r>
              <a:rPr lang="el-GR" sz="3600" dirty="0">
                <a:latin typeface="Arial" panose="020B0604020202020204" pitchFamily="34" charset="0"/>
                <a:cs typeface="Arial" panose="020B0604020202020204" pitchFamily="34" charset="0"/>
              </a:rPr>
              <a:t>Πλεονεκτήματα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152D4A50-4B61-B4A9-F7DA-FEADB01D2F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3004458"/>
            <a:ext cx="6179742" cy="3853541"/>
          </a:xfrm>
        </p:spPr>
        <p:txBody>
          <a:bodyPr>
            <a:normAutofit fontScale="85000" lnSpcReduction="20000"/>
          </a:bodyPr>
          <a:lstStyle/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Λεπτομερέστατη ανάλυση των συστατικών του μίγματος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Μειώνει την πιθανότητα λάθους, δεδομένου ότι είναι εξαιρετικά απίθανο δύο διαφορετικά μόρια να συμπεριφέρονται με τον ίδιο τρόπο τόσο σε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GC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 όσο και σε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MS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Όταν σε ένα φάσμα GC-MS εμφανίζεται ένα συστατικό με συγκεκριμένο χρόνο συγκράτησης, μας παρέχεται αυξημένη βεβαιότητα ότι αναφέρεται σε ένα και μόνο ένα συστατικό του δείγματος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3EE471A5-C24A-069F-42AA-870F400B3E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74962" y="2434545"/>
            <a:ext cx="5358285" cy="567986"/>
          </a:xfrm>
        </p:spPr>
        <p:txBody>
          <a:bodyPr vert="horz" lIns="91440" tIns="45720" rIns="91440" bIns="45720" rtlCol="0" anchor="b">
            <a:normAutofit fontScale="85000" lnSpcReduction="20000"/>
          </a:bodyPr>
          <a:lstStyle/>
          <a:p>
            <a:r>
              <a:rPr lang="el-GR" sz="3600" dirty="0">
                <a:latin typeface="Arial" panose="020B0604020202020204" pitchFamily="34" charset="0"/>
                <a:cs typeface="Arial" panose="020B0604020202020204" pitchFamily="34" charset="0"/>
              </a:rPr>
              <a:t>Μειονεκτήματα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FC2980FE-18FB-7047-7E82-E330597E12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77352" y="3007862"/>
            <a:ext cx="5666463" cy="3185204"/>
          </a:xfr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Το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MS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 απαιτεί πολύ καθαρό δείγμα και μπορεί δυο διαφορετικά μόρια να παρέχουν παρόμοια ιονισμένα θραύσματα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Το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GC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 με έναν ανιχνευτή (πχ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FID)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 δεν μπορεί να διακρίνει μόρια που </a:t>
            </a:r>
            <a:r>
              <a:rPr lang="el-GR" sz="2400" dirty="0" err="1">
                <a:latin typeface="Arial" panose="020B0604020202020204" pitchFamily="34" charset="0"/>
                <a:cs typeface="Arial" panose="020B0604020202020204" pitchFamily="34" charset="0"/>
              </a:rPr>
              <a:t>συνεκλούονται</a:t>
            </a:r>
            <a:endParaRPr lang="el-G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21 - TextBox">
            <a:extLst>
              <a:ext uri="{FF2B5EF4-FFF2-40B4-BE49-F238E27FC236}">
                <a16:creationId xmlns:a16="http://schemas.microsoft.com/office/drawing/2014/main" id="{0EF8441A-5E85-BDC6-3ABF-073712C64989}"/>
              </a:ext>
            </a:extLst>
          </p:cNvPr>
          <p:cNvSpPr txBox="1"/>
          <p:nvPr/>
        </p:nvSpPr>
        <p:spPr>
          <a:xfrm>
            <a:off x="1703766" y="285095"/>
            <a:ext cx="878446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l-GR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Ανάλυση πτητικών συστατικών με αέρια χρωματογραφία-</a:t>
            </a:r>
            <a:r>
              <a:rPr lang="el-GR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φασματομετρία</a:t>
            </a:r>
            <a:r>
              <a:rPr lang="el-GR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μάζας (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GC</a:t>
            </a:r>
            <a:r>
              <a:rPr lang="el-GR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MS)</a:t>
            </a:r>
            <a:endParaRPr lang="el-GR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46D8143B-B3E6-A556-8387-95EFBC40B3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7225" y="4773613"/>
            <a:ext cx="4773758" cy="1939664"/>
          </a:xfrm>
          <a:prstGeom prst="rect">
            <a:avLst/>
          </a:prstGeom>
        </p:spPr>
      </p:pic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943AA851-C369-65DC-3F69-3878D91F8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094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9 - TextBox">
            <a:extLst>
              <a:ext uri="{FF2B5EF4-FFF2-40B4-BE49-F238E27FC236}">
                <a16:creationId xmlns:a16="http://schemas.microsoft.com/office/drawing/2014/main" id="{35BFB3F9-0142-35C3-A59F-C36BB9AD7B45}"/>
              </a:ext>
            </a:extLst>
          </p:cNvPr>
          <p:cNvSpPr txBox="1"/>
          <p:nvPr/>
        </p:nvSpPr>
        <p:spPr>
          <a:xfrm>
            <a:off x="96520" y="2309793"/>
            <a:ext cx="1199896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 algn="just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l-GR" sz="2800" dirty="0">
                <a:latin typeface="Arial" panose="020B0604020202020204" pitchFamily="34" charset="0"/>
                <a:cs typeface="Arial" panose="020B0604020202020204" pitchFamily="34" charset="0"/>
              </a:rPr>
              <a:t>Η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MS</a:t>
            </a:r>
            <a:r>
              <a:rPr lang="el-GR" sz="2800" dirty="0">
                <a:latin typeface="Arial" panose="020B0604020202020204" pitchFamily="34" charset="0"/>
                <a:cs typeface="Arial" panose="020B0604020202020204" pitchFamily="34" charset="0"/>
              </a:rPr>
              <a:t> περιλαμβάνει παραγωγή ιόντων από δείγμα σε αέρια φάση, τα οποία επιταχύνονται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800" dirty="0">
                <a:latin typeface="Arial" panose="020B0604020202020204" pitchFamily="34" charset="0"/>
                <a:cs typeface="Arial" panose="020B0604020202020204" pitchFamily="34" charset="0"/>
              </a:rPr>
              <a:t>με τη βοήθεια μαγνητικού ή ηλεκτρικού πεδίου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563" indent="-182563" algn="just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l-GR" sz="2800" dirty="0">
                <a:latin typeface="Arial" panose="020B0604020202020204" pitchFamily="34" charset="0"/>
                <a:cs typeface="Arial" panose="020B0604020202020204" pitchFamily="34" charset="0"/>
              </a:rPr>
              <a:t>Μέθοδοι ιονισμού: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84250" indent="-457200" algn="just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l-GR" sz="28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με ηλεκτρόνια (</a:t>
            </a:r>
            <a:r>
              <a:rPr lang="el-GR" sz="2800" dirty="0" err="1">
                <a:solidFill>
                  <a:srgbClr val="0070C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Electron</a:t>
            </a:r>
            <a:r>
              <a:rPr lang="el-GR" sz="2800" dirty="0">
                <a:solidFill>
                  <a:srgbClr val="0070C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800" dirty="0" err="1">
                <a:solidFill>
                  <a:srgbClr val="0070C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Impact</a:t>
            </a:r>
            <a:r>
              <a:rPr lang="el-GR" sz="2800" dirty="0">
                <a:solidFill>
                  <a:srgbClr val="0070C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; ΕΙ</a:t>
            </a:r>
            <a:r>
              <a:rPr lang="el-GR" sz="28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8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84250" indent="-457200" algn="just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l-GR" sz="2800" dirty="0">
                <a:latin typeface="Arial" panose="020B0604020202020204" pitchFamily="34" charset="0"/>
                <a:cs typeface="Arial" panose="020B0604020202020204" pitchFamily="34" charset="0"/>
              </a:rPr>
              <a:t>χημικός ιονισμός (</a:t>
            </a:r>
            <a:r>
              <a:rPr lang="el-GR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Chemical </a:t>
            </a:r>
            <a:r>
              <a:rPr lang="el-GR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</a:t>
            </a:r>
            <a:r>
              <a:rPr lang="el-GR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CI</a:t>
            </a:r>
            <a:r>
              <a:rPr lang="el-GR" sz="28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84250" indent="-457200" algn="just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l-GR" sz="2800" dirty="0">
                <a:latin typeface="Arial" panose="020B0604020202020204" pitchFamily="34" charset="0"/>
                <a:cs typeface="Arial" panose="020B0604020202020204" pitchFamily="34" charset="0"/>
              </a:rPr>
              <a:t>ιονισμός με πεδίο (</a:t>
            </a:r>
            <a:r>
              <a:rPr lang="el-GR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Field</a:t>
            </a:r>
            <a:r>
              <a:rPr lang="el-GR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</a:t>
            </a:r>
            <a:r>
              <a:rPr lang="el-GR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FI</a:t>
            </a:r>
            <a:r>
              <a:rPr lang="el-GR" sz="2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" name="21 - TextBox">
            <a:extLst>
              <a:ext uri="{FF2B5EF4-FFF2-40B4-BE49-F238E27FC236}">
                <a16:creationId xmlns:a16="http://schemas.microsoft.com/office/drawing/2014/main" id="{AFED1C04-ED61-A5BC-28B2-95A246A5E2CA}"/>
              </a:ext>
            </a:extLst>
          </p:cNvPr>
          <p:cNvSpPr txBox="1"/>
          <p:nvPr/>
        </p:nvSpPr>
        <p:spPr>
          <a:xfrm>
            <a:off x="1703766" y="285095"/>
            <a:ext cx="878446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l-GR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Ανάλυση πτητικών συστατικών με αέρια χρωματογραφία-</a:t>
            </a:r>
            <a:r>
              <a:rPr lang="el-GR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φασματομετρία</a:t>
            </a:r>
            <a:r>
              <a:rPr lang="el-GR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μάζας (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GC</a:t>
            </a:r>
            <a:r>
              <a:rPr lang="el-GR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MS)</a:t>
            </a:r>
            <a:endParaRPr lang="el-GR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E56985CF-C9EF-AA75-328D-CEFC12D3E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807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9 - TextBox">
            <a:extLst>
              <a:ext uri="{FF2B5EF4-FFF2-40B4-BE49-F238E27FC236}">
                <a16:creationId xmlns:a16="http://schemas.microsoft.com/office/drawing/2014/main" id="{4CA051EF-FEDB-5807-A567-EC7065F648D9}"/>
              </a:ext>
            </a:extLst>
          </p:cNvPr>
          <p:cNvSpPr txBox="1"/>
          <p:nvPr/>
        </p:nvSpPr>
        <p:spPr>
          <a:xfrm>
            <a:off x="1" y="150629"/>
            <a:ext cx="12191999" cy="6786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 algn="just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l-GR" sz="2700" dirty="0">
                <a:latin typeface="Arial" panose="020B0604020202020204" pitchFamily="34" charset="0"/>
                <a:cs typeface="Arial" panose="020B0604020202020204" pitchFamily="34" charset="0"/>
              </a:rPr>
              <a:t>Στον ΕΙ τα μόρια του δείγματος ιονίζονται από δέσμη 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e-</a:t>
            </a:r>
            <a:r>
              <a:rPr lang="el-GR" sz="2700" dirty="0">
                <a:latin typeface="Arial" panose="020B0604020202020204" pitchFamily="34" charset="0"/>
                <a:cs typeface="Arial" panose="020B0604020202020204" pitchFamily="34" charset="0"/>
              </a:rPr>
              <a:t> υψηλής ενέργειας (10-100 </a:t>
            </a:r>
            <a:r>
              <a:rPr lang="el-GR" sz="2700" dirty="0" err="1">
                <a:latin typeface="Arial" panose="020B0604020202020204" pitchFamily="34" charset="0"/>
                <a:cs typeface="Arial" panose="020B0604020202020204" pitchFamily="34" charset="0"/>
              </a:rPr>
              <a:t>eV</a:t>
            </a:r>
            <a:r>
              <a:rPr lang="el-GR" sz="2700" dirty="0">
                <a:latin typeface="Arial" panose="020B0604020202020204" pitchFamily="34" charset="0"/>
                <a:cs typeface="Arial" panose="020B0604020202020204" pitchFamily="34" charset="0"/>
              </a:rPr>
              <a:t>) με αποτέλεσμα την απώλεια 1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e- </a:t>
            </a:r>
            <a:r>
              <a:rPr lang="el-GR" sz="2700" dirty="0">
                <a:latin typeface="Arial" panose="020B0604020202020204" pitchFamily="34" charset="0"/>
                <a:cs typeface="Arial" panose="020B0604020202020204" pitchFamily="34" charset="0"/>
              </a:rPr>
              <a:t>και τη δημιουργία 1 θετικά φορτισμένου σωματιδίου (Μ+) (μοριακό ιόν).</a:t>
            </a:r>
          </a:p>
          <a:p>
            <a:pPr algn="ctr">
              <a:spcAft>
                <a:spcPts val="1800"/>
              </a:spcAft>
            </a:pPr>
            <a:r>
              <a:rPr lang="el-GR" sz="3200" dirty="0">
                <a:latin typeface="Arial" panose="020B0604020202020204" pitchFamily="34" charset="0"/>
                <a:cs typeface="Arial" panose="020B0604020202020204" pitchFamily="34" charset="0"/>
              </a:rPr>
              <a:t>	M + e−     ⎯⎯</a:t>
            </a:r>
            <a:r>
              <a:rPr lang="el-GR" sz="32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eV</a:t>
            </a:r>
            <a:r>
              <a:rPr lang="el-GR" sz="3200" dirty="0">
                <a:latin typeface="Arial" panose="020B0604020202020204" pitchFamily="34" charset="0"/>
                <a:cs typeface="Arial" panose="020B0604020202020204" pitchFamily="34" charset="0"/>
              </a:rPr>
              <a:t>→   M</a:t>
            </a:r>
            <a:r>
              <a:rPr lang="el-GR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+•</a:t>
            </a:r>
            <a:r>
              <a:rPr lang="el-GR" sz="3200" dirty="0">
                <a:latin typeface="Arial" panose="020B0604020202020204" pitchFamily="34" charset="0"/>
                <a:cs typeface="Arial" panose="020B0604020202020204" pitchFamily="34" charset="0"/>
              </a:rPr>
              <a:t> + 2e−</a:t>
            </a:r>
          </a:p>
          <a:p>
            <a:pPr marL="457200" indent="-457200" algn="just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l-GR" sz="2700" dirty="0">
                <a:latin typeface="Arial" panose="020B0604020202020204" pitchFamily="34" charset="0"/>
                <a:cs typeface="Arial" panose="020B0604020202020204" pitchFamily="34" charset="0"/>
              </a:rPr>
              <a:t>Η δέσμη διέρχεται μέσω μαγνητικού πεδίου οπότε το κάθε ιόν ανάλογα με το λόγο </a:t>
            </a:r>
            <a:r>
              <a:rPr lang="en-GB" sz="2700" dirty="0">
                <a:latin typeface="Arial" panose="020B0604020202020204" pitchFamily="34" charset="0"/>
                <a:cs typeface="Arial" panose="020B0604020202020204" pitchFamily="34" charset="0"/>
              </a:rPr>
              <a:t>m/z </a:t>
            </a:r>
            <a:r>
              <a:rPr lang="el-GR" sz="2700" dirty="0">
                <a:latin typeface="Arial" panose="020B0604020202020204" pitchFamily="34" charset="0"/>
                <a:cs typeface="Arial" panose="020B0604020202020204" pitchFamily="34" charset="0"/>
              </a:rPr>
              <a:t>αποκλίνει από την αρχική κατεύθυνση</a:t>
            </a:r>
          </a:p>
          <a:p>
            <a:pPr algn="just"/>
            <a:r>
              <a:rPr lang="el-GR" sz="2800" dirty="0">
                <a:latin typeface="Arial" panose="020B0604020202020204" pitchFamily="34" charset="0"/>
                <a:cs typeface="Arial" panose="020B0604020202020204" pitchFamily="34" charset="0"/>
              </a:rPr>
              <a:t>Όταν η ενέργεια ιονισμού είναι: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l-GR" sz="2800" dirty="0">
                <a:latin typeface="Arial" panose="020B0604020202020204" pitchFamily="34" charset="0"/>
                <a:cs typeface="Arial" panose="020B0604020202020204" pitchFamily="34" charset="0"/>
              </a:rPr>
              <a:t>Χαμηλή, επιτυγχάνεται σχεδόν αποκλειστική παραγωγή μοριακών ιόντων </a:t>
            </a:r>
            <a:r>
              <a:rPr lang="el-GR" sz="2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Έντονη κορυφή του ιόντος Μ</a:t>
            </a:r>
            <a:r>
              <a:rPr lang="el-GR" sz="2800" baseline="30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+</a:t>
            </a:r>
            <a:r>
              <a:rPr lang="el-GR" sz="2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 Ακριβής υπολογισμός ΜΒ ένωσης.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l-GR" sz="2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Υψηλή, το μοριακό ιόν περιέχει σημαντικά ποσά ενέργειας  σχάση σε απλούστερα ιόντα και ρίζες. </a:t>
            </a:r>
            <a:r>
              <a:rPr lang="el-GR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Όσο μεγαλύτερο το μόριο, τόσο μεγαλύτερη ποικιλία ιόντων – θραυσμάτων αναμένεται.</a:t>
            </a:r>
          </a:p>
          <a:p>
            <a:pPr algn="just">
              <a:spcAft>
                <a:spcPts val="1800"/>
              </a:spcAft>
            </a:pPr>
            <a:endParaRPr lang="el-GR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41845204-80EB-2D22-6E19-5E100BED8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712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A26A151-13BF-4305-A6DC-9DC7C98771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2911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B84CAB7-40B7-495B-B046-BC12A3E92B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29884" y="6324431"/>
            <a:ext cx="62116" cy="4289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380A34A-731B-4B77-8D1A-4326EA6123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2EF3F9A-9717-4ACB-A30D-96694842C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47991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4A2EDE-9306-8FEB-920D-3A83E1025E9C}"/>
              </a:ext>
            </a:extLst>
          </p:cNvPr>
          <p:cNvSpPr txBox="1"/>
          <p:nvPr/>
        </p:nvSpPr>
        <p:spPr>
          <a:xfrm>
            <a:off x="-13705" y="928594"/>
            <a:ext cx="2960212" cy="18294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 defTabSz="914400" fontAlgn="base">
              <a:spcBef>
                <a:spcPct val="0"/>
              </a:spcBef>
              <a:spcAft>
                <a:spcPts val="600"/>
              </a:spcAft>
            </a:pPr>
            <a:r>
              <a:rPr lang="el-GR" sz="36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Δείκτης</a:t>
            </a:r>
          </a:p>
          <a:p>
            <a:pPr algn="ctr" defTabSz="914400" fontAlgn="base">
              <a:spcBef>
                <a:spcPct val="0"/>
              </a:spcBef>
              <a:spcAft>
                <a:spcPts val="600"/>
              </a:spcAft>
            </a:pP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Kovats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l-GR" sz="36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Retention Index</a:t>
            </a:r>
            <a:r>
              <a:rPr lang="el-GR" sz="36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– </a:t>
            </a:r>
            <a:r>
              <a:rPr lang="en-GB" sz="36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RI</a:t>
            </a:r>
            <a:r>
              <a:rPr lang="el-GR" sz="36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)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637F229-3203-4783-BAA9-C5F4AE1369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429000"/>
            <a:ext cx="3047997" cy="3429000"/>
            <a:chOff x="0" y="3438071"/>
            <a:chExt cx="3047997" cy="342900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58ED267-CBD7-48CA-8FBD-FC65502AAB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" y="3438071"/>
              <a:ext cx="3047991" cy="3429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35AB1F4-1BAE-422B-9787-CAC85DB094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447142"/>
              <a:ext cx="3047997" cy="3419929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9AE7E5DD-75DD-05D8-896C-4721AC3B7A49}"/>
              </a:ext>
            </a:extLst>
          </p:cNvPr>
          <p:cNvSpPr txBox="1"/>
          <p:nvPr/>
        </p:nvSpPr>
        <p:spPr>
          <a:xfrm>
            <a:off x="6202780" y="466929"/>
            <a:ext cx="34449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Ισόθερμος διαχωρισμός</a:t>
            </a:r>
          </a:p>
        </p:txBody>
      </p:sp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5D676A86-B6D1-DA9F-DF0F-C18A560232E1}"/>
              </a:ext>
            </a:extLst>
          </p:cNvPr>
          <p:cNvSpPr/>
          <p:nvPr/>
        </p:nvSpPr>
        <p:spPr>
          <a:xfrm>
            <a:off x="3832305" y="1159997"/>
            <a:ext cx="67827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 = 100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 + 100 [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log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(t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log(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log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pl-PL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pl-PL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+1)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log(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)]</a:t>
            </a:r>
            <a:endParaRPr lang="el-G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6EBF2F-914E-502C-6BBC-34BFB3D7FE18}"/>
              </a:ext>
            </a:extLst>
          </p:cNvPr>
          <p:cNvSpPr txBox="1"/>
          <p:nvPr/>
        </p:nvSpPr>
        <p:spPr>
          <a:xfrm>
            <a:off x="6004007" y="2056786"/>
            <a:ext cx="3957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Μη Ισόθερμος διαχωρισμός</a:t>
            </a:r>
          </a:p>
        </p:txBody>
      </p:sp>
      <p:sp>
        <p:nvSpPr>
          <p:cNvPr id="14" name="Ορθογώνιο 13">
            <a:extLst>
              <a:ext uri="{FF2B5EF4-FFF2-40B4-BE49-F238E27FC236}">
                <a16:creationId xmlns:a16="http://schemas.microsoft.com/office/drawing/2014/main" id="{1A378E59-9381-E054-C598-F2E5BFE6CDFC}"/>
              </a:ext>
            </a:extLst>
          </p:cNvPr>
          <p:cNvSpPr/>
          <p:nvPr/>
        </p:nvSpPr>
        <p:spPr>
          <a:xfrm>
            <a:off x="5663392" y="2758069"/>
            <a:ext cx="57423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800" baseline="-2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 = 100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 + 100 [(t</a:t>
            </a:r>
            <a:r>
              <a:rPr lang="pl-PL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/ (t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pl-PL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+1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l-G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Ορθογώνιο 15">
            <a:extLst>
              <a:ext uri="{FF2B5EF4-FFF2-40B4-BE49-F238E27FC236}">
                <a16:creationId xmlns:a16="http://schemas.microsoft.com/office/drawing/2014/main" id="{D30B0287-093A-8858-2D14-3D9B89D08919}"/>
              </a:ext>
            </a:extLst>
          </p:cNvPr>
          <p:cNvSpPr/>
          <p:nvPr/>
        </p:nvSpPr>
        <p:spPr>
          <a:xfrm>
            <a:off x="3413644" y="3563476"/>
            <a:ext cx="77725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 είναι ο σχετικός χρόνος συγκράτησης της ένωσης Χ</a:t>
            </a:r>
          </a:p>
        </p:txBody>
      </p:sp>
      <p:sp>
        <p:nvSpPr>
          <p:cNvPr id="18" name="Ορθογώνιο 17">
            <a:extLst>
              <a:ext uri="{FF2B5EF4-FFF2-40B4-BE49-F238E27FC236}">
                <a16:creationId xmlns:a16="http://schemas.microsoft.com/office/drawing/2014/main" id="{F5D64566-441D-87D4-352F-ABBEA14A9E6B}"/>
              </a:ext>
            </a:extLst>
          </p:cNvPr>
          <p:cNvSpPr/>
          <p:nvPr/>
        </p:nvSpPr>
        <p:spPr>
          <a:xfrm>
            <a:off x="3413650" y="4347926"/>
            <a:ext cx="85751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είναι ο σχετικός χρόνος συγκράτησης ενός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-αλκανίου που εκλούεται ακριβώς πριν την χημική ένωση Χ</a:t>
            </a:r>
          </a:p>
        </p:txBody>
      </p:sp>
      <p:sp>
        <p:nvSpPr>
          <p:cNvPr id="20" name="Ορθογώνιο 19">
            <a:extLst>
              <a:ext uri="{FF2B5EF4-FFF2-40B4-BE49-F238E27FC236}">
                <a16:creationId xmlns:a16="http://schemas.microsoft.com/office/drawing/2014/main" id="{0E302C27-091F-2038-F2CB-310E086B96CA}"/>
              </a:ext>
            </a:extLst>
          </p:cNvPr>
          <p:cNvSpPr/>
          <p:nvPr/>
        </p:nvSpPr>
        <p:spPr>
          <a:xfrm>
            <a:off x="3413642" y="5266263"/>
            <a:ext cx="87783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 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(n</a:t>
            </a:r>
            <a:r>
              <a:rPr lang="el-GR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+1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l-GR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είναι ο σχετικός χρόνος συγκράτησης ενός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-αλκανίου που εκλούεται ακριβώς μετά την χημική ένωση Χ</a:t>
            </a:r>
          </a:p>
        </p:txBody>
      </p:sp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D349E689-0B8A-EF23-E999-2F4208CD0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895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1 - TextBox">
            <a:extLst>
              <a:ext uri="{FF2B5EF4-FFF2-40B4-BE49-F238E27FC236}">
                <a16:creationId xmlns:a16="http://schemas.microsoft.com/office/drawing/2014/main" id="{E9C9E2BC-111C-6554-1CA7-6B922EF4F9D7}"/>
              </a:ext>
            </a:extLst>
          </p:cNvPr>
          <p:cNvSpPr txBox="1"/>
          <p:nvPr/>
        </p:nvSpPr>
        <p:spPr>
          <a:xfrm>
            <a:off x="1703766" y="285095"/>
            <a:ext cx="878446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l-GR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Ανάλυση πτητικών συστατικών με αέρια χρωματογραφία-</a:t>
            </a:r>
            <a:r>
              <a:rPr lang="el-GR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φασματομετρία</a:t>
            </a:r>
            <a:r>
              <a:rPr lang="el-GR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μάζας (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GC</a:t>
            </a:r>
            <a:r>
              <a:rPr lang="el-GR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MS)</a:t>
            </a:r>
            <a:endParaRPr lang="el-GR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03C48D-0680-0A99-D3F8-E302D9ED90A2}"/>
              </a:ext>
            </a:extLst>
          </p:cNvPr>
          <p:cNvSpPr txBox="1"/>
          <p:nvPr/>
        </p:nvSpPr>
        <p:spPr>
          <a:xfrm>
            <a:off x="314960" y="2607439"/>
            <a:ext cx="1171447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Προετοιμασία του δείγματος</a:t>
            </a:r>
            <a:endParaRPr lang="en-GB" sz="3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l-G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l-GR" sz="3600" dirty="0">
                <a:latin typeface="Arial" panose="020B0604020202020204" pitchFamily="34" charset="0"/>
                <a:cs typeface="Arial" panose="020B0604020202020204" pitchFamily="34" charset="0"/>
              </a:rPr>
              <a:t>Μέθοδοι υπερκείμενης φάσης (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Headspace</a:t>
            </a:r>
            <a:r>
              <a:rPr lang="el-GR" sz="3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l-GR" sz="3600" dirty="0">
                <a:latin typeface="Arial" panose="020B0604020202020204" pitchFamily="34" charset="0"/>
                <a:cs typeface="Arial" panose="020B0604020202020204" pitchFamily="34" charset="0"/>
              </a:rPr>
              <a:t>Μέθοδοι απόσταξης (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Distillation</a:t>
            </a:r>
            <a:r>
              <a:rPr lang="el-GR" sz="3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l-GR" sz="3600" dirty="0">
                <a:latin typeface="Arial" panose="020B0604020202020204" pitchFamily="34" charset="0"/>
                <a:cs typeface="Arial" panose="020B0604020202020204" pitchFamily="34" charset="0"/>
              </a:rPr>
              <a:t>Μέθοδοι εκχύλισης (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Solvent Extraction</a:t>
            </a:r>
            <a:r>
              <a:rPr lang="el-GR" sz="3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l-GR" sz="36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Μέθοδοι </a:t>
            </a:r>
            <a:r>
              <a:rPr lang="el-GR" sz="3600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μικροεκχύλισης</a:t>
            </a:r>
            <a:r>
              <a:rPr lang="el-GR" sz="36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στερεάς φάσης (</a:t>
            </a:r>
            <a:r>
              <a:rPr lang="en-GB" sz="3600" dirty="0">
                <a:solidFill>
                  <a:srgbClr val="0070C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Solid-Phase</a:t>
            </a:r>
            <a:r>
              <a:rPr lang="en-US" sz="3600" dirty="0">
                <a:solidFill>
                  <a:srgbClr val="0070C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>
                <a:solidFill>
                  <a:srgbClr val="0070C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Micro-extraction; SPME</a:t>
            </a:r>
            <a:r>
              <a:rPr lang="el-GR" sz="36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5934668A-5558-580E-4DFA-605D99F4C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950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7">
            <a:extLst>
              <a:ext uri="{FF2B5EF4-FFF2-40B4-BE49-F238E27FC236}">
                <a16:creationId xmlns:a16="http://schemas.microsoft.com/office/drawing/2014/main" id="{50666DC1-CD27-4874-9484-9D06C59FE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Rectangle 9">
            <a:extLst>
              <a:ext uri="{FF2B5EF4-FFF2-40B4-BE49-F238E27FC236}">
                <a16:creationId xmlns:a16="http://schemas.microsoft.com/office/drawing/2014/main" id="{ABFC6EA2-A878-462E-B250-A0FFE1F53F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1">
            <a:extLst>
              <a:ext uri="{FF2B5EF4-FFF2-40B4-BE49-F238E27FC236}">
                <a16:creationId xmlns:a16="http://schemas.microsoft.com/office/drawing/2014/main" id="{72EF3F9A-9717-4ACB-A30D-96694842C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47998" cy="22832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13CB97BF-23CC-08A3-E71C-224A42580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3584"/>
            <a:ext cx="3047998" cy="203985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l-GR" sz="3200" b="1" dirty="0">
                <a:latin typeface="Arial" panose="020B0604020202020204" pitchFamily="34" charset="0"/>
                <a:cs typeface="Arial" panose="020B0604020202020204" pitchFamily="34" charset="0"/>
              </a:rPr>
              <a:t>Μέθοδος </a:t>
            </a:r>
            <a:r>
              <a:rPr lang="el-GR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μικροεκχύλισης</a:t>
            </a:r>
            <a:r>
              <a:rPr lang="el-GR" sz="3200" b="1" dirty="0">
                <a:latin typeface="Arial" panose="020B0604020202020204" pitchFamily="34" charset="0"/>
                <a:cs typeface="Arial" panose="020B0604020202020204" pitchFamily="34" charset="0"/>
              </a:rPr>
              <a:t> στερεάς φάσης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32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SPME)</a:t>
            </a:r>
          </a:p>
        </p:txBody>
      </p:sp>
      <p:grpSp>
        <p:nvGrpSpPr>
          <p:cNvPr id="21" name="Group 13">
            <a:extLst>
              <a:ext uri="{FF2B5EF4-FFF2-40B4-BE49-F238E27FC236}">
                <a16:creationId xmlns:a16="http://schemas.microsoft.com/office/drawing/2014/main" id="{8E6AE698-618A-40C4-9717-024A2EABCE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283224"/>
            <a:ext cx="3048003" cy="4574776"/>
            <a:chOff x="6096002" y="-9073"/>
            <a:chExt cx="6095998" cy="6867073"/>
          </a:xfrm>
        </p:grpSpPr>
        <p:sp>
          <p:nvSpPr>
            <p:cNvPr id="22" name="Rectangle 14">
              <a:extLst>
                <a:ext uri="{FF2B5EF4-FFF2-40B4-BE49-F238E27FC236}">
                  <a16:creationId xmlns:a16="http://schemas.microsoft.com/office/drawing/2014/main" id="{1A6C384B-B15B-49B2-A765-4CC92348C6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2" y="-9073"/>
              <a:ext cx="6095998" cy="686707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15">
              <a:extLst>
                <a:ext uri="{FF2B5EF4-FFF2-40B4-BE49-F238E27FC236}">
                  <a16:creationId xmlns:a16="http://schemas.microsoft.com/office/drawing/2014/main" id="{1E2C100C-6575-40D1-B4BD-4BC6CC523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2" y="-6987"/>
              <a:ext cx="6095998" cy="6864987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494A511F-C6E5-1B8C-25AC-BCF01228F0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2681" y="1586304"/>
            <a:ext cx="8857247" cy="4042336"/>
          </a:xfrm>
          <a:prstGeom prst="rect">
            <a:avLst/>
          </a:prstGeom>
        </p:spPr>
      </p:pic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0BEDC458-152D-13A3-44CA-D845349B7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347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ποδήλατο, φιάλη, πορτοκαλί, μίξερ&#10;&#10;Περιγραφή που δημιουργήθηκε αυτόματα">
            <a:extLst>
              <a:ext uri="{FF2B5EF4-FFF2-40B4-BE49-F238E27FC236}">
                <a16:creationId xmlns:a16="http://schemas.microsoft.com/office/drawing/2014/main" id="{FFB9F609-21D4-5017-867C-60208BB4E4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857250"/>
            <a:ext cx="6858000" cy="5143500"/>
          </a:xfrm>
          <a:prstGeom prst="rect">
            <a:avLst/>
          </a:prstGeom>
        </p:spPr>
      </p:pic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9B70C63C-A59A-AC96-C680-663F4AFBD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803619"/>
      </p:ext>
    </p:extLst>
  </p:cSld>
  <p:clrMapOvr>
    <a:masterClrMapping/>
  </p:clrMapOvr>
</p:sld>
</file>

<file path=ppt/theme/theme1.xml><?xml version="1.0" encoding="utf-8"?>
<a:theme xmlns:a="http://schemas.openxmlformats.org/drawingml/2006/main" name="MatrixVTI">
  <a:themeElements>
    <a:clrScheme name="Custom 29">
      <a:dk1>
        <a:srgbClr val="000000"/>
      </a:dk1>
      <a:lt1>
        <a:sysClr val="window" lastClr="FFFFFF"/>
      </a:lt1>
      <a:dk2>
        <a:srgbClr val="465959"/>
      </a:dk2>
      <a:lt2>
        <a:srgbClr val="ECF0F0"/>
      </a:lt2>
      <a:accent1>
        <a:srgbClr val="1EBE9B"/>
      </a:accent1>
      <a:accent2>
        <a:srgbClr val="FD7C7C"/>
      </a:accent2>
      <a:accent3>
        <a:srgbClr val="7DA8B5"/>
      </a:accent3>
      <a:accent4>
        <a:srgbClr val="17967B"/>
      </a:accent4>
      <a:accent5>
        <a:srgbClr val="FB7365"/>
      </a:accent5>
      <a:accent6>
        <a:srgbClr val="D39B17"/>
      </a:accent6>
      <a:hlink>
        <a:srgbClr val="EF08F7"/>
      </a:hlink>
      <a:folHlink>
        <a:srgbClr val="8477FE"/>
      </a:folHlink>
    </a:clrScheme>
    <a:fontScheme name="Custom 4">
      <a:majorFont>
        <a:latin typeface="Bahnschrif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trixVTI" id="{A2576CCC-A559-4FD4-A542-772649F65A84}" vid="{5CBC41A9-80A0-44C6-90CD-6D8630343525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666</TotalTime>
  <Words>938</Words>
  <Application>Microsoft Office PowerPoint</Application>
  <PresentationFormat>Ευρεία οθόνη</PresentationFormat>
  <Paragraphs>99</Paragraphs>
  <Slides>28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28</vt:i4>
      </vt:variant>
    </vt:vector>
  </HeadingPairs>
  <TitlesOfParts>
    <vt:vector size="34" baseType="lpstr">
      <vt:lpstr>Arial</vt:lpstr>
      <vt:lpstr>Avenir Next LT Pro</vt:lpstr>
      <vt:lpstr>Bahnschrift</vt:lpstr>
      <vt:lpstr>Calibri</vt:lpstr>
      <vt:lpstr>Wingdings</vt:lpstr>
      <vt:lpstr>MatrixVTI</vt:lpstr>
      <vt:lpstr>Ανάλυση αρωματικού προφίλ οίνων με τη μέθοδο GC/MS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Μέθοδος μικροεκχύλισης στερεάς φάσης (SPME)</vt:lpstr>
      <vt:lpstr>Παρουσίαση του PowerPoint</vt:lpstr>
      <vt:lpstr>Παρουσίαση του PowerPoint</vt:lpstr>
      <vt:lpstr>Παρουσίαση του PowerPoint</vt:lpstr>
      <vt:lpstr>Χρωματογράφημα</vt:lpstr>
      <vt:lpstr>Παρουσίαση του PowerPoint</vt:lpstr>
      <vt:lpstr>AMDIS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Ανάλυση αρωματικού προφίλ οίνων με τη μέθοδο GC/MS</dc:title>
  <dc:creator>ΑΔΑΜΟΠΟΥΛΟΥ ΒΑΣΙΛΙΚΗ</dc:creator>
  <cp:lastModifiedBy>ΑΔΑΜΟΠΟΥΛΟΥ ΒΑΣΙΛΙΚΗ</cp:lastModifiedBy>
  <cp:revision>29</cp:revision>
  <dcterms:created xsi:type="dcterms:W3CDTF">2023-05-31T16:54:40Z</dcterms:created>
  <dcterms:modified xsi:type="dcterms:W3CDTF">2023-06-01T16:52:01Z</dcterms:modified>
</cp:coreProperties>
</file>