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28"/>
  </p:notesMasterIdLst>
  <p:sldIdLst>
    <p:sldId id="256" r:id="rId2"/>
    <p:sldId id="441" r:id="rId3"/>
    <p:sldId id="283" r:id="rId4"/>
    <p:sldId id="442" r:id="rId5"/>
    <p:sldId id="443" r:id="rId6"/>
    <p:sldId id="277" r:id="rId7"/>
    <p:sldId id="445" r:id="rId8"/>
    <p:sldId id="446" r:id="rId9"/>
    <p:sldId id="447" r:id="rId10"/>
    <p:sldId id="448" r:id="rId11"/>
    <p:sldId id="449" r:id="rId12"/>
    <p:sldId id="451" r:id="rId13"/>
    <p:sldId id="452" r:id="rId14"/>
    <p:sldId id="453" r:id="rId15"/>
    <p:sldId id="454" r:id="rId16"/>
    <p:sldId id="456" r:id="rId17"/>
    <p:sldId id="455" r:id="rId18"/>
    <p:sldId id="457" r:id="rId19"/>
    <p:sldId id="458" r:id="rId20"/>
    <p:sldId id="462" r:id="rId21"/>
    <p:sldId id="463" r:id="rId22"/>
    <p:sldId id="459" r:id="rId23"/>
    <p:sldId id="460" r:id="rId24"/>
    <p:sldId id="461" r:id="rId25"/>
    <p:sldId id="464" r:id="rId26"/>
    <p:sldId id="465"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341" y="58"/>
      </p:cViewPr>
      <p:guideLst/>
    </p:cSldViewPr>
  </p:slideViewPr>
  <p:notesTextViewPr>
    <p:cViewPr>
      <p:scale>
        <a:sx n="1" d="1"/>
        <a:sy n="1" d="1"/>
      </p:scale>
      <p:origin x="0" y="0"/>
    </p:cViewPr>
  </p:notesTextViewPr>
  <p:sorterViewPr>
    <p:cViewPr>
      <p:scale>
        <a:sx n="130" d="100"/>
        <a:sy n="130" d="100"/>
      </p:scale>
      <p:origin x="0" y="-560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2-26T11:46:12.286"/>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1 1002 0,'233'-1002'0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2-26T11:46:28.284"/>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210 1561 0,'-210'-1561'0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26T11:46:52.186"/>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143 1420,'0'-29,"0"-583,-1 581,-10-50,6 48,-1-37,3 45,0 0,-1 0,-10-30,6 26,-6-52,2 1,7 50,-3-48,8 69,-1 0,0 0,-1 0,0-1,0 2,-1-1,0 0,0 0,-1 1,0 0,-7-10,-2-2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2-26T11:47:49.869"/>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0 1258 0,'560'-1258'0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26T11:49:12.881"/>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26T11:49:15.681"/>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1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26T11:49:18.295"/>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26T11:49:21.076"/>
    </inkml:context>
    <inkml:brush xml:id="br0">
      <inkml:brushProperty name="width" value="0.1" units="cm"/>
      <inkml:brushProperty name="height" value="0.2" units="cm"/>
      <inkml:brushProperty name="color" value="#FF40FF"/>
      <inkml:brushProperty name="tip" value="rectangle"/>
      <inkml:brushProperty name="rasterOp" value="maskPen"/>
      <inkml:brushProperty name="ignorePressure" value="1"/>
    </inkml:brush>
  </inkml:definitions>
  <inkml:trace contextRef="#ctx0" brushRef="#br0">0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9CD3C-4B66-46FF-BEEF-8C92158A1E96}" type="datetimeFigureOut">
              <a:rPr lang="el-GR" smtClean="0"/>
              <a:t>1/1/2025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A8947-4C53-4418-B5B7-873D270EA660}" type="slidenum">
              <a:rPr lang="el-GR" smtClean="0"/>
              <a:t>‹#›</a:t>
            </a:fld>
            <a:endParaRPr lang="el-GR"/>
          </a:p>
        </p:txBody>
      </p:sp>
    </p:spTree>
    <p:extLst>
      <p:ext uri="{BB962C8B-B14F-4D97-AF65-F5344CB8AC3E}">
        <p14:creationId xmlns:p14="http://schemas.microsoft.com/office/powerpoint/2010/main" val="1558334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5"/>
          </p:nvPr>
        </p:nvSpPr>
        <p:spPr/>
        <p:txBody>
          <a:bodyPr/>
          <a:lstStyle/>
          <a:p>
            <a:fld id="{6F3A8947-4C53-4418-B5B7-873D270EA660}" type="slidenum">
              <a:rPr lang="el-GR" smtClean="0"/>
              <a:t>3</a:t>
            </a:fld>
            <a:endParaRPr lang="el-GR"/>
          </a:p>
        </p:txBody>
      </p:sp>
    </p:spTree>
    <p:extLst>
      <p:ext uri="{BB962C8B-B14F-4D97-AF65-F5344CB8AC3E}">
        <p14:creationId xmlns:p14="http://schemas.microsoft.com/office/powerpoint/2010/main" val="416177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2144798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104134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06ED4-8605-44C8-82F5-ADE7F55FCAED}"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249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4207186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06ED4-8605-44C8-82F5-ADE7F55FCAED}"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8505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420874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1325355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220184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92925" y="145800"/>
            <a:ext cx="8911687" cy="1280890"/>
          </a:xfrm>
        </p:spPr>
        <p:txBody>
          <a:bodyPr/>
          <a:lstStyle>
            <a:lvl1pPr algn="r">
              <a:defRPr baseline="0"/>
            </a:lvl1pPr>
          </a:lstStyle>
          <a:p>
            <a:r>
              <a:rPr lang="el-GR" dirty="0"/>
              <a:t>Στυλ κύριου τίτλου</a:t>
            </a:r>
            <a:br>
              <a:rPr lang="en-US" dirty="0"/>
            </a:br>
            <a:r>
              <a:rPr lang="el-GR" dirty="0"/>
              <a:t>Υπότιτλου</a:t>
            </a:r>
            <a:endParaRPr lang="en-US" dirty="0"/>
          </a:p>
        </p:txBody>
      </p:sp>
      <p:sp>
        <p:nvSpPr>
          <p:cNvPr id="3" name="Content Placeholder 2"/>
          <p:cNvSpPr>
            <a:spLocks noGrp="1"/>
          </p:cNvSpPr>
          <p:nvPr>
            <p:ph idx="1"/>
          </p:nvPr>
        </p:nvSpPr>
        <p:spPr>
          <a:xfrm>
            <a:off x="2589212" y="1603717"/>
            <a:ext cx="8915400" cy="4307505"/>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11"/>
          </p:nvPr>
        </p:nvSpPr>
        <p:spPr>
          <a:xfrm>
            <a:off x="7623929" y="6492875"/>
            <a:ext cx="4568071" cy="365125"/>
          </a:xfrm>
        </p:spPr>
        <p:txBody>
          <a:bodyPr/>
          <a:lstStyle/>
          <a:p>
            <a:r>
              <a:rPr lang="el-GR" dirty="0"/>
              <a:t>Μικροηλεκτρονικές Διατάξεις, Τμήμα Μηχανικών Πληροφορικής ΤΕ, ΤΕΙ Ηπείρου</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393444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60465BBF-7C83-4D84-B4C2-85E7CB647E2F}" type="datetimeFigureOut">
              <a:rPr lang="el-GR" smtClean="0"/>
              <a:t>1/1/2025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390878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340487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60465BBF-7C83-4D84-B4C2-85E7CB647E2F}" type="datetimeFigureOut">
              <a:rPr lang="el-GR" smtClean="0"/>
              <a:t>1/1/2025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298552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60465BBF-7C83-4D84-B4C2-85E7CB647E2F}" type="datetimeFigureOut">
              <a:rPr lang="el-GR" smtClean="0"/>
              <a:t>1/1/2025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241886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65BBF-7C83-4D84-B4C2-85E7CB647E2F}" type="datetimeFigureOut">
              <a:rPr lang="el-GR" smtClean="0"/>
              <a:t>1/1/2025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153718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293045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60465BBF-7C83-4D84-B4C2-85E7CB647E2F}" type="datetimeFigureOut">
              <a:rPr lang="el-GR" smtClean="0"/>
              <a:t>1/1/2025</a:t>
            </a:fld>
            <a:endParaRPr lang="el-G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806ED4-8605-44C8-82F5-ADE7F55FCAED}" type="slidenum">
              <a:rPr lang="el-GR" smtClean="0"/>
              <a:t>‹#›</a:t>
            </a:fld>
            <a:endParaRPr lang="el-GR"/>
          </a:p>
        </p:txBody>
      </p:sp>
    </p:spTree>
    <p:extLst>
      <p:ext uri="{BB962C8B-B14F-4D97-AF65-F5344CB8AC3E}">
        <p14:creationId xmlns:p14="http://schemas.microsoft.com/office/powerpoint/2010/main" val="407196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8000"/>
            <a:lum/>
          </a:blip>
          <a:srcRect/>
          <a:stretch>
            <a:fillRect t="-7000" b="-7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465BBF-7C83-4D84-B4C2-85E7CB647E2F}" type="datetimeFigureOut">
              <a:rPr lang="el-GR" smtClean="0"/>
              <a:t>1/1/2025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806ED4-8605-44C8-82F5-ADE7F55FCAED}" type="slidenum">
              <a:rPr lang="el-GR" smtClean="0"/>
              <a:t>‹#›</a:t>
            </a:fld>
            <a:endParaRPr lang="el-GR"/>
          </a:p>
        </p:txBody>
      </p:sp>
    </p:spTree>
    <p:extLst>
      <p:ext uri="{BB962C8B-B14F-4D97-AF65-F5344CB8AC3E}">
        <p14:creationId xmlns:p14="http://schemas.microsoft.com/office/powerpoint/2010/main" val="2105433065"/>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class.upatras.gr/modules/document/file.php/CEID1168/Papers/PKDD05.pdf" TargetMode="External"/><Relationship Id="rId2" Type="http://schemas.openxmlformats.org/officeDocument/2006/relationships/hyperlink" Target="https://www.bing.com/images/search?view=detailV2&amp;ccid=qerUVkSL&amp;id=2BC727E772074CA1DAACF0539EC9418D6CEBC88C&amp;thid=OIP.qerUVkSLPR7AAGVumK1zywHaE4&amp;mediaurl=https%3A%2F%2Fth.bing.com%2Fth%2Fid%2FR.a9ead456448b3d1ec000656e98ad73cb%3Frik%3DjMjrbI1ByZ5T8A%26riu%3Dhttp%253a%252f%252fwww.masterdataanalysis.com%252fwp-content%252fuploads%252f2015%252f08%252fMinitab-Time-Series-Plot-with-Outliers.png%26ehk%3D7g5xFsz90gHJi%252b%252f6wincCFrkW8LVbRQ0MOrhTZ91a9I%253d%26risl%3D%26pid%3DImgRaw%26r%3D0%26sres%3D1%26sresct%3D1%26srh%3D799%26srw%3D1215&amp;exph=445&amp;expw=676&amp;q=time+series+with+outliers&amp;simid=607992736702167736&amp;FORM=IRPRST&amp;ck=CE6248023C4C0DCEB2533669929D4E06&amp;selectedIndex=0&amp;itb=0&amp;cw=1375&amp;ch=664&amp;ajaxhist=0&amp;ajaxserp=0" TargetMode="Externa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8.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4.xml"/><Relationship Id="rId14" Type="http://schemas.openxmlformats.org/officeDocument/2006/relationships/customXml" Target="../ink/ink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51274" y="1120340"/>
            <a:ext cx="8915399" cy="2456411"/>
          </a:xfrm>
        </p:spPr>
        <p:txBody>
          <a:bodyPr>
            <a:normAutofit/>
          </a:bodyPr>
          <a:lstStyle/>
          <a:p>
            <a:r>
              <a:rPr lang="el-GR" sz="4400" dirty="0">
                <a:solidFill>
                  <a:schemeClr val="accent4">
                    <a:lumMod val="75000"/>
                  </a:schemeClr>
                </a:solidFill>
              </a:rPr>
              <a:t>Ανάλυση Μεγάλων &amp; </a:t>
            </a:r>
            <a:br>
              <a:rPr lang="el-GR" sz="4400" dirty="0">
                <a:solidFill>
                  <a:schemeClr val="accent4">
                    <a:lumMod val="75000"/>
                  </a:schemeClr>
                </a:solidFill>
              </a:rPr>
            </a:br>
            <a:r>
              <a:rPr lang="el-GR" sz="4400" dirty="0">
                <a:solidFill>
                  <a:schemeClr val="accent4">
                    <a:lumMod val="75000"/>
                  </a:schemeClr>
                </a:solidFill>
              </a:rPr>
              <a:t>Πολυδιάστατων Δεδομένων</a:t>
            </a:r>
            <a:br>
              <a:rPr lang="el-GR" sz="4800" dirty="0">
                <a:blipFill>
                  <a:blip r:embed="rId2"/>
                  <a:tile tx="6350" ty="-127000" sx="65000" sy="64000" flip="none" algn="tl"/>
                </a:blipFill>
              </a:rPr>
            </a:br>
            <a:endParaRPr lang="el-GR" sz="4400" dirty="0">
              <a:blipFill>
                <a:blip r:embed="rId2"/>
                <a:tile tx="6350" ty="-127000" sx="65000" sy="64000" flip="none" algn="tl"/>
              </a:blipFill>
            </a:endParaRPr>
          </a:p>
        </p:txBody>
      </p:sp>
      <p:sp>
        <p:nvSpPr>
          <p:cNvPr id="3" name="Υπότιτλος 2"/>
          <p:cNvSpPr>
            <a:spLocks noGrp="1"/>
          </p:cNvSpPr>
          <p:nvPr>
            <p:ph type="subTitle" idx="1"/>
          </p:nvPr>
        </p:nvSpPr>
        <p:spPr>
          <a:xfrm>
            <a:off x="3276601" y="4237057"/>
            <a:ext cx="8915399" cy="1126283"/>
          </a:xfrm>
        </p:spPr>
        <p:txBody>
          <a:bodyPr>
            <a:normAutofit/>
          </a:bodyPr>
          <a:lstStyle/>
          <a:p>
            <a:r>
              <a:rPr lang="el-GR" sz="2000" b="1" dirty="0"/>
              <a:t>ΠΑΝΑΓΙΩΤΗΣ ΦΩΤΟΥ </a:t>
            </a:r>
          </a:p>
          <a:p>
            <a:r>
              <a:rPr lang="el-GR" sz="2000" b="1" dirty="0"/>
              <a:t>ΑΜ: 1118884</a:t>
            </a:r>
          </a:p>
          <a:p>
            <a:endParaRPr lang="el-GR" dirty="0"/>
          </a:p>
        </p:txBody>
      </p:sp>
      <p:cxnSp>
        <p:nvCxnSpPr>
          <p:cNvPr id="7" name="Ευθεία γραμμή σύνδεσης 6"/>
          <p:cNvCxnSpPr>
            <a:cxnSpLocks/>
          </p:cNvCxnSpPr>
          <p:nvPr/>
        </p:nvCxnSpPr>
        <p:spPr>
          <a:xfrm>
            <a:off x="3277370" y="3145098"/>
            <a:ext cx="75947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a:extLst>
              <a:ext uri="{FF2B5EF4-FFF2-40B4-BE49-F238E27FC236}">
                <a16:creationId xmlns:a16="http://schemas.microsoft.com/office/drawing/2014/main" id="{B430E421-356C-9D0D-A4D7-D122D34B37EE}"/>
              </a:ext>
            </a:extLst>
          </p:cNvPr>
          <p:cNvCxnSpPr>
            <a:cxnSpLocks/>
          </p:cNvCxnSpPr>
          <p:nvPr/>
        </p:nvCxnSpPr>
        <p:spPr>
          <a:xfrm>
            <a:off x="3277370" y="4077674"/>
            <a:ext cx="759476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9302AC2-AFEE-26F1-45FD-3B4372339B76}"/>
              </a:ext>
            </a:extLst>
          </p:cNvPr>
          <p:cNvSpPr txBox="1"/>
          <p:nvPr/>
        </p:nvSpPr>
        <p:spPr>
          <a:xfrm>
            <a:off x="3151274" y="3271961"/>
            <a:ext cx="8111259" cy="646331"/>
          </a:xfrm>
          <a:prstGeom prst="rect">
            <a:avLst/>
          </a:prstGeom>
          <a:noFill/>
        </p:spPr>
        <p:txBody>
          <a:bodyPr wrap="none" rtlCol="0">
            <a:spAutoFit/>
          </a:bodyPr>
          <a:lstStyle/>
          <a:p>
            <a:r>
              <a:rPr lang="el-GR" sz="3600" dirty="0"/>
              <a:t>¨</a:t>
            </a:r>
            <a:r>
              <a:rPr lang="en-GB" sz="3600" dirty="0"/>
              <a:t>Elastic Partial Matching of Time Series</a:t>
            </a:r>
            <a:r>
              <a:rPr lang="el-GR" sz="3600" dirty="0"/>
              <a:t>¨</a:t>
            </a:r>
          </a:p>
        </p:txBody>
      </p:sp>
    </p:spTree>
    <p:extLst>
      <p:ext uri="{BB962C8B-B14F-4D97-AF65-F5344CB8AC3E}">
        <p14:creationId xmlns:p14="http://schemas.microsoft.com/office/powerpoint/2010/main" val="2774206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96669B-5052-EB47-004B-36A7B1B6838E}"/>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E3CAC2-4B14-2C8D-BEE8-7A8AEF860BC2}"/>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10</a:t>
            </a:fld>
            <a:endParaRPr lang="el-GR" dirty="0"/>
          </a:p>
        </p:txBody>
      </p:sp>
      <p:sp>
        <p:nvSpPr>
          <p:cNvPr id="12" name="Θέση περιεχομένου 2">
            <a:extLst>
              <a:ext uri="{FF2B5EF4-FFF2-40B4-BE49-F238E27FC236}">
                <a16:creationId xmlns:a16="http://schemas.microsoft.com/office/drawing/2014/main" id="{8A0B0D03-B164-78C2-66D2-6F238D7B60A2}"/>
              </a:ext>
            </a:extLst>
          </p:cNvPr>
          <p:cNvSpPr>
            <a:spLocks noGrp="1"/>
          </p:cNvSpPr>
          <p:nvPr>
            <p:ph idx="1"/>
          </p:nvPr>
        </p:nvSpPr>
        <p:spPr>
          <a:xfrm>
            <a:off x="1780843" y="740932"/>
            <a:ext cx="4632845" cy="568379"/>
          </a:xfrm>
        </p:spPr>
        <p:txBody>
          <a:bodyPr>
            <a:normAutofit/>
          </a:bodyPr>
          <a:lstStyle/>
          <a:p>
            <a:pPr marL="0" indent="0">
              <a:buFont typeface="Wingdings 3" charset="2"/>
              <a:buNone/>
            </a:pPr>
            <a:r>
              <a:rPr lang="en-GB" sz="2400" b="1" dirty="0"/>
              <a:t>MVM vs DTW</a:t>
            </a:r>
            <a:endParaRPr lang="el-GR" sz="2400" b="1" dirty="0"/>
          </a:p>
        </p:txBody>
      </p:sp>
      <p:sp>
        <p:nvSpPr>
          <p:cNvPr id="2" name="Θέση περιεχομένου 2">
            <a:extLst>
              <a:ext uri="{FF2B5EF4-FFF2-40B4-BE49-F238E27FC236}">
                <a16:creationId xmlns:a16="http://schemas.microsoft.com/office/drawing/2014/main" id="{1FF2C3BE-F961-1CCA-5509-493C4F6A81B1}"/>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pic>
        <p:nvPicPr>
          <p:cNvPr id="7" name="Εικόνα 6" descr="Εικόνα που περιέχει γραμμή, διάγραμμα, χάρτης, γραμματοσειρά&#10;&#10;Περιγραφή που δημιουργήθηκε αυτόματα">
            <a:extLst>
              <a:ext uri="{FF2B5EF4-FFF2-40B4-BE49-F238E27FC236}">
                <a16:creationId xmlns:a16="http://schemas.microsoft.com/office/drawing/2014/main" id="{6987C4D9-0EB8-FF31-1D31-39830308E3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6794" y="3898962"/>
            <a:ext cx="5736013" cy="1867745"/>
          </a:xfrm>
          <a:prstGeom prst="rect">
            <a:avLst/>
          </a:prstGeom>
        </p:spPr>
      </p:pic>
      <p:pic>
        <p:nvPicPr>
          <p:cNvPr id="10" name="Εικόνα 9" descr="Εικόνα που περιέχει διάγραμμα, γραμμή, γραμματοσειρά, σχεδίαση&#10;&#10;Περιγραφή που δημιουργήθηκε αυτόματα">
            <a:extLst>
              <a:ext uri="{FF2B5EF4-FFF2-40B4-BE49-F238E27FC236}">
                <a16:creationId xmlns:a16="http://schemas.microsoft.com/office/drawing/2014/main" id="{A5D3C087-321D-837F-98E4-F56D54A018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37" y="3969545"/>
            <a:ext cx="2580758" cy="1797162"/>
          </a:xfrm>
          <a:prstGeom prst="rect">
            <a:avLst/>
          </a:prstGeom>
        </p:spPr>
      </p:pic>
      <p:pic>
        <p:nvPicPr>
          <p:cNvPr id="13" name="Εικόνα 12" descr="Εικόνα που περιέχει γραμμή, γράφημα, πλαγιά&#10;&#10;Περιγραφή που δημιουργήθηκε αυτόματα">
            <a:extLst>
              <a:ext uri="{FF2B5EF4-FFF2-40B4-BE49-F238E27FC236}">
                <a16:creationId xmlns:a16="http://schemas.microsoft.com/office/drawing/2014/main" id="{1D804644-29E2-7DB5-DA11-4BD016237F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8088" y="1684821"/>
            <a:ext cx="5933424" cy="1744179"/>
          </a:xfrm>
          <a:prstGeom prst="rect">
            <a:avLst/>
          </a:prstGeom>
        </p:spPr>
      </p:pic>
      <p:pic>
        <p:nvPicPr>
          <p:cNvPr id="15" name="Εικόνα 14" descr="Εικόνα που περιέχει διάγραμμα, γραμμή, γραμματοσειρά, σχεδίαση&#10;&#10;Περιγραφή που δημιουργήθηκε αυτόματα">
            <a:extLst>
              <a:ext uri="{FF2B5EF4-FFF2-40B4-BE49-F238E27FC236}">
                <a16:creationId xmlns:a16="http://schemas.microsoft.com/office/drawing/2014/main" id="{DAB60BA0-65F0-7958-4F68-BFB22FAFA1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39454" y="1641353"/>
            <a:ext cx="2394993" cy="1744179"/>
          </a:xfrm>
          <a:prstGeom prst="rect">
            <a:avLst/>
          </a:prstGeom>
        </p:spPr>
      </p:pic>
      <p:sp>
        <p:nvSpPr>
          <p:cNvPr id="17" name="Τίτλος 1">
            <a:extLst>
              <a:ext uri="{FF2B5EF4-FFF2-40B4-BE49-F238E27FC236}">
                <a16:creationId xmlns:a16="http://schemas.microsoft.com/office/drawing/2014/main" id="{C576B82F-9AEE-BADF-6718-361FB238DE5C}"/>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a:t>
            </a:r>
            <a:r>
              <a:rPr lang="en-GB" sz="1800" dirty="0"/>
              <a:t>6</a:t>
            </a:r>
            <a:r>
              <a:rPr lang="el-GR" sz="1800" dirty="0"/>
              <a:t>/</a:t>
            </a:r>
            <a:r>
              <a:rPr lang="en-GB" sz="1800" dirty="0"/>
              <a:t>7</a:t>
            </a:r>
            <a:r>
              <a:rPr lang="el-GR" sz="1800" dirty="0"/>
              <a:t>)</a:t>
            </a:r>
          </a:p>
        </p:txBody>
      </p:sp>
    </p:spTree>
    <p:extLst>
      <p:ext uri="{BB962C8B-B14F-4D97-AF65-F5344CB8AC3E}">
        <p14:creationId xmlns:p14="http://schemas.microsoft.com/office/powerpoint/2010/main" val="373277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2FBAB5-5F88-D112-F2BC-EB48E54B34B0}"/>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975C42-1352-A596-BDE2-A76314304F4C}"/>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11</a:t>
            </a:fld>
            <a:endParaRPr lang="el-GR" dirty="0"/>
          </a:p>
        </p:txBody>
      </p:sp>
      <p:sp>
        <p:nvSpPr>
          <p:cNvPr id="12" name="Θέση περιεχομένου 2">
            <a:extLst>
              <a:ext uri="{FF2B5EF4-FFF2-40B4-BE49-F238E27FC236}">
                <a16:creationId xmlns:a16="http://schemas.microsoft.com/office/drawing/2014/main" id="{8A851D84-3CAD-7DC0-382D-3A8015D79816}"/>
              </a:ext>
            </a:extLst>
          </p:cNvPr>
          <p:cNvSpPr>
            <a:spLocks noGrp="1"/>
          </p:cNvSpPr>
          <p:nvPr>
            <p:ph idx="1"/>
          </p:nvPr>
        </p:nvSpPr>
        <p:spPr>
          <a:xfrm>
            <a:off x="1780843" y="740932"/>
            <a:ext cx="4632845" cy="568379"/>
          </a:xfrm>
        </p:spPr>
        <p:txBody>
          <a:bodyPr>
            <a:normAutofit/>
          </a:bodyPr>
          <a:lstStyle/>
          <a:p>
            <a:pPr marL="0" indent="0">
              <a:buFont typeface="Wingdings 3" charset="2"/>
              <a:buNone/>
            </a:pPr>
            <a:r>
              <a:rPr lang="en-GB" sz="2400" b="1" dirty="0"/>
              <a:t>MVM vs DTW vs LCSS</a:t>
            </a:r>
            <a:endParaRPr lang="el-GR" sz="2400" b="1" dirty="0"/>
          </a:p>
        </p:txBody>
      </p:sp>
      <p:sp>
        <p:nvSpPr>
          <p:cNvPr id="2" name="Θέση περιεχομένου 2">
            <a:extLst>
              <a:ext uri="{FF2B5EF4-FFF2-40B4-BE49-F238E27FC236}">
                <a16:creationId xmlns:a16="http://schemas.microsoft.com/office/drawing/2014/main" id="{9D3A0326-25A6-7623-BB62-79B07B98D751}"/>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3" name="Θέση περιεχομένου 2">
            <a:extLst>
              <a:ext uri="{FF2B5EF4-FFF2-40B4-BE49-F238E27FC236}">
                <a16:creationId xmlns:a16="http://schemas.microsoft.com/office/drawing/2014/main" id="{40F17761-41B5-7D86-F2BB-5F27605E8A98}"/>
              </a:ext>
            </a:extLst>
          </p:cNvPr>
          <p:cNvSpPr txBox="1">
            <a:spLocks/>
          </p:cNvSpPr>
          <p:nvPr/>
        </p:nvSpPr>
        <p:spPr>
          <a:xfrm>
            <a:off x="1709232" y="1799097"/>
            <a:ext cx="10044417" cy="3847035"/>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l-GR" sz="2200" b="1" dirty="0">
              <a:solidFill>
                <a:schemeClr val="accent5">
                  <a:lumMod val="50000"/>
                </a:schemeClr>
              </a:solidFill>
            </a:endParaRPr>
          </a:p>
          <a:p>
            <a:pPr lvl="1"/>
            <a:r>
              <a:rPr lang="el-GR" sz="2200" b="1" dirty="0">
                <a:solidFill>
                  <a:schemeClr val="accent5">
                    <a:lumMod val="50000"/>
                  </a:schemeClr>
                </a:solidFill>
              </a:rPr>
              <a:t> </a:t>
            </a:r>
            <a:r>
              <a:rPr lang="en-GB" sz="2200" b="1" dirty="0">
                <a:solidFill>
                  <a:schemeClr val="accent5">
                    <a:lumMod val="50000"/>
                  </a:schemeClr>
                </a:solidFill>
              </a:rPr>
              <a:t>MVM</a:t>
            </a:r>
            <a:r>
              <a:rPr lang="en-GB" sz="2200" dirty="0">
                <a:solidFill>
                  <a:schemeClr val="tx1"/>
                </a:solidFill>
              </a:rPr>
              <a:t>:</a:t>
            </a:r>
            <a:r>
              <a:rPr lang="en-GB" sz="2200" b="1" dirty="0">
                <a:solidFill>
                  <a:schemeClr val="tx1"/>
                </a:solidFill>
              </a:rPr>
              <a:t> </a:t>
            </a:r>
            <a:r>
              <a:rPr lang="el-GR" sz="2200" dirty="0">
                <a:solidFill>
                  <a:schemeClr val="tx1"/>
                </a:solidFill>
              </a:rPr>
              <a:t>Μπορεί να παραλείψει ορισμένα στοιχεία της χρονοσειράς </a:t>
            </a:r>
            <a:r>
              <a:rPr lang="en-GB" sz="2200" dirty="0">
                <a:solidFill>
                  <a:schemeClr val="tx1"/>
                </a:solidFill>
              </a:rPr>
              <a:t>target </a:t>
            </a:r>
            <a:r>
              <a:rPr lang="el-GR" sz="2200" dirty="0">
                <a:solidFill>
                  <a:schemeClr val="tx1"/>
                </a:solidFill>
              </a:rPr>
              <a:t>κατά την αντιστοίχιση με τη σειρά </a:t>
            </a:r>
            <a:r>
              <a:rPr lang="en-GB" sz="2200" dirty="0">
                <a:solidFill>
                  <a:schemeClr val="tx1"/>
                </a:solidFill>
              </a:rPr>
              <a:t>query</a:t>
            </a:r>
            <a:endParaRPr lang="el-GR" sz="2200" dirty="0">
              <a:solidFill>
                <a:schemeClr val="tx1"/>
              </a:solidFill>
            </a:endParaRPr>
          </a:p>
          <a:p>
            <a:pPr marL="457200" lvl="1" indent="0">
              <a:buNone/>
            </a:pPr>
            <a:endParaRPr lang="el-GR" sz="2200" dirty="0">
              <a:solidFill>
                <a:schemeClr val="tx1"/>
              </a:solidFill>
            </a:endParaRPr>
          </a:p>
          <a:p>
            <a:pPr lvl="1"/>
            <a:r>
              <a:rPr lang="el-GR" sz="2200" dirty="0">
                <a:solidFill>
                  <a:schemeClr val="tx1"/>
                </a:solidFill>
              </a:rPr>
              <a:t> </a:t>
            </a:r>
            <a:r>
              <a:rPr lang="en-GB" sz="2200" b="1" dirty="0">
                <a:solidFill>
                  <a:schemeClr val="accent5">
                    <a:lumMod val="50000"/>
                  </a:schemeClr>
                </a:solidFill>
              </a:rPr>
              <a:t>DTW</a:t>
            </a:r>
            <a:r>
              <a:rPr lang="en-GB" sz="2200" dirty="0">
                <a:solidFill>
                  <a:schemeClr val="tx1"/>
                </a:solidFill>
              </a:rPr>
              <a:t>: </a:t>
            </a:r>
            <a:r>
              <a:rPr lang="el-GR" sz="2200" dirty="0">
                <a:solidFill>
                  <a:schemeClr val="tx1"/>
                </a:solidFill>
              </a:rPr>
              <a:t>Κάθε στοιχείο της χρονοσειράς </a:t>
            </a:r>
            <a:r>
              <a:rPr lang="en-GB" sz="2200" dirty="0">
                <a:solidFill>
                  <a:schemeClr val="tx1"/>
                </a:solidFill>
              </a:rPr>
              <a:t>query </a:t>
            </a:r>
            <a:r>
              <a:rPr lang="el-GR" sz="2200" dirty="0">
                <a:solidFill>
                  <a:schemeClr val="tx1"/>
                </a:solidFill>
              </a:rPr>
              <a:t>πρέπει να αντιστοιχηθεί σε ένα κάθε στοιχείο της χρονοσειράς </a:t>
            </a:r>
            <a:r>
              <a:rPr lang="en-GB" sz="2200" dirty="0">
                <a:solidFill>
                  <a:schemeClr val="tx1"/>
                </a:solidFill>
              </a:rPr>
              <a:t>target</a:t>
            </a:r>
            <a:endParaRPr lang="el-GR" sz="2200" dirty="0">
              <a:solidFill>
                <a:schemeClr val="tx1"/>
              </a:solidFill>
            </a:endParaRPr>
          </a:p>
          <a:p>
            <a:pPr marL="457200" lvl="1" indent="0">
              <a:buNone/>
            </a:pPr>
            <a:endParaRPr lang="el-GR" sz="2200" dirty="0">
              <a:solidFill>
                <a:schemeClr val="tx1"/>
              </a:solidFill>
            </a:endParaRPr>
          </a:p>
          <a:p>
            <a:pPr lvl="1"/>
            <a:r>
              <a:rPr lang="el-GR" sz="2200" b="1" dirty="0">
                <a:solidFill>
                  <a:schemeClr val="accent4">
                    <a:lumMod val="50000"/>
                  </a:schemeClr>
                </a:solidFill>
              </a:rPr>
              <a:t> </a:t>
            </a:r>
            <a:r>
              <a:rPr lang="en-GB" sz="2200" b="1" dirty="0">
                <a:solidFill>
                  <a:schemeClr val="accent4">
                    <a:lumMod val="50000"/>
                  </a:schemeClr>
                </a:solidFill>
              </a:rPr>
              <a:t>LCSS</a:t>
            </a:r>
            <a:r>
              <a:rPr lang="el-GR" sz="2200" dirty="0">
                <a:solidFill>
                  <a:schemeClr val="tx1"/>
                </a:solidFill>
              </a:rPr>
              <a:t>: Επιτρέπει την παράληψη σημείων και στην χρονοσειράς </a:t>
            </a:r>
            <a:r>
              <a:rPr lang="en-GB" sz="2200" dirty="0">
                <a:solidFill>
                  <a:schemeClr val="tx1"/>
                </a:solidFill>
              </a:rPr>
              <a:t>target </a:t>
            </a:r>
            <a:r>
              <a:rPr lang="el-GR" sz="2200" dirty="0">
                <a:solidFill>
                  <a:schemeClr val="tx1"/>
                </a:solidFill>
              </a:rPr>
              <a:t> και στην χρονοσειρά </a:t>
            </a:r>
            <a:r>
              <a:rPr lang="en-GB" sz="2200" dirty="0">
                <a:solidFill>
                  <a:schemeClr val="tx1"/>
                </a:solidFill>
              </a:rPr>
              <a:t>query </a:t>
            </a:r>
          </a:p>
        </p:txBody>
      </p:sp>
      <p:sp>
        <p:nvSpPr>
          <p:cNvPr id="6" name="Τίτλος 1">
            <a:extLst>
              <a:ext uri="{FF2B5EF4-FFF2-40B4-BE49-F238E27FC236}">
                <a16:creationId xmlns:a16="http://schemas.microsoft.com/office/drawing/2014/main" id="{B11D061D-F246-AAE1-F83A-8B454A6A1044}"/>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a:t>
            </a:r>
            <a:r>
              <a:rPr lang="en-GB" sz="1800" dirty="0"/>
              <a:t>7</a:t>
            </a:r>
            <a:r>
              <a:rPr lang="el-GR" sz="1800" dirty="0"/>
              <a:t>/</a:t>
            </a:r>
            <a:r>
              <a:rPr lang="en-GB" sz="1800" dirty="0"/>
              <a:t>7</a:t>
            </a:r>
            <a:r>
              <a:rPr lang="el-GR" sz="1800" dirty="0"/>
              <a:t>)</a:t>
            </a:r>
          </a:p>
        </p:txBody>
      </p:sp>
    </p:spTree>
    <p:extLst>
      <p:ext uri="{BB962C8B-B14F-4D97-AF65-F5344CB8AC3E}">
        <p14:creationId xmlns:p14="http://schemas.microsoft.com/office/powerpoint/2010/main" val="403087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C8017-2E79-08D6-60A5-1B62F96B24F1}"/>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62557E-4E8F-1AB7-A080-29147EAD10B8}"/>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12</a:t>
            </a:fld>
            <a:endParaRPr lang="el-GR" dirty="0"/>
          </a:p>
        </p:txBody>
      </p:sp>
      <p:sp>
        <p:nvSpPr>
          <p:cNvPr id="12" name="Θέση περιεχομένου 2">
            <a:extLst>
              <a:ext uri="{FF2B5EF4-FFF2-40B4-BE49-F238E27FC236}">
                <a16:creationId xmlns:a16="http://schemas.microsoft.com/office/drawing/2014/main" id="{7E2FACF0-6206-019D-A3EA-0D48EBC3AC90}"/>
              </a:ext>
            </a:extLst>
          </p:cNvPr>
          <p:cNvSpPr>
            <a:spLocks noGrp="1"/>
          </p:cNvSpPr>
          <p:nvPr>
            <p:ph idx="1"/>
          </p:nvPr>
        </p:nvSpPr>
        <p:spPr>
          <a:xfrm>
            <a:off x="1780843" y="740932"/>
            <a:ext cx="4632845" cy="568379"/>
          </a:xfrm>
        </p:spPr>
        <p:txBody>
          <a:bodyPr>
            <a:normAutofit fontScale="92500"/>
          </a:bodyPr>
          <a:lstStyle/>
          <a:p>
            <a:pPr marL="0" indent="0">
              <a:buFont typeface="Wingdings 3" charset="2"/>
              <a:buNone/>
            </a:pPr>
            <a:r>
              <a:rPr lang="el-GR" sz="2400" b="1" dirty="0"/>
              <a:t> Εξηγώντας μαθηματικά την </a:t>
            </a:r>
            <a:r>
              <a:rPr lang="en-GB" sz="2400" b="1" dirty="0"/>
              <a:t>MVM </a:t>
            </a:r>
            <a:endParaRPr lang="el-GR" sz="2400" b="1" dirty="0"/>
          </a:p>
        </p:txBody>
      </p:sp>
      <p:sp>
        <p:nvSpPr>
          <p:cNvPr id="2" name="Θέση περιεχομένου 2">
            <a:extLst>
              <a:ext uri="{FF2B5EF4-FFF2-40B4-BE49-F238E27FC236}">
                <a16:creationId xmlns:a16="http://schemas.microsoft.com/office/drawing/2014/main" id="{DD5EB6BA-71C8-A24F-A776-1B0DC0404709}"/>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13" name="Θέση περιεχομένου 2">
            <a:extLst>
              <a:ext uri="{FF2B5EF4-FFF2-40B4-BE49-F238E27FC236}">
                <a16:creationId xmlns:a16="http://schemas.microsoft.com/office/drawing/2014/main" id="{F00FF439-0193-BC57-F4B7-C503497AB1F0}"/>
              </a:ext>
            </a:extLst>
          </p:cNvPr>
          <p:cNvSpPr txBox="1">
            <a:spLocks/>
          </p:cNvSpPr>
          <p:nvPr/>
        </p:nvSpPr>
        <p:spPr>
          <a:xfrm>
            <a:off x="2031586" y="3269806"/>
            <a:ext cx="6781354" cy="214950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kumimoji="0" lang="en-US" altLang="en-US" sz="2200" b="0" i="0" u="none" strike="noStrike" cap="none" normalizeH="0" baseline="0" dirty="0">
              <a:ln>
                <a:noFill/>
              </a:ln>
              <a:solidFill>
                <a:schemeClr val="tx1"/>
              </a:solidFill>
              <a:effectLst/>
            </a:endParaRPr>
          </a:p>
        </p:txBody>
      </p:sp>
      <p:sp>
        <p:nvSpPr>
          <p:cNvPr id="5" name="Rectangle 1">
            <a:extLst>
              <a:ext uri="{FF2B5EF4-FFF2-40B4-BE49-F238E27FC236}">
                <a16:creationId xmlns:a16="http://schemas.microsoft.com/office/drawing/2014/main" id="{7A84B4DA-69B7-E68D-E1CA-B4E6C66B6B81}"/>
              </a:ext>
            </a:extLst>
          </p:cNvPr>
          <p:cNvSpPr>
            <a:spLocks noChangeArrowheads="1"/>
          </p:cNvSpPr>
          <p:nvPr/>
        </p:nvSpPr>
        <p:spPr bwMode="auto">
          <a:xfrm rot="10800000" flipV="1">
            <a:off x="1868305" y="1592452"/>
            <a:ext cx="7617205"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GB" altLang="en-US" sz="2200" dirty="0">
                <a:latin typeface="Arial" panose="020B0604020202020204" pitchFamily="34" charset="0"/>
              </a:rPr>
              <a:t> </a:t>
            </a:r>
            <a:r>
              <a:rPr lang="el-GR" altLang="en-US" sz="2200" dirty="0"/>
              <a:t>Χρονοσειρά </a:t>
            </a:r>
            <a:r>
              <a:rPr lang="en-GB" altLang="en-US" sz="2200" dirty="0"/>
              <a:t>Query:</a:t>
            </a:r>
            <a:r>
              <a:rPr kumimoji="0" lang="en-US" altLang="en-US" sz="2200" b="0" i="0" u="none" strike="noStrike" cap="none" normalizeH="0" baseline="0" dirty="0">
                <a:ln>
                  <a:noFill/>
                </a:ln>
                <a:solidFill>
                  <a:schemeClr val="tx1"/>
                </a:solidFill>
                <a:effectLst/>
              </a:rPr>
              <a:t> a=(a1,a2,...,am) </a:t>
            </a:r>
            <a:r>
              <a:rPr kumimoji="0" lang="el-GR" altLang="en-US" sz="2200" b="0" i="0" u="none" strike="noStrike" cap="none" normalizeH="0" baseline="0" dirty="0">
                <a:ln>
                  <a:noFill/>
                </a:ln>
                <a:solidFill>
                  <a:schemeClr val="tx1"/>
                </a:solidFill>
                <a:effectLst/>
              </a:rPr>
              <a:t>με</a:t>
            </a:r>
            <a:r>
              <a:rPr lang="el-GR" altLang="en-US" sz="2200" dirty="0"/>
              <a:t> μήκος</a:t>
            </a:r>
            <a:r>
              <a:rPr kumimoji="0" lang="en-US" altLang="en-US" sz="2200" b="0" i="0" u="none" strike="noStrike" cap="none" normalizeH="0" baseline="0" dirty="0">
                <a:ln>
                  <a:noFill/>
                </a:ln>
                <a:solidFill>
                  <a:schemeClr val="tx1"/>
                </a:solidFill>
                <a:effectLst/>
              </a:rPr>
              <a:t> m</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en-US" sz="2200" dirty="0"/>
              <a:t> </a:t>
            </a:r>
            <a:r>
              <a:rPr lang="el-GR" altLang="en-US" sz="2200" dirty="0"/>
              <a:t>Χρονοσειρά </a:t>
            </a:r>
            <a:r>
              <a:rPr lang="en-GB" altLang="en-US" sz="2200" dirty="0"/>
              <a:t>Target: </a:t>
            </a:r>
            <a:r>
              <a:rPr kumimoji="0" lang="en-US" altLang="en-US" sz="2200" b="0" i="0" u="none" strike="noStrike" cap="none" normalizeH="0" baseline="0" dirty="0">
                <a:ln>
                  <a:noFill/>
                </a:ln>
                <a:solidFill>
                  <a:schemeClr val="tx1"/>
                </a:solidFill>
                <a:effectLst/>
              </a:rPr>
              <a:t>b=(b1,b2,...,bn)  </a:t>
            </a:r>
            <a:r>
              <a:rPr kumimoji="0" lang="el-GR" altLang="en-US" sz="2200" b="0" i="0" u="none" strike="noStrike" cap="none" normalizeH="0" baseline="0" dirty="0">
                <a:ln>
                  <a:noFill/>
                </a:ln>
                <a:solidFill>
                  <a:schemeClr val="tx1"/>
                </a:solidFill>
                <a:effectLst/>
              </a:rPr>
              <a:t>με μήκος</a:t>
            </a:r>
            <a:r>
              <a:rPr kumimoji="0" lang="en-US" altLang="en-US" sz="2200" b="0" i="0" u="none" strike="noStrike" cap="none" normalizeH="0" baseline="0" dirty="0">
                <a:ln>
                  <a:noFill/>
                </a:ln>
                <a:solidFill>
                  <a:schemeClr val="tx1"/>
                </a:solidFill>
                <a:effectLst/>
              </a:rPr>
              <a:t> n, </a:t>
            </a:r>
            <a:r>
              <a:rPr lang="el-GR" altLang="en-US" sz="2200" dirty="0"/>
              <a:t>όπου</a:t>
            </a:r>
            <a:r>
              <a:rPr kumimoji="0" lang="en-US" altLang="en-US" sz="2200" b="0" i="0" u="none" strike="noStrike" cap="none" normalizeH="0" baseline="0" dirty="0">
                <a:ln>
                  <a:noFill/>
                </a:ln>
                <a:solidFill>
                  <a:schemeClr val="tx1"/>
                </a:solidFill>
                <a:effectLst/>
              </a:rPr>
              <a:t> m&lt;n </a:t>
            </a:r>
          </a:p>
        </p:txBody>
      </p:sp>
      <p:sp>
        <p:nvSpPr>
          <p:cNvPr id="6" name="TextBox 5">
            <a:extLst>
              <a:ext uri="{FF2B5EF4-FFF2-40B4-BE49-F238E27FC236}">
                <a16:creationId xmlns:a16="http://schemas.microsoft.com/office/drawing/2014/main" id="{3776EF38-60B4-F385-1E68-4D33D4871CCC}"/>
              </a:ext>
            </a:extLst>
          </p:cNvPr>
          <p:cNvSpPr txBox="1"/>
          <p:nvPr/>
        </p:nvSpPr>
        <p:spPr>
          <a:xfrm>
            <a:off x="1868305" y="1359309"/>
            <a:ext cx="1756058" cy="430887"/>
          </a:xfrm>
          <a:prstGeom prst="rect">
            <a:avLst/>
          </a:prstGeom>
          <a:noFill/>
        </p:spPr>
        <p:txBody>
          <a:bodyPr wrap="none" rtlCol="0">
            <a:spAutoFit/>
          </a:bodyPr>
          <a:lstStyle/>
          <a:p>
            <a:r>
              <a:rPr lang="el-GR" sz="2200" b="1" dirty="0">
                <a:solidFill>
                  <a:schemeClr val="accent5">
                    <a:lumMod val="50000"/>
                  </a:schemeClr>
                </a:solidFill>
              </a:rPr>
              <a:t>ΔΕΔΟΜΕΝΑ:</a:t>
            </a:r>
            <a:endParaRPr lang="en-GB" sz="2200" b="1" dirty="0">
              <a:solidFill>
                <a:schemeClr val="accent5">
                  <a:lumMod val="50000"/>
                </a:schemeClr>
              </a:solidFill>
            </a:endParaRPr>
          </a:p>
        </p:txBody>
      </p:sp>
      <p:sp>
        <p:nvSpPr>
          <p:cNvPr id="7" name="TextBox 6">
            <a:extLst>
              <a:ext uri="{FF2B5EF4-FFF2-40B4-BE49-F238E27FC236}">
                <a16:creationId xmlns:a16="http://schemas.microsoft.com/office/drawing/2014/main" id="{7DBC8E46-01B5-CD80-CCD5-E76909CD629C}"/>
              </a:ext>
            </a:extLst>
          </p:cNvPr>
          <p:cNvSpPr txBox="1"/>
          <p:nvPr/>
        </p:nvSpPr>
        <p:spPr>
          <a:xfrm>
            <a:off x="1868305" y="2838919"/>
            <a:ext cx="6530186" cy="769441"/>
          </a:xfrm>
          <a:prstGeom prst="rect">
            <a:avLst/>
          </a:prstGeom>
          <a:noFill/>
        </p:spPr>
        <p:txBody>
          <a:bodyPr wrap="none" rtlCol="0">
            <a:spAutoFit/>
          </a:bodyPr>
          <a:lstStyle/>
          <a:p>
            <a:r>
              <a:rPr lang="el-GR" sz="2200" b="1" dirty="0">
                <a:solidFill>
                  <a:schemeClr val="accent5">
                    <a:lumMod val="50000"/>
                  </a:schemeClr>
                </a:solidFill>
              </a:rPr>
              <a:t>ΣΤΟΧΟΣ: </a:t>
            </a:r>
            <a:r>
              <a:rPr lang="el-GR" sz="2200" dirty="0"/>
              <a:t>Να βρεθεί ένα τμήμα b′ της </a:t>
            </a:r>
            <a:r>
              <a:rPr lang="en-GB" sz="2200" dirty="0"/>
              <a:t>b</a:t>
            </a:r>
            <a:r>
              <a:rPr lang="el-GR" sz="2200" dirty="0"/>
              <a:t>, τέτοιο ώστε:</a:t>
            </a:r>
          </a:p>
          <a:p>
            <a:endParaRPr lang="en-GB" sz="2200" b="1" dirty="0">
              <a:solidFill>
                <a:schemeClr val="accent5">
                  <a:lumMod val="50000"/>
                </a:schemeClr>
              </a:solidFill>
            </a:endParaRPr>
          </a:p>
        </p:txBody>
      </p:sp>
      <p:sp>
        <p:nvSpPr>
          <p:cNvPr id="9" name="Rectangle 1">
            <a:extLst>
              <a:ext uri="{FF2B5EF4-FFF2-40B4-BE49-F238E27FC236}">
                <a16:creationId xmlns:a16="http://schemas.microsoft.com/office/drawing/2014/main" id="{103A4DE7-F263-84D8-6412-A4B179439917}"/>
              </a:ext>
            </a:extLst>
          </p:cNvPr>
          <p:cNvSpPr>
            <a:spLocks noChangeArrowheads="1"/>
          </p:cNvSpPr>
          <p:nvPr/>
        </p:nvSpPr>
        <p:spPr bwMode="auto">
          <a:xfrm rot="10800000" flipV="1">
            <a:off x="1868305" y="3099384"/>
            <a:ext cx="8743768"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GB" altLang="en-US" sz="2200" dirty="0">
                <a:latin typeface="Arial" panose="020B0604020202020204" pitchFamily="34" charset="0"/>
              </a:rPr>
              <a:t> </a:t>
            </a:r>
            <a:r>
              <a:rPr lang="el-GR" sz="2200" dirty="0"/>
              <a:t>Η b′ να έχει μήκος ίσο με m</a:t>
            </a:r>
          </a:p>
          <a:p>
            <a:pPr marL="0" marR="0" lvl="0" indent="0" algn="l" defTabSz="914400" rtl="0" eaLnBrk="0" fontAlgn="base" latinLnBrk="0" hangingPunct="0">
              <a:lnSpc>
                <a:spcPct val="100000"/>
              </a:lnSpc>
              <a:spcBef>
                <a:spcPct val="0"/>
              </a:spcBef>
              <a:spcAft>
                <a:spcPct val="0"/>
              </a:spcAft>
              <a:buClrTx/>
              <a:buSzTx/>
              <a:buFontTx/>
              <a:buChar char="•"/>
              <a:tabLst/>
            </a:pPr>
            <a:r>
              <a:rPr lang="en-GB" altLang="en-US" sz="2200" dirty="0"/>
              <a:t> </a:t>
            </a:r>
            <a:r>
              <a:rPr lang="el-GR" sz="2200" dirty="0"/>
              <a:t>Να είναι η πιο "κοντινή" στην a σύμφωνα με ένα μέτρο απόστασης</a:t>
            </a:r>
          </a:p>
          <a:p>
            <a:endParaRPr lang="el-GR" sz="2200" dirty="0"/>
          </a:p>
          <a:p>
            <a:r>
              <a:rPr lang="el-GR" sz="2200" dirty="0"/>
              <a:t>Η μέθοδος ορίζεται μαθηματικά ως η ελαχιστοποίηση της απόστασης:</a:t>
            </a:r>
          </a:p>
          <a:p>
            <a:endParaRPr lang="el-GR" sz="2200" dirty="0"/>
          </a:p>
          <a:p>
            <a:endParaRPr lang="el-GR" sz="2200" dirty="0"/>
          </a:p>
          <a:p>
            <a:endParaRPr lang="el-GR" sz="2200" dirty="0"/>
          </a:p>
        </p:txBody>
      </p:sp>
      <p:graphicFrame>
        <p:nvGraphicFramePr>
          <p:cNvPr id="10" name="Αντικείμενο 9">
            <a:extLst>
              <a:ext uri="{FF2B5EF4-FFF2-40B4-BE49-F238E27FC236}">
                <a16:creationId xmlns:a16="http://schemas.microsoft.com/office/drawing/2014/main" id="{0C747A61-0D2E-23A4-AA9D-974E831F56AE}"/>
              </a:ext>
            </a:extLst>
          </p:cNvPr>
          <p:cNvGraphicFramePr>
            <a:graphicFrameLocks noChangeAspect="1"/>
          </p:cNvGraphicFramePr>
          <p:nvPr>
            <p:extLst>
              <p:ext uri="{D42A27DB-BD31-4B8C-83A1-F6EECF244321}">
                <p14:modId xmlns:p14="http://schemas.microsoft.com/office/powerpoint/2010/main" val="2411553511"/>
              </p:ext>
            </p:extLst>
          </p:nvPr>
        </p:nvGraphicFramePr>
        <p:xfrm>
          <a:off x="4927600" y="2641600"/>
          <a:ext cx="914400" cy="198438"/>
        </p:xfrm>
        <a:graphic>
          <a:graphicData uri="http://schemas.openxmlformats.org/presentationml/2006/ole">
            <mc:AlternateContent xmlns:mc="http://schemas.openxmlformats.org/markup-compatibility/2006">
              <mc:Choice xmlns:v="urn:schemas-microsoft-com:vml" Requires="v">
                <p:oleObj name="Equation" r:id="rId2" imgW="914400" imgH="198720" progId="Equation.DSMT4">
                  <p:embed/>
                </p:oleObj>
              </mc:Choice>
              <mc:Fallback>
                <p:oleObj name="Equation" r:id="rId2" imgW="914400" imgH="198720" progId="Equation.DSMT4">
                  <p:embed/>
                  <p:pic>
                    <p:nvPicPr>
                      <p:cNvPr id="0" name=""/>
                      <p:cNvPicPr/>
                      <p:nvPr/>
                    </p:nvPicPr>
                    <p:blipFill>
                      <a:blip r:embed="rId3"/>
                      <a:stretch>
                        <a:fillRect/>
                      </a:stretch>
                    </p:blipFill>
                    <p:spPr>
                      <a:xfrm>
                        <a:off x="4927600" y="2641600"/>
                        <a:ext cx="914400" cy="198438"/>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E5C03C6C-8DEB-090C-E73E-53C45182FA05}"/>
                  </a:ext>
                </a:extLst>
              </p:cNvPr>
              <p:cNvSpPr txBox="1"/>
              <p:nvPr/>
            </p:nvSpPr>
            <p:spPr>
              <a:xfrm>
                <a:off x="4272468" y="5041794"/>
                <a:ext cx="3139064" cy="14469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1800" i="1" kern="100" smtClean="0">
                          <a:effectLst/>
                          <a:latin typeface="Cambria Math" panose="02040503050406030204" pitchFamily="18" charset="0"/>
                          <a:ea typeface="Aptos" panose="020B0004020202020204" pitchFamily="34" charset="0"/>
                          <a:cs typeface="Calibri" panose="020F0502020204030204" pitchFamily="34" charset="0"/>
                        </a:rPr>
                        <m:t>𝑑</m:t>
                      </m:r>
                      <m:d>
                        <m:d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dPr>
                        <m:e>
                          <m:r>
                            <a:rPr lang="en-GB" sz="1800" i="1" kern="100">
                              <a:effectLst/>
                              <a:latin typeface="Cambria Math" panose="02040503050406030204" pitchFamily="18" charset="0"/>
                              <a:ea typeface="Aptos" panose="020B0004020202020204" pitchFamily="34" charset="0"/>
                              <a:cs typeface="Calibri" panose="020F0502020204030204" pitchFamily="34" charset="0"/>
                            </a:rPr>
                            <m:t>𝑎</m:t>
                          </m:r>
                          <m:r>
                            <a:rPr lang="en-GB" sz="1800" i="1" kern="100">
                              <a:effectLst/>
                              <a:latin typeface="Cambria Math" panose="02040503050406030204" pitchFamily="18" charset="0"/>
                              <a:ea typeface="Aptos" panose="020B0004020202020204" pitchFamily="34" charset="0"/>
                              <a:cs typeface="Calibri" panose="020F0502020204030204" pitchFamily="34" charset="0"/>
                            </a:rPr>
                            <m:t>, </m:t>
                          </m:r>
                          <m:r>
                            <a:rPr lang="en-GB" sz="1800" i="1" kern="100">
                              <a:effectLst/>
                              <a:latin typeface="Cambria Math" panose="02040503050406030204" pitchFamily="18" charset="0"/>
                              <a:ea typeface="Aptos" panose="020B0004020202020204" pitchFamily="34" charset="0"/>
                              <a:cs typeface="Calibri" panose="020F0502020204030204" pitchFamily="34" charset="0"/>
                            </a:rPr>
                            <m:t>𝑏</m:t>
                          </m:r>
                          <m:r>
                            <a:rPr lang="en-GB" sz="1800" i="1" kern="100">
                              <a:effectLst/>
                              <a:latin typeface="Cambria Math" panose="02040503050406030204" pitchFamily="18" charset="0"/>
                              <a:ea typeface="Aptos" panose="020B0004020202020204" pitchFamily="34" charset="0"/>
                              <a:cs typeface="Calibri" panose="020F0502020204030204" pitchFamily="34" charset="0"/>
                            </a:rPr>
                            <m:t>, </m:t>
                          </m:r>
                          <m:r>
                            <a:rPr lang="en-GB" sz="1800" i="1" kern="100">
                              <a:effectLst/>
                              <a:latin typeface="Cambria Math" panose="02040503050406030204" pitchFamily="18" charset="0"/>
                              <a:ea typeface="Aptos" panose="020B0004020202020204" pitchFamily="34" charset="0"/>
                              <a:cs typeface="Calibri" panose="020F0502020204030204" pitchFamily="34" charset="0"/>
                            </a:rPr>
                            <m:t>𝑓</m:t>
                          </m:r>
                        </m:e>
                      </m:d>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m:t>
                      </m:r>
                      <m:rad>
                        <m:radPr>
                          <m:degHide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radPr>
                        <m:deg/>
                        <m:e>
                          <m:nary>
                            <m:naryPr>
                              <m:chr m:val="∑"/>
                              <m:grow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naryPr>
                            <m:sub>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𝑖</m:t>
                              </m:r>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=1</m:t>
                              </m:r>
                            </m:sub>
                            <m:sup>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𝑚</m:t>
                              </m:r>
                            </m:sup>
                            <m:e>
                              <m:sSup>
                                <m:sSup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sSupPr>
                                <m:e>
                                  <m:r>
                                    <a:rPr lang="en-GB" sz="1800" i="1" kern="100">
                                      <a:effectLst/>
                                      <a:latin typeface="Cambria Math" panose="02040503050406030204" pitchFamily="18" charset="0"/>
                                      <a:ea typeface="Aptos" panose="020B0004020202020204" pitchFamily="34" charset="0"/>
                                      <a:cs typeface="Calibri" panose="020F0502020204030204" pitchFamily="34" charset="0"/>
                                    </a:rPr>
                                    <m:t>(</m:t>
                                  </m:r>
                                  <m:r>
                                    <a:rPr lang="en-GB" sz="1800" i="1" kern="100">
                                      <a:effectLst/>
                                      <a:latin typeface="Cambria Math" panose="02040503050406030204" pitchFamily="18" charset="0"/>
                                      <a:ea typeface="Aptos" panose="020B0004020202020204" pitchFamily="34" charset="0"/>
                                      <a:cs typeface="Calibri" panose="020F0502020204030204" pitchFamily="34" charset="0"/>
                                    </a:rPr>
                                    <m:t>𝑏</m:t>
                                  </m:r>
                                  <m:sSub>
                                    <m:sSub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sSubPr>
                                    <m:e>
                                      <m:r>
                                        <a:rPr lang="en-GB" sz="1800" i="1" kern="100">
                                          <a:effectLst/>
                                          <a:latin typeface="Cambria Math" panose="02040503050406030204" pitchFamily="18" charset="0"/>
                                          <a:ea typeface="Aptos" panose="020B0004020202020204" pitchFamily="34" charset="0"/>
                                          <a:cs typeface="Calibri" panose="020F0502020204030204" pitchFamily="34" charset="0"/>
                                        </a:rPr>
                                        <m:t>𝑓</m:t>
                                      </m:r>
                                    </m:e>
                                    <m:sub>
                                      <m:r>
                                        <a:rPr lang="en-GB" sz="1800" i="1" kern="100">
                                          <a:effectLst/>
                                          <a:latin typeface="Cambria Math" panose="02040503050406030204" pitchFamily="18" charset="0"/>
                                          <a:ea typeface="Aptos" panose="020B0004020202020204" pitchFamily="34" charset="0"/>
                                          <a:cs typeface="Calibri" panose="020F0502020204030204" pitchFamily="34" charset="0"/>
                                        </a:rPr>
                                        <m:t>𝑖</m:t>
                                      </m:r>
                                    </m:sub>
                                  </m:sSub>
                                  <m:r>
                                    <a:rPr lang="en-GB" sz="1800" i="1" kern="100">
                                      <a:effectLst/>
                                      <a:latin typeface="Cambria Math" panose="02040503050406030204" pitchFamily="18" charset="0"/>
                                      <a:ea typeface="Aptos" panose="020B0004020202020204" pitchFamily="34" charset="0"/>
                                      <a:cs typeface="Calibri" panose="020F0502020204030204" pitchFamily="34" charset="0"/>
                                    </a:rPr>
                                    <m:t> − </m:t>
                                  </m:r>
                                  <m:r>
                                    <a:rPr lang="en-GB" sz="1800" i="1" kern="100">
                                      <a:effectLst/>
                                      <a:latin typeface="Cambria Math" panose="02040503050406030204" pitchFamily="18" charset="0"/>
                                      <a:ea typeface="Aptos" panose="020B0004020202020204" pitchFamily="34" charset="0"/>
                                      <a:cs typeface="Calibri" panose="020F0502020204030204" pitchFamily="34" charset="0"/>
                                    </a:rPr>
                                    <m:t>𝑎𝑖</m:t>
                                  </m:r>
                                  <m:r>
                                    <a:rPr lang="en-GB" sz="1800" i="1" kern="100">
                                      <a:effectLst/>
                                      <a:latin typeface="Cambria Math" panose="02040503050406030204" pitchFamily="18" charset="0"/>
                                      <a:ea typeface="Aptos" panose="020B0004020202020204" pitchFamily="34" charset="0"/>
                                      <a:cs typeface="Calibri" panose="020F0502020204030204" pitchFamily="34" charset="0"/>
                                    </a:rPr>
                                    <m:t>)</m:t>
                                  </m:r>
                                </m:e>
                                <m:sup>
                                  <m:r>
                                    <a:rPr lang="en-GB" sz="1800" i="1" kern="100">
                                      <a:effectLst/>
                                      <a:latin typeface="Cambria Math" panose="02040503050406030204" pitchFamily="18" charset="0"/>
                                      <a:ea typeface="Aptos" panose="020B0004020202020204" pitchFamily="34" charset="0"/>
                                      <a:cs typeface="Calibri" panose="020F0502020204030204" pitchFamily="34" charset="0"/>
                                    </a:rPr>
                                    <m:t>2</m:t>
                                  </m:r>
                                </m:sup>
                              </m:sSup>
                            </m:e>
                          </m:nary>
                        </m:e>
                      </m:rad>
                    </m:oMath>
                  </m:oMathPara>
                </a14:m>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mc:Choice>
        <mc:Fallback xmlns="">
          <p:sp>
            <p:nvSpPr>
              <p:cNvPr id="16" name="TextBox 15">
                <a:extLst>
                  <a:ext uri="{FF2B5EF4-FFF2-40B4-BE49-F238E27FC236}">
                    <a16:creationId xmlns:a16="http://schemas.microsoft.com/office/drawing/2014/main" id="{E5C03C6C-8DEB-090C-E73E-53C45182FA05}"/>
                  </a:ext>
                </a:extLst>
              </p:cNvPr>
              <p:cNvSpPr txBox="1">
                <a:spLocks noRot="1" noChangeAspect="1" noMove="1" noResize="1" noEditPoints="1" noAdjustHandles="1" noChangeArrowheads="1" noChangeShapeType="1" noTextEdit="1"/>
              </p:cNvSpPr>
              <p:nvPr/>
            </p:nvSpPr>
            <p:spPr>
              <a:xfrm>
                <a:off x="4272468" y="5041794"/>
                <a:ext cx="3139064" cy="1446935"/>
              </a:xfrm>
              <a:prstGeom prst="rect">
                <a:avLst/>
              </a:prstGeom>
              <a:blipFill>
                <a:blip r:embed="rId4"/>
                <a:stretch>
                  <a:fillRect/>
                </a:stretch>
              </a:blipFill>
            </p:spPr>
            <p:txBody>
              <a:bodyPr/>
              <a:lstStyle/>
              <a:p>
                <a:r>
                  <a:rPr lang="en-GB">
                    <a:noFill/>
                  </a:rPr>
                  <a:t> </a:t>
                </a:r>
              </a:p>
            </p:txBody>
          </p:sp>
        </mc:Fallback>
      </mc:AlternateContent>
      <p:sp>
        <p:nvSpPr>
          <p:cNvPr id="19" name="Τίτλος 1">
            <a:extLst>
              <a:ext uri="{FF2B5EF4-FFF2-40B4-BE49-F238E27FC236}">
                <a16:creationId xmlns:a16="http://schemas.microsoft.com/office/drawing/2014/main" id="{26595AAB-0210-DA42-854D-1CFD7A8141FC}"/>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1</a:t>
            </a:r>
            <a:r>
              <a:rPr lang="el-GR" sz="1800" dirty="0"/>
              <a:t>/</a:t>
            </a:r>
            <a:r>
              <a:rPr lang="en-GB" sz="1800" dirty="0"/>
              <a:t>6</a:t>
            </a:r>
            <a:r>
              <a:rPr lang="el-GR" sz="1800" dirty="0"/>
              <a:t>)</a:t>
            </a:r>
          </a:p>
        </p:txBody>
      </p:sp>
    </p:spTree>
    <p:extLst>
      <p:ext uri="{BB962C8B-B14F-4D97-AF65-F5344CB8AC3E}">
        <p14:creationId xmlns:p14="http://schemas.microsoft.com/office/powerpoint/2010/main" val="6385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01F9BF-0495-855C-B7BB-048378EF343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CC84805-BC59-3AFE-3FDA-6E26292DFBAB}"/>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13</a:t>
            </a:fld>
            <a:endParaRPr lang="el-GR" dirty="0"/>
          </a:p>
        </p:txBody>
      </p:sp>
      <p:sp>
        <p:nvSpPr>
          <p:cNvPr id="12" name="Θέση περιεχομένου 2">
            <a:extLst>
              <a:ext uri="{FF2B5EF4-FFF2-40B4-BE49-F238E27FC236}">
                <a16:creationId xmlns:a16="http://schemas.microsoft.com/office/drawing/2014/main" id="{66081DA4-7063-9C7A-1CE2-2F12EBC5C09D}"/>
              </a:ext>
            </a:extLst>
          </p:cNvPr>
          <p:cNvSpPr>
            <a:spLocks noGrp="1"/>
          </p:cNvSpPr>
          <p:nvPr>
            <p:ph idx="1"/>
          </p:nvPr>
        </p:nvSpPr>
        <p:spPr>
          <a:xfrm>
            <a:off x="1780842" y="780482"/>
            <a:ext cx="4632845" cy="568379"/>
          </a:xfrm>
        </p:spPr>
        <p:txBody>
          <a:bodyPr>
            <a:normAutofit fontScale="92500"/>
          </a:bodyPr>
          <a:lstStyle/>
          <a:p>
            <a:pPr marL="0" indent="0">
              <a:buFont typeface="Wingdings 3" charset="2"/>
              <a:buNone/>
            </a:pPr>
            <a:r>
              <a:rPr lang="el-GR" sz="2400" b="1" dirty="0"/>
              <a:t>Εξηγώντας μαθηματικά την </a:t>
            </a:r>
            <a:r>
              <a:rPr lang="en-GB" sz="2400" b="1" dirty="0"/>
              <a:t>MVM</a:t>
            </a:r>
            <a:endParaRPr lang="el-GR" sz="2400" b="1" dirty="0"/>
          </a:p>
        </p:txBody>
      </p:sp>
      <p:sp>
        <p:nvSpPr>
          <p:cNvPr id="2" name="Θέση περιεχομένου 2">
            <a:extLst>
              <a:ext uri="{FF2B5EF4-FFF2-40B4-BE49-F238E27FC236}">
                <a16:creationId xmlns:a16="http://schemas.microsoft.com/office/drawing/2014/main" id="{FC19BF91-26C7-C3DC-97CA-77FF00773311}"/>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5" name="TextBox 4">
            <a:extLst>
              <a:ext uri="{FF2B5EF4-FFF2-40B4-BE49-F238E27FC236}">
                <a16:creationId xmlns:a16="http://schemas.microsoft.com/office/drawing/2014/main" id="{742D7840-3E1D-9CCC-6D03-04AA7B4F4CB5}"/>
              </a:ext>
            </a:extLst>
          </p:cNvPr>
          <p:cNvSpPr txBox="1"/>
          <p:nvPr/>
        </p:nvSpPr>
        <p:spPr>
          <a:xfrm>
            <a:off x="1780843" y="1486284"/>
            <a:ext cx="1841402" cy="430887"/>
          </a:xfrm>
          <a:prstGeom prst="rect">
            <a:avLst/>
          </a:prstGeom>
          <a:noFill/>
        </p:spPr>
        <p:txBody>
          <a:bodyPr wrap="none" rtlCol="0">
            <a:spAutoFit/>
          </a:bodyPr>
          <a:lstStyle/>
          <a:p>
            <a:r>
              <a:rPr lang="el-GR" sz="2200" b="1" dirty="0">
                <a:solidFill>
                  <a:schemeClr val="accent5">
                    <a:lumMod val="50000"/>
                  </a:schemeClr>
                </a:solidFill>
              </a:rPr>
              <a:t>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CD877AC8-A260-3804-CF0B-8476A55A24A5}"/>
              </a:ext>
            </a:extLst>
          </p:cNvPr>
          <p:cNvSpPr>
            <a:spLocks noChangeArrowheads="1"/>
          </p:cNvSpPr>
          <p:nvPr/>
        </p:nvSpPr>
        <p:spPr bwMode="auto">
          <a:xfrm rot="10800000" flipV="1">
            <a:off x="1780842" y="1964105"/>
            <a:ext cx="761720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GB" altLang="en-US" sz="2200" dirty="0"/>
              <a:t>O</a:t>
            </a:r>
            <a:r>
              <a:rPr lang="el-GR" altLang="en-US" sz="2200" dirty="0"/>
              <a:t>ρίζουμε την αντιστοιχία των χρονοσειρών ως μια συνάρτηση </a:t>
            </a:r>
            <a:r>
              <a:rPr lang="en-GB" altLang="en-US" sz="2400" dirty="0"/>
              <a:t>f</a:t>
            </a:r>
            <a:r>
              <a:rPr lang="en-GB" altLang="en-US" sz="2200" dirty="0"/>
              <a:t> </a:t>
            </a:r>
            <a:r>
              <a:rPr lang="el-GR" altLang="en-US" sz="2200" dirty="0"/>
              <a:t>η οποία αντιστοιχίζει το </a:t>
            </a:r>
            <a:r>
              <a:rPr lang="en-GB" altLang="en-US" sz="2400" dirty="0"/>
              <a:t>a</a:t>
            </a:r>
            <a:r>
              <a:rPr lang="el-GR" altLang="en-US" dirty="0"/>
              <a:t>[</a:t>
            </a:r>
            <a:r>
              <a:rPr lang="en-GB" altLang="en-US" dirty="0"/>
              <a:t>i] </a:t>
            </a:r>
            <a:r>
              <a:rPr lang="el-GR" altLang="en-US" sz="2200" dirty="0"/>
              <a:t>με το </a:t>
            </a:r>
            <a:r>
              <a:rPr lang="en-GB" altLang="en-US" sz="2200" dirty="0"/>
              <a:t>b(</a:t>
            </a:r>
            <a:r>
              <a:rPr lang="en-GB" altLang="en-US" sz="2000" dirty="0"/>
              <a:t>f</a:t>
            </a:r>
            <a:r>
              <a:rPr lang="en-GB" altLang="en-US" sz="1600" dirty="0"/>
              <a:t>[i]</a:t>
            </a:r>
            <a:r>
              <a:rPr lang="en-GB" altLang="en-US" sz="2400" dirty="0"/>
              <a:t>) </a:t>
            </a:r>
            <a:r>
              <a:rPr lang="el-GR" altLang="en-US" sz="2200" dirty="0"/>
              <a:t>για όλα τα </a:t>
            </a:r>
            <a:r>
              <a:rPr lang="en-GB" altLang="en-US" sz="2200" dirty="0"/>
              <a:t>i </a:t>
            </a:r>
            <a:r>
              <a:rPr lang="el-GR" altLang="en-US" sz="2200" dirty="0"/>
              <a:t>από 1…</a:t>
            </a:r>
            <a:r>
              <a:rPr lang="en-GB" altLang="en-US" sz="2200" dirty="0"/>
              <a:t>m </a:t>
            </a:r>
            <a:r>
              <a:rPr lang="el-GR" altLang="en-US" sz="2200" dirty="0"/>
              <a:t>και τα </a:t>
            </a:r>
            <a:r>
              <a:rPr lang="en-GB" altLang="en-US" sz="2200" dirty="0"/>
              <a:t>f</a:t>
            </a:r>
            <a:r>
              <a:rPr lang="en-GB" altLang="en-US" dirty="0"/>
              <a:t>(1)</a:t>
            </a:r>
            <a:r>
              <a:rPr lang="en-GB" altLang="en-US" sz="2200" dirty="0"/>
              <a:t>….f</a:t>
            </a:r>
            <a:r>
              <a:rPr lang="en-GB" altLang="en-US" dirty="0"/>
              <a:t>(m) </a:t>
            </a:r>
            <a:r>
              <a:rPr lang="el-GR" altLang="en-US" sz="2200" dirty="0"/>
              <a:t>ορίζουν το </a:t>
            </a:r>
            <a:r>
              <a:rPr lang="en-GB" altLang="en-US" sz="2200" dirty="0"/>
              <a:t>b’</a:t>
            </a:r>
            <a:endParaRPr kumimoji="0" lang="en-US" altLang="en-US" sz="2200" b="0" i="0" u="none" strike="noStrike" cap="none" normalizeH="0" baseline="0" dirty="0">
              <a:ln>
                <a:noFill/>
              </a:ln>
              <a:solidFill>
                <a:schemeClr val="tx1"/>
              </a:solidFill>
              <a:effectLst/>
            </a:endParaRPr>
          </a:p>
        </p:txBody>
      </p:sp>
      <p:sp>
        <p:nvSpPr>
          <p:cNvPr id="7" name="Rectangle 1">
            <a:extLst>
              <a:ext uri="{FF2B5EF4-FFF2-40B4-BE49-F238E27FC236}">
                <a16:creationId xmlns:a16="http://schemas.microsoft.com/office/drawing/2014/main" id="{AACF8F8C-438D-EF37-59DB-BFF00DF56F6B}"/>
              </a:ext>
            </a:extLst>
          </p:cNvPr>
          <p:cNvSpPr>
            <a:spLocks noChangeArrowheads="1"/>
          </p:cNvSpPr>
          <p:nvPr/>
        </p:nvSpPr>
        <p:spPr bwMode="auto">
          <a:xfrm rot="10800000" flipV="1">
            <a:off x="1780842" y="3420614"/>
            <a:ext cx="975401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l-GR" altLang="en-US" sz="2200" dirty="0"/>
              <a:t>Ψάχνουμε να βρούμε μια αντιστοιχία </a:t>
            </a:r>
            <a:r>
              <a:rPr lang="en-GB" altLang="en-US" sz="2200" dirty="0"/>
              <a:t>f </a:t>
            </a:r>
            <a:r>
              <a:rPr lang="el-GR" altLang="en-US" sz="2200" dirty="0"/>
              <a:t>έτσι ώστε το </a:t>
            </a:r>
            <a:r>
              <a:rPr lang="en-GB" altLang="en-US" sz="2200" dirty="0"/>
              <a:t>d(a,b,f) </a:t>
            </a:r>
            <a:r>
              <a:rPr lang="el-GR" altLang="en-US" sz="2200" dirty="0"/>
              <a:t>να είναι ελάχιστο:</a:t>
            </a:r>
            <a:endParaRPr kumimoji="0" lang="en-US" altLang="en-US" sz="2200" b="0" i="0" u="none" strike="noStrike" cap="none" normalizeH="0" baseline="0" dirty="0">
              <a:ln>
                <a:noFill/>
              </a:ln>
              <a:solidFill>
                <a:schemeClr val="tx1"/>
              </a:solidFill>
              <a:effectLst/>
            </a:endParaRPr>
          </a:p>
        </p:txBody>
      </p:sp>
      <p:sp>
        <p:nvSpPr>
          <p:cNvPr id="11" name="Rectangle 1">
            <a:extLst>
              <a:ext uri="{FF2B5EF4-FFF2-40B4-BE49-F238E27FC236}">
                <a16:creationId xmlns:a16="http://schemas.microsoft.com/office/drawing/2014/main" id="{01359030-F6F6-5589-E67F-51975B2F01E4}"/>
              </a:ext>
            </a:extLst>
          </p:cNvPr>
          <p:cNvSpPr>
            <a:spLocks noChangeArrowheads="1"/>
          </p:cNvSpPr>
          <p:nvPr/>
        </p:nvSpPr>
        <p:spPr bwMode="auto">
          <a:xfrm rot="10800000" flipV="1">
            <a:off x="1780843" y="5035125"/>
            <a:ext cx="975401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l-GR" altLang="en-US" sz="2200" b="0" i="0" u="none" strike="noStrike" cap="none" normalizeH="0" baseline="0" dirty="0">
                <a:ln>
                  <a:noFill/>
                </a:ln>
                <a:solidFill>
                  <a:schemeClr val="tx1"/>
                </a:solidFill>
                <a:effectLst/>
              </a:rPr>
              <a:t>Τελικά η βέλτιστη απόσταση ορίζεται ως:</a:t>
            </a:r>
            <a:endParaRPr kumimoji="0" lang="en-US" altLang="en-US" sz="2200" b="0" i="0" u="none" strike="noStrike" cap="none" normalizeH="0" baseline="0" dirty="0">
              <a:ln>
                <a:noFill/>
              </a:ln>
              <a:solidFill>
                <a:schemeClr val="tx1"/>
              </a:solidFill>
              <a:effectLst/>
            </a:endParaRPr>
          </a:p>
        </p:txBody>
      </p:sp>
      <p:sp>
        <p:nvSpPr>
          <p:cNvPr id="16" name="Τίτλος 1">
            <a:extLst>
              <a:ext uri="{FF2B5EF4-FFF2-40B4-BE49-F238E27FC236}">
                <a16:creationId xmlns:a16="http://schemas.microsoft.com/office/drawing/2014/main" id="{4E1FC15A-32A1-9661-6357-FDE772433E23}"/>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2</a:t>
            </a:r>
            <a:r>
              <a:rPr lang="el-GR" sz="1800" dirty="0"/>
              <a:t>/</a:t>
            </a:r>
            <a:r>
              <a:rPr lang="en-GB" sz="1800" dirty="0"/>
              <a:t>6</a:t>
            </a:r>
            <a:r>
              <a:rPr lang="el-GR" sz="1800" dirty="0"/>
              <a:t>)</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73C7B3DF-84DD-CA7E-A32A-0864C8028379}"/>
                  </a:ext>
                </a:extLst>
              </p:cNvPr>
              <p:cNvSpPr txBox="1"/>
              <p:nvPr/>
            </p:nvSpPr>
            <p:spPr>
              <a:xfrm>
                <a:off x="3349304" y="4218123"/>
                <a:ext cx="6927209" cy="450380"/>
              </a:xfrm>
              <a:prstGeom prst="rect">
                <a:avLst/>
              </a:prstGeom>
              <a:noFill/>
            </p:spPr>
            <p:txBody>
              <a:bodyPr wrap="square">
                <a:spAutoFit/>
              </a:bodyPr>
              <a:lstStyle/>
              <a:p>
                <a:r>
                  <a:rPr lang="en-GB" sz="2000" dirty="0">
                    <a:effectLst/>
                    <a:latin typeface="Calibri" panose="020F0502020204030204" pitchFamily="34" charset="0"/>
                    <a:ea typeface="Aptos" panose="020B0004020202020204" pitchFamily="34" charset="0"/>
                  </a:rPr>
                  <a:t> </a:t>
                </a:r>
                <a14:m>
                  <m:oMath xmlns:m="http://schemas.openxmlformats.org/officeDocument/2006/math">
                    <m:acc>
                      <m:accPr>
                        <m:chr m:val="̂"/>
                        <m:ctrlPr>
                          <a:rPr lang="en-GB" sz="2200" i="1">
                            <a:effectLst/>
                            <a:latin typeface="Cambria Math" panose="02040503050406030204" pitchFamily="18" charset="0"/>
                            <a:cs typeface="Calibri" panose="020F0502020204030204" pitchFamily="34" charset="0"/>
                          </a:rPr>
                        </m:ctrlPr>
                      </m:accPr>
                      <m:e>
                        <m:r>
                          <a:rPr lang="el-GR" sz="2200" i="1">
                            <a:effectLst/>
                            <a:latin typeface="Cambria Math" panose="02040503050406030204" pitchFamily="18" charset="0"/>
                            <a:ea typeface="Aptos" panose="020B0004020202020204" pitchFamily="34" charset="0"/>
                            <a:cs typeface="Calibri" panose="020F0502020204030204" pitchFamily="34" charset="0"/>
                          </a:rPr>
                          <m:t>𝑓</m:t>
                        </m:r>
                      </m:e>
                    </m:acc>
                    <m:r>
                      <a:rPr lang="en-GB" sz="2200" i="1">
                        <a:effectLst/>
                        <a:latin typeface="Cambria Math" panose="02040503050406030204" pitchFamily="18" charset="0"/>
                        <a:ea typeface="Aptos" panose="020B0004020202020204" pitchFamily="34" charset="0"/>
                        <a:cs typeface="Calibri" panose="020F0502020204030204" pitchFamily="34" charset="0"/>
                      </a:rPr>
                      <m:t>=</m:t>
                    </m:r>
                    <m:r>
                      <a:rPr lang="en-GB" sz="2200" i="1">
                        <a:effectLst/>
                        <a:latin typeface="Cambria Math" panose="02040503050406030204" pitchFamily="18" charset="0"/>
                        <a:ea typeface="Aptos" panose="020B0004020202020204" pitchFamily="34" charset="0"/>
                        <a:cs typeface="Calibri" panose="020F0502020204030204" pitchFamily="34" charset="0"/>
                      </a:rPr>
                      <m:t>𝑎𝑟𝑔𝑚𝑖𝑛</m:t>
                    </m:r>
                    <m:r>
                      <a:rPr lang="en-GB" sz="2200" i="1">
                        <a:effectLst/>
                        <a:latin typeface="Cambria Math" panose="02040503050406030204" pitchFamily="18" charset="0"/>
                        <a:ea typeface="Aptos" panose="020B0004020202020204" pitchFamily="34" charset="0"/>
                        <a:cs typeface="Calibri" panose="020F0502020204030204" pitchFamily="34" charset="0"/>
                      </a:rPr>
                      <m:t> { </m:t>
                    </m:r>
                    <m:r>
                      <a:rPr lang="en-GB" sz="2200" i="1">
                        <a:effectLst/>
                        <a:latin typeface="Cambria Math" panose="02040503050406030204" pitchFamily="18" charset="0"/>
                        <a:ea typeface="Aptos" panose="020B0004020202020204" pitchFamily="34" charset="0"/>
                        <a:cs typeface="Calibri" panose="020F0502020204030204" pitchFamily="34" charset="0"/>
                      </a:rPr>
                      <m:t>𝑑</m:t>
                    </m:r>
                    <m:d>
                      <m:dPr>
                        <m:ctrlPr>
                          <a:rPr lang="en-GB" sz="2200" i="1">
                            <a:effectLst/>
                            <a:latin typeface="Cambria Math" panose="02040503050406030204" pitchFamily="18" charset="0"/>
                            <a:cs typeface="Calibri" panose="020F0502020204030204" pitchFamily="34" charset="0"/>
                          </a:rPr>
                        </m:ctrlPr>
                      </m:dPr>
                      <m:e>
                        <m:r>
                          <a:rPr lang="en-GB" sz="2200" i="1">
                            <a:effectLst/>
                            <a:latin typeface="Cambria Math" panose="02040503050406030204" pitchFamily="18" charset="0"/>
                            <a:ea typeface="Aptos" panose="020B0004020202020204" pitchFamily="34" charset="0"/>
                            <a:cs typeface="Calibri" panose="020F0502020204030204" pitchFamily="34" charset="0"/>
                          </a:rPr>
                          <m:t>𝑎</m:t>
                        </m:r>
                        <m:r>
                          <a:rPr lang="en-GB" sz="2200" i="1">
                            <a:effectLst/>
                            <a:latin typeface="Cambria Math" panose="02040503050406030204" pitchFamily="18" charset="0"/>
                            <a:ea typeface="Aptos" panose="020B0004020202020204" pitchFamily="34" charset="0"/>
                            <a:cs typeface="Calibri" panose="020F0502020204030204" pitchFamily="34" charset="0"/>
                          </a:rPr>
                          <m:t>, </m:t>
                        </m:r>
                        <m:r>
                          <a:rPr lang="en-GB" sz="2200" i="1">
                            <a:effectLst/>
                            <a:latin typeface="Cambria Math" panose="02040503050406030204" pitchFamily="18" charset="0"/>
                            <a:ea typeface="Aptos" panose="020B0004020202020204" pitchFamily="34" charset="0"/>
                            <a:cs typeface="Calibri" panose="020F0502020204030204" pitchFamily="34" charset="0"/>
                          </a:rPr>
                          <m:t>𝑏</m:t>
                        </m:r>
                        <m:r>
                          <a:rPr lang="en-GB" sz="2200" i="1">
                            <a:effectLst/>
                            <a:latin typeface="Cambria Math" panose="02040503050406030204" pitchFamily="18" charset="0"/>
                            <a:ea typeface="Aptos" panose="020B0004020202020204" pitchFamily="34" charset="0"/>
                            <a:cs typeface="Calibri" panose="020F0502020204030204" pitchFamily="34" charset="0"/>
                          </a:rPr>
                          <m:t>,</m:t>
                        </m:r>
                        <m:r>
                          <a:rPr lang="en-GB" sz="2200" i="1">
                            <a:effectLst/>
                            <a:latin typeface="Cambria Math" panose="02040503050406030204" pitchFamily="18" charset="0"/>
                            <a:ea typeface="Aptos" panose="020B0004020202020204" pitchFamily="34" charset="0"/>
                            <a:cs typeface="Calibri" panose="020F0502020204030204" pitchFamily="34" charset="0"/>
                          </a:rPr>
                          <m:t>𝑓</m:t>
                        </m:r>
                      </m:e>
                    </m:d>
                    <m:r>
                      <a:rPr lang="en-GB" sz="2200" i="1">
                        <a:effectLst/>
                        <a:latin typeface="Cambria Math" panose="02040503050406030204" pitchFamily="18" charset="0"/>
                        <a:ea typeface="Aptos" panose="020B0004020202020204" pitchFamily="34" charset="0"/>
                        <a:cs typeface="Calibri" panose="020F0502020204030204" pitchFamily="34" charset="0"/>
                      </a:rPr>
                      <m:t>:</m:t>
                    </m:r>
                    <m:r>
                      <a:rPr lang="en-GB" sz="2200" i="1">
                        <a:effectLst/>
                        <a:latin typeface="Cambria Math" panose="02040503050406030204" pitchFamily="18" charset="0"/>
                        <a:ea typeface="Aptos" panose="020B0004020202020204" pitchFamily="34" charset="0"/>
                        <a:cs typeface="Calibri" panose="020F0502020204030204" pitchFamily="34" charset="0"/>
                      </a:rPr>
                      <m:t>𝑓</m:t>
                    </m:r>
                    <m:r>
                      <a:rPr lang="en-GB" sz="2200" i="1">
                        <a:effectLst/>
                        <a:latin typeface="Cambria Math" panose="02040503050406030204" pitchFamily="18" charset="0"/>
                        <a:ea typeface="Aptos" panose="020B0004020202020204" pitchFamily="34" charset="0"/>
                        <a:cs typeface="Calibri" panose="020F0502020204030204" pitchFamily="34" charset="0"/>
                      </a:rPr>
                      <m:t> </m:t>
                    </m:r>
                    <m:r>
                      <a:rPr lang="en-GB" sz="2200" i="1">
                        <a:effectLst/>
                        <a:latin typeface="Cambria Math" panose="02040503050406030204" pitchFamily="18" charset="0"/>
                        <a:ea typeface="Aptos" panose="020B0004020202020204" pitchFamily="34" charset="0"/>
                        <a:cs typeface="Calibri" panose="020F0502020204030204" pitchFamily="34" charset="0"/>
                      </a:rPr>
                      <m:t>𝑖𝑠</m:t>
                    </m:r>
                    <m:r>
                      <a:rPr lang="en-GB" sz="2200" i="1">
                        <a:effectLst/>
                        <a:latin typeface="Cambria Math" panose="02040503050406030204" pitchFamily="18" charset="0"/>
                        <a:ea typeface="Aptos" panose="020B0004020202020204" pitchFamily="34" charset="0"/>
                        <a:cs typeface="Calibri" panose="020F0502020204030204" pitchFamily="34" charset="0"/>
                      </a:rPr>
                      <m:t> </m:t>
                    </m:r>
                    <m:r>
                      <a:rPr lang="en-GB" sz="2200" i="1">
                        <a:effectLst/>
                        <a:latin typeface="Cambria Math" panose="02040503050406030204" pitchFamily="18" charset="0"/>
                        <a:ea typeface="Aptos" panose="020B0004020202020204" pitchFamily="34" charset="0"/>
                        <a:cs typeface="Calibri" panose="020F0502020204030204" pitchFamily="34" charset="0"/>
                      </a:rPr>
                      <m:t>𝑎</m:t>
                    </m:r>
                    <m:r>
                      <a:rPr lang="en-GB" sz="2200" i="1">
                        <a:effectLst/>
                        <a:latin typeface="Cambria Math" panose="02040503050406030204" pitchFamily="18" charset="0"/>
                        <a:ea typeface="Aptos" panose="020B0004020202020204" pitchFamily="34" charset="0"/>
                        <a:cs typeface="Calibri" panose="020F0502020204030204" pitchFamily="34" charset="0"/>
                      </a:rPr>
                      <m:t> </m:t>
                    </m:r>
                    <m:r>
                      <a:rPr lang="en-GB" sz="2200" i="1">
                        <a:effectLst/>
                        <a:latin typeface="Cambria Math" panose="02040503050406030204" pitchFamily="18" charset="0"/>
                        <a:ea typeface="Aptos" panose="020B0004020202020204" pitchFamily="34" charset="0"/>
                        <a:cs typeface="Calibri" panose="020F0502020204030204" pitchFamily="34" charset="0"/>
                      </a:rPr>
                      <m:t>𝑐𝑜𝑟𝑟𝑒𝑠𝑝𝑜𝑛𝑑𝑒𝑛𝑐𝑒</m:t>
                    </m:r>
                  </m:oMath>
                </a14:m>
                <a:endParaRPr lang="en-GB" sz="2200" dirty="0"/>
              </a:p>
            </p:txBody>
          </p:sp>
        </mc:Choice>
        <mc:Fallback xmlns="">
          <p:sp>
            <p:nvSpPr>
              <p:cNvPr id="19" name="TextBox 18">
                <a:extLst>
                  <a:ext uri="{FF2B5EF4-FFF2-40B4-BE49-F238E27FC236}">
                    <a16:creationId xmlns:a16="http://schemas.microsoft.com/office/drawing/2014/main" id="{73C7B3DF-84DD-CA7E-A32A-0864C8028379}"/>
                  </a:ext>
                </a:extLst>
              </p:cNvPr>
              <p:cNvSpPr txBox="1">
                <a:spLocks noRot="1" noChangeAspect="1" noMove="1" noResize="1" noEditPoints="1" noAdjustHandles="1" noChangeArrowheads="1" noChangeShapeType="1" noTextEdit="1"/>
              </p:cNvSpPr>
              <p:nvPr/>
            </p:nvSpPr>
            <p:spPr>
              <a:xfrm>
                <a:off x="3349304" y="4218123"/>
                <a:ext cx="6927209" cy="450380"/>
              </a:xfrm>
              <a:prstGeom prst="rect">
                <a:avLst/>
              </a:prstGeom>
              <a:blipFill>
                <a:blip r:embed="rId2"/>
                <a:stretch>
                  <a:fillRect t="-5405" b="-1621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B9ACDF47-E5DF-6A91-39D4-C6E46CFAD978}"/>
                  </a:ext>
                </a:extLst>
              </p:cNvPr>
              <p:cNvSpPr txBox="1"/>
              <p:nvPr/>
            </p:nvSpPr>
            <p:spPr>
              <a:xfrm>
                <a:off x="5261995" y="5035124"/>
                <a:ext cx="6094602" cy="47711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GB" sz="2200" i="1" smtClean="0">
                          <a:solidFill>
                            <a:schemeClr val="tx1"/>
                          </a:solidFill>
                          <a:latin typeface="Cambria Math" panose="02040503050406030204" pitchFamily="18" charset="0"/>
                        </a:rPr>
                        <m:t>𝑑</m:t>
                      </m:r>
                      <m:d>
                        <m:dPr>
                          <m:ctrlPr>
                            <a:rPr lang="en-GB" sz="2200" i="1">
                              <a:solidFill>
                                <a:schemeClr val="tx1"/>
                              </a:solidFill>
                              <a:latin typeface="Cambria Math" panose="02040503050406030204" pitchFamily="18" charset="0"/>
                            </a:rPr>
                          </m:ctrlPr>
                        </m:dPr>
                        <m:e>
                          <m:r>
                            <a:rPr lang="en-GB" sz="2200" i="1">
                              <a:solidFill>
                                <a:schemeClr val="tx1"/>
                              </a:solidFill>
                              <a:latin typeface="Cambria Math" panose="02040503050406030204" pitchFamily="18" charset="0"/>
                            </a:rPr>
                            <m:t>𝑎</m:t>
                          </m:r>
                          <m:r>
                            <a:rPr lang="en-GB" sz="2200" i="0">
                              <a:solidFill>
                                <a:schemeClr val="tx1"/>
                              </a:solidFill>
                              <a:latin typeface="Cambria Math" panose="02040503050406030204" pitchFamily="18" charset="0"/>
                            </a:rPr>
                            <m:t>,</m:t>
                          </m:r>
                          <m:r>
                            <a:rPr lang="en-GB" sz="2200" i="1">
                              <a:solidFill>
                                <a:schemeClr val="tx1"/>
                              </a:solidFill>
                              <a:latin typeface="Cambria Math" panose="02040503050406030204" pitchFamily="18" charset="0"/>
                            </a:rPr>
                            <m:t>𝑏</m:t>
                          </m:r>
                        </m:e>
                      </m:d>
                      <m:r>
                        <a:rPr lang="en-GB" sz="2200" i="0">
                          <a:solidFill>
                            <a:schemeClr val="tx1"/>
                          </a:solidFill>
                          <a:latin typeface="Cambria Math" panose="02040503050406030204" pitchFamily="18" charset="0"/>
                        </a:rPr>
                        <m:t>=</m:t>
                      </m:r>
                      <m:r>
                        <a:rPr lang="en-GB" sz="2200" i="1">
                          <a:solidFill>
                            <a:schemeClr val="tx1"/>
                          </a:solidFill>
                          <a:latin typeface="Cambria Math" panose="02040503050406030204" pitchFamily="18" charset="0"/>
                        </a:rPr>
                        <m:t>𝑑</m:t>
                      </m:r>
                      <m:d>
                        <m:dPr>
                          <m:ctrlPr>
                            <a:rPr lang="en-GB" sz="2200" i="1">
                              <a:solidFill>
                                <a:schemeClr val="tx1"/>
                              </a:solidFill>
                              <a:latin typeface="Cambria Math" panose="02040503050406030204" pitchFamily="18" charset="0"/>
                            </a:rPr>
                          </m:ctrlPr>
                        </m:dPr>
                        <m:e>
                          <m:r>
                            <a:rPr lang="en-GB" sz="2200" i="1">
                              <a:solidFill>
                                <a:schemeClr val="tx1"/>
                              </a:solidFill>
                              <a:latin typeface="Cambria Math" panose="02040503050406030204" pitchFamily="18" charset="0"/>
                            </a:rPr>
                            <m:t>𝑎</m:t>
                          </m:r>
                          <m:r>
                            <a:rPr lang="en-GB" sz="2200" i="0">
                              <a:solidFill>
                                <a:schemeClr val="tx1"/>
                              </a:solidFill>
                              <a:latin typeface="Cambria Math" panose="02040503050406030204" pitchFamily="18" charset="0"/>
                            </a:rPr>
                            <m:t>, </m:t>
                          </m:r>
                          <m:r>
                            <a:rPr lang="en-GB" sz="2200" i="1">
                              <a:solidFill>
                                <a:schemeClr val="tx1"/>
                              </a:solidFill>
                              <a:latin typeface="Cambria Math" panose="02040503050406030204" pitchFamily="18" charset="0"/>
                            </a:rPr>
                            <m:t>𝑏</m:t>
                          </m:r>
                          <m:r>
                            <a:rPr lang="en-GB" sz="2200" i="0">
                              <a:solidFill>
                                <a:schemeClr val="tx1"/>
                              </a:solidFill>
                              <a:latin typeface="Cambria Math" panose="02040503050406030204" pitchFamily="18" charset="0"/>
                            </a:rPr>
                            <m:t>,</m:t>
                          </m:r>
                          <m:acc>
                            <m:accPr>
                              <m:chr m:val="̂"/>
                              <m:ctrlPr>
                                <a:rPr lang="en-GB" sz="2200" i="1">
                                  <a:solidFill>
                                    <a:schemeClr val="tx1"/>
                                  </a:solidFill>
                                  <a:latin typeface="Cambria Math" panose="02040503050406030204" pitchFamily="18" charset="0"/>
                                </a:rPr>
                              </m:ctrlPr>
                            </m:accPr>
                            <m:e>
                              <m:r>
                                <a:rPr lang="en-GB" sz="2200" i="1">
                                  <a:solidFill>
                                    <a:schemeClr val="tx1"/>
                                  </a:solidFill>
                                  <a:latin typeface="Cambria Math" panose="02040503050406030204" pitchFamily="18" charset="0"/>
                                </a:rPr>
                                <m:t>𝑓</m:t>
                              </m:r>
                            </m:e>
                          </m:acc>
                        </m:e>
                      </m:d>
                    </m:oMath>
                  </m:oMathPara>
                </a14:m>
                <a:endParaRPr lang="en-GB" sz="2200" dirty="0">
                  <a:solidFill>
                    <a:schemeClr val="tx1"/>
                  </a:solidFill>
                </a:endParaRPr>
              </a:p>
            </p:txBody>
          </p:sp>
        </mc:Choice>
        <mc:Fallback xmlns="">
          <p:sp>
            <p:nvSpPr>
              <p:cNvPr id="22" name="TextBox 21">
                <a:extLst>
                  <a:ext uri="{FF2B5EF4-FFF2-40B4-BE49-F238E27FC236}">
                    <a16:creationId xmlns:a16="http://schemas.microsoft.com/office/drawing/2014/main" id="{B9ACDF47-E5DF-6A91-39D4-C6E46CFAD978}"/>
                  </a:ext>
                </a:extLst>
              </p:cNvPr>
              <p:cNvSpPr txBox="1">
                <a:spLocks noRot="1" noChangeAspect="1" noMove="1" noResize="1" noEditPoints="1" noAdjustHandles="1" noChangeArrowheads="1" noChangeShapeType="1" noTextEdit="1"/>
              </p:cNvSpPr>
              <p:nvPr/>
            </p:nvSpPr>
            <p:spPr>
              <a:xfrm>
                <a:off x="5261995" y="5035124"/>
                <a:ext cx="6094602" cy="477118"/>
              </a:xfrm>
              <a:prstGeom prst="rect">
                <a:avLst/>
              </a:prstGeom>
              <a:blipFill>
                <a:blip r:embed="rId3"/>
                <a:stretch>
                  <a:fillRect t="-3846" b="-11538"/>
                </a:stretch>
              </a:blipFill>
            </p:spPr>
            <p:txBody>
              <a:bodyPr/>
              <a:lstStyle/>
              <a:p>
                <a:r>
                  <a:rPr lang="en-GB">
                    <a:noFill/>
                  </a:rPr>
                  <a:t> </a:t>
                </a:r>
              </a:p>
            </p:txBody>
          </p:sp>
        </mc:Fallback>
      </mc:AlternateContent>
    </p:spTree>
    <p:extLst>
      <p:ext uri="{BB962C8B-B14F-4D97-AF65-F5344CB8AC3E}">
        <p14:creationId xmlns:p14="http://schemas.microsoft.com/office/powerpoint/2010/main" val="61315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65012-86A7-DCE7-2728-39D69E66E4C5}"/>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D20244-5C73-49D4-B902-924505B83CFA}"/>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14</a:t>
            </a:fld>
            <a:endParaRPr lang="el-GR" dirty="0"/>
          </a:p>
        </p:txBody>
      </p:sp>
      <p:sp>
        <p:nvSpPr>
          <p:cNvPr id="12" name="Θέση περιεχομένου 2">
            <a:extLst>
              <a:ext uri="{FF2B5EF4-FFF2-40B4-BE49-F238E27FC236}">
                <a16:creationId xmlns:a16="http://schemas.microsoft.com/office/drawing/2014/main" id="{7048E946-968E-F344-0CF9-0D96F9E2CD45}"/>
              </a:ext>
            </a:extLst>
          </p:cNvPr>
          <p:cNvSpPr>
            <a:spLocks noGrp="1"/>
          </p:cNvSpPr>
          <p:nvPr>
            <p:ph idx="1"/>
          </p:nvPr>
        </p:nvSpPr>
        <p:spPr>
          <a:xfrm>
            <a:off x="1780843" y="787782"/>
            <a:ext cx="4632845" cy="568379"/>
          </a:xfrm>
        </p:spPr>
        <p:txBody>
          <a:bodyPr>
            <a:normAutofit fontScale="92500"/>
          </a:bodyPr>
          <a:lstStyle/>
          <a:p>
            <a:pPr marL="0" indent="0">
              <a:buFont typeface="Wingdings 3" charset="2"/>
              <a:buNone/>
            </a:pPr>
            <a:r>
              <a:rPr lang="el-GR" sz="2400" b="1" dirty="0"/>
              <a:t>Εξηγώντας μαθηματικά την </a:t>
            </a:r>
            <a:r>
              <a:rPr lang="en-GB" sz="2400" b="1" dirty="0"/>
              <a:t>MVM</a:t>
            </a:r>
            <a:endParaRPr lang="el-GR" sz="2400" b="1" dirty="0"/>
          </a:p>
        </p:txBody>
      </p:sp>
      <p:sp>
        <p:nvSpPr>
          <p:cNvPr id="2" name="Θέση περιεχομένου 2">
            <a:extLst>
              <a:ext uri="{FF2B5EF4-FFF2-40B4-BE49-F238E27FC236}">
                <a16:creationId xmlns:a16="http://schemas.microsoft.com/office/drawing/2014/main" id="{D976108A-E8AD-67D0-8805-811369D21B75}"/>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5" name="TextBox 4">
            <a:extLst>
              <a:ext uri="{FF2B5EF4-FFF2-40B4-BE49-F238E27FC236}">
                <a16:creationId xmlns:a16="http://schemas.microsoft.com/office/drawing/2014/main" id="{A4BF2541-B7B6-97D4-3255-7A590E81F327}"/>
              </a:ext>
            </a:extLst>
          </p:cNvPr>
          <p:cNvSpPr txBox="1"/>
          <p:nvPr/>
        </p:nvSpPr>
        <p:spPr>
          <a:xfrm>
            <a:off x="1780843" y="1486284"/>
            <a:ext cx="1841402" cy="430887"/>
          </a:xfrm>
          <a:prstGeom prst="rect">
            <a:avLst/>
          </a:prstGeom>
          <a:noFill/>
        </p:spPr>
        <p:txBody>
          <a:bodyPr wrap="none" rtlCol="0">
            <a:spAutoFit/>
          </a:bodyPr>
          <a:lstStyle/>
          <a:p>
            <a:r>
              <a:rPr lang="el-GR" sz="2200" b="1" dirty="0">
                <a:solidFill>
                  <a:schemeClr val="accent5">
                    <a:lumMod val="50000"/>
                  </a:schemeClr>
                </a:solidFill>
              </a:rPr>
              <a:t>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102F741F-83D6-8369-FBC7-6DE2F6BB5F63}"/>
              </a:ext>
            </a:extLst>
          </p:cNvPr>
          <p:cNvSpPr>
            <a:spLocks noChangeArrowheads="1"/>
          </p:cNvSpPr>
          <p:nvPr/>
        </p:nvSpPr>
        <p:spPr bwMode="auto">
          <a:xfrm rot="10800000" flipV="1">
            <a:off x="1780842" y="2028582"/>
            <a:ext cx="855439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Για να βρούμε την καλύτερη αντιστοίχιση, κατασκευάζεται ένας πίνακας διαφορών r(i,j): r(i,j) = b</a:t>
            </a:r>
            <a:r>
              <a:rPr lang="el-GR" sz="2000" dirty="0"/>
              <a:t>j </a:t>
            </a:r>
            <a:r>
              <a:rPr lang="el-GR" sz="2200" dirty="0"/>
              <a:t>− a</a:t>
            </a:r>
            <a:r>
              <a:rPr lang="el-GR" dirty="0"/>
              <a:t>i</a:t>
            </a:r>
            <a:r>
              <a:rPr lang="el-GR" sz="2200" dirty="0"/>
              <a:t>​ </a:t>
            </a:r>
            <a:endParaRPr kumimoji="0" lang="en-US" altLang="en-US" sz="2200" b="0" i="0" u="none" strike="noStrike" cap="none" normalizeH="0" baseline="0" dirty="0">
              <a:ln>
                <a:noFill/>
              </a:ln>
              <a:solidFill>
                <a:schemeClr val="tx1"/>
              </a:solidFill>
              <a:effectLst/>
            </a:endParaRPr>
          </a:p>
        </p:txBody>
      </p:sp>
      <p:sp>
        <p:nvSpPr>
          <p:cNvPr id="7" name="Rectangle 1">
            <a:extLst>
              <a:ext uri="{FF2B5EF4-FFF2-40B4-BE49-F238E27FC236}">
                <a16:creationId xmlns:a16="http://schemas.microsoft.com/office/drawing/2014/main" id="{F2E55C9B-A845-C064-953B-6B7924E00169}"/>
              </a:ext>
            </a:extLst>
          </p:cNvPr>
          <p:cNvSpPr>
            <a:spLocks noChangeArrowheads="1"/>
          </p:cNvSpPr>
          <p:nvPr/>
        </p:nvSpPr>
        <p:spPr bwMode="auto">
          <a:xfrm rot="10800000" flipV="1">
            <a:off x="1780842" y="2947889"/>
            <a:ext cx="975401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l-GR" sz="2200" dirty="0"/>
              <a:t>π.χ. γ</a:t>
            </a:r>
            <a:r>
              <a:rPr lang="pt-BR" sz="2200" dirty="0"/>
              <a:t>ια a=(</a:t>
            </a:r>
            <a:r>
              <a:rPr lang="pt-BR" sz="2200" dirty="0">
                <a:solidFill>
                  <a:srgbClr val="002060"/>
                </a:solidFill>
              </a:rPr>
              <a:t>1</a:t>
            </a:r>
            <a:r>
              <a:rPr lang="pt-BR" sz="2200" dirty="0"/>
              <a:t>,</a:t>
            </a:r>
            <a:r>
              <a:rPr lang="pt-BR" sz="2200" dirty="0">
                <a:solidFill>
                  <a:srgbClr val="002060"/>
                </a:solidFill>
              </a:rPr>
              <a:t>2</a:t>
            </a:r>
            <a:r>
              <a:rPr lang="pt-BR" sz="2200" dirty="0"/>
              <a:t>,</a:t>
            </a:r>
            <a:r>
              <a:rPr lang="pt-BR" sz="2200" dirty="0">
                <a:solidFill>
                  <a:srgbClr val="002060"/>
                </a:solidFill>
              </a:rPr>
              <a:t>8</a:t>
            </a:r>
            <a:r>
              <a:rPr lang="pt-BR" sz="2200" dirty="0"/>
              <a:t>,</a:t>
            </a:r>
            <a:r>
              <a:rPr lang="pt-BR" sz="2200" dirty="0">
                <a:solidFill>
                  <a:srgbClr val="002060"/>
                </a:solidFill>
              </a:rPr>
              <a:t>6</a:t>
            </a:r>
            <a:r>
              <a:rPr lang="pt-BR" sz="2200" dirty="0"/>
              <a:t>,</a:t>
            </a:r>
            <a:r>
              <a:rPr lang="pt-BR" sz="2200" dirty="0">
                <a:solidFill>
                  <a:srgbClr val="002060"/>
                </a:solidFill>
              </a:rPr>
              <a:t>8</a:t>
            </a:r>
            <a:r>
              <a:rPr lang="pt-BR" sz="2200" dirty="0"/>
              <a:t>) και b=(</a:t>
            </a:r>
            <a:r>
              <a:rPr lang="pt-BR" sz="2200" dirty="0">
                <a:solidFill>
                  <a:schemeClr val="accent6"/>
                </a:solidFill>
              </a:rPr>
              <a:t>1</a:t>
            </a:r>
            <a:r>
              <a:rPr lang="pt-BR" sz="2200" dirty="0"/>
              <a:t>,</a:t>
            </a:r>
            <a:r>
              <a:rPr lang="pt-BR" sz="2200" dirty="0">
                <a:solidFill>
                  <a:schemeClr val="accent6"/>
                </a:solidFill>
              </a:rPr>
              <a:t>2</a:t>
            </a:r>
            <a:r>
              <a:rPr lang="pt-BR" sz="2200" dirty="0"/>
              <a:t>,</a:t>
            </a:r>
            <a:r>
              <a:rPr lang="pt-BR" sz="2200" dirty="0">
                <a:solidFill>
                  <a:schemeClr val="accent6"/>
                </a:solidFill>
              </a:rPr>
              <a:t>9</a:t>
            </a:r>
            <a:r>
              <a:rPr lang="pt-BR" sz="2200" dirty="0"/>
              <a:t>,</a:t>
            </a:r>
            <a:r>
              <a:rPr lang="pt-BR" sz="2200" dirty="0">
                <a:solidFill>
                  <a:schemeClr val="accent6"/>
                </a:solidFill>
              </a:rPr>
              <a:t>3</a:t>
            </a:r>
            <a:r>
              <a:rPr lang="pt-BR" sz="2200" dirty="0"/>
              <a:t>,</a:t>
            </a:r>
            <a:r>
              <a:rPr lang="pt-BR" sz="2200" dirty="0">
                <a:solidFill>
                  <a:schemeClr val="accent6"/>
                </a:solidFill>
              </a:rPr>
              <a:t>3</a:t>
            </a:r>
            <a:r>
              <a:rPr lang="pt-BR" sz="2200" dirty="0"/>
              <a:t>,</a:t>
            </a:r>
            <a:r>
              <a:rPr lang="pt-BR" sz="2200" dirty="0">
                <a:solidFill>
                  <a:schemeClr val="accent6"/>
                </a:solidFill>
              </a:rPr>
              <a:t>5</a:t>
            </a:r>
            <a:r>
              <a:rPr lang="pt-BR" sz="2200" dirty="0"/>
              <a:t>,</a:t>
            </a:r>
            <a:r>
              <a:rPr lang="pt-BR" sz="2200" dirty="0">
                <a:solidFill>
                  <a:schemeClr val="accent6"/>
                </a:solidFill>
              </a:rPr>
              <a:t>9</a:t>
            </a:r>
            <a:r>
              <a:rPr lang="pt-BR" sz="2200" dirty="0"/>
              <a:t>):</a:t>
            </a:r>
            <a:endParaRPr kumimoji="0" lang="en-US" altLang="en-US" sz="2200" b="0" i="0" u="none" strike="noStrike" cap="none" normalizeH="0" baseline="0" dirty="0">
              <a:ln>
                <a:noFill/>
              </a:ln>
              <a:solidFill>
                <a:schemeClr val="tx1"/>
              </a:solidFill>
              <a:effectLst/>
            </a:endParaRPr>
          </a:p>
        </p:txBody>
      </p:sp>
      <p:graphicFrame>
        <p:nvGraphicFramePr>
          <p:cNvPr id="3" name="Πίνακας 2">
            <a:extLst>
              <a:ext uri="{FF2B5EF4-FFF2-40B4-BE49-F238E27FC236}">
                <a16:creationId xmlns:a16="http://schemas.microsoft.com/office/drawing/2014/main" id="{5EE218FF-09A7-EC79-7B0D-E39FA3D3D18B}"/>
              </a:ext>
            </a:extLst>
          </p:cNvPr>
          <p:cNvGraphicFramePr>
            <a:graphicFrameLocks noGrp="1"/>
          </p:cNvGraphicFramePr>
          <p:nvPr>
            <p:extLst>
              <p:ext uri="{D42A27DB-BD31-4B8C-83A1-F6EECF244321}">
                <p14:modId xmlns:p14="http://schemas.microsoft.com/office/powerpoint/2010/main" val="463283454"/>
              </p:ext>
            </p:extLst>
          </p:nvPr>
        </p:nvGraphicFramePr>
        <p:xfrm>
          <a:off x="1888293" y="3935014"/>
          <a:ext cx="4525395" cy="2256995"/>
        </p:xfrm>
        <a:graphic>
          <a:graphicData uri="http://schemas.openxmlformats.org/drawingml/2006/table">
            <a:tbl>
              <a:tblPr firstRow="1" bandRow="1">
                <a:tableStyleId>{5C22544A-7EE6-4342-B048-85BDC9FD1C3A}</a:tableStyleId>
              </a:tblPr>
              <a:tblGrid>
                <a:gridCol w="646485">
                  <a:extLst>
                    <a:ext uri="{9D8B030D-6E8A-4147-A177-3AD203B41FA5}">
                      <a16:colId xmlns:a16="http://schemas.microsoft.com/office/drawing/2014/main" val="2730036473"/>
                    </a:ext>
                  </a:extLst>
                </a:gridCol>
                <a:gridCol w="646485">
                  <a:extLst>
                    <a:ext uri="{9D8B030D-6E8A-4147-A177-3AD203B41FA5}">
                      <a16:colId xmlns:a16="http://schemas.microsoft.com/office/drawing/2014/main" val="235052017"/>
                    </a:ext>
                  </a:extLst>
                </a:gridCol>
                <a:gridCol w="646485">
                  <a:extLst>
                    <a:ext uri="{9D8B030D-6E8A-4147-A177-3AD203B41FA5}">
                      <a16:colId xmlns:a16="http://schemas.microsoft.com/office/drawing/2014/main" val="604535387"/>
                    </a:ext>
                  </a:extLst>
                </a:gridCol>
                <a:gridCol w="646485">
                  <a:extLst>
                    <a:ext uri="{9D8B030D-6E8A-4147-A177-3AD203B41FA5}">
                      <a16:colId xmlns:a16="http://schemas.microsoft.com/office/drawing/2014/main" val="4235347643"/>
                    </a:ext>
                  </a:extLst>
                </a:gridCol>
                <a:gridCol w="646485">
                  <a:extLst>
                    <a:ext uri="{9D8B030D-6E8A-4147-A177-3AD203B41FA5}">
                      <a16:colId xmlns:a16="http://schemas.microsoft.com/office/drawing/2014/main" val="1371361797"/>
                    </a:ext>
                  </a:extLst>
                </a:gridCol>
                <a:gridCol w="646485">
                  <a:extLst>
                    <a:ext uri="{9D8B030D-6E8A-4147-A177-3AD203B41FA5}">
                      <a16:colId xmlns:a16="http://schemas.microsoft.com/office/drawing/2014/main" val="3965132470"/>
                    </a:ext>
                  </a:extLst>
                </a:gridCol>
                <a:gridCol w="646485">
                  <a:extLst>
                    <a:ext uri="{9D8B030D-6E8A-4147-A177-3AD203B41FA5}">
                      <a16:colId xmlns:a16="http://schemas.microsoft.com/office/drawing/2014/main" val="3284738368"/>
                    </a:ext>
                  </a:extLst>
                </a:gridCol>
              </a:tblGrid>
              <a:tr h="451399">
                <a:tc>
                  <a:txBody>
                    <a:bodyPr/>
                    <a:lstStyle/>
                    <a:p>
                      <a:pPr algn="ctr"/>
                      <a:r>
                        <a:rPr lang="el-GR" b="1" dirty="0">
                          <a:solidFill>
                            <a:schemeClr val="accent6"/>
                          </a:solidFill>
                        </a:rPr>
                        <a:t>1</a:t>
                      </a:r>
                      <a:r>
                        <a:rPr lang="el-GR" b="1" dirty="0">
                          <a:solidFill>
                            <a:schemeClr val="bg1"/>
                          </a:solidFill>
                        </a:rPr>
                        <a:t>-</a:t>
                      </a:r>
                      <a:r>
                        <a:rPr lang="el-GR" b="1" dirty="0">
                          <a:solidFill>
                            <a:srgbClr val="002060"/>
                          </a:solidFill>
                        </a:rPr>
                        <a:t>1</a:t>
                      </a:r>
                      <a:r>
                        <a:rPr lang="el-GR" b="1" dirty="0">
                          <a:solidFill>
                            <a:schemeClr val="bg1"/>
                          </a:solidFill>
                        </a:rPr>
                        <a:t> </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2</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9</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3</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3</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5</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accent6"/>
                          </a:solidFill>
                        </a:rPr>
                        <a:t>9</a:t>
                      </a: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316373601"/>
                  </a:ext>
                </a:extLst>
              </a:tr>
              <a:tr h="451399">
                <a:tc>
                  <a:txBody>
                    <a:bodyPr/>
                    <a:lstStyle/>
                    <a:p>
                      <a:pPr algn="ctr"/>
                      <a:r>
                        <a:rPr lang="el-GR" b="1" dirty="0">
                          <a:solidFill>
                            <a:schemeClr val="bg1"/>
                          </a:solidFill>
                        </a:rPr>
                        <a:t>1-</a:t>
                      </a:r>
                      <a:r>
                        <a:rPr lang="el-GR" b="1" dirty="0">
                          <a:solidFill>
                            <a:srgbClr val="002060"/>
                          </a:solidFill>
                        </a:rPr>
                        <a:t>2</a:t>
                      </a:r>
                      <a:endParaRPr lang="en-GB"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7422403"/>
                  </a:ext>
                </a:extLst>
              </a:tr>
              <a:tr h="451399">
                <a:tc>
                  <a:txBody>
                    <a:bodyPr/>
                    <a:lstStyle/>
                    <a:p>
                      <a:pPr algn="ctr"/>
                      <a:r>
                        <a:rPr lang="el-GR" b="1" dirty="0">
                          <a:solidFill>
                            <a:schemeClr val="bg1"/>
                          </a:solidFill>
                        </a:rPr>
                        <a:t>1-</a:t>
                      </a:r>
                      <a:r>
                        <a:rPr lang="el-GR" b="1" dirty="0">
                          <a:solidFill>
                            <a:srgbClr val="002060"/>
                          </a:solidFill>
                        </a:rPr>
                        <a:t>8</a:t>
                      </a:r>
                      <a:endParaRPr lang="en-GB"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503188198"/>
                  </a:ext>
                </a:extLst>
              </a:tr>
              <a:tr h="451399">
                <a:tc>
                  <a:txBody>
                    <a:bodyPr/>
                    <a:lstStyle/>
                    <a:p>
                      <a:pPr algn="ctr"/>
                      <a:r>
                        <a:rPr lang="el-GR" b="1" dirty="0">
                          <a:solidFill>
                            <a:schemeClr val="bg1"/>
                          </a:solidFill>
                        </a:rPr>
                        <a:t>1-</a:t>
                      </a:r>
                      <a:r>
                        <a:rPr lang="el-GR" b="1" dirty="0">
                          <a:solidFill>
                            <a:srgbClr val="002060"/>
                          </a:solidFill>
                        </a:rPr>
                        <a:t>6</a:t>
                      </a:r>
                      <a:endParaRPr lang="en-GB"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048669876"/>
                  </a:ext>
                </a:extLst>
              </a:tr>
              <a:tr h="451399">
                <a:tc>
                  <a:txBody>
                    <a:bodyPr/>
                    <a:lstStyle/>
                    <a:p>
                      <a:pPr algn="ctr"/>
                      <a:r>
                        <a:rPr lang="el-GR" b="1" dirty="0">
                          <a:solidFill>
                            <a:schemeClr val="bg1"/>
                          </a:solidFill>
                        </a:rPr>
                        <a:t>1-</a:t>
                      </a:r>
                      <a:r>
                        <a:rPr lang="el-GR" b="1" dirty="0">
                          <a:solidFill>
                            <a:srgbClr val="002060"/>
                          </a:solidFill>
                        </a:rPr>
                        <a:t>8</a:t>
                      </a:r>
                      <a:endParaRPr lang="en-GB" b="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9-8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823541412"/>
                  </a:ext>
                </a:extLst>
              </a:tr>
            </a:tbl>
          </a:graphicData>
        </a:graphic>
      </p:graphicFrame>
      <p:graphicFrame>
        <p:nvGraphicFramePr>
          <p:cNvPr id="9" name="Πίνακας 8">
            <a:extLst>
              <a:ext uri="{FF2B5EF4-FFF2-40B4-BE49-F238E27FC236}">
                <a16:creationId xmlns:a16="http://schemas.microsoft.com/office/drawing/2014/main" id="{DFF3EAB5-CDBB-2839-35F0-826CD4444E63}"/>
              </a:ext>
            </a:extLst>
          </p:cNvPr>
          <p:cNvGraphicFramePr>
            <a:graphicFrameLocks noGrp="1"/>
          </p:cNvGraphicFramePr>
          <p:nvPr>
            <p:extLst>
              <p:ext uri="{D42A27DB-BD31-4B8C-83A1-F6EECF244321}">
                <p14:modId xmlns:p14="http://schemas.microsoft.com/office/powerpoint/2010/main" val="1576649093"/>
              </p:ext>
            </p:extLst>
          </p:nvPr>
        </p:nvGraphicFramePr>
        <p:xfrm>
          <a:off x="6901083" y="3935014"/>
          <a:ext cx="4525395" cy="2256995"/>
        </p:xfrm>
        <a:graphic>
          <a:graphicData uri="http://schemas.openxmlformats.org/drawingml/2006/table">
            <a:tbl>
              <a:tblPr firstRow="1" bandRow="1">
                <a:tableStyleId>{5C22544A-7EE6-4342-B048-85BDC9FD1C3A}</a:tableStyleId>
              </a:tblPr>
              <a:tblGrid>
                <a:gridCol w="646485">
                  <a:extLst>
                    <a:ext uri="{9D8B030D-6E8A-4147-A177-3AD203B41FA5}">
                      <a16:colId xmlns:a16="http://schemas.microsoft.com/office/drawing/2014/main" val="2730036473"/>
                    </a:ext>
                  </a:extLst>
                </a:gridCol>
                <a:gridCol w="646485">
                  <a:extLst>
                    <a:ext uri="{9D8B030D-6E8A-4147-A177-3AD203B41FA5}">
                      <a16:colId xmlns:a16="http://schemas.microsoft.com/office/drawing/2014/main" val="235052017"/>
                    </a:ext>
                  </a:extLst>
                </a:gridCol>
                <a:gridCol w="646485">
                  <a:extLst>
                    <a:ext uri="{9D8B030D-6E8A-4147-A177-3AD203B41FA5}">
                      <a16:colId xmlns:a16="http://schemas.microsoft.com/office/drawing/2014/main" val="604535387"/>
                    </a:ext>
                  </a:extLst>
                </a:gridCol>
                <a:gridCol w="646485">
                  <a:extLst>
                    <a:ext uri="{9D8B030D-6E8A-4147-A177-3AD203B41FA5}">
                      <a16:colId xmlns:a16="http://schemas.microsoft.com/office/drawing/2014/main" val="4235347643"/>
                    </a:ext>
                  </a:extLst>
                </a:gridCol>
                <a:gridCol w="646485">
                  <a:extLst>
                    <a:ext uri="{9D8B030D-6E8A-4147-A177-3AD203B41FA5}">
                      <a16:colId xmlns:a16="http://schemas.microsoft.com/office/drawing/2014/main" val="1371361797"/>
                    </a:ext>
                  </a:extLst>
                </a:gridCol>
                <a:gridCol w="646485">
                  <a:extLst>
                    <a:ext uri="{9D8B030D-6E8A-4147-A177-3AD203B41FA5}">
                      <a16:colId xmlns:a16="http://schemas.microsoft.com/office/drawing/2014/main" val="3965132470"/>
                    </a:ext>
                  </a:extLst>
                </a:gridCol>
                <a:gridCol w="646485">
                  <a:extLst>
                    <a:ext uri="{9D8B030D-6E8A-4147-A177-3AD203B41FA5}">
                      <a16:colId xmlns:a16="http://schemas.microsoft.com/office/drawing/2014/main" val="3284738368"/>
                    </a:ext>
                  </a:extLst>
                </a:gridCol>
              </a:tblGrid>
              <a:tr h="451399">
                <a:tc>
                  <a:txBody>
                    <a:bodyPr/>
                    <a:lstStyle/>
                    <a:p>
                      <a:pPr algn="ctr"/>
                      <a:r>
                        <a:rPr lang="el-GR" b="1">
                          <a:solidFill>
                            <a:schemeClr val="bg1"/>
                          </a:solidFill>
                        </a:rPr>
                        <a:t>0 </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a:solidFill>
                            <a:schemeClr val="bg1"/>
                          </a:solidFill>
                        </a:rPr>
                        <a:t>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4</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316373601"/>
                  </a:ext>
                </a:extLst>
              </a:tr>
              <a:tr h="451399">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0</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7422403"/>
                  </a:ext>
                </a:extLst>
              </a:tr>
              <a:tr h="451399">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503188198"/>
                  </a:ext>
                </a:extLst>
              </a:tr>
              <a:tr h="451399">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-4</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048669876"/>
                  </a:ext>
                </a:extLst>
              </a:tr>
              <a:tr h="451399">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3823541412"/>
                  </a:ext>
                </a:extLst>
              </a:tr>
            </a:tbl>
          </a:graphicData>
        </a:graphic>
      </p:graphicFrame>
      <p:sp>
        <p:nvSpPr>
          <p:cNvPr id="16" name="Τίτλος 1">
            <a:extLst>
              <a:ext uri="{FF2B5EF4-FFF2-40B4-BE49-F238E27FC236}">
                <a16:creationId xmlns:a16="http://schemas.microsoft.com/office/drawing/2014/main" id="{55F1D784-D48B-49D3-4749-C2F2A70697E3}"/>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3</a:t>
            </a:r>
            <a:r>
              <a:rPr lang="el-GR" sz="1800" dirty="0"/>
              <a:t>/</a:t>
            </a:r>
            <a:r>
              <a:rPr lang="en-GB" sz="1800" dirty="0"/>
              <a:t>6</a:t>
            </a:r>
            <a:r>
              <a:rPr lang="el-GR" sz="1800" dirty="0"/>
              <a:t>)</a:t>
            </a:r>
          </a:p>
        </p:txBody>
      </p:sp>
    </p:spTree>
    <p:extLst>
      <p:ext uri="{BB962C8B-B14F-4D97-AF65-F5344CB8AC3E}">
        <p14:creationId xmlns:p14="http://schemas.microsoft.com/office/powerpoint/2010/main" val="3471752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A4B301-745D-8D8E-9806-315754A48308}"/>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058F248-0CC2-0435-A49F-2DB4E56A163E}"/>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15</a:t>
            </a:fld>
            <a:endParaRPr lang="el-GR" dirty="0"/>
          </a:p>
        </p:txBody>
      </p:sp>
      <p:sp>
        <p:nvSpPr>
          <p:cNvPr id="12" name="Θέση περιεχομένου 2">
            <a:extLst>
              <a:ext uri="{FF2B5EF4-FFF2-40B4-BE49-F238E27FC236}">
                <a16:creationId xmlns:a16="http://schemas.microsoft.com/office/drawing/2014/main" id="{598446F5-CC7E-1DB4-AD27-4F86DB89046A}"/>
              </a:ext>
            </a:extLst>
          </p:cNvPr>
          <p:cNvSpPr>
            <a:spLocks noGrp="1"/>
          </p:cNvSpPr>
          <p:nvPr>
            <p:ph idx="1"/>
          </p:nvPr>
        </p:nvSpPr>
        <p:spPr>
          <a:xfrm>
            <a:off x="1780843" y="787782"/>
            <a:ext cx="4632845" cy="568379"/>
          </a:xfrm>
        </p:spPr>
        <p:txBody>
          <a:bodyPr>
            <a:normAutofit fontScale="92500"/>
          </a:bodyPr>
          <a:lstStyle/>
          <a:p>
            <a:pPr marL="0" indent="0">
              <a:buFont typeface="Wingdings 3" charset="2"/>
              <a:buNone/>
            </a:pPr>
            <a:r>
              <a:rPr lang="el-GR" sz="2400" b="1" dirty="0"/>
              <a:t>Εξηγώντας μαθηματικά την </a:t>
            </a:r>
            <a:r>
              <a:rPr lang="en-GB" sz="2400" b="1" dirty="0"/>
              <a:t>MVM</a:t>
            </a:r>
            <a:endParaRPr lang="el-GR" sz="2400" b="1" dirty="0"/>
          </a:p>
        </p:txBody>
      </p:sp>
      <p:sp>
        <p:nvSpPr>
          <p:cNvPr id="2" name="Θέση περιεχομένου 2">
            <a:extLst>
              <a:ext uri="{FF2B5EF4-FFF2-40B4-BE49-F238E27FC236}">
                <a16:creationId xmlns:a16="http://schemas.microsoft.com/office/drawing/2014/main" id="{5C8ABADD-EF4A-D0FB-549C-73A10117CAAA}"/>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5" name="TextBox 4">
            <a:extLst>
              <a:ext uri="{FF2B5EF4-FFF2-40B4-BE49-F238E27FC236}">
                <a16:creationId xmlns:a16="http://schemas.microsoft.com/office/drawing/2014/main" id="{6D04C845-79F9-BB7E-CD7E-A3E3C51B0343}"/>
              </a:ext>
            </a:extLst>
          </p:cNvPr>
          <p:cNvSpPr txBox="1"/>
          <p:nvPr/>
        </p:nvSpPr>
        <p:spPr>
          <a:xfrm>
            <a:off x="1780842" y="1377944"/>
            <a:ext cx="1841402" cy="430887"/>
          </a:xfrm>
          <a:prstGeom prst="rect">
            <a:avLst/>
          </a:prstGeom>
          <a:noFill/>
        </p:spPr>
        <p:txBody>
          <a:bodyPr wrap="none" rtlCol="0">
            <a:spAutoFit/>
          </a:bodyPr>
          <a:lstStyle/>
          <a:p>
            <a:r>
              <a:rPr lang="el-GR" sz="2200" b="1" dirty="0">
                <a:solidFill>
                  <a:schemeClr val="accent5">
                    <a:lumMod val="50000"/>
                  </a:schemeClr>
                </a:solidFill>
              </a:rPr>
              <a:t>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D6B8A10D-3802-1A33-FC7C-D2FDD627A085}"/>
              </a:ext>
            </a:extLst>
          </p:cNvPr>
          <p:cNvSpPr>
            <a:spLocks noChangeArrowheads="1"/>
          </p:cNvSpPr>
          <p:nvPr/>
        </p:nvSpPr>
        <p:spPr bwMode="auto">
          <a:xfrm rot="10800000" flipV="1">
            <a:off x="1780842" y="2009169"/>
            <a:ext cx="855439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Σχηματίζουμε μια διαδρομή αντιμετωπίζοντας τον πίνακα ως ένα κατευθυνόμενο γράφημα:</a:t>
            </a:r>
            <a:endParaRPr kumimoji="0" lang="en-US" altLang="en-US" sz="2200" b="0" i="0" u="none" strike="noStrike" cap="none" normalizeH="0" baseline="0" dirty="0">
              <a:ln>
                <a:noFill/>
              </a:ln>
              <a:solidFill>
                <a:schemeClr val="tx1"/>
              </a:solidFill>
              <a:effectLst/>
            </a:endParaRPr>
          </a:p>
        </p:txBody>
      </p:sp>
      <p:sp>
        <p:nvSpPr>
          <p:cNvPr id="7" name="Rectangle 1">
            <a:extLst>
              <a:ext uri="{FF2B5EF4-FFF2-40B4-BE49-F238E27FC236}">
                <a16:creationId xmlns:a16="http://schemas.microsoft.com/office/drawing/2014/main" id="{B34ED444-1A73-C9C2-9F3B-98042EE0D5A8}"/>
              </a:ext>
            </a:extLst>
          </p:cNvPr>
          <p:cNvSpPr>
            <a:spLocks noChangeArrowheads="1"/>
          </p:cNvSpPr>
          <p:nvPr/>
        </p:nvSpPr>
        <p:spPr bwMode="auto">
          <a:xfrm rot="10800000" flipV="1">
            <a:off x="1780842" y="2875002"/>
            <a:ext cx="975401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l-GR" altLang="en-US" sz="2200" dirty="0"/>
              <a:t>Πηγαίνουμε από το</a:t>
            </a:r>
            <a:r>
              <a:rPr lang="en-GB" altLang="en-US" sz="2200" dirty="0"/>
              <a:t> </a:t>
            </a:r>
            <a:r>
              <a:rPr lang="el-GR" altLang="en-US" sz="2200" dirty="0"/>
              <a:t>κελί </a:t>
            </a:r>
            <a:r>
              <a:rPr lang="en-GB" altLang="en-US" sz="2200" b="1" dirty="0">
                <a:solidFill>
                  <a:schemeClr val="accent5">
                    <a:lumMod val="50000"/>
                  </a:schemeClr>
                </a:solidFill>
              </a:rPr>
              <a:t>r</a:t>
            </a:r>
            <a:r>
              <a:rPr lang="en-GB" altLang="en-US" b="1" dirty="0">
                <a:solidFill>
                  <a:schemeClr val="accent5">
                    <a:lumMod val="50000"/>
                  </a:schemeClr>
                </a:solidFill>
              </a:rPr>
              <a:t>(i,j) </a:t>
            </a:r>
            <a:r>
              <a:rPr lang="el-GR" altLang="en-US" sz="2200" dirty="0"/>
              <a:t>σε ένα κελί </a:t>
            </a:r>
            <a:r>
              <a:rPr lang="en-GB" altLang="en-US" sz="2200" b="1" dirty="0">
                <a:solidFill>
                  <a:schemeClr val="accent5">
                    <a:lumMod val="50000"/>
                  </a:schemeClr>
                </a:solidFill>
              </a:rPr>
              <a:t>r</a:t>
            </a:r>
            <a:r>
              <a:rPr lang="en-GB" altLang="en-US" b="1" dirty="0">
                <a:solidFill>
                  <a:schemeClr val="accent5">
                    <a:lumMod val="50000"/>
                  </a:schemeClr>
                </a:solidFill>
              </a:rPr>
              <a:t>(k,l) </a:t>
            </a:r>
            <a:r>
              <a:rPr lang="el-GR" altLang="en-US" sz="2200" dirty="0"/>
              <a:t>για το οποίο πρέπει να ισχύουν:</a:t>
            </a:r>
          </a:p>
          <a:p>
            <a:pPr marL="0" marR="0" lvl="0" indent="0" algn="l" defTabSz="914400" rtl="0" eaLnBrk="0" fontAlgn="base" latinLnBrk="0" hangingPunct="0">
              <a:lnSpc>
                <a:spcPct val="100000"/>
              </a:lnSpc>
              <a:spcBef>
                <a:spcPct val="0"/>
              </a:spcBef>
              <a:spcAft>
                <a:spcPct val="0"/>
              </a:spcAft>
              <a:buClrTx/>
              <a:buSzTx/>
              <a:tabLst/>
            </a:pPr>
            <a:endParaRPr lang="el-GR" altLang="en-US" sz="2200" dirty="0"/>
          </a:p>
          <a:p>
            <a:pPr marR="0" lvl="0" algn="l" defTabSz="914400" rtl="0" eaLnBrk="0" fontAlgn="base" latinLnBrk="0" hangingPunct="0">
              <a:lnSpc>
                <a:spcPct val="100000"/>
              </a:lnSpc>
              <a:spcBef>
                <a:spcPct val="0"/>
              </a:spcBef>
              <a:spcAft>
                <a:spcPct val="0"/>
              </a:spcAft>
              <a:buClrTx/>
              <a:buSzTx/>
              <a:tabLst/>
            </a:pPr>
            <a:r>
              <a:rPr lang="el-GR" altLang="en-US" sz="2200" dirty="0"/>
              <a:t>                                                    </a:t>
            </a:r>
            <a:r>
              <a:rPr lang="en-GB" altLang="en-US" sz="2200" dirty="0"/>
              <a:t>k</a:t>
            </a:r>
            <a:r>
              <a:rPr kumimoji="0" lang="en-GB" altLang="en-US" sz="2200" b="0" i="0" u="none" strike="noStrike" cap="none" normalizeH="0" baseline="0" dirty="0">
                <a:ln>
                  <a:noFill/>
                </a:ln>
                <a:solidFill>
                  <a:schemeClr val="tx1"/>
                </a:solidFill>
                <a:effectLst/>
              </a:rPr>
              <a:t> – i =1</a:t>
            </a:r>
            <a:r>
              <a:rPr kumimoji="0" lang="el-GR" altLang="en-US" sz="2200" b="0" i="0" u="none" strike="noStrike" cap="none" normalizeH="0" baseline="0" dirty="0">
                <a:ln>
                  <a:noFill/>
                </a:ln>
                <a:solidFill>
                  <a:schemeClr val="tx1"/>
                </a:solidFill>
                <a:effectLst/>
              </a:rPr>
              <a:t>   </a:t>
            </a:r>
            <a:r>
              <a:rPr kumimoji="0" lang="el-GR" altLang="en-US" sz="2200" b="1" i="0" u="none" strike="noStrike" cap="none" normalizeH="0" baseline="0" dirty="0">
                <a:ln>
                  <a:noFill/>
                </a:ln>
                <a:solidFill>
                  <a:schemeClr val="accent5">
                    <a:lumMod val="50000"/>
                  </a:schemeClr>
                </a:solidFill>
                <a:effectLst/>
              </a:rPr>
              <a:t> &amp;     </a:t>
            </a:r>
            <a:r>
              <a:rPr lang="en-GB" altLang="en-US" sz="2200" dirty="0"/>
              <a:t>j &gt; l</a:t>
            </a:r>
            <a:r>
              <a:rPr lang="el-GR" altLang="en-US" sz="2200" dirty="0"/>
              <a:t>  </a:t>
            </a:r>
            <a:endParaRPr kumimoji="0" lang="en-US" altLang="en-US" sz="2200" b="0" i="0" u="none" strike="noStrike" cap="none" normalizeH="0" baseline="0" dirty="0">
              <a:ln>
                <a:noFill/>
              </a:ln>
              <a:solidFill>
                <a:schemeClr val="tx1"/>
              </a:solidFill>
              <a:effectLst/>
            </a:endParaRPr>
          </a:p>
        </p:txBody>
      </p:sp>
      <p:sp>
        <p:nvSpPr>
          <p:cNvPr id="10" name="Ορθογώνιο: Στρογγύλεμα γωνιών 9">
            <a:extLst>
              <a:ext uri="{FF2B5EF4-FFF2-40B4-BE49-F238E27FC236}">
                <a16:creationId xmlns:a16="http://schemas.microsoft.com/office/drawing/2014/main" id="{1D1600C0-C406-2DF7-5C03-0D391BBB3021}"/>
              </a:ext>
            </a:extLst>
          </p:cNvPr>
          <p:cNvSpPr/>
          <p:nvPr/>
        </p:nvSpPr>
        <p:spPr>
          <a:xfrm>
            <a:off x="5026194" y="3562542"/>
            <a:ext cx="1031845" cy="420457"/>
          </a:xfrm>
          <a:prstGeom prst="roundRect">
            <a:avLst/>
          </a:prstGeom>
          <a:noFill/>
          <a:ln w="28575">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Ορθογώνιο: Στρογγύλεμα γωνιών 10">
            <a:extLst>
              <a:ext uri="{FF2B5EF4-FFF2-40B4-BE49-F238E27FC236}">
                <a16:creationId xmlns:a16="http://schemas.microsoft.com/office/drawing/2014/main" id="{87DB9D0D-41BD-C3AB-D647-ECC7B3AAE4D9}"/>
              </a:ext>
            </a:extLst>
          </p:cNvPr>
          <p:cNvSpPr/>
          <p:nvPr/>
        </p:nvSpPr>
        <p:spPr>
          <a:xfrm>
            <a:off x="6544813" y="3562542"/>
            <a:ext cx="711666" cy="420457"/>
          </a:xfrm>
          <a:prstGeom prst="roundRect">
            <a:avLst/>
          </a:prstGeom>
          <a:noFill/>
          <a:ln w="28575">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
            <a:extLst>
              <a:ext uri="{FF2B5EF4-FFF2-40B4-BE49-F238E27FC236}">
                <a16:creationId xmlns:a16="http://schemas.microsoft.com/office/drawing/2014/main" id="{6D5AC6CF-2D3C-9ABD-8ED4-0CE3E1871622}"/>
              </a:ext>
            </a:extLst>
          </p:cNvPr>
          <p:cNvSpPr>
            <a:spLocks noChangeArrowheads="1"/>
          </p:cNvSpPr>
          <p:nvPr/>
        </p:nvSpPr>
        <p:spPr bwMode="auto">
          <a:xfrm rot="10800000" flipV="1">
            <a:off x="1818881" y="4371769"/>
            <a:ext cx="982511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Ο στόχος είναι να βρεθεί η διαδρομή με το μικρότερο συνολικό κόστος, όπου το κόστος ορίζεται</a:t>
            </a:r>
            <a:r>
              <a:rPr lang="en-GB" sz="2200" dirty="0"/>
              <a:t> </a:t>
            </a:r>
            <a:r>
              <a:rPr lang="el-GR" sz="2200" dirty="0"/>
              <a:t>από την συνάρτηση </a:t>
            </a:r>
            <a:r>
              <a:rPr lang="en-GB" sz="2200" dirty="0"/>
              <a:t>linkcost</a:t>
            </a:r>
            <a:r>
              <a:rPr lang="el-GR" sz="2200" dirty="0"/>
              <a:t>:</a:t>
            </a:r>
            <a:endParaRPr kumimoji="0" lang="en-US" altLang="en-US" sz="2200" b="0" i="0" u="none" strike="noStrike" cap="none" normalizeH="0" baseline="0" dirty="0">
              <a:ln>
                <a:noFill/>
              </a:ln>
              <a:solidFill>
                <a:schemeClr val="tx1"/>
              </a:solidFill>
              <a:effectLst/>
            </a:endParaRPr>
          </a:p>
        </p:txBody>
      </p:sp>
      <p:sp>
        <p:nvSpPr>
          <p:cNvPr id="17" name="Τίτλος 1">
            <a:extLst>
              <a:ext uri="{FF2B5EF4-FFF2-40B4-BE49-F238E27FC236}">
                <a16:creationId xmlns:a16="http://schemas.microsoft.com/office/drawing/2014/main" id="{10B22079-D5FB-0AD4-C6B1-94AFA40D9D23}"/>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4</a:t>
            </a:r>
            <a:r>
              <a:rPr lang="el-GR" sz="1800" dirty="0"/>
              <a:t>/</a:t>
            </a:r>
            <a:r>
              <a:rPr lang="en-GB" sz="1800" dirty="0"/>
              <a:t>6</a:t>
            </a:r>
            <a:r>
              <a:rPr lang="el-GR" sz="1800" dirty="0"/>
              <a:t>)</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CE0788AC-1055-9FC9-95F3-41940A31FC31}"/>
                  </a:ext>
                </a:extLst>
              </p:cNvPr>
              <p:cNvSpPr txBox="1"/>
              <p:nvPr/>
            </p:nvSpPr>
            <p:spPr>
              <a:xfrm>
                <a:off x="4411210" y="5529981"/>
                <a:ext cx="6094602" cy="498855"/>
              </a:xfrm>
              <a:prstGeom prst="rect">
                <a:avLst/>
              </a:prstGeom>
              <a:noFill/>
            </p:spPr>
            <p:txBody>
              <a:bodyPr wrap="square">
                <a:spAutoFit/>
              </a:bodyPr>
              <a:lstStyle/>
              <a:p>
                <a:r>
                  <a:rPr lang="en-GB" sz="2400" i="1" dirty="0">
                    <a:effectLst/>
                    <a:latin typeface="Cambria Math" panose="02040503050406030204" pitchFamily="18" charset="0"/>
                    <a:ea typeface="Aptos" panose="020B0004020202020204" pitchFamily="34" charset="0"/>
                    <a:cs typeface="Calibri" panose="020F0502020204030204" pitchFamily="34" charset="0"/>
                  </a:rPr>
                  <a:t>linkcost (</a:t>
                </a:r>
                <a14:m>
                  <m:oMath xmlns:m="http://schemas.openxmlformats.org/officeDocument/2006/math">
                    <m:sSub>
                      <m:sSubPr>
                        <m:ctrlPr>
                          <a:rPr lang="en-GB" sz="2400" i="1">
                            <a:effectLst/>
                            <a:latin typeface="Cambria Math" panose="02040503050406030204" pitchFamily="18" charset="0"/>
                            <a:cs typeface="Calibri" panose="020F0502020204030204" pitchFamily="34" charset="0"/>
                          </a:rPr>
                        </m:ctrlPr>
                      </m:sSubPr>
                      <m:e>
                        <m:r>
                          <a:rPr lang="en-GB" sz="2400" i="1">
                            <a:effectLst/>
                            <a:latin typeface="Cambria Math" panose="02040503050406030204" pitchFamily="18" charset="0"/>
                            <a:ea typeface="Aptos" panose="020B0004020202020204" pitchFamily="34" charset="0"/>
                            <a:cs typeface="Calibri" panose="020F0502020204030204" pitchFamily="34" charset="0"/>
                          </a:rPr>
                          <m:t>𝑟</m:t>
                        </m:r>
                      </m:e>
                      <m:sub>
                        <m:r>
                          <a:rPr lang="en-GB" sz="2400" i="1">
                            <a:effectLst/>
                            <a:latin typeface="Cambria Math" panose="02040503050406030204" pitchFamily="18" charset="0"/>
                            <a:ea typeface="Aptos" panose="020B0004020202020204" pitchFamily="34" charset="0"/>
                            <a:cs typeface="Calibri" panose="020F0502020204030204" pitchFamily="34" charset="0"/>
                          </a:rPr>
                          <m:t>𝑖</m:t>
                        </m:r>
                        <m:r>
                          <a:rPr lang="en-GB" sz="2400" i="1">
                            <a:effectLst/>
                            <a:latin typeface="Cambria Math" panose="02040503050406030204" pitchFamily="18" charset="0"/>
                            <a:ea typeface="Aptos" panose="020B0004020202020204" pitchFamily="34" charset="0"/>
                            <a:cs typeface="Calibri" panose="020F0502020204030204" pitchFamily="34" charset="0"/>
                          </a:rPr>
                          <m:t>, </m:t>
                        </m:r>
                        <m:r>
                          <a:rPr lang="en-GB" sz="2400" i="1">
                            <a:effectLst/>
                            <a:latin typeface="Cambria Math" panose="02040503050406030204" pitchFamily="18" charset="0"/>
                            <a:ea typeface="Aptos" panose="020B0004020202020204" pitchFamily="34" charset="0"/>
                            <a:cs typeface="Calibri" panose="020F0502020204030204" pitchFamily="34" charset="0"/>
                          </a:rPr>
                          <m:t>𝑗</m:t>
                        </m:r>
                      </m:sub>
                    </m:sSub>
                    <m:r>
                      <a:rPr lang="en-GB" sz="2400" i="1">
                        <a:effectLst/>
                        <a:latin typeface="Cambria Math" panose="02040503050406030204" pitchFamily="18" charset="0"/>
                        <a:ea typeface="Aptos" panose="020B0004020202020204" pitchFamily="34" charset="0"/>
                        <a:cs typeface="Calibri" panose="020F0502020204030204" pitchFamily="34" charset="0"/>
                      </a:rPr>
                      <m:t>, </m:t>
                    </m:r>
                    <m:sSub>
                      <m:sSubPr>
                        <m:ctrlPr>
                          <a:rPr lang="en-GB" sz="2400" i="1">
                            <a:effectLst/>
                            <a:latin typeface="Cambria Math" panose="02040503050406030204" pitchFamily="18" charset="0"/>
                            <a:cs typeface="Calibri" panose="020F0502020204030204" pitchFamily="34" charset="0"/>
                          </a:rPr>
                        </m:ctrlPr>
                      </m:sSubPr>
                      <m:e>
                        <m:r>
                          <a:rPr lang="en-GB" sz="2400" i="1">
                            <a:effectLst/>
                            <a:latin typeface="Cambria Math" panose="02040503050406030204" pitchFamily="18" charset="0"/>
                            <a:ea typeface="Aptos" panose="020B0004020202020204" pitchFamily="34" charset="0"/>
                            <a:cs typeface="Calibri" panose="020F0502020204030204" pitchFamily="34" charset="0"/>
                          </a:rPr>
                          <m:t>𝑟</m:t>
                        </m:r>
                      </m:e>
                      <m:sub>
                        <m:r>
                          <a:rPr lang="en-GB" sz="2400" i="1">
                            <a:effectLst/>
                            <a:latin typeface="Cambria Math" panose="02040503050406030204" pitchFamily="18" charset="0"/>
                            <a:ea typeface="Aptos" panose="020B0004020202020204" pitchFamily="34" charset="0"/>
                            <a:cs typeface="Calibri" panose="020F0502020204030204" pitchFamily="34" charset="0"/>
                          </a:rPr>
                          <m:t>𝑘</m:t>
                        </m:r>
                        <m:r>
                          <a:rPr lang="en-GB" sz="2400" i="1">
                            <a:effectLst/>
                            <a:latin typeface="Cambria Math" panose="02040503050406030204" pitchFamily="18" charset="0"/>
                            <a:ea typeface="Aptos" panose="020B0004020202020204" pitchFamily="34" charset="0"/>
                            <a:cs typeface="Calibri" panose="020F0502020204030204" pitchFamily="34" charset="0"/>
                          </a:rPr>
                          <m:t>,</m:t>
                        </m:r>
                        <m:r>
                          <a:rPr lang="en-GB" sz="2400" i="1">
                            <a:effectLst/>
                            <a:latin typeface="Cambria Math" panose="02040503050406030204" pitchFamily="18" charset="0"/>
                            <a:ea typeface="Aptos" panose="020B0004020202020204" pitchFamily="34" charset="0"/>
                            <a:cs typeface="Calibri" panose="020F0502020204030204" pitchFamily="34" charset="0"/>
                          </a:rPr>
                          <m:t>𝑙</m:t>
                        </m:r>
                      </m:sub>
                    </m:sSub>
                    <m:r>
                      <a:rPr lang="en-GB" sz="2400" i="1">
                        <a:effectLst/>
                        <a:latin typeface="Cambria Math" panose="02040503050406030204" pitchFamily="18" charset="0"/>
                        <a:ea typeface="Aptos" panose="020B0004020202020204" pitchFamily="34" charset="0"/>
                        <a:cs typeface="Calibri" panose="020F0502020204030204" pitchFamily="34" charset="0"/>
                      </a:rPr>
                      <m:t>)=</m:t>
                    </m:r>
                    <m:sSup>
                      <m:sSupPr>
                        <m:ctrlPr>
                          <a:rPr lang="en-GB" sz="2400" i="1">
                            <a:effectLst/>
                            <a:latin typeface="Cambria Math" panose="02040503050406030204" pitchFamily="18" charset="0"/>
                            <a:cs typeface="Calibri" panose="020F0502020204030204" pitchFamily="34" charset="0"/>
                          </a:rPr>
                        </m:ctrlPr>
                      </m:sSupPr>
                      <m:e>
                        <m:r>
                          <a:rPr lang="en-GB" sz="2400" i="1">
                            <a:effectLst/>
                            <a:latin typeface="Cambria Math" panose="02040503050406030204" pitchFamily="18" charset="0"/>
                            <a:ea typeface="Aptos" panose="020B0004020202020204" pitchFamily="34" charset="0"/>
                            <a:cs typeface="Calibri" panose="020F0502020204030204" pitchFamily="34" charset="0"/>
                          </a:rPr>
                          <m:t>(</m:t>
                        </m:r>
                        <m:sSub>
                          <m:sSubPr>
                            <m:ctrlPr>
                              <a:rPr lang="en-GB" sz="2400" i="1">
                                <a:effectLst/>
                                <a:latin typeface="Cambria Math" panose="02040503050406030204" pitchFamily="18" charset="0"/>
                                <a:cs typeface="Calibri" panose="020F0502020204030204" pitchFamily="34" charset="0"/>
                              </a:rPr>
                            </m:ctrlPr>
                          </m:sSubPr>
                          <m:e>
                            <m:r>
                              <a:rPr lang="en-GB" sz="2400" i="1">
                                <a:effectLst/>
                                <a:latin typeface="Cambria Math" panose="02040503050406030204" pitchFamily="18" charset="0"/>
                                <a:ea typeface="Aptos" panose="020B0004020202020204" pitchFamily="34" charset="0"/>
                                <a:cs typeface="Calibri" panose="020F0502020204030204" pitchFamily="34" charset="0"/>
                              </a:rPr>
                              <m:t>𝑟</m:t>
                            </m:r>
                          </m:e>
                          <m:sub>
                            <m:r>
                              <a:rPr lang="en-GB" sz="2400" i="1">
                                <a:effectLst/>
                                <a:latin typeface="Cambria Math" panose="02040503050406030204" pitchFamily="18" charset="0"/>
                                <a:ea typeface="Aptos" panose="020B0004020202020204" pitchFamily="34" charset="0"/>
                                <a:cs typeface="Calibri" panose="020F0502020204030204" pitchFamily="34" charset="0"/>
                              </a:rPr>
                              <m:t>𝑘</m:t>
                            </m:r>
                            <m:r>
                              <a:rPr lang="en-GB" sz="2400" i="1">
                                <a:effectLst/>
                                <a:latin typeface="Cambria Math" panose="02040503050406030204" pitchFamily="18" charset="0"/>
                                <a:ea typeface="Aptos" panose="020B0004020202020204" pitchFamily="34" charset="0"/>
                                <a:cs typeface="Calibri" panose="020F0502020204030204" pitchFamily="34" charset="0"/>
                              </a:rPr>
                              <m:t>,</m:t>
                            </m:r>
                            <m:r>
                              <a:rPr lang="en-GB" sz="2400" i="1">
                                <a:effectLst/>
                                <a:latin typeface="Cambria Math" panose="02040503050406030204" pitchFamily="18" charset="0"/>
                                <a:ea typeface="Aptos" panose="020B0004020202020204" pitchFamily="34" charset="0"/>
                                <a:cs typeface="Calibri" panose="020F0502020204030204" pitchFamily="34" charset="0"/>
                              </a:rPr>
                              <m:t>𝑙</m:t>
                            </m:r>
                          </m:sub>
                        </m:sSub>
                        <m:r>
                          <a:rPr lang="en-GB" sz="2400" i="1">
                            <a:effectLst/>
                            <a:latin typeface="Cambria Math" panose="02040503050406030204" pitchFamily="18" charset="0"/>
                            <a:ea typeface="Aptos" panose="020B0004020202020204" pitchFamily="34" charset="0"/>
                            <a:cs typeface="Calibri" panose="020F0502020204030204" pitchFamily="34" charset="0"/>
                          </a:rPr>
                          <m:t>)</m:t>
                        </m:r>
                      </m:e>
                      <m:sup>
                        <m:r>
                          <a:rPr lang="en-GB" sz="2400" i="1">
                            <a:effectLst/>
                            <a:latin typeface="Cambria Math" panose="02040503050406030204" pitchFamily="18" charset="0"/>
                            <a:ea typeface="Aptos" panose="020B0004020202020204" pitchFamily="34" charset="0"/>
                            <a:cs typeface="Calibri" panose="020F0502020204030204" pitchFamily="34" charset="0"/>
                          </a:rPr>
                          <m:t>2</m:t>
                        </m:r>
                      </m:sup>
                    </m:sSup>
                  </m:oMath>
                </a14:m>
                <a:endParaRPr lang="en-GB" sz="2400" dirty="0"/>
              </a:p>
            </p:txBody>
          </p:sp>
        </mc:Choice>
        <mc:Fallback xmlns="">
          <p:sp>
            <p:nvSpPr>
              <p:cNvPr id="20" name="TextBox 19">
                <a:extLst>
                  <a:ext uri="{FF2B5EF4-FFF2-40B4-BE49-F238E27FC236}">
                    <a16:creationId xmlns:a16="http://schemas.microsoft.com/office/drawing/2014/main" id="{CE0788AC-1055-9FC9-95F3-41940A31FC31}"/>
                  </a:ext>
                </a:extLst>
              </p:cNvPr>
              <p:cNvSpPr txBox="1">
                <a:spLocks noRot="1" noChangeAspect="1" noMove="1" noResize="1" noEditPoints="1" noAdjustHandles="1" noChangeArrowheads="1" noChangeShapeType="1" noTextEdit="1"/>
              </p:cNvSpPr>
              <p:nvPr/>
            </p:nvSpPr>
            <p:spPr>
              <a:xfrm>
                <a:off x="4411210" y="5529981"/>
                <a:ext cx="6094602" cy="498855"/>
              </a:xfrm>
              <a:prstGeom prst="rect">
                <a:avLst/>
              </a:prstGeom>
              <a:blipFill>
                <a:blip r:embed="rId2"/>
                <a:stretch>
                  <a:fillRect l="-1602" t="-9756" b="-19512"/>
                </a:stretch>
              </a:blipFill>
            </p:spPr>
            <p:txBody>
              <a:bodyPr/>
              <a:lstStyle/>
              <a:p>
                <a:r>
                  <a:rPr lang="en-GB">
                    <a:noFill/>
                  </a:rPr>
                  <a:t> </a:t>
                </a:r>
              </a:p>
            </p:txBody>
          </p:sp>
        </mc:Fallback>
      </mc:AlternateContent>
    </p:spTree>
    <p:extLst>
      <p:ext uri="{BB962C8B-B14F-4D97-AF65-F5344CB8AC3E}">
        <p14:creationId xmlns:p14="http://schemas.microsoft.com/office/powerpoint/2010/main" val="388383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CD1B-BA28-3A3F-EF1B-74F5DCB38E89}"/>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CC022E-DB29-1837-1BE2-F37EAA8CACFC}"/>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16</a:t>
            </a:fld>
            <a:endParaRPr lang="el-GR" dirty="0"/>
          </a:p>
        </p:txBody>
      </p:sp>
      <p:sp>
        <p:nvSpPr>
          <p:cNvPr id="12" name="Θέση περιεχομένου 2">
            <a:extLst>
              <a:ext uri="{FF2B5EF4-FFF2-40B4-BE49-F238E27FC236}">
                <a16:creationId xmlns:a16="http://schemas.microsoft.com/office/drawing/2014/main" id="{B80F6A0C-A6DA-FA8E-A476-168929AD4637}"/>
              </a:ext>
            </a:extLst>
          </p:cNvPr>
          <p:cNvSpPr>
            <a:spLocks noGrp="1"/>
          </p:cNvSpPr>
          <p:nvPr>
            <p:ph idx="1"/>
          </p:nvPr>
        </p:nvSpPr>
        <p:spPr>
          <a:xfrm>
            <a:off x="1780843" y="787782"/>
            <a:ext cx="4632845" cy="568379"/>
          </a:xfrm>
        </p:spPr>
        <p:txBody>
          <a:bodyPr>
            <a:normAutofit fontScale="92500"/>
          </a:bodyPr>
          <a:lstStyle/>
          <a:p>
            <a:pPr marL="0" indent="0">
              <a:buFont typeface="Wingdings 3" charset="2"/>
              <a:buNone/>
            </a:pPr>
            <a:r>
              <a:rPr lang="el-GR" sz="2400" b="1" dirty="0"/>
              <a:t>Εξηγώντας μαθηματικά την </a:t>
            </a:r>
            <a:r>
              <a:rPr lang="en-GB" sz="2400" b="1" dirty="0"/>
              <a:t>MVM</a:t>
            </a:r>
            <a:endParaRPr lang="el-GR" sz="2400" b="1" dirty="0"/>
          </a:p>
        </p:txBody>
      </p:sp>
      <p:sp>
        <p:nvSpPr>
          <p:cNvPr id="5" name="TextBox 4">
            <a:extLst>
              <a:ext uri="{FF2B5EF4-FFF2-40B4-BE49-F238E27FC236}">
                <a16:creationId xmlns:a16="http://schemas.microsoft.com/office/drawing/2014/main" id="{C46B04E2-0E9B-BAB3-0ADD-B05E6AD1B301}"/>
              </a:ext>
            </a:extLst>
          </p:cNvPr>
          <p:cNvSpPr txBox="1"/>
          <p:nvPr/>
        </p:nvSpPr>
        <p:spPr>
          <a:xfrm>
            <a:off x="1780842" y="1377944"/>
            <a:ext cx="1841402" cy="430887"/>
          </a:xfrm>
          <a:prstGeom prst="rect">
            <a:avLst/>
          </a:prstGeom>
          <a:noFill/>
        </p:spPr>
        <p:txBody>
          <a:bodyPr wrap="none" rtlCol="0">
            <a:spAutoFit/>
          </a:bodyPr>
          <a:lstStyle/>
          <a:p>
            <a:r>
              <a:rPr lang="el-GR" sz="2200" b="1" dirty="0">
                <a:solidFill>
                  <a:schemeClr val="accent5">
                    <a:lumMod val="50000"/>
                  </a:schemeClr>
                </a:solidFill>
              </a:rPr>
              <a:t>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509ED322-0971-3ECA-8593-A4D0A571735D}"/>
              </a:ext>
            </a:extLst>
          </p:cNvPr>
          <p:cNvSpPr>
            <a:spLocks noChangeArrowheads="1"/>
          </p:cNvSpPr>
          <p:nvPr/>
        </p:nvSpPr>
        <p:spPr bwMode="auto">
          <a:xfrm rot="10800000" flipV="1">
            <a:off x="1780842" y="1912638"/>
            <a:ext cx="974563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Στην συνέχεια εφαρμόζουμε την συνάρτηση </a:t>
            </a:r>
            <a:r>
              <a:rPr lang="en-GB" sz="2200" dirty="0"/>
              <a:t>linkcost</a:t>
            </a:r>
            <a:r>
              <a:rPr lang="el-GR" sz="2200" dirty="0"/>
              <a:t> σε κάθε κελί του πίνακα:</a:t>
            </a:r>
            <a:endParaRPr kumimoji="0" lang="en-US" altLang="en-US" sz="2200" b="0" i="0" u="none" strike="noStrike" cap="none" normalizeH="0" baseline="0" dirty="0">
              <a:ln>
                <a:noFill/>
              </a:ln>
              <a:solidFill>
                <a:schemeClr val="tx1"/>
              </a:solidFill>
              <a:effectLst/>
            </a:endParaRPr>
          </a:p>
        </p:txBody>
      </p:sp>
      <p:graphicFrame>
        <p:nvGraphicFramePr>
          <p:cNvPr id="9" name="Πίνακας 8">
            <a:extLst>
              <a:ext uri="{FF2B5EF4-FFF2-40B4-BE49-F238E27FC236}">
                <a16:creationId xmlns:a16="http://schemas.microsoft.com/office/drawing/2014/main" id="{24F0AE4C-4D99-7626-1638-84A75D377C4F}"/>
              </a:ext>
            </a:extLst>
          </p:cNvPr>
          <p:cNvGraphicFramePr>
            <a:graphicFrameLocks noGrp="1"/>
          </p:cNvGraphicFramePr>
          <p:nvPr>
            <p:extLst>
              <p:ext uri="{D42A27DB-BD31-4B8C-83A1-F6EECF244321}">
                <p14:modId xmlns:p14="http://schemas.microsoft.com/office/powerpoint/2010/main" val="2737790225"/>
              </p:ext>
            </p:extLst>
          </p:nvPr>
        </p:nvGraphicFramePr>
        <p:xfrm>
          <a:off x="3204127" y="2900002"/>
          <a:ext cx="4525395" cy="2256995"/>
        </p:xfrm>
        <a:graphic>
          <a:graphicData uri="http://schemas.openxmlformats.org/drawingml/2006/table">
            <a:tbl>
              <a:tblPr firstRow="1" bandRow="1">
                <a:tableStyleId>{5C22544A-7EE6-4342-B048-85BDC9FD1C3A}</a:tableStyleId>
              </a:tblPr>
              <a:tblGrid>
                <a:gridCol w="646485">
                  <a:extLst>
                    <a:ext uri="{9D8B030D-6E8A-4147-A177-3AD203B41FA5}">
                      <a16:colId xmlns:a16="http://schemas.microsoft.com/office/drawing/2014/main" val="2730036473"/>
                    </a:ext>
                  </a:extLst>
                </a:gridCol>
                <a:gridCol w="646485">
                  <a:extLst>
                    <a:ext uri="{9D8B030D-6E8A-4147-A177-3AD203B41FA5}">
                      <a16:colId xmlns:a16="http://schemas.microsoft.com/office/drawing/2014/main" val="235052017"/>
                    </a:ext>
                  </a:extLst>
                </a:gridCol>
                <a:gridCol w="646485">
                  <a:extLst>
                    <a:ext uri="{9D8B030D-6E8A-4147-A177-3AD203B41FA5}">
                      <a16:colId xmlns:a16="http://schemas.microsoft.com/office/drawing/2014/main" val="604535387"/>
                    </a:ext>
                  </a:extLst>
                </a:gridCol>
                <a:gridCol w="646485">
                  <a:extLst>
                    <a:ext uri="{9D8B030D-6E8A-4147-A177-3AD203B41FA5}">
                      <a16:colId xmlns:a16="http://schemas.microsoft.com/office/drawing/2014/main" val="4235347643"/>
                    </a:ext>
                  </a:extLst>
                </a:gridCol>
                <a:gridCol w="646485">
                  <a:extLst>
                    <a:ext uri="{9D8B030D-6E8A-4147-A177-3AD203B41FA5}">
                      <a16:colId xmlns:a16="http://schemas.microsoft.com/office/drawing/2014/main" val="1371361797"/>
                    </a:ext>
                  </a:extLst>
                </a:gridCol>
                <a:gridCol w="646485">
                  <a:extLst>
                    <a:ext uri="{9D8B030D-6E8A-4147-A177-3AD203B41FA5}">
                      <a16:colId xmlns:a16="http://schemas.microsoft.com/office/drawing/2014/main" val="3965132470"/>
                    </a:ext>
                  </a:extLst>
                </a:gridCol>
                <a:gridCol w="646485">
                  <a:extLst>
                    <a:ext uri="{9D8B030D-6E8A-4147-A177-3AD203B41FA5}">
                      <a16:colId xmlns:a16="http://schemas.microsoft.com/office/drawing/2014/main" val="3284738368"/>
                    </a:ext>
                  </a:extLst>
                </a:gridCol>
              </a:tblGrid>
              <a:tr h="451399">
                <a:tc>
                  <a:txBody>
                    <a:bodyPr/>
                    <a:lstStyle/>
                    <a:p>
                      <a:pPr algn="ctr"/>
                      <a:r>
                        <a:rPr lang="el-GR" b="1" dirty="0">
                          <a:solidFill>
                            <a:schemeClr val="bg1"/>
                          </a:solidFill>
                        </a:rPr>
                        <a:t>0 </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l-GR" b="1">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316373601"/>
                  </a:ext>
                </a:extLst>
              </a:tr>
              <a:tr h="451399">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0</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GB" b="1" dirty="0">
                          <a:solidFill>
                            <a:schemeClr val="bg1"/>
                          </a:solidFill>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7422403"/>
                  </a:ext>
                </a:extLst>
              </a:tr>
              <a:tr h="451399">
                <a:tc>
                  <a:txBody>
                    <a:bodyPr/>
                    <a:lstStyle/>
                    <a:p>
                      <a:pPr algn="ctr"/>
                      <a:r>
                        <a:rPr lang="en-GB" b="1" dirty="0">
                          <a:solidFill>
                            <a:schemeClr val="bg1"/>
                          </a:solidFill>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3</a:t>
                      </a:r>
                      <a:r>
                        <a:rPr lang="el-GR" b="1" dirty="0">
                          <a:solidFill>
                            <a:schemeClr val="bg1"/>
                          </a:solidFill>
                        </a:rPr>
                        <a:t>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GB" b="1" dirty="0">
                          <a:solidFill>
                            <a:schemeClr val="bg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2</a:t>
                      </a: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503188198"/>
                  </a:ext>
                </a:extLst>
              </a:tr>
              <a:tr h="451399">
                <a:tc>
                  <a:txBody>
                    <a:bodyPr/>
                    <a:lstStyle/>
                    <a:p>
                      <a:pPr algn="ctr"/>
                      <a:r>
                        <a:rPr lang="en-GB" b="1" dirty="0">
                          <a:solidFill>
                            <a:schemeClr val="bg1"/>
                          </a:solidFill>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a:txBody>
                    <a:bodyPr/>
                    <a:lstStyle/>
                    <a:p>
                      <a:pPr algn="ctr"/>
                      <a:r>
                        <a:rPr lang="en-GB"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048669876"/>
                  </a:ext>
                </a:extLst>
              </a:tr>
              <a:tr h="451399">
                <a:tc>
                  <a:txBody>
                    <a:bodyPr/>
                    <a:lstStyle/>
                    <a:p>
                      <a:pPr algn="ctr"/>
                      <a:r>
                        <a:rPr lang="en-GB" b="1" dirty="0">
                          <a:solidFill>
                            <a:schemeClr val="bg1"/>
                          </a:solidFill>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2</a:t>
                      </a: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2</a:t>
                      </a: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n-GB"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3823541412"/>
                  </a:ext>
                </a:extLst>
              </a:tr>
            </a:tbl>
          </a:graphicData>
        </a:graphic>
      </p:graphicFrame>
      <p:sp>
        <p:nvSpPr>
          <p:cNvPr id="13" name="TextBox 12">
            <a:extLst>
              <a:ext uri="{FF2B5EF4-FFF2-40B4-BE49-F238E27FC236}">
                <a16:creationId xmlns:a16="http://schemas.microsoft.com/office/drawing/2014/main" id="{651AE8A0-A92F-49A9-B8A0-6A1199770C53}"/>
              </a:ext>
            </a:extLst>
          </p:cNvPr>
          <p:cNvSpPr txBox="1"/>
          <p:nvPr/>
        </p:nvSpPr>
        <p:spPr>
          <a:xfrm>
            <a:off x="1780842" y="3534490"/>
            <a:ext cx="1264640" cy="629531"/>
          </a:xfrm>
          <a:prstGeom prst="rect">
            <a:avLst/>
          </a:prstGeom>
          <a:noFill/>
        </p:spPr>
        <p:txBody>
          <a:bodyPr wrap="square">
            <a:spAutoFit/>
          </a:bodyPr>
          <a:lstStyle/>
          <a:p>
            <a:pPr>
              <a:lnSpc>
                <a:spcPct val="115000"/>
              </a:lnSpc>
              <a:spcAft>
                <a:spcPts val="800"/>
              </a:spcAft>
            </a:pPr>
            <a:r>
              <a:rPr lang="en-GB" sz="3200" kern="100" dirty="0">
                <a:effectLst/>
                <a:latin typeface="Calibri" panose="020F0502020204030204" pitchFamily="34" charset="0"/>
                <a:ea typeface="Aptos" panose="020B0004020202020204" pitchFamily="34" charset="0"/>
                <a:cs typeface="Times New Roman" panose="02020603050405020304" pitchFamily="18" charset="0"/>
              </a:rPr>
              <a:t>r</a:t>
            </a:r>
            <a:r>
              <a:rPr lang="en-GB" sz="2000" kern="100" dirty="0">
                <a:effectLst/>
                <a:latin typeface="Calibri" panose="020F0502020204030204" pitchFamily="34" charset="0"/>
                <a:ea typeface="Aptos" panose="020B0004020202020204" pitchFamily="34" charset="0"/>
                <a:cs typeface="Times New Roman" panose="02020603050405020304" pitchFamily="18" charset="0"/>
              </a:rPr>
              <a:t>(i,j)</a:t>
            </a:r>
            <a:r>
              <a:rPr lang="en-GB" sz="2800" kern="100" baseline="30000" dirty="0">
                <a:effectLst/>
                <a:latin typeface="Calibri" panose="020F0502020204030204" pitchFamily="34" charset="0"/>
                <a:ea typeface="Aptos" panose="020B0004020202020204" pitchFamily="34" charset="0"/>
                <a:cs typeface="Times New Roman" panose="02020603050405020304" pitchFamily="18" charset="0"/>
              </a:rPr>
              <a:t>2    </a:t>
            </a:r>
            <a:r>
              <a:rPr lang="en-GB" sz="3200" kern="100" dirty="0">
                <a:effectLst/>
                <a:latin typeface="Calibri" panose="020F0502020204030204" pitchFamily="34" charset="0"/>
                <a:ea typeface="Aptos" panose="020B0004020202020204" pitchFamily="34" charset="0"/>
                <a:cs typeface="Times New Roman" panose="02020603050405020304" pitchFamily="18" charset="0"/>
              </a:rPr>
              <a:t>=</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4" name="Rectangle 1">
            <a:extLst>
              <a:ext uri="{FF2B5EF4-FFF2-40B4-BE49-F238E27FC236}">
                <a16:creationId xmlns:a16="http://schemas.microsoft.com/office/drawing/2014/main" id="{74C05938-23AE-743B-4A10-B7706E9DC69B}"/>
              </a:ext>
            </a:extLst>
          </p:cNvPr>
          <p:cNvSpPr>
            <a:spLocks noChangeArrowheads="1"/>
          </p:cNvSpPr>
          <p:nvPr/>
        </p:nvSpPr>
        <p:spPr bwMode="auto">
          <a:xfrm rot="10800000" flipV="1">
            <a:off x="8029302" y="2915171"/>
            <a:ext cx="301316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rPr>
              <a:t>i=1 → (1,1), τιμή 0</a:t>
            </a:r>
          </a:p>
        </p:txBody>
      </p:sp>
      <p:sp>
        <p:nvSpPr>
          <p:cNvPr id="16" name="TextBox 15">
            <a:extLst>
              <a:ext uri="{FF2B5EF4-FFF2-40B4-BE49-F238E27FC236}">
                <a16:creationId xmlns:a16="http://schemas.microsoft.com/office/drawing/2014/main" id="{5F362241-1CC0-5EA8-8DA6-F1FADF1C33E8}"/>
              </a:ext>
            </a:extLst>
          </p:cNvPr>
          <p:cNvSpPr txBox="1"/>
          <p:nvPr/>
        </p:nvSpPr>
        <p:spPr>
          <a:xfrm>
            <a:off x="8029302" y="3364574"/>
            <a:ext cx="2958073"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rPr>
              <a:t>i=2 → (2,2), τιμή 0</a:t>
            </a:r>
          </a:p>
        </p:txBody>
      </p:sp>
      <p:sp>
        <p:nvSpPr>
          <p:cNvPr id="18" name="TextBox 17">
            <a:extLst>
              <a:ext uri="{FF2B5EF4-FFF2-40B4-BE49-F238E27FC236}">
                <a16:creationId xmlns:a16="http://schemas.microsoft.com/office/drawing/2014/main" id="{2E19FB81-A9F9-59F4-C7F5-E21232C45CCB}"/>
              </a:ext>
            </a:extLst>
          </p:cNvPr>
          <p:cNvSpPr txBox="1"/>
          <p:nvPr/>
        </p:nvSpPr>
        <p:spPr>
          <a:xfrm>
            <a:off x="8029302" y="3813976"/>
            <a:ext cx="2691234"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rPr>
              <a:t>i=3 → (3,3), τιμή 1</a:t>
            </a:r>
          </a:p>
        </p:txBody>
      </p:sp>
      <p:sp>
        <p:nvSpPr>
          <p:cNvPr id="20" name="TextBox 19">
            <a:extLst>
              <a:ext uri="{FF2B5EF4-FFF2-40B4-BE49-F238E27FC236}">
                <a16:creationId xmlns:a16="http://schemas.microsoft.com/office/drawing/2014/main" id="{E527E050-9D92-26B5-35A5-5566A7EE3CD6}"/>
              </a:ext>
            </a:extLst>
          </p:cNvPr>
          <p:cNvSpPr txBox="1"/>
          <p:nvPr/>
        </p:nvSpPr>
        <p:spPr>
          <a:xfrm>
            <a:off x="8029302" y="4263379"/>
            <a:ext cx="2879695"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rPr>
              <a:t>i=4 → (4,6), τιμή 1</a:t>
            </a:r>
          </a:p>
        </p:txBody>
      </p:sp>
      <p:sp>
        <p:nvSpPr>
          <p:cNvPr id="22" name="TextBox 21">
            <a:extLst>
              <a:ext uri="{FF2B5EF4-FFF2-40B4-BE49-F238E27FC236}">
                <a16:creationId xmlns:a16="http://schemas.microsoft.com/office/drawing/2014/main" id="{B519659C-C186-B0F3-97DF-6AC82AD0EE9F}"/>
              </a:ext>
            </a:extLst>
          </p:cNvPr>
          <p:cNvSpPr txBox="1"/>
          <p:nvPr/>
        </p:nvSpPr>
        <p:spPr>
          <a:xfrm>
            <a:off x="8029302" y="4726110"/>
            <a:ext cx="2607278" cy="43088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rPr>
              <a:t>i=5 → (5,7), τιμή 1 </a:t>
            </a:r>
          </a:p>
        </p:txBody>
      </p:sp>
      <p:sp>
        <p:nvSpPr>
          <p:cNvPr id="23" name="Τίτλος 1">
            <a:extLst>
              <a:ext uri="{FF2B5EF4-FFF2-40B4-BE49-F238E27FC236}">
                <a16:creationId xmlns:a16="http://schemas.microsoft.com/office/drawing/2014/main" id="{0CD60B2A-7CC2-CCFF-65C3-B6B317ACFA8D}"/>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5</a:t>
            </a:r>
            <a:r>
              <a:rPr lang="el-GR" sz="1800" dirty="0"/>
              <a:t>/</a:t>
            </a:r>
            <a:r>
              <a:rPr lang="en-GB" sz="1800" dirty="0"/>
              <a:t>6</a:t>
            </a:r>
            <a:r>
              <a:rPr lang="el-GR" sz="1800" dirty="0"/>
              <a:t>)</a:t>
            </a:r>
          </a:p>
        </p:txBody>
      </p:sp>
    </p:spTree>
    <p:extLst>
      <p:ext uri="{BB962C8B-B14F-4D97-AF65-F5344CB8AC3E}">
        <p14:creationId xmlns:p14="http://schemas.microsoft.com/office/powerpoint/2010/main" val="19394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640F0-81D5-CBEA-3539-D64C590B32C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74B9B30-DB72-ACED-4FFA-5D4C049177C6}"/>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17</a:t>
            </a:fld>
            <a:endParaRPr lang="el-GR" dirty="0"/>
          </a:p>
        </p:txBody>
      </p:sp>
      <p:sp>
        <p:nvSpPr>
          <p:cNvPr id="12" name="Θέση περιεχομένου 2">
            <a:extLst>
              <a:ext uri="{FF2B5EF4-FFF2-40B4-BE49-F238E27FC236}">
                <a16:creationId xmlns:a16="http://schemas.microsoft.com/office/drawing/2014/main" id="{2D64EABD-38FE-12D6-B8A5-25D266361F55}"/>
              </a:ext>
            </a:extLst>
          </p:cNvPr>
          <p:cNvSpPr>
            <a:spLocks noGrp="1"/>
          </p:cNvSpPr>
          <p:nvPr>
            <p:ph idx="1"/>
          </p:nvPr>
        </p:nvSpPr>
        <p:spPr>
          <a:xfrm>
            <a:off x="1780843" y="787782"/>
            <a:ext cx="4632845" cy="568379"/>
          </a:xfrm>
        </p:spPr>
        <p:txBody>
          <a:bodyPr>
            <a:normAutofit fontScale="92500"/>
          </a:bodyPr>
          <a:lstStyle/>
          <a:p>
            <a:pPr marL="0" indent="0">
              <a:buFont typeface="Wingdings 3" charset="2"/>
              <a:buNone/>
            </a:pPr>
            <a:r>
              <a:rPr lang="el-GR" sz="2400" b="1" dirty="0"/>
              <a:t>Εξηγώντας μαθηματικά την </a:t>
            </a:r>
            <a:r>
              <a:rPr lang="en-GB" sz="2400" b="1" dirty="0"/>
              <a:t>MVM</a:t>
            </a:r>
            <a:endParaRPr lang="el-GR" sz="2400" b="1" dirty="0"/>
          </a:p>
        </p:txBody>
      </p:sp>
      <p:sp>
        <p:nvSpPr>
          <p:cNvPr id="2" name="Θέση περιεχομένου 2">
            <a:extLst>
              <a:ext uri="{FF2B5EF4-FFF2-40B4-BE49-F238E27FC236}">
                <a16:creationId xmlns:a16="http://schemas.microsoft.com/office/drawing/2014/main" id="{3DC5389D-1A5D-5C56-60D5-67267E67F82B}"/>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5" name="TextBox 4">
            <a:extLst>
              <a:ext uri="{FF2B5EF4-FFF2-40B4-BE49-F238E27FC236}">
                <a16:creationId xmlns:a16="http://schemas.microsoft.com/office/drawing/2014/main" id="{6A01C72D-045C-E834-4521-D6E0A49CEAD8}"/>
              </a:ext>
            </a:extLst>
          </p:cNvPr>
          <p:cNvSpPr txBox="1"/>
          <p:nvPr/>
        </p:nvSpPr>
        <p:spPr>
          <a:xfrm>
            <a:off x="1780842" y="1377944"/>
            <a:ext cx="1841402" cy="430887"/>
          </a:xfrm>
          <a:prstGeom prst="rect">
            <a:avLst/>
          </a:prstGeom>
          <a:noFill/>
        </p:spPr>
        <p:txBody>
          <a:bodyPr wrap="none" rtlCol="0">
            <a:spAutoFit/>
          </a:bodyPr>
          <a:lstStyle/>
          <a:p>
            <a:r>
              <a:rPr lang="el-GR" sz="2200" b="1" dirty="0">
                <a:solidFill>
                  <a:schemeClr val="accent5">
                    <a:lumMod val="50000"/>
                  </a:schemeClr>
                </a:solidFill>
              </a:rPr>
              <a:t>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CA7D659B-0E9F-CF0A-1704-2AE9A7C158E5}"/>
              </a:ext>
            </a:extLst>
          </p:cNvPr>
          <p:cNvSpPr>
            <a:spLocks noChangeArrowheads="1"/>
          </p:cNvSpPr>
          <p:nvPr/>
        </p:nvSpPr>
        <p:spPr bwMode="auto">
          <a:xfrm rot="10800000" flipV="1">
            <a:off x="1780841" y="1885766"/>
            <a:ext cx="536771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Τελικά, προκύπτει η βέλτιστη διαδρομή:</a:t>
            </a:r>
            <a:endParaRPr kumimoji="0" lang="en-US" altLang="en-US" sz="2200" b="0" i="0" u="none" strike="noStrike" cap="none" normalizeH="0" baseline="0" dirty="0">
              <a:ln>
                <a:noFill/>
              </a:ln>
              <a:solidFill>
                <a:schemeClr val="tx1"/>
              </a:solidFill>
              <a:effectLst/>
            </a:endParaRPr>
          </a:p>
        </p:txBody>
      </p:sp>
      <p:sp>
        <p:nvSpPr>
          <p:cNvPr id="7" name="Rectangle 1">
            <a:extLst>
              <a:ext uri="{FF2B5EF4-FFF2-40B4-BE49-F238E27FC236}">
                <a16:creationId xmlns:a16="http://schemas.microsoft.com/office/drawing/2014/main" id="{659BA355-6C70-0210-DA19-B8EA1D00B9AF}"/>
              </a:ext>
            </a:extLst>
          </p:cNvPr>
          <p:cNvSpPr>
            <a:spLocks noChangeArrowheads="1"/>
          </p:cNvSpPr>
          <p:nvPr/>
        </p:nvSpPr>
        <p:spPr bwMode="auto">
          <a:xfrm rot="10800000" flipV="1">
            <a:off x="1764063" y="2535226"/>
            <a:ext cx="511490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l-GR" sz="2200" dirty="0"/>
              <a:t>(1,1) </a:t>
            </a:r>
            <a:r>
              <a:rPr kumimoji="0" lang="en-US" altLang="en-US" sz="2200" b="0" i="0" u="none" strike="noStrike" cap="none" normalizeH="0" baseline="0" dirty="0">
                <a:ln>
                  <a:noFill/>
                </a:ln>
                <a:solidFill>
                  <a:schemeClr val="tx1"/>
                </a:solidFill>
                <a:effectLst/>
              </a:rPr>
              <a:t>→</a:t>
            </a:r>
            <a:r>
              <a:rPr kumimoji="0" lang="el-GR" altLang="en-US" sz="2200" b="0" i="0" u="none" strike="noStrike" cap="none" normalizeH="0" baseline="0" dirty="0">
                <a:ln>
                  <a:noFill/>
                </a:ln>
                <a:solidFill>
                  <a:schemeClr val="tx1"/>
                </a:solidFill>
                <a:effectLst/>
              </a:rPr>
              <a:t> </a:t>
            </a:r>
            <a:r>
              <a:rPr lang="el-GR" sz="2200" dirty="0"/>
              <a:t>(2,2) </a:t>
            </a:r>
            <a:r>
              <a:rPr kumimoji="0" lang="en-US" altLang="en-US" sz="2200" b="0" i="0" u="none" strike="noStrike" cap="none" normalizeH="0" baseline="0" dirty="0">
                <a:ln>
                  <a:noFill/>
                </a:ln>
                <a:solidFill>
                  <a:schemeClr val="tx1"/>
                </a:solidFill>
                <a:effectLst/>
              </a:rPr>
              <a:t>→</a:t>
            </a:r>
            <a:r>
              <a:rPr kumimoji="0" lang="el-GR" altLang="en-US" sz="2200" b="0" i="0" u="none" strike="noStrike" cap="none" normalizeH="0" baseline="0" dirty="0">
                <a:ln>
                  <a:noFill/>
                </a:ln>
                <a:solidFill>
                  <a:schemeClr val="tx1"/>
                </a:solidFill>
                <a:effectLst/>
              </a:rPr>
              <a:t> </a:t>
            </a:r>
            <a:r>
              <a:rPr lang="el-GR" sz="2200" dirty="0"/>
              <a:t>(3,3) </a:t>
            </a:r>
            <a:r>
              <a:rPr kumimoji="0" lang="en-US" altLang="en-US" sz="2200" b="0" i="0" u="none" strike="noStrike" cap="none" normalizeH="0" baseline="0" dirty="0">
                <a:ln>
                  <a:noFill/>
                </a:ln>
                <a:solidFill>
                  <a:schemeClr val="tx1"/>
                </a:solidFill>
                <a:effectLst/>
              </a:rPr>
              <a:t>→</a:t>
            </a:r>
            <a:r>
              <a:rPr kumimoji="0" lang="el-GR" altLang="en-US" sz="2200" b="0" i="0" u="none" strike="noStrike" cap="none" normalizeH="0" baseline="0" dirty="0">
                <a:ln>
                  <a:noFill/>
                </a:ln>
                <a:solidFill>
                  <a:schemeClr val="tx1"/>
                </a:solidFill>
                <a:effectLst/>
              </a:rPr>
              <a:t> </a:t>
            </a:r>
            <a:r>
              <a:rPr lang="el-GR" sz="2200" dirty="0"/>
              <a:t>(4,6) </a:t>
            </a:r>
            <a:r>
              <a:rPr kumimoji="0" lang="en-US" altLang="en-US" sz="2200" b="0" i="0" u="none" strike="noStrike" cap="none" normalizeH="0" baseline="0" dirty="0">
                <a:ln>
                  <a:noFill/>
                </a:ln>
                <a:solidFill>
                  <a:schemeClr val="tx1"/>
                </a:solidFill>
                <a:effectLst/>
              </a:rPr>
              <a:t>→</a:t>
            </a:r>
            <a:r>
              <a:rPr kumimoji="0" lang="el-GR" altLang="en-US" sz="2200" b="0" i="0" u="none" strike="noStrike" cap="none" normalizeH="0" baseline="0" dirty="0">
                <a:ln>
                  <a:noFill/>
                </a:ln>
                <a:solidFill>
                  <a:schemeClr val="tx1"/>
                </a:solidFill>
                <a:effectLst/>
              </a:rPr>
              <a:t> </a:t>
            </a:r>
            <a:r>
              <a:rPr lang="el-GR" sz="2200" dirty="0"/>
              <a:t>(5,7</a:t>
            </a:r>
            <a:r>
              <a:rPr lang="en-GB" sz="2200" dirty="0"/>
              <a:t>)</a:t>
            </a:r>
            <a:r>
              <a:rPr lang="el-GR" sz="2200" dirty="0"/>
              <a:t> </a:t>
            </a:r>
          </a:p>
          <a:p>
            <a:pPr marL="0" marR="0" lvl="0" indent="0" algn="l" defTabSz="914400" rtl="0" eaLnBrk="0" fontAlgn="base" latinLnBrk="0" hangingPunct="0">
              <a:lnSpc>
                <a:spcPct val="100000"/>
              </a:lnSpc>
              <a:spcBef>
                <a:spcPct val="0"/>
              </a:spcBef>
              <a:spcAft>
                <a:spcPct val="0"/>
              </a:spcAft>
              <a:buClrTx/>
              <a:buSzTx/>
              <a:tabLst/>
            </a:pPr>
            <a:endParaRPr lang="el-GR" sz="2200" dirty="0"/>
          </a:p>
          <a:p>
            <a:pPr marL="0" marR="0" lvl="0" indent="0" algn="l" defTabSz="914400" rtl="0" eaLnBrk="0" fontAlgn="base" latinLnBrk="0" hangingPunct="0">
              <a:lnSpc>
                <a:spcPct val="100000"/>
              </a:lnSpc>
              <a:spcBef>
                <a:spcPct val="0"/>
              </a:spcBef>
              <a:spcAft>
                <a:spcPct val="0"/>
              </a:spcAft>
              <a:buClrTx/>
              <a:buSzTx/>
              <a:tabLst/>
            </a:pPr>
            <a:r>
              <a:rPr lang="el-GR" sz="2200" dirty="0"/>
              <a:t> </a:t>
            </a:r>
            <a:r>
              <a:rPr lang="en-GB" sz="2200" dirty="0"/>
              <a:t>f(1)=1,</a:t>
            </a:r>
            <a:r>
              <a:rPr lang="el-GR" sz="2200" dirty="0"/>
              <a:t> </a:t>
            </a:r>
            <a:r>
              <a:rPr lang="en-GB" sz="2200" dirty="0"/>
              <a:t>f(2)=2,</a:t>
            </a:r>
            <a:r>
              <a:rPr lang="el-GR" sz="2200" dirty="0"/>
              <a:t> </a:t>
            </a:r>
            <a:r>
              <a:rPr lang="en-GB" sz="2200" dirty="0"/>
              <a:t>f(3)=3,</a:t>
            </a:r>
            <a:r>
              <a:rPr lang="el-GR" sz="2200" dirty="0"/>
              <a:t> </a:t>
            </a:r>
            <a:r>
              <a:rPr lang="en-GB" sz="2200" dirty="0"/>
              <a:t>f(4)=6,</a:t>
            </a:r>
            <a:r>
              <a:rPr lang="el-GR" sz="2200" dirty="0"/>
              <a:t> </a:t>
            </a:r>
            <a:r>
              <a:rPr lang="en-GB" sz="2200" dirty="0"/>
              <a:t>f(5)=7</a:t>
            </a:r>
            <a:r>
              <a:rPr lang="el-GR" sz="2200" dirty="0"/>
              <a:t>  </a:t>
            </a:r>
            <a:r>
              <a:rPr lang="en-GB" sz="2200" dirty="0"/>
              <a:t> </a:t>
            </a:r>
            <a:endParaRPr lang="el-GR" altLang="en-US" sz="2200" dirty="0"/>
          </a:p>
        </p:txBody>
      </p:sp>
      <p:graphicFrame>
        <p:nvGraphicFramePr>
          <p:cNvPr id="3" name="Πίνακας 2">
            <a:extLst>
              <a:ext uri="{FF2B5EF4-FFF2-40B4-BE49-F238E27FC236}">
                <a16:creationId xmlns:a16="http://schemas.microsoft.com/office/drawing/2014/main" id="{FC78DDA2-4989-007F-A985-4C9B47C843BB}"/>
              </a:ext>
            </a:extLst>
          </p:cNvPr>
          <p:cNvGraphicFramePr>
            <a:graphicFrameLocks noGrp="1"/>
          </p:cNvGraphicFramePr>
          <p:nvPr>
            <p:extLst>
              <p:ext uri="{D42A27DB-BD31-4B8C-83A1-F6EECF244321}">
                <p14:modId xmlns:p14="http://schemas.microsoft.com/office/powerpoint/2010/main" val="3604349401"/>
              </p:ext>
            </p:extLst>
          </p:nvPr>
        </p:nvGraphicFramePr>
        <p:xfrm>
          <a:off x="1888293" y="4142213"/>
          <a:ext cx="4525395" cy="2256995"/>
        </p:xfrm>
        <a:graphic>
          <a:graphicData uri="http://schemas.openxmlformats.org/drawingml/2006/table">
            <a:tbl>
              <a:tblPr firstRow="1" bandRow="1">
                <a:tableStyleId>{5C22544A-7EE6-4342-B048-85BDC9FD1C3A}</a:tableStyleId>
              </a:tblPr>
              <a:tblGrid>
                <a:gridCol w="646485">
                  <a:extLst>
                    <a:ext uri="{9D8B030D-6E8A-4147-A177-3AD203B41FA5}">
                      <a16:colId xmlns:a16="http://schemas.microsoft.com/office/drawing/2014/main" val="2730036473"/>
                    </a:ext>
                  </a:extLst>
                </a:gridCol>
                <a:gridCol w="646485">
                  <a:extLst>
                    <a:ext uri="{9D8B030D-6E8A-4147-A177-3AD203B41FA5}">
                      <a16:colId xmlns:a16="http://schemas.microsoft.com/office/drawing/2014/main" val="235052017"/>
                    </a:ext>
                  </a:extLst>
                </a:gridCol>
                <a:gridCol w="646485">
                  <a:extLst>
                    <a:ext uri="{9D8B030D-6E8A-4147-A177-3AD203B41FA5}">
                      <a16:colId xmlns:a16="http://schemas.microsoft.com/office/drawing/2014/main" val="604535387"/>
                    </a:ext>
                  </a:extLst>
                </a:gridCol>
                <a:gridCol w="646485">
                  <a:extLst>
                    <a:ext uri="{9D8B030D-6E8A-4147-A177-3AD203B41FA5}">
                      <a16:colId xmlns:a16="http://schemas.microsoft.com/office/drawing/2014/main" val="4235347643"/>
                    </a:ext>
                  </a:extLst>
                </a:gridCol>
                <a:gridCol w="646485">
                  <a:extLst>
                    <a:ext uri="{9D8B030D-6E8A-4147-A177-3AD203B41FA5}">
                      <a16:colId xmlns:a16="http://schemas.microsoft.com/office/drawing/2014/main" val="1371361797"/>
                    </a:ext>
                  </a:extLst>
                </a:gridCol>
                <a:gridCol w="646485">
                  <a:extLst>
                    <a:ext uri="{9D8B030D-6E8A-4147-A177-3AD203B41FA5}">
                      <a16:colId xmlns:a16="http://schemas.microsoft.com/office/drawing/2014/main" val="3965132470"/>
                    </a:ext>
                  </a:extLst>
                </a:gridCol>
                <a:gridCol w="646485">
                  <a:extLst>
                    <a:ext uri="{9D8B030D-6E8A-4147-A177-3AD203B41FA5}">
                      <a16:colId xmlns:a16="http://schemas.microsoft.com/office/drawing/2014/main" val="3284738368"/>
                    </a:ext>
                  </a:extLst>
                </a:gridCol>
              </a:tblGrid>
              <a:tr h="451399">
                <a:tc>
                  <a:txBody>
                    <a:bodyPr/>
                    <a:lstStyle/>
                    <a:p>
                      <a:pPr algn="ctr"/>
                      <a:r>
                        <a:rPr lang="el-GR" b="1" dirty="0">
                          <a:solidFill>
                            <a:schemeClr val="bg1"/>
                          </a:solidFill>
                        </a:rPr>
                        <a:t>0 </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l-GR" b="1">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2</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4</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8</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316373601"/>
                  </a:ext>
                </a:extLst>
              </a:tr>
              <a:tr h="451399">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0</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7422403"/>
                  </a:ext>
                </a:extLst>
              </a:tr>
              <a:tr h="451399">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503188198"/>
                  </a:ext>
                </a:extLst>
              </a:tr>
              <a:tr h="451399">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-4</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048669876"/>
                  </a:ext>
                </a:extLst>
              </a:tr>
              <a:tr h="451399">
                <a:tc>
                  <a:txBody>
                    <a:bodyPr/>
                    <a:lstStyle/>
                    <a:p>
                      <a:pPr algn="ctr"/>
                      <a:r>
                        <a:rPr lang="el-GR" b="1" dirty="0">
                          <a:solidFill>
                            <a:schemeClr val="bg1"/>
                          </a:solidFill>
                        </a:rPr>
                        <a:t>-7</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-6</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-5</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-3</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r>
                        <a:rPr lang="el-GR" b="1" dirty="0">
                          <a:solidFill>
                            <a:schemeClr val="bg1"/>
                          </a:solidFill>
                        </a:rPr>
                        <a:t>1</a:t>
                      </a:r>
                      <a:endParaRPr lang="en-GB"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val="3823541412"/>
                  </a:ext>
                </a:extLst>
              </a:tr>
            </a:tbl>
          </a:graphicData>
        </a:graphic>
      </p:graphicFrame>
      <p:sp>
        <p:nvSpPr>
          <p:cNvPr id="9" name="Δεξί άγκιστρο 8">
            <a:extLst>
              <a:ext uri="{FF2B5EF4-FFF2-40B4-BE49-F238E27FC236}">
                <a16:creationId xmlns:a16="http://schemas.microsoft.com/office/drawing/2014/main" id="{3EF68D4D-AB2B-1834-EC8A-2784F458E7D6}"/>
              </a:ext>
            </a:extLst>
          </p:cNvPr>
          <p:cNvSpPr/>
          <p:nvPr/>
        </p:nvSpPr>
        <p:spPr>
          <a:xfrm>
            <a:off x="6660859" y="2684477"/>
            <a:ext cx="218113" cy="939567"/>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Rectangle 1">
            <a:extLst>
              <a:ext uri="{FF2B5EF4-FFF2-40B4-BE49-F238E27FC236}">
                <a16:creationId xmlns:a16="http://schemas.microsoft.com/office/drawing/2014/main" id="{4F09061E-2DD1-16AE-AA2E-469C43EF3411}"/>
              </a:ext>
            </a:extLst>
          </p:cNvPr>
          <p:cNvSpPr>
            <a:spLocks noChangeArrowheads="1"/>
          </p:cNvSpPr>
          <p:nvPr/>
        </p:nvSpPr>
        <p:spPr bwMode="auto">
          <a:xfrm rot="10800000" flipV="1">
            <a:off x="6967778" y="2846259"/>
            <a:ext cx="51149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l-GR" sz="2200" dirty="0"/>
              <a:t>τα στοιχεία της a αντιστοιχίζονται στα b1, b2, b3, b6, b7</a:t>
            </a:r>
            <a:endParaRPr kumimoji="0" lang="en-US" altLang="en-US" sz="2200" b="0" i="0" u="none" strike="noStrike" cap="none" normalizeH="0" baseline="0" dirty="0">
              <a:ln>
                <a:noFill/>
              </a:ln>
              <a:solidFill>
                <a:schemeClr val="tx1"/>
              </a:solidFill>
              <a:effectLst/>
            </a:endParaRPr>
          </a:p>
        </p:txBody>
      </p:sp>
      <p:sp>
        <p:nvSpPr>
          <p:cNvPr id="16" name="Rectangle 1">
            <a:extLst>
              <a:ext uri="{FF2B5EF4-FFF2-40B4-BE49-F238E27FC236}">
                <a16:creationId xmlns:a16="http://schemas.microsoft.com/office/drawing/2014/main" id="{52C999A0-FD0A-CDD0-A344-D18B0772C9F4}"/>
              </a:ext>
            </a:extLst>
          </p:cNvPr>
          <p:cNvSpPr>
            <a:spLocks noChangeArrowheads="1"/>
          </p:cNvSpPr>
          <p:nvPr/>
        </p:nvSpPr>
        <p:spPr bwMode="auto">
          <a:xfrm rot="10800000" flipV="1">
            <a:off x="6638740" y="4055878"/>
            <a:ext cx="511490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kumimoji="0" lang="el-GR" altLang="en-US" sz="2200" b="0" i="0" u="none" strike="noStrike" cap="none" normalizeH="0" baseline="0" dirty="0">
                <a:ln>
                  <a:noFill/>
                </a:ln>
                <a:solidFill>
                  <a:schemeClr val="tx1"/>
                </a:solidFill>
                <a:effectLst/>
              </a:rPr>
              <a:t>Τέλος, η βέλτιστη απόσταση </a:t>
            </a:r>
            <a:r>
              <a:rPr lang="el-GR" altLang="en-US" sz="2200" dirty="0"/>
              <a:t>είναι</a:t>
            </a:r>
            <a:r>
              <a:rPr kumimoji="0" lang="el-GR" altLang="en-US" sz="2200" b="0" i="0" u="none" strike="noStrike" cap="none" normalizeH="0" baseline="0" dirty="0">
                <a:ln>
                  <a:noFill/>
                </a:ln>
                <a:solidFill>
                  <a:schemeClr val="tx1"/>
                </a:solidFill>
                <a:effectLst/>
              </a:rPr>
              <a:t>:</a:t>
            </a:r>
            <a:endParaRPr kumimoji="0" lang="en-US" altLang="en-US" sz="2200" b="0"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D499BAB5-A5D6-04C0-C35A-C0E2FD3E2DFA}"/>
                  </a:ext>
                </a:extLst>
              </p:cNvPr>
              <p:cNvSpPr txBox="1"/>
              <p:nvPr/>
            </p:nvSpPr>
            <p:spPr>
              <a:xfrm>
                <a:off x="6782912" y="4489018"/>
                <a:ext cx="4934129" cy="23689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800" i="1" kern="100" smtClean="0">
                          <a:effectLst/>
                          <a:latin typeface="Cambria Math" panose="02040503050406030204" pitchFamily="18" charset="0"/>
                          <a:ea typeface="Aptos" panose="020B0004020202020204" pitchFamily="34" charset="0"/>
                          <a:cs typeface="Calibri" panose="020F0502020204030204" pitchFamily="34" charset="0"/>
                        </a:rPr>
                        <m:t>𝑑</m:t>
                      </m:r>
                      <m:d>
                        <m:d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dPr>
                        <m:e>
                          <m:r>
                            <a:rPr lang="en-GB" sz="1800" i="1" kern="100">
                              <a:effectLst/>
                              <a:latin typeface="Cambria Math" panose="02040503050406030204" pitchFamily="18" charset="0"/>
                              <a:ea typeface="Aptos" panose="020B0004020202020204" pitchFamily="34" charset="0"/>
                              <a:cs typeface="Calibri" panose="020F0502020204030204" pitchFamily="34" charset="0"/>
                            </a:rPr>
                            <m:t>𝑎</m:t>
                          </m:r>
                          <m:r>
                            <a:rPr lang="en-GB" sz="1800" i="1" kern="100">
                              <a:effectLst/>
                              <a:latin typeface="Cambria Math" panose="02040503050406030204" pitchFamily="18" charset="0"/>
                              <a:ea typeface="Aptos" panose="020B0004020202020204" pitchFamily="34" charset="0"/>
                              <a:cs typeface="Calibri" panose="020F0502020204030204" pitchFamily="34" charset="0"/>
                            </a:rPr>
                            <m:t>, </m:t>
                          </m:r>
                          <m:r>
                            <a:rPr lang="en-GB" sz="1800" i="1" kern="100">
                              <a:effectLst/>
                              <a:latin typeface="Cambria Math" panose="02040503050406030204" pitchFamily="18" charset="0"/>
                              <a:ea typeface="Aptos" panose="020B0004020202020204" pitchFamily="34" charset="0"/>
                              <a:cs typeface="Calibri" panose="020F0502020204030204" pitchFamily="34" charset="0"/>
                            </a:rPr>
                            <m:t>𝑏</m:t>
                          </m:r>
                          <m:r>
                            <a:rPr lang="en-GB" sz="1800" i="1" kern="100">
                              <a:effectLst/>
                              <a:latin typeface="Cambria Math" panose="02040503050406030204" pitchFamily="18" charset="0"/>
                              <a:ea typeface="Aptos" panose="020B0004020202020204" pitchFamily="34" charset="0"/>
                              <a:cs typeface="Calibri" panose="020F0502020204030204" pitchFamily="34" charset="0"/>
                            </a:rPr>
                            <m:t>, </m:t>
                          </m:r>
                          <m:r>
                            <a:rPr lang="en-GB" sz="1800" i="1" kern="100">
                              <a:effectLst/>
                              <a:latin typeface="Cambria Math" panose="02040503050406030204" pitchFamily="18" charset="0"/>
                              <a:ea typeface="Aptos" panose="020B0004020202020204" pitchFamily="34" charset="0"/>
                              <a:cs typeface="Calibri" panose="020F0502020204030204" pitchFamily="34" charset="0"/>
                            </a:rPr>
                            <m:t>𝑓</m:t>
                          </m:r>
                        </m:e>
                      </m:d>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m:t>
                      </m:r>
                      <m:rad>
                        <m:radPr>
                          <m:degHide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radPr>
                        <m:deg/>
                        <m:e>
                          <m:nary>
                            <m:naryPr>
                              <m:chr m:val="∑"/>
                              <m:grow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naryPr>
                            <m:sub>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𝑖</m:t>
                              </m:r>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=1</m:t>
                              </m:r>
                            </m:sub>
                            <m:sup>
                              <m:r>
                                <a:rPr lang="en-GB" sz="1800" i="1" kern="100">
                                  <a:effectLst/>
                                  <a:latin typeface="Cambria Math" panose="02040503050406030204" pitchFamily="18" charset="0"/>
                                  <a:ea typeface="Cambria Math" panose="02040503050406030204" pitchFamily="18" charset="0"/>
                                  <a:cs typeface="Cambria Math" panose="02040503050406030204" pitchFamily="18" charset="0"/>
                                </a:rPr>
                                <m:t>𝑚</m:t>
                              </m:r>
                            </m:sup>
                            <m:e>
                              <m:sSup>
                                <m:sSup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sSupPr>
                                <m:e>
                                  <m:r>
                                    <a:rPr lang="en-GB" sz="1800" i="1" kern="100">
                                      <a:effectLst/>
                                      <a:latin typeface="Cambria Math" panose="02040503050406030204" pitchFamily="18" charset="0"/>
                                      <a:ea typeface="Aptos" panose="020B0004020202020204" pitchFamily="34" charset="0"/>
                                      <a:cs typeface="Calibri" panose="020F0502020204030204" pitchFamily="34" charset="0"/>
                                    </a:rPr>
                                    <m:t>(</m:t>
                                  </m:r>
                                  <m:r>
                                    <a:rPr lang="en-GB" sz="1800" i="1" kern="100">
                                      <a:effectLst/>
                                      <a:latin typeface="Cambria Math" panose="02040503050406030204" pitchFamily="18" charset="0"/>
                                      <a:ea typeface="Aptos" panose="020B0004020202020204" pitchFamily="34" charset="0"/>
                                      <a:cs typeface="Calibri" panose="020F0502020204030204" pitchFamily="34" charset="0"/>
                                    </a:rPr>
                                    <m:t>𝑏</m:t>
                                  </m:r>
                                  <m:sSub>
                                    <m:sSubPr>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sSubPr>
                                    <m:e>
                                      <m:r>
                                        <a:rPr lang="en-GB" sz="1800" i="1" kern="100">
                                          <a:effectLst/>
                                          <a:latin typeface="Cambria Math" panose="02040503050406030204" pitchFamily="18" charset="0"/>
                                          <a:ea typeface="Aptos" panose="020B0004020202020204" pitchFamily="34" charset="0"/>
                                          <a:cs typeface="Calibri" panose="020F0502020204030204" pitchFamily="34" charset="0"/>
                                        </a:rPr>
                                        <m:t>𝑓</m:t>
                                      </m:r>
                                    </m:e>
                                    <m:sub>
                                      <m:r>
                                        <a:rPr lang="en-GB" sz="1800" i="1" kern="100">
                                          <a:effectLst/>
                                          <a:latin typeface="Cambria Math" panose="02040503050406030204" pitchFamily="18" charset="0"/>
                                          <a:ea typeface="Aptos" panose="020B0004020202020204" pitchFamily="34" charset="0"/>
                                          <a:cs typeface="Calibri" panose="020F0502020204030204" pitchFamily="34" charset="0"/>
                                        </a:rPr>
                                        <m:t>𝑖</m:t>
                                      </m:r>
                                    </m:sub>
                                  </m:sSub>
                                  <m:r>
                                    <a:rPr lang="en-GB" sz="1800" i="1" kern="100">
                                      <a:effectLst/>
                                      <a:latin typeface="Cambria Math" panose="02040503050406030204" pitchFamily="18" charset="0"/>
                                      <a:ea typeface="Aptos" panose="020B0004020202020204" pitchFamily="34" charset="0"/>
                                      <a:cs typeface="Calibri" panose="020F0502020204030204" pitchFamily="34" charset="0"/>
                                    </a:rPr>
                                    <m:t> − </m:t>
                                  </m:r>
                                  <m:r>
                                    <a:rPr lang="en-GB" sz="1800" i="1" kern="100">
                                      <a:effectLst/>
                                      <a:latin typeface="Cambria Math" panose="02040503050406030204" pitchFamily="18" charset="0"/>
                                      <a:ea typeface="Aptos" panose="020B0004020202020204" pitchFamily="34" charset="0"/>
                                      <a:cs typeface="Calibri" panose="020F0502020204030204" pitchFamily="34" charset="0"/>
                                    </a:rPr>
                                    <m:t>𝑎𝑖</m:t>
                                  </m:r>
                                  <m:r>
                                    <a:rPr lang="en-GB" sz="1800" i="1" kern="100">
                                      <a:effectLst/>
                                      <a:latin typeface="Cambria Math" panose="02040503050406030204" pitchFamily="18" charset="0"/>
                                      <a:ea typeface="Aptos" panose="020B0004020202020204" pitchFamily="34" charset="0"/>
                                      <a:cs typeface="Calibri" panose="020F0502020204030204" pitchFamily="34" charset="0"/>
                                    </a:rPr>
                                    <m:t>)</m:t>
                                  </m:r>
                                </m:e>
                                <m:sup>
                                  <m:r>
                                    <a:rPr lang="en-GB" sz="1800" i="1" kern="100">
                                      <a:effectLst/>
                                      <a:latin typeface="Cambria Math" panose="02040503050406030204" pitchFamily="18" charset="0"/>
                                      <a:ea typeface="Aptos" panose="020B0004020202020204" pitchFamily="34" charset="0"/>
                                      <a:cs typeface="Calibri" panose="020F0502020204030204" pitchFamily="34" charset="0"/>
                                    </a:rPr>
                                    <m:t>2</m:t>
                                  </m:r>
                                </m:sup>
                              </m:sSup>
                            </m:e>
                          </m:nary>
                        </m:e>
                      </m:rad>
                      <m:r>
                        <a:rPr lang="en-GB" sz="1800" i="1" kern="100">
                          <a:effectLst/>
                          <a:latin typeface="Cambria Math" panose="02040503050406030204" pitchFamily="18" charset="0"/>
                          <a:ea typeface="Aptos" panose="020B0004020202020204" pitchFamily="34" charset="0"/>
                          <a:cs typeface="Calibri" panose="020F0502020204030204" pitchFamily="34" charset="0"/>
                        </a:rPr>
                        <m:t>  </m:t>
                      </m:r>
                    </m:oMath>
                  </m:oMathPara>
                </a14:m>
                <a:endParaRPr lang="en-GB" sz="1800" i="1" kern="100" dirty="0">
                  <a:effectLst/>
                  <a:latin typeface="Cambria Math" panose="02040503050406030204" pitchFamily="18" charset="0"/>
                  <a:ea typeface="Aptos" panose="020B0004020202020204" pitchFamily="34" charset="0"/>
                  <a:cs typeface="Calibri" panose="020F0502020204030204" pitchFamily="34" charset="0"/>
                </a:endParaRPr>
              </a:p>
              <a:p>
                <a:r>
                  <a:rPr lang="en-GB" sz="1800" kern="100" dirty="0">
                    <a:effectLst/>
                    <a:ea typeface="Aptos" panose="020B0004020202020204" pitchFamily="34" charset="0"/>
                    <a:cs typeface="Calibri" panose="020F0502020204030204" pitchFamily="34" charset="0"/>
                  </a:rPr>
                  <a:t>                                     </a:t>
                </a:r>
                <a14:m>
                  <m:oMath xmlns:m="http://schemas.openxmlformats.org/officeDocument/2006/math">
                    <m:r>
                      <a:rPr lang="en-GB" sz="1800" i="1" kern="100">
                        <a:effectLst/>
                        <a:latin typeface="Cambria Math" panose="02040503050406030204" pitchFamily="18" charset="0"/>
                        <a:ea typeface="Aptos" panose="020B0004020202020204" pitchFamily="34" charset="0"/>
                        <a:cs typeface="Calibri" panose="020F0502020204030204" pitchFamily="34" charset="0"/>
                      </a:rPr>
                      <m:t>=  </m:t>
                    </m:r>
                    <m:rad>
                      <m:radPr>
                        <m:degHide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radPr>
                      <m:deg/>
                      <m:e>
                        <m:r>
                          <a:rPr lang="en-GB" sz="1800" i="1" kern="100">
                            <a:effectLst/>
                            <a:latin typeface="Cambria Math" panose="02040503050406030204" pitchFamily="18" charset="0"/>
                            <a:ea typeface="Aptos" panose="020B0004020202020204" pitchFamily="34" charset="0"/>
                            <a:cs typeface="Calibri" panose="020F0502020204030204" pitchFamily="34" charset="0"/>
                          </a:rPr>
                          <m:t>(0+0+1+1+1)</m:t>
                        </m:r>
                      </m:e>
                    </m:rad>
                  </m:oMath>
                </a14:m>
                <a:r>
                  <a:rPr lang="en-GB" sz="1800" i="1" kern="100" dirty="0">
                    <a:effectLst/>
                    <a:latin typeface="Cambria Math" panose="02040503050406030204" pitchFamily="18" charset="0"/>
                    <a:ea typeface="Aptos" panose="020B0004020202020204" pitchFamily="34" charset="0"/>
                    <a:cs typeface="Calibri" panose="020F0502020204030204" pitchFamily="34" charset="0"/>
                  </a:rPr>
                  <a:t>                                          </a:t>
                </a:r>
                <a14:m>
                  <m:oMath xmlns:m="http://schemas.openxmlformats.org/officeDocument/2006/math">
                    <m:r>
                      <a:rPr lang="en-GB" sz="1800" b="0" i="1" kern="100" smtClean="0">
                        <a:effectLst/>
                        <a:latin typeface="Cambria Math" panose="02040503050406030204" pitchFamily="18" charset="0"/>
                        <a:ea typeface="Aptos" panose="020B0004020202020204" pitchFamily="34" charset="0"/>
                        <a:cs typeface="Calibri" panose="020F0502020204030204" pitchFamily="34" charset="0"/>
                      </a:rPr>
                      <m:t>                                    </m:t>
                    </m:r>
                  </m:oMath>
                </a14:m>
                <a:endParaRPr lang="en-GB" sz="1800" b="0" i="1" kern="100" dirty="0">
                  <a:effectLst/>
                  <a:latin typeface="Cambria Math" panose="02040503050406030204" pitchFamily="18" charset="0"/>
                  <a:ea typeface="Aptos" panose="020B0004020202020204" pitchFamily="34" charset="0"/>
                  <a:cs typeface="Calibri" panose="020F0502020204030204" pitchFamily="34" charset="0"/>
                </a:endParaRPr>
              </a:p>
              <a:p>
                <a:r>
                  <a:rPr lang="en-GB" sz="1800" kern="100" dirty="0">
                    <a:effectLst/>
                    <a:ea typeface="Aptos" panose="020B0004020202020204" pitchFamily="34" charset="0"/>
                    <a:cs typeface="Calibri" panose="020F0502020204030204" pitchFamily="34" charset="0"/>
                  </a:rPr>
                  <a:t>                                     </a:t>
                </a:r>
                <a14:m>
                  <m:oMath xmlns:m="http://schemas.openxmlformats.org/officeDocument/2006/math">
                    <m:r>
                      <a:rPr lang="en-GB" sz="1800" i="1" kern="100">
                        <a:effectLst/>
                        <a:latin typeface="Cambria Math" panose="02040503050406030204" pitchFamily="18" charset="0"/>
                        <a:ea typeface="Aptos" panose="020B0004020202020204" pitchFamily="34" charset="0"/>
                        <a:cs typeface="Calibri" panose="020F0502020204030204" pitchFamily="34" charset="0"/>
                      </a:rPr>
                      <m:t>=</m:t>
                    </m:r>
                    <m:rad>
                      <m:radPr>
                        <m:degHide m:val="on"/>
                        <m:ctrlPr>
                          <a:rPr lang="en-GB" sz="1800" i="1" kern="100">
                            <a:effectLst/>
                            <a:latin typeface="Cambria Math" panose="02040503050406030204" pitchFamily="18" charset="0"/>
                            <a:ea typeface="Aptos" panose="020B0004020202020204" pitchFamily="34" charset="0"/>
                            <a:cs typeface="Calibri" panose="020F0502020204030204" pitchFamily="34" charset="0"/>
                          </a:rPr>
                        </m:ctrlPr>
                      </m:radPr>
                      <m:deg/>
                      <m:e>
                        <m:r>
                          <a:rPr lang="en-GB" sz="1800" i="1" kern="100">
                            <a:effectLst/>
                            <a:latin typeface="Cambria Math" panose="02040503050406030204" pitchFamily="18" charset="0"/>
                            <a:ea typeface="Aptos" panose="020B0004020202020204" pitchFamily="34" charset="0"/>
                            <a:cs typeface="Calibri" panose="020F0502020204030204" pitchFamily="34" charset="0"/>
                          </a:rPr>
                          <m:t>3</m:t>
                        </m:r>
                      </m:e>
                    </m:rad>
                  </m:oMath>
                </a14:m>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mc:Choice>
        <mc:Fallback xmlns="">
          <p:sp>
            <p:nvSpPr>
              <p:cNvPr id="17" name="TextBox 16">
                <a:extLst>
                  <a:ext uri="{FF2B5EF4-FFF2-40B4-BE49-F238E27FC236}">
                    <a16:creationId xmlns:a16="http://schemas.microsoft.com/office/drawing/2014/main" id="{D499BAB5-A5D6-04C0-C35A-C0E2FD3E2DFA}"/>
                  </a:ext>
                </a:extLst>
              </p:cNvPr>
              <p:cNvSpPr txBox="1">
                <a:spLocks noRot="1" noChangeAspect="1" noMove="1" noResize="1" noEditPoints="1" noAdjustHandles="1" noChangeArrowheads="1" noChangeShapeType="1" noTextEdit="1"/>
              </p:cNvSpPr>
              <p:nvPr/>
            </p:nvSpPr>
            <p:spPr>
              <a:xfrm>
                <a:off x="6782912" y="4489018"/>
                <a:ext cx="4934129" cy="2368982"/>
              </a:xfrm>
              <a:prstGeom prst="rect">
                <a:avLst/>
              </a:prstGeom>
              <a:blipFill>
                <a:blip r:embed="rId2"/>
                <a:stretch>
                  <a:fillRect/>
                </a:stretch>
              </a:blipFill>
            </p:spPr>
            <p:txBody>
              <a:bodyPr/>
              <a:lstStyle/>
              <a:p>
                <a:r>
                  <a:rPr lang="en-GB">
                    <a:noFill/>
                  </a:rPr>
                  <a:t> </a:t>
                </a:r>
              </a:p>
            </p:txBody>
          </p:sp>
        </mc:Fallback>
      </mc:AlternateContent>
      <p:sp>
        <p:nvSpPr>
          <p:cNvPr id="19" name="Τίτλος 1">
            <a:extLst>
              <a:ext uri="{FF2B5EF4-FFF2-40B4-BE49-F238E27FC236}">
                <a16:creationId xmlns:a16="http://schemas.microsoft.com/office/drawing/2014/main" id="{C7E83FE2-E7A3-2F88-4CA0-3E5D4964A894}"/>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700" dirty="0"/>
              <a:t>MVM</a:t>
            </a:r>
            <a:r>
              <a:rPr lang="el-GR" sz="4400" dirty="0"/>
              <a:t> </a:t>
            </a:r>
            <a:r>
              <a:rPr lang="el-GR" sz="1800" dirty="0"/>
              <a:t>(</a:t>
            </a:r>
            <a:r>
              <a:rPr lang="en-GB" sz="1800" dirty="0"/>
              <a:t>6</a:t>
            </a:r>
            <a:r>
              <a:rPr lang="el-GR" sz="1800" dirty="0"/>
              <a:t>/</a:t>
            </a:r>
            <a:r>
              <a:rPr lang="en-GB" sz="1800" dirty="0"/>
              <a:t>6</a:t>
            </a:r>
            <a:r>
              <a:rPr lang="el-GR" sz="1800" dirty="0"/>
              <a:t>)</a:t>
            </a:r>
          </a:p>
        </p:txBody>
      </p:sp>
    </p:spTree>
    <p:extLst>
      <p:ext uri="{BB962C8B-B14F-4D97-AF65-F5344CB8AC3E}">
        <p14:creationId xmlns:p14="http://schemas.microsoft.com/office/powerpoint/2010/main" val="1231416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0B099-5CA0-66CF-16D5-D5059A62737C}"/>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3533DEA-2FC8-99C5-45CC-46619E2C2E28}"/>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18</a:t>
            </a:fld>
            <a:endParaRPr lang="el-GR" dirty="0"/>
          </a:p>
        </p:txBody>
      </p:sp>
      <p:sp>
        <p:nvSpPr>
          <p:cNvPr id="12" name="Θέση περιεχομένου 2">
            <a:extLst>
              <a:ext uri="{FF2B5EF4-FFF2-40B4-BE49-F238E27FC236}">
                <a16:creationId xmlns:a16="http://schemas.microsoft.com/office/drawing/2014/main" id="{D3EDFA92-65A3-EAA6-3DD9-B1166D93A849}"/>
              </a:ext>
            </a:extLst>
          </p:cNvPr>
          <p:cNvSpPr>
            <a:spLocks noGrp="1"/>
          </p:cNvSpPr>
          <p:nvPr>
            <p:ph idx="1"/>
          </p:nvPr>
        </p:nvSpPr>
        <p:spPr>
          <a:xfrm>
            <a:off x="1709232" y="622661"/>
            <a:ext cx="7084483" cy="568379"/>
          </a:xfrm>
        </p:spPr>
        <p:txBody>
          <a:bodyPr>
            <a:noAutofit/>
          </a:bodyPr>
          <a:lstStyle/>
          <a:p>
            <a:pPr marL="0" indent="0">
              <a:buFont typeface="Wingdings 3" charset="2"/>
              <a:buNone/>
            </a:pPr>
            <a:r>
              <a:rPr lang="el-GR" sz="2200" b="1" dirty="0"/>
              <a:t>Μπορούμε πειραματικά να αποδείξουμε την υπεροχή της </a:t>
            </a:r>
            <a:r>
              <a:rPr lang="en-GB" sz="2200" b="1" dirty="0"/>
              <a:t>MVM</a:t>
            </a:r>
            <a:r>
              <a:rPr lang="el-GR" sz="2200" b="1" dirty="0"/>
              <a:t> έναντι των άλλων;</a:t>
            </a:r>
          </a:p>
        </p:txBody>
      </p:sp>
      <p:sp>
        <p:nvSpPr>
          <p:cNvPr id="2" name="Θέση περιεχομένου 2">
            <a:extLst>
              <a:ext uri="{FF2B5EF4-FFF2-40B4-BE49-F238E27FC236}">
                <a16:creationId xmlns:a16="http://schemas.microsoft.com/office/drawing/2014/main" id="{31706B97-3835-695A-B739-3988C0B5EED8}"/>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16" name="Τίτλος 1">
            <a:extLst>
              <a:ext uri="{FF2B5EF4-FFF2-40B4-BE49-F238E27FC236}">
                <a16:creationId xmlns:a16="http://schemas.microsoft.com/office/drawing/2014/main" id="{C8D2484B-CB44-4E87-ADFC-A3BFE7595ABB}"/>
              </a:ext>
            </a:extLst>
          </p:cNvPr>
          <p:cNvSpPr txBox="1">
            <a:spLocks/>
          </p:cNvSpPr>
          <p:nvPr/>
        </p:nvSpPr>
        <p:spPr>
          <a:xfrm>
            <a:off x="8758361" y="179363"/>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ΠΕΙΡΑΜΑ </a:t>
            </a:r>
            <a:r>
              <a:rPr lang="el-GR" sz="2000" dirty="0"/>
              <a:t>(1/3)</a:t>
            </a:r>
            <a:endParaRPr lang="el-GR" sz="1800" dirty="0"/>
          </a:p>
          <a:p>
            <a:endParaRPr lang="el-GR" sz="1800" dirty="0"/>
          </a:p>
        </p:txBody>
      </p:sp>
      <p:sp>
        <p:nvSpPr>
          <p:cNvPr id="8" name="Rectangle 1">
            <a:extLst>
              <a:ext uri="{FF2B5EF4-FFF2-40B4-BE49-F238E27FC236}">
                <a16:creationId xmlns:a16="http://schemas.microsoft.com/office/drawing/2014/main" id="{3B71624C-1D0B-0E91-BBF9-16ABFE1FB10C}"/>
              </a:ext>
            </a:extLst>
          </p:cNvPr>
          <p:cNvSpPr>
            <a:spLocks noChangeArrowheads="1"/>
          </p:cNvSpPr>
          <p:nvPr/>
        </p:nvSpPr>
        <p:spPr bwMode="auto">
          <a:xfrm rot="10800000" flipV="1">
            <a:off x="1751551" y="1963987"/>
            <a:ext cx="101312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sz="2200" dirty="0"/>
              <a:t>Αξιολόγηση της απόδοσής των μεθόδων σε προβλήματα ταξινόμησης χρονοσειρών</a:t>
            </a:r>
            <a:endParaRPr kumimoji="0" lang="en-US" altLang="en-US" sz="2200" b="0" i="0" u="none" strike="noStrike" cap="none" normalizeH="0" baseline="0" dirty="0">
              <a:ln>
                <a:noFill/>
              </a:ln>
              <a:solidFill>
                <a:schemeClr val="tx1"/>
              </a:solidFill>
              <a:effectLst/>
            </a:endParaRPr>
          </a:p>
        </p:txBody>
      </p:sp>
      <p:sp>
        <p:nvSpPr>
          <p:cNvPr id="19" name="TextBox 18">
            <a:extLst>
              <a:ext uri="{FF2B5EF4-FFF2-40B4-BE49-F238E27FC236}">
                <a16:creationId xmlns:a16="http://schemas.microsoft.com/office/drawing/2014/main" id="{9DDF1A03-BF5A-2D19-51D6-1BAD7F059DE9}"/>
              </a:ext>
            </a:extLst>
          </p:cNvPr>
          <p:cNvSpPr txBox="1"/>
          <p:nvPr/>
        </p:nvSpPr>
        <p:spPr>
          <a:xfrm>
            <a:off x="1751551" y="1538365"/>
            <a:ext cx="2831481" cy="430887"/>
          </a:xfrm>
          <a:prstGeom prst="rect">
            <a:avLst/>
          </a:prstGeom>
          <a:noFill/>
        </p:spPr>
        <p:txBody>
          <a:bodyPr wrap="none" rtlCol="0">
            <a:spAutoFit/>
          </a:bodyPr>
          <a:lstStyle/>
          <a:p>
            <a:r>
              <a:rPr lang="el-GR" sz="2200" b="1" dirty="0">
                <a:solidFill>
                  <a:schemeClr val="accent5">
                    <a:lumMod val="50000"/>
                  </a:schemeClr>
                </a:solidFill>
              </a:rPr>
              <a:t>ΘΕΜΑ ΠΕΙΡΑΜΑΤΟΣ:</a:t>
            </a:r>
            <a:endParaRPr lang="en-GB" sz="2200" b="1" dirty="0">
              <a:solidFill>
                <a:schemeClr val="accent5">
                  <a:lumMod val="50000"/>
                </a:schemeClr>
              </a:solidFill>
            </a:endParaRPr>
          </a:p>
        </p:txBody>
      </p:sp>
      <p:sp>
        <p:nvSpPr>
          <p:cNvPr id="20" name="TextBox 19">
            <a:extLst>
              <a:ext uri="{FF2B5EF4-FFF2-40B4-BE49-F238E27FC236}">
                <a16:creationId xmlns:a16="http://schemas.microsoft.com/office/drawing/2014/main" id="{E0B1D300-6480-D99F-9824-D6779EF7B619}"/>
              </a:ext>
            </a:extLst>
          </p:cNvPr>
          <p:cNvSpPr txBox="1"/>
          <p:nvPr/>
        </p:nvSpPr>
        <p:spPr>
          <a:xfrm>
            <a:off x="1772275" y="2455559"/>
            <a:ext cx="1634486" cy="446276"/>
          </a:xfrm>
          <a:prstGeom prst="rect">
            <a:avLst/>
          </a:prstGeom>
          <a:noFill/>
        </p:spPr>
        <p:txBody>
          <a:bodyPr wrap="none" rtlCol="0">
            <a:spAutoFit/>
          </a:bodyPr>
          <a:lstStyle/>
          <a:p>
            <a:r>
              <a:rPr lang="en-GB" sz="2300" b="1" dirty="0">
                <a:solidFill>
                  <a:schemeClr val="accent5">
                    <a:lumMod val="50000"/>
                  </a:schemeClr>
                </a:solidFill>
              </a:rPr>
              <a:t>DATASETS</a:t>
            </a:r>
            <a:r>
              <a:rPr lang="el-GR" sz="2300" b="1" dirty="0">
                <a:solidFill>
                  <a:schemeClr val="accent5">
                    <a:lumMod val="50000"/>
                  </a:schemeClr>
                </a:solidFill>
              </a:rPr>
              <a:t>:</a:t>
            </a:r>
            <a:endParaRPr lang="en-GB" sz="2300" b="1" dirty="0">
              <a:solidFill>
                <a:schemeClr val="accent5">
                  <a:lumMod val="50000"/>
                </a:schemeClr>
              </a:solidFill>
            </a:endParaRPr>
          </a:p>
        </p:txBody>
      </p:sp>
      <p:sp>
        <p:nvSpPr>
          <p:cNvPr id="3" name="Google Shape;9617;p76">
            <a:extLst>
              <a:ext uri="{FF2B5EF4-FFF2-40B4-BE49-F238E27FC236}">
                <a16:creationId xmlns:a16="http://schemas.microsoft.com/office/drawing/2014/main" id="{6F16ED6E-8FBF-F5BC-5796-F16D1EBAEE50}"/>
              </a:ext>
            </a:extLst>
          </p:cNvPr>
          <p:cNvSpPr/>
          <p:nvPr/>
        </p:nvSpPr>
        <p:spPr>
          <a:xfrm>
            <a:off x="2589520" y="3249122"/>
            <a:ext cx="2905268" cy="3090071"/>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6" name="TextBox 5">
            <a:extLst>
              <a:ext uri="{FF2B5EF4-FFF2-40B4-BE49-F238E27FC236}">
                <a16:creationId xmlns:a16="http://schemas.microsoft.com/office/drawing/2014/main" id="{77865CD6-14C9-8599-1BD7-29D191538B07}"/>
              </a:ext>
            </a:extLst>
          </p:cNvPr>
          <p:cNvSpPr txBox="1"/>
          <p:nvPr/>
        </p:nvSpPr>
        <p:spPr>
          <a:xfrm>
            <a:off x="3552252" y="3302883"/>
            <a:ext cx="1675665" cy="523220"/>
          </a:xfrm>
          <a:prstGeom prst="rect">
            <a:avLst/>
          </a:prstGeom>
          <a:noFill/>
        </p:spPr>
        <p:txBody>
          <a:bodyPr wrap="square">
            <a:spAutoFit/>
          </a:bodyPr>
          <a:lstStyle/>
          <a:p>
            <a:r>
              <a:rPr lang="el-GR" sz="2800" b="1" dirty="0">
                <a:solidFill>
                  <a:schemeClr val="accent5">
                    <a:lumMod val="50000"/>
                  </a:schemeClr>
                </a:solidFill>
              </a:rPr>
              <a:t> F</a:t>
            </a:r>
            <a:r>
              <a:rPr lang="en-GB" sz="2800" b="1" dirty="0">
                <a:solidFill>
                  <a:schemeClr val="accent5">
                    <a:lumMod val="50000"/>
                  </a:schemeClr>
                </a:solidFill>
              </a:rPr>
              <a:t>ACE</a:t>
            </a:r>
            <a:endParaRPr lang="en-GB" sz="2800" dirty="0"/>
          </a:p>
        </p:txBody>
      </p:sp>
      <p:sp>
        <p:nvSpPr>
          <p:cNvPr id="13" name="TextBox 12">
            <a:extLst>
              <a:ext uri="{FF2B5EF4-FFF2-40B4-BE49-F238E27FC236}">
                <a16:creationId xmlns:a16="http://schemas.microsoft.com/office/drawing/2014/main" id="{344B1567-A50F-DB0A-1699-0E13A97338E4}"/>
              </a:ext>
            </a:extLst>
          </p:cNvPr>
          <p:cNvSpPr txBox="1"/>
          <p:nvPr/>
        </p:nvSpPr>
        <p:spPr>
          <a:xfrm>
            <a:off x="3068475" y="4088933"/>
            <a:ext cx="2076583" cy="400110"/>
          </a:xfrm>
          <a:prstGeom prst="rect">
            <a:avLst/>
          </a:prstGeom>
          <a:noFill/>
        </p:spPr>
        <p:txBody>
          <a:bodyPr wrap="square">
            <a:spAutoFit/>
          </a:bodyPr>
          <a:lstStyle/>
          <a:p>
            <a:r>
              <a:rPr lang="el-GR" sz="2000" dirty="0"/>
              <a:t>112 χρονοσειρές </a:t>
            </a:r>
            <a:endParaRPr lang="en-GB" sz="2000" dirty="0"/>
          </a:p>
        </p:txBody>
      </p:sp>
      <p:sp>
        <p:nvSpPr>
          <p:cNvPr id="14" name="Google Shape;9617;p76">
            <a:extLst>
              <a:ext uri="{FF2B5EF4-FFF2-40B4-BE49-F238E27FC236}">
                <a16:creationId xmlns:a16="http://schemas.microsoft.com/office/drawing/2014/main" id="{5B6D1662-674E-64E8-845B-B2F810F95D9B}"/>
              </a:ext>
            </a:extLst>
          </p:cNvPr>
          <p:cNvSpPr/>
          <p:nvPr/>
        </p:nvSpPr>
        <p:spPr>
          <a:xfrm>
            <a:off x="2589519" y="3850547"/>
            <a:ext cx="2905269" cy="2488646"/>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17" name="TextBox 16">
            <a:extLst>
              <a:ext uri="{FF2B5EF4-FFF2-40B4-BE49-F238E27FC236}">
                <a16:creationId xmlns:a16="http://schemas.microsoft.com/office/drawing/2014/main" id="{40F36EE2-05F4-3842-310B-25BD0FF96977}"/>
              </a:ext>
            </a:extLst>
          </p:cNvPr>
          <p:cNvSpPr txBox="1"/>
          <p:nvPr/>
        </p:nvSpPr>
        <p:spPr>
          <a:xfrm>
            <a:off x="2589518" y="5292513"/>
            <a:ext cx="2905268" cy="1015663"/>
          </a:xfrm>
          <a:prstGeom prst="rect">
            <a:avLst/>
          </a:prstGeom>
          <a:noFill/>
        </p:spPr>
        <p:txBody>
          <a:bodyPr wrap="square">
            <a:spAutoFit/>
          </a:bodyPr>
          <a:lstStyle/>
          <a:p>
            <a:pPr algn="ctr"/>
            <a:r>
              <a:rPr lang="el-GR" sz="2000" dirty="0"/>
              <a:t>αναπαριστούν το σχήμα του προφίλ προσώπου από 4 άτομα</a:t>
            </a:r>
            <a:endParaRPr lang="en-GB" sz="2000" dirty="0"/>
          </a:p>
        </p:txBody>
      </p:sp>
      <p:sp>
        <p:nvSpPr>
          <p:cNvPr id="21" name="TextBox 20">
            <a:extLst>
              <a:ext uri="{FF2B5EF4-FFF2-40B4-BE49-F238E27FC236}">
                <a16:creationId xmlns:a16="http://schemas.microsoft.com/office/drawing/2014/main" id="{0A1C3811-E644-BB3D-D410-FB7788EDCABF}"/>
              </a:ext>
            </a:extLst>
          </p:cNvPr>
          <p:cNvSpPr txBox="1"/>
          <p:nvPr/>
        </p:nvSpPr>
        <p:spPr>
          <a:xfrm>
            <a:off x="2933165" y="4700270"/>
            <a:ext cx="2629503" cy="400110"/>
          </a:xfrm>
          <a:prstGeom prst="rect">
            <a:avLst/>
          </a:prstGeom>
          <a:noFill/>
        </p:spPr>
        <p:txBody>
          <a:bodyPr wrap="square">
            <a:spAutoFit/>
          </a:bodyPr>
          <a:lstStyle/>
          <a:p>
            <a:r>
              <a:rPr lang="el-GR" sz="2000" dirty="0"/>
              <a:t>107 έως 240 σημεία</a:t>
            </a:r>
            <a:endParaRPr lang="en-GB" sz="2000" dirty="0"/>
          </a:p>
        </p:txBody>
      </p:sp>
      <p:sp>
        <p:nvSpPr>
          <p:cNvPr id="22" name="Google Shape;9617;p76">
            <a:extLst>
              <a:ext uri="{FF2B5EF4-FFF2-40B4-BE49-F238E27FC236}">
                <a16:creationId xmlns:a16="http://schemas.microsoft.com/office/drawing/2014/main" id="{01559E73-5AB6-2B5B-EE4C-58AE6586176A}"/>
              </a:ext>
            </a:extLst>
          </p:cNvPr>
          <p:cNvSpPr/>
          <p:nvPr/>
        </p:nvSpPr>
        <p:spPr>
          <a:xfrm>
            <a:off x="5810850" y="3249122"/>
            <a:ext cx="2905268" cy="3090071"/>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23" name="TextBox 22">
            <a:extLst>
              <a:ext uri="{FF2B5EF4-FFF2-40B4-BE49-F238E27FC236}">
                <a16:creationId xmlns:a16="http://schemas.microsoft.com/office/drawing/2014/main" id="{1B07825D-4A50-B0AD-4D1C-6B7A1945F146}"/>
              </a:ext>
            </a:extLst>
          </p:cNvPr>
          <p:cNvSpPr txBox="1"/>
          <p:nvPr/>
        </p:nvSpPr>
        <p:spPr>
          <a:xfrm>
            <a:off x="6773582" y="3302883"/>
            <a:ext cx="1675665" cy="523220"/>
          </a:xfrm>
          <a:prstGeom prst="rect">
            <a:avLst/>
          </a:prstGeom>
          <a:noFill/>
        </p:spPr>
        <p:txBody>
          <a:bodyPr wrap="square">
            <a:spAutoFit/>
          </a:bodyPr>
          <a:lstStyle/>
          <a:p>
            <a:r>
              <a:rPr lang="el-GR" sz="2800" b="1" dirty="0">
                <a:solidFill>
                  <a:schemeClr val="accent5">
                    <a:lumMod val="50000"/>
                  </a:schemeClr>
                </a:solidFill>
              </a:rPr>
              <a:t> </a:t>
            </a:r>
            <a:r>
              <a:rPr lang="en-GB" sz="2800" b="1" dirty="0">
                <a:solidFill>
                  <a:schemeClr val="accent5">
                    <a:lumMod val="50000"/>
                  </a:schemeClr>
                </a:solidFill>
              </a:rPr>
              <a:t>GUN</a:t>
            </a:r>
            <a:endParaRPr lang="en-GB" sz="2800" dirty="0"/>
          </a:p>
        </p:txBody>
      </p:sp>
      <p:sp>
        <p:nvSpPr>
          <p:cNvPr id="24" name="TextBox 23">
            <a:extLst>
              <a:ext uri="{FF2B5EF4-FFF2-40B4-BE49-F238E27FC236}">
                <a16:creationId xmlns:a16="http://schemas.microsoft.com/office/drawing/2014/main" id="{1CCCA1AE-CA2E-A14C-96A8-F4E6E42F23AB}"/>
              </a:ext>
            </a:extLst>
          </p:cNvPr>
          <p:cNvSpPr txBox="1"/>
          <p:nvPr/>
        </p:nvSpPr>
        <p:spPr>
          <a:xfrm>
            <a:off x="6286303" y="4142600"/>
            <a:ext cx="2076583" cy="400110"/>
          </a:xfrm>
          <a:prstGeom prst="rect">
            <a:avLst/>
          </a:prstGeom>
          <a:noFill/>
        </p:spPr>
        <p:txBody>
          <a:bodyPr wrap="square">
            <a:spAutoFit/>
          </a:bodyPr>
          <a:lstStyle/>
          <a:p>
            <a:r>
              <a:rPr lang="en-GB" sz="2000" dirty="0"/>
              <a:t>200</a:t>
            </a:r>
            <a:r>
              <a:rPr lang="el-GR" sz="2000" dirty="0"/>
              <a:t> χρονοσειρές </a:t>
            </a:r>
            <a:endParaRPr lang="en-GB" sz="2000" dirty="0"/>
          </a:p>
        </p:txBody>
      </p:sp>
      <p:sp>
        <p:nvSpPr>
          <p:cNvPr id="25" name="Google Shape;9617;p76">
            <a:extLst>
              <a:ext uri="{FF2B5EF4-FFF2-40B4-BE49-F238E27FC236}">
                <a16:creationId xmlns:a16="http://schemas.microsoft.com/office/drawing/2014/main" id="{5B9D76B7-3088-AC9F-00E5-BC4A0E066E31}"/>
              </a:ext>
            </a:extLst>
          </p:cNvPr>
          <p:cNvSpPr/>
          <p:nvPr/>
        </p:nvSpPr>
        <p:spPr>
          <a:xfrm>
            <a:off x="5810849" y="3850547"/>
            <a:ext cx="2905269" cy="2488646"/>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26" name="TextBox 25">
            <a:extLst>
              <a:ext uri="{FF2B5EF4-FFF2-40B4-BE49-F238E27FC236}">
                <a16:creationId xmlns:a16="http://schemas.microsoft.com/office/drawing/2014/main" id="{7433329D-5D0E-0C66-8627-DD92123FDCA1}"/>
              </a:ext>
            </a:extLst>
          </p:cNvPr>
          <p:cNvSpPr txBox="1"/>
          <p:nvPr/>
        </p:nvSpPr>
        <p:spPr>
          <a:xfrm>
            <a:off x="5775494" y="5292512"/>
            <a:ext cx="2982867" cy="1015663"/>
          </a:xfrm>
          <a:prstGeom prst="rect">
            <a:avLst/>
          </a:prstGeom>
          <a:noFill/>
        </p:spPr>
        <p:txBody>
          <a:bodyPr wrap="square">
            <a:spAutoFit/>
          </a:bodyPr>
          <a:lstStyle/>
          <a:p>
            <a:pPr algn="ctr"/>
            <a:r>
              <a:rPr lang="el-GR" sz="2000" dirty="0"/>
              <a:t>αναπαριστούν της κίνησης ενός όπλου κατά τη βολή από 2 άτομα</a:t>
            </a:r>
            <a:endParaRPr lang="en-GB" sz="2000" dirty="0"/>
          </a:p>
        </p:txBody>
      </p:sp>
      <p:sp>
        <p:nvSpPr>
          <p:cNvPr id="27" name="TextBox 26">
            <a:extLst>
              <a:ext uri="{FF2B5EF4-FFF2-40B4-BE49-F238E27FC236}">
                <a16:creationId xmlns:a16="http://schemas.microsoft.com/office/drawing/2014/main" id="{80372649-291A-F3E0-C8DD-9ED3FA5F8CA0}"/>
              </a:ext>
            </a:extLst>
          </p:cNvPr>
          <p:cNvSpPr txBox="1"/>
          <p:nvPr/>
        </p:nvSpPr>
        <p:spPr>
          <a:xfrm>
            <a:off x="6518365" y="4694760"/>
            <a:ext cx="2629503" cy="400110"/>
          </a:xfrm>
          <a:prstGeom prst="rect">
            <a:avLst/>
          </a:prstGeom>
          <a:noFill/>
        </p:spPr>
        <p:txBody>
          <a:bodyPr wrap="square">
            <a:spAutoFit/>
          </a:bodyPr>
          <a:lstStyle/>
          <a:p>
            <a:r>
              <a:rPr lang="el-GR" sz="2000" dirty="0"/>
              <a:t>1</a:t>
            </a:r>
            <a:r>
              <a:rPr lang="en-GB" sz="2000" dirty="0"/>
              <a:t>50</a:t>
            </a:r>
            <a:r>
              <a:rPr lang="el-GR" sz="2000" dirty="0"/>
              <a:t> σημεία</a:t>
            </a:r>
            <a:endParaRPr lang="en-GB" sz="2000" dirty="0"/>
          </a:p>
        </p:txBody>
      </p:sp>
      <p:sp>
        <p:nvSpPr>
          <p:cNvPr id="28" name="Google Shape;9617;p76">
            <a:extLst>
              <a:ext uri="{FF2B5EF4-FFF2-40B4-BE49-F238E27FC236}">
                <a16:creationId xmlns:a16="http://schemas.microsoft.com/office/drawing/2014/main" id="{EB23B99B-E4AB-16BE-C336-776BE4A28019}"/>
              </a:ext>
            </a:extLst>
          </p:cNvPr>
          <p:cNvSpPr/>
          <p:nvPr/>
        </p:nvSpPr>
        <p:spPr>
          <a:xfrm>
            <a:off x="9032181" y="3249122"/>
            <a:ext cx="2905268" cy="3090071"/>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29" name="TextBox 28">
            <a:extLst>
              <a:ext uri="{FF2B5EF4-FFF2-40B4-BE49-F238E27FC236}">
                <a16:creationId xmlns:a16="http://schemas.microsoft.com/office/drawing/2014/main" id="{BB6AE0D3-09CA-E11A-44E1-6325F6245609}"/>
              </a:ext>
            </a:extLst>
          </p:cNvPr>
          <p:cNvSpPr txBox="1"/>
          <p:nvPr/>
        </p:nvSpPr>
        <p:spPr>
          <a:xfrm>
            <a:off x="9994913" y="3302883"/>
            <a:ext cx="1675665" cy="523220"/>
          </a:xfrm>
          <a:prstGeom prst="rect">
            <a:avLst/>
          </a:prstGeom>
          <a:noFill/>
        </p:spPr>
        <p:txBody>
          <a:bodyPr wrap="square">
            <a:spAutoFit/>
          </a:bodyPr>
          <a:lstStyle/>
          <a:p>
            <a:r>
              <a:rPr lang="el-GR" sz="2800" b="1" dirty="0">
                <a:solidFill>
                  <a:schemeClr val="accent5">
                    <a:lumMod val="50000"/>
                  </a:schemeClr>
                </a:solidFill>
              </a:rPr>
              <a:t> </a:t>
            </a:r>
            <a:r>
              <a:rPr lang="en-GB" sz="2800" b="1" dirty="0">
                <a:solidFill>
                  <a:schemeClr val="accent5">
                    <a:lumMod val="50000"/>
                  </a:schemeClr>
                </a:solidFill>
              </a:rPr>
              <a:t>LEAF</a:t>
            </a:r>
            <a:endParaRPr lang="en-GB" sz="2800" dirty="0"/>
          </a:p>
        </p:txBody>
      </p:sp>
      <p:sp>
        <p:nvSpPr>
          <p:cNvPr id="30" name="TextBox 29">
            <a:extLst>
              <a:ext uri="{FF2B5EF4-FFF2-40B4-BE49-F238E27FC236}">
                <a16:creationId xmlns:a16="http://schemas.microsoft.com/office/drawing/2014/main" id="{73B90560-F9E3-D648-699D-DCCD920E22EF}"/>
              </a:ext>
            </a:extLst>
          </p:cNvPr>
          <p:cNvSpPr txBox="1"/>
          <p:nvPr/>
        </p:nvSpPr>
        <p:spPr>
          <a:xfrm>
            <a:off x="9560087" y="4131863"/>
            <a:ext cx="2076583" cy="400110"/>
          </a:xfrm>
          <a:prstGeom prst="rect">
            <a:avLst/>
          </a:prstGeom>
          <a:noFill/>
        </p:spPr>
        <p:txBody>
          <a:bodyPr wrap="square">
            <a:spAutoFit/>
          </a:bodyPr>
          <a:lstStyle/>
          <a:p>
            <a:r>
              <a:rPr lang="en-GB" sz="2000" dirty="0"/>
              <a:t>442</a:t>
            </a:r>
            <a:r>
              <a:rPr lang="el-GR" sz="2000" dirty="0"/>
              <a:t> χρονοσειρές </a:t>
            </a:r>
            <a:endParaRPr lang="en-GB" sz="2000" dirty="0"/>
          </a:p>
        </p:txBody>
      </p:sp>
      <p:sp>
        <p:nvSpPr>
          <p:cNvPr id="31" name="Google Shape;9617;p76">
            <a:extLst>
              <a:ext uri="{FF2B5EF4-FFF2-40B4-BE49-F238E27FC236}">
                <a16:creationId xmlns:a16="http://schemas.microsoft.com/office/drawing/2014/main" id="{8038EA41-6A12-3750-CEC2-939BA2246A4A}"/>
              </a:ext>
            </a:extLst>
          </p:cNvPr>
          <p:cNvSpPr/>
          <p:nvPr/>
        </p:nvSpPr>
        <p:spPr>
          <a:xfrm>
            <a:off x="9032180" y="3850547"/>
            <a:ext cx="2905269" cy="2488646"/>
          </a:xfrm>
          <a:prstGeom prst="round2DiagRect">
            <a:avLst>
              <a:gd name="adj1" fmla="val 16667"/>
              <a:gd name="adj2" fmla="val 0"/>
            </a:avLst>
          </a:prstGeom>
          <a:noFill/>
          <a:ln w="5715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32" name="TextBox 31">
            <a:extLst>
              <a:ext uri="{FF2B5EF4-FFF2-40B4-BE49-F238E27FC236}">
                <a16:creationId xmlns:a16="http://schemas.microsoft.com/office/drawing/2014/main" id="{1F0E2378-1A0C-1864-0844-D5E54327BE90}"/>
              </a:ext>
            </a:extLst>
          </p:cNvPr>
          <p:cNvSpPr txBox="1"/>
          <p:nvPr/>
        </p:nvSpPr>
        <p:spPr>
          <a:xfrm>
            <a:off x="9098777" y="5292512"/>
            <a:ext cx="2982867" cy="1015663"/>
          </a:xfrm>
          <a:prstGeom prst="rect">
            <a:avLst/>
          </a:prstGeom>
          <a:noFill/>
        </p:spPr>
        <p:txBody>
          <a:bodyPr wrap="square">
            <a:spAutoFit/>
          </a:bodyPr>
          <a:lstStyle/>
          <a:p>
            <a:pPr algn="ctr"/>
            <a:r>
              <a:rPr lang="el-GR" sz="2000" dirty="0"/>
              <a:t>περιγράφουν το περίγραμμα 6 ειδών φύλλων</a:t>
            </a:r>
            <a:endParaRPr lang="en-GB" sz="2000" dirty="0"/>
          </a:p>
        </p:txBody>
      </p:sp>
      <p:sp>
        <p:nvSpPr>
          <p:cNvPr id="38" name="TextBox 37">
            <a:extLst>
              <a:ext uri="{FF2B5EF4-FFF2-40B4-BE49-F238E27FC236}">
                <a16:creationId xmlns:a16="http://schemas.microsoft.com/office/drawing/2014/main" id="{8746B1AA-42D0-308F-FA7D-E40F832D4B29}"/>
              </a:ext>
            </a:extLst>
          </p:cNvPr>
          <p:cNvSpPr txBox="1"/>
          <p:nvPr/>
        </p:nvSpPr>
        <p:spPr>
          <a:xfrm>
            <a:off x="9463931" y="4702485"/>
            <a:ext cx="2629503" cy="400110"/>
          </a:xfrm>
          <a:prstGeom prst="rect">
            <a:avLst/>
          </a:prstGeom>
          <a:noFill/>
        </p:spPr>
        <p:txBody>
          <a:bodyPr wrap="square">
            <a:spAutoFit/>
          </a:bodyPr>
          <a:lstStyle/>
          <a:p>
            <a:r>
              <a:rPr lang="en-GB" sz="2000" dirty="0"/>
              <a:t>22</a:t>
            </a:r>
            <a:r>
              <a:rPr lang="el-GR" sz="2000" dirty="0"/>
              <a:t> έως </a:t>
            </a:r>
            <a:r>
              <a:rPr lang="en-GB" sz="2000" dirty="0"/>
              <a:t>475</a:t>
            </a:r>
            <a:r>
              <a:rPr lang="el-GR" sz="2000" dirty="0"/>
              <a:t> σημεία</a:t>
            </a:r>
            <a:endParaRPr lang="en-GB" sz="2000" dirty="0"/>
          </a:p>
        </p:txBody>
      </p:sp>
    </p:spTree>
    <p:extLst>
      <p:ext uri="{BB962C8B-B14F-4D97-AF65-F5344CB8AC3E}">
        <p14:creationId xmlns:p14="http://schemas.microsoft.com/office/powerpoint/2010/main" val="80327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8C3D2-4187-4A6D-995D-7B71B4497EE9}"/>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750925-2E0A-5229-E0FF-EAF42C95A9F3}"/>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19</a:t>
            </a:fld>
            <a:endParaRPr lang="el-GR" dirty="0"/>
          </a:p>
        </p:txBody>
      </p:sp>
      <p:sp>
        <p:nvSpPr>
          <p:cNvPr id="12" name="Θέση περιεχομένου 2">
            <a:extLst>
              <a:ext uri="{FF2B5EF4-FFF2-40B4-BE49-F238E27FC236}">
                <a16:creationId xmlns:a16="http://schemas.microsoft.com/office/drawing/2014/main" id="{E7725185-7D47-852E-DFD3-3131E2D08508}"/>
              </a:ext>
            </a:extLst>
          </p:cNvPr>
          <p:cNvSpPr>
            <a:spLocks noGrp="1"/>
          </p:cNvSpPr>
          <p:nvPr>
            <p:ph idx="1"/>
          </p:nvPr>
        </p:nvSpPr>
        <p:spPr>
          <a:xfrm>
            <a:off x="1780843" y="787782"/>
            <a:ext cx="6819055" cy="568379"/>
          </a:xfrm>
        </p:spPr>
        <p:txBody>
          <a:bodyPr>
            <a:noAutofit/>
          </a:bodyPr>
          <a:lstStyle/>
          <a:p>
            <a:pPr marL="0" indent="0">
              <a:buFont typeface="Wingdings 3" charset="2"/>
              <a:buNone/>
            </a:pPr>
            <a:r>
              <a:rPr lang="el-GR" sz="2200" b="1" dirty="0"/>
              <a:t>Μπορούμε πειραματικά να αποδείξουμε την </a:t>
            </a:r>
            <a:r>
              <a:rPr lang="en-GB" sz="2200" b="1" dirty="0"/>
              <a:t>MVM</a:t>
            </a:r>
            <a:r>
              <a:rPr lang="el-GR" sz="2200" b="1" dirty="0"/>
              <a:t>;</a:t>
            </a:r>
          </a:p>
        </p:txBody>
      </p:sp>
      <p:sp>
        <p:nvSpPr>
          <p:cNvPr id="2" name="Θέση περιεχομένου 2">
            <a:extLst>
              <a:ext uri="{FF2B5EF4-FFF2-40B4-BE49-F238E27FC236}">
                <a16:creationId xmlns:a16="http://schemas.microsoft.com/office/drawing/2014/main" id="{4717AF11-2406-A43E-301D-3DB672D313F9}"/>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5" name="TextBox 4">
            <a:extLst>
              <a:ext uri="{FF2B5EF4-FFF2-40B4-BE49-F238E27FC236}">
                <a16:creationId xmlns:a16="http://schemas.microsoft.com/office/drawing/2014/main" id="{D65CED5D-A443-B978-03C2-A945C3977C62}"/>
              </a:ext>
            </a:extLst>
          </p:cNvPr>
          <p:cNvSpPr txBox="1"/>
          <p:nvPr/>
        </p:nvSpPr>
        <p:spPr>
          <a:xfrm>
            <a:off x="1780843" y="1459968"/>
            <a:ext cx="3770712" cy="430887"/>
          </a:xfrm>
          <a:prstGeom prst="rect">
            <a:avLst/>
          </a:prstGeom>
          <a:noFill/>
        </p:spPr>
        <p:txBody>
          <a:bodyPr wrap="none" rtlCol="0">
            <a:spAutoFit/>
          </a:bodyPr>
          <a:lstStyle/>
          <a:p>
            <a:r>
              <a:rPr lang="el-GR" sz="2200" b="1" dirty="0">
                <a:solidFill>
                  <a:schemeClr val="accent5">
                    <a:lumMod val="50000"/>
                  </a:schemeClr>
                </a:solidFill>
              </a:rPr>
              <a:t>ΠΕΙΡΑΜΑΤΙΚΗ ΔΙΑΔΙΚΑΣΙΑ:</a:t>
            </a:r>
            <a:endParaRPr lang="en-GB" sz="2200" b="1" dirty="0">
              <a:solidFill>
                <a:schemeClr val="accent5">
                  <a:lumMod val="50000"/>
                </a:schemeClr>
              </a:solidFill>
            </a:endParaRPr>
          </a:p>
        </p:txBody>
      </p:sp>
      <p:sp>
        <p:nvSpPr>
          <p:cNvPr id="6" name="Rectangle 1">
            <a:extLst>
              <a:ext uri="{FF2B5EF4-FFF2-40B4-BE49-F238E27FC236}">
                <a16:creationId xmlns:a16="http://schemas.microsoft.com/office/drawing/2014/main" id="{9C79E81E-2C94-C630-B5AC-4B5877EA2FBC}"/>
              </a:ext>
            </a:extLst>
          </p:cNvPr>
          <p:cNvSpPr>
            <a:spLocks noChangeArrowheads="1"/>
          </p:cNvSpPr>
          <p:nvPr/>
        </p:nvSpPr>
        <p:spPr bwMode="auto">
          <a:xfrm rot="10800000" flipV="1">
            <a:off x="1780843" y="2131305"/>
            <a:ext cx="85543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l-GR" altLang="en-US" sz="2200" b="0" i="0" u="none" strike="noStrike" cap="none" normalizeH="0" baseline="0" dirty="0">
                <a:ln>
                  <a:noFill/>
                </a:ln>
                <a:solidFill>
                  <a:schemeClr val="tx1"/>
                </a:solidFill>
                <a:effectLst/>
              </a:rPr>
              <a:t>Στο πείραμα εφαρμόζουμε τις εξής μεθόδους:</a:t>
            </a:r>
            <a:endParaRPr kumimoji="0" lang="en-US" altLang="en-US" sz="2200" b="0" i="0" u="none" strike="noStrike" cap="none" normalizeH="0" baseline="0" dirty="0">
              <a:ln>
                <a:noFill/>
              </a:ln>
              <a:solidFill>
                <a:schemeClr val="tx1"/>
              </a:solidFill>
              <a:effectLst/>
            </a:endParaRPr>
          </a:p>
        </p:txBody>
      </p:sp>
      <p:sp>
        <p:nvSpPr>
          <p:cNvPr id="16" name="Τίτλος 1">
            <a:extLst>
              <a:ext uri="{FF2B5EF4-FFF2-40B4-BE49-F238E27FC236}">
                <a16:creationId xmlns:a16="http://schemas.microsoft.com/office/drawing/2014/main" id="{C0E5F88E-94A1-A71D-FC87-579F53B09992}"/>
              </a:ext>
            </a:extLst>
          </p:cNvPr>
          <p:cNvSpPr txBox="1">
            <a:spLocks/>
          </p:cNvSpPr>
          <p:nvPr/>
        </p:nvSpPr>
        <p:spPr>
          <a:xfrm>
            <a:off x="8758361" y="179363"/>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ΠΕΙΡΑΜΑ </a:t>
            </a:r>
            <a:r>
              <a:rPr lang="el-GR" sz="2000" dirty="0"/>
              <a:t>(2/3)</a:t>
            </a:r>
            <a:endParaRPr lang="el-GR" sz="1800" dirty="0"/>
          </a:p>
          <a:p>
            <a:endParaRPr lang="el-GR" sz="1800" dirty="0"/>
          </a:p>
        </p:txBody>
      </p:sp>
      <p:sp>
        <p:nvSpPr>
          <p:cNvPr id="8" name="Rectangle 1">
            <a:extLst>
              <a:ext uri="{FF2B5EF4-FFF2-40B4-BE49-F238E27FC236}">
                <a16:creationId xmlns:a16="http://schemas.microsoft.com/office/drawing/2014/main" id="{F6075D83-B1BF-7A69-7632-7565E2D80B28}"/>
              </a:ext>
            </a:extLst>
          </p:cNvPr>
          <p:cNvSpPr>
            <a:spLocks noChangeArrowheads="1"/>
          </p:cNvSpPr>
          <p:nvPr/>
        </p:nvSpPr>
        <p:spPr bwMode="auto">
          <a:xfrm rot="10800000" flipV="1">
            <a:off x="2721369" y="2520758"/>
            <a:ext cx="855439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buFont typeface="Arial" panose="020B0604020202020204" pitchFamily="34" charset="0"/>
              <a:buChar char="•"/>
            </a:pPr>
            <a:r>
              <a:rPr lang="en-GB" sz="2200" dirty="0"/>
              <a:t>Minimal Variance Matching (MVM)</a:t>
            </a:r>
            <a:endParaRPr lang="el-GR" sz="2200" dirty="0"/>
          </a:p>
          <a:p>
            <a:pPr marL="342900" indent="-342900">
              <a:buFont typeface="Arial" panose="020B0604020202020204" pitchFamily="34" charset="0"/>
              <a:buChar char="•"/>
            </a:pPr>
            <a:r>
              <a:rPr lang="en-GB" sz="2200" dirty="0"/>
              <a:t>Dynamic Time Warping (DTW)</a:t>
            </a:r>
            <a:endParaRPr lang="el-GR" sz="2200" dirty="0"/>
          </a:p>
        </p:txBody>
      </p:sp>
      <p:sp>
        <p:nvSpPr>
          <p:cNvPr id="9" name="Rectangle 1">
            <a:extLst>
              <a:ext uri="{FF2B5EF4-FFF2-40B4-BE49-F238E27FC236}">
                <a16:creationId xmlns:a16="http://schemas.microsoft.com/office/drawing/2014/main" id="{C90066A7-9972-9415-E506-0665A1E0B4C5}"/>
              </a:ext>
            </a:extLst>
          </p:cNvPr>
          <p:cNvSpPr>
            <a:spLocks noChangeArrowheads="1"/>
          </p:cNvSpPr>
          <p:nvPr/>
        </p:nvSpPr>
        <p:spPr bwMode="auto">
          <a:xfrm rot="10800000" flipV="1">
            <a:off x="1646619" y="5432025"/>
            <a:ext cx="521772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l-GR" altLang="en-US" sz="2200" dirty="0"/>
              <a:t>Η ακρίβεια ταξινόμησης </a:t>
            </a:r>
          </a:p>
          <a:p>
            <a:pPr algn="ctr"/>
            <a:r>
              <a:rPr lang="el-GR" altLang="en-US" sz="2200" dirty="0"/>
              <a:t>υπολογίζεται ως</a:t>
            </a:r>
            <a:r>
              <a:rPr kumimoji="0" lang="el-GR" altLang="en-US" sz="2200" b="0" i="0" u="none" strike="noStrike" cap="none" normalizeH="0" baseline="0" dirty="0">
                <a:ln>
                  <a:noFill/>
                </a:ln>
                <a:solidFill>
                  <a:schemeClr val="tx1"/>
                </a:solidFill>
                <a:effectLst/>
              </a:rPr>
              <a:t>:</a:t>
            </a:r>
            <a:endParaRPr kumimoji="0" lang="en-US" altLang="en-US" sz="2200" b="0"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4F1A200-EF15-63AA-079B-090FB2384B89}"/>
                  </a:ext>
                </a:extLst>
              </p:cNvPr>
              <p:cNvSpPr txBox="1"/>
              <p:nvPr/>
            </p:nvSpPr>
            <p:spPr>
              <a:xfrm>
                <a:off x="5999285" y="5480775"/>
                <a:ext cx="4142358" cy="73590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effectLst/>
                              <a:latin typeface="Cambria Math" panose="02040503050406030204" pitchFamily="18" charset="0"/>
                              <a:cs typeface="Calibri" panose="020F0502020204030204" pitchFamily="34" charset="0"/>
                            </a:rPr>
                          </m:ctrlPr>
                        </m:fPr>
                        <m:num>
                          <m:r>
                            <a:rPr lang="el-GR" sz="2000" i="1">
                              <a:effectLst/>
                              <a:latin typeface="Cambria Math" panose="02040503050406030204" pitchFamily="18" charset="0"/>
                              <a:ea typeface="Aptos" panose="020B0004020202020204" pitchFamily="34" charset="0"/>
                              <a:cs typeface="Calibri" panose="020F0502020204030204" pitchFamily="34" charset="0"/>
                            </a:rPr>
                            <m:t>𝛢𝜌𝜄𝜃𝜇</m:t>
                          </m:r>
                          <m:r>
                            <m:rPr>
                              <m:sty m:val="p"/>
                            </m:rPr>
                            <a:rPr lang="el-GR" sz="2000" i="1">
                              <a:effectLst/>
                              <a:latin typeface="Cambria Math" panose="02040503050406030204" pitchFamily="18" charset="0"/>
                              <a:ea typeface="Aptos" panose="020B0004020202020204" pitchFamily="34" charset="0"/>
                              <a:cs typeface="Calibri" panose="020F0502020204030204" pitchFamily="34" charset="0"/>
                            </a:rPr>
                            <m:t>ό</m:t>
                          </m:r>
                          <m:r>
                            <a:rPr lang="el-GR" sz="2000" i="1">
                              <a:effectLst/>
                              <a:latin typeface="Cambria Math" panose="02040503050406030204" pitchFamily="18" charset="0"/>
                              <a:ea typeface="Aptos" panose="020B0004020202020204" pitchFamily="34" charset="0"/>
                              <a:cs typeface="Calibri" panose="020F0502020204030204" pitchFamily="34" charset="0"/>
                            </a:rPr>
                            <m:t>𝜍</m:t>
                          </m:r>
                          <m:r>
                            <a:rPr lang="el-GR" sz="2000" i="1">
                              <a:effectLst/>
                              <a:latin typeface="Cambria Math" panose="02040503050406030204" pitchFamily="18" charset="0"/>
                              <a:ea typeface="Aptos" panose="020B0004020202020204" pitchFamily="34" charset="0"/>
                              <a:cs typeface="Calibri" panose="020F0502020204030204" pitchFamily="34" charset="0"/>
                            </a:rPr>
                            <m:t> </m:t>
                          </m:r>
                          <m:r>
                            <a:rPr lang="el-GR" sz="2000" i="1">
                              <a:effectLst/>
                              <a:latin typeface="Cambria Math" panose="02040503050406030204" pitchFamily="18" charset="0"/>
                              <a:ea typeface="Aptos" panose="020B0004020202020204" pitchFamily="34" charset="0"/>
                              <a:cs typeface="Calibri" panose="020F0502020204030204" pitchFamily="34" charset="0"/>
                            </a:rPr>
                            <m:t>𝜎𝜔𝜎𝜏𝛼</m:t>
                          </m:r>
                          <m:r>
                            <a:rPr lang="el-GR" sz="2000" i="1">
                              <a:effectLst/>
                              <a:latin typeface="Cambria Math" panose="02040503050406030204" pitchFamily="18" charset="0"/>
                              <a:ea typeface="Aptos" panose="020B0004020202020204" pitchFamily="34" charset="0"/>
                              <a:cs typeface="Calibri" panose="020F0502020204030204" pitchFamily="34" charset="0"/>
                            </a:rPr>
                            <m:t> </m:t>
                          </m:r>
                          <m:r>
                            <a:rPr lang="el-GR" sz="2000" i="1">
                              <a:effectLst/>
                              <a:latin typeface="Cambria Math" panose="02040503050406030204" pitchFamily="18" charset="0"/>
                              <a:ea typeface="Aptos" panose="020B0004020202020204" pitchFamily="34" charset="0"/>
                              <a:cs typeface="Calibri" panose="020F0502020204030204" pitchFamily="34" charset="0"/>
                            </a:rPr>
                            <m:t>𝜏𝛼𝜉𝜄𝜈𝜊𝜇𝜂𝜇𝜀𝜈𝜔𝜈</m:t>
                          </m:r>
                          <m:r>
                            <a:rPr lang="el-GR" sz="2000" i="1">
                              <a:effectLst/>
                              <a:latin typeface="Cambria Math" panose="02040503050406030204" pitchFamily="18" charset="0"/>
                              <a:ea typeface="Aptos" panose="020B0004020202020204" pitchFamily="34" charset="0"/>
                              <a:cs typeface="Calibri" panose="020F0502020204030204" pitchFamily="34" charset="0"/>
                            </a:rPr>
                            <m:t> </m:t>
                          </m:r>
                          <m:r>
                            <a:rPr lang="el-GR" sz="2000" i="1">
                              <a:effectLst/>
                              <a:latin typeface="Cambria Math" panose="02040503050406030204" pitchFamily="18" charset="0"/>
                              <a:ea typeface="Aptos" panose="020B0004020202020204" pitchFamily="34" charset="0"/>
                              <a:cs typeface="Calibri" panose="020F0502020204030204" pitchFamily="34" charset="0"/>
                            </a:rPr>
                            <m:t>𝜎𝜀𝜄𝜌</m:t>
                          </m:r>
                          <m:r>
                            <m:rPr>
                              <m:sty m:val="p"/>
                            </m:rPr>
                            <a:rPr lang="el-GR" sz="2000" i="1">
                              <a:effectLst/>
                              <a:latin typeface="Cambria Math" panose="02040503050406030204" pitchFamily="18" charset="0"/>
                              <a:ea typeface="Aptos" panose="020B0004020202020204" pitchFamily="34" charset="0"/>
                              <a:cs typeface="Calibri" panose="020F0502020204030204" pitchFamily="34" charset="0"/>
                            </a:rPr>
                            <m:t>ώ</m:t>
                          </m:r>
                          <m:r>
                            <a:rPr lang="el-GR" sz="2000" i="1">
                              <a:effectLst/>
                              <a:latin typeface="Cambria Math" panose="02040503050406030204" pitchFamily="18" charset="0"/>
                              <a:ea typeface="Aptos" panose="020B0004020202020204" pitchFamily="34" charset="0"/>
                              <a:cs typeface="Calibri" panose="020F0502020204030204" pitchFamily="34" charset="0"/>
                            </a:rPr>
                            <m:t>𝜈</m:t>
                          </m:r>
                        </m:num>
                        <m:den>
                          <m:r>
                            <a:rPr lang="el-GR" sz="2000" i="1">
                              <a:effectLst/>
                              <a:latin typeface="Cambria Math" panose="02040503050406030204" pitchFamily="18" charset="0"/>
                              <a:ea typeface="Aptos" panose="020B0004020202020204" pitchFamily="34" charset="0"/>
                              <a:cs typeface="Calibri" panose="020F0502020204030204" pitchFamily="34" charset="0"/>
                            </a:rPr>
                            <m:t>𝛴𝜐𝜈𝜊𝜆𝜄𝜅</m:t>
                          </m:r>
                          <m:r>
                            <m:rPr>
                              <m:sty m:val="p"/>
                            </m:rPr>
                            <a:rPr lang="el-GR" sz="2000" i="1">
                              <a:effectLst/>
                              <a:latin typeface="Cambria Math" panose="02040503050406030204" pitchFamily="18" charset="0"/>
                              <a:ea typeface="Aptos" panose="020B0004020202020204" pitchFamily="34" charset="0"/>
                              <a:cs typeface="Calibri" panose="020F0502020204030204" pitchFamily="34" charset="0"/>
                            </a:rPr>
                            <m:t>ό</m:t>
                          </m:r>
                          <m:r>
                            <a:rPr lang="el-GR" sz="2000" i="1">
                              <a:effectLst/>
                              <a:latin typeface="Cambria Math" panose="02040503050406030204" pitchFamily="18" charset="0"/>
                              <a:ea typeface="Aptos" panose="020B0004020202020204" pitchFamily="34" charset="0"/>
                              <a:cs typeface="Calibri" panose="020F0502020204030204" pitchFamily="34" charset="0"/>
                            </a:rPr>
                            <m:t>𝜍</m:t>
                          </m:r>
                          <m:r>
                            <a:rPr lang="el-GR" sz="2000" i="1">
                              <a:effectLst/>
                              <a:latin typeface="Cambria Math" panose="02040503050406030204" pitchFamily="18" charset="0"/>
                              <a:ea typeface="Aptos" panose="020B0004020202020204" pitchFamily="34" charset="0"/>
                              <a:cs typeface="Calibri" panose="020F0502020204030204" pitchFamily="34" charset="0"/>
                            </a:rPr>
                            <m:t> </m:t>
                          </m:r>
                          <m:r>
                            <a:rPr lang="el-GR" sz="2000" i="1">
                              <a:effectLst/>
                              <a:latin typeface="Cambria Math" panose="02040503050406030204" pitchFamily="18" charset="0"/>
                              <a:ea typeface="Aptos" panose="020B0004020202020204" pitchFamily="34" charset="0"/>
                              <a:cs typeface="Calibri" panose="020F0502020204030204" pitchFamily="34" charset="0"/>
                            </a:rPr>
                            <m:t>𝛼𝜌𝜄𝜃𝜇</m:t>
                          </m:r>
                          <m:r>
                            <m:rPr>
                              <m:sty m:val="p"/>
                            </m:rPr>
                            <a:rPr lang="el-GR" sz="2000" i="1">
                              <a:effectLst/>
                              <a:latin typeface="Cambria Math" panose="02040503050406030204" pitchFamily="18" charset="0"/>
                              <a:ea typeface="Aptos" panose="020B0004020202020204" pitchFamily="34" charset="0"/>
                              <a:cs typeface="Calibri" panose="020F0502020204030204" pitchFamily="34" charset="0"/>
                            </a:rPr>
                            <m:t>ό</m:t>
                          </m:r>
                          <m:r>
                            <a:rPr lang="el-GR" sz="2000" i="1">
                              <a:effectLst/>
                              <a:latin typeface="Cambria Math" panose="02040503050406030204" pitchFamily="18" charset="0"/>
                              <a:ea typeface="Aptos" panose="020B0004020202020204" pitchFamily="34" charset="0"/>
                              <a:cs typeface="Calibri" panose="020F0502020204030204" pitchFamily="34" charset="0"/>
                            </a:rPr>
                            <m:t>𝜍</m:t>
                          </m:r>
                          <m:r>
                            <a:rPr lang="el-GR" sz="2000" i="1">
                              <a:effectLst/>
                              <a:latin typeface="Cambria Math" panose="02040503050406030204" pitchFamily="18" charset="0"/>
                              <a:ea typeface="Aptos" panose="020B0004020202020204" pitchFamily="34" charset="0"/>
                              <a:cs typeface="Calibri" panose="020F0502020204030204" pitchFamily="34" charset="0"/>
                            </a:rPr>
                            <m:t> </m:t>
                          </m:r>
                          <m:r>
                            <a:rPr lang="el-GR" sz="2000" i="1">
                              <a:effectLst/>
                              <a:latin typeface="Cambria Math" panose="02040503050406030204" pitchFamily="18" charset="0"/>
                              <a:ea typeface="Aptos" panose="020B0004020202020204" pitchFamily="34" charset="0"/>
                              <a:cs typeface="Calibri" panose="020F0502020204030204" pitchFamily="34" charset="0"/>
                            </a:rPr>
                            <m:t>𝜎𝜀𝜄𝜌</m:t>
                          </m:r>
                          <m:r>
                            <m:rPr>
                              <m:sty m:val="p"/>
                            </m:rPr>
                            <a:rPr lang="el-GR" sz="2000" i="1">
                              <a:effectLst/>
                              <a:latin typeface="Cambria Math" panose="02040503050406030204" pitchFamily="18" charset="0"/>
                              <a:ea typeface="Aptos" panose="020B0004020202020204" pitchFamily="34" charset="0"/>
                              <a:cs typeface="Calibri" panose="020F0502020204030204" pitchFamily="34" charset="0"/>
                            </a:rPr>
                            <m:t>ώ</m:t>
                          </m:r>
                          <m:r>
                            <a:rPr lang="el-GR" sz="2000" i="1">
                              <a:effectLst/>
                              <a:latin typeface="Cambria Math" panose="02040503050406030204" pitchFamily="18" charset="0"/>
                              <a:ea typeface="Aptos" panose="020B0004020202020204" pitchFamily="34" charset="0"/>
                              <a:cs typeface="Calibri" panose="020F0502020204030204" pitchFamily="34" charset="0"/>
                            </a:rPr>
                            <m:t>𝜈</m:t>
                          </m:r>
                        </m:den>
                      </m:f>
                    </m:oMath>
                  </m:oMathPara>
                </a14:m>
                <a:endParaRPr lang="en-GB" dirty="0"/>
              </a:p>
            </p:txBody>
          </p:sp>
        </mc:Choice>
        <mc:Fallback xmlns="">
          <p:sp>
            <p:nvSpPr>
              <p:cNvPr id="10" name="TextBox 9">
                <a:extLst>
                  <a:ext uri="{FF2B5EF4-FFF2-40B4-BE49-F238E27FC236}">
                    <a16:creationId xmlns:a16="http://schemas.microsoft.com/office/drawing/2014/main" id="{64F1A200-EF15-63AA-079B-090FB2384B89}"/>
                  </a:ext>
                </a:extLst>
              </p:cNvPr>
              <p:cNvSpPr txBox="1">
                <a:spLocks noRot="1" noChangeAspect="1" noMove="1" noResize="1" noEditPoints="1" noAdjustHandles="1" noChangeArrowheads="1" noChangeShapeType="1" noTextEdit="1"/>
              </p:cNvSpPr>
              <p:nvPr/>
            </p:nvSpPr>
            <p:spPr>
              <a:xfrm>
                <a:off x="5999285" y="5480775"/>
                <a:ext cx="4142358" cy="735907"/>
              </a:xfrm>
              <a:prstGeom prst="rect">
                <a:avLst/>
              </a:prstGeom>
              <a:blipFill>
                <a:blip r:embed="rId2"/>
                <a:stretch>
                  <a:fillRect r="-6765"/>
                </a:stretch>
              </a:blipFill>
            </p:spPr>
            <p:txBody>
              <a:bodyPr/>
              <a:lstStyle/>
              <a:p>
                <a:r>
                  <a:rPr lang="en-GB">
                    <a:noFill/>
                  </a:rPr>
                  <a:t> </a:t>
                </a:r>
              </a:p>
            </p:txBody>
          </p:sp>
        </mc:Fallback>
      </mc:AlternateContent>
      <p:sp>
        <p:nvSpPr>
          <p:cNvPr id="13" name="Rectangle 1">
            <a:extLst>
              <a:ext uri="{FF2B5EF4-FFF2-40B4-BE49-F238E27FC236}">
                <a16:creationId xmlns:a16="http://schemas.microsoft.com/office/drawing/2014/main" id="{A5F49571-A6DF-D86E-E98A-0F78620D1D22}"/>
              </a:ext>
            </a:extLst>
          </p:cNvPr>
          <p:cNvSpPr>
            <a:spLocks noChangeArrowheads="1"/>
          </p:cNvSpPr>
          <p:nvPr/>
        </p:nvSpPr>
        <p:spPr bwMode="auto">
          <a:xfrm rot="10800000" flipV="1">
            <a:off x="8422278" y="2474591"/>
            <a:ext cx="31041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altLang="en-US" sz="2200" dirty="0"/>
              <a:t>Πίνακες Αποστάσεων </a:t>
            </a:r>
            <a:endParaRPr kumimoji="0" lang="en-US" altLang="en-US" sz="2200" b="0" i="0" u="none" strike="noStrike" cap="none" normalizeH="0" baseline="0" dirty="0">
              <a:ln>
                <a:noFill/>
              </a:ln>
              <a:solidFill>
                <a:schemeClr val="tx1"/>
              </a:solidFill>
              <a:effectLst/>
            </a:endParaRPr>
          </a:p>
        </p:txBody>
      </p:sp>
      <p:sp>
        <p:nvSpPr>
          <p:cNvPr id="14" name="Rectangle 1">
            <a:extLst>
              <a:ext uri="{FF2B5EF4-FFF2-40B4-BE49-F238E27FC236}">
                <a16:creationId xmlns:a16="http://schemas.microsoft.com/office/drawing/2014/main" id="{98063862-A019-444D-1633-6E9836E9AD1C}"/>
              </a:ext>
            </a:extLst>
          </p:cNvPr>
          <p:cNvSpPr>
            <a:spLocks noChangeArrowheads="1"/>
          </p:cNvSpPr>
          <p:nvPr/>
        </p:nvSpPr>
        <p:spPr bwMode="auto">
          <a:xfrm rot="10800000" flipV="1">
            <a:off x="8070464" y="3737026"/>
            <a:ext cx="310419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l-GR" altLang="en-US" sz="2200" dirty="0"/>
              <a:t>Εφαρμόζουμε τον ταξινομητή  1-ΝΝ </a:t>
            </a:r>
            <a:r>
              <a:rPr lang="en-GB" sz="2200" dirty="0"/>
              <a:t>(Nearest Neighbour)</a:t>
            </a:r>
            <a:endParaRPr kumimoji="0" lang="en-US" altLang="en-US" sz="22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5C443080-E966-C1AA-41C5-9A3B7F571DC4}"/>
              </a:ext>
            </a:extLst>
          </p:cNvPr>
          <p:cNvSpPr txBox="1"/>
          <p:nvPr/>
        </p:nvSpPr>
        <p:spPr>
          <a:xfrm>
            <a:off x="2418159" y="3782740"/>
            <a:ext cx="3639881" cy="1107996"/>
          </a:xfrm>
          <a:prstGeom prst="rect">
            <a:avLst/>
          </a:prstGeom>
          <a:noFill/>
        </p:spPr>
        <p:txBody>
          <a:bodyPr wrap="square">
            <a:spAutoFit/>
          </a:bodyPr>
          <a:lstStyle/>
          <a:p>
            <a:pPr algn="ctr"/>
            <a:r>
              <a:rPr lang="el-GR" sz="2200" dirty="0"/>
              <a:t>Αξιολογεί την ακρίβεια ταξινόμησης (classification accuracy)</a:t>
            </a:r>
            <a:endParaRPr lang="en-GB" sz="2200" dirty="0"/>
          </a:p>
        </p:txBody>
      </p:sp>
      <p:sp>
        <p:nvSpPr>
          <p:cNvPr id="18" name="Βέλος: Δεξιό 17">
            <a:extLst>
              <a:ext uri="{FF2B5EF4-FFF2-40B4-BE49-F238E27FC236}">
                <a16:creationId xmlns:a16="http://schemas.microsoft.com/office/drawing/2014/main" id="{0A2F3577-18C1-2401-E91F-594F145CB19E}"/>
              </a:ext>
            </a:extLst>
          </p:cNvPr>
          <p:cNvSpPr/>
          <p:nvPr/>
        </p:nvSpPr>
        <p:spPr>
          <a:xfrm>
            <a:off x="7575259" y="2595876"/>
            <a:ext cx="495205" cy="206766"/>
          </a:xfrm>
          <a:prstGeom prst="rightArrow">
            <a:avLst/>
          </a:prstGeom>
          <a:solidFill>
            <a:schemeClr val="accent5">
              <a:lumMod val="5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Βέλος: Δεξιό 18">
            <a:extLst>
              <a:ext uri="{FF2B5EF4-FFF2-40B4-BE49-F238E27FC236}">
                <a16:creationId xmlns:a16="http://schemas.microsoft.com/office/drawing/2014/main" id="{8468F7D5-D41D-7695-1EA3-877C5B26B0D5}"/>
              </a:ext>
            </a:extLst>
          </p:cNvPr>
          <p:cNvSpPr/>
          <p:nvPr/>
        </p:nvSpPr>
        <p:spPr>
          <a:xfrm rot="5400000">
            <a:off x="9478342" y="3248921"/>
            <a:ext cx="495205" cy="206766"/>
          </a:xfrm>
          <a:prstGeom prst="rightArrow">
            <a:avLst/>
          </a:prstGeom>
          <a:solidFill>
            <a:schemeClr val="accent5">
              <a:lumMod val="5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Βέλος: Δεξιό 19">
            <a:extLst>
              <a:ext uri="{FF2B5EF4-FFF2-40B4-BE49-F238E27FC236}">
                <a16:creationId xmlns:a16="http://schemas.microsoft.com/office/drawing/2014/main" id="{DB2D5BBD-71EE-BE39-6AF3-70758FB24290}"/>
              </a:ext>
            </a:extLst>
          </p:cNvPr>
          <p:cNvSpPr/>
          <p:nvPr/>
        </p:nvSpPr>
        <p:spPr>
          <a:xfrm rot="10800000">
            <a:off x="6369136" y="4060272"/>
            <a:ext cx="1466180" cy="246140"/>
          </a:xfrm>
          <a:prstGeom prst="rightArrow">
            <a:avLst/>
          </a:prstGeom>
          <a:solidFill>
            <a:schemeClr val="accent5">
              <a:lumMod val="5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Βέλος: Δεξιό 20">
            <a:extLst>
              <a:ext uri="{FF2B5EF4-FFF2-40B4-BE49-F238E27FC236}">
                <a16:creationId xmlns:a16="http://schemas.microsoft.com/office/drawing/2014/main" id="{DF049FFD-79BA-3C57-178A-64B3C55FC63F}"/>
              </a:ext>
            </a:extLst>
          </p:cNvPr>
          <p:cNvSpPr/>
          <p:nvPr/>
        </p:nvSpPr>
        <p:spPr>
          <a:xfrm rot="5400000">
            <a:off x="4055611" y="5113559"/>
            <a:ext cx="391802" cy="214702"/>
          </a:xfrm>
          <a:prstGeom prst="rightArrow">
            <a:avLst/>
          </a:prstGeom>
          <a:solidFill>
            <a:schemeClr val="accent5">
              <a:lumMod val="50000"/>
            </a:schemeClr>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126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4748A-1BAB-8309-3FF7-B2E3F3ADF74D}"/>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C244730-FA77-B5F8-DDEE-77A2250AADB4}"/>
              </a:ext>
            </a:extLst>
          </p:cNvPr>
          <p:cNvSpPr>
            <a:spLocks noGrp="1"/>
          </p:cNvSpPr>
          <p:nvPr>
            <p:ph idx="1"/>
          </p:nvPr>
        </p:nvSpPr>
        <p:spPr>
          <a:xfrm>
            <a:off x="1751178" y="620252"/>
            <a:ext cx="8978341" cy="1824267"/>
          </a:xfrm>
        </p:spPr>
        <p:txBody>
          <a:bodyPr>
            <a:normAutofit/>
          </a:bodyPr>
          <a:lstStyle/>
          <a:p>
            <a:pPr marL="0" indent="0">
              <a:buNone/>
            </a:pPr>
            <a:r>
              <a:rPr lang="el-GR" sz="2400" b="1" dirty="0"/>
              <a:t>Ποιο είναι το πρόβλημα;</a:t>
            </a:r>
          </a:p>
          <a:p>
            <a:pPr marL="0" indent="0">
              <a:buNone/>
            </a:pPr>
            <a:r>
              <a:rPr lang="el-GR" sz="2200" dirty="0">
                <a:solidFill>
                  <a:schemeClr val="tx1"/>
                </a:solidFill>
              </a:rPr>
              <a:t>Το πρόβλημα αφορά τον υπολογισμό αποστάσεων μεταξύ δύο χρονοσειρών με βάση την </a:t>
            </a:r>
            <a:r>
              <a:rPr lang="el-GR" sz="2200" b="1" dirty="0">
                <a:solidFill>
                  <a:schemeClr val="accent5">
                    <a:lumMod val="50000"/>
                  </a:schemeClr>
                </a:solidFill>
              </a:rPr>
              <a:t>Ελαστική Αντιστοίχιση Χρονοσειρών</a:t>
            </a:r>
            <a:r>
              <a:rPr lang="el-GR" sz="2200" dirty="0"/>
              <a:t>. </a:t>
            </a:r>
          </a:p>
          <a:p>
            <a:pPr marL="0" indent="0">
              <a:buNone/>
            </a:pPr>
            <a:endParaRPr lang="el-GR" sz="2400" dirty="0"/>
          </a:p>
          <a:p>
            <a:pPr marL="0" indent="0">
              <a:buNone/>
            </a:pPr>
            <a:endParaRPr lang="el-GR" sz="2400" b="1" dirty="0"/>
          </a:p>
          <a:p>
            <a:pPr marL="0" indent="0">
              <a:buNone/>
            </a:pPr>
            <a:endParaRPr lang="el-GR" sz="2400" b="1" dirty="0"/>
          </a:p>
        </p:txBody>
      </p:sp>
      <p:sp>
        <p:nvSpPr>
          <p:cNvPr id="5" name="Slide Number Placeholder 3">
            <a:extLst>
              <a:ext uri="{FF2B5EF4-FFF2-40B4-BE49-F238E27FC236}">
                <a16:creationId xmlns:a16="http://schemas.microsoft.com/office/drawing/2014/main" id="{19538FF0-998A-4D3F-733A-29C518D77AEA}"/>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a:t>
            </a:fld>
            <a:endParaRPr lang="el-GR" dirty="0"/>
          </a:p>
        </p:txBody>
      </p:sp>
      <p:sp>
        <p:nvSpPr>
          <p:cNvPr id="4" name="TextBox 3">
            <a:extLst>
              <a:ext uri="{FF2B5EF4-FFF2-40B4-BE49-F238E27FC236}">
                <a16:creationId xmlns:a16="http://schemas.microsoft.com/office/drawing/2014/main" id="{13143B43-F8B7-2476-DA83-CFED7CDA45D9}"/>
              </a:ext>
            </a:extLst>
          </p:cNvPr>
          <p:cNvSpPr txBox="1"/>
          <p:nvPr/>
        </p:nvSpPr>
        <p:spPr>
          <a:xfrm>
            <a:off x="2111904" y="2211536"/>
            <a:ext cx="9204845" cy="3754874"/>
          </a:xfrm>
          <a:prstGeom prst="rect">
            <a:avLst/>
          </a:prstGeom>
          <a:noFill/>
        </p:spPr>
        <p:txBody>
          <a:bodyPr wrap="square" rtlCol="0">
            <a:spAutoFit/>
          </a:bodyPr>
          <a:lstStyle/>
          <a:p>
            <a:pPr marL="342900" indent="-342900">
              <a:buFont typeface="Wingdings" panose="05000000000000000000" pitchFamily="2" charset="2"/>
              <a:buChar char="§"/>
            </a:pPr>
            <a:r>
              <a:rPr lang="el-GR" sz="2200" dirty="0"/>
              <a:t>Δεδομένου δύο χρονοσειρών</a:t>
            </a:r>
            <a:r>
              <a:rPr lang="en-GB" sz="2200" dirty="0"/>
              <a:t> a </a:t>
            </a:r>
            <a:r>
              <a:rPr lang="el-GR" sz="2200" dirty="0"/>
              <a:t>και </a:t>
            </a:r>
            <a:r>
              <a:rPr lang="en-GB" sz="2200" dirty="0"/>
              <a:t>b, </a:t>
            </a:r>
            <a:r>
              <a:rPr lang="el-GR" sz="2200" dirty="0"/>
              <a:t>προσπαθούμε να αντιστοιχίσουμε την</a:t>
            </a:r>
            <a:r>
              <a:rPr lang="en-GB" sz="2200" dirty="0"/>
              <a:t> </a:t>
            </a:r>
            <a:r>
              <a:rPr lang="el-GR" sz="2200" dirty="0"/>
              <a:t>χρονοσειρά a (</a:t>
            </a:r>
            <a:r>
              <a:rPr lang="en-GB" sz="2200" b="1" dirty="0">
                <a:solidFill>
                  <a:schemeClr val="accent5">
                    <a:lumMod val="50000"/>
                  </a:schemeClr>
                </a:solidFill>
              </a:rPr>
              <a:t>query</a:t>
            </a:r>
            <a:r>
              <a:rPr lang="el-GR" sz="2200" b="1" dirty="0">
                <a:solidFill>
                  <a:schemeClr val="accent5">
                    <a:lumMod val="50000"/>
                  </a:schemeClr>
                </a:solidFill>
              </a:rPr>
              <a:t> </a:t>
            </a:r>
            <a:r>
              <a:rPr lang="en-GB" sz="2200" b="1" dirty="0">
                <a:solidFill>
                  <a:schemeClr val="accent5">
                    <a:lumMod val="50000"/>
                  </a:schemeClr>
                </a:solidFill>
              </a:rPr>
              <a:t>time serie</a:t>
            </a:r>
            <a:r>
              <a:rPr lang="en-GB" sz="2200" dirty="0"/>
              <a:t>)</a:t>
            </a:r>
            <a:r>
              <a:rPr lang="el-GR" sz="2200" dirty="0"/>
              <a:t> με την συνήθως μεγαλύτερου μήκους χρονοσειρά  b (</a:t>
            </a:r>
            <a:r>
              <a:rPr lang="en-GB" sz="2200" b="1" dirty="0">
                <a:solidFill>
                  <a:schemeClr val="accent5">
                    <a:lumMod val="50000"/>
                  </a:schemeClr>
                </a:solidFill>
              </a:rPr>
              <a:t>target</a:t>
            </a:r>
            <a:r>
              <a:rPr lang="el-GR" sz="2200" b="1" dirty="0">
                <a:solidFill>
                  <a:schemeClr val="accent5">
                    <a:lumMod val="50000"/>
                  </a:schemeClr>
                </a:solidFill>
              </a:rPr>
              <a:t> </a:t>
            </a:r>
            <a:r>
              <a:rPr lang="en-GB" sz="2200" b="1" dirty="0">
                <a:solidFill>
                  <a:schemeClr val="accent5">
                    <a:lumMod val="50000"/>
                  </a:schemeClr>
                </a:solidFill>
              </a:rPr>
              <a:t>time serie</a:t>
            </a:r>
            <a:r>
              <a:rPr lang="el-GR" sz="2200" dirty="0"/>
              <a:t>)</a:t>
            </a:r>
          </a:p>
          <a:p>
            <a:pPr marL="342900" indent="-342900">
              <a:buFont typeface="Wingdings" panose="05000000000000000000" pitchFamily="2" charset="2"/>
              <a:buChar char="§"/>
            </a:pPr>
            <a:endParaRPr lang="el-GR" sz="2200" dirty="0"/>
          </a:p>
          <a:p>
            <a:pPr marL="342900" indent="-342900">
              <a:buFont typeface="Wingdings" panose="05000000000000000000" pitchFamily="2" charset="2"/>
              <a:buChar char="§"/>
            </a:pPr>
            <a:r>
              <a:rPr lang="el-GR" sz="2200" dirty="0"/>
              <a:t>Το ζητούμενο είναι να βρεθεί ένα τμήμα </a:t>
            </a:r>
            <a:r>
              <a:rPr lang="en-GB" sz="2200" dirty="0"/>
              <a:t>b’</a:t>
            </a:r>
            <a:r>
              <a:rPr lang="el-GR" sz="2200" dirty="0"/>
              <a:t> της b που θα έχει ίδιο μήκος με την </a:t>
            </a:r>
            <a:r>
              <a:rPr lang="en-GB" sz="2200" dirty="0"/>
              <a:t>a </a:t>
            </a:r>
            <a:r>
              <a:rPr lang="el-GR" sz="2200" dirty="0"/>
              <a:t>και</a:t>
            </a:r>
            <a:r>
              <a:rPr lang="en-GB" sz="2200" dirty="0"/>
              <a:t> </a:t>
            </a:r>
            <a:r>
              <a:rPr lang="el-GR" sz="2200" dirty="0"/>
              <a:t>θα ταιριάζει στην a με τον </a:t>
            </a:r>
            <a:r>
              <a:rPr lang="el-GR" sz="2200" b="1" dirty="0">
                <a:solidFill>
                  <a:schemeClr val="accent5">
                    <a:lumMod val="50000"/>
                  </a:schemeClr>
                </a:solidFill>
              </a:rPr>
              <a:t>βέλτιστο τρόπο </a:t>
            </a:r>
          </a:p>
          <a:p>
            <a:pPr marL="342900" indent="-342900">
              <a:buFont typeface="Wingdings" panose="05000000000000000000" pitchFamily="2" charset="2"/>
              <a:buChar char="§"/>
            </a:pPr>
            <a:endParaRPr lang="el-GR" sz="2200" dirty="0"/>
          </a:p>
          <a:p>
            <a:pPr marL="342900" indent="-342900">
              <a:buFont typeface="Wingdings" panose="05000000000000000000" pitchFamily="2" charset="2"/>
              <a:buChar char="§"/>
            </a:pPr>
            <a:r>
              <a:rPr lang="el-GR" sz="2200" dirty="0"/>
              <a:t>Έπειτα μόλις γίνει γνωστή η αντιστοιχία ακολουθεί ο υπολογισμός της απόστασης μεταξύ των δύο χρονοσειρών</a:t>
            </a:r>
            <a:r>
              <a:rPr lang="en-GB" sz="2200" dirty="0"/>
              <a:t> </a:t>
            </a:r>
            <a:r>
              <a:rPr lang="el-GR" sz="2200" dirty="0"/>
              <a:t>για την </a:t>
            </a:r>
            <a:r>
              <a:rPr lang="el-GR" sz="2200" b="1" dirty="0">
                <a:solidFill>
                  <a:schemeClr val="accent5">
                    <a:lumMod val="50000"/>
                  </a:schemeClr>
                </a:solidFill>
              </a:rPr>
              <a:t>εύρεση της ομοιότητας.</a:t>
            </a:r>
          </a:p>
          <a:p>
            <a:endParaRPr lang="en-GB" dirty="0"/>
          </a:p>
        </p:txBody>
      </p:sp>
      <p:sp>
        <p:nvSpPr>
          <p:cNvPr id="6" name="Τίτλος 1">
            <a:extLst>
              <a:ext uri="{FF2B5EF4-FFF2-40B4-BE49-F238E27FC236}">
                <a16:creationId xmlns:a16="http://schemas.microsoft.com/office/drawing/2014/main" id="{A9E6AA73-16F7-46E1-ECDB-FFAC2AAFB4F1}"/>
              </a:ext>
            </a:extLst>
          </p:cNvPr>
          <p:cNvSpPr txBox="1">
            <a:spLocks/>
          </p:cNvSpPr>
          <p:nvPr/>
        </p:nvSpPr>
        <p:spPr>
          <a:xfrm>
            <a:off x="8928937" y="202565"/>
            <a:ext cx="3153751" cy="776559"/>
          </a:xfrm>
          <a:prstGeom prst="rect">
            <a:avLst/>
          </a:prstGeom>
        </p:spPr>
        <p:txBody>
          <a:bodyPr vert="horz" lIns="91440" tIns="45720" rIns="91440" bIns="45720" rtlCol="0" anchor="t">
            <a:normAutofit fontScale="85000" lnSpcReduction="10000"/>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4400" dirty="0"/>
              <a:t>ΕΙΣΑΓΩΓΗ </a:t>
            </a:r>
            <a:r>
              <a:rPr lang="el-GR" sz="2000" dirty="0"/>
              <a:t>(1/3)</a:t>
            </a:r>
            <a:endParaRPr lang="el-GR" sz="4400" dirty="0"/>
          </a:p>
        </p:txBody>
      </p:sp>
    </p:spTree>
    <p:extLst>
      <p:ext uri="{BB962C8B-B14F-4D97-AF65-F5344CB8AC3E}">
        <p14:creationId xmlns:p14="http://schemas.microsoft.com/office/powerpoint/2010/main" val="4077718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4AA06-7EDA-61E2-2460-1DD09BC21D46}"/>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81C065-FCAF-190D-C0A1-44AB09F70B37}"/>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20</a:t>
            </a:fld>
            <a:endParaRPr lang="el-GR" dirty="0"/>
          </a:p>
        </p:txBody>
      </p:sp>
      <p:sp>
        <p:nvSpPr>
          <p:cNvPr id="2" name="Θέση περιεχομένου 2">
            <a:extLst>
              <a:ext uri="{FF2B5EF4-FFF2-40B4-BE49-F238E27FC236}">
                <a16:creationId xmlns:a16="http://schemas.microsoft.com/office/drawing/2014/main" id="{02D0699C-4185-417C-AB79-5746D67E823C}"/>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6" name="Rectangle 1">
            <a:extLst>
              <a:ext uri="{FF2B5EF4-FFF2-40B4-BE49-F238E27FC236}">
                <a16:creationId xmlns:a16="http://schemas.microsoft.com/office/drawing/2014/main" id="{B601391B-7580-2110-B6D6-4796CB7E7AD0}"/>
              </a:ext>
            </a:extLst>
          </p:cNvPr>
          <p:cNvSpPr>
            <a:spLocks noChangeArrowheads="1"/>
          </p:cNvSpPr>
          <p:nvPr/>
        </p:nvSpPr>
        <p:spPr bwMode="auto">
          <a:xfrm rot="10800000" flipV="1">
            <a:off x="1780843" y="2068387"/>
            <a:ext cx="85543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l-GR" altLang="en-US" sz="2200" b="0" i="0" u="none" strike="noStrike" cap="none" normalizeH="0" baseline="0" dirty="0">
                <a:ln>
                  <a:noFill/>
                </a:ln>
                <a:solidFill>
                  <a:schemeClr val="tx1"/>
                </a:solidFill>
                <a:effectLst/>
              </a:rPr>
              <a:t>Ακόμη, για το πείραμα </a:t>
            </a:r>
            <a:r>
              <a:rPr lang="el-GR" altLang="en-US" sz="2200" dirty="0"/>
              <a:t>πραγματ</a:t>
            </a:r>
            <a:r>
              <a:rPr kumimoji="0" lang="el-GR" altLang="en-US" sz="2200" b="0" i="0" u="none" strike="noStrike" cap="none" normalizeH="0" baseline="0" dirty="0">
                <a:ln>
                  <a:noFill/>
                </a:ln>
                <a:solidFill>
                  <a:schemeClr val="tx1"/>
                </a:solidFill>
                <a:effectLst/>
              </a:rPr>
              <a:t>οποιήθηκαν:</a:t>
            </a:r>
            <a:endParaRPr kumimoji="0" lang="en-US" altLang="en-US" sz="2200" b="0" i="0" u="none" strike="noStrike" cap="none" normalizeH="0" baseline="0" dirty="0">
              <a:ln>
                <a:noFill/>
              </a:ln>
              <a:solidFill>
                <a:schemeClr val="tx1"/>
              </a:solidFill>
              <a:effectLst/>
            </a:endParaRPr>
          </a:p>
        </p:txBody>
      </p:sp>
      <p:sp>
        <p:nvSpPr>
          <p:cNvPr id="16" name="Τίτλος 1">
            <a:extLst>
              <a:ext uri="{FF2B5EF4-FFF2-40B4-BE49-F238E27FC236}">
                <a16:creationId xmlns:a16="http://schemas.microsoft.com/office/drawing/2014/main" id="{CE163A74-5C11-8E73-17AC-1154B29422E0}"/>
              </a:ext>
            </a:extLst>
          </p:cNvPr>
          <p:cNvSpPr txBox="1">
            <a:spLocks/>
          </p:cNvSpPr>
          <p:nvPr/>
        </p:nvSpPr>
        <p:spPr>
          <a:xfrm>
            <a:off x="8758361" y="179363"/>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ΠΕΙΡΑΜΑ </a:t>
            </a:r>
            <a:r>
              <a:rPr lang="el-GR" sz="2000" dirty="0"/>
              <a:t>(3/3)</a:t>
            </a:r>
            <a:endParaRPr lang="el-GR" sz="1800" dirty="0"/>
          </a:p>
          <a:p>
            <a:endParaRPr lang="el-GR" sz="1800" dirty="0"/>
          </a:p>
        </p:txBody>
      </p:sp>
      <p:sp>
        <p:nvSpPr>
          <p:cNvPr id="8" name="Rectangle 1">
            <a:extLst>
              <a:ext uri="{FF2B5EF4-FFF2-40B4-BE49-F238E27FC236}">
                <a16:creationId xmlns:a16="http://schemas.microsoft.com/office/drawing/2014/main" id="{B6EA8CB2-F895-262A-AF5E-68EB45F3663B}"/>
              </a:ext>
            </a:extLst>
          </p:cNvPr>
          <p:cNvSpPr>
            <a:spLocks noChangeArrowheads="1"/>
          </p:cNvSpPr>
          <p:nvPr/>
        </p:nvSpPr>
        <p:spPr bwMode="auto">
          <a:xfrm rot="10800000" flipV="1">
            <a:off x="1780843" y="2617250"/>
            <a:ext cx="85543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l-GR" altLang="en-US" sz="2200" b="0" i="0" u="none" strike="noStrike" cap="none" normalizeH="0" baseline="0" dirty="0">
                <a:ln>
                  <a:noFill/>
                </a:ln>
                <a:solidFill>
                  <a:schemeClr val="tx1"/>
                </a:solidFill>
                <a:effectLst/>
              </a:rPr>
              <a:t>1) Κανονικοποίηση τιμών με χρήση </a:t>
            </a:r>
            <a:r>
              <a:rPr lang="en-GB" sz="2400" dirty="0"/>
              <a:t>zero-mean normalization:</a:t>
            </a:r>
            <a:endParaRPr kumimoji="0" lang="en-US" altLang="en-US" sz="2200" i="0" u="none" strike="noStrike" cap="none" normalizeH="0" baseline="0" dirty="0">
              <a:ln>
                <a:noFill/>
              </a:ln>
              <a:solidFill>
                <a:schemeClr val="tx1"/>
              </a:solidFill>
              <a:effectLst/>
            </a:endParaRPr>
          </a:p>
        </p:txBody>
      </p:sp>
      <p:sp>
        <p:nvSpPr>
          <p:cNvPr id="9" name="Θέση περιεχομένου 2">
            <a:extLst>
              <a:ext uri="{FF2B5EF4-FFF2-40B4-BE49-F238E27FC236}">
                <a16:creationId xmlns:a16="http://schemas.microsoft.com/office/drawing/2014/main" id="{50E96E27-047C-5513-C959-C1A2F4A6EF77}"/>
              </a:ext>
            </a:extLst>
          </p:cNvPr>
          <p:cNvSpPr>
            <a:spLocks noGrp="1"/>
          </p:cNvSpPr>
          <p:nvPr>
            <p:ph idx="1"/>
          </p:nvPr>
        </p:nvSpPr>
        <p:spPr>
          <a:xfrm>
            <a:off x="1780843" y="787782"/>
            <a:ext cx="6819055" cy="568379"/>
          </a:xfrm>
        </p:spPr>
        <p:txBody>
          <a:bodyPr>
            <a:noAutofit/>
          </a:bodyPr>
          <a:lstStyle/>
          <a:p>
            <a:pPr marL="0" indent="0">
              <a:buFont typeface="Wingdings 3" charset="2"/>
              <a:buNone/>
            </a:pPr>
            <a:r>
              <a:rPr lang="el-GR" sz="2200" b="1" dirty="0"/>
              <a:t>Μπορούμε πειραματικά να αποδείξουμε την </a:t>
            </a:r>
            <a:r>
              <a:rPr lang="en-GB" sz="2200" b="1" dirty="0"/>
              <a:t>MVM</a:t>
            </a:r>
            <a:r>
              <a:rPr lang="el-GR" sz="2200" b="1" dirty="0"/>
              <a:t>;</a:t>
            </a:r>
          </a:p>
        </p:txBody>
      </p:sp>
      <p:sp>
        <p:nvSpPr>
          <p:cNvPr id="10" name="TextBox 9">
            <a:extLst>
              <a:ext uri="{FF2B5EF4-FFF2-40B4-BE49-F238E27FC236}">
                <a16:creationId xmlns:a16="http://schemas.microsoft.com/office/drawing/2014/main" id="{6F06A4FF-F4A7-F1BF-B21E-67C22B6E7458}"/>
              </a:ext>
            </a:extLst>
          </p:cNvPr>
          <p:cNvSpPr txBox="1"/>
          <p:nvPr/>
        </p:nvSpPr>
        <p:spPr>
          <a:xfrm>
            <a:off x="1780843" y="1459968"/>
            <a:ext cx="3770712" cy="430887"/>
          </a:xfrm>
          <a:prstGeom prst="rect">
            <a:avLst/>
          </a:prstGeom>
          <a:noFill/>
        </p:spPr>
        <p:txBody>
          <a:bodyPr wrap="none" rtlCol="0">
            <a:spAutoFit/>
          </a:bodyPr>
          <a:lstStyle/>
          <a:p>
            <a:r>
              <a:rPr lang="el-GR" sz="2200" b="1" dirty="0">
                <a:solidFill>
                  <a:schemeClr val="accent5">
                    <a:lumMod val="50000"/>
                  </a:schemeClr>
                </a:solidFill>
              </a:rPr>
              <a:t>ΠΕΙΡΑΜΑΤΙΚΗ ΔΙΑΔΙΚΑΣΙΑ:</a:t>
            </a:r>
            <a:endParaRPr lang="en-GB" sz="2200" b="1" dirty="0">
              <a:solidFill>
                <a:schemeClr val="accent5">
                  <a:lumMod val="50000"/>
                </a:schemeClr>
              </a:solidFill>
            </a:endParaRP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D40F9606-D32B-DEC3-C330-8EB728A7D79F}"/>
                  </a:ext>
                </a:extLst>
              </p:cNvPr>
              <p:cNvSpPr txBox="1"/>
              <p:nvPr/>
            </p:nvSpPr>
            <p:spPr>
              <a:xfrm>
                <a:off x="9758495" y="2491798"/>
                <a:ext cx="1600200" cy="712567"/>
              </a:xfrm>
              <a:prstGeom prst="rect">
                <a:avLst/>
              </a:prstGeom>
              <a:noFill/>
            </p:spPr>
            <p:txBody>
              <a:bodyPr wrap="square">
                <a:spAutoFit/>
              </a:bodyPr>
              <a:lstStyle/>
              <a:p>
                <a:pPr>
                  <a:lnSpc>
                    <a:spcPct val="115000"/>
                  </a:lnSpc>
                  <a:spcAft>
                    <a:spcPts val="800"/>
                  </a:spcAft>
                </a:pPr>
                <a:r>
                  <a:rPr lang="en-GB" sz="2200" i="1" kern="100" dirty="0">
                    <a:effectLst/>
                    <a:latin typeface="Cambria Math" panose="02040503050406030204" pitchFamily="18" charset="0"/>
                    <a:ea typeface="Aptos" panose="020B0004020202020204" pitchFamily="34" charset="0"/>
                    <a:cs typeface="Calibri" panose="020F0502020204030204" pitchFamily="34" charset="0"/>
                  </a:rPr>
                  <a:t>X′ =  </a:t>
                </a:r>
                <a14:m>
                  <m:oMath xmlns:m="http://schemas.openxmlformats.org/officeDocument/2006/math">
                    <m:f>
                      <m:fPr>
                        <m:ctrlPr>
                          <a:rPr lang="en-GB" sz="2200" i="1" kern="100">
                            <a:effectLst/>
                            <a:latin typeface="Cambria Math" panose="02040503050406030204" pitchFamily="18" charset="0"/>
                            <a:ea typeface="Aptos" panose="020B0004020202020204" pitchFamily="34" charset="0"/>
                            <a:cs typeface="Calibri" panose="020F0502020204030204" pitchFamily="34" charset="0"/>
                          </a:rPr>
                        </m:ctrlPr>
                      </m:fPr>
                      <m:num>
                        <m:r>
                          <a:rPr lang="en-GB" sz="2200" i="1" kern="100">
                            <a:effectLst/>
                            <a:latin typeface="Cambria Math" panose="02040503050406030204" pitchFamily="18" charset="0"/>
                            <a:ea typeface="Aptos" panose="020B0004020202020204" pitchFamily="34" charset="0"/>
                            <a:cs typeface="Calibri" panose="020F0502020204030204" pitchFamily="34" charset="0"/>
                          </a:rPr>
                          <m:t>𝑋</m:t>
                        </m:r>
                        <m:r>
                          <a:rPr lang="en-GB" sz="2200" b="1" i="1" kern="100">
                            <a:effectLst/>
                            <a:latin typeface="Cambria Math" panose="02040503050406030204" pitchFamily="18" charset="0"/>
                            <a:ea typeface="Aptos" panose="020B0004020202020204" pitchFamily="34" charset="0"/>
                            <a:cs typeface="Calibri" panose="020F0502020204030204" pitchFamily="34" charset="0"/>
                          </a:rPr>
                          <m:t>−</m:t>
                        </m:r>
                        <m:r>
                          <a:rPr lang="en-GB" sz="2200" i="1" kern="100">
                            <a:effectLst/>
                            <a:latin typeface="Cambria Math" panose="02040503050406030204" pitchFamily="18" charset="0"/>
                            <a:ea typeface="Aptos" panose="020B0004020202020204" pitchFamily="34" charset="0"/>
                            <a:cs typeface="Calibri" panose="020F0502020204030204" pitchFamily="34" charset="0"/>
                          </a:rPr>
                          <m:t>𝜇</m:t>
                        </m:r>
                        <m:r>
                          <a:rPr lang="en-GB" sz="2200" i="1" kern="100">
                            <a:effectLst/>
                            <a:latin typeface="Cambria Math" panose="02040503050406030204" pitchFamily="18" charset="0"/>
                            <a:ea typeface="Aptos" panose="020B0004020202020204" pitchFamily="34" charset="0"/>
                            <a:cs typeface="Calibri" panose="020F0502020204030204" pitchFamily="34" charset="0"/>
                          </a:rPr>
                          <m:t>(</m:t>
                        </m:r>
                        <m:r>
                          <a:rPr lang="en-GB" sz="2200" i="1" kern="100">
                            <a:effectLst/>
                            <a:latin typeface="Cambria Math" panose="02040503050406030204" pitchFamily="18" charset="0"/>
                            <a:ea typeface="Aptos" panose="020B0004020202020204" pitchFamily="34" charset="0"/>
                            <a:cs typeface="Calibri" panose="020F0502020204030204" pitchFamily="34" charset="0"/>
                          </a:rPr>
                          <m:t>𝑋</m:t>
                        </m:r>
                        <m:r>
                          <a:rPr lang="en-GB" sz="2200" i="1" kern="100">
                            <a:effectLst/>
                            <a:latin typeface="Cambria Math" panose="02040503050406030204" pitchFamily="18" charset="0"/>
                            <a:ea typeface="Aptos" panose="020B0004020202020204" pitchFamily="34" charset="0"/>
                            <a:cs typeface="Calibri" panose="020F0502020204030204" pitchFamily="34" charset="0"/>
                          </a:rPr>
                          <m:t>)​</m:t>
                        </m:r>
                      </m:num>
                      <m:den>
                        <m:r>
                          <a:rPr lang="en-GB" sz="2200" i="1" kern="100">
                            <a:effectLst/>
                            <a:latin typeface="Cambria Math" panose="02040503050406030204" pitchFamily="18" charset="0"/>
                            <a:ea typeface="Aptos" panose="020B0004020202020204" pitchFamily="34" charset="0"/>
                            <a:cs typeface="Calibri" panose="020F0502020204030204" pitchFamily="34" charset="0"/>
                          </a:rPr>
                          <m:t>𝜎</m:t>
                        </m:r>
                        <m:r>
                          <a:rPr lang="en-GB" sz="2200" i="1" kern="100">
                            <a:effectLst/>
                            <a:latin typeface="Cambria Math" panose="02040503050406030204" pitchFamily="18" charset="0"/>
                            <a:ea typeface="Aptos" panose="020B0004020202020204" pitchFamily="34" charset="0"/>
                            <a:cs typeface="Calibri" panose="020F0502020204030204" pitchFamily="34" charset="0"/>
                          </a:rPr>
                          <m:t>(</m:t>
                        </m:r>
                        <m:r>
                          <a:rPr lang="en-GB" sz="2200" i="1" kern="100">
                            <a:effectLst/>
                            <a:latin typeface="Cambria Math" panose="02040503050406030204" pitchFamily="18" charset="0"/>
                            <a:ea typeface="Aptos" panose="020B0004020202020204" pitchFamily="34" charset="0"/>
                            <a:cs typeface="Calibri" panose="020F0502020204030204" pitchFamily="34" charset="0"/>
                          </a:rPr>
                          <m:t>𝑋</m:t>
                        </m:r>
                        <m:r>
                          <a:rPr lang="en-GB" sz="2200" i="1" kern="100">
                            <a:effectLst/>
                            <a:latin typeface="Cambria Math" panose="02040503050406030204" pitchFamily="18" charset="0"/>
                            <a:ea typeface="Aptos" panose="020B0004020202020204" pitchFamily="34" charset="0"/>
                            <a:cs typeface="Calibri" panose="020F0502020204030204" pitchFamily="34" charset="0"/>
                          </a:rPr>
                          <m:t>)</m:t>
                        </m:r>
                      </m:den>
                    </m:f>
                  </m:oMath>
                </a14:m>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4" name="TextBox 13">
                <a:extLst>
                  <a:ext uri="{FF2B5EF4-FFF2-40B4-BE49-F238E27FC236}">
                    <a16:creationId xmlns:a16="http://schemas.microsoft.com/office/drawing/2014/main" id="{D40F9606-D32B-DEC3-C330-8EB728A7D79F}"/>
                  </a:ext>
                </a:extLst>
              </p:cNvPr>
              <p:cNvSpPr txBox="1">
                <a:spLocks noRot="1" noChangeAspect="1" noMove="1" noResize="1" noEditPoints="1" noAdjustHandles="1" noChangeArrowheads="1" noChangeShapeType="1" noTextEdit="1"/>
              </p:cNvSpPr>
              <p:nvPr/>
            </p:nvSpPr>
            <p:spPr>
              <a:xfrm>
                <a:off x="9758495" y="2491798"/>
                <a:ext cx="1600200" cy="712567"/>
              </a:xfrm>
              <a:prstGeom prst="rect">
                <a:avLst/>
              </a:prstGeom>
              <a:blipFill>
                <a:blip r:embed="rId2"/>
                <a:stretch>
                  <a:fillRect l="-4962"/>
                </a:stretch>
              </a:blipFill>
            </p:spPr>
            <p:txBody>
              <a:bodyPr/>
              <a:lstStyle/>
              <a:p>
                <a:r>
                  <a:rPr lang="en-GB">
                    <a:noFill/>
                  </a:rPr>
                  <a:t> </a:t>
                </a:r>
              </a:p>
            </p:txBody>
          </p:sp>
        </mc:Fallback>
      </mc:AlternateContent>
      <p:sp>
        <p:nvSpPr>
          <p:cNvPr id="15" name="Θέση περιεχομένου 2">
            <a:extLst>
              <a:ext uri="{FF2B5EF4-FFF2-40B4-BE49-F238E27FC236}">
                <a16:creationId xmlns:a16="http://schemas.microsoft.com/office/drawing/2014/main" id="{09307E01-BF38-411D-DE15-1C4B10439377}"/>
              </a:ext>
            </a:extLst>
          </p:cNvPr>
          <p:cNvSpPr txBox="1">
            <a:spLocks/>
          </p:cNvSpPr>
          <p:nvPr/>
        </p:nvSpPr>
        <p:spPr>
          <a:xfrm>
            <a:off x="2083939" y="2848081"/>
            <a:ext cx="9295001" cy="1295791"/>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3200" dirty="0">
              <a:solidFill>
                <a:schemeClr val="tx1"/>
              </a:solidFill>
            </a:endParaRPr>
          </a:p>
          <a:p>
            <a:pPr lvl="1"/>
            <a:r>
              <a:rPr lang="el-GR" sz="2200" dirty="0">
                <a:solidFill>
                  <a:schemeClr val="tx1"/>
                </a:solidFill>
              </a:rPr>
              <a:t> Εξασφαλίζει ότι οι σειρές συγκρίνονται σε μια κοινή κλίμακα τιμών</a:t>
            </a:r>
            <a:endParaRPr lang="en-GB" sz="2000" b="1" dirty="0">
              <a:solidFill>
                <a:schemeClr val="accent4">
                  <a:lumMod val="50000"/>
                </a:schemeClr>
              </a:solidFill>
            </a:endParaRPr>
          </a:p>
        </p:txBody>
      </p:sp>
      <p:sp>
        <p:nvSpPr>
          <p:cNvPr id="17" name="Rectangle 1">
            <a:extLst>
              <a:ext uri="{FF2B5EF4-FFF2-40B4-BE49-F238E27FC236}">
                <a16:creationId xmlns:a16="http://schemas.microsoft.com/office/drawing/2014/main" id="{4A98DF65-1331-FEA5-A8F5-9263952103F5}"/>
              </a:ext>
            </a:extLst>
          </p:cNvPr>
          <p:cNvSpPr>
            <a:spLocks noChangeArrowheads="1"/>
          </p:cNvSpPr>
          <p:nvPr/>
        </p:nvSpPr>
        <p:spPr bwMode="auto">
          <a:xfrm rot="10800000" flipV="1">
            <a:off x="1818802" y="4159260"/>
            <a:ext cx="85543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l-GR" altLang="en-US" sz="2200" dirty="0"/>
              <a:t>2) Κανονικοποίηση τιμών:</a:t>
            </a:r>
            <a:endParaRPr kumimoji="0" lang="en-US" altLang="en-US" sz="2200" b="0" i="0" u="none" strike="noStrike" cap="none" normalizeH="0" baseline="0" dirty="0">
              <a:ln>
                <a:noFill/>
              </a:ln>
              <a:solidFill>
                <a:schemeClr val="tx1"/>
              </a:solidFill>
              <a:effectLst/>
            </a:endParaRPr>
          </a:p>
        </p:txBody>
      </p:sp>
      <p:sp>
        <p:nvSpPr>
          <p:cNvPr id="18" name="Θέση περιεχομένου 2">
            <a:extLst>
              <a:ext uri="{FF2B5EF4-FFF2-40B4-BE49-F238E27FC236}">
                <a16:creationId xmlns:a16="http://schemas.microsoft.com/office/drawing/2014/main" id="{5816D8EF-DF1A-FA81-AF4E-CBD966C42F8B}"/>
              </a:ext>
            </a:extLst>
          </p:cNvPr>
          <p:cNvSpPr txBox="1">
            <a:spLocks/>
          </p:cNvSpPr>
          <p:nvPr/>
        </p:nvSpPr>
        <p:spPr>
          <a:xfrm>
            <a:off x="2083939" y="4200915"/>
            <a:ext cx="9295001" cy="1295791"/>
          </a:xfrm>
          <a:prstGeom prst="rect">
            <a:avLst/>
          </a:prstGeom>
          <a:ln>
            <a:no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3200" dirty="0">
              <a:solidFill>
                <a:schemeClr val="tx1"/>
              </a:solidFill>
            </a:endParaRPr>
          </a:p>
          <a:p>
            <a:pPr lvl="1"/>
            <a:r>
              <a:rPr lang="el-GR" sz="2200" dirty="0">
                <a:solidFill>
                  <a:schemeClr val="tx1"/>
                </a:solidFill>
              </a:rPr>
              <a:t> Εξασφαλίζει </a:t>
            </a:r>
            <a:r>
              <a:rPr lang="el-GR" sz="2400" dirty="0">
                <a:solidFill>
                  <a:schemeClr val="tx1"/>
                </a:solidFill>
              </a:rPr>
              <a:t>ότι οι σειρές χρόνου είναι δίκαια συγκρίσιμες όσον αφορά το μήκος τους</a:t>
            </a:r>
          </a:p>
          <a:p>
            <a:pPr marL="457200" lvl="1" indent="0">
              <a:buNone/>
            </a:pPr>
            <a:endParaRPr lang="en-GB" sz="2000" b="1" dirty="0">
              <a:solidFill>
                <a:schemeClr val="tx1"/>
              </a:solidFill>
            </a:endParaRPr>
          </a:p>
        </p:txBody>
      </p:sp>
      <p:sp>
        <p:nvSpPr>
          <p:cNvPr id="19" name="Θέση περιεχομένου 2">
            <a:extLst>
              <a:ext uri="{FF2B5EF4-FFF2-40B4-BE49-F238E27FC236}">
                <a16:creationId xmlns:a16="http://schemas.microsoft.com/office/drawing/2014/main" id="{FF083B69-6F55-168F-C375-1AA193C530F9}"/>
              </a:ext>
            </a:extLst>
          </p:cNvPr>
          <p:cNvSpPr txBox="1">
            <a:spLocks/>
          </p:cNvSpPr>
          <p:nvPr/>
        </p:nvSpPr>
        <p:spPr>
          <a:xfrm>
            <a:off x="2098439" y="5022596"/>
            <a:ext cx="9295001" cy="1295791"/>
          </a:xfrm>
          <a:prstGeom prst="rect">
            <a:avLst/>
          </a:prstGeom>
          <a:ln>
            <a:noFill/>
          </a:ln>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3200" dirty="0">
              <a:solidFill>
                <a:schemeClr val="tx1"/>
              </a:solidFill>
            </a:endParaRPr>
          </a:p>
          <a:p>
            <a:pPr lvl="1"/>
            <a:r>
              <a:rPr lang="el-GR" sz="2200" dirty="0">
                <a:solidFill>
                  <a:schemeClr val="tx1"/>
                </a:solidFill>
              </a:rPr>
              <a:t> </a:t>
            </a:r>
            <a:r>
              <a:rPr lang="el-GR" sz="2400" dirty="0">
                <a:solidFill>
                  <a:schemeClr val="tx1"/>
                </a:solidFill>
              </a:rPr>
              <a:t>Χρησιμοποιεί resampling για να κάνει το μήκος της σειράς </a:t>
            </a:r>
            <a:r>
              <a:rPr lang="en-GB" sz="2400" dirty="0">
                <a:solidFill>
                  <a:schemeClr val="tx1"/>
                </a:solidFill>
              </a:rPr>
              <a:t>query</a:t>
            </a:r>
            <a:r>
              <a:rPr lang="el-GR" sz="2400" dirty="0">
                <a:solidFill>
                  <a:schemeClr val="tx1"/>
                </a:solidFill>
              </a:rPr>
              <a:t> περίπου 75% του μήκους της σειράς </a:t>
            </a:r>
            <a:r>
              <a:rPr lang="en-GB" sz="2400" dirty="0">
                <a:solidFill>
                  <a:schemeClr val="tx1"/>
                </a:solidFill>
              </a:rPr>
              <a:t>target</a:t>
            </a:r>
            <a:r>
              <a:rPr lang="el-GR" sz="2400" dirty="0">
                <a:solidFill>
                  <a:schemeClr val="tx1"/>
                </a:solidFill>
              </a:rPr>
              <a:t>.</a:t>
            </a:r>
            <a:endParaRPr lang="en-GB" sz="2000" b="1" dirty="0">
              <a:solidFill>
                <a:schemeClr val="tx1"/>
              </a:solidFill>
            </a:endParaRPr>
          </a:p>
        </p:txBody>
      </p:sp>
    </p:spTree>
    <p:extLst>
      <p:ext uri="{BB962C8B-B14F-4D97-AF65-F5344CB8AC3E}">
        <p14:creationId xmlns:p14="http://schemas.microsoft.com/office/powerpoint/2010/main" val="2947716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7CE8F-F656-A546-E2EF-5C48A3CCF7F9}"/>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4E8BCEC-CD80-97BC-8444-B561C3739B47}"/>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21</a:t>
            </a:fld>
            <a:endParaRPr lang="el-GR" dirty="0"/>
          </a:p>
        </p:txBody>
      </p:sp>
      <p:sp>
        <p:nvSpPr>
          <p:cNvPr id="2" name="Θέση περιεχομένου 2">
            <a:extLst>
              <a:ext uri="{FF2B5EF4-FFF2-40B4-BE49-F238E27FC236}">
                <a16:creationId xmlns:a16="http://schemas.microsoft.com/office/drawing/2014/main" id="{1DD62595-B167-7AF6-B70C-B1A34A8EDF56}"/>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6" name="Rectangle 1">
            <a:extLst>
              <a:ext uri="{FF2B5EF4-FFF2-40B4-BE49-F238E27FC236}">
                <a16:creationId xmlns:a16="http://schemas.microsoft.com/office/drawing/2014/main" id="{E6747317-0AC1-A2DC-7C84-1DA118198A22}"/>
              </a:ext>
            </a:extLst>
          </p:cNvPr>
          <p:cNvSpPr>
            <a:spLocks noChangeArrowheads="1"/>
          </p:cNvSpPr>
          <p:nvPr/>
        </p:nvSpPr>
        <p:spPr bwMode="auto">
          <a:xfrm rot="10800000" flipV="1">
            <a:off x="1780843" y="1357020"/>
            <a:ext cx="855439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l-GR" altLang="en-US" sz="2200" b="0" i="0" u="none" strike="noStrike" cap="none" normalizeH="0" baseline="0" dirty="0">
                <a:ln>
                  <a:noFill/>
                </a:ln>
                <a:solidFill>
                  <a:schemeClr val="tx1"/>
                </a:solidFill>
                <a:effectLst/>
              </a:rPr>
              <a:t>Αν εστιά</a:t>
            </a:r>
            <a:r>
              <a:rPr lang="el-GR" altLang="en-US" sz="2200" dirty="0"/>
              <a:t>σουμε στη συμπεριφορά των μεθόδων στο </a:t>
            </a:r>
            <a:r>
              <a:rPr lang="en-GB" altLang="en-US" sz="2200" dirty="0"/>
              <a:t>Face Dataset</a:t>
            </a:r>
            <a:r>
              <a:rPr kumimoji="0" lang="el-GR" altLang="en-US" sz="2200" b="0" i="0" u="none" strike="noStrike" cap="none" normalizeH="0" baseline="0" dirty="0">
                <a:ln>
                  <a:noFill/>
                </a:ln>
                <a:solidFill>
                  <a:schemeClr val="tx1"/>
                </a:solidFill>
                <a:effectLst/>
              </a:rPr>
              <a:t>:</a:t>
            </a:r>
            <a:endParaRPr kumimoji="0" lang="en-US" altLang="en-US" sz="2200" b="0" i="0" u="none" strike="noStrike" cap="none" normalizeH="0" baseline="0" dirty="0">
              <a:ln>
                <a:noFill/>
              </a:ln>
              <a:solidFill>
                <a:schemeClr val="tx1"/>
              </a:solidFill>
              <a:effectLst/>
            </a:endParaRPr>
          </a:p>
        </p:txBody>
      </p:sp>
      <p:sp>
        <p:nvSpPr>
          <p:cNvPr id="16" name="Τίτλος 1">
            <a:extLst>
              <a:ext uri="{FF2B5EF4-FFF2-40B4-BE49-F238E27FC236}">
                <a16:creationId xmlns:a16="http://schemas.microsoft.com/office/drawing/2014/main" id="{9B189B22-4E97-FB33-E865-ECD5243C11AA}"/>
              </a:ext>
            </a:extLst>
          </p:cNvPr>
          <p:cNvSpPr txBox="1">
            <a:spLocks/>
          </p:cNvSpPr>
          <p:nvPr/>
        </p:nvSpPr>
        <p:spPr>
          <a:xfrm>
            <a:off x="8758361" y="179363"/>
            <a:ext cx="3153751" cy="776559"/>
          </a:xfrm>
          <a:prstGeom prst="rect">
            <a:avLst/>
          </a:prstGeom>
        </p:spPr>
        <p:txBody>
          <a:bodyPr vert="horz" lIns="91440" tIns="45720" rIns="91440" bIns="45720" rtlCol="0" anchor="t">
            <a:normAutofit fontScale="92500"/>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ΠΑΡΑΤΗΡΗΣΕΙΣ</a:t>
            </a:r>
            <a:endParaRPr lang="el-GR" sz="1800" dirty="0"/>
          </a:p>
          <a:p>
            <a:endParaRPr lang="el-GR" sz="1800" dirty="0"/>
          </a:p>
        </p:txBody>
      </p:sp>
      <p:sp>
        <p:nvSpPr>
          <p:cNvPr id="9" name="Θέση περιεχομένου 2">
            <a:extLst>
              <a:ext uri="{FF2B5EF4-FFF2-40B4-BE49-F238E27FC236}">
                <a16:creationId xmlns:a16="http://schemas.microsoft.com/office/drawing/2014/main" id="{0B255CE3-55D7-1254-B3D8-00011EF49DD0}"/>
              </a:ext>
            </a:extLst>
          </p:cNvPr>
          <p:cNvSpPr>
            <a:spLocks noGrp="1"/>
          </p:cNvSpPr>
          <p:nvPr>
            <p:ph idx="1"/>
          </p:nvPr>
        </p:nvSpPr>
        <p:spPr>
          <a:xfrm>
            <a:off x="1780843" y="787782"/>
            <a:ext cx="6819055" cy="568379"/>
          </a:xfrm>
        </p:spPr>
        <p:txBody>
          <a:bodyPr>
            <a:noAutofit/>
          </a:bodyPr>
          <a:lstStyle/>
          <a:p>
            <a:pPr marL="0" indent="0">
              <a:buFont typeface="Wingdings 3" charset="2"/>
              <a:buNone/>
            </a:pPr>
            <a:r>
              <a:rPr lang="el-GR" sz="2200" b="1" dirty="0"/>
              <a:t>Τι παρατηρούμε τελικά;</a:t>
            </a:r>
          </a:p>
        </p:txBody>
      </p:sp>
      <p:sp>
        <p:nvSpPr>
          <p:cNvPr id="15" name="Θέση περιεχομένου 2">
            <a:extLst>
              <a:ext uri="{FF2B5EF4-FFF2-40B4-BE49-F238E27FC236}">
                <a16:creationId xmlns:a16="http://schemas.microsoft.com/office/drawing/2014/main" id="{061058CA-0A34-FBA9-C9AB-D6DA70A97543}"/>
              </a:ext>
            </a:extLst>
          </p:cNvPr>
          <p:cNvSpPr txBox="1">
            <a:spLocks/>
          </p:cNvSpPr>
          <p:nvPr/>
        </p:nvSpPr>
        <p:spPr>
          <a:xfrm>
            <a:off x="2620335" y="1626900"/>
            <a:ext cx="9054263" cy="1295791"/>
          </a:xfrm>
          <a:prstGeom prst="rect">
            <a:avLst/>
          </a:prstGeom>
          <a:ln>
            <a:no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2200" dirty="0">
              <a:solidFill>
                <a:schemeClr val="tx1"/>
              </a:solidFill>
            </a:endParaRPr>
          </a:p>
          <a:p>
            <a:pPr lvl="1"/>
            <a:r>
              <a:rPr lang="el-GR" sz="2200" dirty="0">
                <a:solidFill>
                  <a:schemeClr val="tx1"/>
                </a:solidFill>
              </a:rPr>
              <a:t> </a:t>
            </a:r>
            <a:r>
              <a:rPr lang="el-GR" sz="2400" dirty="0">
                <a:solidFill>
                  <a:schemeClr val="tx1"/>
                </a:solidFill>
              </a:rPr>
              <a:t>Παραμορφώσεις από τμήματα λιγότερο σημαντικά όπως αλλαγές</a:t>
            </a:r>
            <a:r>
              <a:rPr lang="en-GB" sz="2400" dirty="0">
                <a:solidFill>
                  <a:schemeClr val="tx1"/>
                </a:solidFill>
              </a:rPr>
              <a:t> </a:t>
            </a:r>
            <a:r>
              <a:rPr lang="el-GR" sz="2400" dirty="0">
                <a:solidFill>
                  <a:schemeClr val="tx1"/>
                </a:solidFill>
              </a:rPr>
              <a:t>εκφράσεων στο πρόσωπο αντιμετωπίζονται αποτελεσματικά.</a:t>
            </a:r>
            <a:endParaRPr lang="en-GB" sz="2400" b="1" dirty="0">
              <a:solidFill>
                <a:schemeClr val="tx1"/>
              </a:solidFill>
            </a:endParaRPr>
          </a:p>
        </p:txBody>
      </p:sp>
      <p:sp>
        <p:nvSpPr>
          <p:cNvPr id="3" name="Θέση περιεχομένου 2">
            <a:extLst>
              <a:ext uri="{FF2B5EF4-FFF2-40B4-BE49-F238E27FC236}">
                <a16:creationId xmlns:a16="http://schemas.microsoft.com/office/drawing/2014/main" id="{B2D1DC5C-2032-7867-EC7A-34153E29E9E2}"/>
              </a:ext>
            </a:extLst>
          </p:cNvPr>
          <p:cNvSpPr txBox="1">
            <a:spLocks/>
          </p:cNvSpPr>
          <p:nvPr/>
        </p:nvSpPr>
        <p:spPr>
          <a:xfrm>
            <a:off x="2620335" y="2577773"/>
            <a:ext cx="8718958" cy="1295791"/>
          </a:xfrm>
          <a:prstGeom prst="rect">
            <a:avLst/>
          </a:prstGeom>
          <a:ln>
            <a:no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2200" dirty="0">
              <a:solidFill>
                <a:schemeClr val="tx1"/>
              </a:solidFill>
            </a:endParaRPr>
          </a:p>
          <a:p>
            <a:pPr lvl="1"/>
            <a:r>
              <a:rPr lang="el-GR" sz="2200" dirty="0">
                <a:solidFill>
                  <a:schemeClr val="tx1"/>
                </a:solidFill>
              </a:rPr>
              <a:t> </a:t>
            </a:r>
            <a:r>
              <a:rPr lang="el-GR" sz="2400" dirty="0">
                <a:solidFill>
                  <a:schemeClr val="tx1"/>
                </a:solidFill>
              </a:rPr>
              <a:t>Παραμορφώσεις από τμήματα δεδομένων χαμηλής ποιότητας όπως παραμορφώσεις λόγω υφής των μαλλιών αγνοούνται.</a:t>
            </a:r>
            <a:endParaRPr lang="en-GB" sz="2400" b="1" dirty="0">
              <a:solidFill>
                <a:schemeClr val="tx1"/>
              </a:solidFill>
            </a:endParaRPr>
          </a:p>
        </p:txBody>
      </p:sp>
      <p:pic>
        <p:nvPicPr>
          <p:cNvPr id="5" name="Εικόνα 4">
            <a:extLst>
              <a:ext uri="{FF2B5EF4-FFF2-40B4-BE49-F238E27FC236}">
                <a16:creationId xmlns:a16="http://schemas.microsoft.com/office/drawing/2014/main" id="{317CD089-9335-822C-5889-5C4290D6891B}"/>
              </a:ext>
            </a:extLst>
          </p:cNvPr>
          <p:cNvPicPr>
            <a:picLocks noChangeAspect="1"/>
          </p:cNvPicPr>
          <p:nvPr/>
        </p:nvPicPr>
        <p:blipFill>
          <a:blip r:embed="rId2"/>
          <a:stretch>
            <a:fillRect/>
          </a:stretch>
        </p:blipFill>
        <p:spPr>
          <a:xfrm>
            <a:off x="6828685" y="4268625"/>
            <a:ext cx="4258810" cy="2258816"/>
          </a:xfrm>
          <a:prstGeom prst="rect">
            <a:avLst/>
          </a:prstGeom>
        </p:spPr>
      </p:pic>
      <p:pic>
        <p:nvPicPr>
          <p:cNvPr id="12" name="Εικόνα 11" descr="Εικόνα που περιέχει ανθρώπινο πρόσωπο, αγόρι, γραφικός χαρακτήρας, άτομο&#10;&#10;Περιγραφή που δημιουργήθηκε αυτόματα">
            <a:extLst>
              <a:ext uri="{FF2B5EF4-FFF2-40B4-BE49-F238E27FC236}">
                <a16:creationId xmlns:a16="http://schemas.microsoft.com/office/drawing/2014/main" id="{1E36CFE3-3094-02B6-47CE-1C30507A6B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819" y="4268625"/>
            <a:ext cx="4113181" cy="2258816"/>
          </a:xfrm>
          <a:prstGeom prst="rect">
            <a:avLst/>
          </a:prstGeom>
        </p:spPr>
      </p:pic>
    </p:spTree>
    <p:extLst>
      <p:ext uri="{BB962C8B-B14F-4D97-AF65-F5344CB8AC3E}">
        <p14:creationId xmlns:p14="http://schemas.microsoft.com/office/powerpoint/2010/main" val="128280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13A9E-AEE5-A30A-B2F4-9F321B4F262F}"/>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D218C0-7C79-EBE1-5A5D-AD3E58F0481E}"/>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22</a:t>
            </a:fld>
            <a:endParaRPr lang="el-GR" dirty="0"/>
          </a:p>
        </p:txBody>
      </p:sp>
      <p:sp>
        <p:nvSpPr>
          <p:cNvPr id="12" name="Θέση περιεχομένου 2">
            <a:extLst>
              <a:ext uri="{FF2B5EF4-FFF2-40B4-BE49-F238E27FC236}">
                <a16:creationId xmlns:a16="http://schemas.microsoft.com/office/drawing/2014/main" id="{7D4743BF-AA32-0CCC-DAC8-3ED1077B5BF5}"/>
              </a:ext>
            </a:extLst>
          </p:cNvPr>
          <p:cNvSpPr>
            <a:spLocks noGrp="1"/>
          </p:cNvSpPr>
          <p:nvPr>
            <p:ph idx="1"/>
          </p:nvPr>
        </p:nvSpPr>
        <p:spPr>
          <a:xfrm>
            <a:off x="1780843" y="787782"/>
            <a:ext cx="4376933" cy="568379"/>
          </a:xfrm>
        </p:spPr>
        <p:txBody>
          <a:bodyPr>
            <a:noAutofit/>
          </a:bodyPr>
          <a:lstStyle/>
          <a:p>
            <a:pPr marL="0" indent="0">
              <a:buFont typeface="Wingdings 3" charset="2"/>
              <a:buNone/>
            </a:pPr>
            <a:r>
              <a:rPr lang="el-GR" sz="2200" b="1" dirty="0"/>
              <a:t>Τι αποτελέσματα πήραμε;</a:t>
            </a:r>
          </a:p>
        </p:txBody>
      </p:sp>
      <p:sp>
        <p:nvSpPr>
          <p:cNvPr id="2" name="Θέση περιεχομένου 2">
            <a:extLst>
              <a:ext uri="{FF2B5EF4-FFF2-40B4-BE49-F238E27FC236}">
                <a16:creationId xmlns:a16="http://schemas.microsoft.com/office/drawing/2014/main" id="{7923AECF-50EC-60AA-92C1-5F20AB285C70}"/>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16" name="Τίτλος 1">
            <a:extLst>
              <a:ext uri="{FF2B5EF4-FFF2-40B4-BE49-F238E27FC236}">
                <a16:creationId xmlns:a16="http://schemas.microsoft.com/office/drawing/2014/main" id="{E96CBB0A-2B25-B6A4-D46F-9443C5226891}"/>
              </a:ext>
            </a:extLst>
          </p:cNvPr>
          <p:cNvSpPr txBox="1">
            <a:spLocks/>
          </p:cNvSpPr>
          <p:nvPr/>
        </p:nvSpPr>
        <p:spPr>
          <a:xfrm>
            <a:off x="7633982" y="199847"/>
            <a:ext cx="4376932"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200" dirty="0"/>
              <a:t>ΑΠΟΤΕΛΕΣΜΑΤΑ</a:t>
            </a:r>
            <a:r>
              <a:rPr lang="el-GR" sz="3700" dirty="0"/>
              <a:t> </a:t>
            </a:r>
            <a:endParaRPr lang="el-GR" sz="1800" dirty="0"/>
          </a:p>
          <a:p>
            <a:endParaRPr lang="el-GR" sz="1800" dirty="0"/>
          </a:p>
        </p:txBody>
      </p:sp>
      <p:sp>
        <p:nvSpPr>
          <p:cNvPr id="17" name="Rectangle 1">
            <a:extLst>
              <a:ext uri="{FF2B5EF4-FFF2-40B4-BE49-F238E27FC236}">
                <a16:creationId xmlns:a16="http://schemas.microsoft.com/office/drawing/2014/main" id="{5885303B-6D74-BF42-3533-C806BE524763}"/>
              </a:ext>
            </a:extLst>
          </p:cNvPr>
          <p:cNvSpPr>
            <a:spLocks noChangeArrowheads="1"/>
          </p:cNvSpPr>
          <p:nvPr/>
        </p:nvSpPr>
        <p:spPr bwMode="auto">
          <a:xfrm rot="10800000" flipV="1">
            <a:off x="3524873" y="3459626"/>
            <a:ext cx="1048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altLang="en-US" sz="2400" b="1" dirty="0">
                <a:solidFill>
                  <a:schemeClr val="accent3">
                    <a:lumMod val="75000"/>
                  </a:schemeClr>
                </a:solidFill>
              </a:rPr>
              <a:t>ED</a:t>
            </a:r>
            <a:endParaRPr kumimoji="0" lang="en-US" altLang="en-US" sz="2400" b="1" i="0" u="none" strike="noStrike" cap="none" normalizeH="0" baseline="0" dirty="0">
              <a:ln>
                <a:noFill/>
              </a:ln>
              <a:solidFill>
                <a:schemeClr val="accent3">
                  <a:lumMod val="75000"/>
                </a:schemeClr>
              </a:solidFill>
              <a:effectLst/>
            </a:endParaRPr>
          </a:p>
        </p:txBody>
      </p:sp>
      <p:sp>
        <p:nvSpPr>
          <p:cNvPr id="20" name="Google Shape;9617;p76">
            <a:extLst>
              <a:ext uri="{FF2B5EF4-FFF2-40B4-BE49-F238E27FC236}">
                <a16:creationId xmlns:a16="http://schemas.microsoft.com/office/drawing/2014/main" id="{2BAA32A8-1930-BC6B-2C43-7145C4450C22}"/>
              </a:ext>
            </a:extLst>
          </p:cNvPr>
          <p:cNvSpPr/>
          <p:nvPr/>
        </p:nvSpPr>
        <p:spPr>
          <a:xfrm>
            <a:off x="3293060" y="3435394"/>
            <a:ext cx="1103729"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24" name="Google Shape;9621;p76">
            <a:extLst>
              <a:ext uri="{FF2B5EF4-FFF2-40B4-BE49-F238E27FC236}">
                <a16:creationId xmlns:a16="http://schemas.microsoft.com/office/drawing/2014/main" id="{D106AB62-4279-F7F8-B602-5F5DDAB416BE}"/>
              </a:ext>
            </a:extLst>
          </p:cNvPr>
          <p:cNvSpPr txBox="1"/>
          <p:nvPr/>
        </p:nvSpPr>
        <p:spPr>
          <a:xfrm flipH="1">
            <a:off x="7860092" y="1838208"/>
            <a:ext cx="933031" cy="282509"/>
          </a:xfrm>
          <a:prstGeom prst="rect">
            <a:avLst/>
          </a:prstGeom>
          <a:noFill/>
          <a:ln>
            <a:noFill/>
          </a:ln>
        </p:spPr>
        <p:txBody>
          <a:bodyPr spcFirstLastPara="1" wrap="square" lIns="0" tIns="0" rIns="0" bIns="0" anchor="t" anchorCtr="0">
            <a:noAutofit/>
          </a:bodyPr>
          <a:lstStyle/>
          <a:p>
            <a:pPr marL="0" lvl="0" indent="0" algn="ctr" rtl="0">
              <a:spcBef>
                <a:spcPts val="0"/>
              </a:spcBef>
              <a:spcAft>
                <a:spcPts val="1600"/>
              </a:spcAft>
              <a:buNone/>
            </a:pPr>
            <a:r>
              <a:rPr lang="en" sz="200">
                <a:solidFill>
                  <a:srgbClr val="FFFFFF"/>
                </a:solidFill>
              </a:rPr>
              <a:t>APRIL</a:t>
            </a:r>
            <a:endParaRPr sz="200">
              <a:solidFill>
                <a:srgbClr val="FFFFFF"/>
              </a:solidFill>
            </a:endParaRPr>
          </a:p>
        </p:txBody>
      </p:sp>
      <p:sp>
        <p:nvSpPr>
          <p:cNvPr id="25" name="Google Shape;9622;p76">
            <a:extLst>
              <a:ext uri="{FF2B5EF4-FFF2-40B4-BE49-F238E27FC236}">
                <a16:creationId xmlns:a16="http://schemas.microsoft.com/office/drawing/2014/main" id="{958634D1-6221-7DD4-F78E-0D6915FBA82D}"/>
              </a:ext>
            </a:extLst>
          </p:cNvPr>
          <p:cNvSpPr txBox="1"/>
          <p:nvPr/>
        </p:nvSpPr>
        <p:spPr>
          <a:xfrm flipH="1">
            <a:off x="8915693" y="1838208"/>
            <a:ext cx="933031" cy="282509"/>
          </a:xfrm>
          <a:prstGeom prst="rect">
            <a:avLst/>
          </a:prstGeom>
          <a:noFill/>
          <a:ln>
            <a:noFill/>
          </a:ln>
        </p:spPr>
        <p:txBody>
          <a:bodyPr spcFirstLastPara="1" wrap="square" lIns="0" tIns="0" rIns="0" bIns="0" anchor="t" anchorCtr="0">
            <a:noAutofit/>
          </a:bodyPr>
          <a:lstStyle/>
          <a:p>
            <a:pPr marL="0" lvl="0" indent="0" algn="ctr" rtl="0">
              <a:spcBef>
                <a:spcPts val="0"/>
              </a:spcBef>
              <a:spcAft>
                <a:spcPts val="1600"/>
              </a:spcAft>
              <a:buNone/>
            </a:pPr>
            <a:r>
              <a:rPr lang="en" sz="200">
                <a:solidFill>
                  <a:srgbClr val="FFFFFF"/>
                </a:solidFill>
              </a:rPr>
              <a:t>MAY</a:t>
            </a:r>
            <a:endParaRPr sz="200">
              <a:solidFill>
                <a:srgbClr val="FFFFFF"/>
              </a:solidFill>
            </a:endParaRPr>
          </a:p>
        </p:txBody>
      </p:sp>
      <p:sp>
        <p:nvSpPr>
          <p:cNvPr id="26" name="Google Shape;9623;p76">
            <a:extLst>
              <a:ext uri="{FF2B5EF4-FFF2-40B4-BE49-F238E27FC236}">
                <a16:creationId xmlns:a16="http://schemas.microsoft.com/office/drawing/2014/main" id="{0EE2B475-7F61-7ACB-A107-1527BD2DB5B3}"/>
              </a:ext>
            </a:extLst>
          </p:cNvPr>
          <p:cNvSpPr txBox="1"/>
          <p:nvPr/>
        </p:nvSpPr>
        <p:spPr>
          <a:xfrm flipH="1">
            <a:off x="10035848" y="1838208"/>
            <a:ext cx="933031" cy="282509"/>
          </a:xfrm>
          <a:prstGeom prst="rect">
            <a:avLst/>
          </a:prstGeom>
          <a:noFill/>
          <a:ln>
            <a:noFill/>
          </a:ln>
        </p:spPr>
        <p:txBody>
          <a:bodyPr spcFirstLastPara="1" wrap="square" lIns="0" tIns="0" rIns="0" bIns="0" anchor="t" anchorCtr="0">
            <a:noAutofit/>
          </a:bodyPr>
          <a:lstStyle/>
          <a:p>
            <a:pPr marL="0" lvl="0" indent="0" algn="ctr" rtl="0">
              <a:spcBef>
                <a:spcPts val="0"/>
              </a:spcBef>
              <a:spcAft>
                <a:spcPts val="1600"/>
              </a:spcAft>
              <a:buNone/>
            </a:pPr>
            <a:r>
              <a:rPr lang="en" sz="200">
                <a:solidFill>
                  <a:srgbClr val="FFFFFF"/>
                </a:solidFill>
              </a:rPr>
              <a:t>JUNE</a:t>
            </a:r>
            <a:endParaRPr sz="200">
              <a:solidFill>
                <a:srgbClr val="FFFFFF"/>
              </a:solidFill>
            </a:endParaRPr>
          </a:p>
        </p:txBody>
      </p:sp>
      <p:sp>
        <p:nvSpPr>
          <p:cNvPr id="29" name="Google Shape;9626;p76">
            <a:extLst>
              <a:ext uri="{FF2B5EF4-FFF2-40B4-BE49-F238E27FC236}">
                <a16:creationId xmlns:a16="http://schemas.microsoft.com/office/drawing/2014/main" id="{4DA8A60B-E935-B44E-6011-14F815A0F37B}"/>
              </a:ext>
            </a:extLst>
          </p:cNvPr>
          <p:cNvSpPr txBox="1"/>
          <p:nvPr/>
        </p:nvSpPr>
        <p:spPr>
          <a:xfrm flipH="1">
            <a:off x="3463312" y="3012568"/>
            <a:ext cx="763227" cy="323729"/>
          </a:xfrm>
          <a:prstGeom prst="rect">
            <a:avLst/>
          </a:prstGeom>
          <a:noFill/>
          <a:ln>
            <a:noFill/>
          </a:ln>
        </p:spPr>
        <p:txBody>
          <a:bodyPr spcFirstLastPara="1" wrap="square" lIns="0" tIns="0" rIns="0" bIns="0" anchor="t" anchorCtr="0">
            <a:noAutofit/>
          </a:bodyPr>
          <a:lstStyle/>
          <a:p>
            <a:pPr marL="0" lvl="0" indent="0" algn="r" rtl="0">
              <a:lnSpc>
                <a:spcPct val="115000"/>
              </a:lnSpc>
              <a:spcBef>
                <a:spcPts val="0"/>
              </a:spcBef>
              <a:spcAft>
                <a:spcPts val="1600"/>
              </a:spcAft>
              <a:buNone/>
            </a:pPr>
            <a:r>
              <a:rPr lang="en" sz="200" dirty="0">
                <a:solidFill>
                  <a:srgbClr val="FFFFFF"/>
                </a:solidFill>
              </a:rPr>
              <a:t>Task 1</a:t>
            </a:r>
            <a:endParaRPr sz="200" dirty="0">
              <a:solidFill>
                <a:srgbClr val="FFFFFF"/>
              </a:solidFill>
            </a:endParaRPr>
          </a:p>
        </p:txBody>
      </p:sp>
      <p:grpSp>
        <p:nvGrpSpPr>
          <p:cNvPr id="33" name="Google Shape;9630;p76">
            <a:extLst>
              <a:ext uri="{FF2B5EF4-FFF2-40B4-BE49-F238E27FC236}">
                <a16:creationId xmlns:a16="http://schemas.microsoft.com/office/drawing/2014/main" id="{E0E8242B-140A-F90D-7BE4-EEC66E66EEF5}"/>
              </a:ext>
            </a:extLst>
          </p:cNvPr>
          <p:cNvGrpSpPr/>
          <p:nvPr/>
        </p:nvGrpSpPr>
        <p:grpSpPr>
          <a:xfrm>
            <a:off x="4664022" y="2353597"/>
            <a:ext cx="6432320" cy="1371990"/>
            <a:chOff x="1683525" y="1949164"/>
            <a:chExt cx="4519050" cy="966702"/>
          </a:xfrm>
        </p:grpSpPr>
        <p:sp>
          <p:nvSpPr>
            <p:cNvPr id="34" name="Google Shape;9631;p76">
              <a:extLst>
                <a:ext uri="{FF2B5EF4-FFF2-40B4-BE49-F238E27FC236}">
                  <a16:creationId xmlns:a16="http://schemas.microsoft.com/office/drawing/2014/main" id="{7E2ACC94-ADBB-2042-A3CB-61CC1FB74D84}"/>
                </a:ext>
              </a:extLst>
            </p:cNvPr>
            <p:cNvSpPr/>
            <p:nvPr/>
          </p:nvSpPr>
          <p:spPr>
            <a:xfrm>
              <a:off x="1683525" y="2179850"/>
              <a:ext cx="4519050" cy="53925"/>
            </a:xfrm>
            <a:custGeom>
              <a:avLst/>
              <a:gdLst/>
              <a:ahLst/>
              <a:cxnLst/>
              <a:rect l="l" t="t" r="r" b="b"/>
              <a:pathLst>
                <a:path w="180762" h="2157" extrusionOk="0">
                  <a:moveTo>
                    <a:pt x="1072" y="1"/>
                  </a:moveTo>
                  <a:cubicBezTo>
                    <a:pt x="477" y="1"/>
                    <a:pt x="1" y="477"/>
                    <a:pt x="1" y="1073"/>
                  </a:cubicBezTo>
                  <a:cubicBezTo>
                    <a:pt x="1" y="1668"/>
                    <a:pt x="477" y="2156"/>
                    <a:pt x="1072" y="2156"/>
                  </a:cubicBezTo>
                  <a:lnTo>
                    <a:pt x="179678" y="2156"/>
                  </a:lnTo>
                  <a:cubicBezTo>
                    <a:pt x="180273" y="2156"/>
                    <a:pt x="180761" y="1668"/>
                    <a:pt x="180761" y="1073"/>
                  </a:cubicBezTo>
                  <a:cubicBezTo>
                    <a:pt x="180761" y="477"/>
                    <a:pt x="180273" y="1"/>
                    <a:pt x="179678" y="1"/>
                  </a:cubicBezTo>
                  <a:close/>
                </a:path>
              </a:pathLst>
            </a:custGeom>
            <a:solidFill>
              <a:srgbClr val="7994A9">
                <a:alpha val="647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dirty="0">
                <a:solidFill>
                  <a:srgbClr val="FFFFFF"/>
                </a:solidFill>
              </a:endParaRPr>
            </a:p>
          </p:txBody>
        </p:sp>
        <p:sp>
          <p:nvSpPr>
            <p:cNvPr id="35" name="Google Shape;9632;p76">
              <a:extLst>
                <a:ext uri="{FF2B5EF4-FFF2-40B4-BE49-F238E27FC236}">
                  <a16:creationId xmlns:a16="http://schemas.microsoft.com/office/drawing/2014/main" id="{8714EC16-B907-2935-5D9F-DC149F830001}"/>
                </a:ext>
              </a:extLst>
            </p:cNvPr>
            <p:cNvSpPr/>
            <p:nvPr/>
          </p:nvSpPr>
          <p:spPr>
            <a:xfrm>
              <a:off x="1683525" y="2595975"/>
              <a:ext cx="4519050" cy="53900"/>
            </a:xfrm>
            <a:custGeom>
              <a:avLst/>
              <a:gdLst/>
              <a:ahLst/>
              <a:cxnLst/>
              <a:rect l="l" t="t" r="r" b="b"/>
              <a:pathLst>
                <a:path w="180762" h="2156" extrusionOk="0">
                  <a:moveTo>
                    <a:pt x="1072" y="1"/>
                  </a:moveTo>
                  <a:cubicBezTo>
                    <a:pt x="477" y="1"/>
                    <a:pt x="1" y="489"/>
                    <a:pt x="1" y="1084"/>
                  </a:cubicBezTo>
                  <a:cubicBezTo>
                    <a:pt x="1" y="1668"/>
                    <a:pt x="477" y="2156"/>
                    <a:pt x="1072" y="2156"/>
                  </a:cubicBezTo>
                  <a:lnTo>
                    <a:pt x="179678" y="2156"/>
                  </a:lnTo>
                  <a:cubicBezTo>
                    <a:pt x="180273" y="2156"/>
                    <a:pt x="180761" y="1668"/>
                    <a:pt x="180761" y="1084"/>
                  </a:cubicBezTo>
                  <a:cubicBezTo>
                    <a:pt x="180761" y="489"/>
                    <a:pt x="180273" y="1"/>
                    <a:pt x="179678" y="1"/>
                  </a:cubicBezTo>
                  <a:close/>
                </a:path>
              </a:pathLst>
            </a:custGeom>
            <a:solidFill>
              <a:srgbClr val="374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40" name="Google Shape;9637;p76">
              <a:extLst>
                <a:ext uri="{FF2B5EF4-FFF2-40B4-BE49-F238E27FC236}">
                  <a16:creationId xmlns:a16="http://schemas.microsoft.com/office/drawing/2014/main" id="{080C9838-885C-9548-0701-A54AEEAC3A60}"/>
                </a:ext>
              </a:extLst>
            </p:cNvPr>
            <p:cNvSpPr/>
            <p:nvPr/>
          </p:nvSpPr>
          <p:spPr>
            <a:xfrm>
              <a:off x="1683525" y="2179850"/>
              <a:ext cx="921275" cy="53925"/>
            </a:xfrm>
            <a:custGeom>
              <a:avLst/>
              <a:gdLst/>
              <a:ahLst/>
              <a:cxnLst/>
              <a:rect l="l" t="t" r="r" b="b"/>
              <a:pathLst>
                <a:path w="36851" h="2157" extrusionOk="0">
                  <a:moveTo>
                    <a:pt x="1072" y="1"/>
                  </a:moveTo>
                  <a:cubicBezTo>
                    <a:pt x="477" y="1"/>
                    <a:pt x="1" y="477"/>
                    <a:pt x="1" y="1073"/>
                  </a:cubicBezTo>
                  <a:cubicBezTo>
                    <a:pt x="1" y="1668"/>
                    <a:pt x="477" y="2156"/>
                    <a:pt x="1072" y="2156"/>
                  </a:cubicBezTo>
                  <a:lnTo>
                    <a:pt x="35767" y="2156"/>
                  </a:lnTo>
                  <a:cubicBezTo>
                    <a:pt x="36362" y="2156"/>
                    <a:pt x="36851" y="1668"/>
                    <a:pt x="36851" y="1073"/>
                  </a:cubicBezTo>
                  <a:cubicBezTo>
                    <a:pt x="36851" y="477"/>
                    <a:pt x="36362" y="1"/>
                    <a:pt x="35767" y="1"/>
                  </a:cubicBezTo>
                  <a:close/>
                </a:path>
              </a:pathLst>
            </a:custGeom>
            <a:solidFill>
              <a:srgbClr val="799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41" name="Google Shape;9638;p76">
              <a:extLst>
                <a:ext uri="{FF2B5EF4-FFF2-40B4-BE49-F238E27FC236}">
                  <a16:creationId xmlns:a16="http://schemas.microsoft.com/office/drawing/2014/main" id="{4BFED56C-A379-3A0C-D7E0-4B64CD053383}"/>
                </a:ext>
              </a:extLst>
            </p:cNvPr>
            <p:cNvSpPr/>
            <p:nvPr/>
          </p:nvSpPr>
          <p:spPr>
            <a:xfrm>
              <a:off x="2166625" y="2595975"/>
              <a:ext cx="2036900" cy="53900"/>
            </a:xfrm>
            <a:custGeom>
              <a:avLst/>
              <a:gdLst/>
              <a:ahLst/>
              <a:cxnLst/>
              <a:rect l="l" t="t" r="r" b="b"/>
              <a:pathLst>
                <a:path w="81476" h="2156" extrusionOk="0">
                  <a:moveTo>
                    <a:pt x="1084" y="1"/>
                  </a:moveTo>
                  <a:cubicBezTo>
                    <a:pt x="489" y="1"/>
                    <a:pt x="1" y="489"/>
                    <a:pt x="1" y="1084"/>
                  </a:cubicBezTo>
                  <a:cubicBezTo>
                    <a:pt x="1" y="1668"/>
                    <a:pt x="489" y="2156"/>
                    <a:pt x="1084" y="2156"/>
                  </a:cubicBezTo>
                  <a:lnTo>
                    <a:pt x="80392" y="2156"/>
                  </a:lnTo>
                  <a:cubicBezTo>
                    <a:pt x="80987" y="2156"/>
                    <a:pt x="81475" y="1668"/>
                    <a:pt x="81475" y="1084"/>
                  </a:cubicBezTo>
                  <a:cubicBezTo>
                    <a:pt x="81475" y="489"/>
                    <a:pt x="80987" y="1"/>
                    <a:pt x="80392" y="1"/>
                  </a:cubicBezTo>
                  <a:close/>
                </a:path>
              </a:pathLst>
            </a:custGeom>
            <a:solidFill>
              <a:srgbClr val="D7DFE5">
                <a:alpha val="65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42" name="Google Shape;9639;p76">
              <a:extLst>
                <a:ext uri="{FF2B5EF4-FFF2-40B4-BE49-F238E27FC236}">
                  <a16:creationId xmlns:a16="http://schemas.microsoft.com/office/drawing/2014/main" id="{0E842E92-22C4-DE2E-95BB-EAB08C34464B}"/>
                </a:ext>
              </a:extLst>
            </p:cNvPr>
            <p:cNvSpPr/>
            <p:nvPr/>
          </p:nvSpPr>
          <p:spPr>
            <a:xfrm rot="5400000">
              <a:off x="2624697" y="2412366"/>
              <a:ext cx="966702" cy="40297"/>
            </a:xfrm>
            <a:custGeom>
              <a:avLst/>
              <a:gdLst/>
              <a:ahLst/>
              <a:cxnLst/>
              <a:rect l="l" t="t" r="r" b="b"/>
              <a:pathLst>
                <a:path w="43280" h="2156" extrusionOk="0">
                  <a:moveTo>
                    <a:pt x="1072" y="1"/>
                  </a:moveTo>
                  <a:cubicBezTo>
                    <a:pt x="477" y="1"/>
                    <a:pt x="0" y="477"/>
                    <a:pt x="0" y="1072"/>
                  </a:cubicBezTo>
                  <a:cubicBezTo>
                    <a:pt x="0" y="1668"/>
                    <a:pt x="477" y="2156"/>
                    <a:pt x="1072" y="2156"/>
                  </a:cubicBezTo>
                  <a:lnTo>
                    <a:pt x="42196" y="2156"/>
                  </a:lnTo>
                  <a:cubicBezTo>
                    <a:pt x="42791" y="2156"/>
                    <a:pt x="43280" y="1668"/>
                    <a:pt x="43280" y="1072"/>
                  </a:cubicBezTo>
                  <a:cubicBezTo>
                    <a:pt x="43280" y="477"/>
                    <a:pt x="42791" y="1"/>
                    <a:pt x="42196" y="1"/>
                  </a:cubicBezTo>
                  <a:close/>
                </a:path>
              </a:pathLst>
            </a:custGeom>
            <a:solidFill>
              <a:srgbClr val="799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dirty="0">
                <a:solidFill>
                  <a:srgbClr val="FFFFFF"/>
                </a:solidFill>
              </a:endParaRPr>
            </a:p>
          </p:txBody>
        </p:sp>
      </p:grpSp>
      <p:sp>
        <p:nvSpPr>
          <p:cNvPr id="46" name="Rectangle 1">
            <a:extLst>
              <a:ext uri="{FF2B5EF4-FFF2-40B4-BE49-F238E27FC236}">
                <a16:creationId xmlns:a16="http://schemas.microsoft.com/office/drawing/2014/main" id="{2D2ECDCF-0179-33FF-092A-DFD718413673}"/>
              </a:ext>
            </a:extLst>
          </p:cNvPr>
          <p:cNvSpPr>
            <a:spLocks noChangeArrowheads="1"/>
          </p:cNvSpPr>
          <p:nvPr/>
        </p:nvSpPr>
        <p:spPr bwMode="auto">
          <a:xfrm rot="10800000" flipV="1">
            <a:off x="3444847" y="2850399"/>
            <a:ext cx="1048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GB" altLang="en-US" sz="2400" b="1" i="0" u="none" strike="noStrike" cap="none" normalizeH="0" baseline="0" dirty="0">
                <a:ln>
                  <a:noFill/>
                </a:ln>
                <a:solidFill>
                  <a:schemeClr val="accent3">
                    <a:lumMod val="75000"/>
                  </a:schemeClr>
                </a:solidFill>
                <a:effectLst/>
              </a:rPr>
              <a:t>DTW</a:t>
            </a:r>
            <a:endParaRPr kumimoji="0" lang="en-US" altLang="en-US" sz="2400" b="1" i="0" u="none" strike="noStrike" cap="none" normalizeH="0" baseline="0" dirty="0">
              <a:ln>
                <a:noFill/>
              </a:ln>
              <a:solidFill>
                <a:schemeClr val="accent3">
                  <a:lumMod val="75000"/>
                </a:schemeClr>
              </a:solidFill>
              <a:effectLst/>
            </a:endParaRPr>
          </a:p>
        </p:txBody>
      </p:sp>
      <p:sp>
        <p:nvSpPr>
          <p:cNvPr id="47" name="Rectangle 1">
            <a:extLst>
              <a:ext uri="{FF2B5EF4-FFF2-40B4-BE49-F238E27FC236}">
                <a16:creationId xmlns:a16="http://schemas.microsoft.com/office/drawing/2014/main" id="{6623CC90-EEDC-FEF0-D714-FA069ADC3C3A}"/>
              </a:ext>
            </a:extLst>
          </p:cNvPr>
          <p:cNvSpPr>
            <a:spLocks noChangeArrowheads="1"/>
          </p:cNvSpPr>
          <p:nvPr/>
        </p:nvSpPr>
        <p:spPr bwMode="auto">
          <a:xfrm rot="10800000" flipV="1">
            <a:off x="3382411" y="2260129"/>
            <a:ext cx="1048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sz="2400" b="1" i="0" u="none" strike="noStrike" cap="none" normalizeH="0" baseline="0" dirty="0">
                <a:ln>
                  <a:noFill/>
                </a:ln>
                <a:solidFill>
                  <a:schemeClr val="accent3">
                    <a:lumMod val="75000"/>
                  </a:schemeClr>
                </a:solidFill>
                <a:effectLst/>
              </a:rPr>
              <a:t>MVM</a:t>
            </a:r>
          </a:p>
        </p:txBody>
      </p:sp>
      <p:sp>
        <p:nvSpPr>
          <p:cNvPr id="49" name="TextBox 48">
            <a:extLst>
              <a:ext uri="{FF2B5EF4-FFF2-40B4-BE49-F238E27FC236}">
                <a16:creationId xmlns:a16="http://schemas.microsoft.com/office/drawing/2014/main" id="{DF792A01-1E8C-5D35-28D0-CE5079031291}"/>
              </a:ext>
            </a:extLst>
          </p:cNvPr>
          <p:cNvSpPr txBox="1"/>
          <p:nvPr/>
        </p:nvSpPr>
        <p:spPr>
          <a:xfrm>
            <a:off x="4643932" y="1731431"/>
            <a:ext cx="1893815" cy="400110"/>
          </a:xfrm>
          <a:prstGeom prst="rect">
            <a:avLst/>
          </a:prstGeom>
          <a:noFill/>
        </p:spPr>
        <p:txBody>
          <a:bodyPr wrap="square">
            <a:spAutoFit/>
          </a:bodyPr>
          <a:lstStyle/>
          <a:p>
            <a:r>
              <a:rPr lang="en-GB" sz="2000" b="1" dirty="0">
                <a:solidFill>
                  <a:schemeClr val="accent3">
                    <a:lumMod val="75000"/>
                  </a:schemeClr>
                </a:solidFill>
              </a:rPr>
              <a:t>FACE DATASET</a:t>
            </a:r>
          </a:p>
        </p:txBody>
      </p:sp>
      <p:sp>
        <p:nvSpPr>
          <p:cNvPr id="50" name="Google Shape;9617;p76">
            <a:extLst>
              <a:ext uri="{FF2B5EF4-FFF2-40B4-BE49-F238E27FC236}">
                <a16:creationId xmlns:a16="http://schemas.microsoft.com/office/drawing/2014/main" id="{D679CBDC-6BCE-1619-84BC-96775DC65945}"/>
              </a:ext>
            </a:extLst>
          </p:cNvPr>
          <p:cNvSpPr/>
          <p:nvPr/>
        </p:nvSpPr>
        <p:spPr>
          <a:xfrm>
            <a:off x="3293060" y="2837941"/>
            <a:ext cx="1103729"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51" name="Google Shape;9617;p76">
            <a:extLst>
              <a:ext uri="{FF2B5EF4-FFF2-40B4-BE49-F238E27FC236}">
                <a16:creationId xmlns:a16="http://schemas.microsoft.com/office/drawing/2014/main" id="{46BC1383-AF4B-C60B-E7BF-1094E1EC8700}"/>
              </a:ext>
            </a:extLst>
          </p:cNvPr>
          <p:cNvSpPr/>
          <p:nvPr/>
        </p:nvSpPr>
        <p:spPr>
          <a:xfrm>
            <a:off x="3293060" y="2260129"/>
            <a:ext cx="1103729"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52" name="Google Shape;9617;p76">
            <a:extLst>
              <a:ext uri="{FF2B5EF4-FFF2-40B4-BE49-F238E27FC236}">
                <a16:creationId xmlns:a16="http://schemas.microsoft.com/office/drawing/2014/main" id="{25AC87C8-2077-C1BA-F029-EB823FB02EEB}"/>
              </a:ext>
            </a:extLst>
          </p:cNvPr>
          <p:cNvSpPr/>
          <p:nvPr/>
        </p:nvSpPr>
        <p:spPr>
          <a:xfrm>
            <a:off x="4600475" y="1669170"/>
            <a:ext cx="1937272"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53" name="Google Shape;9617;p76">
            <a:extLst>
              <a:ext uri="{FF2B5EF4-FFF2-40B4-BE49-F238E27FC236}">
                <a16:creationId xmlns:a16="http://schemas.microsoft.com/office/drawing/2014/main" id="{65B47CC0-1FB2-2F73-8ADF-05F0DACDC1D7}"/>
              </a:ext>
            </a:extLst>
          </p:cNvPr>
          <p:cNvSpPr/>
          <p:nvPr/>
        </p:nvSpPr>
        <p:spPr>
          <a:xfrm>
            <a:off x="6849001" y="1653130"/>
            <a:ext cx="1937272"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solidFill>
                <a:srgbClr val="FFFFFF"/>
              </a:solidFill>
            </a:endParaRPr>
          </a:p>
        </p:txBody>
      </p:sp>
      <p:sp>
        <p:nvSpPr>
          <p:cNvPr id="54" name="Google Shape;9617;p76">
            <a:extLst>
              <a:ext uri="{FF2B5EF4-FFF2-40B4-BE49-F238E27FC236}">
                <a16:creationId xmlns:a16="http://schemas.microsoft.com/office/drawing/2014/main" id="{4C92F91E-1574-D4DA-8C5E-284C62567E78}"/>
              </a:ext>
            </a:extLst>
          </p:cNvPr>
          <p:cNvSpPr/>
          <p:nvPr/>
        </p:nvSpPr>
        <p:spPr>
          <a:xfrm>
            <a:off x="9097527" y="1661280"/>
            <a:ext cx="1937272" cy="471889"/>
          </a:xfrm>
          <a:prstGeom prst="round2DiagRect">
            <a:avLst>
              <a:gd name="adj1" fmla="val 16667"/>
              <a:gd name="adj2" fmla="val 0"/>
            </a:avLst>
          </a:prstGeom>
          <a:noFill/>
          <a:ln w="38100" cap="flat" cmpd="sng">
            <a:solidFill>
              <a:srgbClr val="869FB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dirty="0">
              <a:solidFill>
                <a:srgbClr val="FFFFFF"/>
              </a:solidFill>
            </a:endParaRPr>
          </a:p>
        </p:txBody>
      </p:sp>
      <p:sp>
        <p:nvSpPr>
          <p:cNvPr id="55" name="TextBox 54">
            <a:extLst>
              <a:ext uri="{FF2B5EF4-FFF2-40B4-BE49-F238E27FC236}">
                <a16:creationId xmlns:a16="http://schemas.microsoft.com/office/drawing/2014/main" id="{918F7BE2-2579-7DB8-7912-DF8659E21B84}"/>
              </a:ext>
            </a:extLst>
          </p:cNvPr>
          <p:cNvSpPr txBox="1"/>
          <p:nvPr/>
        </p:nvSpPr>
        <p:spPr>
          <a:xfrm>
            <a:off x="6943651" y="1689043"/>
            <a:ext cx="1893815" cy="400110"/>
          </a:xfrm>
          <a:prstGeom prst="rect">
            <a:avLst/>
          </a:prstGeom>
          <a:noFill/>
        </p:spPr>
        <p:txBody>
          <a:bodyPr wrap="square">
            <a:spAutoFit/>
          </a:bodyPr>
          <a:lstStyle/>
          <a:p>
            <a:r>
              <a:rPr lang="en-GB" sz="2000" b="1" dirty="0">
                <a:solidFill>
                  <a:schemeClr val="accent3">
                    <a:lumMod val="75000"/>
                  </a:schemeClr>
                </a:solidFill>
              </a:rPr>
              <a:t>GUN DATASET</a:t>
            </a:r>
          </a:p>
        </p:txBody>
      </p:sp>
      <p:sp>
        <p:nvSpPr>
          <p:cNvPr id="56" name="TextBox 55">
            <a:extLst>
              <a:ext uri="{FF2B5EF4-FFF2-40B4-BE49-F238E27FC236}">
                <a16:creationId xmlns:a16="http://schemas.microsoft.com/office/drawing/2014/main" id="{4E18FB9F-43FD-931A-88CC-4CA1F95C988C}"/>
              </a:ext>
            </a:extLst>
          </p:cNvPr>
          <p:cNvSpPr txBox="1"/>
          <p:nvPr/>
        </p:nvSpPr>
        <p:spPr>
          <a:xfrm>
            <a:off x="9161877" y="1697169"/>
            <a:ext cx="1893815" cy="400110"/>
          </a:xfrm>
          <a:prstGeom prst="rect">
            <a:avLst/>
          </a:prstGeom>
          <a:noFill/>
        </p:spPr>
        <p:txBody>
          <a:bodyPr wrap="square">
            <a:spAutoFit/>
          </a:bodyPr>
          <a:lstStyle/>
          <a:p>
            <a:r>
              <a:rPr lang="en-GB" sz="2000" b="1" dirty="0">
                <a:solidFill>
                  <a:schemeClr val="accent3">
                    <a:lumMod val="75000"/>
                  </a:schemeClr>
                </a:solidFill>
              </a:rPr>
              <a:t>LEAF DATASET</a:t>
            </a:r>
          </a:p>
        </p:txBody>
      </p:sp>
      <p:sp>
        <p:nvSpPr>
          <p:cNvPr id="58" name="TextBox 57">
            <a:extLst>
              <a:ext uri="{FF2B5EF4-FFF2-40B4-BE49-F238E27FC236}">
                <a16:creationId xmlns:a16="http://schemas.microsoft.com/office/drawing/2014/main" id="{15E02231-21F6-4208-E6BC-67205E6C7374}"/>
              </a:ext>
            </a:extLst>
          </p:cNvPr>
          <p:cNvSpPr txBox="1"/>
          <p:nvPr/>
        </p:nvSpPr>
        <p:spPr>
          <a:xfrm>
            <a:off x="5058627" y="2253017"/>
            <a:ext cx="1372893" cy="430887"/>
          </a:xfrm>
          <a:prstGeom prst="rect">
            <a:avLst/>
          </a:prstGeom>
          <a:noFill/>
        </p:spPr>
        <p:txBody>
          <a:bodyPr wrap="square">
            <a:spAutoFit/>
          </a:bodyPr>
          <a:lstStyle/>
          <a:p>
            <a:r>
              <a:rPr lang="en-GB" sz="2200" b="1" dirty="0">
                <a:solidFill>
                  <a:schemeClr val="accent5">
                    <a:lumMod val="50000"/>
                  </a:schemeClr>
                </a:solidFill>
              </a:rPr>
              <a:t>98.21%</a:t>
            </a:r>
          </a:p>
        </p:txBody>
      </p:sp>
      <p:sp>
        <p:nvSpPr>
          <p:cNvPr id="60" name="Google Shape;9639;p76">
            <a:extLst>
              <a:ext uri="{FF2B5EF4-FFF2-40B4-BE49-F238E27FC236}">
                <a16:creationId xmlns:a16="http://schemas.microsoft.com/office/drawing/2014/main" id="{3B5CC811-378F-CFF0-B3D2-592A5B1541E2}"/>
              </a:ext>
            </a:extLst>
          </p:cNvPr>
          <p:cNvSpPr/>
          <p:nvPr/>
        </p:nvSpPr>
        <p:spPr>
          <a:xfrm rot="5400000">
            <a:off x="8254040" y="2944691"/>
            <a:ext cx="1371990" cy="57358"/>
          </a:xfrm>
          <a:custGeom>
            <a:avLst/>
            <a:gdLst/>
            <a:ahLst/>
            <a:cxnLst/>
            <a:rect l="l" t="t" r="r" b="b"/>
            <a:pathLst>
              <a:path w="43280" h="2156" extrusionOk="0">
                <a:moveTo>
                  <a:pt x="1072" y="1"/>
                </a:moveTo>
                <a:cubicBezTo>
                  <a:pt x="477" y="1"/>
                  <a:pt x="0" y="477"/>
                  <a:pt x="0" y="1072"/>
                </a:cubicBezTo>
                <a:cubicBezTo>
                  <a:pt x="0" y="1668"/>
                  <a:pt x="477" y="2156"/>
                  <a:pt x="1072" y="2156"/>
                </a:cubicBezTo>
                <a:lnTo>
                  <a:pt x="42196" y="2156"/>
                </a:lnTo>
                <a:cubicBezTo>
                  <a:pt x="42791" y="2156"/>
                  <a:pt x="43280" y="1668"/>
                  <a:pt x="43280" y="1072"/>
                </a:cubicBezTo>
                <a:cubicBezTo>
                  <a:pt x="43280" y="477"/>
                  <a:pt x="42791" y="1"/>
                  <a:pt x="42196" y="1"/>
                </a:cubicBezTo>
                <a:close/>
              </a:path>
            </a:pathLst>
          </a:custGeom>
          <a:solidFill>
            <a:srgbClr val="799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 dirty="0">
              <a:solidFill>
                <a:srgbClr val="FFFFFF"/>
              </a:solidFill>
            </a:endParaRPr>
          </a:p>
        </p:txBody>
      </p:sp>
      <p:sp>
        <p:nvSpPr>
          <p:cNvPr id="61" name="TextBox 60">
            <a:extLst>
              <a:ext uri="{FF2B5EF4-FFF2-40B4-BE49-F238E27FC236}">
                <a16:creationId xmlns:a16="http://schemas.microsoft.com/office/drawing/2014/main" id="{55A6B9D6-F714-B6A6-55B5-E5677740B14A}"/>
              </a:ext>
            </a:extLst>
          </p:cNvPr>
          <p:cNvSpPr txBox="1"/>
          <p:nvPr/>
        </p:nvSpPr>
        <p:spPr>
          <a:xfrm>
            <a:off x="5084423" y="2837941"/>
            <a:ext cx="1372893" cy="430887"/>
          </a:xfrm>
          <a:prstGeom prst="rect">
            <a:avLst/>
          </a:prstGeom>
          <a:noFill/>
        </p:spPr>
        <p:txBody>
          <a:bodyPr wrap="square">
            <a:spAutoFit/>
          </a:bodyPr>
          <a:lstStyle/>
          <a:p>
            <a:r>
              <a:rPr lang="en-GB" sz="2200" b="1" dirty="0">
                <a:solidFill>
                  <a:schemeClr val="accent5">
                    <a:lumMod val="50000"/>
                  </a:schemeClr>
                </a:solidFill>
              </a:rPr>
              <a:t>96.43%</a:t>
            </a:r>
          </a:p>
        </p:txBody>
      </p:sp>
      <p:sp>
        <p:nvSpPr>
          <p:cNvPr id="63" name="TextBox 62">
            <a:extLst>
              <a:ext uri="{FF2B5EF4-FFF2-40B4-BE49-F238E27FC236}">
                <a16:creationId xmlns:a16="http://schemas.microsoft.com/office/drawing/2014/main" id="{B44DE8ED-795C-D7E6-3BBE-0080AE4E5A3C}"/>
              </a:ext>
            </a:extLst>
          </p:cNvPr>
          <p:cNvSpPr txBox="1"/>
          <p:nvPr/>
        </p:nvSpPr>
        <p:spPr>
          <a:xfrm>
            <a:off x="4492053" y="3381374"/>
            <a:ext cx="2369855" cy="646331"/>
          </a:xfrm>
          <a:prstGeom prst="rect">
            <a:avLst/>
          </a:prstGeom>
          <a:noFill/>
        </p:spPr>
        <p:txBody>
          <a:bodyPr wrap="square">
            <a:spAutoFit/>
          </a:bodyPr>
          <a:lstStyle/>
          <a:p>
            <a:pPr algn="ctr"/>
            <a:r>
              <a:rPr lang="el-GR" b="1" dirty="0">
                <a:solidFill>
                  <a:schemeClr val="accent5">
                    <a:lumMod val="50000"/>
                  </a:schemeClr>
                </a:solidFill>
              </a:rPr>
              <a:t>Χαμηλότερη </a:t>
            </a:r>
            <a:endParaRPr lang="en-GB" b="1" dirty="0">
              <a:solidFill>
                <a:schemeClr val="accent5">
                  <a:lumMod val="50000"/>
                </a:schemeClr>
              </a:solidFill>
            </a:endParaRPr>
          </a:p>
          <a:p>
            <a:pPr algn="ctr"/>
            <a:r>
              <a:rPr lang="el-GR" b="1" dirty="0">
                <a:solidFill>
                  <a:schemeClr val="accent5">
                    <a:lumMod val="50000"/>
                  </a:schemeClr>
                </a:solidFill>
              </a:rPr>
              <a:t>ακρίβεια</a:t>
            </a:r>
            <a:endParaRPr lang="en-GB" b="1" dirty="0">
              <a:solidFill>
                <a:schemeClr val="accent5">
                  <a:lumMod val="50000"/>
                </a:schemeClr>
              </a:solidFill>
            </a:endParaRPr>
          </a:p>
        </p:txBody>
      </p:sp>
      <p:sp>
        <p:nvSpPr>
          <p:cNvPr id="64" name="TextBox 63">
            <a:extLst>
              <a:ext uri="{FF2B5EF4-FFF2-40B4-BE49-F238E27FC236}">
                <a16:creationId xmlns:a16="http://schemas.microsoft.com/office/drawing/2014/main" id="{96DB4721-0B5D-39CF-A18B-099A032AC21B}"/>
              </a:ext>
            </a:extLst>
          </p:cNvPr>
          <p:cNvSpPr txBox="1"/>
          <p:nvPr/>
        </p:nvSpPr>
        <p:spPr>
          <a:xfrm>
            <a:off x="7426358" y="2303718"/>
            <a:ext cx="1372893" cy="430887"/>
          </a:xfrm>
          <a:prstGeom prst="rect">
            <a:avLst/>
          </a:prstGeom>
          <a:noFill/>
        </p:spPr>
        <p:txBody>
          <a:bodyPr wrap="square">
            <a:spAutoFit/>
          </a:bodyPr>
          <a:lstStyle/>
          <a:p>
            <a:r>
              <a:rPr lang="en-GB" sz="2200" b="1" dirty="0">
                <a:solidFill>
                  <a:schemeClr val="accent5">
                    <a:lumMod val="50000"/>
                  </a:schemeClr>
                </a:solidFill>
              </a:rPr>
              <a:t>100%</a:t>
            </a:r>
          </a:p>
        </p:txBody>
      </p:sp>
      <p:sp>
        <p:nvSpPr>
          <p:cNvPr id="65" name="TextBox 64">
            <a:extLst>
              <a:ext uri="{FF2B5EF4-FFF2-40B4-BE49-F238E27FC236}">
                <a16:creationId xmlns:a16="http://schemas.microsoft.com/office/drawing/2014/main" id="{967C643D-CA16-FD95-BEB9-2B4824A50A8C}"/>
              </a:ext>
            </a:extLst>
          </p:cNvPr>
          <p:cNvSpPr txBox="1"/>
          <p:nvPr/>
        </p:nvSpPr>
        <p:spPr>
          <a:xfrm>
            <a:off x="7345213" y="2880841"/>
            <a:ext cx="1372893" cy="430887"/>
          </a:xfrm>
          <a:prstGeom prst="rect">
            <a:avLst/>
          </a:prstGeom>
          <a:noFill/>
        </p:spPr>
        <p:txBody>
          <a:bodyPr wrap="square">
            <a:spAutoFit/>
          </a:bodyPr>
          <a:lstStyle/>
          <a:p>
            <a:r>
              <a:rPr lang="en-GB" sz="2200" b="1" dirty="0">
                <a:solidFill>
                  <a:schemeClr val="accent5">
                    <a:lumMod val="50000"/>
                  </a:schemeClr>
                </a:solidFill>
              </a:rPr>
              <a:t>99.00%</a:t>
            </a:r>
          </a:p>
        </p:txBody>
      </p:sp>
      <p:sp>
        <p:nvSpPr>
          <p:cNvPr id="66" name="TextBox 65">
            <a:extLst>
              <a:ext uri="{FF2B5EF4-FFF2-40B4-BE49-F238E27FC236}">
                <a16:creationId xmlns:a16="http://schemas.microsoft.com/office/drawing/2014/main" id="{17F042C1-F588-B32E-48D0-493C4BFEB501}"/>
              </a:ext>
            </a:extLst>
          </p:cNvPr>
          <p:cNvSpPr txBox="1"/>
          <p:nvPr/>
        </p:nvSpPr>
        <p:spPr>
          <a:xfrm>
            <a:off x="6691658" y="3379303"/>
            <a:ext cx="2369855" cy="646331"/>
          </a:xfrm>
          <a:prstGeom prst="rect">
            <a:avLst/>
          </a:prstGeom>
          <a:noFill/>
        </p:spPr>
        <p:txBody>
          <a:bodyPr wrap="square">
            <a:spAutoFit/>
          </a:bodyPr>
          <a:lstStyle/>
          <a:p>
            <a:pPr algn="ctr"/>
            <a:r>
              <a:rPr lang="el-GR" b="1" dirty="0">
                <a:solidFill>
                  <a:schemeClr val="accent5">
                    <a:lumMod val="50000"/>
                  </a:schemeClr>
                </a:solidFill>
              </a:rPr>
              <a:t>Χαμηλότερη </a:t>
            </a:r>
            <a:endParaRPr lang="en-GB" b="1" dirty="0">
              <a:solidFill>
                <a:schemeClr val="accent5">
                  <a:lumMod val="50000"/>
                </a:schemeClr>
              </a:solidFill>
            </a:endParaRPr>
          </a:p>
          <a:p>
            <a:pPr algn="ctr"/>
            <a:r>
              <a:rPr lang="el-GR" b="1" dirty="0">
                <a:solidFill>
                  <a:schemeClr val="accent5">
                    <a:lumMod val="50000"/>
                  </a:schemeClr>
                </a:solidFill>
              </a:rPr>
              <a:t>ακρίβεια</a:t>
            </a:r>
            <a:endParaRPr lang="en-GB" b="1" dirty="0">
              <a:solidFill>
                <a:schemeClr val="accent5">
                  <a:lumMod val="50000"/>
                </a:schemeClr>
              </a:solidFill>
            </a:endParaRPr>
          </a:p>
        </p:txBody>
      </p:sp>
      <p:sp>
        <p:nvSpPr>
          <p:cNvPr id="67" name="TextBox 66">
            <a:extLst>
              <a:ext uri="{FF2B5EF4-FFF2-40B4-BE49-F238E27FC236}">
                <a16:creationId xmlns:a16="http://schemas.microsoft.com/office/drawing/2014/main" id="{EE43683B-B1C9-2657-35B1-77A52E0C688F}"/>
              </a:ext>
            </a:extLst>
          </p:cNvPr>
          <p:cNvSpPr txBox="1"/>
          <p:nvPr/>
        </p:nvSpPr>
        <p:spPr>
          <a:xfrm>
            <a:off x="9534422" y="2297313"/>
            <a:ext cx="1372893" cy="430887"/>
          </a:xfrm>
          <a:prstGeom prst="rect">
            <a:avLst/>
          </a:prstGeom>
          <a:noFill/>
        </p:spPr>
        <p:txBody>
          <a:bodyPr wrap="square">
            <a:spAutoFit/>
          </a:bodyPr>
          <a:lstStyle/>
          <a:p>
            <a:r>
              <a:rPr lang="en-GB" sz="2200" b="1" dirty="0">
                <a:solidFill>
                  <a:schemeClr val="accent5">
                    <a:lumMod val="50000"/>
                  </a:schemeClr>
                </a:solidFill>
              </a:rPr>
              <a:t>97.29%</a:t>
            </a:r>
          </a:p>
        </p:txBody>
      </p:sp>
      <p:sp>
        <p:nvSpPr>
          <p:cNvPr id="68" name="TextBox 67">
            <a:extLst>
              <a:ext uri="{FF2B5EF4-FFF2-40B4-BE49-F238E27FC236}">
                <a16:creationId xmlns:a16="http://schemas.microsoft.com/office/drawing/2014/main" id="{4CF8D7D3-B246-997E-11A5-A21678A52FA5}"/>
              </a:ext>
            </a:extLst>
          </p:cNvPr>
          <p:cNvSpPr txBox="1"/>
          <p:nvPr/>
        </p:nvSpPr>
        <p:spPr>
          <a:xfrm>
            <a:off x="9533549" y="2865788"/>
            <a:ext cx="1372893" cy="430887"/>
          </a:xfrm>
          <a:prstGeom prst="rect">
            <a:avLst/>
          </a:prstGeom>
          <a:noFill/>
        </p:spPr>
        <p:txBody>
          <a:bodyPr wrap="square">
            <a:spAutoFit/>
          </a:bodyPr>
          <a:lstStyle/>
          <a:p>
            <a:r>
              <a:rPr lang="en-GB" sz="2200" b="1" dirty="0">
                <a:solidFill>
                  <a:schemeClr val="accent5">
                    <a:lumMod val="50000"/>
                  </a:schemeClr>
                </a:solidFill>
              </a:rPr>
              <a:t>96.38%</a:t>
            </a:r>
          </a:p>
        </p:txBody>
      </p:sp>
      <p:sp>
        <p:nvSpPr>
          <p:cNvPr id="69" name="TextBox 68">
            <a:extLst>
              <a:ext uri="{FF2B5EF4-FFF2-40B4-BE49-F238E27FC236}">
                <a16:creationId xmlns:a16="http://schemas.microsoft.com/office/drawing/2014/main" id="{1110D013-BC0A-8D1E-B343-96CEC4117430}"/>
              </a:ext>
            </a:extLst>
          </p:cNvPr>
          <p:cNvSpPr txBox="1"/>
          <p:nvPr/>
        </p:nvSpPr>
        <p:spPr>
          <a:xfrm>
            <a:off x="8962506" y="3352067"/>
            <a:ext cx="2369855" cy="646331"/>
          </a:xfrm>
          <a:prstGeom prst="rect">
            <a:avLst/>
          </a:prstGeom>
          <a:noFill/>
        </p:spPr>
        <p:txBody>
          <a:bodyPr wrap="square">
            <a:spAutoFit/>
          </a:bodyPr>
          <a:lstStyle/>
          <a:p>
            <a:pPr algn="ctr"/>
            <a:r>
              <a:rPr lang="el-GR" b="1" dirty="0">
                <a:solidFill>
                  <a:schemeClr val="accent5">
                    <a:lumMod val="50000"/>
                  </a:schemeClr>
                </a:solidFill>
              </a:rPr>
              <a:t>Χαμηλότερη </a:t>
            </a:r>
            <a:endParaRPr lang="en-GB" b="1" dirty="0">
              <a:solidFill>
                <a:schemeClr val="accent5">
                  <a:lumMod val="50000"/>
                </a:schemeClr>
              </a:solidFill>
            </a:endParaRPr>
          </a:p>
          <a:p>
            <a:pPr algn="ctr"/>
            <a:r>
              <a:rPr lang="el-GR" b="1" dirty="0">
                <a:solidFill>
                  <a:schemeClr val="accent5">
                    <a:lumMod val="50000"/>
                  </a:schemeClr>
                </a:solidFill>
              </a:rPr>
              <a:t>ακρίβεια</a:t>
            </a:r>
            <a:endParaRPr lang="en-GB" b="1" dirty="0">
              <a:solidFill>
                <a:schemeClr val="accent5">
                  <a:lumMod val="50000"/>
                </a:schemeClr>
              </a:solidFill>
            </a:endParaRPr>
          </a:p>
        </p:txBody>
      </p:sp>
      <p:sp>
        <p:nvSpPr>
          <p:cNvPr id="101" name="TextBox 100">
            <a:extLst>
              <a:ext uri="{FF2B5EF4-FFF2-40B4-BE49-F238E27FC236}">
                <a16:creationId xmlns:a16="http://schemas.microsoft.com/office/drawing/2014/main" id="{F468AB88-F256-1DA6-06F7-3F5B30931B40}"/>
              </a:ext>
            </a:extLst>
          </p:cNvPr>
          <p:cNvSpPr txBox="1"/>
          <p:nvPr/>
        </p:nvSpPr>
        <p:spPr>
          <a:xfrm>
            <a:off x="4521247" y="4736731"/>
            <a:ext cx="2170483" cy="1200329"/>
          </a:xfrm>
          <a:prstGeom prst="rect">
            <a:avLst/>
          </a:prstGeom>
          <a:noFill/>
        </p:spPr>
        <p:txBody>
          <a:bodyPr wrap="square">
            <a:spAutoFit/>
          </a:bodyPr>
          <a:lstStyle/>
          <a:p>
            <a:pPr algn="ctr"/>
            <a:r>
              <a:rPr lang="el-GR" dirty="0"/>
              <a:t>Η MVM αγνοεί θορυβώδη ή μη σχετικές περιοχές του περιγράμματος</a:t>
            </a:r>
            <a:endParaRPr lang="en-GB" dirty="0"/>
          </a:p>
        </p:txBody>
      </p:sp>
      <p:sp>
        <p:nvSpPr>
          <p:cNvPr id="103" name="TextBox 102">
            <a:extLst>
              <a:ext uri="{FF2B5EF4-FFF2-40B4-BE49-F238E27FC236}">
                <a16:creationId xmlns:a16="http://schemas.microsoft.com/office/drawing/2014/main" id="{74C6CB8A-4E62-55FE-4598-E6113352623B}"/>
              </a:ext>
            </a:extLst>
          </p:cNvPr>
          <p:cNvSpPr txBox="1"/>
          <p:nvPr/>
        </p:nvSpPr>
        <p:spPr>
          <a:xfrm>
            <a:off x="6848931" y="4649477"/>
            <a:ext cx="2170483" cy="1477328"/>
          </a:xfrm>
          <a:prstGeom prst="rect">
            <a:avLst/>
          </a:prstGeom>
          <a:noFill/>
        </p:spPr>
        <p:txBody>
          <a:bodyPr wrap="square">
            <a:spAutoFit/>
          </a:bodyPr>
          <a:lstStyle/>
          <a:p>
            <a:pPr algn="ctr"/>
            <a:r>
              <a:rPr lang="el-GR" dirty="0"/>
              <a:t>Η MVM εντοπίζει με ακρίβεια το τμήμα χρονοσειράς που αντιστοιχεί στην κίνηση της βολής</a:t>
            </a:r>
            <a:endParaRPr lang="en-GB" dirty="0"/>
          </a:p>
        </p:txBody>
      </p:sp>
      <p:sp>
        <p:nvSpPr>
          <p:cNvPr id="105" name="TextBox 104">
            <a:extLst>
              <a:ext uri="{FF2B5EF4-FFF2-40B4-BE49-F238E27FC236}">
                <a16:creationId xmlns:a16="http://schemas.microsoft.com/office/drawing/2014/main" id="{6BC61D34-1EBA-6FFB-38F6-43201FB8C20E}"/>
              </a:ext>
            </a:extLst>
          </p:cNvPr>
          <p:cNvSpPr txBox="1"/>
          <p:nvPr/>
        </p:nvSpPr>
        <p:spPr>
          <a:xfrm>
            <a:off x="9161877" y="4649477"/>
            <a:ext cx="2170484" cy="1477328"/>
          </a:xfrm>
          <a:prstGeom prst="rect">
            <a:avLst/>
          </a:prstGeom>
          <a:noFill/>
        </p:spPr>
        <p:txBody>
          <a:bodyPr wrap="square">
            <a:spAutoFit/>
          </a:bodyPr>
          <a:lstStyle/>
          <a:p>
            <a:pPr algn="ctr"/>
            <a:r>
              <a:rPr lang="el-GR" dirty="0"/>
              <a:t>Η MVM αγνοεί θορυβώδεις ή περιττές περιοχές του περιγράμματος του φύλλου</a:t>
            </a:r>
            <a:endParaRPr lang="en-GB" dirty="0"/>
          </a:p>
        </p:txBody>
      </p:sp>
      <p:sp>
        <p:nvSpPr>
          <p:cNvPr id="110" name="Google Shape;9728;p77">
            <a:extLst>
              <a:ext uri="{FF2B5EF4-FFF2-40B4-BE49-F238E27FC236}">
                <a16:creationId xmlns:a16="http://schemas.microsoft.com/office/drawing/2014/main" id="{18337627-9168-D241-A8B2-F80AF7C9C054}"/>
              </a:ext>
            </a:extLst>
          </p:cNvPr>
          <p:cNvSpPr/>
          <p:nvPr/>
        </p:nvSpPr>
        <p:spPr>
          <a:xfrm rot="16200000">
            <a:off x="4630595" y="4192270"/>
            <a:ext cx="2004267" cy="2117862"/>
          </a:xfrm>
          <a:custGeom>
            <a:avLst/>
            <a:gdLst/>
            <a:ahLst/>
            <a:cxnLst/>
            <a:rect l="l" t="t" r="r" b="b"/>
            <a:pathLst>
              <a:path w="79474" h="121367" extrusionOk="0">
                <a:moveTo>
                  <a:pt x="0" y="0"/>
                </a:moveTo>
                <a:lnTo>
                  <a:pt x="0" y="121366"/>
                </a:lnTo>
                <a:lnTo>
                  <a:pt x="68729" y="121366"/>
                </a:lnTo>
                <a:lnTo>
                  <a:pt x="68729" y="85815"/>
                </a:lnTo>
                <a:cubicBezTo>
                  <a:pt x="68729" y="79588"/>
                  <a:pt x="70669" y="73514"/>
                  <a:pt x="74293" y="68448"/>
                </a:cubicBezTo>
                <a:lnTo>
                  <a:pt x="78249" y="62897"/>
                </a:lnTo>
                <a:cubicBezTo>
                  <a:pt x="79474" y="61672"/>
                  <a:pt x="79474" y="59694"/>
                  <a:pt x="78249" y="58469"/>
                </a:cubicBezTo>
                <a:lnTo>
                  <a:pt x="74293" y="52918"/>
                </a:lnTo>
                <a:cubicBezTo>
                  <a:pt x="70669" y="47840"/>
                  <a:pt x="68729" y="41778"/>
                  <a:pt x="68729" y="35551"/>
                </a:cubicBezTo>
                <a:lnTo>
                  <a:pt x="68729" y="0"/>
                </a:lnTo>
                <a:close/>
              </a:path>
            </a:pathLst>
          </a:custGeom>
          <a:noFill/>
          <a:ln w="38100" cap="flat" cmpd="sng">
            <a:solidFill>
              <a:srgbClr val="445D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9728;p77">
            <a:extLst>
              <a:ext uri="{FF2B5EF4-FFF2-40B4-BE49-F238E27FC236}">
                <a16:creationId xmlns:a16="http://schemas.microsoft.com/office/drawing/2014/main" id="{3EB84815-3227-19DB-F7F5-81DB72B89704}"/>
              </a:ext>
            </a:extLst>
          </p:cNvPr>
          <p:cNvSpPr/>
          <p:nvPr/>
        </p:nvSpPr>
        <p:spPr>
          <a:xfrm rot="16200000">
            <a:off x="6934476" y="4189051"/>
            <a:ext cx="2004269" cy="2117862"/>
          </a:xfrm>
          <a:custGeom>
            <a:avLst/>
            <a:gdLst/>
            <a:ahLst/>
            <a:cxnLst/>
            <a:rect l="l" t="t" r="r" b="b"/>
            <a:pathLst>
              <a:path w="79474" h="121367" extrusionOk="0">
                <a:moveTo>
                  <a:pt x="0" y="0"/>
                </a:moveTo>
                <a:lnTo>
                  <a:pt x="0" y="121366"/>
                </a:lnTo>
                <a:lnTo>
                  <a:pt x="68729" y="121366"/>
                </a:lnTo>
                <a:lnTo>
                  <a:pt x="68729" y="85815"/>
                </a:lnTo>
                <a:cubicBezTo>
                  <a:pt x="68729" y="79588"/>
                  <a:pt x="70669" y="73514"/>
                  <a:pt x="74293" y="68448"/>
                </a:cubicBezTo>
                <a:lnTo>
                  <a:pt x="78249" y="62897"/>
                </a:lnTo>
                <a:cubicBezTo>
                  <a:pt x="79474" y="61672"/>
                  <a:pt x="79474" y="59694"/>
                  <a:pt x="78249" y="58469"/>
                </a:cubicBezTo>
                <a:lnTo>
                  <a:pt x="74293" y="52918"/>
                </a:lnTo>
                <a:cubicBezTo>
                  <a:pt x="70669" y="47840"/>
                  <a:pt x="68729" y="41778"/>
                  <a:pt x="68729" y="35551"/>
                </a:cubicBezTo>
                <a:lnTo>
                  <a:pt x="68729" y="0"/>
                </a:lnTo>
                <a:close/>
              </a:path>
            </a:pathLst>
          </a:custGeom>
          <a:noFill/>
          <a:ln w="38100" cap="flat" cmpd="sng">
            <a:solidFill>
              <a:srgbClr val="445D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
        <p:nvSpPr>
          <p:cNvPr id="112" name="Google Shape;9728;p77">
            <a:extLst>
              <a:ext uri="{FF2B5EF4-FFF2-40B4-BE49-F238E27FC236}">
                <a16:creationId xmlns:a16="http://schemas.microsoft.com/office/drawing/2014/main" id="{2F06D705-9A58-1D22-667E-6178E69D9EC8}"/>
              </a:ext>
            </a:extLst>
          </p:cNvPr>
          <p:cNvSpPr/>
          <p:nvPr/>
        </p:nvSpPr>
        <p:spPr>
          <a:xfrm rot="16200000">
            <a:off x="9229722" y="4188509"/>
            <a:ext cx="2011789" cy="2117862"/>
          </a:xfrm>
          <a:custGeom>
            <a:avLst/>
            <a:gdLst/>
            <a:ahLst/>
            <a:cxnLst/>
            <a:rect l="l" t="t" r="r" b="b"/>
            <a:pathLst>
              <a:path w="79474" h="121367" extrusionOk="0">
                <a:moveTo>
                  <a:pt x="0" y="0"/>
                </a:moveTo>
                <a:lnTo>
                  <a:pt x="0" y="121366"/>
                </a:lnTo>
                <a:lnTo>
                  <a:pt x="68729" y="121366"/>
                </a:lnTo>
                <a:lnTo>
                  <a:pt x="68729" y="85815"/>
                </a:lnTo>
                <a:cubicBezTo>
                  <a:pt x="68729" y="79588"/>
                  <a:pt x="70669" y="73514"/>
                  <a:pt x="74293" y="68448"/>
                </a:cubicBezTo>
                <a:lnTo>
                  <a:pt x="78249" y="62897"/>
                </a:lnTo>
                <a:cubicBezTo>
                  <a:pt x="79474" y="61672"/>
                  <a:pt x="79474" y="59694"/>
                  <a:pt x="78249" y="58469"/>
                </a:cubicBezTo>
                <a:lnTo>
                  <a:pt x="74293" y="52918"/>
                </a:lnTo>
                <a:cubicBezTo>
                  <a:pt x="70669" y="47840"/>
                  <a:pt x="68729" y="41778"/>
                  <a:pt x="68729" y="35551"/>
                </a:cubicBezTo>
                <a:lnTo>
                  <a:pt x="68729" y="0"/>
                </a:lnTo>
                <a:close/>
              </a:path>
            </a:pathLst>
          </a:custGeom>
          <a:noFill/>
          <a:ln w="38100" cap="flat" cmpd="sng">
            <a:solidFill>
              <a:srgbClr val="445D7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257760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15BB5F-00E1-4E98-8C27-FCCE1C850F2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882CE9-EA8A-C83D-CB8D-5F22DB9FAA7D}"/>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23</a:t>
            </a:fld>
            <a:endParaRPr lang="el-GR" dirty="0"/>
          </a:p>
        </p:txBody>
      </p:sp>
      <p:sp>
        <p:nvSpPr>
          <p:cNvPr id="16" name="Τίτλος 1">
            <a:extLst>
              <a:ext uri="{FF2B5EF4-FFF2-40B4-BE49-F238E27FC236}">
                <a16:creationId xmlns:a16="http://schemas.microsoft.com/office/drawing/2014/main" id="{0FCF82AA-8CA2-CA5D-DA4B-1B104620B679}"/>
              </a:ext>
            </a:extLst>
          </p:cNvPr>
          <p:cNvSpPr txBox="1">
            <a:spLocks/>
          </p:cNvSpPr>
          <p:nvPr/>
        </p:nvSpPr>
        <p:spPr>
          <a:xfrm>
            <a:off x="7633982" y="199847"/>
            <a:ext cx="4376932"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200" dirty="0"/>
              <a:t>ΣΥΜΠΕΡΑΣΜΑΤΑ</a:t>
            </a:r>
            <a:endParaRPr lang="el-GR" sz="1400" dirty="0"/>
          </a:p>
          <a:p>
            <a:endParaRPr lang="el-GR" sz="1800" dirty="0"/>
          </a:p>
        </p:txBody>
      </p:sp>
      <p:grpSp>
        <p:nvGrpSpPr>
          <p:cNvPr id="13" name="Google Shape;9484;p76">
            <a:extLst>
              <a:ext uri="{FF2B5EF4-FFF2-40B4-BE49-F238E27FC236}">
                <a16:creationId xmlns:a16="http://schemas.microsoft.com/office/drawing/2014/main" id="{49ED71E4-A864-67C7-30CB-D384B3BCE953}"/>
              </a:ext>
            </a:extLst>
          </p:cNvPr>
          <p:cNvGrpSpPr/>
          <p:nvPr/>
        </p:nvGrpSpPr>
        <p:grpSpPr>
          <a:xfrm>
            <a:off x="3624045" y="1513196"/>
            <a:ext cx="6420608" cy="4618273"/>
            <a:chOff x="501885" y="3524894"/>
            <a:chExt cx="2199010" cy="1070396"/>
          </a:xfrm>
        </p:grpSpPr>
        <p:grpSp>
          <p:nvGrpSpPr>
            <p:cNvPr id="14" name="Google Shape;9485;p76">
              <a:extLst>
                <a:ext uri="{FF2B5EF4-FFF2-40B4-BE49-F238E27FC236}">
                  <a16:creationId xmlns:a16="http://schemas.microsoft.com/office/drawing/2014/main" id="{61214129-659A-8D3C-C3E7-0A9A99182EC0}"/>
                </a:ext>
              </a:extLst>
            </p:cNvPr>
            <p:cNvGrpSpPr/>
            <p:nvPr/>
          </p:nvGrpSpPr>
          <p:grpSpPr>
            <a:xfrm>
              <a:off x="501885" y="3631061"/>
              <a:ext cx="2199010" cy="374716"/>
              <a:chOff x="501885" y="3631061"/>
              <a:chExt cx="2199010" cy="374716"/>
            </a:xfrm>
          </p:grpSpPr>
          <p:sp>
            <p:nvSpPr>
              <p:cNvPr id="76" name="Google Shape;9486;p76">
                <a:extLst>
                  <a:ext uri="{FF2B5EF4-FFF2-40B4-BE49-F238E27FC236}">
                    <a16:creationId xmlns:a16="http://schemas.microsoft.com/office/drawing/2014/main" id="{4DE54B87-3C9A-B86B-39FA-4D77A3CECA65}"/>
                  </a:ext>
                </a:extLst>
              </p:cNvPr>
              <p:cNvSpPr/>
              <p:nvPr/>
            </p:nvSpPr>
            <p:spPr>
              <a:xfrm>
                <a:off x="501885" y="3631061"/>
                <a:ext cx="2199010" cy="167100"/>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77" name="Google Shape;9487;p76">
                <a:extLst>
                  <a:ext uri="{FF2B5EF4-FFF2-40B4-BE49-F238E27FC236}">
                    <a16:creationId xmlns:a16="http://schemas.microsoft.com/office/drawing/2014/main" id="{9304D2EB-74D5-E402-B8C4-E7E981431E77}"/>
                  </a:ext>
                </a:extLst>
              </p:cNvPr>
              <p:cNvSpPr/>
              <p:nvPr/>
            </p:nvSpPr>
            <p:spPr>
              <a:xfrm>
                <a:off x="501885" y="3838677"/>
                <a:ext cx="2199010" cy="167100"/>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grpSp>
        <p:grpSp>
          <p:nvGrpSpPr>
            <p:cNvPr id="15" name="Google Shape;9488;p76">
              <a:extLst>
                <a:ext uri="{FF2B5EF4-FFF2-40B4-BE49-F238E27FC236}">
                  <a16:creationId xmlns:a16="http://schemas.microsoft.com/office/drawing/2014/main" id="{E4B54847-91AB-1BC1-442B-E2EF8D2F96DB}"/>
                </a:ext>
              </a:extLst>
            </p:cNvPr>
            <p:cNvGrpSpPr/>
            <p:nvPr/>
          </p:nvGrpSpPr>
          <p:grpSpPr>
            <a:xfrm>
              <a:off x="1348050" y="3524894"/>
              <a:ext cx="1352845" cy="1070396"/>
              <a:chOff x="1348050" y="3524894"/>
              <a:chExt cx="1352845" cy="1070396"/>
            </a:xfrm>
          </p:grpSpPr>
          <p:sp>
            <p:nvSpPr>
              <p:cNvPr id="71" name="Google Shape;9489;p76">
                <a:extLst>
                  <a:ext uri="{FF2B5EF4-FFF2-40B4-BE49-F238E27FC236}">
                    <a16:creationId xmlns:a16="http://schemas.microsoft.com/office/drawing/2014/main" id="{F73E1262-EC92-0FA4-D70C-2EBA1F261134}"/>
                  </a:ext>
                </a:extLst>
              </p:cNvPr>
              <p:cNvSpPr/>
              <p:nvPr/>
            </p:nvSpPr>
            <p:spPr>
              <a:xfrm>
                <a:off x="1348050" y="3524894"/>
                <a:ext cx="307200" cy="1070396"/>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72" name="Google Shape;9490;p76">
                <a:extLst>
                  <a:ext uri="{FF2B5EF4-FFF2-40B4-BE49-F238E27FC236}">
                    <a16:creationId xmlns:a16="http://schemas.microsoft.com/office/drawing/2014/main" id="{21B0DAB3-A055-E842-579F-5D08881F5516}"/>
                  </a:ext>
                </a:extLst>
              </p:cNvPr>
              <p:cNvSpPr/>
              <p:nvPr/>
            </p:nvSpPr>
            <p:spPr>
              <a:xfrm>
                <a:off x="1687082" y="3524894"/>
                <a:ext cx="307200" cy="1070396"/>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73" name="Google Shape;9491;p76">
                <a:extLst>
                  <a:ext uri="{FF2B5EF4-FFF2-40B4-BE49-F238E27FC236}">
                    <a16:creationId xmlns:a16="http://schemas.microsoft.com/office/drawing/2014/main" id="{68F83E2A-DB9A-3E10-29BB-AE3C59CD13AF}"/>
                  </a:ext>
                </a:extLst>
              </p:cNvPr>
              <p:cNvSpPr/>
              <p:nvPr/>
            </p:nvSpPr>
            <p:spPr>
              <a:xfrm>
                <a:off x="2040389" y="3524894"/>
                <a:ext cx="307200" cy="1070396"/>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74" name="Google Shape;9492;p76">
                <a:extLst>
                  <a:ext uri="{FF2B5EF4-FFF2-40B4-BE49-F238E27FC236}">
                    <a16:creationId xmlns:a16="http://schemas.microsoft.com/office/drawing/2014/main" id="{D9EE79D3-F4C8-F90F-49D7-27654E056D48}"/>
                  </a:ext>
                </a:extLst>
              </p:cNvPr>
              <p:cNvSpPr/>
              <p:nvPr/>
            </p:nvSpPr>
            <p:spPr>
              <a:xfrm>
                <a:off x="2393695" y="3524894"/>
                <a:ext cx="307200" cy="1070396"/>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grpSp>
      </p:grpSp>
      <p:sp>
        <p:nvSpPr>
          <p:cNvPr id="78" name="Google Shape;9487;p76">
            <a:extLst>
              <a:ext uri="{FF2B5EF4-FFF2-40B4-BE49-F238E27FC236}">
                <a16:creationId xmlns:a16="http://schemas.microsoft.com/office/drawing/2014/main" id="{5FEC1AC4-E609-FAA5-6668-E977CDBD0D1E}"/>
              </a:ext>
            </a:extLst>
          </p:cNvPr>
          <p:cNvSpPr/>
          <p:nvPr/>
        </p:nvSpPr>
        <p:spPr>
          <a:xfrm>
            <a:off x="3624044" y="3725896"/>
            <a:ext cx="6420609" cy="720961"/>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79" name="Google Shape;9487;p76">
            <a:extLst>
              <a:ext uri="{FF2B5EF4-FFF2-40B4-BE49-F238E27FC236}">
                <a16:creationId xmlns:a16="http://schemas.microsoft.com/office/drawing/2014/main" id="{F1BDDC7C-699F-293C-E71A-87C5230492AA}"/>
              </a:ext>
            </a:extLst>
          </p:cNvPr>
          <p:cNvSpPr/>
          <p:nvPr/>
        </p:nvSpPr>
        <p:spPr>
          <a:xfrm>
            <a:off x="3624044" y="4557351"/>
            <a:ext cx="6420609" cy="720961"/>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80" name="Google Shape;9487;p76">
            <a:extLst>
              <a:ext uri="{FF2B5EF4-FFF2-40B4-BE49-F238E27FC236}">
                <a16:creationId xmlns:a16="http://schemas.microsoft.com/office/drawing/2014/main" id="{AD1CFDC2-7261-78D2-C0CE-19497EF10766}"/>
              </a:ext>
            </a:extLst>
          </p:cNvPr>
          <p:cNvSpPr/>
          <p:nvPr/>
        </p:nvSpPr>
        <p:spPr>
          <a:xfrm>
            <a:off x="3624044" y="5410508"/>
            <a:ext cx="6420609" cy="720961"/>
          </a:xfrm>
          <a:prstGeom prst="rect">
            <a:avLst/>
          </a:prstGeom>
          <a:noFill/>
          <a:ln w="28575" cap="flat" cmpd="sng">
            <a:solidFill>
              <a:schemeClr val="tx2">
                <a:lumMod val="60000"/>
                <a:lumOff val="4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00"/>
          </a:p>
        </p:txBody>
      </p:sp>
      <p:sp>
        <p:nvSpPr>
          <p:cNvPr id="85" name="TextBox 84">
            <a:extLst>
              <a:ext uri="{FF2B5EF4-FFF2-40B4-BE49-F238E27FC236}">
                <a16:creationId xmlns:a16="http://schemas.microsoft.com/office/drawing/2014/main" id="{5394DF98-7190-6514-0955-992F5CABC64B}"/>
              </a:ext>
            </a:extLst>
          </p:cNvPr>
          <p:cNvSpPr txBox="1"/>
          <p:nvPr/>
        </p:nvSpPr>
        <p:spPr>
          <a:xfrm>
            <a:off x="3521062" y="1994316"/>
            <a:ext cx="2676575" cy="646331"/>
          </a:xfrm>
          <a:prstGeom prst="rect">
            <a:avLst/>
          </a:prstGeom>
          <a:noFill/>
        </p:spPr>
        <p:txBody>
          <a:bodyPr wrap="square">
            <a:spAutoFit/>
          </a:bodyPr>
          <a:lstStyle/>
          <a:p>
            <a:pPr algn="ctr"/>
            <a:r>
              <a:rPr lang="el-GR" sz="1800" b="1" dirty="0">
                <a:solidFill>
                  <a:schemeClr val="accent3">
                    <a:lumMod val="75000"/>
                  </a:schemeClr>
                </a:solidFill>
              </a:rPr>
              <a:t>Αντιστοίχιση μόνο σχετικών τμημάτων </a:t>
            </a:r>
          </a:p>
        </p:txBody>
      </p:sp>
      <p:sp>
        <p:nvSpPr>
          <p:cNvPr id="87" name="TextBox 86">
            <a:extLst>
              <a:ext uri="{FF2B5EF4-FFF2-40B4-BE49-F238E27FC236}">
                <a16:creationId xmlns:a16="http://schemas.microsoft.com/office/drawing/2014/main" id="{E1F28FDE-A5EE-DD6C-1BEA-5D478CCC1C87}"/>
              </a:ext>
            </a:extLst>
          </p:cNvPr>
          <p:cNvSpPr txBox="1"/>
          <p:nvPr/>
        </p:nvSpPr>
        <p:spPr>
          <a:xfrm>
            <a:off x="3539514" y="2903750"/>
            <a:ext cx="2652506" cy="646331"/>
          </a:xfrm>
          <a:prstGeom prst="rect">
            <a:avLst/>
          </a:prstGeom>
          <a:noFill/>
        </p:spPr>
        <p:txBody>
          <a:bodyPr wrap="square">
            <a:spAutoFit/>
          </a:bodyPr>
          <a:lstStyle/>
          <a:p>
            <a:pPr algn="ctr"/>
            <a:r>
              <a:rPr lang="el-GR" sz="1800" b="1" dirty="0">
                <a:solidFill>
                  <a:schemeClr val="accent3">
                    <a:lumMod val="75000"/>
                  </a:schemeClr>
                </a:solidFill>
              </a:rPr>
              <a:t>Αντιστοίχιση σειρών διαφορετικού μήκους </a:t>
            </a:r>
            <a:endParaRPr lang="en-GB" sz="1800" b="1" dirty="0">
              <a:solidFill>
                <a:schemeClr val="accent3">
                  <a:lumMod val="75000"/>
                </a:schemeClr>
              </a:solidFill>
            </a:endParaRPr>
          </a:p>
        </p:txBody>
      </p:sp>
      <p:sp>
        <p:nvSpPr>
          <p:cNvPr id="91" name="TextBox 90">
            <a:extLst>
              <a:ext uri="{FF2B5EF4-FFF2-40B4-BE49-F238E27FC236}">
                <a16:creationId xmlns:a16="http://schemas.microsoft.com/office/drawing/2014/main" id="{B7FD6220-7586-192F-23A9-A19735647090}"/>
              </a:ext>
            </a:extLst>
          </p:cNvPr>
          <p:cNvSpPr txBox="1"/>
          <p:nvPr/>
        </p:nvSpPr>
        <p:spPr>
          <a:xfrm>
            <a:off x="3624045" y="4593727"/>
            <a:ext cx="2515593" cy="646331"/>
          </a:xfrm>
          <a:prstGeom prst="rect">
            <a:avLst/>
          </a:prstGeom>
          <a:noFill/>
          <a:ln>
            <a:noFill/>
          </a:ln>
        </p:spPr>
        <p:txBody>
          <a:bodyPr wrap="square">
            <a:spAutoFit/>
          </a:bodyPr>
          <a:lstStyle/>
          <a:p>
            <a:pPr algn="ctr"/>
            <a:r>
              <a:rPr lang="el-GR" sz="1800" b="1" dirty="0">
                <a:solidFill>
                  <a:schemeClr val="accent3">
                    <a:lumMod val="75000"/>
                  </a:schemeClr>
                </a:solidFill>
              </a:rPr>
              <a:t>Ανθεκτικότητα στον θόρυβο </a:t>
            </a:r>
          </a:p>
        </p:txBody>
      </p:sp>
      <p:sp>
        <p:nvSpPr>
          <p:cNvPr id="93" name="TextBox 92">
            <a:extLst>
              <a:ext uri="{FF2B5EF4-FFF2-40B4-BE49-F238E27FC236}">
                <a16:creationId xmlns:a16="http://schemas.microsoft.com/office/drawing/2014/main" id="{C679569B-8B0A-E416-6824-D3EA1B6EE788}"/>
              </a:ext>
            </a:extLst>
          </p:cNvPr>
          <p:cNvSpPr txBox="1"/>
          <p:nvPr/>
        </p:nvSpPr>
        <p:spPr>
          <a:xfrm>
            <a:off x="3949406" y="5421478"/>
            <a:ext cx="1819885" cy="646331"/>
          </a:xfrm>
          <a:prstGeom prst="rect">
            <a:avLst/>
          </a:prstGeom>
          <a:noFill/>
        </p:spPr>
        <p:txBody>
          <a:bodyPr wrap="square">
            <a:spAutoFit/>
          </a:bodyPr>
          <a:lstStyle/>
          <a:p>
            <a:pPr algn="ctr"/>
            <a:r>
              <a:rPr lang="el-GR" sz="1800" b="1" dirty="0">
                <a:solidFill>
                  <a:schemeClr val="accent3">
                    <a:lumMod val="75000"/>
                  </a:schemeClr>
                </a:solidFill>
              </a:rPr>
              <a:t>Ευθυγράμμιση Χρονοσειρών </a:t>
            </a:r>
          </a:p>
        </p:txBody>
      </p:sp>
      <p:sp>
        <p:nvSpPr>
          <p:cNvPr id="95" name="TextBox 94">
            <a:extLst>
              <a:ext uri="{FF2B5EF4-FFF2-40B4-BE49-F238E27FC236}">
                <a16:creationId xmlns:a16="http://schemas.microsoft.com/office/drawing/2014/main" id="{7B23ED6C-E8EE-9544-8B7F-B48553752B48}"/>
              </a:ext>
            </a:extLst>
          </p:cNvPr>
          <p:cNvSpPr txBox="1"/>
          <p:nvPr/>
        </p:nvSpPr>
        <p:spPr>
          <a:xfrm>
            <a:off x="3469066" y="3756023"/>
            <a:ext cx="2793401" cy="646331"/>
          </a:xfrm>
          <a:prstGeom prst="rect">
            <a:avLst/>
          </a:prstGeom>
          <a:noFill/>
        </p:spPr>
        <p:txBody>
          <a:bodyPr wrap="square">
            <a:spAutoFit/>
          </a:bodyPr>
          <a:lstStyle/>
          <a:p>
            <a:pPr algn="ctr"/>
            <a:r>
              <a:rPr lang="el-GR" b="1" dirty="0">
                <a:solidFill>
                  <a:schemeClr val="accent3">
                    <a:lumMod val="75000"/>
                  </a:schemeClr>
                </a:solidFill>
              </a:rPr>
              <a:t>Χαμηλή </a:t>
            </a:r>
            <a:r>
              <a:rPr lang="el-GR" sz="1800" b="1" dirty="0">
                <a:solidFill>
                  <a:schemeClr val="accent3">
                    <a:lumMod val="75000"/>
                  </a:schemeClr>
                </a:solidFill>
              </a:rPr>
              <a:t>Υπολογιστική Πολυπλοκότητα</a:t>
            </a:r>
            <a:endParaRPr lang="en-GB" sz="1800" b="1" dirty="0">
              <a:solidFill>
                <a:schemeClr val="accent3">
                  <a:lumMod val="75000"/>
                </a:schemeClr>
              </a:solidFill>
            </a:endParaRPr>
          </a:p>
        </p:txBody>
      </p:sp>
      <p:sp>
        <p:nvSpPr>
          <p:cNvPr id="96" name="Rectangle 1">
            <a:extLst>
              <a:ext uri="{FF2B5EF4-FFF2-40B4-BE49-F238E27FC236}">
                <a16:creationId xmlns:a16="http://schemas.microsoft.com/office/drawing/2014/main" id="{FBF6449C-92AB-439F-6E28-95A853919378}"/>
              </a:ext>
            </a:extLst>
          </p:cNvPr>
          <p:cNvSpPr>
            <a:spLocks noChangeArrowheads="1"/>
          </p:cNvSpPr>
          <p:nvPr/>
        </p:nvSpPr>
        <p:spPr bwMode="auto">
          <a:xfrm rot="10800000" flipV="1">
            <a:off x="6094654" y="1471145"/>
            <a:ext cx="1048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sz="2400" b="1" i="0" u="none" strike="noStrike" cap="none" normalizeH="0" baseline="0" dirty="0">
                <a:ln>
                  <a:noFill/>
                </a:ln>
                <a:solidFill>
                  <a:schemeClr val="accent3">
                    <a:lumMod val="75000"/>
                  </a:schemeClr>
                </a:solidFill>
                <a:effectLst/>
              </a:rPr>
              <a:t>MVM</a:t>
            </a:r>
          </a:p>
        </p:txBody>
      </p:sp>
      <p:sp>
        <p:nvSpPr>
          <p:cNvPr id="97" name="Rectangle 1">
            <a:extLst>
              <a:ext uri="{FF2B5EF4-FFF2-40B4-BE49-F238E27FC236}">
                <a16:creationId xmlns:a16="http://schemas.microsoft.com/office/drawing/2014/main" id="{F32B8464-ED89-C56D-5435-0DBDD84DBB75}"/>
              </a:ext>
            </a:extLst>
          </p:cNvPr>
          <p:cNvSpPr>
            <a:spLocks noChangeArrowheads="1"/>
          </p:cNvSpPr>
          <p:nvPr/>
        </p:nvSpPr>
        <p:spPr bwMode="auto">
          <a:xfrm rot="10800000" flipV="1">
            <a:off x="7106018" y="1468444"/>
            <a:ext cx="8969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GB" altLang="en-US" sz="2400" b="1" i="0" u="none" strike="noStrike" cap="none" normalizeH="0" baseline="0" dirty="0">
                <a:ln>
                  <a:noFill/>
                </a:ln>
                <a:solidFill>
                  <a:schemeClr val="accent3">
                    <a:lumMod val="75000"/>
                  </a:schemeClr>
                </a:solidFill>
                <a:effectLst/>
              </a:rPr>
              <a:t>DTW</a:t>
            </a:r>
            <a:endParaRPr kumimoji="0" lang="en-US" altLang="en-US" sz="2400" b="1" i="0" u="none" strike="noStrike" cap="none" normalizeH="0" baseline="0" dirty="0">
              <a:ln>
                <a:noFill/>
              </a:ln>
              <a:solidFill>
                <a:schemeClr val="accent3">
                  <a:lumMod val="75000"/>
                </a:schemeClr>
              </a:solidFill>
              <a:effectLst/>
            </a:endParaRPr>
          </a:p>
        </p:txBody>
      </p:sp>
      <p:sp>
        <p:nvSpPr>
          <p:cNvPr id="98" name="Rectangle 1">
            <a:extLst>
              <a:ext uri="{FF2B5EF4-FFF2-40B4-BE49-F238E27FC236}">
                <a16:creationId xmlns:a16="http://schemas.microsoft.com/office/drawing/2014/main" id="{296E5613-00D8-1535-7ACE-499D6C2B3D2E}"/>
              </a:ext>
            </a:extLst>
          </p:cNvPr>
          <p:cNvSpPr>
            <a:spLocks noChangeArrowheads="1"/>
          </p:cNvSpPr>
          <p:nvPr/>
        </p:nvSpPr>
        <p:spPr bwMode="auto">
          <a:xfrm rot="10800000" flipV="1">
            <a:off x="8244310" y="1487101"/>
            <a:ext cx="6620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altLang="en-US" sz="2400" b="1" dirty="0">
                <a:solidFill>
                  <a:schemeClr val="accent3">
                    <a:lumMod val="75000"/>
                  </a:schemeClr>
                </a:solidFill>
              </a:rPr>
              <a:t>ED</a:t>
            </a:r>
            <a:endParaRPr kumimoji="0" lang="en-US" altLang="en-US" sz="2400" b="1" i="0" u="none" strike="noStrike" cap="none" normalizeH="0" baseline="0" dirty="0">
              <a:ln>
                <a:noFill/>
              </a:ln>
              <a:solidFill>
                <a:schemeClr val="accent3">
                  <a:lumMod val="75000"/>
                </a:schemeClr>
              </a:solidFill>
              <a:effectLst/>
            </a:endParaRPr>
          </a:p>
        </p:txBody>
      </p:sp>
      <p:sp>
        <p:nvSpPr>
          <p:cNvPr id="99" name="Rectangle 1">
            <a:extLst>
              <a:ext uri="{FF2B5EF4-FFF2-40B4-BE49-F238E27FC236}">
                <a16:creationId xmlns:a16="http://schemas.microsoft.com/office/drawing/2014/main" id="{8B9D9CEA-8B27-4ED1-32DF-FC68FB5883F5}"/>
              </a:ext>
            </a:extLst>
          </p:cNvPr>
          <p:cNvSpPr>
            <a:spLocks noChangeArrowheads="1"/>
          </p:cNvSpPr>
          <p:nvPr/>
        </p:nvSpPr>
        <p:spPr bwMode="auto">
          <a:xfrm rot="10800000" flipV="1">
            <a:off x="9165709" y="1487101"/>
            <a:ext cx="8969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altLang="en-US" sz="2400" b="1" dirty="0">
                <a:solidFill>
                  <a:schemeClr val="accent3">
                    <a:lumMod val="75000"/>
                  </a:schemeClr>
                </a:solidFill>
              </a:rPr>
              <a:t>LCSS</a:t>
            </a:r>
            <a:endParaRPr kumimoji="0" lang="en-US" altLang="en-US" sz="2400" b="1" i="0" u="none" strike="noStrike" cap="none" normalizeH="0" baseline="0" dirty="0">
              <a:ln>
                <a:noFill/>
              </a:ln>
              <a:solidFill>
                <a:schemeClr val="accent3">
                  <a:lumMod val="75000"/>
                </a:schemeClr>
              </a:solidFill>
              <a:effectLst/>
            </a:endParaRPr>
          </a:p>
        </p:txBody>
      </p:sp>
      <p:grpSp>
        <p:nvGrpSpPr>
          <p:cNvPr id="100" name="Google Shape;10654;p79">
            <a:extLst>
              <a:ext uri="{FF2B5EF4-FFF2-40B4-BE49-F238E27FC236}">
                <a16:creationId xmlns:a16="http://schemas.microsoft.com/office/drawing/2014/main" id="{BF134A8E-0608-8936-13D3-13E93F768A96}"/>
              </a:ext>
            </a:extLst>
          </p:cNvPr>
          <p:cNvGrpSpPr/>
          <p:nvPr/>
        </p:nvGrpSpPr>
        <p:grpSpPr>
          <a:xfrm>
            <a:off x="6393561" y="2202383"/>
            <a:ext cx="356196" cy="265631"/>
            <a:chOff x="5216456" y="3725484"/>
            <a:chExt cx="356196" cy="265631"/>
          </a:xfrm>
        </p:grpSpPr>
        <p:sp>
          <p:nvSpPr>
            <p:cNvPr id="102" name="Google Shape;10655;p79">
              <a:extLst>
                <a:ext uri="{FF2B5EF4-FFF2-40B4-BE49-F238E27FC236}">
                  <a16:creationId xmlns:a16="http://schemas.microsoft.com/office/drawing/2014/main" id="{F26BA7E7-76B3-770A-7C41-6B35A8505181}"/>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656;p79">
              <a:extLst>
                <a:ext uri="{FF2B5EF4-FFF2-40B4-BE49-F238E27FC236}">
                  <a16:creationId xmlns:a16="http://schemas.microsoft.com/office/drawing/2014/main" id="{D3138B94-A795-FBE1-C7E4-EC220659C389}"/>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0654;p79">
            <a:extLst>
              <a:ext uri="{FF2B5EF4-FFF2-40B4-BE49-F238E27FC236}">
                <a16:creationId xmlns:a16="http://schemas.microsoft.com/office/drawing/2014/main" id="{5DFE24A4-A726-64B5-6DB5-77430AB4E464}"/>
              </a:ext>
            </a:extLst>
          </p:cNvPr>
          <p:cNvGrpSpPr/>
          <p:nvPr/>
        </p:nvGrpSpPr>
        <p:grpSpPr>
          <a:xfrm>
            <a:off x="9436087" y="2260498"/>
            <a:ext cx="356196" cy="265631"/>
            <a:chOff x="5216456" y="3725484"/>
            <a:chExt cx="356196" cy="265631"/>
          </a:xfrm>
        </p:grpSpPr>
        <p:sp>
          <p:nvSpPr>
            <p:cNvPr id="107" name="Google Shape;10655;p79">
              <a:extLst>
                <a:ext uri="{FF2B5EF4-FFF2-40B4-BE49-F238E27FC236}">
                  <a16:creationId xmlns:a16="http://schemas.microsoft.com/office/drawing/2014/main" id="{35C26539-C3C6-2B40-DCD6-3F1A69381801}"/>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656;p79">
              <a:extLst>
                <a:ext uri="{FF2B5EF4-FFF2-40B4-BE49-F238E27FC236}">
                  <a16:creationId xmlns:a16="http://schemas.microsoft.com/office/drawing/2014/main" id="{3C787310-FB3E-DB73-11C7-2DF175003A52}"/>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 name="Google Shape;10706;p79">
            <a:extLst>
              <a:ext uri="{FF2B5EF4-FFF2-40B4-BE49-F238E27FC236}">
                <a16:creationId xmlns:a16="http://schemas.microsoft.com/office/drawing/2014/main" id="{A53B10D1-C017-4307-AC52-BF9C5B7F04C6}"/>
              </a:ext>
            </a:extLst>
          </p:cNvPr>
          <p:cNvGrpSpPr/>
          <p:nvPr/>
        </p:nvGrpSpPr>
        <p:grpSpPr>
          <a:xfrm>
            <a:off x="7372392" y="2207515"/>
            <a:ext cx="317645" cy="318757"/>
            <a:chOff x="5779408" y="3699191"/>
            <a:chExt cx="317645" cy="318757"/>
          </a:xfrm>
        </p:grpSpPr>
        <p:sp>
          <p:nvSpPr>
            <p:cNvPr id="143" name="Google Shape;10707;p79">
              <a:extLst>
                <a:ext uri="{FF2B5EF4-FFF2-40B4-BE49-F238E27FC236}">
                  <a16:creationId xmlns:a16="http://schemas.microsoft.com/office/drawing/2014/main" id="{877E097E-7155-5008-A0DF-3D8B7FB9A4EB}"/>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0708;p79">
              <a:extLst>
                <a:ext uri="{FF2B5EF4-FFF2-40B4-BE49-F238E27FC236}">
                  <a16:creationId xmlns:a16="http://schemas.microsoft.com/office/drawing/2014/main" id="{91BF8599-D235-CD32-3373-B3B36E027034}"/>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0706;p79">
            <a:extLst>
              <a:ext uri="{FF2B5EF4-FFF2-40B4-BE49-F238E27FC236}">
                <a16:creationId xmlns:a16="http://schemas.microsoft.com/office/drawing/2014/main" id="{42C4BC03-8683-83C6-ECA2-553A8CCEC07E}"/>
              </a:ext>
            </a:extLst>
          </p:cNvPr>
          <p:cNvGrpSpPr/>
          <p:nvPr/>
        </p:nvGrpSpPr>
        <p:grpSpPr>
          <a:xfrm>
            <a:off x="8416511" y="2209100"/>
            <a:ext cx="317645" cy="318757"/>
            <a:chOff x="5779408" y="3699191"/>
            <a:chExt cx="317645" cy="318757"/>
          </a:xfrm>
        </p:grpSpPr>
        <p:sp>
          <p:nvSpPr>
            <p:cNvPr id="149" name="Google Shape;10707;p79">
              <a:extLst>
                <a:ext uri="{FF2B5EF4-FFF2-40B4-BE49-F238E27FC236}">
                  <a16:creationId xmlns:a16="http://schemas.microsoft.com/office/drawing/2014/main" id="{E14A003B-2E50-B376-4641-C850A507C996}"/>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0708;p79">
              <a:extLst>
                <a:ext uri="{FF2B5EF4-FFF2-40B4-BE49-F238E27FC236}">
                  <a16:creationId xmlns:a16="http://schemas.microsoft.com/office/drawing/2014/main" id="{02586669-72C4-94C9-FFF8-DEDB38196748}"/>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0706;p79">
            <a:extLst>
              <a:ext uri="{FF2B5EF4-FFF2-40B4-BE49-F238E27FC236}">
                <a16:creationId xmlns:a16="http://schemas.microsoft.com/office/drawing/2014/main" id="{32133531-4DA9-E6FC-EC2D-4EC00E62AAC7}"/>
              </a:ext>
            </a:extLst>
          </p:cNvPr>
          <p:cNvGrpSpPr/>
          <p:nvPr/>
        </p:nvGrpSpPr>
        <p:grpSpPr>
          <a:xfrm>
            <a:off x="8405780" y="3066987"/>
            <a:ext cx="317645" cy="318757"/>
            <a:chOff x="5779408" y="3699191"/>
            <a:chExt cx="317645" cy="318757"/>
          </a:xfrm>
        </p:grpSpPr>
        <p:sp>
          <p:nvSpPr>
            <p:cNvPr id="152" name="Google Shape;10707;p79">
              <a:extLst>
                <a:ext uri="{FF2B5EF4-FFF2-40B4-BE49-F238E27FC236}">
                  <a16:creationId xmlns:a16="http://schemas.microsoft.com/office/drawing/2014/main" id="{0739991D-681D-105E-EF3B-4BE3E27BCBB6}"/>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0708;p79">
              <a:extLst>
                <a:ext uri="{FF2B5EF4-FFF2-40B4-BE49-F238E27FC236}">
                  <a16:creationId xmlns:a16="http://schemas.microsoft.com/office/drawing/2014/main" id="{BDD3BA80-6DE1-BBBB-2F8F-FD453981233D}"/>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0706;p79">
            <a:extLst>
              <a:ext uri="{FF2B5EF4-FFF2-40B4-BE49-F238E27FC236}">
                <a16:creationId xmlns:a16="http://schemas.microsoft.com/office/drawing/2014/main" id="{BB43C473-C2C9-B814-5991-8F91C22179F4}"/>
              </a:ext>
            </a:extLst>
          </p:cNvPr>
          <p:cNvGrpSpPr/>
          <p:nvPr/>
        </p:nvGrpSpPr>
        <p:grpSpPr>
          <a:xfrm>
            <a:off x="6416707" y="3934705"/>
            <a:ext cx="317645" cy="318757"/>
            <a:chOff x="5779408" y="3699191"/>
            <a:chExt cx="317645" cy="318757"/>
          </a:xfrm>
        </p:grpSpPr>
        <p:sp>
          <p:nvSpPr>
            <p:cNvPr id="155" name="Google Shape;10707;p79">
              <a:extLst>
                <a:ext uri="{FF2B5EF4-FFF2-40B4-BE49-F238E27FC236}">
                  <a16:creationId xmlns:a16="http://schemas.microsoft.com/office/drawing/2014/main" id="{98C76556-5F5C-8C75-9272-642948234AB5}"/>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0708;p79">
              <a:extLst>
                <a:ext uri="{FF2B5EF4-FFF2-40B4-BE49-F238E27FC236}">
                  <a16:creationId xmlns:a16="http://schemas.microsoft.com/office/drawing/2014/main" id="{11C5994B-618F-D699-7A42-46DF5EA5CFA5}"/>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 name="Google Shape;10706;p79">
            <a:extLst>
              <a:ext uri="{FF2B5EF4-FFF2-40B4-BE49-F238E27FC236}">
                <a16:creationId xmlns:a16="http://schemas.microsoft.com/office/drawing/2014/main" id="{EA6FFFF7-CD89-53D1-1FE4-256FF2214D22}"/>
              </a:ext>
            </a:extLst>
          </p:cNvPr>
          <p:cNvGrpSpPr/>
          <p:nvPr/>
        </p:nvGrpSpPr>
        <p:grpSpPr>
          <a:xfrm>
            <a:off x="7381951" y="3932831"/>
            <a:ext cx="317645" cy="318757"/>
            <a:chOff x="5779408" y="3699191"/>
            <a:chExt cx="317645" cy="318757"/>
          </a:xfrm>
        </p:grpSpPr>
        <p:sp>
          <p:nvSpPr>
            <p:cNvPr id="158" name="Google Shape;10707;p79">
              <a:extLst>
                <a:ext uri="{FF2B5EF4-FFF2-40B4-BE49-F238E27FC236}">
                  <a16:creationId xmlns:a16="http://schemas.microsoft.com/office/drawing/2014/main" id="{EA5FFC7C-FD85-1BC6-4CC5-C0272D44DC24}"/>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0708;p79">
              <a:extLst>
                <a:ext uri="{FF2B5EF4-FFF2-40B4-BE49-F238E27FC236}">
                  <a16:creationId xmlns:a16="http://schemas.microsoft.com/office/drawing/2014/main" id="{2AD02E88-AF4F-B2E1-889A-E29846E34BA1}"/>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 name="Google Shape;10706;p79">
            <a:extLst>
              <a:ext uri="{FF2B5EF4-FFF2-40B4-BE49-F238E27FC236}">
                <a16:creationId xmlns:a16="http://schemas.microsoft.com/office/drawing/2014/main" id="{9925B946-2091-2EDF-12B3-D07F946E1027}"/>
              </a:ext>
            </a:extLst>
          </p:cNvPr>
          <p:cNvGrpSpPr/>
          <p:nvPr/>
        </p:nvGrpSpPr>
        <p:grpSpPr>
          <a:xfrm>
            <a:off x="9471918" y="3928765"/>
            <a:ext cx="317645" cy="318757"/>
            <a:chOff x="5779408" y="3699191"/>
            <a:chExt cx="317645" cy="318757"/>
          </a:xfrm>
        </p:grpSpPr>
        <p:sp>
          <p:nvSpPr>
            <p:cNvPr id="161" name="Google Shape;10707;p79">
              <a:extLst>
                <a:ext uri="{FF2B5EF4-FFF2-40B4-BE49-F238E27FC236}">
                  <a16:creationId xmlns:a16="http://schemas.microsoft.com/office/drawing/2014/main" id="{251CA048-75C3-7DF9-A8B4-C6295B04FAE1}"/>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0708;p79">
              <a:extLst>
                <a:ext uri="{FF2B5EF4-FFF2-40B4-BE49-F238E27FC236}">
                  <a16:creationId xmlns:a16="http://schemas.microsoft.com/office/drawing/2014/main" id="{8A4D0A76-F366-A5CD-8113-BBE171012D19}"/>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0706;p79">
            <a:extLst>
              <a:ext uri="{FF2B5EF4-FFF2-40B4-BE49-F238E27FC236}">
                <a16:creationId xmlns:a16="http://schemas.microsoft.com/office/drawing/2014/main" id="{B71DDB23-7E1B-CFFF-5538-60B02D55C498}"/>
              </a:ext>
            </a:extLst>
          </p:cNvPr>
          <p:cNvGrpSpPr/>
          <p:nvPr/>
        </p:nvGrpSpPr>
        <p:grpSpPr>
          <a:xfrm>
            <a:off x="7395671" y="4758452"/>
            <a:ext cx="317645" cy="318757"/>
            <a:chOff x="5779408" y="3699191"/>
            <a:chExt cx="317645" cy="318757"/>
          </a:xfrm>
        </p:grpSpPr>
        <p:sp>
          <p:nvSpPr>
            <p:cNvPr id="164" name="Google Shape;10707;p79">
              <a:extLst>
                <a:ext uri="{FF2B5EF4-FFF2-40B4-BE49-F238E27FC236}">
                  <a16:creationId xmlns:a16="http://schemas.microsoft.com/office/drawing/2014/main" id="{B4CD7F3D-D1CF-F1D8-9302-813D96CEF7E5}"/>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0708;p79">
              <a:extLst>
                <a:ext uri="{FF2B5EF4-FFF2-40B4-BE49-F238E27FC236}">
                  <a16:creationId xmlns:a16="http://schemas.microsoft.com/office/drawing/2014/main" id="{ED5F6F3F-26DB-DD45-B550-2819335B0F77}"/>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0706;p79">
            <a:extLst>
              <a:ext uri="{FF2B5EF4-FFF2-40B4-BE49-F238E27FC236}">
                <a16:creationId xmlns:a16="http://schemas.microsoft.com/office/drawing/2014/main" id="{7DAF3438-A821-FE4C-1A02-AE509FCB3D68}"/>
              </a:ext>
            </a:extLst>
          </p:cNvPr>
          <p:cNvGrpSpPr/>
          <p:nvPr/>
        </p:nvGrpSpPr>
        <p:grpSpPr>
          <a:xfrm>
            <a:off x="8405780" y="4758452"/>
            <a:ext cx="317645" cy="318757"/>
            <a:chOff x="5779408" y="3699191"/>
            <a:chExt cx="317645" cy="318757"/>
          </a:xfrm>
        </p:grpSpPr>
        <p:sp>
          <p:nvSpPr>
            <p:cNvPr id="167" name="Google Shape;10707;p79">
              <a:extLst>
                <a:ext uri="{FF2B5EF4-FFF2-40B4-BE49-F238E27FC236}">
                  <a16:creationId xmlns:a16="http://schemas.microsoft.com/office/drawing/2014/main" id="{9A7CB6FC-BC7E-BC81-2045-D240F45E4DCE}"/>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0708;p79">
              <a:extLst>
                <a:ext uri="{FF2B5EF4-FFF2-40B4-BE49-F238E27FC236}">
                  <a16:creationId xmlns:a16="http://schemas.microsoft.com/office/drawing/2014/main" id="{01EFB3CB-2EC6-4F8A-6439-C8035FD7F66B}"/>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0706;p79">
            <a:extLst>
              <a:ext uri="{FF2B5EF4-FFF2-40B4-BE49-F238E27FC236}">
                <a16:creationId xmlns:a16="http://schemas.microsoft.com/office/drawing/2014/main" id="{E48A8E7B-22C0-B979-0AEC-D9BAB6D7CCA8}"/>
              </a:ext>
            </a:extLst>
          </p:cNvPr>
          <p:cNvGrpSpPr/>
          <p:nvPr/>
        </p:nvGrpSpPr>
        <p:grpSpPr>
          <a:xfrm>
            <a:off x="8416511" y="5606127"/>
            <a:ext cx="317645" cy="318757"/>
            <a:chOff x="5779408" y="3699191"/>
            <a:chExt cx="317645" cy="318757"/>
          </a:xfrm>
        </p:grpSpPr>
        <p:sp>
          <p:nvSpPr>
            <p:cNvPr id="170" name="Google Shape;10707;p79">
              <a:extLst>
                <a:ext uri="{FF2B5EF4-FFF2-40B4-BE49-F238E27FC236}">
                  <a16:creationId xmlns:a16="http://schemas.microsoft.com/office/drawing/2014/main" id="{700BDA67-A6B6-7D00-71DD-1E74A186A36B}"/>
                </a:ext>
              </a:extLst>
            </p:cNvPr>
            <p:cNvSpPr/>
            <p:nvPr/>
          </p:nvSpPr>
          <p:spPr>
            <a:xfrm>
              <a:off x="5892837" y="3700334"/>
              <a:ext cx="204216" cy="317614"/>
            </a:xfrm>
            <a:custGeom>
              <a:avLst/>
              <a:gdLst/>
              <a:ahLst/>
              <a:cxnLst/>
              <a:rect l="l" t="t" r="r" b="b"/>
              <a:pathLst>
                <a:path w="6431" h="10002" extrusionOk="0">
                  <a:moveTo>
                    <a:pt x="4025" y="0"/>
                  </a:moveTo>
                  <a:cubicBezTo>
                    <a:pt x="3870" y="0"/>
                    <a:pt x="3704" y="60"/>
                    <a:pt x="3608" y="179"/>
                  </a:cubicBezTo>
                  <a:lnTo>
                    <a:pt x="1465" y="2322"/>
                  </a:lnTo>
                  <a:lnTo>
                    <a:pt x="299" y="1167"/>
                  </a:lnTo>
                  <a:cubicBezTo>
                    <a:pt x="269" y="1138"/>
                    <a:pt x="227" y="1123"/>
                    <a:pt x="184" y="1123"/>
                  </a:cubicBezTo>
                  <a:cubicBezTo>
                    <a:pt x="141" y="1123"/>
                    <a:pt x="96" y="1138"/>
                    <a:pt x="60" y="1167"/>
                  </a:cubicBezTo>
                  <a:cubicBezTo>
                    <a:pt x="1" y="1227"/>
                    <a:pt x="1" y="1322"/>
                    <a:pt x="60" y="1405"/>
                  </a:cubicBezTo>
                  <a:lnTo>
                    <a:pt x="1346" y="2679"/>
                  </a:lnTo>
                  <a:cubicBezTo>
                    <a:pt x="1370" y="2715"/>
                    <a:pt x="1418" y="2727"/>
                    <a:pt x="1465" y="2727"/>
                  </a:cubicBezTo>
                  <a:cubicBezTo>
                    <a:pt x="1501" y="2727"/>
                    <a:pt x="1549" y="2715"/>
                    <a:pt x="1584" y="2679"/>
                  </a:cubicBezTo>
                  <a:lnTo>
                    <a:pt x="3847" y="417"/>
                  </a:lnTo>
                  <a:cubicBezTo>
                    <a:pt x="3882" y="370"/>
                    <a:pt x="3966" y="346"/>
                    <a:pt x="4037" y="346"/>
                  </a:cubicBezTo>
                  <a:cubicBezTo>
                    <a:pt x="4109" y="346"/>
                    <a:pt x="4168" y="370"/>
                    <a:pt x="4228" y="417"/>
                  </a:cubicBezTo>
                  <a:lnTo>
                    <a:pt x="6049" y="2239"/>
                  </a:lnTo>
                  <a:cubicBezTo>
                    <a:pt x="6085" y="2275"/>
                    <a:pt x="6121" y="2358"/>
                    <a:pt x="6121" y="2429"/>
                  </a:cubicBezTo>
                  <a:cubicBezTo>
                    <a:pt x="6121" y="2501"/>
                    <a:pt x="6085" y="2560"/>
                    <a:pt x="6049" y="2620"/>
                  </a:cubicBezTo>
                  <a:lnTo>
                    <a:pt x="3775" y="4882"/>
                  </a:lnTo>
                  <a:cubicBezTo>
                    <a:pt x="3716" y="4942"/>
                    <a:pt x="3716" y="5049"/>
                    <a:pt x="3775" y="5120"/>
                  </a:cubicBezTo>
                  <a:lnTo>
                    <a:pt x="6049" y="7382"/>
                  </a:lnTo>
                  <a:cubicBezTo>
                    <a:pt x="6085" y="7430"/>
                    <a:pt x="6121" y="7501"/>
                    <a:pt x="6121" y="7573"/>
                  </a:cubicBezTo>
                  <a:cubicBezTo>
                    <a:pt x="6121" y="7656"/>
                    <a:pt x="6085" y="7716"/>
                    <a:pt x="6049" y="7775"/>
                  </a:cubicBezTo>
                  <a:lnTo>
                    <a:pt x="4228" y="9585"/>
                  </a:lnTo>
                  <a:cubicBezTo>
                    <a:pt x="4174" y="9639"/>
                    <a:pt x="4103" y="9665"/>
                    <a:pt x="4033" y="9665"/>
                  </a:cubicBezTo>
                  <a:cubicBezTo>
                    <a:pt x="3963" y="9665"/>
                    <a:pt x="3894" y="9639"/>
                    <a:pt x="3847" y="9585"/>
                  </a:cubicBezTo>
                  <a:lnTo>
                    <a:pt x="2989" y="8740"/>
                  </a:lnTo>
                  <a:cubicBezTo>
                    <a:pt x="2960" y="8710"/>
                    <a:pt x="2921" y="8695"/>
                    <a:pt x="2879" y="8695"/>
                  </a:cubicBezTo>
                  <a:cubicBezTo>
                    <a:pt x="2838" y="8695"/>
                    <a:pt x="2793" y="8710"/>
                    <a:pt x="2751" y="8740"/>
                  </a:cubicBezTo>
                  <a:cubicBezTo>
                    <a:pt x="2692" y="8799"/>
                    <a:pt x="2692" y="8906"/>
                    <a:pt x="2751" y="8978"/>
                  </a:cubicBezTo>
                  <a:lnTo>
                    <a:pt x="3608" y="9823"/>
                  </a:lnTo>
                  <a:cubicBezTo>
                    <a:pt x="3728" y="9942"/>
                    <a:pt x="3870" y="10002"/>
                    <a:pt x="4025" y="10002"/>
                  </a:cubicBezTo>
                  <a:cubicBezTo>
                    <a:pt x="4168" y="10002"/>
                    <a:pt x="4335" y="9942"/>
                    <a:pt x="4442" y="9823"/>
                  </a:cubicBezTo>
                  <a:lnTo>
                    <a:pt x="6252" y="8013"/>
                  </a:lnTo>
                  <a:cubicBezTo>
                    <a:pt x="6371" y="7894"/>
                    <a:pt x="6430" y="7740"/>
                    <a:pt x="6430" y="7597"/>
                  </a:cubicBezTo>
                  <a:cubicBezTo>
                    <a:pt x="6430" y="7430"/>
                    <a:pt x="6371" y="7275"/>
                    <a:pt x="6252" y="7180"/>
                  </a:cubicBezTo>
                  <a:lnTo>
                    <a:pt x="4109" y="4977"/>
                  </a:lnTo>
                  <a:lnTo>
                    <a:pt x="6252" y="2834"/>
                  </a:lnTo>
                  <a:cubicBezTo>
                    <a:pt x="6371" y="2715"/>
                    <a:pt x="6430" y="2560"/>
                    <a:pt x="6430" y="2417"/>
                  </a:cubicBezTo>
                  <a:cubicBezTo>
                    <a:pt x="6430" y="2251"/>
                    <a:pt x="6371" y="2096"/>
                    <a:pt x="6252" y="2001"/>
                  </a:cubicBezTo>
                  <a:lnTo>
                    <a:pt x="4442" y="179"/>
                  </a:lnTo>
                  <a:cubicBezTo>
                    <a:pt x="4323" y="60"/>
                    <a:pt x="4168" y="0"/>
                    <a:pt x="4025" y="0"/>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0708;p79">
              <a:extLst>
                <a:ext uri="{FF2B5EF4-FFF2-40B4-BE49-F238E27FC236}">
                  <a16:creationId xmlns:a16="http://schemas.microsoft.com/office/drawing/2014/main" id="{F5219E79-FB50-F3E1-037E-B8CB1E9244B8}"/>
                </a:ext>
              </a:extLst>
            </p:cNvPr>
            <p:cNvSpPr/>
            <p:nvPr/>
          </p:nvSpPr>
          <p:spPr>
            <a:xfrm>
              <a:off x="5779408" y="3699191"/>
              <a:ext cx="195134" cy="316883"/>
            </a:xfrm>
            <a:custGeom>
              <a:avLst/>
              <a:gdLst/>
              <a:ahLst/>
              <a:cxnLst/>
              <a:rect l="l" t="t" r="r" b="b"/>
              <a:pathLst>
                <a:path w="6145" h="9979" extrusionOk="0">
                  <a:moveTo>
                    <a:pt x="2477" y="1"/>
                  </a:moveTo>
                  <a:cubicBezTo>
                    <a:pt x="2311" y="1"/>
                    <a:pt x="2156" y="60"/>
                    <a:pt x="2061" y="179"/>
                  </a:cubicBezTo>
                  <a:lnTo>
                    <a:pt x="239" y="2001"/>
                  </a:lnTo>
                  <a:cubicBezTo>
                    <a:pt x="1" y="2239"/>
                    <a:pt x="1" y="2608"/>
                    <a:pt x="239" y="2846"/>
                  </a:cubicBezTo>
                  <a:lnTo>
                    <a:pt x="2382" y="4989"/>
                  </a:lnTo>
                  <a:lnTo>
                    <a:pt x="239" y="7133"/>
                  </a:lnTo>
                  <a:cubicBezTo>
                    <a:pt x="1" y="7371"/>
                    <a:pt x="1" y="7752"/>
                    <a:pt x="239" y="7990"/>
                  </a:cubicBezTo>
                  <a:lnTo>
                    <a:pt x="2061" y="9800"/>
                  </a:lnTo>
                  <a:cubicBezTo>
                    <a:pt x="2180" y="9919"/>
                    <a:pt x="2323" y="9978"/>
                    <a:pt x="2477" y="9978"/>
                  </a:cubicBezTo>
                  <a:cubicBezTo>
                    <a:pt x="2620" y="9978"/>
                    <a:pt x="2787" y="9919"/>
                    <a:pt x="2882" y="9800"/>
                  </a:cubicBezTo>
                  <a:lnTo>
                    <a:pt x="5037" y="7656"/>
                  </a:lnTo>
                  <a:lnTo>
                    <a:pt x="5859" y="8490"/>
                  </a:lnTo>
                  <a:cubicBezTo>
                    <a:pt x="5895" y="8520"/>
                    <a:pt x="5936" y="8535"/>
                    <a:pt x="5978" y="8535"/>
                  </a:cubicBezTo>
                  <a:cubicBezTo>
                    <a:pt x="6020" y="8535"/>
                    <a:pt x="6061" y="8520"/>
                    <a:pt x="6097" y="8490"/>
                  </a:cubicBezTo>
                  <a:cubicBezTo>
                    <a:pt x="6145" y="8430"/>
                    <a:pt x="6145" y="8323"/>
                    <a:pt x="6085" y="8264"/>
                  </a:cubicBezTo>
                  <a:lnTo>
                    <a:pt x="5156" y="7335"/>
                  </a:lnTo>
                  <a:cubicBezTo>
                    <a:pt x="5121" y="7299"/>
                    <a:pt x="5073" y="7287"/>
                    <a:pt x="5037" y="7287"/>
                  </a:cubicBezTo>
                  <a:cubicBezTo>
                    <a:pt x="4990" y="7287"/>
                    <a:pt x="4942" y="7299"/>
                    <a:pt x="4918" y="7335"/>
                  </a:cubicBezTo>
                  <a:lnTo>
                    <a:pt x="2656" y="9597"/>
                  </a:lnTo>
                  <a:cubicBezTo>
                    <a:pt x="2608" y="9633"/>
                    <a:pt x="2537" y="9669"/>
                    <a:pt x="2454" y="9669"/>
                  </a:cubicBezTo>
                  <a:cubicBezTo>
                    <a:pt x="2382" y="9669"/>
                    <a:pt x="2323" y="9633"/>
                    <a:pt x="2263" y="9597"/>
                  </a:cubicBezTo>
                  <a:lnTo>
                    <a:pt x="453" y="7776"/>
                  </a:lnTo>
                  <a:cubicBezTo>
                    <a:pt x="346" y="7668"/>
                    <a:pt x="346" y="7490"/>
                    <a:pt x="453" y="7395"/>
                  </a:cubicBezTo>
                  <a:lnTo>
                    <a:pt x="2716" y="5132"/>
                  </a:lnTo>
                  <a:cubicBezTo>
                    <a:pt x="2739" y="5097"/>
                    <a:pt x="2751" y="5049"/>
                    <a:pt x="2751" y="5013"/>
                  </a:cubicBezTo>
                  <a:cubicBezTo>
                    <a:pt x="2751" y="4966"/>
                    <a:pt x="2739" y="4918"/>
                    <a:pt x="2716" y="4894"/>
                  </a:cubicBezTo>
                  <a:lnTo>
                    <a:pt x="453" y="2632"/>
                  </a:lnTo>
                  <a:cubicBezTo>
                    <a:pt x="346" y="2525"/>
                    <a:pt x="346" y="2346"/>
                    <a:pt x="453" y="2239"/>
                  </a:cubicBezTo>
                  <a:lnTo>
                    <a:pt x="2263" y="417"/>
                  </a:lnTo>
                  <a:cubicBezTo>
                    <a:pt x="2311" y="382"/>
                    <a:pt x="2382" y="346"/>
                    <a:pt x="2454" y="346"/>
                  </a:cubicBezTo>
                  <a:cubicBezTo>
                    <a:pt x="2537" y="346"/>
                    <a:pt x="2597" y="382"/>
                    <a:pt x="2656" y="417"/>
                  </a:cubicBezTo>
                  <a:lnTo>
                    <a:pt x="3168" y="941"/>
                  </a:lnTo>
                  <a:cubicBezTo>
                    <a:pt x="3198" y="971"/>
                    <a:pt x="3239" y="986"/>
                    <a:pt x="3283" y="986"/>
                  </a:cubicBezTo>
                  <a:cubicBezTo>
                    <a:pt x="3326" y="986"/>
                    <a:pt x="3370" y="971"/>
                    <a:pt x="3406" y="941"/>
                  </a:cubicBezTo>
                  <a:cubicBezTo>
                    <a:pt x="3466" y="882"/>
                    <a:pt x="3466" y="775"/>
                    <a:pt x="3406" y="703"/>
                  </a:cubicBezTo>
                  <a:lnTo>
                    <a:pt x="2882" y="179"/>
                  </a:lnTo>
                  <a:cubicBezTo>
                    <a:pt x="2775" y="60"/>
                    <a:pt x="2620" y="1"/>
                    <a:pt x="2477" y="1"/>
                  </a:cubicBezTo>
                  <a:close/>
                </a:path>
              </a:pathLst>
            </a:custGeom>
            <a:solidFill>
              <a:srgbClr val="657E93"/>
            </a:solidFill>
            <a:ln w="12700">
              <a:solidFill>
                <a:schemeClr val="accent3"/>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 name="Google Shape;10654;p79">
            <a:extLst>
              <a:ext uri="{FF2B5EF4-FFF2-40B4-BE49-F238E27FC236}">
                <a16:creationId xmlns:a16="http://schemas.microsoft.com/office/drawing/2014/main" id="{096623D7-8F98-6E42-ABFC-75F8C4A5C6A8}"/>
              </a:ext>
            </a:extLst>
          </p:cNvPr>
          <p:cNvGrpSpPr/>
          <p:nvPr/>
        </p:nvGrpSpPr>
        <p:grpSpPr>
          <a:xfrm>
            <a:off x="6401040" y="3072654"/>
            <a:ext cx="356196" cy="265631"/>
            <a:chOff x="5216456" y="3725484"/>
            <a:chExt cx="356196" cy="265631"/>
          </a:xfrm>
        </p:grpSpPr>
        <p:sp>
          <p:nvSpPr>
            <p:cNvPr id="188" name="Google Shape;10655;p79">
              <a:extLst>
                <a:ext uri="{FF2B5EF4-FFF2-40B4-BE49-F238E27FC236}">
                  <a16:creationId xmlns:a16="http://schemas.microsoft.com/office/drawing/2014/main" id="{4559AA2C-D954-6A65-AAEE-1D066BC7CBB5}"/>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0656;p79">
              <a:extLst>
                <a:ext uri="{FF2B5EF4-FFF2-40B4-BE49-F238E27FC236}">
                  <a16:creationId xmlns:a16="http://schemas.microsoft.com/office/drawing/2014/main" id="{6768ADEC-7269-165F-8E02-ACB0CA19A9B3}"/>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 name="Google Shape;10654;p79">
            <a:extLst>
              <a:ext uri="{FF2B5EF4-FFF2-40B4-BE49-F238E27FC236}">
                <a16:creationId xmlns:a16="http://schemas.microsoft.com/office/drawing/2014/main" id="{EB2AAD20-389D-D70C-1F7C-C86C008997D0}"/>
              </a:ext>
            </a:extLst>
          </p:cNvPr>
          <p:cNvGrpSpPr/>
          <p:nvPr/>
        </p:nvGrpSpPr>
        <p:grpSpPr>
          <a:xfrm>
            <a:off x="7402145" y="3078461"/>
            <a:ext cx="356196" cy="265631"/>
            <a:chOff x="5216456" y="3725484"/>
            <a:chExt cx="356196" cy="265631"/>
          </a:xfrm>
        </p:grpSpPr>
        <p:sp>
          <p:nvSpPr>
            <p:cNvPr id="191" name="Google Shape;10655;p79">
              <a:extLst>
                <a:ext uri="{FF2B5EF4-FFF2-40B4-BE49-F238E27FC236}">
                  <a16:creationId xmlns:a16="http://schemas.microsoft.com/office/drawing/2014/main" id="{538237B8-9140-7311-07A4-595735C90E26}"/>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0656;p79">
              <a:extLst>
                <a:ext uri="{FF2B5EF4-FFF2-40B4-BE49-F238E27FC236}">
                  <a16:creationId xmlns:a16="http://schemas.microsoft.com/office/drawing/2014/main" id="{0E94E34F-28D4-5890-0733-8BE589E98FDD}"/>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0654;p79">
            <a:extLst>
              <a:ext uri="{FF2B5EF4-FFF2-40B4-BE49-F238E27FC236}">
                <a16:creationId xmlns:a16="http://schemas.microsoft.com/office/drawing/2014/main" id="{4568EA9E-E09F-453B-BAE9-58D59FFC325F}"/>
              </a:ext>
            </a:extLst>
          </p:cNvPr>
          <p:cNvGrpSpPr/>
          <p:nvPr/>
        </p:nvGrpSpPr>
        <p:grpSpPr>
          <a:xfrm>
            <a:off x="9397548" y="3110553"/>
            <a:ext cx="356196" cy="265631"/>
            <a:chOff x="5216456" y="3725484"/>
            <a:chExt cx="356196" cy="265631"/>
          </a:xfrm>
        </p:grpSpPr>
        <p:sp>
          <p:nvSpPr>
            <p:cNvPr id="194" name="Google Shape;10655;p79">
              <a:extLst>
                <a:ext uri="{FF2B5EF4-FFF2-40B4-BE49-F238E27FC236}">
                  <a16:creationId xmlns:a16="http://schemas.microsoft.com/office/drawing/2014/main" id="{7247A9BA-02FA-6949-1890-5FCEF264F76F}"/>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0656;p79">
              <a:extLst>
                <a:ext uri="{FF2B5EF4-FFF2-40B4-BE49-F238E27FC236}">
                  <a16:creationId xmlns:a16="http://schemas.microsoft.com/office/drawing/2014/main" id="{0F152312-374D-1916-DAC8-DE5F8BBF400F}"/>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 name="Google Shape;10654;p79">
            <a:extLst>
              <a:ext uri="{FF2B5EF4-FFF2-40B4-BE49-F238E27FC236}">
                <a16:creationId xmlns:a16="http://schemas.microsoft.com/office/drawing/2014/main" id="{88C035B2-8012-7B21-0878-5CB8C2B55F53}"/>
              </a:ext>
            </a:extLst>
          </p:cNvPr>
          <p:cNvGrpSpPr/>
          <p:nvPr/>
        </p:nvGrpSpPr>
        <p:grpSpPr>
          <a:xfrm>
            <a:off x="8397236" y="3953560"/>
            <a:ext cx="356196" cy="265631"/>
            <a:chOff x="5216456" y="3725484"/>
            <a:chExt cx="356196" cy="265631"/>
          </a:xfrm>
        </p:grpSpPr>
        <p:sp>
          <p:nvSpPr>
            <p:cNvPr id="197" name="Google Shape;10655;p79">
              <a:extLst>
                <a:ext uri="{FF2B5EF4-FFF2-40B4-BE49-F238E27FC236}">
                  <a16:creationId xmlns:a16="http://schemas.microsoft.com/office/drawing/2014/main" id="{9721E2BA-D34B-9F19-9012-4A63BDB8059B}"/>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0656;p79">
              <a:extLst>
                <a:ext uri="{FF2B5EF4-FFF2-40B4-BE49-F238E27FC236}">
                  <a16:creationId xmlns:a16="http://schemas.microsoft.com/office/drawing/2014/main" id="{ED548C36-033F-02A5-0D2A-2D542220D9CA}"/>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 name="Google Shape;10654;p79">
            <a:extLst>
              <a:ext uri="{FF2B5EF4-FFF2-40B4-BE49-F238E27FC236}">
                <a16:creationId xmlns:a16="http://schemas.microsoft.com/office/drawing/2014/main" id="{ACAFFF97-ADC7-18A1-0B14-1A6637CFE28D}"/>
              </a:ext>
            </a:extLst>
          </p:cNvPr>
          <p:cNvGrpSpPr/>
          <p:nvPr/>
        </p:nvGrpSpPr>
        <p:grpSpPr>
          <a:xfrm>
            <a:off x="6395209" y="4758452"/>
            <a:ext cx="356196" cy="265631"/>
            <a:chOff x="5216456" y="3725484"/>
            <a:chExt cx="356196" cy="265631"/>
          </a:xfrm>
        </p:grpSpPr>
        <p:sp>
          <p:nvSpPr>
            <p:cNvPr id="200" name="Google Shape;10655;p79">
              <a:extLst>
                <a:ext uri="{FF2B5EF4-FFF2-40B4-BE49-F238E27FC236}">
                  <a16:creationId xmlns:a16="http://schemas.microsoft.com/office/drawing/2014/main" id="{B4AEE930-C49E-E062-A119-918062440189}"/>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10656;p79">
              <a:extLst>
                <a:ext uri="{FF2B5EF4-FFF2-40B4-BE49-F238E27FC236}">
                  <a16:creationId xmlns:a16="http://schemas.microsoft.com/office/drawing/2014/main" id="{B8E6855B-F4DA-FB28-5472-54578DE0D3AD}"/>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 name="Google Shape;10654;p79">
            <a:extLst>
              <a:ext uri="{FF2B5EF4-FFF2-40B4-BE49-F238E27FC236}">
                <a16:creationId xmlns:a16="http://schemas.microsoft.com/office/drawing/2014/main" id="{3A10AF22-60D3-0633-7B84-665360F7BFA6}"/>
              </a:ext>
            </a:extLst>
          </p:cNvPr>
          <p:cNvGrpSpPr/>
          <p:nvPr/>
        </p:nvGrpSpPr>
        <p:grpSpPr>
          <a:xfrm>
            <a:off x="9433091" y="4789951"/>
            <a:ext cx="356196" cy="265631"/>
            <a:chOff x="5216456" y="3725484"/>
            <a:chExt cx="356196" cy="265631"/>
          </a:xfrm>
        </p:grpSpPr>
        <p:sp>
          <p:nvSpPr>
            <p:cNvPr id="203" name="Google Shape;10655;p79">
              <a:extLst>
                <a:ext uri="{FF2B5EF4-FFF2-40B4-BE49-F238E27FC236}">
                  <a16:creationId xmlns:a16="http://schemas.microsoft.com/office/drawing/2014/main" id="{0C92540B-5885-723F-F518-A73381A7A255}"/>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10656;p79">
              <a:extLst>
                <a:ext uri="{FF2B5EF4-FFF2-40B4-BE49-F238E27FC236}">
                  <a16:creationId xmlns:a16="http://schemas.microsoft.com/office/drawing/2014/main" id="{B6C24613-BE35-276C-0080-C949C60ECD1C}"/>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 name="Google Shape;10654;p79">
            <a:extLst>
              <a:ext uri="{FF2B5EF4-FFF2-40B4-BE49-F238E27FC236}">
                <a16:creationId xmlns:a16="http://schemas.microsoft.com/office/drawing/2014/main" id="{F57A285E-807D-B3FB-B113-5DC7D0EF9B1A}"/>
              </a:ext>
            </a:extLst>
          </p:cNvPr>
          <p:cNvGrpSpPr/>
          <p:nvPr/>
        </p:nvGrpSpPr>
        <p:grpSpPr>
          <a:xfrm>
            <a:off x="6393561" y="5658081"/>
            <a:ext cx="356196" cy="265631"/>
            <a:chOff x="5216456" y="3725484"/>
            <a:chExt cx="356196" cy="265631"/>
          </a:xfrm>
        </p:grpSpPr>
        <p:sp>
          <p:nvSpPr>
            <p:cNvPr id="206" name="Google Shape;10655;p79">
              <a:extLst>
                <a:ext uri="{FF2B5EF4-FFF2-40B4-BE49-F238E27FC236}">
                  <a16:creationId xmlns:a16="http://schemas.microsoft.com/office/drawing/2014/main" id="{AF057692-A39F-8D26-8212-CBEB2A148C69}"/>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10656;p79">
              <a:extLst>
                <a:ext uri="{FF2B5EF4-FFF2-40B4-BE49-F238E27FC236}">
                  <a16:creationId xmlns:a16="http://schemas.microsoft.com/office/drawing/2014/main" id="{5950353F-ED2A-5194-D4BA-6B54FF9146CA}"/>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10654;p79">
            <a:extLst>
              <a:ext uri="{FF2B5EF4-FFF2-40B4-BE49-F238E27FC236}">
                <a16:creationId xmlns:a16="http://schemas.microsoft.com/office/drawing/2014/main" id="{E8B975BE-F466-053E-15B0-D6F61CA4B0A9}"/>
              </a:ext>
            </a:extLst>
          </p:cNvPr>
          <p:cNvGrpSpPr/>
          <p:nvPr/>
        </p:nvGrpSpPr>
        <p:grpSpPr>
          <a:xfrm>
            <a:off x="7385040" y="5610622"/>
            <a:ext cx="356196" cy="265631"/>
            <a:chOff x="5216456" y="3725484"/>
            <a:chExt cx="356196" cy="265631"/>
          </a:xfrm>
        </p:grpSpPr>
        <p:sp>
          <p:nvSpPr>
            <p:cNvPr id="209" name="Google Shape;10655;p79">
              <a:extLst>
                <a:ext uri="{FF2B5EF4-FFF2-40B4-BE49-F238E27FC236}">
                  <a16:creationId xmlns:a16="http://schemas.microsoft.com/office/drawing/2014/main" id="{348581C2-4258-4D05-4500-0B234D8D95E1}"/>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10656;p79">
              <a:extLst>
                <a:ext uri="{FF2B5EF4-FFF2-40B4-BE49-F238E27FC236}">
                  <a16:creationId xmlns:a16="http://schemas.microsoft.com/office/drawing/2014/main" id="{69C923EB-C5DC-338C-34C2-D40F09A59923}"/>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10654;p79">
            <a:extLst>
              <a:ext uri="{FF2B5EF4-FFF2-40B4-BE49-F238E27FC236}">
                <a16:creationId xmlns:a16="http://schemas.microsoft.com/office/drawing/2014/main" id="{B72C2424-D4AB-8F46-CF31-FE7CB376FC9F}"/>
              </a:ext>
            </a:extLst>
          </p:cNvPr>
          <p:cNvGrpSpPr/>
          <p:nvPr/>
        </p:nvGrpSpPr>
        <p:grpSpPr>
          <a:xfrm>
            <a:off x="9439208" y="5631752"/>
            <a:ext cx="356196" cy="265631"/>
            <a:chOff x="5216456" y="3725484"/>
            <a:chExt cx="356196" cy="265631"/>
          </a:xfrm>
        </p:grpSpPr>
        <p:sp>
          <p:nvSpPr>
            <p:cNvPr id="212" name="Google Shape;10655;p79">
              <a:extLst>
                <a:ext uri="{FF2B5EF4-FFF2-40B4-BE49-F238E27FC236}">
                  <a16:creationId xmlns:a16="http://schemas.microsoft.com/office/drawing/2014/main" id="{4041303B-6F42-494F-2049-0D13F04682A9}"/>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10656;p79">
              <a:extLst>
                <a:ext uri="{FF2B5EF4-FFF2-40B4-BE49-F238E27FC236}">
                  <a16:creationId xmlns:a16="http://schemas.microsoft.com/office/drawing/2014/main" id="{C561E9C5-D6DC-4C7B-4B79-DF85942E073F}"/>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solidFill>
              <a:srgbClr val="657E93"/>
            </a:solidFill>
            <a:ln w="12700">
              <a:solidFill>
                <a:schemeClr val="accent5">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Θέση περιεχομένου 2">
            <a:extLst>
              <a:ext uri="{FF2B5EF4-FFF2-40B4-BE49-F238E27FC236}">
                <a16:creationId xmlns:a16="http://schemas.microsoft.com/office/drawing/2014/main" id="{619E0436-4398-5620-0E1B-133A771A79A8}"/>
              </a:ext>
            </a:extLst>
          </p:cNvPr>
          <p:cNvSpPr>
            <a:spLocks noGrp="1"/>
          </p:cNvSpPr>
          <p:nvPr>
            <p:ph idx="1"/>
          </p:nvPr>
        </p:nvSpPr>
        <p:spPr>
          <a:xfrm>
            <a:off x="1655838" y="646152"/>
            <a:ext cx="4833671" cy="568379"/>
          </a:xfrm>
        </p:spPr>
        <p:txBody>
          <a:bodyPr>
            <a:noAutofit/>
          </a:bodyPr>
          <a:lstStyle/>
          <a:p>
            <a:pPr marL="0" indent="0">
              <a:buFont typeface="Wingdings 3" charset="2"/>
              <a:buNone/>
            </a:pPr>
            <a:r>
              <a:rPr lang="el-GR" sz="2200" b="1" dirty="0"/>
              <a:t>Συμπερασματικά τι παρατηρούμε;</a:t>
            </a:r>
          </a:p>
        </p:txBody>
      </p:sp>
    </p:spTree>
    <p:extLst>
      <p:ext uri="{BB962C8B-B14F-4D97-AF65-F5344CB8AC3E}">
        <p14:creationId xmlns:p14="http://schemas.microsoft.com/office/powerpoint/2010/main" val="3629478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B8039-A8DC-09B1-D804-DDDF5604FC4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AC66CA-39A0-BC21-B093-5A036DF4D7CF}"/>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24</a:t>
            </a:fld>
            <a:endParaRPr lang="el-GR" dirty="0"/>
          </a:p>
        </p:txBody>
      </p:sp>
      <p:sp>
        <p:nvSpPr>
          <p:cNvPr id="12" name="Θέση περιεχομένου 2">
            <a:extLst>
              <a:ext uri="{FF2B5EF4-FFF2-40B4-BE49-F238E27FC236}">
                <a16:creationId xmlns:a16="http://schemas.microsoft.com/office/drawing/2014/main" id="{65FAE6E9-00B0-16B3-95AD-E5C87DA998AC}"/>
              </a:ext>
            </a:extLst>
          </p:cNvPr>
          <p:cNvSpPr>
            <a:spLocks noGrp="1"/>
          </p:cNvSpPr>
          <p:nvPr>
            <p:ph idx="1"/>
          </p:nvPr>
        </p:nvSpPr>
        <p:spPr>
          <a:xfrm>
            <a:off x="1780843" y="787782"/>
            <a:ext cx="6819055" cy="568379"/>
          </a:xfrm>
        </p:spPr>
        <p:txBody>
          <a:bodyPr>
            <a:noAutofit/>
          </a:bodyPr>
          <a:lstStyle/>
          <a:p>
            <a:pPr marL="0" indent="0">
              <a:buFont typeface="Wingdings 3" charset="2"/>
              <a:buNone/>
            </a:pPr>
            <a:r>
              <a:rPr lang="el-GR" sz="2200" b="1" dirty="0"/>
              <a:t>Προτάσεις για βελτίωση:</a:t>
            </a:r>
          </a:p>
        </p:txBody>
      </p:sp>
      <p:sp>
        <p:nvSpPr>
          <p:cNvPr id="2" name="Θέση περιεχομένου 2">
            <a:extLst>
              <a:ext uri="{FF2B5EF4-FFF2-40B4-BE49-F238E27FC236}">
                <a16:creationId xmlns:a16="http://schemas.microsoft.com/office/drawing/2014/main" id="{D21C7B1A-E7A6-7ACC-8E82-8FFD2DADAA0E}"/>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16" name="Τίτλος 1">
            <a:extLst>
              <a:ext uri="{FF2B5EF4-FFF2-40B4-BE49-F238E27FC236}">
                <a16:creationId xmlns:a16="http://schemas.microsoft.com/office/drawing/2014/main" id="{DD9AED80-65AC-8384-867F-DFF4E3670814}"/>
              </a:ext>
            </a:extLst>
          </p:cNvPr>
          <p:cNvSpPr txBox="1">
            <a:spLocks/>
          </p:cNvSpPr>
          <p:nvPr/>
        </p:nvSpPr>
        <p:spPr>
          <a:xfrm>
            <a:off x="8758361" y="179363"/>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ΠΡΟΤΑΣΕΙΣ</a:t>
            </a:r>
            <a:endParaRPr lang="el-GR" sz="1800" dirty="0"/>
          </a:p>
          <a:p>
            <a:endParaRPr lang="el-GR" sz="1800" dirty="0"/>
          </a:p>
        </p:txBody>
      </p:sp>
      <p:sp>
        <p:nvSpPr>
          <p:cNvPr id="7" name="Rectangle 2">
            <a:extLst>
              <a:ext uri="{FF2B5EF4-FFF2-40B4-BE49-F238E27FC236}">
                <a16:creationId xmlns:a16="http://schemas.microsoft.com/office/drawing/2014/main" id="{391F0807-D15C-3B28-35D8-F1B95F91C58F}"/>
              </a:ext>
            </a:extLst>
          </p:cNvPr>
          <p:cNvSpPr>
            <a:spLocks noChangeArrowheads="1"/>
          </p:cNvSpPr>
          <p:nvPr/>
        </p:nvSpPr>
        <p:spPr bwMode="auto">
          <a:xfrm rot="10800000" flipV="1">
            <a:off x="2345185" y="1733939"/>
            <a:ext cx="899271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el-GR" altLang="en-US" sz="2200" dirty="0"/>
              <a:t>Καλύτερη ε</a:t>
            </a:r>
            <a:r>
              <a:rPr kumimoji="0" lang="el-GR" altLang="en-US" sz="2200" b="0" i="0" u="none" strike="noStrike" cap="none" normalizeH="0" baseline="0" dirty="0">
                <a:ln>
                  <a:noFill/>
                </a:ln>
                <a:solidFill>
                  <a:schemeClr val="tx1"/>
                </a:solidFill>
                <a:effectLst/>
              </a:rPr>
              <a:t>ξατομίκ</a:t>
            </a:r>
            <a:r>
              <a:rPr lang="el-GR" altLang="en-US" sz="2200" dirty="0"/>
              <a:t>ευση</a:t>
            </a:r>
            <a:r>
              <a:rPr kumimoji="0" lang="en-US" altLang="en-US" sz="2200" b="0" i="0" u="none" strike="noStrike" cap="none" normalizeH="0" baseline="0" dirty="0">
                <a:ln>
                  <a:noFill/>
                </a:ln>
                <a:solidFill>
                  <a:schemeClr val="tx1"/>
                </a:solidFill>
                <a:effectLst/>
              </a:rPr>
              <a:t> των μεθόδων</a:t>
            </a:r>
            <a:r>
              <a:rPr kumimoji="0" lang="el-GR" altLang="en-US" sz="2200" b="0" i="0" u="none" strike="noStrike" cap="none" normalizeH="0" baseline="0" dirty="0">
                <a:ln>
                  <a:noFill/>
                </a:ln>
                <a:solidFill>
                  <a:schemeClr val="tx1"/>
                </a:solidFill>
                <a:effectLst/>
              </a:rPr>
              <a:t> με βάση και άλλα χαρακτηριστικά</a:t>
            </a:r>
            <a:r>
              <a:rPr lang="el-GR" altLang="en-US" sz="2200" dirty="0"/>
              <a:t> που μπορούν να παρουσιάζουν οι χρονοσειρές</a:t>
            </a:r>
            <a:r>
              <a:rPr kumimoji="0" lang="el-GR" altLang="en-US" sz="2200" b="0" i="0" u="none" strike="noStrike" cap="none" normalizeH="0" baseline="0" dirty="0">
                <a:ln>
                  <a:noFill/>
                </a:ln>
                <a:solidFill>
                  <a:schemeClr val="tx1"/>
                </a:solidFill>
                <a:effectLst/>
              </a:rPr>
              <a:t> όπως:</a:t>
            </a:r>
          </a:p>
          <a:p>
            <a:pPr marL="0" marR="0" lvl="0" indent="0" algn="l" defTabSz="914400" rtl="0" eaLnBrk="0" fontAlgn="base" latinLnBrk="0" hangingPunct="0">
              <a:lnSpc>
                <a:spcPct val="100000"/>
              </a:lnSpc>
              <a:spcBef>
                <a:spcPct val="0"/>
              </a:spcBef>
              <a:spcAft>
                <a:spcPct val="0"/>
              </a:spcAft>
              <a:buClrTx/>
              <a:buSzTx/>
              <a:tabLst/>
            </a:pPr>
            <a:endParaRPr kumimoji="0" lang="el-GR" altLang="en-US" sz="2200" b="0" i="0" u="none" strike="noStrike" cap="none" normalizeH="0" baseline="0" dirty="0">
              <a:ln>
                <a:noFill/>
              </a:ln>
              <a:solidFill>
                <a:schemeClr val="tx1"/>
              </a:solidFill>
              <a:effectLst/>
            </a:endParaRPr>
          </a:p>
        </p:txBody>
      </p:sp>
      <p:sp>
        <p:nvSpPr>
          <p:cNvPr id="11" name="Θέση περιεχομένου 2">
            <a:extLst>
              <a:ext uri="{FF2B5EF4-FFF2-40B4-BE49-F238E27FC236}">
                <a16:creationId xmlns:a16="http://schemas.microsoft.com/office/drawing/2014/main" id="{71529379-A268-FF8E-DFEC-976EC6ED9D03}"/>
              </a:ext>
            </a:extLst>
          </p:cNvPr>
          <p:cNvSpPr txBox="1">
            <a:spLocks/>
          </p:cNvSpPr>
          <p:nvPr/>
        </p:nvSpPr>
        <p:spPr>
          <a:xfrm>
            <a:off x="1903933" y="2421040"/>
            <a:ext cx="9521872" cy="3847035"/>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3200" dirty="0">
              <a:solidFill>
                <a:schemeClr val="tx1"/>
              </a:solidFill>
            </a:endParaRPr>
          </a:p>
          <a:p>
            <a:pPr lvl="1"/>
            <a:r>
              <a:rPr lang="el-GR" sz="2200" dirty="0">
                <a:solidFill>
                  <a:schemeClr val="tx1"/>
                </a:solidFill>
              </a:rPr>
              <a:t> </a:t>
            </a:r>
            <a:r>
              <a:rPr lang="el-GR" altLang="en-US" sz="2200" dirty="0">
                <a:solidFill>
                  <a:schemeClr val="tx1"/>
                </a:solidFill>
              </a:rPr>
              <a:t>Ν</a:t>
            </a:r>
            <a:r>
              <a:rPr kumimoji="0" lang="en-US" altLang="en-US" sz="2200" b="0" i="0" u="none" strike="noStrike" cap="none" normalizeH="0" baseline="0" dirty="0">
                <a:ln>
                  <a:noFill/>
                </a:ln>
                <a:solidFill>
                  <a:schemeClr val="tx1"/>
                </a:solidFill>
                <a:effectLst/>
              </a:rPr>
              <a:t>α </a:t>
            </a:r>
            <a:r>
              <a:rPr kumimoji="0" lang="el-GR" altLang="en-US" sz="2200" b="0" i="0" u="none" strike="noStrike" cap="none" normalizeH="0" baseline="0" dirty="0">
                <a:ln>
                  <a:noFill/>
                </a:ln>
                <a:solidFill>
                  <a:schemeClr val="tx1"/>
                </a:solidFill>
                <a:effectLst/>
              </a:rPr>
              <a:t>δια</a:t>
            </a:r>
            <a:r>
              <a:rPr lang="el-GR" altLang="en-US" sz="2200" dirty="0">
                <a:solidFill>
                  <a:schemeClr val="tx1"/>
                </a:solidFill>
              </a:rPr>
              <a:t>χειρίζονται</a:t>
            </a:r>
            <a:r>
              <a:rPr kumimoji="0" lang="en-US" altLang="en-US" sz="2200" b="0" i="0" u="none" strike="noStrike" cap="none" normalizeH="0" baseline="0" dirty="0">
                <a:ln>
                  <a:noFill/>
                </a:ln>
                <a:solidFill>
                  <a:schemeClr val="tx1"/>
                </a:solidFill>
                <a:effectLst/>
              </a:rPr>
              <a:t> </a:t>
            </a:r>
            <a:r>
              <a:rPr kumimoji="0" lang="en-US" altLang="en-US" sz="2200" b="1" i="0" u="none" strike="noStrike" cap="none" normalizeH="0" baseline="0" dirty="0">
                <a:ln>
                  <a:noFill/>
                </a:ln>
                <a:solidFill>
                  <a:schemeClr val="accent5">
                    <a:lumMod val="50000"/>
                  </a:schemeClr>
                </a:solidFill>
                <a:effectLst/>
              </a:rPr>
              <a:t>χρονοσειρές </a:t>
            </a:r>
            <a:r>
              <a:rPr lang="el-GR" altLang="en-US" sz="2200" b="1" dirty="0">
                <a:solidFill>
                  <a:schemeClr val="accent5">
                    <a:lumMod val="50000"/>
                  </a:schemeClr>
                </a:solidFill>
              </a:rPr>
              <a:t>πολλών</a:t>
            </a:r>
            <a:r>
              <a:rPr kumimoji="0" lang="en-US" altLang="en-US" sz="2200" b="1" i="0" u="none" strike="noStrike" cap="none" normalizeH="0" baseline="0" dirty="0">
                <a:ln>
                  <a:noFill/>
                </a:ln>
                <a:solidFill>
                  <a:schemeClr val="accent5">
                    <a:lumMod val="50000"/>
                  </a:schemeClr>
                </a:solidFill>
                <a:effectLst/>
              </a:rPr>
              <a:t> </a:t>
            </a:r>
            <a:r>
              <a:rPr kumimoji="0" lang="el-GR" altLang="en-US" sz="2200" b="1" i="0" u="none" strike="noStrike" cap="none" normalizeH="0" baseline="0" dirty="0">
                <a:ln>
                  <a:noFill/>
                </a:ln>
                <a:solidFill>
                  <a:schemeClr val="accent5">
                    <a:lumMod val="50000"/>
                  </a:schemeClr>
                </a:solidFill>
                <a:effectLst/>
              </a:rPr>
              <a:t>διαστάσεων</a:t>
            </a:r>
            <a:r>
              <a:rPr kumimoji="0" lang="en-US" altLang="en-US" sz="2200" b="1" i="0" u="none" strike="noStrike" cap="none" normalizeH="0" baseline="0" dirty="0">
                <a:ln>
                  <a:noFill/>
                </a:ln>
                <a:solidFill>
                  <a:schemeClr val="accent5">
                    <a:lumMod val="50000"/>
                  </a:schemeClr>
                </a:solidFill>
                <a:effectLst/>
              </a:rPr>
              <a:t> </a:t>
            </a:r>
            <a:r>
              <a:rPr kumimoji="0" lang="en-US" altLang="en-US" sz="2200" b="0" i="0" u="none" strike="noStrike" cap="none" normalizeH="0" baseline="0" dirty="0">
                <a:ln>
                  <a:noFill/>
                </a:ln>
                <a:solidFill>
                  <a:schemeClr val="tx1"/>
                </a:solidFill>
                <a:effectLst/>
              </a:rPr>
              <a:t>(π.χ., </a:t>
            </a:r>
            <a:r>
              <a:rPr lang="el-GR" altLang="en-US" sz="2200" dirty="0">
                <a:solidFill>
                  <a:schemeClr val="tx1"/>
                </a:solidFill>
              </a:rPr>
              <a:t>δεδομένα</a:t>
            </a:r>
            <a:r>
              <a:rPr kumimoji="0" lang="en-US" altLang="en-US" sz="2200" b="0" i="0" u="none" strike="noStrike" cap="none" normalizeH="0" baseline="0" dirty="0">
                <a:ln>
                  <a:noFill/>
                </a:ln>
                <a:solidFill>
                  <a:schemeClr val="tx1"/>
                </a:solidFill>
                <a:effectLst/>
              </a:rPr>
              <a:t> από αισθητήρες που συλλέγουν πολλούς τύπους πληροφοριών ταυτόχρονα).</a:t>
            </a:r>
            <a:endParaRPr kumimoji="0" lang="el-GR" altLang="en-US" sz="2200" b="0" i="0" u="none" strike="noStrike" cap="none" normalizeH="0" baseline="0" dirty="0">
              <a:ln>
                <a:noFill/>
              </a:ln>
              <a:solidFill>
                <a:schemeClr val="tx1"/>
              </a:solidFill>
              <a:effectLst/>
            </a:endParaRPr>
          </a:p>
          <a:p>
            <a:pPr marL="457200" lvl="1" indent="0">
              <a:buNone/>
            </a:pPr>
            <a:endParaRPr lang="el-GR" sz="2200" dirty="0">
              <a:solidFill>
                <a:schemeClr val="tx1"/>
              </a:solidFill>
            </a:endParaRPr>
          </a:p>
          <a:p>
            <a:pPr lvl="1"/>
            <a:r>
              <a:rPr lang="el-GR" sz="2200" dirty="0">
                <a:solidFill>
                  <a:schemeClr val="tx1"/>
                </a:solidFill>
              </a:rPr>
              <a:t> </a:t>
            </a:r>
            <a:r>
              <a:rPr lang="el-GR" altLang="en-US" sz="2200" dirty="0">
                <a:solidFill>
                  <a:schemeClr val="tx1"/>
                </a:solidFill>
              </a:rPr>
              <a:t>Η μέθοδος </a:t>
            </a:r>
            <a:r>
              <a:rPr lang="en-GB" altLang="en-US" sz="2200" dirty="0">
                <a:solidFill>
                  <a:schemeClr val="tx1"/>
                </a:solidFill>
              </a:rPr>
              <a:t>MVM </a:t>
            </a:r>
            <a:r>
              <a:rPr lang="el-GR" altLang="en-US" sz="2200" dirty="0">
                <a:solidFill>
                  <a:schemeClr val="tx1"/>
                </a:solidFill>
              </a:rPr>
              <a:t>παρουσίαστηκε ως βέλτιστη αλλά</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δοκιμάστηκε</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σε</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εφαρμογές </a:t>
            </a:r>
            <a:r>
              <a:rPr lang="el-GR" altLang="en-US" sz="2200" dirty="0">
                <a:solidFill>
                  <a:schemeClr val="tx1"/>
                </a:solidFill>
              </a:rPr>
              <a:t>μ</a:t>
            </a:r>
            <a:r>
              <a:rPr kumimoji="0" lang="el-GR" altLang="en-US" sz="2200" b="0" i="0" u="none" strike="noStrike" cap="none" normalizeH="0" baseline="0" dirty="0">
                <a:ln>
                  <a:noFill/>
                </a:ln>
                <a:solidFill>
                  <a:schemeClr val="tx1"/>
                </a:solidFill>
                <a:effectLst/>
              </a:rPr>
              <a:t>ε </a:t>
            </a:r>
            <a:r>
              <a:rPr lang="el-GR" altLang="en-US" sz="2200" dirty="0">
                <a:solidFill>
                  <a:schemeClr val="tx1"/>
                </a:solidFill>
              </a:rPr>
              <a:t>μονοδιάστατες</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χρονο</a:t>
            </a:r>
            <a:r>
              <a:rPr kumimoji="0" lang="en-US" altLang="en-US" sz="2200" b="0" i="0" u="none" strike="noStrike" cap="none" normalizeH="0" baseline="0" dirty="0">
                <a:ln>
                  <a:noFill/>
                </a:ln>
                <a:solidFill>
                  <a:schemeClr val="tx1"/>
                </a:solidFill>
                <a:effectLst/>
              </a:rPr>
              <a:t>σειρές. Στην </a:t>
            </a:r>
            <a:r>
              <a:rPr kumimoji="0" lang="el-GR" altLang="en-US" sz="2200" b="0" i="0" u="none" strike="noStrike" cap="none" normalizeH="0" baseline="0" dirty="0">
                <a:ln>
                  <a:noFill/>
                </a:ln>
                <a:solidFill>
                  <a:schemeClr val="tx1"/>
                </a:solidFill>
                <a:effectLst/>
              </a:rPr>
              <a:t>πράξη</a:t>
            </a:r>
            <a:r>
              <a:rPr kumimoji="0" lang="en-US" altLang="en-US" sz="2200" b="0" i="0" u="none" strike="noStrike" cap="none" normalizeH="0" baseline="0" dirty="0">
                <a:ln>
                  <a:noFill/>
                </a:ln>
                <a:solidFill>
                  <a:schemeClr val="tx1"/>
                </a:solidFill>
                <a:effectLst/>
              </a:rPr>
              <a:t>, όμως, </a:t>
            </a:r>
            <a:r>
              <a:rPr kumimoji="0" lang="el-GR" altLang="en-US" sz="2200" b="0" i="0" u="none" strike="noStrike" cap="none" normalizeH="0" baseline="0" dirty="0">
                <a:ln>
                  <a:noFill/>
                </a:ln>
                <a:solidFill>
                  <a:schemeClr val="tx1"/>
                </a:solidFill>
                <a:effectLst/>
              </a:rPr>
              <a:t>πολλά</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προβλήματα</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απαιτούν</a:t>
            </a:r>
            <a:r>
              <a:rPr kumimoji="0" lang="en-US" altLang="en-US" sz="2200" b="0" i="0" u="none" strike="noStrike" cap="none" normalizeH="0" baseline="0" dirty="0">
                <a:ln>
                  <a:noFill/>
                </a:ln>
                <a:solidFill>
                  <a:schemeClr val="tx1"/>
                </a:solidFill>
                <a:effectLst/>
              </a:rPr>
              <a:t> </a:t>
            </a:r>
            <a:r>
              <a:rPr kumimoji="0" lang="el-GR" altLang="en-US" sz="2200" b="0" i="0" u="none" strike="noStrike" cap="none" normalizeH="0" baseline="0" dirty="0">
                <a:ln>
                  <a:noFill/>
                </a:ln>
                <a:solidFill>
                  <a:schemeClr val="tx1"/>
                </a:solidFill>
                <a:effectLst/>
              </a:rPr>
              <a:t>πολυδιάστατες </a:t>
            </a:r>
            <a:r>
              <a:rPr lang="el-GR" altLang="en-US" sz="2200" dirty="0">
                <a:solidFill>
                  <a:schemeClr val="tx1"/>
                </a:solidFill>
              </a:rPr>
              <a:t>προσεγγίσεις</a:t>
            </a:r>
            <a:r>
              <a:rPr kumimoji="0" lang="el-GR" altLang="en-US" sz="2200" b="0" i="0" u="none" strike="noStrike" cap="none" normalizeH="0" baseline="0" dirty="0">
                <a:ln>
                  <a:noFill/>
                </a:ln>
                <a:solidFill>
                  <a:schemeClr val="tx1"/>
                </a:solidFill>
                <a:effectLst/>
              </a:rPr>
              <a:t>.</a:t>
            </a:r>
            <a:endParaRPr kumimoji="0" lang="en-US" altLang="en-US" sz="2200" b="0" i="0" u="none" strike="noStrike" cap="none" normalizeH="0" baseline="0" dirty="0">
              <a:ln>
                <a:noFill/>
              </a:ln>
              <a:solidFill>
                <a:schemeClr val="tx1"/>
              </a:solidFill>
              <a:effectLst/>
            </a:endParaRPr>
          </a:p>
          <a:p>
            <a:pPr lvl="1"/>
            <a:endParaRPr lang="en-GB" sz="2000" b="1" dirty="0">
              <a:solidFill>
                <a:schemeClr val="accent4">
                  <a:lumMod val="50000"/>
                </a:schemeClr>
              </a:solidFill>
            </a:endParaRPr>
          </a:p>
        </p:txBody>
      </p:sp>
    </p:spTree>
    <p:extLst>
      <p:ext uri="{BB962C8B-B14F-4D97-AF65-F5344CB8AC3E}">
        <p14:creationId xmlns:p14="http://schemas.microsoft.com/office/powerpoint/2010/main" val="479036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72ACDF-21D6-330D-6564-6AD2C9E3F72A}"/>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0EC4875-4532-D5C9-9636-7E7860D81D1A}"/>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25</a:t>
            </a:fld>
            <a:endParaRPr lang="el-GR" dirty="0"/>
          </a:p>
        </p:txBody>
      </p:sp>
      <p:sp>
        <p:nvSpPr>
          <p:cNvPr id="12" name="Θέση περιεχομένου 2">
            <a:extLst>
              <a:ext uri="{FF2B5EF4-FFF2-40B4-BE49-F238E27FC236}">
                <a16:creationId xmlns:a16="http://schemas.microsoft.com/office/drawing/2014/main" id="{AD290150-C27B-6E59-63FE-2D149645DB64}"/>
              </a:ext>
            </a:extLst>
          </p:cNvPr>
          <p:cNvSpPr>
            <a:spLocks noGrp="1"/>
          </p:cNvSpPr>
          <p:nvPr>
            <p:ph idx="1"/>
          </p:nvPr>
        </p:nvSpPr>
        <p:spPr>
          <a:xfrm>
            <a:off x="1780843" y="787782"/>
            <a:ext cx="6819055" cy="568379"/>
          </a:xfrm>
        </p:spPr>
        <p:txBody>
          <a:bodyPr>
            <a:noAutofit/>
          </a:bodyPr>
          <a:lstStyle/>
          <a:p>
            <a:pPr marL="0" indent="0">
              <a:buFont typeface="Wingdings 3" charset="2"/>
              <a:buNone/>
            </a:pPr>
            <a:r>
              <a:rPr lang="el-GR" sz="2200" b="1" dirty="0"/>
              <a:t>Τελικά τι συμπεράσματα παίρνουμε;</a:t>
            </a:r>
          </a:p>
        </p:txBody>
      </p:sp>
      <p:sp>
        <p:nvSpPr>
          <p:cNvPr id="2" name="Θέση περιεχομένου 2">
            <a:extLst>
              <a:ext uri="{FF2B5EF4-FFF2-40B4-BE49-F238E27FC236}">
                <a16:creationId xmlns:a16="http://schemas.microsoft.com/office/drawing/2014/main" id="{0F5EE604-B262-5093-9FAF-ABDA73F4BA85}"/>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GB" sz="2000" dirty="0">
              <a:solidFill>
                <a:schemeClr val="tx1"/>
              </a:solidFill>
            </a:endParaRPr>
          </a:p>
        </p:txBody>
      </p:sp>
      <p:sp>
        <p:nvSpPr>
          <p:cNvPr id="16" name="Τίτλος 1">
            <a:extLst>
              <a:ext uri="{FF2B5EF4-FFF2-40B4-BE49-F238E27FC236}">
                <a16:creationId xmlns:a16="http://schemas.microsoft.com/office/drawing/2014/main" id="{87B41804-8039-71A0-24DE-A84B2E66DBB7}"/>
              </a:ext>
            </a:extLst>
          </p:cNvPr>
          <p:cNvSpPr txBox="1">
            <a:spLocks/>
          </p:cNvSpPr>
          <p:nvPr/>
        </p:nvSpPr>
        <p:spPr>
          <a:xfrm>
            <a:off x="8738620" y="193785"/>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ΕΠΙΛΟΓΟΣ</a:t>
            </a:r>
            <a:endParaRPr lang="el-GR" sz="1800" dirty="0"/>
          </a:p>
          <a:p>
            <a:endParaRPr lang="el-GR" sz="1800" dirty="0"/>
          </a:p>
        </p:txBody>
      </p:sp>
      <p:sp>
        <p:nvSpPr>
          <p:cNvPr id="7" name="Rectangle 2">
            <a:extLst>
              <a:ext uri="{FF2B5EF4-FFF2-40B4-BE49-F238E27FC236}">
                <a16:creationId xmlns:a16="http://schemas.microsoft.com/office/drawing/2014/main" id="{D60B84B2-9AAF-E534-5639-73735DBD56F9}"/>
              </a:ext>
            </a:extLst>
          </p:cNvPr>
          <p:cNvSpPr>
            <a:spLocks noChangeArrowheads="1"/>
          </p:cNvSpPr>
          <p:nvPr/>
        </p:nvSpPr>
        <p:spPr bwMode="auto">
          <a:xfrm rot="10800000" flipV="1">
            <a:off x="1847954" y="961127"/>
            <a:ext cx="8992713"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r>
              <a:rPr lang="el-GR" sz="2200" dirty="0"/>
              <a:t>Η MVM είναι μια ισχυρή μέθοδος για την ελαστική αντιστοίχιση χρονοσειρών, καθώς:</a:t>
            </a:r>
          </a:p>
          <a:p>
            <a:endParaRPr lang="el-GR" sz="2200" dirty="0"/>
          </a:p>
          <a:p>
            <a:pPr>
              <a:buFont typeface="+mj-lt"/>
              <a:buAutoNum type="arabicPeriod"/>
            </a:pPr>
            <a:endParaRPr lang="el-GR" sz="2200" dirty="0"/>
          </a:p>
          <a:p>
            <a:pPr>
              <a:buFont typeface="+mj-lt"/>
              <a:buAutoNum type="arabicPeriod"/>
            </a:pPr>
            <a:endParaRPr lang="el-GR" sz="2200" dirty="0"/>
          </a:p>
          <a:p>
            <a:pPr>
              <a:buFont typeface="+mj-lt"/>
              <a:buAutoNum type="arabicPeriod"/>
            </a:pPr>
            <a:endParaRPr lang="el-GR" sz="2200" dirty="0"/>
          </a:p>
          <a:p>
            <a:pPr>
              <a:buFont typeface="+mj-lt"/>
              <a:buAutoNum type="arabicPeriod"/>
            </a:pPr>
            <a:endParaRPr lang="el-GR" sz="2200" dirty="0"/>
          </a:p>
          <a:p>
            <a:pPr>
              <a:buFont typeface="+mj-lt"/>
              <a:buAutoNum type="arabicPeriod"/>
            </a:pPr>
            <a:endParaRPr lang="el-GR" sz="2200" dirty="0"/>
          </a:p>
          <a:p>
            <a:endParaRPr lang="el-GR" sz="2200" dirty="0"/>
          </a:p>
          <a:p>
            <a:endParaRPr lang="el-GR" sz="2200" dirty="0"/>
          </a:p>
          <a:p>
            <a:r>
              <a:rPr lang="el-GR" sz="2200" dirty="0"/>
              <a:t>Η μέθοδος είναι ιδανική για εφαρμογές όπου η ακρίβεια είναι κρίσιμη, αλλά οι υπολογιστικές απαιτήσεις πρέπει να ληφθούν υπόψη για μεγάλα σύνολα δεδομένων.</a:t>
            </a:r>
          </a:p>
          <a:p>
            <a:pPr marL="0" marR="0" lvl="0" indent="0" algn="l" defTabSz="914400" rtl="0" eaLnBrk="0" fontAlgn="base" latinLnBrk="0" hangingPunct="0">
              <a:lnSpc>
                <a:spcPct val="100000"/>
              </a:lnSpc>
              <a:spcBef>
                <a:spcPct val="0"/>
              </a:spcBef>
              <a:spcAft>
                <a:spcPct val="0"/>
              </a:spcAft>
              <a:buClrTx/>
              <a:buSzTx/>
              <a:tabLst/>
            </a:pPr>
            <a:endParaRPr kumimoji="0" lang="el-GR" altLang="en-US" sz="2200" b="0" i="0" u="none" strike="noStrike" cap="none" normalizeH="0" baseline="0" dirty="0">
              <a:ln>
                <a:noFill/>
              </a:ln>
              <a:solidFill>
                <a:schemeClr val="tx1"/>
              </a:solidFill>
              <a:effectLst/>
            </a:endParaRPr>
          </a:p>
        </p:txBody>
      </p:sp>
      <p:sp>
        <p:nvSpPr>
          <p:cNvPr id="11" name="Θέση περιεχομένου 2">
            <a:extLst>
              <a:ext uri="{FF2B5EF4-FFF2-40B4-BE49-F238E27FC236}">
                <a16:creationId xmlns:a16="http://schemas.microsoft.com/office/drawing/2014/main" id="{0CE01D60-5B46-D082-D646-2D5BFF6C614E}"/>
              </a:ext>
            </a:extLst>
          </p:cNvPr>
          <p:cNvSpPr txBox="1">
            <a:spLocks/>
          </p:cNvSpPr>
          <p:nvPr/>
        </p:nvSpPr>
        <p:spPr>
          <a:xfrm>
            <a:off x="2086714" y="2090659"/>
            <a:ext cx="9521872" cy="2201171"/>
          </a:xfrm>
          <a:prstGeom prst="rect">
            <a:avLst/>
          </a:prstGeom>
          <a:ln>
            <a:noFill/>
          </a:ln>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l-GR" sz="3200" dirty="0">
              <a:solidFill>
                <a:schemeClr val="tx1"/>
              </a:solidFill>
            </a:endParaRPr>
          </a:p>
          <a:p>
            <a:pPr lvl="1"/>
            <a:r>
              <a:rPr lang="el-GR" sz="2600" dirty="0">
                <a:solidFill>
                  <a:schemeClr val="tx1"/>
                </a:solidFill>
              </a:rPr>
              <a:t> Κ</a:t>
            </a:r>
            <a:r>
              <a:rPr lang="el-GR" sz="2600" b="0" i="0" dirty="0">
                <a:solidFill>
                  <a:schemeClr val="tx1"/>
                </a:solidFill>
                <a:effectLst/>
              </a:rPr>
              <a:t>αθορίζει αυτόματα εάν η χρονοσειρά </a:t>
            </a:r>
            <a:r>
              <a:rPr lang="en-GB" sz="2600" b="0" i="0" dirty="0">
                <a:solidFill>
                  <a:schemeClr val="tx1"/>
                </a:solidFill>
                <a:effectLst/>
              </a:rPr>
              <a:t>query</a:t>
            </a:r>
            <a:r>
              <a:rPr lang="el-GR" sz="2600" b="0" i="0" dirty="0">
                <a:solidFill>
                  <a:schemeClr val="tx1"/>
                </a:solidFill>
                <a:effectLst/>
              </a:rPr>
              <a:t> ταιριάζει καλύτερα με ολόκληρη την </a:t>
            </a:r>
            <a:r>
              <a:rPr lang="el-GR" sz="2600" dirty="0">
                <a:solidFill>
                  <a:schemeClr val="tx1"/>
                </a:solidFill>
              </a:rPr>
              <a:t>χρονοσειρά </a:t>
            </a:r>
            <a:r>
              <a:rPr lang="en-GB" sz="2600" dirty="0">
                <a:solidFill>
                  <a:schemeClr val="tx1"/>
                </a:solidFill>
              </a:rPr>
              <a:t>target</a:t>
            </a:r>
            <a:r>
              <a:rPr lang="el-GR" sz="2600" b="0" i="0" dirty="0">
                <a:solidFill>
                  <a:schemeClr val="tx1"/>
                </a:solidFill>
                <a:effectLst/>
              </a:rPr>
              <a:t> ή</a:t>
            </a:r>
            <a:r>
              <a:rPr lang="en-GB" sz="2600" dirty="0">
                <a:solidFill>
                  <a:schemeClr val="tx1"/>
                </a:solidFill>
              </a:rPr>
              <a:t> </a:t>
            </a:r>
            <a:r>
              <a:rPr lang="el-GR" sz="2600" dirty="0">
                <a:solidFill>
                  <a:schemeClr val="tx1"/>
                </a:solidFill>
              </a:rPr>
              <a:t>τμήμα της</a:t>
            </a:r>
          </a:p>
          <a:p>
            <a:pPr lvl="1"/>
            <a:r>
              <a:rPr lang="el-GR" sz="2600" dirty="0">
                <a:solidFill>
                  <a:schemeClr val="tx1"/>
                </a:solidFill>
              </a:rPr>
              <a:t> Είναι ανθεκτική σε θόρυβο και εξωτερικές τιμές (</a:t>
            </a:r>
            <a:r>
              <a:rPr lang="en-GB" sz="2600" dirty="0">
                <a:solidFill>
                  <a:schemeClr val="tx1"/>
                </a:solidFill>
              </a:rPr>
              <a:t>outliers)</a:t>
            </a:r>
          </a:p>
          <a:p>
            <a:pPr lvl="1"/>
            <a:r>
              <a:rPr lang="el-GR" sz="2600" dirty="0">
                <a:solidFill>
                  <a:schemeClr val="tx1"/>
                </a:solidFill>
              </a:rPr>
              <a:t> Πετυχαίνει ανώτερη απόδοση ταξινόμησης σε διαφορετικά σύνολα δεδομένων</a:t>
            </a:r>
            <a:endParaRPr lang="en-GB" sz="2600" dirty="0">
              <a:solidFill>
                <a:schemeClr val="tx1"/>
              </a:solidFill>
            </a:endParaRPr>
          </a:p>
          <a:p>
            <a:pPr lvl="1"/>
            <a:endParaRPr lang="en-GB" sz="2400" b="1" dirty="0">
              <a:solidFill>
                <a:schemeClr val="tx1"/>
              </a:solidFill>
            </a:endParaRPr>
          </a:p>
        </p:txBody>
      </p:sp>
    </p:spTree>
    <p:extLst>
      <p:ext uri="{BB962C8B-B14F-4D97-AF65-F5344CB8AC3E}">
        <p14:creationId xmlns:p14="http://schemas.microsoft.com/office/powerpoint/2010/main" val="231313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68776-3B65-E85D-B4C3-7B4429870026}"/>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9D9D27B-5F65-5965-245C-B50090D66B33}"/>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26</a:t>
            </a:fld>
            <a:endParaRPr lang="el-GR" dirty="0"/>
          </a:p>
        </p:txBody>
      </p:sp>
      <p:sp>
        <p:nvSpPr>
          <p:cNvPr id="16" name="Τίτλος 1">
            <a:extLst>
              <a:ext uri="{FF2B5EF4-FFF2-40B4-BE49-F238E27FC236}">
                <a16:creationId xmlns:a16="http://schemas.microsoft.com/office/drawing/2014/main" id="{74E3DD12-53F1-6C80-12F0-4DDE28360606}"/>
              </a:ext>
            </a:extLst>
          </p:cNvPr>
          <p:cNvSpPr txBox="1">
            <a:spLocks/>
          </p:cNvSpPr>
          <p:nvPr/>
        </p:nvSpPr>
        <p:spPr>
          <a:xfrm>
            <a:off x="8750391" y="295412"/>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ΑΝΑΦΟΡΕΣ</a:t>
            </a:r>
            <a:endParaRPr lang="el-GR" sz="1800" dirty="0"/>
          </a:p>
          <a:p>
            <a:endParaRPr lang="el-GR" sz="1800" dirty="0"/>
          </a:p>
        </p:txBody>
      </p:sp>
      <p:sp>
        <p:nvSpPr>
          <p:cNvPr id="8" name="TextBox 7">
            <a:extLst>
              <a:ext uri="{FF2B5EF4-FFF2-40B4-BE49-F238E27FC236}">
                <a16:creationId xmlns:a16="http://schemas.microsoft.com/office/drawing/2014/main" id="{EFA9324F-53F0-4F22-F0EB-04C88D5B7267}"/>
              </a:ext>
            </a:extLst>
          </p:cNvPr>
          <p:cNvSpPr txBox="1"/>
          <p:nvPr/>
        </p:nvSpPr>
        <p:spPr>
          <a:xfrm>
            <a:off x="3919755" y="3552831"/>
            <a:ext cx="6094602" cy="369332"/>
          </a:xfrm>
          <a:prstGeom prst="rect">
            <a:avLst/>
          </a:prstGeom>
          <a:noFill/>
        </p:spPr>
        <p:txBody>
          <a:bodyPr wrap="square">
            <a:spAutoFit/>
          </a:bodyPr>
          <a:lstStyle/>
          <a:p>
            <a:r>
              <a:rPr lang="en-GB" dirty="0">
                <a:hlinkClick r:id="rId2"/>
              </a:rPr>
              <a:t>time series with outliers - </a:t>
            </a:r>
            <a:r>
              <a:rPr lang="en-GB" dirty="0" err="1">
                <a:hlinkClick r:id="rId2"/>
              </a:rPr>
              <a:t>Αν</a:t>
            </a:r>
            <a:r>
              <a:rPr lang="en-GB" dirty="0">
                <a:hlinkClick r:id="rId2"/>
              </a:rPr>
              <a:t>αζήτηση Εικόνες</a:t>
            </a:r>
            <a:endParaRPr lang="en-GB" dirty="0"/>
          </a:p>
        </p:txBody>
      </p:sp>
      <p:sp>
        <p:nvSpPr>
          <p:cNvPr id="10" name="TextBox 9">
            <a:extLst>
              <a:ext uri="{FF2B5EF4-FFF2-40B4-BE49-F238E27FC236}">
                <a16:creationId xmlns:a16="http://schemas.microsoft.com/office/drawing/2014/main" id="{AD134A9C-222C-13E8-D0A6-A3E7C63E4CF1}"/>
              </a:ext>
            </a:extLst>
          </p:cNvPr>
          <p:cNvSpPr txBox="1"/>
          <p:nvPr/>
        </p:nvSpPr>
        <p:spPr>
          <a:xfrm>
            <a:off x="5510143" y="4186719"/>
            <a:ext cx="6094602" cy="369332"/>
          </a:xfrm>
          <a:prstGeom prst="rect">
            <a:avLst/>
          </a:prstGeom>
          <a:noFill/>
        </p:spPr>
        <p:txBody>
          <a:bodyPr wrap="square">
            <a:spAutoFit/>
          </a:bodyPr>
          <a:lstStyle/>
          <a:p>
            <a:r>
              <a:rPr lang="en-GB" dirty="0">
                <a:hlinkClick r:id="rId3"/>
              </a:rPr>
              <a:t>PKDD05.pdf</a:t>
            </a:r>
            <a:endParaRPr lang="en-GB" dirty="0"/>
          </a:p>
        </p:txBody>
      </p:sp>
      <p:sp>
        <p:nvSpPr>
          <p:cNvPr id="13" name="TextBox 12">
            <a:extLst>
              <a:ext uri="{FF2B5EF4-FFF2-40B4-BE49-F238E27FC236}">
                <a16:creationId xmlns:a16="http://schemas.microsoft.com/office/drawing/2014/main" id="{230BBC4A-034C-00EC-BE1F-7AA7733B0B3D}"/>
              </a:ext>
            </a:extLst>
          </p:cNvPr>
          <p:cNvSpPr txBox="1"/>
          <p:nvPr/>
        </p:nvSpPr>
        <p:spPr>
          <a:xfrm>
            <a:off x="3619352" y="3552831"/>
            <a:ext cx="401072" cy="369332"/>
          </a:xfrm>
          <a:prstGeom prst="rect">
            <a:avLst/>
          </a:prstGeom>
          <a:noFill/>
        </p:spPr>
        <p:txBody>
          <a:bodyPr wrap="none" rtlCol="0">
            <a:spAutoFit/>
          </a:bodyPr>
          <a:lstStyle/>
          <a:p>
            <a:r>
              <a:rPr lang="el-GR" dirty="0"/>
              <a:t>1)</a:t>
            </a:r>
            <a:endParaRPr lang="en-GB" dirty="0"/>
          </a:p>
        </p:txBody>
      </p:sp>
      <p:sp>
        <p:nvSpPr>
          <p:cNvPr id="14" name="TextBox 13">
            <a:extLst>
              <a:ext uri="{FF2B5EF4-FFF2-40B4-BE49-F238E27FC236}">
                <a16:creationId xmlns:a16="http://schemas.microsoft.com/office/drawing/2014/main" id="{B6F657DF-8743-3EA1-ACBF-2DF15396749E}"/>
              </a:ext>
            </a:extLst>
          </p:cNvPr>
          <p:cNvSpPr txBox="1"/>
          <p:nvPr/>
        </p:nvSpPr>
        <p:spPr>
          <a:xfrm>
            <a:off x="5221649" y="4186719"/>
            <a:ext cx="401072" cy="369332"/>
          </a:xfrm>
          <a:prstGeom prst="rect">
            <a:avLst/>
          </a:prstGeom>
          <a:noFill/>
        </p:spPr>
        <p:txBody>
          <a:bodyPr wrap="none" rtlCol="0">
            <a:spAutoFit/>
          </a:bodyPr>
          <a:lstStyle/>
          <a:p>
            <a:r>
              <a:rPr lang="el-GR" dirty="0"/>
              <a:t>2)</a:t>
            </a:r>
            <a:endParaRPr lang="en-GB" dirty="0"/>
          </a:p>
        </p:txBody>
      </p:sp>
      <p:sp>
        <p:nvSpPr>
          <p:cNvPr id="15" name="TextBox 14">
            <a:extLst>
              <a:ext uri="{FF2B5EF4-FFF2-40B4-BE49-F238E27FC236}">
                <a16:creationId xmlns:a16="http://schemas.microsoft.com/office/drawing/2014/main" id="{FC9E33B7-7AA2-484E-DB0F-92FA51165A48}"/>
              </a:ext>
            </a:extLst>
          </p:cNvPr>
          <p:cNvSpPr txBox="1"/>
          <p:nvPr/>
        </p:nvSpPr>
        <p:spPr>
          <a:xfrm>
            <a:off x="3250237" y="1531489"/>
            <a:ext cx="6061746" cy="830997"/>
          </a:xfrm>
          <a:prstGeom prst="rect">
            <a:avLst/>
          </a:prstGeom>
          <a:noFill/>
        </p:spPr>
        <p:txBody>
          <a:bodyPr wrap="square" rtlCol="0">
            <a:spAutoFit/>
          </a:bodyPr>
          <a:lstStyle/>
          <a:p>
            <a:r>
              <a:rPr lang="el-GR" sz="4800" dirty="0"/>
              <a:t>ΤΕΛΟΣ ΠΑΡΟΥΣΙΑΣΗΣ</a:t>
            </a:r>
            <a:endParaRPr lang="en-GB" sz="4800" dirty="0"/>
          </a:p>
        </p:txBody>
      </p:sp>
      <p:sp>
        <p:nvSpPr>
          <p:cNvPr id="17" name="TextBox 16">
            <a:extLst>
              <a:ext uri="{FF2B5EF4-FFF2-40B4-BE49-F238E27FC236}">
                <a16:creationId xmlns:a16="http://schemas.microsoft.com/office/drawing/2014/main" id="{4001D943-85B0-B0B7-E492-73ABE4BB93C8}"/>
              </a:ext>
            </a:extLst>
          </p:cNvPr>
          <p:cNvSpPr txBox="1"/>
          <p:nvPr/>
        </p:nvSpPr>
        <p:spPr>
          <a:xfrm>
            <a:off x="4823669" y="2627042"/>
            <a:ext cx="4085439" cy="646331"/>
          </a:xfrm>
          <a:prstGeom prst="rect">
            <a:avLst/>
          </a:prstGeom>
          <a:noFill/>
        </p:spPr>
        <p:txBody>
          <a:bodyPr wrap="square" rtlCol="0">
            <a:spAutoFit/>
          </a:bodyPr>
          <a:lstStyle/>
          <a:p>
            <a:r>
              <a:rPr lang="el-GR" sz="3600" dirty="0"/>
              <a:t>ΕΡΩΤΗΣΕΙΣ;</a:t>
            </a:r>
            <a:endParaRPr lang="en-GB" sz="3600" dirty="0"/>
          </a:p>
        </p:txBody>
      </p:sp>
      <p:pic>
        <p:nvPicPr>
          <p:cNvPr id="5" name="Εικόνα 4" descr="Σχήμα">
            <a:extLst>
              <a:ext uri="{FF2B5EF4-FFF2-40B4-BE49-F238E27FC236}">
                <a16:creationId xmlns:a16="http://schemas.microsoft.com/office/drawing/2014/main" id="{EE27A709-77B4-864B-93F7-0411DE0C86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64845" y="5029728"/>
            <a:ext cx="433472" cy="313063"/>
          </a:xfrm>
          <a:prstGeom prst="rect">
            <a:avLst/>
          </a:prstGeom>
          <a:noFill/>
          <a:ln>
            <a:noFill/>
          </a:ln>
        </p:spPr>
      </p:pic>
    </p:spTree>
    <p:extLst>
      <p:ext uri="{BB962C8B-B14F-4D97-AF65-F5344CB8AC3E}">
        <p14:creationId xmlns:p14="http://schemas.microsoft.com/office/powerpoint/2010/main" val="250101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84233" y="590844"/>
            <a:ext cx="7202084" cy="5889360"/>
          </a:xfrm>
          <a:ln>
            <a:noFill/>
          </a:ln>
        </p:spPr>
        <p:txBody>
          <a:bodyPr>
            <a:normAutofit lnSpcReduction="10000"/>
          </a:bodyPr>
          <a:lstStyle/>
          <a:p>
            <a:pPr marL="0" indent="0">
              <a:buNone/>
            </a:pPr>
            <a:r>
              <a:rPr lang="el-GR" sz="2400" b="1" dirty="0"/>
              <a:t>Ποια είναι η σημασία του προβλήματος;</a:t>
            </a:r>
          </a:p>
          <a:p>
            <a:pPr marL="0" indent="0">
              <a:buNone/>
            </a:pPr>
            <a:r>
              <a:rPr lang="el-GR" sz="2200" dirty="0">
                <a:solidFill>
                  <a:schemeClr val="tx1"/>
                </a:solidFill>
              </a:rPr>
              <a:t>Η Ελαστική Αντιστοίχιση Χρονοσειρών έχει σπουδαία σημασία καθώς:</a:t>
            </a:r>
          </a:p>
          <a:p>
            <a:pPr marL="0" indent="0">
              <a:buNone/>
            </a:pPr>
            <a:endParaRPr lang="el-GR" sz="2200" b="1" dirty="0">
              <a:solidFill>
                <a:schemeClr val="accent5">
                  <a:lumMod val="50000"/>
                </a:schemeClr>
              </a:solidFill>
            </a:endParaRPr>
          </a:p>
          <a:p>
            <a:pPr lvl="1"/>
            <a:r>
              <a:rPr lang="el-GR" sz="2200" b="1" dirty="0">
                <a:solidFill>
                  <a:schemeClr val="accent5">
                    <a:lumMod val="50000"/>
                  </a:schemeClr>
                </a:solidFill>
              </a:rPr>
              <a:t> </a:t>
            </a:r>
            <a:r>
              <a:rPr lang="en-GB" sz="2200" dirty="0">
                <a:solidFill>
                  <a:schemeClr val="tx1"/>
                </a:solidFill>
              </a:rPr>
              <a:t>H</a:t>
            </a:r>
            <a:r>
              <a:rPr lang="en-GB" sz="2200" b="1" dirty="0">
                <a:solidFill>
                  <a:schemeClr val="tx1"/>
                </a:solidFill>
              </a:rPr>
              <a:t> </a:t>
            </a:r>
            <a:r>
              <a:rPr lang="el-GR" sz="2200" b="1" dirty="0">
                <a:solidFill>
                  <a:schemeClr val="accent5">
                    <a:lumMod val="50000"/>
                  </a:schemeClr>
                </a:solidFill>
              </a:rPr>
              <a:t>μελέτη χρονοσειρών </a:t>
            </a:r>
            <a:r>
              <a:rPr lang="el-GR" sz="2200" dirty="0">
                <a:solidFill>
                  <a:schemeClr val="tx1"/>
                </a:solidFill>
              </a:rPr>
              <a:t>και η εξόρυξη δεδομένων από αυτές, αποτελεί χρήσιμο εργαλείο σε πλήθος από εφαρμογές</a:t>
            </a:r>
            <a:r>
              <a:rPr lang="en-GB" sz="2200" dirty="0">
                <a:solidFill>
                  <a:schemeClr val="tx1"/>
                </a:solidFill>
              </a:rPr>
              <a:t> (</a:t>
            </a:r>
            <a:r>
              <a:rPr lang="el-GR" sz="2200" dirty="0">
                <a:solidFill>
                  <a:schemeClr val="tx1"/>
                </a:solidFill>
              </a:rPr>
              <a:t>επιστήμη, βιομηχανία, αθλητισμός) και τις καθιστά αρκετά διαδεδομένο τύπο δεδομένων</a:t>
            </a:r>
          </a:p>
          <a:p>
            <a:pPr marL="457200" lvl="1" indent="0">
              <a:buNone/>
            </a:pPr>
            <a:endParaRPr lang="el-GR" sz="2200" dirty="0">
              <a:solidFill>
                <a:schemeClr val="tx1"/>
              </a:solidFill>
            </a:endParaRPr>
          </a:p>
          <a:p>
            <a:pPr lvl="1"/>
            <a:r>
              <a:rPr lang="el-GR" sz="2200" dirty="0">
                <a:solidFill>
                  <a:schemeClr val="tx1"/>
                </a:solidFill>
              </a:rPr>
              <a:t>Η </a:t>
            </a:r>
            <a:r>
              <a:rPr lang="el-GR" sz="2200" b="1" dirty="0">
                <a:solidFill>
                  <a:schemeClr val="accent5">
                    <a:lumMod val="50000"/>
                  </a:schemeClr>
                </a:solidFill>
              </a:rPr>
              <a:t>σωστή αντιστοίχιση</a:t>
            </a:r>
            <a:r>
              <a:rPr lang="el-GR" sz="2200" dirty="0">
                <a:solidFill>
                  <a:schemeClr val="accent4">
                    <a:lumMod val="75000"/>
                  </a:schemeClr>
                </a:solidFill>
              </a:rPr>
              <a:t> </a:t>
            </a:r>
            <a:r>
              <a:rPr lang="el-GR" sz="2200" dirty="0">
                <a:solidFill>
                  <a:schemeClr val="tx1"/>
                </a:solidFill>
              </a:rPr>
              <a:t>των χρονοσειρών είναι απαραίτητη προϋπόθεση για τα αποτελέσματα της ανάλυσης. Ιδιαίτερα σημαντικό είναι να εξάγουμε με ακρίβεια τα σημεία αρχής και τέλους ενός τμήματος της χρονοσειράς, το οποίο θα αποτελέσει το </a:t>
            </a:r>
            <a:r>
              <a:rPr lang="en-GB" sz="2200" dirty="0">
                <a:solidFill>
                  <a:schemeClr val="tx1"/>
                </a:solidFill>
              </a:rPr>
              <a:t>pattern </a:t>
            </a:r>
            <a:r>
              <a:rPr lang="el-GR" sz="2200" dirty="0">
                <a:solidFill>
                  <a:schemeClr val="tx1"/>
                </a:solidFill>
              </a:rPr>
              <a:t>που ψάχνουμε στη χρονοσειρά </a:t>
            </a:r>
            <a:r>
              <a:rPr lang="en-GB" sz="2200" dirty="0">
                <a:solidFill>
                  <a:schemeClr val="tx1"/>
                </a:solidFill>
              </a:rPr>
              <a:t>target</a:t>
            </a:r>
            <a:endParaRPr lang="el-GR" sz="2200" dirty="0">
              <a:solidFill>
                <a:schemeClr val="tx1"/>
              </a:solidFill>
            </a:endParaRPr>
          </a:p>
          <a:p>
            <a:pPr lvl="1"/>
            <a:endParaRPr lang="el-GR" sz="2000" b="1" dirty="0">
              <a:solidFill>
                <a:schemeClr val="accent5">
                  <a:lumMod val="50000"/>
                </a:schemeClr>
              </a:solidFill>
            </a:endParaRPr>
          </a:p>
          <a:p>
            <a:pPr lvl="1"/>
            <a:endParaRPr lang="en-GB" sz="2000" b="1" dirty="0">
              <a:solidFill>
                <a:schemeClr val="accent5">
                  <a:lumMod val="50000"/>
                </a:schemeClr>
              </a:solidFill>
            </a:endParaRPr>
          </a:p>
        </p:txBody>
      </p:sp>
      <p:sp>
        <p:nvSpPr>
          <p:cNvPr id="5" name="Slide Number Placeholder 3">
            <a:extLst>
              <a:ext uri="{FF2B5EF4-FFF2-40B4-BE49-F238E27FC236}">
                <a16:creationId xmlns:a16="http://schemas.microsoft.com/office/drawing/2014/main" id="{DF29B494-E77D-6BC7-24EB-1CAE2E7634D2}"/>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3</a:t>
            </a:fld>
            <a:endParaRPr lang="el-GR" dirty="0"/>
          </a:p>
        </p:txBody>
      </p:sp>
      <p:sp>
        <p:nvSpPr>
          <p:cNvPr id="10" name="Τίτλος 1">
            <a:extLst>
              <a:ext uri="{FF2B5EF4-FFF2-40B4-BE49-F238E27FC236}">
                <a16:creationId xmlns:a16="http://schemas.microsoft.com/office/drawing/2014/main" id="{EF8A5F95-94DF-D796-5075-846E05596424}"/>
              </a:ext>
            </a:extLst>
          </p:cNvPr>
          <p:cNvSpPr txBox="1">
            <a:spLocks/>
          </p:cNvSpPr>
          <p:nvPr/>
        </p:nvSpPr>
        <p:spPr>
          <a:xfrm>
            <a:off x="8928937" y="202565"/>
            <a:ext cx="3153751" cy="776559"/>
          </a:xfrm>
          <a:prstGeom prst="rect">
            <a:avLst/>
          </a:prstGeom>
        </p:spPr>
        <p:txBody>
          <a:bodyPr vert="horz" lIns="91440" tIns="45720" rIns="91440" bIns="45720" rtlCol="0" anchor="t">
            <a:normAutofit fontScale="85000" lnSpcReduction="10000"/>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4400" dirty="0"/>
              <a:t>ΕΙΣΑΓΩΓΗ </a:t>
            </a:r>
            <a:r>
              <a:rPr lang="el-GR" sz="2000" dirty="0"/>
              <a:t>(2/3)</a:t>
            </a:r>
            <a:endParaRPr lang="el-GR" sz="4400" dirty="0"/>
          </a:p>
        </p:txBody>
      </p:sp>
      <p:sp>
        <p:nvSpPr>
          <p:cNvPr id="11" name="Ελεύθερη σχεδίαση: Σχήμα 10">
            <a:extLst>
              <a:ext uri="{FF2B5EF4-FFF2-40B4-BE49-F238E27FC236}">
                <a16:creationId xmlns:a16="http://schemas.microsoft.com/office/drawing/2014/main" id="{D717CD30-D026-563C-633F-8008125D4162}"/>
              </a:ext>
            </a:extLst>
          </p:cNvPr>
          <p:cNvSpPr/>
          <p:nvPr/>
        </p:nvSpPr>
        <p:spPr>
          <a:xfrm>
            <a:off x="9581839" y="2939495"/>
            <a:ext cx="1980731" cy="1192057"/>
          </a:xfrm>
          <a:custGeom>
            <a:avLst/>
            <a:gdLst>
              <a:gd name="connsiteX0" fmla="*/ 195 w 1379519"/>
              <a:gd name="connsiteY0" fmla="*/ 611106 h 1192057"/>
              <a:gd name="connsiteX1" fmla="*/ 33751 w 1379519"/>
              <a:gd name="connsiteY1" fmla="*/ 7099 h 1192057"/>
              <a:gd name="connsiteX2" fmla="*/ 209920 w 1379519"/>
              <a:gd name="connsiteY2" fmla="*/ 971833 h 1192057"/>
              <a:gd name="connsiteX3" fmla="*/ 277032 w 1379519"/>
              <a:gd name="connsiteY3" fmla="*/ 728552 h 1192057"/>
              <a:gd name="connsiteX4" fmla="*/ 360922 w 1379519"/>
              <a:gd name="connsiteY4" fmla="*/ 904721 h 1192057"/>
              <a:gd name="connsiteX5" fmla="*/ 360922 w 1379519"/>
              <a:gd name="connsiteY5" fmla="*/ 904721 h 1192057"/>
              <a:gd name="connsiteX6" fmla="*/ 444812 w 1379519"/>
              <a:gd name="connsiteY6" fmla="*/ 518828 h 1192057"/>
              <a:gd name="connsiteX7" fmla="*/ 511924 w 1379519"/>
              <a:gd name="connsiteY7" fmla="*/ 1097668 h 1192057"/>
              <a:gd name="connsiteX8" fmla="*/ 511924 w 1379519"/>
              <a:gd name="connsiteY8" fmla="*/ 1097668 h 1192057"/>
              <a:gd name="connsiteX9" fmla="*/ 679704 w 1379519"/>
              <a:gd name="connsiteY9" fmla="*/ 619495 h 1192057"/>
              <a:gd name="connsiteX10" fmla="*/ 730038 w 1379519"/>
              <a:gd name="connsiteY10" fmla="*/ 1189947 h 1192057"/>
              <a:gd name="connsiteX11" fmla="*/ 839094 w 1379519"/>
              <a:gd name="connsiteY11" fmla="*/ 367826 h 1192057"/>
              <a:gd name="connsiteX12" fmla="*/ 948151 w 1379519"/>
              <a:gd name="connsiteY12" fmla="*/ 845998 h 1192057"/>
              <a:gd name="connsiteX13" fmla="*/ 1032041 w 1379519"/>
              <a:gd name="connsiteY13" fmla="*/ 770497 h 1192057"/>
              <a:gd name="connsiteX14" fmla="*/ 1032041 w 1379519"/>
              <a:gd name="connsiteY14" fmla="*/ 770497 h 1192057"/>
              <a:gd name="connsiteX15" fmla="*/ 1057208 w 1379519"/>
              <a:gd name="connsiteY15" fmla="*/ 653051 h 1192057"/>
              <a:gd name="connsiteX16" fmla="*/ 1057208 w 1379519"/>
              <a:gd name="connsiteY16" fmla="*/ 653051 h 1192057"/>
              <a:gd name="connsiteX17" fmla="*/ 1132709 w 1379519"/>
              <a:gd name="connsiteY17" fmla="*/ 762108 h 1192057"/>
              <a:gd name="connsiteX18" fmla="*/ 1174654 w 1379519"/>
              <a:gd name="connsiteY18" fmla="*/ 703385 h 1192057"/>
              <a:gd name="connsiteX19" fmla="*/ 1375990 w 1379519"/>
              <a:gd name="connsiteY19" fmla="*/ 686607 h 1192057"/>
              <a:gd name="connsiteX20" fmla="*/ 1283711 w 1379519"/>
              <a:gd name="connsiteY20" fmla="*/ 678218 h 119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79519" h="1192057">
                <a:moveTo>
                  <a:pt x="195" y="611106"/>
                </a:moveTo>
                <a:cubicBezTo>
                  <a:pt x="-504" y="279042"/>
                  <a:pt x="-1203" y="-53022"/>
                  <a:pt x="33751" y="7099"/>
                </a:cubicBezTo>
                <a:cubicBezTo>
                  <a:pt x="68705" y="67220"/>
                  <a:pt x="169373" y="851591"/>
                  <a:pt x="209920" y="971833"/>
                </a:cubicBezTo>
                <a:cubicBezTo>
                  <a:pt x="250467" y="1092075"/>
                  <a:pt x="251865" y="739737"/>
                  <a:pt x="277032" y="728552"/>
                </a:cubicBezTo>
                <a:cubicBezTo>
                  <a:pt x="302199" y="717367"/>
                  <a:pt x="360922" y="904721"/>
                  <a:pt x="360922" y="904721"/>
                </a:cubicBezTo>
                <a:lnTo>
                  <a:pt x="360922" y="904721"/>
                </a:lnTo>
                <a:cubicBezTo>
                  <a:pt x="374904" y="840406"/>
                  <a:pt x="419645" y="486670"/>
                  <a:pt x="444812" y="518828"/>
                </a:cubicBezTo>
                <a:cubicBezTo>
                  <a:pt x="469979" y="550986"/>
                  <a:pt x="511924" y="1097668"/>
                  <a:pt x="511924" y="1097668"/>
                </a:cubicBezTo>
                <a:lnTo>
                  <a:pt x="511924" y="1097668"/>
                </a:lnTo>
                <a:cubicBezTo>
                  <a:pt x="539887" y="1017973"/>
                  <a:pt x="643352" y="604115"/>
                  <a:pt x="679704" y="619495"/>
                </a:cubicBezTo>
                <a:cubicBezTo>
                  <a:pt x="716056" y="634875"/>
                  <a:pt x="703473" y="1231892"/>
                  <a:pt x="730038" y="1189947"/>
                </a:cubicBezTo>
                <a:cubicBezTo>
                  <a:pt x="756603" y="1148002"/>
                  <a:pt x="802742" y="425151"/>
                  <a:pt x="839094" y="367826"/>
                </a:cubicBezTo>
                <a:cubicBezTo>
                  <a:pt x="875446" y="310501"/>
                  <a:pt x="915993" y="778886"/>
                  <a:pt x="948151" y="845998"/>
                </a:cubicBezTo>
                <a:cubicBezTo>
                  <a:pt x="980309" y="913110"/>
                  <a:pt x="1032041" y="770497"/>
                  <a:pt x="1032041" y="770497"/>
                </a:cubicBezTo>
                <a:lnTo>
                  <a:pt x="1032041" y="770497"/>
                </a:lnTo>
                <a:lnTo>
                  <a:pt x="1057208" y="653051"/>
                </a:lnTo>
                <a:lnTo>
                  <a:pt x="1057208" y="653051"/>
                </a:lnTo>
                <a:cubicBezTo>
                  <a:pt x="1069791" y="671227"/>
                  <a:pt x="1113135" y="753719"/>
                  <a:pt x="1132709" y="762108"/>
                </a:cubicBezTo>
                <a:cubicBezTo>
                  <a:pt x="1152283" y="770497"/>
                  <a:pt x="1134107" y="715968"/>
                  <a:pt x="1174654" y="703385"/>
                </a:cubicBezTo>
                <a:cubicBezTo>
                  <a:pt x="1215201" y="690802"/>
                  <a:pt x="1357814" y="690801"/>
                  <a:pt x="1375990" y="686607"/>
                </a:cubicBezTo>
                <a:cubicBezTo>
                  <a:pt x="1394166" y="682413"/>
                  <a:pt x="1338938" y="680315"/>
                  <a:pt x="1283711" y="678218"/>
                </a:cubicBez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p14="http://schemas.microsoft.com/office/powerpoint/2010/main">
        <mc:Choice Requires="p14">
          <p:contentPart p14:bwMode="auto" r:id="rId3">
            <p14:nvContentPartPr>
              <p14:cNvPr id="16" name="Γραφή 15">
                <a:extLst>
                  <a:ext uri="{FF2B5EF4-FFF2-40B4-BE49-F238E27FC236}">
                    <a16:creationId xmlns:a16="http://schemas.microsoft.com/office/drawing/2014/main" id="{9475FC79-77EB-36A7-BA4C-560B4100ED89}"/>
                  </a:ext>
                </a:extLst>
              </p14:cNvPr>
              <p14:cNvContentPartPr/>
              <p14:nvPr/>
            </p14:nvContentPartPr>
            <p14:xfrm>
              <a:off x="10125182" y="3464412"/>
              <a:ext cx="84600" cy="361080"/>
            </p14:xfrm>
          </p:contentPart>
        </mc:Choice>
        <mc:Fallback xmlns="">
          <p:pic>
            <p:nvPicPr>
              <p:cNvPr id="16" name="Γραφή 15">
                <a:extLst>
                  <a:ext uri="{FF2B5EF4-FFF2-40B4-BE49-F238E27FC236}">
                    <a16:creationId xmlns:a16="http://schemas.microsoft.com/office/drawing/2014/main" id="{9475FC79-77EB-36A7-BA4C-560B4100ED89}"/>
                  </a:ext>
                </a:extLst>
              </p:cNvPr>
              <p:cNvPicPr/>
              <p:nvPr/>
            </p:nvPicPr>
            <p:blipFill>
              <a:blip r:embed="rId4"/>
              <a:stretch>
                <a:fillRect/>
              </a:stretch>
            </p:blipFill>
            <p:spPr>
              <a:xfrm>
                <a:off x="10107542" y="3428412"/>
                <a:ext cx="120240" cy="4327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0" name="Γραφή 19">
                <a:extLst>
                  <a:ext uri="{FF2B5EF4-FFF2-40B4-BE49-F238E27FC236}">
                    <a16:creationId xmlns:a16="http://schemas.microsoft.com/office/drawing/2014/main" id="{A570C60C-8F20-E1B2-2C13-313922C97633}"/>
                  </a:ext>
                </a:extLst>
              </p14:cNvPr>
              <p14:cNvContentPartPr/>
              <p14:nvPr/>
            </p14:nvContentPartPr>
            <p14:xfrm>
              <a:off x="10251182" y="3464412"/>
              <a:ext cx="75960" cy="562320"/>
            </p14:xfrm>
          </p:contentPart>
        </mc:Choice>
        <mc:Fallback xmlns="">
          <p:pic>
            <p:nvPicPr>
              <p:cNvPr id="20" name="Γραφή 19">
                <a:extLst>
                  <a:ext uri="{FF2B5EF4-FFF2-40B4-BE49-F238E27FC236}">
                    <a16:creationId xmlns:a16="http://schemas.microsoft.com/office/drawing/2014/main" id="{A570C60C-8F20-E1B2-2C13-313922C97633}"/>
                  </a:ext>
                </a:extLst>
              </p:cNvPr>
              <p:cNvPicPr/>
              <p:nvPr/>
            </p:nvPicPr>
            <p:blipFill>
              <a:blip r:embed="rId6"/>
              <a:stretch>
                <a:fillRect/>
              </a:stretch>
            </p:blipFill>
            <p:spPr>
              <a:xfrm>
                <a:off x="10233182" y="3428412"/>
                <a:ext cx="111600" cy="633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2" name="Γραφή 21">
                <a:extLst>
                  <a:ext uri="{FF2B5EF4-FFF2-40B4-BE49-F238E27FC236}">
                    <a16:creationId xmlns:a16="http://schemas.microsoft.com/office/drawing/2014/main" id="{A302C84F-4FA7-850C-238A-1D90D0E1514E}"/>
                  </a:ext>
                </a:extLst>
              </p14:cNvPr>
              <p14:cNvContentPartPr/>
              <p14:nvPr/>
            </p14:nvContentPartPr>
            <p14:xfrm>
              <a:off x="10569062" y="3582852"/>
              <a:ext cx="51840" cy="511200"/>
            </p14:xfrm>
          </p:contentPart>
        </mc:Choice>
        <mc:Fallback xmlns="">
          <p:pic>
            <p:nvPicPr>
              <p:cNvPr id="22" name="Γραφή 21">
                <a:extLst>
                  <a:ext uri="{FF2B5EF4-FFF2-40B4-BE49-F238E27FC236}">
                    <a16:creationId xmlns:a16="http://schemas.microsoft.com/office/drawing/2014/main" id="{A302C84F-4FA7-850C-238A-1D90D0E1514E}"/>
                  </a:ext>
                </a:extLst>
              </p:cNvPr>
              <p:cNvPicPr/>
              <p:nvPr/>
            </p:nvPicPr>
            <p:blipFill>
              <a:blip r:embed="rId8"/>
              <a:stretch>
                <a:fillRect/>
              </a:stretch>
            </p:blipFill>
            <p:spPr>
              <a:xfrm>
                <a:off x="10551062" y="3547212"/>
                <a:ext cx="87480" cy="5828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33" name="Γραφή 32">
                <a:extLst>
                  <a:ext uri="{FF2B5EF4-FFF2-40B4-BE49-F238E27FC236}">
                    <a16:creationId xmlns:a16="http://schemas.microsoft.com/office/drawing/2014/main" id="{3C30E916-74FC-EB07-2A92-0CE1142AAA33}"/>
                  </a:ext>
                </a:extLst>
              </p14:cNvPr>
              <p14:cNvContentPartPr/>
              <p14:nvPr/>
            </p14:nvContentPartPr>
            <p14:xfrm>
              <a:off x="10343342" y="3556932"/>
              <a:ext cx="201600" cy="453240"/>
            </p14:xfrm>
          </p:contentPart>
        </mc:Choice>
        <mc:Fallback xmlns="">
          <p:pic>
            <p:nvPicPr>
              <p:cNvPr id="33" name="Γραφή 32">
                <a:extLst>
                  <a:ext uri="{FF2B5EF4-FFF2-40B4-BE49-F238E27FC236}">
                    <a16:creationId xmlns:a16="http://schemas.microsoft.com/office/drawing/2014/main" id="{3C30E916-74FC-EB07-2A92-0CE1142AAA33}"/>
                  </a:ext>
                </a:extLst>
              </p:cNvPr>
              <p:cNvPicPr/>
              <p:nvPr/>
            </p:nvPicPr>
            <p:blipFill>
              <a:blip r:embed="rId10"/>
              <a:stretch>
                <a:fillRect/>
              </a:stretch>
            </p:blipFill>
            <p:spPr>
              <a:xfrm>
                <a:off x="10325342" y="3520932"/>
                <a:ext cx="237240" cy="5248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4" name="Γραφή 33">
                <a:extLst>
                  <a:ext uri="{FF2B5EF4-FFF2-40B4-BE49-F238E27FC236}">
                    <a16:creationId xmlns:a16="http://schemas.microsoft.com/office/drawing/2014/main" id="{94914E22-CFCB-7660-207A-38299DE82011}"/>
                  </a:ext>
                </a:extLst>
              </p14:cNvPr>
              <p14:cNvContentPartPr/>
              <p14:nvPr/>
            </p14:nvContentPartPr>
            <p14:xfrm>
              <a:off x="10217702" y="3464412"/>
              <a:ext cx="360" cy="360"/>
            </p14:xfrm>
          </p:contentPart>
        </mc:Choice>
        <mc:Fallback xmlns="">
          <p:pic>
            <p:nvPicPr>
              <p:cNvPr id="34" name="Γραφή 33">
                <a:extLst>
                  <a:ext uri="{FF2B5EF4-FFF2-40B4-BE49-F238E27FC236}">
                    <a16:creationId xmlns:a16="http://schemas.microsoft.com/office/drawing/2014/main" id="{94914E22-CFCB-7660-207A-38299DE82011}"/>
                  </a:ext>
                </a:extLst>
              </p:cNvPr>
              <p:cNvPicPr/>
              <p:nvPr/>
            </p:nvPicPr>
            <p:blipFill>
              <a:blip r:embed="rId12"/>
              <a:stretch>
                <a:fillRect/>
              </a:stretch>
            </p:blipFill>
            <p:spPr>
              <a:xfrm>
                <a:off x="10200062" y="3428412"/>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5" name="Γραφή 34">
                <a:extLst>
                  <a:ext uri="{FF2B5EF4-FFF2-40B4-BE49-F238E27FC236}">
                    <a16:creationId xmlns:a16="http://schemas.microsoft.com/office/drawing/2014/main" id="{D4685D61-19E8-EB6A-6C96-886058F4807E}"/>
                  </a:ext>
                </a:extLst>
              </p14:cNvPr>
              <p14:cNvContentPartPr/>
              <p14:nvPr/>
            </p14:nvContentPartPr>
            <p14:xfrm>
              <a:off x="10234262" y="3464412"/>
              <a:ext cx="360" cy="360"/>
            </p14:xfrm>
          </p:contentPart>
        </mc:Choice>
        <mc:Fallback xmlns="">
          <p:pic>
            <p:nvPicPr>
              <p:cNvPr id="35" name="Γραφή 34">
                <a:extLst>
                  <a:ext uri="{FF2B5EF4-FFF2-40B4-BE49-F238E27FC236}">
                    <a16:creationId xmlns:a16="http://schemas.microsoft.com/office/drawing/2014/main" id="{D4685D61-19E8-EB6A-6C96-886058F4807E}"/>
                  </a:ext>
                </a:extLst>
              </p:cNvPr>
              <p:cNvPicPr/>
              <p:nvPr/>
            </p:nvPicPr>
            <p:blipFill>
              <a:blip r:embed="rId12"/>
              <a:stretch>
                <a:fillRect/>
              </a:stretch>
            </p:blipFill>
            <p:spPr>
              <a:xfrm>
                <a:off x="10216622" y="3428412"/>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6" name="Γραφή 35">
                <a:extLst>
                  <a:ext uri="{FF2B5EF4-FFF2-40B4-BE49-F238E27FC236}">
                    <a16:creationId xmlns:a16="http://schemas.microsoft.com/office/drawing/2014/main" id="{8E080925-D99F-C5E1-B619-CA4A941544BC}"/>
                  </a:ext>
                </a:extLst>
              </p14:cNvPr>
              <p14:cNvContentPartPr/>
              <p14:nvPr/>
            </p14:nvContentPartPr>
            <p14:xfrm>
              <a:off x="10578422" y="3573492"/>
              <a:ext cx="360" cy="360"/>
            </p14:xfrm>
          </p:contentPart>
        </mc:Choice>
        <mc:Fallback xmlns="">
          <p:pic>
            <p:nvPicPr>
              <p:cNvPr id="36" name="Γραφή 35">
                <a:extLst>
                  <a:ext uri="{FF2B5EF4-FFF2-40B4-BE49-F238E27FC236}">
                    <a16:creationId xmlns:a16="http://schemas.microsoft.com/office/drawing/2014/main" id="{8E080925-D99F-C5E1-B619-CA4A941544BC}"/>
                  </a:ext>
                </a:extLst>
              </p:cNvPr>
              <p:cNvPicPr/>
              <p:nvPr/>
            </p:nvPicPr>
            <p:blipFill>
              <a:blip r:embed="rId12"/>
              <a:stretch>
                <a:fillRect/>
              </a:stretch>
            </p:blipFill>
            <p:spPr>
              <a:xfrm>
                <a:off x="10560422" y="3537492"/>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7" name="Γραφή 36">
                <a:extLst>
                  <a:ext uri="{FF2B5EF4-FFF2-40B4-BE49-F238E27FC236}">
                    <a16:creationId xmlns:a16="http://schemas.microsoft.com/office/drawing/2014/main" id="{15D9AFEF-9D1B-6F2B-5A6D-A5D019A5551A}"/>
                  </a:ext>
                </a:extLst>
              </p14:cNvPr>
              <p14:cNvContentPartPr/>
              <p14:nvPr/>
            </p14:nvContentPartPr>
            <p14:xfrm>
              <a:off x="10570142" y="3548292"/>
              <a:ext cx="360" cy="360"/>
            </p14:xfrm>
          </p:contentPart>
        </mc:Choice>
        <mc:Fallback xmlns="">
          <p:pic>
            <p:nvPicPr>
              <p:cNvPr id="37" name="Γραφή 36">
                <a:extLst>
                  <a:ext uri="{FF2B5EF4-FFF2-40B4-BE49-F238E27FC236}">
                    <a16:creationId xmlns:a16="http://schemas.microsoft.com/office/drawing/2014/main" id="{15D9AFEF-9D1B-6F2B-5A6D-A5D019A5551A}"/>
                  </a:ext>
                </a:extLst>
              </p:cNvPr>
              <p:cNvPicPr/>
              <p:nvPr/>
            </p:nvPicPr>
            <p:blipFill>
              <a:blip r:embed="rId12"/>
              <a:stretch>
                <a:fillRect/>
              </a:stretch>
            </p:blipFill>
            <p:spPr>
              <a:xfrm>
                <a:off x="10552142" y="3512652"/>
                <a:ext cx="36000" cy="72000"/>
              </a:xfrm>
              <a:prstGeom prst="rect">
                <a:avLst/>
              </a:prstGeom>
            </p:spPr>
          </p:pic>
        </mc:Fallback>
      </mc:AlternateContent>
      <p:sp>
        <p:nvSpPr>
          <p:cNvPr id="38" name="Οβάλ 37">
            <a:extLst>
              <a:ext uri="{FF2B5EF4-FFF2-40B4-BE49-F238E27FC236}">
                <a16:creationId xmlns:a16="http://schemas.microsoft.com/office/drawing/2014/main" id="{C6DD86E3-DE75-4E4B-185A-48201FB243E1}"/>
              </a:ext>
            </a:extLst>
          </p:cNvPr>
          <p:cNvSpPr/>
          <p:nvPr/>
        </p:nvSpPr>
        <p:spPr>
          <a:xfrm>
            <a:off x="10065396" y="3811136"/>
            <a:ext cx="78172" cy="54632"/>
          </a:xfrm>
          <a:prstGeom prst="ellipse">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Οβάλ 38">
            <a:extLst>
              <a:ext uri="{FF2B5EF4-FFF2-40B4-BE49-F238E27FC236}">
                <a16:creationId xmlns:a16="http://schemas.microsoft.com/office/drawing/2014/main" id="{1257D4C7-CFCE-2F2C-E40E-18FE8AE41E5C}"/>
              </a:ext>
            </a:extLst>
          </p:cNvPr>
          <p:cNvSpPr/>
          <p:nvPr/>
        </p:nvSpPr>
        <p:spPr>
          <a:xfrm>
            <a:off x="10586342" y="4104236"/>
            <a:ext cx="78172" cy="54632"/>
          </a:xfrm>
          <a:prstGeom prst="ellipse">
            <a:avLst/>
          </a:prstGeom>
          <a:solidFill>
            <a:schemeClr val="accent6">
              <a:lumMod val="75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Ευθύγραμμο βέλος σύνδεσης 40">
            <a:extLst>
              <a:ext uri="{FF2B5EF4-FFF2-40B4-BE49-F238E27FC236}">
                <a16:creationId xmlns:a16="http://schemas.microsoft.com/office/drawing/2014/main" id="{AE0823AF-6ABA-79F3-020C-68378BDFC52B}"/>
              </a:ext>
            </a:extLst>
          </p:cNvPr>
          <p:cNvCxnSpPr>
            <a:cxnSpLocks/>
          </p:cNvCxnSpPr>
          <p:nvPr/>
        </p:nvCxnSpPr>
        <p:spPr>
          <a:xfrm>
            <a:off x="10645859" y="4158868"/>
            <a:ext cx="454554" cy="91023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3" name="Ευθύγραμμο βέλος σύνδεσης 42">
            <a:extLst>
              <a:ext uri="{FF2B5EF4-FFF2-40B4-BE49-F238E27FC236}">
                <a16:creationId xmlns:a16="http://schemas.microsoft.com/office/drawing/2014/main" id="{57D03DDD-D176-C599-90A2-3591C07BAD20}"/>
              </a:ext>
            </a:extLst>
          </p:cNvPr>
          <p:cNvCxnSpPr>
            <a:cxnSpLocks/>
          </p:cNvCxnSpPr>
          <p:nvPr/>
        </p:nvCxnSpPr>
        <p:spPr>
          <a:xfrm flipH="1">
            <a:off x="9581839" y="3865768"/>
            <a:ext cx="508065" cy="142768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5" name="Ευθεία γραμμή σύνδεσης 44">
            <a:extLst>
              <a:ext uri="{FF2B5EF4-FFF2-40B4-BE49-F238E27FC236}">
                <a16:creationId xmlns:a16="http://schemas.microsoft.com/office/drawing/2014/main" id="{B2A772E9-E55C-301D-FBE3-CFD5904B59F2}"/>
              </a:ext>
            </a:extLst>
          </p:cNvPr>
          <p:cNvCxnSpPr>
            <a:cxnSpLocks/>
          </p:cNvCxnSpPr>
          <p:nvPr/>
        </p:nvCxnSpPr>
        <p:spPr>
          <a:xfrm>
            <a:off x="10113376" y="3912274"/>
            <a:ext cx="2957" cy="265784"/>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47" name="Αριστερό άγκιστρο 46">
            <a:extLst>
              <a:ext uri="{FF2B5EF4-FFF2-40B4-BE49-F238E27FC236}">
                <a16:creationId xmlns:a16="http://schemas.microsoft.com/office/drawing/2014/main" id="{32BF6521-E633-01C2-C824-F980DB8D2796}"/>
              </a:ext>
            </a:extLst>
          </p:cNvPr>
          <p:cNvSpPr/>
          <p:nvPr/>
        </p:nvSpPr>
        <p:spPr>
          <a:xfrm rot="16200000">
            <a:off x="10247569" y="4094534"/>
            <a:ext cx="209725" cy="469784"/>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9" name="TextBox 48">
            <a:extLst>
              <a:ext uri="{FF2B5EF4-FFF2-40B4-BE49-F238E27FC236}">
                <a16:creationId xmlns:a16="http://schemas.microsoft.com/office/drawing/2014/main" id="{AFCA3E13-E243-CC57-267C-982C1E307A76}"/>
              </a:ext>
            </a:extLst>
          </p:cNvPr>
          <p:cNvSpPr txBox="1"/>
          <p:nvPr/>
        </p:nvSpPr>
        <p:spPr>
          <a:xfrm>
            <a:off x="9878385" y="4344061"/>
            <a:ext cx="956344" cy="369332"/>
          </a:xfrm>
          <a:prstGeom prst="rect">
            <a:avLst/>
          </a:prstGeom>
          <a:noFill/>
          <a:ln>
            <a:noFill/>
          </a:ln>
        </p:spPr>
        <p:txBody>
          <a:bodyPr wrap="square" rtlCol="0">
            <a:spAutoFit/>
          </a:bodyPr>
          <a:lstStyle/>
          <a:p>
            <a:r>
              <a:rPr lang="en-GB" dirty="0">
                <a:solidFill>
                  <a:schemeClr val="accent6">
                    <a:lumMod val="75000"/>
                  </a:schemeClr>
                </a:solidFill>
              </a:rPr>
              <a:t>pattern</a:t>
            </a:r>
          </a:p>
        </p:txBody>
      </p:sp>
      <p:sp>
        <p:nvSpPr>
          <p:cNvPr id="51" name="TextBox 50">
            <a:extLst>
              <a:ext uri="{FF2B5EF4-FFF2-40B4-BE49-F238E27FC236}">
                <a16:creationId xmlns:a16="http://schemas.microsoft.com/office/drawing/2014/main" id="{A70CE160-2074-FE60-237E-FACB6AD53971}"/>
              </a:ext>
            </a:extLst>
          </p:cNvPr>
          <p:cNvSpPr txBox="1"/>
          <p:nvPr/>
        </p:nvSpPr>
        <p:spPr>
          <a:xfrm>
            <a:off x="9051389" y="5228285"/>
            <a:ext cx="1164101" cy="369332"/>
          </a:xfrm>
          <a:prstGeom prst="rect">
            <a:avLst/>
          </a:prstGeom>
          <a:noFill/>
        </p:spPr>
        <p:txBody>
          <a:bodyPr wrap="none" rtlCol="0">
            <a:spAutoFit/>
          </a:bodyPr>
          <a:lstStyle/>
          <a:p>
            <a:r>
              <a:rPr lang="en-GB" dirty="0"/>
              <a:t>beginning</a:t>
            </a:r>
          </a:p>
        </p:txBody>
      </p:sp>
      <p:sp>
        <p:nvSpPr>
          <p:cNvPr id="52" name="TextBox 51">
            <a:extLst>
              <a:ext uri="{FF2B5EF4-FFF2-40B4-BE49-F238E27FC236}">
                <a16:creationId xmlns:a16="http://schemas.microsoft.com/office/drawing/2014/main" id="{CDF1B4D4-8602-4230-5A1D-AD63132966EC}"/>
              </a:ext>
            </a:extLst>
          </p:cNvPr>
          <p:cNvSpPr txBox="1"/>
          <p:nvPr/>
        </p:nvSpPr>
        <p:spPr>
          <a:xfrm>
            <a:off x="10770408" y="5003931"/>
            <a:ext cx="859531" cy="369332"/>
          </a:xfrm>
          <a:prstGeom prst="rect">
            <a:avLst/>
          </a:prstGeom>
          <a:noFill/>
        </p:spPr>
        <p:txBody>
          <a:bodyPr wrap="none" rtlCol="0">
            <a:spAutoFit/>
          </a:bodyPr>
          <a:lstStyle/>
          <a:p>
            <a:r>
              <a:rPr lang="en-GB" dirty="0"/>
              <a:t>ending</a:t>
            </a:r>
          </a:p>
        </p:txBody>
      </p:sp>
      <p:sp>
        <p:nvSpPr>
          <p:cNvPr id="53" name="TextBox 52">
            <a:extLst>
              <a:ext uri="{FF2B5EF4-FFF2-40B4-BE49-F238E27FC236}">
                <a16:creationId xmlns:a16="http://schemas.microsoft.com/office/drawing/2014/main" id="{D0F08E3E-C383-2C12-F37A-17B029AB1A71}"/>
              </a:ext>
            </a:extLst>
          </p:cNvPr>
          <p:cNvSpPr txBox="1"/>
          <p:nvPr/>
        </p:nvSpPr>
        <p:spPr>
          <a:xfrm>
            <a:off x="9835871" y="2760546"/>
            <a:ext cx="1848198" cy="369332"/>
          </a:xfrm>
          <a:prstGeom prst="rect">
            <a:avLst/>
          </a:prstGeom>
          <a:noFill/>
        </p:spPr>
        <p:txBody>
          <a:bodyPr wrap="none" rtlCol="0">
            <a:spAutoFit/>
          </a:bodyPr>
          <a:lstStyle/>
          <a:p>
            <a:r>
              <a:rPr lang="en-GB" dirty="0"/>
              <a:t>Target time serie</a:t>
            </a:r>
          </a:p>
        </p:txBody>
      </p:sp>
    </p:spTree>
    <p:extLst>
      <p:ext uri="{BB962C8B-B14F-4D97-AF65-F5344CB8AC3E}">
        <p14:creationId xmlns:p14="http://schemas.microsoft.com/office/powerpoint/2010/main" val="310012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A82D-EAE5-C933-C486-A53533913E9C}"/>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4D8A76-2D52-298D-3C8C-9CB94F05E0CC}"/>
              </a:ext>
            </a:extLst>
          </p:cNvPr>
          <p:cNvSpPr>
            <a:spLocks noGrp="1"/>
          </p:cNvSpPr>
          <p:nvPr>
            <p:ph idx="1"/>
          </p:nvPr>
        </p:nvSpPr>
        <p:spPr>
          <a:xfrm>
            <a:off x="1686187" y="590845"/>
            <a:ext cx="6845417" cy="5969346"/>
          </a:xfrm>
        </p:spPr>
        <p:txBody>
          <a:bodyPr>
            <a:normAutofit fontScale="92500"/>
          </a:bodyPr>
          <a:lstStyle/>
          <a:p>
            <a:pPr marL="0" indent="0">
              <a:buNone/>
            </a:pPr>
            <a:r>
              <a:rPr lang="el-GR" sz="2400" b="1" dirty="0"/>
              <a:t>Ποιες είναι οι προκλήσεις που αντιμετωπίζουμε;</a:t>
            </a:r>
          </a:p>
          <a:p>
            <a:pPr marL="0" indent="0">
              <a:buNone/>
            </a:pPr>
            <a:r>
              <a:rPr lang="el-GR" sz="2200" dirty="0">
                <a:solidFill>
                  <a:schemeClr val="tx1"/>
                </a:solidFill>
              </a:rPr>
              <a:t>Η Ελαστική Αντιστοίχιση Χρονοσειρών είναι σύνθετο πρόβλημα καθώς:</a:t>
            </a:r>
          </a:p>
          <a:p>
            <a:pPr marL="0" indent="0">
              <a:buNone/>
            </a:pPr>
            <a:endParaRPr lang="el-GR" sz="2200" b="1" dirty="0">
              <a:solidFill>
                <a:schemeClr val="accent5">
                  <a:lumMod val="50000"/>
                </a:schemeClr>
              </a:solidFill>
            </a:endParaRPr>
          </a:p>
          <a:p>
            <a:pPr lvl="1"/>
            <a:r>
              <a:rPr lang="el-GR" sz="2200" dirty="0">
                <a:solidFill>
                  <a:schemeClr val="tx1"/>
                </a:solidFill>
              </a:rPr>
              <a:t>Σε πολύ </a:t>
            </a:r>
            <a:r>
              <a:rPr lang="el-GR" sz="2200" b="1" dirty="0">
                <a:solidFill>
                  <a:schemeClr val="accent5">
                    <a:lumMod val="50000"/>
                  </a:schemeClr>
                </a:solidFill>
              </a:rPr>
              <a:t>μεγάλες χρονοσειρές </a:t>
            </a:r>
            <a:r>
              <a:rPr lang="el-GR" sz="2200" dirty="0">
                <a:solidFill>
                  <a:schemeClr val="tx1"/>
                </a:solidFill>
              </a:rPr>
              <a:t>ο προσδιορισμός των </a:t>
            </a:r>
            <a:r>
              <a:rPr lang="en-GB" sz="2200" dirty="0">
                <a:solidFill>
                  <a:schemeClr val="tx1"/>
                </a:solidFill>
              </a:rPr>
              <a:t>endpoints</a:t>
            </a:r>
            <a:r>
              <a:rPr lang="el-GR" sz="2200" dirty="0">
                <a:solidFill>
                  <a:schemeClr val="tx1"/>
                </a:solidFill>
              </a:rPr>
              <a:t> των </a:t>
            </a:r>
            <a:r>
              <a:rPr lang="en-GB" sz="2200" dirty="0">
                <a:solidFill>
                  <a:schemeClr val="tx1"/>
                </a:solidFill>
              </a:rPr>
              <a:t>patterns </a:t>
            </a:r>
            <a:r>
              <a:rPr lang="el-GR" sz="2200" dirty="0">
                <a:solidFill>
                  <a:schemeClr val="tx1"/>
                </a:solidFill>
              </a:rPr>
              <a:t>είναι πιο δύσκολος και αν γίνει λανθασμένα αυτό οδηγεί σε λανθασμένη αντιστοίχιση </a:t>
            </a:r>
          </a:p>
          <a:p>
            <a:pPr marL="457200" lvl="1" indent="0">
              <a:buNone/>
            </a:pPr>
            <a:endParaRPr lang="el-GR" sz="2200" b="1" dirty="0">
              <a:solidFill>
                <a:schemeClr val="accent5">
                  <a:lumMod val="50000"/>
                </a:schemeClr>
              </a:solidFill>
            </a:endParaRPr>
          </a:p>
          <a:p>
            <a:pPr lvl="1"/>
            <a:r>
              <a:rPr lang="el-GR" sz="2200" dirty="0">
                <a:solidFill>
                  <a:schemeClr val="tx1"/>
                </a:solidFill>
              </a:rPr>
              <a:t>Οι χρονοσειρές συχνά περιλαμβάνουν </a:t>
            </a:r>
            <a:r>
              <a:rPr lang="el-GR" sz="2200" b="1" dirty="0">
                <a:solidFill>
                  <a:schemeClr val="accent5">
                    <a:lumMod val="50000"/>
                  </a:schemeClr>
                </a:solidFill>
              </a:rPr>
              <a:t>θόρυβο (</a:t>
            </a:r>
            <a:r>
              <a:rPr lang="en-GB" sz="2200" b="1" dirty="0">
                <a:solidFill>
                  <a:schemeClr val="accent5">
                    <a:lumMod val="50000"/>
                  </a:schemeClr>
                </a:solidFill>
              </a:rPr>
              <a:t>outliers)</a:t>
            </a:r>
            <a:r>
              <a:rPr lang="el-GR" sz="2200" b="1" dirty="0">
                <a:solidFill>
                  <a:schemeClr val="accent5">
                    <a:lumMod val="50000"/>
                  </a:schemeClr>
                </a:solidFill>
              </a:rPr>
              <a:t> ή εμφανίζονται μετατοπισμένες</a:t>
            </a:r>
            <a:r>
              <a:rPr lang="el-GR" sz="2200" dirty="0">
                <a:solidFill>
                  <a:schemeClr val="tx1"/>
                </a:solidFill>
              </a:rPr>
              <a:t> στον άξονα του χρόνου και αυτό μπορεί να οδηγήσει σε λανθασμένη αντιστοίχιση των στοιχείων τους</a:t>
            </a:r>
          </a:p>
          <a:p>
            <a:pPr marL="457200" lvl="1" indent="0">
              <a:buNone/>
            </a:pPr>
            <a:endParaRPr lang="el-GR" sz="2200" dirty="0">
              <a:solidFill>
                <a:schemeClr val="tx1"/>
              </a:solidFill>
            </a:endParaRPr>
          </a:p>
          <a:p>
            <a:pPr lvl="1"/>
            <a:r>
              <a:rPr lang="el-GR" sz="2200" dirty="0">
                <a:solidFill>
                  <a:schemeClr val="tx1"/>
                </a:solidFill>
              </a:rPr>
              <a:t>Η αντιστοίχιση χρονοσειρών </a:t>
            </a:r>
            <a:r>
              <a:rPr lang="el-GR" sz="2200" b="1" dirty="0">
                <a:solidFill>
                  <a:schemeClr val="accent5">
                    <a:lumMod val="50000"/>
                  </a:schemeClr>
                </a:solidFill>
              </a:rPr>
              <a:t>διαφορετικού μήκους</a:t>
            </a:r>
            <a:r>
              <a:rPr lang="el-GR" sz="2200" dirty="0">
                <a:solidFill>
                  <a:schemeClr val="tx1"/>
                </a:solidFill>
              </a:rPr>
              <a:t> ενδεχομένως να περιπλέξει το πρόβλημα</a:t>
            </a:r>
          </a:p>
          <a:p>
            <a:pPr lvl="1"/>
            <a:endParaRPr lang="el-GR" sz="2000" b="1" dirty="0">
              <a:solidFill>
                <a:schemeClr val="accent5">
                  <a:lumMod val="50000"/>
                </a:schemeClr>
              </a:solidFill>
            </a:endParaRPr>
          </a:p>
          <a:p>
            <a:pPr lvl="1"/>
            <a:endParaRPr lang="en-GB" sz="2000" b="1" dirty="0">
              <a:solidFill>
                <a:schemeClr val="accent5">
                  <a:lumMod val="50000"/>
                </a:schemeClr>
              </a:solidFill>
            </a:endParaRPr>
          </a:p>
        </p:txBody>
      </p:sp>
      <p:sp>
        <p:nvSpPr>
          <p:cNvPr id="5" name="Slide Number Placeholder 3">
            <a:extLst>
              <a:ext uri="{FF2B5EF4-FFF2-40B4-BE49-F238E27FC236}">
                <a16:creationId xmlns:a16="http://schemas.microsoft.com/office/drawing/2014/main" id="{F0516A4F-4D71-3479-99EB-5B52D881A409}"/>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4</a:t>
            </a:fld>
            <a:endParaRPr lang="el-GR" dirty="0"/>
          </a:p>
        </p:txBody>
      </p:sp>
      <p:sp>
        <p:nvSpPr>
          <p:cNvPr id="7" name="Τίτλος 1">
            <a:extLst>
              <a:ext uri="{FF2B5EF4-FFF2-40B4-BE49-F238E27FC236}">
                <a16:creationId xmlns:a16="http://schemas.microsoft.com/office/drawing/2014/main" id="{A002FF48-EE9F-77A7-6F3A-AD884091414B}"/>
              </a:ext>
            </a:extLst>
          </p:cNvPr>
          <p:cNvSpPr txBox="1">
            <a:spLocks/>
          </p:cNvSpPr>
          <p:nvPr/>
        </p:nvSpPr>
        <p:spPr>
          <a:xfrm>
            <a:off x="8928937" y="202565"/>
            <a:ext cx="3153751" cy="776559"/>
          </a:xfrm>
          <a:prstGeom prst="rect">
            <a:avLst/>
          </a:prstGeom>
        </p:spPr>
        <p:txBody>
          <a:bodyPr vert="horz" lIns="91440" tIns="45720" rIns="91440" bIns="45720" rtlCol="0" anchor="t">
            <a:normAutofit fontScale="85000" lnSpcReduction="10000"/>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4400" dirty="0"/>
              <a:t>ΕΙΣΑΓΩΓΗ </a:t>
            </a:r>
            <a:r>
              <a:rPr lang="el-GR" sz="2000" dirty="0"/>
              <a:t>(3/3)</a:t>
            </a:r>
            <a:endParaRPr lang="el-GR" sz="4400" dirty="0"/>
          </a:p>
        </p:txBody>
      </p:sp>
      <p:sp>
        <p:nvSpPr>
          <p:cNvPr id="4" name="TextBox 3">
            <a:extLst>
              <a:ext uri="{FF2B5EF4-FFF2-40B4-BE49-F238E27FC236}">
                <a16:creationId xmlns:a16="http://schemas.microsoft.com/office/drawing/2014/main" id="{D26709F5-8723-6BE7-BA01-260C4F54BB23}"/>
              </a:ext>
            </a:extLst>
          </p:cNvPr>
          <p:cNvSpPr txBox="1"/>
          <p:nvPr/>
        </p:nvSpPr>
        <p:spPr>
          <a:xfrm>
            <a:off x="8822230" y="6022220"/>
            <a:ext cx="3013967" cy="400110"/>
          </a:xfrm>
          <a:prstGeom prst="rect">
            <a:avLst/>
          </a:prstGeom>
          <a:noFill/>
        </p:spPr>
        <p:txBody>
          <a:bodyPr wrap="none" rtlCol="0">
            <a:spAutoFit/>
          </a:bodyPr>
          <a:lstStyle/>
          <a:p>
            <a:r>
              <a:rPr lang="en-GB" sz="2000" b="1" dirty="0">
                <a:solidFill>
                  <a:schemeClr val="accent5">
                    <a:lumMod val="50000"/>
                  </a:schemeClr>
                </a:solidFill>
              </a:rPr>
              <a:t>[10,12,11,13,</a:t>
            </a:r>
            <a:r>
              <a:rPr lang="en-GB" sz="2000" b="1" dirty="0">
                <a:solidFill>
                  <a:schemeClr val="accent6">
                    <a:lumMod val="75000"/>
                  </a:schemeClr>
                </a:solidFill>
              </a:rPr>
              <a:t>150</a:t>
            </a:r>
            <a:r>
              <a:rPr lang="en-GB" sz="2000" b="1" dirty="0">
                <a:solidFill>
                  <a:schemeClr val="accent5">
                    <a:lumMod val="50000"/>
                  </a:schemeClr>
                </a:solidFill>
              </a:rPr>
              <a:t>,12,11]</a:t>
            </a:r>
          </a:p>
        </p:txBody>
      </p:sp>
      <p:sp>
        <p:nvSpPr>
          <p:cNvPr id="16" name="Ελεύθερη σχεδίαση: Σχήμα 15">
            <a:extLst>
              <a:ext uri="{FF2B5EF4-FFF2-40B4-BE49-F238E27FC236}">
                <a16:creationId xmlns:a16="http://schemas.microsoft.com/office/drawing/2014/main" id="{5D68EC0D-04D8-5BF5-3E99-2A3198387ADB}"/>
              </a:ext>
            </a:extLst>
          </p:cNvPr>
          <p:cNvSpPr/>
          <p:nvPr/>
        </p:nvSpPr>
        <p:spPr>
          <a:xfrm>
            <a:off x="9179457" y="1085263"/>
            <a:ext cx="1980731" cy="1192057"/>
          </a:xfrm>
          <a:custGeom>
            <a:avLst/>
            <a:gdLst>
              <a:gd name="connsiteX0" fmla="*/ 195 w 1379519"/>
              <a:gd name="connsiteY0" fmla="*/ 611106 h 1192057"/>
              <a:gd name="connsiteX1" fmla="*/ 33751 w 1379519"/>
              <a:gd name="connsiteY1" fmla="*/ 7099 h 1192057"/>
              <a:gd name="connsiteX2" fmla="*/ 209920 w 1379519"/>
              <a:gd name="connsiteY2" fmla="*/ 971833 h 1192057"/>
              <a:gd name="connsiteX3" fmla="*/ 277032 w 1379519"/>
              <a:gd name="connsiteY3" fmla="*/ 728552 h 1192057"/>
              <a:gd name="connsiteX4" fmla="*/ 360922 w 1379519"/>
              <a:gd name="connsiteY4" fmla="*/ 904721 h 1192057"/>
              <a:gd name="connsiteX5" fmla="*/ 360922 w 1379519"/>
              <a:gd name="connsiteY5" fmla="*/ 904721 h 1192057"/>
              <a:gd name="connsiteX6" fmla="*/ 444812 w 1379519"/>
              <a:gd name="connsiteY6" fmla="*/ 518828 h 1192057"/>
              <a:gd name="connsiteX7" fmla="*/ 511924 w 1379519"/>
              <a:gd name="connsiteY7" fmla="*/ 1097668 h 1192057"/>
              <a:gd name="connsiteX8" fmla="*/ 511924 w 1379519"/>
              <a:gd name="connsiteY8" fmla="*/ 1097668 h 1192057"/>
              <a:gd name="connsiteX9" fmla="*/ 679704 w 1379519"/>
              <a:gd name="connsiteY9" fmla="*/ 619495 h 1192057"/>
              <a:gd name="connsiteX10" fmla="*/ 730038 w 1379519"/>
              <a:gd name="connsiteY10" fmla="*/ 1189947 h 1192057"/>
              <a:gd name="connsiteX11" fmla="*/ 839094 w 1379519"/>
              <a:gd name="connsiteY11" fmla="*/ 367826 h 1192057"/>
              <a:gd name="connsiteX12" fmla="*/ 948151 w 1379519"/>
              <a:gd name="connsiteY12" fmla="*/ 845998 h 1192057"/>
              <a:gd name="connsiteX13" fmla="*/ 1032041 w 1379519"/>
              <a:gd name="connsiteY13" fmla="*/ 770497 h 1192057"/>
              <a:gd name="connsiteX14" fmla="*/ 1032041 w 1379519"/>
              <a:gd name="connsiteY14" fmla="*/ 770497 h 1192057"/>
              <a:gd name="connsiteX15" fmla="*/ 1057208 w 1379519"/>
              <a:gd name="connsiteY15" fmla="*/ 653051 h 1192057"/>
              <a:gd name="connsiteX16" fmla="*/ 1057208 w 1379519"/>
              <a:gd name="connsiteY16" fmla="*/ 653051 h 1192057"/>
              <a:gd name="connsiteX17" fmla="*/ 1132709 w 1379519"/>
              <a:gd name="connsiteY17" fmla="*/ 762108 h 1192057"/>
              <a:gd name="connsiteX18" fmla="*/ 1174654 w 1379519"/>
              <a:gd name="connsiteY18" fmla="*/ 703385 h 1192057"/>
              <a:gd name="connsiteX19" fmla="*/ 1375990 w 1379519"/>
              <a:gd name="connsiteY19" fmla="*/ 686607 h 1192057"/>
              <a:gd name="connsiteX20" fmla="*/ 1283711 w 1379519"/>
              <a:gd name="connsiteY20" fmla="*/ 678218 h 119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79519" h="1192057">
                <a:moveTo>
                  <a:pt x="195" y="611106"/>
                </a:moveTo>
                <a:cubicBezTo>
                  <a:pt x="-504" y="279042"/>
                  <a:pt x="-1203" y="-53022"/>
                  <a:pt x="33751" y="7099"/>
                </a:cubicBezTo>
                <a:cubicBezTo>
                  <a:pt x="68705" y="67220"/>
                  <a:pt x="169373" y="851591"/>
                  <a:pt x="209920" y="971833"/>
                </a:cubicBezTo>
                <a:cubicBezTo>
                  <a:pt x="250467" y="1092075"/>
                  <a:pt x="251865" y="739737"/>
                  <a:pt x="277032" y="728552"/>
                </a:cubicBezTo>
                <a:cubicBezTo>
                  <a:pt x="302199" y="717367"/>
                  <a:pt x="360922" y="904721"/>
                  <a:pt x="360922" y="904721"/>
                </a:cubicBezTo>
                <a:lnTo>
                  <a:pt x="360922" y="904721"/>
                </a:lnTo>
                <a:cubicBezTo>
                  <a:pt x="374904" y="840406"/>
                  <a:pt x="419645" y="486670"/>
                  <a:pt x="444812" y="518828"/>
                </a:cubicBezTo>
                <a:cubicBezTo>
                  <a:pt x="469979" y="550986"/>
                  <a:pt x="511924" y="1097668"/>
                  <a:pt x="511924" y="1097668"/>
                </a:cubicBezTo>
                <a:lnTo>
                  <a:pt x="511924" y="1097668"/>
                </a:lnTo>
                <a:cubicBezTo>
                  <a:pt x="539887" y="1017973"/>
                  <a:pt x="643352" y="604115"/>
                  <a:pt x="679704" y="619495"/>
                </a:cubicBezTo>
                <a:cubicBezTo>
                  <a:pt x="716056" y="634875"/>
                  <a:pt x="703473" y="1231892"/>
                  <a:pt x="730038" y="1189947"/>
                </a:cubicBezTo>
                <a:cubicBezTo>
                  <a:pt x="756603" y="1148002"/>
                  <a:pt x="802742" y="425151"/>
                  <a:pt x="839094" y="367826"/>
                </a:cubicBezTo>
                <a:cubicBezTo>
                  <a:pt x="875446" y="310501"/>
                  <a:pt x="915993" y="778886"/>
                  <a:pt x="948151" y="845998"/>
                </a:cubicBezTo>
                <a:cubicBezTo>
                  <a:pt x="980309" y="913110"/>
                  <a:pt x="1032041" y="770497"/>
                  <a:pt x="1032041" y="770497"/>
                </a:cubicBezTo>
                <a:lnTo>
                  <a:pt x="1032041" y="770497"/>
                </a:lnTo>
                <a:lnTo>
                  <a:pt x="1057208" y="653051"/>
                </a:lnTo>
                <a:lnTo>
                  <a:pt x="1057208" y="653051"/>
                </a:lnTo>
                <a:cubicBezTo>
                  <a:pt x="1069791" y="671227"/>
                  <a:pt x="1113135" y="753719"/>
                  <a:pt x="1132709" y="762108"/>
                </a:cubicBezTo>
                <a:cubicBezTo>
                  <a:pt x="1152283" y="770497"/>
                  <a:pt x="1134107" y="715968"/>
                  <a:pt x="1174654" y="703385"/>
                </a:cubicBezTo>
                <a:cubicBezTo>
                  <a:pt x="1215201" y="690802"/>
                  <a:pt x="1357814" y="690801"/>
                  <a:pt x="1375990" y="686607"/>
                </a:cubicBezTo>
                <a:cubicBezTo>
                  <a:pt x="1394166" y="682413"/>
                  <a:pt x="1338938" y="680315"/>
                  <a:pt x="1283711" y="678218"/>
                </a:cubicBez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Ελεύθερη σχεδίαση: Σχήμα 16">
            <a:extLst>
              <a:ext uri="{FF2B5EF4-FFF2-40B4-BE49-F238E27FC236}">
                <a16:creationId xmlns:a16="http://schemas.microsoft.com/office/drawing/2014/main" id="{38E20044-C976-C5C9-0F32-1A7B12B37AF2}"/>
              </a:ext>
            </a:extLst>
          </p:cNvPr>
          <p:cNvSpPr/>
          <p:nvPr/>
        </p:nvSpPr>
        <p:spPr>
          <a:xfrm>
            <a:off x="9626184" y="2236943"/>
            <a:ext cx="1980731" cy="1192057"/>
          </a:xfrm>
          <a:custGeom>
            <a:avLst/>
            <a:gdLst>
              <a:gd name="connsiteX0" fmla="*/ 195 w 1379519"/>
              <a:gd name="connsiteY0" fmla="*/ 611106 h 1192057"/>
              <a:gd name="connsiteX1" fmla="*/ 33751 w 1379519"/>
              <a:gd name="connsiteY1" fmla="*/ 7099 h 1192057"/>
              <a:gd name="connsiteX2" fmla="*/ 209920 w 1379519"/>
              <a:gd name="connsiteY2" fmla="*/ 971833 h 1192057"/>
              <a:gd name="connsiteX3" fmla="*/ 277032 w 1379519"/>
              <a:gd name="connsiteY3" fmla="*/ 728552 h 1192057"/>
              <a:gd name="connsiteX4" fmla="*/ 360922 w 1379519"/>
              <a:gd name="connsiteY4" fmla="*/ 904721 h 1192057"/>
              <a:gd name="connsiteX5" fmla="*/ 360922 w 1379519"/>
              <a:gd name="connsiteY5" fmla="*/ 904721 h 1192057"/>
              <a:gd name="connsiteX6" fmla="*/ 444812 w 1379519"/>
              <a:gd name="connsiteY6" fmla="*/ 518828 h 1192057"/>
              <a:gd name="connsiteX7" fmla="*/ 511924 w 1379519"/>
              <a:gd name="connsiteY7" fmla="*/ 1097668 h 1192057"/>
              <a:gd name="connsiteX8" fmla="*/ 511924 w 1379519"/>
              <a:gd name="connsiteY8" fmla="*/ 1097668 h 1192057"/>
              <a:gd name="connsiteX9" fmla="*/ 679704 w 1379519"/>
              <a:gd name="connsiteY9" fmla="*/ 619495 h 1192057"/>
              <a:gd name="connsiteX10" fmla="*/ 730038 w 1379519"/>
              <a:gd name="connsiteY10" fmla="*/ 1189947 h 1192057"/>
              <a:gd name="connsiteX11" fmla="*/ 839094 w 1379519"/>
              <a:gd name="connsiteY11" fmla="*/ 367826 h 1192057"/>
              <a:gd name="connsiteX12" fmla="*/ 948151 w 1379519"/>
              <a:gd name="connsiteY12" fmla="*/ 845998 h 1192057"/>
              <a:gd name="connsiteX13" fmla="*/ 1032041 w 1379519"/>
              <a:gd name="connsiteY13" fmla="*/ 770497 h 1192057"/>
              <a:gd name="connsiteX14" fmla="*/ 1032041 w 1379519"/>
              <a:gd name="connsiteY14" fmla="*/ 770497 h 1192057"/>
              <a:gd name="connsiteX15" fmla="*/ 1057208 w 1379519"/>
              <a:gd name="connsiteY15" fmla="*/ 653051 h 1192057"/>
              <a:gd name="connsiteX16" fmla="*/ 1057208 w 1379519"/>
              <a:gd name="connsiteY16" fmla="*/ 653051 h 1192057"/>
              <a:gd name="connsiteX17" fmla="*/ 1132709 w 1379519"/>
              <a:gd name="connsiteY17" fmla="*/ 762108 h 1192057"/>
              <a:gd name="connsiteX18" fmla="*/ 1174654 w 1379519"/>
              <a:gd name="connsiteY18" fmla="*/ 703385 h 1192057"/>
              <a:gd name="connsiteX19" fmla="*/ 1375990 w 1379519"/>
              <a:gd name="connsiteY19" fmla="*/ 686607 h 1192057"/>
              <a:gd name="connsiteX20" fmla="*/ 1283711 w 1379519"/>
              <a:gd name="connsiteY20" fmla="*/ 678218 h 119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79519" h="1192057">
                <a:moveTo>
                  <a:pt x="195" y="611106"/>
                </a:moveTo>
                <a:cubicBezTo>
                  <a:pt x="-504" y="279042"/>
                  <a:pt x="-1203" y="-53022"/>
                  <a:pt x="33751" y="7099"/>
                </a:cubicBezTo>
                <a:cubicBezTo>
                  <a:pt x="68705" y="67220"/>
                  <a:pt x="169373" y="851591"/>
                  <a:pt x="209920" y="971833"/>
                </a:cubicBezTo>
                <a:cubicBezTo>
                  <a:pt x="250467" y="1092075"/>
                  <a:pt x="251865" y="739737"/>
                  <a:pt x="277032" y="728552"/>
                </a:cubicBezTo>
                <a:cubicBezTo>
                  <a:pt x="302199" y="717367"/>
                  <a:pt x="360922" y="904721"/>
                  <a:pt x="360922" y="904721"/>
                </a:cubicBezTo>
                <a:lnTo>
                  <a:pt x="360922" y="904721"/>
                </a:lnTo>
                <a:cubicBezTo>
                  <a:pt x="374904" y="840406"/>
                  <a:pt x="419645" y="486670"/>
                  <a:pt x="444812" y="518828"/>
                </a:cubicBezTo>
                <a:cubicBezTo>
                  <a:pt x="469979" y="550986"/>
                  <a:pt x="511924" y="1097668"/>
                  <a:pt x="511924" y="1097668"/>
                </a:cubicBezTo>
                <a:lnTo>
                  <a:pt x="511924" y="1097668"/>
                </a:lnTo>
                <a:cubicBezTo>
                  <a:pt x="539887" y="1017973"/>
                  <a:pt x="643352" y="604115"/>
                  <a:pt x="679704" y="619495"/>
                </a:cubicBezTo>
                <a:cubicBezTo>
                  <a:pt x="716056" y="634875"/>
                  <a:pt x="703473" y="1231892"/>
                  <a:pt x="730038" y="1189947"/>
                </a:cubicBezTo>
                <a:cubicBezTo>
                  <a:pt x="756603" y="1148002"/>
                  <a:pt x="802742" y="425151"/>
                  <a:pt x="839094" y="367826"/>
                </a:cubicBezTo>
                <a:cubicBezTo>
                  <a:pt x="875446" y="310501"/>
                  <a:pt x="915993" y="778886"/>
                  <a:pt x="948151" y="845998"/>
                </a:cubicBezTo>
                <a:cubicBezTo>
                  <a:pt x="980309" y="913110"/>
                  <a:pt x="1032041" y="770497"/>
                  <a:pt x="1032041" y="770497"/>
                </a:cubicBezTo>
                <a:lnTo>
                  <a:pt x="1032041" y="770497"/>
                </a:lnTo>
                <a:lnTo>
                  <a:pt x="1057208" y="653051"/>
                </a:lnTo>
                <a:lnTo>
                  <a:pt x="1057208" y="653051"/>
                </a:lnTo>
                <a:cubicBezTo>
                  <a:pt x="1069791" y="671227"/>
                  <a:pt x="1113135" y="753719"/>
                  <a:pt x="1132709" y="762108"/>
                </a:cubicBezTo>
                <a:cubicBezTo>
                  <a:pt x="1152283" y="770497"/>
                  <a:pt x="1134107" y="715968"/>
                  <a:pt x="1174654" y="703385"/>
                </a:cubicBezTo>
                <a:cubicBezTo>
                  <a:pt x="1215201" y="690802"/>
                  <a:pt x="1357814" y="690801"/>
                  <a:pt x="1375990" y="686607"/>
                </a:cubicBezTo>
                <a:cubicBezTo>
                  <a:pt x="1394166" y="682413"/>
                  <a:pt x="1338938" y="680315"/>
                  <a:pt x="1283711" y="678218"/>
                </a:cubicBez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Ευθεία γραμμή σύνδεσης 20">
            <a:extLst>
              <a:ext uri="{FF2B5EF4-FFF2-40B4-BE49-F238E27FC236}">
                <a16:creationId xmlns:a16="http://schemas.microsoft.com/office/drawing/2014/main" id="{57F3FFAF-44D0-BFA3-E946-9CA2CB2C0282}"/>
              </a:ext>
            </a:extLst>
          </p:cNvPr>
          <p:cNvCxnSpPr>
            <a:cxnSpLocks/>
          </p:cNvCxnSpPr>
          <p:nvPr/>
        </p:nvCxnSpPr>
        <p:spPr>
          <a:xfrm>
            <a:off x="9179712" y="1719299"/>
            <a:ext cx="0" cy="1856219"/>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a:extLst>
              <a:ext uri="{FF2B5EF4-FFF2-40B4-BE49-F238E27FC236}">
                <a16:creationId xmlns:a16="http://schemas.microsoft.com/office/drawing/2014/main" id="{C02DA5CC-A1DC-2C93-583E-B3E7010D3A3D}"/>
              </a:ext>
            </a:extLst>
          </p:cNvPr>
          <p:cNvCxnSpPr>
            <a:cxnSpLocks/>
          </p:cNvCxnSpPr>
          <p:nvPr/>
        </p:nvCxnSpPr>
        <p:spPr>
          <a:xfrm flipH="1">
            <a:off x="9179457" y="2860646"/>
            <a:ext cx="446727"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6" name="Εικόνα 25">
            <a:extLst>
              <a:ext uri="{FF2B5EF4-FFF2-40B4-BE49-F238E27FC236}">
                <a16:creationId xmlns:a16="http://schemas.microsoft.com/office/drawing/2014/main" id="{BE1311D5-F5CE-0618-5F9C-701746ADF1E7}"/>
              </a:ext>
            </a:extLst>
          </p:cNvPr>
          <p:cNvPicPr>
            <a:picLocks noChangeAspect="1"/>
          </p:cNvPicPr>
          <p:nvPr/>
        </p:nvPicPr>
        <p:blipFill>
          <a:blip r:embed="rId2"/>
          <a:stretch>
            <a:fillRect/>
          </a:stretch>
        </p:blipFill>
        <p:spPr>
          <a:xfrm>
            <a:off x="8512679" y="3773331"/>
            <a:ext cx="3468533" cy="1999405"/>
          </a:xfrm>
          <a:prstGeom prst="rect">
            <a:avLst/>
          </a:prstGeom>
        </p:spPr>
      </p:pic>
    </p:spTree>
    <p:extLst>
      <p:ext uri="{BB962C8B-B14F-4D97-AF65-F5344CB8AC3E}">
        <p14:creationId xmlns:p14="http://schemas.microsoft.com/office/powerpoint/2010/main" val="175121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6B88E-2D2A-5855-C1F0-72BBF4496197}"/>
            </a:ext>
          </a:extLst>
        </p:cNvPr>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37C06B-9FDD-59C5-3BAB-2DA3C6E9533F}"/>
              </a:ext>
            </a:extLst>
          </p:cNvPr>
          <p:cNvSpPr>
            <a:spLocks noGrp="1"/>
          </p:cNvSpPr>
          <p:nvPr>
            <p:ph idx="1"/>
          </p:nvPr>
        </p:nvSpPr>
        <p:spPr>
          <a:xfrm>
            <a:off x="1734400" y="787782"/>
            <a:ext cx="9129343" cy="948489"/>
          </a:xfrm>
        </p:spPr>
        <p:txBody>
          <a:bodyPr>
            <a:normAutofit/>
          </a:bodyPr>
          <a:lstStyle/>
          <a:p>
            <a:pPr marL="0" indent="0">
              <a:buNone/>
            </a:pPr>
            <a:r>
              <a:rPr lang="el-GR" sz="2400" b="1" dirty="0"/>
              <a:t>Ποιες είναι οι μέθοδοι που  χρησιμοποιούνται μέχρι στιγμής;</a:t>
            </a:r>
          </a:p>
          <a:p>
            <a:pPr marL="0" indent="0">
              <a:buNone/>
            </a:pPr>
            <a:endParaRPr lang="el-GR" sz="2400" b="1" dirty="0"/>
          </a:p>
          <a:p>
            <a:pPr marL="0" indent="0">
              <a:buNone/>
            </a:pPr>
            <a:endParaRPr lang="el-GR" sz="2400" b="1" dirty="0"/>
          </a:p>
        </p:txBody>
      </p:sp>
      <p:sp>
        <p:nvSpPr>
          <p:cNvPr id="5" name="Slide Number Placeholder 3">
            <a:extLst>
              <a:ext uri="{FF2B5EF4-FFF2-40B4-BE49-F238E27FC236}">
                <a16:creationId xmlns:a16="http://schemas.microsoft.com/office/drawing/2014/main" id="{8A50A719-C5DD-E172-5E05-6A15E9D5165F}"/>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5</a:t>
            </a:fld>
            <a:endParaRPr lang="el-GR" dirty="0"/>
          </a:p>
        </p:txBody>
      </p:sp>
      <p:sp>
        <p:nvSpPr>
          <p:cNvPr id="4" name="TextBox 3">
            <a:extLst>
              <a:ext uri="{FF2B5EF4-FFF2-40B4-BE49-F238E27FC236}">
                <a16:creationId xmlns:a16="http://schemas.microsoft.com/office/drawing/2014/main" id="{1AE0D6DD-D021-B63F-2FD6-8369D66CAA5B}"/>
              </a:ext>
            </a:extLst>
          </p:cNvPr>
          <p:cNvSpPr txBox="1"/>
          <p:nvPr/>
        </p:nvSpPr>
        <p:spPr>
          <a:xfrm>
            <a:off x="2560721" y="2197826"/>
            <a:ext cx="10049290" cy="3139321"/>
          </a:xfrm>
          <a:prstGeom prst="rect">
            <a:avLst/>
          </a:prstGeom>
          <a:noFill/>
        </p:spPr>
        <p:txBody>
          <a:bodyPr wrap="square" rtlCol="0">
            <a:spAutoFit/>
          </a:bodyPr>
          <a:lstStyle/>
          <a:p>
            <a:pPr marL="342900" indent="-342900">
              <a:buFontTx/>
              <a:buAutoNum type="arabicParenR"/>
            </a:pPr>
            <a:r>
              <a:rPr lang="en-GB" sz="2200" b="1" dirty="0">
                <a:solidFill>
                  <a:schemeClr val="accent5">
                    <a:lumMod val="50000"/>
                  </a:schemeClr>
                </a:solidFill>
              </a:rPr>
              <a:t>Euclidean Distance (ED)</a:t>
            </a:r>
            <a:r>
              <a:rPr lang="el-GR" sz="2200" b="1" dirty="0">
                <a:solidFill>
                  <a:schemeClr val="accent5">
                    <a:lumMod val="50000"/>
                  </a:schemeClr>
                </a:solidFill>
              </a:rPr>
              <a:t>: </a:t>
            </a:r>
          </a:p>
          <a:p>
            <a:r>
              <a:rPr lang="el-GR" sz="2200" b="1" dirty="0">
                <a:solidFill>
                  <a:schemeClr val="accent5">
                    <a:lumMod val="50000"/>
                  </a:schemeClr>
                </a:solidFill>
              </a:rPr>
              <a:t>     </a:t>
            </a:r>
            <a:r>
              <a:rPr lang="el-GR" sz="2200" dirty="0"/>
              <a:t>Μετρά την ευθεία απόσταση μεταξύ δύο σημείων των χρονοσειρών.</a:t>
            </a:r>
            <a:endParaRPr lang="el-GR" sz="2200" b="1" dirty="0">
              <a:solidFill>
                <a:schemeClr val="accent5">
                  <a:lumMod val="50000"/>
                </a:schemeClr>
              </a:solidFill>
            </a:endParaRPr>
          </a:p>
          <a:p>
            <a:endParaRPr lang="el-GR" sz="2200" b="1" dirty="0">
              <a:solidFill>
                <a:schemeClr val="accent5">
                  <a:lumMod val="50000"/>
                </a:schemeClr>
              </a:solidFill>
            </a:endParaRPr>
          </a:p>
          <a:p>
            <a:r>
              <a:rPr lang="el-GR" sz="2200" b="1" dirty="0">
                <a:solidFill>
                  <a:schemeClr val="accent5">
                    <a:lumMod val="50000"/>
                  </a:schemeClr>
                </a:solidFill>
              </a:rPr>
              <a:t>2) </a:t>
            </a:r>
            <a:r>
              <a:rPr lang="en-GB" sz="2200" b="1" dirty="0">
                <a:solidFill>
                  <a:schemeClr val="accent5">
                    <a:lumMod val="50000"/>
                  </a:schemeClr>
                </a:solidFill>
              </a:rPr>
              <a:t>Dynamic Time Warping (DTW)</a:t>
            </a:r>
            <a:r>
              <a:rPr lang="el-GR" sz="2200" b="1" dirty="0">
                <a:solidFill>
                  <a:schemeClr val="accent5">
                    <a:lumMod val="50000"/>
                  </a:schemeClr>
                </a:solidFill>
              </a:rPr>
              <a:t>: </a:t>
            </a:r>
          </a:p>
          <a:p>
            <a:r>
              <a:rPr lang="el-GR" sz="2200" b="1" dirty="0">
                <a:solidFill>
                  <a:schemeClr val="accent5">
                    <a:lumMod val="50000"/>
                  </a:schemeClr>
                </a:solidFill>
              </a:rPr>
              <a:t>     </a:t>
            </a:r>
            <a:r>
              <a:rPr lang="el-GR" sz="2200" dirty="0"/>
              <a:t>Ευθυγραμμίζει δύο χρονοσειρές, επιτρέποντας παραμορφώσεις στον </a:t>
            </a:r>
          </a:p>
          <a:p>
            <a:r>
              <a:rPr lang="el-GR" sz="2200" dirty="0"/>
              <a:t>     άξονα του χρόνου</a:t>
            </a:r>
            <a:endParaRPr lang="el-GR" sz="2200" b="1" dirty="0">
              <a:solidFill>
                <a:schemeClr val="accent5">
                  <a:lumMod val="50000"/>
                </a:schemeClr>
              </a:solidFill>
            </a:endParaRPr>
          </a:p>
          <a:p>
            <a:endParaRPr lang="el-GR" sz="2200" dirty="0"/>
          </a:p>
          <a:p>
            <a:r>
              <a:rPr lang="el-GR" sz="2200" b="1" dirty="0">
                <a:solidFill>
                  <a:schemeClr val="accent5">
                    <a:lumMod val="50000"/>
                  </a:schemeClr>
                </a:solidFill>
              </a:rPr>
              <a:t>3) </a:t>
            </a:r>
            <a:r>
              <a:rPr lang="en-GB" sz="2200" b="1" dirty="0">
                <a:solidFill>
                  <a:schemeClr val="accent5">
                    <a:lumMod val="50000"/>
                  </a:schemeClr>
                </a:solidFill>
              </a:rPr>
              <a:t>Longest Common Subsequence (LCSS)</a:t>
            </a:r>
            <a:r>
              <a:rPr lang="el-GR" sz="2200" b="1" dirty="0">
                <a:solidFill>
                  <a:schemeClr val="accent5">
                    <a:lumMod val="50000"/>
                  </a:schemeClr>
                </a:solidFill>
              </a:rPr>
              <a:t>:</a:t>
            </a:r>
          </a:p>
          <a:p>
            <a:r>
              <a:rPr lang="el-GR" sz="2200" dirty="0"/>
              <a:t>     Εντοπίζει το μεγαλύτερο κοινό τμήμα μεταξύ δύο χρονοσειρών</a:t>
            </a:r>
            <a:endParaRPr lang="el-GR" sz="2200" b="1" dirty="0">
              <a:solidFill>
                <a:schemeClr val="accent5">
                  <a:lumMod val="50000"/>
                </a:schemeClr>
              </a:solidFill>
            </a:endParaRPr>
          </a:p>
        </p:txBody>
      </p:sp>
      <p:sp>
        <p:nvSpPr>
          <p:cNvPr id="6" name="Τίτλος 1">
            <a:extLst>
              <a:ext uri="{FF2B5EF4-FFF2-40B4-BE49-F238E27FC236}">
                <a16:creationId xmlns:a16="http://schemas.microsoft.com/office/drawing/2014/main" id="{787A8563-739D-6523-20CF-ABC23E26095F}"/>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(1/</a:t>
            </a:r>
            <a:r>
              <a:rPr lang="en-GB" sz="1800" dirty="0"/>
              <a:t>7</a:t>
            </a:r>
            <a:r>
              <a:rPr lang="el-GR" sz="1800" dirty="0"/>
              <a:t>)</a:t>
            </a:r>
          </a:p>
        </p:txBody>
      </p:sp>
    </p:spTree>
    <p:extLst>
      <p:ext uri="{BB962C8B-B14F-4D97-AF65-F5344CB8AC3E}">
        <p14:creationId xmlns:p14="http://schemas.microsoft.com/office/powerpoint/2010/main" val="3804864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6A482C-4C1A-6669-A3D1-73039EB46C5A}"/>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6</a:t>
            </a:fld>
            <a:endParaRPr lang="el-GR" dirty="0"/>
          </a:p>
        </p:txBody>
      </p:sp>
      <p:sp>
        <p:nvSpPr>
          <p:cNvPr id="8" name="Τίτλος 1">
            <a:extLst>
              <a:ext uri="{FF2B5EF4-FFF2-40B4-BE49-F238E27FC236}">
                <a16:creationId xmlns:a16="http://schemas.microsoft.com/office/drawing/2014/main" id="{FEDC4D2A-486B-C429-402E-A6EAD818CCCB}"/>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(2/</a:t>
            </a:r>
            <a:r>
              <a:rPr lang="en-GB" sz="1800" dirty="0"/>
              <a:t>7</a:t>
            </a:r>
            <a:r>
              <a:rPr lang="el-GR" sz="1800" dirty="0"/>
              <a:t>)</a:t>
            </a:r>
          </a:p>
        </p:txBody>
      </p:sp>
      <p:sp>
        <p:nvSpPr>
          <p:cNvPr id="12" name="Θέση περιεχομένου 2">
            <a:extLst>
              <a:ext uri="{FF2B5EF4-FFF2-40B4-BE49-F238E27FC236}">
                <a16:creationId xmlns:a16="http://schemas.microsoft.com/office/drawing/2014/main" id="{4D2F2AD7-7F3F-32A9-E7EC-0906DD0E93DD}"/>
              </a:ext>
            </a:extLst>
          </p:cNvPr>
          <p:cNvSpPr>
            <a:spLocks noGrp="1"/>
          </p:cNvSpPr>
          <p:nvPr>
            <p:ph idx="1"/>
          </p:nvPr>
        </p:nvSpPr>
        <p:spPr>
          <a:xfrm>
            <a:off x="1742789" y="591374"/>
            <a:ext cx="8978341" cy="1824267"/>
          </a:xfrm>
        </p:spPr>
        <p:txBody>
          <a:bodyPr>
            <a:normAutofit/>
          </a:bodyPr>
          <a:lstStyle/>
          <a:p>
            <a:pPr marL="0" indent="0">
              <a:buFont typeface="Wingdings 3" charset="2"/>
              <a:buNone/>
            </a:pPr>
            <a:r>
              <a:rPr lang="el-GR" sz="2400" b="1" dirty="0"/>
              <a:t>Παράδειγμα:  Άλματα εις ύψος</a:t>
            </a:r>
          </a:p>
          <a:p>
            <a:pPr marL="0" indent="0">
              <a:buNone/>
            </a:pPr>
            <a:r>
              <a:rPr lang="el-GR" sz="2200" dirty="0">
                <a:solidFill>
                  <a:schemeClr val="tx1"/>
                </a:solidFill>
              </a:rPr>
              <a:t>Το παράδειγμα αφορά δεδομένα από άλματα εις ύψος, όπου οι χρονοσειρές περιγράφουν την τροχιά του κέντρου βάρους αθλητών</a:t>
            </a:r>
          </a:p>
          <a:p>
            <a:pPr marL="0" indent="0">
              <a:buNone/>
            </a:pPr>
            <a:endParaRPr lang="el-GR" sz="2400" dirty="0"/>
          </a:p>
          <a:p>
            <a:pPr marL="0" indent="0">
              <a:buNone/>
            </a:pPr>
            <a:endParaRPr lang="el-GR" sz="2400" b="1" dirty="0"/>
          </a:p>
          <a:p>
            <a:pPr marL="0" indent="0">
              <a:buNone/>
            </a:pPr>
            <a:endParaRPr lang="el-GR" sz="2400" b="1" dirty="0"/>
          </a:p>
        </p:txBody>
      </p:sp>
      <p:sp>
        <p:nvSpPr>
          <p:cNvPr id="13" name="TextBox 12">
            <a:extLst>
              <a:ext uri="{FF2B5EF4-FFF2-40B4-BE49-F238E27FC236}">
                <a16:creationId xmlns:a16="http://schemas.microsoft.com/office/drawing/2014/main" id="{6904AF55-170C-ED4E-5A7C-1932E5EFE56D}"/>
              </a:ext>
            </a:extLst>
          </p:cNvPr>
          <p:cNvSpPr txBox="1"/>
          <p:nvPr/>
        </p:nvSpPr>
        <p:spPr>
          <a:xfrm>
            <a:off x="1742789" y="2795716"/>
            <a:ext cx="1350628" cy="369332"/>
          </a:xfrm>
          <a:prstGeom prst="rect">
            <a:avLst/>
          </a:prstGeom>
          <a:noFill/>
          <a:ln>
            <a:noFill/>
          </a:ln>
        </p:spPr>
        <p:txBody>
          <a:bodyPr wrap="square" rtlCol="0">
            <a:spAutoFit/>
          </a:bodyPr>
          <a:lstStyle/>
          <a:p>
            <a:r>
              <a:rPr lang="el-GR" dirty="0"/>
              <a:t>2 ΑΘΛΗΤΕΣ</a:t>
            </a:r>
            <a:endParaRPr lang="en-GB" dirty="0"/>
          </a:p>
        </p:txBody>
      </p:sp>
      <p:sp>
        <p:nvSpPr>
          <p:cNvPr id="14" name="TextBox 13">
            <a:extLst>
              <a:ext uri="{FF2B5EF4-FFF2-40B4-BE49-F238E27FC236}">
                <a16:creationId xmlns:a16="http://schemas.microsoft.com/office/drawing/2014/main" id="{1D098D58-4732-92BE-57DB-29A2C5CD6D4E}"/>
              </a:ext>
            </a:extLst>
          </p:cNvPr>
          <p:cNvSpPr txBox="1"/>
          <p:nvPr/>
        </p:nvSpPr>
        <p:spPr>
          <a:xfrm>
            <a:off x="3753250" y="2787544"/>
            <a:ext cx="1805046" cy="369332"/>
          </a:xfrm>
          <a:prstGeom prst="rect">
            <a:avLst/>
          </a:prstGeom>
          <a:noFill/>
        </p:spPr>
        <p:txBody>
          <a:bodyPr wrap="none" rtlCol="0">
            <a:spAutoFit/>
          </a:bodyPr>
          <a:lstStyle/>
          <a:p>
            <a:r>
              <a:rPr lang="el-GR" dirty="0"/>
              <a:t>3 ΧΡΟΝΟΣΕΙΡΕΣ</a:t>
            </a:r>
            <a:endParaRPr lang="en-GB" dirty="0"/>
          </a:p>
        </p:txBody>
      </p:sp>
      <p:sp>
        <p:nvSpPr>
          <p:cNvPr id="15" name="TextBox 14">
            <a:extLst>
              <a:ext uri="{FF2B5EF4-FFF2-40B4-BE49-F238E27FC236}">
                <a16:creationId xmlns:a16="http://schemas.microsoft.com/office/drawing/2014/main" id="{EB248C00-9B62-1AF0-261B-CC85F023C874}"/>
              </a:ext>
            </a:extLst>
          </p:cNvPr>
          <p:cNvSpPr txBox="1"/>
          <p:nvPr/>
        </p:nvSpPr>
        <p:spPr>
          <a:xfrm>
            <a:off x="6724874" y="2288401"/>
            <a:ext cx="328936" cy="369332"/>
          </a:xfrm>
          <a:prstGeom prst="rect">
            <a:avLst/>
          </a:prstGeom>
          <a:noFill/>
        </p:spPr>
        <p:txBody>
          <a:bodyPr wrap="none" rtlCol="0">
            <a:spAutoFit/>
          </a:bodyPr>
          <a:lstStyle/>
          <a:p>
            <a:r>
              <a:rPr lang="el-GR" dirty="0"/>
              <a:t>Α</a:t>
            </a:r>
            <a:endParaRPr lang="en-GB" dirty="0"/>
          </a:p>
        </p:txBody>
      </p:sp>
      <p:sp>
        <p:nvSpPr>
          <p:cNvPr id="16" name="TextBox 15">
            <a:extLst>
              <a:ext uri="{FF2B5EF4-FFF2-40B4-BE49-F238E27FC236}">
                <a16:creationId xmlns:a16="http://schemas.microsoft.com/office/drawing/2014/main" id="{DAFAD0C8-51BE-39D1-F592-00143B54D71D}"/>
              </a:ext>
            </a:extLst>
          </p:cNvPr>
          <p:cNvSpPr txBox="1"/>
          <p:nvPr/>
        </p:nvSpPr>
        <p:spPr>
          <a:xfrm>
            <a:off x="7162404" y="2288401"/>
            <a:ext cx="325730" cy="369332"/>
          </a:xfrm>
          <a:prstGeom prst="rect">
            <a:avLst/>
          </a:prstGeom>
          <a:noFill/>
        </p:spPr>
        <p:txBody>
          <a:bodyPr wrap="none" rtlCol="0">
            <a:spAutoFit/>
          </a:bodyPr>
          <a:lstStyle/>
          <a:p>
            <a:r>
              <a:rPr lang="el-GR" dirty="0"/>
              <a:t>Β</a:t>
            </a:r>
            <a:endParaRPr lang="en-GB" dirty="0"/>
          </a:p>
        </p:txBody>
      </p:sp>
      <p:sp>
        <p:nvSpPr>
          <p:cNvPr id="17" name="TextBox 16">
            <a:extLst>
              <a:ext uri="{FF2B5EF4-FFF2-40B4-BE49-F238E27FC236}">
                <a16:creationId xmlns:a16="http://schemas.microsoft.com/office/drawing/2014/main" id="{9CE0DE31-D59A-98A5-FAC7-98324A8C0452}"/>
              </a:ext>
            </a:extLst>
          </p:cNvPr>
          <p:cNvSpPr txBox="1"/>
          <p:nvPr/>
        </p:nvSpPr>
        <p:spPr>
          <a:xfrm>
            <a:off x="8314887" y="2315146"/>
            <a:ext cx="1917513" cy="369332"/>
          </a:xfrm>
          <a:prstGeom prst="rect">
            <a:avLst/>
          </a:prstGeom>
          <a:noFill/>
        </p:spPr>
        <p:txBody>
          <a:bodyPr wrap="none" rtlCol="0">
            <a:spAutoFit/>
          </a:bodyPr>
          <a:lstStyle/>
          <a:p>
            <a:r>
              <a:rPr lang="el-GR" dirty="0"/>
              <a:t>ΨΗΛΑ ΑΡΣΕΝΙΚΑ</a:t>
            </a:r>
            <a:endParaRPr lang="en-GB" dirty="0"/>
          </a:p>
        </p:txBody>
      </p:sp>
      <p:sp>
        <p:nvSpPr>
          <p:cNvPr id="18" name="TextBox 17">
            <a:extLst>
              <a:ext uri="{FF2B5EF4-FFF2-40B4-BE49-F238E27FC236}">
                <a16:creationId xmlns:a16="http://schemas.microsoft.com/office/drawing/2014/main" id="{65B24B13-F6DA-E8F9-3922-451B8C003BFC}"/>
              </a:ext>
            </a:extLst>
          </p:cNvPr>
          <p:cNvSpPr txBox="1"/>
          <p:nvPr/>
        </p:nvSpPr>
        <p:spPr>
          <a:xfrm>
            <a:off x="6740617" y="3248559"/>
            <a:ext cx="314510" cy="369332"/>
          </a:xfrm>
          <a:prstGeom prst="rect">
            <a:avLst/>
          </a:prstGeom>
          <a:noFill/>
        </p:spPr>
        <p:txBody>
          <a:bodyPr wrap="none" rtlCol="0">
            <a:spAutoFit/>
          </a:bodyPr>
          <a:lstStyle/>
          <a:p>
            <a:r>
              <a:rPr lang="en-GB" dirty="0"/>
              <a:t>C</a:t>
            </a:r>
          </a:p>
        </p:txBody>
      </p:sp>
      <p:sp>
        <p:nvSpPr>
          <p:cNvPr id="19" name="TextBox 18">
            <a:extLst>
              <a:ext uri="{FF2B5EF4-FFF2-40B4-BE49-F238E27FC236}">
                <a16:creationId xmlns:a16="http://schemas.microsoft.com/office/drawing/2014/main" id="{D09EF47A-8DFD-6747-0D41-48A7CC4259FA}"/>
              </a:ext>
            </a:extLst>
          </p:cNvPr>
          <p:cNvSpPr txBox="1"/>
          <p:nvPr/>
        </p:nvSpPr>
        <p:spPr>
          <a:xfrm>
            <a:off x="8317789" y="3230586"/>
            <a:ext cx="1904624" cy="369332"/>
          </a:xfrm>
          <a:prstGeom prst="rect">
            <a:avLst/>
          </a:prstGeom>
          <a:noFill/>
        </p:spPr>
        <p:txBody>
          <a:bodyPr wrap="none" rtlCol="0">
            <a:spAutoFit/>
          </a:bodyPr>
          <a:lstStyle/>
          <a:p>
            <a:r>
              <a:rPr lang="el-GR" dirty="0"/>
              <a:t>ΚΟΝΤΗ ΓΥΝΑΙΚΑ</a:t>
            </a:r>
            <a:endParaRPr lang="en-GB" dirty="0"/>
          </a:p>
        </p:txBody>
      </p:sp>
      <p:sp>
        <p:nvSpPr>
          <p:cNvPr id="20" name="Ορθογώνιο: Στρογγύλεμα γωνιών 19">
            <a:extLst>
              <a:ext uri="{FF2B5EF4-FFF2-40B4-BE49-F238E27FC236}">
                <a16:creationId xmlns:a16="http://schemas.microsoft.com/office/drawing/2014/main" id="{072EFA49-547A-F532-118F-914F5F470244}"/>
              </a:ext>
            </a:extLst>
          </p:cNvPr>
          <p:cNvSpPr/>
          <p:nvPr/>
        </p:nvSpPr>
        <p:spPr>
          <a:xfrm>
            <a:off x="1742789" y="2787544"/>
            <a:ext cx="1350628"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Ορθογώνιο: Στρογγύλεμα γωνιών 20">
            <a:extLst>
              <a:ext uri="{FF2B5EF4-FFF2-40B4-BE49-F238E27FC236}">
                <a16:creationId xmlns:a16="http://schemas.microsoft.com/office/drawing/2014/main" id="{15C6925E-E0FA-E9F2-51F0-69073AAC81C0}"/>
              </a:ext>
            </a:extLst>
          </p:cNvPr>
          <p:cNvSpPr/>
          <p:nvPr/>
        </p:nvSpPr>
        <p:spPr>
          <a:xfrm>
            <a:off x="3753250" y="2795716"/>
            <a:ext cx="1805046"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Ορθογώνιο: Στρογγύλεμα γωνιών 21">
            <a:extLst>
              <a:ext uri="{FF2B5EF4-FFF2-40B4-BE49-F238E27FC236}">
                <a16:creationId xmlns:a16="http://schemas.microsoft.com/office/drawing/2014/main" id="{C13E956E-5B6E-690B-7DAF-0DE144171397}"/>
              </a:ext>
            </a:extLst>
          </p:cNvPr>
          <p:cNvSpPr/>
          <p:nvPr/>
        </p:nvSpPr>
        <p:spPr>
          <a:xfrm>
            <a:off x="8318896" y="2293468"/>
            <a:ext cx="1913504"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Ορθογώνιο: Στρογγύλεμα γωνιών 22">
            <a:extLst>
              <a:ext uri="{FF2B5EF4-FFF2-40B4-BE49-F238E27FC236}">
                <a16:creationId xmlns:a16="http://schemas.microsoft.com/office/drawing/2014/main" id="{008E8D58-E2C7-B234-590B-0EDE4B9D9A9C}"/>
              </a:ext>
            </a:extLst>
          </p:cNvPr>
          <p:cNvSpPr/>
          <p:nvPr/>
        </p:nvSpPr>
        <p:spPr>
          <a:xfrm>
            <a:off x="6717456" y="2293468"/>
            <a:ext cx="328937"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Ορθογώνιο: Στρογγύλεμα γωνιών 23">
            <a:extLst>
              <a:ext uri="{FF2B5EF4-FFF2-40B4-BE49-F238E27FC236}">
                <a16:creationId xmlns:a16="http://schemas.microsoft.com/office/drawing/2014/main" id="{F981DECA-6064-065D-0A5A-8BB412900FD8}"/>
              </a:ext>
            </a:extLst>
          </p:cNvPr>
          <p:cNvSpPr/>
          <p:nvPr/>
        </p:nvSpPr>
        <p:spPr>
          <a:xfrm>
            <a:off x="7162404" y="2288401"/>
            <a:ext cx="328937"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Ορθογώνιο: Στρογγύλεμα γωνιών 24">
            <a:extLst>
              <a:ext uri="{FF2B5EF4-FFF2-40B4-BE49-F238E27FC236}">
                <a16:creationId xmlns:a16="http://schemas.microsoft.com/office/drawing/2014/main" id="{E9A8553F-8782-1209-388A-521B7A3259CE}"/>
              </a:ext>
            </a:extLst>
          </p:cNvPr>
          <p:cNvSpPr/>
          <p:nvPr/>
        </p:nvSpPr>
        <p:spPr>
          <a:xfrm>
            <a:off x="6745057" y="3248559"/>
            <a:ext cx="328937"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Ορθογώνιο: Στρογγύλεμα γωνιών 25">
            <a:extLst>
              <a:ext uri="{FF2B5EF4-FFF2-40B4-BE49-F238E27FC236}">
                <a16:creationId xmlns:a16="http://schemas.microsoft.com/office/drawing/2014/main" id="{D37D38E4-3CDB-648D-C07F-D894D5B52A3A}"/>
              </a:ext>
            </a:extLst>
          </p:cNvPr>
          <p:cNvSpPr/>
          <p:nvPr/>
        </p:nvSpPr>
        <p:spPr>
          <a:xfrm>
            <a:off x="8313349" y="3248559"/>
            <a:ext cx="1913504" cy="369332"/>
          </a:xfrm>
          <a:prstGeom prst="roundRect">
            <a:avLst/>
          </a:prstGeom>
          <a:noFill/>
          <a:ln w="28575">
            <a:solidFill>
              <a:schemeClr val="accent3">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Ευθύγραμμο βέλος σύνδεσης 27">
            <a:extLst>
              <a:ext uri="{FF2B5EF4-FFF2-40B4-BE49-F238E27FC236}">
                <a16:creationId xmlns:a16="http://schemas.microsoft.com/office/drawing/2014/main" id="{C9CBE671-6320-3C73-4421-EFDD18234AD2}"/>
              </a:ext>
            </a:extLst>
          </p:cNvPr>
          <p:cNvCxnSpPr/>
          <p:nvPr/>
        </p:nvCxnSpPr>
        <p:spPr>
          <a:xfrm>
            <a:off x="3212983" y="2980382"/>
            <a:ext cx="411061" cy="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Ευθύγραμμο βέλος σύνδεσης 28">
            <a:extLst>
              <a:ext uri="{FF2B5EF4-FFF2-40B4-BE49-F238E27FC236}">
                <a16:creationId xmlns:a16="http://schemas.microsoft.com/office/drawing/2014/main" id="{2BF71E12-3693-0233-8D4F-A96CF9430046}"/>
              </a:ext>
            </a:extLst>
          </p:cNvPr>
          <p:cNvCxnSpPr/>
          <p:nvPr/>
        </p:nvCxnSpPr>
        <p:spPr>
          <a:xfrm>
            <a:off x="7744436" y="2468366"/>
            <a:ext cx="411061" cy="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Ευθύγραμμο βέλος σύνδεσης 29">
            <a:extLst>
              <a:ext uri="{FF2B5EF4-FFF2-40B4-BE49-F238E27FC236}">
                <a16:creationId xmlns:a16="http://schemas.microsoft.com/office/drawing/2014/main" id="{74FE059F-BC38-758C-D796-8AF134540AE4}"/>
              </a:ext>
            </a:extLst>
          </p:cNvPr>
          <p:cNvCxnSpPr>
            <a:cxnSpLocks/>
          </p:cNvCxnSpPr>
          <p:nvPr/>
        </p:nvCxnSpPr>
        <p:spPr>
          <a:xfrm>
            <a:off x="7264866" y="3433225"/>
            <a:ext cx="890631" cy="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a:extLst>
              <a:ext uri="{FF2B5EF4-FFF2-40B4-BE49-F238E27FC236}">
                <a16:creationId xmlns:a16="http://schemas.microsoft.com/office/drawing/2014/main" id="{BA588457-9D9E-65D3-F20D-E89D21B17851}"/>
              </a:ext>
            </a:extLst>
          </p:cNvPr>
          <p:cNvCxnSpPr>
            <a:cxnSpLocks/>
          </p:cNvCxnSpPr>
          <p:nvPr/>
        </p:nvCxnSpPr>
        <p:spPr>
          <a:xfrm flipV="1">
            <a:off x="5684939" y="2499812"/>
            <a:ext cx="908808" cy="480570"/>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Ευθύγραμμο βέλος σύνδεσης 33">
            <a:extLst>
              <a:ext uri="{FF2B5EF4-FFF2-40B4-BE49-F238E27FC236}">
                <a16:creationId xmlns:a16="http://schemas.microsoft.com/office/drawing/2014/main" id="{F0D9E153-33D7-2AE1-C1A8-DB2A8E0C8110}"/>
              </a:ext>
            </a:extLst>
          </p:cNvPr>
          <p:cNvCxnSpPr>
            <a:cxnSpLocks/>
          </p:cNvCxnSpPr>
          <p:nvPr/>
        </p:nvCxnSpPr>
        <p:spPr>
          <a:xfrm>
            <a:off x="5684939" y="2980382"/>
            <a:ext cx="908808" cy="452843"/>
          </a:xfrm>
          <a:prstGeom prst="straightConnector1">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7" name="Εικόνα 36" descr="Εικόνα που περιέχει διάγραμμα, γραφικά&#10;&#10;Περιγραφή που δημιουργήθηκε αυτόματα">
            <a:extLst>
              <a:ext uri="{FF2B5EF4-FFF2-40B4-BE49-F238E27FC236}">
                <a16:creationId xmlns:a16="http://schemas.microsoft.com/office/drawing/2014/main" id="{7230309F-21AC-CA24-F000-605DD28AE8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6243" y="4139413"/>
            <a:ext cx="7068884" cy="20196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99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7514CD-4210-29BA-9DF7-8CC852306046}"/>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39A97D-35F7-48EA-BFA1-22C859100D15}"/>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7</a:t>
            </a:fld>
            <a:endParaRPr lang="el-GR" dirty="0"/>
          </a:p>
        </p:txBody>
      </p:sp>
      <p:sp>
        <p:nvSpPr>
          <p:cNvPr id="8" name="Τίτλος 1">
            <a:extLst>
              <a:ext uri="{FF2B5EF4-FFF2-40B4-BE49-F238E27FC236}">
                <a16:creationId xmlns:a16="http://schemas.microsoft.com/office/drawing/2014/main" id="{CD388722-2868-80F1-7BF2-9001F9397942}"/>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(3/</a:t>
            </a:r>
            <a:r>
              <a:rPr lang="en-GB" sz="1800" dirty="0"/>
              <a:t>7</a:t>
            </a:r>
            <a:r>
              <a:rPr lang="el-GR" sz="1800" dirty="0"/>
              <a:t>)</a:t>
            </a:r>
          </a:p>
        </p:txBody>
      </p:sp>
      <p:sp>
        <p:nvSpPr>
          <p:cNvPr id="12" name="Θέση περιεχομένου 2">
            <a:extLst>
              <a:ext uri="{FF2B5EF4-FFF2-40B4-BE49-F238E27FC236}">
                <a16:creationId xmlns:a16="http://schemas.microsoft.com/office/drawing/2014/main" id="{BEBBFA67-2EF2-1C15-E55F-7706611B270B}"/>
              </a:ext>
            </a:extLst>
          </p:cNvPr>
          <p:cNvSpPr>
            <a:spLocks noGrp="1"/>
          </p:cNvSpPr>
          <p:nvPr>
            <p:ph idx="1"/>
          </p:nvPr>
        </p:nvSpPr>
        <p:spPr>
          <a:xfrm>
            <a:off x="1709233" y="607400"/>
            <a:ext cx="8978341" cy="568379"/>
          </a:xfrm>
        </p:spPr>
        <p:txBody>
          <a:bodyPr>
            <a:normAutofit/>
          </a:bodyPr>
          <a:lstStyle/>
          <a:p>
            <a:pPr marL="0" indent="0">
              <a:buFont typeface="Wingdings 3" charset="2"/>
              <a:buNone/>
            </a:pPr>
            <a:r>
              <a:rPr lang="el-GR" sz="2400" b="1" dirty="0"/>
              <a:t>Τι παρατηρούμε από την εφαρμογή τους;</a:t>
            </a:r>
          </a:p>
          <a:p>
            <a:pPr marL="0" indent="0">
              <a:buNone/>
            </a:pPr>
            <a:endParaRPr lang="el-GR" sz="2400" b="1" dirty="0"/>
          </a:p>
        </p:txBody>
      </p:sp>
      <p:sp>
        <p:nvSpPr>
          <p:cNvPr id="2" name="Θέση περιεχομένου 2">
            <a:extLst>
              <a:ext uri="{FF2B5EF4-FFF2-40B4-BE49-F238E27FC236}">
                <a16:creationId xmlns:a16="http://schemas.microsoft.com/office/drawing/2014/main" id="{D946341F-6760-247A-F3F5-D503D329F5E3}"/>
              </a:ext>
            </a:extLst>
          </p:cNvPr>
          <p:cNvSpPr txBox="1">
            <a:spLocks/>
          </p:cNvSpPr>
          <p:nvPr/>
        </p:nvSpPr>
        <p:spPr>
          <a:xfrm>
            <a:off x="1709233" y="970344"/>
            <a:ext cx="10044417" cy="5201957"/>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l-GR" sz="2200" b="1" dirty="0">
              <a:solidFill>
                <a:schemeClr val="accent5">
                  <a:lumMod val="50000"/>
                </a:schemeClr>
              </a:solidFill>
            </a:endParaRPr>
          </a:p>
          <a:p>
            <a:pPr lvl="1"/>
            <a:r>
              <a:rPr lang="el-GR" sz="2200" b="1" dirty="0">
                <a:solidFill>
                  <a:schemeClr val="accent5">
                    <a:lumMod val="50000"/>
                  </a:schemeClr>
                </a:solidFill>
              </a:rPr>
              <a:t> Ευκλείδεια απόσταση</a:t>
            </a:r>
            <a:r>
              <a:rPr lang="el-GR" sz="2200" dirty="0">
                <a:solidFill>
                  <a:schemeClr val="tx1"/>
                </a:solidFill>
              </a:rPr>
              <a:t>:</a:t>
            </a:r>
            <a:r>
              <a:rPr lang="el-GR" sz="2200" b="1" dirty="0">
                <a:solidFill>
                  <a:schemeClr val="tx1"/>
                </a:solidFill>
              </a:rPr>
              <a:t> </a:t>
            </a:r>
            <a:r>
              <a:rPr lang="el-GR" sz="2200" dirty="0">
                <a:solidFill>
                  <a:schemeClr val="tx1"/>
                </a:solidFill>
              </a:rPr>
              <a:t>Δεν μπορεί να εφαρμοστεί αποτελεσματικά  λόγω του διαφορετικού μήκους των χρονοσειρών</a:t>
            </a:r>
          </a:p>
          <a:p>
            <a:pPr lvl="1"/>
            <a:r>
              <a:rPr lang="en-GB" sz="2200" b="1" dirty="0">
                <a:solidFill>
                  <a:schemeClr val="accent5">
                    <a:lumMod val="50000"/>
                  </a:schemeClr>
                </a:solidFill>
              </a:rPr>
              <a:t> DTW</a:t>
            </a:r>
            <a:r>
              <a:rPr lang="en-GB" sz="2200" dirty="0">
                <a:solidFill>
                  <a:schemeClr val="tx1"/>
                </a:solidFill>
              </a:rPr>
              <a:t>: </a:t>
            </a:r>
            <a:r>
              <a:rPr lang="el-GR" sz="2200" dirty="0">
                <a:solidFill>
                  <a:schemeClr val="tx1"/>
                </a:solidFill>
              </a:rPr>
              <a:t>Αντιστοιχίζει υποχρεωτικά ολόκληρες τις σειρές, καθώς και στοιχεία τα οποία δεν έχουν φυσική αντιστοιχία και επιλέγει να αναδείξει καλύτερα τις σειρές που έχουν παρόμοια μοτίβα. Πιο συγκεκριμένα, ομαδοποιεί τις Α και </a:t>
            </a:r>
            <a:r>
              <a:rPr lang="en-GB" sz="2200" dirty="0">
                <a:solidFill>
                  <a:schemeClr val="tx1"/>
                </a:solidFill>
              </a:rPr>
              <a:t>C </a:t>
            </a:r>
            <a:r>
              <a:rPr lang="el-GR" sz="2200" dirty="0">
                <a:solidFill>
                  <a:schemeClr val="tx1"/>
                </a:solidFill>
              </a:rPr>
              <a:t>στις οποίες η αναπήδηση για το άλμα είναι εμφανής αγνοώντας τη δομή, το σχήμα ή τα χαρακτηριστικά τους.</a:t>
            </a:r>
            <a:endParaRPr lang="el-GR" sz="2000" b="1" dirty="0">
              <a:solidFill>
                <a:schemeClr val="accent5">
                  <a:lumMod val="50000"/>
                </a:schemeClr>
              </a:solidFill>
            </a:endParaRPr>
          </a:p>
          <a:p>
            <a:pPr lvl="1"/>
            <a:endParaRPr lang="en-GB" sz="2000" b="1" dirty="0">
              <a:solidFill>
                <a:schemeClr val="accent5">
                  <a:lumMod val="50000"/>
                </a:schemeClr>
              </a:solidFill>
            </a:endParaRPr>
          </a:p>
        </p:txBody>
      </p:sp>
      <p:pic>
        <p:nvPicPr>
          <p:cNvPr id="5" name="Εικόνα 4" descr="Εικόνα που περιέχει γραμμή, διάγραμμα, χάρτης, γραμματοσειρά&#10;&#10;Περιγραφή που δημιουργήθηκε αυτόματα">
            <a:extLst>
              <a:ext uri="{FF2B5EF4-FFF2-40B4-BE49-F238E27FC236}">
                <a16:creationId xmlns:a16="http://schemas.microsoft.com/office/drawing/2014/main" id="{DDE505BA-5291-A756-4459-81B4A5B361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4981" y="4320760"/>
            <a:ext cx="6173061" cy="2010056"/>
          </a:xfrm>
          <a:prstGeom prst="rect">
            <a:avLst/>
          </a:prstGeom>
        </p:spPr>
      </p:pic>
      <p:pic>
        <p:nvPicPr>
          <p:cNvPr id="7" name="Εικόνα 6" descr="Εικόνα που περιέχει διάγραμμα, γραμμή, γραμματοσειρά, σχεδίαση&#10;&#10;Περιγραφή που δημιουργήθηκε αυτόματα">
            <a:extLst>
              <a:ext uri="{FF2B5EF4-FFF2-40B4-BE49-F238E27FC236}">
                <a16:creationId xmlns:a16="http://schemas.microsoft.com/office/drawing/2014/main" id="{7FEB15EE-6227-13D1-1190-D9401F829F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5696" y="4320760"/>
            <a:ext cx="2886478" cy="2010056"/>
          </a:xfrm>
          <a:prstGeom prst="rect">
            <a:avLst/>
          </a:prstGeom>
        </p:spPr>
      </p:pic>
    </p:spTree>
    <p:extLst>
      <p:ext uri="{BB962C8B-B14F-4D97-AF65-F5344CB8AC3E}">
        <p14:creationId xmlns:p14="http://schemas.microsoft.com/office/powerpoint/2010/main" val="154338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B778C-CA1C-E37F-97E6-7002645C9282}"/>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E087BF-C8B4-1097-147C-E423313473D8}"/>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8</a:t>
            </a:fld>
            <a:endParaRPr lang="el-GR" dirty="0"/>
          </a:p>
        </p:txBody>
      </p:sp>
      <p:sp>
        <p:nvSpPr>
          <p:cNvPr id="8" name="Τίτλος 1">
            <a:extLst>
              <a:ext uri="{FF2B5EF4-FFF2-40B4-BE49-F238E27FC236}">
                <a16:creationId xmlns:a16="http://schemas.microsoft.com/office/drawing/2014/main" id="{B3FDA751-CE42-F6FF-46D0-86E15A4CE079}"/>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(4/</a:t>
            </a:r>
            <a:r>
              <a:rPr lang="en-GB" sz="1800" dirty="0"/>
              <a:t>7</a:t>
            </a:r>
            <a:r>
              <a:rPr lang="el-GR" sz="1800" dirty="0"/>
              <a:t>)</a:t>
            </a:r>
          </a:p>
        </p:txBody>
      </p:sp>
      <p:sp>
        <p:nvSpPr>
          <p:cNvPr id="12" name="Θέση περιεχομένου 2">
            <a:extLst>
              <a:ext uri="{FF2B5EF4-FFF2-40B4-BE49-F238E27FC236}">
                <a16:creationId xmlns:a16="http://schemas.microsoft.com/office/drawing/2014/main" id="{2375145A-5948-9246-822C-41222BCD4AAE}"/>
              </a:ext>
            </a:extLst>
          </p:cNvPr>
          <p:cNvSpPr>
            <a:spLocks noGrp="1"/>
          </p:cNvSpPr>
          <p:nvPr>
            <p:ph idx="1"/>
          </p:nvPr>
        </p:nvSpPr>
        <p:spPr>
          <a:xfrm>
            <a:off x="1709233" y="607400"/>
            <a:ext cx="8978341" cy="568379"/>
          </a:xfrm>
        </p:spPr>
        <p:txBody>
          <a:bodyPr>
            <a:normAutofit/>
          </a:bodyPr>
          <a:lstStyle/>
          <a:p>
            <a:pPr marL="0" indent="0">
              <a:buFont typeface="Wingdings 3" charset="2"/>
              <a:buNone/>
            </a:pPr>
            <a:r>
              <a:rPr lang="el-GR" sz="2400" b="1" dirty="0"/>
              <a:t>Τι συμπεράσματα βγάζουμε;</a:t>
            </a:r>
          </a:p>
          <a:p>
            <a:pPr marL="0" indent="0">
              <a:buNone/>
            </a:pPr>
            <a:endParaRPr lang="el-GR" sz="2400" b="1" dirty="0"/>
          </a:p>
        </p:txBody>
      </p:sp>
      <p:sp>
        <p:nvSpPr>
          <p:cNvPr id="2" name="Θέση περιεχομένου 2">
            <a:extLst>
              <a:ext uri="{FF2B5EF4-FFF2-40B4-BE49-F238E27FC236}">
                <a16:creationId xmlns:a16="http://schemas.microsoft.com/office/drawing/2014/main" id="{5EF1AEB3-2CFB-CD05-4FCC-1149FC6E2D67}"/>
              </a:ext>
            </a:extLst>
          </p:cNvPr>
          <p:cNvSpPr txBox="1">
            <a:spLocks/>
          </p:cNvSpPr>
          <p:nvPr/>
        </p:nvSpPr>
        <p:spPr>
          <a:xfrm>
            <a:off x="1709232" y="891589"/>
            <a:ext cx="10044417" cy="1621854"/>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l-GR" sz="2200" b="1" dirty="0">
              <a:solidFill>
                <a:schemeClr val="accent5">
                  <a:lumMod val="50000"/>
                </a:schemeClr>
              </a:solidFill>
            </a:endParaRPr>
          </a:p>
          <a:p>
            <a:pPr lvl="1"/>
            <a:r>
              <a:rPr lang="el-GR" sz="2200" b="1" dirty="0">
                <a:solidFill>
                  <a:schemeClr val="accent5">
                    <a:lumMod val="50000"/>
                  </a:schemeClr>
                </a:solidFill>
              </a:rPr>
              <a:t> </a:t>
            </a:r>
            <a:r>
              <a:rPr lang="el-GR" sz="2200" dirty="0">
                <a:solidFill>
                  <a:schemeClr val="tx1"/>
                </a:solidFill>
              </a:rPr>
              <a:t>Η </a:t>
            </a:r>
            <a:r>
              <a:rPr lang="en-GB" sz="2200" dirty="0">
                <a:solidFill>
                  <a:schemeClr val="tx1"/>
                </a:solidFill>
              </a:rPr>
              <a:t>DTW </a:t>
            </a:r>
            <a:r>
              <a:rPr lang="el-GR" sz="2200" dirty="0">
                <a:solidFill>
                  <a:schemeClr val="tx1"/>
                </a:solidFill>
              </a:rPr>
              <a:t>αντιστοιχίζει κάθε στοιχείο της μιας χρονοσειράς με κάθε στοιχείο της άλλης, πράγμα που την κάνει </a:t>
            </a:r>
            <a:r>
              <a:rPr lang="el-GR" sz="2200" b="1" dirty="0">
                <a:solidFill>
                  <a:schemeClr val="accent5">
                    <a:lumMod val="50000"/>
                  </a:schemeClr>
                </a:solidFill>
              </a:rPr>
              <a:t>ευαίσθητη σε </a:t>
            </a:r>
            <a:r>
              <a:rPr lang="en-GB" sz="2200" b="1" dirty="0">
                <a:solidFill>
                  <a:schemeClr val="accent5">
                    <a:lumMod val="50000"/>
                  </a:schemeClr>
                </a:solidFill>
              </a:rPr>
              <a:t>outliers</a:t>
            </a:r>
            <a:r>
              <a:rPr lang="el-GR" sz="2200" dirty="0">
                <a:solidFill>
                  <a:schemeClr val="tx1"/>
                </a:solidFill>
              </a:rPr>
              <a:t>,</a:t>
            </a:r>
            <a:r>
              <a:rPr lang="en-GB" sz="2200" dirty="0">
                <a:solidFill>
                  <a:schemeClr val="tx1"/>
                </a:solidFill>
              </a:rPr>
              <a:t> </a:t>
            </a:r>
            <a:r>
              <a:rPr lang="el-GR" sz="2200" dirty="0">
                <a:solidFill>
                  <a:schemeClr val="tx1"/>
                </a:solidFill>
              </a:rPr>
              <a:t>και δεν εγγυάται την σωστή αντιστοίχιση μεταξύ τους.</a:t>
            </a:r>
            <a:endParaRPr lang="en-GB" sz="2200" dirty="0">
              <a:solidFill>
                <a:schemeClr val="tx1"/>
              </a:solidFill>
            </a:endParaRPr>
          </a:p>
          <a:p>
            <a:pPr lvl="1"/>
            <a:endParaRPr lang="en-GB" sz="2000" dirty="0">
              <a:solidFill>
                <a:schemeClr val="tx1"/>
              </a:solidFill>
            </a:endParaRPr>
          </a:p>
        </p:txBody>
      </p:sp>
      <p:sp>
        <p:nvSpPr>
          <p:cNvPr id="3" name="Θέση περιεχομένου 2">
            <a:extLst>
              <a:ext uri="{FF2B5EF4-FFF2-40B4-BE49-F238E27FC236}">
                <a16:creationId xmlns:a16="http://schemas.microsoft.com/office/drawing/2014/main" id="{569683C5-F776-2562-60BF-B763F2234426}"/>
              </a:ext>
            </a:extLst>
          </p:cNvPr>
          <p:cNvSpPr txBox="1">
            <a:spLocks/>
          </p:cNvSpPr>
          <p:nvPr/>
        </p:nvSpPr>
        <p:spPr>
          <a:xfrm>
            <a:off x="1709232" y="2664100"/>
            <a:ext cx="8978341" cy="56837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l-GR" sz="2400" b="1" dirty="0"/>
              <a:t>Τι μπορούμε να κάνουμε;</a:t>
            </a:r>
          </a:p>
          <a:p>
            <a:pPr marL="0" indent="0">
              <a:buFont typeface="Wingdings 3" charset="2"/>
              <a:buNone/>
            </a:pPr>
            <a:endParaRPr lang="el-GR" sz="2400" b="1" dirty="0"/>
          </a:p>
        </p:txBody>
      </p:sp>
      <p:sp>
        <p:nvSpPr>
          <p:cNvPr id="6" name="Θέση περιεχομένου 2">
            <a:extLst>
              <a:ext uri="{FF2B5EF4-FFF2-40B4-BE49-F238E27FC236}">
                <a16:creationId xmlns:a16="http://schemas.microsoft.com/office/drawing/2014/main" id="{0AF4E260-6F71-8FB0-0689-786C6ED03E8C}"/>
              </a:ext>
            </a:extLst>
          </p:cNvPr>
          <p:cNvSpPr txBox="1">
            <a:spLocks/>
          </p:cNvSpPr>
          <p:nvPr/>
        </p:nvSpPr>
        <p:spPr>
          <a:xfrm>
            <a:off x="1709231" y="2948289"/>
            <a:ext cx="10373457" cy="3628680"/>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l-GR" sz="2200" b="1" dirty="0">
              <a:solidFill>
                <a:schemeClr val="accent5">
                  <a:lumMod val="50000"/>
                </a:schemeClr>
              </a:solidFill>
            </a:endParaRPr>
          </a:p>
          <a:p>
            <a:pPr lvl="1"/>
            <a:r>
              <a:rPr lang="el-GR" sz="2200" b="1" dirty="0">
                <a:solidFill>
                  <a:schemeClr val="accent5">
                    <a:lumMod val="50000"/>
                  </a:schemeClr>
                </a:solidFill>
              </a:rPr>
              <a:t> </a:t>
            </a:r>
            <a:r>
              <a:rPr lang="el-GR" sz="2200" dirty="0">
                <a:solidFill>
                  <a:schemeClr val="tx1"/>
                </a:solidFill>
              </a:rPr>
              <a:t>Η Μέθοδος </a:t>
            </a:r>
            <a:r>
              <a:rPr lang="en-GB" sz="2200" b="1" dirty="0">
                <a:solidFill>
                  <a:schemeClr val="accent5">
                    <a:lumMod val="50000"/>
                  </a:schemeClr>
                </a:solidFill>
              </a:rPr>
              <a:t>LCSS</a:t>
            </a:r>
            <a:r>
              <a:rPr lang="en-GB" sz="2200" dirty="0">
                <a:solidFill>
                  <a:schemeClr val="tx1"/>
                </a:solidFill>
              </a:rPr>
              <a:t> </a:t>
            </a:r>
            <a:r>
              <a:rPr lang="el-GR" sz="2200" dirty="0">
                <a:solidFill>
                  <a:schemeClr val="tx1"/>
                </a:solidFill>
              </a:rPr>
              <a:t>μπορεί να αντιμετωπίσει το πρόβλημα γιατί βρίσκει ένα κατάλληλο τμήμα της σειράς </a:t>
            </a:r>
            <a:r>
              <a:rPr lang="en-GB" sz="2200" dirty="0">
                <a:solidFill>
                  <a:schemeClr val="tx1"/>
                </a:solidFill>
              </a:rPr>
              <a:t>target </a:t>
            </a:r>
            <a:r>
              <a:rPr lang="el-GR" sz="2200" dirty="0">
                <a:solidFill>
                  <a:schemeClr val="tx1"/>
                </a:solidFill>
              </a:rPr>
              <a:t>ίδιου μήκους με την σειρά </a:t>
            </a:r>
            <a:r>
              <a:rPr lang="en-GB" sz="2200" dirty="0">
                <a:solidFill>
                  <a:schemeClr val="tx1"/>
                </a:solidFill>
              </a:rPr>
              <a:t>query</a:t>
            </a:r>
            <a:r>
              <a:rPr lang="el-GR" sz="2200" dirty="0">
                <a:solidFill>
                  <a:schemeClr val="tx1"/>
                </a:solidFill>
              </a:rPr>
              <a:t>, το οποίο βοηθά στο να παραλείπονται </a:t>
            </a:r>
            <a:r>
              <a:rPr lang="en-GB" sz="2200" dirty="0">
                <a:solidFill>
                  <a:schemeClr val="tx1"/>
                </a:solidFill>
              </a:rPr>
              <a:t>outliers</a:t>
            </a:r>
            <a:r>
              <a:rPr lang="el-GR" sz="2200" dirty="0">
                <a:solidFill>
                  <a:schemeClr val="tx1"/>
                </a:solidFill>
              </a:rPr>
              <a:t> και να αντιστοιχίζονται καλύτερα μεταξύ τους.</a:t>
            </a:r>
          </a:p>
          <a:p>
            <a:pPr lvl="1"/>
            <a:r>
              <a:rPr lang="el-GR" sz="2000" dirty="0">
                <a:solidFill>
                  <a:schemeClr val="tx1"/>
                </a:solidFill>
              </a:rPr>
              <a:t> </a:t>
            </a:r>
            <a:r>
              <a:rPr lang="el-GR" sz="2200" dirty="0">
                <a:solidFill>
                  <a:schemeClr val="tx1"/>
                </a:solidFill>
              </a:rPr>
              <a:t>Όμως, για χρονοσειρές αριθμητικών δεδομένων πρέπει να τεθεί ένα </a:t>
            </a:r>
            <a:r>
              <a:rPr lang="el-GR" sz="2200" b="1" dirty="0">
                <a:solidFill>
                  <a:schemeClr val="accent5">
                    <a:lumMod val="50000"/>
                  </a:schemeClr>
                </a:solidFill>
              </a:rPr>
              <a:t>όριο</a:t>
            </a:r>
            <a:r>
              <a:rPr lang="el-GR" sz="2200" dirty="0">
                <a:solidFill>
                  <a:schemeClr val="tx1"/>
                </a:solidFill>
              </a:rPr>
              <a:t> για το πότε οι τιμές των αντίστοιχων σημείων πρέπει να θεωρούνται ίσες</a:t>
            </a:r>
          </a:p>
          <a:p>
            <a:pPr lvl="1"/>
            <a:r>
              <a:rPr lang="el-GR" sz="2200" dirty="0">
                <a:solidFill>
                  <a:schemeClr val="tx1"/>
                </a:solidFill>
              </a:rPr>
              <a:t>Η απόδοση της μεθόδου εξαρτάται άμεσα από την </a:t>
            </a:r>
            <a:r>
              <a:rPr lang="el-GR" sz="2200" b="1" dirty="0">
                <a:solidFill>
                  <a:schemeClr val="accent5">
                    <a:lumMod val="50000"/>
                  </a:schemeClr>
                </a:solidFill>
              </a:rPr>
              <a:t>ρύθμιση αυτού του ορίου</a:t>
            </a:r>
            <a:endParaRPr lang="en-GB" sz="2200" b="1" dirty="0">
              <a:solidFill>
                <a:schemeClr val="accent5">
                  <a:lumMod val="50000"/>
                </a:schemeClr>
              </a:solidFill>
            </a:endParaRPr>
          </a:p>
        </p:txBody>
      </p:sp>
    </p:spTree>
    <p:extLst>
      <p:ext uri="{BB962C8B-B14F-4D97-AF65-F5344CB8AC3E}">
        <p14:creationId xmlns:p14="http://schemas.microsoft.com/office/powerpoint/2010/main" val="161147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85A3C-5DE4-F8EF-56A0-1D8D648BB39B}"/>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74F923-8843-4F9B-66F7-60A79A1436C2}"/>
              </a:ext>
            </a:extLst>
          </p:cNvPr>
          <p:cNvSpPr>
            <a:spLocks noGrp="1"/>
          </p:cNvSpPr>
          <p:nvPr>
            <p:ph type="sldNum" sz="quarter" idx="12"/>
          </p:nvPr>
        </p:nvSpPr>
        <p:spPr>
          <a:xfrm>
            <a:off x="531812" y="787782"/>
            <a:ext cx="779767" cy="365125"/>
          </a:xfrm>
        </p:spPr>
        <p:txBody>
          <a:bodyPr/>
          <a:lstStyle/>
          <a:p>
            <a:fld id="{646AB720-39C7-40F6-B816-494DEC30959D}" type="slidenum">
              <a:rPr lang="el-GR" smtClean="0"/>
              <a:pPr/>
              <a:t>9</a:t>
            </a:fld>
            <a:endParaRPr lang="el-GR" dirty="0"/>
          </a:p>
        </p:txBody>
      </p:sp>
      <p:sp>
        <p:nvSpPr>
          <p:cNvPr id="12" name="Θέση περιεχομένου 2">
            <a:extLst>
              <a:ext uri="{FF2B5EF4-FFF2-40B4-BE49-F238E27FC236}">
                <a16:creationId xmlns:a16="http://schemas.microsoft.com/office/drawing/2014/main" id="{786DE8A9-D6BA-ACA7-AC4E-7679F7723362}"/>
              </a:ext>
            </a:extLst>
          </p:cNvPr>
          <p:cNvSpPr>
            <a:spLocks noGrp="1"/>
          </p:cNvSpPr>
          <p:nvPr>
            <p:ph idx="1"/>
          </p:nvPr>
        </p:nvSpPr>
        <p:spPr>
          <a:xfrm>
            <a:off x="1709233" y="686154"/>
            <a:ext cx="9313901" cy="1209758"/>
          </a:xfrm>
        </p:spPr>
        <p:txBody>
          <a:bodyPr>
            <a:normAutofit lnSpcReduction="10000"/>
          </a:bodyPr>
          <a:lstStyle/>
          <a:p>
            <a:pPr marL="0" indent="0">
              <a:buFont typeface="Wingdings 3" charset="2"/>
              <a:buNone/>
            </a:pPr>
            <a:r>
              <a:rPr lang="el-GR" sz="2400" b="1" dirty="0"/>
              <a:t>Ποια είναι τελικά η βέλτιστη μέθοδος;</a:t>
            </a:r>
          </a:p>
          <a:p>
            <a:pPr marL="0" indent="0">
              <a:buFont typeface="Wingdings 3" charset="2"/>
              <a:buNone/>
            </a:pPr>
            <a:r>
              <a:rPr lang="el-GR" sz="2200" dirty="0">
                <a:solidFill>
                  <a:schemeClr val="tx1"/>
                </a:solidFill>
              </a:rPr>
              <a:t>Ως βέλτιστη μέθοδος προτείνεται η </a:t>
            </a:r>
            <a:r>
              <a:rPr lang="en-GB" sz="2200" b="1" dirty="0">
                <a:solidFill>
                  <a:schemeClr val="accent5">
                    <a:lumMod val="50000"/>
                  </a:schemeClr>
                </a:solidFill>
              </a:rPr>
              <a:t>Minimal Variance Matching (MVM)</a:t>
            </a:r>
            <a:r>
              <a:rPr lang="el-GR" sz="2200" b="1" dirty="0">
                <a:solidFill>
                  <a:schemeClr val="accent5">
                    <a:lumMod val="50000"/>
                  </a:schemeClr>
                </a:solidFill>
              </a:rPr>
              <a:t> </a:t>
            </a:r>
            <a:r>
              <a:rPr lang="el-GR" sz="2200" dirty="0">
                <a:solidFill>
                  <a:schemeClr val="tx1"/>
                </a:solidFill>
              </a:rPr>
              <a:t>η οποία συνδυάζει τα εξής χαρακτηριστικά:</a:t>
            </a:r>
            <a:endParaRPr lang="el-GR" sz="2200" b="1" dirty="0">
              <a:solidFill>
                <a:schemeClr val="accent5">
                  <a:lumMod val="50000"/>
                </a:schemeClr>
              </a:solidFill>
            </a:endParaRPr>
          </a:p>
          <a:p>
            <a:pPr marL="0" indent="0">
              <a:buNone/>
            </a:pPr>
            <a:endParaRPr lang="el-GR" sz="2400" b="1" dirty="0"/>
          </a:p>
        </p:txBody>
      </p:sp>
      <p:sp>
        <p:nvSpPr>
          <p:cNvPr id="2" name="Θέση περιεχομένου 2">
            <a:extLst>
              <a:ext uri="{FF2B5EF4-FFF2-40B4-BE49-F238E27FC236}">
                <a16:creationId xmlns:a16="http://schemas.microsoft.com/office/drawing/2014/main" id="{AA9D3A9F-C633-D916-A17A-B49B49D1016E}"/>
              </a:ext>
            </a:extLst>
          </p:cNvPr>
          <p:cNvSpPr txBox="1">
            <a:spLocks/>
          </p:cNvSpPr>
          <p:nvPr/>
        </p:nvSpPr>
        <p:spPr>
          <a:xfrm>
            <a:off x="1709233" y="1895912"/>
            <a:ext cx="10044417" cy="3847035"/>
          </a:xfrm>
          <a:prstGeom prst="rect">
            <a:avLst/>
          </a:prstGeom>
          <a:ln>
            <a:noFill/>
          </a:ln>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l-GR" sz="2200" b="1" dirty="0">
              <a:solidFill>
                <a:schemeClr val="accent5">
                  <a:lumMod val="50000"/>
                </a:schemeClr>
              </a:solidFill>
            </a:endParaRPr>
          </a:p>
          <a:p>
            <a:pPr lvl="1"/>
            <a:r>
              <a:rPr lang="el-GR" sz="2200" b="1" dirty="0">
                <a:solidFill>
                  <a:schemeClr val="accent5">
                    <a:lumMod val="50000"/>
                  </a:schemeClr>
                </a:solidFill>
              </a:rPr>
              <a:t> </a:t>
            </a:r>
            <a:r>
              <a:rPr lang="el-GR" sz="2200" dirty="0">
                <a:solidFill>
                  <a:schemeClr val="tx1"/>
                </a:solidFill>
              </a:rPr>
              <a:t>Αγνοεί τα τμήματα των σειρών τα οποία δεν έχουν φυσική αντιστοιχία</a:t>
            </a:r>
            <a:r>
              <a:rPr lang="en-GB" sz="2200" dirty="0">
                <a:solidFill>
                  <a:schemeClr val="tx1"/>
                </a:solidFill>
              </a:rPr>
              <a:t> </a:t>
            </a:r>
            <a:r>
              <a:rPr lang="el-GR" sz="2200" dirty="0">
                <a:solidFill>
                  <a:schemeClr val="tx1"/>
                </a:solidFill>
              </a:rPr>
              <a:t> και έτσι οι συμβολοσειρές αντιστοιχίζονται φυσικά </a:t>
            </a:r>
            <a:endParaRPr lang="en-GB" sz="2200" dirty="0">
              <a:solidFill>
                <a:schemeClr val="tx1"/>
              </a:solidFill>
            </a:endParaRPr>
          </a:p>
          <a:p>
            <a:pPr marL="457200" lvl="1" indent="0">
              <a:buNone/>
            </a:pPr>
            <a:endParaRPr lang="el-GR" sz="2200" dirty="0">
              <a:solidFill>
                <a:schemeClr val="tx1"/>
              </a:solidFill>
            </a:endParaRPr>
          </a:p>
          <a:p>
            <a:pPr lvl="1"/>
            <a:r>
              <a:rPr lang="el-GR" sz="2200" dirty="0">
                <a:solidFill>
                  <a:schemeClr val="tx1"/>
                </a:solidFill>
              </a:rPr>
              <a:t> Παραλείπει θορυβώδη δεδομένα και στοιχεία που δεν αντιστοιχίζονται</a:t>
            </a:r>
            <a:endParaRPr lang="en-GB" sz="2200" dirty="0">
              <a:solidFill>
                <a:schemeClr val="tx1"/>
              </a:solidFill>
            </a:endParaRPr>
          </a:p>
          <a:p>
            <a:pPr marL="457200" lvl="1" indent="0">
              <a:buNone/>
            </a:pPr>
            <a:endParaRPr lang="el-GR" sz="2200" dirty="0">
              <a:solidFill>
                <a:schemeClr val="tx1"/>
              </a:solidFill>
            </a:endParaRPr>
          </a:p>
          <a:p>
            <a:pPr lvl="1"/>
            <a:r>
              <a:rPr lang="el-GR" sz="2200" dirty="0">
                <a:solidFill>
                  <a:schemeClr val="tx1"/>
                </a:solidFill>
              </a:rPr>
              <a:t> Υπολογίζει την τιμή απόστασης μεταξύ των χρονοσειρών με βάση τις αποστάσεις των αντίστοιχων στοιχείων τους </a:t>
            </a:r>
            <a:r>
              <a:rPr lang="el-GR" sz="2200" b="1" dirty="0">
                <a:solidFill>
                  <a:schemeClr val="accent4">
                    <a:lumMod val="50000"/>
                  </a:schemeClr>
                </a:solidFill>
              </a:rPr>
              <a:t>όπως στην </a:t>
            </a:r>
            <a:r>
              <a:rPr lang="en-GB" sz="2200" b="1" dirty="0">
                <a:solidFill>
                  <a:schemeClr val="accent4">
                    <a:lumMod val="50000"/>
                  </a:schemeClr>
                </a:solidFill>
              </a:rPr>
              <a:t>DTW</a:t>
            </a:r>
            <a:r>
              <a:rPr lang="en-GB" sz="2200" dirty="0">
                <a:solidFill>
                  <a:schemeClr val="tx1"/>
                </a:solidFill>
              </a:rPr>
              <a:t>, </a:t>
            </a:r>
            <a:r>
              <a:rPr lang="el-GR" sz="2200" dirty="0">
                <a:solidFill>
                  <a:schemeClr val="tx1"/>
                </a:solidFill>
              </a:rPr>
              <a:t>και επιτρέπει την αντιστοιχία της σειράς </a:t>
            </a:r>
            <a:r>
              <a:rPr lang="en-GB" sz="2200" dirty="0">
                <a:solidFill>
                  <a:schemeClr val="tx1"/>
                </a:solidFill>
              </a:rPr>
              <a:t>query </a:t>
            </a:r>
            <a:r>
              <a:rPr lang="el-GR" sz="2200" dirty="0">
                <a:solidFill>
                  <a:schemeClr val="tx1"/>
                </a:solidFill>
              </a:rPr>
              <a:t>με το κατάλληλο τμήμα της σειράς </a:t>
            </a:r>
            <a:r>
              <a:rPr lang="en-GB" sz="2200" dirty="0">
                <a:solidFill>
                  <a:schemeClr val="tx1"/>
                </a:solidFill>
              </a:rPr>
              <a:t>target </a:t>
            </a:r>
            <a:r>
              <a:rPr lang="el-GR" sz="2200" b="1" dirty="0">
                <a:solidFill>
                  <a:schemeClr val="accent4">
                    <a:lumMod val="50000"/>
                  </a:schemeClr>
                </a:solidFill>
              </a:rPr>
              <a:t>όπως στην </a:t>
            </a:r>
            <a:r>
              <a:rPr lang="en-GB" sz="2200" b="1" dirty="0">
                <a:solidFill>
                  <a:schemeClr val="accent4">
                    <a:lumMod val="50000"/>
                  </a:schemeClr>
                </a:solidFill>
              </a:rPr>
              <a:t>LCSS</a:t>
            </a:r>
            <a:endParaRPr lang="en-GB" sz="2000" b="1" dirty="0">
              <a:solidFill>
                <a:schemeClr val="accent4">
                  <a:lumMod val="50000"/>
                </a:schemeClr>
              </a:solidFill>
            </a:endParaRPr>
          </a:p>
        </p:txBody>
      </p:sp>
      <p:sp>
        <p:nvSpPr>
          <p:cNvPr id="5" name="Τίτλος 1">
            <a:extLst>
              <a:ext uri="{FF2B5EF4-FFF2-40B4-BE49-F238E27FC236}">
                <a16:creationId xmlns:a16="http://schemas.microsoft.com/office/drawing/2014/main" id="{25DAEE4A-5B2A-3911-FCCC-6A460DC043FE}"/>
              </a:ext>
            </a:extLst>
          </p:cNvPr>
          <p:cNvSpPr txBox="1">
            <a:spLocks/>
          </p:cNvSpPr>
          <p:nvPr/>
        </p:nvSpPr>
        <p:spPr>
          <a:xfrm>
            <a:off x="8928937" y="115031"/>
            <a:ext cx="3153751" cy="776559"/>
          </a:xfrm>
          <a:prstGeom prst="rect">
            <a:avLst/>
          </a:prstGeom>
        </p:spPr>
        <p:txBody>
          <a:bodyPr vert="horz" lIns="91440" tIns="45720" rIns="91440" bIns="45720" rtlCol="0" anchor="t">
            <a:normAutofit/>
          </a:bodyPr>
          <a:lstStyle>
            <a:lvl1pPr algn="r" defTabSz="457200" rtl="0" eaLnBrk="1" latinLnBrk="0" hangingPunct="1">
              <a:spcBef>
                <a:spcPct val="0"/>
              </a:spcBef>
              <a:buNone/>
              <a:defRPr sz="3600" kern="1200" baseline="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700" dirty="0"/>
              <a:t>ΜΕΘΟΔΟΙ</a:t>
            </a:r>
            <a:r>
              <a:rPr lang="el-GR" sz="4400" dirty="0"/>
              <a:t> </a:t>
            </a:r>
            <a:r>
              <a:rPr lang="el-GR" sz="1800" dirty="0"/>
              <a:t>(</a:t>
            </a:r>
            <a:r>
              <a:rPr lang="en-GB" sz="1800" dirty="0"/>
              <a:t>5</a:t>
            </a:r>
            <a:r>
              <a:rPr lang="el-GR" sz="1800" dirty="0"/>
              <a:t>/</a:t>
            </a:r>
            <a:r>
              <a:rPr lang="en-GB" sz="1800" dirty="0"/>
              <a:t>7</a:t>
            </a:r>
            <a:r>
              <a:rPr lang="el-GR" sz="1800" dirty="0"/>
              <a:t>)</a:t>
            </a:r>
          </a:p>
        </p:txBody>
      </p:sp>
    </p:spTree>
    <p:extLst>
      <p:ext uri="{BB962C8B-B14F-4D97-AF65-F5344CB8AC3E}">
        <p14:creationId xmlns:p14="http://schemas.microsoft.com/office/powerpoint/2010/main" val="42426399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14896</TotalTime>
  <Words>2051</Words>
  <Application>Microsoft Office PowerPoint</Application>
  <PresentationFormat>Ευρεία οθόνη</PresentationFormat>
  <Paragraphs>432</Paragraphs>
  <Slides>26</Slides>
  <Notes>1</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26</vt:i4>
      </vt:variant>
    </vt:vector>
  </HeadingPairs>
  <TitlesOfParts>
    <vt:vector size="35" baseType="lpstr">
      <vt:lpstr>Aptos</vt:lpstr>
      <vt:lpstr>Arial</vt:lpstr>
      <vt:lpstr>Calibri</vt:lpstr>
      <vt:lpstr>Cambria</vt:lpstr>
      <vt:lpstr>Cambria Math</vt:lpstr>
      <vt:lpstr>Wingdings</vt:lpstr>
      <vt:lpstr>Wingdings 3</vt:lpstr>
      <vt:lpstr>Wisp</vt:lpstr>
      <vt:lpstr>Equation</vt:lpstr>
      <vt:lpstr>Ανάλυση Μεγάλων &amp;  Πολυδιάστατων Δεδομένων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Nikolas</dc:creator>
  <cp:lastModifiedBy>ΦΩΤΟΥ ΠΑΝΑΓΙΩΤΗΣ</cp:lastModifiedBy>
  <cp:revision>118</cp:revision>
  <dcterms:created xsi:type="dcterms:W3CDTF">2016-02-21T23:19:53Z</dcterms:created>
  <dcterms:modified xsi:type="dcterms:W3CDTF">2025-01-01T17:26:17Z</dcterms:modified>
</cp:coreProperties>
</file>