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52"/>
  </p:notesMasterIdLst>
  <p:sldIdLst>
    <p:sldId id="256" r:id="rId2"/>
    <p:sldId id="259" r:id="rId3"/>
    <p:sldId id="258" r:id="rId4"/>
    <p:sldId id="260" r:id="rId5"/>
    <p:sldId id="265" r:id="rId6"/>
    <p:sldId id="263" r:id="rId7"/>
    <p:sldId id="261" r:id="rId8"/>
    <p:sldId id="262" r:id="rId9"/>
    <p:sldId id="308" r:id="rId10"/>
    <p:sldId id="268" r:id="rId11"/>
    <p:sldId id="269" r:id="rId12"/>
    <p:sldId id="271" r:id="rId13"/>
    <p:sldId id="272" r:id="rId14"/>
    <p:sldId id="264" r:id="rId15"/>
    <p:sldId id="266" r:id="rId16"/>
    <p:sldId id="276" r:id="rId17"/>
    <p:sldId id="273" r:id="rId18"/>
    <p:sldId id="279" r:id="rId19"/>
    <p:sldId id="280" r:id="rId20"/>
    <p:sldId id="277" r:id="rId21"/>
    <p:sldId id="275" r:id="rId22"/>
    <p:sldId id="281" r:id="rId23"/>
    <p:sldId id="274" r:id="rId24"/>
    <p:sldId id="278" r:id="rId25"/>
    <p:sldId id="282" r:id="rId26"/>
    <p:sldId id="283" r:id="rId27"/>
    <p:sldId id="285" r:id="rId28"/>
    <p:sldId id="287" r:id="rId29"/>
    <p:sldId id="286" r:id="rId30"/>
    <p:sldId id="284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8" r:id="rId41"/>
    <p:sldId id="305" r:id="rId42"/>
    <p:sldId id="299" r:id="rId43"/>
    <p:sldId id="300" r:id="rId44"/>
    <p:sldId id="301" r:id="rId45"/>
    <p:sldId id="306" r:id="rId46"/>
    <p:sldId id="302" r:id="rId47"/>
    <p:sldId id="303" r:id="rId48"/>
    <p:sldId id="304" r:id="rId49"/>
    <p:sldId id="307" r:id="rId50"/>
    <p:sldId id="310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C0BECF-57C6-40E5-9985-9B73F3B4BA5F}">
          <p14:sldIdLst>
            <p14:sldId id="256"/>
            <p14:sldId id="259"/>
            <p14:sldId id="258"/>
            <p14:sldId id="260"/>
            <p14:sldId id="265"/>
            <p14:sldId id="263"/>
            <p14:sldId id="261"/>
            <p14:sldId id="262"/>
            <p14:sldId id="308"/>
            <p14:sldId id="268"/>
            <p14:sldId id="269"/>
            <p14:sldId id="271"/>
            <p14:sldId id="272"/>
            <p14:sldId id="264"/>
            <p14:sldId id="266"/>
            <p14:sldId id="276"/>
            <p14:sldId id="273"/>
            <p14:sldId id="279"/>
            <p14:sldId id="280"/>
            <p14:sldId id="277"/>
            <p14:sldId id="275"/>
            <p14:sldId id="281"/>
            <p14:sldId id="274"/>
            <p14:sldId id="278"/>
            <p14:sldId id="282"/>
            <p14:sldId id="283"/>
            <p14:sldId id="285"/>
            <p14:sldId id="287"/>
            <p14:sldId id="286"/>
            <p14:sldId id="284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7"/>
            <p14:sldId id="298"/>
            <p14:sldId id="305"/>
            <p14:sldId id="299"/>
            <p14:sldId id="300"/>
            <p14:sldId id="301"/>
            <p14:sldId id="306"/>
            <p14:sldId id="302"/>
            <p14:sldId id="303"/>
            <p14:sldId id="304"/>
            <p14:sldId id="307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F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9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1E245-A92C-435D-975F-1AA9D14B7324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7344188-043D-4285-BAF1-CA52D0C40AB2}">
      <dgm:prSet phldrT="[Text]"/>
      <dgm:spPr/>
      <dgm:t>
        <a:bodyPr/>
        <a:lstStyle/>
        <a:p>
          <a:pPr>
            <a:buNone/>
          </a:pPr>
          <a:r>
            <a:rPr lang="en-US" dirty="0"/>
            <a:t>ML models are getting bigger and bigger</a:t>
          </a:r>
        </a:p>
      </dgm:t>
    </dgm:pt>
    <dgm:pt modelId="{6E1217A0-E8B8-4E8F-956D-D56434A9D093}" type="parTrans" cxnId="{735F61DE-2072-46EB-92AF-A9B614CBE48F}">
      <dgm:prSet/>
      <dgm:spPr/>
      <dgm:t>
        <a:bodyPr/>
        <a:lstStyle/>
        <a:p>
          <a:endParaRPr lang="en-US"/>
        </a:p>
      </dgm:t>
    </dgm:pt>
    <dgm:pt modelId="{1AD772C7-C313-4626-9E3F-6ABA3EAA4207}" type="sibTrans" cxnId="{735F61DE-2072-46EB-92AF-A9B614CBE48F}">
      <dgm:prSet/>
      <dgm:spPr/>
      <dgm:t>
        <a:bodyPr/>
        <a:lstStyle/>
        <a:p>
          <a:endParaRPr lang="en-US"/>
        </a:p>
      </dgm:t>
    </dgm:pt>
    <dgm:pt modelId="{45980209-C776-4E58-8F1D-BF50C441A25E}">
      <dgm:prSet phldrT="[Text]"/>
      <dgm:spPr/>
      <dgm:t>
        <a:bodyPr/>
        <a:lstStyle/>
        <a:p>
          <a:pPr>
            <a:buNone/>
          </a:pPr>
          <a:r>
            <a:rPr lang="en-US" b="0" dirty="0"/>
            <a:t>Humans can no longer understand how they make predictions</a:t>
          </a:r>
        </a:p>
      </dgm:t>
    </dgm:pt>
    <dgm:pt modelId="{B2E0A051-B4C9-4144-9454-988F62E2DBCD}" type="parTrans" cxnId="{8EA586F5-BE17-4B89-B2B0-6A6287F83697}">
      <dgm:prSet/>
      <dgm:spPr/>
      <dgm:t>
        <a:bodyPr/>
        <a:lstStyle/>
        <a:p>
          <a:endParaRPr lang="en-US"/>
        </a:p>
      </dgm:t>
    </dgm:pt>
    <dgm:pt modelId="{E65F2BF8-6463-4DE5-BF97-F12BEB43C343}" type="sibTrans" cxnId="{8EA586F5-BE17-4B89-B2B0-6A6287F83697}">
      <dgm:prSet/>
      <dgm:spPr/>
      <dgm:t>
        <a:bodyPr/>
        <a:lstStyle/>
        <a:p>
          <a:endParaRPr lang="en-US"/>
        </a:p>
      </dgm:t>
    </dgm:pt>
    <dgm:pt modelId="{E2F6D70F-8A00-421E-B3BA-9F84313F36CC}">
      <dgm:prSet phldrT="[Text]"/>
      <dgm:spPr/>
      <dgm:t>
        <a:bodyPr/>
        <a:lstStyle/>
        <a:p>
          <a:pPr>
            <a:buNone/>
          </a:pPr>
          <a:r>
            <a:rPr lang="en-US" dirty="0"/>
            <a:t>Humans can no longer trust these predictions</a:t>
          </a:r>
        </a:p>
      </dgm:t>
    </dgm:pt>
    <dgm:pt modelId="{DED51C9C-41E2-460A-82BD-BB4EC6FC5BA0}" type="parTrans" cxnId="{75C54572-C35E-409C-9EFD-88023DDE9FE6}">
      <dgm:prSet/>
      <dgm:spPr/>
      <dgm:t>
        <a:bodyPr/>
        <a:lstStyle/>
        <a:p>
          <a:endParaRPr lang="en-US"/>
        </a:p>
      </dgm:t>
    </dgm:pt>
    <dgm:pt modelId="{3842EB9C-34BB-4428-8A45-A1A9AEB728AB}" type="sibTrans" cxnId="{75C54572-C35E-409C-9EFD-88023DDE9FE6}">
      <dgm:prSet/>
      <dgm:spPr/>
      <dgm:t>
        <a:bodyPr/>
        <a:lstStyle/>
        <a:p>
          <a:endParaRPr lang="en-US"/>
        </a:p>
      </dgm:t>
    </dgm:pt>
    <dgm:pt modelId="{05760197-6218-420E-9793-F9EE6B515EAE}">
      <dgm:prSet/>
      <dgm:spPr/>
      <dgm:t>
        <a:bodyPr/>
        <a:lstStyle/>
        <a:p>
          <a:r>
            <a:rPr lang="en-US" dirty="0"/>
            <a:t>Increasing demand for </a:t>
          </a:r>
          <a:r>
            <a:rPr lang="en-US" i="1" dirty="0"/>
            <a:t>Explainability</a:t>
          </a:r>
        </a:p>
      </dgm:t>
    </dgm:pt>
    <dgm:pt modelId="{3B513C0C-E621-4EEC-A88E-78626AF9766F}" type="parTrans" cxnId="{119E6968-909F-4EA3-9B52-70C20C126CD0}">
      <dgm:prSet/>
      <dgm:spPr/>
      <dgm:t>
        <a:bodyPr/>
        <a:lstStyle/>
        <a:p>
          <a:endParaRPr lang="en-US"/>
        </a:p>
      </dgm:t>
    </dgm:pt>
    <dgm:pt modelId="{C19A2BA3-D35A-4218-834C-2ABE2BF30B18}" type="sibTrans" cxnId="{119E6968-909F-4EA3-9B52-70C20C126CD0}">
      <dgm:prSet/>
      <dgm:spPr/>
      <dgm:t>
        <a:bodyPr/>
        <a:lstStyle/>
        <a:p>
          <a:endParaRPr lang="en-US"/>
        </a:p>
      </dgm:t>
    </dgm:pt>
    <dgm:pt modelId="{B1472089-EADC-457B-8B7F-8525D010BEE2}" type="pres">
      <dgm:prSet presAssocID="{2001E245-A92C-435D-975F-1AA9D14B7324}" presName="linearFlow" presStyleCnt="0">
        <dgm:presLayoutVars>
          <dgm:resizeHandles val="exact"/>
        </dgm:presLayoutVars>
      </dgm:prSet>
      <dgm:spPr/>
    </dgm:pt>
    <dgm:pt modelId="{F46C9410-1902-46FE-8AFB-1639ADDD868D}" type="pres">
      <dgm:prSet presAssocID="{67344188-043D-4285-BAF1-CA52D0C40AB2}" presName="node" presStyleLbl="node1" presStyleIdx="0" presStyleCnt="4" custScaleX="398325">
        <dgm:presLayoutVars>
          <dgm:bulletEnabled val="1"/>
        </dgm:presLayoutVars>
      </dgm:prSet>
      <dgm:spPr/>
    </dgm:pt>
    <dgm:pt modelId="{95246F6D-D46C-4A18-82C7-A94D2CE38F3D}" type="pres">
      <dgm:prSet presAssocID="{1AD772C7-C313-4626-9E3F-6ABA3EAA4207}" presName="sibTrans" presStyleLbl="sibTrans2D1" presStyleIdx="0" presStyleCnt="3"/>
      <dgm:spPr/>
    </dgm:pt>
    <dgm:pt modelId="{3864BD29-085A-414B-B592-5F7590F656DA}" type="pres">
      <dgm:prSet presAssocID="{1AD772C7-C313-4626-9E3F-6ABA3EAA4207}" presName="connectorText" presStyleLbl="sibTrans2D1" presStyleIdx="0" presStyleCnt="3"/>
      <dgm:spPr/>
    </dgm:pt>
    <dgm:pt modelId="{BF267936-E038-4E38-B7B3-3DF368F10A58}" type="pres">
      <dgm:prSet presAssocID="{45980209-C776-4E58-8F1D-BF50C441A25E}" presName="node" presStyleLbl="node1" presStyleIdx="1" presStyleCnt="4" custScaleX="398325">
        <dgm:presLayoutVars>
          <dgm:bulletEnabled val="1"/>
        </dgm:presLayoutVars>
      </dgm:prSet>
      <dgm:spPr/>
    </dgm:pt>
    <dgm:pt modelId="{281D2468-854E-4E0C-AB32-29F0C58CE2DB}" type="pres">
      <dgm:prSet presAssocID="{E65F2BF8-6463-4DE5-BF97-F12BEB43C343}" presName="sibTrans" presStyleLbl="sibTrans2D1" presStyleIdx="1" presStyleCnt="3"/>
      <dgm:spPr/>
    </dgm:pt>
    <dgm:pt modelId="{2C675276-259F-4E57-A68B-D973B4D78FFA}" type="pres">
      <dgm:prSet presAssocID="{E65F2BF8-6463-4DE5-BF97-F12BEB43C343}" presName="connectorText" presStyleLbl="sibTrans2D1" presStyleIdx="1" presStyleCnt="3"/>
      <dgm:spPr/>
    </dgm:pt>
    <dgm:pt modelId="{18503FD0-7D7F-4C67-AEE0-41C71B236270}" type="pres">
      <dgm:prSet presAssocID="{E2F6D70F-8A00-421E-B3BA-9F84313F36CC}" presName="node" presStyleLbl="node1" presStyleIdx="2" presStyleCnt="4" custScaleX="400838">
        <dgm:presLayoutVars>
          <dgm:bulletEnabled val="1"/>
        </dgm:presLayoutVars>
      </dgm:prSet>
      <dgm:spPr/>
    </dgm:pt>
    <dgm:pt modelId="{C09128F2-A93C-4E94-B844-BC537F916E87}" type="pres">
      <dgm:prSet presAssocID="{3842EB9C-34BB-4428-8A45-A1A9AEB728AB}" presName="sibTrans" presStyleLbl="sibTrans2D1" presStyleIdx="2" presStyleCnt="3"/>
      <dgm:spPr/>
    </dgm:pt>
    <dgm:pt modelId="{BF17C4E7-0ECB-4385-A52D-1DCA6203CDD4}" type="pres">
      <dgm:prSet presAssocID="{3842EB9C-34BB-4428-8A45-A1A9AEB728AB}" presName="connectorText" presStyleLbl="sibTrans2D1" presStyleIdx="2" presStyleCnt="3"/>
      <dgm:spPr/>
    </dgm:pt>
    <dgm:pt modelId="{92D9B160-EC25-462B-8CEE-DFACF058590A}" type="pres">
      <dgm:prSet presAssocID="{05760197-6218-420E-9793-F9EE6B515EAE}" presName="node" presStyleLbl="node1" presStyleIdx="3" presStyleCnt="4" custScaleX="405863">
        <dgm:presLayoutVars>
          <dgm:bulletEnabled val="1"/>
        </dgm:presLayoutVars>
      </dgm:prSet>
      <dgm:spPr/>
    </dgm:pt>
  </dgm:ptLst>
  <dgm:cxnLst>
    <dgm:cxn modelId="{2A09870C-2C29-4CE3-BA2E-5E98EE52F80F}" type="presOf" srcId="{2001E245-A92C-435D-975F-1AA9D14B7324}" destId="{B1472089-EADC-457B-8B7F-8525D010BEE2}" srcOrd="0" destOrd="0" presId="urn:microsoft.com/office/officeart/2005/8/layout/process2"/>
    <dgm:cxn modelId="{9B9A3210-5AF9-4CF3-9087-ACBD345BA4F0}" type="presOf" srcId="{67344188-043D-4285-BAF1-CA52D0C40AB2}" destId="{F46C9410-1902-46FE-8AFB-1639ADDD868D}" srcOrd="0" destOrd="0" presId="urn:microsoft.com/office/officeart/2005/8/layout/process2"/>
    <dgm:cxn modelId="{FDEFAE12-1FBB-49CA-B09D-E7BEB8881EEA}" type="presOf" srcId="{05760197-6218-420E-9793-F9EE6B515EAE}" destId="{92D9B160-EC25-462B-8CEE-DFACF058590A}" srcOrd="0" destOrd="0" presId="urn:microsoft.com/office/officeart/2005/8/layout/process2"/>
    <dgm:cxn modelId="{8046EA2F-D743-4677-99CF-631F6C61B41F}" type="presOf" srcId="{E65F2BF8-6463-4DE5-BF97-F12BEB43C343}" destId="{2C675276-259F-4E57-A68B-D973B4D78FFA}" srcOrd="1" destOrd="0" presId="urn:microsoft.com/office/officeart/2005/8/layout/process2"/>
    <dgm:cxn modelId="{31317D30-F65E-48E6-B12A-FD0FAC6CD98D}" type="presOf" srcId="{E65F2BF8-6463-4DE5-BF97-F12BEB43C343}" destId="{281D2468-854E-4E0C-AB32-29F0C58CE2DB}" srcOrd="0" destOrd="0" presId="urn:microsoft.com/office/officeart/2005/8/layout/process2"/>
    <dgm:cxn modelId="{73D28760-80E8-4D8B-ADD2-157EE7CA6604}" type="presOf" srcId="{E2F6D70F-8A00-421E-B3BA-9F84313F36CC}" destId="{18503FD0-7D7F-4C67-AEE0-41C71B236270}" srcOrd="0" destOrd="0" presId="urn:microsoft.com/office/officeart/2005/8/layout/process2"/>
    <dgm:cxn modelId="{119E6968-909F-4EA3-9B52-70C20C126CD0}" srcId="{2001E245-A92C-435D-975F-1AA9D14B7324}" destId="{05760197-6218-420E-9793-F9EE6B515EAE}" srcOrd="3" destOrd="0" parTransId="{3B513C0C-E621-4EEC-A88E-78626AF9766F}" sibTransId="{C19A2BA3-D35A-4218-834C-2ABE2BF30B18}"/>
    <dgm:cxn modelId="{75C54572-C35E-409C-9EFD-88023DDE9FE6}" srcId="{2001E245-A92C-435D-975F-1AA9D14B7324}" destId="{E2F6D70F-8A00-421E-B3BA-9F84313F36CC}" srcOrd="2" destOrd="0" parTransId="{DED51C9C-41E2-460A-82BD-BB4EC6FC5BA0}" sibTransId="{3842EB9C-34BB-4428-8A45-A1A9AEB728AB}"/>
    <dgm:cxn modelId="{DDCDEA80-1B61-4B70-B36D-7EFF1602CA08}" type="presOf" srcId="{1AD772C7-C313-4626-9E3F-6ABA3EAA4207}" destId="{95246F6D-D46C-4A18-82C7-A94D2CE38F3D}" srcOrd="0" destOrd="0" presId="urn:microsoft.com/office/officeart/2005/8/layout/process2"/>
    <dgm:cxn modelId="{CD4D6EAD-9872-4EB6-B74C-0E2B8DB3684F}" type="presOf" srcId="{3842EB9C-34BB-4428-8A45-A1A9AEB728AB}" destId="{BF17C4E7-0ECB-4385-A52D-1DCA6203CDD4}" srcOrd="1" destOrd="0" presId="urn:microsoft.com/office/officeart/2005/8/layout/process2"/>
    <dgm:cxn modelId="{2D7937B0-1A22-48DB-B616-3862B133050E}" type="presOf" srcId="{1AD772C7-C313-4626-9E3F-6ABA3EAA4207}" destId="{3864BD29-085A-414B-B592-5F7590F656DA}" srcOrd="1" destOrd="0" presId="urn:microsoft.com/office/officeart/2005/8/layout/process2"/>
    <dgm:cxn modelId="{7D9F49C3-6EA9-43B3-9149-ED0BBDCD508C}" type="presOf" srcId="{3842EB9C-34BB-4428-8A45-A1A9AEB728AB}" destId="{C09128F2-A93C-4E94-B844-BC537F916E87}" srcOrd="0" destOrd="0" presId="urn:microsoft.com/office/officeart/2005/8/layout/process2"/>
    <dgm:cxn modelId="{735F61DE-2072-46EB-92AF-A9B614CBE48F}" srcId="{2001E245-A92C-435D-975F-1AA9D14B7324}" destId="{67344188-043D-4285-BAF1-CA52D0C40AB2}" srcOrd="0" destOrd="0" parTransId="{6E1217A0-E8B8-4E8F-956D-D56434A9D093}" sibTransId="{1AD772C7-C313-4626-9E3F-6ABA3EAA4207}"/>
    <dgm:cxn modelId="{8EA586F5-BE17-4B89-B2B0-6A6287F83697}" srcId="{2001E245-A92C-435D-975F-1AA9D14B7324}" destId="{45980209-C776-4E58-8F1D-BF50C441A25E}" srcOrd="1" destOrd="0" parTransId="{B2E0A051-B4C9-4144-9454-988F62E2DBCD}" sibTransId="{E65F2BF8-6463-4DE5-BF97-F12BEB43C343}"/>
    <dgm:cxn modelId="{E365EBF6-B6A6-4602-8371-4A8772D5BAAC}" type="presOf" srcId="{45980209-C776-4E58-8F1D-BF50C441A25E}" destId="{BF267936-E038-4E38-B7B3-3DF368F10A58}" srcOrd="0" destOrd="0" presId="urn:microsoft.com/office/officeart/2005/8/layout/process2"/>
    <dgm:cxn modelId="{BBEA88F8-95DE-4BA9-A3E8-0A9228A5B75E}" type="presParOf" srcId="{B1472089-EADC-457B-8B7F-8525D010BEE2}" destId="{F46C9410-1902-46FE-8AFB-1639ADDD868D}" srcOrd="0" destOrd="0" presId="urn:microsoft.com/office/officeart/2005/8/layout/process2"/>
    <dgm:cxn modelId="{E6AC2068-BE65-4DB9-9854-3A99EAD9D1B2}" type="presParOf" srcId="{B1472089-EADC-457B-8B7F-8525D010BEE2}" destId="{95246F6D-D46C-4A18-82C7-A94D2CE38F3D}" srcOrd="1" destOrd="0" presId="urn:microsoft.com/office/officeart/2005/8/layout/process2"/>
    <dgm:cxn modelId="{FA0BECB8-7DC8-4064-B202-8A59EF107BE2}" type="presParOf" srcId="{95246F6D-D46C-4A18-82C7-A94D2CE38F3D}" destId="{3864BD29-085A-414B-B592-5F7590F656DA}" srcOrd="0" destOrd="0" presId="urn:microsoft.com/office/officeart/2005/8/layout/process2"/>
    <dgm:cxn modelId="{57776435-CA32-4C31-B7F7-92C86ADEDB65}" type="presParOf" srcId="{B1472089-EADC-457B-8B7F-8525D010BEE2}" destId="{BF267936-E038-4E38-B7B3-3DF368F10A58}" srcOrd="2" destOrd="0" presId="urn:microsoft.com/office/officeart/2005/8/layout/process2"/>
    <dgm:cxn modelId="{88CC5016-CF77-49C7-A157-AB43EB1C817D}" type="presParOf" srcId="{B1472089-EADC-457B-8B7F-8525D010BEE2}" destId="{281D2468-854E-4E0C-AB32-29F0C58CE2DB}" srcOrd="3" destOrd="0" presId="urn:microsoft.com/office/officeart/2005/8/layout/process2"/>
    <dgm:cxn modelId="{AC2A5777-4F6C-47BE-96C2-105CE1C5AE5A}" type="presParOf" srcId="{281D2468-854E-4E0C-AB32-29F0C58CE2DB}" destId="{2C675276-259F-4E57-A68B-D973B4D78FFA}" srcOrd="0" destOrd="0" presId="urn:microsoft.com/office/officeart/2005/8/layout/process2"/>
    <dgm:cxn modelId="{8B7ADBBA-2C06-4B75-A9BA-B7951826AC08}" type="presParOf" srcId="{B1472089-EADC-457B-8B7F-8525D010BEE2}" destId="{18503FD0-7D7F-4C67-AEE0-41C71B236270}" srcOrd="4" destOrd="0" presId="urn:microsoft.com/office/officeart/2005/8/layout/process2"/>
    <dgm:cxn modelId="{A67F878A-BE65-4183-83B2-FDA1A2CFD147}" type="presParOf" srcId="{B1472089-EADC-457B-8B7F-8525D010BEE2}" destId="{C09128F2-A93C-4E94-B844-BC537F916E87}" srcOrd="5" destOrd="0" presId="urn:microsoft.com/office/officeart/2005/8/layout/process2"/>
    <dgm:cxn modelId="{83984CE9-3DA2-4AEC-8B3D-E73744357372}" type="presParOf" srcId="{C09128F2-A93C-4E94-B844-BC537F916E87}" destId="{BF17C4E7-0ECB-4385-A52D-1DCA6203CDD4}" srcOrd="0" destOrd="0" presId="urn:microsoft.com/office/officeart/2005/8/layout/process2"/>
    <dgm:cxn modelId="{333A9AF7-2BBB-4A1B-BBB7-C1AA472D9EAB}" type="presParOf" srcId="{B1472089-EADC-457B-8B7F-8525D010BEE2}" destId="{92D9B160-EC25-462B-8CEE-DFACF058590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1E245-A92C-435D-975F-1AA9D14B7324}" type="doc">
      <dgm:prSet loTypeId="urn:microsoft.com/office/officeart/2005/8/layout/process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7344188-043D-4285-BAF1-CA52D0C40AB2}">
      <dgm:prSet phldrT="[Text]"/>
      <dgm:spPr/>
      <dgm:t>
        <a:bodyPr/>
        <a:lstStyle/>
        <a:p>
          <a:pPr>
            <a:buNone/>
          </a:pPr>
          <a:r>
            <a:rPr lang="en-US" dirty="0"/>
            <a:t>Many new terms arise</a:t>
          </a:r>
        </a:p>
      </dgm:t>
    </dgm:pt>
    <dgm:pt modelId="{6E1217A0-E8B8-4E8F-956D-D56434A9D093}" type="parTrans" cxnId="{735F61DE-2072-46EB-92AF-A9B614CBE48F}">
      <dgm:prSet/>
      <dgm:spPr/>
      <dgm:t>
        <a:bodyPr/>
        <a:lstStyle/>
        <a:p>
          <a:endParaRPr lang="en-US"/>
        </a:p>
      </dgm:t>
    </dgm:pt>
    <dgm:pt modelId="{1AD772C7-C313-4626-9E3F-6ABA3EAA4207}" type="sibTrans" cxnId="{735F61DE-2072-46EB-92AF-A9B614CBE48F}">
      <dgm:prSet/>
      <dgm:spPr/>
      <dgm:t>
        <a:bodyPr/>
        <a:lstStyle/>
        <a:p>
          <a:endParaRPr lang="en-US"/>
        </a:p>
      </dgm:t>
    </dgm:pt>
    <dgm:pt modelId="{45980209-C776-4E58-8F1D-BF50C441A25E}">
      <dgm:prSet phldrT="[Text]" custT="1"/>
      <dgm:spPr/>
      <dgm:t>
        <a:bodyPr/>
        <a:lstStyle/>
        <a:p>
          <a:pPr>
            <a:buNone/>
          </a:pPr>
          <a:r>
            <a:rPr lang="en-US" sz="2000" b="0" dirty="0"/>
            <a:t>Disagreement on the vocabulary</a:t>
          </a:r>
        </a:p>
      </dgm:t>
    </dgm:pt>
    <dgm:pt modelId="{B2E0A051-B4C9-4144-9454-988F62E2DBCD}" type="parTrans" cxnId="{8EA586F5-BE17-4B89-B2B0-6A6287F83697}">
      <dgm:prSet/>
      <dgm:spPr/>
      <dgm:t>
        <a:bodyPr/>
        <a:lstStyle/>
        <a:p>
          <a:endParaRPr lang="en-US"/>
        </a:p>
      </dgm:t>
    </dgm:pt>
    <dgm:pt modelId="{E65F2BF8-6463-4DE5-BF97-F12BEB43C343}" type="sibTrans" cxnId="{8EA586F5-BE17-4B89-B2B0-6A6287F83697}">
      <dgm:prSet/>
      <dgm:spPr/>
      <dgm:t>
        <a:bodyPr/>
        <a:lstStyle/>
        <a:p>
          <a:endParaRPr lang="en-US"/>
        </a:p>
      </dgm:t>
    </dgm:pt>
    <dgm:pt modelId="{E2F6D70F-8A00-421E-B3BA-9F84313F36CC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Need for a universal vocabulary</a:t>
          </a:r>
        </a:p>
      </dgm:t>
    </dgm:pt>
    <dgm:pt modelId="{DED51C9C-41E2-460A-82BD-BB4EC6FC5BA0}" type="parTrans" cxnId="{75C54572-C35E-409C-9EFD-88023DDE9FE6}">
      <dgm:prSet/>
      <dgm:spPr/>
      <dgm:t>
        <a:bodyPr/>
        <a:lstStyle/>
        <a:p>
          <a:endParaRPr lang="en-US"/>
        </a:p>
      </dgm:t>
    </dgm:pt>
    <dgm:pt modelId="{3842EB9C-34BB-4428-8A45-A1A9AEB728AB}" type="sibTrans" cxnId="{75C54572-C35E-409C-9EFD-88023DDE9FE6}">
      <dgm:prSet/>
      <dgm:spPr/>
      <dgm:t>
        <a:bodyPr/>
        <a:lstStyle/>
        <a:p>
          <a:endParaRPr lang="en-US"/>
        </a:p>
      </dgm:t>
    </dgm:pt>
    <dgm:pt modelId="{3B230F37-25ED-4067-9310-F4B1B24686C1}">
      <dgm:prSet/>
      <dgm:spPr/>
      <dgm:t>
        <a:bodyPr/>
        <a:lstStyle/>
        <a:p>
          <a:r>
            <a:rPr lang="en-US" dirty="0"/>
            <a:t>XAI is a new field in Artificial Intelligence</a:t>
          </a:r>
        </a:p>
      </dgm:t>
    </dgm:pt>
    <dgm:pt modelId="{D9223CA4-C89A-4992-8454-0BA16DA7B137}" type="parTrans" cxnId="{CC623D15-908D-4AD9-9947-1061FC441719}">
      <dgm:prSet/>
      <dgm:spPr/>
      <dgm:t>
        <a:bodyPr/>
        <a:lstStyle/>
        <a:p>
          <a:endParaRPr lang="en-US"/>
        </a:p>
      </dgm:t>
    </dgm:pt>
    <dgm:pt modelId="{BE6CD5F3-F8E2-4358-831A-9505470135E6}" type="sibTrans" cxnId="{CC623D15-908D-4AD9-9947-1061FC441719}">
      <dgm:prSet/>
      <dgm:spPr/>
      <dgm:t>
        <a:bodyPr/>
        <a:lstStyle/>
        <a:p>
          <a:endParaRPr lang="en-US"/>
        </a:p>
      </dgm:t>
    </dgm:pt>
    <dgm:pt modelId="{B1472089-EADC-457B-8B7F-8525D010BEE2}" type="pres">
      <dgm:prSet presAssocID="{2001E245-A92C-435D-975F-1AA9D14B7324}" presName="linearFlow" presStyleCnt="0">
        <dgm:presLayoutVars>
          <dgm:resizeHandles val="exact"/>
        </dgm:presLayoutVars>
      </dgm:prSet>
      <dgm:spPr/>
    </dgm:pt>
    <dgm:pt modelId="{DA844114-E7B3-4404-8CAA-246F841D0BE1}" type="pres">
      <dgm:prSet presAssocID="{3B230F37-25ED-4067-9310-F4B1B24686C1}" presName="node" presStyleLbl="node1" presStyleIdx="0" presStyleCnt="4" custScaleX="291367">
        <dgm:presLayoutVars>
          <dgm:bulletEnabled val="1"/>
        </dgm:presLayoutVars>
      </dgm:prSet>
      <dgm:spPr/>
    </dgm:pt>
    <dgm:pt modelId="{8B0503F4-4A2B-4060-8111-DFF9491315C3}" type="pres">
      <dgm:prSet presAssocID="{BE6CD5F3-F8E2-4358-831A-9505470135E6}" presName="sibTrans" presStyleLbl="sibTrans2D1" presStyleIdx="0" presStyleCnt="3"/>
      <dgm:spPr/>
    </dgm:pt>
    <dgm:pt modelId="{77488D40-B4A5-40A4-9033-AE210360B359}" type="pres">
      <dgm:prSet presAssocID="{BE6CD5F3-F8E2-4358-831A-9505470135E6}" presName="connectorText" presStyleLbl="sibTrans2D1" presStyleIdx="0" presStyleCnt="3"/>
      <dgm:spPr/>
    </dgm:pt>
    <dgm:pt modelId="{F46C9410-1902-46FE-8AFB-1639ADDD868D}" type="pres">
      <dgm:prSet presAssocID="{67344188-043D-4285-BAF1-CA52D0C40AB2}" presName="node" presStyleLbl="node1" presStyleIdx="1" presStyleCnt="4" custScaleX="290451">
        <dgm:presLayoutVars>
          <dgm:bulletEnabled val="1"/>
        </dgm:presLayoutVars>
      </dgm:prSet>
      <dgm:spPr/>
    </dgm:pt>
    <dgm:pt modelId="{95246F6D-D46C-4A18-82C7-A94D2CE38F3D}" type="pres">
      <dgm:prSet presAssocID="{1AD772C7-C313-4626-9E3F-6ABA3EAA4207}" presName="sibTrans" presStyleLbl="sibTrans2D1" presStyleIdx="1" presStyleCnt="3"/>
      <dgm:spPr/>
    </dgm:pt>
    <dgm:pt modelId="{3864BD29-085A-414B-B592-5F7590F656DA}" type="pres">
      <dgm:prSet presAssocID="{1AD772C7-C313-4626-9E3F-6ABA3EAA4207}" presName="connectorText" presStyleLbl="sibTrans2D1" presStyleIdx="1" presStyleCnt="3"/>
      <dgm:spPr/>
    </dgm:pt>
    <dgm:pt modelId="{BF267936-E038-4E38-B7B3-3DF368F10A58}" type="pres">
      <dgm:prSet presAssocID="{45980209-C776-4E58-8F1D-BF50C441A25E}" presName="node" presStyleLbl="node1" presStyleIdx="2" presStyleCnt="4" custScaleX="292442">
        <dgm:presLayoutVars>
          <dgm:bulletEnabled val="1"/>
        </dgm:presLayoutVars>
      </dgm:prSet>
      <dgm:spPr/>
    </dgm:pt>
    <dgm:pt modelId="{281D2468-854E-4E0C-AB32-29F0C58CE2DB}" type="pres">
      <dgm:prSet presAssocID="{E65F2BF8-6463-4DE5-BF97-F12BEB43C343}" presName="sibTrans" presStyleLbl="sibTrans2D1" presStyleIdx="2" presStyleCnt="3"/>
      <dgm:spPr/>
    </dgm:pt>
    <dgm:pt modelId="{2C675276-259F-4E57-A68B-D973B4D78FFA}" type="pres">
      <dgm:prSet presAssocID="{E65F2BF8-6463-4DE5-BF97-F12BEB43C343}" presName="connectorText" presStyleLbl="sibTrans2D1" presStyleIdx="2" presStyleCnt="3"/>
      <dgm:spPr/>
    </dgm:pt>
    <dgm:pt modelId="{18503FD0-7D7F-4C67-AEE0-41C71B236270}" type="pres">
      <dgm:prSet presAssocID="{E2F6D70F-8A00-421E-B3BA-9F84313F36CC}" presName="node" presStyleLbl="node1" presStyleIdx="3" presStyleCnt="4" custScaleX="292442">
        <dgm:presLayoutVars>
          <dgm:bulletEnabled val="1"/>
        </dgm:presLayoutVars>
      </dgm:prSet>
      <dgm:spPr/>
    </dgm:pt>
  </dgm:ptLst>
  <dgm:cxnLst>
    <dgm:cxn modelId="{2A09870C-2C29-4CE3-BA2E-5E98EE52F80F}" type="presOf" srcId="{2001E245-A92C-435D-975F-1AA9D14B7324}" destId="{B1472089-EADC-457B-8B7F-8525D010BEE2}" srcOrd="0" destOrd="0" presId="urn:microsoft.com/office/officeart/2005/8/layout/process2"/>
    <dgm:cxn modelId="{9B9A3210-5AF9-4CF3-9087-ACBD345BA4F0}" type="presOf" srcId="{67344188-043D-4285-BAF1-CA52D0C40AB2}" destId="{F46C9410-1902-46FE-8AFB-1639ADDD868D}" srcOrd="0" destOrd="0" presId="urn:microsoft.com/office/officeart/2005/8/layout/process2"/>
    <dgm:cxn modelId="{CC623D15-908D-4AD9-9947-1061FC441719}" srcId="{2001E245-A92C-435D-975F-1AA9D14B7324}" destId="{3B230F37-25ED-4067-9310-F4B1B24686C1}" srcOrd="0" destOrd="0" parTransId="{D9223CA4-C89A-4992-8454-0BA16DA7B137}" sibTransId="{BE6CD5F3-F8E2-4358-831A-9505470135E6}"/>
    <dgm:cxn modelId="{8046EA2F-D743-4677-99CF-631F6C61B41F}" type="presOf" srcId="{E65F2BF8-6463-4DE5-BF97-F12BEB43C343}" destId="{2C675276-259F-4E57-A68B-D973B4D78FFA}" srcOrd="1" destOrd="0" presId="urn:microsoft.com/office/officeart/2005/8/layout/process2"/>
    <dgm:cxn modelId="{31317D30-F65E-48E6-B12A-FD0FAC6CD98D}" type="presOf" srcId="{E65F2BF8-6463-4DE5-BF97-F12BEB43C343}" destId="{281D2468-854E-4E0C-AB32-29F0C58CE2DB}" srcOrd="0" destOrd="0" presId="urn:microsoft.com/office/officeart/2005/8/layout/process2"/>
    <dgm:cxn modelId="{73D28760-80E8-4D8B-ADD2-157EE7CA6604}" type="presOf" srcId="{E2F6D70F-8A00-421E-B3BA-9F84313F36CC}" destId="{18503FD0-7D7F-4C67-AEE0-41C71B236270}" srcOrd="0" destOrd="0" presId="urn:microsoft.com/office/officeart/2005/8/layout/process2"/>
    <dgm:cxn modelId="{75C54572-C35E-409C-9EFD-88023DDE9FE6}" srcId="{2001E245-A92C-435D-975F-1AA9D14B7324}" destId="{E2F6D70F-8A00-421E-B3BA-9F84313F36CC}" srcOrd="3" destOrd="0" parTransId="{DED51C9C-41E2-460A-82BD-BB4EC6FC5BA0}" sibTransId="{3842EB9C-34BB-4428-8A45-A1A9AEB728AB}"/>
    <dgm:cxn modelId="{DDCDEA80-1B61-4B70-B36D-7EFF1602CA08}" type="presOf" srcId="{1AD772C7-C313-4626-9E3F-6ABA3EAA4207}" destId="{95246F6D-D46C-4A18-82C7-A94D2CE38F3D}" srcOrd="0" destOrd="0" presId="urn:microsoft.com/office/officeart/2005/8/layout/process2"/>
    <dgm:cxn modelId="{8B56A3A0-EFA9-4AAB-899A-EE3F793DDD80}" type="presOf" srcId="{BE6CD5F3-F8E2-4358-831A-9505470135E6}" destId="{77488D40-B4A5-40A4-9033-AE210360B359}" srcOrd="1" destOrd="0" presId="urn:microsoft.com/office/officeart/2005/8/layout/process2"/>
    <dgm:cxn modelId="{2D7937B0-1A22-48DB-B616-3862B133050E}" type="presOf" srcId="{1AD772C7-C313-4626-9E3F-6ABA3EAA4207}" destId="{3864BD29-085A-414B-B592-5F7590F656DA}" srcOrd="1" destOrd="0" presId="urn:microsoft.com/office/officeart/2005/8/layout/process2"/>
    <dgm:cxn modelId="{246280C7-CA05-458E-A9B4-D4F8525E2548}" type="presOf" srcId="{3B230F37-25ED-4067-9310-F4B1B24686C1}" destId="{DA844114-E7B3-4404-8CAA-246F841D0BE1}" srcOrd="0" destOrd="0" presId="urn:microsoft.com/office/officeart/2005/8/layout/process2"/>
    <dgm:cxn modelId="{735F61DE-2072-46EB-92AF-A9B614CBE48F}" srcId="{2001E245-A92C-435D-975F-1AA9D14B7324}" destId="{67344188-043D-4285-BAF1-CA52D0C40AB2}" srcOrd="1" destOrd="0" parTransId="{6E1217A0-E8B8-4E8F-956D-D56434A9D093}" sibTransId="{1AD772C7-C313-4626-9E3F-6ABA3EAA4207}"/>
    <dgm:cxn modelId="{FB7853E6-41BF-44A2-B0FE-3197E6463443}" type="presOf" srcId="{BE6CD5F3-F8E2-4358-831A-9505470135E6}" destId="{8B0503F4-4A2B-4060-8111-DFF9491315C3}" srcOrd="0" destOrd="0" presId="urn:microsoft.com/office/officeart/2005/8/layout/process2"/>
    <dgm:cxn modelId="{8EA586F5-BE17-4B89-B2B0-6A6287F83697}" srcId="{2001E245-A92C-435D-975F-1AA9D14B7324}" destId="{45980209-C776-4E58-8F1D-BF50C441A25E}" srcOrd="2" destOrd="0" parTransId="{B2E0A051-B4C9-4144-9454-988F62E2DBCD}" sibTransId="{E65F2BF8-6463-4DE5-BF97-F12BEB43C343}"/>
    <dgm:cxn modelId="{E365EBF6-B6A6-4602-8371-4A8772D5BAAC}" type="presOf" srcId="{45980209-C776-4E58-8F1D-BF50C441A25E}" destId="{BF267936-E038-4E38-B7B3-3DF368F10A58}" srcOrd="0" destOrd="0" presId="urn:microsoft.com/office/officeart/2005/8/layout/process2"/>
    <dgm:cxn modelId="{D2563FA2-EAD1-46CD-B9F3-FCC4F0D39DE7}" type="presParOf" srcId="{B1472089-EADC-457B-8B7F-8525D010BEE2}" destId="{DA844114-E7B3-4404-8CAA-246F841D0BE1}" srcOrd="0" destOrd="0" presId="urn:microsoft.com/office/officeart/2005/8/layout/process2"/>
    <dgm:cxn modelId="{4FED77A9-0C11-4945-BB45-2495FC757B84}" type="presParOf" srcId="{B1472089-EADC-457B-8B7F-8525D010BEE2}" destId="{8B0503F4-4A2B-4060-8111-DFF9491315C3}" srcOrd="1" destOrd="0" presId="urn:microsoft.com/office/officeart/2005/8/layout/process2"/>
    <dgm:cxn modelId="{F34DC331-6C65-4157-821E-DAD37AE02DCC}" type="presParOf" srcId="{8B0503F4-4A2B-4060-8111-DFF9491315C3}" destId="{77488D40-B4A5-40A4-9033-AE210360B359}" srcOrd="0" destOrd="0" presId="urn:microsoft.com/office/officeart/2005/8/layout/process2"/>
    <dgm:cxn modelId="{BBEA88F8-95DE-4BA9-A3E8-0A9228A5B75E}" type="presParOf" srcId="{B1472089-EADC-457B-8B7F-8525D010BEE2}" destId="{F46C9410-1902-46FE-8AFB-1639ADDD868D}" srcOrd="2" destOrd="0" presId="urn:microsoft.com/office/officeart/2005/8/layout/process2"/>
    <dgm:cxn modelId="{E6AC2068-BE65-4DB9-9854-3A99EAD9D1B2}" type="presParOf" srcId="{B1472089-EADC-457B-8B7F-8525D010BEE2}" destId="{95246F6D-D46C-4A18-82C7-A94D2CE38F3D}" srcOrd="3" destOrd="0" presId="urn:microsoft.com/office/officeart/2005/8/layout/process2"/>
    <dgm:cxn modelId="{FA0BECB8-7DC8-4064-B202-8A59EF107BE2}" type="presParOf" srcId="{95246F6D-D46C-4A18-82C7-A94D2CE38F3D}" destId="{3864BD29-085A-414B-B592-5F7590F656DA}" srcOrd="0" destOrd="0" presId="urn:microsoft.com/office/officeart/2005/8/layout/process2"/>
    <dgm:cxn modelId="{57776435-CA32-4C31-B7F7-92C86ADEDB65}" type="presParOf" srcId="{B1472089-EADC-457B-8B7F-8525D010BEE2}" destId="{BF267936-E038-4E38-B7B3-3DF368F10A58}" srcOrd="4" destOrd="0" presId="urn:microsoft.com/office/officeart/2005/8/layout/process2"/>
    <dgm:cxn modelId="{88CC5016-CF77-49C7-A157-AB43EB1C817D}" type="presParOf" srcId="{B1472089-EADC-457B-8B7F-8525D010BEE2}" destId="{281D2468-854E-4E0C-AB32-29F0C58CE2DB}" srcOrd="5" destOrd="0" presId="urn:microsoft.com/office/officeart/2005/8/layout/process2"/>
    <dgm:cxn modelId="{AC2A5777-4F6C-47BE-96C2-105CE1C5AE5A}" type="presParOf" srcId="{281D2468-854E-4E0C-AB32-29F0C58CE2DB}" destId="{2C675276-259F-4E57-A68B-D973B4D78FFA}" srcOrd="0" destOrd="0" presId="urn:microsoft.com/office/officeart/2005/8/layout/process2"/>
    <dgm:cxn modelId="{8B7ADBBA-2C06-4B75-A9BA-B7951826AC08}" type="presParOf" srcId="{B1472089-EADC-457B-8B7F-8525D010BEE2}" destId="{18503FD0-7D7F-4C67-AEE0-41C71B23627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75E74-2DBE-4C44-8173-85E6206672CF}" type="doc">
      <dgm:prSet loTypeId="urn:microsoft.com/office/officeart/2005/8/layout/orgChart1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7258EE5-3FB4-4E7D-882A-2761519EB60A}">
      <dgm:prSet phldrT="[Text]" custT="1"/>
      <dgm:spPr>
        <a:solidFill>
          <a:srgbClr val="63A0CC">
            <a:shade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274320" tIns="16510" rIns="274320" bIns="1651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Understandability</a:t>
          </a:r>
        </a:p>
      </dgm:t>
    </dgm:pt>
    <dgm:pt modelId="{C08ADD06-3805-477A-BD95-5A07FF979E04}" type="parTrans" cxnId="{43F5501B-AAB8-4107-AA86-67A6ECB41F0C}">
      <dgm:prSet/>
      <dgm:spPr/>
      <dgm:t>
        <a:bodyPr/>
        <a:lstStyle/>
        <a:p>
          <a:endParaRPr lang="en-US"/>
        </a:p>
      </dgm:t>
    </dgm:pt>
    <dgm:pt modelId="{65E6DA81-CDD7-4688-B48E-576EE6492CBF}" type="sibTrans" cxnId="{43F5501B-AAB8-4107-AA86-67A6ECB41F0C}">
      <dgm:prSet/>
      <dgm:spPr/>
      <dgm:t>
        <a:bodyPr/>
        <a:lstStyle/>
        <a:p>
          <a:endParaRPr lang="en-US"/>
        </a:p>
      </dgm:t>
    </dgm:pt>
    <dgm:pt modelId="{2553177B-1D87-476A-A7E4-1968B84DFAED}">
      <dgm:prSet phldrT="[Text]"/>
      <dgm:spPr/>
      <dgm:t>
        <a:bodyPr/>
        <a:lstStyle/>
        <a:p>
          <a:r>
            <a:rPr lang="en-US" dirty="0"/>
            <a:t>Model Understandability</a:t>
          </a:r>
        </a:p>
      </dgm:t>
    </dgm:pt>
    <dgm:pt modelId="{78E8D725-5FC9-4167-BE1B-1B591CAE623D}" type="parTrans" cxnId="{D6FDA074-A3BB-4915-8A9A-6B4F96767D5E}">
      <dgm:prSet/>
      <dgm:spPr/>
      <dgm:t>
        <a:bodyPr/>
        <a:lstStyle/>
        <a:p>
          <a:endParaRPr lang="en-US"/>
        </a:p>
      </dgm:t>
    </dgm:pt>
    <dgm:pt modelId="{C6EC991A-20B5-4CB4-8ED2-66BD03EFA1A4}" type="sibTrans" cxnId="{D6FDA074-A3BB-4915-8A9A-6B4F96767D5E}">
      <dgm:prSet/>
      <dgm:spPr/>
      <dgm:t>
        <a:bodyPr/>
        <a:lstStyle/>
        <a:p>
          <a:endParaRPr lang="en-US"/>
        </a:p>
      </dgm:t>
    </dgm:pt>
    <dgm:pt modelId="{0AAE6D75-EDEE-4411-8290-C1E6556CC98C}">
      <dgm:prSet phldrT="[Text]"/>
      <dgm:spPr/>
      <dgm:t>
        <a:bodyPr/>
        <a:lstStyle/>
        <a:p>
          <a:r>
            <a:rPr lang="en-US" dirty="0"/>
            <a:t>Human Understandability</a:t>
          </a:r>
        </a:p>
      </dgm:t>
    </dgm:pt>
    <dgm:pt modelId="{16DC825C-E8D4-49B9-98D2-3D7F84BED50C}" type="parTrans" cxnId="{BE890DE4-59B3-42E4-9AE3-E7A5DFBA0937}">
      <dgm:prSet/>
      <dgm:spPr/>
      <dgm:t>
        <a:bodyPr/>
        <a:lstStyle/>
        <a:p>
          <a:endParaRPr lang="en-US"/>
        </a:p>
      </dgm:t>
    </dgm:pt>
    <dgm:pt modelId="{9293E00C-661F-4202-ADA2-84DC62F92DA6}" type="sibTrans" cxnId="{BE890DE4-59B3-42E4-9AE3-E7A5DFBA0937}">
      <dgm:prSet/>
      <dgm:spPr/>
      <dgm:t>
        <a:bodyPr/>
        <a:lstStyle/>
        <a:p>
          <a:endParaRPr lang="en-US"/>
        </a:p>
      </dgm:t>
    </dgm:pt>
    <dgm:pt modelId="{284316C7-2FDA-412B-AEF2-53ECA407E685}" type="pres">
      <dgm:prSet presAssocID="{C5F75E74-2DBE-4C44-8173-85E6206672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6D41FB-5CB4-4CD8-8986-48C35F4416AC}" type="pres">
      <dgm:prSet presAssocID="{17258EE5-3FB4-4E7D-882A-2761519EB60A}" presName="hierRoot1" presStyleCnt="0">
        <dgm:presLayoutVars>
          <dgm:hierBranch val="init"/>
        </dgm:presLayoutVars>
      </dgm:prSet>
      <dgm:spPr/>
    </dgm:pt>
    <dgm:pt modelId="{DB29CEB2-C4B8-4D6F-B9E0-D9FC060E58AF}" type="pres">
      <dgm:prSet presAssocID="{17258EE5-3FB4-4E7D-882A-2761519EB60A}" presName="rootComposite1" presStyleCnt="0"/>
      <dgm:spPr/>
    </dgm:pt>
    <dgm:pt modelId="{40351D6D-D616-4C04-B357-242F91F223BC}" type="pres">
      <dgm:prSet presAssocID="{17258EE5-3FB4-4E7D-882A-2761519EB60A}" presName="rootText1" presStyleLbl="node0" presStyleIdx="0" presStyleCnt="1">
        <dgm:presLayoutVars>
          <dgm:chPref val="3"/>
        </dgm:presLayoutVars>
      </dgm:prSet>
      <dgm:spPr>
        <a:xfrm>
          <a:off x="3489833" y="424"/>
          <a:ext cx="2926333" cy="1463166"/>
        </a:xfrm>
        <a:prstGeom prst="rect">
          <a:avLst/>
        </a:prstGeom>
      </dgm:spPr>
    </dgm:pt>
    <dgm:pt modelId="{4C6BAB85-7383-4098-AE07-A506DC473834}" type="pres">
      <dgm:prSet presAssocID="{17258EE5-3FB4-4E7D-882A-2761519EB60A}" presName="rootConnector1" presStyleLbl="node1" presStyleIdx="0" presStyleCnt="0"/>
      <dgm:spPr/>
    </dgm:pt>
    <dgm:pt modelId="{D350EE19-071B-4681-9329-6E1BEACC8517}" type="pres">
      <dgm:prSet presAssocID="{17258EE5-3FB4-4E7D-882A-2761519EB60A}" presName="hierChild2" presStyleCnt="0"/>
      <dgm:spPr/>
    </dgm:pt>
    <dgm:pt modelId="{03EC2E3B-C2B4-4F2E-8422-2A7BB9F5C2FA}" type="pres">
      <dgm:prSet presAssocID="{78E8D725-5FC9-4167-BE1B-1B591CAE623D}" presName="Name37" presStyleLbl="parChTrans1D2" presStyleIdx="0" presStyleCnt="2"/>
      <dgm:spPr/>
    </dgm:pt>
    <dgm:pt modelId="{58F26C09-2509-4ABE-8B64-92E5C4FD151B}" type="pres">
      <dgm:prSet presAssocID="{2553177B-1D87-476A-A7E4-1968B84DFAED}" presName="hierRoot2" presStyleCnt="0">
        <dgm:presLayoutVars>
          <dgm:hierBranch val="init"/>
        </dgm:presLayoutVars>
      </dgm:prSet>
      <dgm:spPr/>
    </dgm:pt>
    <dgm:pt modelId="{EBEE0B9D-853C-447C-8221-2751989AEA94}" type="pres">
      <dgm:prSet presAssocID="{2553177B-1D87-476A-A7E4-1968B84DFAED}" presName="rootComposite" presStyleCnt="0"/>
      <dgm:spPr/>
    </dgm:pt>
    <dgm:pt modelId="{CC2BD4DA-30E2-416B-A75A-9FD52240D20C}" type="pres">
      <dgm:prSet presAssocID="{2553177B-1D87-476A-A7E4-1968B84DFAED}" presName="rootText" presStyleLbl="node2" presStyleIdx="0" presStyleCnt="2">
        <dgm:presLayoutVars>
          <dgm:chPref val="3"/>
        </dgm:presLayoutVars>
      </dgm:prSet>
      <dgm:spPr/>
    </dgm:pt>
    <dgm:pt modelId="{D17B7DD2-2E77-46FB-A493-71417F245BA4}" type="pres">
      <dgm:prSet presAssocID="{2553177B-1D87-476A-A7E4-1968B84DFAED}" presName="rootConnector" presStyleLbl="node2" presStyleIdx="0" presStyleCnt="2"/>
      <dgm:spPr/>
    </dgm:pt>
    <dgm:pt modelId="{9E34C1E4-E62E-4F26-9DE4-1231063507DB}" type="pres">
      <dgm:prSet presAssocID="{2553177B-1D87-476A-A7E4-1968B84DFAED}" presName="hierChild4" presStyleCnt="0"/>
      <dgm:spPr/>
    </dgm:pt>
    <dgm:pt modelId="{7D6B3E35-C469-4BF5-B5D2-EABF7FA2A1E6}" type="pres">
      <dgm:prSet presAssocID="{2553177B-1D87-476A-A7E4-1968B84DFAED}" presName="hierChild5" presStyleCnt="0"/>
      <dgm:spPr/>
    </dgm:pt>
    <dgm:pt modelId="{F4A1E304-1047-4CD3-9423-D78A85923475}" type="pres">
      <dgm:prSet presAssocID="{16DC825C-E8D4-49B9-98D2-3D7F84BED50C}" presName="Name37" presStyleLbl="parChTrans1D2" presStyleIdx="1" presStyleCnt="2"/>
      <dgm:spPr/>
    </dgm:pt>
    <dgm:pt modelId="{5A977133-BAFF-40BE-9FAE-5488AF0EF76E}" type="pres">
      <dgm:prSet presAssocID="{0AAE6D75-EDEE-4411-8290-C1E6556CC98C}" presName="hierRoot2" presStyleCnt="0">
        <dgm:presLayoutVars>
          <dgm:hierBranch val="init"/>
        </dgm:presLayoutVars>
      </dgm:prSet>
      <dgm:spPr/>
    </dgm:pt>
    <dgm:pt modelId="{51DB3231-61EE-4408-AB45-4434C81F3187}" type="pres">
      <dgm:prSet presAssocID="{0AAE6D75-EDEE-4411-8290-C1E6556CC98C}" presName="rootComposite" presStyleCnt="0"/>
      <dgm:spPr/>
    </dgm:pt>
    <dgm:pt modelId="{1394273E-55C3-4AA9-8D14-DDD0F55A24CF}" type="pres">
      <dgm:prSet presAssocID="{0AAE6D75-EDEE-4411-8290-C1E6556CC98C}" presName="rootText" presStyleLbl="node2" presStyleIdx="1" presStyleCnt="2">
        <dgm:presLayoutVars>
          <dgm:chPref val="3"/>
        </dgm:presLayoutVars>
      </dgm:prSet>
      <dgm:spPr/>
    </dgm:pt>
    <dgm:pt modelId="{D778E640-BB31-4E9E-A2D9-2573E04077F1}" type="pres">
      <dgm:prSet presAssocID="{0AAE6D75-EDEE-4411-8290-C1E6556CC98C}" presName="rootConnector" presStyleLbl="node2" presStyleIdx="1" presStyleCnt="2"/>
      <dgm:spPr/>
    </dgm:pt>
    <dgm:pt modelId="{6D959CE6-9585-4E9F-B7F3-55E48F53BD9A}" type="pres">
      <dgm:prSet presAssocID="{0AAE6D75-EDEE-4411-8290-C1E6556CC98C}" presName="hierChild4" presStyleCnt="0"/>
      <dgm:spPr/>
    </dgm:pt>
    <dgm:pt modelId="{47DCE261-7A1A-49D7-8592-863AEC8B940F}" type="pres">
      <dgm:prSet presAssocID="{0AAE6D75-EDEE-4411-8290-C1E6556CC98C}" presName="hierChild5" presStyleCnt="0"/>
      <dgm:spPr/>
    </dgm:pt>
    <dgm:pt modelId="{FDE25623-CDED-4446-B571-60D3BFD3DDB5}" type="pres">
      <dgm:prSet presAssocID="{17258EE5-3FB4-4E7D-882A-2761519EB60A}" presName="hierChild3" presStyleCnt="0"/>
      <dgm:spPr/>
    </dgm:pt>
  </dgm:ptLst>
  <dgm:cxnLst>
    <dgm:cxn modelId="{F9863416-0CB1-4B0E-9D3A-FF1406586633}" type="presOf" srcId="{78E8D725-5FC9-4167-BE1B-1B591CAE623D}" destId="{03EC2E3B-C2B4-4F2E-8422-2A7BB9F5C2FA}" srcOrd="0" destOrd="0" presId="urn:microsoft.com/office/officeart/2005/8/layout/orgChart1"/>
    <dgm:cxn modelId="{43F5501B-AAB8-4107-AA86-67A6ECB41F0C}" srcId="{C5F75E74-2DBE-4C44-8173-85E6206672CF}" destId="{17258EE5-3FB4-4E7D-882A-2761519EB60A}" srcOrd="0" destOrd="0" parTransId="{C08ADD06-3805-477A-BD95-5A07FF979E04}" sibTransId="{65E6DA81-CDD7-4688-B48E-576EE6492CBF}"/>
    <dgm:cxn modelId="{D6FDA074-A3BB-4915-8A9A-6B4F96767D5E}" srcId="{17258EE5-3FB4-4E7D-882A-2761519EB60A}" destId="{2553177B-1D87-476A-A7E4-1968B84DFAED}" srcOrd="0" destOrd="0" parTransId="{78E8D725-5FC9-4167-BE1B-1B591CAE623D}" sibTransId="{C6EC991A-20B5-4CB4-8ED2-66BD03EFA1A4}"/>
    <dgm:cxn modelId="{9EAE007B-D69B-43A8-9C17-03F9F8A01057}" type="presOf" srcId="{17258EE5-3FB4-4E7D-882A-2761519EB60A}" destId="{4C6BAB85-7383-4098-AE07-A506DC473834}" srcOrd="1" destOrd="0" presId="urn:microsoft.com/office/officeart/2005/8/layout/orgChart1"/>
    <dgm:cxn modelId="{63BCA883-488C-4157-84FB-D9A39323177A}" type="presOf" srcId="{C5F75E74-2DBE-4C44-8173-85E6206672CF}" destId="{284316C7-2FDA-412B-AEF2-53ECA407E685}" srcOrd="0" destOrd="0" presId="urn:microsoft.com/office/officeart/2005/8/layout/orgChart1"/>
    <dgm:cxn modelId="{FBDC5F95-CFE5-4DA7-B1BB-188FD92E4A25}" type="presOf" srcId="{16DC825C-E8D4-49B9-98D2-3D7F84BED50C}" destId="{F4A1E304-1047-4CD3-9423-D78A85923475}" srcOrd="0" destOrd="0" presId="urn:microsoft.com/office/officeart/2005/8/layout/orgChart1"/>
    <dgm:cxn modelId="{517847B5-8B56-427B-A025-512E2E93B7B7}" type="presOf" srcId="{0AAE6D75-EDEE-4411-8290-C1E6556CC98C}" destId="{1394273E-55C3-4AA9-8D14-DDD0F55A24CF}" srcOrd="0" destOrd="0" presId="urn:microsoft.com/office/officeart/2005/8/layout/orgChart1"/>
    <dgm:cxn modelId="{13A108C8-3FDA-4956-ABC8-D9D55F7AF88B}" type="presOf" srcId="{0AAE6D75-EDEE-4411-8290-C1E6556CC98C}" destId="{D778E640-BB31-4E9E-A2D9-2573E04077F1}" srcOrd="1" destOrd="0" presId="urn:microsoft.com/office/officeart/2005/8/layout/orgChart1"/>
    <dgm:cxn modelId="{917A79CC-2FD0-4DFB-BC70-BAD8184DE09C}" type="presOf" srcId="{17258EE5-3FB4-4E7D-882A-2761519EB60A}" destId="{40351D6D-D616-4C04-B357-242F91F223BC}" srcOrd="0" destOrd="0" presId="urn:microsoft.com/office/officeart/2005/8/layout/orgChart1"/>
    <dgm:cxn modelId="{50F72DE2-CB18-4F85-A733-4469E86E9D58}" type="presOf" srcId="{2553177B-1D87-476A-A7E4-1968B84DFAED}" destId="{CC2BD4DA-30E2-416B-A75A-9FD52240D20C}" srcOrd="0" destOrd="0" presId="urn:microsoft.com/office/officeart/2005/8/layout/orgChart1"/>
    <dgm:cxn modelId="{BE890DE4-59B3-42E4-9AE3-E7A5DFBA0937}" srcId="{17258EE5-3FB4-4E7D-882A-2761519EB60A}" destId="{0AAE6D75-EDEE-4411-8290-C1E6556CC98C}" srcOrd="1" destOrd="0" parTransId="{16DC825C-E8D4-49B9-98D2-3D7F84BED50C}" sibTransId="{9293E00C-661F-4202-ADA2-84DC62F92DA6}"/>
    <dgm:cxn modelId="{0EC3D9E6-AE6A-4F13-9921-CDDBF87F6204}" type="presOf" srcId="{2553177B-1D87-476A-A7E4-1968B84DFAED}" destId="{D17B7DD2-2E77-46FB-A493-71417F245BA4}" srcOrd="1" destOrd="0" presId="urn:microsoft.com/office/officeart/2005/8/layout/orgChart1"/>
    <dgm:cxn modelId="{D290CEBD-C9FF-44CD-A9BC-075D80B50EC3}" type="presParOf" srcId="{284316C7-2FDA-412B-AEF2-53ECA407E685}" destId="{D36D41FB-5CB4-4CD8-8986-48C35F4416AC}" srcOrd="0" destOrd="0" presId="urn:microsoft.com/office/officeart/2005/8/layout/orgChart1"/>
    <dgm:cxn modelId="{9C4134F5-AB97-4D24-AA95-C4AF55B5B285}" type="presParOf" srcId="{D36D41FB-5CB4-4CD8-8986-48C35F4416AC}" destId="{DB29CEB2-C4B8-4D6F-B9E0-D9FC060E58AF}" srcOrd="0" destOrd="0" presId="urn:microsoft.com/office/officeart/2005/8/layout/orgChart1"/>
    <dgm:cxn modelId="{367AD686-61F3-4AA4-B542-37B657458D53}" type="presParOf" srcId="{DB29CEB2-C4B8-4D6F-B9E0-D9FC060E58AF}" destId="{40351D6D-D616-4C04-B357-242F91F223BC}" srcOrd="0" destOrd="0" presId="urn:microsoft.com/office/officeart/2005/8/layout/orgChart1"/>
    <dgm:cxn modelId="{0C14AA3A-E5D6-4135-AFDE-97800549C659}" type="presParOf" srcId="{DB29CEB2-C4B8-4D6F-B9E0-D9FC060E58AF}" destId="{4C6BAB85-7383-4098-AE07-A506DC473834}" srcOrd="1" destOrd="0" presId="urn:microsoft.com/office/officeart/2005/8/layout/orgChart1"/>
    <dgm:cxn modelId="{CC618C28-3813-4C37-A77E-D1473851CE83}" type="presParOf" srcId="{D36D41FB-5CB4-4CD8-8986-48C35F4416AC}" destId="{D350EE19-071B-4681-9329-6E1BEACC8517}" srcOrd="1" destOrd="0" presId="urn:microsoft.com/office/officeart/2005/8/layout/orgChart1"/>
    <dgm:cxn modelId="{A822DB62-0091-4434-A347-A1E8D549183A}" type="presParOf" srcId="{D350EE19-071B-4681-9329-6E1BEACC8517}" destId="{03EC2E3B-C2B4-4F2E-8422-2A7BB9F5C2FA}" srcOrd="0" destOrd="0" presId="urn:microsoft.com/office/officeart/2005/8/layout/orgChart1"/>
    <dgm:cxn modelId="{6A73D838-C67E-4E72-84FF-52212FC76A12}" type="presParOf" srcId="{D350EE19-071B-4681-9329-6E1BEACC8517}" destId="{58F26C09-2509-4ABE-8B64-92E5C4FD151B}" srcOrd="1" destOrd="0" presId="urn:microsoft.com/office/officeart/2005/8/layout/orgChart1"/>
    <dgm:cxn modelId="{0C93BD13-5802-4809-BF19-0E62CB68B339}" type="presParOf" srcId="{58F26C09-2509-4ABE-8B64-92E5C4FD151B}" destId="{EBEE0B9D-853C-447C-8221-2751989AEA94}" srcOrd="0" destOrd="0" presId="urn:microsoft.com/office/officeart/2005/8/layout/orgChart1"/>
    <dgm:cxn modelId="{03384964-DBE2-4858-9A53-5E582BF6A069}" type="presParOf" srcId="{EBEE0B9D-853C-447C-8221-2751989AEA94}" destId="{CC2BD4DA-30E2-416B-A75A-9FD52240D20C}" srcOrd="0" destOrd="0" presId="urn:microsoft.com/office/officeart/2005/8/layout/orgChart1"/>
    <dgm:cxn modelId="{E0B38FE6-4E36-48C7-BC6F-9BD9D746BF17}" type="presParOf" srcId="{EBEE0B9D-853C-447C-8221-2751989AEA94}" destId="{D17B7DD2-2E77-46FB-A493-71417F245BA4}" srcOrd="1" destOrd="0" presId="urn:microsoft.com/office/officeart/2005/8/layout/orgChart1"/>
    <dgm:cxn modelId="{B1EB4BFF-3332-4031-9030-E7C1E7D579BB}" type="presParOf" srcId="{58F26C09-2509-4ABE-8B64-92E5C4FD151B}" destId="{9E34C1E4-E62E-4F26-9DE4-1231063507DB}" srcOrd="1" destOrd="0" presId="urn:microsoft.com/office/officeart/2005/8/layout/orgChart1"/>
    <dgm:cxn modelId="{C34E61CE-3BAE-43E9-9183-4C6C4DD8A4A8}" type="presParOf" srcId="{58F26C09-2509-4ABE-8B64-92E5C4FD151B}" destId="{7D6B3E35-C469-4BF5-B5D2-EABF7FA2A1E6}" srcOrd="2" destOrd="0" presId="urn:microsoft.com/office/officeart/2005/8/layout/orgChart1"/>
    <dgm:cxn modelId="{D98603BD-98D7-4AD2-AA5A-7C92B2E138C2}" type="presParOf" srcId="{D350EE19-071B-4681-9329-6E1BEACC8517}" destId="{F4A1E304-1047-4CD3-9423-D78A85923475}" srcOrd="2" destOrd="0" presId="urn:microsoft.com/office/officeart/2005/8/layout/orgChart1"/>
    <dgm:cxn modelId="{55841683-64F7-4C50-AB36-2FFE99391600}" type="presParOf" srcId="{D350EE19-071B-4681-9329-6E1BEACC8517}" destId="{5A977133-BAFF-40BE-9FAE-5488AF0EF76E}" srcOrd="3" destOrd="0" presId="urn:microsoft.com/office/officeart/2005/8/layout/orgChart1"/>
    <dgm:cxn modelId="{87FCC438-AC1C-46D4-AD44-FBE19210E3A5}" type="presParOf" srcId="{5A977133-BAFF-40BE-9FAE-5488AF0EF76E}" destId="{51DB3231-61EE-4408-AB45-4434C81F3187}" srcOrd="0" destOrd="0" presId="urn:microsoft.com/office/officeart/2005/8/layout/orgChart1"/>
    <dgm:cxn modelId="{E64C20BA-B8C4-40E7-9D8E-574F5A8F39B3}" type="presParOf" srcId="{51DB3231-61EE-4408-AB45-4434C81F3187}" destId="{1394273E-55C3-4AA9-8D14-DDD0F55A24CF}" srcOrd="0" destOrd="0" presId="urn:microsoft.com/office/officeart/2005/8/layout/orgChart1"/>
    <dgm:cxn modelId="{24C42924-9990-4F8F-B12C-26584F512C7E}" type="presParOf" srcId="{51DB3231-61EE-4408-AB45-4434C81F3187}" destId="{D778E640-BB31-4E9E-A2D9-2573E04077F1}" srcOrd="1" destOrd="0" presId="urn:microsoft.com/office/officeart/2005/8/layout/orgChart1"/>
    <dgm:cxn modelId="{A3005AD9-9657-4C56-B655-7655E48E3C3A}" type="presParOf" srcId="{5A977133-BAFF-40BE-9FAE-5488AF0EF76E}" destId="{6D959CE6-9585-4E9F-B7F3-55E48F53BD9A}" srcOrd="1" destOrd="0" presId="urn:microsoft.com/office/officeart/2005/8/layout/orgChart1"/>
    <dgm:cxn modelId="{E9AB2741-E55D-499C-8405-B75BA27041E3}" type="presParOf" srcId="{5A977133-BAFF-40BE-9FAE-5488AF0EF76E}" destId="{47DCE261-7A1A-49D7-8592-863AEC8B940F}" srcOrd="2" destOrd="0" presId="urn:microsoft.com/office/officeart/2005/8/layout/orgChart1"/>
    <dgm:cxn modelId="{C0DC7A73-243B-4097-876D-63F46646F27F}" type="presParOf" srcId="{D36D41FB-5CB4-4CD8-8986-48C35F4416AC}" destId="{FDE25623-CDED-4446-B571-60D3BFD3DD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31E13-859E-4C6A-BF4C-65D8409A0283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B6B4B0FB-5E14-454F-8EB4-60156BB6760C}">
      <dgm:prSet phldrT="[Text]" custT="1"/>
      <dgm:spPr/>
      <dgm:t>
        <a:bodyPr/>
        <a:lstStyle/>
        <a:p>
          <a:r>
            <a:rPr lang="en-US" sz="1400" dirty="0"/>
            <a:t>More Complexity</a:t>
          </a:r>
        </a:p>
      </dgm:t>
    </dgm:pt>
    <dgm:pt modelId="{F0A75F9A-EBAF-48D8-AF4F-A70AE0ED50E9}" type="parTrans" cxnId="{D73280EF-DD99-4811-8E70-5CA2FBA464DA}">
      <dgm:prSet/>
      <dgm:spPr/>
      <dgm:t>
        <a:bodyPr/>
        <a:lstStyle/>
        <a:p>
          <a:endParaRPr lang="en-US"/>
        </a:p>
      </dgm:t>
    </dgm:pt>
    <dgm:pt modelId="{A7C730B8-CEE3-4E4E-9859-5D110FB5E04C}" type="sibTrans" cxnId="{D73280EF-DD99-4811-8E70-5CA2FBA464DA}">
      <dgm:prSet/>
      <dgm:spPr/>
      <dgm:t>
        <a:bodyPr/>
        <a:lstStyle/>
        <a:p>
          <a:endParaRPr lang="en-US"/>
        </a:p>
      </dgm:t>
    </dgm:pt>
    <dgm:pt modelId="{85ABCDB4-639A-4320-934D-0A5EDA9B2C34}">
      <dgm:prSet phldrT="[Text]" custT="1"/>
      <dgm:spPr/>
      <dgm:t>
        <a:bodyPr/>
        <a:lstStyle/>
        <a:p>
          <a:r>
            <a:rPr lang="en-US" sz="1400" dirty="0"/>
            <a:t>More Performance</a:t>
          </a:r>
        </a:p>
      </dgm:t>
    </dgm:pt>
    <dgm:pt modelId="{4AADB9C0-CCE8-4BE3-8095-C92E81FB2DB3}" type="parTrans" cxnId="{7D1BA1C1-E4A1-47AA-8C8E-D698B115113C}">
      <dgm:prSet/>
      <dgm:spPr/>
      <dgm:t>
        <a:bodyPr/>
        <a:lstStyle/>
        <a:p>
          <a:endParaRPr lang="en-US"/>
        </a:p>
      </dgm:t>
    </dgm:pt>
    <dgm:pt modelId="{F5504ED5-CB4E-41DA-B3DA-84F0DCD9FB11}" type="sibTrans" cxnId="{7D1BA1C1-E4A1-47AA-8C8E-D698B115113C}">
      <dgm:prSet/>
      <dgm:spPr/>
      <dgm:t>
        <a:bodyPr/>
        <a:lstStyle/>
        <a:p>
          <a:endParaRPr lang="en-US"/>
        </a:p>
      </dgm:t>
    </dgm:pt>
    <dgm:pt modelId="{D58A31D7-87CB-4F16-A9F1-17B7904A0AB9}">
      <dgm:prSet phldrT="[Text]" custT="1"/>
      <dgm:spPr/>
      <dgm:t>
        <a:bodyPr/>
        <a:lstStyle/>
        <a:p>
          <a:r>
            <a:rPr lang="en-US" sz="1400" dirty="0"/>
            <a:t>Less Interpretability</a:t>
          </a:r>
        </a:p>
      </dgm:t>
    </dgm:pt>
    <dgm:pt modelId="{21B3D580-2F4E-4A8A-852B-E134398297C1}" type="parTrans" cxnId="{C7528938-14C2-44FC-95B5-1ED187F5FA9C}">
      <dgm:prSet/>
      <dgm:spPr/>
      <dgm:t>
        <a:bodyPr/>
        <a:lstStyle/>
        <a:p>
          <a:endParaRPr lang="en-US"/>
        </a:p>
      </dgm:t>
    </dgm:pt>
    <dgm:pt modelId="{4DD628BD-0ECB-41CB-9B0C-60D28599E625}" type="sibTrans" cxnId="{C7528938-14C2-44FC-95B5-1ED187F5FA9C}">
      <dgm:prSet/>
      <dgm:spPr/>
      <dgm:t>
        <a:bodyPr/>
        <a:lstStyle/>
        <a:p>
          <a:endParaRPr lang="en-US"/>
        </a:p>
      </dgm:t>
    </dgm:pt>
    <dgm:pt modelId="{AA6630EB-5A85-4800-A920-B360DAD64F06}" type="pres">
      <dgm:prSet presAssocID="{6DC31E13-859E-4C6A-BF4C-65D8409A0283}" presName="Name0" presStyleCnt="0">
        <dgm:presLayoutVars>
          <dgm:dir/>
          <dgm:resizeHandles val="exact"/>
        </dgm:presLayoutVars>
      </dgm:prSet>
      <dgm:spPr/>
    </dgm:pt>
    <dgm:pt modelId="{067EC27E-E6F1-4B21-9F9C-EBBCC52EA20B}" type="pres">
      <dgm:prSet presAssocID="{B6B4B0FB-5E14-454F-8EB4-60156BB6760C}" presName="node" presStyleLbl="node1" presStyleIdx="0" presStyleCnt="3" custLinFactNeighborY="1698">
        <dgm:presLayoutVars>
          <dgm:bulletEnabled val="1"/>
        </dgm:presLayoutVars>
      </dgm:prSet>
      <dgm:spPr/>
    </dgm:pt>
    <dgm:pt modelId="{859F3955-195F-4F17-9996-DB21F6C61530}" type="pres">
      <dgm:prSet presAssocID="{A7C730B8-CEE3-4E4E-9859-5D110FB5E04C}" presName="sibTrans" presStyleLbl="sibTrans2D1" presStyleIdx="0" presStyleCnt="2"/>
      <dgm:spPr/>
    </dgm:pt>
    <dgm:pt modelId="{BE7908C8-59CF-4392-9DD8-6B29BF5B5592}" type="pres">
      <dgm:prSet presAssocID="{A7C730B8-CEE3-4E4E-9859-5D110FB5E04C}" presName="connectorText" presStyleLbl="sibTrans2D1" presStyleIdx="0" presStyleCnt="2"/>
      <dgm:spPr/>
    </dgm:pt>
    <dgm:pt modelId="{633C69F3-F2A3-4F38-99BE-15E6C63444A8}" type="pres">
      <dgm:prSet presAssocID="{85ABCDB4-639A-4320-934D-0A5EDA9B2C34}" presName="node" presStyleLbl="node1" presStyleIdx="1" presStyleCnt="3" custLinFactNeighborX="1328" custLinFactNeighborY="-21547">
        <dgm:presLayoutVars>
          <dgm:bulletEnabled val="1"/>
        </dgm:presLayoutVars>
      </dgm:prSet>
      <dgm:spPr/>
    </dgm:pt>
    <dgm:pt modelId="{77598C91-3F03-4743-9033-24122DF39C43}" type="pres">
      <dgm:prSet presAssocID="{F5504ED5-CB4E-41DA-B3DA-84F0DCD9FB11}" presName="sibTrans" presStyleLbl="sibTrans2D1" presStyleIdx="1" presStyleCnt="2"/>
      <dgm:spPr/>
    </dgm:pt>
    <dgm:pt modelId="{09170DE6-5D8B-46CF-9683-1A375BA23E2B}" type="pres">
      <dgm:prSet presAssocID="{F5504ED5-CB4E-41DA-B3DA-84F0DCD9FB11}" presName="connectorText" presStyleLbl="sibTrans2D1" presStyleIdx="1" presStyleCnt="2"/>
      <dgm:spPr/>
    </dgm:pt>
    <dgm:pt modelId="{D651AF11-B958-4AD5-93F6-6A830734F7B0}" type="pres">
      <dgm:prSet presAssocID="{D58A31D7-87CB-4F16-A9F1-17B7904A0AB9}" presName="node" presStyleLbl="node1" presStyleIdx="2" presStyleCnt="3">
        <dgm:presLayoutVars>
          <dgm:bulletEnabled val="1"/>
        </dgm:presLayoutVars>
      </dgm:prSet>
      <dgm:spPr/>
    </dgm:pt>
  </dgm:ptLst>
  <dgm:cxnLst>
    <dgm:cxn modelId="{9226480F-33F8-4B40-B945-65A3D39BD3EB}" type="presOf" srcId="{6DC31E13-859E-4C6A-BF4C-65D8409A0283}" destId="{AA6630EB-5A85-4800-A920-B360DAD64F06}" srcOrd="0" destOrd="0" presId="urn:microsoft.com/office/officeart/2005/8/layout/process1"/>
    <dgm:cxn modelId="{C7528938-14C2-44FC-95B5-1ED187F5FA9C}" srcId="{6DC31E13-859E-4C6A-BF4C-65D8409A0283}" destId="{D58A31D7-87CB-4F16-A9F1-17B7904A0AB9}" srcOrd="2" destOrd="0" parTransId="{21B3D580-2F4E-4A8A-852B-E134398297C1}" sibTransId="{4DD628BD-0ECB-41CB-9B0C-60D28599E625}"/>
    <dgm:cxn modelId="{3BF40241-DF06-4135-8C76-011C72AAF820}" type="presOf" srcId="{F5504ED5-CB4E-41DA-B3DA-84F0DCD9FB11}" destId="{09170DE6-5D8B-46CF-9683-1A375BA23E2B}" srcOrd="1" destOrd="0" presId="urn:microsoft.com/office/officeart/2005/8/layout/process1"/>
    <dgm:cxn modelId="{75110C63-88E7-4C82-B53C-BC18B06672E8}" type="presOf" srcId="{85ABCDB4-639A-4320-934D-0A5EDA9B2C34}" destId="{633C69F3-F2A3-4F38-99BE-15E6C63444A8}" srcOrd="0" destOrd="0" presId="urn:microsoft.com/office/officeart/2005/8/layout/process1"/>
    <dgm:cxn modelId="{B350B17B-B7D3-4D58-82A6-6AC855859406}" type="presOf" srcId="{A7C730B8-CEE3-4E4E-9859-5D110FB5E04C}" destId="{859F3955-195F-4F17-9996-DB21F6C61530}" srcOrd="0" destOrd="0" presId="urn:microsoft.com/office/officeart/2005/8/layout/process1"/>
    <dgm:cxn modelId="{1CE746AE-C41F-4FDE-88B8-105BC592297E}" type="presOf" srcId="{A7C730B8-CEE3-4E4E-9859-5D110FB5E04C}" destId="{BE7908C8-59CF-4392-9DD8-6B29BF5B5592}" srcOrd="1" destOrd="0" presId="urn:microsoft.com/office/officeart/2005/8/layout/process1"/>
    <dgm:cxn modelId="{1FAF9DBD-B728-48E7-B850-96DDBE435CE1}" type="presOf" srcId="{D58A31D7-87CB-4F16-A9F1-17B7904A0AB9}" destId="{D651AF11-B958-4AD5-93F6-6A830734F7B0}" srcOrd="0" destOrd="0" presId="urn:microsoft.com/office/officeart/2005/8/layout/process1"/>
    <dgm:cxn modelId="{7D1BA1C1-E4A1-47AA-8C8E-D698B115113C}" srcId="{6DC31E13-859E-4C6A-BF4C-65D8409A0283}" destId="{85ABCDB4-639A-4320-934D-0A5EDA9B2C34}" srcOrd="1" destOrd="0" parTransId="{4AADB9C0-CCE8-4BE3-8095-C92E81FB2DB3}" sibTransId="{F5504ED5-CB4E-41DA-B3DA-84F0DCD9FB11}"/>
    <dgm:cxn modelId="{D27B3FC8-E8BE-424D-8ABF-7FB68BCEBCFD}" type="presOf" srcId="{F5504ED5-CB4E-41DA-B3DA-84F0DCD9FB11}" destId="{77598C91-3F03-4743-9033-24122DF39C43}" srcOrd="0" destOrd="0" presId="urn:microsoft.com/office/officeart/2005/8/layout/process1"/>
    <dgm:cxn modelId="{92E027E5-213F-42C6-8A8D-41792A4E6FE8}" type="presOf" srcId="{B6B4B0FB-5E14-454F-8EB4-60156BB6760C}" destId="{067EC27E-E6F1-4B21-9F9C-EBBCC52EA20B}" srcOrd="0" destOrd="0" presId="urn:microsoft.com/office/officeart/2005/8/layout/process1"/>
    <dgm:cxn modelId="{D73280EF-DD99-4811-8E70-5CA2FBA464DA}" srcId="{6DC31E13-859E-4C6A-BF4C-65D8409A0283}" destId="{B6B4B0FB-5E14-454F-8EB4-60156BB6760C}" srcOrd="0" destOrd="0" parTransId="{F0A75F9A-EBAF-48D8-AF4F-A70AE0ED50E9}" sibTransId="{A7C730B8-CEE3-4E4E-9859-5D110FB5E04C}"/>
    <dgm:cxn modelId="{61489625-815E-4E2E-89F9-878B72270A83}" type="presParOf" srcId="{AA6630EB-5A85-4800-A920-B360DAD64F06}" destId="{067EC27E-E6F1-4B21-9F9C-EBBCC52EA20B}" srcOrd="0" destOrd="0" presId="urn:microsoft.com/office/officeart/2005/8/layout/process1"/>
    <dgm:cxn modelId="{7C8AD3C5-5735-46C5-817D-B7C2F951199F}" type="presParOf" srcId="{AA6630EB-5A85-4800-A920-B360DAD64F06}" destId="{859F3955-195F-4F17-9996-DB21F6C61530}" srcOrd="1" destOrd="0" presId="urn:microsoft.com/office/officeart/2005/8/layout/process1"/>
    <dgm:cxn modelId="{89F68174-5E0B-4F53-A09B-B6BF3140AB44}" type="presParOf" srcId="{859F3955-195F-4F17-9996-DB21F6C61530}" destId="{BE7908C8-59CF-4392-9DD8-6B29BF5B5592}" srcOrd="0" destOrd="0" presId="urn:microsoft.com/office/officeart/2005/8/layout/process1"/>
    <dgm:cxn modelId="{B56A2C9B-91F9-43D0-9760-8D046FF80D98}" type="presParOf" srcId="{AA6630EB-5A85-4800-A920-B360DAD64F06}" destId="{633C69F3-F2A3-4F38-99BE-15E6C63444A8}" srcOrd="2" destOrd="0" presId="urn:microsoft.com/office/officeart/2005/8/layout/process1"/>
    <dgm:cxn modelId="{BA528914-6F9E-45F7-87AF-DFD53DD9B7DC}" type="presParOf" srcId="{AA6630EB-5A85-4800-A920-B360DAD64F06}" destId="{77598C91-3F03-4743-9033-24122DF39C43}" srcOrd="3" destOrd="0" presId="urn:microsoft.com/office/officeart/2005/8/layout/process1"/>
    <dgm:cxn modelId="{17CBEADB-09F2-4645-8BA8-FF87BA80985C}" type="presParOf" srcId="{77598C91-3F03-4743-9033-24122DF39C43}" destId="{09170DE6-5D8B-46CF-9683-1A375BA23E2B}" srcOrd="0" destOrd="0" presId="urn:microsoft.com/office/officeart/2005/8/layout/process1"/>
    <dgm:cxn modelId="{1953C5AB-9B1C-401C-8625-C225F2AC2176}" type="presParOf" srcId="{AA6630EB-5A85-4800-A920-B360DAD64F06}" destId="{D651AF11-B958-4AD5-93F6-6A830734F7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F75E74-2DBE-4C44-8173-85E6206672CF}" type="doc">
      <dgm:prSet loTypeId="urn:microsoft.com/office/officeart/2005/8/layout/hierarchy2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7258EE5-3FB4-4E7D-882A-2761519EB60A}">
      <dgm:prSet phldrT="[Text]" custT="1"/>
      <dgm:spPr>
        <a:solidFill>
          <a:srgbClr val="C00000"/>
        </a:solidFill>
      </dgm:spPr>
      <dgm:t>
        <a:bodyPr lIns="274320" rIns="274320"/>
        <a:lstStyle/>
        <a:p>
          <a:r>
            <a:rPr lang="en-US" sz="1800" b="1" dirty="0"/>
            <a:t>Data Privacy Threat !</a:t>
          </a:r>
        </a:p>
      </dgm:t>
    </dgm:pt>
    <dgm:pt modelId="{C08ADD06-3805-477A-BD95-5A07FF979E04}" type="parTrans" cxnId="{43F5501B-AAB8-4107-AA86-67A6ECB41F0C}">
      <dgm:prSet/>
      <dgm:spPr/>
      <dgm:t>
        <a:bodyPr/>
        <a:lstStyle/>
        <a:p>
          <a:endParaRPr lang="en-US"/>
        </a:p>
      </dgm:t>
    </dgm:pt>
    <dgm:pt modelId="{65E6DA81-CDD7-4688-B48E-576EE6492CBF}" type="sibTrans" cxnId="{43F5501B-AAB8-4107-AA86-67A6ECB41F0C}">
      <dgm:prSet/>
      <dgm:spPr/>
      <dgm:t>
        <a:bodyPr/>
        <a:lstStyle/>
        <a:p>
          <a:endParaRPr lang="en-US"/>
        </a:p>
      </dgm:t>
    </dgm:pt>
    <dgm:pt modelId="{2553177B-1D87-476A-A7E4-1968B84DFAED}">
      <dgm:prSet phldrT="[Text]" custT="1"/>
      <dgm:spPr/>
      <dgm:t>
        <a:bodyPr/>
        <a:lstStyle/>
        <a:p>
          <a:r>
            <a:rPr lang="en-US" sz="2000" b="1" dirty="0"/>
            <a:t>Data Fusion Techniques</a:t>
          </a:r>
          <a:r>
            <a:rPr lang="en-US" sz="2000" dirty="0"/>
            <a:t>:</a:t>
          </a:r>
          <a:br>
            <a:rPr lang="en-US" sz="2000" dirty="0"/>
          </a:br>
          <a:r>
            <a:rPr lang="en-US" sz="2000" dirty="0"/>
            <a:t>Combine multiple info</a:t>
          </a:r>
        </a:p>
      </dgm:t>
    </dgm:pt>
    <dgm:pt modelId="{78E8D725-5FC9-4167-BE1B-1B591CAE623D}" type="parTrans" cxnId="{D6FDA074-A3BB-4915-8A9A-6B4F96767D5E}">
      <dgm:prSet/>
      <dgm:spPr/>
      <dgm:t>
        <a:bodyPr/>
        <a:lstStyle/>
        <a:p>
          <a:endParaRPr lang="en-US"/>
        </a:p>
      </dgm:t>
    </dgm:pt>
    <dgm:pt modelId="{C6EC991A-20B5-4CB4-8ED2-66BD03EFA1A4}" type="sibTrans" cxnId="{D6FDA074-A3BB-4915-8A9A-6B4F96767D5E}">
      <dgm:prSet/>
      <dgm:spPr/>
      <dgm:t>
        <a:bodyPr/>
        <a:lstStyle/>
        <a:p>
          <a:endParaRPr lang="en-US"/>
        </a:p>
      </dgm:t>
    </dgm:pt>
    <dgm:pt modelId="{0AAE6D75-EDEE-4411-8290-C1E6556CC98C}">
      <dgm:prSet phldrT="[Text]" custT="1"/>
      <dgm:spPr/>
      <dgm:t>
        <a:bodyPr/>
        <a:lstStyle/>
        <a:p>
          <a:r>
            <a:rPr lang="en-US" sz="2000" b="1" dirty="0"/>
            <a:t>XAI Tools</a:t>
          </a:r>
          <a:r>
            <a:rPr lang="en-US" sz="2000" dirty="0"/>
            <a:t>:</a:t>
          </a:r>
          <a:br>
            <a:rPr lang="en-US" sz="2000" dirty="0"/>
          </a:br>
          <a:r>
            <a:rPr lang="en-US" sz="2000" dirty="0"/>
            <a:t>Reveal model’s learned knowledge </a:t>
          </a:r>
        </a:p>
      </dgm:t>
    </dgm:pt>
    <dgm:pt modelId="{16DC825C-E8D4-49B9-98D2-3D7F84BED50C}" type="parTrans" cxnId="{BE890DE4-59B3-42E4-9AE3-E7A5DFBA0937}">
      <dgm:prSet/>
      <dgm:spPr/>
      <dgm:t>
        <a:bodyPr/>
        <a:lstStyle/>
        <a:p>
          <a:endParaRPr lang="en-US"/>
        </a:p>
      </dgm:t>
    </dgm:pt>
    <dgm:pt modelId="{9293E00C-661F-4202-ADA2-84DC62F92DA6}" type="sibTrans" cxnId="{BE890DE4-59B3-42E4-9AE3-E7A5DFBA0937}">
      <dgm:prSet/>
      <dgm:spPr/>
      <dgm:t>
        <a:bodyPr/>
        <a:lstStyle/>
        <a:p>
          <a:endParaRPr lang="en-US"/>
        </a:p>
      </dgm:t>
    </dgm:pt>
    <dgm:pt modelId="{0482A002-F18E-472A-8B70-320B7C7D4D53}" type="pres">
      <dgm:prSet presAssocID="{C5F75E74-2DBE-4C44-8173-85E6206672CF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708A30BB-0DAF-4C8F-8181-87D7C0E00663}" type="pres">
      <dgm:prSet presAssocID="{17258EE5-3FB4-4E7D-882A-2761519EB60A}" presName="root1" presStyleCnt="0"/>
      <dgm:spPr/>
    </dgm:pt>
    <dgm:pt modelId="{4457FB73-0C5B-47BB-8E86-482CAC026A5F}" type="pres">
      <dgm:prSet presAssocID="{17258EE5-3FB4-4E7D-882A-2761519EB60A}" presName="LevelOneTextNode" presStyleLbl="node0" presStyleIdx="0" presStyleCnt="1" custScaleX="211653" custScaleY="62566">
        <dgm:presLayoutVars>
          <dgm:chPref val="3"/>
        </dgm:presLayoutVars>
      </dgm:prSet>
      <dgm:spPr/>
    </dgm:pt>
    <dgm:pt modelId="{6BC96808-523A-43E5-9A38-27B7B849F5FF}" type="pres">
      <dgm:prSet presAssocID="{17258EE5-3FB4-4E7D-882A-2761519EB60A}" presName="level2hierChild" presStyleCnt="0"/>
      <dgm:spPr/>
    </dgm:pt>
    <dgm:pt modelId="{0B8C99BB-2E83-4EFD-82AC-722537FCDE35}" type="pres">
      <dgm:prSet presAssocID="{78E8D725-5FC9-4167-BE1B-1B591CAE623D}" presName="conn2-1" presStyleLbl="parChTrans1D2" presStyleIdx="0" presStyleCnt="2"/>
      <dgm:spPr/>
    </dgm:pt>
    <dgm:pt modelId="{7691CFB6-6FB2-4B56-8B49-F72B740FA5D3}" type="pres">
      <dgm:prSet presAssocID="{78E8D725-5FC9-4167-BE1B-1B591CAE623D}" presName="connTx" presStyleLbl="parChTrans1D2" presStyleIdx="0" presStyleCnt="2"/>
      <dgm:spPr/>
    </dgm:pt>
    <dgm:pt modelId="{6EF90FFC-43C4-40BE-9AA3-40B701D08E24}" type="pres">
      <dgm:prSet presAssocID="{2553177B-1D87-476A-A7E4-1968B84DFAED}" presName="root2" presStyleCnt="0"/>
      <dgm:spPr/>
    </dgm:pt>
    <dgm:pt modelId="{A10478C7-5EAD-45E4-AC14-1924728FAC5D}" type="pres">
      <dgm:prSet presAssocID="{2553177B-1D87-476A-A7E4-1968B84DFAED}" presName="LevelTwoTextNode" presStyleLbl="node2" presStyleIdx="0" presStyleCnt="2" custScaleX="294868" custScaleY="82803">
        <dgm:presLayoutVars>
          <dgm:chPref val="3"/>
        </dgm:presLayoutVars>
      </dgm:prSet>
      <dgm:spPr/>
    </dgm:pt>
    <dgm:pt modelId="{98824B5E-C60C-4793-90E9-95AE7A2DDA98}" type="pres">
      <dgm:prSet presAssocID="{2553177B-1D87-476A-A7E4-1968B84DFAED}" presName="level3hierChild" presStyleCnt="0"/>
      <dgm:spPr/>
    </dgm:pt>
    <dgm:pt modelId="{FEB8A0CC-1409-436A-BDF7-8DAD7B205AC7}" type="pres">
      <dgm:prSet presAssocID="{16DC825C-E8D4-49B9-98D2-3D7F84BED50C}" presName="conn2-1" presStyleLbl="parChTrans1D2" presStyleIdx="1" presStyleCnt="2"/>
      <dgm:spPr/>
    </dgm:pt>
    <dgm:pt modelId="{6EBEB08E-6D46-400E-87FA-6DE0BA55B2B6}" type="pres">
      <dgm:prSet presAssocID="{16DC825C-E8D4-49B9-98D2-3D7F84BED50C}" presName="connTx" presStyleLbl="parChTrans1D2" presStyleIdx="1" presStyleCnt="2"/>
      <dgm:spPr/>
    </dgm:pt>
    <dgm:pt modelId="{1580826F-C48F-411F-9944-D6EDA567F037}" type="pres">
      <dgm:prSet presAssocID="{0AAE6D75-EDEE-4411-8290-C1E6556CC98C}" presName="root2" presStyleCnt="0"/>
      <dgm:spPr/>
    </dgm:pt>
    <dgm:pt modelId="{139A9D7F-87BB-4274-AC8D-8AB0501A2253}" type="pres">
      <dgm:prSet presAssocID="{0AAE6D75-EDEE-4411-8290-C1E6556CC98C}" presName="LevelTwoTextNode" presStyleLbl="node2" presStyleIdx="1" presStyleCnt="2" custScaleX="295037" custScaleY="91451">
        <dgm:presLayoutVars>
          <dgm:chPref val="3"/>
        </dgm:presLayoutVars>
      </dgm:prSet>
      <dgm:spPr/>
    </dgm:pt>
    <dgm:pt modelId="{D3386E29-DCD3-44B9-B51E-8A45E46AE76F}" type="pres">
      <dgm:prSet presAssocID="{0AAE6D75-EDEE-4411-8290-C1E6556CC98C}" presName="level3hierChild" presStyleCnt="0"/>
      <dgm:spPr/>
    </dgm:pt>
  </dgm:ptLst>
  <dgm:cxnLst>
    <dgm:cxn modelId="{91189D05-40B7-49B7-93D1-B63B098A821E}" type="presOf" srcId="{16DC825C-E8D4-49B9-98D2-3D7F84BED50C}" destId="{FEB8A0CC-1409-436A-BDF7-8DAD7B205AC7}" srcOrd="0" destOrd="0" presId="urn:microsoft.com/office/officeart/2005/8/layout/hierarchy2"/>
    <dgm:cxn modelId="{43F5501B-AAB8-4107-AA86-67A6ECB41F0C}" srcId="{C5F75E74-2DBE-4C44-8173-85E6206672CF}" destId="{17258EE5-3FB4-4E7D-882A-2761519EB60A}" srcOrd="0" destOrd="0" parTransId="{C08ADD06-3805-477A-BD95-5A07FF979E04}" sibTransId="{65E6DA81-CDD7-4688-B48E-576EE6492CBF}"/>
    <dgm:cxn modelId="{A343F741-A689-4CD4-BD68-0949A66E6290}" type="presOf" srcId="{2553177B-1D87-476A-A7E4-1968B84DFAED}" destId="{A10478C7-5EAD-45E4-AC14-1924728FAC5D}" srcOrd="0" destOrd="0" presId="urn:microsoft.com/office/officeart/2005/8/layout/hierarchy2"/>
    <dgm:cxn modelId="{D6FDA074-A3BB-4915-8A9A-6B4F96767D5E}" srcId="{17258EE5-3FB4-4E7D-882A-2761519EB60A}" destId="{2553177B-1D87-476A-A7E4-1968B84DFAED}" srcOrd="0" destOrd="0" parTransId="{78E8D725-5FC9-4167-BE1B-1B591CAE623D}" sibTransId="{C6EC991A-20B5-4CB4-8ED2-66BD03EFA1A4}"/>
    <dgm:cxn modelId="{DCD9A57D-F191-4000-B43A-D778BE163114}" type="presOf" srcId="{16DC825C-E8D4-49B9-98D2-3D7F84BED50C}" destId="{6EBEB08E-6D46-400E-87FA-6DE0BA55B2B6}" srcOrd="1" destOrd="0" presId="urn:microsoft.com/office/officeart/2005/8/layout/hierarchy2"/>
    <dgm:cxn modelId="{5C6A3B80-6DA5-4CAD-ACD5-86ECCB4DC68B}" type="presOf" srcId="{78E8D725-5FC9-4167-BE1B-1B591CAE623D}" destId="{7691CFB6-6FB2-4B56-8B49-F72B740FA5D3}" srcOrd="1" destOrd="0" presId="urn:microsoft.com/office/officeart/2005/8/layout/hierarchy2"/>
    <dgm:cxn modelId="{555FFB9B-1E99-4483-BE6E-68D60E79036B}" type="presOf" srcId="{C5F75E74-2DBE-4C44-8173-85E6206672CF}" destId="{0482A002-F18E-472A-8B70-320B7C7D4D53}" srcOrd="0" destOrd="0" presId="urn:microsoft.com/office/officeart/2005/8/layout/hierarchy2"/>
    <dgm:cxn modelId="{FD7D4A9F-AE21-49F1-B50C-DCB4DD6DBB6B}" type="presOf" srcId="{0AAE6D75-EDEE-4411-8290-C1E6556CC98C}" destId="{139A9D7F-87BB-4274-AC8D-8AB0501A2253}" srcOrd="0" destOrd="0" presId="urn:microsoft.com/office/officeart/2005/8/layout/hierarchy2"/>
    <dgm:cxn modelId="{BC40F0B2-9373-4A06-895C-E61F17489604}" type="presOf" srcId="{17258EE5-3FB4-4E7D-882A-2761519EB60A}" destId="{4457FB73-0C5B-47BB-8E86-482CAC026A5F}" srcOrd="0" destOrd="0" presId="urn:microsoft.com/office/officeart/2005/8/layout/hierarchy2"/>
    <dgm:cxn modelId="{5C3E3EB3-1013-415E-BFB2-570F8382BDA1}" type="presOf" srcId="{78E8D725-5FC9-4167-BE1B-1B591CAE623D}" destId="{0B8C99BB-2E83-4EFD-82AC-722537FCDE35}" srcOrd="0" destOrd="0" presId="urn:microsoft.com/office/officeart/2005/8/layout/hierarchy2"/>
    <dgm:cxn modelId="{BE890DE4-59B3-42E4-9AE3-E7A5DFBA0937}" srcId="{17258EE5-3FB4-4E7D-882A-2761519EB60A}" destId="{0AAE6D75-EDEE-4411-8290-C1E6556CC98C}" srcOrd="1" destOrd="0" parTransId="{16DC825C-E8D4-49B9-98D2-3D7F84BED50C}" sibTransId="{9293E00C-661F-4202-ADA2-84DC62F92DA6}"/>
    <dgm:cxn modelId="{B7B81108-08AB-4544-9009-9F9D7DEE718A}" type="presParOf" srcId="{0482A002-F18E-472A-8B70-320B7C7D4D53}" destId="{708A30BB-0DAF-4C8F-8181-87D7C0E00663}" srcOrd="0" destOrd="0" presId="urn:microsoft.com/office/officeart/2005/8/layout/hierarchy2"/>
    <dgm:cxn modelId="{FD568F60-CC98-413A-85B2-2C0237085EEF}" type="presParOf" srcId="{708A30BB-0DAF-4C8F-8181-87D7C0E00663}" destId="{4457FB73-0C5B-47BB-8E86-482CAC026A5F}" srcOrd="0" destOrd="0" presId="urn:microsoft.com/office/officeart/2005/8/layout/hierarchy2"/>
    <dgm:cxn modelId="{7B95765C-C0C6-4D2D-83A6-F7137AA746D1}" type="presParOf" srcId="{708A30BB-0DAF-4C8F-8181-87D7C0E00663}" destId="{6BC96808-523A-43E5-9A38-27B7B849F5FF}" srcOrd="1" destOrd="0" presId="urn:microsoft.com/office/officeart/2005/8/layout/hierarchy2"/>
    <dgm:cxn modelId="{8B3A0DB6-39E0-4F77-B278-24ADEE10548A}" type="presParOf" srcId="{6BC96808-523A-43E5-9A38-27B7B849F5FF}" destId="{0B8C99BB-2E83-4EFD-82AC-722537FCDE35}" srcOrd="0" destOrd="0" presId="urn:microsoft.com/office/officeart/2005/8/layout/hierarchy2"/>
    <dgm:cxn modelId="{39C0F5A6-0DDB-44D5-A526-2319817226BF}" type="presParOf" srcId="{0B8C99BB-2E83-4EFD-82AC-722537FCDE35}" destId="{7691CFB6-6FB2-4B56-8B49-F72B740FA5D3}" srcOrd="0" destOrd="0" presId="urn:microsoft.com/office/officeart/2005/8/layout/hierarchy2"/>
    <dgm:cxn modelId="{85F012D6-79F5-464F-AD72-FC9714288D72}" type="presParOf" srcId="{6BC96808-523A-43E5-9A38-27B7B849F5FF}" destId="{6EF90FFC-43C4-40BE-9AA3-40B701D08E24}" srcOrd="1" destOrd="0" presId="urn:microsoft.com/office/officeart/2005/8/layout/hierarchy2"/>
    <dgm:cxn modelId="{8026B2F9-38E3-4006-B4CB-D61BE721BE47}" type="presParOf" srcId="{6EF90FFC-43C4-40BE-9AA3-40B701D08E24}" destId="{A10478C7-5EAD-45E4-AC14-1924728FAC5D}" srcOrd="0" destOrd="0" presId="urn:microsoft.com/office/officeart/2005/8/layout/hierarchy2"/>
    <dgm:cxn modelId="{A9BEAA69-0FB2-4D8B-9544-F18D8BCEA7A4}" type="presParOf" srcId="{6EF90FFC-43C4-40BE-9AA3-40B701D08E24}" destId="{98824B5E-C60C-4793-90E9-95AE7A2DDA98}" srcOrd="1" destOrd="0" presId="urn:microsoft.com/office/officeart/2005/8/layout/hierarchy2"/>
    <dgm:cxn modelId="{1CC9FE2A-6E02-41E2-BD8E-CC7EBFDFBFF2}" type="presParOf" srcId="{6BC96808-523A-43E5-9A38-27B7B849F5FF}" destId="{FEB8A0CC-1409-436A-BDF7-8DAD7B205AC7}" srcOrd="2" destOrd="0" presId="urn:microsoft.com/office/officeart/2005/8/layout/hierarchy2"/>
    <dgm:cxn modelId="{988A8208-F494-4BDA-9403-0C4DDA39DB9D}" type="presParOf" srcId="{FEB8A0CC-1409-436A-BDF7-8DAD7B205AC7}" destId="{6EBEB08E-6D46-400E-87FA-6DE0BA55B2B6}" srcOrd="0" destOrd="0" presId="urn:microsoft.com/office/officeart/2005/8/layout/hierarchy2"/>
    <dgm:cxn modelId="{B25B1E98-6FE5-4931-831E-B0F8211E200C}" type="presParOf" srcId="{6BC96808-523A-43E5-9A38-27B7B849F5FF}" destId="{1580826F-C48F-411F-9944-D6EDA567F037}" srcOrd="3" destOrd="0" presId="urn:microsoft.com/office/officeart/2005/8/layout/hierarchy2"/>
    <dgm:cxn modelId="{700B59A4-1480-45BC-BBBF-9AB7B2FD6774}" type="presParOf" srcId="{1580826F-C48F-411F-9944-D6EDA567F037}" destId="{139A9D7F-87BB-4274-AC8D-8AB0501A2253}" srcOrd="0" destOrd="0" presId="urn:microsoft.com/office/officeart/2005/8/layout/hierarchy2"/>
    <dgm:cxn modelId="{E1B9AA5E-C69D-4C1B-8377-5B601E0FF58B}" type="presParOf" srcId="{1580826F-C48F-411F-9944-D6EDA567F037}" destId="{D3386E29-DCD3-44B9-B51E-8A45E46AE7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C9410-1902-46FE-8AFB-1639ADDD868D}">
      <dsp:nvSpPr>
        <dsp:cNvPr id="0" name=""/>
        <dsp:cNvSpPr/>
      </dsp:nvSpPr>
      <dsp:spPr>
        <a:xfrm>
          <a:off x="2494326" y="2264"/>
          <a:ext cx="6040070" cy="8424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ML models are getting bigger and bigger</a:t>
          </a:r>
        </a:p>
      </dsp:txBody>
      <dsp:txXfrm>
        <a:off x="2519000" y="26938"/>
        <a:ext cx="5990722" cy="793078"/>
      </dsp:txXfrm>
    </dsp:sp>
    <dsp:sp modelId="{95246F6D-D46C-4A18-82C7-A94D2CE38F3D}">
      <dsp:nvSpPr>
        <dsp:cNvPr id="0" name=""/>
        <dsp:cNvSpPr/>
      </dsp:nvSpPr>
      <dsp:spPr>
        <a:xfrm rot="5400000">
          <a:off x="5356407" y="865751"/>
          <a:ext cx="315909" cy="37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5400635" y="897342"/>
        <a:ext cx="227455" cy="221136"/>
      </dsp:txXfrm>
    </dsp:sp>
    <dsp:sp modelId="{BF267936-E038-4E38-B7B3-3DF368F10A58}">
      <dsp:nvSpPr>
        <dsp:cNvPr id="0" name=""/>
        <dsp:cNvSpPr/>
      </dsp:nvSpPr>
      <dsp:spPr>
        <a:xfrm>
          <a:off x="2494326" y="1265904"/>
          <a:ext cx="6040070" cy="8424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Humans can no longer understand how they make predictions</a:t>
          </a:r>
        </a:p>
      </dsp:txBody>
      <dsp:txXfrm>
        <a:off x="2519000" y="1290578"/>
        <a:ext cx="5990722" cy="793078"/>
      </dsp:txXfrm>
    </dsp:sp>
    <dsp:sp modelId="{281D2468-854E-4E0C-AB32-29F0C58CE2DB}">
      <dsp:nvSpPr>
        <dsp:cNvPr id="0" name=""/>
        <dsp:cNvSpPr/>
      </dsp:nvSpPr>
      <dsp:spPr>
        <a:xfrm rot="5400000">
          <a:off x="5356407" y="2129391"/>
          <a:ext cx="315909" cy="37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5400635" y="2160982"/>
        <a:ext cx="227455" cy="221136"/>
      </dsp:txXfrm>
    </dsp:sp>
    <dsp:sp modelId="{18503FD0-7D7F-4C67-AEE0-41C71B236270}">
      <dsp:nvSpPr>
        <dsp:cNvPr id="0" name=""/>
        <dsp:cNvSpPr/>
      </dsp:nvSpPr>
      <dsp:spPr>
        <a:xfrm>
          <a:off x="2475273" y="2529543"/>
          <a:ext cx="6078176" cy="8424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Humans can no longer trust these predictions</a:t>
          </a:r>
        </a:p>
      </dsp:txBody>
      <dsp:txXfrm>
        <a:off x="2499947" y="2554217"/>
        <a:ext cx="6028828" cy="793078"/>
      </dsp:txXfrm>
    </dsp:sp>
    <dsp:sp modelId="{C09128F2-A93C-4E94-B844-BC537F916E87}">
      <dsp:nvSpPr>
        <dsp:cNvPr id="0" name=""/>
        <dsp:cNvSpPr/>
      </dsp:nvSpPr>
      <dsp:spPr>
        <a:xfrm rot="5400000">
          <a:off x="5356407" y="3393030"/>
          <a:ext cx="315909" cy="379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5400635" y="3424621"/>
        <a:ext cx="227455" cy="221136"/>
      </dsp:txXfrm>
    </dsp:sp>
    <dsp:sp modelId="{92D9B160-EC25-462B-8CEE-DFACF058590A}">
      <dsp:nvSpPr>
        <dsp:cNvPr id="0" name=""/>
        <dsp:cNvSpPr/>
      </dsp:nvSpPr>
      <dsp:spPr>
        <a:xfrm>
          <a:off x="2437174" y="3793183"/>
          <a:ext cx="6154374" cy="8424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Increasing demand for </a:t>
          </a:r>
          <a:r>
            <a:rPr lang="en-US" sz="1800" i="1" kern="1200" dirty="0"/>
            <a:t>Explainability</a:t>
          </a:r>
        </a:p>
      </dsp:txBody>
      <dsp:txXfrm>
        <a:off x="2461848" y="3817857"/>
        <a:ext cx="6105026" cy="793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44114-E7B3-4404-8CAA-246F841D0BE1}">
      <dsp:nvSpPr>
        <dsp:cNvPr id="0" name=""/>
        <dsp:cNvSpPr/>
      </dsp:nvSpPr>
      <dsp:spPr>
        <a:xfrm>
          <a:off x="2177437" y="2113"/>
          <a:ext cx="6673848" cy="786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XAI is a new field in Artificial Intelligence</a:t>
          </a:r>
        </a:p>
      </dsp:txBody>
      <dsp:txXfrm>
        <a:off x="2200468" y="25144"/>
        <a:ext cx="6627786" cy="740280"/>
      </dsp:txXfrm>
    </dsp:sp>
    <dsp:sp modelId="{8B0503F4-4A2B-4060-8111-DFF9491315C3}">
      <dsp:nvSpPr>
        <dsp:cNvPr id="0" name=""/>
        <dsp:cNvSpPr/>
      </dsp:nvSpPr>
      <dsp:spPr>
        <a:xfrm rot="5400000">
          <a:off x="5366922" y="808114"/>
          <a:ext cx="294878" cy="353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5408206" y="837602"/>
        <a:ext cx="212312" cy="206415"/>
      </dsp:txXfrm>
    </dsp:sp>
    <dsp:sp modelId="{F46C9410-1902-46FE-8AFB-1639ADDD868D}">
      <dsp:nvSpPr>
        <dsp:cNvPr id="0" name=""/>
        <dsp:cNvSpPr/>
      </dsp:nvSpPr>
      <dsp:spPr>
        <a:xfrm>
          <a:off x="2187928" y="1181627"/>
          <a:ext cx="6652867" cy="786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Many new terms arise</a:t>
          </a:r>
        </a:p>
      </dsp:txBody>
      <dsp:txXfrm>
        <a:off x="2210959" y="1204658"/>
        <a:ext cx="6606805" cy="740280"/>
      </dsp:txXfrm>
    </dsp:sp>
    <dsp:sp modelId="{95246F6D-D46C-4A18-82C7-A94D2CE38F3D}">
      <dsp:nvSpPr>
        <dsp:cNvPr id="0" name=""/>
        <dsp:cNvSpPr/>
      </dsp:nvSpPr>
      <dsp:spPr>
        <a:xfrm rot="5400000">
          <a:off x="5366922" y="1987628"/>
          <a:ext cx="294878" cy="353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5408206" y="2017116"/>
        <a:ext cx="212312" cy="206415"/>
      </dsp:txXfrm>
    </dsp:sp>
    <dsp:sp modelId="{BF267936-E038-4E38-B7B3-3DF368F10A58}">
      <dsp:nvSpPr>
        <dsp:cNvPr id="0" name=""/>
        <dsp:cNvSpPr/>
      </dsp:nvSpPr>
      <dsp:spPr>
        <a:xfrm>
          <a:off x="2165126" y="2361141"/>
          <a:ext cx="6698471" cy="786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Disagreement on the vocabulary</a:t>
          </a:r>
        </a:p>
      </dsp:txBody>
      <dsp:txXfrm>
        <a:off x="2188157" y="2384172"/>
        <a:ext cx="6652409" cy="740280"/>
      </dsp:txXfrm>
    </dsp:sp>
    <dsp:sp modelId="{281D2468-854E-4E0C-AB32-29F0C58CE2DB}">
      <dsp:nvSpPr>
        <dsp:cNvPr id="0" name=""/>
        <dsp:cNvSpPr/>
      </dsp:nvSpPr>
      <dsp:spPr>
        <a:xfrm rot="5400000">
          <a:off x="5366922" y="3167142"/>
          <a:ext cx="294878" cy="353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5408206" y="3196630"/>
        <a:ext cx="212312" cy="206415"/>
      </dsp:txXfrm>
    </dsp:sp>
    <dsp:sp modelId="{18503FD0-7D7F-4C67-AEE0-41C71B236270}">
      <dsp:nvSpPr>
        <dsp:cNvPr id="0" name=""/>
        <dsp:cNvSpPr/>
      </dsp:nvSpPr>
      <dsp:spPr>
        <a:xfrm>
          <a:off x="2165126" y="3540655"/>
          <a:ext cx="6698471" cy="786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 for a universal vocabulary</a:t>
          </a:r>
        </a:p>
      </dsp:txBody>
      <dsp:txXfrm>
        <a:off x="2188157" y="3563686"/>
        <a:ext cx="6652409" cy="740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1E304-1047-4CD3-9423-D78A85923475}">
      <dsp:nvSpPr>
        <dsp:cNvPr id="0" name=""/>
        <dsp:cNvSpPr/>
      </dsp:nvSpPr>
      <dsp:spPr>
        <a:xfrm>
          <a:off x="4953000" y="1463591"/>
          <a:ext cx="1770431" cy="61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264"/>
              </a:lnTo>
              <a:lnTo>
                <a:pt x="1770431" y="307264"/>
              </a:lnTo>
              <a:lnTo>
                <a:pt x="1770431" y="614529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C2E3B-C2B4-4F2E-8422-2A7BB9F5C2FA}">
      <dsp:nvSpPr>
        <dsp:cNvPr id="0" name=""/>
        <dsp:cNvSpPr/>
      </dsp:nvSpPr>
      <dsp:spPr>
        <a:xfrm>
          <a:off x="3182568" y="1463591"/>
          <a:ext cx="1770431" cy="614529"/>
        </a:xfrm>
        <a:custGeom>
          <a:avLst/>
          <a:gdLst/>
          <a:ahLst/>
          <a:cxnLst/>
          <a:rect l="0" t="0" r="0" b="0"/>
          <a:pathLst>
            <a:path>
              <a:moveTo>
                <a:pt x="1770431" y="0"/>
              </a:moveTo>
              <a:lnTo>
                <a:pt x="1770431" y="307264"/>
              </a:lnTo>
              <a:lnTo>
                <a:pt x="0" y="307264"/>
              </a:lnTo>
              <a:lnTo>
                <a:pt x="0" y="614529"/>
              </a:lnTo>
            </a:path>
          </a:pathLst>
        </a:custGeom>
        <a:noFill/>
        <a:ln w="15875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51D6D-D616-4C04-B357-242F91F223BC}">
      <dsp:nvSpPr>
        <dsp:cNvPr id="0" name=""/>
        <dsp:cNvSpPr/>
      </dsp:nvSpPr>
      <dsp:spPr>
        <a:xfrm>
          <a:off x="3489833" y="424"/>
          <a:ext cx="2926333" cy="1463166"/>
        </a:xfrm>
        <a:prstGeom prst="rect">
          <a:avLst/>
        </a:prstGeom>
        <a:solidFill>
          <a:srgbClr val="63A0CC">
            <a:shade val="6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6510" rIns="27432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Understandability</a:t>
          </a:r>
        </a:p>
      </dsp:txBody>
      <dsp:txXfrm>
        <a:off x="3489833" y="424"/>
        <a:ext cx="2926333" cy="1463166"/>
      </dsp:txXfrm>
    </dsp:sp>
    <dsp:sp modelId="{CC2BD4DA-30E2-416B-A75A-9FD52240D20C}">
      <dsp:nvSpPr>
        <dsp:cNvPr id="0" name=""/>
        <dsp:cNvSpPr/>
      </dsp:nvSpPr>
      <dsp:spPr>
        <a:xfrm>
          <a:off x="1719402" y="2078120"/>
          <a:ext cx="2926333" cy="146316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Model Understandability</a:t>
          </a:r>
        </a:p>
      </dsp:txBody>
      <dsp:txXfrm>
        <a:off x="1719402" y="2078120"/>
        <a:ext cx="2926333" cy="1463166"/>
      </dsp:txXfrm>
    </dsp:sp>
    <dsp:sp modelId="{1394273E-55C3-4AA9-8D14-DDD0F55A24CF}">
      <dsp:nvSpPr>
        <dsp:cNvPr id="0" name=""/>
        <dsp:cNvSpPr/>
      </dsp:nvSpPr>
      <dsp:spPr>
        <a:xfrm>
          <a:off x="5260264" y="2078120"/>
          <a:ext cx="2926333" cy="146316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Human Understandability</a:t>
          </a:r>
        </a:p>
      </dsp:txBody>
      <dsp:txXfrm>
        <a:off x="5260264" y="2078120"/>
        <a:ext cx="2926333" cy="1463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EC27E-E6F1-4B21-9F9C-EBBCC52EA20B}">
      <dsp:nvSpPr>
        <dsp:cNvPr id="0" name=""/>
        <dsp:cNvSpPr/>
      </dsp:nvSpPr>
      <dsp:spPr>
        <a:xfrm>
          <a:off x="5999" y="0"/>
          <a:ext cx="1793223" cy="561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More Complexity</a:t>
          </a:r>
        </a:p>
      </dsp:txBody>
      <dsp:txXfrm>
        <a:off x="22459" y="16460"/>
        <a:ext cx="1760303" cy="529055"/>
      </dsp:txXfrm>
    </dsp:sp>
    <dsp:sp modelId="{859F3955-195F-4F17-9996-DB21F6C61530}">
      <dsp:nvSpPr>
        <dsp:cNvPr id="0" name=""/>
        <dsp:cNvSpPr/>
      </dsp:nvSpPr>
      <dsp:spPr>
        <a:xfrm>
          <a:off x="1980927" y="58627"/>
          <a:ext cx="385212" cy="444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1980927" y="147571"/>
        <a:ext cx="269648" cy="266831"/>
      </dsp:txXfrm>
    </dsp:sp>
    <dsp:sp modelId="{633C69F3-F2A3-4F38-99BE-15E6C63444A8}">
      <dsp:nvSpPr>
        <dsp:cNvPr id="0" name=""/>
        <dsp:cNvSpPr/>
      </dsp:nvSpPr>
      <dsp:spPr>
        <a:xfrm>
          <a:off x="2526038" y="0"/>
          <a:ext cx="1793223" cy="561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More Performance</a:t>
          </a:r>
        </a:p>
      </dsp:txBody>
      <dsp:txXfrm>
        <a:off x="2542498" y="16460"/>
        <a:ext cx="1760303" cy="529055"/>
      </dsp:txXfrm>
    </dsp:sp>
    <dsp:sp modelId="{77598C91-3F03-4743-9033-24122DF39C43}">
      <dsp:nvSpPr>
        <dsp:cNvPr id="0" name=""/>
        <dsp:cNvSpPr/>
      </dsp:nvSpPr>
      <dsp:spPr>
        <a:xfrm>
          <a:off x="4496203" y="58627"/>
          <a:ext cx="375114" cy="444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96203" y="147571"/>
        <a:ext cx="262580" cy="266831"/>
      </dsp:txXfrm>
    </dsp:sp>
    <dsp:sp modelId="{D651AF11-B958-4AD5-93F6-6A830734F7B0}">
      <dsp:nvSpPr>
        <dsp:cNvPr id="0" name=""/>
        <dsp:cNvSpPr/>
      </dsp:nvSpPr>
      <dsp:spPr>
        <a:xfrm>
          <a:off x="5027026" y="0"/>
          <a:ext cx="1793223" cy="561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 Interpretability</a:t>
          </a:r>
        </a:p>
      </dsp:txBody>
      <dsp:txXfrm>
        <a:off x="5043486" y="16460"/>
        <a:ext cx="1760303" cy="529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7FB73-0C5B-47BB-8E86-482CAC026A5F}">
      <dsp:nvSpPr>
        <dsp:cNvPr id="0" name=""/>
        <dsp:cNvSpPr/>
      </dsp:nvSpPr>
      <dsp:spPr>
        <a:xfrm>
          <a:off x="5480049" y="990601"/>
          <a:ext cx="3458460" cy="511171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" rIns="27432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Data Privacy Threat !</a:t>
          </a:r>
        </a:p>
      </dsp:txBody>
      <dsp:txXfrm>
        <a:off x="5495021" y="1005573"/>
        <a:ext cx="3428516" cy="481227"/>
      </dsp:txXfrm>
    </dsp:sp>
    <dsp:sp modelId="{0B8C99BB-2E83-4EFD-82AC-722537FCDE35}">
      <dsp:nvSpPr>
        <dsp:cNvPr id="0" name=""/>
        <dsp:cNvSpPr/>
      </dsp:nvSpPr>
      <dsp:spPr>
        <a:xfrm rot="12818194">
          <a:off x="4760718" y="999255"/>
          <a:ext cx="785052" cy="59004"/>
        </a:xfrm>
        <a:custGeom>
          <a:avLst/>
          <a:gdLst/>
          <a:ahLst/>
          <a:cxnLst/>
          <a:rect l="0" t="0" r="0" b="0"/>
          <a:pathLst>
            <a:path>
              <a:moveTo>
                <a:pt x="0" y="29502"/>
              </a:moveTo>
              <a:lnTo>
                <a:pt x="785052" y="29502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3618" y="1009131"/>
        <a:ext cx="39252" cy="39252"/>
      </dsp:txXfrm>
    </dsp:sp>
    <dsp:sp modelId="{A10478C7-5EAD-45E4-AC14-1924728FAC5D}">
      <dsp:nvSpPr>
        <dsp:cNvPr id="0" name=""/>
        <dsp:cNvSpPr/>
      </dsp:nvSpPr>
      <dsp:spPr>
        <a:xfrm>
          <a:off x="8226" y="473073"/>
          <a:ext cx="4818213" cy="676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Data Fusion Techniques</a:t>
          </a:r>
          <a:r>
            <a:rPr lang="en-US" sz="2000" kern="1200" dirty="0"/>
            <a:t>:</a:t>
          </a:r>
          <a:br>
            <a:rPr lang="en-US" sz="2000" kern="1200" dirty="0"/>
          </a:br>
          <a:r>
            <a:rPr lang="en-US" sz="2000" kern="1200" dirty="0"/>
            <a:t>Combine multiple info</a:t>
          </a:r>
        </a:p>
      </dsp:txBody>
      <dsp:txXfrm>
        <a:off x="28040" y="492887"/>
        <a:ext cx="4778585" cy="636882"/>
      </dsp:txXfrm>
    </dsp:sp>
    <dsp:sp modelId="{FEB8A0CC-1409-436A-BDF7-8DAD7B205AC7}">
      <dsp:nvSpPr>
        <dsp:cNvPr id="0" name=""/>
        <dsp:cNvSpPr/>
      </dsp:nvSpPr>
      <dsp:spPr>
        <a:xfrm rot="8913832">
          <a:off x="4770220" y="1416450"/>
          <a:ext cx="766048" cy="59004"/>
        </a:xfrm>
        <a:custGeom>
          <a:avLst/>
          <a:gdLst/>
          <a:ahLst/>
          <a:cxnLst/>
          <a:rect l="0" t="0" r="0" b="0"/>
          <a:pathLst>
            <a:path>
              <a:moveTo>
                <a:pt x="0" y="29502"/>
              </a:moveTo>
              <a:lnTo>
                <a:pt x="766048" y="29502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134093" y="1426801"/>
        <a:ext cx="38302" cy="38302"/>
      </dsp:txXfrm>
    </dsp:sp>
    <dsp:sp modelId="{139A9D7F-87BB-4274-AC8D-8AB0501A2253}">
      <dsp:nvSpPr>
        <dsp:cNvPr id="0" name=""/>
        <dsp:cNvSpPr/>
      </dsp:nvSpPr>
      <dsp:spPr>
        <a:xfrm>
          <a:off x="5465" y="1272135"/>
          <a:ext cx="4820974" cy="74716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XAI Tools</a:t>
          </a:r>
          <a:r>
            <a:rPr lang="en-US" sz="2000" kern="1200" dirty="0"/>
            <a:t>:</a:t>
          </a:r>
          <a:br>
            <a:rPr lang="en-US" sz="2000" kern="1200" dirty="0"/>
          </a:br>
          <a:r>
            <a:rPr lang="en-US" sz="2000" kern="1200" dirty="0"/>
            <a:t>Reveal model’s learned knowledge </a:t>
          </a:r>
        </a:p>
      </dsp:txBody>
      <dsp:txXfrm>
        <a:off x="27349" y="1294019"/>
        <a:ext cx="4777206" cy="703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BF4C0-1625-4296-A403-C89A5504949B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46798-0A01-413B-8AC6-A43A83F5A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6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46798-0A01-413B-8AC6-A43A83F5A6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0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2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27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1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1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2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8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06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D2C3-F499-4921-8A41-E13D986242D7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89BD-F82F-4153-92A2-3C6B26DFE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408F-6478-DF25-3694-54E6CB19A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484575"/>
            <a:ext cx="10515600" cy="182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Explainable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8F83A-E8D6-6C09-A110-54B34FB4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4974" y="3552827"/>
            <a:ext cx="8696325" cy="14255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Concepts, Taxonomies, Opportunities and Challenges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E5BF019-F617-6FFD-E02E-3D61E11F26D7}"/>
              </a:ext>
            </a:extLst>
          </p:cNvPr>
          <p:cNvSpPr txBox="1">
            <a:spLocks/>
          </p:cNvSpPr>
          <p:nvPr/>
        </p:nvSpPr>
        <p:spPr>
          <a:xfrm>
            <a:off x="152400" y="5876926"/>
            <a:ext cx="6362700" cy="98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100" dirty="0">
                <a:solidFill>
                  <a:srgbClr val="002060"/>
                </a:solidFill>
              </a:rPr>
              <a:t>Ονοματεπώνυμο: Βασιλικοπούλου Καλλιόπη</a:t>
            </a:r>
          </a:p>
          <a:p>
            <a:pPr algn="l"/>
            <a:r>
              <a:rPr lang="el-GR" sz="1100" dirty="0">
                <a:solidFill>
                  <a:srgbClr val="002060"/>
                </a:solidFill>
              </a:rPr>
              <a:t>Μεταπτυχιακό Πρόγραμμα: ΔΠΜΣ-ΣΜΗΝ</a:t>
            </a:r>
          </a:p>
          <a:p>
            <a:pPr algn="l"/>
            <a:r>
              <a:rPr lang="el-GR" sz="1100" dirty="0">
                <a:solidFill>
                  <a:srgbClr val="002060"/>
                </a:solidFill>
              </a:rPr>
              <a:t>Μάθημα: Ανάλυση και Διαχείριση Μεγάλων και Πολυδιάστατων Δεδομένων</a:t>
            </a:r>
            <a:endParaRPr 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3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27A1-6A03-AC7A-9A06-F0FE4AB7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Transparency: Simulatable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DEA3-D211-C39D-D4DA-A7E48AFC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human can mentally follow the entire prediction making process</a:t>
            </a:r>
          </a:p>
          <a:p>
            <a:r>
              <a:rPr lang="en-US" dirty="0"/>
              <a:t>Simple and small ML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47BC0-6701-A1FD-F272-697DC9E4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6" y="2980498"/>
            <a:ext cx="4158508" cy="269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2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1043-D2B4-A562-2297-697267F2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Transparency: Decomposable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882C-2CBB-AE27-81F5-03AEFD1AA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but large ML models</a:t>
            </a:r>
          </a:p>
          <a:p>
            <a:r>
              <a:rPr lang="en-US" dirty="0"/>
              <a:t>Model is too large for humans to follow the prediction process</a:t>
            </a:r>
          </a:p>
          <a:p>
            <a:r>
              <a:rPr lang="en-US" dirty="0"/>
              <a:t>Each part of the model:</a:t>
            </a:r>
          </a:p>
          <a:p>
            <a:pPr lvl="1"/>
            <a:r>
              <a:rPr lang="en-US" dirty="0"/>
              <a:t>inputs x, </a:t>
            </a:r>
          </a:p>
          <a:p>
            <a:pPr lvl="1"/>
            <a:r>
              <a:rPr lang="en-US" dirty="0"/>
              <a:t>weights w,</a:t>
            </a:r>
          </a:p>
          <a:p>
            <a:pPr lvl="1"/>
            <a:r>
              <a:rPr lang="en-US" dirty="0"/>
              <a:t>functions f(</a:t>
            </a:r>
            <a:r>
              <a:rPr lang="en-US" dirty="0" err="1"/>
              <a:t>x,w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is humanly understandable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C120A-D6EE-3856-301A-D2B4D50B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47" y="3851787"/>
            <a:ext cx="3010320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6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E0B61-E0AB-F2A3-8716-2BE0474E7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9DE5-B393-0D34-901E-74A24943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6" y="618518"/>
            <a:ext cx="10296524" cy="1478570"/>
          </a:xfrm>
        </p:spPr>
        <p:txBody>
          <a:bodyPr>
            <a:normAutofit/>
          </a:bodyPr>
          <a:lstStyle/>
          <a:p>
            <a:r>
              <a:rPr lang="en-US" sz="3200" dirty="0"/>
              <a:t>Transparency: Algorithmically transparent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5F00-806C-B239-A05E-D16265245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with more complex calculations</a:t>
            </a:r>
          </a:p>
          <a:p>
            <a:r>
              <a:rPr lang="en-US" dirty="0"/>
              <a:t>Can be interpretable with the assistance of mathematic tools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C7719-9707-9334-6CC0-9DCE3883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640" y="3429000"/>
            <a:ext cx="3972980" cy="23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9CC5-0E45-B8CA-98D8-A9B33E53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3DD859-C9F7-9EC7-6FCE-324B152FE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129631"/>
            <a:ext cx="80962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7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4A86-8B3B-E7B4-0B6B-21D7C3B8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Interpretability vs Explainability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2AF8B-6C6C-0BC8-74E7-8460EBCDA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Interpretability</a:t>
            </a:r>
            <a:r>
              <a:rPr lang="en-US" dirty="0"/>
              <a:t>:</a:t>
            </a:r>
          </a:p>
          <a:p>
            <a:r>
              <a:rPr lang="en-US" dirty="0"/>
              <a:t>Passive property (inherent in the model itself)</a:t>
            </a:r>
          </a:p>
          <a:p>
            <a:r>
              <a:rPr lang="en-US" i="1" dirty="0"/>
              <a:t>All transparent models are interpretable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Explainability (or post-hoc explainability)</a:t>
            </a:r>
            <a:r>
              <a:rPr lang="en-US" dirty="0"/>
              <a:t>:</a:t>
            </a:r>
          </a:p>
          <a:p>
            <a:r>
              <a:rPr lang="en-US" dirty="0"/>
              <a:t>Active property (requires external tools or techniques)</a:t>
            </a:r>
          </a:p>
          <a:p>
            <a:r>
              <a:rPr lang="en-US" i="1" dirty="0"/>
              <a:t>All black-box models need to be explained to become understandable to humans</a:t>
            </a:r>
          </a:p>
        </p:txBody>
      </p:sp>
    </p:spTree>
    <p:extLst>
      <p:ext uri="{BB962C8B-B14F-4D97-AF65-F5344CB8AC3E}">
        <p14:creationId xmlns:p14="http://schemas.microsoft.com/office/powerpoint/2010/main" val="9962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DF17-77B4-CD65-B1FC-0E4D1374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Understandability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D52BF7D-03DE-2102-DED8-04CDA262C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735025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AE50971-99DB-82CA-5E55-E1C3F5D1A769}"/>
              </a:ext>
            </a:extLst>
          </p:cNvPr>
          <p:cNvGrpSpPr/>
          <p:nvPr/>
        </p:nvGrpSpPr>
        <p:grpSpPr>
          <a:xfrm>
            <a:off x="480765" y="3743701"/>
            <a:ext cx="2554665" cy="1325563"/>
            <a:chOff x="0" y="321691"/>
            <a:chExt cx="3594199" cy="17970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665CCD-52AF-5257-A6E6-0C58EA5FE6D1}"/>
                </a:ext>
              </a:extLst>
            </p:cNvPr>
            <p:cNvSpPr/>
            <p:nvPr/>
          </p:nvSpPr>
          <p:spPr>
            <a:xfrm>
              <a:off x="0" y="321691"/>
              <a:ext cx="3594199" cy="179709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553A7D-A64E-960B-3082-C8636B1FE7DA}"/>
                </a:ext>
              </a:extLst>
            </p:cNvPr>
            <p:cNvSpPr txBox="1"/>
            <p:nvPr/>
          </p:nvSpPr>
          <p:spPr>
            <a:xfrm>
              <a:off x="0" y="321691"/>
              <a:ext cx="3594199" cy="1797099"/>
            </a:xfrm>
            <a:prstGeom prst="rect">
              <a:avLst/>
            </a:prstGeom>
            <a:solidFill>
              <a:srgbClr val="4D7FA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Interpretability Explainability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F0018D-A58D-FCF0-F481-A9C54FB5D004}"/>
              </a:ext>
            </a:extLst>
          </p:cNvPr>
          <p:cNvGrpSpPr/>
          <p:nvPr/>
        </p:nvGrpSpPr>
        <p:grpSpPr>
          <a:xfrm>
            <a:off x="9062790" y="3743701"/>
            <a:ext cx="2805360" cy="1325563"/>
            <a:chOff x="0" y="321691"/>
            <a:chExt cx="3594199" cy="1797099"/>
          </a:xfrm>
          <a:solidFill>
            <a:srgbClr val="4D7FA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71F5D4-9141-7252-14A3-12C43AC3C18C}"/>
                </a:ext>
              </a:extLst>
            </p:cNvPr>
            <p:cNvSpPr/>
            <p:nvPr/>
          </p:nvSpPr>
          <p:spPr>
            <a:xfrm>
              <a:off x="0" y="321691"/>
              <a:ext cx="3594199" cy="179709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308608-D44D-09BC-CBEE-BF30FF23E4F8}"/>
                </a:ext>
              </a:extLst>
            </p:cNvPr>
            <p:cNvSpPr txBox="1"/>
            <p:nvPr/>
          </p:nvSpPr>
          <p:spPr>
            <a:xfrm>
              <a:off x="0" y="321691"/>
              <a:ext cx="3594199" cy="179709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Target audience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351D6D-D616-4C04-B357-242F91F22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40351D6D-D616-4C04-B357-242F91F22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EC2E3B-C2B4-4F2E-8422-2A7BB9F5C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3EC2E3B-C2B4-4F2E-8422-2A7BB9F5C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2BD4DA-30E2-416B-A75A-9FD52240D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C2BD4DA-30E2-416B-A75A-9FD52240D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A1E304-1047-4CD3-9423-D78A85923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4A1E304-1047-4CD3-9423-D78A85923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94273E-55C3-4AA9-8D14-DDD0F55A2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1394273E-55C3-4AA9-8D14-DDD0F55A2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F6F0-D91B-D3F6-0F5E-A23578B5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Classification by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4F23-B545-B5BE-0F1F-4EFD716E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Transparent Models</a:t>
            </a:r>
          </a:p>
          <a:p>
            <a:r>
              <a:rPr lang="en-US" dirty="0"/>
              <a:t>Black-box Shallow Models</a:t>
            </a:r>
          </a:p>
          <a:p>
            <a:r>
              <a:rPr lang="en-US" dirty="0"/>
              <a:t>Black-box DL Models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176B5-C1F4-CF23-8EE3-057FB777C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A7A5-DFE1-9094-AF18-5DDCC10AD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Linear/Logistic Regression</a:t>
            </a:r>
          </a:p>
          <a:p>
            <a:r>
              <a:rPr lang="en-US" dirty="0"/>
              <a:t>Decision Trees</a:t>
            </a:r>
          </a:p>
          <a:p>
            <a:r>
              <a:rPr lang="en-US" dirty="0"/>
              <a:t>K - Nearest Neighbours</a:t>
            </a:r>
          </a:p>
          <a:p>
            <a:r>
              <a:rPr lang="en-US" dirty="0"/>
              <a:t>Rule Based Learners</a:t>
            </a:r>
          </a:p>
          <a:p>
            <a:r>
              <a:rPr lang="en-US" dirty="0"/>
              <a:t>General Additive Models</a:t>
            </a:r>
          </a:p>
          <a:p>
            <a:r>
              <a:rPr lang="en-US" dirty="0"/>
              <a:t>Bayesian Models</a:t>
            </a:r>
          </a:p>
        </p:txBody>
      </p:sp>
    </p:spTree>
    <p:extLst>
      <p:ext uri="{BB962C8B-B14F-4D97-AF65-F5344CB8AC3E}">
        <p14:creationId xmlns:p14="http://schemas.microsoft.com/office/powerpoint/2010/main" val="5061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F3CDC-A5F9-16E3-FD6A-7E1592B6A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0177-2AC9-343A-4BBC-59EF03A3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Shallow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E0B05-5837-96F7-EFB5-270D28FB3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Ensembles</a:t>
            </a:r>
          </a:p>
          <a:p>
            <a:r>
              <a:rPr lang="en-US" dirty="0"/>
              <a:t>SVMs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EDE44-6765-13A4-7CA3-3675B4952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E854-E67E-C1B4-39DF-A6B679E1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DL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9D73C-7AEA-CF82-36E8-3F9B8576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DNNs</a:t>
            </a:r>
          </a:p>
          <a:p>
            <a:r>
              <a:rPr lang="en-US" dirty="0"/>
              <a:t>CNNs</a:t>
            </a:r>
          </a:p>
          <a:p>
            <a:r>
              <a:rPr lang="en-US" dirty="0"/>
              <a:t>RNNs</a:t>
            </a:r>
          </a:p>
        </p:txBody>
      </p:sp>
    </p:spTree>
    <p:extLst>
      <p:ext uri="{BB962C8B-B14F-4D97-AF65-F5344CB8AC3E}">
        <p14:creationId xmlns:p14="http://schemas.microsoft.com/office/powerpoint/2010/main" val="38150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8F63F-7B1B-15EA-A200-A7FADA3A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Explainability in AI (XAI)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0235-159B-5941-25C3-87ED36E8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is it needed?</a:t>
            </a:r>
          </a:p>
          <a:p>
            <a:r>
              <a:rPr lang="en-US" b="1" dirty="0"/>
              <a:t>What</a:t>
            </a:r>
            <a:r>
              <a:rPr lang="en-US" dirty="0"/>
              <a:t> does it mean?</a:t>
            </a:r>
          </a:p>
          <a:p>
            <a:r>
              <a:rPr lang="en-US" b="1" dirty="0"/>
              <a:t>What</a:t>
            </a:r>
            <a:r>
              <a:rPr lang="en-US" dirty="0"/>
              <a:t> are the goals?</a:t>
            </a:r>
          </a:p>
          <a:p>
            <a:r>
              <a:rPr lang="en-US" b="1" dirty="0"/>
              <a:t>How</a:t>
            </a:r>
            <a:r>
              <a:rPr lang="en-US" dirty="0"/>
              <a:t> to obtain it?</a:t>
            </a:r>
          </a:p>
        </p:txBody>
      </p:sp>
    </p:spTree>
    <p:extLst>
      <p:ext uri="{BB962C8B-B14F-4D97-AF65-F5344CB8AC3E}">
        <p14:creationId xmlns:p14="http://schemas.microsoft.com/office/powerpoint/2010/main" val="30992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BDC78-D571-975E-675A-25C4A5FC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EDF1-D3F6-E90A-FD1D-EF6D0A5E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Explainability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68A5-04D2-B7A5-684A-D3434334F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400" b="1" dirty="0"/>
              <a:t>Text explanations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Use text to describe the model’s behavior</a:t>
            </a:r>
          </a:p>
          <a:p>
            <a:r>
              <a:rPr lang="en-US" sz="2400" b="1" dirty="0"/>
              <a:t>Visualizations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Use visuals to describe the model’s behavior</a:t>
            </a:r>
          </a:p>
          <a:p>
            <a:r>
              <a:rPr lang="en-US" sz="2400" b="1" dirty="0"/>
              <a:t>Local explanations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Explain the model’s behavior on a small part of the feature space</a:t>
            </a:r>
          </a:p>
          <a:p>
            <a:r>
              <a:rPr lang="en-US" sz="2400" b="1" dirty="0"/>
              <a:t>Explanations by example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Use a set of examples that represent the model’s behavior</a:t>
            </a:r>
          </a:p>
          <a:p>
            <a:r>
              <a:rPr lang="en-US" sz="2400" b="1" dirty="0"/>
              <a:t>Explanations by simplification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Use a simpler model to explain the black-box model</a:t>
            </a:r>
          </a:p>
          <a:p>
            <a:r>
              <a:rPr lang="en-US" sz="2400" b="1" dirty="0"/>
              <a:t>Feature relevance</a:t>
            </a:r>
            <a:r>
              <a:rPr lang="en-US" sz="2400" dirty="0"/>
              <a:t>: </a:t>
            </a:r>
            <a:br>
              <a:rPr lang="en-US" sz="2400" dirty="0"/>
            </a:br>
            <a:r>
              <a:rPr lang="en-US" sz="2400" dirty="0"/>
              <a:t>Show how each input feature affected the prediction</a:t>
            </a:r>
          </a:p>
        </p:txBody>
      </p:sp>
    </p:spTree>
    <p:extLst>
      <p:ext uri="{BB962C8B-B14F-4D97-AF65-F5344CB8AC3E}">
        <p14:creationId xmlns:p14="http://schemas.microsoft.com/office/powerpoint/2010/main" val="12451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A84A-CD80-831B-4346-1CA398E73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Explainability Techniques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E94E-BEAE-8183-A2D2-6E1A05FB0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Model-agnostic techniques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designed for application to ML models of any kind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Model specific techniques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designed for a specific ML model </a:t>
            </a:r>
          </a:p>
        </p:txBody>
      </p:sp>
    </p:spTree>
    <p:extLst>
      <p:ext uri="{BB962C8B-B14F-4D97-AF65-F5344CB8AC3E}">
        <p14:creationId xmlns:p14="http://schemas.microsoft.com/office/powerpoint/2010/main" val="121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8A3B-3854-50D8-7BD7-8FF714AA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Model-agnostic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46EA-96F8-AB1F-C5EF-AB518CAC5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Popular Techniques:</a:t>
            </a:r>
          </a:p>
          <a:p>
            <a:r>
              <a:rPr lang="en-US" dirty="0"/>
              <a:t>Explanation by simplification</a:t>
            </a:r>
          </a:p>
          <a:p>
            <a:r>
              <a:rPr lang="en-US" dirty="0"/>
              <a:t>Feature relevance explanation</a:t>
            </a:r>
          </a:p>
          <a:p>
            <a:r>
              <a:rPr lang="en-US" dirty="0"/>
              <a:t>Visual explanation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0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F9FE-5050-D1DA-EC2C-9D6C3408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50" y="238125"/>
            <a:ext cx="10809050" cy="1858963"/>
          </a:xfrm>
        </p:spPr>
        <p:txBody>
          <a:bodyPr>
            <a:normAutofit/>
          </a:bodyPr>
          <a:lstStyle/>
          <a:p>
            <a:r>
              <a:rPr lang="en-US" sz="3200" dirty="0"/>
              <a:t>LIME: Model-Agnostic Explanation By Simplification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D670-A923-E7A6-8B95-6A53D66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549" y="1524000"/>
            <a:ext cx="10515600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Creates an interpretable linear model and uses it to explain the black-box model’s behavior</a:t>
            </a:r>
          </a:p>
        </p:txBody>
      </p:sp>
      <p:pic>
        <p:nvPicPr>
          <p:cNvPr id="4100" name="Picture 4" descr="LIME: explain Machine Learning predictions | by Giorgio Visani | Towards  Data Science">
            <a:extLst>
              <a:ext uri="{FF2B5EF4-FFF2-40B4-BE49-F238E27FC236}">
                <a16:creationId xmlns:a16="http://schemas.microsoft.com/office/drawing/2014/main" id="{EF322559-176C-2899-F7B3-C5F6AFC0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58" y="2634495"/>
            <a:ext cx="6467272" cy="36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F7D65-8770-3873-C572-D6A473621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18782-F341-A109-B15E-EA6405AC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48" y="245807"/>
            <a:ext cx="10515599" cy="1851281"/>
          </a:xfrm>
        </p:spPr>
        <p:txBody>
          <a:bodyPr>
            <a:normAutofit/>
          </a:bodyPr>
          <a:lstStyle/>
          <a:p>
            <a:r>
              <a:rPr lang="en-US" sz="3200" dirty="0"/>
              <a:t>SHAP: Model-Agnostic Feature Relevance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178B4-F715-3124-F7D1-F6371ED03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549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Calculates how much each input feature affects the model’s predictions</a:t>
            </a:r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CB926E5-6E86-AB7F-B9EB-5FEBAC64B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93" y="2451510"/>
            <a:ext cx="5311511" cy="41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B11C-F3E4-76E6-51BB-E0DD3269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95300"/>
            <a:ext cx="9905998" cy="1419225"/>
          </a:xfrm>
        </p:spPr>
        <p:txBody>
          <a:bodyPr>
            <a:normAutofit/>
          </a:bodyPr>
          <a:lstStyle/>
          <a:p>
            <a:r>
              <a:rPr lang="en-US" dirty="0"/>
              <a:t>Model-Agnostic Visual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7082-84CD-2A97-E5FB-93C4D60F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Less common technique for post-hoc explainability</a:t>
            </a:r>
          </a:p>
          <a:p>
            <a:r>
              <a:rPr lang="en-US" dirty="0"/>
              <a:t>Usually used along with feature relevance techniques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3005C37-12C1-BDB2-F796-F674EEF28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33" y="3138335"/>
            <a:ext cx="4382807" cy="34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5F33-F19A-1D9D-CBC1-62271CB7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specific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7A6B8-A0E0-19D4-1381-C0C2F8018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Explainability in shallow ML models</a:t>
            </a:r>
          </a:p>
          <a:p>
            <a:r>
              <a:rPr lang="en-US" dirty="0"/>
              <a:t>Explainability in DL models</a:t>
            </a:r>
          </a:p>
        </p:txBody>
      </p:sp>
    </p:spTree>
    <p:extLst>
      <p:ext uri="{BB962C8B-B14F-4D97-AF65-F5344CB8AC3E}">
        <p14:creationId xmlns:p14="http://schemas.microsoft.com/office/powerpoint/2010/main" val="25592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0FC2-3811-54EC-8A66-082D4E00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Tree Ensembles: Model Specific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A0C9-F993-5E3A-6359-055BAADE7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Ensembles: Combinations of Decision Trees (e.g. Random Forest)</a:t>
            </a:r>
          </a:p>
          <a:p>
            <a:r>
              <a:rPr lang="en-US" dirty="0"/>
              <a:t>Popular Explainability Techniques: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Explanation by simplification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Feature Relevance</a:t>
            </a:r>
          </a:p>
        </p:txBody>
      </p:sp>
      <p:pic>
        <p:nvPicPr>
          <p:cNvPr id="13316" name="Picture 4" descr="Machine Learning -Random Forest. Random Forest is a supervised learning ...">
            <a:extLst>
              <a:ext uri="{FF2B5EF4-FFF2-40B4-BE49-F238E27FC236}">
                <a16:creationId xmlns:a16="http://schemas.microsoft.com/office/drawing/2014/main" id="{CF0942DD-E1F8-CB48-B36C-8E816C7F2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429000"/>
            <a:ext cx="5486400" cy="29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6D732-CAAD-4561-846C-DCE959725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C757-38F4-5251-EB96-AD219633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SVMs: Model Specific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42E1-E482-2FD0-029D-481E2BDF8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SVMs: Support Vector Machines</a:t>
            </a:r>
          </a:p>
          <a:p>
            <a:r>
              <a:rPr lang="en-US" dirty="0"/>
              <a:t>Popular Explainability Techniques: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Explanation by simplification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Local explanations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Visualizations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Explanations by example</a:t>
            </a:r>
          </a:p>
        </p:txBody>
      </p:sp>
      <p:pic>
        <p:nvPicPr>
          <p:cNvPr id="12290" name="Picture 2" descr="Support Vector Machine in Python – Code With Kazem">
            <a:extLst>
              <a:ext uri="{FF2B5EF4-FFF2-40B4-BE49-F238E27FC236}">
                <a16:creationId xmlns:a16="http://schemas.microsoft.com/office/drawing/2014/main" id="{625AEB4D-548C-C89B-3632-02DCD0B72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200400"/>
            <a:ext cx="3033647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37AAC-83B6-D95A-7597-17E429F2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SVMs: Rule-Based Explanation By Simplification</a:t>
            </a:r>
          </a:p>
        </p:txBody>
      </p:sp>
      <p:pic>
        <p:nvPicPr>
          <p:cNvPr id="11" name="Content Placeholder 10" descr="A diagram of a graph&#10;&#10;Description automatically generated">
            <a:extLst>
              <a:ext uri="{FF2B5EF4-FFF2-40B4-BE49-F238E27FC236}">
                <a16:creationId xmlns:a16="http://schemas.microsoft.com/office/drawing/2014/main" id="{B017503E-3445-1407-01AD-36FEB0BCD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" b="25314"/>
          <a:stretch/>
        </p:blipFill>
        <p:spPr>
          <a:xfrm>
            <a:off x="359489" y="2541330"/>
            <a:ext cx="6123684" cy="1775337"/>
          </a:xfrm>
        </p:spPr>
      </p:pic>
      <p:pic>
        <p:nvPicPr>
          <p:cNvPr id="13" name="Picture 12" descr="A diagram of a basic rule extraction&#10;&#10;Description automatically generated">
            <a:extLst>
              <a:ext uri="{FF2B5EF4-FFF2-40B4-BE49-F238E27FC236}">
                <a16:creationId xmlns:a16="http://schemas.microsoft.com/office/drawing/2014/main" id="{A44CA504-F3F2-DB01-6DE2-E887A8588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4" b="11426"/>
          <a:stretch/>
        </p:blipFill>
        <p:spPr>
          <a:xfrm>
            <a:off x="6921323" y="2412001"/>
            <a:ext cx="4213315" cy="20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6B65-FC74-9857-1F28-20DB33C3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/>
          <a:lstStyle/>
          <a:p>
            <a:r>
              <a:rPr lang="en-US" b="1" dirty="0"/>
              <a:t>Why</a:t>
            </a:r>
            <a:r>
              <a:rPr lang="en-US" dirty="0"/>
              <a:t> is XAI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90D0-AA32-5E13-663F-7CA40B734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1" y="1690688"/>
            <a:ext cx="10828699" cy="44862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8D068B-6321-9736-7187-22A1D1E7C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621400"/>
              </p:ext>
            </p:extLst>
          </p:nvPr>
        </p:nvGraphicFramePr>
        <p:xfrm>
          <a:off x="525101" y="1539089"/>
          <a:ext cx="11028724" cy="463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0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C9410-1902-46FE-8AFB-1639ADDD8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46C9410-1902-46FE-8AFB-1639ADDD8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246F6D-D46C-4A18-82C7-A94D2CE3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5246F6D-D46C-4A18-82C7-A94D2CE38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267936-E038-4E38-B7B3-3DF368F10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F267936-E038-4E38-B7B3-3DF368F10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D2468-854E-4E0C-AB32-29F0C58CE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81D2468-854E-4E0C-AB32-29F0C58CE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03FD0-7D7F-4C67-AEE0-41C71B236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8503FD0-7D7F-4C67-AEE0-41C71B236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128F2-A93C-4E94-B844-BC537F916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09128F2-A93C-4E94-B844-BC537F916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D9B160-EC25-462B-8CEE-DFACF05859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2D9B160-EC25-462B-8CEE-DFACF05859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1E4B-3AB6-844A-EAF0-221CFA49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34654"/>
          </a:xfrm>
        </p:spPr>
        <p:txBody>
          <a:bodyPr>
            <a:normAutofit/>
          </a:bodyPr>
          <a:lstStyle/>
          <a:p>
            <a:r>
              <a:rPr lang="en-US" dirty="0"/>
              <a:t>DNNs: Model Specific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06158-07B8-1981-1366-EE10A5E4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2600"/>
            <a:ext cx="9905999" cy="4038601"/>
          </a:xfrm>
        </p:spPr>
        <p:txBody>
          <a:bodyPr/>
          <a:lstStyle/>
          <a:p>
            <a:r>
              <a:rPr lang="en-US" dirty="0"/>
              <a:t>DNN: Dense Neural Network</a:t>
            </a:r>
          </a:p>
          <a:p>
            <a:r>
              <a:rPr lang="en-US" dirty="0"/>
              <a:t>Most used explanation techniques: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local explanations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feature relevance</a:t>
            </a:r>
          </a:p>
        </p:txBody>
      </p:sp>
      <p:pic>
        <p:nvPicPr>
          <p:cNvPr id="10242" name="Picture 2" descr="Decoding the Architecture: Determining Layers and Neurons in Deep Neural  Networks (DNNs) | by AyZek Ph.D. | GoPenAI">
            <a:extLst>
              <a:ext uri="{FF2B5EF4-FFF2-40B4-BE49-F238E27FC236}">
                <a16:creationId xmlns:a16="http://schemas.microsoft.com/office/drawing/2014/main" id="{E38FB19F-1B81-B92A-989F-EE218C1A4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5" b="4742"/>
          <a:stretch/>
        </p:blipFill>
        <p:spPr bwMode="auto">
          <a:xfrm>
            <a:off x="6096000" y="3138860"/>
            <a:ext cx="5000625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5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26D7B-B541-6AC9-EC82-03DD41DEE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nn dnn top">
            <a:extLst>
              <a:ext uri="{FF2B5EF4-FFF2-40B4-BE49-F238E27FC236}">
                <a16:creationId xmlns:a16="http://schemas.microsoft.com/office/drawing/2014/main" id="{83C2523B-E4D4-1A36-393A-52F7192C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4" y="3789108"/>
            <a:ext cx="4867275" cy="27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C069D-CDB3-3242-05F4-2FE337E3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34654"/>
          </a:xfrm>
        </p:spPr>
        <p:txBody>
          <a:bodyPr>
            <a:normAutofit/>
          </a:bodyPr>
          <a:lstStyle/>
          <a:p>
            <a:r>
              <a:rPr lang="en-US" dirty="0"/>
              <a:t>CNNs: Model Specific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1EE88-1513-1833-8DCA-CF8506DA7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02907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CNN: Convolutional Neural Network</a:t>
            </a:r>
          </a:p>
          <a:p>
            <a:r>
              <a:rPr lang="en-US" sz="2400" dirty="0"/>
              <a:t>Easier to explain due to human’s ability to understand visual data</a:t>
            </a:r>
          </a:p>
          <a:p>
            <a:r>
              <a:rPr lang="en-US" sz="2400" dirty="0"/>
              <a:t>CNN explainability approaches:</a:t>
            </a:r>
          </a:p>
          <a:p>
            <a:pPr marL="971550" lvl="1" indent="-514350">
              <a:buAutoNum type="arabicPeriod"/>
            </a:pPr>
            <a:r>
              <a:rPr lang="en-US" dirty="0"/>
              <a:t>Detect the input features that were crucial for the prediction</a:t>
            </a:r>
          </a:p>
          <a:p>
            <a:pPr marL="971550" lvl="1" indent="-514350">
              <a:buAutoNum type="arabicPeriod"/>
            </a:pPr>
            <a:r>
              <a:rPr lang="en-US" dirty="0"/>
              <a:t>Understand what the intermediate layers see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D721-9C29-0B2D-72BC-E56520E9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18518"/>
            <a:ext cx="10391775" cy="1478570"/>
          </a:xfrm>
        </p:spPr>
        <p:txBody>
          <a:bodyPr>
            <a:normAutofit/>
          </a:bodyPr>
          <a:lstStyle/>
          <a:p>
            <a:r>
              <a:rPr lang="en-US" sz="2800" dirty="0"/>
              <a:t>CNNs: Detect the input features that affected the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0C2A6-64F1-953D-BDAF-6BC083B39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28825"/>
            <a:ext cx="9905999" cy="3762376"/>
          </a:xfrm>
        </p:spPr>
        <p:txBody>
          <a:bodyPr/>
          <a:lstStyle/>
          <a:p>
            <a:r>
              <a:rPr lang="en-US" dirty="0"/>
              <a:t>Saliency maps</a:t>
            </a:r>
          </a:p>
          <a:p>
            <a:r>
              <a:rPr lang="en-US" dirty="0"/>
              <a:t>Class Activations (Grad-CAM)</a:t>
            </a:r>
          </a:p>
        </p:txBody>
      </p:sp>
      <p:pic>
        <p:nvPicPr>
          <p:cNvPr id="7" name="Picture 6" descr="A diagram of a neural network&#10;&#10;Description automatically generated">
            <a:extLst>
              <a:ext uri="{FF2B5EF4-FFF2-40B4-BE49-F238E27FC236}">
                <a16:creationId xmlns:a16="http://schemas.microsoft.com/office/drawing/2014/main" id="{09B7BEB6-4C44-85DD-C75F-81A275AA8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1851" r="1398"/>
          <a:stretch/>
        </p:blipFill>
        <p:spPr>
          <a:xfrm>
            <a:off x="1095375" y="3228974"/>
            <a:ext cx="5305426" cy="245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BB27E-4E70-A64A-D614-9E4B8471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71" y="2150887"/>
            <a:ext cx="4487829" cy="29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D81B00-E0AF-A33F-D70B-EF6CC3D11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4431506"/>
            <a:ext cx="5124450" cy="1819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699911-5F60-8EBA-4033-2F1AAD45EEE8}"/>
              </a:ext>
            </a:extLst>
          </p:cNvPr>
          <p:cNvSpPr/>
          <p:nvPr/>
        </p:nvSpPr>
        <p:spPr>
          <a:xfrm>
            <a:off x="2686050" y="4333875"/>
            <a:ext cx="3409950" cy="191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2F634-2B21-105C-F79F-EFB257FB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533400"/>
            <a:ext cx="10758211" cy="1563688"/>
          </a:xfrm>
        </p:spPr>
        <p:txBody>
          <a:bodyPr>
            <a:noAutofit/>
          </a:bodyPr>
          <a:lstStyle/>
          <a:p>
            <a:r>
              <a:rPr lang="en-US" sz="3200" dirty="0"/>
              <a:t>CNNs: Understand what the intermediate layers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F5114-FEBC-6E38-801E-BC62C468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Display what patterns the model has learned:</a:t>
            </a:r>
          </a:p>
          <a:p>
            <a:pPr lvl="1"/>
            <a:r>
              <a:rPr lang="en-US" dirty="0"/>
              <a:t>in neuron level</a:t>
            </a:r>
          </a:p>
          <a:p>
            <a:pPr lvl="1"/>
            <a:r>
              <a:rPr lang="en-US" dirty="0"/>
              <a:t>in channel level</a:t>
            </a:r>
          </a:p>
          <a:p>
            <a:pPr lvl="1"/>
            <a:r>
              <a:rPr lang="en-US" dirty="0"/>
              <a:t>in layer level</a:t>
            </a:r>
          </a:p>
          <a:p>
            <a:pPr marL="0" indent="0">
              <a:buNone/>
            </a:pPr>
            <a:r>
              <a:rPr lang="en-US" dirty="0"/>
              <a:t>Depending on the visualization goal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79A9AE-F69B-C812-1633-0FD4FFC9FFAF}"/>
              </a:ext>
            </a:extLst>
          </p:cNvPr>
          <p:cNvGrpSpPr/>
          <p:nvPr/>
        </p:nvGrpSpPr>
        <p:grpSpPr>
          <a:xfrm>
            <a:off x="6943725" y="2327486"/>
            <a:ext cx="4246845" cy="4304891"/>
            <a:chOff x="6943725" y="2327486"/>
            <a:chExt cx="4246845" cy="43048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22C4C-6C95-C9E1-E900-79465B7D3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3926" y="2327486"/>
              <a:ext cx="4063140" cy="39971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678EEE-66AB-C472-C0C6-6748F5C0B2DD}"/>
                </a:ext>
              </a:extLst>
            </p:cNvPr>
            <p:cNvSpPr txBox="1"/>
            <p:nvPr/>
          </p:nvSpPr>
          <p:spPr>
            <a:xfrm>
              <a:off x="6943725" y="6324600"/>
              <a:ext cx="42468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VGG16: Channel patterns for layer block4_conv1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EF7F390-80D6-19F6-D27D-FEB281D59084}"/>
              </a:ext>
            </a:extLst>
          </p:cNvPr>
          <p:cNvSpPr/>
          <p:nvPr/>
        </p:nvSpPr>
        <p:spPr>
          <a:xfrm>
            <a:off x="4371974" y="4314826"/>
            <a:ext cx="1724025" cy="191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uiExpand="1" build="p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F0FF-3CDC-02EF-484F-C449900E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18518"/>
            <a:ext cx="10018711" cy="1086457"/>
          </a:xfrm>
        </p:spPr>
        <p:txBody>
          <a:bodyPr>
            <a:normAutofit/>
          </a:bodyPr>
          <a:lstStyle/>
          <a:p>
            <a:r>
              <a:rPr lang="en-US" dirty="0"/>
              <a:t>LIME for CNNs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91B3-7204-E28E-53A3-C108D002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4" y="1438275"/>
            <a:ext cx="10487025" cy="4738688"/>
          </a:xfrm>
        </p:spPr>
        <p:txBody>
          <a:bodyPr>
            <a:normAutofit/>
          </a:bodyPr>
          <a:lstStyle/>
          <a:p>
            <a:r>
              <a:rPr lang="en-US" sz="2000" dirty="0"/>
              <a:t>Split the input image to </a:t>
            </a:r>
            <a:r>
              <a:rPr lang="en-US" sz="2000" i="1" dirty="0" err="1"/>
              <a:t>superpixels</a:t>
            </a:r>
            <a:endParaRPr lang="en-US" sz="2000" i="1" dirty="0"/>
          </a:p>
          <a:p>
            <a:r>
              <a:rPr lang="en-US" sz="2000" dirty="0"/>
              <a:t>Mask some of the </a:t>
            </a:r>
            <a:r>
              <a:rPr lang="en-US" sz="2000" i="1" dirty="0" err="1"/>
              <a:t>superpixels</a:t>
            </a:r>
            <a:r>
              <a:rPr lang="en-US" sz="2000" dirty="0"/>
              <a:t> </a:t>
            </a:r>
          </a:p>
          <a:p>
            <a:r>
              <a:rPr lang="en-US" sz="2000" dirty="0"/>
              <a:t>Use CNN to make predictions on the perturbed images</a:t>
            </a:r>
          </a:p>
          <a:p>
            <a:r>
              <a:rPr lang="en-US" sz="2000" dirty="0"/>
              <a:t>Explain its behavior via a linear model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DAE6CC3-B215-10F1-C544-EFDD3032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3429000"/>
            <a:ext cx="6086474" cy="30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61A21-7520-EA35-290E-94B7DA93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518"/>
            <a:ext cx="10209211" cy="1478570"/>
          </a:xfrm>
        </p:spPr>
        <p:txBody>
          <a:bodyPr/>
          <a:lstStyle/>
          <a:p>
            <a:r>
              <a:rPr lang="en-US" dirty="0"/>
              <a:t>RNNs: Model Specific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6B154-EF1A-0675-144D-E60F555AD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RNN: Recurrent Neural Network</a:t>
            </a:r>
          </a:p>
          <a:p>
            <a:r>
              <a:rPr lang="en-US" dirty="0"/>
              <a:t>Best for NLP and time-series processing tasks</a:t>
            </a:r>
          </a:p>
          <a:p>
            <a:r>
              <a:rPr lang="en-US" dirty="0"/>
              <a:t>RNN explainability approaches: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Understanding what a RNN model has learned (feature relevance)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Modifying RNN architectures (local explanations)</a:t>
            </a:r>
          </a:p>
        </p:txBody>
      </p:sp>
      <p:pic>
        <p:nvPicPr>
          <p:cNvPr id="11270" name="Picture 6" descr="RNN, LSTM, and Bidirectional LSTM: Complete Guide | DagsHub">
            <a:extLst>
              <a:ext uri="{FF2B5EF4-FFF2-40B4-BE49-F238E27FC236}">
                <a16:creationId xmlns:a16="http://schemas.microsoft.com/office/drawing/2014/main" id="{C0C0C25B-B8FE-0C0F-D233-EE989D20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602663"/>
            <a:ext cx="6305550" cy="16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076E-1C3A-3C5D-3CBE-80A88766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00100"/>
            <a:ext cx="10439400" cy="1296988"/>
          </a:xfrm>
        </p:spPr>
        <p:txBody>
          <a:bodyPr>
            <a:normAutofit/>
          </a:bodyPr>
          <a:lstStyle/>
          <a:p>
            <a:r>
              <a:rPr lang="en-US" sz="3200" dirty="0"/>
              <a:t>RNNs: Understanding what a RNN model has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F5B35-1638-7A03-D16F-94BF1F23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2097088"/>
            <a:ext cx="9761536" cy="3694113"/>
          </a:xfrm>
        </p:spPr>
        <p:txBody>
          <a:bodyPr/>
          <a:lstStyle/>
          <a:p>
            <a:r>
              <a:rPr lang="en-US" dirty="0"/>
              <a:t>LRP to RNNs</a:t>
            </a:r>
          </a:p>
          <a:p>
            <a:r>
              <a:rPr lang="en-US" dirty="0"/>
              <a:t>Visualization based on finite horizon n-grams</a:t>
            </a:r>
          </a:p>
          <a:p>
            <a:r>
              <a:rPr lang="en-US" dirty="0"/>
              <a:t>Interpretable mimic learning</a:t>
            </a:r>
          </a:p>
        </p:txBody>
      </p:sp>
    </p:spTree>
    <p:extLst>
      <p:ext uri="{BB962C8B-B14F-4D97-AF65-F5344CB8AC3E}">
        <p14:creationId xmlns:p14="http://schemas.microsoft.com/office/powerpoint/2010/main" val="31077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5187D-D075-FDD1-C02D-AA6DFBA3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A2C1-1B40-1EDE-52C7-42A87D33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90574"/>
            <a:ext cx="9905998" cy="1306513"/>
          </a:xfrm>
        </p:spPr>
        <p:txBody>
          <a:bodyPr>
            <a:normAutofit/>
          </a:bodyPr>
          <a:lstStyle/>
          <a:p>
            <a:r>
              <a:rPr lang="en-US" sz="3600" dirty="0"/>
              <a:t>RNNs: Modifying RNN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1E237-855E-E0C4-5B96-27EC4ACBA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RETAIN (</a:t>
            </a:r>
            <a:r>
              <a:rPr lang="en-US" dirty="0" err="1"/>
              <a:t>REverse</a:t>
            </a:r>
            <a:r>
              <a:rPr lang="en-US" dirty="0"/>
              <a:t> Time Attention)</a:t>
            </a:r>
          </a:p>
          <a:p>
            <a:r>
              <a:rPr lang="en-US" dirty="0"/>
              <a:t>RNN based on SISTA</a:t>
            </a:r>
          </a:p>
          <a:p>
            <a:r>
              <a:rPr lang="en-US" dirty="0"/>
              <a:t>HMM and RNN</a:t>
            </a:r>
          </a:p>
        </p:txBody>
      </p:sp>
    </p:spTree>
    <p:extLst>
      <p:ext uri="{BB962C8B-B14F-4D97-AF65-F5344CB8AC3E}">
        <p14:creationId xmlns:p14="http://schemas.microsoft.com/office/powerpoint/2010/main" val="203469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B23E-1476-E910-2855-B73099C92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transparent and black-box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C4F6-D9F8-FE9C-7F94-5F2759957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Enrich black-box model knowledge with humanly understandable knowledge</a:t>
            </a:r>
          </a:p>
          <a:p>
            <a:pPr marL="0" indent="0">
              <a:buNone/>
            </a:pPr>
            <a:r>
              <a:rPr lang="en-US" sz="2400" dirty="0"/>
              <a:t>Results in both:</a:t>
            </a:r>
          </a:p>
          <a:p>
            <a:r>
              <a:rPr lang="en-US" sz="2400" dirty="0"/>
              <a:t>Improved performance</a:t>
            </a:r>
          </a:p>
          <a:p>
            <a:pPr marL="0" indent="0">
              <a:buNone/>
            </a:pPr>
            <a:r>
              <a:rPr lang="en-US" sz="2400" dirty="0"/>
              <a:t>and</a:t>
            </a:r>
          </a:p>
          <a:p>
            <a:r>
              <a:rPr lang="en-US" sz="2400" dirty="0"/>
              <a:t>Improved explainability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1778E-DFB3-5DA5-726F-E6772A74B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4082097"/>
            <a:ext cx="5848350" cy="16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D811-DCDD-6285-218F-4A17FEE3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XAI research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64A59-D40B-F547-94E9-B6CA66DC0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balance between interpretability and performance</a:t>
            </a:r>
          </a:p>
          <a:p>
            <a:r>
              <a:rPr lang="en-US" dirty="0"/>
              <a:t>Need for a unified XAI concepts</a:t>
            </a:r>
            <a:endParaRPr lang="en-US" i="1" dirty="0"/>
          </a:p>
          <a:p>
            <a:r>
              <a:rPr lang="en-US" dirty="0"/>
              <a:t>XAI and Security</a:t>
            </a:r>
          </a:p>
          <a:p>
            <a:r>
              <a:rPr lang="en-US" dirty="0"/>
              <a:t>Setting guidelines for ensuring interpretable AI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991E-F0A7-5CE7-74C7-0D4F9C7AF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increasing demand</a:t>
            </a:r>
            <a:r>
              <a:rPr lang="el-GR" dirty="0"/>
              <a:t> </a:t>
            </a:r>
            <a:r>
              <a:rPr lang="en-US" dirty="0"/>
              <a:t>for Explainability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68752-900F-5B59-B5CF-80CD26C7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Publications with keywords like:</a:t>
            </a:r>
            <a:endParaRPr lang="el-GR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i="1" dirty="0"/>
              <a:t>Interpretable AI</a:t>
            </a:r>
            <a:endParaRPr lang="el-GR" sz="2000" i="1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i="1" dirty="0"/>
              <a:t>XAI</a:t>
            </a:r>
            <a:endParaRPr lang="el-GR" sz="2000" i="1" dirty="0"/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000" i="1" dirty="0"/>
              <a:t>Explainable AI</a:t>
            </a:r>
          </a:p>
          <a:p>
            <a:pPr marL="0" indent="0">
              <a:buNone/>
            </a:pPr>
            <a:r>
              <a:rPr lang="en-US" dirty="0"/>
              <a:t>are increasing every year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32E75C-83B6-C01C-A502-5CC8EA9FE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635" y="2868212"/>
            <a:ext cx="5928874" cy="3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1B46C0-855C-A0AE-C994-3C2477CF4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429000"/>
            <a:ext cx="5594573" cy="33849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F8193-E1B5-A48C-3010-EB568081A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618518"/>
            <a:ext cx="10113961" cy="1210282"/>
          </a:xfrm>
        </p:spPr>
        <p:txBody>
          <a:bodyPr>
            <a:normAutofit/>
          </a:bodyPr>
          <a:lstStyle/>
          <a:p>
            <a:r>
              <a:rPr lang="en-US" sz="3600" dirty="0"/>
              <a:t>Interpretability vs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D71C-3C70-1F9F-7240-E4582733D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662488"/>
          </a:xfrm>
        </p:spPr>
        <p:txBody>
          <a:bodyPr>
            <a:normAutofit/>
          </a:bodyPr>
          <a:lstStyle/>
          <a:p>
            <a:r>
              <a:rPr lang="en-US" sz="2000" i="1" dirty="0"/>
              <a:t>“All models that are more complex are more accurate”</a:t>
            </a:r>
            <a:r>
              <a:rPr lang="en-US" sz="2000" dirty="0"/>
              <a:t>, but not all</a:t>
            </a:r>
          </a:p>
          <a:p>
            <a:r>
              <a:rPr lang="en-US" sz="2000" dirty="0"/>
              <a:t>When they do:</a:t>
            </a:r>
          </a:p>
          <a:p>
            <a:r>
              <a:rPr lang="en-US" sz="2000" dirty="0"/>
              <a:t>XAI has helped improve this ratio</a:t>
            </a:r>
          </a:p>
          <a:p>
            <a:r>
              <a:rPr lang="en-US" sz="2000" b="1" dirty="0"/>
              <a:t>Research Opportunity</a:t>
            </a:r>
            <a:r>
              <a:rPr lang="en-US" sz="2000" dirty="0"/>
              <a:t>: Use XAI to invert or at least cancel the slope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C0F018-F15D-1714-F3FA-E8E28B2C2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158285"/>
              </p:ext>
            </p:extLst>
          </p:nvPr>
        </p:nvGraphicFramePr>
        <p:xfrm>
          <a:off x="2752725" y="1981200"/>
          <a:ext cx="6826250" cy="56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7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7EC27E-E6F1-4B21-9F9C-EBBCC52EA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067EC27E-E6F1-4B21-9F9C-EBBCC52EA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9F3955-195F-4F17-9996-DB21F6C61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859F3955-195F-4F17-9996-DB21F6C61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3C69F3-F2A3-4F38-99BE-15E6C6344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633C69F3-F2A3-4F38-99BE-15E6C6344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598C91-3F03-4743-9033-24122DF3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77598C91-3F03-4743-9033-24122DF3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51AF11-B958-4AD5-93F6-6A830734F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D651AF11-B958-4AD5-93F6-6A830734F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24C3-8BE1-192D-D4CA-06128E355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618518"/>
            <a:ext cx="10113961" cy="1478570"/>
          </a:xfrm>
        </p:spPr>
        <p:txBody>
          <a:bodyPr>
            <a:normAutofit/>
          </a:bodyPr>
          <a:lstStyle/>
          <a:p>
            <a:r>
              <a:rPr lang="en-US" sz="4000" dirty="0"/>
              <a:t>XAI and AI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33BA8-1194-DB91-2BB6-0FBC90F56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XAI techniques can reveal the model’s knowledge to the public</a:t>
            </a:r>
          </a:p>
          <a:p>
            <a:r>
              <a:rPr lang="en-US" sz="2000" b="1" dirty="0"/>
              <a:t>Security Issues</a:t>
            </a:r>
            <a:r>
              <a:rPr lang="en-US" sz="2000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Stealing model’s functionality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1800" dirty="0"/>
              <a:t>Adversarial attacks</a:t>
            </a:r>
          </a:p>
          <a:p>
            <a:r>
              <a:rPr lang="en-US" sz="2000" b="1" dirty="0"/>
              <a:t>Research opportunity</a:t>
            </a:r>
            <a:r>
              <a:rPr lang="en-US" sz="2000" dirty="0"/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Detect model’s adversarial vulnerabilities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Harden the model against them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0BD640-1689-B5E5-8802-DD061E851AB6}"/>
              </a:ext>
            </a:extLst>
          </p:cNvPr>
          <p:cNvGrpSpPr/>
          <p:nvPr/>
        </p:nvGrpSpPr>
        <p:grpSpPr>
          <a:xfrm>
            <a:off x="5695950" y="4354512"/>
            <a:ext cx="5800725" cy="2071688"/>
            <a:chOff x="5553075" y="4038600"/>
            <a:chExt cx="5800725" cy="2071688"/>
          </a:xfrm>
        </p:grpSpPr>
        <p:pic>
          <p:nvPicPr>
            <p:cNvPr id="5122" name="Picture 2" descr="It Is All about Data: A Survey on the Effects of Data on Adversarial  Robustness, Descubra a emoção de apostar com casa de aposta bonus - vitis.sk">
              <a:extLst>
                <a:ext uri="{FF2B5EF4-FFF2-40B4-BE49-F238E27FC236}">
                  <a16:creationId xmlns:a16="http://schemas.microsoft.com/office/drawing/2014/main" id="{9B672AF2-18B9-B36C-ACD3-910C1AE46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75" y="4038600"/>
              <a:ext cx="4825034" cy="1819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Category:Diagrams of 100 km/h speed limit road signs - Wikimedia Commons">
              <a:extLst>
                <a:ext uri="{FF2B5EF4-FFF2-40B4-BE49-F238E27FC236}">
                  <a16:creationId xmlns:a16="http://schemas.microsoft.com/office/drawing/2014/main" id="{5A69A664-21DE-0D1D-0CB9-1E4803AD01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3218" y="5269706"/>
              <a:ext cx="840582" cy="84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2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31E4-ADEB-6BDE-7B73-10E160D1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809624"/>
            <a:ext cx="10639425" cy="1287463"/>
          </a:xfrm>
        </p:spPr>
        <p:txBody>
          <a:bodyPr>
            <a:normAutofit/>
          </a:bodyPr>
          <a:lstStyle/>
          <a:p>
            <a:r>
              <a:rPr lang="en-US" dirty="0"/>
              <a:t>Guidelines for ensuring interpretable AI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DAD4-4DC8-68AE-7735-00F8E8CB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7"/>
            <a:ext cx="9905999" cy="3694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Research Opportunity</a:t>
            </a:r>
            <a:r>
              <a:rPr lang="en-US" sz="2200" dirty="0"/>
              <a:t>: Set universal guidelines for ensuring interpretable AI models</a:t>
            </a:r>
          </a:p>
          <a:p>
            <a:pPr marL="0" indent="0">
              <a:buNone/>
            </a:pPr>
            <a:r>
              <a:rPr lang="en-US" sz="2200" b="1" dirty="0"/>
              <a:t>Suggested Guideline</a:t>
            </a:r>
            <a:r>
              <a:rPr lang="en-US" sz="22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When aiming for interpretability, take the audience into account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More interpretable models should have priority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When a black-box model is chosen, use XAI tools for explainability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Rethink interpretability in terms of the individual human</a:t>
            </a:r>
          </a:p>
        </p:txBody>
      </p:sp>
    </p:spTree>
    <p:extLst>
      <p:ext uri="{BB962C8B-B14F-4D97-AF65-F5344CB8AC3E}">
        <p14:creationId xmlns:p14="http://schemas.microsoft.com/office/powerpoint/2010/main" val="20641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6A806-F179-9B7E-B2C2-241239E3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618518"/>
            <a:ext cx="10104436" cy="1257907"/>
          </a:xfrm>
        </p:spPr>
        <p:txBody>
          <a:bodyPr/>
          <a:lstStyle/>
          <a:p>
            <a:r>
              <a:rPr lang="en-US" dirty="0"/>
              <a:t>The AI Principles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E57D936-F593-EF6A-2602-F257CB61A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Suggested AI Principles: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Fairness and Integrity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Transparency and Explainability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Human-centric AI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Privacy and Security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AI Principles published by the European Commission: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Human agency and oversight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Technical robustness and safety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Privacy and data governance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Transparency, diversity, non-discrimination and fairness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Societal and environmental well-being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Accountability</a:t>
            </a:r>
          </a:p>
        </p:txBody>
      </p:sp>
    </p:spTree>
    <p:extLst>
      <p:ext uri="{BB962C8B-B14F-4D97-AF65-F5344CB8AC3E}">
        <p14:creationId xmlns:p14="http://schemas.microsoft.com/office/powerpoint/2010/main" val="8152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A525-2B72-E144-B7ED-7D97C43D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618518"/>
            <a:ext cx="10066336" cy="1478570"/>
          </a:xfrm>
        </p:spPr>
        <p:txBody>
          <a:bodyPr/>
          <a:lstStyle/>
          <a:p>
            <a:r>
              <a:rPr lang="en-US" dirty="0"/>
              <a:t>XAI and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F356-AC3D-11CF-49E6-0677628D7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10515600" cy="4148138"/>
          </a:xfrm>
        </p:spPr>
        <p:txBody>
          <a:bodyPr>
            <a:normAutofit/>
          </a:bodyPr>
          <a:lstStyle/>
          <a:p>
            <a:r>
              <a:rPr lang="en-US" sz="2400" dirty="0"/>
              <a:t>AI systems tend to unintentionally make unfair decisions</a:t>
            </a:r>
          </a:p>
          <a:p>
            <a:r>
              <a:rPr lang="en-US" sz="2400" dirty="0"/>
              <a:t>XAI can find correlations between sensitive features and predictions</a:t>
            </a:r>
          </a:p>
        </p:txBody>
      </p:sp>
    </p:spTree>
    <p:extLst>
      <p:ext uri="{BB962C8B-B14F-4D97-AF65-F5344CB8AC3E}">
        <p14:creationId xmlns:p14="http://schemas.microsoft.com/office/powerpoint/2010/main" val="30605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E5E9-B06B-CCC6-745D-4FBB5256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XAI and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AAE41-2E16-9202-C11D-F1862D72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3694113"/>
          </a:xfrm>
        </p:spPr>
        <p:txBody>
          <a:bodyPr>
            <a:normAutofit/>
          </a:bodyPr>
          <a:lstStyle/>
          <a:p>
            <a:r>
              <a:rPr lang="en-US" sz="2400" dirty="0"/>
              <a:t>Accountability: A human or organization can ensure the proper functioning of the AI system</a:t>
            </a:r>
          </a:p>
          <a:p>
            <a:r>
              <a:rPr lang="en-US" sz="2400" dirty="0"/>
              <a:t>XAI tools can make it easier to:</a:t>
            </a:r>
          </a:p>
          <a:p>
            <a:pPr lvl="1"/>
            <a:r>
              <a:rPr lang="en-US" sz="2000" dirty="0"/>
              <a:t>Understand the model’s thought process</a:t>
            </a:r>
          </a:p>
          <a:p>
            <a:pPr lvl="1"/>
            <a:r>
              <a:rPr lang="en-US" sz="2000" dirty="0"/>
              <a:t>Show whether an AI system is responsible for errors or unfair outcomes</a:t>
            </a:r>
          </a:p>
        </p:txBody>
      </p:sp>
    </p:spTree>
    <p:extLst>
      <p:ext uri="{BB962C8B-B14F-4D97-AF65-F5344CB8AC3E}">
        <p14:creationId xmlns:p14="http://schemas.microsoft.com/office/powerpoint/2010/main" val="28549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9849B-8164-8625-E2B2-DC8A2ABD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618518"/>
            <a:ext cx="9961561" cy="1419832"/>
          </a:xfrm>
        </p:spPr>
        <p:txBody>
          <a:bodyPr/>
          <a:lstStyle/>
          <a:p>
            <a:r>
              <a:rPr lang="en-US" dirty="0"/>
              <a:t>Data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7482D-D551-8A2B-F0E7-86CFA9A55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0"/>
            <a:ext cx="10515600" cy="4405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- What</a:t>
            </a:r>
            <a:r>
              <a:rPr lang="en-US" sz="2400" dirty="0"/>
              <a:t> is it?</a:t>
            </a:r>
          </a:p>
          <a:p>
            <a:pPr>
              <a:buFontTx/>
              <a:buChar char="-"/>
            </a:pPr>
            <a:r>
              <a:rPr lang="en-US" sz="2400" dirty="0"/>
              <a:t>Techniques that combine information from different sources for calculating predictions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- Why</a:t>
            </a:r>
            <a:r>
              <a:rPr lang="en-US" sz="2400" dirty="0"/>
              <a:t> is it important?</a:t>
            </a:r>
          </a:p>
          <a:p>
            <a:pPr marL="0" indent="0">
              <a:buNone/>
            </a:pPr>
            <a:r>
              <a:rPr lang="en-US" sz="2400" dirty="0"/>
              <a:t>- Proven improvement of the ML models’ performance</a:t>
            </a:r>
          </a:p>
        </p:txBody>
      </p:sp>
    </p:spTree>
    <p:extLst>
      <p:ext uri="{BB962C8B-B14F-4D97-AF65-F5344CB8AC3E}">
        <p14:creationId xmlns:p14="http://schemas.microsoft.com/office/powerpoint/2010/main" val="247282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E083DD-D89B-A257-C07F-41DDC029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68" y="3760923"/>
            <a:ext cx="8565468" cy="22493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16E8A4-399C-9020-0063-88D0DE9766FE}"/>
              </a:ext>
            </a:extLst>
          </p:cNvPr>
          <p:cNvSpPr/>
          <p:nvPr/>
        </p:nvSpPr>
        <p:spPr>
          <a:xfrm>
            <a:off x="4410076" y="3609975"/>
            <a:ext cx="5943600" cy="233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EFB73-C862-47CD-FD52-59F913B1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618518"/>
            <a:ext cx="10009186" cy="1248382"/>
          </a:xfrm>
        </p:spPr>
        <p:txBody>
          <a:bodyPr>
            <a:normAutofit/>
          </a:bodyPr>
          <a:lstStyle/>
          <a:p>
            <a:r>
              <a:rPr lang="en-US" sz="4000" dirty="0"/>
              <a:t>Levels of Data Fusion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F0CC0-6E46-A39C-DEA8-326987F4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000" b="1" dirty="0"/>
              <a:t>Data-Level Fusion</a:t>
            </a:r>
            <a:r>
              <a:rPr lang="en-US" sz="2000" dirty="0"/>
              <a:t>: Combine raw data from multiple sources</a:t>
            </a:r>
          </a:p>
          <a:p>
            <a:r>
              <a:rPr lang="en-US" sz="2000" b="1" dirty="0"/>
              <a:t>Model-Level Fusion</a:t>
            </a:r>
            <a:r>
              <a:rPr lang="en-US" sz="2000" dirty="0"/>
              <a:t>: Combines outputs from multiple AI models to make a final decision</a:t>
            </a:r>
          </a:p>
          <a:p>
            <a:r>
              <a:rPr lang="en-US" sz="2000" b="1" dirty="0"/>
              <a:t>Knowledge-Level Fusion</a:t>
            </a:r>
            <a:r>
              <a:rPr lang="en-US" sz="2000" dirty="0"/>
              <a:t>: Combine knowledge or rules from multiple systems to create better understanding</a:t>
            </a:r>
          </a:p>
          <a:p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2D8B8-CA77-DF34-4744-8F4116F09520}"/>
              </a:ext>
            </a:extLst>
          </p:cNvPr>
          <p:cNvSpPr/>
          <p:nvPr/>
        </p:nvSpPr>
        <p:spPr>
          <a:xfrm>
            <a:off x="6562724" y="3676650"/>
            <a:ext cx="3790951" cy="233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uiExpand="1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D2CC-EFE8-FE15-C4CA-5EF085FE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518"/>
            <a:ext cx="10209211" cy="1478570"/>
          </a:xfrm>
        </p:spPr>
        <p:txBody>
          <a:bodyPr/>
          <a:lstStyle/>
          <a:p>
            <a:r>
              <a:rPr lang="en-US" dirty="0"/>
              <a:t>Data Fusion and Explainability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DA49-A327-190C-08ED-2F9ACBB6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825625"/>
            <a:ext cx="10687050" cy="4351338"/>
          </a:xfrm>
        </p:spPr>
        <p:txBody>
          <a:bodyPr>
            <a:normAutofit/>
          </a:bodyPr>
          <a:lstStyle/>
          <a:p>
            <a:r>
              <a:rPr lang="en-US" sz="2200" b="1" dirty="0"/>
              <a:t>XAI tools</a:t>
            </a:r>
            <a:r>
              <a:rPr lang="en-US" sz="2200" dirty="0"/>
              <a:t>: experts in finding correlations between predictions and input features</a:t>
            </a:r>
          </a:p>
          <a:p>
            <a:r>
              <a:rPr lang="en-US" sz="2200" b="1" dirty="0"/>
              <a:t>Data fusion techniques</a:t>
            </a:r>
            <a:r>
              <a:rPr lang="en-US" sz="2200" dirty="0"/>
              <a:t>: Combine multiple info from different sources</a:t>
            </a:r>
          </a:p>
          <a:p>
            <a:r>
              <a:rPr lang="en-US" sz="2200" b="1" dirty="0"/>
              <a:t>Data fusion and XAI</a:t>
            </a:r>
            <a:r>
              <a:rPr lang="en-US" sz="2200" dirty="0"/>
              <a:t>:  Gives access to combined info – threat for data Privacy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8D4CF8B-58B7-54CB-E92E-43D100387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629531"/>
              </p:ext>
            </p:extLst>
          </p:nvPr>
        </p:nvGraphicFramePr>
        <p:xfrm>
          <a:off x="1285874" y="3429000"/>
          <a:ext cx="8943975" cy="249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8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A9D7F-87BB-4274-AC8D-8AB0501A2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39A9D7F-87BB-4274-AC8D-8AB0501A2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478C7-5EAD-45E4-AC14-1924728FA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10478C7-5EAD-45E4-AC14-1924728FA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B8A0CC-1409-436A-BDF7-8DAD7B205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EB8A0CC-1409-436A-BDF7-8DAD7B205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8C99BB-2E83-4EFD-82AC-722537FCD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0B8C99BB-2E83-4EFD-82AC-722537FCD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7FB73-0C5B-47BB-8E86-482CAC026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457FB73-0C5B-47BB-8E86-482CAC026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 uiExpand="1">
        <p:bldSub>
          <a:bldDgm bld="lvlAtOnce" rev="1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A91E-04EF-4341-1A48-FF8275D0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85775"/>
            <a:ext cx="11153775" cy="1611313"/>
          </a:xfrm>
        </p:spPr>
        <p:txBody>
          <a:bodyPr>
            <a:normAutofit/>
          </a:bodyPr>
          <a:lstStyle/>
          <a:p>
            <a:r>
              <a:rPr lang="en-US" sz="3200" dirty="0"/>
              <a:t>Implementing responsible AI principles in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B993C-D8A5-3160-2049-9B0B7EC1C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6" y="1895475"/>
            <a:ext cx="9932986" cy="3895726"/>
          </a:xfrm>
        </p:spPr>
        <p:txBody>
          <a:bodyPr>
            <a:norm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 Turn AI principles into actionable steps within the organizations</a:t>
            </a:r>
          </a:p>
          <a:p>
            <a:r>
              <a:rPr lang="en-US" sz="2400" b="1" dirty="0"/>
              <a:t>Suggested methodology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Set AI principles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Awareness and training on AI system potential issues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Define Responsibilities for monitoring AI systems</a:t>
            </a:r>
          </a:p>
        </p:txBody>
      </p:sp>
    </p:spTree>
    <p:extLst>
      <p:ext uri="{BB962C8B-B14F-4D97-AF65-F5344CB8AC3E}">
        <p14:creationId xmlns:p14="http://schemas.microsoft.com/office/powerpoint/2010/main" val="20448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C4829-2BF7-4656-FD9E-E14D7AB1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AC07C-3756-F1FD-D1EA-AB7236CE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 are the goals of XAI?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9B273-AF1C-48F6-79EE-B5043297C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b="1" dirty="0"/>
              <a:t>Trustworthiness</a:t>
            </a:r>
            <a:r>
              <a:rPr lang="en-US" sz="2400" dirty="0"/>
              <a:t>: we can </a:t>
            </a:r>
            <a:r>
              <a:rPr lang="en-US" sz="2400" b="1" dirty="0"/>
              <a:t>trust</a:t>
            </a:r>
            <a:r>
              <a:rPr lang="en-US" sz="2400" dirty="0"/>
              <a:t> the model’s predictions</a:t>
            </a:r>
          </a:p>
          <a:p>
            <a:r>
              <a:rPr lang="en-US" sz="2400" b="1" dirty="0"/>
              <a:t>Causality</a:t>
            </a:r>
            <a:r>
              <a:rPr lang="en-US" sz="2400" dirty="0"/>
              <a:t>: we </a:t>
            </a:r>
            <a:r>
              <a:rPr lang="en-US" sz="2400" b="1" dirty="0"/>
              <a:t>understand</a:t>
            </a:r>
            <a:r>
              <a:rPr lang="en-US" sz="2400" dirty="0"/>
              <a:t> why an input </a:t>
            </a:r>
            <a:r>
              <a:rPr lang="en-US" sz="2400" b="1" dirty="0"/>
              <a:t>caused</a:t>
            </a:r>
            <a:r>
              <a:rPr lang="en-US" sz="2400" dirty="0"/>
              <a:t> a prediction</a:t>
            </a:r>
          </a:p>
          <a:p>
            <a:r>
              <a:rPr lang="en-US" sz="2400" b="1" dirty="0"/>
              <a:t>Transferability</a:t>
            </a:r>
            <a:r>
              <a:rPr lang="en-US" sz="2400" dirty="0"/>
              <a:t>: we can </a:t>
            </a:r>
            <a:r>
              <a:rPr lang="en-US" sz="2400" b="1" dirty="0"/>
              <a:t>re-use</a:t>
            </a:r>
            <a:r>
              <a:rPr lang="en-US" sz="2400" dirty="0"/>
              <a:t> the model for other tasks</a:t>
            </a:r>
          </a:p>
          <a:p>
            <a:r>
              <a:rPr lang="en-US" sz="2400" b="1" dirty="0"/>
              <a:t>Informativeness</a:t>
            </a:r>
            <a:r>
              <a:rPr lang="en-US" sz="2400" dirty="0"/>
              <a:t>: the model </a:t>
            </a:r>
            <a:r>
              <a:rPr lang="en-US" sz="2400" b="1" dirty="0"/>
              <a:t>informs</a:t>
            </a:r>
            <a:r>
              <a:rPr lang="en-US" sz="2400" dirty="0"/>
              <a:t> us what problem it learns to solve</a:t>
            </a:r>
          </a:p>
          <a:p>
            <a:r>
              <a:rPr lang="en-US" sz="2400" b="1" dirty="0"/>
              <a:t>Confidence</a:t>
            </a:r>
            <a:r>
              <a:rPr lang="en-US" sz="2400" dirty="0"/>
              <a:t>: we are </a:t>
            </a:r>
            <a:r>
              <a:rPr lang="en-US" sz="2400" b="1" dirty="0"/>
              <a:t>confident</a:t>
            </a:r>
            <a:r>
              <a:rPr lang="en-US" sz="2400" dirty="0"/>
              <a:t> about the model’s predictions</a:t>
            </a:r>
          </a:p>
          <a:p>
            <a:r>
              <a:rPr lang="en-US" sz="2400" b="1" dirty="0"/>
              <a:t>Fairness</a:t>
            </a:r>
            <a:r>
              <a:rPr lang="en-US" sz="2400" dirty="0"/>
              <a:t>: the model makes </a:t>
            </a:r>
            <a:r>
              <a:rPr lang="en-US" sz="2400" b="1" dirty="0"/>
              <a:t>unbiased</a:t>
            </a:r>
            <a:r>
              <a:rPr lang="en-US" sz="2400" dirty="0"/>
              <a:t> predictions</a:t>
            </a:r>
          </a:p>
          <a:p>
            <a:r>
              <a:rPr lang="en-US" sz="2400" b="1" dirty="0"/>
              <a:t>Accessibility</a:t>
            </a:r>
            <a:r>
              <a:rPr lang="en-US" sz="2400" dirty="0"/>
              <a:t>: we can </a:t>
            </a:r>
            <a:r>
              <a:rPr lang="en-US" sz="2400" b="1" dirty="0"/>
              <a:t>improve</a:t>
            </a:r>
            <a:r>
              <a:rPr lang="en-US" sz="2400" dirty="0"/>
              <a:t> old and </a:t>
            </a:r>
            <a:r>
              <a:rPr lang="en-US" sz="2400" b="1" dirty="0"/>
              <a:t>develop</a:t>
            </a:r>
            <a:r>
              <a:rPr lang="en-US" sz="2400" dirty="0"/>
              <a:t> new ML algorithms</a:t>
            </a:r>
          </a:p>
          <a:p>
            <a:r>
              <a:rPr lang="en-US" sz="2400" b="1" dirty="0"/>
              <a:t>Interactivity</a:t>
            </a:r>
            <a:r>
              <a:rPr lang="en-US" sz="2400" dirty="0"/>
              <a:t>: we can </a:t>
            </a:r>
            <a:r>
              <a:rPr lang="en-US" sz="2400" b="1" dirty="0"/>
              <a:t>tweak</a:t>
            </a:r>
            <a:r>
              <a:rPr lang="en-US" sz="2400" dirty="0"/>
              <a:t> the model’s hyperparameters</a:t>
            </a:r>
          </a:p>
          <a:p>
            <a:r>
              <a:rPr lang="en-US" sz="2400" b="1" dirty="0"/>
              <a:t>Privacy awareness</a:t>
            </a:r>
            <a:r>
              <a:rPr lang="en-US" sz="2400" dirty="0"/>
              <a:t>: our personal data should remain </a:t>
            </a:r>
            <a:r>
              <a:rPr lang="en-US" sz="2400" b="1" dirty="0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39759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432E-A9FF-E13A-6B17-67C9069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24530"/>
            <a:ext cx="9905998" cy="1404469"/>
          </a:xfrm>
        </p:spPr>
        <p:txBody>
          <a:bodyPr>
            <a:normAutofit/>
          </a:bodyPr>
          <a:lstStyle/>
          <a:p>
            <a:r>
              <a:rPr lang="en-US" sz="8000" i="1" dirty="0">
                <a:solidFill>
                  <a:srgbClr val="4D7FA2"/>
                </a:solidFill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3557502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444D-5EAD-8C83-24EC-FCDACD1F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 does XAI mean?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1F452-10C9-E31B-6B08-6DEF42E1E0D7}"/>
              </a:ext>
            </a:extLst>
          </p:cNvPr>
          <p:cNvSpPr txBox="1">
            <a:spLocks/>
          </p:cNvSpPr>
          <p:nvPr/>
        </p:nvSpPr>
        <p:spPr>
          <a:xfrm>
            <a:off x="838200" y="1373559"/>
            <a:ext cx="10515600" cy="5198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XAI Terminology</a:t>
            </a:r>
          </a:p>
        </p:txBody>
      </p:sp>
    </p:spTree>
    <p:extLst>
      <p:ext uri="{BB962C8B-B14F-4D97-AF65-F5344CB8AC3E}">
        <p14:creationId xmlns:p14="http://schemas.microsoft.com/office/powerpoint/2010/main" val="387664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59D5-1EF9-0ED0-24E9-8158711C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XAI Terminology: The problem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498657-E082-5DDB-E5AE-DF24205DD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43018"/>
              </p:ext>
            </p:extLst>
          </p:nvPr>
        </p:nvGraphicFramePr>
        <p:xfrm>
          <a:off x="581638" y="2019300"/>
          <a:ext cx="11028724" cy="4329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44114-E7B3-4404-8CAA-246F841D0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A844114-E7B3-4404-8CAA-246F841D0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0503F4-4A2B-4060-8111-DFF949131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B0503F4-4A2B-4060-8111-DFF949131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C9410-1902-46FE-8AFB-1639ADDD8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46C9410-1902-46FE-8AFB-1639ADDD8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246F6D-D46C-4A18-82C7-A94D2CE38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5246F6D-D46C-4A18-82C7-A94D2CE38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267936-E038-4E38-B7B3-3DF368F10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F267936-E038-4E38-B7B3-3DF368F10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D2468-854E-4E0C-AB32-29F0C58CE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81D2468-854E-4E0C-AB32-29F0C58CE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503FD0-7D7F-4C67-AEE0-41C71B236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8503FD0-7D7F-4C67-AEE0-41C71B236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F5A7-55C8-C2FC-A3CC-4F6DC79D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XAI Terminology: The XAI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B69D5-35A6-6A4E-9675-867BFC425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Interpretability</a:t>
            </a:r>
            <a:r>
              <a:rPr lang="en-US" sz="2400" dirty="0"/>
              <a:t>: Does the model’s decision-making process make sense?</a:t>
            </a:r>
          </a:p>
          <a:p>
            <a:r>
              <a:rPr lang="en-US" sz="2400" b="1" dirty="0"/>
              <a:t>Explainability</a:t>
            </a:r>
            <a:r>
              <a:rPr lang="en-US" sz="2400" dirty="0"/>
              <a:t>: How can a model’s decision be explained?</a:t>
            </a:r>
          </a:p>
          <a:p>
            <a:r>
              <a:rPr lang="en-US" sz="2400" b="1" dirty="0"/>
              <a:t>Understandability</a:t>
            </a:r>
            <a:r>
              <a:rPr lang="en-US" sz="2400" dirty="0"/>
              <a:t>: Can a </a:t>
            </a:r>
            <a:r>
              <a:rPr lang="en-US" sz="2400" b="1" dirty="0"/>
              <a:t>certain audience</a:t>
            </a:r>
            <a:r>
              <a:rPr lang="en-US" sz="2400" dirty="0"/>
              <a:t> understand the model’s decision-making process?</a:t>
            </a:r>
          </a:p>
          <a:p>
            <a:r>
              <a:rPr lang="en-US" sz="2400" b="1" dirty="0"/>
              <a:t>Transparency</a:t>
            </a:r>
            <a:r>
              <a:rPr lang="en-US" sz="2400" dirty="0"/>
              <a:t>: How clearly can I see the model’s inner thinking?</a:t>
            </a:r>
          </a:p>
          <a:p>
            <a:r>
              <a:rPr lang="en-US" sz="2400" b="1" dirty="0"/>
              <a:t>Comprehensibility</a:t>
            </a:r>
            <a:r>
              <a:rPr lang="en-US" sz="2400" dirty="0"/>
              <a:t>: Can the model show what it learned from its training?</a:t>
            </a:r>
          </a:p>
        </p:txBody>
      </p:sp>
    </p:spTree>
    <p:extLst>
      <p:ext uri="{BB962C8B-B14F-4D97-AF65-F5344CB8AC3E}">
        <p14:creationId xmlns:p14="http://schemas.microsoft.com/office/powerpoint/2010/main" val="7202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363FD-5F3C-D870-951F-B986C79E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Transparency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2EAE4-E399-39F8-149B-FD83A1047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How clearly can I see the model’s inner thinking?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1. Transparent Models: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Simulatable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Decomposable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Algorithmically Transparent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2. Opaque (black-box) Models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Picture 2" descr="Black-Box vs. Explainable AI: How to Reduce Business Risk">
            <a:extLst>
              <a:ext uri="{FF2B5EF4-FFF2-40B4-BE49-F238E27FC236}">
                <a16:creationId xmlns:a16="http://schemas.microsoft.com/office/drawing/2014/main" id="{D56964C0-04AF-AC88-AFAF-B91A5DBA959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1" t="18244" r="5142" b="6694"/>
          <a:stretch/>
        </p:blipFill>
        <p:spPr bwMode="auto">
          <a:xfrm>
            <a:off x="5436660" y="2678936"/>
            <a:ext cx="6240990" cy="38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5FC52B-B950-991C-A139-FC9789681332}"/>
              </a:ext>
            </a:extLst>
          </p:cNvPr>
          <p:cNvSpPr>
            <a:spLocks/>
          </p:cNvSpPr>
          <p:nvPr/>
        </p:nvSpPr>
        <p:spPr>
          <a:xfrm>
            <a:off x="6796042" y="2799567"/>
            <a:ext cx="3512332" cy="3512331"/>
          </a:xfrm>
          <a:prstGeom prst="rect">
            <a:avLst/>
          </a:prstGeom>
          <a:solidFill>
            <a:schemeClr val="dk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BBE8B6-B901-8517-E81F-12EE010D8D56}"/>
              </a:ext>
            </a:extLst>
          </p:cNvPr>
          <p:cNvSpPr>
            <a:spLocks/>
          </p:cNvSpPr>
          <p:nvPr/>
        </p:nvSpPr>
        <p:spPr>
          <a:xfrm>
            <a:off x="6796042" y="2799569"/>
            <a:ext cx="3512332" cy="3512331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ABBE75-C05A-5854-31E7-BF4CC203A994}"/>
              </a:ext>
            </a:extLst>
          </p:cNvPr>
          <p:cNvSpPr>
            <a:spLocks/>
          </p:cNvSpPr>
          <p:nvPr/>
        </p:nvSpPr>
        <p:spPr>
          <a:xfrm>
            <a:off x="6796042" y="2799568"/>
            <a:ext cx="3512332" cy="3512331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lt1">
                  <a:alpha val="4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4372</TotalTime>
  <Words>1441</Words>
  <Application>Microsoft Office PowerPoint</Application>
  <PresentationFormat>Widescreen</PresentationFormat>
  <Paragraphs>264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Aptos</vt:lpstr>
      <vt:lpstr>Arial</vt:lpstr>
      <vt:lpstr>Courier New</vt:lpstr>
      <vt:lpstr>Tw Cen MT</vt:lpstr>
      <vt:lpstr>Wingdings</vt:lpstr>
      <vt:lpstr>Circuit</vt:lpstr>
      <vt:lpstr>Explainable Artificial Intelligence</vt:lpstr>
      <vt:lpstr>Explainability in AI (XAI)</vt:lpstr>
      <vt:lpstr>Why is XAI needed?</vt:lpstr>
      <vt:lpstr>The increasing demand for Explainability</vt:lpstr>
      <vt:lpstr>What are the goals of XAI?</vt:lpstr>
      <vt:lpstr>What does XAI mean?</vt:lpstr>
      <vt:lpstr>XAI Terminology: The problem</vt:lpstr>
      <vt:lpstr>XAI Terminology: The XAI terms</vt:lpstr>
      <vt:lpstr>Transparency</vt:lpstr>
      <vt:lpstr>Transparency: Simulatable Models</vt:lpstr>
      <vt:lpstr>Transparency: Decomposable models</vt:lpstr>
      <vt:lpstr>Transparency: Algorithmically transparent models</vt:lpstr>
      <vt:lpstr>Transparency</vt:lpstr>
      <vt:lpstr>Interpretability vs Explainability</vt:lpstr>
      <vt:lpstr>Understandability</vt:lpstr>
      <vt:lpstr>Model Classification by Transparency</vt:lpstr>
      <vt:lpstr>Transparent Models</vt:lpstr>
      <vt:lpstr>Black-box Shallow Models</vt:lpstr>
      <vt:lpstr>Black-box DL Models</vt:lpstr>
      <vt:lpstr>Explainability Techniques</vt:lpstr>
      <vt:lpstr>Explainability Techniques Classification</vt:lpstr>
      <vt:lpstr>Model-agnostic techniques</vt:lpstr>
      <vt:lpstr>LIME: Model-Agnostic Explanation By Simplification</vt:lpstr>
      <vt:lpstr>SHAP: Model-Agnostic Feature Relevance Explanation</vt:lpstr>
      <vt:lpstr>Model-Agnostic Visual Explanations</vt:lpstr>
      <vt:lpstr>Model specific techniques</vt:lpstr>
      <vt:lpstr>Tree Ensembles: Model Specific techniques</vt:lpstr>
      <vt:lpstr>SVMs: Model Specific techniques</vt:lpstr>
      <vt:lpstr>SVMs: Rule-Based Explanation By Simplification</vt:lpstr>
      <vt:lpstr>DNNs: Model Specific Techniques</vt:lpstr>
      <vt:lpstr>CNNs: Model Specific Techniques</vt:lpstr>
      <vt:lpstr>CNNs: Detect the input features that affected the prediction</vt:lpstr>
      <vt:lpstr>CNNs: Understand what the intermediate layers see</vt:lpstr>
      <vt:lpstr>LIME for CNNs</vt:lpstr>
      <vt:lpstr>RNNs: Model Specific Techniques</vt:lpstr>
      <vt:lpstr>RNNs: Understanding what a RNN model has learned </vt:lpstr>
      <vt:lpstr>RNNs: Modifying RNN architectures</vt:lpstr>
      <vt:lpstr>Hybrid transparent and black-box models</vt:lpstr>
      <vt:lpstr>XAI research opportunities</vt:lpstr>
      <vt:lpstr>Interpretability vs Performance</vt:lpstr>
      <vt:lpstr>XAI and AI security</vt:lpstr>
      <vt:lpstr>Guidelines for ensuring interpretable AI models</vt:lpstr>
      <vt:lpstr>The AI Principles</vt:lpstr>
      <vt:lpstr>XAI and Fairness</vt:lpstr>
      <vt:lpstr>XAI and Accountability</vt:lpstr>
      <vt:lpstr>Data Fusion</vt:lpstr>
      <vt:lpstr>Levels of Data Fusion</vt:lpstr>
      <vt:lpstr>Data Fusion and Explainability</vt:lpstr>
      <vt:lpstr>Implementing responsible AI principles in organizations</vt:lpstr>
      <vt:lpstr>Thank you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Kalliopi Vasilikopoulou</dc:creator>
  <cp:lastModifiedBy>Kalliopi Vasilikopoulou</cp:lastModifiedBy>
  <cp:revision>3</cp:revision>
  <dcterms:created xsi:type="dcterms:W3CDTF">2025-01-10T13:06:09Z</dcterms:created>
  <dcterms:modified xsi:type="dcterms:W3CDTF">2025-01-13T13:59:01Z</dcterms:modified>
</cp:coreProperties>
</file>