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2" r:id="rId6"/>
    <p:sldId id="276" r:id="rId7"/>
    <p:sldId id="277" r:id="rId8"/>
    <p:sldId id="263" r:id="rId9"/>
    <p:sldId id="264" r:id="rId10"/>
    <p:sldId id="266" r:id="rId11"/>
    <p:sldId id="268" r:id="rId12"/>
    <p:sldId id="270" r:id="rId13"/>
    <p:sldId id="271" r:id="rId14"/>
    <p:sldId id="272" r:id="rId15"/>
    <p:sldId id="273" r:id="rId16"/>
    <p:sldId id="274" r:id="rId17"/>
    <p:sldId id="258" r:id="rId18"/>
    <p:sldId id="25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4" y="1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2C0D-BA2D-4C18-8E1D-E848F1DD2DE4}" type="datetimeFigureOut">
              <a:rPr lang="el-GR" smtClean="0"/>
              <a:t>16/12/2024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5294-CFA0-447A-9498-00BB9A9CA324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260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2C0D-BA2D-4C18-8E1D-E848F1DD2DE4}" type="datetimeFigureOut">
              <a:rPr lang="el-GR" smtClean="0"/>
              <a:t>16/12/2024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5294-CFA0-447A-9498-00BB9A9CA3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2538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2C0D-BA2D-4C18-8E1D-E848F1DD2DE4}" type="datetimeFigureOut">
              <a:rPr lang="el-GR" smtClean="0"/>
              <a:t>16/12/2024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5294-CFA0-447A-9498-00BB9A9CA3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883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2C0D-BA2D-4C18-8E1D-E848F1DD2DE4}" type="datetimeFigureOut">
              <a:rPr lang="el-GR" smtClean="0"/>
              <a:t>16/12/2024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5294-CFA0-447A-9498-00BB9A9CA3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3913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2C0D-BA2D-4C18-8E1D-E848F1DD2DE4}" type="datetimeFigureOut">
              <a:rPr lang="el-GR" smtClean="0"/>
              <a:t>16/12/2024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5294-CFA0-447A-9498-00BB9A9CA324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965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2C0D-BA2D-4C18-8E1D-E848F1DD2DE4}" type="datetimeFigureOut">
              <a:rPr lang="el-GR" smtClean="0"/>
              <a:t>16/12/2024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5294-CFA0-447A-9498-00BB9A9CA3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5611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2C0D-BA2D-4C18-8E1D-E848F1DD2DE4}" type="datetimeFigureOut">
              <a:rPr lang="el-GR" smtClean="0"/>
              <a:t>16/12/2024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5294-CFA0-447A-9498-00BB9A9CA3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3248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2C0D-BA2D-4C18-8E1D-E848F1DD2DE4}" type="datetimeFigureOut">
              <a:rPr lang="el-GR" smtClean="0"/>
              <a:t>16/12/2024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5294-CFA0-447A-9498-00BB9A9CA3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33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2C0D-BA2D-4C18-8E1D-E848F1DD2DE4}" type="datetimeFigureOut">
              <a:rPr lang="el-GR" smtClean="0"/>
              <a:t>16/12/2024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5294-CFA0-447A-9498-00BB9A9CA3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9506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8C02C0D-BA2D-4C18-8E1D-E848F1DD2DE4}" type="datetimeFigureOut">
              <a:rPr lang="el-GR" smtClean="0"/>
              <a:t>16/12/2024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CA5294-CFA0-447A-9498-00BB9A9CA3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0850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2C0D-BA2D-4C18-8E1D-E848F1DD2DE4}" type="datetimeFigureOut">
              <a:rPr lang="el-GR" smtClean="0"/>
              <a:t>16/12/2024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5294-CFA0-447A-9498-00BB9A9CA32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1163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C02C0D-BA2D-4C18-8E1D-E848F1DD2DE4}" type="datetimeFigureOut">
              <a:rPr lang="el-GR" smtClean="0"/>
              <a:t>16/12/2024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ECA5294-CFA0-447A-9498-00BB9A9CA324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13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B55AD83-6E04-5BC3-C132-C6CD53AC8D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Sensor Data Storage Performance: SQL or NoSQL, Physical or Virtual</a:t>
            </a:r>
            <a:endParaRPr lang="el-GR" sz="6000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861029D-576F-8643-4793-F56665D9F6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Foivos </a:t>
            </a:r>
            <a:r>
              <a:rPr lang="en-US" dirty="0" err="1"/>
              <a:t>chalantzoukas</a:t>
            </a:r>
            <a:r>
              <a:rPr lang="el-GR" dirty="0"/>
              <a:t> - 1066579</a:t>
            </a:r>
          </a:p>
        </p:txBody>
      </p:sp>
    </p:spTree>
    <p:extLst>
      <p:ext uri="{BB962C8B-B14F-4D97-AF65-F5344CB8AC3E}">
        <p14:creationId xmlns:p14="http://schemas.microsoft.com/office/powerpoint/2010/main" val="3985478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897BBDC-52A6-FBCE-51A9-7AA56412C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client – multi read/write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6A1A164-A0AD-2EE5-A915-8B53DCCE3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43A1EEC8-7657-913F-D68D-7F17475D3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799727"/>
            <a:ext cx="4915586" cy="4115374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CAA65807-456A-A6B2-C70C-1FAEFCC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9136" y="1789345"/>
            <a:ext cx="4801270" cy="411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06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C3753-7D03-1291-A208-83C8A991E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03AB28-56A7-87E3-1798-AED557102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 client – single read/write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FF594CF-9C9F-212E-48BE-911B58F9FD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A518A89B-9525-7FF7-6893-503F24312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2339" y="1772772"/>
            <a:ext cx="4744112" cy="4096322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D0838F3D-4008-5711-7062-D7E4F4400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20" y="1845734"/>
            <a:ext cx="4725059" cy="407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411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228CD0-F56E-C9E4-5933-C67661A3E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1CF9011-8B3D-5B76-AD38-BB5C55460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 client – multi read/write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80E6187-A081-4784-71D4-7B4DF8AAA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029A7004-A850-52BF-03B1-A9241BC62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362" y="1734667"/>
            <a:ext cx="4753638" cy="4134427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2DDBA944-A0E6-FBD6-C206-46F274CCF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784" y="1772772"/>
            <a:ext cx="4744112" cy="409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582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6220D68-6B50-628D-5A89-10C23CE95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summary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107A61F-62B4-9518-5FF5-1F9D1C2EB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Single operations per second (grey is the highest)</a:t>
            </a: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525C28F8-C41A-C492-FFE1-FDFBEDDF8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077" y="2149471"/>
            <a:ext cx="6817904" cy="3503183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C46CE47F-5819-D2BA-1C1E-EE1D01294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6796" y="2292366"/>
            <a:ext cx="4995441" cy="321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79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1FA7594-6E15-00DF-71F4-8FD942188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compared with each other</a:t>
            </a:r>
            <a:endParaRPr lang="el-GR" dirty="0"/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AA1A947E-D20A-1FBC-5131-A44CD8E15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PostgreSQL: </a:t>
            </a:r>
          </a:p>
          <a:p>
            <a:pPr lvl="1"/>
            <a:r>
              <a:rPr lang="en-US" dirty="0"/>
              <a:t>Limited effect from virtualization (sometimes positive)</a:t>
            </a:r>
          </a:p>
          <a:p>
            <a:pPr lvl="1"/>
            <a:r>
              <a:rPr lang="en-US" dirty="0"/>
              <a:t>Takes advantage of multiple clients </a:t>
            </a:r>
          </a:p>
          <a:p>
            <a:pPr lvl="1"/>
            <a:r>
              <a:rPr lang="en-US" dirty="0"/>
              <a:t>Especially good at multiple reads</a:t>
            </a:r>
          </a:p>
          <a:p>
            <a:pPr lvl="1"/>
            <a:r>
              <a:rPr lang="en-US" dirty="0"/>
              <a:t>Supports flexible queries</a:t>
            </a:r>
          </a:p>
          <a:p>
            <a:r>
              <a:rPr lang="en-US" dirty="0"/>
              <a:t>Cassandra: </a:t>
            </a:r>
          </a:p>
          <a:p>
            <a:pPr lvl="1"/>
            <a:r>
              <a:rPr lang="en-US" dirty="0"/>
              <a:t>Strong multi-write performance</a:t>
            </a:r>
          </a:p>
          <a:p>
            <a:pPr lvl="1"/>
            <a:r>
              <a:rPr lang="en-US" dirty="0"/>
              <a:t>Heavily affected from virtualization (mostly negatively)</a:t>
            </a:r>
          </a:p>
          <a:p>
            <a:pPr lvl="1"/>
            <a:r>
              <a:rPr lang="en-US" dirty="0"/>
              <a:t>Optimal for horizontal scaling</a:t>
            </a:r>
          </a:p>
          <a:p>
            <a:r>
              <a:rPr lang="en-US" dirty="0"/>
              <a:t>MongoDB: </a:t>
            </a:r>
          </a:p>
          <a:p>
            <a:pPr lvl="1"/>
            <a:r>
              <a:rPr lang="en-US" dirty="0"/>
              <a:t>Good single-write performance </a:t>
            </a:r>
          </a:p>
          <a:p>
            <a:pPr lvl="1"/>
            <a:r>
              <a:rPr lang="en-US" dirty="0"/>
              <a:t>Affected from virtualization less than Cassandra </a:t>
            </a:r>
          </a:p>
          <a:p>
            <a:pPr lvl="1"/>
            <a:r>
              <a:rPr lang="en-US" dirty="0"/>
              <a:t>Optimal for small to medium datasets</a:t>
            </a:r>
          </a:p>
          <a:p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9695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9C6DD01-BFB5-79E4-C036-DC9C669A2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Drawbacks of each method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EC36413-7AC5-09DA-8C61-FC21F7E3F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PostgreSQL: </a:t>
            </a:r>
          </a:p>
          <a:p>
            <a:pPr marL="578358" lvl="1" indent="-285750">
              <a:buFont typeface="Courier New" panose="02070309020205020404" pitchFamily="49" charset="0"/>
              <a:buChar char="o"/>
            </a:pPr>
            <a:r>
              <a:rPr lang="en-US" dirty="0"/>
              <a:t>Slow write performance</a:t>
            </a:r>
          </a:p>
          <a:p>
            <a:pPr marL="578358" lvl="1" indent="-285750">
              <a:buFont typeface="Courier New" panose="02070309020205020404" pitchFamily="49" charset="0"/>
              <a:buChar char="o"/>
            </a:pPr>
            <a:r>
              <a:rPr lang="en-US" dirty="0"/>
              <a:t>Poor horizontal scalability</a:t>
            </a:r>
          </a:p>
          <a:p>
            <a:pPr marL="0" indent="0">
              <a:buNone/>
            </a:pPr>
            <a:r>
              <a:rPr lang="en-US" dirty="0"/>
              <a:t>Cassandra: </a:t>
            </a:r>
          </a:p>
          <a:p>
            <a:pPr marL="578358" lvl="1" indent="-285750">
              <a:buFont typeface="Courier New" panose="02070309020205020404" pitchFamily="49" charset="0"/>
              <a:buChar char="o"/>
            </a:pPr>
            <a:r>
              <a:rPr lang="en-US" dirty="0"/>
              <a:t>Heavily affected from virtualization </a:t>
            </a:r>
          </a:p>
          <a:p>
            <a:pPr marL="578358" lvl="1" indent="-285750">
              <a:buFont typeface="Courier New" panose="02070309020205020404" pitchFamily="49" charset="0"/>
              <a:buChar char="o"/>
            </a:pPr>
            <a:r>
              <a:rPr lang="en-US" dirty="0"/>
              <a:t>Medium read performance</a:t>
            </a:r>
          </a:p>
          <a:p>
            <a:pPr marL="0" indent="0">
              <a:buNone/>
            </a:pPr>
            <a:r>
              <a:rPr lang="en-US" dirty="0"/>
              <a:t>MongoDB: </a:t>
            </a:r>
          </a:p>
          <a:p>
            <a:pPr marL="578358" lvl="1" indent="-285750">
              <a:buFont typeface="Courier New" panose="02070309020205020404" pitchFamily="49" charset="0"/>
              <a:buChar char="o"/>
            </a:pPr>
            <a:r>
              <a:rPr lang="en-US" dirty="0"/>
              <a:t>Moderately impacted from virtualization </a:t>
            </a:r>
          </a:p>
          <a:p>
            <a:pPr marL="578358" lvl="1" indent="-285750">
              <a:buFont typeface="Courier New" panose="02070309020205020404" pitchFamily="49" charset="0"/>
              <a:buChar char="o"/>
            </a:pPr>
            <a:r>
              <a:rPr lang="en-US" dirty="0"/>
              <a:t>Inefficient in multiple client setups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07518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5D2C1B5-E832-AC1D-A246-833AD1B68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improvements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CB4E5AC-4AEB-C7A1-C1EB-6AC5AE392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Utilize distributed setups to take advantage of the way Cassandra was developed for scalability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Configure the virtualization settings to maybe improve performance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Explore hybrid databases to leverage the strengths of both SQL and NoSQL DBs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Adopt cloud solutions to explore their performance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33957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B3B816-6F0A-520B-C8A4-F779A7390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1611F69-410E-D3E3-636C-67991CB52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No clear winner – each database has its own benefits and drawbacks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MongoDB ideal when write performance is needed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PostgreSQL optimal when read performance is important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Cassandra more efficient in large and distributed systems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impact of virtualization varies – Virtual Machine Monitor (VMM) caching plays key part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Select a Database (SQL or NoSQL, physical or virtual) depending on the application context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11636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BCA214F-6682-B3BE-4921-8D3964895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B12CFE7-8DEF-A502-B0CB-9F5C1AF56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J. S. van der Veen, B. van der </a:t>
            </a:r>
            <a:r>
              <a:rPr lang="en-US" dirty="0" err="1"/>
              <a:t>Waaij</a:t>
            </a:r>
            <a:r>
              <a:rPr lang="en-US" dirty="0"/>
              <a:t>, and R. J. Meijer, “Sensor Data Storage Performance: SQL or NoSQL, Physical or Virtual,” </a:t>
            </a:r>
            <a:r>
              <a:rPr lang="en-US" i="1" dirty="0"/>
              <a:t>IEEE Fifth International Conference on Cloud Computing</a:t>
            </a:r>
            <a:r>
              <a:rPr lang="en-US" dirty="0"/>
              <a:t>, 2012.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15385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511A423-CEEF-2ABD-83B0-3151A8894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problem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CBD0BFE-FC0F-1D09-D66E-0D81E964D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The growing usage of sensors leads to increasing amounts of data output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Efficient storage and processing of this data becomes key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SQL and NoSQL systems offer different benefits – CAP Theorem for shared data systems (Consistency, Availability, Tolerance to Network Partitions)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Physical and virtual machines behave differently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Which is the most efficient solution?</a:t>
            </a:r>
          </a:p>
          <a:p>
            <a:pPr>
              <a:buFont typeface="Arial" panose="020B0604020202020204" pitchFamily="34" charset="0"/>
              <a:buChar char="•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538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8FF8DBB-A8F9-C266-799D-E80325FCE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it important?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0672234-7764-0228-6FF7-4D7FD4030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applications for sensors: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Energy grid monitoring,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Physical anomaly detection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Internet of Things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Smart homes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Large amounts of data in these applications – Need for scalability and solid performance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67003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745852-2071-210C-9608-975E49657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Idea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7F2C646-098C-EC3E-2923-4D49AF771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Compare the performance of three different open-source database systems</a:t>
            </a:r>
          </a:p>
          <a:p>
            <a:pPr lvl="1"/>
            <a:r>
              <a:rPr lang="en-US" dirty="0"/>
              <a:t>PostgreSQL: </a:t>
            </a:r>
          </a:p>
          <a:p>
            <a:pPr lvl="2"/>
            <a:r>
              <a:rPr lang="en-US" dirty="0"/>
              <a:t>SQL database from 1995</a:t>
            </a:r>
          </a:p>
          <a:p>
            <a:pPr lvl="2"/>
            <a:r>
              <a:rPr lang="en-US" dirty="0"/>
              <a:t>Complies with the ACID principle (Atomicity, Consistency, Isolation, Durability)</a:t>
            </a:r>
          </a:p>
          <a:p>
            <a:pPr lvl="2"/>
            <a:r>
              <a:rPr lang="en-US" dirty="0"/>
              <a:t>Transactional</a:t>
            </a:r>
          </a:p>
          <a:p>
            <a:pPr lvl="1"/>
            <a:r>
              <a:rPr lang="en-US" dirty="0"/>
              <a:t>Cassandra:</a:t>
            </a:r>
          </a:p>
          <a:p>
            <a:pPr lvl="2"/>
            <a:r>
              <a:rPr lang="en-US" dirty="0"/>
              <a:t>NoSQL database from 2008</a:t>
            </a:r>
          </a:p>
          <a:p>
            <a:pPr lvl="2"/>
            <a:r>
              <a:rPr lang="en-US" dirty="0"/>
              <a:t>Horizontally scalable</a:t>
            </a:r>
          </a:p>
          <a:p>
            <a:pPr lvl="2"/>
            <a:r>
              <a:rPr lang="en-US" dirty="0"/>
              <a:t>Uses eventual consistency</a:t>
            </a:r>
          </a:p>
          <a:p>
            <a:pPr lvl="1"/>
            <a:r>
              <a:rPr lang="en-US" dirty="0"/>
              <a:t>MongoDB:</a:t>
            </a:r>
          </a:p>
          <a:p>
            <a:pPr lvl="2"/>
            <a:r>
              <a:rPr lang="en-US" dirty="0"/>
              <a:t>NoSQL database from 2007</a:t>
            </a:r>
          </a:p>
          <a:p>
            <a:pPr lvl="2"/>
            <a:r>
              <a:rPr lang="en-US" dirty="0"/>
              <a:t>Manages BSON (Binary JSON documents)</a:t>
            </a:r>
          </a:p>
          <a:p>
            <a:pPr lvl="2"/>
            <a:r>
              <a:rPr lang="en-US" dirty="0"/>
              <a:t>Strong query language – supports JavaScript and </a:t>
            </a:r>
            <a:r>
              <a:rPr lang="en-US" dirty="0" err="1"/>
              <a:t>RegEx</a:t>
            </a:r>
            <a:endParaRPr lang="en-US" dirty="0"/>
          </a:p>
          <a:p>
            <a:r>
              <a:rPr lang="en-US" dirty="0"/>
              <a:t>See how virtualization affects their performance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68361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472043-5AD2-9FEC-998A-FE6170AE2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setup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D25DCFA-F783-222B-47F7-C5B4BEB6D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Four operations were tested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Single write (insert a single entry)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Single read (read a single entry)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Multiple writes (insert 1000 entries)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Multiple reads (read 1000 entries)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Minimal set of columns used for the data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Client – Server setup with a dedicated network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Identical physical and virtual setups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Tests are separated into single client and multi client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8A67F4A0-9ED7-8CF7-B54C-14B4E1844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5248" y="3164155"/>
            <a:ext cx="2381270" cy="10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477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BAF18DD-7320-C5D6-193B-B2A47DEE8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specifications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133227E-2744-A740-7886-148A2347B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E6A4C706-E475-C5FE-196C-168525097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528" y="2012103"/>
            <a:ext cx="6779977" cy="321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783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3367F16-1504-C250-6B4B-76D262178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specifications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A312EEE-8DE7-D57C-D2B3-F72D96614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7BE9C8DB-6730-3D69-8425-0FA90BE31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389" y="2276314"/>
            <a:ext cx="7859222" cy="230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479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6AE3411-2223-B099-E2CE-1DD1E809C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effect of indexes (in reading data)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2D61208-53D0-A01C-52B7-D7A8A6954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D02A15FC-12DF-1712-6988-4AE728ECC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582" y="1737360"/>
            <a:ext cx="5356461" cy="4556562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B10C64A4-F33A-5C79-6E8D-E89DE54CC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5235" y="1737361"/>
            <a:ext cx="5346464" cy="455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87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3EA4A20-9BC4-0403-6670-476229D64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client – single read/write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7BF04E6-55F1-BBCF-4169-5FEA7153D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06C4F61E-B489-95A2-CACE-DA787A927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" y="1845734"/>
            <a:ext cx="4677465" cy="402336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C698C1BF-33C5-852F-680E-5921BB2C9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120" y="1914313"/>
            <a:ext cx="4713402" cy="395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985896"/>
      </p:ext>
    </p:extLst>
  </p:cSld>
  <p:clrMapOvr>
    <a:masterClrMapping/>
  </p:clrMapOvr>
</p:sld>
</file>

<file path=ppt/theme/theme1.xml><?xml version="1.0" encoding="utf-8"?>
<a:theme xmlns:a="http://schemas.openxmlformats.org/drawingml/2006/main" name="Ανασκόπηση">
  <a:themeElements>
    <a:clrScheme name="Ανασκόπηση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Ανασκόπηση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νασκόπησ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165</TotalTime>
  <Words>555</Words>
  <Application>Microsoft Office PowerPoint</Application>
  <PresentationFormat>Ευρεία οθόνη</PresentationFormat>
  <Paragraphs>88</Paragraphs>
  <Slides>18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Ανασκόπηση</vt:lpstr>
      <vt:lpstr>Sensor Data Storage Performance: SQL or NoSQL, Physical or Virtual</vt:lpstr>
      <vt:lpstr>What is the problem</vt:lpstr>
      <vt:lpstr>Why is it important?</vt:lpstr>
      <vt:lpstr>Main Idea</vt:lpstr>
      <vt:lpstr>Test setup</vt:lpstr>
      <vt:lpstr>Hardware specifications</vt:lpstr>
      <vt:lpstr>Software specifications</vt:lpstr>
      <vt:lpstr>The effect of indexes (in reading data)</vt:lpstr>
      <vt:lpstr>Single client – single read/write</vt:lpstr>
      <vt:lpstr>Single client – multi read/write</vt:lpstr>
      <vt:lpstr>Multi client – single read/write</vt:lpstr>
      <vt:lpstr>Multi client – multi read/write</vt:lpstr>
      <vt:lpstr>Results summary</vt:lpstr>
      <vt:lpstr>Methods compared with each other</vt:lpstr>
      <vt:lpstr>Drawbacks of each method</vt:lpstr>
      <vt:lpstr>Possible improvements</vt:lpstr>
      <vt:lpstr>Conclusions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ΧΑΛΑΝΤΖΟΥΚΑΣ ΦΟΙΒΟΣ</dc:creator>
  <cp:lastModifiedBy>ΧΑΛΑΝΤΖΟΥΚΑΣ ΦΟΙΒΟΣ</cp:lastModifiedBy>
  <cp:revision>12</cp:revision>
  <dcterms:created xsi:type="dcterms:W3CDTF">2024-12-16T10:52:21Z</dcterms:created>
  <dcterms:modified xsi:type="dcterms:W3CDTF">2024-12-16T13:37:55Z</dcterms:modified>
</cp:coreProperties>
</file>