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3747C-2095-4878-BB89-5EE52DC89FB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150"/>
        </a:p>
      </dgm:t>
    </dgm:pt>
    <dgm:pt modelId="{E6698D39-5673-4B69-B19F-36C8DB3DCE16}">
      <dgm:prSet phldrT="[Text]"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el-GR" sz="2000" dirty="0"/>
            <a:t>Μείωση μετάδοσης ακατέργαστων δεδομένων</a:t>
          </a:r>
          <a:endParaRPr lang="en-150" sz="2000" dirty="0"/>
        </a:p>
      </dgm:t>
    </dgm:pt>
    <dgm:pt modelId="{A21FE5F6-ADCC-46A2-85E9-B2DA588D8BC9}" type="parTrans" cxnId="{5E2BAD89-BC75-4718-8216-E2E093FAB3F5}">
      <dgm:prSet/>
      <dgm:spPr/>
      <dgm:t>
        <a:bodyPr/>
        <a:lstStyle/>
        <a:p>
          <a:endParaRPr lang="en-150"/>
        </a:p>
      </dgm:t>
    </dgm:pt>
    <dgm:pt modelId="{3E444C9C-5F91-40E4-B6D1-71D856610419}" type="sibTrans" cxnId="{5E2BAD89-BC75-4718-8216-E2E093FAB3F5}">
      <dgm:prSet/>
      <dgm:spPr/>
      <dgm:t>
        <a:bodyPr/>
        <a:lstStyle/>
        <a:p>
          <a:endParaRPr lang="en-150"/>
        </a:p>
      </dgm:t>
    </dgm:pt>
    <dgm:pt modelId="{DA9D76D5-41BB-46C2-8434-F3833A3EF536}">
      <dgm:prSet phldrT="[Text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l-GR" sz="2000" dirty="0"/>
            <a:t>Μείωση ενεργειακής κατανάλωσης και του υπολογιστικού κόστους</a:t>
          </a:r>
          <a:endParaRPr lang="en-150" sz="2000" dirty="0"/>
        </a:p>
      </dgm:t>
    </dgm:pt>
    <dgm:pt modelId="{B281188E-0615-46F3-8FE5-E62538A49796}" type="parTrans" cxnId="{C112AD5D-353B-4A76-8012-F3D63D5EF5BA}">
      <dgm:prSet/>
      <dgm:spPr/>
      <dgm:t>
        <a:bodyPr/>
        <a:lstStyle/>
        <a:p>
          <a:endParaRPr lang="en-150"/>
        </a:p>
      </dgm:t>
    </dgm:pt>
    <dgm:pt modelId="{B360FE27-623C-4F6A-9BED-D0155C353433}" type="sibTrans" cxnId="{C112AD5D-353B-4A76-8012-F3D63D5EF5BA}">
      <dgm:prSet/>
      <dgm:spPr/>
      <dgm:t>
        <a:bodyPr/>
        <a:lstStyle/>
        <a:p>
          <a:endParaRPr lang="en-150"/>
        </a:p>
      </dgm:t>
    </dgm:pt>
    <dgm:pt modelId="{AE7820BD-5D94-43E1-BA2E-BE71CB821E35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l-GR" sz="2000" dirty="0"/>
            <a:t>Διασφάλιση ιδιωτικότητας και ασφάλειας των δεδομένων</a:t>
          </a:r>
          <a:endParaRPr lang="en-150" sz="2000" dirty="0"/>
        </a:p>
      </dgm:t>
    </dgm:pt>
    <dgm:pt modelId="{52060EAC-9E27-4D2F-9B0A-BFB8A67F2142}" type="parTrans" cxnId="{41C0EF9B-79D0-4D65-9FEF-18790AA5A90B}">
      <dgm:prSet/>
      <dgm:spPr/>
      <dgm:t>
        <a:bodyPr/>
        <a:lstStyle/>
        <a:p>
          <a:endParaRPr lang="en-150"/>
        </a:p>
      </dgm:t>
    </dgm:pt>
    <dgm:pt modelId="{4889605F-DF07-4886-B710-216B8A7FF0CE}" type="sibTrans" cxnId="{41C0EF9B-79D0-4D65-9FEF-18790AA5A90B}">
      <dgm:prSet/>
      <dgm:spPr/>
      <dgm:t>
        <a:bodyPr/>
        <a:lstStyle/>
        <a:p>
          <a:endParaRPr lang="en-150"/>
        </a:p>
      </dgm:t>
    </dgm:pt>
    <dgm:pt modelId="{0F2E5616-CEDC-47A5-AB93-0DEB3260E047}" type="pres">
      <dgm:prSet presAssocID="{8323747C-2095-4878-BB89-5EE52DC89FBC}" presName="linear" presStyleCnt="0">
        <dgm:presLayoutVars>
          <dgm:dir/>
          <dgm:animLvl val="lvl"/>
          <dgm:resizeHandles val="exact"/>
        </dgm:presLayoutVars>
      </dgm:prSet>
      <dgm:spPr/>
    </dgm:pt>
    <dgm:pt modelId="{EE0147E1-4A5F-4CE7-8E19-CAD69FB8ACA8}" type="pres">
      <dgm:prSet presAssocID="{E6698D39-5673-4B69-B19F-36C8DB3DCE16}" presName="parentLin" presStyleCnt="0"/>
      <dgm:spPr/>
    </dgm:pt>
    <dgm:pt modelId="{AD518E03-54ED-45D6-AF98-7DD4E01323D6}" type="pres">
      <dgm:prSet presAssocID="{E6698D39-5673-4B69-B19F-36C8DB3DCE16}" presName="parentLeftMargin" presStyleLbl="node1" presStyleIdx="0" presStyleCnt="3"/>
      <dgm:spPr/>
    </dgm:pt>
    <dgm:pt modelId="{B8393120-82D5-4DC8-8979-06EB0CC2CC82}" type="pres">
      <dgm:prSet presAssocID="{E6698D39-5673-4B69-B19F-36C8DB3DCE16}" presName="parentText" presStyleLbl="node1" presStyleIdx="0" presStyleCnt="3" custScaleY="169449">
        <dgm:presLayoutVars>
          <dgm:chMax val="0"/>
          <dgm:bulletEnabled val="1"/>
        </dgm:presLayoutVars>
      </dgm:prSet>
      <dgm:spPr/>
    </dgm:pt>
    <dgm:pt modelId="{0378376D-88BD-429C-982A-0798C01F92E5}" type="pres">
      <dgm:prSet presAssocID="{E6698D39-5673-4B69-B19F-36C8DB3DCE16}" presName="negativeSpace" presStyleCnt="0"/>
      <dgm:spPr/>
    </dgm:pt>
    <dgm:pt modelId="{42849D8B-8991-48D2-9A68-301B4C0010CE}" type="pres">
      <dgm:prSet presAssocID="{E6698D39-5673-4B69-B19F-36C8DB3DCE16}" presName="childText" presStyleLbl="conFgAcc1" presStyleIdx="0" presStyleCnt="3" custScaleX="93096">
        <dgm:presLayoutVars>
          <dgm:bulletEnabled val="1"/>
        </dgm:presLayoutVars>
      </dgm:prSet>
      <dgm:spPr>
        <a:solidFill>
          <a:schemeClr val="bg2">
            <a:lumMod val="90000"/>
            <a:alpha val="70000"/>
          </a:schemeClr>
        </a:solidFill>
      </dgm:spPr>
    </dgm:pt>
    <dgm:pt modelId="{B673FB81-62BA-48DC-88F2-92033E83003E}" type="pres">
      <dgm:prSet presAssocID="{3E444C9C-5F91-40E4-B6D1-71D856610419}" presName="spaceBetweenRectangles" presStyleCnt="0"/>
      <dgm:spPr/>
    </dgm:pt>
    <dgm:pt modelId="{C6EED87A-87C8-4626-9720-338961D062B5}" type="pres">
      <dgm:prSet presAssocID="{DA9D76D5-41BB-46C2-8434-F3833A3EF536}" presName="parentLin" presStyleCnt="0"/>
      <dgm:spPr/>
    </dgm:pt>
    <dgm:pt modelId="{C0661142-0ECC-42A6-BAAC-28FB94328689}" type="pres">
      <dgm:prSet presAssocID="{DA9D76D5-41BB-46C2-8434-F3833A3EF536}" presName="parentLeftMargin" presStyleLbl="node1" presStyleIdx="0" presStyleCnt="3"/>
      <dgm:spPr/>
    </dgm:pt>
    <dgm:pt modelId="{DE9E7774-D863-4259-BEB9-759EE425B2EE}" type="pres">
      <dgm:prSet presAssocID="{DA9D76D5-41BB-46C2-8434-F3833A3EF536}" presName="parentText" presStyleLbl="node1" presStyleIdx="1" presStyleCnt="3" custScaleY="169715">
        <dgm:presLayoutVars>
          <dgm:chMax val="0"/>
          <dgm:bulletEnabled val="1"/>
        </dgm:presLayoutVars>
      </dgm:prSet>
      <dgm:spPr/>
    </dgm:pt>
    <dgm:pt modelId="{471D42B8-2EC0-4998-9231-51B70309DF96}" type="pres">
      <dgm:prSet presAssocID="{DA9D76D5-41BB-46C2-8434-F3833A3EF536}" presName="negativeSpace" presStyleCnt="0"/>
      <dgm:spPr/>
    </dgm:pt>
    <dgm:pt modelId="{61BD701C-9A79-4FB5-955E-13673F601CFA}" type="pres">
      <dgm:prSet presAssocID="{DA9D76D5-41BB-46C2-8434-F3833A3EF536}" presName="childText" presStyleLbl="conFgAcc1" presStyleIdx="1" presStyleCnt="3" custScaleX="93102">
        <dgm:presLayoutVars>
          <dgm:bulletEnabled val="1"/>
        </dgm:presLayoutVars>
      </dgm:prSet>
      <dgm:spPr>
        <a:solidFill>
          <a:schemeClr val="bg2">
            <a:lumMod val="90000"/>
            <a:alpha val="70000"/>
          </a:schemeClr>
        </a:solidFill>
      </dgm:spPr>
    </dgm:pt>
    <dgm:pt modelId="{321B0B72-D2D0-481D-AC7F-B1AD003F2D15}" type="pres">
      <dgm:prSet presAssocID="{B360FE27-623C-4F6A-9BED-D0155C353433}" presName="spaceBetweenRectangles" presStyleCnt="0"/>
      <dgm:spPr/>
    </dgm:pt>
    <dgm:pt modelId="{019C40DD-9D46-4251-BCAC-4D6B1164B05C}" type="pres">
      <dgm:prSet presAssocID="{AE7820BD-5D94-43E1-BA2E-BE71CB821E35}" presName="parentLin" presStyleCnt="0"/>
      <dgm:spPr/>
    </dgm:pt>
    <dgm:pt modelId="{B6C6798B-CC05-4744-B1E8-1E663E70812D}" type="pres">
      <dgm:prSet presAssocID="{AE7820BD-5D94-43E1-BA2E-BE71CB821E35}" presName="parentLeftMargin" presStyleLbl="node1" presStyleIdx="1" presStyleCnt="3"/>
      <dgm:spPr/>
    </dgm:pt>
    <dgm:pt modelId="{EE7EE8CA-B5DB-4A5E-BCFF-38622DE20E69}" type="pres">
      <dgm:prSet presAssocID="{AE7820BD-5D94-43E1-BA2E-BE71CB821E35}" presName="parentText" presStyleLbl="node1" presStyleIdx="2" presStyleCnt="3" custScaleY="169715">
        <dgm:presLayoutVars>
          <dgm:chMax val="0"/>
          <dgm:bulletEnabled val="1"/>
        </dgm:presLayoutVars>
      </dgm:prSet>
      <dgm:spPr/>
    </dgm:pt>
    <dgm:pt modelId="{F55A21A4-A55D-47C4-885D-08FD2AF74789}" type="pres">
      <dgm:prSet presAssocID="{AE7820BD-5D94-43E1-BA2E-BE71CB821E35}" presName="negativeSpace" presStyleCnt="0"/>
      <dgm:spPr/>
    </dgm:pt>
    <dgm:pt modelId="{A791159F-5879-454D-A827-95A9C21D7E17}" type="pres">
      <dgm:prSet presAssocID="{AE7820BD-5D94-43E1-BA2E-BE71CB821E35}" presName="childText" presStyleLbl="conFgAcc1" presStyleIdx="2" presStyleCnt="3" custScaleX="93102">
        <dgm:presLayoutVars>
          <dgm:bulletEnabled val="1"/>
        </dgm:presLayoutVars>
      </dgm:prSet>
      <dgm:spPr>
        <a:solidFill>
          <a:schemeClr val="bg2">
            <a:lumMod val="90000"/>
            <a:alpha val="70000"/>
          </a:schemeClr>
        </a:solidFill>
      </dgm:spPr>
    </dgm:pt>
  </dgm:ptLst>
  <dgm:cxnLst>
    <dgm:cxn modelId="{D85BA503-D92D-4596-8B83-52AF7B67CF28}" type="presOf" srcId="{AE7820BD-5D94-43E1-BA2E-BE71CB821E35}" destId="{EE7EE8CA-B5DB-4A5E-BCFF-38622DE20E69}" srcOrd="1" destOrd="0" presId="urn:microsoft.com/office/officeart/2005/8/layout/list1"/>
    <dgm:cxn modelId="{4E98D403-02F3-4DD0-AF20-0F6ADEC5913E}" type="presOf" srcId="{E6698D39-5673-4B69-B19F-36C8DB3DCE16}" destId="{AD518E03-54ED-45D6-AF98-7DD4E01323D6}" srcOrd="0" destOrd="0" presId="urn:microsoft.com/office/officeart/2005/8/layout/list1"/>
    <dgm:cxn modelId="{35221805-7927-4138-8C89-A6CD66AEC885}" type="presOf" srcId="{E6698D39-5673-4B69-B19F-36C8DB3DCE16}" destId="{B8393120-82D5-4DC8-8979-06EB0CC2CC82}" srcOrd="1" destOrd="0" presId="urn:microsoft.com/office/officeart/2005/8/layout/list1"/>
    <dgm:cxn modelId="{74BD2B16-4CAF-4B9B-99EC-4DB46D2DA0FA}" type="presOf" srcId="{8323747C-2095-4878-BB89-5EE52DC89FBC}" destId="{0F2E5616-CEDC-47A5-AB93-0DEB3260E047}" srcOrd="0" destOrd="0" presId="urn:microsoft.com/office/officeart/2005/8/layout/list1"/>
    <dgm:cxn modelId="{C112AD5D-353B-4A76-8012-F3D63D5EF5BA}" srcId="{8323747C-2095-4878-BB89-5EE52DC89FBC}" destId="{DA9D76D5-41BB-46C2-8434-F3833A3EF536}" srcOrd="1" destOrd="0" parTransId="{B281188E-0615-46F3-8FE5-E62538A49796}" sibTransId="{B360FE27-623C-4F6A-9BED-D0155C353433}"/>
    <dgm:cxn modelId="{A9A0104A-1898-41D7-AE0C-241111F4C05C}" type="presOf" srcId="{DA9D76D5-41BB-46C2-8434-F3833A3EF536}" destId="{DE9E7774-D863-4259-BEB9-759EE425B2EE}" srcOrd="1" destOrd="0" presId="urn:microsoft.com/office/officeart/2005/8/layout/list1"/>
    <dgm:cxn modelId="{5E2BAD89-BC75-4718-8216-E2E093FAB3F5}" srcId="{8323747C-2095-4878-BB89-5EE52DC89FBC}" destId="{E6698D39-5673-4B69-B19F-36C8DB3DCE16}" srcOrd="0" destOrd="0" parTransId="{A21FE5F6-ADCC-46A2-85E9-B2DA588D8BC9}" sibTransId="{3E444C9C-5F91-40E4-B6D1-71D856610419}"/>
    <dgm:cxn modelId="{41C0EF9B-79D0-4D65-9FEF-18790AA5A90B}" srcId="{8323747C-2095-4878-BB89-5EE52DC89FBC}" destId="{AE7820BD-5D94-43E1-BA2E-BE71CB821E35}" srcOrd="2" destOrd="0" parTransId="{52060EAC-9E27-4D2F-9B0A-BFB8A67F2142}" sibTransId="{4889605F-DF07-4886-B710-216B8A7FF0CE}"/>
    <dgm:cxn modelId="{49DB3AB8-42D5-4DD8-91CE-CEF41E84F79C}" type="presOf" srcId="{DA9D76D5-41BB-46C2-8434-F3833A3EF536}" destId="{C0661142-0ECC-42A6-BAAC-28FB94328689}" srcOrd="0" destOrd="0" presId="urn:microsoft.com/office/officeart/2005/8/layout/list1"/>
    <dgm:cxn modelId="{E2BAA6CF-9A0E-4ABC-BA35-E11AB44B7712}" type="presOf" srcId="{AE7820BD-5D94-43E1-BA2E-BE71CB821E35}" destId="{B6C6798B-CC05-4744-B1E8-1E663E70812D}" srcOrd="0" destOrd="0" presId="urn:microsoft.com/office/officeart/2005/8/layout/list1"/>
    <dgm:cxn modelId="{1EEB5FED-08A7-46BA-BC47-BB9BBA80174A}" type="presParOf" srcId="{0F2E5616-CEDC-47A5-AB93-0DEB3260E047}" destId="{EE0147E1-4A5F-4CE7-8E19-CAD69FB8ACA8}" srcOrd="0" destOrd="0" presId="urn:microsoft.com/office/officeart/2005/8/layout/list1"/>
    <dgm:cxn modelId="{5C0FB1CE-47D6-408A-9D16-75B3FEC92177}" type="presParOf" srcId="{EE0147E1-4A5F-4CE7-8E19-CAD69FB8ACA8}" destId="{AD518E03-54ED-45D6-AF98-7DD4E01323D6}" srcOrd="0" destOrd="0" presId="urn:microsoft.com/office/officeart/2005/8/layout/list1"/>
    <dgm:cxn modelId="{746C9D00-6F77-4E13-85B5-6CBC742EE7CF}" type="presParOf" srcId="{EE0147E1-4A5F-4CE7-8E19-CAD69FB8ACA8}" destId="{B8393120-82D5-4DC8-8979-06EB0CC2CC82}" srcOrd="1" destOrd="0" presId="urn:microsoft.com/office/officeart/2005/8/layout/list1"/>
    <dgm:cxn modelId="{1F5D86A4-A7F7-43C8-920A-79F47D488413}" type="presParOf" srcId="{0F2E5616-CEDC-47A5-AB93-0DEB3260E047}" destId="{0378376D-88BD-429C-982A-0798C01F92E5}" srcOrd="1" destOrd="0" presId="urn:microsoft.com/office/officeart/2005/8/layout/list1"/>
    <dgm:cxn modelId="{23336485-AB7E-40DA-8CE6-09C391AE8DCA}" type="presParOf" srcId="{0F2E5616-CEDC-47A5-AB93-0DEB3260E047}" destId="{42849D8B-8991-48D2-9A68-301B4C0010CE}" srcOrd="2" destOrd="0" presId="urn:microsoft.com/office/officeart/2005/8/layout/list1"/>
    <dgm:cxn modelId="{D96B63A4-DAD9-46A0-94B8-76F23A537680}" type="presParOf" srcId="{0F2E5616-CEDC-47A5-AB93-0DEB3260E047}" destId="{B673FB81-62BA-48DC-88F2-92033E83003E}" srcOrd="3" destOrd="0" presId="urn:microsoft.com/office/officeart/2005/8/layout/list1"/>
    <dgm:cxn modelId="{E7E09E7B-97A0-41F0-A79A-817374BA304A}" type="presParOf" srcId="{0F2E5616-CEDC-47A5-AB93-0DEB3260E047}" destId="{C6EED87A-87C8-4626-9720-338961D062B5}" srcOrd="4" destOrd="0" presId="urn:microsoft.com/office/officeart/2005/8/layout/list1"/>
    <dgm:cxn modelId="{E255EEDE-4888-4C82-98E7-46E5C9F481B7}" type="presParOf" srcId="{C6EED87A-87C8-4626-9720-338961D062B5}" destId="{C0661142-0ECC-42A6-BAAC-28FB94328689}" srcOrd="0" destOrd="0" presId="urn:microsoft.com/office/officeart/2005/8/layout/list1"/>
    <dgm:cxn modelId="{A4C6B56A-2792-442B-BFE2-034EF970FE90}" type="presParOf" srcId="{C6EED87A-87C8-4626-9720-338961D062B5}" destId="{DE9E7774-D863-4259-BEB9-759EE425B2EE}" srcOrd="1" destOrd="0" presId="urn:microsoft.com/office/officeart/2005/8/layout/list1"/>
    <dgm:cxn modelId="{A4AE9BB6-F9EA-45C0-8038-27FAE25C9A72}" type="presParOf" srcId="{0F2E5616-CEDC-47A5-AB93-0DEB3260E047}" destId="{471D42B8-2EC0-4998-9231-51B70309DF96}" srcOrd="5" destOrd="0" presId="urn:microsoft.com/office/officeart/2005/8/layout/list1"/>
    <dgm:cxn modelId="{036DEFC2-0FD0-46A6-8A06-8BDD2F9DAF26}" type="presParOf" srcId="{0F2E5616-CEDC-47A5-AB93-0DEB3260E047}" destId="{61BD701C-9A79-4FB5-955E-13673F601CFA}" srcOrd="6" destOrd="0" presId="urn:microsoft.com/office/officeart/2005/8/layout/list1"/>
    <dgm:cxn modelId="{32606D41-74E5-4E48-8362-A132EED6DD83}" type="presParOf" srcId="{0F2E5616-CEDC-47A5-AB93-0DEB3260E047}" destId="{321B0B72-D2D0-481D-AC7F-B1AD003F2D15}" srcOrd="7" destOrd="0" presId="urn:microsoft.com/office/officeart/2005/8/layout/list1"/>
    <dgm:cxn modelId="{ECB48045-2C90-4C3C-8F3A-1E87988047AA}" type="presParOf" srcId="{0F2E5616-CEDC-47A5-AB93-0DEB3260E047}" destId="{019C40DD-9D46-4251-BCAC-4D6B1164B05C}" srcOrd="8" destOrd="0" presId="urn:microsoft.com/office/officeart/2005/8/layout/list1"/>
    <dgm:cxn modelId="{56496AA2-B3DD-4EA2-85C4-0652285E0F06}" type="presParOf" srcId="{019C40DD-9D46-4251-BCAC-4D6B1164B05C}" destId="{B6C6798B-CC05-4744-B1E8-1E663E70812D}" srcOrd="0" destOrd="0" presId="urn:microsoft.com/office/officeart/2005/8/layout/list1"/>
    <dgm:cxn modelId="{F565EB0C-DCB4-40A3-96DD-6D3E3D65DC24}" type="presParOf" srcId="{019C40DD-9D46-4251-BCAC-4D6B1164B05C}" destId="{EE7EE8CA-B5DB-4A5E-BCFF-38622DE20E69}" srcOrd="1" destOrd="0" presId="urn:microsoft.com/office/officeart/2005/8/layout/list1"/>
    <dgm:cxn modelId="{AEBD2110-ECA4-4FC3-89F0-9B22443AE475}" type="presParOf" srcId="{0F2E5616-CEDC-47A5-AB93-0DEB3260E047}" destId="{F55A21A4-A55D-47C4-885D-08FD2AF74789}" srcOrd="9" destOrd="0" presId="urn:microsoft.com/office/officeart/2005/8/layout/list1"/>
    <dgm:cxn modelId="{D95713B4-B499-4918-BF94-4FE39E6D54A1}" type="presParOf" srcId="{0F2E5616-CEDC-47A5-AB93-0DEB3260E047}" destId="{A791159F-5879-454D-A827-95A9C21D7E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095A9E-4531-4D51-8E64-6C5400F06D22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150"/>
        </a:p>
      </dgm:t>
    </dgm:pt>
    <dgm:pt modelId="{A33726FE-6E0C-4F06-953F-665D5B1A337D}">
      <dgm:prSet phldrT="[Text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  <a:softEdge rad="12700"/>
        </a:effectLst>
      </dgm:spPr>
      <dgm:t>
        <a:bodyPr/>
        <a:lstStyle/>
        <a:p>
          <a:r>
            <a:rPr lang="el-GR" sz="4000" dirty="0">
              <a:ln>
                <a:noFill/>
              </a:ln>
              <a:solidFill>
                <a:schemeClr val="tx1"/>
              </a:solidFill>
            </a:rPr>
            <a:t>Πεδία Εφαρμογής</a:t>
          </a:r>
          <a:endParaRPr lang="en-150" sz="4000" dirty="0">
            <a:ln>
              <a:noFill/>
            </a:ln>
            <a:solidFill>
              <a:schemeClr val="tx1"/>
            </a:solidFill>
          </a:endParaRPr>
        </a:p>
      </dgm:t>
    </dgm:pt>
    <dgm:pt modelId="{109FE294-8B2D-48BF-9E6D-6A34304759A6}" type="parTrans" cxnId="{3C993822-F63C-4649-B52E-598A9264A72B}">
      <dgm:prSet/>
      <dgm:spPr/>
      <dgm:t>
        <a:bodyPr/>
        <a:lstStyle/>
        <a:p>
          <a:endParaRPr lang="en-150"/>
        </a:p>
      </dgm:t>
    </dgm:pt>
    <dgm:pt modelId="{FBF889BD-CFAC-462F-A32E-026CDA6A698D}" type="sibTrans" cxnId="{3C993822-F63C-4649-B52E-598A9264A72B}">
      <dgm:prSet/>
      <dgm:spPr/>
      <dgm:t>
        <a:bodyPr/>
        <a:lstStyle/>
        <a:p>
          <a:endParaRPr lang="en-150"/>
        </a:p>
      </dgm:t>
    </dgm:pt>
    <dgm:pt modelId="{3763AD01-F43D-432E-BEF4-CC9510031837}">
      <dgm:prSet phldrT="[Text]"/>
      <dgm:spPr>
        <a:solidFill>
          <a:schemeClr val="bg2">
            <a:lumMod val="5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  <a:softEdge rad="12700"/>
        </a:effectLst>
      </dgm:spPr>
      <dgm:t>
        <a:bodyPr/>
        <a:lstStyle/>
        <a:p>
          <a:r>
            <a:rPr lang="en-US" dirty="0"/>
            <a:t>Smart transportation</a:t>
          </a:r>
          <a:r>
            <a:rPr lang="el-GR" dirty="0"/>
            <a:t> (έξυπνες μεταφορές)</a:t>
          </a:r>
          <a:endParaRPr lang="en-150" dirty="0"/>
        </a:p>
      </dgm:t>
    </dgm:pt>
    <dgm:pt modelId="{C53E9E67-3350-4072-B6E8-41C6032DAC08}" type="parTrans" cxnId="{843A0300-E28E-4A04-AB9E-B0195A783588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28575" cap="flat" cmpd="sng" algn="ctr">
          <a:solidFill>
            <a:schemeClr val="dk1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endParaRPr lang="en-150"/>
        </a:p>
      </dgm:t>
    </dgm:pt>
    <dgm:pt modelId="{37ADADE1-FC2E-415F-8CB0-5133AED1EB8E}" type="sibTrans" cxnId="{843A0300-E28E-4A04-AB9E-B0195A783588}">
      <dgm:prSet/>
      <dgm:spPr/>
      <dgm:t>
        <a:bodyPr/>
        <a:lstStyle/>
        <a:p>
          <a:endParaRPr lang="en-150"/>
        </a:p>
      </dgm:t>
    </dgm:pt>
    <dgm:pt modelId="{27DEBCF0-2B97-413E-8FAE-DBFF5E8D5F99}">
      <dgm:prSet phldrT="[Text]"/>
      <dgm:spPr>
        <a:solidFill>
          <a:schemeClr val="bg2">
            <a:lumMod val="5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  <a:softEdge rad="12700"/>
        </a:effectLst>
      </dgm:spPr>
      <dgm:t>
        <a:bodyPr/>
        <a:lstStyle/>
        <a:p>
          <a:r>
            <a:rPr lang="en-US" dirty="0"/>
            <a:t>Logistics</a:t>
          </a:r>
          <a:endParaRPr lang="en-150" dirty="0"/>
        </a:p>
      </dgm:t>
    </dgm:pt>
    <dgm:pt modelId="{C78450FC-6C95-4925-B457-6209DC7DA835}" type="parTrans" cxnId="{0A05022B-EA34-4825-990A-25B7CC6473DE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28575" cap="flat" cmpd="sng" algn="ctr">
          <a:solidFill>
            <a:schemeClr val="dk1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endParaRPr lang="en-150"/>
        </a:p>
      </dgm:t>
    </dgm:pt>
    <dgm:pt modelId="{E7C46B4C-C0DA-4DD7-96EE-AE3A1C87EF18}" type="sibTrans" cxnId="{0A05022B-EA34-4825-990A-25B7CC6473DE}">
      <dgm:prSet/>
      <dgm:spPr/>
      <dgm:t>
        <a:bodyPr/>
        <a:lstStyle/>
        <a:p>
          <a:endParaRPr lang="en-150"/>
        </a:p>
      </dgm:t>
    </dgm:pt>
    <dgm:pt modelId="{E5BDD8FB-B17A-445B-812A-4B9F6A808376}" type="pres">
      <dgm:prSet presAssocID="{85095A9E-4531-4D51-8E64-6C5400F06D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D766DD-2FA3-46CB-86BB-5257F6B2F7A3}" type="pres">
      <dgm:prSet presAssocID="{A33726FE-6E0C-4F06-953F-665D5B1A337D}" presName="hierRoot1" presStyleCnt="0">
        <dgm:presLayoutVars>
          <dgm:hierBranch val="init"/>
        </dgm:presLayoutVars>
      </dgm:prSet>
      <dgm:spPr/>
    </dgm:pt>
    <dgm:pt modelId="{2FC5399E-D156-4713-93FC-F59A5CB24861}" type="pres">
      <dgm:prSet presAssocID="{A33726FE-6E0C-4F06-953F-665D5B1A337D}" presName="rootComposite1" presStyleCnt="0"/>
      <dgm:spPr/>
    </dgm:pt>
    <dgm:pt modelId="{547750F2-0CAB-4B02-9341-3447F781B7D6}" type="pres">
      <dgm:prSet presAssocID="{A33726FE-6E0C-4F06-953F-665D5B1A337D}" presName="rootText1" presStyleLbl="node0" presStyleIdx="0" presStyleCnt="1">
        <dgm:presLayoutVars>
          <dgm:chPref val="3"/>
        </dgm:presLayoutVars>
      </dgm:prSet>
      <dgm:spPr/>
    </dgm:pt>
    <dgm:pt modelId="{DBDC50E4-16CE-494A-B9E8-C4FCFB2197E0}" type="pres">
      <dgm:prSet presAssocID="{A33726FE-6E0C-4F06-953F-665D5B1A337D}" presName="rootConnector1" presStyleLbl="node1" presStyleIdx="0" presStyleCnt="0"/>
      <dgm:spPr/>
    </dgm:pt>
    <dgm:pt modelId="{40F13023-4AF3-4BDB-A21F-244738B76451}" type="pres">
      <dgm:prSet presAssocID="{A33726FE-6E0C-4F06-953F-665D5B1A337D}" presName="hierChild2" presStyleCnt="0"/>
      <dgm:spPr/>
    </dgm:pt>
    <dgm:pt modelId="{D81A0E9D-518A-4ABD-892B-BFBD642B0432}" type="pres">
      <dgm:prSet presAssocID="{C53E9E67-3350-4072-B6E8-41C6032DAC08}" presName="Name37" presStyleLbl="parChTrans1D2" presStyleIdx="0" presStyleCnt="2"/>
      <dgm:spPr/>
    </dgm:pt>
    <dgm:pt modelId="{50907655-3A91-4BB7-90B9-4432D5286BC9}" type="pres">
      <dgm:prSet presAssocID="{3763AD01-F43D-432E-BEF4-CC9510031837}" presName="hierRoot2" presStyleCnt="0">
        <dgm:presLayoutVars>
          <dgm:hierBranch val="init"/>
        </dgm:presLayoutVars>
      </dgm:prSet>
      <dgm:spPr/>
    </dgm:pt>
    <dgm:pt modelId="{39DACB00-F17C-4AC2-AF44-D34E7CFAC85E}" type="pres">
      <dgm:prSet presAssocID="{3763AD01-F43D-432E-BEF4-CC9510031837}" presName="rootComposite" presStyleCnt="0"/>
      <dgm:spPr/>
    </dgm:pt>
    <dgm:pt modelId="{85B07065-06DD-4097-BFF1-DBF218C6F617}" type="pres">
      <dgm:prSet presAssocID="{3763AD01-F43D-432E-BEF4-CC9510031837}" presName="rootText" presStyleLbl="node2" presStyleIdx="0" presStyleCnt="2">
        <dgm:presLayoutVars>
          <dgm:chPref val="3"/>
        </dgm:presLayoutVars>
      </dgm:prSet>
      <dgm:spPr/>
    </dgm:pt>
    <dgm:pt modelId="{29F1896C-746D-42C9-A856-59C5F3553A07}" type="pres">
      <dgm:prSet presAssocID="{3763AD01-F43D-432E-BEF4-CC9510031837}" presName="rootConnector" presStyleLbl="node2" presStyleIdx="0" presStyleCnt="2"/>
      <dgm:spPr/>
    </dgm:pt>
    <dgm:pt modelId="{2E2D4763-E5F8-432F-B6E0-6E23138EEF12}" type="pres">
      <dgm:prSet presAssocID="{3763AD01-F43D-432E-BEF4-CC9510031837}" presName="hierChild4" presStyleCnt="0"/>
      <dgm:spPr/>
    </dgm:pt>
    <dgm:pt modelId="{2C102306-B257-4614-8B08-04A83D388A5F}" type="pres">
      <dgm:prSet presAssocID="{3763AD01-F43D-432E-BEF4-CC9510031837}" presName="hierChild5" presStyleCnt="0"/>
      <dgm:spPr/>
    </dgm:pt>
    <dgm:pt modelId="{A1D07C83-E8D4-49CF-B59A-E89D55BCC146}" type="pres">
      <dgm:prSet presAssocID="{C78450FC-6C95-4925-B457-6209DC7DA835}" presName="Name37" presStyleLbl="parChTrans1D2" presStyleIdx="1" presStyleCnt="2"/>
      <dgm:spPr/>
    </dgm:pt>
    <dgm:pt modelId="{60CDEF9A-393C-4925-A617-1147CBCB3FE8}" type="pres">
      <dgm:prSet presAssocID="{27DEBCF0-2B97-413E-8FAE-DBFF5E8D5F99}" presName="hierRoot2" presStyleCnt="0">
        <dgm:presLayoutVars>
          <dgm:hierBranch val="init"/>
        </dgm:presLayoutVars>
      </dgm:prSet>
      <dgm:spPr/>
    </dgm:pt>
    <dgm:pt modelId="{E7C5FD7A-6A61-4EB7-B06F-9DDB603D0B9A}" type="pres">
      <dgm:prSet presAssocID="{27DEBCF0-2B97-413E-8FAE-DBFF5E8D5F99}" presName="rootComposite" presStyleCnt="0"/>
      <dgm:spPr/>
    </dgm:pt>
    <dgm:pt modelId="{D8F06DF7-C8F1-42AF-8A4D-50D8D704A027}" type="pres">
      <dgm:prSet presAssocID="{27DEBCF0-2B97-413E-8FAE-DBFF5E8D5F99}" presName="rootText" presStyleLbl="node2" presStyleIdx="1" presStyleCnt="2">
        <dgm:presLayoutVars>
          <dgm:chPref val="3"/>
        </dgm:presLayoutVars>
      </dgm:prSet>
      <dgm:spPr/>
    </dgm:pt>
    <dgm:pt modelId="{3A28065F-5B70-46AC-9D2C-A484623C334C}" type="pres">
      <dgm:prSet presAssocID="{27DEBCF0-2B97-413E-8FAE-DBFF5E8D5F99}" presName="rootConnector" presStyleLbl="node2" presStyleIdx="1" presStyleCnt="2"/>
      <dgm:spPr/>
    </dgm:pt>
    <dgm:pt modelId="{F7380962-5875-48B5-9A03-CDDAE2B75B13}" type="pres">
      <dgm:prSet presAssocID="{27DEBCF0-2B97-413E-8FAE-DBFF5E8D5F99}" presName="hierChild4" presStyleCnt="0"/>
      <dgm:spPr/>
    </dgm:pt>
    <dgm:pt modelId="{8963B6F2-B983-42B0-98B9-6676A6EABFE8}" type="pres">
      <dgm:prSet presAssocID="{27DEBCF0-2B97-413E-8FAE-DBFF5E8D5F99}" presName="hierChild5" presStyleCnt="0"/>
      <dgm:spPr/>
    </dgm:pt>
    <dgm:pt modelId="{ABD761E4-9D16-4B4B-B66D-4DA3DFACA61A}" type="pres">
      <dgm:prSet presAssocID="{A33726FE-6E0C-4F06-953F-665D5B1A337D}" presName="hierChild3" presStyleCnt="0"/>
      <dgm:spPr/>
    </dgm:pt>
  </dgm:ptLst>
  <dgm:cxnLst>
    <dgm:cxn modelId="{843A0300-E28E-4A04-AB9E-B0195A783588}" srcId="{A33726FE-6E0C-4F06-953F-665D5B1A337D}" destId="{3763AD01-F43D-432E-BEF4-CC9510031837}" srcOrd="0" destOrd="0" parTransId="{C53E9E67-3350-4072-B6E8-41C6032DAC08}" sibTransId="{37ADADE1-FC2E-415F-8CB0-5133AED1EB8E}"/>
    <dgm:cxn modelId="{F9F5BF01-1277-42A6-9916-B20192B0B926}" type="presOf" srcId="{C53E9E67-3350-4072-B6E8-41C6032DAC08}" destId="{D81A0E9D-518A-4ABD-892B-BFBD642B0432}" srcOrd="0" destOrd="0" presId="urn:microsoft.com/office/officeart/2005/8/layout/orgChart1"/>
    <dgm:cxn modelId="{02FEC708-41D8-4C3A-B55A-12ADE183D441}" type="presOf" srcId="{3763AD01-F43D-432E-BEF4-CC9510031837}" destId="{85B07065-06DD-4097-BFF1-DBF218C6F617}" srcOrd="0" destOrd="0" presId="urn:microsoft.com/office/officeart/2005/8/layout/orgChart1"/>
    <dgm:cxn modelId="{39BD7A19-DD73-4ADA-AA6C-3F49C558C2CC}" type="presOf" srcId="{A33726FE-6E0C-4F06-953F-665D5B1A337D}" destId="{DBDC50E4-16CE-494A-B9E8-C4FCFB2197E0}" srcOrd="1" destOrd="0" presId="urn:microsoft.com/office/officeart/2005/8/layout/orgChart1"/>
    <dgm:cxn modelId="{3C993822-F63C-4649-B52E-598A9264A72B}" srcId="{85095A9E-4531-4D51-8E64-6C5400F06D22}" destId="{A33726FE-6E0C-4F06-953F-665D5B1A337D}" srcOrd="0" destOrd="0" parTransId="{109FE294-8B2D-48BF-9E6D-6A34304759A6}" sibTransId="{FBF889BD-CFAC-462F-A32E-026CDA6A698D}"/>
    <dgm:cxn modelId="{0A05022B-EA34-4825-990A-25B7CC6473DE}" srcId="{A33726FE-6E0C-4F06-953F-665D5B1A337D}" destId="{27DEBCF0-2B97-413E-8FAE-DBFF5E8D5F99}" srcOrd="1" destOrd="0" parTransId="{C78450FC-6C95-4925-B457-6209DC7DA835}" sibTransId="{E7C46B4C-C0DA-4DD7-96EE-AE3A1C87EF18}"/>
    <dgm:cxn modelId="{9C02413E-A3AC-46EC-A1A0-C34B16D02961}" type="presOf" srcId="{C78450FC-6C95-4925-B457-6209DC7DA835}" destId="{A1D07C83-E8D4-49CF-B59A-E89D55BCC146}" srcOrd="0" destOrd="0" presId="urn:microsoft.com/office/officeart/2005/8/layout/orgChart1"/>
    <dgm:cxn modelId="{0BFD5465-E0F5-4765-A9BB-B8E7CC40A5FF}" type="presOf" srcId="{27DEBCF0-2B97-413E-8FAE-DBFF5E8D5F99}" destId="{3A28065F-5B70-46AC-9D2C-A484623C334C}" srcOrd="1" destOrd="0" presId="urn:microsoft.com/office/officeart/2005/8/layout/orgChart1"/>
    <dgm:cxn modelId="{A7EDF969-B7DA-424D-B0D2-1B7055C7AA1A}" type="presOf" srcId="{85095A9E-4531-4D51-8E64-6C5400F06D22}" destId="{E5BDD8FB-B17A-445B-812A-4B9F6A808376}" srcOrd="0" destOrd="0" presId="urn:microsoft.com/office/officeart/2005/8/layout/orgChart1"/>
    <dgm:cxn modelId="{403FE874-D85F-4261-B1CC-DA8105C6BC0E}" type="presOf" srcId="{A33726FE-6E0C-4F06-953F-665D5B1A337D}" destId="{547750F2-0CAB-4B02-9341-3447F781B7D6}" srcOrd="0" destOrd="0" presId="urn:microsoft.com/office/officeart/2005/8/layout/orgChart1"/>
    <dgm:cxn modelId="{380B6A93-51AC-4722-8BE5-DCC82F608BB0}" type="presOf" srcId="{27DEBCF0-2B97-413E-8FAE-DBFF5E8D5F99}" destId="{D8F06DF7-C8F1-42AF-8A4D-50D8D704A027}" srcOrd="0" destOrd="0" presId="urn:microsoft.com/office/officeart/2005/8/layout/orgChart1"/>
    <dgm:cxn modelId="{0F53DDBD-BBB1-4B70-9FD1-6125C86133DB}" type="presOf" srcId="{3763AD01-F43D-432E-BEF4-CC9510031837}" destId="{29F1896C-746D-42C9-A856-59C5F3553A07}" srcOrd="1" destOrd="0" presId="urn:microsoft.com/office/officeart/2005/8/layout/orgChart1"/>
    <dgm:cxn modelId="{1C799ACD-6C24-4540-9CDD-290DF996EC22}" type="presParOf" srcId="{E5BDD8FB-B17A-445B-812A-4B9F6A808376}" destId="{B9D766DD-2FA3-46CB-86BB-5257F6B2F7A3}" srcOrd="0" destOrd="0" presId="urn:microsoft.com/office/officeart/2005/8/layout/orgChart1"/>
    <dgm:cxn modelId="{02A1FB40-A639-4339-A8C1-681DEB1D704A}" type="presParOf" srcId="{B9D766DD-2FA3-46CB-86BB-5257F6B2F7A3}" destId="{2FC5399E-D156-4713-93FC-F59A5CB24861}" srcOrd="0" destOrd="0" presId="urn:microsoft.com/office/officeart/2005/8/layout/orgChart1"/>
    <dgm:cxn modelId="{5F5B1B19-B9E8-4294-A318-C0ABBB6303AB}" type="presParOf" srcId="{2FC5399E-D156-4713-93FC-F59A5CB24861}" destId="{547750F2-0CAB-4B02-9341-3447F781B7D6}" srcOrd="0" destOrd="0" presId="urn:microsoft.com/office/officeart/2005/8/layout/orgChart1"/>
    <dgm:cxn modelId="{994C13CE-4B3F-431E-A763-959D0F032199}" type="presParOf" srcId="{2FC5399E-D156-4713-93FC-F59A5CB24861}" destId="{DBDC50E4-16CE-494A-B9E8-C4FCFB2197E0}" srcOrd="1" destOrd="0" presId="urn:microsoft.com/office/officeart/2005/8/layout/orgChart1"/>
    <dgm:cxn modelId="{9599F4EE-CE9F-437E-9929-6C1A3040C6A5}" type="presParOf" srcId="{B9D766DD-2FA3-46CB-86BB-5257F6B2F7A3}" destId="{40F13023-4AF3-4BDB-A21F-244738B76451}" srcOrd="1" destOrd="0" presId="urn:microsoft.com/office/officeart/2005/8/layout/orgChart1"/>
    <dgm:cxn modelId="{9B99D6E6-A688-4710-A5F6-479D33B1E80B}" type="presParOf" srcId="{40F13023-4AF3-4BDB-A21F-244738B76451}" destId="{D81A0E9D-518A-4ABD-892B-BFBD642B0432}" srcOrd="0" destOrd="0" presId="urn:microsoft.com/office/officeart/2005/8/layout/orgChart1"/>
    <dgm:cxn modelId="{83703094-5501-4A64-971F-03D14CDF11FA}" type="presParOf" srcId="{40F13023-4AF3-4BDB-A21F-244738B76451}" destId="{50907655-3A91-4BB7-90B9-4432D5286BC9}" srcOrd="1" destOrd="0" presId="urn:microsoft.com/office/officeart/2005/8/layout/orgChart1"/>
    <dgm:cxn modelId="{3FC0DF2F-2897-45DC-ABB2-89E44EAC9E86}" type="presParOf" srcId="{50907655-3A91-4BB7-90B9-4432D5286BC9}" destId="{39DACB00-F17C-4AC2-AF44-D34E7CFAC85E}" srcOrd="0" destOrd="0" presId="urn:microsoft.com/office/officeart/2005/8/layout/orgChart1"/>
    <dgm:cxn modelId="{F16AB5F9-18D6-4A32-AB82-97FB469B0F6F}" type="presParOf" srcId="{39DACB00-F17C-4AC2-AF44-D34E7CFAC85E}" destId="{85B07065-06DD-4097-BFF1-DBF218C6F617}" srcOrd="0" destOrd="0" presId="urn:microsoft.com/office/officeart/2005/8/layout/orgChart1"/>
    <dgm:cxn modelId="{363349F3-9348-4CB2-B60D-8745875832C6}" type="presParOf" srcId="{39DACB00-F17C-4AC2-AF44-D34E7CFAC85E}" destId="{29F1896C-746D-42C9-A856-59C5F3553A07}" srcOrd="1" destOrd="0" presId="urn:microsoft.com/office/officeart/2005/8/layout/orgChart1"/>
    <dgm:cxn modelId="{C4088DAE-7ABE-4805-B2DF-6CD35AC4D531}" type="presParOf" srcId="{50907655-3A91-4BB7-90B9-4432D5286BC9}" destId="{2E2D4763-E5F8-432F-B6E0-6E23138EEF12}" srcOrd="1" destOrd="0" presId="urn:microsoft.com/office/officeart/2005/8/layout/orgChart1"/>
    <dgm:cxn modelId="{D5D95CB3-037C-49DA-96BD-32DAC23A44EB}" type="presParOf" srcId="{50907655-3A91-4BB7-90B9-4432D5286BC9}" destId="{2C102306-B257-4614-8B08-04A83D388A5F}" srcOrd="2" destOrd="0" presId="urn:microsoft.com/office/officeart/2005/8/layout/orgChart1"/>
    <dgm:cxn modelId="{DCCCE87E-B140-4717-8F7C-86E1CFE232F6}" type="presParOf" srcId="{40F13023-4AF3-4BDB-A21F-244738B76451}" destId="{A1D07C83-E8D4-49CF-B59A-E89D55BCC146}" srcOrd="2" destOrd="0" presId="urn:microsoft.com/office/officeart/2005/8/layout/orgChart1"/>
    <dgm:cxn modelId="{07DF3CB4-0A1A-4A69-AEFE-7E20F2AE5957}" type="presParOf" srcId="{40F13023-4AF3-4BDB-A21F-244738B76451}" destId="{60CDEF9A-393C-4925-A617-1147CBCB3FE8}" srcOrd="3" destOrd="0" presId="urn:microsoft.com/office/officeart/2005/8/layout/orgChart1"/>
    <dgm:cxn modelId="{EBA3D364-9FCE-44FC-9AA8-2275754BF203}" type="presParOf" srcId="{60CDEF9A-393C-4925-A617-1147CBCB3FE8}" destId="{E7C5FD7A-6A61-4EB7-B06F-9DDB603D0B9A}" srcOrd="0" destOrd="0" presId="urn:microsoft.com/office/officeart/2005/8/layout/orgChart1"/>
    <dgm:cxn modelId="{14D73088-EF24-487A-9369-37036A00D7C6}" type="presParOf" srcId="{E7C5FD7A-6A61-4EB7-B06F-9DDB603D0B9A}" destId="{D8F06DF7-C8F1-42AF-8A4D-50D8D704A027}" srcOrd="0" destOrd="0" presId="urn:microsoft.com/office/officeart/2005/8/layout/orgChart1"/>
    <dgm:cxn modelId="{6D0860FE-47D6-4AA6-9084-282637FF6F8F}" type="presParOf" srcId="{E7C5FD7A-6A61-4EB7-B06F-9DDB603D0B9A}" destId="{3A28065F-5B70-46AC-9D2C-A484623C334C}" srcOrd="1" destOrd="0" presId="urn:microsoft.com/office/officeart/2005/8/layout/orgChart1"/>
    <dgm:cxn modelId="{AA40C13F-B14E-4E65-B963-CBDD5B7D04E1}" type="presParOf" srcId="{60CDEF9A-393C-4925-A617-1147CBCB3FE8}" destId="{F7380962-5875-48B5-9A03-CDDAE2B75B13}" srcOrd="1" destOrd="0" presId="urn:microsoft.com/office/officeart/2005/8/layout/orgChart1"/>
    <dgm:cxn modelId="{C852F332-068A-4F9E-A7C9-773D58ED9EF2}" type="presParOf" srcId="{60CDEF9A-393C-4925-A617-1147CBCB3FE8}" destId="{8963B6F2-B983-42B0-98B9-6676A6EABFE8}" srcOrd="2" destOrd="0" presId="urn:microsoft.com/office/officeart/2005/8/layout/orgChart1"/>
    <dgm:cxn modelId="{B4BB6C58-D010-45CA-970F-55B396D627A3}" type="presParOf" srcId="{B9D766DD-2FA3-46CB-86BB-5257F6B2F7A3}" destId="{ABD761E4-9D16-4B4B-B66D-4DA3DFACA6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49D8B-8991-48D2-9A68-301B4C0010CE}">
      <dsp:nvSpPr>
        <dsp:cNvPr id="0" name=""/>
        <dsp:cNvSpPr/>
      </dsp:nvSpPr>
      <dsp:spPr>
        <a:xfrm>
          <a:off x="0" y="853761"/>
          <a:ext cx="7235793" cy="579600"/>
        </a:xfrm>
        <a:prstGeom prst="rect">
          <a:avLst/>
        </a:prstGeom>
        <a:solidFill>
          <a:schemeClr val="bg2">
            <a:lumMod val="90000"/>
            <a:alpha val="7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93120-82D5-4DC8-8979-06EB0CC2CC82}">
      <dsp:nvSpPr>
        <dsp:cNvPr id="0" name=""/>
        <dsp:cNvSpPr/>
      </dsp:nvSpPr>
      <dsp:spPr>
        <a:xfrm>
          <a:off x="388620" y="42750"/>
          <a:ext cx="5440680" cy="1150490"/>
        </a:xfrm>
        <a:prstGeom prst="roundRect">
          <a:avLst/>
        </a:prstGeom>
        <a:solidFill>
          <a:schemeClr val="tx2">
            <a:lumMod val="25000"/>
            <a:lumOff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Μείωση μετάδοσης ακατέργαστων δεδομένων</a:t>
          </a:r>
          <a:endParaRPr lang="en-150" sz="2000" kern="1200" dirty="0"/>
        </a:p>
      </dsp:txBody>
      <dsp:txXfrm>
        <a:off x="444782" y="98912"/>
        <a:ext cx="5328356" cy="1038166"/>
      </dsp:txXfrm>
    </dsp:sp>
    <dsp:sp modelId="{61BD701C-9A79-4FB5-955E-13673F601CFA}">
      <dsp:nvSpPr>
        <dsp:cNvPr id="0" name=""/>
        <dsp:cNvSpPr/>
      </dsp:nvSpPr>
      <dsp:spPr>
        <a:xfrm>
          <a:off x="0" y="2370377"/>
          <a:ext cx="7236259" cy="579600"/>
        </a:xfrm>
        <a:prstGeom prst="rect">
          <a:avLst/>
        </a:prstGeom>
        <a:solidFill>
          <a:schemeClr val="bg2">
            <a:lumMod val="90000"/>
            <a:alpha val="7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E7774-D863-4259-BEB9-759EE425B2EE}">
      <dsp:nvSpPr>
        <dsp:cNvPr id="0" name=""/>
        <dsp:cNvSpPr/>
      </dsp:nvSpPr>
      <dsp:spPr>
        <a:xfrm>
          <a:off x="388620" y="1557561"/>
          <a:ext cx="5440680" cy="1152296"/>
        </a:xfrm>
        <a:prstGeom prst="roundRect">
          <a:avLst/>
        </a:prstGeom>
        <a:solidFill>
          <a:schemeClr val="tx2">
            <a:lumMod val="50000"/>
            <a:lumOff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Μείωση ενεργειακής κατανάλωσης και του υπολογιστικού κόστους</a:t>
          </a:r>
          <a:endParaRPr lang="en-150" sz="2000" kern="1200" dirty="0"/>
        </a:p>
      </dsp:txBody>
      <dsp:txXfrm>
        <a:off x="444870" y="1613811"/>
        <a:ext cx="5328180" cy="1039796"/>
      </dsp:txXfrm>
    </dsp:sp>
    <dsp:sp modelId="{A791159F-5879-454D-A827-95A9C21D7E17}">
      <dsp:nvSpPr>
        <dsp:cNvPr id="0" name=""/>
        <dsp:cNvSpPr/>
      </dsp:nvSpPr>
      <dsp:spPr>
        <a:xfrm>
          <a:off x="0" y="3886994"/>
          <a:ext cx="7236259" cy="579600"/>
        </a:xfrm>
        <a:prstGeom prst="rect">
          <a:avLst/>
        </a:prstGeom>
        <a:solidFill>
          <a:schemeClr val="bg2">
            <a:lumMod val="90000"/>
            <a:alpha val="7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EE8CA-B5DB-4A5E-BCFF-38622DE20E69}">
      <dsp:nvSpPr>
        <dsp:cNvPr id="0" name=""/>
        <dsp:cNvSpPr/>
      </dsp:nvSpPr>
      <dsp:spPr>
        <a:xfrm>
          <a:off x="388620" y="3074177"/>
          <a:ext cx="5440680" cy="1152296"/>
        </a:xfrm>
        <a:prstGeom prst="roundRect">
          <a:avLst/>
        </a:prstGeom>
        <a:solidFill>
          <a:schemeClr val="tx2">
            <a:lumMod val="75000"/>
            <a:lumOff val="2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Διασφάλιση ιδιωτικότητας και ασφάλειας των δεδομένων</a:t>
          </a:r>
          <a:endParaRPr lang="en-150" sz="2000" kern="1200" dirty="0"/>
        </a:p>
      </dsp:txBody>
      <dsp:txXfrm>
        <a:off x="444870" y="3130427"/>
        <a:ext cx="5328180" cy="1039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07C83-E8D4-49CF-B59A-E89D55BCC146}">
      <dsp:nvSpPr>
        <dsp:cNvPr id="0" name=""/>
        <dsp:cNvSpPr/>
      </dsp:nvSpPr>
      <dsp:spPr>
        <a:xfrm>
          <a:off x="4064000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85"/>
              </a:lnTo>
              <a:lnTo>
                <a:pt x="2224013" y="385985"/>
              </a:lnTo>
              <a:lnTo>
                <a:pt x="2224013" y="771971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81A0E9D-518A-4ABD-892B-BFBD642B0432}">
      <dsp:nvSpPr>
        <dsp:cNvPr id="0" name=""/>
        <dsp:cNvSpPr/>
      </dsp:nvSpPr>
      <dsp:spPr>
        <a:xfrm>
          <a:off x="1839986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2224013" y="0"/>
              </a:moveTo>
              <a:lnTo>
                <a:pt x="2224013" y="385985"/>
              </a:lnTo>
              <a:lnTo>
                <a:pt x="0" y="385985"/>
              </a:lnTo>
              <a:lnTo>
                <a:pt x="0" y="771971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47750F2-0CAB-4B02-9341-3447F781B7D6}">
      <dsp:nvSpPr>
        <dsp:cNvPr id="0" name=""/>
        <dsp:cNvSpPr/>
      </dsp:nvSpPr>
      <dsp:spPr>
        <a:xfrm>
          <a:off x="2225972" y="485320"/>
          <a:ext cx="3676054" cy="183802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kern="1200" dirty="0">
              <a:ln>
                <a:noFill/>
              </a:ln>
              <a:solidFill>
                <a:schemeClr val="tx1"/>
              </a:solidFill>
            </a:rPr>
            <a:t>Πεδία Εφαρμογής</a:t>
          </a:r>
          <a:endParaRPr lang="en-150" sz="40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2225972" y="485320"/>
        <a:ext cx="3676054" cy="1838027"/>
      </dsp:txXfrm>
    </dsp:sp>
    <dsp:sp modelId="{85B07065-06DD-4097-BFF1-DBF218C6F617}">
      <dsp:nvSpPr>
        <dsp:cNvPr id="0" name=""/>
        <dsp:cNvSpPr/>
      </dsp:nvSpPr>
      <dsp:spPr>
        <a:xfrm>
          <a:off x="1959" y="3095319"/>
          <a:ext cx="3676054" cy="1838027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Smart transportation</a:t>
          </a:r>
          <a:r>
            <a:rPr lang="el-GR" sz="3200" kern="1200" dirty="0"/>
            <a:t> (έξυπνες μεταφορές)</a:t>
          </a:r>
          <a:endParaRPr lang="en-150" sz="3200" kern="1200" dirty="0"/>
        </a:p>
      </dsp:txBody>
      <dsp:txXfrm>
        <a:off x="1959" y="3095319"/>
        <a:ext cx="3676054" cy="1838027"/>
      </dsp:txXfrm>
    </dsp:sp>
    <dsp:sp modelId="{D8F06DF7-C8F1-42AF-8A4D-50D8D704A027}">
      <dsp:nvSpPr>
        <dsp:cNvPr id="0" name=""/>
        <dsp:cNvSpPr/>
      </dsp:nvSpPr>
      <dsp:spPr>
        <a:xfrm>
          <a:off x="4449985" y="3095319"/>
          <a:ext cx="3676054" cy="1838027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Logistics</a:t>
          </a:r>
          <a:endParaRPr lang="en-150" sz="3200" kern="1200" dirty="0"/>
        </a:p>
      </dsp:txBody>
      <dsp:txXfrm>
        <a:off x="4449985" y="3095319"/>
        <a:ext cx="3676054" cy="1838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15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D1404-3FF3-4221-9F12-4889610DF641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15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1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D26BA-D1FB-45DB-9816-A0DD13AC31F5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2989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677D1FB-66EB-F058-40B4-44F091748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1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9B5111-7C1F-76A3-9227-A8E958B7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ED56-D690-FAB6-E736-ECA06AD29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4203A-B6FC-8AB7-9BBC-EC1A3599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1D61F7E-2E1D-5F63-DC09-751CAF75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177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392B-F5D9-75E5-ABA9-42656D85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05CC2-8925-FC03-F3BD-D0CB33591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FFF99-1FD9-C708-D745-765A01B7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A2637-DAE5-8BCB-57B7-70ED7376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80CC4-D471-E564-AB2C-E7451EDC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74282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3E13F-B909-1416-4B2F-20E01698C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3DAFE-159F-7551-57A3-97633C2AE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541E-AE63-A556-1257-516C86AA7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9A480-4D63-1A4A-B4F2-98A488CE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56679-E486-B677-585F-572F7576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69658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DCE7-6CDB-EC47-F9EA-EE55C737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32C39-00EF-0861-449F-F71F87AFA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4F00E-0554-1A22-B500-8BDA2EC8B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2DDC-A134-2CD2-D876-02AC85C9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5C267-ED03-DEA6-6DB5-4DB38CB5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6391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50631-D09C-B333-3D38-72CA8C35D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C0147-53BE-6A77-82B1-B7FF40F79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76857-58A4-BF53-8D9C-27B08D12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F4F70-1E5F-BA46-C8DA-FCB938366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18B8F-645C-88C3-BA22-41E49D6D6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37557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ABDCE-90A8-7886-B416-B40CFB1A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3C8A5-6FA9-655C-8FAF-015AF14C9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EBEA4-FD30-1C70-538E-5BFCAFC4B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A9CE6-B433-A33E-C7DA-7FACAF321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040FC-3D11-E211-0E8F-9B6E78449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077C6-E4D6-FA62-2D30-9411692A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79143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54D1-A287-53D1-0806-0F1B9F05E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A8428-78B8-ECDD-031E-4507D4F81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E374C-5895-CD63-E2DD-A7F7DB3B8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34553-881A-ED2E-B584-55889888B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0C199-3F5E-8036-D0AF-DA6FC0556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2AC3B3-CC0F-6FAF-4EFB-F61AAEE3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228A93-927C-4653-1FFC-5B24784A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5F47E2-8F81-19D7-F3AD-4602F6BB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4139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19E05-8F0A-5A8B-E2C0-48AEDE50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04DD0-E945-0645-5A4F-DC2B857A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9ECE2-3480-D776-3381-8E02E5BF2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7E2F9-33C9-4CF4-728B-F95DECFD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5805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37614-E9A7-9DB7-93C7-16C4F92F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0F445-79B7-D964-544E-770C7F5B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7C9C9-BDBB-1AF8-45C7-40076DA5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1228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8ADC-A3B3-6337-D669-C1C41749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5D86-5084-0CCE-F04D-77FBE94D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3F181-5EC4-A283-EAEE-3061D2820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6A79-4CA0-D656-B64B-E9626AEA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8A911-5F8E-AAD4-9C73-2755B7B1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55F34-67A9-0D0B-4862-D112C9AF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7361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981FD-AA06-59AE-8D93-98232C957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B8A44B-2178-D1C6-8061-65C025D89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DCDE8-759C-A1FF-0E26-361DDCAA6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EDA16-ED56-168C-B6EF-32AEEB68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A4318-3965-CC13-755A-B3015A9B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86541-D185-2EDB-CB49-8CD4BDEB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08956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E9209A-96A6-A34F-0484-AE91BFD0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F8D8B-8DA3-C272-1F57-15299B7C5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4DF07-346B-2002-8D81-969D21F60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EA7794-C571-47FD-9F95-DD276A0CF86D}" type="datetimeFigureOut">
              <a:rPr lang="en-150" smtClean="0"/>
              <a:t>16/12/2024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B381C-81A5-B6D2-5D92-23F4E3BC4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16849-6E51-1279-BC8D-D2C0F00C0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624756-4A59-460C-9263-E62C20A2EEAA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40898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9500-F865-087A-5A25-AC5E275C6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on Data Mining Models for the Internet of Things</a:t>
            </a:r>
            <a:endParaRPr lang="en-15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12F56-593E-DFA0-F93C-653CB5107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7952"/>
            <a:ext cx="9144000" cy="1309941"/>
          </a:xfrm>
        </p:spPr>
        <p:txBody>
          <a:bodyPr>
            <a:normAutofit/>
          </a:bodyPr>
          <a:lstStyle/>
          <a:p>
            <a:r>
              <a:rPr lang="el-GR" i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Αποτελεσματική Διαχείριση Δεδομένων για Επεκτασιμότητα, Ιδιωτικότητα και Ανάλυση</a:t>
            </a:r>
            <a:endParaRPr lang="en-150" sz="3200" i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25B78-8B31-0C8B-D366-DE3D1613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Shen Bin, Liu Yuan, Wang Xiaoyi</a:t>
            </a:r>
            <a:endParaRPr lang="en-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8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58F56C6-D604-F922-459D-0BE09C196B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207752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92740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DA303-BA42-26FC-316C-119CD17E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/>
              <a:t>Κύριες Προκλήσεις</a:t>
            </a:r>
            <a:endParaRPr lang="en-150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9658F-38BC-966F-6B9B-04D577778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200" dirty="0"/>
              <a:t>Συλλογή δεδομένων: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Ενεργειακή απόδοση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Ανοχή σε σφάλματα</a:t>
            </a:r>
          </a:p>
          <a:p>
            <a:pPr marL="457200" lvl="1" indent="0">
              <a:buNone/>
            </a:pPr>
            <a:endParaRPr lang="el-GR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200" dirty="0"/>
              <a:t>Προεπεξεργασία δεδομένων: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Abstraction (</a:t>
            </a:r>
            <a:r>
              <a:rPr lang="el-GR" sz="2000" dirty="0"/>
              <a:t>αφαίρεση</a:t>
            </a:r>
            <a:r>
              <a:rPr lang="en-US" sz="2000" dirty="0"/>
              <a:t>)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Compression (</a:t>
            </a:r>
            <a:r>
              <a:rPr lang="el-GR" sz="2000" dirty="0"/>
              <a:t>συμπίεση</a:t>
            </a:r>
            <a:r>
              <a:rPr lang="en-US" sz="2000" dirty="0"/>
              <a:t>)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Indexing</a:t>
            </a:r>
            <a:endParaRPr lang="el-GR" sz="2000" dirty="0"/>
          </a:p>
          <a:p>
            <a:pPr marL="457200" lvl="1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200" dirty="0"/>
              <a:t>Προστασία ιδιωτικότητας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200" dirty="0"/>
              <a:t>Διαλειτουργικότητα</a:t>
            </a:r>
          </a:p>
        </p:txBody>
      </p:sp>
    </p:spTree>
    <p:extLst>
      <p:ext uri="{BB962C8B-B14F-4D97-AF65-F5344CB8AC3E}">
        <p14:creationId xmlns:p14="http://schemas.microsoft.com/office/powerpoint/2010/main" val="55651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73A54-BE7E-42D7-48B8-DC3BE104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/>
              <a:t>Μελλοντικές Επεκτάσεις Έρευνας</a:t>
            </a:r>
            <a:endParaRPr lang="en-150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621D-9466-35FB-54FE-A51553A60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7105"/>
            <a:ext cx="10515600" cy="229831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200" dirty="0"/>
              <a:t>Τη μελέτη διαφόρων αλγορίθμων εξόρυξης δεδομένων για το IoT</a:t>
            </a:r>
          </a:p>
          <a:p>
            <a:pPr marL="0" indent="0">
              <a:buNone/>
            </a:pPr>
            <a:endParaRPr lang="el-G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200" dirty="0"/>
              <a:t>Την υλοποίηση συστημάτων εξόρυξης δεδομένων βασισμένων σε πλέγμα (Grid-based) και των αντίστοιχων αλγορίθμων.</a:t>
            </a:r>
            <a:endParaRPr lang="en-150" sz="2200" dirty="0"/>
          </a:p>
        </p:txBody>
      </p:sp>
    </p:spTree>
    <p:extLst>
      <p:ext uri="{BB962C8B-B14F-4D97-AF65-F5344CB8AC3E}">
        <p14:creationId xmlns:p14="http://schemas.microsoft.com/office/powerpoint/2010/main" val="307520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D1685-181A-FEDF-8CC1-61ABA00A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280" y="2766218"/>
            <a:ext cx="8473440" cy="1325563"/>
          </a:xfrm>
        </p:spPr>
        <p:txBody>
          <a:bodyPr/>
          <a:lstStyle/>
          <a:p>
            <a:r>
              <a:rPr lang="en-US" b="1" kern="1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Σας ευχαριστώ για τον χρόνο σας!</a:t>
            </a:r>
            <a:endParaRPr lang="en-15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749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2E5FBB-6544-22A0-AA76-2D7D1FC90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Internet of Things (IOT)</a:t>
            </a:r>
            <a:endParaRPr lang="en-150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EF7C8-5E33-4741-9FC8-55010ADC8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200" dirty="0"/>
              <a:t>Αποτελεί την επόμενη εξέλιξη του Διαδικτύου, που θα περιλαμβάνει αμέτρητους κόμβους, οι οποίοι αντιπροσωπεύουν μια ευρεία γκάμα αντικειμένων.</a:t>
            </a:r>
          </a:p>
          <a:p>
            <a:pPr marL="0" indent="0" algn="just">
              <a:buNone/>
            </a:pPr>
            <a:endParaRPr lang="el-GR" sz="700" dirty="0"/>
          </a:p>
          <a:p>
            <a:pPr marL="0" indent="0" algn="just">
              <a:buNone/>
            </a:pPr>
            <a:r>
              <a:rPr lang="el-GR" sz="2200" dirty="0"/>
              <a:t>Αυτή η τεχνολογία βασίζεται στην ενσωμάτωση προηγμένων υπολογιστικών και επικοινωνιακών τεχνολογιών, όπως τα δίκτυα αισθητήρων, η τεχνολογία RFID, τα δίκτυα κινητής τηλεφωνίας και τα συστήματα εντοπισμού θέσης σε πραγματικό χρόνο.</a:t>
            </a:r>
          </a:p>
          <a:p>
            <a:pPr marL="0" indent="0" algn="just">
              <a:buNone/>
            </a:pPr>
            <a:endParaRPr lang="el-GR" sz="700" dirty="0"/>
          </a:p>
          <a:p>
            <a:pPr marL="0" indent="0" algn="just">
              <a:buNone/>
            </a:pPr>
            <a:r>
              <a:rPr lang="el-GR" sz="2200" dirty="0"/>
              <a:t>Παράγει τεράστιους όγκους ποικιλόμορφων δεδομένων, καθιστώντας την αποτελεσματική διαχείριση και εξόρυξη δεδομένων μια κρίσιμη πρόκληση.</a:t>
            </a:r>
            <a:endParaRPr lang="en-150" sz="2200" dirty="0"/>
          </a:p>
        </p:txBody>
      </p:sp>
    </p:spTree>
    <p:extLst>
      <p:ext uri="{BB962C8B-B14F-4D97-AF65-F5344CB8AC3E}">
        <p14:creationId xmlns:p14="http://schemas.microsoft.com/office/powerpoint/2010/main" val="194881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BA22-3A67-353F-C592-2BEE3A2C2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/>
              <a:t>Κύριες προκλήσεις</a:t>
            </a:r>
            <a:endParaRPr lang="en-150" sz="40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350BE06-1148-FF7C-A3D6-09ABD33B3E97}"/>
              </a:ext>
            </a:extLst>
          </p:cNvPr>
          <p:cNvGrpSpPr/>
          <p:nvPr/>
        </p:nvGrpSpPr>
        <p:grpSpPr>
          <a:xfrm>
            <a:off x="838200" y="2333899"/>
            <a:ext cx="10515599" cy="2190202"/>
            <a:chOff x="838200" y="2333899"/>
            <a:chExt cx="10515599" cy="2190202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9467B849-8001-A4AD-93E3-D59805F52C41}"/>
                </a:ext>
              </a:extLst>
            </p:cNvPr>
            <p:cNvSpPr/>
            <p:nvPr/>
          </p:nvSpPr>
          <p:spPr>
            <a:xfrm>
              <a:off x="838200" y="2333899"/>
              <a:ext cx="2957512" cy="1878020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15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DDB823B-C0E5-E68C-ECCB-99EE90178FF6}"/>
                </a:ext>
              </a:extLst>
            </p:cNvPr>
            <p:cNvGrpSpPr/>
            <p:nvPr/>
          </p:nvGrpSpPr>
          <p:grpSpPr>
            <a:xfrm>
              <a:off x="1166812" y="2646081"/>
              <a:ext cx="2957512" cy="1878020"/>
              <a:chOff x="328612" y="1343060"/>
              <a:chExt cx="2957512" cy="1878020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5780442-28DC-4726-6A8E-20778B65ED6C}"/>
                  </a:ext>
                </a:extLst>
              </p:cNvPr>
              <p:cNvSpPr/>
              <p:nvPr/>
            </p:nvSpPr>
            <p:spPr>
              <a:xfrm>
                <a:off x="328612" y="1343060"/>
                <a:ext cx="2957512" cy="1878020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150"/>
              </a:p>
            </p:txBody>
          </p:sp>
          <p:sp>
            <p:nvSpPr>
              <p:cNvPr id="17" name="Rectangle: Rounded Corners 5">
                <a:extLst>
                  <a:ext uri="{FF2B5EF4-FFF2-40B4-BE49-F238E27FC236}">
                    <a16:creationId xmlns:a16="http://schemas.microsoft.com/office/drawing/2014/main" id="{E356148D-9EEB-49B7-1454-8971F53B71FB}"/>
                  </a:ext>
                </a:extLst>
              </p:cNvPr>
              <p:cNvSpPr txBox="1"/>
              <p:nvPr/>
            </p:nvSpPr>
            <p:spPr>
              <a:xfrm>
                <a:off x="383617" y="1398065"/>
                <a:ext cx="2847502" cy="176801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algn="ctr"/>
                <a:r>
                  <a:rPr lang="el-GR" sz="2400" dirty="0"/>
                  <a:t>Επεκτασιμότητα (</a:t>
                </a:r>
                <a:r>
                  <a:rPr lang="en-US" sz="2400" dirty="0"/>
                  <a:t>Scalability)</a:t>
                </a:r>
                <a:endParaRPr lang="el-GR" sz="2400" dirty="0"/>
              </a:p>
            </p:txBody>
          </p:sp>
        </p:grp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52CCCE7-5BF7-37E7-7308-EEB2CB00CAA1}"/>
                </a:ext>
              </a:extLst>
            </p:cNvPr>
            <p:cNvSpPr/>
            <p:nvPr/>
          </p:nvSpPr>
          <p:spPr>
            <a:xfrm>
              <a:off x="4452937" y="2333899"/>
              <a:ext cx="2957512" cy="1878020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15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8A62EFB-1BC4-B305-9E98-BCE440A5FDF3}"/>
                </a:ext>
              </a:extLst>
            </p:cNvPr>
            <p:cNvGrpSpPr/>
            <p:nvPr/>
          </p:nvGrpSpPr>
          <p:grpSpPr>
            <a:xfrm>
              <a:off x="4781550" y="2646081"/>
              <a:ext cx="2957512" cy="1878020"/>
              <a:chOff x="3943350" y="1343060"/>
              <a:chExt cx="2957512" cy="1878020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AA4108C7-AF75-40EB-4708-3B62D667A0AB}"/>
                  </a:ext>
                </a:extLst>
              </p:cNvPr>
              <p:cNvSpPr/>
              <p:nvPr/>
            </p:nvSpPr>
            <p:spPr>
              <a:xfrm>
                <a:off x="3943350" y="1343060"/>
                <a:ext cx="2957512" cy="1878020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150"/>
              </a:p>
            </p:txBody>
          </p:sp>
          <p:sp>
            <p:nvSpPr>
              <p:cNvPr id="15" name="Rectangle: Rounded Corners 8">
                <a:extLst>
                  <a:ext uri="{FF2B5EF4-FFF2-40B4-BE49-F238E27FC236}">
                    <a16:creationId xmlns:a16="http://schemas.microsoft.com/office/drawing/2014/main" id="{995604D7-7C8D-39A1-ED66-434A42428CAD}"/>
                  </a:ext>
                </a:extLst>
              </p:cNvPr>
              <p:cNvSpPr txBox="1"/>
              <p:nvPr/>
            </p:nvSpPr>
            <p:spPr>
              <a:xfrm>
                <a:off x="3998355" y="1398065"/>
                <a:ext cx="2847502" cy="176801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algn="ctr"/>
                <a:r>
                  <a:rPr lang="el-GR" sz="2000" dirty="0"/>
                  <a:t>Ετερογένεια (</a:t>
                </a:r>
                <a:r>
                  <a:rPr lang="en-US" sz="2000" dirty="0"/>
                  <a:t>Heterogeneity)</a:t>
                </a:r>
                <a:endParaRPr lang="el-GR" sz="2000" dirty="0"/>
              </a:p>
            </p:txBody>
          </p:sp>
        </p:grp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A7F42E4-4E8A-1753-2E27-E43CC529AA3F}"/>
                </a:ext>
              </a:extLst>
            </p:cNvPr>
            <p:cNvSpPr/>
            <p:nvPr/>
          </p:nvSpPr>
          <p:spPr>
            <a:xfrm>
              <a:off x="8067675" y="2333899"/>
              <a:ext cx="2957512" cy="1878020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15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60D1162-99E7-1B84-7F72-5B7D3F9DEFCB}"/>
                </a:ext>
              </a:extLst>
            </p:cNvPr>
            <p:cNvGrpSpPr/>
            <p:nvPr/>
          </p:nvGrpSpPr>
          <p:grpSpPr>
            <a:xfrm>
              <a:off x="8396287" y="2646081"/>
              <a:ext cx="2957512" cy="1878020"/>
              <a:chOff x="7558087" y="1343060"/>
              <a:chExt cx="2957512" cy="1878020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061F071F-0E35-5108-60F4-93842EDBB205}"/>
                  </a:ext>
                </a:extLst>
              </p:cNvPr>
              <p:cNvSpPr/>
              <p:nvPr/>
            </p:nvSpPr>
            <p:spPr>
              <a:xfrm>
                <a:off x="7558087" y="1343060"/>
                <a:ext cx="2957512" cy="1878020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150"/>
              </a:p>
            </p:txBody>
          </p:sp>
          <p:sp>
            <p:nvSpPr>
              <p:cNvPr id="13" name="Rectangle: Rounded Corners 11">
                <a:extLst>
                  <a:ext uri="{FF2B5EF4-FFF2-40B4-BE49-F238E27FC236}">
                    <a16:creationId xmlns:a16="http://schemas.microsoft.com/office/drawing/2014/main" id="{547D7088-DA9D-A68B-2D75-3D26123D4D4F}"/>
                  </a:ext>
                </a:extLst>
              </p:cNvPr>
              <p:cNvSpPr txBox="1"/>
              <p:nvPr/>
            </p:nvSpPr>
            <p:spPr>
              <a:xfrm>
                <a:off x="7613092" y="1398065"/>
                <a:ext cx="2847502" cy="176801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algn="ctr"/>
                <a:r>
                  <a:rPr lang="el-GR" sz="2000" dirty="0"/>
                  <a:t>Ιδιωτικότητα (</a:t>
                </a:r>
                <a:r>
                  <a:rPr lang="en-US" sz="2000" dirty="0"/>
                  <a:t>Privacy)</a:t>
                </a:r>
                <a:endParaRPr lang="en-150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42201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1A17-DA43-E07E-57DC-BB4C355E7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/>
              <a:t>Προτεινόμενα μοντέλα εξόρυξης δεδομένων</a:t>
            </a:r>
            <a:endParaRPr lang="en-150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F2ED4-700F-15DF-8DA5-CBC87371C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200" i="1" dirty="0"/>
              <a:t> </a:t>
            </a:r>
            <a:r>
              <a:rPr lang="en-US" sz="2200" i="1" u="sng" dirty="0"/>
              <a:t>Multi-layer model</a:t>
            </a:r>
            <a:r>
              <a:rPr lang="el-GR" sz="2200" i="1" dirty="0"/>
              <a:t> </a:t>
            </a:r>
            <a:r>
              <a:rPr lang="el-GR" sz="2200" dirty="0"/>
              <a:t>(Πολυεπίπεδο μοντέλο)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200" i="1" dirty="0"/>
              <a:t> </a:t>
            </a:r>
            <a:r>
              <a:rPr lang="en-US" sz="2200" i="1" u="sng" dirty="0"/>
              <a:t>Distributed model</a:t>
            </a:r>
            <a:r>
              <a:rPr lang="el-GR" sz="2200" i="1" u="sng" dirty="0"/>
              <a:t> </a:t>
            </a:r>
            <a:r>
              <a:rPr lang="el-GR" sz="2200" dirty="0"/>
              <a:t>(Κατανεμημένο μοντέλο)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200" i="1" dirty="0"/>
              <a:t> </a:t>
            </a:r>
            <a:r>
              <a:rPr lang="en-US" sz="2200" i="1" u="sng" dirty="0"/>
              <a:t>Grid-based model</a:t>
            </a:r>
            <a:r>
              <a:rPr lang="el-GR" sz="2200" i="1" u="sng" dirty="0"/>
              <a:t> </a:t>
            </a:r>
            <a:r>
              <a:rPr lang="el-GR" sz="2200" dirty="0"/>
              <a:t>(Μοντέλο βασισμένο σε </a:t>
            </a:r>
            <a:r>
              <a:rPr lang="en-US" sz="2200" dirty="0"/>
              <a:t>grid</a:t>
            </a:r>
            <a:r>
              <a:rPr lang="el-GR" sz="2200" dirty="0"/>
              <a:t>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200" i="1" dirty="0"/>
              <a:t> </a:t>
            </a:r>
            <a:r>
              <a:rPr lang="en-US" sz="2200" i="1" u="sng" dirty="0"/>
              <a:t>Multi-technology integration model </a:t>
            </a:r>
            <a:r>
              <a:rPr lang="en-US" sz="2200" dirty="0"/>
              <a:t>(</a:t>
            </a:r>
            <a:r>
              <a:rPr lang="el-GR" sz="2200" dirty="0"/>
              <a:t>Μοντέλο πολυτεχνολογικής ενσωμάτωσης</a:t>
            </a:r>
            <a:r>
              <a:rPr lang="en-US" sz="2200" dirty="0"/>
              <a:t>)</a:t>
            </a:r>
            <a:endParaRPr lang="en-150" sz="2200" dirty="0"/>
          </a:p>
        </p:txBody>
      </p:sp>
    </p:spTree>
    <p:extLst>
      <p:ext uri="{BB962C8B-B14F-4D97-AF65-F5344CB8AC3E}">
        <p14:creationId xmlns:p14="http://schemas.microsoft.com/office/powerpoint/2010/main" val="30697110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E08E-888C-232E-FD2F-A9E93A90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/>
              <a:t>Multi-Layer Data Mining Model</a:t>
            </a:r>
            <a:endParaRPr lang="en-150" sz="4000" dirty="0"/>
          </a:p>
        </p:txBody>
      </p:sp>
      <p:pic>
        <p:nvPicPr>
          <p:cNvPr id="7" name="Content Placeholder 6" descr="A diagram of a data processing process&#10;&#10;Description automatically generated">
            <a:extLst>
              <a:ext uri="{FF2B5EF4-FFF2-40B4-BE49-F238E27FC236}">
                <a16:creationId xmlns:a16="http://schemas.microsoft.com/office/drawing/2014/main" id="{B3D07BAC-B497-8556-AD36-1C376793A8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031" y="987425"/>
            <a:ext cx="4206513" cy="487362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F705B8-DE62-CD10-8BFB-EAA2B1885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u="sng" dirty="0"/>
              <a:t>Data collection layer</a:t>
            </a:r>
            <a:r>
              <a:rPr lang="en-US" sz="1800" dirty="0"/>
              <a:t> (RFID, GPS, sensors)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u="sng" dirty="0"/>
              <a:t>Data management layer </a:t>
            </a:r>
            <a:r>
              <a:rPr lang="en-US" sz="1800" dirty="0"/>
              <a:t>(</a:t>
            </a:r>
            <a:r>
              <a:rPr lang="el-GR" sz="1800" dirty="0"/>
              <a:t>αποθήκευση, προεπεξεργασία)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u="sng" dirty="0"/>
              <a:t>Event processing layer </a:t>
            </a:r>
            <a:r>
              <a:rPr lang="en-US" sz="1800" dirty="0"/>
              <a:t>(</a:t>
            </a:r>
            <a:r>
              <a:rPr lang="el-GR" sz="1800" dirty="0"/>
              <a:t>φιλτράρισμα, ανίχνευση γεγονότων)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u="sng" dirty="0"/>
              <a:t>Data mining service layer </a:t>
            </a:r>
            <a:r>
              <a:rPr lang="en-US" sz="1800" dirty="0"/>
              <a:t>(classification, clustering)</a:t>
            </a:r>
            <a:endParaRPr lang="el-GR" sz="1800" dirty="0"/>
          </a:p>
          <a:p>
            <a:endParaRPr lang="el-GR" sz="1800" dirty="0"/>
          </a:p>
          <a:p>
            <a:endParaRPr lang="el-GR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800" dirty="0"/>
              <a:t>Βελτιστοποίηση εφοδιαστικής αλυσίδας (Supply Chain Optimization)</a:t>
            </a:r>
            <a:endParaRPr lang="en-150" sz="1800" dirty="0"/>
          </a:p>
        </p:txBody>
      </p:sp>
    </p:spTree>
    <p:extLst>
      <p:ext uri="{BB962C8B-B14F-4D97-AF65-F5344CB8AC3E}">
        <p14:creationId xmlns:p14="http://schemas.microsoft.com/office/powerpoint/2010/main" val="320431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296D28-2870-4B7B-AD6D-80865BDA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000" dirty="0"/>
              <a:t>Distributed Data Mining Model</a:t>
            </a:r>
            <a:endParaRPr lang="en-150" sz="4000" dirty="0"/>
          </a:p>
        </p:txBody>
      </p:sp>
      <p:pic>
        <p:nvPicPr>
          <p:cNvPr id="9" name="Content Placeholder 8" descr="A diagram of a model&#10;&#10;Description automatically generated">
            <a:extLst>
              <a:ext uri="{FF2B5EF4-FFF2-40B4-BE49-F238E27FC236}">
                <a16:creationId xmlns:a16="http://schemas.microsoft.com/office/drawing/2014/main" id="{744B9976-E396-5277-7B8B-0DC654C23B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232" y="366975"/>
            <a:ext cx="3168928" cy="6124049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711A9AE-27EC-EB2B-0121-34209DA4D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Αντιμετωπίζει τη φυσική αποκέντρωση των δεδομένων IoT.</a:t>
            </a:r>
          </a:p>
          <a:p>
            <a:pPr marL="400050" indent="-400050">
              <a:buFont typeface="+mj-lt"/>
              <a:buAutoNum type="romanUcPeriod"/>
            </a:pPr>
            <a:r>
              <a:rPr lang="el-GR" sz="2100" dirty="0"/>
              <a:t>Αξιοποιεί μια ιεραρχική δομή, όπου οι τοπικοί κόμβοι επεξεργάζονται προκαταρκτικά τα ακατέργαστα δεδομένα (</a:t>
            </a:r>
            <a:r>
              <a:rPr lang="en-US" sz="2100" dirty="0"/>
              <a:t>raw data) </a:t>
            </a:r>
            <a:r>
              <a:rPr lang="el-GR" sz="2100" dirty="0"/>
              <a:t>για να εξάγουν βασικά χαρακτηριστικά</a:t>
            </a:r>
          </a:p>
          <a:p>
            <a:pPr marL="400050" indent="-400050">
              <a:buFont typeface="+mj-lt"/>
              <a:buAutoNum type="romanUcPeriod"/>
            </a:pPr>
            <a:r>
              <a:rPr lang="el-GR" sz="2100" dirty="0"/>
              <a:t>Αυτά τα τοπικά μοντέλα στη συνέχεια συγκεντρώνονται σε έναν κεντρικό κόμβο ελέγχου για να σχηματίσουν ολοκληρωμένες πληροφορίες</a:t>
            </a:r>
            <a:endParaRPr lang="en-150" sz="2100" dirty="0"/>
          </a:p>
        </p:txBody>
      </p:sp>
    </p:spTree>
    <p:extLst>
      <p:ext uri="{BB962C8B-B14F-4D97-AF65-F5344CB8AC3E}">
        <p14:creationId xmlns:p14="http://schemas.microsoft.com/office/powerpoint/2010/main" val="2863966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C27A-605F-B6D5-B66A-2813EE56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12" y="2766218"/>
            <a:ext cx="3733800" cy="1325563"/>
          </a:xfrm>
        </p:spPr>
        <p:txBody>
          <a:bodyPr>
            <a:normAutofit/>
          </a:bodyPr>
          <a:lstStyle/>
          <a:p>
            <a:r>
              <a:rPr lang="el-GR" sz="4000" dirty="0"/>
              <a:t>Πλεονεκτήματα</a:t>
            </a:r>
            <a:endParaRPr lang="en-150" sz="40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C8704A2-8942-F2D6-A07E-46AEC970E9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0438106"/>
              </p:ext>
            </p:extLst>
          </p:nvPr>
        </p:nvGraphicFramePr>
        <p:xfrm>
          <a:off x="4626864" y="1271016"/>
          <a:ext cx="7772400" cy="450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940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2295-01EE-278D-CEE0-52491A8D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000" dirty="0"/>
              <a:t>Grid-Based Data Mining Model</a:t>
            </a:r>
            <a:endParaRPr lang="en-150" sz="4000" dirty="0"/>
          </a:p>
        </p:txBody>
      </p:sp>
      <p:pic>
        <p:nvPicPr>
          <p:cNvPr id="6" name="Content Placeholder 5" descr="A screenshot of a computer&#10;&#10;Description automatically generated">
            <a:extLst>
              <a:ext uri="{FF2B5EF4-FFF2-40B4-BE49-F238E27FC236}">
                <a16:creationId xmlns:a16="http://schemas.microsoft.com/office/drawing/2014/main" id="{91C8CA07-E9F9-400B-8060-762FF77697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20" y="1395129"/>
            <a:ext cx="5982535" cy="405821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DE2EE-7429-F180-BB26-39F52B221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3434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1800" dirty="0"/>
              <a:t>Αξιοποιεί τις αρχές του υπολογιστικού πλέγματος (</a:t>
            </a:r>
            <a:r>
              <a:rPr lang="en-US" sz="1800" dirty="0"/>
              <a:t>grid computing</a:t>
            </a:r>
            <a:r>
              <a:rPr lang="el-GR" sz="1800" dirty="0"/>
              <a:t>) για να αντιμετωπίσει το μέγεθος και την πολυπλοκότητα των δεδομένων του IoT.</a:t>
            </a:r>
          </a:p>
          <a:p>
            <a:pPr algn="just"/>
            <a:r>
              <a:rPr lang="el-GR" sz="1800" dirty="0"/>
              <a:t>Το υπολογιστικό πλέγμα αντιμετωπίζει τις συσκευές IoT ως υπολογιστικούς πόρους και μέρη ενός μεγαλύτερου </a:t>
            </a:r>
            <a:r>
              <a:rPr lang="en-US" sz="1800" dirty="0"/>
              <a:t>framework.</a:t>
            </a:r>
          </a:p>
          <a:p>
            <a:pPr algn="just"/>
            <a:r>
              <a:rPr lang="el-GR" sz="1800" dirty="0"/>
              <a:t>Μέσω της ενσωμάτωσης</a:t>
            </a:r>
            <a:r>
              <a:rPr lang="en-US" sz="1800" dirty="0"/>
              <a:t> </a:t>
            </a:r>
            <a:r>
              <a:rPr lang="el-GR" sz="1800" dirty="0"/>
              <a:t>δικτύων αισθητήρων, </a:t>
            </a:r>
            <a:r>
              <a:rPr lang="en-US" sz="1800" dirty="0"/>
              <a:t>RFID readers</a:t>
            </a:r>
            <a:r>
              <a:rPr lang="el-GR" sz="1800" dirty="0"/>
              <a:t> κι άλλων τεχνολογιών, το μοντέλο είναι προσαρμόσιμο σε εφαρμογές IoT σε πραγματικό χρόνο.</a:t>
            </a:r>
          </a:p>
          <a:p>
            <a:pPr algn="just"/>
            <a:r>
              <a:rPr lang="el-GR" sz="1800" dirty="0"/>
              <a:t>Αυτό του επιτρέπει</a:t>
            </a:r>
            <a:r>
              <a:rPr lang="en-US" sz="1800" dirty="0"/>
              <a:t> </a:t>
            </a:r>
            <a:r>
              <a:rPr lang="el-GR" sz="1800" dirty="0"/>
              <a:t>την ανακάλυψη χωροχρονικών μοτίβων.</a:t>
            </a:r>
            <a:endParaRPr lang="en-150" sz="1800" dirty="0"/>
          </a:p>
        </p:txBody>
      </p:sp>
    </p:spTree>
    <p:extLst>
      <p:ext uri="{BB962C8B-B14F-4D97-AF65-F5344CB8AC3E}">
        <p14:creationId xmlns:p14="http://schemas.microsoft.com/office/powerpoint/2010/main" val="293342045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89263-3FB2-5FAA-725D-35B88A680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000" dirty="0"/>
              <a:t>Multi-Technology Integration Model</a:t>
            </a:r>
            <a:endParaRPr lang="en-150" sz="4000" dirty="0"/>
          </a:p>
        </p:txBody>
      </p:sp>
      <p:pic>
        <p:nvPicPr>
          <p:cNvPr id="6" name="Content Placeholder 5" descr="A diagram of a network&#10;&#10;Description automatically generated">
            <a:extLst>
              <a:ext uri="{FF2B5EF4-FFF2-40B4-BE49-F238E27FC236}">
                <a16:creationId xmlns:a16="http://schemas.microsoft.com/office/drawing/2014/main" id="{D1F0DCCF-2DFE-FFE2-5F12-BE8B1BF97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17185"/>
            <a:ext cx="4539800" cy="382362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1BF5B-3E98-0112-C4B3-05135F4AF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sz="1800" dirty="0"/>
              <a:t>Θεωρεί το IoT ως μέρος ενός ευρύτερου οικοσυστήματος που περιλαμβάνει: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το </a:t>
            </a:r>
            <a:r>
              <a:rPr lang="en-US" dirty="0"/>
              <a:t>cloud computing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το </a:t>
            </a:r>
            <a:r>
              <a:rPr lang="en-US" dirty="0"/>
              <a:t>grid computing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Τα </a:t>
            </a:r>
            <a:r>
              <a:rPr lang="en-US" dirty="0"/>
              <a:t>ubiquitous networks</a:t>
            </a:r>
            <a:r>
              <a:rPr lang="el-GR" dirty="0"/>
              <a:t> (πανταχού παρόντα δίκτυα)</a:t>
            </a:r>
          </a:p>
          <a:p>
            <a:r>
              <a:rPr lang="el-GR" sz="1800" dirty="0"/>
              <a:t>Χαρακτηριστικά: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IPv6 addressing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αξιόπιστη μετάδοση δεδομένων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context-aware computing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861240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453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Wingdings</vt:lpstr>
      <vt:lpstr>Office Theme</vt:lpstr>
      <vt:lpstr>Research on Data Mining Models for the Internet of Things</vt:lpstr>
      <vt:lpstr>Internet of Things (IOT)</vt:lpstr>
      <vt:lpstr>Κύριες προκλήσεις</vt:lpstr>
      <vt:lpstr>Προτεινόμενα μοντέλα εξόρυξης δεδομένων</vt:lpstr>
      <vt:lpstr>Multi-Layer Data Mining Model</vt:lpstr>
      <vt:lpstr>Distributed Data Mining Model</vt:lpstr>
      <vt:lpstr>Πλεονεκτήματα</vt:lpstr>
      <vt:lpstr>Grid-Based Data Mining Model</vt:lpstr>
      <vt:lpstr>Multi-Technology Integration Model</vt:lpstr>
      <vt:lpstr>PowerPoint Presentation</vt:lpstr>
      <vt:lpstr>Κύριες Προκλήσεις</vt:lpstr>
      <vt:lpstr>Μελλοντικές Επεκτάσεις Έρευνας</vt:lpstr>
      <vt:lpstr>Σας ευχαριστώ για τον χρόνο σας!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Dimitris Papamichail</dc:creator>
  <cp:lastModifiedBy>Dimitris Papamichail</cp:lastModifiedBy>
  <cp:revision>31</cp:revision>
  <dcterms:created xsi:type="dcterms:W3CDTF">2024-12-16T07:56:58Z</dcterms:created>
  <dcterms:modified xsi:type="dcterms:W3CDTF">2024-12-16T11:09:22Z</dcterms:modified>
</cp:coreProperties>
</file>