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0" r:id="rId9"/>
    <p:sldId id="265" r:id="rId10"/>
    <p:sldId id="267" r:id="rId11"/>
    <p:sldId id="269" r:id="rId12"/>
    <p:sldId id="266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0" r:id="rId21"/>
    <p:sldId id="283" r:id="rId22"/>
    <p:sldId id="278" r:id="rId23"/>
    <p:sldId id="282" r:id="rId24"/>
    <p:sldId id="284" r:id="rId25"/>
    <p:sldId id="279" r:id="rId26"/>
    <p:sldId id="277" r:id="rId27"/>
    <p:sldId id="281" r:id="rId28"/>
    <p:sldId id="280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EAF0F6"/>
    <a:srgbClr val="B9BCC0"/>
    <a:srgbClr val="D3DFEC"/>
    <a:srgbClr val="559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DF04E-100F-4945-871C-B977F57AD23B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06C9-F144-4B7E-BA57-167BA9132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06C9-F144-4B7E-BA57-167BA9132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06C9-F144-4B7E-BA57-167BA9132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DWT and PAA are identical when N = power</a:t>
            </a:r>
            <a:r>
              <a:rPr lang="en-US" baseline="0" dirty="0" smtClean="0"/>
              <a:t> of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06C9-F144-4B7E-BA57-167BA91321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506C9-F144-4B7E-BA57-167BA91321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81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6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8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BA46-094C-43B7-A361-8789D066E521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130C-44D2-4EF5-8F7B-1DCA30E3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2D2B-74D2-7D5D-EE62-0E2A9BD2D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Locally Adaptive Dimensionality Reduction for Indexing Large Time Series 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AB952-AEBF-95E0-71A1-F6B93092E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915" y="5100907"/>
            <a:ext cx="4400145" cy="86089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ΘανοπΟΥλου ΚωνσταντΙνα</a:t>
            </a:r>
          </a:p>
          <a:p>
            <a:r>
              <a:rPr lang="el-GR" dirty="0"/>
              <a:t>ΑΜ 1066581 </a:t>
            </a:r>
            <a:r>
              <a:rPr lang="en-US" dirty="0"/>
              <a:t>- </a:t>
            </a:r>
            <a:r>
              <a:rPr lang="el-GR" dirty="0"/>
              <a:t>ΣΜΗΝ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EE5-A967-AAB7-ADD0-0B34C109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Ορισμοσ </a:t>
            </a:r>
            <a:r>
              <a:rPr lang="en-US" dirty="0"/>
              <a:t>mbr (minimum bounding region)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30C93-3512-3230-9AD1-6E03CF4500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821470"/>
                <a:ext cx="9905999" cy="2422285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l-GR" dirty="0"/>
                  <a:t>Στις δομές </a:t>
                </a:r>
                <a:r>
                  <a:rPr lang="en-US" dirty="0"/>
                  <a:t>R-tree</a:t>
                </a:r>
                <a:r>
                  <a:rPr lang="el-GR" dirty="0"/>
                  <a:t>, οι κόμβοι-φύλλα περιέχουν δεδομένα σχετικά με το </a:t>
                </a:r>
                <a:r>
                  <a:rPr lang="en-US" dirty="0"/>
                  <a:t>MBR </a:t>
                </a:r>
                <a:r>
                  <a:rPr lang="el-GR" dirty="0"/>
                  <a:t>της χρονοσειράς που αντιπροσωπεύουν και οι ενδιάμεσοι κόμβοι έχουν </a:t>
                </a:r>
                <a:r>
                  <a:rPr lang="en-US" dirty="0"/>
                  <a:t>MBR </a:t>
                </a:r>
                <a:r>
                  <a:rPr lang="el-GR" dirty="0"/>
                  <a:t>τέτοιο ώστε να περιλαμβάνει το </a:t>
                </a:r>
                <a:r>
                  <a:rPr lang="en-US" dirty="0"/>
                  <a:t>MBR </a:t>
                </a:r>
                <a:r>
                  <a:rPr lang="el-GR" dirty="0"/>
                  <a:t>των κόμβων-παιδιών τους.</a:t>
                </a:r>
              </a:p>
              <a:p>
                <a:pPr algn="just"/>
                <a:r>
                  <a:rPr lang="en-US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MBR: R </a:t>
                </a:r>
                <a:r>
                  <a:rPr lang="el-GR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= (</a:t>
                </a:r>
                <a:r>
                  <a:rPr lang="en-US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l-GR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l-GR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dirty="0"/>
                  <a:t>L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} </a:t>
                </a:r>
                <a:r>
                  <a:rPr lang="el-GR" dirty="0"/>
                  <a:t>και </a:t>
                </a:r>
                <a:r>
                  <a:rPr lang="en-US" dirty="0"/>
                  <a:t>H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}</a:t>
                </a:r>
                <a:r>
                  <a:rPr lang="el-GR" dirty="0"/>
                  <a:t>. Στην εικόνα 3 παρουσιάζονται οι δύο ορισμοί του, θα χρησιμοποιηθεί ο νέος</a:t>
                </a:r>
                <a:r>
                  <a:rPr lang="en-US" dirty="0"/>
                  <a:t>, </a:t>
                </a:r>
                <a:r>
                  <a:rPr lang="el-GR" dirty="0"/>
                  <a:t>καθώς παρέχει αυστηρότερα όρια, βελτιώνοντας το pruning στο index.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030C93-3512-3230-9AD1-6E03CF4500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21470"/>
                <a:ext cx="9905999" cy="2422285"/>
              </a:xfrm>
              <a:blipFill>
                <a:blip r:embed="rId2"/>
                <a:stretch>
                  <a:fillRect l="-862" t="-4786" r="-677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155896E-98F7-2E5D-059E-9B3F11A13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41" y="4300911"/>
            <a:ext cx="2551085" cy="144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5EF4F1-21C0-54C3-3C37-023D6A15C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097" y="4300911"/>
            <a:ext cx="2816543" cy="363391"/>
          </a:xfrm>
          <a:prstGeom prst="rect">
            <a:avLst/>
          </a:prstGeom>
        </p:spPr>
      </p:pic>
      <p:pic>
        <p:nvPicPr>
          <p:cNvPr id="7" name="Picture 6" descr="A group of black text&#10;&#10;Description automatically generated">
            <a:extLst>
              <a:ext uri="{FF2B5EF4-FFF2-40B4-BE49-F238E27FC236}">
                <a16:creationId xmlns:a16="http://schemas.microsoft.com/office/drawing/2014/main" id="{A072FF2A-B2C6-8D54-963C-45BB8C618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096" y="4555405"/>
            <a:ext cx="2816543" cy="1187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68999-9303-9662-4AA8-E29D3F469033}"/>
              </a:ext>
            </a:extLst>
          </p:cNvPr>
          <p:cNvSpPr txBox="1"/>
          <p:nvPr/>
        </p:nvSpPr>
        <p:spPr>
          <a:xfrm>
            <a:off x="3376642" y="6054816"/>
            <a:ext cx="606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3: Παλιός</a:t>
            </a:r>
            <a:r>
              <a:rPr lang="en-US" dirty="0"/>
              <a:t> (a)</a:t>
            </a:r>
            <a:r>
              <a:rPr lang="el-GR" dirty="0"/>
              <a:t> και καινούριος </a:t>
            </a:r>
            <a:r>
              <a:rPr lang="en-US" dirty="0"/>
              <a:t>(b) </a:t>
            </a:r>
            <a:r>
              <a:rPr lang="el-GR" dirty="0"/>
              <a:t>ορισμός του </a:t>
            </a:r>
            <a:r>
              <a:rPr lang="en-US" dirty="0"/>
              <a:t>MBR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C692C-679D-9835-CC31-605BBF3BE8F3}"/>
              </a:ext>
            </a:extLst>
          </p:cNvPr>
          <p:cNvSpPr txBox="1"/>
          <p:nvPr/>
        </p:nvSpPr>
        <p:spPr>
          <a:xfrm>
            <a:off x="4423987" y="5714325"/>
            <a:ext cx="59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(a)</a:t>
            </a:r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57E18-572A-6151-248B-14B1BB531AC7}"/>
              </a:ext>
            </a:extLst>
          </p:cNvPr>
          <p:cNvSpPr txBox="1"/>
          <p:nvPr/>
        </p:nvSpPr>
        <p:spPr>
          <a:xfrm>
            <a:off x="7732624" y="5714325"/>
            <a:ext cx="59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(b)</a:t>
            </a:r>
            <a:endParaRPr lang="en-US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CEDC98-D23A-C242-DA87-4DB60AD9C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639" y="4672711"/>
            <a:ext cx="1520149" cy="6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12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D3C1-D9C2-3E71-6513-240DB0FA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ΟΡΙΣΜΟΣ </a:t>
            </a:r>
            <a:r>
              <a:rPr lang="en-US" dirty="0"/>
              <a:t>MINDIST(Q,R)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296D9-3F23-3D19-59BC-6D72D7C23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3000" y="2097088"/>
                <a:ext cx="9905999" cy="1924496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000" dirty="0"/>
                  <a:t>Το </a:t>
                </a:r>
                <a:r>
                  <a:rPr lang="en-US" sz="2000" dirty="0"/>
                  <a:t>MINDIST(Q,R) </a:t>
                </a:r>
                <a:r>
                  <a:rPr lang="el-GR" sz="2000" dirty="0"/>
                  <a:t>χρησιμοποιείται σε δομές R-</a:t>
                </a:r>
                <a:r>
                  <a:rPr lang="el-GR" sz="2000" dirty="0" err="1"/>
                  <a:t>tree</a:t>
                </a:r>
                <a:r>
                  <a:rPr lang="el-GR" sz="2000" dirty="0"/>
                  <a:t> για το pruning κόμβων που δεν περιέχουν κοντινές χρονοσειρές, μειώνοντας το υπολογιστικό κόστος. </a:t>
                </a:r>
              </a:p>
              <a:p>
                <a:r>
                  <a:rPr lang="en-US" kern="100" dirty="0" smtClean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MINDIST(Q</a:t>
                </a:r>
                <a:r>
                  <a:rPr lang="en-US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, R)</a:t>
                </a:r>
                <a:r>
                  <a:rPr lang="el-GR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 kern="100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</m:oMath>
                </a14:m>
                <a:r>
                  <a:rPr lang="el-GR" kern="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296D9-3F23-3D19-59BC-6D72D7C23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2097088"/>
                <a:ext cx="9905999" cy="1924496"/>
              </a:xfrm>
              <a:blipFill>
                <a:blip r:embed="rId2"/>
                <a:stretch>
                  <a:fillRect l="-1108" t="-2848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59DCA7-95AD-9CD5-8F23-0D0BC8E0DF75}"/>
              </a:ext>
            </a:extLst>
          </p:cNvPr>
          <p:cNvSpPr txBox="1"/>
          <p:nvPr/>
        </p:nvSpPr>
        <p:spPr>
          <a:xfrm>
            <a:off x="5444213" y="2837668"/>
            <a:ext cx="5155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/>
              <a:t>{</a:t>
            </a:r>
            <a:endParaRPr lang="en-US"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E2E8F-B214-15FC-0FD3-540676A5D9AD}"/>
              </a:ext>
            </a:extLst>
          </p:cNvPr>
          <p:cNvSpPr txBox="1"/>
          <p:nvPr/>
        </p:nvSpPr>
        <p:spPr>
          <a:xfrm>
            <a:off x="5759592" y="3059336"/>
            <a:ext cx="250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n-US" dirty="0"/>
              <a:t>(l</a:t>
            </a:r>
            <a:r>
              <a:rPr lang="en-US" baseline="-25000" dirty="0"/>
              <a:t>i</a:t>
            </a:r>
            <a:r>
              <a:rPr lang="en-US" dirty="0"/>
              <a:t> – q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l-GR" dirty="0"/>
              <a:t>εάν </a:t>
            </a:r>
            <a:r>
              <a:rPr lang="en-US" dirty="0"/>
              <a:t>q</a:t>
            </a:r>
            <a:r>
              <a:rPr lang="en-US" baseline="-25000" dirty="0"/>
              <a:t>i</a:t>
            </a:r>
            <a:r>
              <a:rPr lang="el-GR" dirty="0"/>
              <a:t> &lt; </a:t>
            </a:r>
            <a:r>
              <a:rPr lang="en-US" dirty="0"/>
              <a:t>l</a:t>
            </a:r>
            <a:r>
              <a:rPr lang="en-US" baseline="-25000" dirty="0"/>
              <a:t>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CB2FB-9554-3EDC-552A-F36D6E9E2A06}"/>
              </a:ext>
            </a:extLst>
          </p:cNvPr>
          <p:cNvSpPr txBox="1"/>
          <p:nvPr/>
        </p:nvSpPr>
        <p:spPr>
          <a:xfrm>
            <a:off x="5701996" y="3401393"/>
            <a:ext cx="250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n-US" dirty="0"/>
              <a:t>(q</a:t>
            </a:r>
            <a:r>
              <a:rPr lang="en-US" baseline="-25000" dirty="0"/>
              <a:t>i</a:t>
            </a:r>
            <a:r>
              <a:rPr lang="en-US" dirty="0"/>
              <a:t> – h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l-GR" dirty="0"/>
              <a:t>εάν </a:t>
            </a:r>
            <a:r>
              <a:rPr lang="en-US" dirty="0"/>
              <a:t>q</a:t>
            </a:r>
            <a:r>
              <a:rPr lang="en-US" baseline="-25000" dirty="0"/>
              <a:t>i</a:t>
            </a:r>
            <a:r>
              <a:rPr lang="el-GR" dirty="0"/>
              <a:t> </a:t>
            </a:r>
            <a:r>
              <a:rPr lang="en-US" dirty="0"/>
              <a:t>&gt;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n-US" baseline="-25000" dirty="0"/>
              <a:t>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8387E-4375-95B4-DA66-8C81FBCBD07E}"/>
                  </a:ext>
                </a:extLst>
              </p:cNvPr>
              <p:cNvSpPr txBox="1"/>
              <p:nvPr/>
            </p:nvSpPr>
            <p:spPr>
              <a:xfrm>
                <a:off x="5701996" y="3769446"/>
                <a:ext cx="2500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 0 εάν </a:t>
                </a:r>
                <a:r>
                  <a:rPr lang="en-US" dirty="0"/>
                  <a:t>l</a:t>
                </a:r>
                <a:r>
                  <a:rPr lang="en-US" baseline="-25000" dirty="0"/>
                  <a:t>i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q</a:t>
                </a:r>
                <a:r>
                  <a:rPr lang="en-US" baseline="-25000" dirty="0"/>
                  <a:t>i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h</a:t>
                </a:r>
                <a:r>
                  <a:rPr lang="en-US" baseline="-25000" dirty="0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C8387E-4375-95B4-DA66-8C81FBCBD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96" y="3769446"/>
                <a:ext cx="250000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CC807EF5-0844-3EBC-DCC8-CF263BCBC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881" y="3947580"/>
                <a:ext cx="9685506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Λήμμα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1</a:t>
                </a:r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MINDIST(Q,R) ≤ D(Q,C).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el-GR" altLang="en-US" sz="2400" dirty="0"/>
                  <a:t>Λήμμα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2 </a:t>
                </a:r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και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3</a:t>
                </a:r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: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πρέπει να είναι σε ενεργή περιοχή σε χρόνο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t</a:t>
                </a:r>
                <a:r>
                  <a:rPr kumimoji="0" lang="el-GR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και το 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MINDIST(Q,R) </a:t>
                </a:r>
                <a:r>
                  <a:rPr kumimoji="0" lang="el-GR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δρα πράγματι σαν κάτω όριο</a:t>
                </a:r>
                <a:r>
                  <a:rPr kumimoji="0" lang="el-GR" altLang="en-US" sz="2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για το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D(Q,C). </a:t>
                </a:r>
              </a:p>
            </p:txBody>
          </p:sp>
        </mc:Choice>
        <mc:Fallback xmlns="">
          <p:sp>
            <p:nvSpPr>
              <p:cNvPr id="11" name="Rectangle 3">
                <a:extLst>
                  <a:ext uri="{FF2B5EF4-FFF2-40B4-BE49-F238E27FC236}">
                    <a16:creationId xmlns:a16="http://schemas.microsoft.com/office/drawing/2014/main" id="{CC807EF5-0844-3EBC-DCC8-CF263BCBC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881" y="3947580"/>
                <a:ext cx="9685506" cy="1569660"/>
              </a:xfrm>
              <a:prstGeom prst="rect">
                <a:avLst/>
              </a:prstGeom>
              <a:blipFill>
                <a:blip r:embed="rId4"/>
                <a:stretch>
                  <a:fillRect l="-944" r="-126" b="-8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08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AB44-205C-DC7D-A7F6-09F8187F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ΠΑΡΑΔΕΙΓΜΑ (1)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876DF64-1A49-194E-E83E-FE02BF3F3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73105"/>
              </p:ext>
            </p:extLst>
          </p:nvPr>
        </p:nvGraphicFramePr>
        <p:xfrm>
          <a:off x="1695069" y="3087877"/>
          <a:ext cx="8798685" cy="3142728"/>
        </p:xfrm>
        <a:graphic>
          <a:graphicData uri="http://schemas.openxmlformats.org/drawingml/2006/table">
            <a:tbl>
              <a:tblPr firstRow="1" firstCol="1" bandRow="1"/>
              <a:tblGrid>
                <a:gridCol w="2379215">
                  <a:extLst>
                    <a:ext uri="{9D8B030D-6E8A-4147-A177-3AD203B41FA5}">
                      <a16:colId xmlns:a16="http://schemas.microsoft.com/office/drawing/2014/main" val="2076348774"/>
                    </a:ext>
                  </a:extLst>
                </a:gridCol>
                <a:gridCol w="2171362">
                  <a:extLst>
                    <a:ext uri="{9D8B030D-6E8A-4147-A177-3AD203B41FA5}">
                      <a16:colId xmlns:a16="http://schemas.microsoft.com/office/drawing/2014/main" val="4412713"/>
                    </a:ext>
                  </a:extLst>
                </a:gridCol>
                <a:gridCol w="1062027">
                  <a:extLst>
                    <a:ext uri="{9D8B030D-6E8A-4147-A177-3AD203B41FA5}">
                      <a16:colId xmlns:a16="http://schemas.microsoft.com/office/drawing/2014/main" val="2954817295"/>
                    </a:ext>
                  </a:extLst>
                </a:gridCol>
                <a:gridCol w="1062027">
                  <a:extLst>
                    <a:ext uri="{9D8B030D-6E8A-4147-A177-3AD203B41FA5}">
                      <a16:colId xmlns:a16="http://schemas.microsoft.com/office/drawing/2014/main" val="2816823027"/>
                    </a:ext>
                  </a:extLst>
                </a:gridCol>
                <a:gridCol w="1062027">
                  <a:extLst>
                    <a:ext uri="{9D8B030D-6E8A-4147-A177-3AD203B41FA5}">
                      <a16:colId xmlns:a16="http://schemas.microsoft.com/office/drawing/2014/main" val="3606590050"/>
                    </a:ext>
                  </a:extLst>
                </a:gridCol>
                <a:gridCol w="1062027">
                  <a:extLst>
                    <a:ext uri="{9D8B030D-6E8A-4147-A177-3AD203B41FA5}">
                      <a16:colId xmlns:a16="http://schemas.microsoft.com/office/drawing/2014/main" val="1448865660"/>
                    </a:ext>
                  </a:extLst>
                </a:gridCol>
              </a:tblGrid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Χρονοσειρά 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APCA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Cmin</a:t>
                      </a:r>
                      <a:r>
                        <a:rPr lang="el-GR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Cmax</a:t>
                      </a:r>
                      <a:r>
                        <a:rPr lang="el-GR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Cmin</a:t>
                      </a:r>
                      <a:r>
                        <a:rPr lang="el-GR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Cmax</a:t>
                      </a:r>
                      <a:r>
                        <a:rPr lang="el-GR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59586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C1= {2, 2, 9, 10, 11}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{2, 2, 10,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75405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C2 = {1, 1, 2, 9, 9}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{1.33, 3, 9,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0844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C3 = {1, 2, 3, 3, 8}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{2.25, 4, 8,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6458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C4 = {0, 0, 7, 10, 13}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C4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{0, 2, 10,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76097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C5 = {3, 3, 3, 16, 16}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C5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{3, 3, 16,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73873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C6 = {1, 2, 9, 10, 11}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C6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{1.5, 2, 10,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06190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C7 = {2, 4, 10, 11, 11}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C7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{3, 2, 10.67,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3566"/>
                  </a:ext>
                </a:extLst>
              </a:tr>
              <a:tr h="34919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C8 = {2, 2, 3, 10, 12}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1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C8</a:t>
                      </a: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= {2.33, 3, 11, 5}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b="0" i="0" u="none" strike="noStrike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6203" marR="106203" marT="14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588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B98D6-1735-F26C-DF06-C081890BA4B2}"/>
                  </a:ext>
                </a:extLst>
              </p:cNvPr>
              <p:cNvSpPr txBox="1"/>
              <p:nvPr/>
            </p:nvSpPr>
            <p:spPr>
              <a:xfrm>
                <a:off x="1626815" y="1801491"/>
                <a:ext cx="866331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/>
                  <a:t>Έστω χρονοσειρές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που φαίνονται στον πίνακα και </a:t>
                </a:r>
                <a:r>
                  <a:rPr lang="en-US" sz="2400" dirty="0"/>
                  <a:t>Q=[2,2,2,10,11]</a:t>
                </a:r>
                <a:r>
                  <a:rPr lang="el-GR" sz="2400" dirty="0"/>
                  <a:t>. Μ=2 </a:t>
                </a:r>
                <a:r>
                  <a:rPr lang="en-US" sz="2400" dirty="0"/>
                  <a:t>segments, K=3 </a:t>
                </a:r>
                <a:r>
                  <a:rPr lang="el-GR" sz="2400" dirty="0"/>
                  <a:t>και 8 χρονοσειρές </a:t>
                </a:r>
                <a:r>
                  <a:rPr lang="en-US" sz="2400" dirty="0"/>
                  <a:t>C </a:t>
                </a:r>
                <a:r>
                  <a:rPr lang="el-GR" sz="2400" dirty="0"/>
                  <a:t>μεγέθους 5.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EB98D6-1735-F26C-DF06-C081890BA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15" y="1801491"/>
                <a:ext cx="8663319" cy="1477328"/>
              </a:xfrm>
              <a:prstGeom prst="rect">
                <a:avLst/>
              </a:prstGeom>
              <a:blipFill>
                <a:blip r:embed="rId3"/>
                <a:stretch>
                  <a:fillRect l="-1126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353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5144-C426-EE46-3C76-F4A19010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2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08487195-DE24-C948-3BD6-43FBA4B5D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9FB43DD1-F1F6-DC34-1B5E-CD95A51B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C63B3A2C-A447-17DB-674F-348756F42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60E7735F-EFF1-5430-C3C9-319D1194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3581E5AF-246B-7670-9AF1-453D54D6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6E7A1254-D24D-BE31-D41E-BAF7B7F9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32C2FAC-627E-943B-F6AC-060A9C0A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DD4650-A0CA-DA48-EBCA-B53A338B7FBF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810336-228F-227E-FB22-31D86E97F920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2304D0-8747-8339-F5AC-38BFE408619F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50346A7-05A4-C0B0-3F83-09767DA267A2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EAECFA-6672-16CA-D76C-E785583E553B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6E0C88-14A8-3574-40CE-7F59E86C8A2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E65699E4-7297-22E6-87FF-E0342D8E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A6E7C7A-553E-457D-502B-78EAAF94F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84532"/>
              </p:ext>
            </p:extLst>
          </p:nvPr>
        </p:nvGraphicFramePr>
        <p:xfrm>
          <a:off x="5761608" y="3054077"/>
          <a:ext cx="5557421" cy="2870207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664071">
                  <a:extLst>
                    <a:ext uri="{9D8B030D-6E8A-4147-A177-3AD203B41FA5}">
                      <a16:colId xmlns:a16="http://schemas.microsoft.com/office/drawing/2014/main" val="3288816557"/>
                    </a:ext>
                  </a:extLst>
                </a:gridCol>
                <a:gridCol w="563219">
                  <a:extLst>
                    <a:ext uri="{9D8B030D-6E8A-4147-A177-3AD203B41FA5}">
                      <a16:colId xmlns:a16="http://schemas.microsoft.com/office/drawing/2014/main" val="1742442949"/>
                    </a:ext>
                  </a:extLst>
                </a:gridCol>
                <a:gridCol w="593388">
                  <a:extLst>
                    <a:ext uri="{9D8B030D-6E8A-4147-A177-3AD203B41FA5}">
                      <a16:colId xmlns:a16="http://schemas.microsoft.com/office/drawing/2014/main" val="2332481826"/>
                    </a:ext>
                  </a:extLst>
                </a:gridCol>
                <a:gridCol w="603114">
                  <a:extLst>
                    <a:ext uri="{9D8B030D-6E8A-4147-A177-3AD203B41FA5}">
                      <a16:colId xmlns:a16="http://schemas.microsoft.com/office/drawing/2014/main" val="2499270942"/>
                    </a:ext>
                  </a:extLst>
                </a:gridCol>
                <a:gridCol w="700392">
                  <a:extLst>
                    <a:ext uri="{9D8B030D-6E8A-4147-A177-3AD203B41FA5}">
                      <a16:colId xmlns:a16="http://schemas.microsoft.com/office/drawing/2014/main" val="2214919278"/>
                    </a:ext>
                  </a:extLst>
                </a:gridCol>
                <a:gridCol w="612842">
                  <a:extLst>
                    <a:ext uri="{9D8B030D-6E8A-4147-A177-3AD203B41FA5}">
                      <a16:colId xmlns:a16="http://schemas.microsoft.com/office/drawing/2014/main" val="706135917"/>
                    </a:ext>
                  </a:extLst>
                </a:gridCol>
                <a:gridCol w="923750">
                  <a:extLst>
                    <a:ext uri="{9D8B030D-6E8A-4147-A177-3AD203B41FA5}">
                      <a16:colId xmlns:a16="http://schemas.microsoft.com/office/drawing/2014/main" val="1159583087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1914419256"/>
                    </a:ext>
                  </a:extLst>
                </a:gridCol>
              </a:tblGrid>
              <a:tr h="5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 dirty="0">
                          <a:effectLst/>
                        </a:rPr>
                        <a:t>Κόμβος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Cmin1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Cmax1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Cmin2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Cmax2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L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H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276389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</a:rPr>
                        <a:t>Α1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C1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(1,2,9,9)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(2,2,9,11)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091904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C2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076693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</a:rPr>
                        <a:t>Α2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C3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(0,0,7,8)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(1,3,8,13)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059636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C4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0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13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2177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</a:rPr>
                        <a:t>Β1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C5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16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16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(1,2,9,11)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(3,3,16,16)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479005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C6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2136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100">
                          <a:effectLst/>
                        </a:rPr>
                        <a:t>Β2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C7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(2,3,10,11)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(2,4,10,12)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720908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C8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12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579277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A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A1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el-GR" sz="1100" kern="100">
                          <a:effectLst/>
                        </a:rPr>
                        <a:t>0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0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7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8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el-GR" sz="1100" kern="100">
                          <a:effectLst/>
                        </a:rPr>
                        <a:t>2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3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9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13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0238509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A2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79640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B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B1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(1,2,9,</a:t>
                      </a:r>
                      <a:r>
                        <a:rPr lang="el-GR" sz="1100" kern="100">
                          <a:effectLst/>
                        </a:rPr>
                        <a:t>11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el-GR" sz="1100" kern="100">
                          <a:effectLst/>
                        </a:rPr>
                        <a:t>3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4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16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16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2744090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B2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030390"/>
                  </a:ext>
                </a:extLst>
              </a:tr>
              <a:tr h="1563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ROOT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A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el-GR" sz="1100" kern="100">
                          <a:effectLst/>
                        </a:rPr>
                        <a:t>0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0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7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8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(</a:t>
                      </a:r>
                      <a:r>
                        <a:rPr lang="el-GR" sz="1100" kern="100">
                          <a:effectLst/>
                        </a:rPr>
                        <a:t>3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4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16</a:t>
                      </a:r>
                      <a:r>
                        <a:rPr lang="en-US" sz="1100" kern="100">
                          <a:effectLst/>
                        </a:rPr>
                        <a:t>,</a:t>
                      </a:r>
                      <a:r>
                        <a:rPr lang="el-GR" sz="1100" kern="100">
                          <a:effectLst/>
                        </a:rPr>
                        <a:t>16</a:t>
                      </a:r>
                      <a:r>
                        <a:rPr lang="en-US" sz="1100" kern="100">
                          <a:effectLst/>
                        </a:rPr>
                        <a:t>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6595548"/>
                  </a:ext>
                </a:extLst>
              </a:tr>
              <a:tr h="156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64601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47F1A645-DFC8-E7D2-EE47-D6B057A28B0C}"/>
              </a:ext>
            </a:extLst>
          </p:cNvPr>
          <p:cNvSpPr txBox="1"/>
          <p:nvPr/>
        </p:nvSpPr>
        <p:spPr>
          <a:xfrm>
            <a:off x="1580778" y="1735914"/>
            <a:ext cx="902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Στην εικόνα 4 φαίνεται το </a:t>
            </a:r>
            <a:r>
              <a:rPr lang="en-US" sz="2400" dirty="0"/>
              <a:t>R-tree </a:t>
            </a:r>
            <a:r>
              <a:rPr lang="el-GR" sz="2400" dirty="0"/>
              <a:t>που προέκυψε ενώ στην εικόνα 5 ο πίνακας που για κάθε κόμβο δίνει το αντίστοιχο </a:t>
            </a:r>
            <a:r>
              <a:rPr lang="en-US" sz="2400" dirty="0"/>
              <a:t>MBR </a:t>
            </a:r>
            <a:r>
              <a:rPr lang="el-GR" sz="2400" dirty="0"/>
              <a:t>του.</a:t>
            </a:r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D119D6-E239-D18E-2867-791123297876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8F9BAC-515A-362A-58EB-8D432859A72E}"/>
              </a:ext>
            </a:extLst>
          </p:cNvPr>
          <p:cNvSpPr txBox="1"/>
          <p:nvPr/>
        </p:nvSpPr>
        <p:spPr>
          <a:xfrm>
            <a:off x="7045821" y="5924284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5</a:t>
            </a:r>
            <a:r>
              <a:rPr lang="el-GR" dirty="0"/>
              <a:t>: Πίνακας </a:t>
            </a:r>
            <a:r>
              <a:rPr lang="en-US" dirty="0"/>
              <a:t>MBR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3346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465B-49F7-4BC8-BB0D-5823E0FB1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9F76-EF0E-37AA-297C-9577F692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3</a:t>
            </a:r>
            <a:r>
              <a:rPr lang="el-GR" dirty="0"/>
              <a:t>)</a:t>
            </a:r>
            <a:r>
              <a:rPr lang="en-US" dirty="0"/>
              <a:t> – Iteration 1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06D8B6B-C335-7CC1-01F6-B037F4EE1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6BF666D1-07AF-E802-D713-1B0E363CD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4037404E-0EB9-077F-1187-C1CA4351B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0008ADFD-A744-84C4-08ED-076A3855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5932CD55-35B7-721B-DA68-6978E7DA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A14A1C01-00B0-0E92-06DB-BEEE2C5A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9D1E2A8F-6AF4-7DD0-742E-46E4460B5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255077-01E5-CF1F-5DF3-F8FC908D4D8A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8B81CF-555C-4ADE-6B47-9DC738F41A84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40C4DC-A5EF-6222-CADB-32DC2B2974A6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70F429-A456-B8AF-A387-CC3816454267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AC98E8-BF13-1D58-6026-E4552967BCE3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202025-6C5C-4E92-6A58-D2E1C3FFD636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521CFFD7-7B04-B153-31FA-B255FB444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2D4950-4F3D-9E97-4903-FAE2A17CF1CD}"/>
              </a:ext>
            </a:extLst>
          </p:cNvPr>
          <p:cNvSpPr txBox="1"/>
          <p:nvPr/>
        </p:nvSpPr>
        <p:spPr>
          <a:xfrm>
            <a:off x="1580778" y="1735914"/>
            <a:ext cx="902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Στις επόμενες διαφάνειες θα φανεί πως λειτουργεί ο αλγόριθμος.</a:t>
            </a:r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314D8E-9BAE-244F-3C74-37CC14439835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F970F-1FA3-18E4-7BBC-DE68BFDC7236}"/>
              </a:ext>
            </a:extLst>
          </p:cNvPr>
          <p:cNvSpPr txBox="1"/>
          <p:nvPr/>
        </p:nvSpPr>
        <p:spPr>
          <a:xfrm>
            <a:off x="7071650" y="2725292"/>
            <a:ext cx="224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Queue={(Root,0)}</a:t>
            </a:r>
          </a:p>
          <a:p>
            <a:r>
              <a:rPr lang="en-US" dirty="0"/>
              <a:t>Temp={}</a:t>
            </a:r>
          </a:p>
          <a:p>
            <a:r>
              <a:rPr lang="en-US" dirty="0"/>
              <a:t>Result={}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AAA39-CB06-E05F-9ABC-67BB845D2764}"/>
              </a:ext>
            </a:extLst>
          </p:cNvPr>
          <p:cNvSpPr txBox="1"/>
          <p:nvPr/>
        </p:nvSpPr>
        <p:spPr>
          <a:xfrm>
            <a:off x="7071650" y="3723713"/>
            <a:ext cx="3385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 = {2,3,10.5,5}, </a:t>
            </a: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Qmin1= 2, </a:t>
            </a: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Qmax1=2, </a:t>
            </a: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Qmin2= 10, </a:t>
            </a:r>
          </a:p>
          <a:p>
            <a:r>
              <a:rPr lang="en-US" kern="100" dirty="0">
                <a:ea typeface="Aptos" panose="020B0004020202020204" pitchFamily="34" charset="0"/>
                <a:cs typeface="Times New Roman" panose="02020603050405020304" pitchFamily="18" charset="0"/>
              </a:rPr>
              <a:t>Qmax2=11</a:t>
            </a:r>
          </a:p>
          <a:p>
            <a:endParaRPr lang="en-US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Root)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6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EF0AC-4368-7F06-AF2A-E17E4CE4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D848C-8560-F41E-E60B-CAD38FDF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4</a:t>
            </a:r>
            <a:r>
              <a:rPr lang="el-GR" dirty="0"/>
              <a:t>)</a:t>
            </a:r>
            <a:r>
              <a:rPr lang="en-US" dirty="0"/>
              <a:t> – Iteration 2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E1CA0BB0-D4C1-5619-358D-01AE303D6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A1735713-0776-E999-962D-0934D19C2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65331710-E306-CC89-2392-C6343053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7C810D99-FE14-5EFC-06F0-24B16A2E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2D693F41-EDB7-5D65-EB9E-F1EE55D4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A56AC9A2-9A59-AA4A-92AC-21E5BA198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4F82C815-C076-1A55-1CAE-AAB638A5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4917E5D-195D-EE46-D017-B3D338F76D9B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F61B2E-B8F3-F2AB-64EE-34309AFBF7E5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7C0648-44CB-F1D7-F9E2-5B04A40AB457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E451B01-560E-4A07-A064-3EA7F7B2C561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2403998-15C7-DB29-71F5-3BB13D08900D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E5267E-5111-9A71-8452-D7495450B5FC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EFA1FBB0-D0F0-BC51-633C-4BF00D7D4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8EB6CF-FD8E-03BD-A4E6-1AE14B97B6E5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B4ADD-989D-8B3E-FD98-6A6045B6CD55}"/>
              </a:ext>
            </a:extLst>
          </p:cNvPr>
          <p:cNvSpPr txBox="1"/>
          <p:nvPr/>
        </p:nvSpPr>
        <p:spPr>
          <a:xfrm>
            <a:off x="7071649" y="2743655"/>
            <a:ext cx="237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Queue={(A,1),(B,0)}</a:t>
            </a:r>
          </a:p>
          <a:p>
            <a:r>
              <a:rPr lang="en-US" dirty="0"/>
              <a:t>Temp={}</a:t>
            </a:r>
          </a:p>
          <a:p>
            <a:r>
              <a:rPr lang="en-US" dirty="0"/>
              <a:t>Result={}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F467D-CDF0-C489-019A-004D8C16E9B1}"/>
              </a:ext>
            </a:extLst>
          </p:cNvPr>
          <p:cNvSpPr txBox="1"/>
          <p:nvPr/>
        </p:nvSpPr>
        <p:spPr>
          <a:xfrm>
            <a:off x="7071650" y="3803968"/>
            <a:ext cx="338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A)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1</a:t>
            </a: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B)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616746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3E37D-256A-25E0-F4A5-357121DD6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5192-1B27-9C16-FE7A-78E89E3E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5</a:t>
            </a:r>
            <a:r>
              <a:rPr lang="el-GR" dirty="0"/>
              <a:t>)</a:t>
            </a:r>
            <a:r>
              <a:rPr lang="en-US" dirty="0"/>
              <a:t> – Iteration 3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3A29F6A-992E-14D4-601B-0C4A643E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5D2B509D-DB03-E3B9-3438-1AD1E015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323149E5-947A-CD01-58C5-AB5EAA02D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605FD5BE-C115-6096-82C7-69F2058C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B1220534-C899-1C15-861A-74D0331D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D271A33C-E174-36B0-D028-9F9248A1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63E62CD-BF85-E663-F4FB-68DFADE6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23623C-1780-7208-131B-65DB5CA3B1A0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0FEE87-D744-006C-566C-DA28AD522BC4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DE83F9-D1C4-A37E-4A33-D29232063824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DA5472-3401-70F6-5336-33FAA6DF582C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E00CFF-7DBA-752A-5BB2-F3690A3B01B5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C975A4-52CF-8335-C7DE-2B044C7B2553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4DFBDAFF-F08D-DF05-4D72-33B35D140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CF1ACB-DEE8-E963-0685-873EA356A576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20FAD5-9126-32EF-C1DD-DAA1FB1CA0F3}"/>
              </a:ext>
            </a:extLst>
          </p:cNvPr>
          <p:cNvSpPr txBox="1"/>
          <p:nvPr/>
        </p:nvSpPr>
        <p:spPr>
          <a:xfrm>
            <a:off x="7071650" y="2743655"/>
            <a:ext cx="326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Queue={(A,1),(B1,0),(B2,1)}</a:t>
            </a:r>
          </a:p>
          <a:p>
            <a:r>
              <a:rPr lang="en-US" dirty="0"/>
              <a:t>Temp={}</a:t>
            </a:r>
          </a:p>
          <a:p>
            <a:r>
              <a:rPr lang="en-US" dirty="0"/>
              <a:t>Result={}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A9126-8B78-2C54-11FE-18F291E357AE}"/>
              </a:ext>
            </a:extLst>
          </p:cNvPr>
          <p:cNvSpPr txBox="1"/>
          <p:nvPr/>
        </p:nvSpPr>
        <p:spPr>
          <a:xfrm>
            <a:off x="7071650" y="3821463"/>
            <a:ext cx="338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B1)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0</a:t>
            </a: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B2)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168796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3CF80-C95D-3EFE-0829-197613895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BCC5-311A-3FEC-C979-384AD6B1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6</a:t>
            </a:r>
            <a:r>
              <a:rPr lang="el-GR" dirty="0"/>
              <a:t>)</a:t>
            </a:r>
            <a:r>
              <a:rPr lang="en-US" dirty="0"/>
              <a:t> – Iteration 4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FF75B43-E0C9-9C1F-B940-54840022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969908A9-95E1-BB7E-783A-EA0840C41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636311B2-97AD-E56F-7FCF-F8F13C496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55F83C0A-D3E6-C72F-D4B4-8A08C619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ACFD6A86-61E0-2A23-01A9-BFAED6C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D7E29DD5-029D-A11C-3048-7555A5F9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85ED683C-C109-CAD4-548A-63B45D7A2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42ABDB-88FD-1DEB-797B-E501154A88CA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9393A3-A8F6-5DF6-36EC-C675027F3162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F4DCB5-CD1D-6E8D-7D50-3D764B1AEA25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2AB91FF-017A-C9A9-5B1D-C9E5C642D072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3B45EC-E6EF-E775-1109-6724F2629E9F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E02E48-E578-B3A4-DB60-EA46FD798946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66F57A80-6875-9E24-88EE-F6A90CE31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72D594-A8ED-6D85-6209-49978EE81BF5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DFE7D-A3C0-E82F-827A-C2E9AA2323B4}"/>
              </a:ext>
            </a:extLst>
          </p:cNvPr>
          <p:cNvSpPr txBox="1"/>
          <p:nvPr/>
        </p:nvSpPr>
        <p:spPr>
          <a:xfrm>
            <a:off x="7071650" y="2743655"/>
            <a:ext cx="421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Queue={(A,1),(B2,1),(C6,0),(C5,10)}</a:t>
            </a:r>
          </a:p>
          <a:p>
            <a:r>
              <a:rPr lang="en-US" dirty="0"/>
              <a:t>Temp={}</a:t>
            </a:r>
          </a:p>
          <a:p>
            <a:r>
              <a:rPr lang="en-US" dirty="0"/>
              <a:t>Result={}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A74AC-CF88-C65D-E587-522D81EED550}"/>
              </a:ext>
            </a:extLst>
          </p:cNvPr>
          <p:cNvSpPr txBox="1"/>
          <p:nvPr/>
        </p:nvSpPr>
        <p:spPr>
          <a:xfrm>
            <a:off x="7071650" y="3821463"/>
            <a:ext cx="338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C6)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0</a:t>
            </a:r>
          </a:p>
          <a:p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MINDIST(Q, C5)</a:t>
            </a:r>
            <a:r>
              <a:rPr lang="el-G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10</a:t>
            </a:r>
          </a:p>
        </p:txBody>
      </p:sp>
    </p:spTree>
    <p:extLst>
      <p:ext uri="{BB962C8B-B14F-4D97-AF65-F5344CB8AC3E}">
        <p14:creationId xmlns:p14="http://schemas.microsoft.com/office/powerpoint/2010/main" val="305349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5B8C6-06A5-9CAF-276F-98143DCD4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6B40-AD77-6373-948F-702030CD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7</a:t>
            </a:r>
            <a:r>
              <a:rPr lang="el-GR" dirty="0"/>
              <a:t>)</a:t>
            </a:r>
            <a:r>
              <a:rPr lang="en-US" dirty="0"/>
              <a:t> – Iteration 5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3CA38A6-772B-C724-7DDD-9A97C479F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F62734D8-8F0C-DA33-A578-D9989182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1F965142-E447-7BE8-3CE5-5265FD47F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FB580B9B-886F-A266-5F0A-C03F518E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67B4EA28-3070-D048-CF15-B5897F71C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rgbClr val="15608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63EEF439-AB5A-08FE-5CB5-78934F98C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23F8FC8E-038A-686A-E09F-503C70F94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rgbClr val="C00000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C92B76-941A-072A-2375-BD6C0B1BFE74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2775B2-512B-8F66-F588-8A3AF900E8C1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AD244AF-82FD-25C7-7118-C06D36FDAAFF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199CB19-3E52-5E9A-5B2B-201C23E125E1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0D38B4-9F43-EC53-F4E3-04C5E5FBF4AA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1497AA-C172-6F6F-DAA5-8EE5B2936049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E647D095-55DB-11D2-B471-B8655155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3CABEC-D41B-D5EA-8392-5C531C88CFDF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64FD2-C2A5-2CD0-3BD5-DE99CE077A90}"/>
              </a:ext>
            </a:extLst>
          </p:cNvPr>
          <p:cNvSpPr txBox="1"/>
          <p:nvPr/>
        </p:nvSpPr>
        <p:spPr>
          <a:xfrm>
            <a:off x="7071650" y="2743655"/>
            <a:ext cx="349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Queue={(A,1),(B2,1),(C5,10)}</a:t>
            </a:r>
          </a:p>
          <a:p>
            <a:r>
              <a:rPr lang="en-US" dirty="0"/>
              <a:t>Temp={(C6,7.071)}</a:t>
            </a:r>
          </a:p>
          <a:p>
            <a:r>
              <a:rPr lang="en-US" dirty="0"/>
              <a:t>Result={}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C3277-0964-35D9-B245-79C0FBF31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4A3B-7699-2C55-ADE8-C671723D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ΠΑΡΑΔΕΙΓΜΑ (</a:t>
            </a:r>
            <a:r>
              <a:rPr lang="en-US" dirty="0"/>
              <a:t>8</a:t>
            </a:r>
            <a:r>
              <a:rPr lang="el-GR" dirty="0"/>
              <a:t>)</a:t>
            </a:r>
            <a:r>
              <a:rPr lang="en-US" dirty="0"/>
              <a:t> – Iteration 16 </a:t>
            </a:r>
            <a:r>
              <a:rPr lang="en-US" dirty="0" err="1"/>
              <a:t>lAST</a:t>
            </a:r>
            <a:endParaRPr lang="en-US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0898ABB-5F53-0724-EDDB-BE3E874C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357" y="3371411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ROOT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4">
            <a:extLst>
              <a:ext uri="{FF2B5EF4-FFF2-40B4-BE49-F238E27FC236}">
                <a16:creationId xmlns:a16="http://schemas.microsoft.com/office/drawing/2014/main" id="{4DF26F76-F7DB-96B5-FA9A-8B42CECB0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253" y="4251257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229533B4-B276-7F97-6B5A-D1213DBB6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14" y="421453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AB6449CA-9FED-A546-6378-D58B24DA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14" y="5245143"/>
            <a:ext cx="877501" cy="398083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C1338EF5-D838-094B-8EE9-15FDF7A8E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38" y="5225282"/>
            <a:ext cx="877501" cy="398083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5B69FD83-2E02-BD6B-D2AE-06E9C99B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562" y="5213142"/>
            <a:ext cx="877501" cy="398084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F98A43EA-4ED6-3741-BE71-0EC2C455B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721" y="5205699"/>
            <a:ext cx="877501" cy="398083"/>
          </a:xfrm>
          <a:prstGeom prst="rect">
            <a:avLst/>
          </a:prstGeom>
          <a:solidFill>
            <a:schemeClr val="bg2"/>
          </a:solidFill>
          <a:ln w="12700">
            <a:solidFill>
              <a:srgbClr val="030E1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4209F3-4A4F-9556-7817-0C88D04166C4}"/>
              </a:ext>
            </a:extLst>
          </p:cNvPr>
          <p:cNvCxnSpPr>
            <a:cxnSpLocks/>
          </p:cNvCxnSpPr>
          <p:nvPr/>
        </p:nvCxnSpPr>
        <p:spPr>
          <a:xfrm flipH="1">
            <a:off x="2721405" y="3759553"/>
            <a:ext cx="227784" cy="4917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76E85D-6651-706C-31B1-F15A557D3C7A}"/>
              </a:ext>
            </a:extLst>
          </p:cNvPr>
          <p:cNvCxnSpPr>
            <a:cxnSpLocks/>
          </p:cNvCxnSpPr>
          <p:nvPr/>
        </p:nvCxnSpPr>
        <p:spPr>
          <a:xfrm>
            <a:off x="3405153" y="3783196"/>
            <a:ext cx="302218" cy="43755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87E8E8-B907-E2E7-692B-88B205DAB990}"/>
              </a:ext>
            </a:extLst>
          </p:cNvPr>
          <p:cNvCxnSpPr>
            <a:cxnSpLocks/>
          </p:cNvCxnSpPr>
          <p:nvPr/>
        </p:nvCxnSpPr>
        <p:spPr>
          <a:xfrm>
            <a:off x="4194338" y="4610400"/>
            <a:ext cx="670346" cy="5975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3CA760-915C-0390-66DC-877F1717BC4B}"/>
              </a:ext>
            </a:extLst>
          </p:cNvPr>
          <p:cNvCxnSpPr>
            <a:cxnSpLocks/>
          </p:cNvCxnSpPr>
          <p:nvPr/>
        </p:nvCxnSpPr>
        <p:spPr>
          <a:xfrm>
            <a:off x="2698541" y="4673381"/>
            <a:ext cx="455540" cy="58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5B4EFC-F04C-1B4E-1C38-106C5C989030}"/>
              </a:ext>
            </a:extLst>
          </p:cNvPr>
          <p:cNvCxnSpPr>
            <a:cxnSpLocks/>
          </p:cNvCxnSpPr>
          <p:nvPr/>
        </p:nvCxnSpPr>
        <p:spPr>
          <a:xfrm flipH="1">
            <a:off x="2042843" y="4633381"/>
            <a:ext cx="252190" cy="6224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6424DD-878C-E3CC-D084-DD9BB4618E89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809779" y="4612616"/>
            <a:ext cx="153186" cy="6148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6">
            <a:extLst>
              <a:ext uri="{FF2B5EF4-FFF2-40B4-BE49-F238E27FC236}">
                <a16:creationId xmlns:a16="http://schemas.microsoft.com/office/drawing/2014/main" id="{8BBD28DD-2386-AA6A-EEFB-92CDE5AB2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7" y="1832246"/>
            <a:ext cx="10642059" cy="7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3B7DC2-4347-08E8-5DB9-E32A8DE68D44}"/>
              </a:ext>
            </a:extLst>
          </p:cNvPr>
          <p:cNvSpPr txBox="1"/>
          <p:nvPr/>
        </p:nvSpPr>
        <p:spPr>
          <a:xfrm>
            <a:off x="1627618" y="5793795"/>
            <a:ext cx="305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Εικόνα </a:t>
            </a:r>
            <a:r>
              <a:rPr lang="en-US" dirty="0"/>
              <a:t>4</a:t>
            </a:r>
            <a:r>
              <a:rPr lang="el-GR" dirty="0"/>
              <a:t>: </a:t>
            </a:r>
            <a:r>
              <a:rPr lang="en-US" dirty="0"/>
              <a:t>R-tree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F9D01-CBBE-9E12-E727-61321D01E316}"/>
              </a:ext>
            </a:extLst>
          </p:cNvPr>
          <p:cNvSpPr txBox="1"/>
          <p:nvPr/>
        </p:nvSpPr>
        <p:spPr>
          <a:xfrm>
            <a:off x="5246704" y="2262663"/>
            <a:ext cx="5800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Temp={(C6,7.071),(C7,8.306),(C1,7.0),(C3,7.746)}</a:t>
            </a:r>
          </a:p>
          <a:p>
            <a:endParaRPr lang="en-US" dirty="0"/>
          </a:p>
          <a:p>
            <a:r>
              <a:rPr lang="en-US" dirty="0"/>
              <a:t>Result={(C8,1.414),(C2,2.646),(C4,6.08)}</a:t>
            </a:r>
          </a:p>
        </p:txBody>
      </p:sp>
    </p:spTree>
    <p:extLst>
      <p:ext uri="{BB962C8B-B14F-4D97-AF65-F5344CB8AC3E}">
        <p14:creationId xmlns:p14="http://schemas.microsoft.com/office/powerpoint/2010/main" val="365160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B824-BB78-A419-5824-4880C4AF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Παρουσιαση προβληματοσ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9DB-90E5-BAEE-0118-F2AED980E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25" y="1946341"/>
            <a:ext cx="10084373" cy="429314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u="sng" dirty="0"/>
              <a:t>Βασικό θέμα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H </a:t>
            </a:r>
            <a:r>
              <a:rPr lang="el-GR" dirty="0"/>
              <a:t>αναζήτηση ομοιότητας σε βάσεις δεδομένων που περιέχουν χρονοσειρές.</a:t>
            </a:r>
          </a:p>
          <a:p>
            <a:pPr algn="just"/>
            <a:r>
              <a:rPr lang="el-GR" dirty="0"/>
              <a:t>Οι χρονοσειρές περιέχουν </a:t>
            </a:r>
            <a:r>
              <a:rPr lang="en-US" dirty="0"/>
              <a:t>n data points</a:t>
            </a:r>
            <a:r>
              <a:rPr lang="el-GR" dirty="0"/>
              <a:t> και αναπαρίστανται ως σημεία ενός </a:t>
            </a:r>
            <a:r>
              <a:rPr lang="en-US" dirty="0"/>
              <a:t>n-</a:t>
            </a:r>
            <a:r>
              <a:rPr lang="el-GR" dirty="0"/>
              <a:t>διάστατου χώρου.</a:t>
            </a:r>
          </a:p>
          <a:p>
            <a:pPr algn="just"/>
            <a:r>
              <a:rPr lang="el-GR" dirty="0"/>
              <a:t>Οι πιο υποσχόμενες </a:t>
            </a:r>
            <a:r>
              <a:rPr lang="el-GR" u="sng" dirty="0"/>
              <a:t>μέθοδοι αναζήτησης ομοιότητας</a:t>
            </a:r>
            <a:r>
              <a:rPr lang="el-GR" dirty="0"/>
              <a:t> εκτελούν πρώτα </a:t>
            </a:r>
            <a:r>
              <a:rPr lang="el-GR" b="1" dirty="0"/>
              <a:t>μείωση διαστατικότητας </a:t>
            </a:r>
            <a:r>
              <a:rPr lang="el-GR" dirty="0"/>
              <a:t>των δεδομένων και τα </a:t>
            </a:r>
            <a:r>
              <a:rPr lang="el-GR" b="1" dirty="0"/>
              <a:t>αντιστοιχούν σε </a:t>
            </a:r>
            <a:r>
              <a:rPr lang="en-US" b="1" dirty="0"/>
              <a:t>indexes </a:t>
            </a:r>
            <a:r>
              <a:rPr lang="el-GR" dirty="0"/>
              <a:t>στον νέο χώρο με χρήση δομών </a:t>
            </a:r>
            <a:r>
              <a:rPr lang="en-US" dirty="0"/>
              <a:t>multidimensional index</a:t>
            </a:r>
            <a:r>
              <a:rPr lang="el-GR" dirty="0"/>
              <a:t>.</a:t>
            </a:r>
          </a:p>
          <a:p>
            <a:pPr algn="just"/>
            <a:r>
              <a:rPr lang="el-GR" u="sng" dirty="0"/>
              <a:t>Πρόβλημα</a:t>
            </a:r>
            <a:r>
              <a:rPr lang="el-GR" dirty="0"/>
              <a:t>: τα </a:t>
            </a:r>
            <a:r>
              <a:rPr lang="en-US" dirty="0"/>
              <a:t>queries </a:t>
            </a:r>
            <a:r>
              <a:rPr lang="el-GR" dirty="0"/>
              <a:t>στις βάσεις δεδομένων περιέχουν συνήθως 20-1000 </a:t>
            </a:r>
            <a:r>
              <a:rPr lang="en-US" dirty="0"/>
              <a:t>data points</a:t>
            </a:r>
            <a:r>
              <a:rPr lang="el-GR" dirty="0"/>
              <a:t> και οι περισσότερες </a:t>
            </a:r>
            <a:r>
              <a:rPr lang="en-US" dirty="0"/>
              <a:t>multidimensional index </a:t>
            </a:r>
            <a:r>
              <a:rPr lang="el-GR" dirty="0"/>
              <a:t>δομές δεδομένων</a:t>
            </a:r>
            <a:r>
              <a:rPr lang="en-US" dirty="0"/>
              <a:t> </a:t>
            </a:r>
            <a:r>
              <a:rPr lang="el-GR" dirty="0"/>
              <a:t>δεν αποδίδουν καλά σε διαστάσεις μεγαλύτερες από 8-12.</a:t>
            </a:r>
          </a:p>
        </p:txBody>
      </p:sp>
    </p:spTree>
    <p:extLst>
      <p:ext uri="{BB962C8B-B14F-4D97-AF65-F5344CB8AC3E}">
        <p14:creationId xmlns:p14="http://schemas.microsoft.com/office/powerpoint/2010/main" val="340308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5E10-8E40-47D2-868B-E8E8C5AE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INDEXING APCA – range search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08EB-6F12-7BF6-1C40-4FA36FA9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315805" cy="28818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Ένα άλλο είδος </a:t>
            </a:r>
            <a:r>
              <a:rPr lang="en-US" dirty="0"/>
              <a:t>query </a:t>
            </a:r>
            <a:r>
              <a:rPr lang="el-GR" dirty="0" smtClean="0"/>
              <a:t>που ανακτά όλες τις χρονοσειρές εντός ενός ορίου ε της χρονοσειράς </a:t>
            </a:r>
            <a:r>
              <a:rPr lang="en-US" dirty="0"/>
              <a:t>Q</a:t>
            </a:r>
            <a:r>
              <a:rPr lang="el-GR" dirty="0" smtClean="0"/>
              <a:t>, ακολουθεί </a:t>
            </a:r>
            <a:r>
              <a:rPr lang="el-GR" dirty="0"/>
              <a:t>τον αλγόριθμο που φαίνεται στην εικόνα 6</a:t>
            </a:r>
            <a:r>
              <a:rPr lang="en-US" dirty="0"/>
              <a:t> </a:t>
            </a:r>
            <a:r>
              <a:rPr lang="el-GR" dirty="0"/>
              <a:t>και χρησιμοποιεί επίσης </a:t>
            </a:r>
            <a:r>
              <a:rPr lang="en-US" dirty="0"/>
              <a:t>R-tree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A149D-3E27-934E-A36E-3875FCC03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791" y="2249487"/>
            <a:ext cx="3866678" cy="2753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BA6CE-07F2-5741-00F0-3B54E5D1D352}"/>
              </a:ext>
            </a:extLst>
          </p:cNvPr>
          <p:cNvSpPr txBox="1"/>
          <p:nvPr/>
        </p:nvSpPr>
        <p:spPr>
          <a:xfrm>
            <a:off x="6159655" y="5155538"/>
            <a:ext cx="435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</a:t>
            </a:r>
            <a:r>
              <a:rPr lang="en-US" dirty="0"/>
              <a:t>6</a:t>
            </a:r>
            <a:r>
              <a:rPr lang="el-GR" dirty="0"/>
              <a:t>: </a:t>
            </a:r>
            <a:r>
              <a:rPr lang="en-US" dirty="0"/>
              <a:t>Range search</a:t>
            </a:r>
            <a:r>
              <a:rPr lang="el-GR" dirty="0"/>
              <a:t> αλγόριθμος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0790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35BE-65DF-27BD-9329-17DAE98A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Ακριβη </a:t>
            </a:r>
            <a:r>
              <a:rPr lang="en-US" dirty="0"/>
              <a:t>vs </a:t>
            </a:r>
            <a:r>
              <a:rPr lang="el-GR" dirty="0"/>
              <a:t>προσεγγιστικα </a:t>
            </a:r>
            <a:r>
              <a:rPr lang="en-US" dirty="0"/>
              <a:t>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1976421"/>
                  </p:ext>
                </p:extLst>
              </p:nvPr>
            </p:nvGraphicFramePr>
            <p:xfrm>
              <a:off x="1141413" y="2427042"/>
              <a:ext cx="9906000" cy="26670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302000">
                      <a:extLst>
                        <a:ext uri="{9D8B030D-6E8A-4147-A177-3AD203B41FA5}">
                          <a16:colId xmlns:a16="http://schemas.microsoft.com/office/drawing/2014/main" val="1510524261"/>
                        </a:ext>
                      </a:extLst>
                    </a:gridCol>
                    <a:gridCol w="3302000">
                      <a:extLst>
                        <a:ext uri="{9D8B030D-6E8A-4147-A177-3AD203B41FA5}">
                          <a16:colId xmlns:a16="http://schemas.microsoft.com/office/drawing/2014/main" val="2029354617"/>
                        </a:ext>
                      </a:extLst>
                    </a:gridCol>
                    <a:gridCol w="3302000">
                      <a:extLst>
                        <a:ext uri="{9D8B030D-6E8A-4147-A177-3AD203B41FA5}">
                          <a16:colId xmlns:a16="http://schemas.microsoft.com/office/drawing/2014/main" val="1117942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Ακριβή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queries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Προσεγγιστικά </a:t>
                          </a:r>
                          <a:r>
                            <a:rPr lang="en-US" dirty="0" smtClean="0"/>
                            <a:t>queries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888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Συνάρτηση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απόστασης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𝐿𝐵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</a:rPr>
                            <a:t>(Q’,C) </a:t>
                          </a: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latin typeface="+mn-lt"/>
                            </a:rPr>
                            <a:t>(Q,C) </a:t>
                          </a: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413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MBR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Παλιός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ορισμός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MBR (3a)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latin typeface="+mn-lt"/>
                            </a:rPr>
                            <a:t>Νέος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ορισμός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MBR (3b)</a:t>
                          </a:r>
                          <a:endParaRPr lang="en-US" sz="14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6795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MBR pruning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Καλύτερο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pruning 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λόγω πιο στενών ορίων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Πιο αδύναμο </a:t>
                          </a:r>
                          <a:r>
                            <a:rPr lang="en-US" sz="1400" dirty="0" smtClean="0">
                              <a:latin typeface="+mn-lt"/>
                            </a:rPr>
                            <a:t>pruning </a:t>
                          </a:r>
                          <a:r>
                            <a:rPr lang="el-GR" sz="1400" dirty="0" smtClean="0">
                              <a:latin typeface="+mn-lt"/>
                            </a:rPr>
                            <a:t>αλλά καλύτερη απόδοση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6584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Προσπελάσεις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δίσκου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Ανάκτηση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ολόκληρης της χρονοσειράς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Ανάκτηση των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APCA points 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μόνο</a:t>
                          </a:r>
                          <a:endParaRPr lang="en-US" sz="14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32181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Απόδοση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Ακριβής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αλλά πιο αργή λόγω του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I/O 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του δίσκου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Γρηγορότερη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και αποτελεσματική αλλά προσεγγιστική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46025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21976421"/>
                  </p:ext>
                </p:extLst>
              </p:nvPr>
            </p:nvGraphicFramePr>
            <p:xfrm>
              <a:off x="1141413" y="2427042"/>
              <a:ext cx="9906000" cy="26670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302000">
                      <a:extLst>
                        <a:ext uri="{9D8B030D-6E8A-4147-A177-3AD203B41FA5}">
                          <a16:colId xmlns:a16="http://schemas.microsoft.com/office/drawing/2014/main" val="1510524261"/>
                        </a:ext>
                      </a:extLst>
                    </a:gridCol>
                    <a:gridCol w="3302000">
                      <a:extLst>
                        <a:ext uri="{9D8B030D-6E8A-4147-A177-3AD203B41FA5}">
                          <a16:colId xmlns:a16="http://schemas.microsoft.com/office/drawing/2014/main" val="2029354617"/>
                        </a:ext>
                      </a:extLst>
                    </a:gridCol>
                    <a:gridCol w="3302000">
                      <a:extLst>
                        <a:ext uri="{9D8B030D-6E8A-4147-A177-3AD203B41FA5}">
                          <a16:colId xmlns:a16="http://schemas.microsoft.com/office/drawing/2014/main" val="1117942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Ακριβή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queries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 smtClean="0"/>
                            <a:t>Προσεγγιστικά </a:t>
                          </a:r>
                          <a:r>
                            <a:rPr lang="en-US" dirty="0" smtClean="0"/>
                            <a:t>queries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68881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Συνάρτηση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απόστασης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85" t="-108197" r="-100738" b="-534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185" t="-108197" r="-738" b="-534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2413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MBR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Παλιός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ορισμός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MBR (3a)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dirty="0" smtClean="0">
                              <a:latin typeface="+mn-lt"/>
                            </a:rPr>
                            <a:t>Νέος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ορισμός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MBR (3b)</a:t>
                          </a:r>
                          <a:endParaRPr lang="en-US" sz="140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679591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+mn-lt"/>
                            </a:rPr>
                            <a:t>MBR pruning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Καλύτερο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pruning 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λόγω πιο στενών ορίων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Πιο αδύναμο </a:t>
                          </a:r>
                          <a:r>
                            <a:rPr lang="en-US" sz="1400" dirty="0" smtClean="0">
                              <a:latin typeface="+mn-lt"/>
                            </a:rPr>
                            <a:t>pruning </a:t>
                          </a:r>
                          <a:r>
                            <a:rPr lang="el-GR" sz="1400" dirty="0" smtClean="0">
                              <a:latin typeface="+mn-lt"/>
                            </a:rPr>
                            <a:t>αλλά καλύτερη απόδοση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065846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Προσπελάσεις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δίσκου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Ανάκτηση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ολόκληρης της χρονοσειράς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Ανάκτηση των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APCA points 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μόνο</a:t>
                          </a:r>
                          <a:endParaRPr lang="en-US" sz="14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32181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Απόδοση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D3DFE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Ακριβής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αλλά πιο αργή λόγω του </a:t>
                          </a:r>
                          <a:r>
                            <a:rPr lang="en-US" sz="1400" baseline="0" dirty="0" smtClean="0">
                              <a:latin typeface="+mn-lt"/>
                            </a:rPr>
                            <a:t>I/O 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του δίσκου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00" dirty="0" smtClean="0">
                              <a:latin typeface="+mn-lt"/>
                            </a:rPr>
                            <a:t>Γρηγορότερη</a:t>
                          </a:r>
                          <a:r>
                            <a:rPr lang="el-GR" sz="1400" baseline="0" dirty="0" smtClean="0">
                              <a:latin typeface="+mn-lt"/>
                            </a:rPr>
                            <a:t> και αποτελεσματική αλλά προσεγγιστική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AF0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46025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0749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AE4F-3139-13AE-513B-75C6DB38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Αλλες</a:t>
            </a:r>
            <a:r>
              <a:rPr lang="el-GR" dirty="0" smtClean="0"/>
              <a:t> τεχνικεσ [2]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28B2-06F0-E40E-E9A2-FE7A6B1E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7439"/>
            <a:ext cx="9905999" cy="415695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SVD (</a:t>
            </a:r>
            <a:r>
              <a:rPr lang="en-US" dirty="0"/>
              <a:t>Singular Value Decomposition</a:t>
            </a:r>
            <a:r>
              <a:rPr lang="el-GR" b="1" dirty="0"/>
              <a:t>)</a:t>
            </a:r>
            <a:r>
              <a:rPr lang="el-GR" dirty="0"/>
              <a:t>: μετατρέπει χρονοσειρές σε άθροισμα </a:t>
            </a:r>
            <a:r>
              <a:rPr lang="el-GR" dirty="0" smtClean="0"/>
              <a:t>ορθογώνιων </a:t>
            </a:r>
            <a:r>
              <a:rPr lang="en-US" dirty="0" smtClean="0"/>
              <a:t>eigenwaves </a:t>
            </a:r>
            <a:r>
              <a:rPr lang="el-GR" dirty="0"/>
              <a:t>που </a:t>
            </a:r>
            <a:r>
              <a:rPr lang="el-GR" dirty="0" smtClean="0"/>
              <a:t>ταξινομούνται βάσει της διακύμανσης. 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DFT (</a:t>
            </a:r>
            <a:r>
              <a:rPr lang="en-US" dirty="0"/>
              <a:t>Discrete Fourier transform</a:t>
            </a:r>
            <a:r>
              <a:rPr lang="el-GR" b="1" dirty="0" smtClean="0"/>
              <a:t>)</a:t>
            </a:r>
            <a:r>
              <a:rPr lang="el-GR" dirty="0" smtClean="0"/>
              <a:t>: </a:t>
            </a:r>
            <a:r>
              <a:rPr lang="el-GR" dirty="0"/>
              <a:t>μετατρέπει περιοδικές χρονοσειρές σε </a:t>
            </a:r>
            <a:r>
              <a:rPr lang="el-GR" dirty="0" smtClean="0"/>
              <a:t>συχνότητες με χρήση των συντελεστών </a:t>
            </a:r>
            <a:r>
              <a:rPr lang="en-US" dirty="0" smtClean="0"/>
              <a:t>Fourier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DWT (</a:t>
            </a:r>
            <a:r>
              <a:rPr lang="en-US" dirty="0"/>
              <a:t>Discrete Wavelet </a:t>
            </a:r>
            <a:r>
              <a:rPr lang="en-US" dirty="0" smtClean="0"/>
              <a:t>Transform</a:t>
            </a:r>
            <a:r>
              <a:rPr lang="el-GR" dirty="0" smtClean="0"/>
              <a:t>):</a:t>
            </a:r>
            <a:r>
              <a:rPr lang="en-US" dirty="0" smtClean="0"/>
              <a:t> </a:t>
            </a:r>
            <a:r>
              <a:rPr lang="el-GR" dirty="0" smtClean="0"/>
              <a:t>αναλύει τη χρονοσειρά σε συντελεστές </a:t>
            </a:r>
            <a:r>
              <a:rPr lang="en-US" dirty="0" smtClean="0"/>
              <a:t>wavelets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PAA (</a:t>
            </a:r>
            <a:r>
              <a:rPr lang="en-US" dirty="0"/>
              <a:t>Piecewise Aggregate Approximation</a:t>
            </a:r>
            <a:r>
              <a:rPr lang="el-GR" b="1" dirty="0"/>
              <a:t>):</a:t>
            </a:r>
            <a:r>
              <a:rPr lang="el-GR" dirty="0"/>
              <a:t> προσεγγίζει μια χρονοσειρά χωρίζοντας τη σε </a:t>
            </a:r>
            <a:r>
              <a:rPr lang="en-US" dirty="0"/>
              <a:t>segments </a:t>
            </a:r>
            <a:r>
              <a:rPr lang="el-GR" dirty="0"/>
              <a:t>ίσου μήκους και καταγράφει τη μέση τιμή των </a:t>
            </a:r>
            <a:r>
              <a:rPr lang="en-US" dirty="0"/>
              <a:t>datapoints </a:t>
            </a:r>
            <a:r>
              <a:rPr lang="el-GR" dirty="0"/>
              <a:t>σε κάθε </a:t>
            </a:r>
            <a:r>
              <a:rPr lang="en-US" dirty="0"/>
              <a:t>segment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Οι τεχνικές αυτές χρησιμοποιούν μια κοινή αναπαράσταση για όλα τα αντικείμενα της βάσης δεδομένων που ελαχιστοποιεί το </a:t>
            </a:r>
            <a:r>
              <a:rPr lang="en-US" dirty="0"/>
              <a:t>global </a:t>
            </a:r>
            <a:r>
              <a:rPr lang="el-GR" dirty="0"/>
              <a:t>σφάλμα ανακατασκευής, ενώ η </a:t>
            </a:r>
            <a:r>
              <a:rPr lang="en-US" dirty="0"/>
              <a:t>APCA </a:t>
            </a:r>
            <a:r>
              <a:rPr lang="el-GR" dirty="0"/>
              <a:t>προσεγγίζει κάθε χρονοσειρά με ένα σετ από </a:t>
            </a:r>
            <a:r>
              <a:rPr lang="en-US" dirty="0"/>
              <a:t>segments </a:t>
            </a:r>
            <a:r>
              <a:rPr lang="el-GR" dirty="0"/>
              <a:t>σταθερών τιμών μεταβλητού μήκους για να ελαχιστοποιήσει το σφάλμα ανακατασκευής της καθεμίας </a:t>
            </a:r>
            <a:r>
              <a:rPr lang="el-GR" dirty="0" smtClean="0"/>
              <a:t>τοπικά.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08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5C0E-B37C-43DB-0178-92E04700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ΑΠΟΤΕΛΕΣΜΑΤΑ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9F62-EDC4-BB6B-5FDD-B0E7823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02828"/>
            <a:ext cx="9905999" cy="18877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Pruning power: </a:t>
            </a:r>
            <a:endParaRPr lang="el-GR" dirty="0" smtClean="0"/>
          </a:p>
          <a:p>
            <a:r>
              <a:rPr lang="el-GR" dirty="0"/>
              <a:t>Κόστος </a:t>
            </a:r>
            <a:r>
              <a:rPr lang="en-US" dirty="0"/>
              <a:t>I/O </a:t>
            </a:r>
            <a:r>
              <a:rPr lang="el-GR" dirty="0"/>
              <a:t>και</a:t>
            </a:r>
            <a:r>
              <a:rPr lang="en-US" dirty="0"/>
              <a:t> CPU</a:t>
            </a:r>
            <a:r>
              <a:rPr lang="el-GR" dirty="0"/>
              <a:t>:</a:t>
            </a:r>
            <a:endParaRPr lang="en-US" dirty="0"/>
          </a:p>
          <a:p>
            <a:pPr marL="0" indent="0">
              <a:buNone/>
            </a:pPr>
            <a:r>
              <a:rPr lang="el-GR" dirty="0" smtClean="0"/>
              <a:t>	-Το </a:t>
            </a:r>
            <a:r>
              <a:rPr lang="el-GR" dirty="0"/>
              <a:t>κόστος </a:t>
            </a:r>
            <a:r>
              <a:rPr lang="en-US" dirty="0"/>
              <a:t>I/O </a:t>
            </a:r>
            <a:r>
              <a:rPr lang="el-GR" dirty="0"/>
              <a:t>περιλαμβάνει </a:t>
            </a:r>
            <a:r>
              <a:rPr lang="en-US" dirty="0"/>
              <a:t>random disk accesses </a:t>
            </a:r>
            <a:r>
              <a:rPr lang="el-GR" dirty="0" smtClean="0"/>
              <a:t>και </a:t>
            </a:r>
            <a:r>
              <a:rPr lang="en-US" dirty="0" smtClean="0"/>
              <a:t>sequential I/O.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	</a:t>
            </a:r>
            <a:r>
              <a:rPr lang="el-GR" dirty="0" smtClean="0"/>
              <a:t>-Το </a:t>
            </a:r>
            <a:r>
              <a:rPr lang="el-GR" dirty="0"/>
              <a:t>κόστος </a:t>
            </a:r>
            <a:r>
              <a:rPr lang="en-US" dirty="0"/>
              <a:t>CPU </a:t>
            </a:r>
            <a:r>
              <a:rPr lang="el-GR" dirty="0"/>
              <a:t>περιλαμβάνει την</a:t>
            </a:r>
            <a:r>
              <a:rPr lang="en-US" dirty="0"/>
              <a:t> </a:t>
            </a:r>
            <a:r>
              <a:rPr lang="el-GR" dirty="0"/>
              <a:t>πλοήγηση της δομής του </a:t>
            </a:r>
            <a:r>
              <a:rPr lang="en-US" dirty="0"/>
              <a:t>index </a:t>
            </a:r>
            <a:r>
              <a:rPr lang="el-GR" dirty="0"/>
              <a:t>και του </a:t>
            </a:r>
            <a:r>
              <a:rPr lang="el-GR" dirty="0" smtClean="0"/>
              <a:t>	υπολογισμού </a:t>
            </a:r>
            <a:r>
              <a:rPr lang="el-GR" dirty="0"/>
              <a:t>της ευκλείδειας απόστασης για την υποψήφια χρονοσειρά.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2" y="1771831"/>
            <a:ext cx="1050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Τα τεστ πραγματοποιήθηκαν σε δύο είδη σετ, ένα ομογενές και ένα ετερογενές, με διαστατικότητες </a:t>
            </a:r>
            <a:r>
              <a:rPr lang="en-US" sz="1600" dirty="0" smtClean="0"/>
              <a:t>n=2M (16-64) </a:t>
            </a:r>
            <a:r>
              <a:rPr lang="el-GR" sz="1600" dirty="0" smtClean="0"/>
              <a:t>και μεγέθη </a:t>
            </a:r>
            <a:r>
              <a:rPr lang="en-US" sz="1600" dirty="0" smtClean="0"/>
              <a:t>query </a:t>
            </a:r>
            <a:r>
              <a:rPr lang="el-GR" sz="1600" dirty="0" smtClean="0"/>
              <a:t>τάξεων του 2 (</a:t>
            </a:r>
            <a:r>
              <a:rPr lang="en-US" sz="1600" dirty="0" smtClean="0"/>
              <a:t>25</a:t>
            </a:r>
            <a:r>
              <a:rPr lang="el-GR" sz="1600" dirty="0" smtClean="0"/>
              <a:t>6 έως 1024 – λόγω του </a:t>
            </a:r>
            <a:r>
              <a:rPr lang="en-US" sz="1600" dirty="0" smtClean="0"/>
              <a:t>DWT</a:t>
            </a:r>
            <a:r>
              <a:rPr lang="el-GR" sz="1600" dirty="0" smtClean="0"/>
              <a:t>).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Τα </a:t>
            </a:r>
            <a:r>
              <a:rPr lang="en-US" sz="1600" dirty="0" smtClean="0"/>
              <a:t>queries </a:t>
            </a:r>
            <a:r>
              <a:rPr lang="el-GR" sz="1600" dirty="0" smtClean="0"/>
              <a:t>δεν είχαν </a:t>
            </a:r>
            <a:r>
              <a:rPr lang="en-US" sz="1600" dirty="0" smtClean="0"/>
              <a:t>exact matches.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67" y="4490622"/>
            <a:ext cx="6138841" cy="121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BA6CE-07F2-5741-00F0-3B54E5D1D352}"/>
              </a:ext>
            </a:extLst>
          </p:cNvPr>
          <p:cNvSpPr txBox="1"/>
          <p:nvPr/>
        </p:nvSpPr>
        <p:spPr>
          <a:xfrm>
            <a:off x="4227725" y="5833579"/>
            <a:ext cx="325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</a:t>
            </a:r>
            <a:r>
              <a:rPr lang="en-US" dirty="0" smtClean="0"/>
              <a:t>7</a:t>
            </a:r>
            <a:r>
              <a:rPr lang="el-GR" dirty="0" smtClean="0"/>
              <a:t>: Μετρήσεις του </a:t>
            </a:r>
            <a:r>
              <a:rPr lang="en-US" dirty="0" smtClean="0"/>
              <a:t>P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672" y="2645333"/>
            <a:ext cx="1761292" cy="2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2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5C0E-B37C-43DB-0178-92E04700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ΑΠΟΤΕΛΕΣΜΑΤΑ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9F62-EDC4-BB6B-5FDD-B0E78239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03" y="1546387"/>
            <a:ext cx="10932218" cy="2617240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Οι τεχνικές που χρησιμοποιήθηκαν είναι οι εξής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en-US" sz="1800" b="1" dirty="0"/>
              <a:t>Linear Scan (LS)</a:t>
            </a:r>
            <a:r>
              <a:rPr lang="en-US" sz="1800" dirty="0"/>
              <a:t>: </a:t>
            </a:r>
            <a:r>
              <a:rPr lang="el-GR" sz="1800" dirty="0" smtClean="0"/>
              <a:t>ακριβής εύρεση των Κ-ΝΝ γειτόνων με γραμμικό σκανάρισμα</a:t>
            </a:r>
            <a:r>
              <a:rPr lang="en-US" sz="1800" dirty="0" smtClean="0"/>
              <a:t>, </a:t>
            </a:r>
            <a:r>
              <a:rPr lang="el-GR" sz="1800" dirty="0" smtClean="0"/>
              <a:t>υψηλό </a:t>
            </a:r>
            <a:r>
              <a:rPr lang="en-US" sz="1800" dirty="0" smtClean="0"/>
              <a:t>I/O </a:t>
            </a:r>
            <a:r>
              <a:rPr lang="el-GR" sz="1800" dirty="0" smtClean="0"/>
              <a:t>κόστος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b="1" dirty="0"/>
              <a:t>DFT-index</a:t>
            </a:r>
            <a:r>
              <a:rPr lang="en-US" sz="1800" dirty="0"/>
              <a:t>: </a:t>
            </a:r>
            <a:r>
              <a:rPr lang="en-US" sz="1800" dirty="0" smtClean="0"/>
              <a:t>indexed </a:t>
            </a:r>
            <a:r>
              <a:rPr lang="el-GR" sz="1800" dirty="0" smtClean="0"/>
              <a:t>με χρήση</a:t>
            </a:r>
            <a:r>
              <a:rPr lang="en-US" sz="1800" dirty="0" smtClean="0"/>
              <a:t> </a:t>
            </a:r>
            <a:r>
              <a:rPr lang="en-US" sz="1800" dirty="0"/>
              <a:t>hybrid tree.</a:t>
            </a:r>
          </a:p>
          <a:p>
            <a:pPr lvl="1"/>
            <a:r>
              <a:rPr lang="en-US" sz="1800" b="1" dirty="0"/>
              <a:t>DWT-index</a:t>
            </a:r>
            <a:r>
              <a:rPr lang="en-US" sz="1800" dirty="0"/>
              <a:t>: indexed </a:t>
            </a:r>
            <a:r>
              <a:rPr lang="el-GR" sz="1800" dirty="0"/>
              <a:t>με χρήση</a:t>
            </a:r>
            <a:r>
              <a:rPr lang="en-US" sz="1800" dirty="0"/>
              <a:t> hybrid tree.</a:t>
            </a:r>
          </a:p>
          <a:p>
            <a:pPr lvl="1"/>
            <a:r>
              <a:rPr lang="en-US" sz="1800" b="1" dirty="0" smtClean="0"/>
              <a:t>APCA-index</a:t>
            </a:r>
            <a:r>
              <a:rPr lang="en-US" sz="1800" dirty="0"/>
              <a:t>: indexed </a:t>
            </a:r>
            <a:r>
              <a:rPr lang="el-GR" sz="1800" dirty="0"/>
              <a:t>με χρήση</a:t>
            </a:r>
            <a:r>
              <a:rPr lang="en-US" sz="1800" dirty="0"/>
              <a:t> hybrid tree.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385" y="4029807"/>
            <a:ext cx="5308444" cy="1061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385" y="5091497"/>
            <a:ext cx="5308444" cy="1064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CBA6CE-07F2-5741-00F0-3B54E5D1D352}"/>
              </a:ext>
            </a:extLst>
          </p:cNvPr>
          <p:cNvSpPr txBox="1"/>
          <p:nvPr/>
        </p:nvSpPr>
        <p:spPr>
          <a:xfrm>
            <a:off x="3494232" y="6268585"/>
            <a:ext cx="520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</a:t>
            </a:r>
            <a:r>
              <a:rPr lang="en-US" dirty="0" smtClean="0"/>
              <a:t>8</a:t>
            </a:r>
            <a:r>
              <a:rPr lang="el-GR" dirty="0" smtClean="0"/>
              <a:t>: Μετρήσεις κόστους </a:t>
            </a:r>
            <a:r>
              <a:rPr lang="en-US" dirty="0" smtClean="0"/>
              <a:t>I/O </a:t>
            </a:r>
            <a:r>
              <a:rPr lang="el-GR" dirty="0" smtClean="0"/>
              <a:t>και </a:t>
            </a:r>
            <a:r>
              <a:rPr lang="en-US" dirty="0" smtClean="0"/>
              <a:t>CPU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0306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7B26-E97D-5833-D77D-C3485B11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ΣΥΓΚΡΙΣΗ ΜΕΘΟΔΩΝ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392D6-2110-A152-B4D8-833308557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/>
              <a:t>Ακρίβεια:</a:t>
            </a:r>
            <a:r>
              <a:rPr lang="el-GR" dirty="0"/>
              <a:t> Η APCA μειώνει σημαντικά το σφάλμα ανακατασκευής σε σύγκριση με DFT και DWT, προσφέροντας πιο ακριβή </a:t>
            </a:r>
            <a:r>
              <a:rPr lang="el-GR" dirty="0" smtClean="0"/>
              <a:t>αποτελέσματα. </a:t>
            </a:r>
          </a:p>
          <a:p>
            <a:r>
              <a:rPr lang="el-GR" b="1" dirty="0" smtClean="0"/>
              <a:t>Αποδοτικότητα</a:t>
            </a:r>
            <a:r>
              <a:rPr lang="el-GR" b="1" dirty="0"/>
              <a:t>:</a:t>
            </a:r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/>
              <a:t>APCA επιτυγχάνει χαμηλότερο κόστος I/O κατά 1-2 τάξεις μεγέθους, εξετάζοντας λιγότερα αντικείμενα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Προσαρμοστικότητα</a:t>
            </a:r>
            <a:r>
              <a:rPr lang="el-GR" b="1" dirty="0"/>
              <a:t>:</a:t>
            </a:r>
            <a:r>
              <a:rPr lang="el-GR" dirty="0"/>
              <a:t> Σε αντίθεση με τις DFT και DWT, η APCA προσαρμόζεται στις τοπικές μεταβολές, ενισχύοντας την ποιότητα αναπαράστασης.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Επεκτασιμότητα:</a:t>
            </a:r>
            <a:r>
              <a:rPr lang="el-GR" dirty="0"/>
              <a:t> Η APCA επεκτείνεται καλά σε μεγάλα σύνολα δεδομένων λόγω μειωμένου κόστους </a:t>
            </a:r>
            <a:r>
              <a:rPr lang="en-US" dirty="0" smtClean="0"/>
              <a:t>I/O</a:t>
            </a:r>
            <a:r>
              <a:rPr lang="el-GR" dirty="0" smtClean="0"/>
              <a:t> </a:t>
            </a:r>
            <a:r>
              <a:rPr lang="el-GR" dirty="0"/>
              <a:t>και υπολογιστικού φόρτου.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30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AFC8-751F-DA00-9581-12A3E6D2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Αδυναμιεσ</a:t>
            </a:r>
            <a:r>
              <a:rPr lang="el-GR" dirty="0"/>
              <a:t> </a:t>
            </a:r>
            <a:r>
              <a:rPr lang="el-GR" dirty="0" err="1"/>
              <a:t>μεθοδων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7D0F9-6C33-2378-BF68-7D983021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APCA: </a:t>
            </a:r>
            <a:r>
              <a:rPr lang="el-GR" dirty="0"/>
              <a:t>Υπολογιστικά δαπανηρή κατά τη φάση προσαρμογής των </a:t>
            </a:r>
            <a:r>
              <a:rPr lang="el-GR" dirty="0" err="1"/>
              <a:t>segments</a:t>
            </a:r>
            <a:r>
              <a:rPr lang="el-GR" dirty="0"/>
              <a:t>, αλλά </a:t>
            </a:r>
            <a:r>
              <a:rPr lang="el-GR" dirty="0" smtClean="0"/>
              <a:t>αυτό οδηγεί </a:t>
            </a:r>
            <a:r>
              <a:rPr lang="el-GR" dirty="0"/>
              <a:t>σε </a:t>
            </a:r>
            <a:r>
              <a:rPr lang="el-GR" dirty="0" smtClean="0"/>
              <a:t>πολύ </a:t>
            </a:r>
            <a:r>
              <a:rPr lang="el-GR" dirty="0"/>
              <a:t>βελτιωμένη απόδοση κατά την αναζήτηση, λόγω χαμηλότερου I/O κόστους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b="1" dirty="0" smtClean="0"/>
              <a:t>SVD</a:t>
            </a:r>
            <a:r>
              <a:rPr lang="el-GR" b="1" dirty="0"/>
              <a:t>: </a:t>
            </a:r>
            <a:r>
              <a:rPr lang="el-GR" dirty="0"/>
              <a:t>Χαμηλή τοπική προσαρμοστικότητα </a:t>
            </a:r>
            <a:r>
              <a:rPr lang="el-GR" dirty="0" smtClean="0"/>
              <a:t>σε κρίσιμες περιοχές και </a:t>
            </a:r>
            <a:r>
              <a:rPr lang="el-GR" dirty="0"/>
              <a:t>επικεντρώνεται σε </a:t>
            </a:r>
            <a:r>
              <a:rPr lang="en-US" dirty="0" smtClean="0"/>
              <a:t>global</a:t>
            </a:r>
            <a:r>
              <a:rPr lang="el-GR" dirty="0" smtClean="0"/>
              <a:t> </a:t>
            </a:r>
            <a:r>
              <a:rPr lang="el-GR" dirty="0"/>
              <a:t>χαρακτηριστικά.</a:t>
            </a:r>
          </a:p>
          <a:p>
            <a:r>
              <a:rPr lang="el-GR" b="1" dirty="0"/>
              <a:t>DFT: </a:t>
            </a:r>
            <a:r>
              <a:rPr lang="el-GR" dirty="0"/>
              <a:t>Ευαισθησία στον θόρυβο. </a:t>
            </a:r>
          </a:p>
          <a:p>
            <a:r>
              <a:rPr lang="el-GR" b="1" dirty="0"/>
              <a:t>DWT: </a:t>
            </a:r>
            <a:r>
              <a:rPr lang="el-GR" dirty="0"/>
              <a:t>Έχει περιορισμούς λόγω του σταθερού μήκους των </a:t>
            </a:r>
            <a:r>
              <a:rPr lang="en-US" dirty="0"/>
              <a:t>segments</a:t>
            </a:r>
            <a:r>
              <a:rPr lang="el-GR" dirty="0"/>
              <a:t>.</a:t>
            </a:r>
          </a:p>
          <a:p>
            <a:r>
              <a:rPr lang="el-GR" b="1" dirty="0"/>
              <a:t>PAA:</a:t>
            </a:r>
            <a:r>
              <a:rPr lang="en-US" b="1" dirty="0"/>
              <a:t> </a:t>
            </a:r>
            <a:r>
              <a:rPr lang="el-GR" dirty="0"/>
              <a:t>Τα </a:t>
            </a:r>
            <a:r>
              <a:rPr lang="en-US" dirty="0"/>
              <a:t>segments </a:t>
            </a:r>
            <a:r>
              <a:rPr lang="el-GR" dirty="0"/>
              <a:t>σταθερού μήκους οδηγούν σε υψηλά σφάλματα ανακατασκευής.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72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97EE-E394-1F4A-6D25-3890AE30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ΠΡΟΤΑΣΕΙΣ ΒΕΛΤΙΩΣΗΣ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78572-EC7A-942A-09C3-64DA757ED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sz="2400" b="1" dirty="0"/>
              <a:t>Αξιοποίηση </a:t>
            </a:r>
            <a:r>
              <a:rPr lang="el-GR" sz="2400" b="1" dirty="0" smtClean="0"/>
              <a:t>GPU</a:t>
            </a:r>
            <a:r>
              <a:rPr lang="el-GR" sz="2400" dirty="0" smtClean="0"/>
              <a:t>:  </a:t>
            </a:r>
            <a:r>
              <a:rPr lang="el-GR" sz="2400" dirty="0"/>
              <a:t>Η χρήση GPU μπορεί να επιταχύνει δραστικά τη διαδικασία δημιουργίας APCA </a:t>
            </a:r>
            <a:r>
              <a:rPr lang="el-GR" sz="2400" dirty="0" err="1"/>
              <a:t>segments</a:t>
            </a:r>
            <a:r>
              <a:rPr lang="el-GR" sz="2400" dirty="0"/>
              <a:t>, αντιμετωπίζοντας τον υπολογιστικό </a:t>
            </a:r>
            <a:r>
              <a:rPr lang="el-GR" sz="2400" dirty="0" smtClean="0"/>
              <a:t>φόρτο.</a:t>
            </a:r>
            <a:endParaRPr lang="el-GR" sz="2400" dirty="0"/>
          </a:p>
          <a:p>
            <a:pPr lvl="1"/>
            <a:r>
              <a:rPr lang="el-GR" sz="2400" b="1" dirty="0"/>
              <a:t>Υβριδικές Προσεγγίσεις:</a:t>
            </a:r>
            <a:r>
              <a:rPr lang="el-GR" sz="2400" dirty="0"/>
              <a:t> Συνδυασμός APCA με </a:t>
            </a:r>
            <a:r>
              <a:rPr lang="en-US" sz="2400" dirty="0" smtClean="0"/>
              <a:t>global</a:t>
            </a:r>
            <a:r>
              <a:rPr lang="el-GR" sz="2400" dirty="0" smtClean="0"/>
              <a:t> </a:t>
            </a:r>
            <a:r>
              <a:rPr lang="el-GR" sz="2400" dirty="0"/>
              <a:t>τεχνικές όπως </a:t>
            </a:r>
            <a:r>
              <a:rPr lang="el-GR" sz="2400" dirty="0" smtClean="0"/>
              <a:t>η DFT </a:t>
            </a:r>
            <a:r>
              <a:rPr lang="el-GR" sz="2400" dirty="0"/>
              <a:t>για περιοδικές </a:t>
            </a:r>
            <a:r>
              <a:rPr lang="el-GR" sz="2400" dirty="0" smtClean="0"/>
              <a:t>χρονοσειρές</a:t>
            </a:r>
            <a:r>
              <a:rPr lang="en-US" sz="24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2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54C9-674E-1EAE-B01F-3310F79D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ΣΥΜΠΕΡΑΣΜΑΤΑ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C3DFB-B89C-1B0D-AA12-3EEAF46E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Η APCA είναι μια ισχυρή, αποδοτική μέθοδος μείωσης διαστάσεων που υπερτερεί των παραδοσιακών τεχνικών </a:t>
            </a:r>
            <a:r>
              <a:rPr lang="el-GR" dirty="0" smtClean="0"/>
              <a:t>και προσφέρει γρήγορα ακριβή </a:t>
            </a:r>
            <a:r>
              <a:rPr lang="en-US" dirty="0" smtClean="0"/>
              <a:t>queries </a:t>
            </a:r>
            <a:r>
              <a:rPr lang="el-GR" dirty="0" smtClean="0"/>
              <a:t>και ακόμα πιο γρήγορα προσεγγιστικά </a:t>
            </a:r>
            <a:r>
              <a:rPr lang="en-US" dirty="0" smtClean="0"/>
              <a:t>queries.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Αποδείχτηκε ότι σε αντίθεση με τις μέχρι τώρα πεποιθήσεις μπορεί να γίνει </a:t>
            </a:r>
            <a:r>
              <a:rPr lang="en-US" dirty="0" smtClean="0"/>
              <a:t>multidimensional index </a:t>
            </a:r>
            <a:r>
              <a:rPr lang="el-GR" dirty="0" smtClean="0"/>
              <a:t>δομής δεδομένων στην </a:t>
            </a:r>
            <a:r>
              <a:rPr lang="en-US" dirty="0" smtClean="0"/>
              <a:t>APCA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Σε μελλοντική </a:t>
            </a:r>
            <a:r>
              <a:rPr lang="el-GR" dirty="0"/>
              <a:t>έρευνα μπορεί να </a:t>
            </a:r>
            <a:r>
              <a:rPr lang="el-GR" dirty="0" smtClean="0"/>
              <a:t>εξερευνηθεί η αύξηση της ταχύτητας εκμεταλλεύοντας την ομοιότητα γειτονικών ακολουθιών, καθώς και να εξερευνηθούν ευρύτερες </a:t>
            </a:r>
            <a:r>
              <a:rPr lang="el-GR" dirty="0"/>
              <a:t>εφαρμογές της τοπικής προσαρμοστικότητας σε </a:t>
            </a:r>
            <a:r>
              <a:rPr lang="el-GR" dirty="0" smtClean="0"/>
              <a:t>άλλες αναπαραστάσεις.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8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7CC2A-9308-6134-6E1D-5904BD10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02015"/>
            <a:ext cx="9905999" cy="354171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 smtClean="0"/>
              <a:t>[1] E</a:t>
            </a:r>
            <a:r>
              <a:rPr lang="en-US" dirty="0"/>
              <a:t>. Keogh, K. Chakrabarti, S. Mehrotra, and M. </a:t>
            </a:r>
            <a:r>
              <a:rPr lang="en-US" dirty="0" err="1"/>
              <a:t>Pazzani</a:t>
            </a:r>
            <a:r>
              <a:rPr lang="en-US" dirty="0"/>
              <a:t>, “Locally Adaptive Dimensionality Reduction for Indexing Large Time Series Databases,” </a:t>
            </a:r>
            <a:r>
              <a:rPr lang="en-US" i="1" dirty="0"/>
              <a:t>Department of Information and Computer Science</a:t>
            </a:r>
            <a:r>
              <a:rPr lang="en-US" dirty="0"/>
              <a:t>, University of California, Irvine, CA, USA, 2001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[2] E. Keogh, K. </a:t>
            </a:r>
            <a:r>
              <a:rPr lang="en-US" dirty="0" err="1"/>
              <a:t>Chakrabarti</a:t>
            </a:r>
            <a:r>
              <a:rPr lang="en-US" dirty="0"/>
              <a:t>, S. </a:t>
            </a:r>
            <a:r>
              <a:rPr lang="en-US" dirty="0" err="1"/>
              <a:t>Mehrotra</a:t>
            </a:r>
            <a:r>
              <a:rPr lang="en-US" dirty="0"/>
              <a:t>, and M. </a:t>
            </a:r>
            <a:r>
              <a:rPr lang="en-US" dirty="0" err="1"/>
              <a:t>Pazzani</a:t>
            </a:r>
            <a:r>
              <a:rPr lang="en-US" dirty="0"/>
              <a:t>, </a:t>
            </a:r>
            <a:r>
              <a:rPr lang="en-US" i="1" dirty="0"/>
              <a:t>"Dimensionality Reduction for Fast Similarity Search in Large Time Series Databases,"</a:t>
            </a:r>
            <a:r>
              <a:rPr lang="en-US" dirty="0"/>
              <a:t> University of California, Irvine, CA, USA, 2001.</a:t>
            </a: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ΣΑΣ ΕΥΧΑΡΙΣΤΩ ΠΟΛΥ ΓΙΑ ΤΟ ΧΡΟΝΟ ΣΑΣ!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24A2F5-648E-2AA5-0E8A-3895B5E6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pPr algn="ctr"/>
            <a:r>
              <a:rPr lang="el-GR" dirty="0"/>
              <a:t>ΒΙΒΛΙΟΓΡΑΦΙΑ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8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8B37-513E-D4C9-C884-1F178770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Σημασια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9DDA4-3181-0282-B8BF-C0BEA4484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57656"/>
            <a:ext cx="9905999" cy="40345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dirty="0"/>
              <a:t>Οι χρονοσειρές αποτελούν μεγάλο μέρος των δεδομένων που αποθηκεύονται σε ιατρικές, επιστημονικές και οικονομικές βάσεις δεδομένων.</a:t>
            </a:r>
          </a:p>
          <a:p>
            <a:pPr algn="just"/>
            <a:r>
              <a:rPr lang="el-GR" dirty="0"/>
              <a:t>Η </a:t>
            </a:r>
            <a:r>
              <a:rPr lang="el-GR" b="1" u="sng" dirty="0"/>
              <a:t>αναζήτηση ομοιότητας</a:t>
            </a:r>
            <a:r>
              <a:rPr lang="el-GR" dirty="0"/>
              <a:t> αποτελεί χρήσιμο εργαλείο στην ανάλυση δεδομένων και σε εφαρμογές εξόρυξης δεδομένων, όπως το </a:t>
            </a:r>
            <a:r>
              <a:rPr lang="en-US" dirty="0"/>
              <a:t>clustering.</a:t>
            </a:r>
            <a:endParaRPr lang="el-GR" dirty="0"/>
          </a:p>
          <a:p>
            <a:pPr algn="just"/>
            <a:r>
              <a:rPr lang="el-GR" dirty="0"/>
              <a:t>Η ύπαρξη βάσεων δεδομένων με </a:t>
            </a:r>
            <a:r>
              <a:rPr lang="el-GR" u="sng" dirty="0"/>
              <a:t>περισσότερο από ένα </a:t>
            </a:r>
            <a:r>
              <a:rPr lang="en-US" u="sng" dirty="0"/>
              <a:t>terabyte </a:t>
            </a:r>
            <a:r>
              <a:rPr lang="el-GR" dirty="0"/>
              <a:t>από δεδομένα που ανανεώνονται καθημερινά με πολλαπλά </a:t>
            </a:r>
            <a:r>
              <a:rPr lang="en-US" dirty="0"/>
              <a:t>gigabytes</a:t>
            </a:r>
            <a:r>
              <a:rPr lang="el-GR" dirty="0"/>
              <a:t> </a:t>
            </a:r>
            <a:r>
              <a:rPr lang="el-GR" dirty="0" smtClean="0"/>
              <a:t>καθιστά </a:t>
            </a:r>
            <a:r>
              <a:rPr lang="el-GR" dirty="0"/>
              <a:t>απαραίτητη τη χρήση μεθόδων μείωσης της διαστατικότητας για βελτίωση της απόδοσης και της ταχύτητας.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60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E2FF-F56F-C07A-4211-A507C179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Βασικεσ γνωσεισ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2A47C-EC60-1F5B-F2A9-8B4DCDCE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16023"/>
            <a:ext cx="9905999" cy="3421740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/>
              <a:t>False alarms</a:t>
            </a:r>
            <a:r>
              <a:rPr lang="en-US" b="1" dirty="0"/>
              <a:t>: </a:t>
            </a:r>
            <a:r>
              <a:rPr lang="el-GR" dirty="0"/>
              <a:t>αντικείμενα που φαίνονται κοντινά στο </a:t>
            </a:r>
            <a:r>
              <a:rPr lang="en-US" dirty="0"/>
              <a:t>index space, </a:t>
            </a:r>
            <a:r>
              <a:rPr lang="el-GR" dirty="0"/>
              <a:t>είναι στην πραγματικότητα απομακρυσμένα.</a:t>
            </a:r>
            <a:endParaRPr lang="el-GR" b="1" dirty="0"/>
          </a:p>
          <a:p>
            <a:pPr algn="just"/>
            <a:r>
              <a:rPr lang="en-US" b="1" u="sng" dirty="0"/>
              <a:t>False dismissals</a:t>
            </a:r>
            <a:r>
              <a:rPr lang="en-US" dirty="0"/>
              <a:t>: </a:t>
            </a:r>
            <a:r>
              <a:rPr lang="el-GR" dirty="0"/>
              <a:t>αντικείμενα που είναι στην πραγματικότητα κοντά απορρίπτονται από την αναζήτηση επειδή φαίνονται απομακρυσμένα στο index </a:t>
            </a:r>
            <a:r>
              <a:rPr lang="el-GR" dirty="0" err="1"/>
              <a:t>space</a:t>
            </a:r>
            <a:r>
              <a:rPr lang="el-GR" dirty="0"/>
              <a:t>.</a:t>
            </a:r>
            <a:endParaRPr lang="en-US" dirty="0"/>
          </a:p>
          <a:p>
            <a:pPr algn="just"/>
            <a:r>
              <a:rPr lang="el-GR" b="1" u="sng" dirty="0"/>
              <a:t>Ακριβείς τεχνικές</a:t>
            </a:r>
            <a:r>
              <a:rPr lang="el-GR" dirty="0"/>
              <a:t>: εγγυημένα δεν προκύπτουν </a:t>
            </a:r>
            <a:r>
              <a:rPr lang="en-US" dirty="0"/>
              <a:t>false dismissals</a:t>
            </a:r>
            <a:r>
              <a:rPr lang="el-GR" dirty="0"/>
              <a:t>, αλλιώς θεωρούνται προσεγγιστικές τεχνικές.</a:t>
            </a:r>
          </a:p>
        </p:txBody>
      </p:sp>
    </p:spTree>
    <p:extLst>
      <p:ext uri="{BB962C8B-B14F-4D97-AF65-F5344CB8AC3E}">
        <p14:creationId xmlns:p14="http://schemas.microsoft.com/office/powerpoint/2010/main" val="382675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FB91D-9D4E-DB22-8FD9-26F9B718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A31D-163E-E881-8C95-039569C2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Βασικεσ γνωσεισ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0D379-DAAC-0127-7F54-83FEAF554A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3512" y="2191120"/>
                <a:ext cx="9905999" cy="3392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/>
                  <a:t>Ευκλείδεια απόσταση</a:t>
                </a:r>
                <a:r>
                  <a:rPr lang="el-GR" dirty="0"/>
                  <a:t>: </a:t>
                </a:r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:r>
                  <a:rPr lang="en-US" dirty="0"/>
                  <a:t>Q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}, C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} </a:t>
                </a:r>
                <a:r>
                  <a:rPr lang="el-GR" dirty="0"/>
                  <a:t>δύο χρονοσειρές.</a:t>
                </a:r>
              </a:p>
              <a:p>
                <a:r>
                  <a:rPr lang="el-GR" dirty="0"/>
                  <a:t>Για να ισχύει εγγυημένα ότι δεν υπάρχουν </a:t>
                </a:r>
                <a:r>
                  <a:rPr lang="en-US" dirty="0"/>
                  <a:t>false dismissals </a:t>
                </a:r>
                <a:r>
                  <a:rPr lang="el-GR" dirty="0"/>
                  <a:t>πρέπει για τη συνάρτηση που μετράει τις αποστάσεις να ισχύει:</a:t>
                </a:r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sub>
                    </m:sSub>
                  </m:oMath>
                </a14:m>
                <a:r>
                  <a:rPr lang="el-GR" dirty="0"/>
                  <a:t>(</a:t>
                </a:r>
                <a:r>
                  <a:rPr lang="en-US" dirty="0"/>
                  <a:t>A,B) </a:t>
                </a:r>
                <a:r>
                  <a:rPr lang="el-GR" dirty="0"/>
                  <a:t>είναι η ευκλείδεια απόσταση (1).</a:t>
                </a:r>
              </a:p>
              <a:p>
                <a:r>
                  <a:rPr lang="el-GR" dirty="0"/>
                  <a:t>Όσο πιο πολύ προσεγγίζει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𝑖𝑛𝑑𝑒𝑥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𝑠𝑝𝑎𝑐𝑒</m:t>
                        </m:r>
                      </m:sub>
                    </m:sSub>
                  </m:oMath>
                </a14:m>
                <a:r>
                  <a:rPr lang="el-GR" dirty="0"/>
                  <a:t>(</a:t>
                </a:r>
                <a:r>
                  <a:rPr lang="en-US" dirty="0"/>
                  <a:t>A,B) </a:t>
                </a:r>
                <a:r>
                  <a:rPr lang="el-GR" dirty="0"/>
                  <a:t>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true</m:t>
                        </m:r>
                      </m:sub>
                    </m:sSub>
                  </m:oMath>
                </a14:m>
                <a:r>
                  <a:rPr lang="el-GR" dirty="0"/>
                  <a:t>(</a:t>
                </a:r>
                <a:r>
                  <a:rPr lang="en-US" dirty="0"/>
                  <a:t>A,B) </a:t>
                </a:r>
                <a:r>
                  <a:rPr lang="el-GR" dirty="0"/>
                  <a:t>τόσο μειώνεται ο αριθμός των </a:t>
                </a:r>
                <a:r>
                  <a:rPr lang="en-US" dirty="0"/>
                  <a:t>false alarms </a:t>
                </a:r>
                <a:r>
                  <a:rPr lang="el-GR" dirty="0"/>
                  <a:t>και προκύπτει μικρότερο κόστος </a:t>
                </a:r>
                <a:r>
                  <a:rPr lang="en-US" dirty="0"/>
                  <a:t>query.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90D379-DAAC-0127-7F54-83FEAF554A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3512" y="2191120"/>
                <a:ext cx="9905999" cy="3392557"/>
              </a:xfrm>
              <a:blipFill>
                <a:blip r:embed="rId2"/>
                <a:stretch>
                  <a:fillRect l="-1108" t="-3950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5E643F-928F-F5A7-766F-7705FF5C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68" y="2097088"/>
            <a:ext cx="2134007" cy="602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790AD-B039-9B14-8CF3-9708B0DE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5535" y="3887398"/>
            <a:ext cx="2971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3E85-C412-DF55-39E3-F8EA3C60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ΑΝΑΠΑΡΑΣΤΑΣΗ </a:t>
            </a:r>
            <a:r>
              <a:rPr lang="fr-FR" dirty="0"/>
              <a:t>APCA (Adaptive Piecewise Constant Approximation 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734AC-3703-81AA-5FE9-B2D20D234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l-GR" dirty="0"/>
                  <a:t>Χωρίζει τη χρονοσειρά σε </a:t>
                </a:r>
                <a:r>
                  <a:rPr lang="en-US" dirty="0"/>
                  <a:t>segments </a:t>
                </a:r>
                <a:r>
                  <a:rPr lang="el-GR" dirty="0"/>
                  <a:t>προσαρμοσμένου μεγέθους, όπου σε περιοχές με υψηλή δραστηριότητα χρησιμοποιούνται μικρότερα </a:t>
                </a:r>
                <a:r>
                  <a:rPr lang="en-US" dirty="0"/>
                  <a:t>segments.</a:t>
                </a:r>
              </a:p>
              <a:p>
                <a:r>
                  <a:rPr lang="el-GR" dirty="0"/>
                  <a:t>Δοθείσας μιας χρονοσειράς </a:t>
                </a:r>
                <a:r>
                  <a:rPr lang="en-US" dirty="0"/>
                  <a:t>C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/>
                  <a:t>} </a:t>
                </a:r>
                <a:r>
                  <a:rPr lang="el-GR" dirty="0"/>
                  <a:t>εξάγεται η αναπαράσταση </a:t>
                </a:r>
                <a:r>
                  <a:rPr lang="en-US" dirty="0"/>
                  <a:t>APCA</a:t>
                </a:r>
                <a:r>
                  <a:rPr lang="el-GR" dirty="0"/>
                  <a:t> ως: </a:t>
                </a:r>
                <a:r>
                  <a:rPr lang="en-US" i="1" dirty="0"/>
                  <a:t>C</a:t>
                </a:r>
                <a:r>
                  <a:rPr lang="en-US" dirty="0"/>
                  <a:t> = {&lt;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&gt;, … ,&lt;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i="1" dirty="0"/>
                  <a:t>&gt;</a:t>
                </a:r>
                <a:r>
                  <a:rPr lang="en-US" dirty="0"/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 0.</a:t>
                </a:r>
              </a:p>
              <a:p>
                <a:pPr marL="0" indent="0">
                  <a:buNone/>
                </a:pPr>
                <a:r>
                  <a:rPr lang="el-GR" dirty="0"/>
                  <a:t>Όπου</a:t>
                </a:r>
                <a:r>
                  <a:rPr lang="en-US" dirty="0"/>
                  <a:t> M </a:t>
                </a:r>
                <a:r>
                  <a:rPr lang="el-GR" dirty="0"/>
                  <a:t>ο αριθμός των </a:t>
                </a:r>
                <a:r>
                  <a:rPr lang="en-US" dirty="0"/>
                  <a:t>segments,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είναι το </a:t>
                </a:r>
                <a:r>
                  <a:rPr lang="en-US" dirty="0"/>
                  <a:t>index </a:t>
                </a:r>
                <a:r>
                  <a:rPr lang="el-GR" dirty="0"/>
                  <a:t>του δεξιού άκρου του </a:t>
                </a:r>
                <a:r>
                  <a:rPr lang="en-US" dirty="0"/>
                  <a:t>   segment i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mean</a:t>
                </a:r>
                <a:r>
                  <a:rPr lang="el-G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Cri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−1)+1</m:t>
                        </m:r>
                      </m:sub>
                    </m:sSub>
                  </m:oMath>
                </a14:m>
                <a:r>
                  <a:rPr lang="el-GR" dirty="0"/>
                  <a:t> ,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Cr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9734AC-3703-81AA-5FE9-B2D20D234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6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876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E889-88A7-E697-D6AB-338EFF21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Επιλογη </a:t>
            </a:r>
            <a:r>
              <a:rPr lang="en-US" dirty="0"/>
              <a:t>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242C0-5572-0702-BE27-DAE8A135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1742"/>
            <a:ext cx="9905999" cy="3541714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u="sng" dirty="0"/>
              <a:t>εύρεση μιας </a:t>
            </a:r>
            <a:r>
              <a:rPr lang="en-US" u="sng" dirty="0"/>
              <a:t>piecewise</a:t>
            </a:r>
            <a:r>
              <a:rPr lang="el-GR" u="sng" dirty="0"/>
              <a:t> πολυωνυμικής αναπαράστασης </a:t>
            </a:r>
            <a:r>
              <a:rPr lang="el-GR" dirty="0"/>
              <a:t>μια χρονοσειράς γίνεται με χρήση </a:t>
            </a:r>
            <a:r>
              <a:rPr lang="en-US" dirty="0"/>
              <a:t>greedy </a:t>
            </a:r>
            <a:r>
              <a:rPr lang="el-GR" dirty="0"/>
              <a:t>αλγορίθμου, στη συγκεκριμένη περίπτωση πολυπλοκότητας </a:t>
            </a:r>
            <a:r>
              <a:rPr lang="en-US" dirty="0"/>
              <a:t> O(nlog(n)).</a:t>
            </a:r>
            <a:r>
              <a:rPr lang="el-GR" dirty="0"/>
              <a:t> </a:t>
            </a:r>
          </a:p>
          <a:p>
            <a:r>
              <a:rPr lang="el-GR" dirty="0"/>
              <a:t>Ο αλγόριθμος μετατρέπει το πρόβλημα σε πρόβλημα συμπίεσης </a:t>
            </a:r>
            <a:r>
              <a:rPr lang="en-US" dirty="0"/>
              <a:t>wavelet </a:t>
            </a:r>
            <a:r>
              <a:rPr lang="el-GR" dirty="0"/>
              <a:t>που υπάρχουν βέλτιστες λύσεις και στη συνέχεια</a:t>
            </a:r>
            <a:r>
              <a:rPr lang="en-US" dirty="0"/>
              <a:t> </a:t>
            </a:r>
            <a:r>
              <a:rPr lang="el-GR" dirty="0"/>
              <a:t>μετατρέπει τη λύση σε αναπαράσταση </a:t>
            </a:r>
            <a:r>
              <a:rPr lang="en-US" dirty="0"/>
              <a:t>APCA.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2C239-CBD3-0968-2B03-89EAD9B8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898" y="4667857"/>
            <a:ext cx="6677025" cy="1571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182CE-BED5-B1F8-D29E-DDF8F6926B2B}"/>
              </a:ext>
            </a:extLst>
          </p:cNvPr>
          <p:cNvSpPr txBox="1"/>
          <p:nvPr/>
        </p:nvSpPr>
        <p:spPr>
          <a:xfrm>
            <a:off x="2974286" y="6239482"/>
            <a:ext cx="62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1: Χρονοσειρά </a:t>
            </a:r>
            <a:r>
              <a:rPr lang="en-US" dirty="0"/>
              <a:t>C </a:t>
            </a:r>
            <a:r>
              <a:rPr lang="el-GR" dirty="0"/>
              <a:t>και αναπαράσταση </a:t>
            </a:r>
            <a:r>
              <a:rPr lang="en-US" dirty="0"/>
              <a:t>APCA </a:t>
            </a:r>
            <a:r>
              <a:rPr lang="el-GR" dirty="0"/>
              <a:t>της </a:t>
            </a:r>
            <a:r>
              <a:rPr lang="en-US" i="1" dirty="0"/>
              <a:t>C</a:t>
            </a:r>
            <a:r>
              <a:rPr lang="el-GR" i="1" dirty="0"/>
              <a:t> (Μ=4)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338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33C8-F350-D822-4D99-18CE9AC3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ΣΥΝΑΡΤΗΣΕΙΣ ΜΕΤΡΗΣΗΣ αποστασεων για </a:t>
            </a:r>
            <a:r>
              <a:rPr lang="en-US" dirty="0"/>
              <a:t>apca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42A6D-83D4-F787-7D02-A7AA6E6D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040" y="5321702"/>
            <a:ext cx="3750743" cy="495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82B47-87A0-F036-D8AD-F2A3CAEC4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997" y="3391602"/>
            <a:ext cx="3750743" cy="635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82E24B3F-1513-CA48-AF6C-0DC236D5A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9370" y="1761362"/>
                <a:ext cx="9905998" cy="4963849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l-GR" dirty="0"/>
                  <a:t>Η </a:t>
                </a:r>
                <a:r>
                  <a:rPr lang="el-GR" u="sng" dirty="0"/>
                  <a:t>συνάρτηση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𝐴𝐸</m:t>
                        </m:r>
                      </m:sub>
                    </m:sSub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(Q,C) </a:t>
                </a:r>
                <a:r>
                  <a:rPr lang="el-GR" dirty="0"/>
                  <a:t>υπολογίζεται σε Ο(</a:t>
                </a:r>
                <a:r>
                  <a:rPr lang="en-US" dirty="0"/>
                  <a:t>n) </a:t>
                </a:r>
                <a:r>
                  <a:rPr lang="el-GR" dirty="0"/>
                  <a:t>και προσεγγίζει καλά την Ευκλείδεια απόσταση, αλλά δεν ικανοποιεί πάντα την τριγωνική ανισότητα, άρα δεν μπορεί να χρησιμοποιηθεί σε ακριβείς τεχνικές.</a:t>
                </a:r>
              </a:p>
              <a:p>
                <a:pPr algn="just"/>
                <a:endParaRPr lang="el-GR" dirty="0"/>
              </a:p>
              <a:p>
                <a:pPr algn="just"/>
                <a:r>
                  <a:rPr lang="el-GR" dirty="0"/>
                  <a:t>Η </a:t>
                </a:r>
                <a:r>
                  <a:rPr lang="el-GR" u="sng" dirty="0"/>
                  <a:t>συνάρτηση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u="sng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𝐿𝐵</m:t>
                        </m:r>
                      </m:sub>
                    </m:sSub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(Q’,C) </a:t>
                </a:r>
                <a:r>
                  <a:rPr lang="el-GR" dirty="0"/>
                  <a:t>δεν προσεγγίζει τόσο καλά την Ευκλείδεια απόσταση αλλά ικανοποιεί τη συνθήκη (1), οπότε μπορεί να χρησιμοποιηθεί σε ακριβείς τεχνικές.</a:t>
                </a:r>
                <a:endParaRPr lang="en-US" dirty="0"/>
              </a:p>
              <a:p>
                <a:pPr algn="just"/>
                <a:endParaRPr lang="en-US" dirty="0"/>
              </a:p>
              <a:p>
                <a:pPr marL="0" indent="0" algn="just">
                  <a:buNone/>
                </a:pPr>
                <a:r>
                  <a:rPr lang="el-GR" dirty="0"/>
                  <a:t>όπου </a:t>
                </a:r>
                <a:r>
                  <a:rPr lang="en-US" dirty="0"/>
                  <a:t>Q’ </a:t>
                </a:r>
                <a:r>
                  <a:rPr lang="el-GR" dirty="0"/>
                  <a:t>η προβολή των</a:t>
                </a:r>
                <a:r>
                  <a:rPr lang="en-US" dirty="0"/>
                  <a:t> </a:t>
                </a:r>
                <a:r>
                  <a:rPr lang="en-US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Cr</a:t>
                </a:r>
                <a:r>
                  <a:rPr lang="en-US" baseline="-250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l-GR" dirty="0"/>
                  <a:t> στην </a:t>
                </a:r>
                <a:r>
                  <a:rPr lang="en-US" dirty="0"/>
                  <a:t>Q.</a:t>
                </a:r>
                <a:endParaRPr lang="el-GR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82E24B3F-1513-CA48-AF6C-0DC236D5A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9370" y="1761362"/>
                <a:ext cx="9905998" cy="4963849"/>
              </a:xfrm>
              <a:blipFill>
                <a:blip r:embed="rId4"/>
                <a:stretch>
                  <a:fillRect l="-1292" t="-2334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70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19EC-2EF6-DCB1-FA99-0684A575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INDEXING APCA – K-</a:t>
            </a:r>
            <a:r>
              <a:rPr lang="en-US" dirty="0" err="1"/>
              <a:t>nn</a:t>
            </a:r>
            <a:r>
              <a:rPr lang="en-US" dirty="0"/>
              <a:t>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02E7-D52C-FDB8-EBA4-9CBDE00EE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7929"/>
            <a:ext cx="4257439" cy="39899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dirty="0"/>
              <a:t>Θα γίνει ανάλυση του </a:t>
            </a:r>
            <a:r>
              <a:rPr lang="en-US" dirty="0"/>
              <a:t>index </a:t>
            </a:r>
            <a:r>
              <a:rPr lang="el-GR" dirty="0"/>
              <a:t>των </a:t>
            </a:r>
            <a:r>
              <a:rPr lang="en-US" dirty="0"/>
              <a:t>APCA points </a:t>
            </a:r>
            <a:r>
              <a:rPr lang="el-GR" dirty="0"/>
              <a:t>σε </a:t>
            </a:r>
            <a:r>
              <a:rPr lang="en-US" dirty="0"/>
              <a:t>multidimensional index</a:t>
            </a:r>
            <a:r>
              <a:rPr lang="el-GR" dirty="0"/>
              <a:t> δομές και χρήση του </a:t>
            </a:r>
            <a:r>
              <a:rPr lang="en-US" dirty="0"/>
              <a:t>index </a:t>
            </a:r>
            <a:r>
              <a:rPr lang="el-GR" dirty="0"/>
              <a:t>για απάντηση σε </a:t>
            </a:r>
            <a:r>
              <a:rPr lang="en-US" dirty="0"/>
              <a:t>queries </a:t>
            </a:r>
            <a:r>
              <a:rPr lang="el-GR" dirty="0"/>
              <a:t>σχετικά με την εύρεση των Κ κοντινότερων γειτόνων</a:t>
            </a:r>
            <a:r>
              <a:rPr lang="en-US" dirty="0"/>
              <a:t>.</a:t>
            </a:r>
            <a:r>
              <a:rPr lang="el-GR" dirty="0"/>
              <a:t>          </a:t>
            </a:r>
          </a:p>
          <a:p>
            <a:pPr algn="just"/>
            <a:r>
              <a:rPr lang="el-GR" dirty="0"/>
              <a:t>Ο αλγόριθμος που χρησιμοποιήθηκε φαίνεται στην εικόνα 2 και θα αναλυθεί μέσω παραδείγματος.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683B3-6672-DBE7-B84D-20CCE0A7D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792" y="1947929"/>
            <a:ext cx="3866678" cy="3866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25852-C35A-7195-7447-1EA033EFDF84}"/>
              </a:ext>
            </a:extLst>
          </p:cNvPr>
          <p:cNvSpPr txBox="1"/>
          <p:nvPr/>
        </p:nvSpPr>
        <p:spPr>
          <a:xfrm>
            <a:off x="6793150" y="5883930"/>
            <a:ext cx="276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Εικόνα 2: Κ-ΝΝ αλγόριθμος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105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534</TotalTime>
  <Words>1947</Words>
  <Application>Microsoft Office PowerPoint</Application>
  <PresentationFormat>Widescreen</PresentationFormat>
  <Paragraphs>379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Arial</vt:lpstr>
      <vt:lpstr>Cambria Math</vt:lpstr>
      <vt:lpstr>Times New Roman</vt:lpstr>
      <vt:lpstr>Trebuchet MS</vt:lpstr>
      <vt:lpstr>Tw Cen MT</vt:lpstr>
      <vt:lpstr>Circuit</vt:lpstr>
      <vt:lpstr>Locally Adaptive Dimensionality Reduction for Indexing Large Time Series Databases</vt:lpstr>
      <vt:lpstr>Παρουσιαση προβληματοσ</vt:lpstr>
      <vt:lpstr>Σημασια</vt:lpstr>
      <vt:lpstr>Βασικεσ γνωσεισ (1)</vt:lpstr>
      <vt:lpstr>Βασικεσ γνωσεισ (2)</vt:lpstr>
      <vt:lpstr>ΑΝΑΠΑΡΑΣΤΑΣΗ APCA (Adaptive Piecewise Constant Approximation )</vt:lpstr>
      <vt:lpstr>Επιλογη segments</vt:lpstr>
      <vt:lpstr>ΣΥΝΑΡΤΗΣΕΙΣ ΜΕΤΡΗΣΗΣ αποστασεων για apca</vt:lpstr>
      <vt:lpstr>INDEXING APCA – K-nn query</vt:lpstr>
      <vt:lpstr>Ορισμοσ mbr (minimum bounding region)</vt:lpstr>
      <vt:lpstr>ΟΡΙΣΜΟΣ MINDIST(Q,R)</vt:lpstr>
      <vt:lpstr>ΠΑΡΑΔΕΙΓΜΑ (1)</vt:lpstr>
      <vt:lpstr>ΠΑΡΑΔΕΙΓΜΑ (2)</vt:lpstr>
      <vt:lpstr>ΠΑΡΑΔΕΙΓΜΑ (3) – Iteration 1</vt:lpstr>
      <vt:lpstr>ΠΑΡΑΔΕΙΓΜΑ (4) – Iteration 2</vt:lpstr>
      <vt:lpstr>ΠΑΡΑΔΕΙΓΜΑ (5) – Iteration 3</vt:lpstr>
      <vt:lpstr>ΠΑΡΑΔΕΙΓΜΑ (6) – Iteration 4</vt:lpstr>
      <vt:lpstr>ΠΑΡΑΔΕΙΓΜΑ (7) – Iteration 5</vt:lpstr>
      <vt:lpstr>ΠΑΡΑΔΕΙΓΜΑ (8) – Iteration 16 lAST</vt:lpstr>
      <vt:lpstr>INDEXING APCA – range search query</vt:lpstr>
      <vt:lpstr>Ακριβη vs προσεγγιστικα queries</vt:lpstr>
      <vt:lpstr>Αλλες τεχνικεσ [2] </vt:lpstr>
      <vt:lpstr>ΑΠΟΤΕΛΕΣΜΑΤΑ (1)</vt:lpstr>
      <vt:lpstr>ΑΠΟΤΕΛΕΣΜΑΤΑ (2)</vt:lpstr>
      <vt:lpstr>ΣΥΓΚΡΙΣΗ ΜΕΘΟΔΩΝ </vt:lpstr>
      <vt:lpstr>Αδυναμιεσ μεθοδων</vt:lpstr>
      <vt:lpstr>ΠΡΟΤΑΣΕΙΣ ΒΕΛΤΙΩΣΗΣ</vt:lpstr>
      <vt:lpstr>ΣΥΜΠΕΡΑΣΜΑΤΑ</vt:lpstr>
      <vt:lpstr>ΒΙΒΛΙΟΓΡΑΦΙΑ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Locally Adaptive Dimensionality Reduction for Indexing Large Time Series Databases</dc:title>
  <dc:creator>ΘΑΝΟΠΟΥΛΟΥ ΚΩΝΣΤΑΝΤΙΝΑ</dc:creator>
  <cp:lastModifiedBy>Thanopoulou Konstantina</cp:lastModifiedBy>
  <cp:revision>119</cp:revision>
  <dcterms:created xsi:type="dcterms:W3CDTF">2024-12-15T21:15:19Z</dcterms:created>
  <dcterms:modified xsi:type="dcterms:W3CDTF">2024-12-16T14:05:14Z</dcterms:modified>
</cp:coreProperties>
</file>