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45"/>
  </p:notesMasterIdLst>
  <p:handoutMasterIdLst>
    <p:handoutMasterId r:id="rId46"/>
  </p:handoutMasterIdLst>
  <p:sldIdLst>
    <p:sldId id="446" r:id="rId2"/>
    <p:sldId id="465" r:id="rId3"/>
    <p:sldId id="466" r:id="rId4"/>
    <p:sldId id="296" r:id="rId5"/>
    <p:sldId id="295" r:id="rId6"/>
    <p:sldId id="440" r:id="rId7"/>
    <p:sldId id="456" r:id="rId8"/>
    <p:sldId id="319" r:id="rId9"/>
    <p:sldId id="320" r:id="rId10"/>
    <p:sldId id="457" r:id="rId11"/>
    <p:sldId id="321" r:id="rId12"/>
    <p:sldId id="323" r:id="rId13"/>
    <p:sldId id="445" r:id="rId14"/>
    <p:sldId id="324" r:id="rId15"/>
    <p:sldId id="325" r:id="rId16"/>
    <p:sldId id="327" r:id="rId17"/>
    <p:sldId id="326" r:id="rId18"/>
    <p:sldId id="458" r:id="rId19"/>
    <p:sldId id="328" r:id="rId20"/>
    <p:sldId id="437" r:id="rId21"/>
    <p:sldId id="441" r:id="rId22"/>
    <p:sldId id="442" r:id="rId23"/>
    <p:sldId id="443" r:id="rId24"/>
    <p:sldId id="333" r:id="rId25"/>
    <p:sldId id="459" r:id="rId26"/>
    <p:sldId id="460" r:id="rId27"/>
    <p:sldId id="334" r:id="rId28"/>
    <p:sldId id="461" r:id="rId29"/>
    <p:sldId id="335" r:id="rId30"/>
    <p:sldId id="462" r:id="rId31"/>
    <p:sldId id="336" r:id="rId32"/>
    <p:sldId id="463" r:id="rId33"/>
    <p:sldId id="337" r:id="rId34"/>
    <p:sldId id="464" r:id="rId35"/>
    <p:sldId id="338" r:id="rId36"/>
    <p:sldId id="447" r:id="rId37"/>
    <p:sldId id="448" r:id="rId38"/>
    <p:sldId id="449" r:id="rId39"/>
    <p:sldId id="450" r:id="rId40"/>
    <p:sldId id="451" r:id="rId41"/>
    <p:sldId id="452" r:id="rId42"/>
    <p:sldId id="453" r:id="rId43"/>
    <p:sldId id="454" r:id="rId44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E0A3"/>
    <a:srgbClr val="CCE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247" autoAdjust="0"/>
  </p:normalViewPr>
  <p:slideViewPr>
    <p:cSldViewPr>
      <p:cViewPr varScale="1">
        <p:scale>
          <a:sx n="55" d="100"/>
          <a:sy n="55" d="100"/>
        </p:scale>
        <p:origin x="1594" y="48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8B01CD5F-F992-41F9-BB75-B7B587182D4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638765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2387588E-8892-466D-B83A-489122A7C21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114902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958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A6FF75C-BBC7-425E-A72E-762A09F66082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92493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C8C113B-FA5E-46B6-8E0E-B13B74E2D1B7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727807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0F9CEB4-C7C6-4B68-B287-F0E0E1889A0D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392748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P(s_k,s_l)=P(s_k)P(s_l)  (if s_k, s_l  are statistically independent)  </a:t>
            </a:r>
            <a:r>
              <a:rPr lang="en-US" altLang="el-GR" smtClean="0">
                <a:sym typeface="Wingdings" panose="05000000000000000000" pitchFamily="2" charset="2"/>
              </a:rPr>
              <a:t> log(1/</a:t>
            </a:r>
            <a:r>
              <a:rPr lang="en-US" altLang="el-GR" smtClean="0"/>
              <a:t>P(s_k,s_l))=</a:t>
            </a:r>
            <a:r>
              <a:rPr lang="en-US" altLang="el-GR" smtClean="0">
                <a:sym typeface="Wingdings" panose="05000000000000000000" pitchFamily="2" charset="2"/>
              </a:rPr>
              <a:t>log(1/</a:t>
            </a:r>
            <a:r>
              <a:rPr lang="en-US" altLang="el-GR" smtClean="0"/>
              <a:t>P(s_k))+</a:t>
            </a:r>
            <a:r>
              <a:rPr lang="en-US" altLang="el-GR" smtClean="0">
                <a:sym typeface="Wingdings" panose="05000000000000000000" pitchFamily="2" charset="2"/>
              </a:rPr>
              <a:t>log(1/</a:t>
            </a:r>
            <a:r>
              <a:rPr lang="en-US" altLang="el-GR" smtClean="0"/>
              <a:t>P(s_l))</a:t>
            </a:r>
            <a:endParaRPr lang="el-GR" altLang="el-G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7C69125-2453-4FC3-A84B-05E0EC262897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97085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log2(2)=1 bit</a:t>
            </a:r>
            <a:endParaRPr lang="el-GR" altLang="el-G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3D7CD7E-7403-46CE-931D-7187637251D2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54993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D3F041E-DCC6-4BA9-8149-1BA4135CD3F1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800593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AEB6F0E-F026-48CE-92B3-5EE56A790D49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39350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b="1" smtClean="0"/>
              <a:t>Entropy</a:t>
            </a:r>
            <a:r>
              <a:rPr lang="en-US" altLang="el-GR" smtClean="0"/>
              <a:t> is a measure of the number of specific ways in which a system may be arranged, often taken to be a measure of disorder, or a measure of progressing towards thermodynamic equilibrium. The entropy of an isolated system never decreases, because isolated systems spontaneously evolve towards thermodynamic equilibrium, which is the state of maximum entropy.</a:t>
            </a:r>
            <a:r>
              <a:rPr lang="el-GR" altLang="el-GR" smtClean="0"/>
              <a:t>  </a:t>
            </a:r>
            <a:r>
              <a:rPr lang="en-US" altLang="el-GR" smtClean="0"/>
              <a:t>The different “microstates” of the system are assumed here equiprobable hence the ln(\Omega).</a:t>
            </a:r>
            <a:endParaRPr lang="el-GR" altLang="el-G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8C6C812-D11C-4BDA-BAEB-0CB71A1B78A6}" type="slidenum">
              <a:rPr lang="en-GB" altLang="el-GR" sz="1200"/>
              <a:pPr eaLnBrk="1" hangingPunct="1"/>
              <a:t>17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215440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b="1" smtClean="0"/>
              <a:t>Entropy</a:t>
            </a:r>
            <a:r>
              <a:rPr lang="en-US" altLang="el-GR" smtClean="0"/>
              <a:t> is a measure of the number of specific ways in which a system may be arranged, often taken to be a measure of disorder, or a measure of progressing towards thermodynamic equilibrium. The entropy of an isolated system never decreases, because isolated systems spontaneously evolve towards thermodynamic equilibrium, which is the state of maximum entropy.</a:t>
            </a:r>
            <a:r>
              <a:rPr lang="el-GR" altLang="el-GR" smtClean="0"/>
              <a:t>  </a:t>
            </a:r>
            <a:r>
              <a:rPr lang="en-US" altLang="el-GR" smtClean="0"/>
              <a:t>The different “microstates” of the system are assumed here equiprobable hence the ln(\Omega).</a:t>
            </a:r>
            <a:endParaRPr lang="el-GR" altLang="el-G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8C6C812-D11C-4BDA-BAEB-0CB71A1B78A6}" type="slidenum">
              <a:rPr lang="en-GB" altLang="el-GR" sz="1200"/>
              <a:pPr eaLnBrk="1" hangingPunct="1"/>
              <a:t>18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75628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>
                <a:sym typeface="Wingdings" panose="05000000000000000000" pitchFamily="2" charset="2"/>
              </a:rPr>
              <a:t>---  Profanos  p*log2(1/p) = 0  (for p1)</a:t>
            </a:r>
          </a:p>
          <a:p>
            <a:r>
              <a:rPr lang="en-US" altLang="el-GR" smtClean="0"/>
              <a:t>---  Episis:  lim(p*log2(1/p)=0   (for p</a:t>
            </a:r>
            <a:r>
              <a:rPr lang="en-US" altLang="el-GR" smtClean="0">
                <a:sym typeface="Wingdings" panose="05000000000000000000" pitchFamily="2" charset="2"/>
              </a:rPr>
              <a:t>0)</a:t>
            </a:r>
          </a:p>
          <a:p>
            <a:r>
              <a:rPr lang="en-US" altLang="el-GR" smtClean="0">
                <a:sym typeface="Wingdings" panose="05000000000000000000" pitchFamily="2" charset="2"/>
              </a:rPr>
              <a:t>Proof:</a:t>
            </a:r>
          </a:p>
          <a:p>
            <a:r>
              <a:rPr lang="en-US" altLang="el-GR" smtClean="0"/>
              <a:t>lim_{x→0}(xlogx)= lim_{x→0}(logx / (1/x)) = (del’Hopital) = lim_{x→0} (1/x)/(−1/x^2) = lim_{x→0} −(x^2)/x = lim_{x→0}(−x) = 0 .</a:t>
            </a:r>
            <a:br>
              <a:rPr lang="en-US" altLang="el-GR" smtClean="0"/>
            </a:br>
            <a:endParaRPr lang="el-GR" altLang="el-G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30613B4-82D9-4A86-A15F-53995A0F1108}" type="slidenum">
              <a:rPr lang="en-GB" altLang="el-GR" sz="1200"/>
              <a:pPr eaLnBrk="1" hangingPunct="1"/>
              <a:t>19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4755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0740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BE56FE7-9418-4899-B89C-0D6506D92549}" type="slidenum">
              <a:rPr lang="en-GB" altLang="el-GR" sz="1200"/>
              <a:pPr eaLnBrk="1" hangingPunct="1"/>
              <a:t>20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98064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C8B6881-1973-445F-B71E-3DC6158A0ECF}" type="slidenum">
              <a:rPr lang="en-GB" altLang="el-GR" sz="1200"/>
              <a:pPr eaLnBrk="1" hangingPunct="1"/>
              <a:t>21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404165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98E094E-D3CA-403C-8516-051994178A15}" type="slidenum">
              <a:rPr lang="en-GB" altLang="el-GR" sz="1200"/>
              <a:pPr eaLnBrk="1" hangingPunct="1"/>
              <a:t>22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7310806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Nat:  A nat (sometimes also nit or nepit) is a logarithmic unit of information or entropy, based on natural logarithms and powers of e, rather than the powers of 2 and base 2 logarithms which define the bit. The nat is the natural unit for information entropy. </a:t>
            </a:r>
          </a:p>
          <a:p>
            <a:r>
              <a:rPr lang="en-US" altLang="el-GR" smtClean="0"/>
              <a:t>One nat corresponds to about 1.44 bits.</a:t>
            </a:r>
            <a:endParaRPr lang="el-GR" altLang="el-G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1EA0EFB-A862-474B-82F2-9B40B717874E}" type="slidenum">
              <a:rPr lang="en-GB" altLang="el-GR" sz="1200"/>
              <a:pPr eaLnBrk="1" hangingPunct="1"/>
              <a:t>23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611895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D95A79F-A24D-4500-88E0-5B8ED89F3037}" type="slidenum">
              <a:rPr lang="en-GB" altLang="el-GR" sz="1200"/>
              <a:pPr eaLnBrk="1" hangingPunct="1"/>
              <a:t>24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143636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D95A79F-A24D-4500-88E0-5B8ED89F3037}" type="slidenum">
              <a:rPr lang="en-GB" altLang="el-GR" sz="1200"/>
              <a:pPr eaLnBrk="1" hangingPunct="1"/>
              <a:t>25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1729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D95A79F-A24D-4500-88E0-5B8ED89F3037}" type="slidenum">
              <a:rPr lang="en-GB" altLang="el-GR" sz="1200"/>
              <a:pPr eaLnBrk="1" hangingPunct="1"/>
              <a:t>26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569403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B64964E-D155-4FF7-B8DE-52ECAD492084}" type="slidenum">
              <a:rPr lang="en-GB" altLang="el-GR" sz="1200"/>
              <a:pPr eaLnBrk="1" hangingPunct="1"/>
              <a:t>27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546368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B64964E-D155-4FF7-B8DE-52ECAD492084}" type="slidenum">
              <a:rPr lang="en-GB" altLang="el-GR" sz="1200"/>
              <a:pPr eaLnBrk="1" hangingPunct="1"/>
              <a:t>28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0690163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CA4D9C9-F41D-4C9A-8E1A-99ADC041C4D2}" type="slidenum">
              <a:rPr lang="en-GB" altLang="el-GR" sz="1200"/>
              <a:pPr eaLnBrk="1" hangingPunct="1"/>
              <a:t>29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36780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8465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CA4D9C9-F41D-4C9A-8E1A-99ADC041C4D2}" type="slidenum">
              <a:rPr lang="en-GB" altLang="el-GR" sz="1200"/>
              <a:pPr eaLnBrk="1" hangingPunct="1"/>
              <a:t>30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7909331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Επειδή τα πειράματα είναι ανεξάρτητα, η πιθανότητα να προκύψει μία συγκεκριμένη </a:t>
            </a:r>
            <a:r>
              <a:rPr lang="en-US" altLang="el-GR" smtClean="0"/>
              <a:t>n-</a:t>
            </a:r>
            <a:r>
              <a:rPr lang="el-GR" altLang="el-GR" smtClean="0"/>
              <a:t>αδα από μία </a:t>
            </a:r>
            <a:r>
              <a:rPr lang="en-US" altLang="el-GR" smtClean="0"/>
              <a:t>multinomial process</a:t>
            </a:r>
            <a:r>
              <a:rPr lang="el-GR" altLang="el-GR" smtClean="0"/>
              <a:t> είναι ίση με το γινόμενο των πιθανοτήτων για κάθε μία από τις </a:t>
            </a:r>
            <a:r>
              <a:rPr lang="en-US" altLang="el-GR" smtClean="0"/>
              <a:t>n </a:t>
            </a:r>
            <a:r>
              <a:rPr lang="el-GR" altLang="el-GR" smtClean="0"/>
              <a:t>τ.μ.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A335744-BB67-409E-93D1-7D3758CCAC2A}" type="slidenum">
              <a:rPr lang="en-GB" altLang="el-GR" sz="1200"/>
              <a:pPr eaLnBrk="1" hangingPunct="1"/>
              <a:t>31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9194487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Επειδή τα πειράματα είναι ανεξάρτητα, η πιθανότητα να προκύψει μία συγκεκριμένη </a:t>
            </a:r>
            <a:r>
              <a:rPr lang="en-US" altLang="el-GR" smtClean="0"/>
              <a:t>n-</a:t>
            </a:r>
            <a:r>
              <a:rPr lang="el-GR" altLang="el-GR" smtClean="0"/>
              <a:t>αδα από μία </a:t>
            </a:r>
            <a:r>
              <a:rPr lang="en-US" altLang="el-GR" smtClean="0"/>
              <a:t>multinomial process</a:t>
            </a:r>
            <a:r>
              <a:rPr lang="el-GR" altLang="el-GR" smtClean="0"/>
              <a:t> είναι ίση με το γινόμενο των πιθανοτήτων για κάθε μία από τις </a:t>
            </a:r>
            <a:r>
              <a:rPr lang="en-US" altLang="el-GR" smtClean="0"/>
              <a:t>n </a:t>
            </a:r>
            <a:r>
              <a:rPr lang="el-GR" altLang="el-GR" smtClean="0"/>
              <a:t>τ.μ.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A335744-BB67-409E-93D1-7D3758CCAC2A}" type="slidenum">
              <a:rPr lang="en-GB" altLang="el-GR" sz="1200"/>
              <a:pPr eaLnBrk="1" hangingPunct="1"/>
              <a:t>32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1870887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C33F508-DAE4-44C1-B907-238DC43E9AF7}" type="slidenum">
              <a:rPr lang="en-GB" altLang="el-GR" sz="1200"/>
              <a:pPr eaLnBrk="1" hangingPunct="1"/>
              <a:t>33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490218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C33F508-DAE4-44C1-B907-238DC43E9AF7}" type="slidenum">
              <a:rPr lang="en-GB" altLang="el-GR" sz="1200"/>
              <a:pPr eaLnBrk="1" hangingPunct="1"/>
              <a:t>34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6833281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ABB0F74-62CA-4766-B2A2-604300EF9805}" type="slidenum">
              <a:rPr lang="en-GB" altLang="el-GR" sz="1200"/>
              <a:pPr eaLnBrk="1" hangingPunct="1"/>
              <a:t>35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3823066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773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44907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156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385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133E6A1-BEF8-4C78-96B1-A06944EDDA9B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236691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0979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3438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66779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53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98FB84-0CC1-4EED-A79E-F37ACC5E130C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471017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749E05A-FDBC-4823-B1AC-152193BD7BC7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65460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749E05A-FDBC-4823-B1AC-152193BD7BC7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968881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13F2515-6F8B-49BC-BC7F-AA72E3E65F95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695272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A6FF75C-BBC7-425E-A72E-762A09F66082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34450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34002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2134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237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6269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28869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580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10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8848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6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2147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1820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243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12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712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defRPr/>
            </a:pP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2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l-GR" sz="2800" dirty="0" smtClean="0"/>
              <a:t>Θεωρία Πληροφορίας</a:t>
            </a:r>
            <a:r>
              <a:rPr lang="en-US" sz="2800" dirty="0" smtClean="0"/>
              <a:t> -</a:t>
            </a:r>
            <a:r>
              <a:rPr lang="el-GR" sz="2800" dirty="0" smtClean="0"/>
              <a:t> Κωδικοποίηση </a:t>
            </a:r>
            <a:r>
              <a:rPr lang="el-GR" sz="2800" dirty="0"/>
              <a:t>Πηγής</a:t>
            </a:r>
            <a:r>
              <a:rPr lang="en-US" sz="2800" dirty="0"/>
              <a:t> </a:t>
            </a:r>
            <a:r>
              <a:rPr lang="el-GR" sz="2800" dirty="0"/>
              <a:t> </a:t>
            </a:r>
            <a:endParaRPr lang="en-GB" sz="2800" dirty="0"/>
          </a:p>
          <a:p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Πηγές Πληροφορίας (3 </a:t>
            </a:r>
            <a:r>
              <a:rPr lang="el-GR" dirty="0"/>
              <a:t>από 3)</a:t>
            </a:r>
            <a:endParaRPr lang="en-GB" dirty="0" smtClean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144463" y="1417638"/>
            <a:ext cx="8928100" cy="50974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Οι πηγές που μας ενδιαφέρουν,</a:t>
            </a:r>
          </a:p>
          <a:p>
            <a:pPr lvl="1" eaLnBrk="1" hangingPunct="1">
              <a:defRPr/>
            </a:pPr>
            <a:r>
              <a:rPr lang="el-GR" sz="2000" dirty="0" smtClean="0"/>
              <a:t>έχουν περιορισμένο εύρος ζώνης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l-GR" sz="2000" dirty="0" smtClean="0"/>
              <a:t>ή μπορούμε να το περιορίσουμε εμείς με φιλτράρισμα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Συμπέρασμα:</a:t>
            </a:r>
            <a:r>
              <a:rPr lang="el-GR" sz="2400" dirty="0" smtClean="0"/>
              <a:t> αρκεί να μελετήσω τις </a:t>
            </a:r>
            <a:r>
              <a:rPr lang="el-GR" sz="2400" dirty="0" smtClean="0">
                <a:solidFill>
                  <a:srgbClr val="0033CC"/>
                </a:solidFill>
              </a:rPr>
              <a:t>πηγές διακριτού χρόνου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Ερώτημα:  Πώς γίνεται η δειγματοληψία στοχαστικού σήματος;</a:t>
            </a:r>
          </a:p>
        </p:txBody>
      </p:sp>
    </p:spTree>
    <p:extLst>
      <p:ext uri="{BB962C8B-B14F-4D97-AF65-F5344CB8AC3E}">
        <p14:creationId xmlns:p14="http://schemas.microsoft.com/office/powerpoint/2010/main" val="218736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Πληροφορία</a:t>
            </a:r>
            <a:endParaRPr lang="en-GB" smtClean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Επικεντρωνόμαστε στις πηγές πληροφορίας με </a:t>
            </a:r>
            <a:r>
              <a:rPr lang="el-GR" sz="2000" dirty="0" smtClean="0">
                <a:solidFill>
                  <a:srgbClr val="0033CC"/>
                </a:solidFill>
              </a:rPr>
              <a:t>διακριτό αλφάβητο </a:t>
            </a:r>
            <a:r>
              <a:rPr lang="el-GR" sz="2000" dirty="0" smtClean="0"/>
              <a:t>(λόγω ευκολίας</a:t>
            </a:r>
            <a:r>
              <a:rPr lang="en-US" sz="2000" dirty="0" smtClean="0"/>
              <a:t> </a:t>
            </a:r>
            <a:r>
              <a:rPr lang="el-GR" sz="2000" dirty="0" smtClean="0"/>
              <a:t>αλλά όχι μόνο)</a:t>
            </a:r>
          </a:p>
          <a:p>
            <a:pPr eaLnBrk="1" hangingPunct="1">
              <a:defRPr/>
            </a:pPr>
            <a:r>
              <a:rPr lang="el-GR" sz="2000" dirty="0" smtClean="0"/>
              <a:t>Μπορούμε να γενικεύσουμε σε πηγές με συνεχές αλφάβητο</a:t>
            </a: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Αλφάβητο Διακριτής Πηγής</a:t>
            </a:r>
            <a:r>
              <a:rPr lang="el-GR" sz="2000" dirty="0" smtClean="0"/>
              <a:t>: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l-GR" sz="2000" dirty="0">
                <a:solidFill>
                  <a:srgbClr val="0033CC"/>
                </a:solidFill>
              </a:rPr>
              <a:t>Παράδειγμα:</a:t>
            </a:r>
            <a:r>
              <a:rPr lang="el-GR" sz="2000" dirty="0"/>
              <a:t> ο καιρός στην Πάτρα στις 20 Ιουλίου, 12μμ</a:t>
            </a:r>
          </a:p>
          <a:p>
            <a:pPr lvl="1">
              <a:defRPr/>
            </a:pPr>
            <a:r>
              <a:rPr lang="en-US" sz="2000" i="1" dirty="0"/>
              <a:t>s</a:t>
            </a:r>
            <a:r>
              <a:rPr lang="en-US" sz="2000" i="1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χιόνι</a:t>
            </a:r>
          </a:p>
          <a:p>
            <a:pPr lvl="1">
              <a:defRPr/>
            </a:pPr>
            <a:r>
              <a:rPr lang="en-US" sz="2000" i="1" dirty="0"/>
              <a:t>s</a:t>
            </a:r>
            <a:r>
              <a:rPr lang="el-GR" sz="2000" i="1" baseline="-25000" dirty="0"/>
              <a:t>1</a:t>
            </a:r>
            <a:r>
              <a:rPr lang="en-US" sz="2000" dirty="0"/>
              <a:t>: </a:t>
            </a:r>
            <a:r>
              <a:rPr lang="el-GR" sz="2000" dirty="0"/>
              <a:t>βροχή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000" i="1" dirty="0"/>
              <a:t>s</a:t>
            </a:r>
            <a:r>
              <a:rPr lang="el-GR" sz="2000" i="1" baseline="-25000" dirty="0"/>
              <a:t>2</a:t>
            </a:r>
            <a:r>
              <a:rPr lang="en-US" sz="2000" dirty="0"/>
              <a:t>: </a:t>
            </a:r>
            <a:r>
              <a:rPr lang="el-GR" sz="2000" dirty="0"/>
              <a:t>λιακάδα</a:t>
            </a:r>
          </a:p>
          <a:p>
            <a:pPr>
              <a:defRPr/>
            </a:pPr>
            <a:r>
              <a:rPr lang="el-GR" sz="2000" dirty="0"/>
              <a:t>Πότε δίνεται </a:t>
            </a:r>
            <a:r>
              <a:rPr lang="el-GR" sz="2000" dirty="0">
                <a:solidFill>
                  <a:srgbClr val="0033CC"/>
                </a:solidFill>
              </a:rPr>
              <a:t>περισσότερη πληροφορία</a:t>
            </a:r>
            <a:r>
              <a:rPr lang="el-GR" sz="2000" dirty="0"/>
              <a:t>;</a:t>
            </a:r>
          </a:p>
          <a:p>
            <a:pPr lvl="1">
              <a:defRPr/>
            </a:pPr>
            <a:r>
              <a:rPr lang="el-GR" sz="2000" dirty="0"/>
              <a:t>όταν τυχαίνει το σύμβολο </a:t>
            </a:r>
            <a:r>
              <a:rPr lang="en-US" sz="2000" i="1" dirty="0"/>
              <a:t>s</a:t>
            </a:r>
            <a:r>
              <a:rPr lang="en-US" sz="2000" i="1" baseline="-25000" dirty="0"/>
              <a:t>0</a:t>
            </a:r>
            <a:r>
              <a:rPr lang="en-US" sz="2000" dirty="0"/>
              <a:t> </a:t>
            </a:r>
            <a:r>
              <a:rPr lang="el-GR" sz="2000" dirty="0"/>
              <a:t>ή το </a:t>
            </a:r>
            <a:r>
              <a:rPr lang="en-US" sz="2000" i="1" dirty="0"/>
              <a:t>s</a:t>
            </a:r>
            <a:r>
              <a:rPr lang="en-US" sz="2000" i="1" baseline="-25000" dirty="0"/>
              <a:t>2</a:t>
            </a:r>
            <a:r>
              <a:rPr lang="en-US" sz="2000" dirty="0"/>
              <a:t>;</a:t>
            </a:r>
          </a:p>
          <a:p>
            <a:pPr lvl="1">
              <a:defRPr/>
            </a:pPr>
            <a:r>
              <a:rPr lang="el-GR" sz="2000" dirty="0"/>
              <a:t>με τι σχετίζεται η πληροφορία που φέρει κάθε σύμβολο</a:t>
            </a:r>
            <a:r>
              <a:rPr lang="el-GR" sz="2000" dirty="0" smtClean="0"/>
              <a:t>;</a:t>
            </a:r>
            <a:endParaRPr lang="el-GR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009446"/>
              </p:ext>
            </p:extLst>
          </p:nvPr>
        </p:nvGraphicFramePr>
        <p:xfrm>
          <a:off x="1537493" y="4509120"/>
          <a:ext cx="18780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4" imgW="901440" imgH="253800" progId="Equation.DSMT4">
                  <p:embed/>
                </p:oleObj>
              </mc:Choice>
              <mc:Fallback>
                <p:oleObj name="Equation" r:id="rId4" imgW="9014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493" y="4509120"/>
                        <a:ext cx="1878013" cy="5286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Μέτρο Πληροφορίας (1 από 4)</a:t>
            </a:r>
            <a:endParaRPr lang="en-GB" dirty="0" smtClean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4567646"/>
          </a:xfrm>
        </p:spPr>
        <p:txBody>
          <a:bodyPr>
            <a:noAutofit/>
          </a:bodyPr>
          <a:lstStyle/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/>
              <a:t>Η πληροφορία ενός συμβόλου θα πρέπει να είναι μια </a:t>
            </a:r>
            <a:r>
              <a:rPr lang="el-GR" sz="2000" dirty="0" smtClean="0">
                <a:solidFill>
                  <a:srgbClr val="0033CC"/>
                </a:solidFill>
              </a:rPr>
              <a:t>φθίνουσα συνάρτηση</a:t>
            </a:r>
            <a:r>
              <a:rPr lang="el-GR" sz="2000" dirty="0" smtClean="0"/>
              <a:t> της </a:t>
            </a:r>
            <a:r>
              <a:rPr lang="el-GR" sz="2000" dirty="0" smtClean="0">
                <a:solidFill>
                  <a:srgbClr val="0033CC"/>
                </a:solidFill>
              </a:rPr>
              <a:t>πιθανότητας εμφάνισης</a:t>
            </a:r>
            <a:endParaRPr lang="el-GR" sz="20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/>
              <a:t>Μικρή αλλαγή στην πιθανότητα </a:t>
            </a:r>
            <a:r>
              <a:rPr lang="el-GR" sz="2000" dirty="0" smtClean="0">
                <a:sym typeface="Wingdings" pitchFamily="2" charset="2"/>
              </a:rPr>
              <a:t> μικρή αλλαγή στην πληροφορία (</a:t>
            </a:r>
            <a:r>
              <a:rPr lang="el-GR" sz="2000" dirty="0" smtClean="0">
                <a:solidFill>
                  <a:srgbClr val="0033CC"/>
                </a:solidFill>
                <a:sym typeface="Wingdings" pitchFamily="2" charset="2"/>
              </a:rPr>
              <a:t>συνεχής συνάρτηση</a:t>
            </a:r>
            <a:r>
              <a:rPr lang="el-GR" sz="2000" dirty="0" smtClean="0">
                <a:sym typeface="Wingdings" pitchFamily="2" charset="2"/>
              </a:rPr>
              <a:t>)</a:t>
            </a:r>
            <a:endParaRPr lang="el-GR" sz="2000" dirty="0" smtClean="0"/>
          </a:p>
          <a:p>
            <a:pPr marL="381000" indent="-381000" eaLnBrk="1" hangingPunct="1">
              <a:spcAft>
                <a:spcPts val="60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/>
              <a:t>Έστω ότι </a:t>
            </a:r>
            <a:r>
              <a:rPr lang="el-GR" sz="2000" dirty="0" smtClean="0">
                <a:solidFill>
                  <a:srgbClr val="0033CC"/>
                </a:solidFill>
              </a:rPr>
              <a:t>συνδυάζω δύο πηγές</a:t>
            </a:r>
            <a:r>
              <a:rPr lang="el-GR" sz="2000" dirty="0" smtClean="0"/>
              <a:t> και φτιάχνω μια τρίτη:</a:t>
            </a:r>
          </a:p>
          <a:p>
            <a:pPr marL="757238" lvl="1" indent="-381000" eaLnBrk="1" hangingPunct="1">
              <a:spcAft>
                <a:spcPts val="600"/>
              </a:spcAft>
              <a:defRPr/>
            </a:pPr>
            <a:r>
              <a:rPr lang="el-GR" sz="2000" dirty="0" smtClean="0"/>
              <a:t>Φ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: καιρός στην Ελλάδα το φθινόπωρο</a:t>
            </a:r>
          </a:p>
          <a:p>
            <a:pPr marL="757238" lvl="1" indent="-381000" eaLnBrk="1" hangingPunct="1">
              <a:spcAft>
                <a:spcPts val="600"/>
              </a:spcAft>
              <a:defRPr/>
            </a:pPr>
            <a:r>
              <a:rPr lang="el-GR" sz="2000" dirty="0" smtClean="0"/>
              <a:t>Φ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: η βαθμολογία στο μάθημα των Ψ.Τ.</a:t>
            </a:r>
            <a:endParaRPr lang="en-US" sz="2000" dirty="0" smtClean="0"/>
          </a:p>
          <a:p>
            <a:pPr marL="757238" lvl="1" indent="-381000" eaLnBrk="1" hangingPunct="1">
              <a:spcAft>
                <a:spcPts val="600"/>
              </a:spcAft>
              <a:defRPr/>
            </a:pPr>
            <a:r>
              <a:rPr lang="el-GR" sz="2000" dirty="0" smtClean="0"/>
              <a:t>Αν είναι ανεξάρτητες, τότε η πληροφορία της σύνθετης πηγής θα πρέπει να είναι το άθροισμα των πληροφοριών των δύο πηγών</a:t>
            </a:r>
          </a:p>
          <a:p>
            <a:pPr marL="757238" lvl="1" indent="-381000" eaLnBrk="1" hangingPunct="1">
              <a:spcAft>
                <a:spcPts val="600"/>
              </a:spcAft>
              <a:defRPr/>
            </a:pPr>
            <a:r>
              <a:rPr lang="el-GR" sz="2000" dirty="0" smtClean="0"/>
              <a:t>πιθανότητα σύνθετου συμβόλου</a:t>
            </a:r>
          </a:p>
          <a:p>
            <a:pPr marL="381000" indent="-381000" eaLnBrk="1" hangingPunct="1">
              <a:spcAft>
                <a:spcPts val="600"/>
              </a:spcAft>
              <a:defRPr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Μέτρο </a:t>
            </a:r>
            <a:r>
              <a:rPr lang="el-GR" dirty="0"/>
              <a:t>Πληροφορίας </a:t>
            </a:r>
            <a:r>
              <a:rPr lang="el-GR" dirty="0" smtClean="0"/>
              <a:t>(2 </a:t>
            </a:r>
            <a:r>
              <a:rPr lang="el-GR" dirty="0"/>
              <a:t>από 4)</a:t>
            </a:r>
            <a:endParaRPr lang="en-GB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5138" y="1417639"/>
            <a:ext cx="8305800" cy="4639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81000" indent="-3810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Σύνοψη ιδιοτήτων του μέτρου της πληροφορίας:</a:t>
            </a:r>
          </a:p>
          <a:p>
            <a:pPr marL="381000" indent="-381000" algn="l">
              <a:buFont typeface="Wingdings" panose="05000000000000000000" pitchFamily="2" charset="2"/>
              <a:buAutoNum type="arabicPeriod"/>
              <a:defRPr/>
            </a:pPr>
            <a:endParaRPr lang="el-GR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1.</a:t>
            </a: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endParaRPr lang="el-GR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2.</a:t>
            </a: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</a:t>
            </a: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3.</a:t>
            </a: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endParaRPr lang="el-GR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4.</a:t>
            </a: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endParaRPr lang="el-GR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5.   Μικρή αλλαγή στην πιθανότητα </a:t>
            </a: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" pitchFamily="2" charset="2"/>
              </a:rPr>
              <a:t> μικρή αλλαγή στην πληροφορία (</a:t>
            </a:r>
            <a:r>
              <a:rPr lang="el-GR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" pitchFamily="2" charset="2"/>
              </a:rPr>
              <a:t>συνεχής συνάρτηση</a:t>
            </a:r>
            <a:r>
              <a:rPr lang="el-GR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" pitchFamily="2" charset="2"/>
              </a:rPr>
              <a:t>)</a:t>
            </a:r>
          </a:p>
          <a:p>
            <a:pPr marL="381000" indent="-381000" algn="l">
              <a:buFont typeface="Wingdings" panose="05000000000000000000" pitchFamily="2" charset="2"/>
              <a:buNone/>
              <a:defRPr/>
            </a:pPr>
            <a:endParaRPr lang="el-GR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422604"/>
              </p:ext>
            </p:extLst>
          </p:nvPr>
        </p:nvGraphicFramePr>
        <p:xfrm>
          <a:off x="1176338" y="2108957"/>
          <a:ext cx="31353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4" imgW="1638000" imgH="253800" progId="Equation.DSMT4">
                  <p:embed/>
                </p:oleObj>
              </mc:Choice>
              <mc:Fallback>
                <p:oleObj name="Equation" r:id="rId4" imgW="16380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2108957"/>
                        <a:ext cx="3135312" cy="485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796286"/>
              </p:ext>
            </p:extLst>
          </p:nvPr>
        </p:nvGraphicFramePr>
        <p:xfrm>
          <a:off x="1212850" y="2839207"/>
          <a:ext cx="35734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6" imgW="1866600" imgH="253800" progId="Equation.DSMT4">
                  <p:embed/>
                </p:oleObj>
              </mc:Choice>
              <mc:Fallback>
                <p:oleObj name="Equation" r:id="rId6" imgW="186660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2839207"/>
                        <a:ext cx="3573463" cy="485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275684"/>
              </p:ext>
            </p:extLst>
          </p:nvPr>
        </p:nvGraphicFramePr>
        <p:xfrm>
          <a:off x="1176338" y="3642482"/>
          <a:ext cx="41068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Equation" r:id="rId8" imgW="2145960" imgH="253800" progId="Equation.DSMT4">
                  <p:embed/>
                </p:oleObj>
              </mc:Choice>
              <mc:Fallback>
                <p:oleObj name="Equation" r:id="rId8" imgW="214596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3642482"/>
                        <a:ext cx="4106862" cy="485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837051"/>
              </p:ext>
            </p:extLst>
          </p:nvPr>
        </p:nvGraphicFramePr>
        <p:xfrm>
          <a:off x="1125538" y="4361619"/>
          <a:ext cx="64404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10" imgW="3365280" imgH="253800" progId="Equation.DSMT4">
                  <p:embed/>
                </p:oleObj>
              </mc:Choice>
              <mc:Fallback>
                <p:oleObj name="Equation" r:id="rId10" imgW="336528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361619"/>
                        <a:ext cx="6440487" cy="485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Μέτρο Πληροφορίας (3 </a:t>
            </a:r>
            <a:r>
              <a:rPr lang="el-GR" dirty="0"/>
              <a:t>από 4)</a:t>
            </a:r>
            <a:endParaRPr lang="en-GB" dirty="0" smtClean="0"/>
          </a:p>
        </p:txBody>
      </p:sp>
      <p:sp>
        <p:nvSpPr>
          <p:cNvPr id="365575" name="Rectangle 7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562975" cy="5114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Πληροφορία ενός συμβόλου (</a:t>
            </a:r>
            <a:r>
              <a:rPr lang="en-US" sz="2000" dirty="0" smtClean="0">
                <a:solidFill>
                  <a:srgbClr val="0033CC"/>
                </a:solidFill>
              </a:rPr>
              <a:t>Information</a:t>
            </a:r>
            <a:r>
              <a:rPr lang="el-GR" sz="2000" dirty="0" smtClean="0">
                <a:solidFill>
                  <a:srgbClr val="0033CC"/>
                </a:solidFill>
              </a:rPr>
              <a:t>)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l-GR" sz="2000" dirty="0" smtClean="0"/>
              <a:t> με πιθανότητα εμφάνισης </a:t>
            </a:r>
            <a:r>
              <a:rPr lang="en-US" sz="2000" i="1" dirty="0" smtClean="0"/>
              <a:t>p(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</a:t>
            </a:r>
          </a:p>
          <a:p>
            <a:pPr eaLnBrk="1" hangingPunct="1">
              <a:defRPr/>
            </a:pPr>
            <a:endParaRPr lang="en-US" sz="2000" i="1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Βάση του λογαρίθμου</a:t>
            </a:r>
          </a:p>
          <a:p>
            <a:pPr lvl="1" eaLnBrk="1" hangingPunct="1">
              <a:defRPr/>
            </a:pPr>
            <a:r>
              <a:rPr lang="el-GR" sz="2000" dirty="0" smtClean="0"/>
              <a:t>συνήθως χρησιμοποιείται το 2 με μονάδα μέτρησης </a:t>
            </a:r>
            <a:r>
              <a:rPr lang="en-US" sz="2000" dirty="0" smtClean="0">
                <a:solidFill>
                  <a:srgbClr val="0033CC"/>
                </a:solidFill>
              </a:rPr>
              <a:t>bit</a:t>
            </a:r>
            <a:r>
              <a:rPr lang="el-GR" sz="2000" dirty="0" smtClean="0">
                <a:solidFill>
                  <a:srgbClr val="0033CC"/>
                </a:solidFill>
              </a:rPr>
              <a:t>       </a:t>
            </a:r>
            <a:r>
              <a:rPr lang="el-GR" sz="2000" dirty="0" smtClean="0"/>
              <a:t>(1 </a:t>
            </a:r>
            <a:r>
              <a:rPr lang="en-US" sz="2000" dirty="0" smtClean="0"/>
              <a:t>bit </a:t>
            </a:r>
            <a:r>
              <a:rPr lang="el-GR" sz="2000" dirty="0" smtClean="0"/>
              <a:t>είναι η λαμβανόμενη ποσότητα πληροφορίας όταν προκύπτει ένα από δύο ισοπίθανα σύμβολα μιας δυαδικής πηγής)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l-GR" sz="2000" dirty="0" smtClean="0"/>
              <a:t>γενικά δεν ταυτίζεται με το </a:t>
            </a:r>
            <a:r>
              <a:rPr lang="en-US" sz="2000" dirty="0" smtClean="0"/>
              <a:t>bit </a:t>
            </a:r>
            <a:r>
              <a:rPr lang="el-GR" sz="2000" dirty="0" smtClean="0"/>
              <a:t>που γνωρίζουμε ως δυαδικό ψηφίο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Σύνθετη πηγή </a:t>
            </a:r>
            <a:r>
              <a:rPr lang="el-GR" sz="2000" dirty="0" smtClean="0"/>
              <a:t>(αν οι αρχικές είναι ανεξάρτητες):</a:t>
            </a:r>
            <a:endParaRPr lang="en-GB" sz="2000" dirty="0" smtClean="0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254300"/>
              </p:ext>
            </p:extLst>
          </p:nvPr>
        </p:nvGraphicFramePr>
        <p:xfrm>
          <a:off x="2843808" y="2096852"/>
          <a:ext cx="39449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4" imgW="1904760" imgH="444240" progId="Equation.DSMT4">
                  <p:embed/>
                </p:oleObj>
              </mc:Choice>
              <mc:Fallback>
                <p:oleObj name="Equation" r:id="rId4" imgW="190476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096852"/>
                        <a:ext cx="3944938" cy="9207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2700" cap="sq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76035"/>
              </p:ext>
            </p:extLst>
          </p:nvPr>
        </p:nvGraphicFramePr>
        <p:xfrm>
          <a:off x="3081933" y="5697252"/>
          <a:ext cx="346868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6" imgW="1498320" imgH="279360" progId="Equation.DSMT4">
                  <p:embed/>
                </p:oleObj>
              </mc:Choice>
              <mc:Fallback>
                <p:oleObj name="Equation" r:id="rId6" imgW="149832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933" y="5697252"/>
                        <a:ext cx="3468687" cy="6461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12700" cap="sq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Μέτρο Πληροφορίας (4 </a:t>
            </a:r>
            <a:r>
              <a:rPr lang="el-GR" dirty="0"/>
              <a:t>από 4)</a:t>
            </a:r>
            <a:endParaRPr lang="en-GB" dirty="0" smtClean="0"/>
          </a:p>
        </p:txBody>
      </p:sp>
      <p:sp>
        <p:nvSpPr>
          <p:cNvPr id="36659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394937" cy="4525963"/>
          </a:xfrm>
        </p:spPr>
        <p:txBody>
          <a:bodyPr>
            <a:normAutofit/>
          </a:bodyPr>
          <a:lstStyle/>
          <a:p>
            <a:pPr marL="381000" indent="-381000" eaLnBrk="1" hangingPunct="1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l-GR" sz="2000" dirty="0" smtClean="0"/>
              <a:t>Παρατηρήσεις:</a:t>
            </a:r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/>
              <a:t>Φθίνουσα</a:t>
            </a:r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/>
              <a:t>Πεδίο ορισμού (που ορίζεται;)</a:t>
            </a:r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Όρια</a:t>
            </a:r>
            <a:r>
              <a:rPr lang="el-GR" sz="2000" dirty="0" smtClean="0"/>
              <a:t> (τι συμβαίνει στα άκρα;)</a:t>
            </a:r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/>
              <a:t>Είναι συνεχής;</a:t>
            </a:r>
            <a:endParaRPr lang="en-GB" sz="2000" dirty="0" smtClean="0"/>
          </a:p>
        </p:txBody>
      </p:sp>
      <p:pic>
        <p:nvPicPr>
          <p:cNvPr id="6" name="Picture 6" descr="entrop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87" y="1600200"/>
            <a:ext cx="5141913" cy="41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Διακριτή Πηγή Χωρίς Μνήμη</a:t>
            </a:r>
            <a:endParaRPr lang="en-GB" smtClean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0033CC"/>
                </a:solidFill>
              </a:rPr>
              <a:t>Discrete </a:t>
            </a:r>
            <a:r>
              <a:rPr lang="en-US" sz="2000" dirty="0" err="1" smtClean="0">
                <a:solidFill>
                  <a:srgbClr val="0033CC"/>
                </a:solidFill>
              </a:rPr>
              <a:t>Memoryless</a:t>
            </a:r>
            <a:r>
              <a:rPr lang="en-US" sz="2000" dirty="0" smtClean="0">
                <a:solidFill>
                  <a:srgbClr val="0033CC"/>
                </a:solidFill>
              </a:rPr>
              <a:t> Source (DMS</a:t>
            </a:r>
            <a:r>
              <a:rPr lang="el-GR" sz="2000" dirty="0" smtClean="0">
                <a:solidFill>
                  <a:srgbClr val="0033CC"/>
                </a:solidFill>
              </a:rPr>
              <a:t>)</a:t>
            </a:r>
            <a:r>
              <a:rPr lang="el-GR" sz="2000" dirty="0" smtClean="0"/>
              <a:t>: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l-GR" sz="2000" dirty="0" smtClean="0"/>
              <a:t>διακριτού χρόνου</a:t>
            </a:r>
          </a:p>
          <a:p>
            <a:pPr lvl="1" eaLnBrk="1" hangingPunct="1">
              <a:defRPr/>
            </a:pPr>
            <a:r>
              <a:rPr lang="el-GR" sz="2000" dirty="0" smtClean="0"/>
              <a:t>διακριτού αλφαβήτου</a:t>
            </a:r>
          </a:p>
          <a:p>
            <a:pPr lvl="1" eaLnBrk="1" hangingPunct="1">
              <a:defRPr/>
            </a:pPr>
            <a:r>
              <a:rPr lang="el-GR" sz="2000" dirty="0" smtClean="0"/>
              <a:t>τα σύμβολα στην έξοδό της είναι ανεξάρτητα</a:t>
            </a:r>
          </a:p>
          <a:p>
            <a:pPr lvl="1" eaLnBrk="1" hangingPunct="1">
              <a:defRPr/>
            </a:pPr>
            <a:r>
              <a:rPr lang="el-GR" sz="2000" dirty="0" smtClean="0"/>
              <a:t>ακολουθούν συγκεκριμένη κατανομή πιθανότητας</a:t>
            </a:r>
          </a:p>
          <a:p>
            <a:pPr lvl="1" eaLnBrk="1" hangingPunct="1">
              <a:defRPr/>
            </a:pPr>
            <a:endParaRPr lang="el-GR" sz="2000" dirty="0" smtClean="0"/>
          </a:p>
          <a:p>
            <a:pPr lvl="1" eaLnBrk="1" hangingPunct="1">
              <a:defRPr/>
            </a:pPr>
            <a:endParaRPr lang="el-GR" sz="2000" dirty="0" smtClean="0"/>
          </a:p>
          <a:p>
            <a:pPr lvl="1" eaLnBrk="1" hangingPunct="1">
              <a:defRPr/>
            </a:pPr>
            <a:endParaRPr lang="en-US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sz="2000" dirty="0"/>
              <a:t>Περιγράφεται πλήρως από:</a:t>
            </a:r>
          </a:p>
          <a:p>
            <a:pPr lvl="1">
              <a:defRPr/>
            </a:pPr>
            <a:r>
              <a:rPr lang="el-GR" sz="2000" dirty="0"/>
              <a:t>το </a:t>
            </a:r>
            <a:r>
              <a:rPr lang="el-GR" sz="2000" dirty="0" smtClean="0"/>
              <a:t>αλφάβητο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lvl="1">
              <a:defRPr/>
            </a:pPr>
            <a:r>
              <a:rPr lang="el-GR" sz="2000" dirty="0" smtClean="0"/>
              <a:t>και </a:t>
            </a:r>
            <a:r>
              <a:rPr lang="el-GR" sz="2000" dirty="0"/>
              <a:t>τις πιθανότητες </a:t>
            </a:r>
            <a:r>
              <a:rPr lang="el-GR" sz="2000" dirty="0" smtClean="0"/>
              <a:t>εμφάνισης</a:t>
            </a:r>
            <a:endParaRPr lang="en-US" sz="2000" dirty="0" smtClean="0"/>
          </a:p>
          <a:p>
            <a:pPr marL="0" indent="0"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endParaRPr lang="el-GR" sz="2000" dirty="0">
              <a:solidFill>
                <a:srgbClr val="0033CC"/>
              </a:solidFill>
            </a:endParaRPr>
          </a:p>
          <a:p>
            <a:pPr>
              <a:defRPr/>
            </a:pPr>
            <a:r>
              <a:rPr lang="el-GR" sz="2000" dirty="0"/>
              <a:t>Ειδικές Περιπτώσεις:</a:t>
            </a:r>
          </a:p>
          <a:p>
            <a:pPr lvl="1">
              <a:defRPr/>
            </a:pPr>
            <a:r>
              <a:rPr lang="el-GR" sz="2000" dirty="0">
                <a:solidFill>
                  <a:srgbClr val="0033CC"/>
                </a:solidFill>
              </a:rPr>
              <a:t>Δυαδική Πηγή Χωρίς Μνήμη</a:t>
            </a:r>
            <a:r>
              <a:rPr lang="el-GR" sz="2000" dirty="0"/>
              <a:t>:</a:t>
            </a:r>
          </a:p>
          <a:p>
            <a:pPr marL="0" indent="0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  <a:p>
            <a:pPr lvl="1">
              <a:defRPr/>
            </a:pPr>
            <a:r>
              <a:rPr lang="el-GR" sz="2000" dirty="0"/>
              <a:t>Για </a:t>
            </a:r>
            <a:r>
              <a:rPr lang="en-US" sz="2000" i="1" dirty="0"/>
              <a:t>p=0.5</a:t>
            </a:r>
            <a:r>
              <a:rPr lang="en-US" sz="2000" dirty="0"/>
              <a:t>, </a:t>
            </a:r>
            <a:r>
              <a:rPr lang="el-GR" sz="2000" dirty="0">
                <a:solidFill>
                  <a:srgbClr val="0033CC"/>
                </a:solidFill>
              </a:rPr>
              <a:t>Δυαδική Συμμετρική Πηγή Χωρίς Μνήμη</a:t>
            </a:r>
            <a:endParaRPr lang="en-GB" sz="2000" dirty="0">
              <a:solidFill>
                <a:srgbClr val="0033CC"/>
              </a:solidFill>
            </a:endParaRPr>
          </a:p>
          <a:p>
            <a:endParaRPr lang="el-GR" sz="2000" dirty="0"/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729243"/>
              </p:ext>
            </p:extLst>
          </p:nvPr>
        </p:nvGraphicFramePr>
        <p:xfrm>
          <a:off x="6084167" y="2240869"/>
          <a:ext cx="1641091" cy="555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7" name="Equation" r:id="rId4" imgW="749160" imgH="253800" progId="Equation.DSMT4">
                  <p:embed/>
                </p:oleObj>
              </mc:Choice>
              <mc:Fallback>
                <p:oleObj name="Equation" r:id="rId4" imgW="7491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7" y="2240869"/>
                        <a:ext cx="1641091" cy="555174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825713"/>
              </p:ext>
            </p:extLst>
          </p:nvPr>
        </p:nvGraphicFramePr>
        <p:xfrm>
          <a:off x="5438232" y="4831941"/>
          <a:ext cx="1394574" cy="568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8" name="Equation" r:id="rId6" imgW="622080" imgH="253800" progId="Equation.DSMT4">
                  <p:embed/>
                </p:oleObj>
              </mc:Choice>
              <mc:Fallback>
                <p:oleObj name="Equation" r:id="rId6" imgW="6220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232" y="4831941"/>
                        <a:ext cx="1394574" cy="568674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87132"/>
              </p:ext>
            </p:extLst>
          </p:nvPr>
        </p:nvGraphicFramePr>
        <p:xfrm>
          <a:off x="7272300" y="4831942"/>
          <a:ext cx="1368152" cy="568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9" name="Equation" r:id="rId8" imgW="609480" imgH="253800" progId="Equation.DSMT4">
                  <p:embed/>
                </p:oleObj>
              </mc:Choice>
              <mc:Fallback>
                <p:oleObj name="Equation" r:id="rId8" imgW="60948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300" y="4831942"/>
                        <a:ext cx="1368152" cy="56867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074204"/>
              </p:ext>
            </p:extLst>
          </p:nvPr>
        </p:nvGraphicFramePr>
        <p:xfrm>
          <a:off x="5817374" y="3284116"/>
          <a:ext cx="2174676" cy="579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0" name="Equation" r:id="rId10" imgW="952200" imgH="253800" progId="Equation.DSMT4">
                  <p:embed/>
                </p:oleObj>
              </mc:Choice>
              <mc:Fallback>
                <p:oleObj name="Equation" r:id="rId10" imgW="952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374" y="3284116"/>
                        <a:ext cx="2174676" cy="57906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Εντροπία (1 από 2)</a:t>
            </a:r>
            <a:endParaRPr lang="en-GB" dirty="0" smtClean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373063" y="1417638"/>
            <a:ext cx="8616950" cy="413559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Η </a:t>
            </a:r>
            <a:r>
              <a:rPr lang="el-GR" sz="2000" dirty="0" smtClean="0">
                <a:solidFill>
                  <a:srgbClr val="0033CC"/>
                </a:solidFill>
              </a:rPr>
              <a:t>εντροπία μιας </a:t>
            </a:r>
            <a:r>
              <a:rPr lang="en-US" sz="2000" dirty="0" smtClean="0">
                <a:solidFill>
                  <a:srgbClr val="0033CC"/>
                </a:solidFill>
              </a:rPr>
              <a:t>DMS</a:t>
            </a:r>
            <a:r>
              <a:rPr lang="el-GR" sz="2000" dirty="0" smtClean="0">
                <a:solidFill>
                  <a:srgbClr val="0033CC"/>
                </a:solidFill>
              </a:rPr>
              <a:t> </a:t>
            </a:r>
            <a:r>
              <a:rPr lang="el-GR" sz="2000" dirty="0" smtClean="0"/>
              <a:t>ορίζεται ως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Φυσική Σημασία:</a:t>
            </a:r>
            <a:r>
              <a:rPr lang="el-GR" sz="2000" dirty="0" smtClean="0"/>
              <a:t> </a:t>
            </a:r>
          </a:p>
          <a:p>
            <a:pPr lvl="1" eaLnBrk="1" hangingPunct="1">
              <a:defRPr/>
            </a:pPr>
            <a:r>
              <a:rPr lang="el-GR" sz="2000" dirty="0" smtClean="0"/>
              <a:t>εκφράζει τη μέση αβεβαιότητα που έχω για την πηγή</a:t>
            </a:r>
          </a:p>
          <a:p>
            <a:pPr lvl="1" eaLnBrk="1" hangingPunct="1">
              <a:defRPr/>
            </a:pPr>
            <a:r>
              <a:rPr lang="el-GR" sz="2000" dirty="0" smtClean="0"/>
              <a:t>είναι ο μέσος όρος της πληροφορίας των συμβόλων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378"/>
              </p:ext>
            </p:extLst>
          </p:nvPr>
        </p:nvGraphicFramePr>
        <p:xfrm>
          <a:off x="2344738" y="2119064"/>
          <a:ext cx="44989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4" imgW="2209680" imgH="431640" progId="Equation.DSMT4">
                  <p:embed/>
                </p:oleObj>
              </mc:Choice>
              <mc:Fallback>
                <p:oleObj name="Equation" r:id="rId4" imgW="22096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2119064"/>
                        <a:ext cx="4498975" cy="877888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Εντροπία (2 από 2)</a:t>
            </a:r>
            <a:endParaRPr lang="en-GB" dirty="0" smtClean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373063" y="1417637"/>
            <a:ext cx="8616950" cy="528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Όσο </a:t>
            </a:r>
            <a:r>
              <a:rPr lang="el-GR" sz="2400" dirty="0" smtClean="0">
                <a:solidFill>
                  <a:srgbClr val="0033CC"/>
                </a:solidFill>
              </a:rPr>
              <a:t>μεγαλύτερη εντροπία</a:t>
            </a:r>
            <a:r>
              <a:rPr lang="el-GR" sz="2400" dirty="0" smtClean="0"/>
              <a:t> έχει μια πηγή,</a:t>
            </a:r>
          </a:p>
          <a:p>
            <a:pPr lvl="1" eaLnBrk="1" hangingPunct="1">
              <a:defRPr/>
            </a:pPr>
            <a:r>
              <a:rPr lang="el-GR" sz="2000" dirty="0" smtClean="0"/>
              <a:t>τόσο περισσότερη πληροφορία φέρει, και</a:t>
            </a:r>
          </a:p>
          <a:p>
            <a:pPr lvl="1" eaLnBrk="1" hangingPunct="1">
              <a:defRPr/>
            </a:pPr>
            <a:r>
              <a:rPr lang="el-GR" sz="2000" dirty="0" smtClean="0"/>
              <a:t>τόσο περισσότερα </a:t>
            </a:r>
            <a:r>
              <a:rPr lang="en-US" sz="2000" dirty="0" smtClean="0"/>
              <a:t>bits </a:t>
            </a:r>
            <a:r>
              <a:rPr lang="el-GR" sz="2000" dirty="0" smtClean="0"/>
              <a:t>χρειάζονται για την κωδικοποίησή της</a:t>
            </a:r>
          </a:p>
          <a:p>
            <a:pPr lvl="1" eaLnBrk="1" hangingPunct="1">
              <a:defRPr/>
            </a:pPr>
            <a:endParaRPr lang="el-GR" sz="2000" dirty="0" smtClean="0"/>
          </a:p>
          <a:p>
            <a:pPr marL="0" indent="-685800">
              <a:defRPr/>
            </a:pP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Ορισμός της εντροπίας ενός φυσικού συστήματος στην Στατιστική Μηχανική  (εκφράζει τον βαθμό </a:t>
            </a:r>
            <a:r>
              <a:rPr lang="el-GR" sz="2200" dirty="0" err="1" smtClean="0">
                <a:solidFill>
                  <a:schemeClr val="accent6">
                    <a:lumMod val="75000"/>
                  </a:schemeClr>
                </a:solidFill>
              </a:rPr>
              <a:t>τυχαιότητας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)  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l-GR" sz="2200" baseline="30000" dirty="0" smtClean="0">
                <a:solidFill>
                  <a:schemeClr val="accent6">
                    <a:lumMod val="75000"/>
                  </a:schemeClr>
                </a:solidFill>
              </a:rPr>
              <a:t>ος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 Νόμος Θερμοδυναμικής</a:t>
            </a:r>
            <a:r>
              <a:rPr lang="el-GR" sz="2200" i="1" dirty="0" smtClean="0">
                <a:solidFill>
                  <a:schemeClr val="accent6">
                    <a:lumMod val="75000"/>
                  </a:schemeClr>
                </a:solidFill>
              </a:rPr>
              <a:t>: Η εντροπία ενός κλειστού συστήματος  που δεν είναι σε ισορροπία τείνει να αυξάνεται.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7842"/>
              </p:ext>
            </p:extLst>
          </p:nvPr>
        </p:nvGraphicFramePr>
        <p:xfrm>
          <a:off x="3852863" y="5661248"/>
          <a:ext cx="1657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4" imgW="647640" imgH="177480" progId="Equation.DSMT4">
                  <p:embed/>
                </p:oleObj>
              </mc:Choice>
              <mc:Fallback>
                <p:oleObj name="Equation" r:id="rId4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5661248"/>
                        <a:ext cx="1657350" cy="4540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12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5" descr="fig6_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476" y="3026703"/>
            <a:ext cx="3894584" cy="299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Συνάρτηση Δυαδικής Εντροπίας</a:t>
            </a:r>
            <a:endParaRPr lang="en-GB" smtClean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2776"/>
            <a:ext cx="8305800" cy="7048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Αν έχω δυαδική </a:t>
            </a:r>
            <a:r>
              <a:rPr lang="en-US" sz="2400" dirty="0" smtClean="0"/>
              <a:t>DMS</a:t>
            </a:r>
            <a:r>
              <a:rPr lang="el-GR" sz="2400" dirty="0" smtClean="0"/>
              <a:t> </a:t>
            </a:r>
            <a:r>
              <a:rPr lang="el-GR" sz="2400" i="1" dirty="0" smtClean="0"/>
              <a:t>Φ={0,1}</a:t>
            </a:r>
            <a:r>
              <a:rPr lang="el-GR" sz="2400" dirty="0" smtClean="0"/>
              <a:t>, με πιθανότητες εμφάνισης </a:t>
            </a:r>
            <a:r>
              <a:rPr lang="el-GR" sz="2400" i="1" dirty="0" smtClean="0"/>
              <a:t>{</a:t>
            </a:r>
            <a:r>
              <a:rPr lang="en-US" sz="2400" i="1" dirty="0" smtClean="0"/>
              <a:t>p</a:t>
            </a:r>
            <a:r>
              <a:rPr lang="el-GR" sz="2400" i="1" dirty="0" smtClean="0"/>
              <a:t>,1-</a:t>
            </a:r>
            <a:r>
              <a:rPr lang="en-US" sz="2400" i="1" dirty="0" smtClean="0"/>
              <a:t>p</a:t>
            </a:r>
            <a:r>
              <a:rPr lang="el-GR" sz="2400" i="1" dirty="0" smtClean="0"/>
              <a:t>}</a:t>
            </a:r>
            <a:r>
              <a:rPr lang="en-US" sz="2400" dirty="0" smtClean="0"/>
              <a:t>, </a:t>
            </a:r>
            <a:r>
              <a:rPr lang="el-GR" sz="2400" dirty="0" smtClean="0"/>
              <a:t>τότε ορίζεται η </a:t>
            </a:r>
            <a:r>
              <a:rPr lang="el-GR" sz="2400" dirty="0" smtClean="0">
                <a:solidFill>
                  <a:srgbClr val="0033CC"/>
                </a:solidFill>
              </a:rPr>
              <a:t>συνάρτηση δυαδικής εντροπίας</a:t>
            </a:r>
            <a:endParaRPr lang="en-GB" sz="24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926821"/>
              </p:ext>
            </p:extLst>
          </p:nvPr>
        </p:nvGraphicFramePr>
        <p:xfrm>
          <a:off x="1907704" y="2348880"/>
          <a:ext cx="54673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5" imgW="2438280" imgH="253800" progId="Equation.DSMT4">
                  <p:embed/>
                </p:oleObj>
              </mc:Choice>
              <mc:Fallback>
                <p:oleObj name="Equation" r:id="rId5" imgW="2438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48880"/>
                        <a:ext cx="5467350" cy="5683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5334000" y="3140968"/>
            <a:ext cx="3505200" cy="29550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l-GR" sz="2400" dirty="0" smtClean="0">
                <a:solidFill>
                  <a:srgbClr val="0033CC"/>
                </a:solidFill>
                <a:latin typeface="+mn-lt"/>
              </a:rPr>
              <a:t>Παρατηρήσεις</a:t>
            </a:r>
            <a:r>
              <a:rPr lang="el-GR" sz="2400" dirty="0">
                <a:solidFill>
                  <a:srgbClr val="0033CC"/>
                </a:solidFill>
                <a:latin typeface="+mn-lt"/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latin typeface="+mn-lt"/>
              </a:rPr>
              <a:t>ελαχιστοποιείται όταν </a:t>
            </a:r>
            <a:r>
              <a:rPr lang="en-US" sz="2400" i="1" dirty="0">
                <a:latin typeface="+mn-lt"/>
              </a:rPr>
              <a:t>p=0</a:t>
            </a:r>
            <a:r>
              <a:rPr lang="el-GR" sz="2400" i="1" dirty="0">
                <a:latin typeface="+mn-lt"/>
              </a:rPr>
              <a:t> ή </a:t>
            </a:r>
            <a:r>
              <a:rPr lang="en-US" sz="2400" i="1" dirty="0">
                <a:latin typeface="+mn-lt"/>
              </a:rPr>
              <a:t>1</a:t>
            </a:r>
            <a:r>
              <a:rPr lang="el-GR" sz="2400" i="1" dirty="0">
                <a:latin typeface="+mn-lt"/>
              </a:rPr>
              <a:t>,  οπότε</a:t>
            </a:r>
            <a:r>
              <a:rPr lang="el-GR" sz="2400" dirty="0">
                <a:latin typeface="+mn-lt"/>
              </a:rPr>
              <a:t> </a:t>
            </a:r>
            <a:r>
              <a:rPr lang="el-GR" sz="2400" i="1" dirty="0">
                <a:latin typeface="+mn-lt"/>
              </a:rPr>
              <a:t>Η(0)=Η(1)=0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l-GR" sz="2400" dirty="0">
                <a:latin typeface="+mn-lt"/>
              </a:rPr>
              <a:t>μεγιστοποιείται όταν τα σύμβολα είναι ισοπίθανα, </a:t>
            </a:r>
            <a:r>
              <a:rPr lang="el-GR" sz="2400" i="1" dirty="0">
                <a:latin typeface="+mn-lt"/>
              </a:rPr>
              <a:t>Η(0.5)=1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Εισαγωγή στις έννοιες της Θεωρίας Πληροφορίας όπως το Μέτρο Πληροφορίας, της Εντροπίας και της Κωδικοποίησης Πηγής.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4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Εντροπία Ομοιόμορφης Πηγής</a:t>
            </a:r>
            <a:endParaRPr lang="en-GB" smtClean="0"/>
          </a:p>
        </p:txBody>
      </p:sp>
      <p:sp>
        <p:nvSpPr>
          <p:cNvPr id="488459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417637"/>
            <a:ext cx="8275638" cy="51514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Είδαμε ότι η εντροπία της δυαδικής </a:t>
            </a:r>
            <a:r>
              <a:rPr lang="en-US" sz="2000" dirty="0" smtClean="0"/>
              <a:t>DMS</a:t>
            </a:r>
            <a:r>
              <a:rPr lang="el-GR" sz="2000" dirty="0" smtClean="0"/>
              <a:t> μεγιστοποιείται για </a:t>
            </a:r>
            <a:r>
              <a:rPr lang="el-GR" sz="2000" dirty="0" err="1" smtClean="0"/>
              <a:t>ισοπίθανα</a:t>
            </a:r>
            <a:r>
              <a:rPr lang="el-GR" sz="2000" dirty="0" smtClean="0"/>
              <a:t> σύμβολα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Συμπέρασμα:</a:t>
            </a:r>
            <a:r>
              <a:rPr lang="el-GR" sz="2000" dirty="0" smtClean="0"/>
              <a:t> Η εντροπία φράσσεται ως</a:t>
            </a:r>
            <a:endParaRPr lang="en-GB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lvl="1" eaLnBrk="1" hangingPunct="1">
              <a:defRPr/>
            </a:pPr>
            <a:r>
              <a:rPr lang="el-GR" sz="2000" dirty="0" smtClean="0"/>
              <a:t>όπου </a:t>
            </a:r>
            <a:r>
              <a:rPr lang="el-GR" sz="2000" i="1" dirty="0" smtClean="0"/>
              <a:t>Ν</a:t>
            </a:r>
            <a:r>
              <a:rPr lang="el-GR" sz="2000" dirty="0" smtClean="0"/>
              <a:t> το πλήθος του αλφαβήτου</a:t>
            </a:r>
          </a:p>
          <a:p>
            <a:pPr lvl="1" eaLnBrk="1" hangingPunct="1">
              <a:defRPr/>
            </a:pPr>
            <a:r>
              <a:rPr lang="el-GR" sz="2000" dirty="0" smtClean="0"/>
              <a:t>και το άνω όριο επιτυγχάνεται για ομοιόμορφη πηγή</a:t>
            </a:r>
            <a:endParaRPr lang="en-GB" sz="2000" dirty="0" smtClean="0"/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480935"/>
              </p:ext>
            </p:extLst>
          </p:nvPr>
        </p:nvGraphicFramePr>
        <p:xfrm>
          <a:off x="3011487" y="4427673"/>
          <a:ext cx="31210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4" imgW="1218960" imgH="253800" progId="Equation.DSMT4">
                  <p:embed/>
                </p:oleObj>
              </mc:Choice>
              <mc:Fallback>
                <p:oleObj name="Equation" r:id="rId4" imgW="121896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7" y="4427673"/>
                        <a:ext cx="3121025" cy="64928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8461" name="Rectangle 13"/>
          <p:cNvSpPr>
            <a:spLocks noChangeArrowheads="1"/>
          </p:cNvSpPr>
          <p:nvPr/>
        </p:nvSpPr>
        <p:spPr bwMode="auto">
          <a:xfrm>
            <a:off x="899592" y="2096852"/>
            <a:ext cx="7344816" cy="1487996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rgbClr val="0033CC"/>
                </a:solidFill>
                <a:latin typeface="+mn-lt"/>
              </a:rPr>
              <a:t>Γενίκευση:</a:t>
            </a:r>
            <a:r>
              <a:rPr lang="el-GR" dirty="0">
                <a:latin typeface="+mn-lt"/>
              </a:rPr>
              <a:t> Η εντροπία μιας Ν-αδικής </a:t>
            </a:r>
            <a:r>
              <a:rPr lang="en-US" dirty="0">
                <a:latin typeface="+mn-lt"/>
              </a:rPr>
              <a:t>DMS</a:t>
            </a:r>
            <a:r>
              <a:rPr lang="el-GR" dirty="0">
                <a:latin typeface="+mn-lt"/>
              </a:rPr>
              <a:t> μεγιστοποιείται όταν τα σύμβολά της ακολουθούν ομοιόμορφη κατανομή, δηλαδή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p</a:t>
            </a:r>
            <a:r>
              <a:rPr lang="en-US" i="1" baseline="-25000" dirty="0">
                <a:latin typeface="+mn-lt"/>
              </a:rPr>
              <a:t>i</a:t>
            </a:r>
            <a:r>
              <a:rPr lang="en-US" i="1" dirty="0">
                <a:latin typeface="+mn-lt"/>
              </a:rPr>
              <a:t>=1/N</a:t>
            </a:r>
            <a:r>
              <a:rPr lang="en-US" dirty="0">
                <a:latin typeface="+mn-lt"/>
              </a:rPr>
              <a:t>  </a:t>
            </a:r>
            <a:r>
              <a:rPr lang="el-GR" dirty="0">
                <a:latin typeface="+mn-lt"/>
              </a:rPr>
              <a:t>για </a:t>
            </a:r>
            <a:r>
              <a:rPr lang="en-US" i="1" dirty="0" err="1">
                <a:latin typeface="+mn-lt"/>
              </a:rPr>
              <a:t>i</a:t>
            </a:r>
            <a:r>
              <a:rPr lang="en-US" i="1" dirty="0">
                <a:latin typeface="+mn-lt"/>
              </a:rPr>
              <a:t>=1,…,N.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l-GR" dirty="0">
                <a:latin typeface="+mn-lt"/>
              </a:rPr>
              <a:t>Βλέπε Πρόβλημα 6.7 στο βιβλίο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Proakis</a:t>
            </a:r>
            <a:r>
              <a:rPr lang="en-US" dirty="0">
                <a:latin typeface="+mn-lt"/>
              </a:rPr>
              <a:t> - </a:t>
            </a:r>
            <a:r>
              <a:rPr lang="en-US" dirty="0" err="1">
                <a:latin typeface="+mn-lt"/>
              </a:rPr>
              <a:t>Salehi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Διαφορική Εντροπία</a:t>
            </a:r>
            <a:endParaRPr lang="en-GB" smtClean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47564" y="1417638"/>
            <a:ext cx="8085274" cy="5143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Έστω πηγή διακριτού χρόνου αλλά </a:t>
            </a:r>
            <a:r>
              <a:rPr lang="el-GR" sz="2000" dirty="0" smtClean="0">
                <a:solidFill>
                  <a:srgbClr val="0033CC"/>
                </a:solidFill>
              </a:rPr>
              <a:t>συνεχούς αλφάβητου</a:t>
            </a: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Έξοδος πηγής: πραγματικός αριθμός </a:t>
            </a:r>
            <a:r>
              <a:rPr lang="el-GR" sz="2000" dirty="0" smtClean="0">
                <a:sym typeface="Wingdings" pitchFamily="2" charset="2"/>
              </a:rPr>
              <a:t> άπειρα </a:t>
            </a:r>
            <a:r>
              <a:rPr lang="en-US" sz="2000" dirty="0" smtClean="0">
                <a:sym typeface="Wingdings" pitchFamily="2" charset="2"/>
              </a:rPr>
              <a:t>bits </a:t>
            </a:r>
            <a:r>
              <a:rPr lang="el-GR" sz="2000" dirty="0" smtClean="0">
                <a:sym typeface="Wingdings" pitchFamily="2" charset="2"/>
              </a:rPr>
              <a:t>για αναπαράσταση</a:t>
            </a: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Δε μπορεί να οριστεί η εντροπία</a:t>
            </a:r>
          </a:p>
          <a:p>
            <a:pPr eaLnBrk="1" hangingPunct="1">
              <a:defRPr/>
            </a:pPr>
            <a:r>
              <a:rPr lang="el-GR" sz="2000" dirty="0" smtClean="0"/>
              <a:t>Ορίζω τη </a:t>
            </a:r>
            <a:r>
              <a:rPr lang="el-GR" sz="2000" dirty="0" smtClean="0">
                <a:solidFill>
                  <a:srgbClr val="0033CC"/>
                </a:solidFill>
              </a:rPr>
              <a:t>διαφορική εντροπία</a:t>
            </a: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X</a:t>
            </a:r>
            <a:r>
              <a:rPr lang="en-US" sz="2000" i="1" dirty="0" smtClean="0"/>
              <a:t>(x): </a:t>
            </a:r>
            <a:r>
              <a:rPr lang="el-GR" sz="2000" dirty="0" smtClean="0"/>
              <a:t>η συνάρτηση πυκνότητας πιθανότητας της </a:t>
            </a:r>
            <a:r>
              <a:rPr lang="el-GR" sz="2000" i="1" dirty="0" smtClean="0"/>
              <a:t>Χ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Η </a:t>
            </a:r>
            <a:r>
              <a:rPr lang="en-US" sz="2000" i="1" dirty="0" smtClean="0"/>
              <a:t>h(x)</a:t>
            </a:r>
            <a:r>
              <a:rPr lang="en-US" sz="2000" dirty="0" smtClean="0"/>
              <a:t> </a:t>
            </a:r>
            <a:r>
              <a:rPr lang="el-GR" sz="2000" dirty="0" smtClean="0"/>
              <a:t>δεν έχει το διαισθητικό νόημα της εντροπίας</a:t>
            </a:r>
          </a:p>
          <a:p>
            <a:pPr lvl="1" eaLnBrk="1" hangingPunct="1">
              <a:defRPr/>
            </a:pPr>
            <a:r>
              <a:rPr lang="el-GR" sz="2000" dirty="0" smtClean="0"/>
              <a:t>μπορεί να πάρει και αρνητικές τιμές </a:t>
            </a:r>
            <a:endParaRPr lang="en-GB" sz="2000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417766"/>
              </p:ext>
            </p:extLst>
          </p:nvPr>
        </p:nvGraphicFramePr>
        <p:xfrm>
          <a:off x="2471737" y="3512344"/>
          <a:ext cx="42005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4" imgW="2006280" imgH="457200" progId="Equation.DSMT4">
                  <p:embed/>
                </p:oleObj>
              </mc:Choice>
              <mc:Fallback>
                <p:oleObj name="Equation" r:id="rId4" imgW="20062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7" y="3512344"/>
                        <a:ext cx="4200525" cy="9540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Διαφορική Εντροπία Ομοιόμορφης</a:t>
            </a:r>
            <a:endParaRPr lang="en-GB" smtClean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7638"/>
            <a:ext cx="8121278" cy="51800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i="1" dirty="0" smtClean="0"/>
              <a:t>Χ</a:t>
            </a:r>
            <a:r>
              <a:rPr lang="el-GR" sz="2000" dirty="0" smtClean="0"/>
              <a:t> ομοιόμορφα κατανεμημένο στο </a:t>
            </a:r>
            <a:r>
              <a:rPr lang="el-GR" sz="2000" dirty="0" smtClean="0">
                <a:solidFill>
                  <a:srgbClr val="0033CC"/>
                </a:solidFill>
              </a:rPr>
              <a:t>συνεχές διάστημα </a:t>
            </a:r>
            <a:r>
              <a:rPr lang="el-GR" sz="2000" i="1" dirty="0" smtClean="0">
                <a:solidFill>
                  <a:srgbClr val="0033CC"/>
                </a:solidFill>
              </a:rPr>
              <a:t>[0,α]</a:t>
            </a:r>
          </a:p>
          <a:p>
            <a:pPr eaLnBrk="1" hangingPunct="1">
              <a:defRPr/>
            </a:pPr>
            <a:endParaRPr lang="el-GR" sz="2000" i="1" dirty="0" smtClean="0"/>
          </a:p>
          <a:p>
            <a:pPr marL="0" indent="0" eaLnBrk="1" hangingPunct="1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Διαφορική Εντροπία: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Για </a:t>
            </a:r>
            <a:r>
              <a:rPr lang="el-GR" sz="2000" i="1" dirty="0" smtClean="0"/>
              <a:t>α&lt;1</a:t>
            </a:r>
            <a:r>
              <a:rPr lang="el-GR" sz="2000" dirty="0" smtClean="0"/>
              <a:t>, </a:t>
            </a:r>
            <a:r>
              <a:rPr lang="en-US" sz="2000" dirty="0" smtClean="0"/>
              <a:t> </a:t>
            </a:r>
            <a:r>
              <a:rPr lang="el-GR" sz="2000" dirty="0" smtClean="0"/>
              <a:t>παίρνει αρνητικές τιμές</a:t>
            </a:r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474459"/>
              </p:ext>
            </p:extLst>
          </p:nvPr>
        </p:nvGraphicFramePr>
        <p:xfrm>
          <a:off x="2842418" y="2073758"/>
          <a:ext cx="34591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4" imgW="1460160" imgH="393480" progId="Equation.DSMT4">
                  <p:embed/>
                </p:oleObj>
              </mc:Choice>
              <mc:Fallback>
                <p:oleObj name="Equation" r:id="rId4" imgW="14601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418" y="2073758"/>
                        <a:ext cx="3459163" cy="92868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854065"/>
              </p:ext>
            </p:extLst>
          </p:nvPr>
        </p:nvGraphicFramePr>
        <p:xfrm>
          <a:off x="2316161" y="3590614"/>
          <a:ext cx="451167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6" imgW="1904760" imgH="469800" progId="Equation.DSMT4">
                  <p:embed/>
                </p:oleObj>
              </mc:Choice>
              <mc:Fallback>
                <p:oleObj name="Equation" r:id="rId6" imgW="190476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1" y="3590614"/>
                        <a:ext cx="4511675" cy="110966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Διαφορική Εντροπία </a:t>
            </a:r>
            <a:r>
              <a:rPr lang="en-US" smtClean="0"/>
              <a:t>Gaussian</a:t>
            </a:r>
            <a:endParaRPr lang="en-GB" smtClean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50784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i="1" dirty="0" smtClean="0"/>
              <a:t>Χ</a:t>
            </a:r>
            <a:r>
              <a:rPr lang="el-GR" sz="2000" dirty="0" smtClean="0"/>
              <a:t> </a:t>
            </a:r>
            <a:r>
              <a:rPr lang="en-US" sz="2000" dirty="0" smtClean="0"/>
              <a:t>Gaussian</a:t>
            </a:r>
            <a:r>
              <a:rPr lang="el-GR" sz="2000" dirty="0" smtClean="0"/>
              <a:t> κατανεμημένη </a:t>
            </a:r>
            <a:r>
              <a:rPr lang="el-GR" sz="2000" i="1" dirty="0" smtClean="0"/>
              <a:t>Ν(0,σ</a:t>
            </a:r>
            <a:r>
              <a:rPr lang="el-GR" sz="2000" i="1" baseline="30000" dirty="0" smtClean="0"/>
              <a:t>2</a:t>
            </a:r>
            <a:r>
              <a:rPr lang="el-GR" sz="2000" i="1" dirty="0" smtClean="0"/>
              <a:t>)</a:t>
            </a:r>
          </a:p>
          <a:p>
            <a:pPr marL="0" indent="0" eaLnBrk="1" hangingPunct="1">
              <a:buNone/>
              <a:defRPr/>
            </a:pPr>
            <a:r>
              <a:rPr lang="el-GR" sz="2000" dirty="0"/>
              <a:t/>
            </a:r>
            <a:br>
              <a:rPr lang="el-GR" sz="2000" dirty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Διαφορική Εντροπία: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Παρατήρηση:</a:t>
            </a:r>
          </a:p>
          <a:p>
            <a:pPr lvl="1" eaLnBrk="1" hangingPunct="1">
              <a:defRPr/>
            </a:pPr>
            <a:r>
              <a:rPr lang="el-GR" sz="2000" dirty="0" smtClean="0"/>
              <a:t>Όπως η ομοιόμορφη κατανομή μεγιστοποιεί την εντροπία για τις πηγές διακριτού αλφαβήτου</a:t>
            </a:r>
          </a:p>
          <a:p>
            <a:pPr lvl="1" eaLnBrk="1" hangingPunct="1">
              <a:defRPr/>
            </a:pPr>
            <a:r>
              <a:rPr lang="el-GR" sz="2000" dirty="0" smtClean="0"/>
              <a:t>Η </a:t>
            </a:r>
            <a:r>
              <a:rPr lang="en-US" sz="2000" dirty="0" smtClean="0">
                <a:solidFill>
                  <a:srgbClr val="0033CC"/>
                </a:solidFill>
              </a:rPr>
              <a:t>Gaussian </a:t>
            </a:r>
            <a:r>
              <a:rPr lang="el-GR" sz="2000" dirty="0" smtClean="0">
                <a:solidFill>
                  <a:srgbClr val="0033CC"/>
                </a:solidFill>
              </a:rPr>
              <a:t>κατανομή μεγιστοποιεί τη διαφορική εντροπία</a:t>
            </a:r>
            <a:r>
              <a:rPr lang="el-GR" sz="2000" dirty="0" smtClean="0"/>
              <a:t> για τις πηγές συνεχούς αλφαβήτου</a:t>
            </a:r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562655"/>
              </p:ext>
            </p:extLst>
          </p:nvPr>
        </p:nvGraphicFramePr>
        <p:xfrm>
          <a:off x="5459536" y="1417638"/>
          <a:ext cx="2532844" cy="910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4" imgW="1371600" imgH="495000" progId="Equation.DSMT4">
                  <p:embed/>
                </p:oleObj>
              </mc:Choice>
              <mc:Fallback>
                <p:oleObj name="Equation" r:id="rId4" imgW="137160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536" y="1417638"/>
                        <a:ext cx="2532844" cy="910686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199509"/>
              </p:ext>
            </p:extLst>
          </p:nvPr>
        </p:nvGraphicFramePr>
        <p:xfrm>
          <a:off x="1331640" y="3104964"/>
          <a:ext cx="6660740" cy="1061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6" imgW="3098520" imgH="495000" progId="Equation.DSMT4">
                  <p:embed/>
                </p:oleObj>
              </mc:Choice>
              <mc:Fallback>
                <p:oleObj name="Equation" r:id="rId6" imgW="3098520" imgH="49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104964"/>
                        <a:ext cx="6660740" cy="106185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Ρυθμός </a:t>
            </a:r>
            <a:r>
              <a:rPr lang="el-GR" dirty="0"/>
              <a:t>Εντροπίας </a:t>
            </a:r>
            <a:r>
              <a:rPr lang="el-GR" dirty="0" smtClean="0"/>
              <a:t>(1 </a:t>
            </a:r>
            <a:r>
              <a:rPr lang="el-GR" dirty="0"/>
              <a:t>από 2)</a:t>
            </a:r>
            <a:endParaRPr lang="en-GB" dirty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3775558"/>
          </a:xfrm>
        </p:spPr>
        <p:txBody>
          <a:bodyPr>
            <a:noAutofit/>
          </a:bodyPr>
          <a:lstStyle/>
          <a:p>
            <a:pPr eaLnBrk="1" hangingPunct="1">
              <a:lnSpc>
                <a:spcPct val="114000"/>
              </a:lnSpc>
              <a:spcAft>
                <a:spcPts val="400"/>
              </a:spcAft>
              <a:defRPr/>
            </a:pPr>
            <a:r>
              <a:rPr lang="el-GR" sz="2000" dirty="0" smtClean="0"/>
              <a:t>Τι γίνεται στην περίπτωση των </a:t>
            </a:r>
            <a:r>
              <a:rPr lang="el-GR" sz="2000" dirty="0" smtClean="0">
                <a:solidFill>
                  <a:srgbClr val="0033CC"/>
                </a:solidFill>
              </a:rPr>
              <a:t>πηγών με μνήμη</a:t>
            </a:r>
            <a:r>
              <a:rPr lang="el-GR" sz="2000" dirty="0" smtClean="0"/>
              <a:t>;</a:t>
            </a:r>
          </a:p>
          <a:p>
            <a:pPr eaLnBrk="1" hangingPunct="1">
              <a:lnSpc>
                <a:spcPct val="114000"/>
              </a:lnSpc>
              <a:spcAft>
                <a:spcPts val="400"/>
              </a:spcAft>
              <a:defRPr/>
            </a:pPr>
            <a:r>
              <a:rPr lang="el-GR" sz="2000" dirty="0" smtClean="0"/>
              <a:t>Αν 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 </a:t>
            </a:r>
            <a:r>
              <a:rPr lang="el-GR" sz="2000" dirty="0" smtClean="0"/>
              <a:t>η έξοδος της πηγής τη χρονική στιγμή </a:t>
            </a:r>
            <a:r>
              <a:rPr lang="en-US" sz="2000" i="1" dirty="0" smtClean="0"/>
              <a:t>n</a:t>
            </a:r>
          </a:p>
          <a:p>
            <a:pPr eaLnBrk="1" hangingPunct="1">
              <a:lnSpc>
                <a:spcPct val="114000"/>
              </a:lnSpc>
              <a:spcAft>
                <a:spcPts val="400"/>
              </a:spcAft>
              <a:defRPr/>
            </a:pPr>
            <a:r>
              <a:rPr lang="en-US" sz="2000" i="1" dirty="0" smtClean="0"/>
              <a:t>H(X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|X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)</a:t>
            </a:r>
            <a:r>
              <a:rPr lang="en-US" sz="2000" dirty="0" smtClean="0"/>
              <a:t>: </a:t>
            </a:r>
            <a:r>
              <a:rPr lang="el-GR" sz="2000" dirty="0" smtClean="0">
                <a:solidFill>
                  <a:srgbClr val="0033CC"/>
                </a:solidFill>
              </a:rPr>
              <a:t>αβεβαιότητα (καινούργια πληροφορία)</a:t>
            </a:r>
            <a:r>
              <a:rPr lang="el-GR" sz="2000" dirty="0" smtClean="0"/>
              <a:t> που φέρει το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2</a:t>
            </a:r>
            <a:r>
              <a:rPr lang="en-US" sz="2000" dirty="0" smtClean="0"/>
              <a:t>, </a:t>
            </a:r>
            <a:r>
              <a:rPr lang="el-GR" sz="2000" dirty="0" smtClean="0"/>
              <a:t>αν γνωρίζω το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1</a:t>
            </a:r>
            <a:endParaRPr lang="el-GR" sz="2000" i="1" baseline="-25000" dirty="0" smtClean="0"/>
          </a:p>
          <a:p>
            <a:pPr eaLnBrk="1" hangingPunct="1">
              <a:lnSpc>
                <a:spcPct val="114000"/>
              </a:lnSpc>
              <a:spcAft>
                <a:spcPts val="400"/>
              </a:spcAft>
              <a:defRPr/>
            </a:pPr>
            <a:r>
              <a:rPr lang="el-GR" sz="2000" dirty="0" smtClean="0"/>
              <a:t>Η ποσότητα </a:t>
            </a:r>
            <a:r>
              <a:rPr lang="en-US" sz="2000" i="1" dirty="0" smtClean="0"/>
              <a:t>H(X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|X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r>
              <a:rPr lang="el-GR" sz="2000" dirty="0" smtClean="0"/>
              <a:t>λέγεται </a:t>
            </a:r>
            <a:r>
              <a:rPr lang="el-GR" sz="2000" dirty="0" smtClean="0">
                <a:solidFill>
                  <a:srgbClr val="0033CC"/>
                </a:solidFill>
              </a:rPr>
              <a:t>υπό συνθήκη εντροπία</a:t>
            </a:r>
            <a:r>
              <a:rPr lang="el-GR" sz="2000" dirty="0" smtClean="0"/>
              <a:t> και θα οριστεί πλήρως σε επόμενα μαθήματα</a:t>
            </a:r>
            <a:endParaRPr lang="el-GR" sz="20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Ρυθμός Εντροπίας (2 από 2)</a:t>
            </a:r>
            <a:endParaRPr lang="en-GB" dirty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8"/>
            <a:ext cx="8305800" cy="50720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Ρυθμός Εντροπίας</a:t>
            </a:r>
            <a:r>
              <a:rPr lang="el-GR" sz="2000" dirty="0" smtClean="0"/>
              <a:t> μιας στάσιμης τυχαίας διαδικασίας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Φυσική Σημασία:</a:t>
            </a:r>
            <a:r>
              <a:rPr lang="el-GR" sz="2000" dirty="0" smtClean="0"/>
              <a:t> </a:t>
            </a:r>
          </a:p>
          <a:p>
            <a:pPr lvl="1" eaLnBrk="1" hangingPunct="1">
              <a:defRPr/>
            </a:pPr>
            <a:r>
              <a:rPr lang="el-GR" sz="2000" dirty="0" smtClean="0"/>
              <a:t>παίζει το ρόλο της εντροπίας για τις πηγές με μνήμη</a:t>
            </a:r>
          </a:p>
          <a:p>
            <a:pPr lvl="1" eaLnBrk="1" hangingPunct="1">
              <a:defRPr/>
            </a:pPr>
            <a:r>
              <a:rPr lang="el-GR" sz="2000" dirty="0" smtClean="0"/>
              <a:t>μέτρο πληροφορίας ανά σύμβολο εξόδου της πηγής</a:t>
            </a:r>
          </a:p>
          <a:p>
            <a:pPr lvl="1" eaLnBrk="1" hangingPunct="1">
              <a:defRPr/>
            </a:pPr>
            <a:r>
              <a:rPr lang="el-GR" sz="2000" dirty="0" smtClean="0"/>
              <a:t>συγκλίνει σχετικά γρήγορα (δηλ. για μικρό 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  <a:endParaRPr lang="en-GB" sz="2000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21273"/>
              </p:ext>
            </p:extLst>
          </p:nvPr>
        </p:nvGraphicFramePr>
        <p:xfrm>
          <a:off x="1638300" y="2187575"/>
          <a:ext cx="58832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4" imgW="2298600" imgH="291960" progId="Equation.DSMT4">
                  <p:embed/>
                </p:oleObj>
              </mc:Choice>
              <mc:Fallback>
                <p:oleObj name="Equation" r:id="rId4" imgW="2298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187575"/>
                        <a:ext cx="5883275" cy="7461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4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Κωδικοποίηση Πηγής</a:t>
            </a:r>
            <a:endParaRPr lang="en-GB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7038" y="1412776"/>
            <a:ext cx="8321675" cy="3995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  <a:buSzTx/>
              <a:defRPr/>
            </a:pPr>
            <a:r>
              <a:rPr lang="el-GR" sz="2000" dirty="0" smtClean="0"/>
              <a:t>Στόχος: Η αποδοτική αναπαράσταση μιας </a:t>
            </a:r>
            <a:r>
              <a:rPr lang="el-GR" sz="2000" dirty="0" err="1" smtClean="0"/>
              <a:t>Μιαδικής</a:t>
            </a:r>
            <a:r>
              <a:rPr lang="el-GR" sz="2000" dirty="0" smtClean="0"/>
              <a:t> πηγής </a:t>
            </a:r>
          </a:p>
          <a:p>
            <a:pPr fontAlgn="auto">
              <a:spcAft>
                <a:spcPts val="0"/>
              </a:spcAft>
              <a:buClrTx/>
              <a:buSzTx/>
              <a:defRPr/>
            </a:pPr>
            <a:r>
              <a:rPr lang="el-GR" sz="2000" dirty="0" smtClean="0"/>
              <a:t>Στη γενική περίπτωση αποδοτικές αναπαραστάσεις επιτυγχάνονται με</a:t>
            </a:r>
            <a:r>
              <a:rPr lang="el-GR" sz="2000" dirty="0" smtClean="0">
                <a:solidFill>
                  <a:srgbClr val="0033CC"/>
                </a:solidFill>
              </a:rPr>
              <a:t> Κώδικες Μεταβλητού Μήκους (ΚΜΜ)</a:t>
            </a:r>
            <a:r>
              <a:rPr lang="el-GR" sz="2000" dirty="0" smtClean="0"/>
              <a:t>: Ένας ΚΜΜ αξιοποιεί τη γνώση των στατιστικών ιδιοτήτων της πηγής</a:t>
            </a:r>
            <a:endParaRPr lang="en-US" sz="2000" i="1" dirty="0" smtClean="0"/>
          </a:p>
          <a:p>
            <a:pPr fontAlgn="auto">
              <a:spcAft>
                <a:spcPct val="40000"/>
              </a:spcAft>
              <a:buClrTx/>
              <a:buSzTx/>
              <a:defRPr/>
            </a:pPr>
            <a:r>
              <a:rPr lang="el-GR" sz="2000" dirty="0" smtClean="0"/>
              <a:t>Λειτουργικές απαιτήσεις:</a:t>
            </a:r>
          </a:p>
          <a:p>
            <a:pPr lvl="1" fontAlgn="auto">
              <a:spcAft>
                <a:spcPct val="35000"/>
              </a:spcAft>
              <a:buClrTx/>
              <a:buSzTx/>
              <a:defRPr/>
            </a:pPr>
            <a:r>
              <a:rPr lang="el-GR" sz="2000" dirty="0" smtClean="0"/>
              <a:t>Οι </a:t>
            </a:r>
            <a:r>
              <a:rPr lang="el-GR" sz="2000" dirty="0" err="1" smtClean="0"/>
              <a:t>κωδικές</a:t>
            </a:r>
            <a:r>
              <a:rPr lang="el-GR" sz="2000" dirty="0" smtClean="0"/>
              <a:t> λέξεις είναι δυαδικές</a:t>
            </a:r>
          </a:p>
          <a:p>
            <a:pPr lvl="1" fontAlgn="auto">
              <a:spcAft>
                <a:spcPts val="0"/>
              </a:spcAft>
              <a:buClrTx/>
              <a:buSzTx/>
              <a:defRPr/>
            </a:pPr>
            <a:r>
              <a:rPr lang="el-GR" sz="2000" dirty="0" smtClean="0"/>
              <a:t>Ο κώδικας είναι μοναδικά </a:t>
            </a:r>
            <a:r>
              <a:rPr lang="el-GR" sz="2000" dirty="0" err="1" smtClean="0"/>
              <a:t>αποκωδικοποιήσιμος</a:t>
            </a:r>
            <a:endParaRPr lang="el-GR" sz="2000" dirty="0" smtClean="0"/>
          </a:p>
          <a:p>
            <a:pPr lvl="1" fontAlgn="auto">
              <a:spcAft>
                <a:spcPts val="0"/>
              </a:spcAft>
              <a:buClrTx/>
              <a:buSzTx/>
              <a:buFontTx/>
              <a:buNone/>
              <a:defRPr/>
            </a:pPr>
            <a:endParaRPr lang="el-GR" sz="2000" dirty="0" smtClean="0">
              <a:solidFill>
                <a:srgbClr val="0033CC"/>
              </a:solidFill>
            </a:endParaRPr>
          </a:p>
          <a:p>
            <a:pPr fontAlgn="auto">
              <a:spcAft>
                <a:spcPts val="0"/>
              </a:spcAft>
              <a:buClrTx/>
              <a:buSzTx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Μέσο μήκος κώδικα</a:t>
            </a:r>
            <a:endParaRPr lang="el-GR" sz="2000" dirty="0" smtClean="0"/>
          </a:p>
          <a:p>
            <a:pPr fontAlgn="auto">
              <a:spcAft>
                <a:spcPts val="0"/>
              </a:spcAft>
              <a:buClrTx/>
              <a:buSzTx/>
              <a:defRPr/>
            </a:pPr>
            <a:endParaRPr lang="el-GR" sz="2000" dirty="0" smtClean="0"/>
          </a:p>
          <a:p>
            <a:pPr fontAlgn="auto">
              <a:spcAft>
                <a:spcPts val="0"/>
              </a:spcAft>
              <a:buClrTx/>
              <a:buSzTx/>
              <a:defRPr/>
            </a:pPr>
            <a:endParaRPr lang="el-GR" sz="2000" dirty="0" smtClean="0"/>
          </a:p>
          <a:p>
            <a:pPr fontAlgn="auto">
              <a:spcAft>
                <a:spcPts val="0"/>
              </a:spcAft>
              <a:buClrTx/>
              <a:buSzTx/>
              <a:defRPr/>
            </a:pPr>
            <a:endParaRPr lang="el-GR" sz="2000" dirty="0" smtClean="0"/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el-GR" sz="2000" dirty="0" smtClean="0">
              <a:solidFill>
                <a:srgbClr val="0033CC"/>
              </a:solidFill>
            </a:endParaRPr>
          </a:p>
        </p:txBody>
      </p:sp>
      <p:graphicFrame>
        <p:nvGraphicFramePr>
          <p:cNvPr id="7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97324884"/>
              </p:ext>
            </p:extLst>
          </p:nvPr>
        </p:nvGraphicFramePr>
        <p:xfrm>
          <a:off x="3707904" y="4761148"/>
          <a:ext cx="213995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4" imgW="1117440" imgH="431640" progId="Equation.DSMT4">
                  <p:embed/>
                </p:oleObj>
              </mc:Choice>
              <mc:Fallback>
                <p:oleObj name="Equation" r:id="rId4" imgW="1117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761148"/>
                        <a:ext cx="2139950" cy="82708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9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Θεώρημα Κωδικοποίησης Πηγής</a:t>
            </a:r>
            <a:endParaRPr lang="en-GB" smtClean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537575" cy="21097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ή </a:t>
            </a:r>
            <a:r>
              <a:rPr lang="el-GR" sz="2400" dirty="0" smtClean="0">
                <a:solidFill>
                  <a:srgbClr val="0033CC"/>
                </a:solidFill>
              </a:rPr>
              <a:t>«Το Πρώτο Θεώρημα του </a:t>
            </a:r>
            <a:r>
              <a:rPr lang="en-US" sz="2400" dirty="0" smtClean="0">
                <a:solidFill>
                  <a:srgbClr val="0033CC"/>
                </a:solidFill>
              </a:rPr>
              <a:t>Shannon</a:t>
            </a:r>
            <a:r>
              <a:rPr lang="el-GR" sz="2400" dirty="0" smtClean="0">
                <a:solidFill>
                  <a:srgbClr val="0033CC"/>
                </a:solidFill>
              </a:rPr>
              <a:t>»</a:t>
            </a:r>
            <a:r>
              <a:rPr lang="en-US" sz="2400" dirty="0" smtClean="0"/>
              <a:t> (1948)</a:t>
            </a: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Χρησιμότητα: </a:t>
            </a:r>
            <a:r>
              <a:rPr lang="el-GR" sz="2400" dirty="0" smtClean="0"/>
              <a:t>πόσο μπορούμε να συμπιέσουμε μια πηγή χωρίς να εισάγουμε σφάλματα;</a:t>
            </a:r>
          </a:p>
          <a:p>
            <a:pPr eaLnBrk="1" hangingPunct="1">
              <a:defRPr/>
            </a:pPr>
            <a:endParaRPr lang="el-GR" sz="24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827583" y="3321080"/>
            <a:ext cx="7740861" cy="2484183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l-GR" sz="2200" dirty="0">
                <a:solidFill>
                  <a:srgbClr val="0033CC"/>
                </a:solidFill>
                <a:latin typeface="+mn-lt"/>
              </a:rPr>
              <a:t>Θεώρημα:</a:t>
            </a:r>
            <a:r>
              <a:rPr lang="el-GR" sz="2200" dirty="0">
                <a:latin typeface="+mn-lt"/>
              </a:rPr>
              <a:t> Έστω πηγή με εντροπία </a:t>
            </a:r>
            <a:r>
              <a:rPr lang="en-US" sz="2200" i="1" dirty="0">
                <a:latin typeface="+mn-lt"/>
              </a:rPr>
              <a:t>H</a:t>
            </a:r>
            <a:r>
              <a:rPr lang="el-GR" sz="2200" dirty="0">
                <a:latin typeface="+mn-lt"/>
              </a:rPr>
              <a:t> που κωδικοποιείται ώστε να παρέχει ρυθμό </a:t>
            </a:r>
            <a:r>
              <a:rPr lang="en-US" sz="2200" i="1" dirty="0">
                <a:latin typeface="+mn-lt"/>
              </a:rPr>
              <a:t>R (bits/</a:t>
            </a:r>
            <a:r>
              <a:rPr lang="el-GR" sz="2200" i="1" dirty="0">
                <a:latin typeface="+mn-lt"/>
              </a:rPr>
              <a:t>έξοδο πηγής</a:t>
            </a:r>
            <a:r>
              <a:rPr lang="en-US" sz="2200" i="1" dirty="0">
                <a:latin typeface="+mn-lt"/>
              </a:rPr>
              <a:t>)</a:t>
            </a:r>
            <a:r>
              <a:rPr lang="el-GR" sz="2200" dirty="0">
                <a:latin typeface="+mn-lt"/>
              </a:rPr>
              <a:t>.</a:t>
            </a:r>
          </a:p>
          <a:p>
            <a:pPr marL="476250" lvl="1" indent="4763" algn="just">
              <a:buClr>
                <a:schemeClr val="tx1"/>
              </a:buClr>
              <a:buSzTx/>
              <a:buFontTx/>
              <a:buChar char="–"/>
              <a:defRPr/>
            </a:pPr>
            <a:r>
              <a:rPr lang="el-GR" sz="2200" dirty="0">
                <a:latin typeface="+mn-lt"/>
              </a:rPr>
              <a:t>Αν </a:t>
            </a:r>
            <a:r>
              <a:rPr lang="en-US" sz="2200" i="1" dirty="0">
                <a:solidFill>
                  <a:srgbClr val="0033CC"/>
                </a:solidFill>
                <a:latin typeface="+mn-lt"/>
              </a:rPr>
              <a:t>R≥H</a:t>
            </a:r>
            <a:r>
              <a:rPr lang="en-US" sz="2200" dirty="0">
                <a:latin typeface="+mn-lt"/>
              </a:rPr>
              <a:t>, </a:t>
            </a:r>
            <a:r>
              <a:rPr lang="el-GR" sz="2200" dirty="0">
                <a:latin typeface="+mn-lt"/>
              </a:rPr>
              <a:t>η πηγή μπορεί να κωδικοποιηθεί με οσοδήποτε μικρή πιθανότητα σφάλματος</a:t>
            </a:r>
          </a:p>
          <a:p>
            <a:pPr marL="476250" lvl="1" indent="4763" algn="just">
              <a:buClr>
                <a:schemeClr val="tx1"/>
              </a:buClr>
              <a:buSzTx/>
              <a:buFontTx/>
              <a:buChar char="–"/>
              <a:defRPr/>
            </a:pPr>
            <a:r>
              <a:rPr lang="el-GR" sz="2200" dirty="0">
                <a:latin typeface="+mn-lt"/>
              </a:rPr>
              <a:t>Αν </a:t>
            </a:r>
            <a:r>
              <a:rPr lang="en-US" sz="2200" i="1" dirty="0">
                <a:solidFill>
                  <a:srgbClr val="0033CC"/>
                </a:solidFill>
                <a:latin typeface="+mn-lt"/>
              </a:rPr>
              <a:t>R&lt;H</a:t>
            </a:r>
            <a:r>
              <a:rPr lang="el-GR" sz="2200" dirty="0">
                <a:latin typeface="+mn-lt"/>
              </a:rPr>
              <a:t>, όσο πολύπλοκος κι αν είναι ο κωδικοποιητής πηγής, η πιθανότητα σφάλματος θα είναι μακριά από το 0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Θεώρημα Κωδικοποίησης Πηγής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58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27038" y="1417637"/>
                <a:ext cx="8537575" cy="5106987"/>
              </a:xfrm>
            </p:spPr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el-GR" sz="2400" dirty="0" smtClean="0">
                    <a:solidFill>
                      <a:srgbClr val="0033CC"/>
                    </a:solidFill>
                  </a:rPr>
                  <a:t>Σχόλια:</a:t>
                </a:r>
              </a:p>
              <a:p>
                <a:pPr lvl="1">
                  <a:defRPr/>
                </a:pPr>
                <a:r>
                  <a:rPr lang="el-GR" sz="2400" dirty="0" smtClean="0"/>
                  <a:t>Όπου </a:t>
                </a:r>
                <a:r>
                  <a:rPr lang="en-US" sz="2400" dirty="0" smtClean="0"/>
                  <a:t>R </a:t>
                </a:r>
                <a:r>
                  <a:rPr lang="el-GR" sz="2400" dirty="0" smtClean="0"/>
                  <a:t>μπορείτε να θεωρήσετε το μέσο μήκος κώδικα </a:t>
                </a:r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 smtClean="0"/>
                  <a:t>)</a:t>
                </a:r>
              </a:p>
              <a:p>
                <a:pPr lvl="1" eaLnBrk="1" hangingPunct="1">
                  <a:defRPr/>
                </a:pPr>
                <a:r>
                  <a:rPr lang="el-GR" sz="2400" dirty="0" smtClean="0"/>
                  <a:t>ο </a:t>
                </a:r>
                <a:r>
                  <a:rPr lang="en-US" sz="2400" dirty="0" smtClean="0"/>
                  <a:t>Shannon </a:t>
                </a:r>
                <a:r>
                  <a:rPr lang="el-GR" sz="2400" dirty="0" smtClean="0"/>
                  <a:t>δίνει την ικανή και αναγκαία συνθήκη</a:t>
                </a:r>
              </a:p>
              <a:p>
                <a:pPr lvl="1" eaLnBrk="1" hangingPunct="1">
                  <a:defRPr/>
                </a:pPr>
                <a:r>
                  <a:rPr lang="el-GR" sz="2400" dirty="0" smtClean="0"/>
                  <a:t>όμως δεν προτείνει κάποιο αλγόριθμο/μεθοδολογία για να φτιάξουμε έναν κωδικοποιητή όταν </a:t>
                </a:r>
                <a:r>
                  <a:rPr lang="en-US" sz="2400" i="1" dirty="0" smtClean="0"/>
                  <a:t>R≥H</a:t>
                </a:r>
              </a:p>
              <a:p>
                <a:pPr lvl="1" eaLnBrk="1" hangingPunct="1">
                  <a:defRPr/>
                </a:pPr>
                <a:r>
                  <a:rPr lang="en-US" sz="2400" i="1" dirty="0" smtClean="0"/>
                  <a:t>R&lt;H :  Data compression,  Rate-Distortion Theory</a:t>
                </a:r>
                <a:endParaRPr lang="en-GB" sz="2400" i="1" dirty="0" smtClean="0"/>
              </a:p>
            </p:txBody>
          </p:sp>
        </mc:Choice>
        <mc:Fallback xmlns="">
          <p:sp>
            <p:nvSpPr>
              <p:cNvPr id="375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038" y="1417637"/>
                <a:ext cx="8537575" cy="5106987"/>
              </a:xfrm>
              <a:blipFill rotWithShape="0">
                <a:blip r:embed="rId3"/>
                <a:stretch>
                  <a:fillRect l="-928" t="-9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4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Απόδειξη Θεωρήματος (1 από 6)</a:t>
            </a:r>
            <a:endParaRPr lang="en-GB" dirty="0" smtClean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417638"/>
            <a:ext cx="8293100" cy="4351622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Έστω </a:t>
            </a:r>
            <a:r>
              <a:rPr lang="en-US" sz="2400" dirty="0" smtClean="0">
                <a:solidFill>
                  <a:srgbClr val="0033CC"/>
                </a:solidFill>
              </a:rPr>
              <a:t>DMS</a:t>
            </a:r>
            <a:r>
              <a:rPr lang="en-US" sz="2400" dirty="0" smtClean="0"/>
              <a:t> </a:t>
            </a:r>
            <a:r>
              <a:rPr lang="el-GR" sz="2400" dirty="0" smtClean="0"/>
              <a:t>με αλφάβητο </a:t>
            </a:r>
            <a:r>
              <a:rPr lang="el-GR" sz="2400" i="1" dirty="0" smtClean="0"/>
              <a:t>Φ={α</a:t>
            </a:r>
            <a:r>
              <a:rPr lang="el-GR" sz="2400" i="1" baseline="-25000" dirty="0" smtClean="0"/>
              <a:t>1</a:t>
            </a:r>
            <a:r>
              <a:rPr lang="el-GR" sz="2400" i="1" dirty="0" smtClean="0"/>
              <a:t>,...,α</a:t>
            </a:r>
            <a:r>
              <a:rPr lang="el-GR" sz="2400" i="1" baseline="-25000" dirty="0" smtClean="0"/>
              <a:t>Ν</a:t>
            </a:r>
            <a:r>
              <a:rPr lang="el-GR" sz="2400" i="1" dirty="0" smtClean="0"/>
              <a:t>}</a:t>
            </a:r>
          </a:p>
          <a:p>
            <a:pPr eaLnBrk="1" hangingPunct="1">
              <a:defRPr/>
            </a:pPr>
            <a:r>
              <a:rPr lang="el-GR" sz="2400" dirty="0" smtClean="0"/>
              <a:t>Παρατηρούμε ταυτόχρονα </a:t>
            </a:r>
            <a:r>
              <a:rPr lang="en-US" sz="2400" i="1" dirty="0" smtClean="0">
                <a:solidFill>
                  <a:srgbClr val="0033CC"/>
                </a:solidFill>
              </a:rPr>
              <a:t>n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l-GR" sz="2400" dirty="0" smtClean="0">
                <a:solidFill>
                  <a:srgbClr val="0033CC"/>
                </a:solidFill>
              </a:rPr>
              <a:t>εξόδους</a:t>
            </a:r>
            <a:r>
              <a:rPr lang="el-GR" sz="2400" dirty="0" smtClean="0"/>
              <a:t> της πηγής (ένα μπλοκ)</a:t>
            </a:r>
          </a:p>
          <a:p>
            <a:pPr eaLnBrk="1" hangingPunct="1">
              <a:defRPr/>
            </a:pPr>
            <a:r>
              <a:rPr lang="el-GR" sz="2400" dirty="0" smtClean="0"/>
              <a:t>Αν το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l-GR" sz="2400" dirty="0" smtClean="0"/>
              <a:t>τείνει στο άπειρο, τότε λογικά αν δω το σύνολο των εξόδων, κάθε σύμβολο εμφανίζεται περίπου τις εξής </a:t>
            </a:r>
            <a:r>
              <a:rPr lang="el-GR" sz="2400" dirty="0" smtClean="0">
                <a:solidFill>
                  <a:srgbClr val="0033CC"/>
                </a:solidFill>
              </a:rPr>
              <a:t>φορές</a:t>
            </a:r>
          </a:p>
          <a:p>
            <a:pPr lvl="1" eaLnBrk="1" hangingPunct="1">
              <a:defRPr/>
            </a:pPr>
            <a:r>
              <a:rPr lang="el-GR" sz="2400" i="1" dirty="0" smtClean="0"/>
              <a:t>α</a:t>
            </a:r>
            <a:r>
              <a:rPr lang="el-GR" sz="2400" i="1" baseline="-25000" dirty="0" smtClean="0"/>
              <a:t>1</a:t>
            </a:r>
            <a:r>
              <a:rPr lang="el-GR" sz="2400" i="1" dirty="0" smtClean="0"/>
              <a:t>: </a:t>
            </a:r>
            <a:r>
              <a:rPr lang="en-US" sz="2400" i="1" dirty="0" smtClean="0"/>
              <a:t>np</a:t>
            </a:r>
            <a:r>
              <a:rPr lang="en-US" sz="2400" i="1" baseline="-25000" dirty="0" smtClean="0"/>
              <a:t>1</a:t>
            </a:r>
            <a:endParaRPr lang="en-US" sz="2400" i="1" dirty="0" smtClean="0"/>
          </a:p>
          <a:p>
            <a:pPr lvl="1" eaLnBrk="1" hangingPunct="1">
              <a:defRPr/>
            </a:pPr>
            <a:r>
              <a:rPr lang="el-GR" sz="2400" i="1" dirty="0" smtClean="0"/>
              <a:t>α</a:t>
            </a:r>
            <a:r>
              <a:rPr lang="el-GR" sz="2400" i="1" baseline="-25000" dirty="0" smtClean="0"/>
              <a:t>2</a:t>
            </a:r>
            <a:r>
              <a:rPr lang="el-GR" sz="2400" i="1" dirty="0" smtClean="0"/>
              <a:t>: </a:t>
            </a:r>
            <a:r>
              <a:rPr lang="en-US" sz="2400" i="1" dirty="0" smtClean="0"/>
              <a:t>np</a:t>
            </a:r>
            <a:r>
              <a:rPr lang="en-US" sz="2400" i="1" baseline="-25000" dirty="0" smtClean="0"/>
              <a:t>2</a:t>
            </a:r>
            <a:endParaRPr lang="en-US" sz="2400" i="1" dirty="0" smtClean="0"/>
          </a:p>
          <a:p>
            <a:pPr lvl="1" eaLnBrk="1" hangingPunct="1">
              <a:defRPr/>
            </a:pPr>
            <a:r>
              <a:rPr lang="en-US" sz="2400" i="1" dirty="0" smtClean="0"/>
              <a:t>…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400" i="1" dirty="0" smtClean="0"/>
              <a:t>α</a:t>
            </a:r>
            <a:r>
              <a:rPr lang="el-GR" sz="2400" i="1" baseline="-25000" dirty="0" smtClean="0"/>
              <a:t>Ν</a:t>
            </a:r>
            <a:r>
              <a:rPr lang="el-GR" sz="2400" i="1" dirty="0" smtClean="0"/>
              <a:t>: </a:t>
            </a:r>
            <a:r>
              <a:rPr lang="en-US" sz="2400" i="1" dirty="0" err="1" smtClean="0"/>
              <a:t>np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  <a:p>
            <a:pPr eaLnBrk="1" hangingPunct="1"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Θεωρία Πληροφορίας</a:t>
            </a:r>
          </a:p>
          <a:p>
            <a:r>
              <a:rPr lang="el-GR" sz="2400" dirty="0"/>
              <a:t>Κωδικοποίηση Πηγής</a:t>
            </a:r>
          </a:p>
          <a:p>
            <a:r>
              <a:rPr lang="el-GR" sz="2400" dirty="0"/>
              <a:t>Πηγές Πληροφορίας</a:t>
            </a:r>
          </a:p>
          <a:p>
            <a:r>
              <a:rPr lang="el-GR" sz="2400" dirty="0"/>
              <a:t>Μέτρο Πληροφορίας</a:t>
            </a:r>
          </a:p>
          <a:p>
            <a:r>
              <a:rPr lang="el-GR" sz="2400" dirty="0"/>
              <a:t>Εντροπία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605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Απόδειξη Θεωρήματος (2 από 6)</a:t>
            </a:r>
            <a:endParaRPr lang="en-GB" dirty="0" smtClean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417638"/>
            <a:ext cx="8750300" cy="4603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Αν επαναλάβω το πείραμα, 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l-GR" sz="2400" dirty="0" smtClean="0"/>
              <a:t>τα σύμβολα προφανώς θα είναι αλλιώς </a:t>
            </a:r>
            <a:r>
              <a:rPr lang="el-GR" sz="2400" dirty="0" smtClean="0">
                <a:solidFill>
                  <a:srgbClr val="0033CC"/>
                </a:solidFill>
              </a:rPr>
              <a:t>ανακατεμένα</a:t>
            </a:r>
            <a:endParaRPr lang="el-GR" sz="2400" dirty="0" smtClean="0"/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400" dirty="0" smtClean="0"/>
              <a:t>όμως προκύπτουν περίπου </a:t>
            </a:r>
            <a:r>
              <a:rPr lang="el-GR" sz="2400" dirty="0" smtClean="0">
                <a:solidFill>
                  <a:srgbClr val="0033CC"/>
                </a:solidFill>
              </a:rPr>
              <a:t>ίδιες φορές εμφάνισης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Ορισμός:</a:t>
            </a:r>
            <a:r>
              <a:rPr lang="el-GR" sz="2400" dirty="0" smtClean="0"/>
              <a:t> όλες αυτές οι ακολουθίες </a:t>
            </a:r>
          </a:p>
          <a:p>
            <a:pPr lvl="1" eaLnBrk="1" hangingPunct="1">
              <a:defRPr/>
            </a:pPr>
            <a:r>
              <a:rPr lang="el-GR" sz="2400" dirty="0" smtClean="0"/>
              <a:t>ονομάζονται </a:t>
            </a:r>
            <a:r>
              <a:rPr lang="el-GR" sz="2400" dirty="0" smtClean="0">
                <a:solidFill>
                  <a:srgbClr val="0033CC"/>
                </a:solidFill>
              </a:rPr>
              <a:t>τυπικές ακολουθίες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sample entropy </a:t>
            </a:r>
            <a:r>
              <a:rPr lang="en-US" sz="2400" dirty="0" smtClean="0">
                <a:sym typeface="Euclid Symbol" pitchFamily="18" charset="2"/>
              </a:rPr>
              <a:t> </a:t>
            </a:r>
            <a:r>
              <a:rPr lang="en-US" sz="2400" dirty="0" smtClean="0"/>
              <a:t>entropy)</a:t>
            </a:r>
            <a:r>
              <a:rPr lang="en-US" sz="2400" dirty="0" smtClean="0">
                <a:solidFill>
                  <a:srgbClr val="0033CC"/>
                </a:solidFill>
                <a:sym typeface="Euclid Symbol" pitchFamily="18" charset="2"/>
              </a:rPr>
              <a:t> </a:t>
            </a:r>
          </a:p>
          <a:p>
            <a:pPr lvl="1" eaLnBrk="1" hangingPunct="1">
              <a:defRPr/>
            </a:pPr>
            <a:r>
              <a:rPr lang="el-GR" sz="2400" dirty="0" smtClean="0"/>
              <a:t>κάθε μία εμφανίζεται με την </a:t>
            </a:r>
            <a:r>
              <a:rPr lang="el-GR" sz="2400" dirty="0" smtClean="0">
                <a:solidFill>
                  <a:srgbClr val="0033CC"/>
                </a:solidFill>
              </a:rPr>
              <a:t>ίδια πιθανότητα εμφάνισης</a:t>
            </a:r>
            <a:r>
              <a:rPr lang="el-GR" sz="2400" dirty="0" smtClean="0"/>
              <a:t> (ασυμπτωτικά για μεγάλο </a:t>
            </a:r>
            <a:r>
              <a:rPr lang="en-US" sz="2400" i="1" dirty="0" smtClean="0"/>
              <a:t>n</a:t>
            </a:r>
            <a:r>
              <a:rPr lang="el-GR" sz="2400" dirty="0" smtClean="0"/>
              <a:t>)</a:t>
            </a:r>
          </a:p>
          <a:p>
            <a:pPr eaLnBrk="1" hangingPunct="1"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5979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Απόδειξη Θεωρήματος (3 από 6)</a:t>
            </a:r>
            <a:endParaRPr lang="en-GB" dirty="0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442363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Ερώτηση:</a:t>
            </a:r>
            <a:r>
              <a:rPr lang="el-GR" sz="2400" dirty="0" smtClean="0"/>
              <a:t> πόσες είναι οι τυπικές ακολουθίες;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Λύση:</a:t>
            </a:r>
          </a:p>
          <a:p>
            <a:pPr lvl="1" eaLnBrk="1" hangingPunct="1">
              <a:defRPr/>
            </a:pPr>
            <a:r>
              <a:rPr lang="el-GR" sz="2400" dirty="0" smtClean="0"/>
              <a:t>Κάθε μία από αυτές εμφανίζεται με πιθανότητα</a:t>
            </a:r>
          </a:p>
          <a:p>
            <a:pPr lvl="1"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endParaRPr lang="el-GR" sz="2400" dirty="0" smtClean="0"/>
          </a:p>
          <a:p>
            <a:pPr lvl="1" eaLnBrk="1" hangingPunct="1">
              <a:defRPr/>
            </a:pPr>
            <a:endParaRPr lang="el-GR" sz="2400" dirty="0" smtClean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458015"/>
              </p:ext>
            </p:extLst>
          </p:nvPr>
        </p:nvGraphicFramePr>
        <p:xfrm>
          <a:off x="1019386" y="3176972"/>
          <a:ext cx="7121103" cy="114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Equation" r:id="rId4" imgW="3162240" imgH="507960" progId="Equation.DSMT4">
                  <p:embed/>
                </p:oleObj>
              </mc:Choice>
              <mc:Fallback>
                <p:oleObj name="Equation" r:id="rId4" imgW="316224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386" y="3176972"/>
                        <a:ext cx="7121103" cy="114122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Απόδειξη Θεωρήματος (4 από 6)</a:t>
            </a:r>
            <a:endParaRPr lang="en-GB" dirty="0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417637"/>
            <a:ext cx="8305800" cy="45316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Κάθε μη τυπική ακολουθία έχει σχεδόν μηδενική πιθανότητα εμφάνισης </a:t>
            </a:r>
            <a:r>
              <a:rPr lang="en-US" sz="2400" dirty="0" smtClean="0"/>
              <a:t>(</a:t>
            </a:r>
            <a:r>
              <a:rPr lang="el-GR" sz="2400" dirty="0" smtClean="0"/>
              <a:t>για μεγάλο 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/>
              <a:t>Επομένως, όλες οι δυνατές ακολουθίες εξόδου είναι τυπικές και εμφανίζονται ισοπίθανα</a:t>
            </a:r>
          </a:p>
          <a:p>
            <a:pPr eaLnBrk="1" hangingPunct="1">
              <a:defRPr/>
            </a:pPr>
            <a:r>
              <a:rPr lang="el-GR" sz="2400" dirty="0" smtClean="0"/>
              <a:t>Αν το πλήθος των τυπικών είναι </a:t>
            </a:r>
            <a:r>
              <a:rPr lang="el-GR" sz="2400" i="1" dirty="0" smtClean="0"/>
              <a:t>Κ  </a:t>
            </a:r>
            <a:r>
              <a:rPr lang="el-GR" sz="2400" dirty="0" smtClean="0">
                <a:sym typeface="Euclid Symbol" pitchFamily="18" charset="2"/>
              </a:rPr>
              <a:t></a:t>
            </a:r>
            <a:r>
              <a:rPr lang="el-GR" sz="2400" i="1" dirty="0" smtClean="0">
                <a:sym typeface="Euclid Symbol" pitchFamily="18" charset="2"/>
              </a:rPr>
              <a:t> 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typical</a:t>
            </a:r>
            <a:r>
              <a:rPr lang="en-US" sz="2400" i="1" dirty="0" smtClean="0"/>
              <a:t>=1/K</a:t>
            </a:r>
          </a:p>
          <a:p>
            <a:pPr eaLnBrk="1" hangingPunct="1">
              <a:defRPr/>
            </a:pPr>
            <a:endParaRPr lang="el-GR" sz="2400" i="1" dirty="0" smtClean="0"/>
          </a:p>
          <a:p>
            <a:pPr eaLnBrk="1" hangingPunct="1">
              <a:defRPr/>
            </a:pPr>
            <a:r>
              <a:rPr lang="el-GR" sz="2400" dirty="0" smtClean="0"/>
              <a:t>Άρα, το πλήθος των τυπικών ακολουθιών είναι</a:t>
            </a:r>
            <a:endParaRPr lang="en-GB" sz="2400" dirty="0" smtClean="0"/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725460"/>
              </p:ext>
            </p:extLst>
          </p:nvPr>
        </p:nvGraphicFramePr>
        <p:xfrm>
          <a:off x="3718719" y="5049180"/>
          <a:ext cx="17224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8719" y="5049180"/>
                        <a:ext cx="1722437" cy="5175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0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Απόδειξη Θεωρήματος (5 από 6)</a:t>
            </a:r>
            <a:endParaRPr lang="en-GB" dirty="0" smtClean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417638"/>
            <a:ext cx="8280400" cy="481967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Κωδικοποίηση όλων των </a:t>
            </a:r>
            <a:r>
              <a:rPr lang="el-GR" sz="2400" dirty="0" smtClean="0">
                <a:solidFill>
                  <a:srgbClr val="0033CC"/>
                </a:solidFill>
              </a:rPr>
              <a:t>δυνατών ακολουθιών</a:t>
            </a:r>
          </a:p>
          <a:p>
            <a:pPr lvl="1" eaLnBrk="1" hangingPunct="1">
              <a:defRPr/>
            </a:pPr>
            <a:r>
              <a:rPr lang="el-GR" sz="2400" dirty="0" smtClean="0"/>
              <a:t>το μπλοκ έχει </a:t>
            </a:r>
            <a:r>
              <a:rPr lang="en-US" sz="2400" i="1" dirty="0" smtClean="0"/>
              <a:t>n</a:t>
            </a:r>
            <a:r>
              <a:rPr lang="el-GR" sz="2400" dirty="0" smtClean="0"/>
              <a:t> σύμβολα από αλφάβητο των Ν </a:t>
            </a:r>
            <a:r>
              <a:rPr lang="el-GR" sz="2400" dirty="0" smtClean="0">
                <a:sym typeface="Euclid Symbol" pitchFamily="18" charset="2"/>
              </a:rPr>
              <a:t> το </a:t>
            </a:r>
            <a:r>
              <a:rPr lang="el-GR" sz="2400" dirty="0" smtClean="0"/>
              <a:t>μπλοκ έχει </a:t>
            </a:r>
            <a:r>
              <a:rPr lang="en-US" sz="2400" i="1" dirty="0" err="1" smtClean="0"/>
              <a:t>N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 </a:t>
            </a:r>
            <a:r>
              <a:rPr lang="el-GR" sz="2400" dirty="0" smtClean="0"/>
              <a:t>δυνατές ακολουθίες (ή σύμβολα εκτεταμένης πηγής)</a:t>
            </a:r>
          </a:p>
          <a:p>
            <a:pPr lvl="1" eaLnBrk="1" hangingPunct="1">
              <a:defRPr/>
            </a:pPr>
            <a:r>
              <a:rPr lang="el-GR" sz="2400" dirty="0" smtClean="0"/>
              <a:t>απαιτούνται</a:t>
            </a:r>
            <a:r>
              <a:rPr lang="el-GR" sz="2400" dirty="0" smtClean="0">
                <a:solidFill>
                  <a:srgbClr val="0033CC"/>
                </a:solidFill>
              </a:rPr>
              <a:t> </a:t>
            </a:r>
            <a:r>
              <a:rPr lang="en-US" sz="2400" i="1" dirty="0" smtClean="0">
                <a:solidFill>
                  <a:srgbClr val="0033CC"/>
                </a:solidFill>
              </a:rPr>
              <a:t>nlog</a:t>
            </a:r>
            <a:r>
              <a:rPr lang="en-US" sz="2400" i="1" baseline="-25000" dirty="0" smtClean="0">
                <a:solidFill>
                  <a:srgbClr val="0033CC"/>
                </a:solidFill>
              </a:rPr>
              <a:t>2</a:t>
            </a:r>
            <a:r>
              <a:rPr lang="en-US" sz="2400" i="1" dirty="0" smtClean="0">
                <a:solidFill>
                  <a:srgbClr val="0033CC"/>
                </a:solidFill>
              </a:rPr>
              <a:t>N bits/</a:t>
            </a:r>
            <a:r>
              <a:rPr lang="el-GR" sz="2400" i="1" dirty="0" smtClean="0">
                <a:solidFill>
                  <a:srgbClr val="0033CC"/>
                </a:solidFill>
              </a:rPr>
              <a:t>μπλοκ</a:t>
            </a:r>
            <a:r>
              <a:rPr lang="el-GR" sz="2400" dirty="0" smtClean="0"/>
              <a:t> ή</a:t>
            </a:r>
          </a:p>
          <a:p>
            <a:pPr lvl="1" eaLnBrk="1" hangingPunct="1">
              <a:spcAft>
                <a:spcPct val="40000"/>
              </a:spcAft>
              <a:defRPr/>
            </a:pPr>
            <a:r>
              <a:rPr lang="en-US" sz="2400" i="1" dirty="0" smtClean="0">
                <a:solidFill>
                  <a:srgbClr val="0033CC"/>
                </a:solidFill>
              </a:rPr>
              <a:t>log</a:t>
            </a:r>
            <a:r>
              <a:rPr lang="en-US" sz="2400" i="1" baseline="-25000" dirty="0" smtClean="0">
                <a:solidFill>
                  <a:srgbClr val="0033CC"/>
                </a:solidFill>
              </a:rPr>
              <a:t>2</a:t>
            </a:r>
            <a:r>
              <a:rPr lang="en-US" sz="2400" i="1" dirty="0" smtClean="0">
                <a:solidFill>
                  <a:srgbClr val="0033CC"/>
                </a:solidFill>
              </a:rPr>
              <a:t>N bits/</a:t>
            </a:r>
            <a:r>
              <a:rPr lang="el-GR" sz="2400" i="1" dirty="0" smtClean="0">
                <a:solidFill>
                  <a:srgbClr val="0033CC"/>
                </a:solidFill>
              </a:rPr>
              <a:t>έξοδο</a:t>
            </a:r>
            <a:endParaRPr lang="en-US" sz="2400" i="1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400" dirty="0" smtClean="0"/>
              <a:t>Αν όμως το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l-GR" sz="2400" dirty="0" smtClean="0"/>
              <a:t>είναι πολύ μεγάλο, μπορώ να αγνοήσω τις μη τυπικές ακολουθίες και να κωδικοποιήσω μόνο τις τυπικές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Απόδειξη Θεωρήματος (6 από 6)</a:t>
            </a:r>
            <a:endParaRPr lang="en-GB" dirty="0" smtClean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417638"/>
            <a:ext cx="8280400" cy="4819674"/>
          </a:xfrm>
        </p:spPr>
        <p:txBody>
          <a:bodyPr>
            <a:noAutofit/>
          </a:bodyPr>
          <a:lstStyle/>
          <a:p>
            <a:pPr eaLnBrk="1" hangingPunct="1">
              <a:spcAft>
                <a:spcPct val="20000"/>
              </a:spcAft>
              <a:defRPr/>
            </a:pPr>
            <a:r>
              <a:rPr lang="el-GR" sz="2400" dirty="0" smtClean="0"/>
              <a:t>Κωδικοποίηση μόνο των </a:t>
            </a:r>
            <a:r>
              <a:rPr lang="el-GR" sz="2400" dirty="0" smtClean="0">
                <a:solidFill>
                  <a:srgbClr val="0033CC"/>
                </a:solidFill>
              </a:rPr>
              <a:t>τυπικών ακολουθιών </a:t>
            </a:r>
            <a:r>
              <a:rPr lang="el-GR" sz="2400" dirty="0" smtClean="0"/>
              <a:t>(θεωρώντας την κάθε μία από αυτές ως σύμβολο μιας Κ-αδικής πηγής)</a:t>
            </a:r>
            <a:r>
              <a:rPr lang="en-US" sz="2400" dirty="0" smtClean="0"/>
              <a:t>:</a:t>
            </a:r>
          </a:p>
          <a:p>
            <a:pPr lvl="1" eaLnBrk="1" hangingPunct="1">
              <a:spcAft>
                <a:spcPct val="25000"/>
              </a:spcAft>
              <a:defRPr/>
            </a:pPr>
            <a:r>
              <a:rPr lang="en-US" sz="2400" i="1" dirty="0" smtClean="0">
                <a:solidFill>
                  <a:srgbClr val="0033CC"/>
                </a:solidFill>
              </a:rPr>
              <a:t>log</a:t>
            </a:r>
            <a:r>
              <a:rPr lang="en-US" sz="2400" i="1" baseline="-25000" dirty="0" smtClean="0">
                <a:solidFill>
                  <a:srgbClr val="0033CC"/>
                </a:solidFill>
              </a:rPr>
              <a:t>2</a:t>
            </a:r>
            <a:r>
              <a:rPr lang="en-US" sz="2400" i="1" dirty="0" smtClean="0">
                <a:solidFill>
                  <a:srgbClr val="0033CC"/>
                </a:solidFill>
              </a:rPr>
              <a:t>K=</a:t>
            </a:r>
            <a:r>
              <a:rPr lang="en-US" sz="2400" i="1" dirty="0" err="1" smtClean="0">
                <a:solidFill>
                  <a:srgbClr val="0033CC"/>
                </a:solidFill>
              </a:rPr>
              <a:t>nH</a:t>
            </a:r>
            <a:r>
              <a:rPr lang="en-US" sz="2400" i="1" dirty="0" smtClean="0">
                <a:solidFill>
                  <a:srgbClr val="0033CC"/>
                </a:solidFill>
              </a:rPr>
              <a:t>(X) bits/</a:t>
            </a:r>
            <a:r>
              <a:rPr lang="el-GR" sz="2400" i="1" dirty="0" smtClean="0">
                <a:solidFill>
                  <a:srgbClr val="0033CC"/>
                </a:solidFill>
              </a:rPr>
              <a:t>μπλοκ</a:t>
            </a:r>
          </a:p>
          <a:p>
            <a:pPr lvl="1" eaLnBrk="1" hangingPunct="1">
              <a:spcAft>
                <a:spcPct val="25000"/>
              </a:spcAft>
              <a:defRPr/>
            </a:pPr>
            <a:r>
              <a:rPr lang="el-GR" sz="2400" i="1" dirty="0" smtClean="0">
                <a:solidFill>
                  <a:srgbClr val="0033CC"/>
                </a:solidFill>
              </a:rPr>
              <a:t>Η(Χ) </a:t>
            </a:r>
            <a:r>
              <a:rPr lang="en-US" sz="2400" i="1" dirty="0" smtClean="0">
                <a:solidFill>
                  <a:srgbClr val="0033CC"/>
                </a:solidFill>
              </a:rPr>
              <a:t>bits/</a:t>
            </a:r>
            <a:r>
              <a:rPr lang="el-GR" sz="2400" i="1" dirty="0" smtClean="0">
                <a:solidFill>
                  <a:srgbClr val="0033CC"/>
                </a:solidFill>
              </a:rPr>
              <a:t>έξοδο</a:t>
            </a:r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Πότε υπάρχει σφάλμα:</a:t>
            </a:r>
          </a:p>
          <a:p>
            <a:pPr lvl="1" eaLnBrk="1" hangingPunct="1">
              <a:defRPr/>
            </a:pPr>
            <a:r>
              <a:rPr lang="el-GR" sz="2400" dirty="0" smtClean="0"/>
              <a:t>αν εμφανιστεί μη τυπική ακολουθία</a:t>
            </a:r>
          </a:p>
          <a:p>
            <a:pPr lvl="1" eaLnBrk="1" hangingPunct="1">
              <a:buFontTx/>
              <a:buNone/>
              <a:defRPr/>
            </a:pPr>
            <a:r>
              <a:rPr lang="el-GR" sz="2400" dirty="0" smtClean="0"/>
              <a:t>   (αν όμως το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l-GR" sz="2400" dirty="0" smtClean="0"/>
              <a:t>είναι πολύ μεγάλο, η πιθανότητα μη τυπικής - και το σφάλμα - μπορούν να γίνουν οσοδήποτε μικρά)</a:t>
            </a:r>
            <a:endParaRPr lang="el-G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2552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Ειδικές Περιπτώσεις</a:t>
            </a:r>
            <a:endParaRPr lang="en-GB" smtClean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501650" y="1417638"/>
            <a:ext cx="8305800" cy="51800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Ομοιόμορφη Πηγή:</a:t>
            </a:r>
          </a:p>
          <a:p>
            <a:pPr lvl="1" eaLnBrk="1" hangingPunct="1">
              <a:defRPr/>
            </a:pPr>
            <a:r>
              <a:rPr lang="en-US" sz="2000" i="1" dirty="0" smtClean="0"/>
              <a:t>H(X)=log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N</a:t>
            </a:r>
          </a:p>
          <a:p>
            <a:pPr lvl="1" eaLnBrk="1" hangingPunct="1">
              <a:defRPr/>
            </a:pPr>
            <a:r>
              <a:rPr lang="el-GR" sz="2000" dirty="0" smtClean="0"/>
              <a:t>δε μπορεί να συμπιεστεί</a:t>
            </a:r>
          </a:p>
          <a:p>
            <a:pPr lvl="1" eaLnBrk="1" hangingPunct="1">
              <a:defRPr/>
            </a:pPr>
            <a:r>
              <a:rPr lang="el-GR" sz="2000" dirty="0" smtClean="0"/>
              <a:t>κάθε ακολουθία εξόδου είναι δυνατή (τυπική) και ισοπίθανη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Πηγές με μνήμη:</a:t>
            </a:r>
          </a:p>
          <a:p>
            <a:pPr lvl="1" eaLnBrk="1" hangingPunct="1">
              <a:defRPr/>
            </a:pPr>
            <a:r>
              <a:rPr lang="el-GR" sz="2000" dirty="0" smtClean="0"/>
              <a:t>ο ρυθμός εντροπίας παίζει τον ίδιο ρόλο με την εντροπία για στάσιμες πηγές</a:t>
            </a:r>
          </a:p>
          <a:p>
            <a:pPr lvl="1" eaLnBrk="1" hangingPunct="1">
              <a:defRPr/>
            </a:pPr>
            <a:r>
              <a:rPr lang="el-GR" sz="2000" dirty="0" smtClean="0"/>
              <a:t>ο ρυθμός εντροπίας συγκλίνει γρήγορα στην τελική τιμή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Παράδειγμα πηγής με μνήμη:</a:t>
            </a:r>
            <a:r>
              <a:rPr lang="el-GR" sz="2000" dirty="0" smtClean="0"/>
              <a:t> αγγλικό κείμενο</a:t>
            </a:r>
          </a:p>
          <a:p>
            <a:pPr lvl="1" eaLnBrk="1" hangingPunct="1">
              <a:defRPr/>
            </a:pPr>
            <a:r>
              <a:rPr lang="el-GR" sz="2000" dirty="0" smtClean="0"/>
              <a:t>για </a:t>
            </a:r>
            <a:r>
              <a:rPr lang="en-US" sz="2000" i="1" dirty="0" smtClean="0"/>
              <a:t>n=1</a:t>
            </a:r>
            <a:r>
              <a:rPr lang="en-US" sz="2000" dirty="0" smtClean="0"/>
              <a:t> (</a:t>
            </a:r>
            <a:r>
              <a:rPr lang="el-GR" sz="2000" dirty="0" smtClean="0"/>
              <a:t>αγνοώντας τη μνήμη</a:t>
            </a:r>
            <a:r>
              <a:rPr lang="en-US" sz="2000" dirty="0" smtClean="0"/>
              <a:t>), </a:t>
            </a:r>
            <a:r>
              <a:rPr lang="en-US" sz="2000" i="1" dirty="0" smtClean="0"/>
              <a:t>H(X)=4.03 bits/letter</a:t>
            </a:r>
          </a:p>
          <a:p>
            <a:pPr lvl="1" eaLnBrk="1" hangingPunct="1">
              <a:defRPr/>
            </a:pPr>
            <a:r>
              <a:rPr lang="el-GR" sz="2000" dirty="0" smtClean="0"/>
              <a:t>για μπλοκ γραμμάτων </a:t>
            </a:r>
            <a:r>
              <a:rPr lang="en-US" sz="2000" dirty="0" smtClean="0"/>
              <a:t>(</a:t>
            </a:r>
            <a:r>
              <a:rPr lang="el-GR" sz="2000" dirty="0" smtClean="0"/>
              <a:t>π.χ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n-US" sz="2000" i="1" dirty="0" smtClean="0"/>
              <a:t>n=10</a:t>
            </a:r>
            <a:r>
              <a:rPr lang="en-US" sz="2000" dirty="0" smtClean="0"/>
              <a:t>) </a:t>
            </a:r>
            <a:r>
              <a:rPr lang="el-GR" sz="2000" dirty="0" smtClean="0"/>
              <a:t>συγκλίνει στην τιμή </a:t>
            </a:r>
            <a:r>
              <a:rPr lang="en-US" sz="2000" i="1" dirty="0" smtClean="0"/>
              <a:t>H(X)=</a:t>
            </a:r>
            <a:r>
              <a:rPr lang="el-GR" sz="2000" i="1" dirty="0" smtClean="0"/>
              <a:t>1.3</a:t>
            </a:r>
            <a:r>
              <a:rPr lang="en-US" sz="2000" i="1" dirty="0" smtClean="0"/>
              <a:t> bits/letter</a:t>
            </a:r>
            <a:endParaRPr lang="en-GB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 </a:t>
            </a:r>
            <a:r>
              <a:rPr lang="en-US" smtClean="0"/>
              <a:t>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65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5762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7" name="Rectangle 103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Ψηφιακή Μετάδοση</a:t>
            </a:r>
            <a:endParaRPr lang="en-GB" sz="3600" dirty="0" smtClean="0"/>
          </a:p>
        </p:txBody>
      </p:sp>
      <p:sp>
        <p:nvSpPr>
          <p:cNvPr id="288778" name="Rectangle 1034"/>
          <p:cNvSpPr>
            <a:spLocks noGrp="1" noChangeArrowheads="1"/>
          </p:cNvSpPr>
          <p:nvPr>
            <p:ph idx="1"/>
          </p:nvPr>
        </p:nvSpPr>
        <p:spPr>
          <a:xfrm>
            <a:off x="501650" y="1417637"/>
            <a:ext cx="8305800" cy="5114925"/>
          </a:xfrm>
        </p:spPr>
        <p:txBody>
          <a:bodyPr>
            <a:noAutofit/>
          </a:bodyPr>
          <a:lstStyle/>
          <a:p>
            <a:pPr eaLnBrk="1" hangingPunct="1">
              <a:spcBef>
                <a:spcPct val="15000"/>
              </a:spcBef>
              <a:spcAft>
                <a:spcPts val="1200"/>
              </a:spcAft>
              <a:defRPr/>
            </a:pPr>
            <a:r>
              <a:rPr lang="el-GR" sz="2000" dirty="0" smtClean="0"/>
              <a:t>Υπάρχουν ιδιαίτερα εξελιγμένες τεχνικές </a:t>
            </a:r>
            <a:r>
              <a:rPr lang="el-GR" sz="2000" dirty="0" smtClean="0">
                <a:solidFill>
                  <a:srgbClr val="0033CC"/>
                </a:solidFill>
              </a:rPr>
              <a:t>αναλογικής</a:t>
            </a:r>
            <a:r>
              <a:rPr lang="el-GR" sz="2000" dirty="0" smtClean="0"/>
              <a:t> μετάδοσης (που ακόμη χρησιμοποιούνται σε ορισμένες εφαρμογές)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l-GR" sz="2000" dirty="0" smtClean="0"/>
              <a:t>Η ψηφιακή μετάδοση όμως έχει σαφή </a:t>
            </a:r>
            <a:r>
              <a:rPr lang="el-GR" sz="2000" dirty="0" smtClean="0">
                <a:solidFill>
                  <a:srgbClr val="0033CC"/>
                </a:solidFill>
              </a:rPr>
              <a:t>πλεονεκτήματα</a:t>
            </a:r>
            <a:r>
              <a:rPr lang="el-GR" sz="2000" dirty="0" smtClean="0"/>
              <a:t>:</a:t>
            </a:r>
          </a:p>
          <a:p>
            <a:pPr lvl="1" eaLnBrk="1" hangingPunct="1">
              <a:spcBef>
                <a:spcPct val="15000"/>
              </a:spcBef>
              <a:defRPr/>
            </a:pPr>
            <a:r>
              <a:rPr lang="el-GR" sz="2000" dirty="0" smtClean="0"/>
              <a:t>μεγαλύτερη ανοσία σε θόρυβο, παρεμβολές και παραμορφώσεις</a:t>
            </a:r>
          </a:p>
          <a:p>
            <a:pPr lvl="1" eaLnBrk="1" hangingPunct="1">
              <a:spcBef>
                <a:spcPct val="15000"/>
              </a:spcBef>
              <a:defRPr/>
            </a:pPr>
            <a:r>
              <a:rPr lang="el-GR" sz="2000" dirty="0" smtClean="0"/>
              <a:t>ευελιξία στην ανταλλαγή εύρους ζώνης και ισχύος</a:t>
            </a:r>
          </a:p>
          <a:p>
            <a:pPr lvl="1" eaLnBrk="1" hangingPunct="1">
              <a:spcBef>
                <a:spcPct val="15000"/>
              </a:spcBef>
              <a:defRPr/>
            </a:pPr>
            <a:r>
              <a:rPr lang="el-GR" sz="2000" dirty="0" smtClean="0"/>
              <a:t>Προσφέρει νέες δυνατότητες πολυπλεξίας</a:t>
            </a:r>
          </a:p>
          <a:p>
            <a:pPr lvl="1" eaLnBrk="1" hangingPunct="1">
              <a:spcBef>
                <a:spcPct val="15000"/>
              </a:spcBef>
              <a:defRPr/>
            </a:pPr>
            <a:r>
              <a:rPr lang="el-GR" sz="2000" dirty="0" smtClean="0"/>
              <a:t>τεχνικές κρυπτογράφησης και προστασίας</a:t>
            </a:r>
          </a:p>
          <a:p>
            <a:pPr lvl="1" eaLnBrk="1" hangingPunct="1">
              <a:spcBef>
                <a:spcPct val="15000"/>
              </a:spcBef>
              <a:spcAft>
                <a:spcPts val="1200"/>
              </a:spcAft>
              <a:defRPr/>
            </a:pPr>
            <a:r>
              <a:rPr lang="el-GR" sz="2000" dirty="0" smtClean="0"/>
              <a:t>ευκολία υλοποίησης σε </a:t>
            </a:r>
            <a:r>
              <a:rPr lang="en-US" sz="2000" dirty="0" smtClean="0"/>
              <a:t>VLSI (</a:t>
            </a:r>
            <a:r>
              <a:rPr lang="el-GR" sz="2000" dirty="0" smtClean="0"/>
              <a:t>και γενικά σε διάφορες πλατφόρμες υλικου)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eaLnBrk="1" hangingPunct="1">
              <a:spcBef>
                <a:spcPct val="15000"/>
              </a:spcBef>
              <a:spcAft>
                <a:spcPts val="1200"/>
              </a:spcAft>
              <a:defRPr/>
            </a:pPr>
            <a:r>
              <a:rPr lang="el-GR" sz="2000" dirty="0" smtClean="0"/>
              <a:t>Η </a:t>
            </a:r>
            <a:r>
              <a:rPr lang="el-GR" sz="2000" dirty="0" smtClean="0">
                <a:solidFill>
                  <a:srgbClr val="0033CC"/>
                </a:solidFill>
              </a:rPr>
              <a:t>Ψηφιακή Μετάδοση</a:t>
            </a:r>
            <a:r>
              <a:rPr lang="el-GR" sz="2000" dirty="0" smtClean="0"/>
              <a:t> απαιτεί </a:t>
            </a:r>
            <a:r>
              <a:rPr lang="el-GR" sz="2000" dirty="0" smtClean="0">
                <a:solidFill>
                  <a:srgbClr val="0033CC"/>
                </a:solidFill>
                <a:sym typeface="Wingdings" pitchFamily="2" charset="2"/>
              </a:rPr>
              <a:t>Ψηφιακά Δεδομένα</a:t>
            </a:r>
            <a:endParaRPr lang="el-GR" sz="2000" dirty="0" smtClean="0"/>
          </a:p>
          <a:p>
            <a:pPr eaLnBrk="1" hangingPunct="1">
              <a:spcBef>
                <a:spcPct val="15000"/>
              </a:spcBef>
              <a:spcAft>
                <a:spcPts val="1200"/>
              </a:spcAft>
              <a:defRPr/>
            </a:pPr>
            <a:r>
              <a:rPr lang="el-GR" sz="2000" dirty="0" smtClean="0"/>
              <a:t>Αν τα δεδομένα είναι </a:t>
            </a:r>
            <a:r>
              <a:rPr lang="el-GR" sz="2000" dirty="0" smtClean="0">
                <a:solidFill>
                  <a:srgbClr val="0033CC"/>
                </a:solidFill>
              </a:rPr>
              <a:t>Αναλογικά</a:t>
            </a:r>
            <a:r>
              <a:rPr lang="el-GR" sz="2000" dirty="0" smtClean="0"/>
              <a:t>, θα πρέπει να μετατραπούν σε </a:t>
            </a:r>
            <a:r>
              <a:rPr lang="el-GR" sz="2000" dirty="0" smtClean="0">
                <a:solidFill>
                  <a:srgbClr val="0033CC"/>
                </a:solidFill>
              </a:rPr>
              <a:t>Ψηφιακά  </a:t>
            </a:r>
            <a:r>
              <a:rPr lang="el-GR" sz="2000" dirty="0" smtClean="0"/>
              <a:t>(πώς ;)</a:t>
            </a:r>
          </a:p>
          <a:p>
            <a:pPr eaLnBrk="1" hangingPunct="1">
              <a:spcBef>
                <a:spcPct val="15000"/>
              </a:spcBef>
              <a:spcAft>
                <a:spcPts val="12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Ερώτηση:</a:t>
            </a:r>
            <a:r>
              <a:rPr lang="el-GR" sz="2000" dirty="0" smtClean="0"/>
              <a:t> Χάνεται πληροφορία κατά τη μετατροπή </a:t>
            </a:r>
            <a:r>
              <a:rPr lang="en-US" sz="2000" dirty="0" smtClean="0"/>
              <a:t>A/D</a:t>
            </a:r>
            <a:r>
              <a:rPr lang="el-GR" sz="2000" dirty="0" smtClean="0"/>
              <a:t>;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1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</a:p>
          <a:p>
            <a:r>
              <a:rPr lang="el-GR" sz="2000" dirty="0"/>
              <a:t>Η</a:t>
            </a:r>
            <a:r>
              <a:rPr lang="el-GR" sz="2000" dirty="0" smtClean="0"/>
              <a:t> </a:t>
            </a:r>
            <a:r>
              <a:rPr lang="el-GR" sz="2000" smtClean="0"/>
              <a:t>εικόνα στη </a:t>
            </a:r>
            <a:r>
              <a:rPr lang="el-GR" sz="2000" dirty="0" smtClean="0"/>
              <a:t>διαφάνεια 17 έχει δημιουργηθεί </a:t>
            </a:r>
            <a:r>
              <a:rPr lang="el-GR" sz="2000" dirty="0"/>
              <a:t>με βάση αντίστοιχες εικόνες στο βιβλίο «Συστήματα Τηλεπικοινωνιών», </a:t>
            </a:r>
            <a:r>
              <a:rPr lang="en-US" sz="2000" dirty="0"/>
              <a:t>J. G. </a:t>
            </a:r>
            <a:r>
              <a:rPr lang="en-US" sz="2000" dirty="0" err="1"/>
              <a:t>Proakis</a:t>
            </a:r>
            <a:r>
              <a:rPr lang="el-GR" sz="2000" dirty="0"/>
              <a:t>, </a:t>
            </a:r>
            <a:r>
              <a:rPr lang="en-US" sz="2000" dirty="0"/>
              <a:t>M. </a:t>
            </a:r>
            <a:r>
              <a:rPr lang="en-US" sz="2000" dirty="0" err="1"/>
              <a:t>Salehi</a:t>
            </a:r>
            <a:r>
              <a:rPr lang="en-US" sz="2000" dirty="0"/>
              <a:t>, </a:t>
            </a:r>
            <a:r>
              <a:rPr lang="el-GR" sz="2000" dirty="0"/>
              <a:t>Εθνικό και Καποδιστριακό Πανεπιστήμιο Αθηνών (Μετάφραση-Επιμέλεια: Καρούμπαλος Κ. και Ζέρβας Ε., Καραμπογιάς Σ., </a:t>
            </a:r>
            <a:r>
              <a:rPr lang="el-GR" sz="2000" dirty="0" err="1"/>
              <a:t>Σαγκριώτης</a:t>
            </a:r>
            <a:r>
              <a:rPr lang="el-GR" sz="2000" dirty="0"/>
              <a:t> Ε</a:t>
            </a:r>
            <a:r>
              <a:rPr lang="el-GR" sz="2000" dirty="0" smtClean="0"/>
              <a:t>.)</a:t>
            </a:r>
            <a:endParaRPr lang="en-US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Θεωρία Πληροφορίας;</a:t>
            </a:r>
            <a:endParaRPr lang="en-GB" dirty="0" smtClean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501650" y="1417637"/>
            <a:ext cx="8305800" cy="5114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Βασικοί Στόχοι στις Ψηφιακές Τηλεπικοινωνίες</a:t>
            </a:r>
            <a:r>
              <a:rPr lang="el-GR" sz="2000" dirty="0" smtClean="0"/>
              <a:t>:</a:t>
            </a:r>
          </a:p>
          <a:p>
            <a:pPr lvl="1" eaLnBrk="1" hangingPunct="1">
              <a:defRPr/>
            </a:pPr>
            <a:r>
              <a:rPr lang="el-GR" sz="2000" dirty="0" smtClean="0"/>
              <a:t>η </a:t>
            </a:r>
            <a:r>
              <a:rPr lang="el-GR" sz="2000" dirty="0" smtClean="0">
                <a:solidFill>
                  <a:srgbClr val="C00000"/>
                </a:solidFill>
              </a:rPr>
              <a:t>αποδοτική αναπαράσταση </a:t>
            </a:r>
            <a:r>
              <a:rPr lang="el-GR" sz="2000" dirty="0" smtClean="0"/>
              <a:t>των δεδομένων που εξάγει μια πηγή πληροφορίας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l-GR" sz="2000" dirty="0" smtClean="0"/>
              <a:t>η </a:t>
            </a:r>
            <a:r>
              <a:rPr lang="el-GR" sz="2000" dirty="0" smtClean="0">
                <a:solidFill>
                  <a:srgbClr val="C00000"/>
                </a:solidFill>
              </a:rPr>
              <a:t>αποδοτική μετάδοση </a:t>
            </a:r>
            <a:r>
              <a:rPr lang="el-GR" sz="2000" dirty="0" smtClean="0"/>
              <a:t>της πληροφορίας πάνω από ένα κανάλι</a:t>
            </a:r>
          </a:p>
          <a:p>
            <a:pPr eaLnBrk="1" hangingPunct="1">
              <a:defRPr/>
            </a:pPr>
            <a:r>
              <a:rPr lang="el-GR" sz="2000" dirty="0" smtClean="0"/>
              <a:t>Με το πρώτο ζήτημα ασχολείται η </a:t>
            </a:r>
            <a:r>
              <a:rPr lang="el-GR" sz="2000" dirty="0" smtClean="0">
                <a:solidFill>
                  <a:srgbClr val="0033CC"/>
                </a:solidFill>
              </a:rPr>
              <a:t>κωδικοποίηση πηγής (</a:t>
            </a:r>
            <a:r>
              <a:rPr lang="en-US" sz="2000" dirty="0" smtClean="0">
                <a:solidFill>
                  <a:srgbClr val="0033CC"/>
                </a:solidFill>
              </a:rPr>
              <a:t>source coding</a:t>
            </a:r>
            <a:r>
              <a:rPr lang="el-GR" sz="2000" dirty="0" smtClean="0">
                <a:solidFill>
                  <a:srgbClr val="0033CC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el-GR" sz="2000" dirty="0" smtClean="0"/>
              <a:t>θα μας απασχολήσει στα αμέσως επόμενα μαθήματα</a:t>
            </a:r>
          </a:p>
          <a:p>
            <a:pPr eaLnBrk="1" hangingPunct="1">
              <a:defRPr/>
            </a:pPr>
            <a:r>
              <a:rPr lang="el-GR" sz="2000" dirty="0" smtClean="0"/>
              <a:t>Με το δεύτερο ζήτημα ασχολείται η </a:t>
            </a:r>
            <a:r>
              <a:rPr lang="el-GR" sz="2000" dirty="0" smtClean="0">
                <a:solidFill>
                  <a:srgbClr val="0033CC"/>
                </a:solidFill>
              </a:rPr>
              <a:t>κωδικοποίηση καναλιού</a:t>
            </a:r>
            <a:r>
              <a:rPr lang="en-US" sz="2000" dirty="0" smtClean="0">
                <a:solidFill>
                  <a:srgbClr val="0033CC"/>
                </a:solidFill>
              </a:rPr>
              <a:t> (channel coding)</a:t>
            </a:r>
            <a:endParaRPr lang="el-GR" sz="2000" dirty="0" smtClean="0">
              <a:solidFill>
                <a:srgbClr val="0033CC"/>
              </a:solidFill>
            </a:endParaRPr>
          </a:p>
          <a:p>
            <a:pPr lvl="1" eaLnBrk="1" hangingPunct="1">
              <a:defRPr/>
            </a:pPr>
            <a:r>
              <a:rPr lang="el-GR" sz="2000" dirty="0" smtClean="0"/>
              <a:t>θα μας απασχολήσει σε μεθεπόμενα μαθήματα</a:t>
            </a:r>
          </a:p>
          <a:p>
            <a:pPr eaLnBrk="1" hangingPunct="1">
              <a:defRPr/>
            </a:pPr>
            <a:r>
              <a:rPr lang="el-GR" sz="2000" dirty="0" smtClean="0"/>
              <a:t>Τα δύο αυτά αντικείμενα ανήκουν στον ευρύτερο χώρο της </a:t>
            </a:r>
            <a:r>
              <a:rPr lang="el-GR" sz="2000" dirty="0" smtClean="0">
                <a:solidFill>
                  <a:srgbClr val="0033CC"/>
                </a:solidFill>
              </a:rPr>
              <a:t>Θεωρίας Πληροφορίας (Ι</a:t>
            </a:r>
            <a:r>
              <a:rPr lang="en-US" sz="2000" dirty="0" err="1" smtClean="0">
                <a:solidFill>
                  <a:srgbClr val="0033CC"/>
                </a:solidFill>
              </a:rPr>
              <a:t>nformation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l-GR" sz="2000" dirty="0" smtClean="0">
                <a:solidFill>
                  <a:srgbClr val="0033CC"/>
                </a:solidFill>
              </a:rPr>
              <a:t>Τ</a:t>
            </a:r>
            <a:r>
              <a:rPr lang="en-US" sz="2000" dirty="0" err="1" smtClean="0">
                <a:solidFill>
                  <a:srgbClr val="0033CC"/>
                </a:solidFill>
              </a:rPr>
              <a:t>heory</a:t>
            </a:r>
            <a:r>
              <a:rPr lang="el-GR" sz="2000" dirty="0" smtClean="0">
                <a:solidFill>
                  <a:srgbClr val="0033CC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Κωδικοποίηση Πηγής</a:t>
            </a:r>
            <a:r>
              <a:rPr lang="en-US" dirty="0" smtClean="0"/>
              <a:t> (1 </a:t>
            </a:r>
            <a:r>
              <a:rPr lang="el-GR" dirty="0" smtClean="0"/>
              <a:t>από 2)</a:t>
            </a:r>
            <a:endParaRPr lang="en-GB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>
          <a:xfrm>
            <a:off x="442913" y="1417638"/>
            <a:ext cx="8701087" cy="4675658"/>
          </a:xfrm>
        </p:spPr>
        <p:txBody>
          <a:bodyPr>
            <a:noAutofit/>
          </a:bodyPr>
          <a:lstStyle/>
          <a:p>
            <a:pPr eaLnBrk="1" hangingPunct="1">
              <a:lnSpc>
                <a:spcPct val="125000"/>
              </a:lnSpc>
              <a:spcAft>
                <a:spcPts val="1200"/>
              </a:spcAft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Στόχος:</a:t>
            </a:r>
            <a:r>
              <a:rPr lang="el-GR" sz="2400" dirty="0" smtClean="0"/>
              <a:t>  </a:t>
            </a:r>
            <a:r>
              <a:rPr lang="el-GR" sz="2400" dirty="0" smtClean="0">
                <a:solidFill>
                  <a:srgbClr val="00B0F0"/>
                </a:solidFill>
              </a:rPr>
              <a:t>η αποδοτική αναπαράσταση/κωδικοποίηση/συμπίεση της πληροφορίας/σήματος/εξόδου μιας πηγής</a:t>
            </a:r>
            <a:endParaRPr lang="en-US" sz="2400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Ερωτήματα</a:t>
            </a:r>
            <a:r>
              <a:rPr lang="el-GR" sz="2400" dirty="0" smtClean="0"/>
              <a:t> που προκύπτουν:</a:t>
            </a:r>
            <a:endParaRPr lang="el-GR" sz="2000" dirty="0" smtClean="0"/>
          </a:p>
          <a:p>
            <a:pPr lvl="1" eaLnBrk="1" hangingPunct="1">
              <a:lnSpc>
                <a:spcPct val="125000"/>
              </a:lnSpc>
              <a:defRPr/>
            </a:pPr>
            <a:r>
              <a:rPr lang="el-GR" sz="2000" dirty="0" smtClean="0"/>
              <a:t>πώς ορίζεται η πληροφορία μιας πηγής;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el-GR" sz="2000" dirty="0" smtClean="0"/>
              <a:t>μπορώ να τη μετρήσω μαθηματικά;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el-GR" sz="2000" dirty="0" smtClean="0"/>
              <a:t>πότε μια πηγή παράγει περισσότερη πληροφορία;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Κωδικοποίηση Πηγής (2 από 2)</a:t>
            </a:r>
            <a:endParaRPr lang="en-GB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>
          <a:xfrm>
            <a:off x="442913" y="1417638"/>
            <a:ext cx="8701087" cy="5180012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defRPr/>
            </a:pPr>
            <a:r>
              <a:rPr lang="el-GR" sz="2400" dirty="0">
                <a:solidFill>
                  <a:srgbClr val="0033CC"/>
                </a:solidFill>
              </a:rPr>
              <a:t>Ερωτήματα</a:t>
            </a:r>
            <a:r>
              <a:rPr lang="el-GR" sz="2400" dirty="0"/>
              <a:t> που προκύπτουν</a:t>
            </a:r>
            <a:r>
              <a:rPr lang="el-GR" sz="2400" dirty="0" smtClean="0"/>
              <a:t>:</a:t>
            </a:r>
          </a:p>
          <a:p>
            <a:pPr lvl="1">
              <a:lnSpc>
                <a:spcPct val="125000"/>
              </a:lnSpc>
              <a:defRPr/>
            </a:pPr>
            <a:r>
              <a:rPr lang="el-GR" sz="2000" dirty="0" smtClean="0"/>
              <a:t>τι </a:t>
            </a:r>
            <a:r>
              <a:rPr lang="el-GR" sz="2000" dirty="0"/>
              <a:t>παθαίνει η πληροφορία μιας πηγής όταν εφαρμόζω κάποια επεξεργασία (π.χ. μετατροπή </a:t>
            </a:r>
            <a:r>
              <a:rPr lang="en-US" sz="2000" dirty="0"/>
              <a:t>A/D</a:t>
            </a:r>
            <a:r>
              <a:rPr lang="el-GR" sz="2000" dirty="0"/>
              <a:t>);</a:t>
            </a:r>
          </a:p>
          <a:p>
            <a:pPr lvl="1">
              <a:lnSpc>
                <a:spcPct val="125000"/>
              </a:lnSpc>
              <a:spcAft>
                <a:spcPts val="1200"/>
              </a:spcAft>
              <a:defRPr/>
            </a:pPr>
            <a:r>
              <a:rPr lang="el-GR" sz="2000" dirty="0"/>
              <a:t>πόσο πολύ μπορώ να συμπιέσω τα δεδομένα μιας πηγής;</a:t>
            </a:r>
          </a:p>
          <a:p>
            <a:pPr eaLnBrk="1" hangingPunct="1">
              <a:lnSpc>
                <a:spcPct val="125000"/>
              </a:lnSpc>
              <a:defRPr/>
            </a:pPr>
            <a:endParaRPr lang="el-GR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Απαντήσεις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el-GR" sz="2000" dirty="0" smtClean="0"/>
              <a:t>δίνονται μέσα από τη Θεωρία Πληροφορίας και ιδιαίτερα τη θεωρία και τις τεχνικές κωδικοποίησης πηγής</a:t>
            </a:r>
          </a:p>
        </p:txBody>
      </p:sp>
    </p:spTree>
    <p:extLst>
      <p:ext uri="{BB962C8B-B14F-4D97-AF65-F5344CB8AC3E}">
        <p14:creationId xmlns:p14="http://schemas.microsoft.com/office/powerpoint/2010/main" val="409030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Πηγές Πληροφορίας (1 από 3)</a:t>
            </a:r>
            <a:endParaRPr lang="en-GB" dirty="0" smtClean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000" dirty="0" smtClean="0"/>
              <a:t>Η έξοδος της πηγής είναι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000" dirty="0" smtClean="0"/>
              <a:t>κάτι </a:t>
            </a:r>
            <a:r>
              <a:rPr lang="el-GR" sz="2000" dirty="0" smtClean="0">
                <a:solidFill>
                  <a:srgbClr val="0033CC"/>
                </a:solidFill>
              </a:rPr>
              <a:t>τυχαίο και άγνωστο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rgbClr val="0033CC"/>
                </a:solidFill>
              </a:rPr>
              <a:t>τυχαία διαδικασία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l-GR" sz="2000" dirty="0" smtClean="0"/>
              <a:t>Αν είναι κάτι σταθερό, δεν υπάρχει λόγος να το μεταδώσουμε...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Παραδείγματα</a:t>
            </a:r>
            <a:r>
              <a:rPr lang="el-GR" sz="2000" dirty="0" smtClean="0"/>
              <a:t> ειδών πληροφορίας: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000" dirty="0" smtClean="0"/>
              <a:t>Ήχος, ομιλία, εικόνα, </a:t>
            </a:r>
            <a:r>
              <a:rPr lang="en-US" sz="2000" dirty="0" smtClean="0"/>
              <a:t>video</a:t>
            </a:r>
            <a:endParaRPr lang="el-GR" sz="2000" dirty="0" smtClean="0"/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Bits</a:t>
            </a:r>
            <a:r>
              <a:rPr lang="el-GR" sz="2000" dirty="0" smtClean="0"/>
              <a:t>, χαρακτήρες </a:t>
            </a:r>
            <a:r>
              <a:rPr lang="en-US" sz="2000" dirty="0" smtClean="0"/>
              <a:t>ASCII</a:t>
            </a:r>
            <a:endParaRPr lang="el-GR" sz="2000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l-GR" sz="2000" dirty="0" smtClean="0"/>
              <a:t>Βιο-ιατρικά σήματα, Οικονομικά στοιχεία ...</a:t>
            </a:r>
            <a:endParaRPr lang="en-US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sz="2000" dirty="0">
                <a:solidFill>
                  <a:srgbClr val="0033CC"/>
                </a:solidFill>
              </a:rPr>
              <a:t>Διάκριση ως προς το χρόνο (ή και χώρο)</a:t>
            </a:r>
            <a:r>
              <a:rPr lang="el-GR" sz="2000" dirty="0"/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el-GR" sz="2000" dirty="0"/>
              <a:t>συνεχούς χρόνου (π.χ.  σήμα μουσικής)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defRPr/>
            </a:pPr>
            <a:r>
              <a:rPr lang="el-GR" sz="2000" dirty="0"/>
              <a:t>διακριτού χρόνου (π.χ. μετεωρολογικά δεδομένα)</a:t>
            </a:r>
          </a:p>
          <a:p>
            <a:pPr>
              <a:lnSpc>
                <a:spcPct val="90000"/>
              </a:lnSpc>
              <a:defRPr/>
            </a:pPr>
            <a:r>
              <a:rPr lang="el-GR" sz="2000" dirty="0">
                <a:solidFill>
                  <a:srgbClr val="0033CC"/>
                </a:solidFill>
              </a:rPr>
              <a:t>Διάκριση ως προς τις δυνατές τιμές (αλφάβητο)</a:t>
            </a:r>
            <a:r>
              <a:rPr lang="el-GR" sz="2000" dirty="0"/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el-GR" sz="2000" dirty="0"/>
              <a:t>συνεχείς τιμές (π.χ. αναλογικό σήμα)</a:t>
            </a:r>
          </a:p>
          <a:p>
            <a:pPr lvl="1">
              <a:lnSpc>
                <a:spcPct val="90000"/>
              </a:lnSpc>
              <a:defRPr/>
            </a:pPr>
            <a:r>
              <a:rPr lang="el-GR" sz="2000" dirty="0"/>
              <a:t>διακριτές τιμές </a:t>
            </a:r>
            <a:r>
              <a:rPr lang="en-US" sz="2000" dirty="0"/>
              <a:t>(</a:t>
            </a:r>
            <a:r>
              <a:rPr lang="el-GR" sz="2000" dirty="0"/>
              <a:t>π.χ. </a:t>
            </a:r>
            <a:r>
              <a:rPr lang="en-US" sz="2000" dirty="0"/>
              <a:t>ASCII)</a:t>
            </a: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Πηγές Πληροφορίας (2 </a:t>
            </a:r>
            <a:r>
              <a:rPr lang="el-GR" dirty="0"/>
              <a:t>από 3)</a:t>
            </a:r>
            <a:endParaRPr lang="en-GB" dirty="0" smtClean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144463" y="1417638"/>
            <a:ext cx="8928100" cy="402758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Μετατροπή πηγής από συνεχούς σε διακριτού χρόνου</a:t>
            </a:r>
          </a:p>
          <a:p>
            <a:pPr lvl="1"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δειγματοληψία</a:t>
            </a:r>
          </a:p>
          <a:p>
            <a:pPr lvl="1" eaLnBrk="1" hangingPunct="1">
              <a:defRPr/>
            </a:pPr>
            <a:r>
              <a:rPr lang="el-GR" sz="2000" dirty="0" smtClean="0"/>
              <a:t>το σήμα πρέπει να έχει πεπερασμένο εύρος ζώνης</a:t>
            </a:r>
          </a:p>
          <a:p>
            <a:pPr lvl="1" eaLnBrk="1" hangingPunct="1">
              <a:defRPr/>
            </a:pPr>
            <a:r>
              <a:rPr lang="el-GR" sz="2000" dirty="0" smtClean="0"/>
              <a:t>αν είναι κατωπερατό με μέγιστη συχνότητα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max</a:t>
            </a:r>
            <a:r>
              <a:rPr lang="en-US" sz="2000" dirty="0" smtClean="0"/>
              <a:t>, </a:t>
            </a:r>
            <a:r>
              <a:rPr lang="el-GR" sz="2000" dirty="0" smtClean="0"/>
              <a:t>τότε η συνθήκη </a:t>
            </a:r>
            <a:r>
              <a:rPr lang="en-US" sz="2000" dirty="0" err="1" smtClean="0"/>
              <a:t>Nyquist</a:t>
            </a:r>
            <a:r>
              <a:rPr lang="en-US" sz="2000" dirty="0" smtClean="0"/>
              <a:t> </a:t>
            </a:r>
            <a:r>
              <a:rPr lang="el-GR" sz="2000" dirty="0" smtClean="0"/>
              <a:t>μας λέει ότι αρκεί να το δειγματοληπτήσω με </a:t>
            </a: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spcBef>
                <a:spcPts val="1200"/>
              </a:spcBef>
              <a:defRPr/>
            </a:pPr>
            <a:r>
              <a:rPr lang="el-GR" sz="2000" dirty="0" smtClean="0"/>
              <a:t>και τότε μπορώ να </a:t>
            </a:r>
            <a:r>
              <a:rPr lang="el-GR" sz="2000" dirty="0" smtClean="0">
                <a:solidFill>
                  <a:srgbClr val="0033CC"/>
                </a:solidFill>
              </a:rPr>
              <a:t>ανακατασκευάσω το αναλογικό σήμα</a:t>
            </a:r>
            <a:r>
              <a:rPr lang="el-GR" sz="2000" dirty="0" smtClean="0"/>
              <a:t> από τα δείγματα χωρίς απώλειες</a:t>
            </a:r>
            <a:endParaRPr lang="en-US" sz="20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01117"/>
              </p:ext>
            </p:extLst>
          </p:nvPr>
        </p:nvGraphicFramePr>
        <p:xfrm>
          <a:off x="3563938" y="3636888"/>
          <a:ext cx="16573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647640" imgH="228600" progId="Equation.DSMT4">
                  <p:embed/>
                </p:oleObj>
              </mc:Choice>
              <mc:Fallback>
                <p:oleObj name="Equation" r:id="rId4" imgW="6476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636888"/>
                        <a:ext cx="1657350" cy="5842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11961</TotalTime>
  <Words>2331</Words>
  <Application>Microsoft Office PowerPoint</Application>
  <PresentationFormat>On-screen Show (4:3)</PresentationFormat>
  <Paragraphs>375</Paragraphs>
  <Slides>43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Cambria Math</vt:lpstr>
      <vt:lpstr>Euclid Symbol</vt:lpstr>
      <vt:lpstr>Tahoma</vt:lpstr>
      <vt:lpstr>Wingdings</vt:lpstr>
      <vt:lpstr>Θέμα του Office</vt:lpstr>
      <vt:lpstr>Equation</vt:lpstr>
      <vt:lpstr>Ψηφιακές Τηλεπικοινωνιές</vt:lpstr>
      <vt:lpstr>Σκοποί  ενότητας</vt:lpstr>
      <vt:lpstr>Περιεχόμενα ενότητας</vt:lpstr>
      <vt:lpstr>Ψηφιακή Μετάδοση</vt:lpstr>
      <vt:lpstr>Θεωρία Πληροφορίας;</vt:lpstr>
      <vt:lpstr>Κωδικοποίηση Πηγής (1 από 2)</vt:lpstr>
      <vt:lpstr>Κωδικοποίηση Πηγής (2 από 2)</vt:lpstr>
      <vt:lpstr>Πηγές Πληροφορίας (1 από 3)</vt:lpstr>
      <vt:lpstr>Πηγές Πληροφορίας (2 από 3)</vt:lpstr>
      <vt:lpstr>Πηγές Πληροφορίας (3 από 3)</vt:lpstr>
      <vt:lpstr>Πληροφορία</vt:lpstr>
      <vt:lpstr>Μέτρο Πληροφορίας (1 από 4)</vt:lpstr>
      <vt:lpstr>Μέτρο Πληροφορίας (2 από 4)</vt:lpstr>
      <vt:lpstr>Μέτρο Πληροφορίας (3 από 4)</vt:lpstr>
      <vt:lpstr>Μέτρο Πληροφορίας (4 από 4)</vt:lpstr>
      <vt:lpstr>Διακριτή Πηγή Χωρίς Μνήμη</vt:lpstr>
      <vt:lpstr>Εντροπία (1 από 2)</vt:lpstr>
      <vt:lpstr>Εντροπία (2 από 2)</vt:lpstr>
      <vt:lpstr>Συνάρτηση Δυαδικής Εντροπίας</vt:lpstr>
      <vt:lpstr>Εντροπία Ομοιόμορφης Πηγής</vt:lpstr>
      <vt:lpstr>Διαφορική Εντροπία</vt:lpstr>
      <vt:lpstr>Διαφορική Εντροπία Ομοιόμορφης</vt:lpstr>
      <vt:lpstr>Διαφορική Εντροπία Gaussian</vt:lpstr>
      <vt:lpstr>Ρυθμός Εντροπίας (1 από 2)</vt:lpstr>
      <vt:lpstr>Ρυθμός Εντροπίας (2 από 2)</vt:lpstr>
      <vt:lpstr>Κωδικοποίηση Πηγής</vt:lpstr>
      <vt:lpstr>Θεώρημα Κωδικοποίησης Πηγής</vt:lpstr>
      <vt:lpstr>Θεώρημα Κωδικοποίησης Πηγής</vt:lpstr>
      <vt:lpstr>Απόδειξη Θεωρήματος (1 από 6)</vt:lpstr>
      <vt:lpstr>Απόδειξη Θεωρήματος (2 από 6)</vt:lpstr>
      <vt:lpstr>Απόδειξη Θεωρήματος (3 από 6)</vt:lpstr>
      <vt:lpstr>Απόδειξη Θεωρήματος (4 από 6)</vt:lpstr>
      <vt:lpstr>Απόδειξη Θεωρήματος (5 από 6)</vt:lpstr>
      <vt:lpstr>Απόδειξη Θεωρήματος (6 από 6)</vt:lpstr>
      <vt:lpstr>Ειδικές Περιπτώσεις</vt:lpstr>
      <vt:lpstr>Τέλος Ενότητας 2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2418</cp:revision>
  <cp:lastPrinted>1601-01-01T00:00:00Z</cp:lastPrinted>
  <dcterms:created xsi:type="dcterms:W3CDTF">2001-05-17T09:43:34Z</dcterms:created>
  <dcterms:modified xsi:type="dcterms:W3CDTF">2015-09-02T13:12:14Z</dcterms:modified>
</cp:coreProperties>
</file>