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 id="2147483810" r:id="rId2"/>
  </p:sldMasterIdLst>
  <p:notesMasterIdLst>
    <p:notesMasterId r:id="rId31"/>
  </p:notesMasterIdLst>
  <p:sldIdLst>
    <p:sldId id="284"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D41"/>
    <a:srgbClr val="CC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6B206E2-EC6D-45AC-AF24-E204711DE41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l-GR"/>
          </a:p>
        </p:txBody>
      </p:sp>
      <p:sp>
        <p:nvSpPr>
          <p:cNvPr id="56323" name="Rectangle 3">
            <a:extLst>
              <a:ext uri="{FF2B5EF4-FFF2-40B4-BE49-F238E27FC236}">
                <a16:creationId xmlns:a16="http://schemas.microsoft.com/office/drawing/2014/main" id="{52E8F27A-699C-4341-B555-CDD8917DBCA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el-GR"/>
          </a:p>
        </p:txBody>
      </p:sp>
      <p:sp>
        <p:nvSpPr>
          <p:cNvPr id="4100" name="Rectangle 4">
            <a:extLst>
              <a:ext uri="{FF2B5EF4-FFF2-40B4-BE49-F238E27FC236}">
                <a16:creationId xmlns:a16="http://schemas.microsoft.com/office/drawing/2014/main" id="{E726DC82-0857-4543-A148-D3EDDF8ABF9D}"/>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a:extLst>
              <a:ext uri="{FF2B5EF4-FFF2-40B4-BE49-F238E27FC236}">
                <a16:creationId xmlns:a16="http://schemas.microsoft.com/office/drawing/2014/main" id="{D20613A9-86AD-49B8-934C-00894CC44598}"/>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56326" name="Rectangle 6">
            <a:extLst>
              <a:ext uri="{FF2B5EF4-FFF2-40B4-BE49-F238E27FC236}">
                <a16:creationId xmlns:a16="http://schemas.microsoft.com/office/drawing/2014/main" id="{11B5709B-4D5B-4C41-B107-19F337714CC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el-GR"/>
          </a:p>
        </p:txBody>
      </p:sp>
      <p:sp>
        <p:nvSpPr>
          <p:cNvPr id="56327" name="Rectangle 7">
            <a:extLst>
              <a:ext uri="{FF2B5EF4-FFF2-40B4-BE49-F238E27FC236}">
                <a16:creationId xmlns:a16="http://schemas.microsoft.com/office/drawing/2014/main" id="{A2B3A22E-875B-4E2A-ADA9-8BFDF9B3E97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fld id="{F04933E0-181A-4F3E-92C7-B6A4B3769484}"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7BA0964-9301-4240-9463-60CDE707ABC9}"/>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ECA5A3CB-2887-4EE0-8D61-A0F973029E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578A325B-1C3F-471C-A896-2A16D5FDC69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BE73D73D-E052-4576-96B7-CCE239FA9806}" type="slidenum">
              <a:rPr lang="el-GR" altLang="en-US" smtClean="0"/>
              <a:pPr fontAlgn="base">
                <a:spcBef>
                  <a:spcPct val="0"/>
                </a:spcBef>
                <a:spcAft>
                  <a:spcPct val="0"/>
                </a:spcAft>
              </a:pPr>
              <a:t>2</a:t>
            </a:fld>
            <a:endParaRPr lang="el-G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F2B62D8-9B9C-4156-901C-19E597B997CB}"/>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81C359D0-E0D3-4E56-B679-FA253F2594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C68F2388-A3D8-4923-B8B8-ABCA8958A5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0C4EA05-16ED-46C1-84B9-A4B1E049DCD6}" type="slidenum">
              <a:rPr lang="el-GR" altLang="en-US" smtClean="0"/>
              <a:pPr fontAlgn="base">
                <a:spcBef>
                  <a:spcPct val="0"/>
                </a:spcBef>
                <a:spcAft>
                  <a:spcPct val="0"/>
                </a:spcAft>
              </a:pPr>
              <a:t>11</a:t>
            </a:fld>
            <a:endParaRPr lang="el-G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BF86C60-09AF-4B28-B185-BDC7804BE7B7}"/>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F345E544-1E8B-4D86-A2FA-2FD3B7D006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D2351CAA-3C9B-4CE7-A9F3-DAD5EA2C132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6F0E94A-5789-449F-A4E9-E41D105FF6D9}" type="slidenum">
              <a:rPr lang="el-GR" altLang="en-US" smtClean="0"/>
              <a:pPr fontAlgn="base">
                <a:spcBef>
                  <a:spcPct val="0"/>
                </a:spcBef>
                <a:spcAft>
                  <a:spcPct val="0"/>
                </a:spcAft>
              </a:pPr>
              <a:t>12</a:t>
            </a:fld>
            <a:endParaRPr lang="el-G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5EB273F-E8E2-424B-82B9-17F20F8D97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1935AF3C-E0D2-4D52-905F-250B0748163C}" type="slidenum">
              <a:rPr lang="el-GR" altLang="en-US" smtClean="0"/>
              <a:pPr fontAlgn="base">
                <a:spcBef>
                  <a:spcPct val="0"/>
                </a:spcBef>
                <a:spcAft>
                  <a:spcPct val="0"/>
                </a:spcAft>
              </a:pPr>
              <a:t>13</a:t>
            </a:fld>
            <a:endParaRPr lang="el-GR" altLang="en-US"/>
          </a:p>
        </p:txBody>
      </p:sp>
      <p:sp>
        <p:nvSpPr>
          <p:cNvPr id="29699" name="Rectangle 2">
            <a:extLst>
              <a:ext uri="{FF2B5EF4-FFF2-40B4-BE49-F238E27FC236}">
                <a16:creationId xmlns:a16="http://schemas.microsoft.com/office/drawing/2014/main" id="{FB84025E-EE22-408E-BAFB-47F24C0A6558}"/>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C8551C20-C2AD-4003-B9ED-1755CA3777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l-GR" altLang="en-US">
                <a:latin typeface="Arial" panose="020B0604020202020204" pitchFamily="34" charset="0"/>
              </a:rPr>
              <a:t>ή</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EBBFFE6-E7A3-4D3D-9740-0A24A4E67AE4}"/>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C216087B-4718-4C53-856F-F05F127C5F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8236D0F9-5C7B-4B4D-AB53-B6B1FC7059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81BBFF16-E3D9-4471-A01A-5A2821E453D9}" type="slidenum">
              <a:rPr lang="el-GR" altLang="en-US" smtClean="0"/>
              <a:pPr fontAlgn="base">
                <a:spcBef>
                  <a:spcPct val="0"/>
                </a:spcBef>
                <a:spcAft>
                  <a:spcPct val="0"/>
                </a:spcAft>
              </a:pPr>
              <a:t>14</a:t>
            </a:fld>
            <a:endParaRPr lang="el-G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5732447-672B-4632-AEE9-E6D172DAEB4B}"/>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2797F694-38E5-413B-B7D5-C4B3390B0B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3796" name="Slide Number Placeholder 3">
            <a:extLst>
              <a:ext uri="{FF2B5EF4-FFF2-40B4-BE49-F238E27FC236}">
                <a16:creationId xmlns:a16="http://schemas.microsoft.com/office/drawing/2014/main" id="{9212438B-CBF6-4354-839F-C370BB2091A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C2B828C9-5CF3-40A9-BA06-90BF3B029E03}" type="slidenum">
              <a:rPr lang="el-GR" altLang="en-US" smtClean="0"/>
              <a:pPr fontAlgn="base">
                <a:spcBef>
                  <a:spcPct val="0"/>
                </a:spcBef>
                <a:spcAft>
                  <a:spcPct val="0"/>
                </a:spcAft>
              </a:pPr>
              <a:t>15</a:t>
            </a:fld>
            <a:endParaRPr lang="el-G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9D23A16-33E3-4146-97A4-9F458FC784C6}"/>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1BC9608B-E9C6-4515-A2BD-FF07B64C37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5844" name="Slide Number Placeholder 3">
            <a:extLst>
              <a:ext uri="{FF2B5EF4-FFF2-40B4-BE49-F238E27FC236}">
                <a16:creationId xmlns:a16="http://schemas.microsoft.com/office/drawing/2014/main" id="{92C7F148-6CAC-4490-9498-C3B1B3B6B0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75C1FA6F-4470-4314-A344-51071D5D45E5}" type="slidenum">
              <a:rPr lang="el-GR" altLang="en-US" smtClean="0"/>
              <a:pPr fontAlgn="base">
                <a:spcBef>
                  <a:spcPct val="0"/>
                </a:spcBef>
                <a:spcAft>
                  <a:spcPct val="0"/>
                </a:spcAft>
              </a:pPr>
              <a:t>16</a:t>
            </a:fld>
            <a:endParaRPr lang="el-G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CA90B51-6516-4C52-A434-53B6DF6FD054}"/>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00D603EE-67A4-4246-A8C4-AF425E0AE0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7892" name="Slide Number Placeholder 3">
            <a:extLst>
              <a:ext uri="{FF2B5EF4-FFF2-40B4-BE49-F238E27FC236}">
                <a16:creationId xmlns:a16="http://schemas.microsoft.com/office/drawing/2014/main" id="{D6528D89-1D3F-4710-AA44-5BEDE4A08C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D450922-1E4A-4EA0-A089-0D910FA82D54}" type="slidenum">
              <a:rPr lang="el-GR" altLang="en-US" smtClean="0"/>
              <a:pPr fontAlgn="base">
                <a:spcBef>
                  <a:spcPct val="0"/>
                </a:spcBef>
                <a:spcAft>
                  <a:spcPct val="0"/>
                </a:spcAft>
              </a:pPr>
              <a:t>17</a:t>
            </a:fld>
            <a:endParaRPr lang="el-G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3B06931-74F5-427B-80C9-BBB8F9FE4FFE}"/>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81A4E382-FA77-4CFE-930D-7446F6630D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9940" name="Slide Number Placeholder 3">
            <a:extLst>
              <a:ext uri="{FF2B5EF4-FFF2-40B4-BE49-F238E27FC236}">
                <a16:creationId xmlns:a16="http://schemas.microsoft.com/office/drawing/2014/main" id="{0073EC82-23EE-48AB-BB0C-33C9BCE4B4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6AC0675E-DA43-44A8-ACA0-051C9F33925D}" type="slidenum">
              <a:rPr lang="el-GR" altLang="en-US" smtClean="0"/>
              <a:pPr fontAlgn="base">
                <a:spcBef>
                  <a:spcPct val="0"/>
                </a:spcBef>
                <a:spcAft>
                  <a:spcPct val="0"/>
                </a:spcAft>
              </a:pPr>
              <a:t>18</a:t>
            </a:fld>
            <a:endParaRPr lang="el-G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A9AADD8-5B5F-4BEB-8D84-DFED81B5D814}"/>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2EB30E45-1037-47AA-A99E-F35003024A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1988" name="Slide Number Placeholder 3">
            <a:extLst>
              <a:ext uri="{FF2B5EF4-FFF2-40B4-BE49-F238E27FC236}">
                <a16:creationId xmlns:a16="http://schemas.microsoft.com/office/drawing/2014/main" id="{E9FEC613-7FEC-43DF-94BD-ADB63BED29F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64C2D338-480F-4142-962E-9BEAF5B5F658}" type="slidenum">
              <a:rPr lang="el-GR" altLang="en-US" smtClean="0"/>
              <a:pPr fontAlgn="base">
                <a:spcBef>
                  <a:spcPct val="0"/>
                </a:spcBef>
                <a:spcAft>
                  <a:spcPct val="0"/>
                </a:spcAft>
              </a:pPr>
              <a:t>19</a:t>
            </a:fld>
            <a:endParaRPr lang="el-G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DDB46FC-6A2C-4630-975B-4650EC2A5C3B}"/>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A130C06D-B733-4B9C-9383-114BEC3BA6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41C91A3B-05F1-40F0-A90F-D1CB729145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43061A49-1403-4AA8-8BFF-DCCAC0DFE514}" type="slidenum">
              <a:rPr lang="el-GR" altLang="en-US" smtClean="0"/>
              <a:pPr fontAlgn="base">
                <a:spcBef>
                  <a:spcPct val="0"/>
                </a:spcBef>
                <a:spcAft>
                  <a:spcPct val="0"/>
                </a:spcAft>
              </a:pPr>
              <a:t>20</a:t>
            </a:fld>
            <a:endParaRPr lang="el-G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4DD910D0-C7D8-4BB7-A1F1-6FC20283F788}"/>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A81D1067-4500-483C-A081-34EDFC15B8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9220" name="Slide Number Placeholder 3">
            <a:extLst>
              <a:ext uri="{FF2B5EF4-FFF2-40B4-BE49-F238E27FC236}">
                <a16:creationId xmlns:a16="http://schemas.microsoft.com/office/drawing/2014/main" id="{E19750AF-90DA-4F10-90A1-88F23B49AA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7C77CB2E-F9DC-4A89-B0FB-D94873D88855}" type="slidenum">
              <a:rPr lang="el-GR" altLang="en-US" smtClean="0"/>
              <a:pPr fontAlgn="base">
                <a:spcBef>
                  <a:spcPct val="0"/>
                </a:spcBef>
                <a:spcAft>
                  <a:spcPct val="0"/>
                </a:spcAft>
              </a:pPr>
              <a:t>3</a:t>
            </a:fld>
            <a:endParaRPr lang="el-G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19A3D2D-616B-47E6-B0A5-9120D642C373}"/>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0D66C431-0ADB-4EEE-8921-994D0B05E0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6084" name="Slide Number Placeholder 3">
            <a:extLst>
              <a:ext uri="{FF2B5EF4-FFF2-40B4-BE49-F238E27FC236}">
                <a16:creationId xmlns:a16="http://schemas.microsoft.com/office/drawing/2014/main" id="{64366726-4662-4907-8620-87AA2D01303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A5695944-D721-45B2-B458-DB1E6A0233AE}" type="slidenum">
              <a:rPr lang="el-GR" altLang="en-US" smtClean="0"/>
              <a:pPr fontAlgn="base">
                <a:spcBef>
                  <a:spcPct val="0"/>
                </a:spcBef>
                <a:spcAft>
                  <a:spcPct val="0"/>
                </a:spcAft>
              </a:pPr>
              <a:t>21</a:t>
            </a:fld>
            <a:endParaRPr lang="el-G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8557009-4FD8-458A-8030-0A348CB645EB}"/>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86BEE9B5-241B-4C30-8A60-2842440F373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8132" name="Slide Number Placeholder 3">
            <a:extLst>
              <a:ext uri="{FF2B5EF4-FFF2-40B4-BE49-F238E27FC236}">
                <a16:creationId xmlns:a16="http://schemas.microsoft.com/office/drawing/2014/main" id="{1F37027F-E1F3-4C4E-9631-D1A8CDF8D8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96683693-9230-46CC-A704-127D8275B7EF}" type="slidenum">
              <a:rPr lang="el-GR" altLang="en-US" smtClean="0"/>
              <a:pPr fontAlgn="base">
                <a:spcBef>
                  <a:spcPct val="0"/>
                </a:spcBef>
                <a:spcAft>
                  <a:spcPct val="0"/>
                </a:spcAft>
              </a:pPr>
              <a:t>22</a:t>
            </a:fld>
            <a:endParaRPr lang="el-G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C58F4252-5737-467A-AFF7-25EDDD277088}"/>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928FEA8B-2B6C-4FDD-B22D-0016133FE9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145C3883-E64A-4F72-A2A4-76E4A8D76A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4D7319B0-0669-4663-8068-A8C08121A6B2}" type="slidenum">
              <a:rPr lang="el-GR" altLang="en-US" smtClean="0"/>
              <a:pPr fontAlgn="base">
                <a:spcBef>
                  <a:spcPct val="0"/>
                </a:spcBef>
                <a:spcAft>
                  <a:spcPct val="0"/>
                </a:spcAft>
              </a:pPr>
              <a:t>23</a:t>
            </a:fld>
            <a:endParaRPr lang="el-G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F8783DB-B3A5-4FF2-B154-3D867D44004E}"/>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AFAF48A5-AA14-4495-A216-05E416AE749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2228" name="Slide Number Placeholder 3">
            <a:extLst>
              <a:ext uri="{FF2B5EF4-FFF2-40B4-BE49-F238E27FC236}">
                <a16:creationId xmlns:a16="http://schemas.microsoft.com/office/drawing/2014/main" id="{CD7770E6-144F-4F1B-8A01-A78D54C9A3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8A3C45B-BFEA-475A-AF72-C24842FAFF4F}" type="slidenum">
              <a:rPr lang="el-GR" altLang="en-US" smtClean="0"/>
              <a:pPr fontAlgn="base">
                <a:spcBef>
                  <a:spcPct val="0"/>
                </a:spcBef>
                <a:spcAft>
                  <a:spcPct val="0"/>
                </a:spcAft>
              </a:pPr>
              <a:t>24</a:t>
            </a:fld>
            <a:endParaRPr lang="el-G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F06FB88-BA54-410B-8E21-2D2DF3652948}"/>
              </a:ext>
            </a:extLst>
          </p:cNvPr>
          <p:cNvSpPr>
            <a:spLocks noGrp="1" noRot="1" noChangeAspect="1" noChangeArrowheads="1" noTextEdit="1"/>
          </p:cNvSpPr>
          <p:nvPr>
            <p:ph type="sldImg"/>
          </p:nvPr>
        </p:nvSpPr>
        <p:spPr>
          <a:ln/>
        </p:spPr>
      </p:sp>
      <p:sp>
        <p:nvSpPr>
          <p:cNvPr id="54275" name="Notes Placeholder 2">
            <a:extLst>
              <a:ext uri="{FF2B5EF4-FFF2-40B4-BE49-F238E27FC236}">
                <a16:creationId xmlns:a16="http://schemas.microsoft.com/office/drawing/2014/main" id="{235BE140-70B1-4017-BCA6-6FF4508D92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4276" name="Slide Number Placeholder 3">
            <a:extLst>
              <a:ext uri="{FF2B5EF4-FFF2-40B4-BE49-F238E27FC236}">
                <a16:creationId xmlns:a16="http://schemas.microsoft.com/office/drawing/2014/main" id="{AD8E577D-A33D-4AFA-AD9D-1D0903A332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8DB894A8-0971-4DC5-A46E-CDA0E1AA4F0E}" type="slidenum">
              <a:rPr lang="el-GR" altLang="en-US" smtClean="0"/>
              <a:pPr fontAlgn="base">
                <a:spcBef>
                  <a:spcPct val="0"/>
                </a:spcBef>
                <a:spcAft>
                  <a:spcPct val="0"/>
                </a:spcAft>
              </a:pPr>
              <a:t>25</a:t>
            </a:fld>
            <a:endParaRPr lang="el-G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BA501C0-B595-44FA-AFE7-70C0D2CE8B30}"/>
              </a:ext>
            </a:extLst>
          </p:cNvPr>
          <p:cNvSpPr>
            <a:spLocks noGrp="1" noRot="1" noChangeAspect="1" noChangeArrowheads="1" noTextEdit="1"/>
          </p:cNvSpPr>
          <p:nvPr>
            <p:ph type="sldImg"/>
          </p:nvPr>
        </p:nvSpPr>
        <p:spPr>
          <a:ln/>
        </p:spPr>
      </p:sp>
      <p:sp>
        <p:nvSpPr>
          <p:cNvPr id="56323" name="Notes Placeholder 2">
            <a:extLst>
              <a:ext uri="{FF2B5EF4-FFF2-40B4-BE49-F238E27FC236}">
                <a16:creationId xmlns:a16="http://schemas.microsoft.com/office/drawing/2014/main" id="{D51BDFAE-9931-4C7D-8E71-082F88A1BF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6324" name="Slide Number Placeholder 3">
            <a:extLst>
              <a:ext uri="{FF2B5EF4-FFF2-40B4-BE49-F238E27FC236}">
                <a16:creationId xmlns:a16="http://schemas.microsoft.com/office/drawing/2014/main" id="{8546CA3F-5956-4898-9439-C337210160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3AC6707A-7183-42ED-A318-2A997B242D32}" type="slidenum">
              <a:rPr lang="el-GR" altLang="en-US" smtClean="0"/>
              <a:pPr fontAlgn="base">
                <a:spcBef>
                  <a:spcPct val="0"/>
                </a:spcBef>
                <a:spcAft>
                  <a:spcPct val="0"/>
                </a:spcAft>
              </a:pPr>
              <a:t>26</a:t>
            </a:fld>
            <a:endParaRPr lang="el-GR"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175317F-A5F0-4579-ADCF-0A38444BDE2E}"/>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0D41D1BE-F71A-4527-A315-B515AC90F2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8372" name="Slide Number Placeholder 3">
            <a:extLst>
              <a:ext uri="{FF2B5EF4-FFF2-40B4-BE49-F238E27FC236}">
                <a16:creationId xmlns:a16="http://schemas.microsoft.com/office/drawing/2014/main" id="{8E1DA1E1-366F-4D70-8C10-B9FBBEFD0A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3F8CB809-CBB3-4867-92DA-C4D6F395BBF1}" type="slidenum">
              <a:rPr lang="el-GR" altLang="en-US" smtClean="0"/>
              <a:pPr fontAlgn="base">
                <a:spcBef>
                  <a:spcPct val="0"/>
                </a:spcBef>
                <a:spcAft>
                  <a:spcPct val="0"/>
                </a:spcAft>
              </a:pPr>
              <a:t>27</a:t>
            </a:fld>
            <a:endParaRPr lang="el-GR"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1774DB3-0468-4F73-B54A-128001D0FFFF}"/>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2D00A0D4-9A0A-40E2-836A-76BCDE07A3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60420" name="Slide Number Placeholder 3">
            <a:extLst>
              <a:ext uri="{FF2B5EF4-FFF2-40B4-BE49-F238E27FC236}">
                <a16:creationId xmlns:a16="http://schemas.microsoft.com/office/drawing/2014/main" id="{CE80FA4B-2CE4-4250-B254-F194B621B1D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96707190-24DA-4398-91BF-AF746C467CF8}" type="slidenum">
              <a:rPr lang="el-GR" altLang="en-US" smtClean="0"/>
              <a:pPr fontAlgn="base">
                <a:spcBef>
                  <a:spcPct val="0"/>
                </a:spcBef>
                <a:spcAft>
                  <a:spcPct val="0"/>
                </a:spcAft>
              </a:pPr>
              <a:t>28</a:t>
            </a:fld>
            <a:endParaRPr lang="el-G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21770BC-0EC6-4CD6-9E44-FFA088632E1C}"/>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88684FDC-2813-46DE-A884-88EF961994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9EEE0C7C-BAB2-4726-8BBF-3169F895A0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9010C04C-8275-4148-84E1-F1ECB5BA3CEE}" type="slidenum">
              <a:rPr lang="el-GR" altLang="en-US" smtClean="0"/>
              <a:pPr fontAlgn="base">
                <a:spcBef>
                  <a:spcPct val="0"/>
                </a:spcBef>
                <a:spcAft>
                  <a:spcPct val="0"/>
                </a:spcAft>
              </a:pPr>
              <a:t>4</a:t>
            </a:fld>
            <a:endParaRPr lang="el-G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4E2FBEB-7DA6-4A52-AA85-EFDC79EFD44E}"/>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E832E3AA-099D-4C17-8690-958535A8C4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908EB193-F286-4DD0-A592-7794328EC3F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B3A75D0B-AF59-4D91-A3F1-EC06B8913DAA}" type="slidenum">
              <a:rPr lang="el-GR" altLang="en-US" smtClean="0"/>
              <a:pPr fontAlgn="base">
                <a:spcBef>
                  <a:spcPct val="0"/>
                </a:spcBef>
                <a:spcAft>
                  <a:spcPct val="0"/>
                </a:spcAft>
              </a:pPr>
              <a:t>5</a:t>
            </a:fld>
            <a:endParaRPr lang="el-G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6F568F7-CBD5-48B1-AE71-B4C2FE0487A3}"/>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69CDD417-5A01-462A-B9B3-3A4214B0242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2B831796-2714-45F1-972D-EA404F0C092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0A027DE-F98C-46B4-9D76-F1D608ED34DF}" type="slidenum">
              <a:rPr lang="el-GR" altLang="en-US" smtClean="0"/>
              <a:pPr fontAlgn="base">
                <a:spcBef>
                  <a:spcPct val="0"/>
                </a:spcBef>
                <a:spcAft>
                  <a:spcPct val="0"/>
                </a:spcAft>
              </a:pPr>
              <a:t>6</a:t>
            </a:fld>
            <a:endParaRPr lang="el-G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3B32245-83AD-4E70-A9D0-C3FCF073294C}"/>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891CD507-C64F-4A71-8974-DDFD970A8B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3FE13333-F36D-49F7-83F4-CAA77C7E012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64C78A6E-B81F-4BDF-AA74-927EA5A01D86}" type="slidenum">
              <a:rPr lang="el-GR" altLang="en-US" smtClean="0"/>
              <a:pPr fontAlgn="base">
                <a:spcBef>
                  <a:spcPct val="0"/>
                </a:spcBef>
                <a:spcAft>
                  <a:spcPct val="0"/>
                </a:spcAft>
              </a:pPr>
              <a:t>7</a:t>
            </a:fld>
            <a:endParaRPr lang="el-G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81553A4-FAEB-4BDB-B3CB-210ED7B11DFD}"/>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B295B2D0-4462-4DBC-B97D-766B9CD7D1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AAA35BD0-F86D-4E71-8073-49B4B0DC1F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DD7263ED-0753-4B7A-ABF3-E709DE19EFB4}" type="slidenum">
              <a:rPr lang="el-GR" altLang="en-US" smtClean="0"/>
              <a:pPr fontAlgn="base">
                <a:spcBef>
                  <a:spcPct val="0"/>
                </a:spcBef>
                <a:spcAft>
                  <a:spcPct val="0"/>
                </a:spcAft>
              </a:pPr>
              <a:t>8</a:t>
            </a:fld>
            <a:endParaRPr lang="el-G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5AEE679-FA96-4474-9427-AB33BD6F4174}"/>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C64F8FA0-1DCD-4FAD-9A31-B5990FC5A0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29F7C4E0-EDA6-4460-AE59-8A49B021C30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FF215362-DC9D-4269-962F-CEED7771AF14}" type="slidenum">
              <a:rPr lang="el-GR" altLang="en-US" smtClean="0"/>
              <a:pPr fontAlgn="base">
                <a:spcBef>
                  <a:spcPct val="0"/>
                </a:spcBef>
                <a:spcAft>
                  <a:spcPct val="0"/>
                </a:spcAft>
              </a:pPr>
              <a:t>9</a:t>
            </a:fld>
            <a:endParaRPr lang="el-G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8A8A93D-4B7F-423D-B87D-86AE8F4B0A82}"/>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EA317778-CA83-47C8-8817-5F753FD393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9039FC0F-E304-4C02-B73C-64CB40A3AEE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7B761A7D-8061-4EB3-887D-02AF0C6C7254}" type="slidenum">
              <a:rPr lang="el-GR" altLang="en-US" smtClean="0"/>
              <a:pPr fontAlgn="base">
                <a:spcBef>
                  <a:spcPct val="0"/>
                </a:spcBef>
                <a:spcAft>
                  <a:spcPct val="0"/>
                </a:spcAft>
              </a:pPr>
              <a:t>10</a:t>
            </a:fld>
            <a:endParaRPr lang="el-G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a:extLst>
              <a:ext uri="{FF2B5EF4-FFF2-40B4-BE49-F238E27FC236}">
                <a16:creationId xmlns:a16="http://schemas.microsoft.com/office/drawing/2014/main" id="{1E231798-4782-4E5B-A207-B82831206551}"/>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id="{4121FB18-782A-4ABF-8230-53DB7C055DF4}"/>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id="{E9BDA90F-FBD0-401D-8789-DD00A89C65DA}"/>
              </a:ext>
            </a:extLst>
          </p:cNvPr>
          <p:cNvSpPr>
            <a:spLocks noGrp="1"/>
          </p:cNvSpPr>
          <p:nvPr>
            <p:ph type="sldNum" sz="quarter" idx="12"/>
          </p:nvPr>
        </p:nvSpPr>
        <p:spPr/>
        <p:txBody>
          <a:bodyPr/>
          <a:lstStyle>
            <a:lvl1pPr>
              <a:defRPr/>
            </a:lvl1pPr>
          </a:lstStyle>
          <a:p>
            <a:pPr>
              <a:defRPr/>
            </a:pPr>
            <a:fld id="{548B34BD-1F33-4D50-AED1-2E8576F99A40}" type="slidenum">
              <a:rPr lang="el-GR" altLang="en-US"/>
              <a:pPr>
                <a:defRPr/>
              </a:pPr>
              <a:t>‹#›</a:t>
            </a:fld>
            <a:endParaRPr lang="el-GR" altLang="en-US"/>
          </a:p>
        </p:txBody>
      </p:sp>
    </p:spTree>
    <p:extLst>
      <p:ext uri="{BB962C8B-B14F-4D97-AF65-F5344CB8AC3E}">
        <p14:creationId xmlns:p14="http://schemas.microsoft.com/office/powerpoint/2010/main" val="305857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a:extLst>
              <a:ext uri="{FF2B5EF4-FFF2-40B4-BE49-F238E27FC236}">
                <a16:creationId xmlns:a16="http://schemas.microsoft.com/office/drawing/2014/main" id="{1E87467D-0667-4982-94C3-D0891F2D2DBD}"/>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id="{24DB5B60-2DEC-4802-A1D5-01EEC753B2D7}"/>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id="{D2A827A8-A8FA-4DA6-9214-964114140745}"/>
              </a:ext>
            </a:extLst>
          </p:cNvPr>
          <p:cNvSpPr>
            <a:spLocks noGrp="1"/>
          </p:cNvSpPr>
          <p:nvPr>
            <p:ph type="sldNum" sz="quarter" idx="12"/>
          </p:nvPr>
        </p:nvSpPr>
        <p:spPr/>
        <p:txBody>
          <a:bodyPr/>
          <a:lstStyle>
            <a:lvl1pPr>
              <a:defRPr/>
            </a:lvl1pPr>
          </a:lstStyle>
          <a:p>
            <a:pPr>
              <a:defRPr/>
            </a:pPr>
            <a:fld id="{66D9EC05-CDFE-41D5-B381-9E634E998EF1}" type="slidenum">
              <a:rPr lang="el-GR" altLang="en-US"/>
              <a:pPr>
                <a:defRPr/>
              </a:pPr>
              <a:t>‹#›</a:t>
            </a:fld>
            <a:endParaRPr lang="el-GR" altLang="en-US"/>
          </a:p>
        </p:txBody>
      </p:sp>
    </p:spTree>
    <p:extLst>
      <p:ext uri="{BB962C8B-B14F-4D97-AF65-F5344CB8AC3E}">
        <p14:creationId xmlns:p14="http://schemas.microsoft.com/office/powerpoint/2010/main" val="102804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a:extLst>
              <a:ext uri="{FF2B5EF4-FFF2-40B4-BE49-F238E27FC236}">
                <a16:creationId xmlns:a16="http://schemas.microsoft.com/office/drawing/2014/main" id="{768D1D07-73B9-4501-BAF7-677D057A421A}"/>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id="{FE0843B2-FF56-47AC-B321-9A00E800EEC8}"/>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id="{00E89273-6B49-4D40-A5AC-E5660F07B90A}"/>
              </a:ext>
            </a:extLst>
          </p:cNvPr>
          <p:cNvSpPr>
            <a:spLocks noGrp="1"/>
          </p:cNvSpPr>
          <p:nvPr>
            <p:ph type="sldNum" sz="quarter" idx="12"/>
          </p:nvPr>
        </p:nvSpPr>
        <p:spPr/>
        <p:txBody>
          <a:bodyPr/>
          <a:lstStyle>
            <a:lvl1pPr>
              <a:defRPr/>
            </a:lvl1pPr>
          </a:lstStyle>
          <a:p>
            <a:pPr>
              <a:defRPr/>
            </a:pPr>
            <a:fld id="{B9AA69CB-1D95-4CBE-9366-9B8A0EA5F237}" type="slidenum">
              <a:rPr lang="el-GR" altLang="en-US"/>
              <a:pPr>
                <a:defRPr/>
              </a:pPr>
              <a:t>‹#›</a:t>
            </a:fld>
            <a:endParaRPr lang="el-GR" altLang="en-US"/>
          </a:p>
        </p:txBody>
      </p:sp>
    </p:spTree>
    <p:extLst>
      <p:ext uri="{BB962C8B-B14F-4D97-AF65-F5344CB8AC3E}">
        <p14:creationId xmlns:p14="http://schemas.microsoft.com/office/powerpoint/2010/main" val="426937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0C67966-B960-4241-914C-89407E04CCFC}"/>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id="{121A48E5-1CBA-4E76-AA9B-9C9DB2E46A0F}"/>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id="{C00512EC-7365-4170-B96B-FA79EBAF0299}"/>
              </a:ext>
            </a:extLst>
          </p:cNvPr>
          <p:cNvSpPr>
            <a:spLocks noGrp="1"/>
          </p:cNvSpPr>
          <p:nvPr>
            <p:ph type="sldNum" sz="quarter" idx="12"/>
          </p:nvPr>
        </p:nvSpPr>
        <p:spPr/>
        <p:txBody>
          <a:bodyPr/>
          <a:lstStyle>
            <a:lvl1pPr>
              <a:defRPr/>
            </a:lvl1pPr>
          </a:lstStyle>
          <a:p>
            <a:pPr>
              <a:defRPr/>
            </a:pPr>
            <a:fld id="{EAD1E8BF-C55A-4EA8-A3D6-D79D73315800}" type="slidenum">
              <a:rPr lang="el-GR" altLang="en-US"/>
              <a:pPr>
                <a:defRPr/>
              </a:pPr>
              <a:t>‹#›</a:t>
            </a:fld>
            <a:endParaRPr lang="el-GR" altLang="en-US"/>
          </a:p>
        </p:txBody>
      </p:sp>
    </p:spTree>
    <p:extLst>
      <p:ext uri="{BB962C8B-B14F-4D97-AF65-F5344CB8AC3E}">
        <p14:creationId xmlns:p14="http://schemas.microsoft.com/office/powerpoint/2010/main" val="1945258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sym typeface="+mn-ea"/>
              </a:rPr>
              <a:t>Click to edit Master title style</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Click to edit Master subtitle style</a:t>
            </a:r>
          </a:p>
        </p:txBody>
      </p:sp>
      <p:sp>
        <p:nvSpPr>
          <p:cNvPr id="4" name="日期占位符 3">
            <a:extLst>
              <a:ext uri="{FF2B5EF4-FFF2-40B4-BE49-F238E27FC236}">
                <a16:creationId xmlns:a16="http://schemas.microsoft.com/office/drawing/2014/main" id="{A6999C1D-FFA4-4C34-8459-97F24DFA664B}"/>
              </a:ext>
            </a:extLst>
          </p:cNvPr>
          <p:cNvSpPr>
            <a:spLocks noGrp="1"/>
          </p:cNvSpPr>
          <p:nvPr>
            <p:ph type="dt" sz="half" idx="10"/>
          </p:nvPr>
        </p:nvSpPr>
        <p:spPr/>
        <p:txBody>
          <a:bodyPr/>
          <a:lstStyle>
            <a:lvl1pPr>
              <a:defRPr/>
            </a:lvl1pPr>
          </a:lstStyle>
          <a:p>
            <a:pPr>
              <a:defRPr/>
            </a:pPr>
            <a:fld id="{8BDDECC5-53CB-413D-9548-26364650C37C}" type="datetimeFigureOut">
              <a:rPr lang="zh-CN" altLang="en-US"/>
              <a:pPr>
                <a:defRPr/>
              </a:pPr>
              <a:t>2022/9/25</a:t>
            </a:fld>
            <a:endParaRPr lang="zh-CN" altLang="en-US"/>
          </a:p>
        </p:txBody>
      </p:sp>
      <p:sp>
        <p:nvSpPr>
          <p:cNvPr id="5" name="页脚占位符 4">
            <a:extLst>
              <a:ext uri="{FF2B5EF4-FFF2-40B4-BE49-F238E27FC236}">
                <a16:creationId xmlns:a16="http://schemas.microsoft.com/office/drawing/2014/main" id="{C4276AB4-87B0-4740-BEB0-88FEF4EB9B0A}"/>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A62CA1B3-A60D-41E9-AF02-ACD77D4175FF}"/>
              </a:ext>
            </a:extLst>
          </p:cNvPr>
          <p:cNvSpPr>
            <a:spLocks noGrp="1"/>
          </p:cNvSpPr>
          <p:nvPr>
            <p:ph type="sldNum" sz="quarter" idx="12"/>
          </p:nvPr>
        </p:nvSpPr>
        <p:spPr/>
        <p:txBody>
          <a:bodyPr/>
          <a:lstStyle>
            <a:lvl1pPr>
              <a:defRPr/>
            </a:lvl1pPr>
          </a:lstStyle>
          <a:p>
            <a:pPr>
              <a:defRPr/>
            </a:pPr>
            <a:fld id="{3B7385EC-5E19-4CE0-B477-210BDBF6C152}" type="slidenum">
              <a:rPr lang="zh-CN" altLang="en-US"/>
              <a:pPr>
                <a:defRPr/>
              </a:pPr>
              <a:t>‹#›</a:t>
            </a:fld>
            <a:endParaRPr lang="zh-CN" altLang="en-US"/>
          </a:p>
        </p:txBody>
      </p:sp>
    </p:spTree>
    <p:extLst>
      <p:ext uri="{BB962C8B-B14F-4D97-AF65-F5344CB8AC3E}">
        <p14:creationId xmlns:p14="http://schemas.microsoft.com/office/powerpoint/2010/main" val="288386423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a:effectLst>
                  <a:outerShdw blurRad="38100" dist="38100" dir="2700000" algn="tl">
                    <a:srgbClr val="000000">
                      <a:alpha val="43137"/>
                    </a:srgbClr>
                  </a:outerShdw>
                </a:effectLst>
              </a:defRPr>
            </a:lvl1pPr>
          </a:lstStyle>
          <a:p>
            <a:r>
              <a:rPr lang="zh-CN" altLang="en-US" dirty="0"/>
              <a:t>Click to edit Master title style</a:t>
            </a:r>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日期占位符 3">
            <a:extLst>
              <a:ext uri="{FF2B5EF4-FFF2-40B4-BE49-F238E27FC236}">
                <a16:creationId xmlns:a16="http://schemas.microsoft.com/office/drawing/2014/main" id="{88C59C59-FC4A-4E7C-B395-18B410E6E1DC}"/>
              </a:ext>
            </a:extLst>
          </p:cNvPr>
          <p:cNvSpPr>
            <a:spLocks noGrp="1"/>
          </p:cNvSpPr>
          <p:nvPr>
            <p:ph type="dt" sz="half" idx="10"/>
          </p:nvPr>
        </p:nvSpPr>
        <p:spPr/>
        <p:txBody>
          <a:bodyPr/>
          <a:lstStyle>
            <a:lvl1pPr>
              <a:defRPr/>
            </a:lvl1pPr>
          </a:lstStyle>
          <a:p>
            <a:pPr>
              <a:defRPr/>
            </a:pPr>
            <a:fld id="{6DD70EC9-6B48-4571-9B3A-9DE9ACC6CEF4}" type="datetimeFigureOut">
              <a:rPr lang="zh-CN" altLang="en-US"/>
              <a:pPr>
                <a:defRPr/>
              </a:pPr>
              <a:t>2022/9/25</a:t>
            </a:fld>
            <a:endParaRPr lang="zh-CN" altLang="en-US"/>
          </a:p>
        </p:txBody>
      </p:sp>
      <p:sp>
        <p:nvSpPr>
          <p:cNvPr id="5" name="页脚占位符 4">
            <a:extLst>
              <a:ext uri="{FF2B5EF4-FFF2-40B4-BE49-F238E27FC236}">
                <a16:creationId xmlns:a16="http://schemas.microsoft.com/office/drawing/2014/main" id="{6E4DB1BE-2F86-403B-A3FA-6A08DB0C92D6}"/>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0A6A4B46-D222-482E-B5CC-85AC1A0E1C0B}"/>
              </a:ext>
            </a:extLst>
          </p:cNvPr>
          <p:cNvSpPr>
            <a:spLocks noGrp="1"/>
          </p:cNvSpPr>
          <p:nvPr>
            <p:ph type="sldNum" sz="quarter" idx="12"/>
          </p:nvPr>
        </p:nvSpPr>
        <p:spPr/>
        <p:txBody>
          <a:bodyPr/>
          <a:lstStyle>
            <a:lvl1pPr>
              <a:defRPr/>
            </a:lvl1pPr>
          </a:lstStyle>
          <a:p>
            <a:pPr>
              <a:defRPr/>
            </a:pPr>
            <a:fld id="{DEF5ED06-C078-478D-881B-42D0B6DBABE4}" type="slidenum">
              <a:rPr lang="zh-CN" altLang="en-US"/>
              <a:pPr>
                <a:defRPr/>
              </a:pPr>
              <a:t>‹#›</a:t>
            </a:fld>
            <a:endParaRPr lang="zh-CN" altLang="en-US"/>
          </a:p>
        </p:txBody>
      </p:sp>
    </p:spTree>
    <p:extLst>
      <p:ext uri="{BB962C8B-B14F-4D97-AF65-F5344CB8AC3E}">
        <p14:creationId xmlns:p14="http://schemas.microsoft.com/office/powerpoint/2010/main" val="240637126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0945"/>
            <a:ext cx="9848088" cy="811530"/>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Click to edit Master title style</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sym typeface="+mn-ea"/>
              </a:rPr>
              <a:t>Click to edit Master text styles</a:t>
            </a:r>
          </a:p>
        </p:txBody>
      </p:sp>
      <p:sp>
        <p:nvSpPr>
          <p:cNvPr id="4" name="日期占位符 3">
            <a:extLst>
              <a:ext uri="{FF2B5EF4-FFF2-40B4-BE49-F238E27FC236}">
                <a16:creationId xmlns:a16="http://schemas.microsoft.com/office/drawing/2014/main" id="{B8CD74F2-C652-4D8F-911C-9383E9749B49}"/>
              </a:ext>
            </a:extLst>
          </p:cNvPr>
          <p:cNvSpPr>
            <a:spLocks noGrp="1"/>
          </p:cNvSpPr>
          <p:nvPr>
            <p:ph type="dt" sz="half" idx="10"/>
          </p:nvPr>
        </p:nvSpPr>
        <p:spPr/>
        <p:txBody>
          <a:bodyPr/>
          <a:lstStyle>
            <a:lvl1pPr>
              <a:defRPr/>
            </a:lvl1pPr>
          </a:lstStyle>
          <a:p>
            <a:pPr>
              <a:defRPr/>
            </a:pPr>
            <a:fld id="{E604EC2C-1DC6-4F05-B2D1-F3091855D331}" type="datetimeFigureOut">
              <a:rPr lang="zh-CN" altLang="en-US"/>
              <a:pPr>
                <a:defRPr/>
              </a:pPr>
              <a:t>2022/9/25</a:t>
            </a:fld>
            <a:endParaRPr lang="zh-CN" altLang="en-US"/>
          </a:p>
        </p:txBody>
      </p:sp>
      <p:sp>
        <p:nvSpPr>
          <p:cNvPr id="5" name="页脚占位符 4">
            <a:extLst>
              <a:ext uri="{FF2B5EF4-FFF2-40B4-BE49-F238E27FC236}">
                <a16:creationId xmlns:a16="http://schemas.microsoft.com/office/drawing/2014/main" id="{A6FB8059-C3E6-4A58-A8E2-DC15B406F14C}"/>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C1F9D3FD-F8AE-422C-9041-8F37683C563C}"/>
              </a:ext>
            </a:extLst>
          </p:cNvPr>
          <p:cNvSpPr>
            <a:spLocks noGrp="1"/>
          </p:cNvSpPr>
          <p:nvPr>
            <p:ph type="sldNum" sz="quarter" idx="12"/>
          </p:nvPr>
        </p:nvSpPr>
        <p:spPr/>
        <p:txBody>
          <a:bodyPr/>
          <a:lstStyle>
            <a:lvl1pPr>
              <a:defRPr/>
            </a:lvl1pPr>
          </a:lstStyle>
          <a:p>
            <a:pPr>
              <a:defRPr/>
            </a:pPr>
            <a:fld id="{E63EB49E-0386-44DE-86F5-0DF28D70C053}" type="slidenum">
              <a:rPr lang="zh-CN" altLang="en-US"/>
              <a:pPr>
                <a:defRPr/>
              </a:pPr>
              <a:t>‹#›</a:t>
            </a:fld>
            <a:endParaRPr lang="zh-CN" altLang="en-US"/>
          </a:p>
        </p:txBody>
      </p:sp>
    </p:spTree>
    <p:extLst>
      <p:ext uri="{BB962C8B-B14F-4D97-AF65-F5344CB8AC3E}">
        <p14:creationId xmlns:p14="http://schemas.microsoft.com/office/powerpoint/2010/main" val="106036873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Click to edit Master title style</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5" name="日期占位符 3">
            <a:extLst>
              <a:ext uri="{FF2B5EF4-FFF2-40B4-BE49-F238E27FC236}">
                <a16:creationId xmlns:a16="http://schemas.microsoft.com/office/drawing/2014/main" id="{140A806E-4376-4CD6-AC8A-EC67CF924A87}"/>
              </a:ext>
            </a:extLst>
          </p:cNvPr>
          <p:cNvSpPr>
            <a:spLocks noGrp="1"/>
          </p:cNvSpPr>
          <p:nvPr>
            <p:ph type="dt" sz="half" idx="10"/>
          </p:nvPr>
        </p:nvSpPr>
        <p:spPr/>
        <p:txBody>
          <a:bodyPr/>
          <a:lstStyle>
            <a:lvl1pPr>
              <a:defRPr/>
            </a:lvl1pPr>
          </a:lstStyle>
          <a:p>
            <a:pPr>
              <a:defRPr/>
            </a:pPr>
            <a:fld id="{F9ECAD1D-B409-4C1E-AB5E-4DDA353B5542}" type="datetimeFigureOut">
              <a:rPr lang="zh-CN" altLang="en-US"/>
              <a:pPr>
                <a:defRPr/>
              </a:pPr>
              <a:t>2022/9/25</a:t>
            </a:fld>
            <a:endParaRPr lang="zh-CN" altLang="en-US"/>
          </a:p>
        </p:txBody>
      </p:sp>
      <p:sp>
        <p:nvSpPr>
          <p:cNvPr id="6" name="页脚占位符 4">
            <a:extLst>
              <a:ext uri="{FF2B5EF4-FFF2-40B4-BE49-F238E27FC236}">
                <a16:creationId xmlns:a16="http://schemas.microsoft.com/office/drawing/2014/main" id="{1A80847F-02E7-49EF-8EA2-9E6D7594FEF4}"/>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E9BA1824-3B11-4547-8580-599494BB0E32}"/>
              </a:ext>
            </a:extLst>
          </p:cNvPr>
          <p:cNvSpPr>
            <a:spLocks noGrp="1"/>
          </p:cNvSpPr>
          <p:nvPr>
            <p:ph type="sldNum" sz="quarter" idx="12"/>
          </p:nvPr>
        </p:nvSpPr>
        <p:spPr/>
        <p:txBody>
          <a:bodyPr/>
          <a:lstStyle>
            <a:lvl1pPr>
              <a:defRPr/>
            </a:lvl1pPr>
          </a:lstStyle>
          <a:p>
            <a:pPr>
              <a:defRPr/>
            </a:pPr>
            <a:fld id="{3D8EEA51-5186-4570-95DA-6CACBF291BCA}" type="slidenum">
              <a:rPr lang="zh-CN" altLang="en-US"/>
              <a:pPr>
                <a:defRPr/>
              </a:pPr>
              <a:t>‹#›</a:t>
            </a:fld>
            <a:endParaRPr lang="zh-CN" altLang="en-US"/>
          </a:p>
        </p:txBody>
      </p:sp>
    </p:spTree>
    <p:extLst>
      <p:ext uri="{BB962C8B-B14F-4D97-AF65-F5344CB8AC3E}">
        <p14:creationId xmlns:p14="http://schemas.microsoft.com/office/powerpoint/2010/main" val="83572996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Click to edit Master title style</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7" name="日期占位符 3">
            <a:extLst>
              <a:ext uri="{FF2B5EF4-FFF2-40B4-BE49-F238E27FC236}">
                <a16:creationId xmlns:a16="http://schemas.microsoft.com/office/drawing/2014/main" id="{AE7AE504-0E71-4E26-8739-3A9BF87139D8}"/>
              </a:ext>
            </a:extLst>
          </p:cNvPr>
          <p:cNvSpPr>
            <a:spLocks noGrp="1"/>
          </p:cNvSpPr>
          <p:nvPr>
            <p:ph type="dt" sz="half" idx="10"/>
          </p:nvPr>
        </p:nvSpPr>
        <p:spPr/>
        <p:txBody>
          <a:bodyPr/>
          <a:lstStyle>
            <a:lvl1pPr>
              <a:defRPr/>
            </a:lvl1pPr>
          </a:lstStyle>
          <a:p>
            <a:pPr>
              <a:defRPr/>
            </a:pPr>
            <a:fld id="{8E7DD67C-AE98-4E8A-8A7D-E0AE3A269BD6}" type="datetimeFigureOut">
              <a:rPr lang="zh-CN" altLang="en-US"/>
              <a:pPr>
                <a:defRPr/>
              </a:pPr>
              <a:t>2022/9/25</a:t>
            </a:fld>
            <a:endParaRPr lang="zh-CN" altLang="en-US"/>
          </a:p>
        </p:txBody>
      </p:sp>
      <p:sp>
        <p:nvSpPr>
          <p:cNvPr id="8" name="页脚占位符 4">
            <a:extLst>
              <a:ext uri="{FF2B5EF4-FFF2-40B4-BE49-F238E27FC236}">
                <a16:creationId xmlns:a16="http://schemas.microsoft.com/office/drawing/2014/main" id="{5B43744D-10D8-45C1-A30C-81EA197A9CCD}"/>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0F25868F-23D7-4852-8EC2-585FFFAFC8A1}"/>
              </a:ext>
            </a:extLst>
          </p:cNvPr>
          <p:cNvSpPr>
            <a:spLocks noGrp="1"/>
          </p:cNvSpPr>
          <p:nvPr>
            <p:ph type="sldNum" sz="quarter" idx="12"/>
          </p:nvPr>
        </p:nvSpPr>
        <p:spPr/>
        <p:txBody>
          <a:bodyPr/>
          <a:lstStyle>
            <a:lvl1pPr>
              <a:defRPr/>
            </a:lvl1pPr>
          </a:lstStyle>
          <a:p>
            <a:pPr>
              <a:defRPr/>
            </a:pPr>
            <a:fld id="{5FF540C2-4D01-469D-9BA9-543F6EC54B9D}" type="slidenum">
              <a:rPr lang="zh-CN" altLang="en-US"/>
              <a:pPr>
                <a:defRPr/>
              </a:pPr>
              <a:t>‹#›</a:t>
            </a:fld>
            <a:endParaRPr lang="zh-CN" altLang="en-US"/>
          </a:p>
        </p:txBody>
      </p:sp>
    </p:spTree>
    <p:extLst>
      <p:ext uri="{BB962C8B-B14F-4D97-AF65-F5344CB8AC3E}">
        <p14:creationId xmlns:p14="http://schemas.microsoft.com/office/powerpoint/2010/main" val="296423639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Click to edit Master title style</a:t>
            </a:r>
          </a:p>
        </p:txBody>
      </p:sp>
      <p:sp>
        <p:nvSpPr>
          <p:cNvPr id="3" name="日期占位符 3">
            <a:extLst>
              <a:ext uri="{FF2B5EF4-FFF2-40B4-BE49-F238E27FC236}">
                <a16:creationId xmlns:a16="http://schemas.microsoft.com/office/drawing/2014/main" id="{03583992-42E2-4B90-A113-7F6350DFAC34}"/>
              </a:ext>
            </a:extLst>
          </p:cNvPr>
          <p:cNvSpPr>
            <a:spLocks noGrp="1"/>
          </p:cNvSpPr>
          <p:nvPr>
            <p:ph type="dt" sz="half" idx="10"/>
          </p:nvPr>
        </p:nvSpPr>
        <p:spPr/>
        <p:txBody>
          <a:bodyPr/>
          <a:lstStyle>
            <a:lvl1pPr>
              <a:defRPr/>
            </a:lvl1pPr>
          </a:lstStyle>
          <a:p>
            <a:pPr>
              <a:defRPr/>
            </a:pPr>
            <a:fld id="{2E461885-4DAD-457A-9DB8-EEE30299B52F}" type="datetimeFigureOut">
              <a:rPr lang="zh-CN" altLang="en-US"/>
              <a:pPr>
                <a:defRPr/>
              </a:pPr>
              <a:t>2022/9/25</a:t>
            </a:fld>
            <a:endParaRPr lang="zh-CN" altLang="en-US"/>
          </a:p>
        </p:txBody>
      </p:sp>
      <p:sp>
        <p:nvSpPr>
          <p:cNvPr id="4" name="页脚占位符 4">
            <a:extLst>
              <a:ext uri="{FF2B5EF4-FFF2-40B4-BE49-F238E27FC236}">
                <a16:creationId xmlns:a16="http://schemas.microsoft.com/office/drawing/2014/main" id="{5BBD7ADE-ACAD-411C-A5FB-5A530B13DB88}"/>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E09B69B9-04FC-4EF3-9800-59D959D9471E}"/>
              </a:ext>
            </a:extLst>
          </p:cNvPr>
          <p:cNvSpPr>
            <a:spLocks noGrp="1"/>
          </p:cNvSpPr>
          <p:nvPr>
            <p:ph type="sldNum" sz="quarter" idx="12"/>
          </p:nvPr>
        </p:nvSpPr>
        <p:spPr/>
        <p:txBody>
          <a:bodyPr/>
          <a:lstStyle>
            <a:lvl1pPr>
              <a:defRPr/>
            </a:lvl1pPr>
          </a:lstStyle>
          <a:p>
            <a:pPr>
              <a:defRPr/>
            </a:pPr>
            <a:fld id="{7B43EE32-0B53-4ADB-AE2A-93689E7386F8}" type="slidenum">
              <a:rPr lang="zh-CN" altLang="en-US"/>
              <a:pPr>
                <a:defRPr/>
              </a:pPr>
              <a:t>‹#›</a:t>
            </a:fld>
            <a:endParaRPr lang="zh-CN" altLang="en-US"/>
          </a:p>
        </p:txBody>
      </p:sp>
    </p:spTree>
    <p:extLst>
      <p:ext uri="{BB962C8B-B14F-4D97-AF65-F5344CB8AC3E}">
        <p14:creationId xmlns:p14="http://schemas.microsoft.com/office/powerpoint/2010/main" val="576279687"/>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8E5EC4D5-18F2-4761-89AE-45EB6CC8A23B}"/>
              </a:ext>
            </a:extLst>
          </p:cNvPr>
          <p:cNvSpPr>
            <a:spLocks noGrp="1"/>
          </p:cNvSpPr>
          <p:nvPr>
            <p:ph type="dt" sz="half" idx="10"/>
          </p:nvPr>
        </p:nvSpPr>
        <p:spPr/>
        <p:txBody>
          <a:bodyPr/>
          <a:lstStyle>
            <a:lvl1pPr>
              <a:defRPr/>
            </a:lvl1pPr>
          </a:lstStyle>
          <a:p>
            <a:pPr>
              <a:defRPr/>
            </a:pPr>
            <a:fld id="{6E237691-8C9E-4ABA-B4AC-7C7464041645}" type="datetimeFigureOut">
              <a:rPr lang="zh-CN" altLang="en-US"/>
              <a:pPr>
                <a:defRPr/>
              </a:pPr>
              <a:t>2022/9/25</a:t>
            </a:fld>
            <a:endParaRPr lang="zh-CN" altLang="en-US"/>
          </a:p>
        </p:txBody>
      </p:sp>
      <p:sp>
        <p:nvSpPr>
          <p:cNvPr id="3" name="页脚占位符 4">
            <a:extLst>
              <a:ext uri="{FF2B5EF4-FFF2-40B4-BE49-F238E27FC236}">
                <a16:creationId xmlns:a16="http://schemas.microsoft.com/office/drawing/2014/main" id="{19DAEBD5-F262-4E7C-9E58-DFDA9590DBBE}"/>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D85F831A-7903-4619-81F4-222E622BB79A}"/>
              </a:ext>
            </a:extLst>
          </p:cNvPr>
          <p:cNvSpPr>
            <a:spLocks noGrp="1"/>
          </p:cNvSpPr>
          <p:nvPr>
            <p:ph type="sldNum" sz="quarter" idx="12"/>
          </p:nvPr>
        </p:nvSpPr>
        <p:spPr/>
        <p:txBody>
          <a:bodyPr/>
          <a:lstStyle>
            <a:lvl1pPr>
              <a:defRPr/>
            </a:lvl1pPr>
          </a:lstStyle>
          <a:p>
            <a:pPr>
              <a:defRPr/>
            </a:pPr>
            <a:fld id="{711BA044-696D-4F34-929B-7A5ADFF0CB33}" type="slidenum">
              <a:rPr lang="zh-CN" altLang="en-US"/>
              <a:pPr>
                <a:defRPr/>
              </a:pPr>
              <a:t>‹#›</a:t>
            </a:fld>
            <a:endParaRPr lang="zh-CN" altLang="en-US"/>
          </a:p>
        </p:txBody>
      </p:sp>
    </p:spTree>
    <p:extLst>
      <p:ext uri="{BB962C8B-B14F-4D97-AF65-F5344CB8AC3E}">
        <p14:creationId xmlns:p14="http://schemas.microsoft.com/office/powerpoint/2010/main" val="35267225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a:extLst>
              <a:ext uri="{FF2B5EF4-FFF2-40B4-BE49-F238E27FC236}">
                <a16:creationId xmlns:a16="http://schemas.microsoft.com/office/drawing/2014/main" id="{E5C7AC50-3A63-4DED-94AD-7E43950A23DE}"/>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id="{45E202DD-8FA2-421D-AE03-A40849EC00D7}"/>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id="{82B12C85-583C-4E22-A637-705A8630ED3F}"/>
              </a:ext>
            </a:extLst>
          </p:cNvPr>
          <p:cNvSpPr>
            <a:spLocks noGrp="1"/>
          </p:cNvSpPr>
          <p:nvPr>
            <p:ph type="sldNum" sz="quarter" idx="12"/>
          </p:nvPr>
        </p:nvSpPr>
        <p:spPr/>
        <p:txBody>
          <a:bodyPr/>
          <a:lstStyle>
            <a:lvl1pPr>
              <a:defRPr/>
            </a:lvl1pPr>
          </a:lstStyle>
          <a:p>
            <a:pPr>
              <a:defRPr/>
            </a:pPr>
            <a:fld id="{9D657247-4DAE-4473-BEE0-539C4BED45C7}" type="slidenum">
              <a:rPr lang="el-GR" altLang="en-US"/>
              <a:pPr>
                <a:defRPr/>
              </a:pPr>
              <a:t>‹#›</a:t>
            </a:fld>
            <a:endParaRPr lang="el-GR" altLang="en-US"/>
          </a:p>
        </p:txBody>
      </p:sp>
    </p:spTree>
    <p:extLst>
      <p:ext uri="{BB962C8B-B14F-4D97-AF65-F5344CB8AC3E}">
        <p14:creationId xmlns:p14="http://schemas.microsoft.com/office/powerpoint/2010/main" val="792732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直接连接符 7" hidden="1">
            <a:extLst>
              <a:ext uri="{FF2B5EF4-FFF2-40B4-BE49-F238E27FC236}">
                <a16:creationId xmlns:a16="http://schemas.microsoft.com/office/drawing/2014/main" id="{64C7D0AF-DCCC-4AF8-94DA-60F690C09AD2}"/>
              </a:ext>
            </a:extLst>
          </p:cNvPr>
          <p:cNvCxnSpPr/>
          <p:nvPr userDrawn="1"/>
        </p:nvCxnSpPr>
        <p:spPr>
          <a:xfrm>
            <a:off x="742950" y="434975"/>
            <a:ext cx="0" cy="139065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646747" y="127000"/>
            <a:ext cx="4165200" cy="1600200"/>
          </a:xfrm>
        </p:spPr>
        <p:txBody>
          <a:bodyPr>
            <a:normAutofit/>
          </a:bodyPr>
          <a:lstStyle>
            <a:lvl1pPr>
              <a:defRPr sz="2400" b="1">
                <a:effectLst>
                  <a:outerShdw blurRad="38100" dist="38100" dir="2700000" algn="tl">
                    <a:srgbClr val="000000">
                      <a:alpha val="43137"/>
                    </a:srgbClr>
                  </a:outerShdw>
                </a:effectLst>
              </a:defRPr>
            </a:lvl1pPr>
          </a:lstStyle>
          <a:p>
            <a:r>
              <a:rPr lang="zh-CN" altLang="en-US" dirty="0">
                <a:sym typeface="+mn-ea"/>
              </a:rPr>
              <a:t>Click to edit Master title style</a:t>
            </a:r>
          </a:p>
        </p:txBody>
      </p:sp>
      <p:sp>
        <p:nvSpPr>
          <p:cNvPr id="3" name="图片占位符 2"/>
          <p:cNvSpPr>
            <a:spLocks noGrp="1" noChangeAspect="1"/>
          </p:cNvSpPr>
          <p:nvPr>
            <p:ph type="pic" idx="1"/>
          </p:nvPr>
        </p:nvSpPr>
        <p:spPr>
          <a:xfrm>
            <a:off x="5184000" y="766354"/>
            <a:ext cx="5817375" cy="5094446"/>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Click to edit Master text styles</a:t>
            </a:r>
          </a:p>
        </p:txBody>
      </p:sp>
      <p:sp>
        <p:nvSpPr>
          <p:cNvPr id="6" name="日期占位符 4">
            <a:extLst>
              <a:ext uri="{FF2B5EF4-FFF2-40B4-BE49-F238E27FC236}">
                <a16:creationId xmlns:a16="http://schemas.microsoft.com/office/drawing/2014/main" id="{7532FA74-5C34-42FF-BF98-17375B8D8B5C}"/>
              </a:ext>
            </a:extLst>
          </p:cNvPr>
          <p:cNvSpPr>
            <a:spLocks noGrp="1"/>
          </p:cNvSpPr>
          <p:nvPr>
            <p:ph type="dt" sz="half" idx="10"/>
          </p:nvPr>
        </p:nvSpPr>
        <p:spPr/>
        <p:txBody>
          <a:bodyPr/>
          <a:lstStyle>
            <a:lvl1pPr>
              <a:defRPr/>
            </a:lvl1pPr>
          </a:lstStyle>
          <a:p>
            <a:pPr>
              <a:defRPr/>
            </a:pPr>
            <a:fld id="{848A0869-9854-4197-8A21-B57C0CC57FDD}" type="datetimeFigureOut">
              <a:rPr lang="zh-CN" altLang="en-US"/>
              <a:pPr>
                <a:defRPr/>
              </a:pPr>
              <a:t>2022/9/25</a:t>
            </a:fld>
            <a:endParaRPr lang="zh-CN" altLang="en-US" dirty="0"/>
          </a:p>
        </p:txBody>
      </p:sp>
      <p:sp>
        <p:nvSpPr>
          <p:cNvPr id="7" name="页脚占位符 5">
            <a:extLst>
              <a:ext uri="{FF2B5EF4-FFF2-40B4-BE49-F238E27FC236}">
                <a16:creationId xmlns:a16="http://schemas.microsoft.com/office/drawing/2014/main" id="{0F540737-C4D9-4D86-8A23-91F5BD8F8694}"/>
              </a:ext>
            </a:extLst>
          </p:cNvPr>
          <p:cNvSpPr>
            <a:spLocks noGrp="1"/>
          </p:cNvSpPr>
          <p:nvPr>
            <p:ph type="ftr" sz="quarter" idx="11"/>
          </p:nvPr>
        </p:nvSpPr>
        <p:spPr/>
        <p:txBody>
          <a:bodyPr/>
          <a:lstStyle>
            <a:lvl1pPr>
              <a:defRPr/>
            </a:lvl1pPr>
          </a:lstStyle>
          <a:p>
            <a:pPr>
              <a:defRPr/>
            </a:pPr>
            <a:endParaRPr lang="zh-CN" altLang="en-US"/>
          </a:p>
        </p:txBody>
      </p:sp>
      <p:sp>
        <p:nvSpPr>
          <p:cNvPr id="8" name="灯片编号占位符 6">
            <a:extLst>
              <a:ext uri="{FF2B5EF4-FFF2-40B4-BE49-F238E27FC236}">
                <a16:creationId xmlns:a16="http://schemas.microsoft.com/office/drawing/2014/main" id="{168B9B83-9D15-4693-8F4D-011E6592AB1A}"/>
              </a:ext>
            </a:extLst>
          </p:cNvPr>
          <p:cNvSpPr>
            <a:spLocks noGrp="1"/>
          </p:cNvSpPr>
          <p:nvPr>
            <p:ph type="sldNum" sz="quarter" idx="12"/>
          </p:nvPr>
        </p:nvSpPr>
        <p:spPr/>
        <p:txBody>
          <a:bodyPr/>
          <a:lstStyle>
            <a:lvl1pPr>
              <a:defRPr/>
            </a:lvl1pPr>
          </a:lstStyle>
          <a:p>
            <a:pPr>
              <a:defRPr/>
            </a:pPr>
            <a:fld id="{2AE8506F-B13A-4B75-A05B-C190953CF531}" type="slidenum">
              <a:rPr lang="zh-CN" altLang="en-US"/>
              <a:pPr>
                <a:defRPr/>
              </a:pPr>
              <a:t>‹#›</a:t>
            </a:fld>
            <a:endParaRPr lang="zh-CN" altLang="en-US"/>
          </a:p>
        </p:txBody>
      </p:sp>
    </p:spTree>
    <p:extLst>
      <p:ext uri="{BB962C8B-B14F-4D97-AF65-F5344CB8AC3E}">
        <p14:creationId xmlns:p14="http://schemas.microsoft.com/office/powerpoint/2010/main" val="264857832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Click to edit Master title style</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日期占位符 3">
            <a:extLst>
              <a:ext uri="{FF2B5EF4-FFF2-40B4-BE49-F238E27FC236}">
                <a16:creationId xmlns:a16="http://schemas.microsoft.com/office/drawing/2014/main" id="{4D614D54-4C1D-4338-8067-F8509EFB6221}"/>
              </a:ext>
            </a:extLst>
          </p:cNvPr>
          <p:cNvSpPr>
            <a:spLocks noGrp="1"/>
          </p:cNvSpPr>
          <p:nvPr>
            <p:ph type="dt" sz="half" idx="10"/>
          </p:nvPr>
        </p:nvSpPr>
        <p:spPr/>
        <p:txBody>
          <a:bodyPr/>
          <a:lstStyle>
            <a:lvl1pPr>
              <a:defRPr/>
            </a:lvl1pPr>
          </a:lstStyle>
          <a:p>
            <a:pPr>
              <a:defRPr/>
            </a:pPr>
            <a:fld id="{3A9EA0C8-CDAA-484E-987C-84DECE87A2A5}" type="datetimeFigureOut">
              <a:rPr lang="zh-CN" altLang="en-US"/>
              <a:pPr>
                <a:defRPr/>
              </a:pPr>
              <a:t>2022/9/25</a:t>
            </a:fld>
            <a:endParaRPr lang="zh-CN" altLang="en-US"/>
          </a:p>
        </p:txBody>
      </p:sp>
      <p:sp>
        <p:nvSpPr>
          <p:cNvPr id="5" name="页脚占位符 4">
            <a:extLst>
              <a:ext uri="{FF2B5EF4-FFF2-40B4-BE49-F238E27FC236}">
                <a16:creationId xmlns:a16="http://schemas.microsoft.com/office/drawing/2014/main" id="{A92AC740-A91C-4464-99EA-E3CCEA50529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FED18CC4-8B18-47E2-8093-1C5C04515897}"/>
              </a:ext>
            </a:extLst>
          </p:cNvPr>
          <p:cNvSpPr>
            <a:spLocks noGrp="1"/>
          </p:cNvSpPr>
          <p:nvPr>
            <p:ph type="sldNum" sz="quarter" idx="12"/>
          </p:nvPr>
        </p:nvSpPr>
        <p:spPr/>
        <p:txBody>
          <a:bodyPr/>
          <a:lstStyle>
            <a:lvl1pPr>
              <a:defRPr/>
            </a:lvl1pPr>
          </a:lstStyle>
          <a:p>
            <a:pPr>
              <a:defRPr/>
            </a:pPr>
            <a:fld id="{AA22E57F-ED7D-4A62-99F6-CFC87294D4F8}" type="slidenum">
              <a:rPr lang="zh-CN" altLang="en-US"/>
              <a:pPr>
                <a:defRPr/>
              </a:pPr>
              <a:t>‹#›</a:t>
            </a:fld>
            <a:endParaRPr lang="zh-CN" altLang="en-US"/>
          </a:p>
        </p:txBody>
      </p:sp>
    </p:spTree>
    <p:extLst>
      <p:ext uri="{BB962C8B-B14F-4D97-AF65-F5344CB8AC3E}">
        <p14:creationId xmlns:p14="http://schemas.microsoft.com/office/powerpoint/2010/main" val="153890910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838200" y="551543"/>
            <a:ext cx="10515600" cy="5558971"/>
          </a:xfrm>
        </p:spPr>
        <p:txBody>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3" name="日期占位符 3">
            <a:extLst>
              <a:ext uri="{FF2B5EF4-FFF2-40B4-BE49-F238E27FC236}">
                <a16:creationId xmlns:a16="http://schemas.microsoft.com/office/drawing/2014/main" id="{0E86A94A-DC59-4F9E-9A07-3999C5B9F2EC}"/>
              </a:ext>
            </a:extLst>
          </p:cNvPr>
          <p:cNvSpPr>
            <a:spLocks noGrp="1"/>
          </p:cNvSpPr>
          <p:nvPr>
            <p:ph type="dt" sz="half" idx="14"/>
          </p:nvPr>
        </p:nvSpPr>
        <p:spPr/>
        <p:txBody>
          <a:bodyPr/>
          <a:lstStyle>
            <a:lvl1pPr>
              <a:defRPr/>
            </a:lvl1pPr>
          </a:lstStyle>
          <a:p>
            <a:pPr>
              <a:defRPr/>
            </a:pPr>
            <a:fld id="{3183A23E-5039-401C-A20A-EE0C8F41D0D4}" type="datetimeFigureOut">
              <a:rPr lang="zh-CN" altLang="en-US"/>
              <a:pPr>
                <a:defRPr/>
              </a:pPr>
              <a:t>2022/9/25</a:t>
            </a:fld>
            <a:endParaRPr lang="zh-CN" altLang="en-US"/>
          </a:p>
        </p:txBody>
      </p:sp>
      <p:sp>
        <p:nvSpPr>
          <p:cNvPr id="4" name="页脚占位符 4">
            <a:extLst>
              <a:ext uri="{FF2B5EF4-FFF2-40B4-BE49-F238E27FC236}">
                <a16:creationId xmlns:a16="http://schemas.microsoft.com/office/drawing/2014/main" id="{2D191992-3DD1-42C5-A67B-38F687134697}"/>
              </a:ext>
            </a:extLst>
          </p:cNvPr>
          <p:cNvSpPr>
            <a:spLocks noGrp="1"/>
          </p:cNvSpPr>
          <p:nvPr>
            <p:ph type="ftr" sz="quarter" idx="15"/>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943E3C85-D04D-4472-BDB8-D37D5DA94FD2}"/>
              </a:ext>
            </a:extLst>
          </p:cNvPr>
          <p:cNvSpPr>
            <a:spLocks noGrp="1"/>
          </p:cNvSpPr>
          <p:nvPr>
            <p:ph type="sldNum" sz="quarter" idx="16"/>
          </p:nvPr>
        </p:nvSpPr>
        <p:spPr/>
        <p:txBody>
          <a:bodyPr/>
          <a:lstStyle>
            <a:lvl1pPr>
              <a:defRPr/>
            </a:lvl1pPr>
          </a:lstStyle>
          <a:p>
            <a:pPr>
              <a:defRPr/>
            </a:pPr>
            <a:fld id="{CEC3AF8E-63CF-4186-91C0-8CC9E1E885C4}" type="slidenum">
              <a:rPr lang="zh-CN" altLang="en-US"/>
              <a:pPr>
                <a:defRPr/>
              </a:pPr>
              <a:t>‹#›</a:t>
            </a:fld>
            <a:endParaRPr lang="zh-CN" altLang="en-US"/>
          </a:p>
        </p:txBody>
      </p:sp>
    </p:spTree>
    <p:extLst>
      <p:ext uri="{BB962C8B-B14F-4D97-AF65-F5344CB8AC3E}">
        <p14:creationId xmlns:p14="http://schemas.microsoft.com/office/powerpoint/2010/main" val="96806090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99C5B52D-F887-4B7F-A276-B7B6709C4E51}"/>
              </a:ext>
            </a:extLst>
          </p:cNvPr>
          <p:cNvSpPr>
            <a:spLocks noGrp="1"/>
          </p:cNvSpPr>
          <p:nvPr>
            <p:ph type="dt" sz="half" idx="10"/>
          </p:nvPr>
        </p:nvSpPr>
        <p:spPr/>
        <p:txBody>
          <a:bodyPr/>
          <a:lstStyle>
            <a:lvl1pPr>
              <a:defRPr/>
            </a:lvl1pPr>
          </a:lstStyle>
          <a:p>
            <a:pPr>
              <a:defRPr/>
            </a:pPr>
            <a:endParaRPr lang="el-GR"/>
          </a:p>
        </p:txBody>
      </p:sp>
      <p:sp>
        <p:nvSpPr>
          <p:cNvPr id="5" name="Footer Placeholder 4">
            <a:extLst>
              <a:ext uri="{FF2B5EF4-FFF2-40B4-BE49-F238E27FC236}">
                <a16:creationId xmlns:a16="http://schemas.microsoft.com/office/drawing/2014/main" id="{9BF6BCCA-93EB-427B-97ED-E78491B7532D}"/>
              </a:ext>
            </a:extLst>
          </p:cNvPr>
          <p:cNvSpPr>
            <a:spLocks noGrp="1"/>
          </p:cNvSpPr>
          <p:nvPr>
            <p:ph type="ftr" sz="quarter" idx="11"/>
          </p:nvPr>
        </p:nvSpPr>
        <p:spPr/>
        <p:txBody>
          <a:bodyPr/>
          <a:lstStyle>
            <a:lvl1pPr>
              <a:defRPr/>
            </a:lvl1pPr>
          </a:lstStyle>
          <a:p>
            <a:pPr>
              <a:defRPr/>
            </a:pPr>
            <a:endParaRPr lang="el-GR"/>
          </a:p>
        </p:txBody>
      </p:sp>
      <p:sp>
        <p:nvSpPr>
          <p:cNvPr id="6" name="Slide Number Placeholder 5">
            <a:extLst>
              <a:ext uri="{FF2B5EF4-FFF2-40B4-BE49-F238E27FC236}">
                <a16:creationId xmlns:a16="http://schemas.microsoft.com/office/drawing/2014/main" id="{9ED5740D-B5A9-4760-A574-9E7BFBC337C9}"/>
              </a:ext>
            </a:extLst>
          </p:cNvPr>
          <p:cNvSpPr>
            <a:spLocks noGrp="1"/>
          </p:cNvSpPr>
          <p:nvPr>
            <p:ph type="sldNum" sz="quarter" idx="12"/>
          </p:nvPr>
        </p:nvSpPr>
        <p:spPr/>
        <p:txBody>
          <a:bodyPr/>
          <a:lstStyle>
            <a:lvl1pPr>
              <a:defRPr/>
            </a:lvl1pPr>
          </a:lstStyle>
          <a:p>
            <a:pPr>
              <a:defRPr/>
            </a:pPr>
            <a:fld id="{C546FAEC-0585-4DD9-B654-8879E7FB6AD2}" type="slidenum">
              <a:rPr lang="el-GR" altLang="en-US"/>
              <a:pPr>
                <a:defRPr/>
              </a:pPr>
              <a:t>‹#›</a:t>
            </a:fld>
            <a:endParaRPr lang="el-GR" altLang="en-US"/>
          </a:p>
        </p:txBody>
      </p:sp>
    </p:spTree>
    <p:extLst>
      <p:ext uri="{BB962C8B-B14F-4D97-AF65-F5344CB8AC3E}">
        <p14:creationId xmlns:p14="http://schemas.microsoft.com/office/powerpoint/2010/main" val="52570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3">
            <a:extLst>
              <a:ext uri="{FF2B5EF4-FFF2-40B4-BE49-F238E27FC236}">
                <a16:creationId xmlns:a16="http://schemas.microsoft.com/office/drawing/2014/main" id="{9B135D9D-2949-47EE-BADE-4779090D3D58}"/>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id="{5AC47822-8B1D-4EAE-A4E5-9DADB758C887}"/>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id="{85F0EDC6-044B-411A-B073-1516EAD2DF00}"/>
              </a:ext>
            </a:extLst>
          </p:cNvPr>
          <p:cNvSpPr>
            <a:spLocks noGrp="1"/>
          </p:cNvSpPr>
          <p:nvPr>
            <p:ph type="sldNum" sz="quarter" idx="12"/>
          </p:nvPr>
        </p:nvSpPr>
        <p:spPr/>
        <p:txBody>
          <a:bodyPr/>
          <a:lstStyle>
            <a:lvl1pPr>
              <a:defRPr/>
            </a:lvl1pPr>
          </a:lstStyle>
          <a:p>
            <a:pPr>
              <a:defRPr/>
            </a:pPr>
            <a:fld id="{CCC60B74-C6EA-40C5-B285-EAC2283308F6}" type="slidenum">
              <a:rPr lang="el-GR" altLang="en-US"/>
              <a:pPr>
                <a:defRPr/>
              </a:pPr>
              <a:t>‹#›</a:t>
            </a:fld>
            <a:endParaRPr lang="el-GR" altLang="en-US"/>
          </a:p>
        </p:txBody>
      </p:sp>
    </p:spTree>
    <p:extLst>
      <p:ext uri="{BB962C8B-B14F-4D97-AF65-F5344CB8AC3E}">
        <p14:creationId xmlns:p14="http://schemas.microsoft.com/office/powerpoint/2010/main" val="406492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a:extLst>
              <a:ext uri="{FF2B5EF4-FFF2-40B4-BE49-F238E27FC236}">
                <a16:creationId xmlns:a16="http://schemas.microsoft.com/office/drawing/2014/main" id="{BE2CAF8A-F0E8-4370-A021-18307794375B}"/>
              </a:ext>
            </a:extLst>
          </p:cNvPr>
          <p:cNvSpPr>
            <a:spLocks noGrp="1"/>
          </p:cNvSpPr>
          <p:nvPr>
            <p:ph type="dt" sz="half" idx="10"/>
          </p:nvPr>
        </p:nvSpPr>
        <p:spPr/>
        <p:txBody>
          <a:bodyPr/>
          <a:lstStyle>
            <a:lvl1pPr>
              <a:defRPr/>
            </a:lvl1pPr>
          </a:lstStyle>
          <a:p>
            <a:pPr>
              <a:defRPr/>
            </a:pPr>
            <a:endParaRPr lang="el-GR"/>
          </a:p>
        </p:txBody>
      </p:sp>
      <p:sp>
        <p:nvSpPr>
          <p:cNvPr id="8" name="Footer Placeholder 4">
            <a:extLst>
              <a:ext uri="{FF2B5EF4-FFF2-40B4-BE49-F238E27FC236}">
                <a16:creationId xmlns:a16="http://schemas.microsoft.com/office/drawing/2014/main" id="{FEC552D4-5EA2-4693-85E4-B480C408B104}"/>
              </a:ext>
            </a:extLst>
          </p:cNvPr>
          <p:cNvSpPr>
            <a:spLocks noGrp="1"/>
          </p:cNvSpPr>
          <p:nvPr>
            <p:ph type="ftr" sz="quarter" idx="11"/>
          </p:nvPr>
        </p:nvSpPr>
        <p:spPr/>
        <p:txBody>
          <a:bodyPr/>
          <a:lstStyle>
            <a:lvl1pPr>
              <a:defRPr/>
            </a:lvl1pPr>
          </a:lstStyle>
          <a:p>
            <a:pPr>
              <a:defRPr/>
            </a:pPr>
            <a:endParaRPr lang="el-GR"/>
          </a:p>
        </p:txBody>
      </p:sp>
      <p:sp>
        <p:nvSpPr>
          <p:cNvPr id="9" name="Slide Number Placeholder 5">
            <a:extLst>
              <a:ext uri="{FF2B5EF4-FFF2-40B4-BE49-F238E27FC236}">
                <a16:creationId xmlns:a16="http://schemas.microsoft.com/office/drawing/2014/main" id="{0F49599A-7304-4BC4-BF28-A08D46E2DEAA}"/>
              </a:ext>
            </a:extLst>
          </p:cNvPr>
          <p:cNvSpPr>
            <a:spLocks noGrp="1"/>
          </p:cNvSpPr>
          <p:nvPr>
            <p:ph type="sldNum" sz="quarter" idx="12"/>
          </p:nvPr>
        </p:nvSpPr>
        <p:spPr/>
        <p:txBody>
          <a:bodyPr/>
          <a:lstStyle>
            <a:lvl1pPr>
              <a:defRPr/>
            </a:lvl1pPr>
          </a:lstStyle>
          <a:p>
            <a:pPr>
              <a:defRPr/>
            </a:pPr>
            <a:fld id="{1C7A3CB5-0D1D-4B25-946E-EA7C567F9DE0}" type="slidenum">
              <a:rPr lang="el-GR" altLang="en-US"/>
              <a:pPr>
                <a:defRPr/>
              </a:pPr>
              <a:t>‹#›</a:t>
            </a:fld>
            <a:endParaRPr lang="el-GR" altLang="en-US"/>
          </a:p>
        </p:txBody>
      </p:sp>
    </p:spTree>
    <p:extLst>
      <p:ext uri="{BB962C8B-B14F-4D97-AF65-F5344CB8AC3E}">
        <p14:creationId xmlns:p14="http://schemas.microsoft.com/office/powerpoint/2010/main" val="61359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3">
            <a:extLst>
              <a:ext uri="{FF2B5EF4-FFF2-40B4-BE49-F238E27FC236}">
                <a16:creationId xmlns:a16="http://schemas.microsoft.com/office/drawing/2014/main" id="{0D09C3B8-B2AE-41CC-8DDB-9FBDF3E2C83E}"/>
              </a:ext>
            </a:extLst>
          </p:cNvPr>
          <p:cNvSpPr>
            <a:spLocks noGrp="1"/>
          </p:cNvSpPr>
          <p:nvPr>
            <p:ph type="dt" sz="half" idx="10"/>
          </p:nvPr>
        </p:nvSpPr>
        <p:spPr/>
        <p:txBody>
          <a:bodyPr/>
          <a:lstStyle>
            <a:lvl1pPr>
              <a:defRPr/>
            </a:lvl1pPr>
          </a:lstStyle>
          <a:p>
            <a:pPr>
              <a:defRPr/>
            </a:pPr>
            <a:endParaRPr lang="el-GR"/>
          </a:p>
        </p:txBody>
      </p:sp>
      <p:sp>
        <p:nvSpPr>
          <p:cNvPr id="4" name="Footer Placeholder 4">
            <a:extLst>
              <a:ext uri="{FF2B5EF4-FFF2-40B4-BE49-F238E27FC236}">
                <a16:creationId xmlns:a16="http://schemas.microsoft.com/office/drawing/2014/main" id="{B48FEF5C-1FFE-48C0-9B9D-17DF9596725F}"/>
              </a:ext>
            </a:extLst>
          </p:cNvPr>
          <p:cNvSpPr>
            <a:spLocks noGrp="1"/>
          </p:cNvSpPr>
          <p:nvPr>
            <p:ph type="ftr" sz="quarter" idx="11"/>
          </p:nvPr>
        </p:nvSpPr>
        <p:spPr/>
        <p:txBody>
          <a:bodyPr/>
          <a:lstStyle>
            <a:lvl1pPr>
              <a:defRPr/>
            </a:lvl1pPr>
          </a:lstStyle>
          <a:p>
            <a:pPr>
              <a:defRPr/>
            </a:pPr>
            <a:endParaRPr lang="el-GR"/>
          </a:p>
        </p:txBody>
      </p:sp>
      <p:sp>
        <p:nvSpPr>
          <p:cNvPr id="5" name="Slide Number Placeholder 5">
            <a:extLst>
              <a:ext uri="{FF2B5EF4-FFF2-40B4-BE49-F238E27FC236}">
                <a16:creationId xmlns:a16="http://schemas.microsoft.com/office/drawing/2014/main" id="{CCB33C61-31D6-4A1C-8155-A1868265CEA0}"/>
              </a:ext>
            </a:extLst>
          </p:cNvPr>
          <p:cNvSpPr>
            <a:spLocks noGrp="1"/>
          </p:cNvSpPr>
          <p:nvPr>
            <p:ph type="sldNum" sz="quarter" idx="12"/>
          </p:nvPr>
        </p:nvSpPr>
        <p:spPr/>
        <p:txBody>
          <a:bodyPr/>
          <a:lstStyle>
            <a:lvl1pPr>
              <a:defRPr/>
            </a:lvl1pPr>
          </a:lstStyle>
          <a:p>
            <a:pPr>
              <a:defRPr/>
            </a:pPr>
            <a:fld id="{D674E229-147C-467F-906C-C377FA8DA4D5}" type="slidenum">
              <a:rPr lang="el-GR" altLang="en-US"/>
              <a:pPr>
                <a:defRPr/>
              </a:pPr>
              <a:t>‹#›</a:t>
            </a:fld>
            <a:endParaRPr lang="el-GR" altLang="en-US"/>
          </a:p>
        </p:txBody>
      </p:sp>
    </p:spTree>
    <p:extLst>
      <p:ext uri="{BB962C8B-B14F-4D97-AF65-F5344CB8AC3E}">
        <p14:creationId xmlns:p14="http://schemas.microsoft.com/office/powerpoint/2010/main" val="196647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5B86854-42E7-4006-B7A9-FFA612F24A4B}"/>
              </a:ext>
            </a:extLst>
          </p:cNvPr>
          <p:cNvSpPr>
            <a:spLocks noGrp="1"/>
          </p:cNvSpPr>
          <p:nvPr>
            <p:ph type="dt" sz="half" idx="10"/>
          </p:nvPr>
        </p:nvSpPr>
        <p:spPr/>
        <p:txBody>
          <a:bodyPr/>
          <a:lstStyle>
            <a:lvl1pPr>
              <a:defRPr/>
            </a:lvl1pPr>
          </a:lstStyle>
          <a:p>
            <a:pPr>
              <a:defRPr/>
            </a:pPr>
            <a:endParaRPr lang="el-GR"/>
          </a:p>
        </p:txBody>
      </p:sp>
      <p:sp>
        <p:nvSpPr>
          <p:cNvPr id="3" name="Footer Placeholder 4">
            <a:extLst>
              <a:ext uri="{FF2B5EF4-FFF2-40B4-BE49-F238E27FC236}">
                <a16:creationId xmlns:a16="http://schemas.microsoft.com/office/drawing/2014/main" id="{41C6FB93-1982-4404-A231-B6D02C6A17A8}"/>
              </a:ext>
            </a:extLst>
          </p:cNvPr>
          <p:cNvSpPr>
            <a:spLocks noGrp="1"/>
          </p:cNvSpPr>
          <p:nvPr>
            <p:ph type="ftr" sz="quarter" idx="11"/>
          </p:nvPr>
        </p:nvSpPr>
        <p:spPr/>
        <p:txBody>
          <a:bodyPr/>
          <a:lstStyle>
            <a:lvl1pPr>
              <a:defRPr/>
            </a:lvl1pPr>
          </a:lstStyle>
          <a:p>
            <a:pPr>
              <a:defRPr/>
            </a:pPr>
            <a:endParaRPr lang="el-GR"/>
          </a:p>
        </p:txBody>
      </p:sp>
      <p:sp>
        <p:nvSpPr>
          <p:cNvPr id="4" name="Slide Number Placeholder 5">
            <a:extLst>
              <a:ext uri="{FF2B5EF4-FFF2-40B4-BE49-F238E27FC236}">
                <a16:creationId xmlns:a16="http://schemas.microsoft.com/office/drawing/2014/main" id="{AB4F8A6E-67F4-4D56-85C3-C48D9193E38D}"/>
              </a:ext>
            </a:extLst>
          </p:cNvPr>
          <p:cNvSpPr>
            <a:spLocks noGrp="1"/>
          </p:cNvSpPr>
          <p:nvPr>
            <p:ph type="sldNum" sz="quarter" idx="12"/>
          </p:nvPr>
        </p:nvSpPr>
        <p:spPr/>
        <p:txBody>
          <a:bodyPr/>
          <a:lstStyle>
            <a:lvl1pPr>
              <a:defRPr/>
            </a:lvl1pPr>
          </a:lstStyle>
          <a:p>
            <a:pPr>
              <a:defRPr/>
            </a:pPr>
            <a:fld id="{A2D19248-140D-4C42-909F-379D6759C958}" type="slidenum">
              <a:rPr lang="el-GR" altLang="en-US"/>
              <a:pPr>
                <a:defRPr/>
              </a:pPr>
              <a:t>‹#›</a:t>
            </a:fld>
            <a:endParaRPr lang="el-GR" altLang="en-US"/>
          </a:p>
        </p:txBody>
      </p:sp>
    </p:spTree>
    <p:extLst>
      <p:ext uri="{BB962C8B-B14F-4D97-AF65-F5344CB8AC3E}">
        <p14:creationId xmlns:p14="http://schemas.microsoft.com/office/powerpoint/2010/main" val="3379647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6C327999-02B0-422C-8A74-0D3DDE5E5ECF}"/>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id="{71854E1E-44D6-43FA-98A2-9A95D42935B1}"/>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id="{94A9B85D-7D38-471B-BE55-1DACA022B66B}"/>
              </a:ext>
            </a:extLst>
          </p:cNvPr>
          <p:cNvSpPr>
            <a:spLocks noGrp="1"/>
          </p:cNvSpPr>
          <p:nvPr>
            <p:ph type="sldNum" sz="quarter" idx="12"/>
          </p:nvPr>
        </p:nvSpPr>
        <p:spPr/>
        <p:txBody>
          <a:bodyPr/>
          <a:lstStyle>
            <a:lvl1pPr>
              <a:defRPr/>
            </a:lvl1pPr>
          </a:lstStyle>
          <a:p>
            <a:pPr>
              <a:defRPr/>
            </a:pPr>
            <a:fld id="{16A3FBCE-F2D5-4B8C-96D7-A5CCAE47DAD7}" type="slidenum">
              <a:rPr lang="el-GR" altLang="en-US"/>
              <a:pPr>
                <a:defRPr/>
              </a:pPr>
              <a:t>‹#›</a:t>
            </a:fld>
            <a:endParaRPr lang="el-GR" altLang="en-US"/>
          </a:p>
        </p:txBody>
      </p:sp>
    </p:spTree>
    <p:extLst>
      <p:ext uri="{BB962C8B-B14F-4D97-AF65-F5344CB8AC3E}">
        <p14:creationId xmlns:p14="http://schemas.microsoft.com/office/powerpoint/2010/main" val="262208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2DBB0E49-9DD3-4942-8B5C-DED5AE9B1106}"/>
              </a:ext>
            </a:extLst>
          </p:cNvPr>
          <p:cNvSpPr>
            <a:spLocks noGrp="1"/>
          </p:cNvSpPr>
          <p:nvPr>
            <p:ph type="dt" sz="half" idx="10"/>
          </p:nvPr>
        </p:nvSpPr>
        <p:spPr/>
        <p:txBody>
          <a:bodyPr/>
          <a:lstStyle>
            <a:lvl1pPr>
              <a:defRPr/>
            </a:lvl1pPr>
          </a:lstStyle>
          <a:p>
            <a:pPr>
              <a:defRPr/>
            </a:pPr>
            <a:endParaRPr lang="el-GR"/>
          </a:p>
        </p:txBody>
      </p:sp>
      <p:sp>
        <p:nvSpPr>
          <p:cNvPr id="6" name="Footer Placeholder 4">
            <a:extLst>
              <a:ext uri="{FF2B5EF4-FFF2-40B4-BE49-F238E27FC236}">
                <a16:creationId xmlns:a16="http://schemas.microsoft.com/office/drawing/2014/main" id="{A3273A47-C436-4529-9327-7A0C85466A89}"/>
              </a:ext>
            </a:extLst>
          </p:cNvPr>
          <p:cNvSpPr>
            <a:spLocks noGrp="1"/>
          </p:cNvSpPr>
          <p:nvPr>
            <p:ph type="ftr" sz="quarter" idx="11"/>
          </p:nvPr>
        </p:nvSpPr>
        <p:spPr/>
        <p:txBody>
          <a:bodyPr/>
          <a:lstStyle>
            <a:lvl1pPr>
              <a:defRPr/>
            </a:lvl1pPr>
          </a:lstStyle>
          <a:p>
            <a:pPr>
              <a:defRPr/>
            </a:pPr>
            <a:endParaRPr lang="el-GR"/>
          </a:p>
        </p:txBody>
      </p:sp>
      <p:sp>
        <p:nvSpPr>
          <p:cNvPr id="7" name="Slide Number Placeholder 5">
            <a:extLst>
              <a:ext uri="{FF2B5EF4-FFF2-40B4-BE49-F238E27FC236}">
                <a16:creationId xmlns:a16="http://schemas.microsoft.com/office/drawing/2014/main" id="{20825941-E0F6-4ACA-90BC-434B248FC99F}"/>
              </a:ext>
            </a:extLst>
          </p:cNvPr>
          <p:cNvSpPr>
            <a:spLocks noGrp="1"/>
          </p:cNvSpPr>
          <p:nvPr>
            <p:ph type="sldNum" sz="quarter" idx="12"/>
          </p:nvPr>
        </p:nvSpPr>
        <p:spPr/>
        <p:txBody>
          <a:bodyPr/>
          <a:lstStyle>
            <a:lvl1pPr>
              <a:defRPr/>
            </a:lvl1pPr>
          </a:lstStyle>
          <a:p>
            <a:pPr>
              <a:defRPr/>
            </a:pPr>
            <a:fld id="{88C5FFAE-DEBC-4308-AE69-03C8B05F10AF}" type="slidenum">
              <a:rPr lang="el-GR" altLang="en-US"/>
              <a:pPr>
                <a:defRPr/>
              </a:pPr>
              <a:t>‹#›</a:t>
            </a:fld>
            <a:endParaRPr lang="el-GR" altLang="en-US"/>
          </a:p>
        </p:txBody>
      </p:sp>
    </p:spTree>
    <p:extLst>
      <p:ext uri="{BB962C8B-B14F-4D97-AF65-F5344CB8AC3E}">
        <p14:creationId xmlns:p14="http://schemas.microsoft.com/office/powerpoint/2010/main" val="2464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D5DEA-7135-49E2-93A2-64C8073D0D9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Κάντε κλικ για να επεξεργαστείτε τον τίτλο υποδείγματος</a:t>
            </a:r>
            <a:endParaRPr lang="en-US" altLang="el-GR"/>
          </a:p>
        </p:txBody>
      </p:sp>
      <p:sp>
        <p:nvSpPr>
          <p:cNvPr id="1027" name="Text Placeholder 2">
            <a:extLst>
              <a:ext uri="{FF2B5EF4-FFF2-40B4-BE49-F238E27FC236}">
                <a16:creationId xmlns:a16="http://schemas.microsoft.com/office/drawing/2014/main" id="{0C4A1B9D-C767-41E4-9E16-4141594520F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κειμένου υποδείγματος</a:t>
            </a:r>
          </a:p>
          <a:p>
            <a:pPr lvl="1"/>
            <a:r>
              <a:rPr lang="el-GR" altLang="el-GR"/>
              <a:t>Δεύτερο επίπεδο</a:t>
            </a:r>
          </a:p>
          <a:p>
            <a:pPr lvl="2"/>
            <a:r>
              <a:rPr lang="el-GR" altLang="el-GR"/>
              <a:t>Τρίτο επίπεδο</a:t>
            </a:r>
          </a:p>
          <a:p>
            <a:pPr lvl="3"/>
            <a:r>
              <a:rPr lang="el-GR" altLang="el-GR"/>
              <a:t>Τέταρτο επίπεδο</a:t>
            </a:r>
          </a:p>
          <a:p>
            <a:pPr lvl="4"/>
            <a:r>
              <a:rPr lang="el-GR" altLang="el-GR"/>
              <a:t>Πέμπτο επίπεδο</a:t>
            </a:r>
            <a:endParaRPr lang="en-US" altLang="el-GR"/>
          </a:p>
        </p:txBody>
      </p:sp>
      <p:sp>
        <p:nvSpPr>
          <p:cNvPr id="4" name="Date Placeholder 3">
            <a:extLst>
              <a:ext uri="{FF2B5EF4-FFF2-40B4-BE49-F238E27FC236}">
                <a16:creationId xmlns:a16="http://schemas.microsoft.com/office/drawing/2014/main" id="{6421F715-CF31-4BD7-A61E-5B0C29470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l-GR"/>
          </a:p>
        </p:txBody>
      </p:sp>
      <p:sp>
        <p:nvSpPr>
          <p:cNvPr id="5" name="Footer Placeholder 4">
            <a:extLst>
              <a:ext uri="{FF2B5EF4-FFF2-40B4-BE49-F238E27FC236}">
                <a16:creationId xmlns:a16="http://schemas.microsoft.com/office/drawing/2014/main" id="{B31E41F1-9823-4AAD-9079-7D369A75CC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l-GR"/>
          </a:p>
        </p:txBody>
      </p:sp>
      <p:sp>
        <p:nvSpPr>
          <p:cNvPr id="6" name="Slide Number Placeholder 5">
            <a:extLst>
              <a:ext uri="{FF2B5EF4-FFF2-40B4-BE49-F238E27FC236}">
                <a16:creationId xmlns:a16="http://schemas.microsoft.com/office/drawing/2014/main" id="{7D51C990-3FA2-49B4-89B5-3FDAB966E8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890C6CE6-AF7F-443D-BB0C-187F0C65D29D}"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D268E455-98F8-40F6-989F-EEF12988ADC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Click to edit Master title style</a:t>
            </a:r>
          </a:p>
        </p:txBody>
      </p:sp>
      <p:sp>
        <p:nvSpPr>
          <p:cNvPr id="2051" name="文本占位符 2">
            <a:extLst>
              <a:ext uri="{FF2B5EF4-FFF2-40B4-BE49-F238E27FC236}">
                <a16:creationId xmlns:a16="http://schemas.microsoft.com/office/drawing/2014/main" id="{746F7739-E978-4A3E-A906-734812EB2AC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Click to edit Master text styles</a:t>
            </a:r>
          </a:p>
          <a:p>
            <a:pPr lvl="1"/>
            <a:r>
              <a:rPr lang="zh-CN" altLang="en-US"/>
              <a:t>Second level</a:t>
            </a:r>
          </a:p>
          <a:p>
            <a:pPr lvl="2"/>
            <a:r>
              <a:rPr lang="zh-CN" altLang="en-US"/>
              <a:t>Third level</a:t>
            </a:r>
          </a:p>
          <a:p>
            <a:pPr lvl="3"/>
            <a:r>
              <a:rPr lang="zh-CN" altLang="en-US"/>
              <a:t>Fourth level</a:t>
            </a:r>
          </a:p>
          <a:p>
            <a:pPr lvl="4"/>
            <a:r>
              <a:rPr lang="zh-CN" altLang="en-US"/>
              <a:t>Fifth level</a:t>
            </a:r>
          </a:p>
        </p:txBody>
      </p:sp>
      <p:sp>
        <p:nvSpPr>
          <p:cNvPr id="4" name="日期占位符 3">
            <a:extLst>
              <a:ext uri="{FF2B5EF4-FFF2-40B4-BE49-F238E27FC236}">
                <a16:creationId xmlns:a16="http://schemas.microsoft.com/office/drawing/2014/main" id="{1F055B57-45BE-4E1D-B680-4D18A1129B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eaLnBrk="1" fontAlgn="auto" hangingPunct="1">
              <a:spcBef>
                <a:spcPts val="0"/>
              </a:spcBef>
              <a:spcAft>
                <a:spcPts val="0"/>
              </a:spcAft>
              <a:defRPr sz="1200">
                <a:solidFill>
                  <a:schemeClr val="tx1">
                    <a:tint val="75000"/>
                  </a:schemeClr>
                </a:solidFill>
                <a:latin typeface="+mn-lt"/>
              </a:defRPr>
            </a:lvl1pPr>
          </a:lstStyle>
          <a:p>
            <a:pPr>
              <a:defRPr/>
            </a:pPr>
            <a:fld id="{64616AFF-2FF0-46EA-BBA4-B130F2A2E228}" type="datetimeFigureOut">
              <a:rPr lang="zh-CN" altLang="en-US"/>
              <a:pPr>
                <a:defRPr/>
              </a:pPr>
              <a:t>2022/9/25</a:t>
            </a:fld>
            <a:endParaRPr lang="zh-CN" altLang="en-US"/>
          </a:p>
        </p:txBody>
      </p:sp>
      <p:sp>
        <p:nvSpPr>
          <p:cNvPr id="5" name="页脚占位符 4">
            <a:extLst>
              <a:ext uri="{FF2B5EF4-FFF2-40B4-BE49-F238E27FC236}">
                <a16:creationId xmlns:a16="http://schemas.microsoft.com/office/drawing/2014/main" id="{198C86AF-5AE5-4D63-9D5C-0C49531BAF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zh-CN" altLang="en-US"/>
          </a:p>
        </p:txBody>
      </p:sp>
      <p:sp>
        <p:nvSpPr>
          <p:cNvPr id="6" name="灯片编号占位符 5">
            <a:extLst>
              <a:ext uri="{FF2B5EF4-FFF2-40B4-BE49-F238E27FC236}">
                <a16:creationId xmlns:a16="http://schemas.microsoft.com/office/drawing/2014/main" id="{976ABF03-4DE7-48BD-BD7A-26930CB055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eaLnBrk="1" fontAlgn="auto" hangingPunct="1">
              <a:spcBef>
                <a:spcPts val="0"/>
              </a:spcBef>
              <a:spcAft>
                <a:spcPts val="0"/>
              </a:spcAft>
              <a:defRPr sz="1200">
                <a:solidFill>
                  <a:schemeClr val="tx1">
                    <a:tint val="75000"/>
                  </a:schemeClr>
                </a:solidFill>
                <a:latin typeface="+mn-lt"/>
              </a:defRPr>
            </a:lvl1pPr>
          </a:lstStyle>
          <a:p>
            <a:pPr>
              <a:defRPr/>
            </a:pPr>
            <a:fld id="{1E75CC29-8F10-4C9B-97B0-D3480A632A3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7" r:id="rId8"/>
    <p:sldLayoutId id="2147483865" r:id="rId9"/>
    <p:sldLayoutId id="2147483866" r:id="rId10"/>
  </p:sldLayoutIdLst>
  <p:hf hdr="0" ftr="0" dt="0"/>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Arial Black" panose="020B0A04020102020204" pitchFamily="34" charset="0"/>
        </a:defRPr>
      </a:lvl2pPr>
      <a:lvl3pPr algn="l" rtl="0" eaLnBrk="0" fontAlgn="base" hangingPunct="0">
        <a:lnSpc>
          <a:spcPct val="90000"/>
        </a:lnSpc>
        <a:spcBef>
          <a:spcPct val="0"/>
        </a:spcBef>
        <a:spcAft>
          <a:spcPct val="0"/>
        </a:spcAft>
        <a:defRPr sz="4000">
          <a:solidFill>
            <a:schemeClr val="tx1"/>
          </a:solidFill>
          <a:latin typeface="Arial Black" panose="020B0A04020102020204" pitchFamily="34" charset="0"/>
        </a:defRPr>
      </a:lvl3pPr>
      <a:lvl4pPr algn="l" rtl="0" eaLnBrk="0" fontAlgn="base" hangingPunct="0">
        <a:lnSpc>
          <a:spcPct val="90000"/>
        </a:lnSpc>
        <a:spcBef>
          <a:spcPct val="0"/>
        </a:spcBef>
        <a:spcAft>
          <a:spcPct val="0"/>
        </a:spcAft>
        <a:defRPr sz="4000">
          <a:solidFill>
            <a:schemeClr val="tx1"/>
          </a:solidFill>
          <a:latin typeface="Arial Black" panose="020B0A04020102020204" pitchFamily="34" charset="0"/>
        </a:defRPr>
      </a:lvl4pPr>
      <a:lvl5pPr algn="l" rtl="0" eaLnBrk="0" fontAlgn="base" hangingPunct="0">
        <a:lnSpc>
          <a:spcPct val="90000"/>
        </a:lnSpc>
        <a:spcBef>
          <a:spcPct val="0"/>
        </a:spcBef>
        <a:spcAft>
          <a:spcPct val="0"/>
        </a:spcAft>
        <a:defRPr sz="4000">
          <a:solidFill>
            <a:schemeClr val="tx1"/>
          </a:solidFill>
          <a:latin typeface="Arial Black" panose="020B0A04020102020204" pitchFamily="34" charset="0"/>
        </a:defRPr>
      </a:lvl5pPr>
      <a:lvl6pPr marL="457200" algn="l" rtl="0" fontAlgn="base">
        <a:lnSpc>
          <a:spcPct val="90000"/>
        </a:lnSpc>
        <a:spcBef>
          <a:spcPct val="0"/>
        </a:spcBef>
        <a:spcAft>
          <a:spcPct val="0"/>
        </a:spcAft>
        <a:defRPr sz="4000">
          <a:solidFill>
            <a:schemeClr val="tx1"/>
          </a:solidFill>
          <a:latin typeface="Arial Black" panose="020B0A04020102020204" pitchFamily="34" charset="0"/>
        </a:defRPr>
      </a:lvl6pPr>
      <a:lvl7pPr marL="914400" algn="l" rtl="0" fontAlgn="base">
        <a:lnSpc>
          <a:spcPct val="90000"/>
        </a:lnSpc>
        <a:spcBef>
          <a:spcPct val="0"/>
        </a:spcBef>
        <a:spcAft>
          <a:spcPct val="0"/>
        </a:spcAft>
        <a:defRPr sz="4000">
          <a:solidFill>
            <a:schemeClr val="tx1"/>
          </a:solidFill>
          <a:latin typeface="Arial Black" panose="020B0A04020102020204" pitchFamily="34" charset="0"/>
        </a:defRPr>
      </a:lvl7pPr>
      <a:lvl8pPr marL="1371600" algn="l" rtl="0" fontAlgn="base">
        <a:lnSpc>
          <a:spcPct val="90000"/>
        </a:lnSpc>
        <a:spcBef>
          <a:spcPct val="0"/>
        </a:spcBef>
        <a:spcAft>
          <a:spcPct val="0"/>
        </a:spcAft>
        <a:defRPr sz="4000">
          <a:solidFill>
            <a:schemeClr val="tx1"/>
          </a:solidFill>
          <a:latin typeface="Arial Black" panose="020B0A04020102020204" pitchFamily="34" charset="0"/>
        </a:defRPr>
      </a:lvl8pPr>
      <a:lvl9pPr marL="1828800" algn="l" rtl="0" fontAlgn="base">
        <a:lnSpc>
          <a:spcPct val="90000"/>
        </a:lnSpc>
        <a:spcBef>
          <a:spcPct val="0"/>
        </a:spcBef>
        <a:spcAft>
          <a:spcPct val="0"/>
        </a:spcAft>
        <a:defRPr sz="4000">
          <a:solidFill>
            <a:schemeClr val="tx1"/>
          </a:solidFill>
          <a:latin typeface="Arial Black" panose="020B0A040201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6.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59002E78-C371-47F1-BAAD-BC444B338317}"/>
              </a:ext>
            </a:extLst>
          </p:cNvPr>
          <p:cNvSpPr txBox="1">
            <a:spLocks noChangeArrowheads="1"/>
          </p:cNvSpPr>
          <p:nvPr/>
        </p:nvSpPr>
        <p:spPr bwMode="auto">
          <a:xfrm>
            <a:off x="2297816" y="3517933"/>
            <a:ext cx="7977188" cy="523875"/>
          </a:xfrm>
          <a:prstGeom prst="rect">
            <a:avLst/>
          </a:prstGeom>
          <a:noFill/>
          <a:ln>
            <a:noFill/>
          </a:ln>
        </p:spPr>
        <p:txBody>
          <a:bodyPr>
            <a:spAutoFit/>
          </a:bodyPr>
          <a:lstStyle>
            <a:lvl1pPr>
              <a:spcBef>
                <a:spcPct val="20000"/>
              </a:spcBef>
              <a:buClr>
                <a:schemeClr val="tx2"/>
              </a:buClr>
              <a:buSzPct val="60000"/>
              <a:buFont typeface="Wingdings" panose="05000000000000000000" pitchFamily="2" charset="2"/>
              <a:buChar char="u"/>
              <a:defRPr sz="3200">
                <a:solidFill>
                  <a:schemeClr val="tx1"/>
                </a:solidFill>
                <a:latin typeface="Arial Narrow" panose="020B0606020202030204" pitchFamily="34" charset="0"/>
              </a:defRPr>
            </a:lvl1pPr>
            <a:lvl2pPr marL="742950" indent="-285750">
              <a:spcBef>
                <a:spcPct val="20000"/>
              </a:spcBef>
              <a:buClr>
                <a:schemeClr val="tx1"/>
              </a:buClr>
              <a:buChar char="•"/>
              <a:defRPr sz="2800">
                <a:solidFill>
                  <a:schemeClr val="tx1"/>
                </a:solidFill>
                <a:latin typeface="Arial Narrow" panose="020B060602020203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Arial Narrow" panose="020B0606020202030204" pitchFamily="34" charset="0"/>
              </a:defRPr>
            </a:lvl3pPr>
            <a:lvl4pPr marL="1600200" indent="-228600">
              <a:spcBef>
                <a:spcPct val="20000"/>
              </a:spcBef>
              <a:buClr>
                <a:schemeClr val="tx1"/>
              </a:buClr>
              <a:buChar char="•"/>
              <a:defRPr sz="2000">
                <a:solidFill>
                  <a:schemeClr val="tx1"/>
                </a:solidFill>
                <a:latin typeface="Arial Narrow" panose="020B060602020203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9pPr>
          </a:lstStyle>
          <a:p>
            <a:pPr algn="ctr" eaLnBrk="1" fontAlgn="auto" hangingPunct="1">
              <a:spcBef>
                <a:spcPct val="50000"/>
              </a:spcBef>
              <a:spcAft>
                <a:spcPts val="0"/>
              </a:spcAft>
              <a:buClrTx/>
              <a:buSzTx/>
              <a:buFontTx/>
              <a:buNone/>
              <a:defRPr/>
            </a:pPr>
            <a:r>
              <a:rPr lang="el-GR" altLang="en-US" sz="1400" dirty="0">
                <a:solidFill>
                  <a:schemeClr val="accent2">
                    <a:lumMod val="60000"/>
                    <a:lumOff val="40000"/>
                  </a:schemeClr>
                </a:solidFill>
                <a:latin typeface="Verdana" panose="020B0604030504040204" pitchFamily="34" charset="0"/>
              </a:rPr>
              <a:t>(ΜΕ ΒΑΣΗ ΤΟ ΚΕΦ. 6 ΤΟΥ ΒΙΒΛΙΟΥ «ΤΕΧΝΗΤΗ ΝΟΗΜΟΣΥΝΗ» ΤΩΝ ΒΛΑΧΑΒΑ, ΚΕΦΑΛΑ, ΒΑΣΙΛΕΙΑΔΗ, ΚΟΚΚΟΡΑ &amp; ΣΑΚΕΛΛΑΡΙΟΥ)</a:t>
            </a:r>
          </a:p>
        </p:txBody>
      </p:sp>
      <p:sp>
        <p:nvSpPr>
          <p:cNvPr id="7" name="Title 1">
            <a:extLst>
              <a:ext uri="{FF2B5EF4-FFF2-40B4-BE49-F238E27FC236}">
                <a16:creationId xmlns:a16="http://schemas.microsoft.com/office/drawing/2014/main" id="{2A23BA0B-00B7-4CBC-A7E4-AAA1E4EC7332}"/>
              </a:ext>
            </a:extLst>
          </p:cNvPr>
          <p:cNvSpPr>
            <a:spLocks noGrp="1"/>
          </p:cNvSpPr>
          <p:nvPr>
            <p:ph type="ctrTitle"/>
          </p:nvPr>
        </p:nvSpPr>
        <p:spPr>
          <a:xfrm>
            <a:off x="975360" y="1029742"/>
            <a:ext cx="10241280" cy="2186940"/>
          </a:xfrm>
        </p:spPr>
        <p:txBody>
          <a:bodyPr>
            <a:normAutofit/>
          </a:bodyPr>
          <a:lstStyle/>
          <a:p>
            <a:r>
              <a:rPr lang="en-US" altLang="en-US" sz="3600" dirty="0" err="1"/>
              <a:t>Τεχνητή</a:t>
            </a:r>
            <a:r>
              <a:rPr lang="en-US" altLang="en-US" sz="3600" dirty="0"/>
              <a:t> </a:t>
            </a:r>
            <a:r>
              <a:rPr lang="en-US" altLang="en-US" sz="3600" dirty="0" err="1"/>
              <a:t>Νοημοσύνη</a:t>
            </a:r>
            <a:br>
              <a:rPr lang="en-US" altLang="en-US" sz="3600" dirty="0"/>
            </a:br>
            <a:endParaRPr lang="en-US" altLang="en-US" sz="3600" dirty="0"/>
          </a:p>
        </p:txBody>
      </p:sp>
      <p:sp>
        <p:nvSpPr>
          <p:cNvPr id="8" name="Subtitle 3">
            <a:extLst>
              <a:ext uri="{FF2B5EF4-FFF2-40B4-BE49-F238E27FC236}">
                <a16:creationId xmlns:a16="http://schemas.microsoft.com/office/drawing/2014/main" id="{146D1751-7E09-4CAA-B641-DCF18E54ECEB}"/>
              </a:ext>
            </a:extLst>
          </p:cNvPr>
          <p:cNvSpPr>
            <a:spLocks noGrp="1"/>
          </p:cNvSpPr>
          <p:nvPr>
            <p:ph type="subTitle" idx="1"/>
          </p:nvPr>
        </p:nvSpPr>
        <p:spPr>
          <a:xfrm>
            <a:off x="1524000" y="3117850"/>
            <a:ext cx="9144000" cy="2632710"/>
          </a:xfrm>
        </p:spPr>
        <p:txBody>
          <a:bodyPr>
            <a:normAutofit/>
          </a:bodyPr>
          <a:lstStyle/>
          <a:p>
            <a:r>
              <a:rPr lang="el-GR" altLang="en-US" sz="3200" dirty="0">
                <a:solidFill>
                  <a:srgbClr val="FF8D41"/>
                </a:solidFill>
              </a:rPr>
              <a:t>Ικανοποίηση Περιορισμών</a:t>
            </a:r>
            <a:endParaRPr lang="en-US" altLang="en-US" sz="3200" dirty="0">
              <a:solidFill>
                <a:srgbClr val="FF8D41"/>
              </a:solidFill>
            </a:endParaRPr>
          </a:p>
          <a:p>
            <a:endParaRPr lang="en-US" altLang="en-US" sz="2400" dirty="0">
              <a:solidFill>
                <a:schemeClr val="accent2">
                  <a:lumMod val="75000"/>
                </a:schemeClr>
              </a:solidFill>
            </a:endParaRPr>
          </a:p>
          <a:p>
            <a:r>
              <a:rPr lang="en-US" altLang="en-US" dirty="0" err="1">
                <a:solidFill>
                  <a:schemeClr val="tx1"/>
                </a:solidFill>
              </a:rPr>
              <a:t>Τμήμ</a:t>
            </a:r>
            <a:r>
              <a:rPr lang="en-US" altLang="en-US" dirty="0">
                <a:solidFill>
                  <a:schemeClr val="tx1"/>
                </a:solidFill>
              </a:rPr>
              <a:t>α Μηχανικών Η/Υ και Πληροφορικής</a:t>
            </a:r>
          </a:p>
          <a:p>
            <a:r>
              <a:rPr lang="en-US" altLang="en-US" dirty="0">
                <a:solidFill>
                  <a:schemeClr val="tx1"/>
                </a:solidFill>
              </a:rPr>
              <a:t>Πα</a:t>
            </a:r>
            <a:r>
              <a:rPr lang="en-US" altLang="en-US" dirty="0" err="1">
                <a:solidFill>
                  <a:schemeClr val="tx1"/>
                </a:solidFill>
              </a:rPr>
              <a:t>νε</a:t>
            </a:r>
            <a:r>
              <a:rPr lang="en-US" altLang="en-US" dirty="0">
                <a:solidFill>
                  <a:schemeClr val="tx1"/>
                </a:solidFill>
              </a:rPr>
              <a:t>πιστήμιο Πατρών</a:t>
            </a:r>
          </a:p>
          <a:p>
            <a:endParaRPr lang="en-US" altLang="en-US" dirty="0"/>
          </a:p>
          <a:p>
            <a:pPr>
              <a:lnSpc>
                <a:spcPct val="50000"/>
              </a:lnSpc>
            </a:pPr>
            <a:r>
              <a:rPr lang="el-GR" altLang="en-US" sz="1600" dirty="0">
                <a:solidFill>
                  <a:srgbClr val="FF8D41"/>
                </a:solidFill>
              </a:rPr>
              <a:t>Ιωάννης </a:t>
            </a:r>
            <a:r>
              <a:rPr lang="en-US" altLang="en-US" sz="1600" dirty="0">
                <a:solidFill>
                  <a:srgbClr val="FF8D41"/>
                </a:solidFill>
              </a:rPr>
              <a:t>Χα</a:t>
            </a:r>
            <a:r>
              <a:rPr lang="en-US" altLang="en-US" sz="1600" dirty="0" err="1">
                <a:solidFill>
                  <a:srgbClr val="FF8D41"/>
                </a:solidFill>
              </a:rPr>
              <a:t>τζηλυγερούδης</a:t>
            </a:r>
            <a:endParaRPr lang="en-US" altLang="en-US" sz="1600" dirty="0">
              <a:solidFill>
                <a:srgbClr val="FF8D41"/>
              </a:solidFill>
            </a:endParaRPr>
          </a:p>
          <a:p>
            <a:pPr>
              <a:lnSpc>
                <a:spcPct val="50000"/>
              </a:lnSpc>
            </a:pPr>
            <a:r>
              <a:rPr lang="en-US" altLang="en-US" sz="1200" dirty="0">
                <a:solidFill>
                  <a:srgbClr val="FF8D41"/>
                </a:solidFill>
              </a:rPr>
              <a:t>ihatz@ceid.upatras.gr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5999497-9672-452C-BF12-30AF1F3A195E}"/>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ΑΛΓΟΡΙΘΜΟΙ ΕΠΙΔΙΟΡΘΩΣΗΣ (1) </a:t>
            </a:r>
          </a:p>
        </p:txBody>
      </p:sp>
      <p:sp>
        <p:nvSpPr>
          <p:cNvPr id="22531" name="Rectangle 3">
            <a:extLst>
              <a:ext uri="{FF2B5EF4-FFF2-40B4-BE49-F238E27FC236}">
                <a16:creationId xmlns:a16="http://schemas.microsoft.com/office/drawing/2014/main" id="{66E84549-4B6A-48F1-9612-EE14F2EFA9CD}"/>
              </a:ext>
            </a:extLst>
          </p:cNvPr>
          <p:cNvSpPr>
            <a:spLocks noGrp="1" noChangeArrowheads="1"/>
          </p:cNvSpPr>
          <p:nvPr>
            <p:ph idx="1"/>
          </p:nvPr>
        </p:nvSpPr>
        <p:spPr>
          <a:xfrm>
            <a:off x="838200" y="1511300"/>
            <a:ext cx="9372600" cy="1004888"/>
          </a:xfrm>
        </p:spPr>
        <p:txBody>
          <a:bodyPr/>
          <a:lstStyle/>
          <a:p>
            <a:pPr marL="609600" indent="-609600" eaLnBrk="1" hangingPunct="1"/>
            <a:r>
              <a:rPr lang="el-GR" altLang="el-GR" sz="2400">
                <a:latin typeface="Arial" panose="020B0604020202020204" pitchFamily="34" charset="0"/>
                <a:cs typeface="Arial" panose="020B0604020202020204" pitchFamily="34" charset="0"/>
              </a:rPr>
              <a:t>Για μείωση του χώρου αναζήτησης</a:t>
            </a:r>
            <a:r>
              <a:rPr lang="en-US" altLang="el-GR" sz="2400">
                <a:latin typeface="Arial" panose="020B0604020202020204" pitchFamily="34" charset="0"/>
                <a:cs typeface="Arial" panose="020B0604020202020204" pitchFamily="34" charset="0"/>
              </a:rPr>
              <a:t> </a:t>
            </a:r>
            <a:r>
              <a:rPr lang="el-GR" altLang="el-GR" sz="2400">
                <a:latin typeface="Arial" panose="020B0604020202020204" pitchFamily="34" charset="0"/>
                <a:cs typeface="Arial" panose="020B0604020202020204" pitchFamily="34" charset="0"/>
              </a:rPr>
              <a:t>που δημιουργείται.</a:t>
            </a:r>
          </a:p>
          <a:p>
            <a:pPr marL="609600" indent="-609600" eaLnBrk="1" hangingPunct="1"/>
            <a:r>
              <a:rPr lang="el-GR" altLang="el-GR" sz="2400">
                <a:latin typeface="Arial" panose="020B0604020202020204" pitchFamily="34" charset="0"/>
                <a:cs typeface="Arial" panose="020B0604020202020204" pitchFamily="34" charset="0"/>
              </a:rPr>
              <a:t>Αναρρίχηση λόφου (</a:t>
            </a:r>
            <a:r>
              <a:rPr lang="en-US" altLang="el-GR" sz="2400">
                <a:latin typeface="Arial" panose="020B0604020202020204" pitchFamily="34" charset="0"/>
                <a:cs typeface="Arial" panose="020B0604020202020204" pitchFamily="34" charset="0"/>
              </a:rPr>
              <a:t>Hill-climbing)</a:t>
            </a:r>
            <a:endParaRPr lang="en-US" altLang="el-GR" sz="2400" b="1">
              <a:latin typeface="Arial" panose="020B0604020202020204" pitchFamily="34" charset="0"/>
              <a:cs typeface="Arial" panose="020B0604020202020204" pitchFamily="34" charset="0"/>
            </a:endParaRPr>
          </a:p>
        </p:txBody>
      </p:sp>
      <p:sp>
        <p:nvSpPr>
          <p:cNvPr id="52228" name="Text Box 4">
            <a:extLst>
              <a:ext uri="{FF2B5EF4-FFF2-40B4-BE49-F238E27FC236}">
                <a16:creationId xmlns:a16="http://schemas.microsoft.com/office/drawing/2014/main" id="{B0F09764-53A2-4590-BB00-E10D08B29DA8}"/>
              </a:ext>
            </a:extLst>
          </p:cNvPr>
          <p:cNvSpPr txBox="1">
            <a:spLocks noChangeArrowheads="1"/>
          </p:cNvSpPr>
          <p:nvPr/>
        </p:nvSpPr>
        <p:spPr bwMode="auto">
          <a:xfrm>
            <a:off x="1441450" y="2425700"/>
            <a:ext cx="9912350" cy="3830638"/>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n-US" dirty="0">
                <a:effectLst>
                  <a:outerShdw blurRad="38100" dist="38100" dir="2700000" algn="tl">
                    <a:srgbClr val="000000"/>
                  </a:outerShdw>
                </a:effectLst>
                <a:latin typeface="+mn-lt"/>
              </a:rPr>
              <a:t>1. </a:t>
            </a:r>
            <a:r>
              <a:rPr lang="el-GR" dirty="0">
                <a:effectLst>
                  <a:outerShdw blurRad="38100" dist="38100" dir="2700000" algn="tl">
                    <a:srgbClr val="000000"/>
                  </a:outerShdw>
                </a:effectLst>
                <a:latin typeface="+mn-lt"/>
              </a:rPr>
              <a:t>Ανάθεσε στις μεταβλητές τυχαίες τιμές από τα πεδία τιμών τους.</a:t>
            </a:r>
          </a:p>
          <a:p>
            <a:pPr eaLnBrk="1" fontAlgn="auto" hangingPunct="1">
              <a:spcBef>
                <a:spcPts val="0"/>
              </a:spcBef>
              <a:spcAft>
                <a:spcPts val="0"/>
              </a:spcAft>
              <a:defRPr/>
            </a:pPr>
            <a:r>
              <a:rPr lang="en-US" dirty="0">
                <a:effectLst>
                  <a:outerShdw blurRad="38100" dist="38100" dir="2700000" algn="tl">
                    <a:srgbClr val="000000"/>
                  </a:outerShdw>
                </a:effectLst>
                <a:latin typeface="+mn-lt"/>
              </a:rPr>
              <a:t>2. </a:t>
            </a:r>
            <a:r>
              <a:rPr lang="el-GR" dirty="0">
                <a:effectLst>
                  <a:outerShdw blurRad="38100" dist="38100" dir="2700000" algn="tl">
                    <a:srgbClr val="000000"/>
                  </a:outerShdw>
                </a:effectLst>
                <a:latin typeface="+mn-lt"/>
              </a:rPr>
              <a:t>Αν οι τιμές των μεταβλητών δεν παραβιάζουν τους περιορισμούς του προβλήματος τότε επέστρεψε τις τιμές αυτές ως λύση.</a:t>
            </a:r>
          </a:p>
          <a:p>
            <a:pPr eaLnBrk="1" fontAlgn="auto" hangingPunct="1">
              <a:spcBef>
                <a:spcPts val="0"/>
              </a:spcBef>
              <a:spcAft>
                <a:spcPts val="0"/>
              </a:spcAft>
              <a:defRPr/>
            </a:pPr>
            <a:r>
              <a:rPr lang="en-US" dirty="0">
                <a:effectLst>
                  <a:outerShdw blurRad="38100" dist="38100" dir="2700000" algn="tl">
                    <a:srgbClr val="000000"/>
                  </a:outerShdw>
                </a:effectLst>
                <a:latin typeface="+mn-lt"/>
              </a:rPr>
              <a:t>3. </a:t>
            </a:r>
            <a:r>
              <a:rPr lang="el-GR" dirty="0">
                <a:effectLst>
                  <a:outerShdw blurRad="38100" dist="38100" dir="2700000" algn="tl">
                    <a:srgbClr val="000000"/>
                  </a:outerShdw>
                </a:effectLst>
                <a:latin typeface="+mn-lt"/>
              </a:rPr>
              <a:t>Εξέτασε </a:t>
            </a:r>
            <a:r>
              <a:rPr lang="el-GR" dirty="0">
                <a:solidFill>
                  <a:schemeClr val="accent6">
                    <a:lumMod val="75000"/>
                  </a:schemeClr>
                </a:solidFill>
                <a:effectLst>
                  <a:outerShdw blurRad="38100" dist="38100" dir="2700000" algn="tl">
                    <a:srgbClr val="000000"/>
                  </a:outerShdw>
                </a:effectLst>
                <a:latin typeface="+mn-lt"/>
              </a:rPr>
              <a:t>για κάθε</a:t>
            </a:r>
            <a:r>
              <a:rPr lang="el-GR" dirty="0">
                <a:solidFill>
                  <a:schemeClr val="accent6">
                    <a:lumMod val="75000"/>
                  </a:schemeClr>
                </a:solidFill>
                <a:latin typeface="+mn-lt"/>
              </a:rPr>
              <a:t> </a:t>
            </a:r>
            <a:r>
              <a:rPr lang="el-GR" dirty="0">
                <a:solidFill>
                  <a:schemeClr val="accent6">
                    <a:lumMod val="75000"/>
                  </a:schemeClr>
                </a:solidFill>
                <a:effectLst>
                  <a:outerShdw blurRad="38100" dist="38100" dir="2700000" algn="tl">
                    <a:srgbClr val="000000"/>
                  </a:outerShdw>
                </a:effectLst>
                <a:latin typeface="+mn-lt"/>
              </a:rPr>
              <a:t>μεταβλητή </a:t>
            </a:r>
            <a:r>
              <a:rPr lang="el-GR" dirty="0">
                <a:effectLst>
                  <a:outerShdw blurRad="38100" dist="38100" dir="2700000" algn="tl">
                    <a:srgbClr val="000000"/>
                  </a:outerShdw>
                </a:effectLst>
                <a:latin typeface="+mn-lt"/>
              </a:rPr>
              <a:t>όλες τις δυνατές τιμές που μπορεί</a:t>
            </a: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να πάρει. </a:t>
            </a:r>
          </a:p>
          <a:p>
            <a:pPr eaLnBrk="1" fontAlgn="auto" hangingPunct="1">
              <a:spcBef>
                <a:spcPts val="0"/>
              </a:spcBef>
              <a:spcAft>
                <a:spcPts val="0"/>
              </a:spcAft>
              <a:defRPr/>
            </a:pPr>
            <a:r>
              <a:rPr lang="el-GR" dirty="0">
                <a:effectLst>
                  <a:outerShdw blurRad="38100" dist="38100" dir="2700000" algn="tl">
                    <a:srgbClr val="000000"/>
                  </a:outerShdw>
                </a:effectLst>
                <a:latin typeface="+mn-lt"/>
              </a:rPr>
              <a:t>         </a:t>
            </a:r>
            <a:r>
              <a:rPr lang="en-US" dirty="0" err="1">
                <a:effectLst>
                  <a:outerShdw blurRad="38100" dist="38100" dir="2700000" algn="tl">
                    <a:srgbClr val="000000"/>
                  </a:outerShdw>
                </a:effectLst>
                <a:latin typeface="+mn-lt"/>
              </a:rPr>
              <a:t>i</a:t>
            </a:r>
            <a:r>
              <a:rPr lang="el-GR" dirty="0">
                <a:effectLst>
                  <a:outerShdw blurRad="38100" dist="38100" dir="2700000" algn="tl">
                    <a:srgbClr val="000000"/>
                  </a:outerShdw>
                </a:effectLst>
                <a:latin typeface="+mn-lt"/>
              </a:rPr>
              <a:t>. Αν κάποια από τις τιμές που εξετάστηκαν </a:t>
            </a:r>
            <a:r>
              <a:rPr lang="el-GR" dirty="0">
                <a:solidFill>
                  <a:schemeClr val="accent6">
                    <a:lumMod val="75000"/>
                  </a:schemeClr>
                </a:solidFill>
                <a:effectLst>
                  <a:outerShdw blurRad="38100" dist="38100" dir="2700000" algn="tl">
                    <a:srgbClr val="000000"/>
                  </a:outerShdw>
                </a:effectLst>
                <a:latin typeface="+mn-lt"/>
              </a:rPr>
              <a:t>ελαχιστοποιεί το</a:t>
            </a:r>
            <a:r>
              <a:rPr lang="en-US" dirty="0">
                <a:solidFill>
                  <a:schemeClr val="accent6">
                    <a:lumMod val="75000"/>
                  </a:schemeClr>
                </a:solidFill>
                <a:effectLst>
                  <a:outerShdw blurRad="38100" dist="38100" dir="2700000" algn="tl">
                    <a:srgbClr val="000000"/>
                  </a:outerShdw>
                </a:effectLst>
                <a:latin typeface="+mn-lt"/>
              </a:rPr>
              <a:t> </a:t>
            </a:r>
            <a:r>
              <a:rPr lang="el-GR" dirty="0">
                <a:solidFill>
                  <a:schemeClr val="accent6">
                    <a:lumMod val="75000"/>
                  </a:schemeClr>
                </a:solidFill>
                <a:effectLst>
                  <a:outerShdw blurRad="38100" dist="38100" dir="2700000" algn="tl">
                    <a:srgbClr val="000000"/>
                  </a:outerShdw>
                </a:effectLst>
                <a:latin typeface="+mn-lt"/>
              </a:rPr>
              <a:t>πλήθος των περιορισμών π</a:t>
            </a:r>
            <a:r>
              <a:rPr lang="el-GR" dirty="0">
                <a:solidFill>
                  <a:srgbClr val="CCFF33"/>
                </a:solidFill>
                <a:effectLst>
                  <a:outerShdw blurRad="38100" dist="38100" dir="2700000" algn="tl">
                    <a:srgbClr val="000000"/>
                  </a:outerShdw>
                </a:effectLst>
                <a:latin typeface="+mn-lt"/>
              </a:rPr>
              <a:t>ου</a:t>
            </a:r>
            <a:endParaRPr lang="en-US" dirty="0">
              <a:solidFill>
                <a:srgbClr val="CCFF33"/>
              </a:solidFill>
              <a:effectLst>
                <a:outerShdw blurRad="38100" dist="38100" dir="2700000" algn="tl">
                  <a:srgbClr val="000000"/>
                </a:outerShdw>
              </a:effectLst>
              <a:latin typeface="+mn-lt"/>
            </a:endParaRPr>
          </a:p>
          <a:p>
            <a:pPr eaLnBrk="1" fontAlgn="auto" hangingPunct="1">
              <a:spcBef>
                <a:spcPts val="0"/>
              </a:spcBef>
              <a:spcAft>
                <a:spcPts val="0"/>
              </a:spcAft>
              <a:defRPr/>
            </a:pPr>
            <a:r>
              <a:rPr lang="en-US" dirty="0">
                <a:solidFill>
                  <a:srgbClr val="CCFF33"/>
                </a:solidFill>
                <a:effectLst>
                  <a:outerShdw blurRad="38100" dist="38100" dir="2700000" algn="tl">
                    <a:srgbClr val="000000"/>
                  </a:outerShdw>
                </a:effectLst>
                <a:latin typeface="+mn-lt"/>
              </a:rPr>
              <a:t>           </a:t>
            </a:r>
            <a:r>
              <a:rPr lang="el-GR" dirty="0">
                <a:solidFill>
                  <a:srgbClr val="CCFF33"/>
                </a:solidFill>
                <a:effectLst>
                  <a:outerShdw blurRad="38100" dist="38100" dir="2700000" algn="tl">
                    <a:srgbClr val="000000"/>
                  </a:outerShdw>
                </a:effectLst>
                <a:latin typeface="+mn-lt"/>
              </a:rPr>
              <a:t> </a:t>
            </a:r>
            <a:r>
              <a:rPr lang="el-GR" dirty="0">
                <a:solidFill>
                  <a:schemeClr val="accent6">
                    <a:lumMod val="75000"/>
                  </a:schemeClr>
                </a:solidFill>
                <a:effectLst>
                  <a:outerShdw blurRad="38100" dist="38100" dir="2700000" algn="tl">
                    <a:srgbClr val="000000"/>
                  </a:outerShdw>
                </a:effectLst>
                <a:latin typeface="+mn-lt"/>
              </a:rPr>
              <a:t>παραβιάζονται</a:t>
            </a:r>
            <a:r>
              <a:rPr lang="el-GR" dirty="0">
                <a:effectLst>
                  <a:outerShdw blurRad="38100" dist="38100" dir="2700000" algn="tl">
                    <a:srgbClr val="000000"/>
                  </a:outerShdw>
                </a:effectLst>
                <a:latin typeface="+mn-lt"/>
              </a:rPr>
              <a:t>,</a:t>
            </a: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ανάθεσε την</a:t>
            </a: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τιμή της στην αντίστοιχη μεταβλητή και επέστρεψε στο</a:t>
            </a: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βήμα 2. </a:t>
            </a:r>
          </a:p>
          <a:p>
            <a:pPr eaLnBrk="1" fontAlgn="auto" hangingPunct="1">
              <a:spcBef>
                <a:spcPts val="0"/>
              </a:spcBef>
              <a:spcAft>
                <a:spcPts val="0"/>
              </a:spcAft>
              <a:defRPr/>
            </a:pPr>
            <a:r>
              <a:rPr lang="el-GR" dirty="0">
                <a:effectLst>
                  <a:outerShdw blurRad="38100" dist="38100" dir="2700000" algn="tl">
                    <a:srgbClr val="000000"/>
                  </a:outerShdw>
                </a:effectLst>
                <a:latin typeface="+mn-lt"/>
              </a:rPr>
              <a:t>         </a:t>
            </a:r>
            <a:r>
              <a:rPr lang="en-US" dirty="0">
                <a:effectLst>
                  <a:outerShdw blurRad="38100" dist="38100" dir="2700000" algn="tl">
                    <a:srgbClr val="000000"/>
                  </a:outerShdw>
                </a:effectLst>
                <a:latin typeface="+mn-lt"/>
              </a:rPr>
              <a:t>ii</a:t>
            </a:r>
            <a:r>
              <a:rPr lang="el-GR" dirty="0">
                <a:effectLst>
                  <a:outerShdw blurRad="38100" dist="38100" dir="2700000" algn="tl">
                    <a:srgbClr val="000000"/>
                  </a:outerShdw>
                </a:effectLst>
                <a:latin typeface="+mn-lt"/>
              </a:rPr>
              <a:t>.</a:t>
            </a: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Αν δεν υπάρχει τιμή που να ελαχιστοποιεί το πλήθος των περιορισμών, τότε επέστρεψε στο</a:t>
            </a:r>
            <a:endParaRPr lang="en-US" dirty="0">
              <a:effectLst>
                <a:outerShdw blurRad="38100" dist="38100" dir="2700000" algn="tl">
                  <a:srgbClr val="000000"/>
                </a:outerShdw>
              </a:effectLst>
              <a:latin typeface="+mn-lt"/>
            </a:endParaRPr>
          </a:p>
          <a:p>
            <a:pPr eaLnBrk="1" fontAlgn="auto" hangingPunct="1">
              <a:spcBef>
                <a:spcPts val="0"/>
              </a:spcBef>
              <a:spcAft>
                <a:spcPts val="0"/>
              </a:spcAft>
              <a:defRPr/>
            </a:pP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 βήμα 1</a:t>
            </a:r>
            <a:r>
              <a:rPr lang="en-US" dirty="0">
                <a:effectLst>
                  <a:outerShdw blurRad="38100" dist="38100" dir="2700000" algn="tl">
                    <a:srgbClr val="000000"/>
                  </a:outerShdw>
                </a:effectLst>
                <a:latin typeface="+mn-lt"/>
              </a:rPr>
              <a:t> </a:t>
            </a:r>
            <a:r>
              <a:rPr lang="el-GR" dirty="0">
                <a:effectLst>
                  <a:outerShdw blurRad="38100" dist="38100" dir="2700000" algn="tl">
                    <a:srgbClr val="000000"/>
                  </a:outerShdw>
                </a:effectLst>
                <a:latin typeface="+mn-lt"/>
              </a:rPr>
              <a:t>(τοπικό ελάχιστο–ο αλγόριθμος ξεκινά από μια νέα τυχαία ανάθεση τιμών).</a:t>
            </a:r>
          </a:p>
          <a:p>
            <a:pPr eaLnBrk="1" fontAlgn="auto" hangingPunct="1">
              <a:spcBef>
                <a:spcPct val="50000"/>
              </a:spcBef>
              <a:spcAft>
                <a:spcPts val="0"/>
              </a:spcAft>
              <a:defRPr/>
            </a:pPr>
            <a:endParaRPr lang="en-US" dirty="0">
              <a:latin typeface="+mn-lt"/>
            </a:endParaRPr>
          </a:p>
          <a:p>
            <a:pPr eaLnBrk="1" fontAlgn="auto" hangingPunct="1">
              <a:spcBef>
                <a:spcPct val="50000"/>
              </a:spcBef>
              <a:spcAft>
                <a:spcPts val="0"/>
              </a:spcAft>
              <a:defRPr/>
            </a:pPr>
            <a:r>
              <a:rPr lang="el-GR" sz="2400" dirty="0">
                <a:latin typeface="Arial" panose="020B0604020202020204" pitchFamily="34" charset="0"/>
                <a:cs typeface="Arial" panose="020B0604020202020204" pitchFamily="34" charset="0"/>
              </a:rPr>
              <a:t>Μειονεκτήματα: (α) Εξέταση μεγάλου πλήθους γειτονικών καταστάσεων</a:t>
            </a:r>
          </a:p>
          <a:p>
            <a:pPr eaLnBrk="1" fontAlgn="auto" hangingPunct="1">
              <a:spcBef>
                <a:spcPct val="50000"/>
              </a:spcBef>
              <a:spcAft>
                <a:spcPts val="0"/>
              </a:spcAft>
              <a:defRPr/>
            </a:pP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    (β) Μπορεί να «πέσει» σε τοπικό ελάχιστο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AE99AB2-5114-464F-804A-035733D83166}"/>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ΑΛΓΟΡΙΘΜΟΙ ΕΠΙΔΙΟΡΘΩΣΗΣ (2)</a:t>
            </a:r>
          </a:p>
        </p:txBody>
      </p:sp>
      <p:sp>
        <p:nvSpPr>
          <p:cNvPr id="24579" name="Rectangle 3">
            <a:extLst>
              <a:ext uri="{FF2B5EF4-FFF2-40B4-BE49-F238E27FC236}">
                <a16:creationId xmlns:a16="http://schemas.microsoft.com/office/drawing/2014/main" id="{899770F1-00CB-42FB-9A0C-B8F56BB94FCD}"/>
              </a:ext>
            </a:extLst>
          </p:cNvPr>
          <p:cNvSpPr>
            <a:spLocks noGrp="1" noChangeArrowheads="1"/>
          </p:cNvSpPr>
          <p:nvPr>
            <p:ph idx="1"/>
          </p:nvPr>
        </p:nvSpPr>
        <p:spPr>
          <a:xfrm>
            <a:off x="939800" y="1516063"/>
            <a:ext cx="8229600" cy="595312"/>
          </a:xfrm>
        </p:spPr>
        <p:txBody>
          <a:bodyPr/>
          <a:lstStyle/>
          <a:p>
            <a:pPr eaLnBrk="1" hangingPunct="1"/>
            <a:r>
              <a:rPr lang="el-GR" altLang="el-GR" sz="2400">
                <a:latin typeface="Arial" panose="020B0604020202020204" pitchFamily="34" charset="0"/>
                <a:cs typeface="Arial" panose="020B0604020202020204" pitchFamily="34" charset="0"/>
              </a:rPr>
              <a:t>Ευριστικός αλγόριθμος ελαχίστων συγκρούσεων</a:t>
            </a:r>
          </a:p>
        </p:txBody>
      </p:sp>
      <p:sp>
        <p:nvSpPr>
          <p:cNvPr id="24580" name="Text Box 4">
            <a:extLst>
              <a:ext uri="{FF2B5EF4-FFF2-40B4-BE49-F238E27FC236}">
                <a16:creationId xmlns:a16="http://schemas.microsoft.com/office/drawing/2014/main" id="{D9597157-35D2-4E7C-8901-2B470DC1EAD0}"/>
              </a:ext>
            </a:extLst>
          </p:cNvPr>
          <p:cNvSpPr txBox="1">
            <a:spLocks noChangeArrowheads="1"/>
          </p:cNvSpPr>
          <p:nvPr/>
        </p:nvSpPr>
        <p:spPr bwMode="auto">
          <a:xfrm>
            <a:off x="1174750" y="2012950"/>
            <a:ext cx="10312400" cy="3724275"/>
          </a:xfrm>
          <a:prstGeom prst="rect">
            <a:avLst/>
          </a:prstGeom>
          <a:noFill/>
          <a:ln>
            <a:noFill/>
          </a:ln>
        </p:spPr>
        <p:txBody>
          <a:bodyPr>
            <a:spAutoFit/>
          </a:bodyPr>
          <a:lstStyle>
            <a:lvl1pPr>
              <a:spcBef>
                <a:spcPct val="20000"/>
              </a:spcBef>
              <a:buClr>
                <a:schemeClr val="tx2"/>
              </a:buClr>
              <a:buSzPct val="60000"/>
              <a:buFont typeface="Wingdings" panose="05000000000000000000" pitchFamily="2" charset="2"/>
              <a:buChar char="u"/>
              <a:defRPr sz="3200">
                <a:solidFill>
                  <a:schemeClr val="tx1"/>
                </a:solidFill>
                <a:latin typeface="Arial Narrow" panose="020B0606020202030204" pitchFamily="34" charset="0"/>
              </a:defRPr>
            </a:lvl1pPr>
            <a:lvl2pPr marL="742950" indent="-285750">
              <a:spcBef>
                <a:spcPct val="20000"/>
              </a:spcBef>
              <a:buClr>
                <a:schemeClr val="tx1"/>
              </a:buClr>
              <a:buChar char="•"/>
              <a:defRPr sz="2800">
                <a:solidFill>
                  <a:schemeClr val="tx1"/>
                </a:solidFill>
                <a:latin typeface="Arial Narrow" panose="020B060602020203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Arial Narrow" panose="020B0606020202030204" pitchFamily="34" charset="0"/>
              </a:defRPr>
            </a:lvl3pPr>
            <a:lvl4pPr marL="1600200" indent="-228600">
              <a:spcBef>
                <a:spcPct val="20000"/>
              </a:spcBef>
              <a:buClr>
                <a:schemeClr val="tx1"/>
              </a:buClr>
              <a:buChar char="•"/>
              <a:defRPr sz="2000">
                <a:solidFill>
                  <a:schemeClr val="tx1"/>
                </a:solidFill>
                <a:latin typeface="Arial Narrow" panose="020B060602020203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9pPr>
          </a:lstStyle>
          <a:p>
            <a:pPr eaLnBrk="1" fontAlgn="auto" hangingPunct="1">
              <a:spcBef>
                <a:spcPct val="0"/>
              </a:spcBef>
              <a:spcAft>
                <a:spcPts val="0"/>
              </a:spcAft>
              <a:buClrTx/>
              <a:buSzTx/>
              <a:buFontTx/>
              <a:buNone/>
              <a:defRPr/>
            </a:pPr>
            <a:r>
              <a:rPr lang="el-GR" altLang="en-US" sz="1600" b="1" dirty="0">
                <a:latin typeface="Verdana" panose="020B0604030504040204" pitchFamily="34" charset="0"/>
              </a:rPr>
              <a:t>1. Ανέθεσε στις μεταβλητές τυχαίες τιμές από τα πεδία τιμών τους.</a:t>
            </a:r>
          </a:p>
          <a:p>
            <a:pPr eaLnBrk="1" fontAlgn="auto" hangingPunct="1">
              <a:spcBef>
                <a:spcPct val="0"/>
              </a:spcBef>
              <a:spcAft>
                <a:spcPts val="0"/>
              </a:spcAft>
              <a:buClrTx/>
              <a:buSzTx/>
              <a:buFontTx/>
              <a:buNone/>
              <a:defRPr/>
            </a:pPr>
            <a:r>
              <a:rPr lang="el-GR" altLang="en-US" sz="1600" b="1" dirty="0">
                <a:latin typeface="Verdana" panose="020B0604030504040204" pitchFamily="34" charset="0"/>
              </a:rPr>
              <a:t>2. Αν οι τιμές των μεταβλητών δεν παραβιάζουν τους περιορισμούς</a:t>
            </a:r>
            <a:r>
              <a:rPr lang="en-US" altLang="en-US" sz="1600" b="1" dirty="0">
                <a:latin typeface="Verdana" panose="020B0604030504040204" pitchFamily="34" charset="0"/>
              </a:rPr>
              <a:t> </a:t>
            </a:r>
            <a:r>
              <a:rPr lang="el-GR" altLang="en-US" sz="1600" b="1" dirty="0">
                <a:latin typeface="Verdana" panose="020B0604030504040204" pitchFamily="34" charset="0"/>
              </a:rPr>
              <a:t>του προβλήματος</a:t>
            </a:r>
            <a:endParaRPr lang="en-US" altLang="en-US" sz="1600" b="1" dirty="0">
              <a:latin typeface="Verdana" panose="020B0604030504040204" pitchFamily="34" charset="0"/>
            </a:endParaRPr>
          </a:p>
          <a:p>
            <a:pPr eaLnBrk="1" fontAlgn="auto" hangingPunct="1">
              <a:spcBef>
                <a:spcPct val="0"/>
              </a:spcBef>
              <a:spcAft>
                <a:spcPts val="0"/>
              </a:spcAft>
              <a:buClrTx/>
              <a:buSzTx/>
              <a:buFontTx/>
              <a:buNone/>
              <a:defRPr/>
            </a:pPr>
            <a:r>
              <a:rPr lang="en-US" altLang="en-US" sz="1600" b="1" dirty="0">
                <a:latin typeface="Verdana" panose="020B0604030504040204" pitchFamily="34" charset="0"/>
              </a:rPr>
              <a:t>   </a:t>
            </a:r>
            <a:r>
              <a:rPr lang="el-GR" altLang="en-US" sz="1600" b="1" dirty="0">
                <a:latin typeface="Verdana" panose="020B0604030504040204" pitchFamily="34" charset="0"/>
              </a:rPr>
              <a:t> τότε επέστρεψε τις τιμές αυτές ως λύση.</a:t>
            </a:r>
          </a:p>
          <a:p>
            <a:pPr eaLnBrk="1" fontAlgn="auto" hangingPunct="1">
              <a:spcBef>
                <a:spcPct val="0"/>
              </a:spcBef>
              <a:spcAft>
                <a:spcPts val="0"/>
              </a:spcAft>
              <a:buClrTx/>
              <a:buSzTx/>
              <a:buFontTx/>
              <a:buNone/>
              <a:defRPr/>
            </a:pPr>
            <a:r>
              <a:rPr lang="el-GR" altLang="en-US" sz="1600" b="1" dirty="0">
                <a:latin typeface="Verdana" panose="020B0604030504040204" pitchFamily="34" charset="0"/>
              </a:rPr>
              <a:t>3. Εξέτασε </a:t>
            </a:r>
            <a:r>
              <a:rPr lang="el-GR" altLang="en-US" sz="1600" b="1" dirty="0">
                <a:solidFill>
                  <a:schemeClr val="accent6">
                    <a:lumMod val="75000"/>
                  </a:schemeClr>
                </a:solidFill>
                <a:latin typeface="Verdana" panose="020B0604030504040204" pitchFamily="34" charset="0"/>
              </a:rPr>
              <a:t>για μια τυχαία μεταβλητή </a:t>
            </a:r>
            <a:r>
              <a:rPr lang="el-GR" altLang="en-US" sz="1600" b="1" dirty="0">
                <a:latin typeface="Verdana" panose="020B0604030504040204" pitchFamily="34" charset="0"/>
              </a:rPr>
              <a:t>όλες τις δυνατές τιμές που</a:t>
            </a:r>
            <a:r>
              <a:rPr lang="en-US" altLang="en-US" sz="1600" b="1" dirty="0">
                <a:latin typeface="Verdana" panose="020B0604030504040204" pitchFamily="34" charset="0"/>
              </a:rPr>
              <a:t> </a:t>
            </a:r>
            <a:r>
              <a:rPr lang="el-GR" altLang="en-US" sz="1600" b="1" dirty="0">
                <a:latin typeface="Verdana" panose="020B0604030504040204" pitchFamily="34" charset="0"/>
              </a:rPr>
              <a:t>μπορεί να πάρει.</a:t>
            </a:r>
          </a:p>
          <a:p>
            <a:pPr eaLnBrk="1" fontAlgn="auto" hangingPunct="1">
              <a:spcBef>
                <a:spcPct val="0"/>
              </a:spcBef>
              <a:spcAft>
                <a:spcPts val="0"/>
              </a:spcAft>
              <a:buClrTx/>
              <a:buSzTx/>
              <a:buFontTx/>
              <a:buNone/>
              <a:defRPr/>
            </a:pPr>
            <a:r>
              <a:rPr lang="el-GR" altLang="en-US" sz="1600" b="1" dirty="0">
                <a:latin typeface="Verdana" panose="020B0604030504040204" pitchFamily="34" charset="0"/>
              </a:rPr>
              <a:t>    </a:t>
            </a:r>
            <a:r>
              <a:rPr lang="en-US" altLang="en-US" sz="1600" b="1" dirty="0">
                <a:latin typeface="Verdana" panose="020B0604030504040204" pitchFamily="34" charset="0"/>
              </a:rPr>
              <a:t>i</a:t>
            </a:r>
            <a:r>
              <a:rPr lang="el-GR" altLang="en-US" sz="1600" b="1" dirty="0">
                <a:latin typeface="Verdana" panose="020B0604030504040204" pitchFamily="34" charset="0"/>
              </a:rPr>
              <a:t>. Αν κάποια από τις τιμές για τη μεταβλητή που εξετάστηκαν </a:t>
            </a:r>
            <a:r>
              <a:rPr lang="el-GR" altLang="en-US" sz="1600" b="1" dirty="0">
                <a:solidFill>
                  <a:schemeClr val="accent6">
                    <a:lumMod val="75000"/>
                  </a:schemeClr>
                </a:solidFill>
                <a:latin typeface="Verdana" panose="020B0604030504040204" pitchFamily="34" charset="0"/>
              </a:rPr>
              <a:t>μειώνει το πλήθος των</a:t>
            </a:r>
            <a:endParaRPr lang="en-US" altLang="en-US" sz="1600" b="1" dirty="0">
              <a:solidFill>
                <a:schemeClr val="accent6">
                  <a:lumMod val="75000"/>
                </a:schemeClr>
              </a:solidFill>
              <a:latin typeface="Verdana" panose="020B0604030504040204" pitchFamily="34" charset="0"/>
            </a:endParaRPr>
          </a:p>
          <a:p>
            <a:pPr eaLnBrk="1" fontAlgn="auto" hangingPunct="1">
              <a:spcBef>
                <a:spcPct val="0"/>
              </a:spcBef>
              <a:spcAft>
                <a:spcPts val="0"/>
              </a:spcAft>
              <a:buClrTx/>
              <a:buSzTx/>
              <a:buFontTx/>
              <a:buNone/>
              <a:defRPr/>
            </a:pPr>
            <a:r>
              <a:rPr lang="en-US" altLang="en-US" sz="1600" b="1" dirty="0">
                <a:solidFill>
                  <a:schemeClr val="accent6">
                    <a:lumMod val="75000"/>
                  </a:schemeClr>
                </a:solidFill>
                <a:latin typeface="Verdana" panose="020B0604030504040204" pitchFamily="34" charset="0"/>
              </a:rPr>
              <a:t>      </a:t>
            </a:r>
            <a:r>
              <a:rPr lang="el-GR" altLang="en-US" sz="1600" b="1" dirty="0">
                <a:solidFill>
                  <a:schemeClr val="accent6">
                    <a:lumMod val="75000"/>
                  </a:schemeClr>
                </a:solidFill>
                <a:latin typeface="Verdana" panose="020B0604030504040204" pitchFamily="34" charset="0"/>
              </a:rPr>
              <a:t> περιορισμών που παραβιάζονται</a:t>
            </a:r>
            <a:r>
              <a:rPr lang="el-GR" altLang="en-US" sz="1600" b="1" dirty="0">
                <a:latin typeface="Verdana" panose="020B0604030504040204" pitchFamily="34" charset="0"/>
              </a:rPr>
              <a:t>, ανάθεσε την τιμή της στη μεταβλητή. </a:t>
            </a:r>
          </a:p>
          <a:p>
            <a:pPr eaLnBrk="1" fontAlgn="auto" hangingPunct="1">
              <a:spcBef>
                <a:spcPct val="0"/>
              </a:spcBef>
              <a:spcAft>
                <a:spcPts val="0"/>
              </a:spcAft>
              <a:buClrTx/>
              <a:buSzTx/>
              <a:buFontTx/>
              <a:buNone/>
              <a:defRPr/>
            </a:pPr>
            <a:r>
              <a:rPr lang="el-GR" altLang="en-US" sz="1600" b="1" dirty="0">
                <a:latin typeface="Verdana" panose="020B0604030504040204" pitchFamily="34" charset="0"/>
              </a:rPr>
              <a:t>    </a:t>
            </a:r>
            <a:r>
              <a:rPr lang="en-US" altLang="en-US" sz="1600" b="1" dirty="0">
                <a:latin typeface="Verdana" panose="020B0604030504040204" pitchFamily="34" charset="0"/>
              </a:rPr>
              <a:t>ii</a:t>
            </a:r>
            <a:r>
              <a:rPr lang="el-GR" altLang="en-US" sz="1600" b="1" dirty="0">
                <a:latin typeface="Verdana" panose="020B0604030504040204" pitchFamily="34" charset="0"/>
              </a:rPr>
              <a:t>. Αν δεν υπάρχει τιμή που να μειώνει το πλήθος των περιορισμών</a:t>
            </a:r>
            <a:r>
              <a:rPr lang="en-US" altLang="en-US" sz="1600" b="1" dirty="0">
                <a:latin typeface="Verdana" panose="020B0604030504040204" pitchFamily="34" charset="0"/>
              </a:rPr>
              <a:t> </a:t>
            </a:r>
            <a:r>
              <a:rPr lang="el-GR" altLang="en-US" sz="1600" b="1" dirty="0">
                <a:latin typeface="Verdana" panose="020B0604030504040204" pitchFamily="34" charset="0"/>
              </a:rPr>
              <a:t>που παραβιάζονται,</a:t>
            </a:r>
            <a:endParaRPr lang="en-US" altLang="en-US" sz="1600" b="1" dirty="0">
              <a:latin typeface="Verdana" panose="020B0604030504040204" pitchFamily="34" charset="0"/>
            </a:endParaRPr>
          </a:p>
          <a:p>
            <a:pPr eaLnBrk="1" fontAlgn="auto" hangingPunct="1">
              <a:spcBef>
                <a:spcPct val="0"/>
              </a:spcBef>
              <a:spcAft>
                <a:spcPts val="0"/>
              </a:spcAft>
              <a:buClrTx/>
              <a:buSzTx/>
              <a:buFontTx/>
              <a:buNone/>
              <a:defRPr/>
            </a:pPr>
            <a:r>
              <a:rPr lang="en-US" altLang="en-US" sz="1600" b="1" dirty="0">
                <a:latin typeface="Verdana" panose="020B0604030504040204" pitchFamily="34" charset="0"/>
              </a:rPr>
              <a:t>       </a:t>
            </a:r>
            <a:r>
              <a:rPr lang="el-GR" altLang="en-US" sz="1600" b="1" dirty="0">
                <a:latin typeface="Verdana" panose="020B0604030504040204" pitchFamily="34" charset="0"/>
              </a:rPr>
              <a:t> τότε επέλεξε μια τιμή που να διατηρεί τον</a:t>
            </a:r>
            <a:r>
              <a:rPr lang="en-US" altLang="en-US" sz="1600" b="1" dirty="0">
                <a:latin typeface="Verdana" panose="020B0604030504040204" pitchFamily="34" charset="0"/>
              </a:rPr>
              <a:t> </a:t>
            </a:r>
            <a:r>
              <a:rPr lang="el-GR" altLang="en-US" sz="1600" b="1" dirty="0">
                <a:latin typeface="Verdana" panose="020B0604030504040204" pitchFamily="34" charset="0"/>
              </a:rPr>
              <a:t>ίδιο αριθμό περιορισμών.</a:t>
            </a:r>
          </a:p>
          <a:p>
            <a:pPr eaLnBrk="1" fontAlgn="auto" hangingPunct="1">
              <a:spcBef>
                <a:spcPct val="0"/>
              </a:spcBef>
              <a:spcAft>
                <a:spcPts val="0"/>
              </a:spcAft>
              <a:buClrTx/>
              <a:buSzTx/>
              <a:buFontTx/>
              <a:buNone/>
              <a:defRPr/>
            </a:pPr>
            <a:r>
              <a:rPr lang="el-GR" altLang="en-US" sz="1600" b="1" dirty="0">
                <a:latin typeface="Verdana" panose="020B0604030504040204" pitchFamily="34" charset="0"/>
              </a:rPr>
              <a:t>    </a:t>
            </a:r>
            <a:r>
              <a:rPr lang="en-US" altLang="en-US" sz="1600" b="1" dirty="0">
                <a:latin typeface="Verdana" panose="020B0604030504040204" pitchFamily="34" charset="0"/>
              </a:rPr>
              <a:t>iii</a:t>
            </a:r>
            <a:r>
              <a:rPr lang="el-GR" altLang="en-US" sz="1600" b="1" dirty="0">
                <a:latin typeface="Verdana" panose="020B0604030504040204" pitchFamily="34" charset="0"/>
              </a:rPr>
              <a:t>. Αν δεν υπάρχει ούτε τέτοια τιμή, τότε άφησε την τιμή της εξεταζόμενης μεταβλητής </a:t>
            </a:r>
          </a:p>
          <a:p>
            <a:pPr eaLnBrk="1" fontAlgn="auto" hangingPunct="1">
              <a:spcBef>
                <a:spcPct val="0"/>
              </a:spcBef>
              <a:spcAft>
                <a:spcPts val="0"/>
              </a:spcAft>
              <a:buClrTx/>
              <a:buSzTx/>
              <a:buFontTx/>
              <a:buNone/>
              <a:defRPr/>
            </a:pPr>
            <a:r>
              <a:rPr lang="el-GR" altLang="en-US" sz="1600" b="1" dirty="0">
                <a:latin typeface="Verdana" panose="020B0604030504040204" pitchFamily="34" charset="0"/>
              </a:rPr>
              <a:t>4. Επέστρεψε στο βήμα 2.</a:t>
            </a:r>
          </a:p>
          <a:p>
            <a:pPr eaLnBrk="1" fontAlgn="auto" hangingPunct="1">
              <a:spcBef>
                <a:spcPct val="0"/>
              </a:spcBef>
              <a:spcAft>
                <a:spcPts val="0"/>
              </a:spcAft>
              <a:buClrTx/>
              <a:buSzTx/>
              <a:buFontTx/>
              <a:buNone/>
              <a:defRPr/>
            </a:pPr>
            <a:endParaRPr lang="el-GR" altLang="en-US" sz="1600" b="1" dirty="0">
              <a:latin typeface="Verdana" panose="020B0604030504040204" pitchFamily="34" charset="0"/>
            </a:endParaRPr>
          </a:p>
          <a:p>
            <a:pPr eaLnBrk="1" fontAlgn="auto" hangingPunct="1">
              <a:spcBef>
                <a:spcPct val="0"/>
              </a:spcBef>
              <a:spcAft>
                <a:spcPts val="0"/>
              </a:spcAft>
              <a:buClrTx/>
              <a:buSzTx/>
              <a:buFontTx/>
              <a:buNone/>
              <a:defRPr/>
            </a:pPr>
            <a:r>
              <a:rPr lang="el-GR" altLang="en-US" sz="2400" dirty="0">
                <a:latin typeface="Arial" panose="020B0604020202020204" pitchFamily="34" charset="0"/>
                <a:cs typeface="Arial" panose="020B0604020202020204" pitchFamily="34" charset="0"/>
              </a:rPr>
              <a:t>Πλεονέκτημα: Εξέταση ΌΧΙ μεγάλου πλήθους γειτονικών καταστάσεων</a:t>
            </a:r>
          </a:p>
          <a:p>
            <a:pPr eaLnBrk="1" fontAlgn="auto" hangingPunct="1">
              <a:spcBef>
                <a:spcPct val="50000"/>
              </a:spcBef>
              <a:spcAft>
                <a:spcPts val="0"/>
              </a:spcAft>
              <a:buClrTx/>
              <a:buSzTx/>
              <a:buFontTx/>
              <a:buNone/>
              <a:defRPr/>
            </a:pPr>
            <a:r>
              <a:rPr lang="el-GR" altLang="en-US" sz="2400" dirty="0">
                <a:latin typeface="Arial" panose="020B0604020202020204" pitchFamily="34" charset="0"/>
                <a:cs typeface="Arial" panose="020B0604020202020204" pitchFamily="34" charset="0"/>
              </a:rPr>
              <a:t>Μειονέκτημα: Μπορεί να «πέσει» σε τοπικό ελάχιστο</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6D670E6-9703-43D9-9D14-8B799878B158}"/>
              </a:ext>
            </a:extLst>
          </p:cNvPr>
          <p:cNvSpPr>
            <a:spLocks noGrp="1" noChangeArrowheads="1"/>
          </p:cNvSpPr>
          <p:nvPr>
            <p:ph type="title"/>
          </p:nvPr>
        </p:nvSpPr>
        <p:spPr>
          <a:xfrm>
            <a:off x="1101725" y="544513"/>
            <a:ext cx="8686800" cy="1139825"/>
          </a:xfrm>
        </p:spPr>
        <p:txBody>
          <a:bodyPr/>
          <a:lstStyle/>
          <a:p>
            <a:pPr eaLnBrk="1" hangingPunct="1"/>
            <a:r>
              <a:rPr lang="el-GR" altLang="el-GR" sz="3200" b="1">
                <a:latin typeface="Arial" panose="020B0604020202020204" pitchFamily="34" charset="0"/>
                <a:cs typeface="Arial" panose="020B0604020202020204" pitchFamily="34" charset="0"/>
              </a:rPr>
              <a:t>ΚΛΑΣΣΙΚΟΙ ΑΛΓΟΡΙΘΜΟΙ ΑΝΑΖΗΤΗΣΗΣ</a:t>
            </a:r>
            <a:r>
              <a:rPr lang="en-US" altLang="el-GR" sz="3200" b="1">
                <a:latin typeface="Arial" panose="020B0604020202020204" pitchFamily="34" charset="0"/>
                <a:cs typeface="Arial" panose="020B0604020202020204" pitchFamily="34" charset="0"/>
              </a:rPr>
              <a:t> (1)</a:t>
            </a:r>
            <a:endParaRPr lang="el-GR" altLang="el-GR" sz="3200" b="1">
              <a:latin typeface="Arial" panose="020B0604020202020204" pitchFamily="34" charset="0"/>
              <a:cs typeface="Arial" panose="020B0604020202020204" pitchFamily="34" charset="0"/>
            </a:endParaRPr>
          </a:p>
        </p:txBody>
      </p:sp>
      <p:sp>
        <p:nvSpPr>
          <p:cNvPr id="54275" name="Rectangle 3">
            <a:extLst>
              <a:ext uri="{FF2B5EF4-FFF2-40B4-BE49-F238E27FC236}">
                <a16:creationId xmlns:a16="http://schemas.microsoft.com/office/drawing/2014/main" id="{2C17E531-8D82-494A-9818-A147E2CCB51F}"/>
              </a:ext>
            </a:extLst>
          </p:cNvPr>
          <p:cNvSpPr>
            <a:spLocks noGrp="1" noChangeArrowheads="1"/>
          </p:cNvSpPr>
          <p:nvPr>
            <p:ph idx="1"/>
          </p:nvPr>
        </p:nvSpPr>
        <p:spPr>
          <a:xfrm>
            <a:off x="838200" y="1684338"/>
            <a:ext cx="10515600" cy="4351337"/>
          </a:xfrm>
        </p:spPr>
        <p:txBody>
          <a:bodyPr rtlCol="0">
            <a:normAutofit/>
          </a:bodyPr>
          <a:lstStyle/>
          <a:p>
            <a:pPr algn="just" eaLnBrk="1" fontAlgn="auto" hangingPunct="1">
              <a:lnSpc>
                <a:spcPct val="80000"/>
              </a:lnSpc>
              <a:spcAft>
                <a:spcPts val="0"/>
              </a:spcAft>
              <a:defRPr/>
            </a:pPr>
            <a:r>
              <a:rPr lang="el-GR" sz="2400" dirty="0">
                <a:latin typeface="Arial" panose="020B0604020202020204" pitchFamily="34" charset="0"/>
                <a:cs typeface="Arial" panose="020B0604020202020204" pitchFamily="34" charset="0"/>
              </a:rPr>
              <a:t>Οι κλασικοί αλγόριθμοι αναζήτησης </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π.χ. </a:t>
            </a:r>
            <a:r>
              <a:rPr lang="en-US" sz="2400" dirty="0">
                <a:latin typeface="Arial" panose="020B0604020202020204" pitchFamily="34" charset="0"/>
                <a:cs typeface="Arial" panose="020B0604020202020204" pitchFamily="34" charset="0"/>
              </a:rPr>
              <a:t>DFS, BFS)</a:t>
            </a:r>
            <a:r>
              <a:rPr lang="el-GR" sz="2400" dirty="0">
                <a:latin typeface="Arial" panose="020B0604020202020204" pitchFamily="34" charset="0"/>
                <a:cs typeface="Arial" panose="020B0604020202020204" pitchFamily="34" charset="0"/>
              </a:rPr>
              <a:t> είναι δυνατό να χρησιμοποιηθούν και για την επίλυση των προβλημάτων ικανοποίησης περιορισμών.</a:t>
            </a:r>
          </a:p>
          <a:p>
            <a:pPr eaLnBrk="1" fontAlgn="auto" hangingPunct="1">
              <a:lnSpc>
                <a:spcPct val="80000"/>
              </a:lnSpc>
              <a:spcAft>
                <a:spcPts val="0"/>
              </a:spcAft>
              <a:defRPr/>
            </a:pPr>
            <a:r>
              <a:rPr lang="el-GR" sz="2400" dirty="0">
                <a:latin typeface="Arial" panose="020B0604020202020204" pitchFamily="34" charset="0"/>
                <a:cs typeface="Arial" panose="020B0604020202020204" pitchFamily="34" charset="0"/>
              </a:rPr>
              <a:t>Αναπαράσταση </a:t>
            </a:r>
          </a:p>
          <a:p>
            <a:pPr lvl="1" eaLnBrk="1" fontAlgn="auto" hangingPunct="1">
              <a:lnSpc>
                <a:spcPct val="80000"/>
              </a:lnSpc>
              <a:spcAft>
                <a:spcPts val="0"/>
              </a:spcAft>
              <a:defRPr/>
            </a:pPr>
            <a:r>
              <a:rPr lang="el-GR" dirty="0">
                <a:latin typeface="Arial" panose="020B0604020202020204" pitchFamily="34" charset="0"/>
                <a:cs typeface="Arial" panose="020B0604020202020204" pitchFamily="34" charset="0"/>
              </a:rPr>
              <a:t>Μια </a:t>
            </a:r>
            <a:r>
              <a:rPr lang="el-GR" i="1" dirty="0">
                <a:solidFill>
                  <a:schemeClr val="accent6">
                    <a:lumMod val="75000"/>
                  </a:schemeClr>
                </a:solidFill>
                <a:latin typeface="Arial" panose="020B0604020202020204" pitchFamily="34" charset="0"/>
                <a:cs typeface="Arial" panose="020B0604020202020204" pitchFamily="34" charset="0"/>
              </a:rPr>
              <a:t>κατάσταση</a:t>
            </a:r>
            <a:r>
              <a:rPr lang="el-GR" dirty="0">
                <a:solidFill>
                  <a:schemeClr val="accent6">
                    <a:lumMod val="75000"/>
                  </a:schemeClr>
                </a:solidFill>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αποτελείται από τις </a:t>
            </a:r>
            <a:r>
              <a:rPr lang="el-GR" dirty="0">
                <a:solidFill>
                  <a:schemeClr val="accent6">
                    <a:lumMod val="75000"/>
                  </a:schemeClr>
                </a:solidFill>
                <a:latin typeface="Arial" panose="020B0604020202020204" pitchFamily="34" charset="0"/>
                <a:cs typeface="Arial" panose="020B0604020202020204" pitchFamily="34" charset="0"/>
              </a:rPr>
              <a:t>μεταβλητές</a:t>
            </a:r>
            <a:r>
              <a:rPr lang="el-GR" dirty="0">
                <a:latin typeface="Arial" panose="020B0604020202020204" pitchFamily="34" charset="0"/>
                <a:cs typeface="Arial" panose="020B0604020202020204" pitchFamily="34" charset="0"/>
              </a:rPr>
              <a:t> του προβλήματος (με τις τιμές τους). </a:t>
            </a:r>
          </a:p>
          <a:p>
            <a:pPr lvl="1" algn="just" eaLnBrk="1" fontAlgn="auto" hangingPunct="1">
              <a:lnSpc>
                <a:spcPct val="80000"/>
              </a:lnSpc>
              <a:spcAft>
                <a:spcPts val="0"/>
              </a:spcAft>
              <a:defRPr/>
            </a:pPr>
            <a:r>
              <a:rPr lang="el-GR" dirty="0">
                <a:latin typeface="Arial" panose="020B0604020202020204" pitchFamily="34" charset="0"/>
                <a:cs typeface="Arial" panose="020B0604020202020204" pitchFamily="34" charset="0"/>
              </a:rPr>
              <a:t>Υπάρχει ένας μόνο </a:t>
            </a:r>
            <a:r>
              <a:rPr lang="el-GR" i="1" dirty="0">
                <a:solidFill>
                  <a:schemeClr val="accent6">
                    <a:lumMod val="75000"/>
                  </a:schemeClr>
                </a:solidFill>
                <a:latin typeface="Arial" panose="020B0604020202020204" pitchFamily="34" charset="0"/>
                <a:cs typeface="Arial" panose="020B0604020202020204" pitchFamily="34" charset="0"/>
              </a:rPr>
              <a:t>τύπος τελεστή</a:t>
            </a:r>
            <a:r>
              <a:rPr lang="el-GR" dirty="0">
                <a:latin typeface="Arial" panose="020B0604020202020204" pitchFamily="34" charset="0"/>
                <a:cs typeface="Arial" panose="020B0604020202020204" pitchFamily="34" charset="0"/>
              </a:rPr>
              <a:t>, ο οποίος αντιστοιχεί στην </a:t>
            </a:r>
            <a:r>
              <a:rPr lang="el-GR" dirty="0">
                <a:solidFill>
                  <a:schemeClr val="accent6">
                    <a:lumMod val="75000"/>
                  </a:schemeClr>
                </a:solidFill>
                <a:latin typeface="Arial" panose="020B0604020202020204" pitchFamily="34" charset="0"/>
                <a:cs typeface="Arial" panose="020B0604020202020204" pitchFamily="34" charset="0"/>
              </a:rPr>
              <a:t>ανάθεση τιμής</a:t>
            </a:r>
            <a:r>
              <a:rPr lang="el-GR" dirty="0">
                <a:latin typeface="Arial" panose="020B0604020202020204" pitchFamily="34" charset="0"/>
                <a:cs typeface="Arial" panose="020B0604020202020204" pitchFamily="34" charset="0"/>
              </a:rPr>
              <a:t> σε μια </a:t>
            </a:r>
            <a:r>
              <a:rPr lang="el-GR" i="1" dirty="0">
                <a:solidFill>
                  <a:schemeClr val="accent6">
                    <a:lumMod val="75000"/>
                  </a:schemeClr>
                </a:solidFill>
                <a:latin typeface="Arial" panose="020B0604020202020204" pitchFamily="34" charset="0"/>
                <a:cs typeface="Arial" panose="020B0604020202020204" pitchFamily="34" charset="0"/>
              </a:rPr>
              <a:t>μη-δεσμευμένη μεταβλητή</a:t>
            </a:r>
            <a:r>
              <a:rPr lang="el-GR" dirty="0">
                <a:solidFill>
                  <a:schemeClr val="accent6">
                    <a:lumMod val="75000"/>
                  </a:schemeClr>
                </a:solidFill>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(δηλ. μεταβλητή στην οποία δεν έχει ανατεθεί τιμή). </a:t>
            </a:r>
          </a:p>
          <a:p>
            <a:pPr lvl="1" eaLnBrk="1" fontAlgn="auto" hangingPunct="1">
              <a:lnSpc>
                <a:spcPct val="80000"/>
              </a:lnSpc>
              <a:spcAft>
                <a:spcPts val="0"/>
              </a:spcAft>
              <a:defRPr/>
            </a:pPr>
            <a:r>
              <a:rPr lang="el-GR" i="1" dirty="0">
                <a:solidFill>
                  <a:schemeClr val="accent6">
                    <a:lumMod val="75000"/>
                  </a:schemeClr>
                </a:solidFill>
                <a:latin typeface="Arial" panose="020B0604020202020204" pitchFamily="34" charset="0"/>
                <a:cs typeface="Arial" panose="020B0604020202020204" pitchFamily="34" charset="0"/>
              </a:rPr>
              <a:t>Αρχική κατάσταση</a:t>
            </a:r>
            <a:r>
              <a:rPr lang="el-GR" dirty="0">
                <a:latin typeface="Arial" panose="020B0604020202020204" pitchFamily="34" charset="0"/>
                <a:cs typeface="Arial" panose="020B0604020202020204" pitchFamily="34" charset="0"/>
              </a:rPr>
              <a:t>: όλες οι μεταβλητές είναι μη-δεσμευμένες. </a:t>
            </a:r>
          </a:p>
          <a:p>
            <a:pPr lvl="1" algn="just" eaLnBrk="1" fontAlgn="auto" hangingPunct="1">
              <a:lnSpc>
                <a:spcPct val="80000"/>
              </a:lnSpc>
              <a:spcAft>
                <a:spcPts val="0"/>
              </a:spcAft>
              <a:defRPr/>
            </a:pPr>
            <a:r>
              <a:rPr lang="el-GR" i="1" dirty="0">
                <a:solidFill>
                  <a:schemeClr val="accent6">
                    <a:lumMod val="75000"/>
                  </a:schemeClr>
                </a:solidFill>
                <a:latin typeface="Arial" panose="020B0604020202020204" pitchFamily="34" charset="0"/>
                <a:cs typeface="Arial" panose="020B0604020202020204" pitchFamily="34" charset="0"/>
              </a:rPr>
              <a:t>Τελική κατάσταση</a:t>
            </a:r>
            <a:r>
              <a:rPr lang="el-GR" dirty="0">
                <a:latin typeface="Arial" panose="020B0604020202020204" pitchFamily="34" charset="0"/>
                <a:cs typeface="Arial" panose="020B0604020202020204" pitchFamily="34" charset="0"/>
              </a:rPr>
              <a:t>: ελέγχεται αν έχει γίνει ανάθεση τιμών σε όλες τις μεταβλητές, καθώς επίσης και αν ικανοποιούνται όλοι οι περιορισμοί του προβλήματος.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020622E-BD6E-4E16-B20E-B2AF649EFFE7}"/>
              </a:ext>
            </a:extLst>
          </p:cNvPr>
          <p:cNvSpPr>
            <a:spLocks noGrp="1" noChangeArrowheads="1"/>
          </p:cNvSpPr>
          <p:nvPr>
            <p:ph type="title"/>
          </p:nvPr>
        </p:nvSpPr>
        <p:spPr>
          <a:xfrm>
            <a:off x="1189038" y="460375"/>
            <a:ext cx="8686800" cy="1139825"/>
          </a:xfrm>
        </p:spPr>
        <p:txBody>
          <a:bodyPr/>
          <a:lstStyle/>
          <a:p>
            <a:pPr eaLnBrk="1" hangingPunct="1"/>
            <a:r>
              <a:rPr lang="el-GR" altLang="el-GR" sz="3200" b="1">
                <a:latin typeface="Arial" panose="020B0604020202020204" pitchFamily="34" charset="0"/>
                <a:cs typeface="Arial" panose="020B0604020202020204" pitchFamily="34" charset="0"/>
              </a:rPr>
              <a:t>ΚΛΑΣΣΙΚΟΙ ΑΛΓΟΡΙΘΜΟΙ ΑΝΑΖΗΤΗΣΗΣ</a:t>
            </a:r>
            <a:r>
              <a:rPr lang="en-US" altLang="el-GR" sz="3200" b="1">
                <a:latin typeface="Arial" panose="020B0604020202020204" pitchFamily="34" charset="0"/>
                <a:cs typeface="Arial" panose="020B0604020202020204" pitchFamily="34" charset="0"/>
              </a:rPr>
              <a:t> (2)</a:t>
            </a:r>
            <a:endParaRPr lang="el-GR" altLang="el-GR" sz="3200" b="1">
              <a:latin typeface="Arial" panose="020B0604020202020204" pitchFamily="34" charset="0"/>
              <a:cs typeface="Arial" panose="020B0604020202020204" pitchFamily="34" charset="0"/>
            </a:endParaRPr>
          </a:p>
        </p:txBody>
      </p:sp>
      <p:sp>
        <p:nvSpPr>
          <p:cNvPr id="55299" name="Rectangle 3">
            <a:extLst>
              <a:ext uri="{FF2B5EF4-FFF2-40B4-BE49-F238E27FC236}">
                <a16:creationId xmlns:a16="http://schemas.microsoft.com/office/drawing/2014/main" id="{FAABDFC6-EE49-4875-8695-BE8608FE2889}"/>
              </a:ext>
            </a:extLst>
          </p:cNvPr>
          <p:cNvSpPr>
            <a:spLocks noGrp="1" noChangeArrowheads="1"/>
          </p:cNvSpPr>
          <p:nvPr>
            <p:ph idx="1"/>
          </p:nvPr>
        </p:nvSpPr>
        <p:spPr>
          <a:xfrm>
            <a:off x="1189038" y="1439863"/>
            <a:ext cx="10556875" cy="4565650"/>
          </a:xfrm>
        </p:spPr>
        <p:txBody>
          <a:bodyPr rtlCol="0">
            <a:noAutofit/>
          </a:bodyPr>
          <a:lstStyle/>
          <a:p>
            <a:pPr eaLnBrk="1" fontAlgn="auto" hangingPunct="1">
              <a:spcAft>
                <a:spcPts val="0"/>
              </a:spcAft>
              <a:defRPr/>
            </a:pPr>
            <a:r>
              <a:rPr lang="el-GR" sz="2000" dirty="0">
                <a:latin typeface="Arial" panose="020B0604020202020204" pitchFamily="34" charset="0"/>
                <a:cs typeface="Arial" panose="020B0604020202020204" pitchFamily="34" charset="0"/>
              </a:rPr>
              <a:t>Καλύτερα αποτελέσματα έχουν οι </a:t>
            </a:r>
            <a:r>
              <a:rPr lang="el-GR" sz="2000" dirty="0" err="1">
                <a:solidFill>
                  <a:schemeClr val="accent6">
                    <a:lumMod val="75000"/>
                  </a:schemeClr>
                </a:solidFill>
                <a:latin typeface="Arial" panose="020B0604020202020204" pitchFamily="34" charset="0"/>
                <a:cs typeface="Arial" panose="020B0604020202020204" pitchFamily="34" charset="0"/>
              </a:rPr>
              <a:t>ευριστικοί</a:t>
            </a:r>
            <a:r>
              <a:rPr lang="el-GR" sz="2000" dirty="0">
                <a:solidFill>
                  <a:schemeClr val="accent6">
                    <a:lumMod val="75000"/>
                  </a:schemeClr>
                </a:solidFill>
                <a:latin typeface="Arial" panose="020B0604020202020204" pitchFamily="34" charset="0"/>
                <a:cs typeface="Arial" panose="020B0604020202020204" pitchFamily="34" charset="0"/>
              </a:rPr>
              <a:t> αλγόριθμοι </a:t>
            </a:r>
            <a:r>
              <a:rPr lang="el-GR" sz="2000" dirty="0">
                <a:latin typeface="Arial" panose="020B0604020202020204" pitchFamily="34" charset="0"/>
                <a:cs typeface="Arial" panose="020B0604020202020204" pitchFamily="34" charset="0"/>
              </a:rPr>
              <a:t>αναζήτησης (π.χ. ο </a:t>
            </a:r>
            <a:r>
              <a:rPr lang="en-US" sz="2000" dirty="0" err="1">
                <a:latin typeface="Arial" panose="020B0604020202020204" pitchFamily="34" charset="0"/>
                <a:cs typeface="Arial" panose="020B0604020202020204" pitchFamily="34" charset="0"/>
              </a:rPr>
              <a:t>BestFS</a:t>
            </a:r>
            <a:r>
              <a:rPr lang="en-US" sz="2000" dirty="0">
                <a:latin typeface="Arial" panose="020B0604020202020204" pitchFamily="34" charset="0"/>
                <a:cs typeface="Arial" panose="020B0604020202020204" pitchFamily="34" charset="0"/>
              </a:rPr>
              <a:t>)</a:t>
            </a:r>
            <a:r>
              <a:rPr lang="el-GR"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eaLnBrk="1" fontAlgn="auto" hangingPunct="1">
              <a:spcAft>
                <a:spcPts val="0"/>
              </a:spcAft>
              <a:defRPr/>
            </a:pPr>
            <a:r>
              <a:rPr lang="el-GR" sz="2000" dirty="0">
                <a:latin typeface="Arial" panose="020B0604020202020204" pitchFamily="34" charset="0"/>
                <a:cs typeface="Arial" panose="020B0604020202020204" pitchFamily="34" charset="0"/>
              </a:rPr>
              <a:t>Η </a:t>
            </a:r>
            <a:r>
              <a:rPr lang="el-GR" sz="2000" dirty="0" err="1">
                <a:solidFill>
                  <a:schemeClr val="accent6">
                    <a:lumMod val="75000"/>
                  </a:schemeClr>
                </a:solidFill>
                <a:latin typeface="Arial" panose="020B0604020202020204" pitchFamily="34" charset="0"/>
                <a:cs typeface="Arial" panose="020B0604020202020204" pitchFamily="34" charset="0"/>
              </a:rPr>
              <a:t>ευριστική</a:t>
            </a:r>
            <a:r>
              <a:rPr lang="el-GR" sz="2000" dirty="0">
                <a:solidFill>
                  <a:schemeClr val="accent6">
                    <a:lumMod val="75000"/>
                  </a:schemeClr>
                </a:solidFill>
                <a:latin typeface="Arial" panose="020B0604020202020204" pitchFamily="34" charset="0"/>
                <a:cs typeface="Arial" panose="020B0604020202020204" pitchFamily="34" charset="0"/>
              </a:rPr>
              <a:t> συνάρτηση </a:t>
            </a:r>
            <a:r>
              <a:rPr lang="el-GR" sz="2000" dirty="0">
                <a:latin typeface="Arial" panose="020B0604020202020204" pitchFamily="34" charset="0"/>
                <a:cs typeface="Arial" panose="020B0604020202020204" pitchFamily="34" charset="0"/>
              </a:rPr>
              <a:t>αφορά την επιλογή της μεταβλητής για ανάθεση τιμής στο επόμενο βήμα. Στηρίζεται,</a:t>
            </a:r>
          </a:p>
          <a:p>
            <a:pPr lvl="1" eaLnBrk="1" fontAlgn="auto" hangingPunct="1">
              <a:spcAft>
                <a:spcPts val="0"/>
              </a:spcAft>
              <a:defRPr/>
            </a:pPr>
            <a:r>
              <a:rPr lang="el-GR" sz="2000" dirty="0">
                <a:latin typeface="Arial" panose="020B0604020202020204" pitchFamily="34" charset="0"/>
                <a:cs typeface="Arial" panose="020B0604020202020204" pitchFamily="34" charset="0"/>
              </a:rPr>
              <a:t>στην </a:t>
            </a:r>
            <a:r>
              <a:rPr lang="el-GR" sz="2000" dirty="0">
                <a:solidFill>
                  <a:schemeClr val="accent6">
                    <a:lumMod val="75000"/>
                  </a:schemeClr>
                </a:solidFill>
                <a:latin typeface="Arial" panose="020B0604020202020204" pitchFamily="34" charset="0"/>
                <a:cs typeface="Arial" panose="020B0604020202020204" pitchFamily="34" charset="0"/>
              </a:rPr>
              <a:t>αρχή της συντομότερης αποτυχίας </a:t>
            </a:r>
            <a:r>
              <a:rPr lang="el-GR" sz="2000" dirty="0">
                <a:latin typeface="Arial" panose="020B0604020202020204" pitchFamily="34" charset="0"/>
                <a:cs typeface="Arial" panose="020B0604020202020204" pitchFamily="34" charset="0"/>
              </a:rPr>
              <a:t>(επιλογή μεταβλητής με το μικρότερο πεδίο τιμών) και</a:t>
            </a:r>
          </a:p>
          <a:p>
            <a:pPr lvl="1" eaLnBrk="1" fontAlgn="auto" hangingPunct="1">
              <a:spcAft>
                <a:spcPts val="0"/>
              </a:spcAft>
              <a:defRPr/>
            </a:pPr>
            <a:r>
              <a:rPr lang="el-GR" sz="2000" dirty="0">
                <a:latin typeface="Arial" panose="020B0604020202020204" pitchFamily="34" charset="0"/>
                <a:cs typeface="Arial" panose="020B0604020202020204" pitchFamily="34" charset="0"/>
              </a:rPr>
              <a:t>στην </a:t>
            </a:r>
            <a:r>
              <a:rPr lang="el-GR" sz="2000" dirty="0">
                <a:solidFill>
                  <a:schemeClr val="accent6">
                    <a:lumMod val="75000"/>
                  </a:schemeClr>
                </a:solidFill>
                <a:latin typeface="Arial" panose="020B0604020202020204" pitchFamily="34" charset="0"/>
                <a:cs typeface="Arial" panose="020B0604020202020204" pitchFamily="34" charset="0"/>
              </a:rPr>
              <a:t>αρχή της πιο περιορισμένης μεταβλητής </a:t>
            </a:r>
            <a:r>
              <a:rPr lang="el-GR" sz="2000" dirty="0">
                <a:latin typeface="Arial" panose="020B0604020202020204" pitchFamily="34" charset="0"/>
                <a:cs typeface="Arial" panose="020B0604020202020204" pitchFamily="34" charset="0"/>
              </a:rPr>
              <a:t>(επιλογή της μεταβλητής που συμμετέχει στους περισσότερους περιορισμούς σε περίπτωση ισοδύναμων πεδίων τιμών).</a:t>
            </a:r>
          </a:p>
          <a:p>
            <a:pPr eaLnBrk="1" fontAlgn="auto" hangingPunct="1">
              <a:spcAft>
                <a:spcPts val="0"/>
              </a:spcAft>
              <a:defRPr/>
            </a:pPr>
            <a:r>
              <a:rPr lang="el-GR" sz="2000" dirty="0">
                <a:latin typeface="Arial" panose="020B0604020202020204" pitchFamily="34" charset="0"/>
                <a:cs typeface="Arial" panose="020B0604020202020204" pitchFamily="34" charset="0"/>
              </a:rPr>
              <a:t>Μειονεκτήματα</a:t>
            </a:r>
          </a:p>
          <a:p>
            <a:pPr lvl="1" eaLnBrk="1" fontAlgn="auto" hangingPunct="1">
              <a:spcAft>
                <a:spcPts val="0"/>
              </a:spcAft>
              <a:defRPr/>
            </a:pPr>
            <a:r>
              <a:rPr lang="el-GR" sz="2000" dirty="0">
                <a:latin typeface="Arial" panose="020B0604020202020204" pitchFamily="34" charset="0"/>
                <a:cs typeface="Arial" panose="020B0604020202020204" pitchFamily="34" charset="0"/>
              </a:rPr>
              <a:t>Μη ικανοποιητική απόδοση για προβλήματα μεγάλου μεγέθους.</a:t>
            </a:r>
          </a:p>
          <a:p>
            <a:pPr lvl="1" eaLnBrk="1" fontAlgn="auto" hangingPunct="1">
              <a:spcAft>
                <a:spcPts val="0"/>
              </a:spcAft>
              <a:defRPr/>
            </a:pPr>
            <a:r>
              <a:rPr lang="el-GR" sz="2000" dirty="0">
                <a:latin typeface="Arial" panose="020B0604020202020204" pitchFamily="34" charset="0"/>
                <a:cs typeface="Arial" panose="020B0604020202020204" pitchFamily="34" charset="0"/>
              </a:rPr>
              <a:t>Δεν γίνεται ικανοποιητική εκμετάλλευση των περιορισμών (</a:t>
            </a:r>
            <a:r>
              <a:rPr lang="en-US" sz="2000" dirty="0">
                <a:latin typeface="Arial" panose="020B0604020202020204" pitchFamily="34" charset="0"/>
                <a:cs typeface="Arial" panose="020B0604020202020204" pitchFamily="34" charset="0"/>
              </a:rPr>
              <a:t>a posteriori </a:t>
            </a:r>
            <a:r>
              <a:rPr lang="el-GR" sz="2000" dirty="0">
                <a:latin typeface="Arial" panose="020B0604020202020204" pitchFamily="34" charset="0"/>
                <a:cs typeface="Arial" panose="020B0604020202020204" pitchFamily="34" charset="0"/>
              </a:rPr>
              <a:t>έλεγχος).</a:t>
            </a:r>
          </a:p>
          <a:p>
            <a:pPr lvl="1" eaLnBrk="1" fontAlgn="auto" hangingPunct="1">
              <a:spcAft>
                <a:spcPts val="0"/>
              </a:spcAft>
              <a:defRPr/>
            </a:pPr>
            <a:r>
              <a:rPr lang="el-GR" sz="2000" dirty="0">
                <a:latin typeface="Arial" panose="020B0604020202020204" pitchFamily="34" charset="0"/>
                <a:cs typeface="Arial" panose="020B0604020202020204" pitchFamily="34" charset="0"/>
              </a:rPr>
              <a:t>Εξακολουθεί να υπάρχει το φαινόμενο της συνδυαστικής έκρηξης.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7332943-8043-4917-B0E9-01206C6B8BBA}"/>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ΑΛΓΟΡΙΘΜΟΙ ΕΛΕΓΧΟΥ ΣΥΝΕΠΕΙΑΣ</a:t>
            </a:r>
          </a:p>
        </p:txBody>
      </p:sp>
      <p:sp>
        <p:nvSpPr>
          <p:cNvPr id="58371" name="Rectangle 3">
            <a:extLst>
              <a:ext uri="{FF2B5EF4-FFF2-40B4-BE49-F238E27FC236}">
                <a16:creationId xmlns:a16="http://schemas.microsoft.com/office/drawing/2014/main" id="{B021D22A-AB2F-4A4A-B747-BE0F52D392C3}"/>
              </a:ext>
            </a:extLst>
          </p:cNvPr>
          <p:cNvSpPr>
            <a:spLocks noGrp="1" noChangeArrowheads="1"/>
          </p:cNvSpPr>
          <p:nvPr>
            <p:ph idx="1"/>
          </p:nvPr>
        </p:nvSpPr>
        <p:spPr/>
        <p:txBody>
          <a:bodyPr rtlCol="0">
            <a:normAutofit/>
          </a:bodyPr>
          <a:lstStyle/>
          <a:p>
            <a:pPr eaLnBrk="1" fontAlgn="auto" hangingPunct="1">
              <a:spcAft>
                <a:spcPts val="0"/>
              </a:spcAft>
              <a:defRPr/>
            </a:pPr>
            <a:r>
              <a:rPr lang="el-GR" sz="2400" u="sng" dirty="0">
                <a:latin typeface="Arial" panose="020B0604020202020204" pitchFamily="34" charset="0"/>
                <a:cs typeface="Arial" panose="020B0604020202020204" pitchFamily="34" charset="0"/>
              </a:rPr>
              <a:t>Βασική ιδέα</a:t>
            </a:r>
            <a:r>
              <a:rPr lang="el-GR" sz="2400" dirty="0">
                <a:latin typeface="Arial" panose="020B0604020202020204" pitchFamily="34" charset="0"/>
                <a:cs typeface="Arial" panose="020B0604020202020204" pitchFamily="34" charset="0"/>
              </a:rPr>
              <a:t>: απαλοιφή τιμών, που δεν είναι συνεπείς ως προς κάποιο περιορισμό, από τα πεδία τιμών (:</a:t>
            </a:r>
            <a:r>
              <a:rPr lang="el-GR" sz="2400" dirty="0">
                <a:solidFill>
                  <a:schemeClr val="accent6">
                    <a:lumMod val="75000"/>
                  </a:schemeClr>
                </a:solidFill>
                <a:latin typeface="Arial" panose="020B0604020202020204" pitchFamily="34" charset="0"/>
                <a:cs typeface="Arial" panose="020B0604020202020204" pitchFamily="34" charset="0"/>
              </a:rPr>
              <a:t>έλεγχος συνέπειας</a:t>
            </a:r>
            <a:r>
              <a:rPr lang="el-GR" sz="2400" dirty="0">
                <a:latin typeface="Arial" panose="020B0604020202020204" pitchFamily="34" charset="0"/>
                <a:cs typeface="Arial" panose="020B0604020202020204" pitchFamily="34" charset="0"/>
              </a:rPr>
              <a:t>, που γίνεται </a:t>
            </a:r>
            <a:r>
              <a:rPr lang="en-US" sz="2400" dirty="0">
                <a:latin typeface="Arial" panose="020B0604020202020204" pitchFamily="34" charset="0"/>
                <a:cs typeface="Arial" panose="020B0604020202020204" pitchFamily="34" charset="0"/>
              </a:rPr>
              <a:t>a priori</a:t>
            </a:r>
            <a:r>
              <a:rPr lang="el-GR" sz="2400" dirty="0">
                <a:latin typeface="Arial" panose="020B0604020202020204" pitchFamily="34" charset="0"/>
                <a:cs typeface="Arial" panose="020B0604020202020204" pitchFamily="34" charset="0"/>
              </a:rPr>
              <a:t>, δηλ. πριν την παραγωγή των πιθανών λύσεων,</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αντί για μετά-</a:t>
            </a:r>
            <a:r>
              <a:rPr lang="en-US" sz="2400" dirty="0">
                <a:latin typeface="Arial" panose="020B0604020202020204" pitchFamily="34" charset="0"/>
                <a:cs typeface="Arial" panose="020B0604020202020204" pitchFamily="34" charset="0"/>
              </a:rPr>
              <a:t>a posteriori)</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eaLnBrk="1" fontAlgn="auto" hangingPunct="1">
              <a:spcAft>
                <a:spcPts val="0"/>
              </a:spcAft>
              <a:defRPr/>
            </a:pPr>
            <a:r>
              <a:rPr lang="el-GR" sz="2400" dirty="0">
                <a:latin typeface="Arial" panose="020B0604020202020204" pitchFamily="34" charset="0"/>
                <a:cs typeface="Arial" panose="020B0604020202020204" pitchFamily="34" charset="0"/>
              </a:rPr>
              <a:t>Γίνεται κατά κάποιο τρόπο </a:t>
            </a:r>
            <a:r>
              <a:rPr lang="el-GR" sz="2400" dirty="0">
                <a:solidFill>
                  <a:schemeClr val="accent6">
                    <a:lumMod val="75000"/>
                  </a:schemeClr>
                </a:solidFill>
                <a:latin typeface="Arial" panose="020B0604020202020204" pitchFamily="34" charset="0"/>
                <a:cs typeface="Arial" panose="020B0604020202020204" pitchFamily="34" charset="0"/>
              </a:rPr>
              <a:t>διάδοση περιορισμών (</a:t>
            </a:r>
            <a:r>
              <a:rPr lang="en-US" sz="2400" dirty="0">
                <a:solidFill>
                  <a:schemeClr val="accent6">
                    <a:lumMod val="75000"/>
                  </a:schemeClr>
                </a:solidFill>
                <a:latin typeface="Arial" panose="020B0604020202020204" pitchFamily="34" charset="0"/>
                <a:cs typeface="Arial" panose="020B0604020202020204" pitchFamily="34" charset="0"/>
              </a:rPr>
              <a:t>constraint propagation)</a:t>
            </a:r>
            <a:r>
              <a:rPr lang="el-GR" sz="2400" dirty="0">
                <a:latin typeface="Arial" panose="020B0604020202020204" pitchFamily="34" charset="0"/>
                <a:cs typeface="Arial" panose="020B0604020202020204" pitchFamily="34" charset="0"/>
              </a:rPr>
              <a:t>, δηλ. οι μεταβολές σ</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ένα πεδίο τιμών «διαδίδονται» στα πεδία των υπόλοιπων μεταβλητών μέσω των περιορισμών.</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D302AA6-47FE-4C63-8111-D35A121D5CAE}"/>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ΠΑΡΑΔΕΙΓΜΑ</a:t>
            </a:r>
          </a:p>
        </p:txBody>
      </p:sp>
      <p:sp>
        <p:nvSpPr>
          <p:cNvPr id="59395" name="Rectangle 3">
            <a:extLst>
              <a:ext uri="{FF2B5EF4-FFF2-40B4-BE49-F238E27FC236}">
                <a16:creationId xmlns:a16="http://schemas.microsoft.com/office/drawing/2014/main" id="{7D02C19C-9933-4E1A-883A-EF14F49946A9}"/>
              </a:ext>
            </a:extLst>
          </p:cNvPr>
          <p:cNvSpPr>
            <a:spLocks noGrp="1" noChangeArrowheads="1"/>
          </p:cNvSpPr>
          <p:nvPr>
            <p:ph idx="1"/>
          </p:nvPr>
        </p:nvSpPr>
        <p:spPr>
          <a:xfrm>
            <a:off x="928688" y="1428750"/>
            <a:ext cx="9817100" cy="3197225"/>
          </a:xfrm>
        </p:spPr>
        <p:txBody>
          <a:bodyPr rtlCol="0">
            <a:normAutofit fontScale="92500" lnSpcReduction="20000"/>
          </a:bodyPr>
          <a:lstStyle/>
          <a:p>
            <a:pPr eaLnBrk="1" fontAlgn="auto" hangingPunct="1">
              <a:lnSpc>
                <a:spcPct val="80000"/>
              </a:lnSpc>
              <a:spcAft>
                <a:spcPts val="0"/>
              </a:spcAft>
              <a:buFont typeface="Wingdings" panose="05000000000000000000" pitchFamily="2" charset="2"/>
              <a:buNone/>
              <a:defRPr/>
            </a:pPr>
            <a:r>
              <a:rPr lang="el-GR" sz="2200" u="sng" dirty="0">
                <a:latin typeface="Arial" panose="020B0604020202020204" pitchFamily="34" charset="0"/>
                <a:cs typeface="Arial" panose="020B0604020202020204" pitchFamily="34" charset="0"/>
              </a:rPr>
              <a:t>Πρόβλημα</a:t>
            </a:r>
            <a:r>
              <a:rPr lang="el-GR" sz="2200" dirty="0">
                <a:latin typeface="Arial" panose="020B0604020202020204" pitchFamily="34" charset="0"/>
                <a:cs typeface="Arial" panose="020B0604020202020204" pitchFamily="34" charset="0"/>
              </a:rPr>
              <a:t>: Σειρά εισαγωγής των προϊόντων Α, Β, Γ, Δ σ’ ένα βιομηχανικό μύλο. </a:t>
            </a:r>
          </a:p>
          <a:p>
            <a:pPr eaLnBrk="1" fontAlgn="auto" hangingPunct="1">
              <a:lnSpc>
                <a:spcPct val="80000"/>
              </a:lnSpc>
              <a:spcAft>
                <a:spcPts val="0"/>
              </a:spcAft>
              <a:buFont typeface="Wingdings" panose="05000000000000000000" pitchFamily="2" charset="2"/>
              <a:buNone/>
              <a:defRPr/>
            </a:pPr>
            <a:r>
              <a:rPr lang="el-GR" sz="2200" dirty="0">
                <a:latin typeface="Arial" panose="020B0604020202020204" pitchFamily="34" charset="0"/>
                <a:cs typeface="Arial" panose="020B0604020202020204" pitchFamily="34" charset="0"/>
              </a:rPr>
              <a:t>    Περιορισμοί:</a:t>
            </a:r>
            <a:endParaRPr lang="el-GR" sz="2200" b="1" dirty="0">
              <a:latin typeface="Arial" panose="020B0604020202020204" pitchFamily="34" charset="0"/>
              <a:cs typeface="Arial" panose="020B0604020202020204" pitchFamily="34" charset="0"/>
            </a:endParaRPr>
          </a:p>
          <a:p>
            <a:pPr eaLnBrk="1" fontAlgn="auto" hangingPunct="1">
              <a:lnSpc>
                <a:spcPct val="80000"/>
              </a:lnSpc>
              <a:spcAft>
                <a:spcPts val="0"/>
              </a:spcAft>
              <a:buFont typeface="Wingdings" panose="05000000000000000000" pitchFamily="2" charset="2"/>
              <a:buNone/>
              <a:defRPr/>
            </a:pPr>
            <a:r>
              <a:rPr lang="el-GR" sz="2000" b="1" dirty="0"/>
              <a:t>		</a:t>
            </a:r>
            <a:r>
              <a:rPr lang="en-US" sz="2000" b="1" dirty="0"/>
              <a:t>V</a:t>
            </a:r>
            <a:r>
              <a:rPr lang="el-GR" sz="2000" b="1" baseline="-25000" dirty="0"/>
              <a:t>Α</a:t>
            </a:r>
            <a:r>
              <a:rPr lang="el-GR" sz="2000" b="1" dirty="0"/>
              <a:t> </a:t>
            </a:r>
            <a:r>
              <a:rPr lang="en-US" sz="2000" b="1" dirty="0">
                <a:sym typeface="Symbol" pitchFamily="18" charset="2"/>
              </a:rPr>
              <a:t></a:t>
            </a:r>
            <a:r>
              <a:rPr lang="en-US" sz="2000" b="1" dirty="0"/>
              <a:t> V</a:t>
            </a:r>
            <a:r>
              <a:rPr lang="el-GR" sz="2000" b="1" baseline="-25000" dirty="0"/>
              <a:t>Β</a:t>
            </a:r>
            <a:r>
              <a:rPr lang="el-GR" sz="2000" b="1" dirty="0"/>
              <a:t>    (</a:t>
            </a:r>
            <a:r>
              <a:rPr lang="en-US" sz="2000" b="1" dirty="0"/>
              <a:t>C</a:t>
            </a:r>
            <a:r>
              <a:rPr lang="el-GR" sz="2000" b="1" dirty="0"/>
              <a:t>1)		</a:t>
            </a:r>
            <a:r>
              <a:rPr lang="en-US" sz="2000" b="1" dirty="0"/>
              <a:t>V</a:t>
            </a:r>
            <a:r>
              <a:rPr lang="el-GR" sz="2000" b="1" baseline="-25000" dirty="0"/>
              <a:t>Β</a:t>
            </a:r>
            <a:r>
              <a:rPr lang="el-GR" sz="2000" b="1" dirty="0"/>
              <a:t> </a:t>
            </a:r>
            <a:r>
              <a:rPr lang="en-US" sz="2000" b="1" dirty="0">
                <a:sym typeface="Symbol" pitchFamily="18" charset="2"/>
              </a:rPr>
              <a:t></a:t>
            </a:r>
            <a:r>
              <a:rPr lang="en-US" sz="2000" b="1" dirty="0"/>
              <a:t> V</a:t>
            </a:r>
            <a:r>
              <a:rPr lang="el-GR" sz="2000" b="1" baseline="-25000" dirty="0"/>
              <a:t>Γ</a:t>
            </a:r>
            <a:r>
              <a:rPr lang="el-GR" sz="2000" b="1" dirty="0"/>
              <a:t>    (</a:t>
            </a:r>
            <a:r>
              <a:rPr lang="en-US" sz="2000" b="1" dirty="0"/>
              <a:t>C</a:t>
            </a:r>
            <a:r>
              <a:rPr lang="el-GR" sz="2000" b="1" dirty="0"/>
              <a:t>4)		</a:t>
            </a:r>
            <a:r>
              <a:rPr lang="en-US" sz="2000" b="1" dirty="0"/>
              <a:t>V</a:t>
            </a:r>
            <a:r>
              <a:rPr lang="el-GR" sz="2000" b="1" baseline="-25000" dirty="0"/>
              <a:t>Α</a:t>
            </a:r>
            <a:r>
              <a:rPr lang="el-GR" sz="2000" b="1" dirty="0"/>
              <a:t> &gt; </a:t>
            </a:r>
            <a:r>
              <a:rPr lang="en-US" sz="2000" b="1" dirty="0"/>
              <a:t>V</a:t>
            </a:r>
            <a:r>
              <a:rPr lang="el-GR" sz="2000" b="1" baseline="-25000" dirty="0"/>
              <a:t>Δ</a:t>
            </a:r>
            <a:r>
              <a:rPr lang="el-GR" sz="2000" b="1" dirty="0"/>
              <a:t>    (</a:t>
            </a:r>
            <a:r>
              <a:rPr lang="en-US" sz="2000" b="1" dirty="0"/>
              <a:t>C</a:t>
            </a:r>
            <a:r>
              <a:rPr lang="el-GR" sz="2000" b="1" dirty="0"/>
              <a:t>7)</a:t>
            </a:r>
          </a:p>
          <a:p>
            <a:pPr eaLnBrk="1" fontAlgn="auto" hangingPunct="1">
              <a:lnSpc>
                <a:spcPct val="80000"/>
              </a:lnSpc>
              <a:spcAft>
                <a:spcPts val="0"/>
              </a:spcAft>
              <a:buFont typeface="Wingdings" panose="05000000000000000000" pitchFamily="2" charset="2"/>
              <a:buNone/>
              <a:defRPr/>
            </a:pPr>
            <a:r>
              <a:rPr lang="el-GR" sz="2000" b="1" dirty="0"/>
              <a:t>		</a:t>
            </a:r>
            <a:r>
              <a:rPr lang="en-US" sz="2000" b="1" dirty="0"/>
              <a:t>V</a:t>
            </a:r>
            <a:r>
              <a:rPr lang="el-GR" sz="2000" b="1" baseline="-25000" dirty="0"/>
              <a:t>Α </a:t>
            </a:r>
            <a:r>
              <a:rPr lang="en-US" sz="2000" b="1" dirty="0">
                <a:sym typeface="Symbol" pitchFamily="18" charset="2"/>
              </a:rPr>
              <a:t></a:t>
            </a:r>
            <a:r>
              <a:rPr lang="en-US" sz="2000" b="1" dirty="0"/>
              <a:t> V</a:t>
            </a:r>
            <a:r>
              <a:rPr lang="el-GR" sz="2000" b="1" baseline="-25000" dirty="0"/>
              <a:t>Γ</a:t>
            </a:r>
            <a:r>
              <a:rPr lang="el-GR" sz="2000" b="1" dirty="0"/>
              <a:t>    (</a:t>
            </a:r>
            <a:r>
              <a:rPr lang="en-US" sz="2000" b="1" dirty="0"/>
              <a:t>C</a:t>
            </a:r>
            <a:r>
              <a:rPr lang="el-GR" sz="2000" b="1" dirty="0"/>
              <a:t>2)		</a:t>
            </a:r>
            <a:r>
              <a:rPr lang="en-US" sz="2000" b="1" dirty="0"/>
              <a:t>V</a:t>
            </a:r>
            <a:r>
              <a:rPr lang="el-GR" sz="2000" b="1" baseline="-25000" dirty="0"/>
              <a:t>Β</a:t>
            </a:r>
            <a:r>
              <a:rPr lang="el-GR" sz="2000" b="1" dirty="0"/>
              <a:t> </a:t>
            </a:r>
            <a:r>
              <a:rPr lang="en-US" sz="2000" b="1" dirty="0">
                <a:sym typeface="Symbol" pitchFamily="18" charset="2"/>
              </a:rPr>
              <a:t></a:t>
            </a:r>
            <a:r>
              <a:rPr lang="en-US" sz="2000" b="1" dirty="0"/>
              <a:t> V</a:t>
            </a:r>
            <a:r>
              <a:rPr lang="el-GR" sz="2000" b="1" baseline="-25000" dirty="0"/>
              <a:t>Δ</a:t>
            </a:r>
            <a:r>
              <a:rPr lang="el-GR" sz="2000" b="1" dirty="0"/>
              <a:t>    (</a:t>
            </a:r>
            <a:r>
              <a:rPr lang="en-US" sz="2000" b="1" dirty="0"/>
              <a:t>C</a:t>
            </a:r>
            <a:r>
              <a:rPr lang="el-GR" sz="2000" b="1" dirty="0"/>
              <a:t>5)		</a:t>
            </a:r>
            <a:r>
              <a:rPr lang="en-US" sz="2000" b="1" dirty="0"/>
              <a:t>V</a:t>
            </a:r>
            <a:r>
              <a:rPr lang="el-GR" sz="2000" b="1" baseline="-25000" dirty="0"/>
              <a:t>Γ</a:t>
            </a:r>
            <a:r>
              <a:rPr lang="el-GR" sz="2000" b="1" dirty="0"/>
              <a:t> &lt; </a:t>
            </a:r>
            <a:r>
              <a:rPr lang="en-US" sz="2000" b="1" dirty="0"/>
              <a:t>V</a:t>
            </a:r>
            <a:r>
              <a:rPr lang="el-GR" sz="2000" b="1" baseline="-25000" dirty="0"/>
              <a:t>Β</a:t>
            </a:r>
            <a:r>
              <a:rPr lang="el-GR" sz="2000" b="1" dirty="0"/>
              <a:t>     (</a:t>
            </a:r>
            <a:r>
              <a:rPr lang="en-US" sz="2000" b="1" dirty="0"/>
              <a:t>C</a:t>
            </a:r>
            <a:r>
              <a:rPr lang="el-GR" sz="2000" b="1" dirty="0"/>
              <a:t>8)</a:t>
            </a:r>
          </a:p>
          <a:p>
            <a:pPr eaLnBrk="1" fontAlgn="auto" hangingPunct="1">
              <a:lnSpc>
                <a:spcPct val="80000"/>
              </a:lnSpc>
              <a:spcAft>
                <a:spcPts val="0"/>
              </a:spcAft>
              <a:buFont typeface="Wingdings" panose="05000000000000000000" pitchFamily="2" charset="2"/>
              <a:buNone/>
              <a:defRPr/>
            </a:pPr>
            <a:r>
              <a:rPr lang="el-GR" sz="2000" b="1" dirty="0"/>
              <a:t>		</a:t>
            </a:r>
            <a:r>
              <a:rPr lang="en-US" sz="2000" b="1" dirty="0"/>
              <a:t>V</a:t>
            </a:r>
            <a:r>
              <a:rPr lang="el-GR" sz="2000" b="1" baseline="-25000" dirty="0"/>
              <a:t>Α</a:t>
            </a:r>
            <a:r>
              <a:rPr lang="el-GR" sz="2000" b="1" dirty="0"/>
              <a:t> </a:t>
            </a:r>
            <a:r>
              <a:rPr lang="en-US" sz="2000" b="1" dirty="0">
                <a:sym typeface="Symbol" pitchFamily="18" charset="2"/>
              </a:rPr>
              <a:t></a:t>
            </a:r>
            <a:r>
              <a:rPr lang="en-US" sz="2000" b="1" dirty="0"/>
              <a:t> V</a:t>
            </a:r>
            <a:r>
              <a:rPr lang="el-GR" sz="2000" b="1" baseline="-25000" dirty="0"/>
              <a:t>Δ</a:t>
            </a:r>
            <a:r>
              <a:rPr lang="el-GR" sz="2000" b="1" dirty="0"/>
              <a:t>    (</a:t>
            </a:r>
            <a:r>
              <a:rPr lang="en-US" sz="2000" b="1" dirty="0"/>
              <a:t>C</a:t>
            </a:r>
            <a:r>
              <a:rPr lang="el-GR" sz="2000" b="1" dirty="0"/>
              <a:t>3)		</a:t>
            </a:r>
            <a:r>
              <a:rPr lang="en-US" sz="2000" b="1" dirty="0"/>
              <a:t>V</a:t>
            </a:r>
            <a:r>
              <a:rPr lang="el-GR" sz="2000" b="1" baseline="-25000" dirty="0"/>
              <a:t>Γ</a:t>
            </a:r>
            <a:r>
              <a:rPr lang="el-GR" sz="2000" b="1" dirty="0"/>
              <a:t> </a:t>
            </a:r>
            <a:r>
              <a:rPr lang="en-US" sz="2000" b="1" dirty="0">
                <a:sym typeface="Symbol" pitchFamily="18" charset="2"/>
              </a:rPr>
              <a:t></a:t>
            </a:r>
            <a:r>
              <a:rPr lang="en-US" sz="2000" b="1" dirty="0"/>
              <a:t> V</a:t>
            </a:r>
            <a:r>
              <a:rPr lang="el-GR" sz="2000" b="1" baseline="-25000" dirty="0"/>
              <a:t>Δ</a:t>
            </a:r>
            <a:r>
              <a:rPr lang="el-GR" sz="2000" b="1" dirty="0"/>
              <a:t>    (</a:t>
            </a:r>
            <a:r>
              <a:rPr lang="en-US" sz="2000" b="1" dirty="0"/>
              <a:t>C</a:t>
            </a:r>
            <a:r>
              <a:rPr lang="el-GR" sz="2000" b="1" dirty="0"/>
              <a:t>6)		</a:t>
            </a:r>
            <a:r>
              <a:rPr lang="en-US" sz="2000" b="1" dirty="0"/>
              <a:t>V</a:t>
            </a:r>
            <a:r>
              <a:rPr lang="el-GR" sz="2000" b="1" baseline="-25000" dirty="0"/>
              <a:t>Β</a:t>
            </a:r>
            <a:r>
              <a:rPr lang="el-GR" sz="2000" b="1" dirty="0"/>
              <a:t> &lt; </a:t>
            </a:r>
            <a:r>
              <a:rPr lang="en-US" sz="2000" b="1" dirty="0"/>
              <a:t>V</a:t>
            </a:r>
            <a:r>
              <a:rPr lang="el-GR" sz="2000" b="1" baseline="-25000" dirty="0"/>
              <a:t>Α</a:t>
            </a:r>
            <a:r>
              <a:rPr lang="el-GR" sz="2000" b="1" dirty="0"/>
              <a:t>     (</a:t>
            </a:r>
            <a:r>
              <a:rPr lang="en-US" sz="2000" b="1" dirty="0"/>
              <a:t>C</a:t>
            </a:r>
            <a:r>
              <a:rPr lang="el-GR" sz="2000" b="1" dirty="0"/>
              <a:t>9)</a:t>
            </a:r>
            <a:endParaRPr lang="el-GR" sz="2000" dirty="0"/>
          </a:p>
          <a:p>
            <a:pPr eaLnBrk="1" fontAlgn="auto" hangingPunct="1">
              <a:lnSpc>
                <a:spcPct val="80000"/>
              </a:lnSpc>
              <a:spcAft>
                <a:spcPts val="0"/>
              </a:spcAft>
              <a:buFont typeface="Wingdings" panose="05000000000000000000" pitchFamily="2" charset="2"/>
              <a:buNone/>
              <a:defRPr/>
            </a:pPr>
            <a:r>
              <a:rPr lang="el-GR" sz="2000" dirty="0"/>
              <a:t>   </a:t>
            </a:r>
            <a:r>
              <a:rPr lang="el-GR" sz="2200" dirty="0">
                <a:latin typeface="Arial" panose="020B0604020202020204" pitchFamily="34" charset="0"/>
                <a:cs typeface="Arial" panose="020B0604020202020204" pitchFamily="34" charset="0"/>
              </a:rPr>
              <a:t>Τα πεδία τιμών των μεταβλητών:</a:t>
            </a:r>
            <a:endParaRPr lang="el-GR" sz="2200" b="1" dirty="0">
              <a:latin typeface="Arial" panose="020B0604020202020204" pitchFamily="34" charset="0"/>
              <a:cs typeface="Arial" panose="020B0604020202020204" pitchFamily="34" charset="0"/>
            </a:endParaRPr>
          </a:p>
          <a:p>
            <a:pPr eaLnBrk="1" fontAlgn="auto" hangingPunct="1">
              <a:lnSpc>
                <a:spcPct val="80000"/>
              </a:lnSpc>
              <a:spcAft>
                <a:spcPts val="0"/>
              </a:spcAft>
              <a:buFont typeface="Wingdings" panose="05000000000000000000" pitchFamily="2" charset="2"/>
              <a:buNone/>
              <a:defRPr/>
            </a:pPr>
            <a:r>
              <a:rPr lang="el-GR" sz="2000" b="1" dirty="0"/>
              <a:t>		</a:t>
            </a:r>
            <a:r>
              <a:rPr lang="en-US" sz="2000" b="1" dirty="0"/>
              <a:t>V</a:t>
            </a:r>
            <a:r>
              <a:rPr lang="en-US" sz="2000" b="1" baseline="-25000" dirty="0"/>
              <a:t>Α</a:t>
            </a:r>
            <a:r>
              <a:rPr lang="en-US" sz="2000" b="1" dirty="0"/>
              <a:t> </a:t>
            </a:r>
            <a:r>
              <a:rPr lang="en-US" sz="2000" b="1" dirty="0">
                <a:sym typeface="Symbol" pitchFamily="18" charset="2"/>
              </a:rPr>
              <a:t></a:t>
            </a:r>
            <a:r>
              <a:rPr lang="en-US" sz="2000" b="1" dirty="0"/>
              <a:t> {1,2,3,4}</a:t>
            </a:r>
          </a:p>
          <a:p>
            <a:pPr eaLnBrk="1" fontAlgn="auto" hangingPunct="1">
              <a:lnSpc>
                <a:spcPct val="80000"/>
              </a:lnSpc>
              <a:spcAft>
                <a:spcPts val="0"/>
              </a:spcAft>
              <a:buFont typeface="Wingdings" panose="05000000000000000000" pitchFamily="2" charset="2"/>
              <a:buNone/>
              <a:defRPr/>
            </a:pPr>
            <a:r>
              <a:rPr lang="en-US" sz="2000" b="1" dirty="0"/>
              <a:t>		V</a:t>
            </a:r>
            <a:r>
              <a:rPr lang="en-US" sz="2000" b="1" baseline="-25000" dirty="0"/>
              <a:t>Β</a:t>
            </a:r>
            <a:r>
              <a:rPr lang="en-US" sz="2000" b="1" dirty="0"/>
              <a:t> </a:t>
            </a:r>
            <a:r>
              <a:rPr lang="en-US" sz="2000" b="1" dirty="0">
                <a:sym typeface="Symbol" pitchFamily="18" charset="2"/>
              </a:rPr>
              <a:t></a:t>
            </a:r>
            <a:r>
              <a:rPr lang="en-US" sz="2000" b="1" dirty="0"/>
              <a:t> {1,2,3,4}</a:t>
            </a:r>
          </a:p>
          <a:p>
            <a:pPr eaLnBrk="1" fontAlgn="auto" hangingPunct="1">
              <a:lnSpc>
                <a:spcPct val="80000"/>
              </a:lnSpc>
              <a:spcAft>
                <a:spcPts val="0"/>
              </a:spcAft>
              <a:buFont typeface="Wingdings" panose="05000000000000000000" pitchFamily="2" charset="2"/>
              <a:buNone/>
              <a:defRPr/>
            </a:pPr>
            <a:r>
              <a:rPr lang="en-US" sz="2000" b="1" dirty="0"/>
              <a:t>		V</a:t>
            </a:r>
            <a:r>
              <a:rPr lang="en-US" sz="2000" b="1" baseline="-25000" dirty="0"/>
              <a:t>Γ</a:t>
            </a:r>
            <a:r>
              <a:rPr lang="en-US" sz="2000" b="1" dirty="0"/>
              <a:t> </a:t>
            </a:r>
            <a:r>
              <a:rPr lang="en-US" sz="2000" b="1" dirty="0">
                <a:sym typeface="Symbol" pitchFamily="18" charset="2"/>
              </a:rPr>
              <a:t></a:t>
            </a:r>
            <a:r>
              <a:rPr lang="en-US" sz="2000" b="1" dirty="0"/>
              <a:t> {1,2,3,4}</a:t>
            </a:r>
          </a:p>
          <a:p>
            <a:pPr eaLnBrk="1" fontAlgn="auto" hangingPunct="1">
              <a:lnSpc>
                <a:spcPct val="80000"/>
              </a:lnSpc>
              <a:spcAft>
                <a:spcPts val="0"/>
              </a:spcAft>
              <a:buFont typeface="Wingdings" panose="05000000000000000000" pitchFamily="2" charset="2"/>
              <a:buNone/>
              <a:defRPr/>
            </a:pPr>
            <a:r>
              <a:rPr lang="en-US" sz="2000" b="1" dirty="0"/>
              <a:t>		V</a:t>
            </a:r>
            <a:r>
              <a:rPr lang="en-US" sz="2000" b="1" baseline="-25000" dirty="0"/>
              <a:t>Δ</a:t>
            </a:r>
            <a:r>
              <a:rPr lang="en-US" sz="2000" b="1" dirty="0"/>
              <a:t> </a:t>
            </a:r>
            <a:r>
              <a:rPr lang="en-US" sz="2000" b="1" dirty="0">
                <a:sym typeface="Symbol" pitchFamily="18" charset="2"/>
              </a:rPr>
              <a:t></a:t>
            </a:r>
            <a:r>
              <a:rPr lang="en-US" sz="2000" b="1" dirty="0"/>
              <a:t> {1,2,3,4}</a:t>
            </a:r>
            <a:endParaRPr lang="el-GR" sz="2000" dirty="0"/>
          </a:p>
        </p:txBody>
      </p:sp>
      <p:sp>
        <p:nvSpPr>
          <p:cNvPr id="59396" name="Text Box 4">
            <a:extLst>
              <a:ext uri="{FF2B5EF4-FFF2-40B4-BE49-F238E27FC236}">
                <a16:creationId xmlns:a16="http://schemas.microsoft.com/office/drawing/2014/main" id="{6EE7CF07-8603-4A8C-9A89-CC5CF79F987F}"/>
              </a:ext>
            </a:extLst>
          </p:cNvPr>
          <p:cNvSpPr txBox="1">
            <a:spLocks noChangeArrowheads="1"/>
          </p:cNvSpPr>
          <p:nvPr/>
        </p:nvSpPr>
        <p:spPr bwMode="auto">
          <a:xfrm>
            <a:off x="1684338" y="4660900"/>
            <a:ext cx="2447925" cy="1465263"/>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a:solidFill>
                  <a:srgbClr val="CCFF33"/>
                </a:solidFill>
                <a:effectLst>
                  <a:outerShdw blurRad="38100" dist="38100" dir="2700000" algn="tl">
                    <a:srgbClr val="000000"/>
                  </a:outerShdw>
                </a:effectLst>
                <a:latin typeface="Arial Narrow" pitchFamily="34" charset="0"/>
              </a:rPr>
              <a:t>Λόγω C9 (V</a:t>
            </a:r>
            <a:r>
              <a:rPr lang="el-GR" baseline="-25000">
                <a:solidFill>
                  <a:srgbClr val="CCFF33"/>
                </a:solidFill>
                <a:effectLst>
                  <a:outerShdw blurRad="38100" dist="38100" dir="2700000" algn="tl">
                    <a:srgbClr val="000000"/>
                  </a:outerShdw>
                </a:effectLst>
                <a:latin typeface="Arial Narrow" pitchFamily="34" charset="0"/>
              </a:rPr>
              <a:t>Β</a:t>
            </a:r>
            <a:r>
              <a:rPr lang="el-GR">
                <a:solidFill>
                  <a:srgbClr val="CCFF33"/>
                </a:solidFill>
                <a:effectLst>
                  <a:outerShdw blurRad="38100" dist="38100" dir="2700000" algn="tl">
                    <a:srgbClr val="000000"/>
                  </a:outerShdw>
                </a:effectLst>
                <a:latin typeface="Arial Narrow" pitchFamily="34" charset="0"/>
              </a:rPr>
              <a:t> &lt; V</a:t>
            </a:r>
            <a:r>
              <a:rPr lang="el-GR" baseline="-25000">
                <a:solidFill>
                  <a:srgbClr val="CCFF33"/>
                </a:solidFill>
                <a:effectLst>
                  <a:outerShdw blurRad="38100" dist="38100" dir="2700000" algn="tl">
                    <a:srgbClr val="000000"/>
                  </a:outerShdw>
                </a:effectLst>
                <a:latin typeface="Arial Narrow" pitchFamily="34" charset="0"/>
              </a:rPr>
              <a:t>Α</a:t>
            </a:r>
            <a:r>
              <a:rPr lang="el-GR">
                <a:solidFill>
                  <a:srgbClr val="CCFF33"/>
                </a:solidFill>
                <a:effectLst>
                  <a:outerShdw blurRad="38100" dist="38100" dir="2700000" algn="tl">
                    <a:srgbClr val="000000"/>
                  </a:outerShdw>
                </a:effectLst>
                <a:latin typeface="Arial Narrow" pitchFamily="34" charset="0"/>
              </a:rPr>
              <a:t>):</a:t>
            </a:r>
            <a:endParaRPr lang="el-GR" b="1">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Α</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a:t>
            </a:r>
            <a:r>
              <a:rPr lang="el-GR" b="1">
                <a:effectLst>
                  <a:outerShdw blurRad="38100" dist="38100" dir="2700000" algn="tl">
                    <a:srgbClr val="000000"/>
                  </a:outerShdw>
                </a:effectLst>
                <a:latin typeface="Arial Narrow" pitchFamily="34" charset="0"/>
              </a:rPr>
              <a:t>1,</a:t>
            </a:r>
            <a:r>
              <a:rPr lang="en-US" b="1">
                <a:effectLst>
                  <a:outerShdw blurRad="38100" dist="38100" dir="2700000" algn="tl">
                    <a:srgbClr val="000000"/>
                  </a:outerShdw>
                </a:effectLst>
                <a:latin typeface="Arial Narrow" pitchFamily="34" charset="0"/>
              </a:rPr>
              <a:t>2,3,4}</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Β</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a:t>
            </a:r>
            <a:r>
              <a:rPr lang="el-GR" b="1">
                <a:effectLst>
                  <a:outerShdw blurRad="38100" dist="38100" dir="2700000" algn="tl">
                    <a:srgbClr val="000000"/>
                  </a:outerShdw>
                </a:effectLst>
                <a:latin typeface="Arial Narrow" pitchFamily="34" charset="0"/>
              </a:rPr>
              <a:t>,4</a:t>
            </a:r>
            <a:r>
              <a:rPr lang="en-US" b="1">
                <a:effectLst>
                  <a:outerShdw blurRad="38100" dist="38100" dir="2700000" algn="tl">
                    <a:srgbClr val="000000"/>
                  </a:outerShdw>
                </a:effectLst>
                <a:latin typeface="Arial Narrow" pitchFamily="34" charset="0"/>
              </a:rPr>
              <a:t>}</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Γ</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{1,2,3,4}</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Δ</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{1,2,3,4}</a:t>
            </a:r>
            <a:endParaRPr lang="el-GR">
              <a:latin typeface="Arial Narrow" pitchFamily="34" charset="0"/>
            </a:endParaRPr>
          </a:p>
        </p:txBody>
      </p:sp>
      <p:sp>
        <p:nvSpPr>
          <p:cNvPr id="59397" name="Line 5">
            <a:extLst>
              <a:ext uri="{FF2B5EF4-FFF2-40B4-BE49-F238E27FC236}">
                <a16:creationId xmlns:a16="http://schemas.microsoft.com/office/drawing/2014/main" id="{B1B8614C-9C13-47FE-AB07-E05596BBCDE4}"/>
              </a:ext>
            </a:extLst>
          </p:cNvPr>
          <p:cNvSpPr>
            <a:spLocks noChangeShapeType="1"/>
          </p:cNvSpPr>
          <p:nvPr/>
        </p:nvSpPr>
        <p:spPr bwMode="auto">
          <a:xfrm flipH="1">
            <a:off x="2476500" y="5067300"/>
            <a:ext cx="142875" cy="1428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398" name="Line 6">
            <a:extLst>
              <a:ext uri="{FF2B5EF4-FFF2-40B4-BE49-F238E27FC236}">
                <a16:creationId xmlns:a16="http://schemas.microsoft.com/office/drawing/2014/main" id="{2E34440E-7054-4D85-81E6-E605CD54664D}"/>
              </a:ext>
            </a:extLst>
          </p:cNvPr>
          <p:cNvSpPr>
            <a:spLocks noChangeShapeType="1"/>
          </p:cNvSpPr>
          <p:nvPr/>
        </p:nvSpPr>
        <p:spPr bwMode="auto">
          <a:xfrm flipH="1">
            <a:off x="2959100" y="5346700"/>
            <a:ext cx="142875" cy="1428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399" name="Text Box 7">
            <a:extLst>
              <a:ext uri="{FF2B5EF4-FFF2-40B4-BE49-F238E27FC236}">
                <a16:creationId xmlns:a16="http://schemas.microsoft.com/office/drawing/2014/main" id="{1F366E3A-75D0-468F-A4B6-D58ACBB3FE4F}"/>
              </a:ext>
            </a:extLst>
          </p:cNvPr>
          <p:cNvSpPr txBox="1">
            <a:spLocks noChangeArrowheads="1"/>
          </p:cNvSpPr>
          <p:nvPr/>
        </p:nvSpPr>
        <p:spPr bwMode="auto">
          <a:xfrm>
            <a:off x="1692275" y="4660900"/>
            <a:ext cx="2447925" cy="1465263"/>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dirty="0">
                <a:solidFill>
                  <a:schemeClr val="accent6">
                    <a:lumMod val="75000"/>
                  </a:schemeClr>
                </a:solidFill>
                <a:effectLst>
                  <a:outerShdw blurRad="38100" dist="38100" dir="2700000" algn="tl">
                    <a:srgbClr val="000000"/>
                  </a:outerShdw>
                </a:effectLst>
                <a:latin typeface="Arial Narrow" pitchFamily="34" charset="0"/>
              </a:rPr>
              <a:t>Λόγω C9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Β</a:t>
            </a:r>
            <a:r>
              <a:rPr lang="el-GR" dirty="0">
                <a:solidFill>
                  <a:schemeClr val="accent6">
                    <a:lumMod val="75000"/>
                  </a:schemeClr>
                </a:solidFill>
                <a:effectLst>
                  <a:outerShdw blurRad="38100" dist="38100" dir="2700000" algn="tl">
                    <a:srgbClr val="000000"/>
                  </a:outerShdw>
                </a:effectLst>
                <a:latin typeface="Arial Narrow" pitchFamily="34" charset="0"/>
              </a:rPr>
              <a:t> &lt;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Α</a:t>
            </a:r>
            <a:r>
              <a:rPr lang="el-GR" dirty="0">
                <a:solidFill>
                  <a:schemeClr val="accent6">
                    <a:lumMod val="75000"/>
                  </a:schemeClr>
                </a:solidFill>
                <a:effectLst>
                  <a:outerShdw blurRad="38100" dist="38100" dir="2700000" algn="tl">
                    <a:srgbClr val="000000"/>
                  </a:outerShdw>
                </a:effectLst>
                <a:latin typeface="Arial Narrow" pitchFamily="34" charset="0"/>
              </a:rPr>
              <a:t>)</a:t>
            </a:r>
            <a:r>
              <a:rPr lang="el-GR" dirty="0">
                <a:solidFill>
                  <a:srgbClr val="CCFF33"/>
                </a:solidFill>
                <a:effectLst>
                  <a:outerShdw blurRad="38100" dist="38100" dir="2700000" algn="tl">
                    <a:srgbClr val="000000"/>
                  </a:outerShdw>
                </a:effectLst>
                <a:latin typeface="Arial Narrow" pitchFamily="34" charset="0"/>
              </a:rPr>
              <a:t>:</a:t>
            </a:r>
            <a:endParaRPr lang="el-GR" b="1" dirty="0">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Α</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{2,3,4}</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Β</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{1,2,3}</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Γ</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{1,2,3,4}</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Δ</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{1,2,3,4}</a:t>
            </a:r>
            <a:endParaRPr lang="el-GR" dirty="0">
              <a:latin typeface="Arial Narrow" pitchFamily="34" charset="0"/>
            </a:endParaRPr>
          </a:p>
        </p:txBody>
      </p:sp>
      <p:sp>
        <p:nvSpPr>
          <p:cNvPr id="59400" name="Text Box 8">
            <a:extLst>
              <a:ext uri="{FF2B5EF4-FFF2-40B4-BE49-F238E27FC236}">
                <a16:creationId xmlns:a16="http://schemas.microsoft.com/office/drawing/2014/main" id="{600D214E-C7CD-48B0-8F17-13A94A1F6E1D}"/>
              </a:ext>
            </a:extLst>
          </p:cNvPr>
          <p:cNvSpPr txBox="1">
            <a:spLocks noChangeArrowheads="1"/>
          </p:cNvSpPr>
          <p:nvPr/>
        </p:nvSpPr>
        <p:spPr bwMode="auto">
          <a:xfrm>
            <a:off x="3811588" y="4683125"/>
            <a:ext cx="2447925" cy="1465263"/>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a:solidFill>
                  <a:srgbClr val="CCFF33"/>
                </a:solidFill>
                <a:effectLst>
                  <a:outerShdw blurRad="38100" dist="38100" dir="2700000" algn="tl">
                    <a:srgbClr val="000000"/>
                  </a:outerShdw>
                </a:effectLst>
                <a:latin typeface="Arial Narrow" pitchFamily="34" charset="0"/>
              </a:rPr>
              <a:t>Λόγω C8 (V</a:t>
            </a:r>
            <a:r>
              <a:rPr lang="el-GR" baseline="-25000">
                <a:solidFill>
                  <a:srgbClr val="CCFF33"/>
                </a:solidFill>
                <a:effectLst>
                  <a:outerShdw blurRad="38100" dist="38100" dir="2700000" algn="tl">
                    <a:srgbClr val="000000"/>
                  </a:outerShdw>
                </a:effectLst>
                <a:latin typeface="Arial Narrow" pitchFamily="34" charset="0"/>
              </a:rPr>
              <a:t>Γ</a:t>
            </a:r>
            <a:r>
              <a:rPr lang="el-GR">
                <a:solidFill>
                  <a:srgbClr val="CCFF33"/>
                </a:solidFill>
                <a:effectLst>
                  <a:outerShdw blurRad="38100" dist="38100" dir="2700000" algn="tl">
                    <a:srgbClr val="000000"/>
                  </a:outerShdw>
                </a:effectLst>
                <a:latin typeface="Arial Narrow" pitchFamily="34" charset="0"/>
              </a:rPr>
              <a:t> &lt; V</a:t>
            </a:r>
            <a:r>
              <a:rPr lang="el-GR" baseline="-25000">
                <a:solidFill>
                  <a:srgbClr val="CCFF33"/>
                </a:solidFill>
                <a:effectLst>
                  <a:outerShdw blurRad="38100" dist="38100" dir="2700000" algn="tl">
                    <a:srgbClr val="000000"/>
                  </a:outerShdw>
                </a:effectLst>
                <a:latin typeface="Arial Narrow" pitchFamily="34" charset="0"/>
              </a:rPr>
              <a:t>Β</a:t>
            </a:r>
            <a:r>
              <a:rPr lang="el-GR">
                <a:solidFill>
                  <a:srgbClr val="CCFF33"/>
                </a:solidFill>
                <a:effectLst>
                  <a:outerShdw blurRad="38100" dist="38100" dir="2700000" algn="tl">
                    <a:srgbClr val="000000"/>
                  </a:outerShdw>
                </a:effectLst>
                <a:latin typeface="Arial Narrow" pitchFamily="34" charset="0"/>
              </a:rPr>
              <a:t>):</a:t>
            </a:r>
            <a:endParaRPr lang="el-GR" b="1">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Α</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{2,3,4}</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Β</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Γ</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{1,2,3,4}</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Δ</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{1,2,3,4}</a:t>
            </a:r>
            <a:endParaRPr lang="el-GR">
              <a:latin typeface="Arial Narrow" pitchFamily="34" charset="0"/>
            </a:endParaRPr>
          </a:p>
        </p:txBody>
      </p:sp>
      <p:sp>
        <p:nvSpPr>
          <p:cNvPr id="59401" name="Line 9">
            <a:extLst>
              <a:ext uri="{FF2B5EF4-FFF2-40B4-BE49-F238E27FC236}">
                <a16:creationId xmlns:a16="http://schemas.microsoft.com/office/drawing/2014/main" id="{48F01E9C-D1AA-4069-BDF5-BD56C01F77B9}"/>
              </a:ext>
            </a:extLst>
          </p:cNvPr>
          <p:cNvSpPr>
            <a:spLocks noChangeShapeType="1"/>
          </p:cNvSpPr>
          <p:nvPr/>
        </p:nvSpPr>
        <p:spPr bwMode="auto">
          <a:xfrm flipH="1">
            <a:off x="4924425" y="5603875"/>
            <a:ext cx="107950" cy="18573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402" name="Line 10">
            <a:extLst>
              <a:ext uri="{FF2B5EF4-FFF2-40B4-BE49-F238E27FC236}">
                <a16:creationId xmlns:a16="http://schemas.microsoft.com/office/drawing/2014/main" id="{8F5C3B69-C52D-4D91-9925-E9ABFB46356A}"/>
              </a:ext>
            </a:extLst>
          </p:cNvPr>
          <p:cNvSpPr>
            <a:spLocks noChangeShapeType="1"/>
          </p:cNvSpPr>
          <p:nvPr/>
        </p:nvSpPr>
        <p:spPr bwMode="auto">
          <a:xfrm flipH="1">
            <a:off x="5102225" y="5603875"/>
            <a:ext cx="107950" cy="18573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403" name="Line 11">
            <a:extLst>
              <a:ext uri="{FF2B5EF4-FFF2-40B4-BE49-F238E27FC236}">
                <a16:creationId xmlns:a16="http://schemas.microsoft.com/office/drawing/2014/main" id="{BD54105D-4D55-42C7-AC44-9D8F0CB641A0}"/>
              </a:ext>
            </a:extLst>
          </p:cNvPr>
          <p:cNvSpPr>
            <a:spLocks noChangeShapeType="1"/>
          </p:cNvSpPr>
          <p:nvPr/>
        </p:nvSpPr>
        <p:spPr bwMode="auto">
          <a:xfrm flipH="1">
            <a:off x="4619625" y="5337175"/>
            <a:ext cx="107950" cy="185738"/>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404" name="Text Box 12">
            <a:extLst>
              <a:ext uri="{FF2B5EF4-FFF2-40B4-BE49-F238E27FC236}">
                <a16:creationId xmlns:a16="http://schemas.microsoft.com/office/drawing/2014/main" id="{9ABE1210-6E44-4CF5-A786-D20604F16DAE}"/>
              </a:ext>
            </a:extLst>
          </p:cNvPr>
          <p:cNvSpPr txBox="1">
            <a:spLocks noChangeArrowheads="1"/>
          </p:cNvSpPr>
          <p:nvPr/>
        </p:nvSpPr>
        <p:spPr bwMode="auto">
          <a:xfrm>
            <a:off x="3816350" y="4687888"/>
            <a:ext cx="2447925" cy="1465262"/>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dirty="0">
                <a:solidFill>
                  <a:schemeClr val="accent6">
                    <a:lumMod val="75000"/>
                  </a:schemeClr>
                </a:solidFill>
                <a:effectLst>
                  <a:outerShdw blurRad="38100" dist="38100" dir="2700000" algn="tl">
                    <a:srgbClr val="000000"/>
                  </a:outerShdw>
                </a:effectLst>
                <a:latin typeface="Arial Narrow" pitchFamily="34" charset="0"/>
              </a:rPr>
              <a:t>Λόγω C8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Γ</a:t>
            </a:r>
            <a:r>
              <a:rPr lang="el-GR" dirty="0">
                <a:solidFill>
                  <a:schemeClr val="accent6">
                    <a:lumMod val="75000"/>
                  </a:schemeClr>
                </a:solidFill>
                <a:effectLst>
                  <a:outerShdw blurRad="38100" dist="38100" dir="2700000" algn="tl">
                    <a:srgbClr val="000000"/>
                  </a:outerShdw>
                </a:effectLst>
                <a:latin typeface="Arial Narrow" pitchFamily="34" charset="0"/>
              </a:rPr>
              <a:t> &lt;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Β</a:t>
            </a:r>
            <a:r>
              <a:rPr lang="el-GR" dirty="0">
                <a:solidFill>
                  <a:schemeClr val="accent6">
                    <a:lumMod val="75000"/>
                  </a:schemeClr>
                </a:solidFill>
                <a:effectLst>
                  <a:outerShdw blurRad="38100" dist="38100" dir="2700000" algn="tl">
                    <a:srgbClr val="000000"/>
                  </a:outerShdw>
                </a:effectLst>
                <a:latin typeface="Arial Narrow" pitchFamily="34" charset="0"/>
              </a:rPr>
              <a:t>)</a:t>
            </a:r>
            <a:r>
              <a:rPr lang="el-GR" dirty="0">
                <a:solidFill>
                  <a:srgbClr val="CCFF33"/>
                </a:solidFill>
                <a:effectLst>
                  <a:outerShdw blurRad="38100" dist="38100" dir="2700000" algn="tl">
                    <a:srgbClr val="000000"/>
                  </a:outerShdw>
                </a:effectLst>
                <a:latin typeface="Arial Narrow" pitchFamily="34" charset="0"/>
              </a:rPr>
              <a:t>:</a:t>
            </a:r>
            <a:endParaRPr lang="el-GR" b="1" dirty="0">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Α</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{2,3,4}</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Β</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{2,3}</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Γ</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Δ</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{1,2,3,4}</a:t>
            </a:r>
            <a:endParaRPr lang="el-GR" dirty="0">
              <a:latin typeface="Arial Narrow" pitchFamily="34" charset="0"/>
            </a:endParaRPr>
          </a:p>
        </p:txBody>
      </p:sp>
      <p:sp>
        <p:nvSpPr>
          <p:cNvPr id="59405" name="Text Box 13">
            <a:extLst>
              <a:ext uri="{FF2B5EF4-FFF2-40B4-BE49-F238E27FC236}">
                <a16:creationId xmlns:a16="http://schemas.microsoft.com/office/drawing/2014/main" id="{A230559E-5371-47AA-B227-3B4BD78BD9CA}"/>
              </a:ext>
            </a:extLst>
          </p:cNvPr>
          <p:cNvSpPr txBox="1">
            <a:spLocks noChangeArrowheads="1"/>
          </p:cNvSpPr>
          <p:nvPr/>
        </p:nvSpPr>
        <p:spPr bwMode="auto">
          <a:xfrm>
            <a:off x="5865813" y="4700588"/>
            <a:ext cx="2447925" cy="1465262"/>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a:solidFill>
                  <a:srgbClr val="CCFF33"/>
                </a:solidFill>
                <a:effectLst>
                  <a:outerShdw blurRad="38100" dist="38100" dir="2700000" algn="tl">
                    <a:srgbClr val="000000"/>
                  </a:outerShdw>
                </a:effectLst>
                <a:latin typeface="Arial Narrow" pitchFamily="34" charset="0"/>
              </a:rPr>
              <a:t>Λόγω C</a:t>
            </a:r>
            <a:r>
              <a:rPr lang="en-US">
                <a:solidFill>
                  <a:srgbClr val="CCFF33"/>
                </a:solidFill>
                <a:effectLst>
                  <a:outerShdw blurRad="38100" dist="38100" dir="2700000" algn="tl">
                    <a:srgbClr val="000000"/>
                  </a:outerShdw>
                </a:effectLst>
                <a:latin typeface="Arial Narrow" pitchFamily="34" charset="0"/>
              </a:rPr>
              <a:t>7</a:t>
            </a:r>
            <a:r>
              <a:rPr lang="el-GR">
                <a:solidFill>
                  <a:srgbClr val="CCFF33"/>
                </a:solidFill>
                <a:effectLst>
                  <a:outerShdw blurRad="38100" dist="38100" dir="2700000" algn="tl">
                    <a:srgbClr val="000000"/>
                  </a:outerShdw>
                </a:effectLst>
                <a:latin typeface="Arial Narrow" pitchFamily="34" charset="0"/>
              </a:rPr>
              <a:t> (V</a:t>
            </a:r>
            <a:r>
              <a:rPr lang="el-GR" baseline="-25000">
                <a:solidFill>
                  <a:srgbClr val="CCFF33"/>
                </a:solidFill>
                <a:effectLst>
                  <a:outerShdw blurRad="38100" dist="38100" dir="2700000" algn="tl">
                    <a:srgbClr val="000000"/>
                  </a:outerShdw>
                </a:effectLst>
                <a:latin typeface="Arial Narrow" pitchFamily="34" charset="0"/>
              </a:rPr>
              <a:t>Α</a:t>
            </a:r>
            <a:r>
              <a:rPr lang="el-GR">
                <a:solidFill>
                  <a:srgbClr val="CCFF33"/>
                </a:solidFill>
                <a:effectLst>
                  <a:outerShdw blurRad="38100" dist="38100" dir="2700000" algn="tl">
                    <a:srgbClr val="000000"/>
                  </a:outerShdw>
                </a:effectLst>
                <a:latin typeface="Arial Narrow" pitchFamily="34" charset="0"/>
              </a:rPr>
              <a:t> &gt; V</a:t>
            </a:r>
            <a:r>
              <a:rPr lang="el-GR" baseline="-25000">
                <a:solidFill>
                  <a:srgbClr val="CCFF33"/>
                </a:solidFill>
                <a:effectLst>
                  <a:outerShdw blurRad="38100" dist="38100" dir="2700000" algn="tl">
                    <a:srgbClr val="000000"/>
                  </a:outerShdw>
                </a:effectLst>
                <a:latin typeface="Arial Narrow" pitchFamily="34" charset="0"/>
              </a:rPr>
              <a:t>Δ</a:t>
            </a:r>
            <a:r>
              <a:rPr lang="el-GR">
                <a:solidFill>
                  <a:srgbClr val="CCFF33"/>
                </a:solidFill>
                <a:effectLst>
                  <a:outerShdw blurRad="38100" dist="38100" dir="2700000" algn="tl">
                    <a:srgbClr val="000000"/>
                  </a:outerShdw>
                </a:effectLst>
                <a:latin typeface="Arial Narrow" pitchFamily="34" charset="0"/>
              </a:rPr>
              <a:t>):</a:t>
            </a:r>
            <a:endParaRPr lang="el-GR" b="1">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Α</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{2,3,4}</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Β</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{2,3}</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Γ</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Δ</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{1,2,3,4}</a:t>
            </a:r>
            <a:endParaRPr lang="el-GR">
              <a:latin typeface="Arial Narrow" pitchFamily="34" charset="0"/>
            </a:endParaRPr>
          </a:p>
        </p:txBody>
      </p:sp>
      <p:sp>
        <p:nvSpPr>
          <p:cNvPr id="59406" name="Line 14">
            <a:extLst>
              <a:ext uri="{FF2B5EF4-FFF2-40B4-BE49-F238E27FC236}">
                <a16:creationId xmlns:a16="http://schemas.microsoft.com/office/drawing/2014/main" id="{58F080C7-A653-4D61-A562-ACB34A9082ED}"/>
              </a:ext>
            </a:extLst>
          </p:cNvPr>
          <p:cNvSpPr>
            <a:spLocks noChangeShapeType="1"/>
          </p:cNvSpPr>
          <p:nvPr/>
        </p:nvSpPr>
        <p:spPr bwMode="auto">
          <a:xfrm flipH="1">
            <a:off x="7116763" y="5908675"/>
            <a:ext cx="169862" cy="16986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407" name="Text Box 15">
            <a:extLst>
              <a:ext uri="{FF2B5EF4-FFF2-40B4-BE49-F238E27FC236}">
                <a16:creationId xmlns:a16="http://schemas.microsoft.com/office/drawing/2014/main" id="{69826403-B974-4139-9995-2F88B0FDA081}"/>
              </a:ext>
            </a:extLst>
          </p:cNvPr>
          <p:cNvSpPr txBox="1">
            <a:spLocks noChangeArrowheads="1"/>
          </p:cNvSpPr>
          <p:nvPr/>
        </p:nvSpPr>
        <p:spPr bwMode="auto">
          <a:xfrm>
            <a:off x="5862638" y="4703763"/>
            <a:ext cx="2447925" cy="1465262"/>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dirty="0">
                <a:solidFill>
                  <a:schemeClr val="accent6">
                    <a:lumMod val="75000"/>
                  </a:schemeClr>
                </a:solidFill>
                <a:effectLst>
                  <a:outerShdw blurRad="38100" dist="38100" dir="2700000" algn="tl">
                    <a:srgbClr val="000000"/>
                  </a:outerShdw>
                </a:effectLst>
                <a:latin typeface="Arial Narrow" pitchFamily="34" charset="0"/>
              </a:rPr>
              <a:t>Λόγω C7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Α</a:t>
            </a:r>
            <a:r>
              <a:rPr lang="el-GR" dirty="0">
                <a:solidFill>
                  <a:schemeClr val="accent6">
                    <a:lumMod val="75000"/>
                  </a:schemeClr>
                </a:solidFill>
                <a:effectLst>
                  <a:outerShdw blurRad="38100" dist="38100" dir="2700000" algn="tl">
                    <a:srgbClr val="000000"/>
                  </a:outerShdw>
                </a:effectLst>
                <a:latin typeface="Arial Narrow" pitchFamily="34" charset="0"/>
              </a:rPr>
              <a:t> &gt;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Δ</a:t>
            </a:r>
            <a:r>
              <a:rPr lang="el-GR" dirty="0">
                <a:solidFill>
                  <a:schemeClr val="accent6">
                    <a:lumMod val="75000"/>
                  </a:schemeClr>
                </a:solidFill>
                <a:effectLst>
                  <a:outerShdw blurRad="38100" dist="38100" dir="2700000" algn="tl">
                    <a:srgbClr val="000000"/>
                  </a:outerShdw>
                </a:effectLst>
                <a:latin typeface="Arial Narrow" pitchFamily="34" charset="0"/>
              </a:rPr>
              <a:t>)</a:t>
            </a:r>
            <a:r>
              <a:rPr lang="el-GR" dirty="0">
                <a:solidFill>
                  <a:srgbClr val="CCFF33"/>
                </a:solidFill>
                <a:effectLst>
                  <a:outerShdw blurRad="38100" dist="38100" dir="2700000" algn="tl">
                    <a:srgbClr val="000000"/>
                  </a:outerShdw>
                </a:effectLst>
                <a:latin typeface="Arial Narrow" pitchFamily="34" charset="0"/>
              </a:rPr>
              <a:t>:</a:t>
            </a:r>
            <a:endParaRPr lang="el-GR" b="1" dirty="0">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Α</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{2,3,4}</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Β</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{2,3}</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Γ</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a:t>
            </a:r>
          </a:p>
          <a:p>
            <a:pPr eaLnBrk="1" fontAlgn="auto" hangingPunct="1">
              <a:spcBef>
                <a:spcPts val="0"/>
              </a:spcBef>
              <a:spcAft>
                <a:spcPts val="0"/>
              </a:spcAft>
              <a:defRPr/>
            </a:pPr>
            <a:r>
              <a:rPr lang="el-GR"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rPr>
              <a:t>V</a:t>
            </a:r>
            <a:r>
              <a:rPr lang="en-US" sz="2000" b="1" baseline="-25000" dirty="0">
                <a:effectLst>
                  <a:outerShdw blurRad="38100" dist="38100" dir="2700000" algn="tl">
                    <a:srgbClr val="000000"/>
                  </a:outerShdw>
                </a:effectLst>
                <a:latin typeface="Arial Narrow" pitchFamily="34" charset="0"/>
              </a:rPr>
              <a:t>Δ</a:t>
            </a:r>
            <a:r>
              <a:rPr lang="en-US" b="1" dirty="0">
                <a:effectLst>
                  <a:outerShdw blurRad="38100" dist="38100" dir="2700000" algn="tl">
                    <a:srgbClr val="000000"/>
                  </a:outerShdw>
                </a:effectLst>
                <a:latin typeface="Arial Narrow" pitchFamily="34" charset="0"/>
              </a:rPr>
              <a:t> </a:t>
            </a:r>
            <a:r>
              <a:rPr lang="en-US" b="1" dirty="0">
                <a:effectLst>
                  <a:outerShdw blurRad="38100" dist="38100" dir="2700000" algn="tl">
                    <a:srgbClr val="000000"/>
                  </a:outerShdw>
                </a:effectLst>
                <a:latin typeface="Arial Narrow" pitchFamily="34" charset="0"/>
                <a:sym typeface="Symbol" pitchFamily="18" charset="2"/>
              </a:rPr>
              <a:t></a:t>
            </a:r>
            <a:r>
              <a:rPr lang="en-US" b="1" dirty="0">
                <a:effectLst>
                  <a:outerShdw blurRad="38100" dist="38100" dir="2700000" algn="tl">
                    <a:srgbClr val="000000"/>
                  </a:outerShdw>
                </a:effectLst>
                <a:latin typeface="Arial Narrow" pitchFamily="34" charset="0"/>
              </a:rPr>
              <a:t> {1,2,3}</a:t>
            </a:r>
            <a:endParaRPr lang="el-GR" dirty="0">
              <a:latin typeface="Arial Narrow" pitchFamily="34" charset="0"/>
            </a:endParaRPr>
          </a:p>
        </p:txBody>
      </p:sp>
      <p:sp>
        <p:nvSpPr>
          <p:cNvPr id="59408" name="Text Box 16">
            <a:extLst>
              <a:ext uri="{FF2B5EF4-FFF2-40B4-BE49-F238E27FC236}">
                <a16:creationId xmlns:a16="http://schemas.microsoft.com/office/drawing/2014/main" id="{3F967997-3D0D-4537-9C03-7683661D57BC}"/>
              </a:ext>
            </a:extLst>
          </p:cNvPr>
          <p:cNvSpPr txBox="1">
            <a:spLocks noChangeArrowheads="1"/>
          </p:cNvSpPr>
          <p:nvPr/>
        </p:nvSpPr>
        <p:spPr bwMode="auto">
          <a:xfrm>
            <a:off x="7862888" y="4727575"/>
            <a:ext cx="1997075" cy="1465263"/>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a:solidFill>
                  <a:srgbClr val="CCFF33"/>
                </a:solidFill>
                <a:effectLst>
                  <a:outerShdw blurRad="38100" dist="38100" dir="2700000" algn="tl">
                    <a:srgbClr val="000000"/>
                  </a:outerShdw>
                </a:effectLst>
                <a:latin typeface="Arial Narrow" pitchFamily="34" charset="0"/>
              </a:rPr>
              <a:t>Λόγω C9 (V</a:t>
            </a:r>
            <a:r>
              <a:rPr lang="el-GR" baseline="-25000">
                <a:solidFill>
                  <a:srgbClr val="CCFF33"/>
                </a:solidFill>
                <a:effectLst>
                  <a:outerShdw blurRad="38100" dist="38100" dir="2700000" algn="tl">
                    <a:srgbClr val="000000"/>
                  </a:outerShdw>
                </a:effectLst>
                <a:latin typeface="Arial Narrow" pitchFamily="34" charset="0"/>
              </a:rPr>
              <a:t>Β</a:t>
            </a:r>
            <a:r>
              <a:rPr lang="el-GR">
                <a:solidFill>
                  <a:srgbClr val="CCFF33"/>
                </a:solidFill>
                <a:effectLst>
                  <a:outerShdw blurRad="38100" dist="38100" dir="2700000" algn="tl">
                    <a:srgbClr val="000000"/>
                  </a:outerShdw>
                </a:effectLst>
                <a:latin typeface="Arial Narrow" pitchFamily="34" charset="0"/>
              </a:rPr>
              <a:t> &lt; V</a:t>
            </a:r>
            <a:r>
              <a:rPr lang="el-GR" baseline="-25000">
                <a:solidFill>
                  <a:srgbClr val="CCFF33"/>
                </a:solidFill>
                <a:effectLst>
                  <a:outerShdw blurRad="38100" dist="38100" dir="2700000" algn="tl">
                    <a:srgbClr val="000000"/>
                  </a:outerShdw>
                </a:effectLst>
                <a:latin typeface="Arial Narrow" pitchFamily="34" charset="0"/>
              </a:rPr>
              <a:t>Α</a:t>
            </a:r>
            <a:r>
              <a:rPr lang="el-GR">
                <a:solidFill>
                  <a:srgbClr val="CCFF33"/>
                </a:solidFill>
                <a:effectLst>
                  <a:outerShdw blurRad="38100" dist="38100" dir="2700000" algn="tl">
                    <a:srgbClr val="000000"/>
                  </a:outerShdw>
                </a:effectLst>
                <a:latin typeface="Arial Narrow" pitchFamily="34" charset="0"/>
              </a:rPr>
              <a:t>):</a:t>
            </a:r>
            <a:endParaRPr lang="el-GR" b="1">
              <a:solidFill>
                <a:srgbClr val="CCFF33"/>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Α</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{2,3,4}</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Β</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{2,3}</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Γ</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a:t>
            </a:r>
          </a:p>
          <a:p>
            <a:pPr eaLnBrk="1" fontAlgn="auto" hangingPunct="1">
              <a:spcBef>
                <a:spcPts val="0"/>
              </a:spcBef>
              <a:spcAft>
                <a:spcPts val="0"/>
              </a:spcAft>
              <a:defRPr/>
            </a:pPr>
            <a:r>
              <a:rPr lang="el-GR"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rPr>
              <a:t>V</a:t>
            </a:r>
            <a:r>
              <a:rPr lang="en-US" sz="2000" b="1" baseline="-25000">
                <a:effectLst>
                  <a:outerShdw blurRad="38100" dist="38100" dir="2700000" algn="tl">
                    <a:srgbClr val="000000"/>
                  </a:outerShdw>
                </a:effectLst>
                <a:latin typeface="Arial Narrow" pitchFamily="34" charset="0"/>
              </a:rPr>
              <a:t>Δ</a:t>
            </a:r>
            <a:r>
              <a:rPr lang="en-US" b="1">
                <a:effectLst>
                  <a:outerShdw blurRad="38100" dist="38100" dir="2700000" algn="tl">
                    <a:srgbClr val="000000"/>
                  </a:outerShdw>
                </a:effectLst>
                <a:latin typeface="Arial Narrow" pitchFamily="34" charset="0"/>
              </a:rPr>
              <a:t> </a:t>
            </a:r>
            <a:r>
              <a:rPr lang="en-US" b="1">
                <a:effectLst>
                  <a:outerShdw blurRad="38100" dist="38100" dir="2700000" algn="tl">
                    <a:srgbClr val="000000"/>
                  </a:outerShdw>
                </a:effectLst>
                <a:latin typeface="Arial Narrow" pitchFamily="34" charset="0"/>
                <a:sym typeface="Symbol" pitchFamily="18" charset="2"/>
              </a:rPr>
              <a:t></a:t>
            </a:r>
            <a:r>
              <a:rPr lang="en-US" b="1">
                <a:effectLst>
                  <a:outerShdw blurRad="38100" dist="38100" dir="2700000" algn="tl">
                    <a:srgbClr val="000000"/>
                  </a:outerShdw>
                </a:effectLst>
                <a:latin typeface="Arial Narrow" pitchFamily="34" charset="0"/>
              </a:rPr>
              <a:t> {1,2,3}</a:t>
            </a:r>
            <a:endParaRPr lang="el-GR">
              <a:latin typeface="Arial Narrow" pitchFamily="34" charset="0"/>
            </a:endParaRPr>
          </a:p>
        </p:txBody>
      </p:sp>
      <p:sp>
        <p:nvSpPr>
          <p:cNvPr id="59409" name="Text Box 17">
            <a:extLst>
              <a:ext uri="{FF2B5EF4-FFF2-40B4-BE49-F238E27FC236}">
                <a16:creationId xmlns:a16="http://schemas.microsoft.com/office/drawing/2014/main" id="{AD8B8A0A-9313-489B-B650-7F59210E4699}"/>
              </a:ext>
            </a:extLst>
          </p:cNvPr>
          <p:cNvSpPr txBox="1">
            <a:spLocks noChangeArrowheads="1"/>
          </p:cNvSpPr>
          <p:nvPr/>
        </p:nvSpPr>
        <p:spPr bwMode="auto">
          <a:xfrm>
            <a:off x="7745413" y="4318000"/>
            <a:ext cx="2111375" cy="400050"/>
          </a:xfrm>
          <a:prstGeom prst="rect">
            <a:avLst/>
          </a:prstGeom>
          <a:noFill/>
          <a:ln>
            <a:noFill/>
          </a:ln>
        </p:spPr>
        <p:txBody>
          <a:bodyPr>
            <a:spAutoFit/>
          </a:bodyPr>
          <a:lstStyle>
            <a:lvl1pPr>
              <a:spcBef>
                <a:spcPct val="20000"/>
              </a:spcBef>
              <a:buClr>
                <a:schemeClr val="tx2"/>
              </a:buClr>
              <a:buSzPct val="60000"/>
              <a:buFont typeface="Wingdings" panose="05000000000000000000" pitchFamily="2" charset="2"/>
              <a:buChar char="u"/>
              <a:defRPr sz="3200">
                <a:solidFill>
                  <a:schemeClr val="tx1"/>
                </a:solidFill>
                <a:latin typeface="Arial Narrow" panose="020B0606020202030204" pitchFamily="34" charset="0"/>
              </a:defRPr>
            </a:lvl1pPr>
            <a:lvl2pPr marL="742950" indent="-285750">
              <a:spcBef>
                <a:spcPct val="20000"/>
              </a:spcBef>
              <a:buClr>
                <a:schemeClr val="tx1"/>
              </a:buClr>
              <a:buChar char="•"/>
              <a:defRPr sz="2800">
                <a:solidFill>
                  <a:schemeClr val="tx1"/>
                </a:solidFill>
                <a:latin typeface="Arial Narrow" panose="020B060602020203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Arial Narrow" panose="020B0606020202030204" pitchFamily="34" charset="0"/>
              </a:defRPr>
            </a:lvl3pPr>
            <a:lvl4pPr marL="1600200" indent="-228600">
              <a:spcBef>
                <a:spcPct val="20000"/>
              </a:spcBef>
              <a:buClr>
                <a:schemeClr val="tx1"/>
              </a:buClr>
              <a:buChar char="•"/>
              <a:defRPr sz="2000">
                <a:solidFill>
                  <a:schemeClr val="tx1"/>
                </a:solidFill>
                <a:latin typeface="Arial Narrow" panose="020B060602020203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9pPr>
          </a:lstStyle>
          <a:p>
            <a:pPr eaLnBrk="1" fontAlgn="auto" hangingPunct="1">
              <a:spcBef>
                <a:spcPct val="50000"/>
              </a:spcBef>
              <a:spcAft>
                <a:spcPts val="0"/>
              </a:spcAft>
              <a:buClrTx/>
              <a:buSzTx/>
              <a:buFontTx/>
              <a:buNone/>
              <a:defRPr/>
            </a:pPr>
            <a:r>
              <a:rPr lang="el-GR" altLang="en-US" sz="2000" dirty="0">
                <a:solidFill>
                  <a:schemeClr val="accent6">
                    <a:lumMod val="75000"/>
                  </a:schemeClr>
                </a:solidFill>
                <a:latin typeface="Arial" panose="020B0604020202020204" pitchFamily="34" charset="0"/>
                <a:cs typeface="Arial" panose="020B0604020202020204" pitchFamily="34" charset="0"/>
              </a:rPr>
              <a:t>ΕΠΑΝΕΞΕΤΑΣΗ</a:t>
            </a:r>
          </a:p>
        </p:txBody>
      </p:sp>
      <p:sp>
        <p:nvSpPr>
          <p:cNvPr id="59410" name="Line 18">
            <a:extLst>
              <a:ext uri="{FF2B5EF4-FFF2-40B4-BE49-F238E27FC236}">
                <a16:creationId xmlns:a16="http://schemas.microsoft.com/office/drawing/2014/main" id="{A45CAD8B-7A26-4E43-AB7D-5B3FD1C4592F}"/>
              </a:ext>
            </a:extLst>
          </p:cNvPr>
          <p:cNvSpPr>
            <a:spLocks noChangeShapeType="1"/>
          </p:cNvSpPr>
          <p:nvPr/>
        </p:nvSpPr>
        <p:spPr bwMode="auto">
          <a:xfrm flipH="1">
            <a:off x="8634413" y="5111750"/>
            <a:ext cx="171450" cy="1714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9411" name="Text Box 19">
            <a:extLst>
              <a:ext uri="{FF2B5EF4-FFF2-40B4-BE49-F238E27FC236}">
                <a16:creationId xmlns:a16="http://schemas.microsoft.com/office/drawing/2014/main" id="{D67DD8AC-498C-4BE4-9C3F-970642B8357A}"/>
              </a:ext>
            </a:extLst>
          </p:cNvPr>
          <p:cNvSpPr txBox="1">
            <a:spLocks noChangeArrowheads="1"/>
          </p:cNvSpPr>
          <p:nvPr/>
        </p:nvSpPr>
        <p:spPr bwMode="auto">
          <a:xfrm>
            <a:off x="7859713" y="4730750"/>
            <a:ext cx="1997075" cy="1465263"/>
          </a:xfrm>
          <a:prstGeom prst="rect">
            <a:avLst/>
          </a:prstGeom>
          <a:noFill/>
          <a:ln w="9525">
            <a:noFill/>
            <a:miter lim="800000"/>
            <a:headEnd/>
            <a:tailEnd/>
          </a:ln>
          <a:effectLst/>
        </p:spPr>
        <p:txBody>
          <a:bodyPr>
            <a:spAutoFit/>
          </a:bodyPr>
          <a:lstStyle/>
          <a:p>
            <a:pPr eaLnBrk="1" fontAlgn="auto" hangingPunct="1">
              <a:spcBef>
                <a:spcPts val="0"/>
              </a:spcBef>
              <a:spcAft>
                <a:spcPts val="0"/>
              </a:spcAft>
              <a:defRPr/>
            </a:pPr>
            <a:r>
              <a:rPr lang="el-GR" dirty="0">
                <a:solidFill>
                  <a:schemeClr val="accent6">
                    <a:lumMod val="75000"/>
                  </a:schemeClr>
                </a:solidFill>
                <a:effectLst>
                  <a:outerShdw blurRad="38100" dist="38100" dir="2700000" algn="tl">
                    <a:srgbClr val="000000"/>
                  </a:outerShdw>
                </a:effectLst>
                <a:latin typeface="Arial Narrow" pitchFamily="34" charset="0"/>
              </a:rPr>
              <a:t>Λόγω C9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Β</a:t>
            </a:r>
            <a:r>
              <a:rPr lang="el-GR" dirty="0">
                <a:solidFill>
                  <a:schemeClr val="accent6">
                    <a:lumMod val="75000"/>
                  </a:schemeClr>
                </a:solidFill>
                <a:effectLst>
                  <a:outerShdw blurRad="38100" dist="38100" dir="2700000" algn="tl">
                    <a:srgbClr val="000000"/>
                  </a:outerShdw>
                </a:effectLst>
                <a:latin typeface="Arial Narrow" pitchFamily="34" charset="0"/>
              </a:rPr>
              <a:t> &lt; V</a:t>
            </a:r>
            <a:r>
              <a:rPr lang="el-GR" baseline="-25000" dirty="0">
                <a:solidFill>
                  <a:schemeClr val="accent6">
                    <a:lumMod val="75000"/>
                  </a:schemeClr>
                </a:solidFill>
                <a:effectLst>
                  <a:outerShdw blurRad="38100" dist="38100" dir="2700000" algn="tl">
                    <a:srgbClr val="000000"/>
                  </a:outerShdw>
                </a:effectLst>
                <a:latin typeface="Arial Narrow" pitchFamily="34" charset="0"/>
              </a:rPr>
              <a:t>Α</a:t>
            </a:r>
            <a:r>
              <a:rPr lang="el-GR" dirty="0">
                <a:solidFill>
                  <a:schemeClr val="accent6">
                    <a:lumMod val="75000"/>
                  </a:schemeClr>
                </a:solidFill>
                <a:effectLst>
                  <a:outerShdw blurRad="38100" dist="38100" dir="2700000" algn="tl">
                    <a:srgbClr val="000000"/>
                  </a:outerShdw>
                </a:effectLst>
                <a:latin typeface="Arial Narrow" pitchFamily="34" charset="0"/>
              </a:rPr>
              <a:t>):</a:t>
            </a:r>
            <a:endParaRPr lang="el-GR" b="1" dirty="0">
              <a:solidFill>
                <a:schemeClr val="accent6">
                  <a:lumMod val="75000"/>
                </a:schemeClr>
              </a:solidFill>
              <a:effectLst>
                <a:outerShdw blurRad="38100" dist="38100" dir="2700000" algn="tl">
                  <a:srgbClr val="000000"/>
                </a:outerShdw>
              </a:effectLst>
              <a:latin typeface="Arial Narrow" pitchFamily="34" charset="0"/>
            </a:endParaRPr>
          </a:p>
          <a:p>
            <a:pPr eaLnBrk="1" fontAlgn="auto" hangingPunct="1">
              <a:spcBef>
                <a:spcPts val="0"/>
              </a:spcBef>
              <a:spcAft>
                <a:spcPts val="0"/>
              </a:spcAft>
              <a:defRPr/>
            </a:pPr>
            <a:r>
              <a:rPr lang="el-GR"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rPr>
              <a:t>V</a:t>
            </a:r>
            <a:r>
              <a:rPr lang="en-US" sz="2000" b="1" baseline="-25000" dirty="0">
                <a:solidFill>
                  <a:schemeClr val="accent6">
                    <a:lumMod val="75000"/>
                  </a:schemeClr>
                </a:solidFill>
                <a:effectLst>
                  <a:outerShdw blurRad="38100" dist="38100" dir="2700000" algn="tl">
                    <a:srgbClr val="000000"/>
                  </a:outerShdw>
                </a:effectLst>
                <a:latin typeface="Arial Narrow" pitchFamily="34" charset="0"/>
              </a:rPr>
              <a:t>Α</a:t>
            </a:r>
            <a:r>
              <a:rPr lang="en-US"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sym typeface="Symbol" pitchFamily="18" charset="2"/>
              </a:rPr>
              <a:t></a:t>
            </a:r>
            <a:r>
              <a:rPr lang="en-US" b="1" dirty="0">
                <a:solidFill>
                  <a:schemeClr val="accent6">
                    <a:lumMod val="75000"/>
                  </a:schemeClr>
                </a:solidFill>
                <a:effectLst>
                  <a:outerShdw blurRad="38100" dist="38100" dir="2700000" algn="tl">
                    <a:srgbClr val="000000"/>
                  </a:outerShdw>
                </a:effectLst>
                <a:latin typeface="Arial Narrow" pitchFamily="34" charset="0"/>
              </a:rPr>
              <a:t> {3,4}</a:t>
            </a:r>
          </a:p>
          <a:p>
            <a:pPr eaLnBrk="1" fontAlgn="auto" hangingPunct="1">
              <a:spcBef>
                <a:spcPts val="0"/>
              </a:spcBef>
              <a:spcAft>
                <a:spcPts val="0"/>
              </a:spcAft>
              <a:defRPr/>
            </a:pPr>
            <a:r>
              <a:rPr lang="el-GR"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rPr>
              <a:t>V</a:t>
            </a:r>
            <a:r>
              <a:rPr lang="en-US" sz="2000" b="1" baseline="-25000" dirty="0">
                <a:solidFill>
                  <a:schemeClr val="accent6">
                    <a:lumMod val="75000"/>
                  </a:schemeClr>
                </a:solidFill>
                <a:effectLst>
                  <a:outerShdw blurRad="38100" dist="38100" dir="2700000" algn="tl">
                    <a:srgbClr val="000000"/>
                  </a:outerShdw>
                </a:effectLst>
                <a:latin typeface="Arial Narrow" pitchFamily="34" charset="0"/>
              </a:rPr>
              <a:t>Β</a:t>
            </a:r>
            <a:r>
              <a:rPr lang="en-US"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sym typeface="Symbol" pitchFamily="18" charset="2"/>
              </a:rPr>
              <a:t></a:t>
            </a:r>
            <a:r>
              <a:rPr lang="en-US" b="1" dirty="0">
                <a:solidFill>
                  <a:schemeClr val="accent6">
                    <a:lumMod val="75000"/>
                  </a:schemeClr>
                </a:solidFill>
                <a:effectLst>
                  <a:outerShdw blurRad="38100" dist="38100" dir="2700000" algn="tl">
                    <a:srgbClr val="000000"/>
                  </a:outerShdw>
                </a:effectLst>
                <a:latin typeface="Arial Narrow" pitchFamily="34" charset="0"/>
              </a:rPr>
              <a:t> {2,3}</a:t>
            </a:r>
          </a:p>
          <a:p>
            <a:pPr eaLnBrk="1" fontAlgn="auto" hangingPunct="1">
              <a:spcBef>
                <a:spcPts val="0"/>
              </a:spcBef>
              <a:spcAft>
                <a:spcPts val="0"/>
              </a:spcAft>
              <a:defRPr/>
            </a:pPr>
            <a:r>
              <a:rPr lang="el-GR"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rPr>
              <a:t>V</a:t>
            </a:r>
            <a:r>
              <a:rPr lang="en-US" sz="2000" b="1" baseline="-25000" dirty="0">
                <a:solidFill>
                  <a:schemeClr val="accent6">
                    <a:lumMod val="75000"/>
                  </a:schemeClr>
                </a:solidFill>
                <a:effectLst>
                  <a:outerShdw blurRad="38100" dist="38100" dir="2700000" algn="tl">
                    <a:srgbClr val="000000"/>
                  </a:outerShdw>
                </a:effectLst>
                <a:latin typeface="Arial Narrow" pitchFamily="34" charset="0"/>
              </a:rPr>
              <a:t>Γ</a:t>
            </a:r>
            <a:r>
              <a:rPr lang="en-US"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sym typeface="Symbol" pitchFamily="18" charset="2"/>
              </a:rPr>
              <a:t></a:t>
            </a:r>
            <a:r>
              <a:rPr lang="en-US" b="1" dirty="0">
                <a:solidFill>
                  <a:schemeClr val="accent6">
                    <a:lumMod val="75000"/>
                  </a:schemeClr>
                </a:solidFill>
                <a:effectLst>
                  <a:outerShdw blurRad="38100" dist="38100" dir="2700000" algn="tl">
                    <a:srgbClr val="000000"/>
                  </a:outerShdw>
                </a:effectLst>
                <a:latin typeface="Arial Narrow" pitchFamily="34" charset="0"/>
              </a:rPr>
              <a:t> {1,2}</a:t>
            </a:r>
          </a:p>
          <a:p>
            <a:pPr eaLnBrk="1" fontAlgn="auto" hangingPunct="1">
              <a:spcBef>
                <a:spcPts val="0"/>
              </a:spcBef>
              <a:spcAft>
                <a:spcPts val="0"/>
              </a:spcAft>
              <a:defRPr/>
            </a:pPr>
            <a:r>
              <a:rPr lang="el-GR"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rPr>
              <a:t>V</a:t>
            </a:r>
            <a:r>
              <a:rPr lang="en-US" sz="2000" b="1" baseline="-25000" dirty="0">
                <a:solidFill>
                  <a:schemeClr val="accent6">
                    <a:lumMod val="75000"/>
                  </a:schemeClr>
                </a:solidFill>
                <a:effectLst>
                  <a:outerShdw blurRad="38100" dist="38100" dir="2700000" algn="tl">
                    <a:srgbClr val="000000"/>
                  </a:outerShdw>
                </a:effectLst>
                <a:latin typeface="Arial Narrow" pitchFamily="34" charset="0"/>
              </a:rPr>
              <a:t>Δ</a:t>
            </a:r>
            <a:r>
              <a:rPr lang="en-US" b="1" dirty="0">
                <a:solidFill>
                  <a:schemeClr val="accent6">
                    <a:lumMod val="75000"/>
                  </a:schemeClr>
                </a:solidFill>
                <a:effectLst>
                  <a:outerShdw blurRad="38100" dist="38100" dir="2700000" algn="tl">
                    <a:srgbClr val="000000"/>
                  </a:outerShdw>
                </a:effectLst>
                <a:latin typeface="Arial Narrow" pitchFamily="34" charset="0"/>
              </a:rPr>
              <a:t> </a:t>
            </a:r>
            <a:r>
              <a:rPr lang="en-US" b="1" dirty="0">
                <a:solidFill>
                  <a:schemeClr val="accent6">
                    <a:lumMod val="75000"/>
                  </a:schemeClr>
                </a:solidFill>
                <a:effectLst>
                  <a:outerShdw blurRad="38100" dist="38100" dir="2700000" algn="tl">
                    <a:srgbClr val="000000"/>
                  </a:outerShdw>
                </a:effectLst>
                <a:latin typeface="Arial Narrow" pitchFamily="34" charset="0"/>
                <a:sym typeface="Symbol" pitchFamily="18" charset="2"/>
              </a:rPr>
              <a:t></a:t>
            </a:r>
            <a:r>
              <a:rPr lang="en-US" b="1" dirty="0">
                <a:solidFill>
                  <a:schemeClr val="accent6">
                    <a:lumMod val="75000"/>
                  </a:schemeClr>
                </a:solidFill>
                <a:effectLst>
                  <a:outerShdw blurRad="38100" dist="38100" dir="2700000" algn="tl">
                    <a:srgbClr val="000000"/>
                  </a:outerShdw>
                </a:effectLst>
                <a:latin typeface="Arial Narrow" pitchFamily="34" charset="0"/>
              </a:rPr>
              <a:t> {1,2,3}</a:t>
            </a:r>
            <a:endParaRPr lang="el-GR" dirty="0">
              <a:solidFill>
                <a:schemeClr val="accent6">
                  <a:lumMod val="75000"/>
                </a:schemeClr>
              </a:solidFill>
              <a:latin typeface="Arial Narrow" pitchFamily="34" charset="0"/>
            </a:endParaRPr>
          </a:p>
        </p:txBody>
      </p:sp>
      <p:sp>
        <p:nvSpPr>
          <p:cNvPr id="59412" name="Rectangle 20">
            <a:extLst>
              <a:ext uri="{FF2B5EF4-FFF2-40B4-BE49-F238E27FC236}">
                <a16:creationId xmlns:a16="http://schemas.microsoft.com/office/drawing/2014/main" id="{93624ACE-828E-4D7D-B729-A1305A8708C4}"/>
              </a:ext>
            </a:extLst>
          </p:cNvPr>
          <p:cNvSpPr>
            <a:spLocks noChangeArrowheads="1"/>
          </p:cNvSpPr>
          <p:nvPr/>
        </p:nvSpPr>
        <p:spPr bwMode="auto">
          <a:xfrm>
            <a:off x="7997825" y="5073650"/>
            <a:ext cx="1231900" cy="1138238"/>
          </a:xfrm>
          <a:prstGeom prst="rect">
            <a:avLst/>
          </a:prstGeom>
          <a:noFill/>
          <a:ln w="9525">
            <a:solidFill>
              <a:schemeClr val="tx1"/>
            </a:solidFill>
            <a:miter lim="800000"/>
            <a:headEnd/>
            <a:tailEnd/>
          </a:ln>
        </p:spPr>
        <p:txBody>
          <a:bodyPr wrap="none" anchor="ctr"/>
          <a:lstStyle>
            <a:lvl1pPr>
              <a:spcBef>
                <a:spcPct val="20000"/>
              </a:spcBef>
              <a:buClr>
                <a:schemeClr val="tx2"/>
              </a:buClr>
              <a:buSzPct val="60000"/>
              <a:buFont typeface="Wingdings" panose="05000000000000000000" pitchFamily="2" charset="2"/>
              <a:buChar char="u"/>
              <a:defRPr sz="3200">
                <a:solidFill>
                  <a:schemeClr val="tx1"/>
                </a:solidFill>
                <a:latin typeface="Arial Narrow" panose="020B0606020202030204" pitchFamily="34" charset="0"/>
              </a:defRPr>
            </a:lvl1pPr>
            <a:lvl2pPr marL="742950" indent="-285750">
              <a:spcBef>
                <a:spcPct val="20000"/>
              </a:spcBef>
              <a:buClr>
                <a:schemeClr val="tx1"/>
              </a:buClr>
              <a:buChar char="•"/>
              <a:defRPr sz="2800">
                <a:solidFill>
                  <a:schemeClr val="tx1"/>
                </a:solidFill>
                <a:latin typeface="Arial Narrow" panose="020B060602020203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Arial Narrow" panose="020B0606020202030204" pitchFamily="34" charset="0"/>
              </a:defRPr>
            </a:lvl3pPr>
            <a:lvl4pPr marL="1600200" indent="-228600">
              <a:spcBef>
                <a:spcPct val="20000"/>
              </a:spcBef>
              <a:buClr>
                <a:schemeClr val="tx1"/>
              </a:buClr>
              <a:buChar char="•"/>
              <a:defRPr sz="2000">
                <a:solidFill>
                  <a:schemeClr val="tx1"/>
                </a:solidFill>
                <a:latin typeface="Arial Narrow" panose="020B060602020203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9pPr>
          </a:lstStyle>
          <a:p>
            <a:pPr eaLnBrk="1" fontAlgn="auto" hangingPunct="1">
              <a:spcBef>
                <a:spcPct val="0"/>
              </a:spcBef>
              <a:spcAft>
                <a:spcPts val="0"/>
              </a:spcAft>
              <a:buClrTx/>
              <a:buSzTx/>
              <a:buFontTx/>
              <a:buNone/>
              <a:defRPr/>
            </a:pPr>
            <a:endParaRPr lang="en-US" altLang="en-US" sz="1800">
              <a:solidFill>
                <a:schemeClr val="accent6">
                  <a:lumMod val="75000"/>
                </a:schemeClr>
              </a:solidFill>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dissolve">
                                      <p:cBhvr>
                                        <p:cTn id="7" dur="500"/>
                                        <p:tgtEl>
                                          <p:spTgt spid="59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9397"/>
                                        </p:tgtEl>
                                        <p:attrNameLst>
                                          <p:attrName>style.visibility</p:attrName>
                                        </p:attrNameLst>
                                      </p:cBhvr>
                                      <p:to>
                                        <p:strVal val="visible"/>
                                      </p:to>
                                    </p:set>
                                    <p:animEffect transition="in" filter="dissolve">
                                      <p:cBhvr>
                                        <p:cTn id="12" dur="500"/>
                                        <p:tgtEl>
                                          <p:spTgt spid="59397"/>
                                        </p:tgtEl>
                                      </p:cBhvr>
                                    </p:animEffect>
                                  </p:childTnLst>
                                </p:cTn>
                              </p:par>
                              <p:par>
                                <p:cTn id="13" presetID="9" presetClass="entr" presetSubtype="0" fill="hold" nodeType="withEffect">
                                  <p:stCondLst>
                                    <p:cond delay="0"/>
                                  </p:stCondLst>
                                  <p:childTnLst>
                                    <p:set>
                                      <p:cBhvr>
                                        <p:cTn id="14" dur="1" fill="hold">
                                          <p:stCondLst>
                                            <p:cond delay="0"/>
                                          </p:stCondLst>
                                        </p:cTn>
                                        <p:tgtEl>
                                          <p:spTgt spid="59398"/>
                                        </p:tgtEl>
                                        <p:attrNameLst>
                                          <p:attrName>style.visibility</p:attrName>
                                        </p:attrNameLst>
                                      </p:cBhvr>
                                      <p:to>
                                        <p:strVal val="visible"/>
                                      </p:to>
                                    </p:set>
                                    <p:animEffect transition="in" filter="dissolve">
                                      <p:cBhvr>
                                        <p:cTn id="15" dur="500"/>
                                        <p:tgtEl>
                                          <p:spTgt spid="593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xit" presetSubtype="10" fill="hold" grpId="1" nodeType="clickEffect">
                                  <p:stCondLst>
                                    <p:cond delay="0"/>
                                  </p:stCondLst>
                                  <p:childTnLst>
                                    <p:animEffect transition="out" filter="checkerboard(across)">
                                      <p:cBhvr>
                                        <p:cTn id="19" dur="500"/>
                                        <p:tgtEl>
                                          <p:spTgt spid="59396"/>
                                        </p:tgtEl>
                                      </p:cBhvr>
                                    </p:animEffect>
                                    <p:set>
                                      <p:cBhvr>
                                        <p:cTn id="20" dur="1" fill="hold">
                                          <p:stCondLst>
                                            <p:cond delay="499"/>
                                          </p:stCondLst>
                                        </p:cTn>
                                        <p:tgtEl>
                                          <p:spTgt spid="59396"/>
                                        </p:tgtEl>
                                        <p:attrNameLst>
                                          <p:attrName>style.visibility</p:attrName>
                                        </p:attrNameLst>
                                      </p:cBhvr>
                                      <p:to>
                                        <p:strVal val="hidden"/>
                                      </p:to>
                                    </p:set>
                                  </p:childTnLst>
                                </p:cTn>
                              </p:par>
                              <p:par>
                                <p:cTn id="21" presetID="5" presetClass="exit" presetSubtype="10" fill="hold" nodeType="withEffect">
                                  <p:stCondLst>
                                    <p:cond delay="0"/>
                                  </p:stCondLst>
                                  <p:childTnLst>
                                    <p:animEffect transition="out" filter="checkerboard(across)">
                                      <p:cBhvr>
                                        <p:cTn id="22" dur="500"/>
                                        <p:tgtEl>
                                          <p:spTgt spid="59397"/>
                                        </p:tgtEl>
                                      </p:cBhvr>
                                    </p:animEffect>
                                    <p:set>
                                      <p:cBhvr>
                                        <p:cTn id="23" dur="1" fill="hold">
                                          <p:stCondLst>
                                            <p:cond delay="499"/>
                                          </p:stCondLst>
                                        </p:cTn>
                                        <p:tgtEl>
                                          <p:spTgt spid="59397"/>
                                        </p:tgtEl>
                                        <p:attrNameLst>
                                          <p:attrName>style.visibility</p:attrName>
                                        </p:attrNameLst>
                                      </p:cBhvr>
                                      <p:to>
                                        <p:strVal val="hidden"/>
                                      </p:to>
                                    </p:set>
                                  </p:childTnLst>
                                </p:cTn>
                              </p:par>
                              <p:par>
                                <p:cTn id="24" presetID="5" presetClass="exit" presetSubtype="10" fill="hold" nodeType="withEffect">
                                  <p:stCondLst>
                                    <p:cond delay="0"/>
                                  </p:stCondLst>
                                  <p:childTnLst>
                                    <p:animEffect transition="out" filter="checkerboard(across)">
                                      <p:cBhvr>
                                        <p:cTn id="25" dur="500"/>
                                        <p:tgtEl>
                                          <p:spTgt spid="59398"/>
                                        </p:tgtEl>
                                      </p:cBhvr>
                                    </p:animEffect>
                                    <p:set>
                                      <p:cBhvr>
                                        <p:cTn id="26" dur="1" fill="hold">
                                          <p:stCondLst>
                                            <p:cond delay="499"/>
                                          </p:stCondLst>
                                        </p:cTn>
                                        <p:tgtEl>
                                          <p:spTgt spid="59398"/>
                                        </p:tgtEl>
                                        <p:attrNameLst>
                                          <p:attrName>style.visibility</p:attrName>
                                        </p:attrNameLst>
                                      </p:cBhvr>
                                      <p:to>
                                        <p:strVal val="hidden"/>
                                      </p:to>
                                    </p:set>
                                  </p:childTnLst>
                                </p:cTn>
                              </p:par>
                              <p:par>
                                <p:cTn id="27" presetID="9" presetClass="entr" presetSubtype="0" fill="hold" grpId="0" nodeType="withEffect">
                                  <p:stCondLst>
                                    <p:cond delay="500"/>
                                  </p:stCondLst>
                                  <p:childTnLst>
                                    <p:set>
                                      <p:cBhvr>
                                        <p:cTn id="28" dur="1" fill="hold">
                                          <p:stCondLst>
                                            <p:cond delay="0"/>
                                          </p:stCondLst>
                                        </p:cTn>
                                        <p:tgtEl>
                                          <p:spTgt spid="59399"/>
                                        </p:tgtEl>
                                        <p:attrNameLst>
                                          <p:attrName>style.visibility</p:attrName>
                                        </p:attrNameLst>
                                      </p:cBhvr>
                                      <p:to>
                                        <p:strVal val="visible"/>
                                      </p:to>
                                    </p:set>
                                    <p:animEffect transition="in" filter="dissolve">
                                      <p:cBhvr>
                                        <p:cTn id="29" dur="500"/>
                                        <p:tgtEl>
                                          <p:spTgt spid="593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59400"/>
                                        </p:tgtEl>
                                        <p:attrNameLst>
                                          <p:attrName>style.visibility</p:attrName>
                                        </p:attrNameLst>
                                      </p:cBhvr>
                                      <p:to>
                                        <p:strVal val="visible"/>
                                      </p:to>
                                    </p:set>
                                    <p:animEffect transition="in" filter="dissolve">
                                      <p:cBhvr>
                                        <p:cTn id="34" dur="500"/>
                                        <p:tgtEl>
                                          <p:spTgt spid="5940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59403"/>
                                        </p:tgtEl>
                                        <p:attrNameLst>
                                          <p:attrName>style.visibility</p:attrName>
                                        </p:attrNameLst>
                                      </p:cBhvr>
                                      <p:to>
                                        <p:strVal val="visible"/>
                                      </p:to>
                                    </p:set>
                                    <p:animEffect transition="in" filter="dissolve">
                                      <p:cBhvr>
                                        <p:cTn id="39" dur="500"/>
                                        <p:tgtEl>
                                          <p:spTgt spid="59403"/>
                                        </p:tgtEl>
                                      </p:cBhvr>
                                    </p:animEffect>
                                  </p:childTnLst>
                                </p:cTn>
                              </p:par>
                              <p:par>
                                <p:cTn id="40" presetID="9" presetClass="entr" presetSubtype="0" fill="hold" nodeType="withEffect">
                                  <p:stCondLst>
                                    <p:cond delay="0"/>
                                  </p:stCondLst>
                                  <p:childTnLst>
                                    <p:set>
                                      <p:cBhvr>
                                        <p:cTn id="41" dur="1" fill="hold">
                                          <p:stCondLst>
                                            <p:cond delay="0"/>
                                          </p:stCondLst>
                                        </p:cTn>
                                        <p:tgtEl>
                                          <p:spTgt spid="59401"/>
                                        </p:tgtEl>
                                        <p:attrNameLst>
                                          <p:attrName>style.visibility</p:attrName>
                                        </p:attrNameLst>
                                      </p:cBhvr>
                                      <p:to>
                                        <p:strVal val="visible"/>
                                      </p:to>
                                    </p:set>
                                    <p:animEffect transition="in" filter="dissolve">
                                      <p:cBhvr>
                                        <p:cTn id="42" dur="500"/>
                                        <p:tgtEl>
                                          <p:spTgt spid="59401"/>
                                        </p:tgtEl>
                                      </p:cBhvr>
                                    </p:animEffect>
                                  </p:childTnLst>
                                </p:cTn>
                              </p:par>
                              <p:par>
                                <p:cTn id="43" presetID="9" presetClass="entr" presetSubtype="0" fill="hold" nodeType="withEffect">
                                  <p:stCondLst>
                                    <p:cond delay="0"/>
                                  </p:stCondLst>
                                  <p:childTnLst>
                                    <p:set>
                                      <p:cBhvr>
                                        <p:cTn id="44" dur="1" fill="hold">
                                          <p:stCondLst>
                                            <p:cond delay="0"/>
                                          </p:stCondLst>
                                        </p:cTn>
                                        <p:tgtEl>
                                          <p:spTgt spid="59402"/>
                                        </p:tgtEl>
                                        <p:attrNameLst>
                                          <p:attrName>style.visibility</p:attrName>
                                        </p:attrNameLst>
                                      </p:cBhvr>
                                      <p:to>
                                        <p:strVal val="visible"/>
                                      </p:to>
                                    </p:set>
                                    <p:animEffect transition="in" filter="dissolve">
                                      <p:cBhvr>
                                        <p:cTn id="45" dur="500"/>
                                        <p:tgtEl>
                                          <p:spTgt spid="5940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grpId="1" nodeType="clickEffect">
                                  <p:stCondLst>
                                    <p:cond delay="0"/>
                                  </p:stCondLst>
                                  <p:childTnLst>
                                    <p:animEffect transition="out" filter="checkerboard(across)">
                                      <p:cBhvr>
                                        <p:cTn id="49" dur="500"/>
                                        <p:tgtEl>
                                          <p:spTgt spid="59400"/>
                                        </p:tgtEl>
                                      </p:cBhvr>
                                    </p:animEffect>
                                    <p:set>
                                      <p:cBhvr>
                                        <p:cTn id="50" dur="1" fill="hold">
                                          <p:stCondLst>
                                            <p:cond delay="499"/>
                                          </p:stCondLst>
                                        </p:cTn>
                                        <p:tgtEl>
                                          <p:spTgt spid="59400"/>
                                        </p:tgtEl>
                                        <p:attrNameLst>
                                          <p:attrName>style.visibility</p:attrName>
                                        </p:attrNameLst>
                                      </p:cBhvr>
                                      <p:to>
                                        <p:strVal val="hidden"/>
                                      </p:to>
                                    </p:set>
                                  </p:childTnLst>
                                </p:cTn>
                              </p:par>
                              <p:par>
                                <p:cTn id="51" presetID="5" presetClass="exit" presetSubtype="10" fill="hold" nodeType="withEffect">
                                  <p:stCondLst>
                                    <p:cond delay="0"/>
                                  </p:stCondLst>
                                  <p:childTnLst>
                                    <p:animEffect transition="out" filter="checkerboard(across)">
                                      <p:cBhvr>
                                        <p:cTn id="52" dur="500"/>
                                        <p:tgtEl>
                                          <p:spTgt spid="59403"/>
                                        </p:tgtEl>
                                      </p:cBhvr>
                                    </p:animEffect>
                                    <p:set>
                                      <p:cBhvr>
                                        <p:cTn id="53" dur="1" fill="hold">
                                          <p:stCondLst>
                                            <p:cond delay="499"/>
                                          </p:stCondLst>
                                        </p:cTn>
                                        <p:tgtEl>
                                          <p:spTgt spid="59403"/>
                                        </p:tgtEl>
                                        <p:attrNameLst>
                                          <p:attrName>style.visibility</p:attrName>
                                        </p:attrNameLst>
                                      </p:cBhvr>
                                      <p:to>
                                        <p:strVal val="hidden"/>
                                      </p:to>
                                    </p:set>
                                  </p:childTnLst>
                                </p:cTn>
                              </p:par>
                              <p:par>
                                <p:cTn id="54" presetID="5" presetClass="exit" presetSubtype="10" fill="hold" nodeType="withEffect">
                                  <p:stCondLst>
                                    <p:cond delay="0"/>
                                  </p:stCondLst>
                                  <p:childTnLst>
                                    <p:animEffect transition="out" filter="checkerboard(across)">
                                      <p:cBhvr>
                                        <p:cTn id="55" dur="500"/>
                                        <p:tgtEl>
                                          <p:spTgt spid="59401"/>
                                        </p:tgtEl>
                                      </p:cBhvr>
                                    </p:animEffect>
                                    <p:set>
                                      <p:cBhvr>
                                        <p:cTn id="56" dur="1" fill="hold">
                                          <p:stCondLst>
                                            <p:cond delay="499"/>
                                          </p:stCondLst>
                                        </p:cTn>
                                        <p:tgtEl>
                                          <p:spTgt spid="59401"/>
                                        </p:tgtEl>
                                        <p:attrNameLst>
                                          <p:attrName>style.visibility</p:attrName>
                                        </p:attrNameLst>
                                      </p:cBhvr>
                                      <p:to>
                                        <p:strVal val="hidden"/>
                                      </p:to>
                                    </p:set>
                                  </p:childTnLst>
                                </p:cTn>
                              </p:par>
                              <p:par>
                                <p:cTn id="57" presetID="5" presetClass="exit" presetSubtype="10" fill="hold" nodeType="withEffect">
                                  <p:stCondLst>
                                    <p:cond delay="0"/>
                                  </p:stCondLst>
                                  <p:childTnLst>
                                    <p:animEffect transition="out" filter="checkerboard(across)">
                                      <p:cBhvr>
                                        <p:cTn id="58" dur="500"/>
                                        <p:tgtEl>
                                          <p:spTgt spid="59402"/>
                                        </p:tgtEl>
                                      </p:cBhvr>
                                    </p:animEffect>
                                    <p:set>
                                      <p:cBhvr>
                                        <p:cTn id="59" dur="1" fill="hold">
                                          <p:stCondLst>
                                            <p:cond delay="499"/>
                                          </p:stCondLst>
                                        </p:cTn>
                                        <p:tgtEl>
                                          <p:spTgt spid="59402"/>
                                        </p:tgtEl>
                                        <p:attrNameLst>
                                          <p:attrName>style.visibility</p:attrName>
                                        </p:attrNameLst>
                                      </p:cBhvr>
                                      <p:to>
                                        <p:strVal val="hidden"/>
                                      </p:to>
                                    </p:set>
                                  </p:childTnLst>
                                </p:cTn>
                              </p:par>
                              <p:par>
                                <p:cTn id="60" presetID="9" presetClass="entr" presetSubtype="0" fill="hold" grpId="0" nodeType="withEffect">
                                  <p:stCondLst>
                                    <p:cond delay="500"/>
                                  </p:stCondLst>
                                  <p:childTnLst>
                                    <p:set>
                                      <p:cBhvr>
                                        <p:cTn id="61" dur="1" fill="hold">
                                          <p:stCondLst>
                                            <p:cond delay="0"/>
                                          </p:stCondLst>
                                        </p:cTn>
                                        <p:tgtEl>
                                          <p:spTgt spid="59404"/>
                                        </p:tgtEl>
                                        <p:attrNameLst>
                                          <p:attrName>style.visibility</p:attrName>
                                        </p:attrNameLst>
                                      </p:cBhvr>
                                      <p:to>
                                        <p:strVal val="visible"/>
                                      </p:to>
                                    </p:set>
                                    <p:animEffect transition="in" filter="dissolve">
                                      <p:cBhvr>
                                        <p:cTn id="62" dur="500"/>
                                        <p:tgtEl>
                                          <p:spTgt spid="5940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59405"/>
                                        </p:tgtEl>
                                        <p:attrNameLst>
                                          <p:attrName>style.visibility</p:attrName>
                                        </p:attrNameLst>
                                      </p:cBhvr>
                                      <p:to>
                                        <p:strVal val="visible"/>
                                      </p:to>
                                    </p:set>
                                    <p:animEffect transition="in" filter="dissolve">
                                      <p:cBhvr>
                                        <p:cTn id="67" dur="500"/>
                                        <p:tgtEl>
                                          <p:spTgt spid="5940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59406"/>
                                        </p:tgtEl>
                                        <p:attrNameLst>
                                          <p:attrName>style.visibility</p:attrName>
                                        </p:attrNameLst>
                                      </p:cBhvr>
                                      <p:to>
                                        <p:strVal val="visible"/>
                                      </p:to>
                                    </p:set>
                                    <p:animEffect transition="in" filter="dissolve">
                                      <p:cBhvr>
                                        <p:cTn id="72" dur="500"/>
                                        <p:tgtEl>
                                          <p:spTgt spid="5940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xit" presetSubtype="10" fill="hold" grpId="1" nodeType="clickEffect">
                                  <p:stCondLst>
                                    <p:cond delay="0"/>
                                  </p:stCondLst>
                                  <p:childTnLst>
                                    <p:animEffect transition="out" filter="checkerboard(across)">
                                      <p:cBhvr>
                                        <p:cTn id="76" dur="500"/>
                                        <p:tgtEl>
                                          <p:spTgt spid="59405"/>
                                        </p:tgtEl>
                                      </p:cBhvr>
                                    </p:animEffect>
                                    <p:set>
                                      <p:cBhvr>
                                        <p:cTn id="77" dur="1" fill="hold">
                                          <p:stCondLst>
                                            <p:cond delay="499"/>
                                          </p:stCondLst>
                                        </p:cTn>
                                        <p:tgtEl>
                                          <p:spTgt spid="59405"/>
                                        </p:tgtEl>
                                        <p:attrNameLst>
                                          <p:attrName>style.visibility</p:attrName>
                                        </p:attrNameLst>
                                      </p:cBhvr>
                                      <p:to>
                                        <p:strVal val="hidden"/>
                                      </p:to>
                                    </p:set>
                                  </p:childTnLst>
                                </p:cTn>
                              </p:par>
                              <p:par>
                                <p:cTn id="78" presetID="5" presetClass="exit" presetSubtype="10" fill="hold" nodeType="withEffect">
                                  <p:stCondLst>
                                    <p:cond delay="0"/>
                                  </p:stCondLst>
                                  <p:childTnLst>
                                    <p:animEffect transition="out" filter="checkerboard(across)">
                                      <p:cBhvr>
                                        <p:cTn id="79" dur="500"/>
                                        <p:tgtEl>
                                          <p:spTgt spid="59406"/>
                                        </p:tgtEl>
                                      </p:cBhvr>
                                    </p:animEffect>
                                    <p:set>
                                      <p:cBhvr>
                                        <p:cTn id="80" dur="1" fill="hold">
                                          <p:stCondLst>
                                            <p:cond delay="499"/>
                                          </p:stCondLst>
                                        </p:cTn>
                                        <p:tgtEl>
                                          <p:spTgt spid="59406"/>
                                        </p:tgtEl>
                                        <p:attrNameLst>
                                          <p:attrName>style.visibility</p:attrName>
                                        </p:attrNameLst>
                                      </p:cBhvr>
                                      <p:to>
                                        <p:strVal val="hidden"/>
                                      </p:to>
                                    </p:set>
                                  </p:childTnLst>
                                </p:cTn>
                              </p:par>
                              <p:par>
                                <p:cTn id="81" presetID="9" presetClass="entr" presetSubtype="0" fill="hold" grpId="0" nodeType="withEffect">
                                  <p:stCondLst>
                                    <p:cond delay="500"/>
                                  </p:stCondLst>
                                  <p:childTnLst>
                                    <p:set>
                                      <p:cBhvr>
                                        <p:cTn id="82" dur="1" fill="hold">
                                          <p:stCondLst>
                                            <p:cond delay="0"/>
                                          </p:stCondLst>
                                        </p:cTn>
                                        <p:tgtEl>
                                          <p:spTgt spid="59407"/>
                                        </p:tgtEl>
                                        <p:attrNameLst>
                                          <p:attrName>style.visibility</p:attrName>
                                        </p:attrNameLst>
                                      </p:cBhvr>
                                      <p:to>
                                        <p:strVal val="visible"/>
                                      </p:to>
                                    </p:set>
                                    <p:animEffect transition="in" filter="dissolve">
                                      <p:cBhvr>
                                        <p:cTn id="83" dur="500"/>
                                        <p:tgtEl>
                                          <p:spTgt spid="59407"/>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3" presetClass="entr" presetSubtype="0" fill="hold" grpId="0" nodeType="clickEffect">
                                  <p:stCondLst>
                                    <p:cond delay="0"/>
                                  </p:stCondLst>
                                  <p:childTnLst>
                                    <p:set>
                                      <p:cBhvr>
                                        <p:cTn id="87" dur="1" fill="hold">
                                          <p:stCondLst>
                                            <p:cond delay="0"/>
                                          </p:stCondLst>
                                        </p:cTn>
                                        <p:tgtEl>
                                          <p:spTgt spid="59409"/>
                                        </p:tgtEl>
                                        <p:attrNameLst>
                                          <p:attrName>style.visibility</p:attrName>
                                        </p:attrNameLst>
                                      </p:cBhvr>
                                      <p:to>
                                        <p:strVal val="visible"/>
                                      </p:to>
                                    </p:set>
                                    <p:anim calcmode="lin" valueType="num">
                                      <p:cBhvr>
                                        <p:cTn id="88" dur="500" fill="hold"/>
                                        <p:tgtEl>
                                          <p:spTgt spid="59409"/>
                                        </p:tgtEl>
                                        <p:attrNameLst>
                                          <p:attrName>ppt_w</p:attrName>
                                        </p:attrNameLst>
                                      </p:cBhvr>
                                      <p:tavLst>
                                        <p:tav tm="0">
                                          <p:val>
                                            <p:fltVal val="0"/>
                                          </p:val>
                                        </p:tav>
                                        <p:tav tm="100000">
                                          <p:val>
                                            <p:strVal val="#ppt_w"/>
                                          </p:val>
                                        </p:tav>
                                      </p:tavLst>
                                    </p:anim>
                                    <p:anim calcmode="lin" valueType="num">
                                      <p:cBhvr>
                                        <p:cTn id="89" dur="500" fill="hold"/>
                                        <p:tgtEl>
                                          <p:spTgt spid="59409"/>
                                        </p:tgtEl>
                                        <p:attrNameLst>
                                          <p:attrName>ppt_h</p:attrName>
                                        </p:attrNameLst>
                                      </p:cBhvr>
                                      <p:tavLst>
                                        <p:tav tm="0">
                                          <p:val>
                                            <p:fltVal val="0"/>
                                          </p:val>
                                        </p:tav>
                                        <p:tav tm="100000">
                                          <p:val>
                                            <p:strVal val="#ppt_h"/>
                                          </p:val>
                                        </p:tav>
                                      </p:tavLst>
                                    </p:anim>
                                    <p:animEffect transition="in" filter="fade">
                                      <p:cBhvr>
                                        <p:cTn id="90" dur="500"/>
                                        <p:tgtEl>
                                          <p:spTgt spid="59409"/>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9" presetClass="entr" presetSubtype="0" fill="hold" grpId="0" nodeType="clickEffect">
                                  <p:stCondLst>
                                    <p:cond delay="0"/>
                                  </p:stCondLst>
                                  <p:childTnLst>
                                    <p:set>
                                      <p:cBhvr>
                                        <p:cTn id="94" dur="1" fill="hold">
                                          <p:stCondLst>
                                            <p:cond delay="0"/>
                                          </p:stCondLst>
                                        </p:cTn>
                                        <p:tgtEl>
                                          <p:spTgt spid="59408"/>
                                        </p:tgtEl>
                                        <p:attrNameLst>
                                          <p:attrName>style.visibility</p:attrName>
                                        </p:attrNameLst>
                                      </p:cBhvr>
                                      <p:to>
                                        <p:strVal val="visible"/>
                                      </p:to>
                                    </p:set>
                                    <p:animEffect transition="in" filter="dissolve">
                                      <p:cBhvr>
                                        <p:cTn id="95" dur="500"/>
                                        <p:tgtEl>
                                          <p:spTgt spid="5940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9" presetClass="entr" presetSubtype="0" fill="hold" nodeType="clickEffect">
                                  <p:stCondLst>
                                    <p:cond delay="0"/>
                                  </p:stCondLst>
                                  <p:childTnLst>
                                    <p:set>
                                      <p:cBhvr>
                                        <p:cTn id="99" dur="1" fill="hold">
                                          <p:stCondLst>
                                            <p:cond delay="0"/>
                                          </p:stCondLst>
                                        </p:cTn>
                                        <p:tgtEl>
                                          <p:spTgt spid="59410"/>
                                        </p:tgtEl>
                                        <p:attrNameLst>
                                          <p:attrName>style.visibility</p:attrName>
                                        </p:attrNameLst>
                                      </p:cBhvr>
                                      <p:to>
                                        <p:strVal val="visible"/>
                                      </p:to>
                                    </p:set>
                                    <p:animEffect transition="in" filter="dissolve">
                                      <p:cBhvr>
                                        <p:cTn id="100" dur="500"/>
                                        <p:tgtEl>
                                          <p:spTgt spid="5941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5" presetClass="exit" presetSubtype="10" fill="hold" grpId="1" nodeType="clickEffect">
                                  <p:stCondLst>
                                    <p:cond delay="0"/>
                                  </p:stCondLst>
                                  <p:childTnLst>
                                    <p:animEffect transition="out" filter="checkerboard(across)">
                                      <p:cBhvr>
                                        <p:cTn id="104" dur="500"/>
                                        <p:tgtEl>
                                          <p:spTgt spid="59408"/>
                                        </p:tgtEl>
                                      </p:cBhvr>
                                    </p:animEffect>
                                    <p:set>
                                      <p:cBhvr>
                                        <p:cTn id="105" dur="1" fill="hold">
                                          <p:stCondLst>
                                            <p:cond delay="499"/>
                                          </p:stCondLst>
                                        </p:cTn>
                                        <p:tgtEl>
                                          <p:spTgt spid="59408"/>
                                        </p:tgtEl>
                                        <p:attrNameLst>
                                          <p:attrName>style.visibility</p:attrName>
                                        </p:attrNameLst>
                                      </p:cBhvr>
                                      <p:to>
                                        <p:strVal val="hidden"/>
                                      </p:to>
                                    </p:set>
                                  </p:childTnLst>
                                </p:cTn>
                              </p:par>
                              <p:par>
                                <p:cTn id="106" presetID="5" presetClass="exit" presetSubtype="10" fill="hold" nodeType="withEffect">
                                  <p:stCondLst>
                                    <p:cond delay="0"/>
                                  </p:stCondLst>
                                  <p:childTnLst>
                                    <p:animEffect transition="out" filter="checkerboard(across)">
                                      <p:cBhvr>
                                        <p:cTn id="107" dur="500"/>
                                        <p:tgtEl>
                                          <p:spTgt spid="59410"/>
                                        </p:tgtEl>
                                      </p:cBhvr>
                                    </p:animEffect>
                                    <p:set>
                                      <p:cBhvr>
                                        <p:cTn id="108" dur="1" fill="hold">
                                          <p:stCondLst>
                                            <p:cond delay="499"/>
                                          </p:stCondLst>
                                        </p:cTn>
                                        <p:tgtEl>
                                          <p:spTgt spid="59410"/>
                                        </p:tgtEl>
                                        <p:attrNameLst>
                                          <p:attrName>style.visibility</p:attrName>
                                        </p:attrNameLst>
                                      </p:cBhvr>
                                      <p:to>
                                        <p:strVal val="hidden"/>
                                      </p:to>
                                    </p:set>
                                  </p:childTnLst>
                                </p:cTn>
                              </p:par>
                              <p:par>
                                <p:cTn id="109" presetID="9" presetClass="entr" presetSubtype="0" fill="hold" grpId="0" nodeType="withEffect">
                                  <p:stCondLst>
                                    <p:cond delay="500"/>
                                  </p:stCondLst>
                                  <p:childTnLst>
                                    <p:set>
                                      <p:cBhvr>
                                        <p:cTn id="110" dur="1" fill="hold">
                                          <p:stCondLst>
                                            <p:cond delay="0"/>
                                          </p:stCondLst>
                                        </p:cTn>
                                        <p:tgtEl>
                                          <p:spTgt spid="59411"/>
                                        </p:tgtEl>
                                        <p:attrNameLst>
                                          <p:attrName>style.visibility</p:attrName>
                                        </p:attrNameLst>
                                      </p:cBhvr>
                                      <p:to>
                                        <p:strVal val="visible"/>
                                      </p:to>
                                    </p:set>
                                    <p:animEffect transition="in" filter="dissolve">
                                      <p:cBhvr>
                                        <p:cTn id="111" dur="500"/>
                                        <p:tgtEl>
                                          <p:spTgt spid="59411"/>
                                        </p:tgtEl>
                                      </p:cBhvr>
                                    </p:animEffect>
                                  </p:childTnLst>
                                </p:cTn>
                              </p:par>
                              <p:par>
                                <p:cTn id="112" presetID="9" presetClass="entr" presetSubtype="0" fill="hold" grpId="0" nodeType="withEffect">
                                  <p:stCondLst>
                                    <p:cond delay="500"/>
                                  </p:stCondLst>
                                  <p:childTnLst>
                                    <p:set>
                                      <p:cBhvr>
                                        <p:cTn id="113" dur="1" fill="hold">
                                          <p:stCondLst>
                                            <p:cond delay="0"/>
                                          </p:stCondLst>
                                        </p:cTn>
                                        <p:tgtEl>
                                          <p:spTgt spid="59412"/>
                                        </p:tgtEl>
                                        <p:attrNameLst>
                                          <p:attrName>style.visibility</p:attrName>
                                        </p:attrNameLst>
                                      </p:cBhvr>
                                      <p:to>
                                        <p:strVal val="visible"/>
                                      </p:to>
                                    </p:set>
                                    <p:animEffect transition="in" filter="dissolve">
                                      <p:cBhvr>
                                        <p:cTn id="114" dur="500"/>
                                        <p:tgtEl>
                                          <p:spTgt spid="59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396" grpId="1"/>
      <p:bldP spid="59399" grpId="0"/>
      <p:bldP spid="59400" grpId="0"/>
      <p:bldP spid="59400" grpId="1"/>
      <p:bldP spid="59404" grpId="0"/>
      <p:bldP spid="59405" grpId="0"/>
      <p:bldP spid="59405" grpId="1"/>
      <p:bldP spid="59407" grpId="0"/>
      <p:bldP spid="59408" grpId="0"/>
      <p:bldP spid="59408" grpId="1"/>
      <p:bldP spid="59409" grpId="0"/>
      <p:bldP spid="59411" grpId="0"/>
      <p:bldP spid="594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913FEBA-8758-4665-90C4-B3530A25DCFD}"/>
              </a:ext>
            </a:extLst>
          </p:cNvPr>
          <p:cNvSpPr>
            <a:spLocks noGrp="1" noChangeArrowheads="1"/>
          </p:cNvSpPr>
          <p:nvPr>
            <p:ph type="title"/>
          </p:nvPr>
        </p:nvSpPr>
        <p:spPr>
          <a:xfrm>
            <a:off x="952500" y="336550"/>
            <a:ext cx="10287000" cy="1139825"/>
          </a:xfrm>
        </p:spPr>
        <p:txBody>
          <a:bodyPr/>
          <a:lstStyle/>
          <a:p>
            <a:pPr eaLnBrk="1" hangingPunct="1"/>
            <a:r>
              <a:rPr lang="el-GR" altLang="el-GR" sz="3200" b="1">
                <a:latin typeface="Arial" panose="020B0604020202020204" pitchFamily="34" charset="0"/>
                <a:cs typeface="Arial" panose="020B0604020202020204" pitchFamily="34" charset="0"/>
              </a:rPr>
              <a:t>ΓΡΑΦΟΣ ΠΕΡΙΟΡΙΣΜΩΝ</a:t>
            </a:r>
          </a:p>
        </p:txBody>
      </p:sp>
      <p:sp>
        <p:nvSpPr>
          <p:cNvPr id="60419" name="Rectangle 3">
            <a:extLst>
              <a:ext uri="{FF2B5EF4-FFF2-40B4-BE49-F238E27FC236}">
                <a16:creationId xmlns:a16="http://schemas.microsoft.com/office/drawing/2014/main" id="{E94ED4F2-948A-49D2-98F3-C6542D14576D}"/>
              </a:ext>
            </a:extLst>
          </p:cNvPr>
          <p:cNvSpPr>
            <a:spLocks noGrp="1" noChangeArrowheads="1"/>
          </p:cNvSpPr>
          <p:nvPr>
            <p:ph type="body" sz="half" idx="1"/>
          </p:nvPr>
        </p:nvSpPr>
        <p:spPr>
          <a:xfrm>
            <a:off x="885825" y="1901825"/>
            <a:ext cx="6561138" cy="3497263"/>
          </a:xfrm>
        </p:spPr>
        <p:txBody>
          <a:bodyPr rtlCol="0">
            <a:normAutofit/>
          </a:bodyPr>
          <a:lstStyle/>
          <a:p>
            <a:pPr eaLnBrk="1" fontAlgn="auto" hangingPunct="1">
              <a:spcAft>
                <a:spcPts val="0"/>
              </a:spcAft>
              <a:defRPr/>
            </a:pPr>
            <a:r>
              <a:rPr lang="el-GR" sz="2400" dirty="0">
                <a:latin typeface="Arial" panose="020B0604020202020204" pitchFamily="34" charset="0"/>
                <a:cs typeface="Arial" panose="020B0604020202020204" pitchFamily="34" charset="0"/>
              </a:rPr>
              <a:t>Ένα πρόβλημα μπορεί να αναπαρασταθεί ως </a:t>
            </a:r>
            <a:r>
              <a:rPr lang="el-GR" sz="2400" dirty="0" err="1">
                <a:latin typeface="Arial" panose="020B0604020202020204" pitchFamily="34" charset="0"/>
                <a:cs typeface="Arial" panose="020B0604020202020204" pitchFamily="34" charset="0"/>
              </a:rPr>
              <a:t>γράφος</a:t>
            </a:r>
            <a:r>
              <a:rPr lang="el-GR" sz="2400" dirty="0">
                <a:latin typeface="Arial" panose="020B0604020202020204" pitchFamily="34" charset="0"/>
                <a:cs typeface="Arial" panose="020B0604020202020204" pitchFamily="34" charset="0"/>
              </a:rPr>
              <a:t> (</a:t>
            </a:r>
            <a:r>
              <a:rPr lang="el-GR" sz="2400" i="1" dirty="0" err="1">
                <a:latin typeface="Arial" panose="020B0604020202020204" pitchFamily="34" charset="0"/>
                <a:cs typeface="Arial" panose="020B0604020202020204" pitchFamily="34" charset="0"/>
              </a:rPr>
              <a:t>γράφος</a:t>
            </a:r>
            <a:r>
              <a:rPr lang="el-GR" sz="2400" dirty="0">
                <a:latin typeface="Arial" panose="020B0604020202020204" pitchFamily="34" charset="0"/>
                <a:cs typeface="Arial" panose="020B0604020202020204" pitchFamily="34" charset="0"/>
              </a:rPr>
              <a:t> </a:t>
            </a:r>
            <a:r>
              <a:rPr lang="el-GR" sz="2400" i="1" dirty="0">
                <a:latin typeface="Arial" panose="020B0604020202020204" pitchFamily="34" charset="0"/>
                <a:cs typeface="Arial" panose="020B0604020202020204" pitchFamily="34" charset="0"/>
              </a:rPr>
              <a:t>περιορισμών</a:t>
            </a:r>
            <a:r>
              <a:rPr lang="el-GR" sz="2400" dirty="0">
                <a:latin typeface="Arial" panose="020B0604020202020204" pitchFamily="34" charset="0"/>
                <a:cs typeface="Arial" panose="020B0604020202020204" pitchFamily="34" charset="0"/>
              </a:rPr>
              <a:t> - </a:t>
            </a:r>
            <a:r>
              <a:rPr lang="el-GR" sz="2400" i="1" dirty="0" err="1">
                <a:latin typeface="Arial" panose="020B0604020202020204" pitchFamily="34" charset="0"/>
                <a:cs typeface="Arial" panose="020B0604020202020204" pitchFamily="34" charset="0"/>
              </a:rPr>
              <a:t>constraint</a:t>
            </a:r>
            <a:r>
              <a:rPr lang="el-GR" sz="2400" dirty="0">
                <a:latin typeface="Arial" panose="020B0604020202020204" pitchFamily="34" charset="0"/>
                <a:cs typeface="Arial" panose="020B0604020202020204" pitchFamily="34" charset="0"/>
              </a:rPr>
              <a:t> </a:t>
            </a:r>
            <a:r>
              <a:rPr lang="el-GR" sz="2400" i="1" dirty="0" err="1">
                <a:latin typeface="Arial" panose="020B0604020202020204" pitchFamily="34" charset="0"/>
                <a:cs typeface="Arial" panose="020B0604020202020204" pitchFamily="34" charset="0"/>
              </a:rPr>
              <a:t>graph</a:t>
            </a:r>
            <a:r>
              <a:rPr lang="el-GR" sz="2400" dirty="0">
                <a:latin typeface="Arial" panose="020B0604020202020204" pitchFamily="34" charset="0"/>
                <a:cs typeface="Arial" panose="020B0604020202020204" pitchFamily="34" charset="0"/>
              </a:rPr>
              <a:t>), όπου</a:t>
            </a:r>
          </a:p>
          <a:p>
            <a:pPr lvl="1" eaLnBrk="1" fontAlgn="auto" hangingPunct="1">
              <a:spcAft>
                <a:spcPts val="0"/>
              </a:spcAft>
              <a:defRPr/>
            </a:pPr>
            <a:r>
              <a:rPr lang="el-GR" dirty="0">
                <a:latin typeface="Arial" panose="020B0604020202020204" pitchFamily="34" charset="0"/>
                <a:cs typeface="Arial" panose="020B0604020202020204" pitchFamily="34" charset="0"/>
              </a:rPr>
              <a:t>τα </a:t>
            </a:r>
            <a:r>
              <a:rPr lang="el-GR" i="1" dirty="0">
                <a:latin typeface="Arial" panose="020B0604020202020204" pitchFamily="34" charset="0"/>
                <a:cs typeface="Arial" panose="020B0604020202020204" pitchFamily="34" charset="0"/>
              </a:rPr>
              <a:t>τόξα</a:t>
            </a:r>
            <a:r>
              <a:rPr lang="el-GR"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arcs</a:t>
            </a:r>
            <a:r>
              <a:rPr lang="el-GR" dirty="0">
                <a:latin typeface="Arial" panose="020B0604020202020204" pitchFamily="34" charset="0"/>
                <a:cs typeface="Arial" panose="020B0604020202020204" pitchFamily="34" charset="0"/>
              </a:rPr>
              <a:t>) </a:t>
            </a:r>
          </a:p>
          <a:p>
            <a:pPr lvl="1" eaLnBrk="1" fontAlgn="auto" hangingPunct="1">
              <a:lnSpc>
                <a:spcPct val="75000"/>
              </a:lnSpc>
              <a:spcAft>
                <a:spcPts val="0"/>
              </a:spcAft>
              <a:buFontTx/>
              <a:buNone/>
              <a:defRPr/>
            </a:pPr>
            <a:r>
              <a:rPr lang="el-GR" dirty="0">
                <a:latin typeface="Arial" panose="020B0604020202020204" pitchFamily="34" charset="0"/>
                <a:cs typeface="Arial" panose="020B0604020202020204" pitchFamily="34" charset="0"/>
              </a:rPr>
              <a:t>   αναπαριστούν περιορισμούς </a:t>
            </a:r>
          </a:p>
          <a:p>
            <a:pPr lvl="1" eaLnBrk="1" fontAlgn="auto" hangingPunct="1">
              <a:spcAft>
                <a:spcPts val="0"/>
              </a:spcAft>
              <a:defRPr/>
            </a:pPr>
            <a:r>
              <a:rPr lang="el-GR" dirty="0">
                <a:latin typeface="Arial" panose="020B0604020202020204" pitchFamily="34" charset="0"/>
                <a:cs typeface="Arial" panose="020B0604020202020204" pitchFamily="34" charset="0"/>
              </a:rPr>
              <a:t>οι </a:t>
            </a:r>
            <a:r>
              <a:rPr lang="el-GR" i="1" dirty="0">
                <a:latin typeface="Arial" panose="020B0604020202020204" pitchFamily="34" charset="0"/>
                <a:cs typeface="Arial" panose="020B0604020202020204" pitchFamily="34" charset="0"/>
              </a:rPr>
              <a:t>κόμβοι</a:t>
            </a:r>
            <a:r>
              <a:rPr lang="el-GR"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nodes</a:t>
            </a:r>
            <a:r>
              <a:rPr lang="el-GR"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457200" lvl="1" indent="0" eaLnBrk="1" fontAlgn="auto" hangingPunct="1">
              <a:spcAft>
                <a:spcPts val="0"/>
              </a:spcAft>
              <a:buFont typeface="Arial" panose="020B0604020202020204" pitchFamily="34" charset="0"/>
              <a:buNone/>
              <a:defRPr/>
            </a:pP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αναπαριστούν τις μεταβλητές.</a:t>
            </a:r>
          </a:p>
        </p:txBody>
      </p:sp>
      <p:pic>
        <p:nvPicPr>
          <p:cNvPr id="34820" name="Picture 4" descr="image1UK">
            <a:extLst>
              <a:ext uri="{FF2B5EF4-FFF2-40B4-BE49-F238E27FC236}">
                <a16:creationId xmlns:a16="http://schemas.microsoft.com/office/drawing/2014/main" id="{84004C3A-B58B-4368-999F-6331F46D6E2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550150" y="1604963"/>
            <a:ext cx="3529013" cy="2840037"/>
          </a:xfrm>
          <a:noFill/>
        </p:spPr>
      </p:pic>
      <p:sp>
        <p:nvSpPr>
          <p:cNvPr id="60422" name="Text Box 6">
            <a:extLst>
              <a:ext uri="{FF2B5EF4-FFF2-40B4-BE49-F238E27FC236}">
                <a16:creationId xmlns:a16="http://schemas.microsoft.com/office/drawing/2014/main" id="{19213BB5-FFAC-49C2-8E29-EAACD9B58BEF}"/>
              </a:ext>
            </a:extLst>
          </p:cNvPr>
          <p:cNvSpPr txBox="1">
            <a:spLocks noChangeArrowheads="1"/>
          </p:cNvSpPr>
          <p:nvPr/>
        </p:nvSpPr>
        <p:spPr bwMode="auto">
          <a:xfrm>
            <a:off x="8328025" y="4573588"/>
            <a:ext cx="1973263" cy="1357312"/>
          </a:xfrm>
          <a:prstGeom prst="rect">
            <a:avLst/>
          </a:prstGeom>
          <a:noFill/>
          <a:ln w="9525">
            <a:noFill/>
            <a:miter lim="800000"/>
            <a:headEnd/>
            <a:tailEnd/>
          </a:ln>
          <a:effectLst/>
        </p:spPr>
        <p:txBody>
          <a:bodyPr>
            <a:spAutoFit/>
          </a:bodyPr>
          <a:lstStyle/>
          <a:p>
            <a:pPr eaLnBrk="1" fontAlgn="auto" hangingPunct="1">
              <a:spcBef>
                <a:spcPct val="20000"/>
              </a:spcBef>
              <a:spcAft>
                <a:spcPts val="0"/>
              </a:spcAft>
              <a:buClr>
                <a:schemeClr val="tx2"/>
              </a:buClr>
              <a:buSzPct val="60000"/>
              <a:buFont typeface="Wingdings" pitchFamily="2" charset="2"/>
              <a:buNone/>
              <a:defRPr/>
            </a:pPr>
            <a:r>
              <a:rPr lang="el-GR" dirty="0">
                <a:solidFill>
                  <a:schemeClr val="accent6">
                    <a:lumMod val="75000"/>
                  </a:schemeClr>
                </a:solidFill>
                <a:effectLst>
                  <a:outerShdw blurRad="38100" dist="38100" dir="2700000" algn="tl">
                    <a:srgbClr val="000000"/>
                  </a:outerShdw>
                </a:effectLst>
                <a:latin typeface="+mn-lt"/>
              </a:rPr>
              <a:t>Περιορισμοί</a:t>
            </a:r>
            <a:r>
              <a:rPr lang="el-GR" dirty="0">
                <a:effectLst>
                  <a:outerShdw blurRad="38100" dist="38100" dir="2700000" algn="tl">
                    <a:srgbClr val="000000"/>
                  </a:outerShdw>
                </a:effectLst>
                <a:latin typeface="+mn-lt"/>
              </a:rPr>
              <a:t>:</a:t>
            </a:r>
          </a:p>
          <a:p>
            <a:pPr eaLnBrk="1" fontAlgn="auto" hangingPunct="1">
              <a:spcBef>
                <a:spcPct val="20000"/>
              </a:spcBef>
              <a:spcAft>
                <a:spcPts val="0"/>
              </a:spcAft>
              <a:buClr>
                <a:schemeClr val="tx2"/>
              </a:buClr>
              <a:buSzPct val="60000"/>
              <a:buFont typeface="Wingdings" pitchFamily="2" charset="2"/>
              <a:buNone/>
              <a:defRPr/>
            </a:pPr>
            <a:r>
              <a:rPr lang="el-GR" dirty="0">
                <a:effectLst>
                  <a:outerShdw blurRad="38100" dist="38100" dir="2700000" algn="tl">
                    <a:srgbClr val="000000"/>
                  </a:outerShdw>
                </a:effectLst>
                <a:latin typeface="+mn-lt"/>
              </a:rPr>
              <a:t>  </a:t>
            </a:r>
            <a:r>
              <a:rPr lang="en-US" dirty="0">
                <a:effectLst>
                  <a:outerShdw blurRad="38100" dist="38100" dir="2700000" algn="tl">
                    <a:srgbClr val="000000"/>
                  </a:outerShdw>
                </a:effectLst>
                <a:latin typeface="+mn-lt"/>
              </a:rPr>
              <a:t>V</a:t>
            </a:r>
            <a:r>
              <a:rPr lang="el-GR" baseline="-25000" dirty="0">
                <a:effectLst>
                  <a:outerShdw blurRad="38100" dist="38100" dir="2700000" algn="tl">
                    <a:srgbClr val="000000"/>
                  </a:outerShdw>
                </a:effectLst>
                <a:latin typeface="+mn-lt"/>
              </a:rPr>
              <a:t>Α</a:t>
            </a:r>
            <a:r>
              <a:rPr lang="el-GR" dirty="0">
                <a:effectLst>
                  <a:outerShdw blurRad="38100" dist="38100" dir="2700000" algn="tl">
                    <a:srgbClr val="000000"/>
                  </a:outerShdw>
                </a:effectLst>
                <a:latin typeface="+mn-lt"/>
              </a:rPr>
              <a:t> &gt; </a:t>
            </a:r>
            <a:r>
              <a:rPr lang="en-US" dirty="0">
                <a:effectLst>
                  <a:outerShdw blurRad="38100" dist="38100" dir="2700000" algn="tl">
                    <a:srgbClr val="000000"/>
                  </a:outerShdw>
                </a:effectLst>
                <a:latin typeface="+mn-lt"/>
              </a:rPr>
              <a:t>V</a:t>
            </a:r>
            <a:r>
              <a:rPr lang="el-GR" baseline="-25000" dirty="0">
                <a:effectLst>
                  <a:outerShdw blurRad="38100" dist="38100" dir="2700000" algn="tl">
                    <a:srgbClr val="000000"/>
                  </a:outerShdw>
                </a:effectLst>
                <a:latin typeface="+mn-lt"/>
              </a:rPr>
              <a:t>Δ</a:t>
            </a:r>
          </a:p>
          <a:p>
            <a:pPr eaLnBrk="1" fontAlgn="auto" hangingPunct="1">
              <a:spcBef>
                <a:spcPct val="20000"/>
              </a:spcBef>
              <a:spcAft>
                <a:spcPts val="0"/>
              </a:spcAft>
              <a:buClr>
                <a:schemeClr val="tx2"/>
              </a:buClr>
              <a:buSzPct val="60000"/>
              <a:buFont typeface="Wingdings" pitchFamily="2" charset="2"/>
              <a:buNone/>
              <a:defRPr/>
            </a:pPr>
            <a:r>
              <a:rPr lang="el-GR" dirty="0">
                <a:effectLst>
                  <a:outerShdw blurRad="38100" dist="38100" dir="2700000" algn="tl">
                    <a:srgbClr val="000000"/>
                  </a:outerShdw>
                </a:effectLst>
                <a:latin typeface="+mn-lt"/>
              </a:rPr>
              <a:t>  </a:t>
            </a:r>
            <a:r>
              <a:rPr lang="en-US" dirty="0">
                <a:effectLst>
                  <a:outerShdw blurRad="38100" dist="38100" dir="2700000" algn="tl">
                    <a:srgbClr val="000000"/>
                  </a:outerShdw>
                </a:effectLst>
                <a:latin typeface="+mn-lt"/>
              </a:rPr>
              <a:t>V</a:t>
            </a:r>
            <a:r>
              <a:rPr lang="el-GR" baseline="-25000" dirty="0">
                <a:effectLst>
                  <a:outerShdw blurRad="38100" dist="38100" dir="2700000" algn="tl">
                    <a:srgbClr val="000000"/>
                  </a:outerShdw>
                </a:effectLst>
                <a:latin typeface="+mn-lt"/>
              </a:rPr>
              <a:t>Γ</a:t>
            </a:r>
            <a:r>
              <a:rPr lang="el-GR" dirty="0">
                <a:effectLst>
                  <a:outerShdw blurRad="38100" dist="38100" dir="2700000" algn="tl">
                    <a:srgbClr val="000000"/>
                  </a:outerShdw>
                </a:effectLst>
                <a:latin typeface="+mn-lt"/>
              </a:rPr>
              <a:t> &lt; </a:t>
            </a:r>
            <a:r>
              <a:rPr lang="en-US" dirty="0">
                <a:effectLst>
                  <a:outerShdw blurRad="38100" dist="38100" dir="2700000" algn="tl">
                    <a:srgbClr val="000000"/>
                  </a:outerShdw>
                </a:effectLst>
                <a:latin typeface="+mn-lt"/>
              </a:rPr>
              <a:t>V</a:t>
            </a:r>
            <a:r>
              <a:rPr lang="el-GR" baseline="-25000" dirty="0">
                <a:effectLst>
                  <a:outerShdw blurRad="38100" dist="38100" dir="2700000" algn="tl">
                    <a:srgbClr val="000000"/>
                  </a:outerShdw>
                </a:effectLst>
                <a:latin typeface="+mn-lt"/>
              </a:rPr>
              <a:t>Β</a:t>
            </a:r>
          </a:p>
          <a:p>
            <a:pPr eaLnBrk="1" fontAlgn="auto" hangingPunct="1">
              <a:spcBef>
                <a:spcPct val="20000"/>
              </a:spcBef>
              <a:spcAft>
                <a:spcPts val="0"/>
              </a:spcAft>
              <a:buClr>
                <a:schemeClr val="tx2"/>
              </a:buClr>
              <a:buSzPct val="60000"/>
              <a:buFont typeface="Wingdings" pitchFamily="2" charset="2"/>
              <a:buNone/>
              <a:defRPr/>
            </a:pPr>
            <a:r>
              <a:rPr lang="el-GR" dirty="0">
                <a:effectLst>
                  <a:outerShdw blurRad="38100" dist="38100" dir="2700000" algn="tl">
                    <a:srgbClr val="000000"/>
                  </a:outerShdw>
                </a:effectLst>
                <a:latin typeface="+mn-lt"/>
              </a:rPr>
              <a:t>  </a:t>
            </a:r>
            <a:r>
              <a:rPr lang="en-US" dirty="0">
                <a:effectLst>
                  <a:outerShdw blurRad="38100" dist="38100" dir="2700000" algn="tl">
                    <a:srgbClr val="000000"/>
                  </a:outerShdw>
                </a:effectLst>
                <a:latin typeface="+mn-lt"/>
              </a:rPr>
              <a:t>V</a:t>
            </a:r>
            <a:r>
              <a:rPr lang="el-GR" baseline="-25000" dirty="0">
                <a:effectLst>
                  <a:outerShdw blurRad="38100" dist="38100" dir="2700000" algn="tl">
                    <a:srgbClr val="000000"/>
                  </a:outerShdw>
                </a:effectLst>
                <a:latin typeface="+mn-lt"/>
              </a:rPr>
              <a:t>Β</a:t>
            </a:r>
            <a:r>
              <a:rPr lang="el-GR" dirty="0">
                <a:effectLst>
                  <a:outerShdw blurRad="38100" dist="38100" dir="2700000" algn="tl">
                    <a:srgbClr val="000000"/>
                  </a:outerShdw>
                </a:effectLst>
                <a:latin typeface="+mn-lt"/>
              </a:rPr>
              <a:t> &lt; </a:t>
            </a:r>
            <a:r>
              <a:rPr lang="en-US" dirty="0">
                <a:effectLst>
                  <a:outerShdw blurRad="38100" dist="38100" dir="2700000" algn="tl">
                    <a:srgbClr val="000000"/>
                  </a:outerShdw>
                </a:effectLst>
                <a:latin typeface="+mn-lt"/>
              </a:rPr>
              <a:t>V</a:t>
            </a:r>
            <a:r>
              <a:rPr lang="el-GR" baseline="-25000" dirty="0">
                <a:effectLst>
                  <a:outerShdw blurRad="38100" dist="38100" dir="2700000" algn="tl">
                    <a:srgbClr val="000000"/>
                  </a:outerShdw>
                </a:effectLst>
                <a:latin typeface="+mn-lt"/>
              </a:rPr>
              <a:t>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C97A5EF-6E03-4078-9A0F-79FB1FEC5F53}"/>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ΚΑΤΗΓΟΡΙΕΣ ΑΛΓΟΡΙΘΜΩΝ ΣΥΝΕΠΕΙΑΣ</a:t>
            </a:r>
          </a:p>
        </p:txBody>
      </p:sp>
      <p:sp>
        <p:nvSpPr>
          <p:cNvPr id="62467" name="Rectangle 3">
            <a:extLst>
              <a:ext uri="{FF2B5EF4-FFF2-40B4-BE49-F238E27FC236}">
                <a16:creationId xmlns:a16="http://schemas.microsoft.com/office/drawing/2014/main" id="{D80F72DB-B959-47B1-9FE7-F39BC6074495}"/>
              </a:ext>
            </a:extLst>
          </p:cNvPr>
          <p:cNvSpPr>
            <a:spLocks noGrp="1" noChangeArrowheads="1"/>
          </p:cNvSpPr>
          <p:nvPr>
            <p:ph idx="1"/>
          </p:nvPr>
        </p:nvSpPr>
        <p:spPr>
          <a:xfrm>
            <a:off x="952500" y="1439863"/>
            <a:ext cx="10287000" cy="4808537"/>
          </a:xfrm>
        </p:spPr>
        <p:txBody>
          <a:bodyPr rtlCol="0">
            <a:normAutofit fontScale="92500" lnSpcReduction="10000"/>
          </a:bodyPr>
          <a:lstStyle/>
          <a:p>
            <a:pPr eaLnBrk="1" fontAlgn="auto" hangingPunct="1">
              <a:lnSpc>
                <a:spcPct val="100000"/>
              </a:lnSpc>
              <a:spcAft>
                <a:spcPts val="0"/>
              </a:spcAft>
              <a:defRPr/>
            </a:pPr>
            <a:r>
              <a:rPr lang="el-GR" sz="2000" i="1" dirty="0">
                <a:latin typeface="Arial" panose="020B0604020202020204" pitchFamily="34" charset="0"/>
                <a:cs typeface="Arial" panose="020B0604020202020204" pitchFamily="34" charset="0"/>
              </a:rPr>
              <a:t>Βαθμός</a:t>
            </a:r>
            <a:r>
              <a:rPr lang="en-GB" sz="2000" i="1" dirty="0">
                <a:latin typeface="Arial" panose="020B0604020202020204" pitchFamily="34" charset="0"/>
                <a:cs typeface="Arial" panose="020B0604020202020204" pitchFamily="34" charset="0"/>
              </a:rPr>
              <a:t> </a:t>
            </a:r>
            <a:r>
              <a:rPr lang="el-GR" sz="2000" i="1" dirty="0">
                <a:latin typeface="Arial" panose="020B0604020202020204" pitchFamily="34" charset="0"/>
                <a:cs typeface="Arial" panose="020B0604020202020204" pitchFamily="34" charset="0"/>
              </a:rPr>
              <a:t>συνέπειας</a:t>
            </a:r>
            <a:r>
              <a:rPr lang="en-GB"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degree of consistency</a:t>
            </a:r>
            <a:r>
              <a:rPr lang="en-GB" sz="2000" dirty="0">
                <a:latin typeface="Arial" panose="020B0604020202020204" pitchFamily="34" charset="0"/>
                <a:cs typeface="Arial" panose="020B0604020202020204" pitchFamily="34" charset="0"/>
              </a:rPr>
              <a:t>) </a:t>
            </a:r>
            <a:endParaRPr lang="el-GR" sz="2000" dirty="0">
              <a:latin typeface="Arial" panose="020B0604020202020204" pitchFamily="34" charset="0"/>
              <a:cs typeface="Arial" panose="020B0604020202020204" pitchFamily="34" charset="0"/>
            </a:endParaRP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Πόσες ασυνεπείς τιμές αφαιρούνται από τα πεδία.</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Ο βαθμός συνέπειας είναι αντιστρόφως ανάλογος με τον απαιτούμενο χρόνο εκτέλεσης. </a:t>
            </a:r>
            <a:endParaRPr lang="el-GR" sz="2000" i="1" dirty="0">
              <a:latin typeface="Arial" panose="020B0604020202020204" pitchFamily="34" charset="0"/>
              <a:cs typeface="Arial" panose="020B0604020202020204" pitchFamily="34" charset="0"/>
            </a:endParaRPr>
          </a:p>
          <a:p>
            <a:pPr eaLnBrk="1" fontAlgn="auto" hangingPunct="1">
              <a:lnSpc>
                <a:spcPct val="100000"/>
              </a:lnSpc>
              <a:spcAft>
                <a:spcPts val="0"/>
              </a:spcAft>
              <a:defRPr/>
            </a:pPr>
            <a:r>
              <a:rPr lang="el-GR" sz="2000" i="1" dirty="0">
                <a:solidFill>
                  <a:schemeClr val="accent2">
                    <a:lumMod val="75000"/>
                  </a:schemeClr>
                </a:solidFill>
                <a:latin typeface="Arial" panose="020B0604020202020204" pitchFamily="34" charset="0"/>
                <a:cs typeface="Arial" panose="020B0604020202020204" pitchFamily="34" charset="0"/>
              </a:rPr>
              <a:t>Αλγόριθμος</a:t>
            </a:r>
            <a:r>
              <a:rPr lang="el-GR" sz="2000" dirty="0">
                <a:solidFill>
                  <a:schemeClr val="accent2">
                    <a:lumMod val="75000"/>
                  </a:schemeClr>
                </a:solidFill>
                <a:latin typeface="Arial" panose="020B0604020202020204" pitchFamily="34" charset="0"/>
                <a:cs typeface="Arial" panose="020B0604020202020204" pitchFamily="34" charset="0"/>
              </a:rPr>
              <a:t> </a:t>
            </a:r>
            <a:r>
              <a:rPr lang="el-GR" sz="2000" i="1" dirty="0">
                <a:solidFill>
                  <a:schemeClr val="accent2">
                    <a:lumMod val="75000"/>
                  </a:schemeClr>
                </a:solidFill>
                <a:latin typeface="Arial" panose="020B0604020202020204" pitchFamily="34" charset="0"/>
                <a:cs typeface="Arial" panose="020B0604020202020204" pitchFamily="34" charset="0"/>
              </a:rPr>
              <a:t>συνέπειας κόμβου</a:t>
            </a:r>
            <a:r>
              <a:rPr lang="el-GR" sz="2000" dirty="0">
                <a:solidFill>
                  <a:schemeClr val="accent2">
                    <a:lumMod val="75000"/>
                  </a:schemeClr>
                </a:solidFill>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Node Consistency</a:t>
            </a:r>
            <a:r>
              <a:rPr lang="el-GR" sz="2000" dirty="0">
                <a:latin typeface="Arial" panose="020B0604020202020204" pitchFamily="34" charset="0"/>
                <a:cs typeface="Arial" panose="020B0604020202020204" pitchFamily="34" charset="0"/>
              </a:rPr>
              <a:t>)</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Μοναδιαίοι περιορισμοί (αφαιρεί τιμές πεδίων βασισμένος σε αυτούς).</a:t>
            </a:r>
            <a:endParaRPr lang="el-GR" sz="2000" i="1" dirty="0">
              <a:latin typeface="Arial" panose="020B0604020202020204" pitchFamily="34" charset="0"/>
              <a:cs typeface="Arial" panose="020B0604020202020204" pitchFamily="34" charset="0"/>
            </a:endParaRPr>
          </a:p>
          <a:p>
            <a:pPr eaLnBrk="1" fontAlgn="auto" hangingPunct="1">
              <a:lnSpc>
                <a:spcPct val="100000"/>
              </a:lnSpc>
              <a:spcAft>
                <a:spcPts val="0"/>
              </a:spcAft>
              <a:defRPr/>
            </a:pPr>
            <a:r>
              <a:rPr lang="el-GR" sz="2000" i="1" dirty="0">
                <a:solidFill>
                  <a:schemeClr val="accent6">
                    <a:lumMod val="75000"/>
                  </a:schemeClr>
                </a:solidFill>
                <a:latin typeface="Arial" panose="020B0604020202020204" pitchFamily="34" charset="0"/>
                <a:cs typeface="Arial" panose="020B0604020202020204" pitchFamily="34" charset="0"/>
              </a:rPr>
              <a:t>Αλγόριθμοι συνέπειας τόξου </a:t>
            </a:r>
            <a:r>
              <a:rPr lang="el-GR" sz="2000" dirty="0">
                <a:solidFill>
                  <a:schemeClr val="accent6">
                    <a:lumMod val="75000"/>
                  </a:schemeClr>
                </a:solidFill>
                <a:latin typeface="Arial" panose="020B0604020202020204" pitchFamily="34" charset="0"/>
                <a:cs typeface="Arial" panose="020B0604020202020204" pitchFamily="34" charset="0"/>
              </a:rPr>
              <a:t>(</a:t>
            </a:r>
            <a:r>
              <a:rPr lang="en-US" sz="2000" i="1" dirty="0">
                <a:solidFill>
                  <a:schemeClr val="accent6">
                    <a:lumMod val="75000"/>
                  </a:schemeClr>
                </a:solidFill>
                <a:latin typeface="Arial" panose="020B0604020202020204" pitchFamily="34" charset="0"/>
                <a:cs typeface="Arial" panose="020B0604020202020204" pitchFamily="34" charset="0"/>
              </a:rPr>
              <a:t>Arc Consistency</a:t>
            </a:r>
            <a:r>
              <a:rPr lang="el-GR" sz="2000" dirty="0">
                <a:solidFill>
                  <a:schemeClr val="accent6">
                    <a:lumMod val="75000"/>
                  </a:schemeClr>
                </a:solidFill>
                <a:latin typeface="Arial" panose="020B0604020202020204" pitchFamily="34" charset="0"/>
                <a:cs typeface="Arial" panose="020B0604020202020204" pitchFamily="34" charset="0"/>
              </a:rPr>
              <a:t>-</a:t>
            </a:r>
            <a:r>
              <a:rPr lang="en-US" sz="2000" dirty="0">
                <a:solidFill>
                  <a:schemeClr val="accent6">
                    <a:lumMod val="75000"/>
                  </a:schemeClr>
                </a:solidFill>
                <a:latin typeface="Arial" panose="020B0604020202020204" pitchFamily="34" charset="0"/>
                <a:cs typeface="Arial" panose="020B0604020202020204" pitchFamily="34" charset="0"/>
              </a:rPr>
              <a:t>AC</a:t>
            </a:r>
            <a:r>
              <a:rPr lang="el-GR" sz="2000" dirty="0">
                <a:solidFill>
                  <a:schemeClr val="accent6">
                    <a:lumMod val="75000"/>
                  </a:schemeClr>
                </a:solidFill>
                <a:latin typeface="Arial" panose="020B0604020202020204" pitchFamily="34" charset="0"/>
                <a:cs typeface="Arial" panose="020B0604020202020204" pitchFamily="34" charset="0"/>
              </a:rPr>
              <a:t>)</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Δυαδικοί περιορισμοί </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Διάφοροι αλγόριθμοι συνέπειας τόξου, όπως οι </a:t>
            </a:r>
            <a:r>
              <a:rPr lang="en-US" sz="2000" dirty="0">
                <a:latin typeface="Arial" panose="020B0604020202020204" pitchFamily="34" charset="0"/>
                <a:cs typeface="Arial" panose="020B0604020202020204" pitchFamily="34" charset="0"/>
              </a:rPr>
              <a:t>AC</a:t>
            </a:r>
            <a:r>
              <a:rPr lang="el-GR" sz="2000" dirty="0">
                <a:latin typeface="Arial" panose="020B0604020202020204" pitchFamily="34" charset="0"/>
                <a:cs typeface="Arial" panose="020B0604020202020204" pitchFamily="34" charset="0"/>
              </a:rPr>
              <a:t>-3, </a:t>
            </a:r>
            <a:r>
              <a:rPr lang="en-US" sz="2000" dirty="0">
                <a:latin typeface="Arial" panose="020B0604020202020204" pitchFamily="34" charset="0"/>
                <a:cs typeface="Arial" panose="020B0604020202020204" pitchFamily="34" charset="0"/>
              </a:rPr>
              <a:t>AC</a:t>
            </a:r>
            <a:r>
              <a:rPr lang="el-GR" sz="2000" dirty="0">
                <a:latin typeface="Arial" panose="020B0604020202020204" pitchFamily="34" charset="0"/>
                <a:cs typeface="Arial" panose="020B0604020202020204" pitchFamily="34" charset="0"/>
              </a:rPr>
              <a:t>-4, </a:t>
            </a:r>
            <a:r>
              <a:rPr lang="en-US" sz="2000" dirty="0">
                <a:latin typeface="Arial" panose="020B0604020202020204" pitchFamily="34" charset="0"/>
                <a:cs typeface="Arial" panose="020B0604020202020204" pitchFamily="34" charset="0"/>
              </a:rPr>
              <a:t>AC</a:t>
            </a:r>
            <a:r>
              <a:rPr lang="el-GR" sz="2000" dirty="0">
                <a:latin typeface="Arial" panose="020B0604020202020204" pitchFamily="34" charset="0"/>
                <a:cs typeface="Arial" panose="020B0604020202020204" pitchFamily="34" charset="0"/>
              </a:rPr>
              <a:t>-5, </a:t>
            </a:r>
            <a:r>
              <a:rPr lang="en-US" sz="2000" dirty="0">
                <a:latin typeface="Arial" panose="020B0604020202020204" pitchFamily="34" charset="0"/>
                <a:cs typeface="Arial" panose="020B0604020202020204" pitchFamily="34" charset="0"/>
              </a:rPr>
              <a:t>AC</a:t>
            </a:r>
            <a:r>
              <a:rPr lang="el-GR" sz="2000" dirty="0">
                <a:latin typeface="Arial" panose="020B0604020202020204" pitchFamily="34" charset="0"/>
                <a:cs typeface="Arial" panose="020B0604020202020204" pitchFamily="34" charset="0"/>
              </a:rPr>
              <a:t>-6, κλπ.</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Η δυσκολία που παρουσιάζουν οι αλγόριθμοι της κατηγορίας:</a:t>
            </a:r>
          </a:p>
          <a:p>
            <a:pPr lvl="2" eaLnBrk="1" fontAlgn="auto" hangingPunct="1">
              <a:lnSpc>
                <a:spcPct val="100000"/>
              </a:lnSpc>
              <a:spcAft>
                <a:spcPts val="0"/>
              </a:spcAft>
              <a:buClr>
                <a:schemeClr val="tx1"/>
              </a:buClr>
              <a:buFont typeface="Symbol" pitchFamily="18" charset="2"/>
              <a:buChar char="-"/>
              <a:defRPr/>
            </a:pPr>
            <a:r>
              <a:rPr lang="el-GR" dirty="0">
                <a:latin typeface="Arial" panose="020B0604020202020204" pitchFamily="34" charset="0"/>
                <a:cs typeface="Arial" panose="020B0604020202020204" pitchFamily="34" charset="0"/>
              </a:rPr>
              <a:t>Διαγραφή μιας τιμής οδηγεί σε αλλαγές στα πεδία άλλων μεταβλητών. </a:t>
            </a:r>
          </a:p>
          <a:p>
            <a:pPr lvl="2" eaLnBrk="1" fontAlgn="auto" hangingPunct="1">
              <a:lnSpc>
                <a:spcPct val="100000"/>
              </a:lnSpc>
              <a:spcAft>
                <a:spcPts val="0"/>
              </a:spcAft>
              <a:buClr>
                <a:schemeClr val="tx1"/>
              </a:buClr>
              <a:buFont typeface="Symbol" pitchFamily="18" charset="2"/>
              <a:buChar char="-"/>
              <a:defRPr/>
            </a:pPr>
            <a:r>
              <a:rPr lang="el-GR" dirty="0">
                <a:latin typeface="Arial" panose="020B0604020202020204" pitchFamily="34" charset="0"/>
                <a:cs typeface="Arial" panose="020B0604020202020204" pitchFamily="34" charset="0"/>
              </a:rPr>
              <a:t>Μετά από κάθε διαγραφή ασυνεπούς τιμής πρέπει να επανεξεταστούν τα πεδία των "άμεσα" συνδεδεμένων μεταβλητών.</a:t>
            </a:r>
            <a:endParaRPr lang="el-GR" i="1" dirty="0">
              <a:latin typeface="Arial" panose="020B0604020202020204" pitchFamily="34" charset="0"/>
              <a:cs typeface="Arial" panose="020B0604020202020204" pitchFamily="34" charset="0"/>
            </a:endParaRPr>
          </a:p>
          <a:p>
            <a:pPr eaLnBrk="1" fontAlgn="auto" hangingPunct="1">
              <a:lnSpc>
                <a:spcPct val="100000"/>
              </a:lnSpc>
              <a:spcAft>
                <a:spcPts val="0"/>
              </a:spcAft>
              <a:defRPr/>
            </a:pPr>
            <a:r>
              <a:rPr lang="el-GR" sz="2000" i="1" dirty="0">
                <a:solidFill>
                  <a:schemeClr val="accent2">
                    <a:lumMod val="75000"/>
                  </a:schemeClr>
                </a:solidFill>
                <a:latin typeface="Arial" panose="020B0604020202020204" pitchFamily="34" charset="0"/>
                <a:cs typeface="Arial" panose="020B0604020202020204" pitchFamily="34" charset="0"/>
              </a:rPr>
              <a:t>Αλγόριθμοι</a:t>
            </a:r>
            <a:r>
              <a:rPr lang="en-US" sz="2000" i="1" dirty="0">
                <a:solidFill>
                  <a:schemeClr val="accent2">
                    <a:lumMod val="75000"/>
                  </a:schemeClr>
                </a:solidFill>
                <a:latin typeface="Arial" panose="020B0604020202020204" pitchFamily="34" charset="0"/>
                <a:cs typeface="Arial" panose="020B0604020202020204" pitchFamily="34" charset="0"/>
              </a:rPr>
              <a:t> </a:t>
            </a:r>
            <a:r>
              <a:rPr lang="el-GR" sz="2000" i="1" dirty="0">
                <a:solidFill>
                  <a:schemeClr val="accent2">
                    <a:lumMod val="75000"/>
                  </a:schemeClr>
                </a:solidFill>
                <a:latin typeface="Arial" panose="020B0604020202020204" pitchFamily="34" charset="0"/>
                <a:cs typeface="Arial" panose="020B0604020202020204" pitchFamily="34" charset="0"/>
              </a:rPr>
              <a:t>συνέπειας</a:t>
            </a:r>
            <a:r>
              <a:rPr lang="en-US" sz="2000" i="1" dirty="0">
                <a:solidFill>
                  <a:schemeClr val="accent2">
                    <a:lumMod val="75000"/>
                  </a:schemeClr>
                </a:solidFill>
                <a:latin typeface="Arial" panose="020B0604020202020204" pitchFamily="34" charset="0"/>
                <a:cs typeface="Arial" panose="020B0604020202020204" pitchFamily="34" charset="0"/>
              </a:rPr>
              <a:t> </a:t>
            </a:r>
            <a:r>
              <a:rPr lang="el-GR" sz="2000" i="1" dirty="0">
                <a:solidFill>
                  <a:schemeClr val="accent2">
                    <a:lumMod val="75000"/>
                  </a:schemeClr>
                </a:solidFill>
                <a:latin typeface="Arial" panose="020B0604020202020204" pitchFamily="34" charset="0"/>
                <a:cs typeface="Arial" panose="020B0604020202020204" pitchFamily="34" charset="0"/>
              </a:rPr>
              <a:t>μονοπατιού</a:t>
            </a:r>
            <a:r>
              <a:rPr lang="en-US" sz="2000" i="1" dirty="0">
                <a:solidFill>
                  <a:schemeClr val="accent2">
                    <a:lumMod val="75000"/>
                  </a:schemeClr>
                </a:solidFill>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(path consistency algorithms)</a:t>
            </a:r>
            <a:endParaRPr lang="el-GR" sz="2000" dirty="0">
              <a:latin typeface="Arial" panose="020B0604020202020204" pitchFamily="34" charset="0"/>
              <a:cs typeface="Arial" panose="020B0604020202020204" pitchFamily="34" charset="0"/>
            </a:endParaRP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Υψηλό υπολογιστικό κόστος.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0D0FD3D-E5A5-4B93-A67E-B3CD105804B6}"/>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Ο ΑΛΓΟΡΙΘΜΟΣ </a:t>
            </a:r>
            <a:r>
              <a:rPr lang="en-US" altLang="el-GR" sz="3200" b="1">
                <a:latin typeface="Arial" panose="020B0604020202020204" pitchFamily="34" charset="0"/>
                <a:cs typeface="Arial" panose="020B0604020202020204" pitchFamily="34" charset="0"/>
              </a:rPr>
              <a:t>AC-3</a:t>
            </a:r>
            <a:endParaRPr lang="el-GR" altLang="el-GR" sz="3200" b="1">
              <a:latin typeface="Arial" panose="020B0604020202020204" pitchFamily="34" charset="0"/>
              <a:cs typeface="Arial" panose="020B0604020202020204" pitchFamily="34" charset="0"/>
            </a:endParaRPr>
          </a:p>
        </p:txBody>
      </p:sp>
      <p:sp>
        <p:nvSpPr>
          <p:cNvPr id="63491" name="Rectangle 3">
            <a:extLst>
              <a:ext uri="{FF2B5EF4-FFF2-40B4-BE49-F238E27FC236}">
                <a16:creationId xmlns:a16="http://schemas.microsoft.com/office/drawing/2014/main" id="{79978D04-2DD2-4492-9E6A-74418169F38F}"/>
              </a:ext>
            </a:extLst>
          </p:cNvPr>
          <p:cNvSpPr>
            <a:spLocks noGrp="1" noChangeArrowheads="1"/>
          </p:cNvSpPr>
          <p:nvPr>
            <p:ph idx="1"/>
          </p:nvPr>
        </p:nvSpPr>
        <p:spPr>
          <a:xfrm>
            <a:off x="1019175" y="1484313"/>
            <a:ext cx="9925050" cy="4597400"/>
          </a:xfrm>
        </p:spPr>
        <p:txBody>
          <a:bodyPr rtlCol="0">
            <a:normAutofit fontScale="85000" lnSpcReduction="20000"/>
          </a:bodyPr>
          <a:lstStyle/>
          <a:p>
            <a:pPr marL="381000" indent="-381000" eaLnBrk="1" fontAlgn="auto" hangingPunct="1">
              <a:lnSpc>
                <a:spcPct val="120000"/>
              </a:lnSpc>
              <a:spcAft>
                <a:spcPts val="0"/>
              </a:spcAft>
              <a:defRPr/>
            </a:pPr>
            <a:r>
              <a:rPr lang="el-GR" sz="2000" dirty="0">
                <a:latin typeface="Arial" panose="020B0604020202020204" pitchFamily="34" charset="0"/>
                <a:cs typeface="Arial" panose="020B0604020202020204" pitchFamily="34" charset="0"/>
              </a:rPr>
              <a:t>Ο απλούστερος αλγόριθμος συνέπειας τόξου. </a:t>
            </a:r>
          </a:p>
          <a:p>
            <a:pPr marL="381000" indent="-381000" eaLnBrk="1" fontAlgn="auto" hangingPunct="1">
              <a:lnSpc>
                <a:spcPct val="120000"/>
              </a:lnSpc>
              <a:spcAft>
                <a:spcPts val="0"/>
              </a:spcAft>
              <a:defRPr/>
            </a:pPr>
            <a:r>
              <a:rPr lang="el-GR" sz="2000" dirty="0">
                <a:latin typeface="Arial" panose="020B0604020202020204" pitchFamily="34" charset="0"/>
                <a:cs typeface="Arial" panose="020B0604020202020204" pitchFamily="34" charset="0"/>
              </a:rPr>
              <a:t>Έστω οι μεταβλητές V</a:t>
            </a:r>
            <a:r>
              <a:rPr lang="el-GR" sz="2000" baseline="-25000" dirty="0">
                <a:latin typeface="Arial" panose="020B0604020202020204" pitchFamily="34" charset="0"/>
                <a:cs typeface="Arial" panose="020B0604020202020204" pitchFamily="34" charset="0"/>
              </a:rPr>
              <a:t>1</a:t>
            </a:r>
            <a:r>
              <a:rPr lang="el-GR" sz="2000" dirty="0">
                <a:latin typeface="Arial" panose="020B0604020202020204" pitchFamily="34" charset="0"/>
                <a:cs typeface="Arial" panose="020B0604020202020204" pitchFamily="34" charset="0"/>
              </a:rPr>
              <a:t>, V</a:t>
            </a:r>
            <a:r>
              <a:rPr lang="el-GR" sz="2000" baseline="-25000" dirty="0">
                <a:latin typeface="Arial" panose="020B0604020202020204" pitchFamily="34" charset="0"/>
                <a:cs typeface="Arial" panose="020B0604020202020204" pitchFamily="34" charset="0"/>
              </a:rPr>
              <a:t>2</a:t>
            </a:r>
            <a:r>
              <a:rPr lang="el-GR" sz="2000" dirty="0">
                <a:latin typeface="Arial" panose="020B0604020202020204" pitchFamily="34" charset="0"/>
                <a:cs typeface="Arial" panose="020B0604020202020204" pitchFamily="34" charset="0"/>
              </a:rPr>
              <a:t>,..</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n</a:t>
            </a:r>
            <a:r>
              <a:rPr lang="el-GR" sz="2000" dirty="0">
                <a:latin typeface="Arial" panose="020B0604020202020204" pitchFamily="34" charset="0"/>
                <a:cs typeface="Arial" panose="020B0604020202020204" pitchFamily="34" charset="0"/>
              </a:rPr>
              <a:t> με τιμές d</a:t>
            </a:r>
            <a:r>
              <a:rPr lang="el-GR" sz="2000" baseline="-25000" dirty="0">
                <a:latin typeface="Arial" panose="020B0604020202020204" pitchFamily="34" charset="0"/>
                <a:cs typeface="Arial" panose="020B0604020202020204" pitchFamily="34" charset="0"/>
              </a:rPr>
              <a:t>1</a:t>
            </a:r>
            <a:r>
              <a:rPr lang="el-GR" sz="2000" dirty="0">
                <a:latin typeface="Arial" panose="020B0604020202020204" pitchFamily="34" charset="0"/>
                <a:cs typeface="Arial" panose="020B0604020202020204" pitchFamily="34" charset="0"/>
              </a:rPr>
              <a:t>, d</a:t>
            </a:r>
            <a:r>
              <a:rPr lang="el-GR" sz="2000" baseline="-25000" dirty="0">
                <a:latin typeface="Arial" panose="020B0604020202020204" pitchFamily="34" charset="0"/>
                <a:cs typeface="Arial" panose="020B0604020202020204" pitchFamily="34" charset="0"/>
              </a:rPr>
              <a:t>2</a:t>
            </a:r>
            <a:r>
              <a:rPr lang="el-GR" sz="2000" dirty="0">
                <a:latin typeface="Arial" panose="020B0604020202020204" pitchFamily="34" charset="0"/>
                <a:cs typeface="Arial" panose="020B0604020202020204" pitchFamily="34" charset="0"/>
              </a:rPr>
              <a:t>,…,d</a:t>
            </a:r>
            <a:r>
              <a:rPr lang="el-GR" sz="2000" baseline="-25000" dirty="0">
                <a:latin typeface="Arial" panose="020B0604020202020204" pitchFamily="34" charset="0"/>
                <a:cs typeface="Arial" panose="020B0604020202020204" pitchFamily="34" charset="0"/>
              </a:rPr>
              <a:t>n</a:t>
            </a:r>
            <a:r>
              <a:rPr lang="el-GR" sz="2000" dirty="0">
                <a:latin typeface="Arial" panose="020B0604020202020204" pitchFamily="34" charset="0"/>
                <a:cs typeface="Arial" panose="020B0604020202020204" pitchFamily="34" charset="0"/>
              </a:rPr>
              <a:t> από τα πεδία τιμών των μεταβλητών D</a:t>
            </a:r>
            <a:r>
              <a:rPr lang="el-GR" sz="2000" baseline="-25000" dirty="0">
                <a:latin typeface="Arial" panose="020B0604020202020204" pitchFamily="34" charset="0"/>
                <a:cs typeface="Arial" panose="020B0604020202020204" pitchFamily="34" charset="0"/>
              </a:rPr>
              <a:t>1</a:t>
            </a:r>
            <a:r>
              <a:rPr lang="el-GR" sz="2000" dirty="0">
                <a:latin typeface="Arial" panose="020B0604020202020204" pitchFamily="34" charset="0"/>
                <a:cs typeface="Arial" panose="020B0604020202020204" pitchFamily="34" charset="0"/>
              </a:rPr>
              <a:t>, D</a:t>
            </a:r>
            <a:r>
              <a:rPr lang="el-GR" sz="2000" baseline="-25000" dirty="0">
                <a:latin typeface="Arial" panose="020B0604020202020204" pitchFamily="34" charset="0"/>
                <a:cs typeface="Arial" panose="020B0604020202020204" pitchFamily="34" charset="0"/>
              </a:rPr>
              <a:t>2</a:t>
            </a:r>
            <a:r>
              <a:rPr lang="el-GR" sz="2000" dirty="0">
                <a:latin typeface="Arial" panose="020B0604020202020204" pitchFamily="34" charset="0"/>
                <a:cs typeface="Arial" panose="020B0604020202020204" pitchFamily="34" charset="0"/>
              </a:rPr>
              <a:t>,…,D</a:t>
            </a:r>
            <a:r>
              <a:rPr lang="el-GR" sz="2000" baseline="-25000" dirty="0">
                <a:latin typeface="Arial" panose="020B0604020202020204" pitchFamily="34" charset="0"/>
                <a:cs typeface="Arial" panose="020B0604020202020204" pitchFamily="34" charset="0"/>
              </a:rPr>
              <a:t>n</a:t>
            </a:r>
            <a:r>
              <a:rPr lang="el-GR" sz="2000" dirty="0">
                <a:latin typeface="Arial" panose="020B0604020202020204" pitchFamily="34" charset="0"/>
                <a:cs typeface="Arial" panose="020B0604020202020204" pitchFamily="34" charset="0"/>
              </a:rPr>
              <a:t> και ένα σύνολο περιορισμών C(</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i,</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j</a:t>
            </a:r>
            <a:r>
              <a:rPr lang="el-GR" sz="2000" dirty="0">
                <a:latin typeface="Arial" panose="020B0604020202020204" pitchFamily="34" charset="0"/>
                <a:cs typeface="Arial" panose="020B0604020202020204" pitchFamily="34" charset="0"/>
              </a:rPr>
              <a:t>) για τις μεταβλητές αυτές, οι οποίοι αναπαριστώνται ως τόξα (</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i</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j</a:t>
            </a:r>
            <a:r>
              <a:rPr lang="el-GR" sz="2000" dirty="0">
                <a:latin typeface="Arial" panose="020B0604020202020204" pitchFamily="34" charset="0"/>
                <a:cs typeface="Arial" panose="020B0604020202020204" pitchFamily="34" charset="0"/>
              </a:rPr>
              <a:t>). Για συντομία, κάθε τόξο (</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i</a:t>
            </a:r>
            <a:r>
              <a:rPr lang="el-GR" sz="2000" dirty="0" err="1">
                <a:latin typeface="Arial" panose="020B0604020202020204" pitchFamily="34" charset="0"/>
                <a:cs typeface="Arial" panose="020B0604020202020204" pitchFamily="34" charset="0"/>
              </a:rPr>
              <a:t>,V</a:t>
            </a:r>
            <a:r>
              <a:rPr lang="el-GR" sz="2000" baseline="-25000" dirty="0" err="1">
                <a:latin typeface="Arial" panose="020B0604020202020204" pitchFamily="34" charset="0"/>
                <a:cs typeface="Arial" panose="020B0604020202020204" pitchFamily="34" charset="0"/>
              </a:rPr>
              <a:t>j</a:t>
            </a:r>
            <a:r>
              <a:rPr lang="el-GR" sz="2000" dirty="0">
                <a:latin typeface="Arial" panose="020B0604020202020204" pitchFamily="34" charset="0"/>
                <a:cs typeface="Arial" panose="020B0604020202020204" pitchFamily="34" charset="0"/>
              </a:rPr>
              <a:t>) αναφέρεται ως (</a:t>
            </a:r>
            <a:r>
              <a:rPr lang="el-GR" sz="2000" dirty="0" err="1">
                <a:latin typeface="Arial" panose="020B0604020202020204" pitchFamily="34" charset="0"/>
                <a:cs typeface="Arial" panose="020B0604020202020204" pitchFamily="34" charset="0"/>
              </a:rPr>
              <a:t>i,j</a:t>
            </a:r>
            <a:r>
              <a:rPr lang="el-GR" sz="2000" dirty="0">
                <a:latin typeface="Arial" panose="020B0604020202020204" pitchFamily="34" charset="0"/>
                <a:cs typeface="Arial" panose="020B0604020202020204" pitchFamily="34" charset="0"/>
              </a:rPr>
              <a:t>). </a:t>
            </a:r>
          </a:p>
          <a:p>
            <a:pPr marL="381000" indent="-381000" eaLnBrk="1" fontAlgn="auto" hangingPunct="1">
              <a:lnSpc>
                <a:spcPct val="120000"/>
              </a:lnSpc>
              <a:spcAft>
                <a:spcPts val="0"/>
              </a:spcAft>
              <a:defRPr/>
            </a:pPr>
            <a:r>
              <a:rPr lang="el-GR" sz="2000" dirty="0">
                <a:latin typeface="Arial" panose="020B0604020202020204" pitchFamily="34" charset="0"/>
                <a:cs typeface="Arial" panose="020B0604020202020204" pitchFamily="34" charset="0"/>
              </a:rPr>
              <a:t>Το </a:t>
            </a:r>
            <a:r>
              <a:rPr lang="en-US" sz="2000" dirty="0">
                <a:latin typeface="Arial" panose="020B0604020202020204" pitchFamily="34" charset="0"/>
                <a:cs typeface="Arial" panose="020B0604020202020204" pitchFamily="34" charset="0"/>
              </a:rPr>
              <a:t>Q </a:t>
            </a:r>
            <a:r>
              <a:rPr lang="el-GR" sz="2000" dirty="0">
                <a:latin typeface="Arial" panose="020B0604020202020204" pitchFamily="34" charset="0"/>
                <a:cs typeface="Arial" panose="020B0604020202020204" pitchFamily="34" charset="0"/>
              </a:rPr>
              <a:t>περιλαμβάνει αρχικά όλα τα τόξα του γράφου περιορισμών.</a:t>
            </a:r>
            <a:endParaRPr lang="el-GR" sz="2000" b="1" dirty="0">
              <a:latin typeface="Arial" panose="020B0604020202020204" pitchFamily="34" charset="0"/>
              <a:cs typeface="Arial" panose="020B0604020202020204" pitchFamily="34" charset="0"/>
            </a:endParaRPr>
          </a:p>
          <a:p>
            <a:pPr marL="381000" indent="-381000" eaLnBrk="1" fontAlgn="auto" hangingPunct="1">
              <a:lnSpc>
                <a:spcPct val="120000"/>
              </a:lnSpc>
              <a:spcAft>
                <a:spcPts val="0"/>
              </a:spcAft>
              <a:buFont typeface="Arial" panose="020B0604020202020204" pitchFamily="34" charset="0"/>
              <a:buNone/>
              <a:defRPr/>
            </a:pPr>
            <a:endParaRPr lang="el-GR" sz="1600" b="1" dirty="0">
              <a:latin typeface="Verdana" pitchFamily="34" charset="0"/>
            </a:endParaRPr>
          </a:p>
          <a:p>
            <a:pPr marL="381000" indent="-381000" eaLnBrk="1" fontAlgn="auto" hangingPunct="1">
              <a:lnSpc>
                <a:spcPct val="120000"/>
              </a:lnSpc>
              <a:spcAft>
                <a:spcPts val="0"/>
              </a:spcAft>
              <a:buFont typeface="Arial" panose="020B0604020202020204" pitchFamily="34" charset="0"/>
              <a:buNone/>
              <a:defRPr/>
            </a:pPr>
            <a:r>
              <a:rPr lang="el-GR" sz="1600" b="1" dirty="0">
                <a:latin typeface="Verdana" pitchFamily="34" charset="0"/>
              </a:rPr>
              <a:t>Επανέλαβε τα ακόλουθα βήματα μέχρι το </a:t>
            </a:r>
            <a:r>
              <a:rPr lang="en-US" sz="1600" b="1" dirty="0">
                <a:latin typeface="Verdana" pitchFamily="34" charset="0"/>
              </a:rPr>
              <a:t>Q</a:t>
            </a:r>
            <a:r>
              <a:rPr lang="el-GR" sz="1600" b="1" dirty="0">
                <a:latin typeface="Verdana" pitchFamily="34" charset="0"/>
              </a:rPr>
              <a:t> να γίνει κενό:</a:t>
            </a:r>
          </a:p>
          <a:p>
            <a:pPr marL="381000" indent="-381000" eaLnBrk="1" fontAlgn="auto" hangingPunct="1">
              <a:lnSpc>
                <a:spcPct val="120000"/>
              </a:lnSpc>
              <a:spcAft>
                <a:spcPts val="0"/>
              </a:spcAft>
              <a:buSzPct val="80000"/>
              <a:buFont typeface="Wingdings" panose="05000000000000000000" pitchFamily="2" charset="2"/>
              <a:buAutoNum type="arabicPeriod"/>
              <a:defRPr/>
            </a:pPr>
            <a:r>
              <a:rPr lang="el-GR" sz="1600" b="1" dirty="0">
                <a:latin typeface="Verdana" pitchFamily="34" charset="0"/>
              </a:rPr>
              <a:t>Επέλεξε ένα τόξο (</a:t>
            </a:r>
            <a:r>
              <a:rPr lang="en-US" sz="1600" b="1" dirty="0" err="1">
                <a:latin typeface="Verdana" pitchFamily="34" charset="0"/>
              </a:rPr>
              <a:t>i</a:t>
            </a:r>
            <a:r>
              <a:rPr lang="el-GR" sz="1600" b="1" dirty="0">
                <a:latin typeface="Verdana" pitchFamily="34" charset="0"/>
              </a:rPr>
              <a:t>,</a:t>
            </a:r>
            <a:r>
              <a:rPr lang="en-US" sz="1600" b="1" dirty="0">
                <a:latin typeface="Verdana" pitchFamily="34" charset="0"/>
              </a:rPr>
              <a:t>j</a:t>
            </a:r>
            <a:r>
              <a:rPr lang="el-GR" sz="1600" b="1" dirty="0">
                <a:latin typeface="Verdana" pitchFamily="34" charset="0"/>
              </a:rPr>
              <a:t>) και διέγραψε το από το </a:t>
            </a:r>
            <a:r>
              <a:rPr lang="en-US" sz="1600" b="1" dirty="0">
                <a:latin typeface="Verdana" pitchFamily="34" charset="0"/>
              </a:rPr>
              <a:t>Q</a:t>
            </a:r>
            <a:endParaRPr lang="el-GR" sz="1600" b="1" dirty="0">
              <a:latin typeface="Verdana" pitchFamily="34" charset="0"/>
            </a:endParaRPr>
          </a:p>
          <a:p>
            <a:pPr marL="381000" indent="-381000" eaLnBrk="1" fontAlgn="auto" hangingPunct="1">
              <a:lnSpc>
                <a:spcPct val="120000"/>
              </a:lnSpc>
              <a:spcAft>
                <a:spcPts val="0"/>
              </a:spcAft>
              <a:buSzPct val="80000"/>
              <a:buFont typeface="Wingdings" panose="05000000000000000000" pitchFamily="2" charset="2"/>
              <a:buAutoNum type="arabicPeriod"/>
              <a:defRPr/>
            </a:pPr>
            <a:r>
              <a:rPr lang="el-GR" sz="1600" b="1" dirty="0">
                <a:latin typeface="Verdana" pitchFamily="34" charset="0"/>
              </a:rPr>
              <a:t>Για κάθε τιμή </a:t>
            </a:r>
            <a:r>
              <a:rPr lang="en-US" sz="1600" b="1" dirty="0" err="1">
                <a:latin typeface="Verdana" pitchFamily="34" charset="0"/>
              </a:rPr>
              <a:t>d</a:t>
            </a:r>
            <a:r>
              <a:rPr lang="en-US" sz="1600" b="1" baseline="-25000" dirty="0" err="1">
                <a:latin typeface="Verdana" pitchFamily="34" charset="0"/>
              </a:rPr>
              <a:t>i</a:t>
            </a:r>
            <a:r>
              <a:rPr lang="el-GR" sz="1600" b="1" dirty="0">
                <a:latin typeface="Verdana" pitchFamily="34" charset="0"/>
              </a:rPr>
              <a:t> του πεδίου της μεταβλητής </a:t>
            </a:r>
            <a:r>
              <a:rPr lang="en-US" sz="1600" b="1" dirty="0">
                <a:latin typeface="Verdana" pitchFamily="34" charset="0"/>
              </a:rPr>
              <a:t>V</a:t>
            </a:r>
            <a:r>
              <a:rPr lang="en-US" sz="1600" b="1" baseline="-25000" dirty="0">
                <a:latin typeface="Verdana" pitchFamily="34" charset="0"/>
              </a:rPr>
              <a:t>i</a:t>
            </a:r>
            <a:r>
              <a:rPr lang="el-GR" sz="1600" b="1" dirty="0">
                <a:latin typeface="Verdana" pitchFamily="34" charset="0"/>
              </a:rPr>
              <a:t> έλεγξε αν υπάρχει τουλάχιστον μία τιμή </a:t>
            </a:r>
            <a:r>
              <a:rPr lang="en-US" sz="1600" b="1" dirty="0" err="1">
                <a:latin typeface="Verdana" pitchFamily="34" charset="0"/>
              </a:rPr>
              <a:t>d</a:t>
            </a:r>
            <a:r>
              <a:rPr lang="en-US" sz="1600" b="1" baseline="-25000" dirty="0" err="1">
                <a:latin typeface="Verdana" pitchFamily="34" charset="0"/>
              </a:rPr>
              <a:t>j</a:t>
            </a:r>
            <a:r>
              <a:rPr lang="el-GR" sz="1600" b="1" dirty="0">
                <a:latin typeface="Verdana" pitchFamily="34" charset="0"/>
              </a:rPr>
              <a:t> του πεδίου της μεταβλητής </a:t>
            </a:r>
            <a:r>
              <a:rPr lang="en-US" sz="1600" b="1" dirty="0" err="1">
                <a:latin typeface="Verdana" pitchFamily="34" charset="0"/>
              </a:rPr>
              <a:t>V</a:t>
            </a:r>
            <a:r>
              <a:rPr lang="en-US" sz="1600" b="1" baseline="-25000" dirty="0" err="1">
                <a:latin typeface="Verdana" pitchFamily="34" charset="0"/>
              </a:rPr>
              <a:t>j</a:t>
            </a:r>
            <a:r>
              <a:rPr lang="el-GR" sz="1600" b="1" dirty="0">
                <a:latin typeface="Verdana" pitchFamily="34" charset="0"/>
              </a:rPr>
              <a:t> τέτοια ώστε να ικανοποιεί το περιορισμό </a:t>
            </a:r>
            <a:r>
              <a:rPr lang="en-US" sz="1600" b="1" dirty="0">
                <a:latin typeface="Verdana" pitchFamily="34" charset="0"/>
              </a:rPr>
              <a:t>C</a:t>
            </a:r>
            <a:r>
              <a:rPr lang="el-GR" sz="1600" b="1" dirty="0">
                <a:latin typeface="Verdana" pitchFamily="34" charset="0"/>
              </a:rPr>
              <a:t>(</a:t>
            </a:r>
            <a:r>
              <a:rPr lang="en-US" sz="1600" b="1" dirty="0">
                <a:latin typeface="Verdana" pitchFamily="34" charset="0"/>
              </a:rPr>
              <a:t>V</a:t>
            </a:r>
            <a:r>
              <a:rPr lang="en-US" sz="1600" b="1" baseline="-25000" dirty="0">
                <a:latin typeface="Verdana" pitchFamily="34" charset="0"/>
              </a:rPr>
              <a:t>i</a:t>
            </a:r>
            <a:r>
              <a:rPr lang="el-GR" sz="1600" b="1" dirty="0">
                <a:latin typeface="Verdana" pitchFamily="34" charset="0"/>
              </a:rPr>
              <a:t>,</a:t>
            </a:r>
            <a:r>
              <a:rPr lang="en-US" sz="1600" b="1" dirty="0" err="1">
                <a:latin typeface="Verdana" pitchFamily="34" charset="0"/>
              </a:rPr>
              <a:t>V</a:t>
            </a:r>
            <a:r>
              <a:rPr lang="en-US" sz="1600" b="1" baseline="-25000" dirty="0" err="1">
                <a:latin typeface="Verdana" pitchFamily="34" charset="0"/>
              </a:rPr>
              <a:t>j</a:t>
            </a:r>
            <a:r>
              <a:rPr lang="el-GR" sz="1600" b="1" dirty="0">
                <a:latin typeface="Verdana" pitchFamily="34" charset="0"/>
              </a:rPr>
              <a:t>) που αντιστοιχεί στο </a:t>
            </a:r>
            <a:r>
              <a:rPr lang="el-GR" sz="1600" b="1" dirty="0" err="1">
                <a:latin typeface="Verdana" pitchFamily="34" charset="0"/>
              </a:rPr>
              <a:t>τοξο</a:t>
            </a:r>
            <a:r>
              <a:rPr lang="el-GR" sz="1600" b="1" dirty="0">
                <a:latin typeface="Verdana" pitchFamily="34" charset="0"/>
              </a:rPr>
              <a:t> (</a:t>
            </a:r>
            <a:r>
              <a:rPr lang="en-US" sz="1600" b="1" dirty="0" err="1">
                <a:latin typeface="Verdana" pitchFamily="34" charset="0"/>
              </a:rPr>
              <a:t>i</a:t>
            </a:r>
            <a:r>
              <a:rPr lang="el-GR" sz="1600" b="1" dirty="0">
                <a:latin typeface="Verdana" pitchFamily="34" charset="0"/>
              </a:rPr>
              <a:t>, </a:t>
            </a:r>
            <a:r>
              <a:rPr lang="en-US" sz="1600" b="1" dirty="0">
                <a:latin typeface="Verdana" pitchFamily="34" charset="0"/>
              </a:rPr>
              <a:t>j</a:t>
            </a:r>
            <a:r>
              <a:rPr lang="el-GR" sz="1600" b="1" dirty="0">
                <a:latin typeface="Verdana" pitchFamily="34" charset="0"/>
              </a:rPr>
              <a:t>).</a:t>
            </a:r>
          </a:p>
          <a:p>
            <a:pPr marL="381000" indent="-381000" eaLnBrk="1" fontAlgn="auto" hangingPunct="1">
              <a:lnSpc>
                <a:spcPct val="120000"/>
              </a:lnSpc>
              <a:spcAft>
                <a:spcPts val="0"/>
              </a:spcAft>
              <a:buSzPct val="80000"/>
              <a:buFont typeface="Wingdings" panose="05000000000000000000" pitchFamily="2" charset="2"/>
              <a:buAutoNum type="arabicPeriod"/>
              <a:defRPr/>
            </a:pPr>
            <a:r>
              <a:rPr lang="el-GR" sz="1600" b="1" dirty="0">
                <a:latin typeface="Verdana" pitchFamily="34" charset="0"/>
              </a:rPr>
              <a:t>Αν δεν υπάρχει τέτοια τιμή </a:t>
            </a:r>
            <a:r>
              <a:rPr lang="en-US" sz="1600" b="1" dirty="0" err="1">
                <a:latin typeface="Verdana" pitchFamily="34" charset="0"/>
              </a:rPr>
              <a:t>d</a:t>
            </a:r>
            <a:r>
              <a:rPr lang="en-US" sz="1600" b="1" baseline="-25000" dirty="0" err="1">
                <a:latin typeface="Verdana" pitchFamily="34" charset="0"/>
              </a:rPr>
              <a:t>j</a:t>
            </a:r>
            <a:r>
              <a:rPr lang="el-GR" sz="1600" b="1" dirty="0">
                <a:latin typeface="Verdana" pitchFamily="34" charset="0"/>
              </a:rPr>
              <a:t> τότε αφαίρεσε την τιμή </a:t>
            </a:r>
            <a:r>
              <a:rPr lang="en-US" sz="1600" b="1" dirty="0" err="1">
                <a:latin typeface="Verdana" pitchFamily="34" charset="0"/>
              </a:rPr>
              <a:t>d</a:t>
            </a:r>
            <a:r>
              <a:rPr lang="en-US" sz="1600" b="1" baseline="-25000" dirty="0" err="1">
                <a:latin typeface="Verdana" pitchFamily="34" charset="0"/>
              </a:rPr>
              <a:t>i</a:t>
            </a:r>
            <a:r>
              <a:rPr lang="el-GR" sz="1600" b="1" dirty="0">
                <a:latin typeface="Verdana" pitchFamily="34" charset="0"/>
              </a:rPr>
              <a:t> από το πεδίο τιμών της </a:t>
            </a:r>
            <a:r>
              <a:rPr lang="en-US" sz="1600" b="1" dirty="0">
                <a:latin typeface="Verdana" pitchFamily="34" charset="0"/>
              </a:rPr>
              <a:t>V</a:t>
            </a:r>
            <a:r>
              <a:rPr lang="en-US" sz="1600" b="1" baseline="-25000" dirty="0">
                <a:latin typeface="Verdana" pitchFamily="34" charset="0"/>
              </a:rPr>
              <a:t>i</a:t>
            </a:r>
            <a:r>
              <a:rPr lang="el-GR" sz="1600" b="1" dirty="0">
                <a:latin typeface="Verdana" pitchFamily="34" charset="0"/>
              </a:rPr>
              <a:t>. Αν το πεδίο τιμών της </a:t>
            </a:r>
            <a:r>
              <a:rPr lang="en-US" sz="1600" b="1" dirty="0">
                <a:latin typeface="Verdana" pitchFamily="34" charset="0"/>
              </a:rPr>
              <a:t>V</a:t>
            </a:r>
            <a:r>
              <a:rPr lang="en-US" sz="1600" b="1" baseline="-25000" dirty="0">
                <a:latin typeface="Verdana" pitchFamily="34" charset="0"/>
              </a:rPr>
              <a:t>i</a:t>
            </a:r>
            <a:r>
              <a:rPr lang="el-GR" sz="1600" b="1" dirty="0">
                <a:latin typeface="Verdana" pitchFamily="34" charset="0"/>
              </a:rPr>
              <a:t> είναι κενό τότε τερμάτισε με αποτυχία.</a:t>
            </a:r>
          </a:p>
          <a:p>
            <a:pPr marL="381000" indent="-381000" eaLnBrk="1" fontAlgn="auto" hangingPunct="1">
              <a:lnSpc>
                <a:spcPct val="120000"/>
              </a:lnSpc>
              <a:spcAft>
                <a:spcPts val="0"/>
              </a:spcAft>
              <a:buSzPct val="80000"/>
              <a:buFont typeface="Wingdings" panose="05000000000000000000" pitchFamily="2" charset="2"/>
              <a:buAutoNum type="arabicPeriod"/>
              <a:defRPr/>
            </a:pPr>
            <a:r>
              <a:rPr lang="el-GR" sz="1600" b="1" dirty="0">
                <a:latin typeface="Verdana" pitchFamily="34" charset="0"/>
              </a:rPr>
              <a:t>Αν έχει μεταβληθεί το πεδίο τιμών της </a:t>
            </a:r>
            <a:r>
              <a:rPr lang="en-US" sz="1600" b="1" dirty="0">
                <a:latin typeface="Verdana" pitchFamily="34" charset="0"/>
              </a:rPr>
              <a:t>V</a:t>
            </a:r>
            <a:r>
              <a:rPr lang="en-US" sz="1600" b="1" baseline="-25000" dirty="0">
                <a:latin typeface="Verdana" pitchFamily="34" charset="0"/>
              </a:rPr>
              <a:t>i</a:t>
            </a:r>
            <a:r>
              <a:rPr lang="el-GR" sz="1600" b="1" dirty="0">
                <a:latin typeface="Verdana" pitchFamily="34" charset="0"/>
              </a:rPr>
              <a:t> τότε πρόσθεσε στο σύνολο </a:t>
            </a:r>
            <a:r>
              <a:rPr lang="en-US" sz="1600" b="1" dirty="0">
                <a:latin typeface="Verdana" pitchFamily="34" charset="0"/>
              </a:rPr>
              <a:t>Q</a:t>
            </a:r>
            <a:r>
              <a:rPr lang="el-GR" sz="1600" b="1" dirty="0">
                <a:latin typeface="Verdana" pitchFamily="34" charset="0"/>
              </a:rPr>
              <a:t> όλα τα τόξα (</a:t>
            </a:r>
            <a:r>
              <a:rPr lang="en-US" sz="1600" b="1" dirty="0">
                <a:latin typeface="Verdana" pitchFamily="34" charset="0"/>
              </a:rPr>
              <a:t>k</a:t>
            </a:r>
            <a:r>
              <a:rPr lang="el-GR" sz="1600" b="1" dirty="0">
                <a:latin typeface="Verdana" pitchFamily="34" charset="0"/>
              </a:rPr>
              <a:t>,</a:t>
            </a:r>
            <a:r>
              <a:rPr lang="en-US" sz="1600" b="1" dirty="0" err="1">
                <a:latin typeface="Verdana" pitchFamily="34" charset="0"/>
              </a:rPr>
              <a:t>i</a:t>
            </a:r>
            <a:r>
              <a:rPr lang="el-GR" sz="1600" b="1" dirty="0">
                <a:latin typeface="Verdana" pitchFamily="34" charset="0"/>
              </a:rPr>
              <a:t>), που αντιστοιχούν στους περιορισμούς </a:t>
            </a:r>
            <a:r>
              <a:rPr lang="en-US" sz="1600" b="1" dirty="0">
                <a:latin typeface="Verdana" pitchFamily="34" charset="0"/>
              </a:rPr>
              <a:t>C</a:t>
            </a:r>
            <a:r>
              <a:rPr lang="el-GR" sz="1600" b="1" dirty="0">
                <a:latin typeface="Verdana" pitchFamily="34" charset="0"/>
              </a:rPr>
              <a:t>(</a:t>
            </a:r>
            <a:r>
              <a:rPr lang="en-US" sz="1600" b="1" dirty="0" err="1">
                <a:latin typeface="Verdana" pitchFamily="34" charset="0"/>
              </a:rPr>
              <a:t>V</a:t>
            </a:r>
            <a:r>
              <a:rPr lang="en-US" sz="1600" b="1" baseline="-25000" dirty="0" err="1">
                <a:latin typeface="Verdana" pitchFamily="34" charset="0"/>
              </a:rPr>
              <a:t>k</a:t>
            </a:r>
            <a:r>
              <a:rPr lang="el-GR" sz="1600" b="1" dirty="0">
                <a:latin typeface="Verdana" pitchFamily="34" charset="0"/>
              </a:rPr>
              <a:t>,</a:t>
            </a:r>
            <a:r>
              <a:rPr lang="en-US" sz="1600" b="1" dirty="0">
                <a:latin typeface="Verdana" pitchFamily="34" charset="0"/>
              </a:rPr>
              <a:t>V</a:t>
            </a:r>
            <a:r>
              <a:rPr lang="en-US" sz="1600" b="1" baseline="-25000" dirty="0">
                <a:latin typeface="Verdana" pitchFamily="34" charset="0"/>
              </a:rPr>
              <a:t>i</a:t>
            </a:r>
            <a:r>
              <a:rPr lang="el-GR" sz="1600" b="1" dirty="0">
                <a:latin typeface="Verdana" pitchFamily="34" charset="0"/>
              </a:rPr>
              <a:t>), για </a:t>
            </a:r>
            <a:r>
              <a:rPr lang="en-US" sz="1600" b="1" dirty="0">
                <a:latin typeface="Verdana" pitchFamily="34" charset="0"/>
              </a:rPr>
              <a:t>k </a:t>
            </a:r>
            <a:r>
              <a:rPr lang="en-US" sz="1600" b="1" dirty="0">
                <a:latin typeface="Verdana" pitchFamily="34" charset="0"/>
                <a:sym typeface="Symbol" pitchFamily="18" charset="2"/>
              </a:rPr>
              <a:t></a:t>
            </a:r>
            <a:r>
              <a:rPr lang="en-US" sz="1600" b="1" dirty="0">
                <a:latin typeface="Verdana" pitchFamily="34" charset="0"/>
              </a:rPr>
              <a:t> </a:t>
            </a:r>
            <a:r>
              <a:rPr lang="en-US" sz="1600" b="1" dirty="0" err="1">
                <a:latin typeface="Verdana" pitchFamily="34" charset="0"/>
              </a:rPr>
              <a:t>i</a:t>
            </a:r>
            <a:r>
              <a:rPr lang="el-GR" sz="1600" b="1" dirty="0">
                <a:latin typeface="Verdana" pitchFamily="34"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ECBAD6F-C168-45E8-A3FB-27DC3814CBCB}"/>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ΧΑΡΑΚΤΗΡΙΣΤΙΚΑ </a:t>
            </a:r>
            <a:r>
              <a:rPr lang="en-US" altLang="el-GR" sz="3200" b="1">
                <a:latin typeface="Arial" panose="020B0604020202020204" pitchFamily="34" charset="0"/>
                <a:cs typeface="Arial" panose="020B0604020202020204" pitchFamily="34" charset="0"/>
              </a:rPr>
              <a:t>AC-3</a:t>
            </a:r>
            <a:endParaRPr lang="el-GR" altLang="el-GR" sz="3200" b="1">
              <a:latin typeface="Arial" panose="020B0604020202020204" pitchFamily="34" charset="0"/>
              <a:cs typeface="Arial" panose="020B0604020202020204" pitchFamily="34" charset="0"/>
            </a:endParaRPr>
          </a:p>
        </p:txBody>
      </p:sp>
      <p:sp>
        <p:nvSpPr>
          <p:cNvPr id="64515" name="Rectangle 3">
            <a:extLst>
              <a:ext uri="{FF2B5EF4-FFF2-40B4-BE49-F238E27FC236}">
                <a16:creationId xmlns:a16="http://schemas.microsoft.com/office/drawing/2014/main" id="{C334246B-FC7C-4403-A9BE-E1A01B42DFC8}"/>
              </a:ext>
            </a:extLst>
          </p:cNvPr>
          <p:cNvSpPr>
            <a:spLocks noGrp="1" noChangeArrowheads="1"/>
          </p:cNvSpPr>
          <p:nvPr>
            <p:ph idx="1"/>
          </p:nvPr>
        </p:nvSpPr>
        <p:spPr>
          <a:xfrm>
            <a:off x="915988" y="1431925"/>
            <a:ext cx="10437812" cy="4040188"/>
          </a:xfrm>
        </p:spPr>
        <p:txBody>
          <a:bodyPr rtlCol="0">
            <a:normAutofit fontScale="92500" lnSpcReduction="20000"/>
          </a:bodyPr>
          <a:lstStyle/>
          <a:p>
            <a:pPr eaLnBrk="1" fontAlgn="auto" hangingPunct="1">
              <a:spcAft>
                <a:spcPts val="0"/>
              </a:spcAft>
              <a:defRPr/>
            </a:pPr>
            <a:r>
              <a:rPr lang="el-GR" sz="2400" dirty="0">
                <a:latin typeface="Arial" panose="020B0604020202020204" pitchFamily="34" charset="0"/>
                <a:cs typeface="Arial" panose="020B0604020202020204" pitchFamily="34" charset="0"/>
              </a:rPr>
              <a:t>Προϋποθέτει δυαδικούς περιορισμούς.</a:t>
            </a:r>
          </a:p>
          <a:p>
            <a:pPr lvl="1" eaLnBrk="1" fontAlgn="auto" hangingPunct="1">
              <a:lnSpc>
                <a:spcPct val="110000"/>
              </a:lnSpc>
              <a:spcAft>
                <a:spcPts val="0"/>
              </a:spcAft>
              <a:defRPr/>
            </a:pPr>
            <a:r>
              <a:rPr lang="el-GR" sz="2000" dirty="0">
                <a:latin typeface="Arial" panose="020B0604020202020204" pitchFamily="34" charset="0"/>
                <a:cs typeface="Arial" panose="020B0604020202020204" pitchFamily="34" charset="0"/>
              </a:rPr>
              <a:t>Απαιτείται μετασχηματισμός περιορισμών ανώτερης τάξεως σε πρόβλημα δυαδικών περιορισμών (</a:t>
            </a:r>
            <a:r>
              <a:rPr lang="en-US" sz="2000" i="1" dirty="0">
                <a:latin typeface="Arial" panose="020B0604020202020204" pitchFamily="34" charset="0"/>
                <a:cs typeface="Arial" panose="020B0604020202020204" pitchFamily="34" charset="0"/>
              </a:rPr>
              <a:t>binarization</a:t>
            </a:r>
            <a:r>
              <a:rPr lang="el-GR" sz="2000" dirty="0">
                <a:latin typeface="Arial" panose="020B0604020202020204" pitchFamily="34" charset="0"/>
                <a:cs typeface="Arial" panose="020B0604020202020204" pitchFamily="34" charset="0"/>
              </a:rPr>
              <a:t>).</a:t>
            </a:r>
          </a:p>
          <a:p>
            <a:pPr eaLnBrk="1" fontAlgn="auto" hangingPunct="1">
              <a:lnSpc>
                <a:spcPct val="110000"/>
              </a:lnSpc>
              <a:spcAft>
                <a:spcPts val="0"/>
              </a:spcAft>
              <a:defRPr/>
            </a:pPr>
            <a:r>
              <a:rPr lang="el-GR" sz="2400" dirty="0">
                <a:latin typeface="Arial" panose="020B0604020202020204" pitchFamily="34" charset="0"/>
                <a:cs typeface="Arial" panose="020B0604020202020204" pitchFamily="34" charset="0"/>
              </a:rPr>
              <a:t>Μη-πληρότητα </a:t>
            </a:r>
            <a:r>
              <a:rPr lang="el-GR" sz="2000" dirty="0">
                <a:latin typeface="Arial" panose="020B0604020202020204" pitchFamily="34" charset="0"/>
                <a:cs typeface="Arial" panose="020B0604020202020204" pitchFamily="34" charset="0"/>
              </a:rPr>
              <a:t>(υπάρχουν τιμές στα πεδία που δεν εμφανίζονται στη λύση)</a:t>
            </a:r>
          </a:p>
          <a:p>
            <a:pPr lvl="1" eaLnBrk="1" fontAlgn="auto" hangingPunct="1">
              <a:lnSpc>
                <a:spcPct val="110000"/>
              </a:lnSpc>
              <a:spcAft>
                <a:spcPts val="0"/>
              </a:spcAft>
              <a:defRPr/>
            </a:pPr>
            <a:r>
              <a:rPr lang="el-GR" sz="2000" dirty="0">
                <a:latin typeface="Arial" panose="020B0604020202020204" pitchFamily="34" charset="0"/>
                <a:cs typeface="Arial" panose="020B0604020202020204" pitchFamily="34" charset="0"/>
              </a:rPr>
              <a:t>Στο προηγούμενο παράδειγμα στο πεδίο τιμών της μεταβλητής </a:t>
            </a:r>
            <a:r>
              <a:rPr lang="en-US" sz="2000" dirty="0">
                <a:latin typeface="Arial" panose="020B0604020202020204" pitchFamily="34" charset="0"/>
                <a:cs typeface="Arial" panose="020B0604020202020204" pitchFamily="34" charset="0"/>
              </a:rPr>
              <a:t>V</a:t>
            </a:r>
            <a:r>
              <a:rPr lang="el-GR" sz="2000" baseline="-25000" dirty="0">
                <a:latin typeface="Arial" panose="020B0604020202020204" pitchFamily="34" charset="0"/>
                <a:cs typeface="Arial" panose="020B0604020202020204" pitchFamily="34" charset="0"/>
              </a:rPr>
              <a:t>Α</a:t>
            </a:r>
            <a:r>
              <a:rPr lang="el-GR" sz="2000" dirty="0">
                <a:latin typeface="Arial" panose="020B0604020202020204" pitchFamily="34" charset="0"/>
                <a:cs typeface="Arial" panose="020B0604020202020204" pitchFamily="34" charset="0"/>
              </a:rPr>
              <a:t> παρέμεινε η τιμή 3 (που δεν είναι δυνατόν να συμμετέχει στη λύση): </a:t>
            </a:r>
            <a:endParaRPr lang="el-GR" sz="2000" b="1" dirty="0">
              <a:latin typeface="Arial" panose="020B0604020202020204" pitchFamily="34" charset="0"/>
              <a:cs typeface="Arial" panose="020B0604020202020204" pitchFamily="34" charset="0"/>
            </a:endParaRPr>
          </a:p>
          <a:p>
            <a:pPr eaLnBrk="1" fontAlgn="auto" hangingPunct="1">
              <a:lnSpc>
                <a:spcPct val="110000"/>
              </a:lnSpc>
              <a:spcAft>
                <a:spcPts val="0"/>
              </a:spcAft>
              <a:buFont typeface="Wingdings" panose="05000000000000000000" pitchFamily="2" charset="2"/>
              <a:buNone/>
              <a:defRPr/>
            </a:pPr>
            <a:r>
              <a:rPr lang="el-GR" sz="2400" b="1"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rPr>
              <a:t>V</a:t>
            </a:r>
            <a:r>
              <a:rPr lang="el-GR" sz="2000" b="1" baseline="-25000" dirty="0">
                <a:latin typeface="Arial" panose="020B0604020202020204" pitchFamily="34" charset="0"/>
                <a:cs typeface="Arial" panose="020B0604020202020204" pitchFamily="34" charset="0"/>
              </a:rPr>
              <a:t>Α</a:t>
            </a:r>
            <a:r>
              <a:rPr lang="el-GR" sz="2000" b="1"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sym typeface="Symbol" pitchFamily="18" charset="2"/>
              </a:rPr>
              <a:t></a:t>
            </a:r>
            <a:r>
              <a:rPr lang="el-GR" sz="2000" b="1" dirty="0">
                <a:latin typeface="Arial" panose="020B0604020202020204" pitchFamily="34" charset="0"/>
                <a:cs typeface="Arial" panose="020B0604020202020204" pitchFamily="34" charset="0"/>
              </a:rPr>
              <a:t> {3,4}</a:t>
            </a:r>
          </a:p>
          <a:p>
            <a:pPr eaLnBrk="1" fontAlgn="auto" hangingPunct="1">
              <a:lnSpc>
                <a:spcPct val="110000"/>
              </a:lnSpc>
              <a:spcAft>
                <a:spcPts val="0"/>
              </a:spcAft>
              <a:buFont typeface="Wingdings" panose="05000000000000000000" pitchFamily="2" charset="2"/>
              <a:buNone/>
              <a:defRPr/>
            </a:pPr>
            <a:r>
              <a:rPr lang="el-GR" sz="2000" b="1" dirty="0">
                <a:latin typeface="Arial" panose="020B0604020202020204" pitchFamily="34" charset="0"/>
                <a:cs typeface="Arial" panose="020B0604020202020204" pitchFamily="34" charset="0"/>
              </a:rPr>
              <a:t>		V</a:t>
            </a:r>
            <a:r>
              <a:rPr lang="el-GR" sz="2000" b="1" baseline="-25000" dirty="0">
                <a:latin typeface="Arial" panose="020B0604020202020204" pitchFamily="34" charset="0"/>
                <a:cs typeface="Arial" panose="020B0604020202020204" pitchFamily="34" charset="0"/>
              </a:rPr>
              <a:t>Β</a:t>
            </a:r>
            <a:r>
              <a:rPr lang="el-GR" sz="2000" b="1"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sym typeface="Symbol" pitchFamily="18" charset="2"/>
              </a:rPr>
              <a:t></a:t>
            </a:r>
            <a:r>
              <a:rPr lang="el-GR" sz="2000" b="1" dirty="0">
                <a:latin typeface="Arial" panose="020B0604020202020204" pitchFamily="34" charset="0"/>
                <a:cs typeface="Arial" panose="020B0604020202020204" pitchFamily="34" charset="0"/>
              </a:rPr>
              <a:t> {2,3}</a:t>
            </a:r>
          </a:p>
          <a:p>
            <a:pPr eaLnBrk="1" fontAlgn="auto" hangingPunct="1">
              <a:lnSpc>
                <a:spcPct val="110000"/>
              </a:lnSpc>
              <a:spcAft>
                <a:spcPts val="0"/>
              </a:spcAft>
              <a:buFont typeface="Wingdings" panose="05000000000000000000" pitchFamily="2" charset="2"/>
              <a:buNone/>
              <a:defRPr/>
            </a:pPr>
            <a:r>
              <a:rPr lang="el-GR" sz="2000" b="1" dirty="0">
                <a:latin typeface="Arial" panose="020B0604020202020204" pitchFamily="34" charset="0"/>
                <a:cs typeface="Arial" panose="020B0604020202020204" pitchFamily="34" charset="0"/>
              </a:rPr>
              <a:t>		V</a:t>
            </a:r>
            <a:r>
              <a:rPr lang="el-GR" sz="2000" b="1" baseline="-25000" dirty="0">
                <a:latin typeface="Arial" panose="020B0604020202020204" pitchFamily="34" charset="0"/>
                <a:cs typeface="Arial" panose="020B0604020202020204" pitchFamily="34" charset="0"/>
              </a:rPr>
              <a:t>Γ</a:t>
            </a:r>
            <a:r>
              <a:rPr lang="el-GR" sz="2000" b="1"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sym typeface="Symbol" pitchFamily="18" charset="2"/>
              </a:rPr>
              <a:t></a:t>
            </a:r>
            <a:r>
              <a:rPr lang="el-GR" sz="2000" b="1" dirty="0">
                <a:latin typeface="Arial" panose="020B0604020202020204" pitchFamily="34" charset="0"/>
                <a:cs typeface="Arial" panose="020B0604020202020204" pitchFamily="34" charset="0"/>
              </a:rPr>
              <a:t> {1,2}</a:t>
            </a:r>
          </a:p>
          <a:p>
            <a:pPr eaLnBrk="1" fontAlgn="auto" hangingPunct="1">
              <a:lnSpc>
                <a:spcPct val="110000"/>
              </a:lnSpc>
              <a:spcAft>
                <a:spcPts val="0"/>
              </a:spcAft>
              <a:buFont typeface="Wingdings" panose="05000000000000000000" pitchFamily="2" charset="2"/>
              <a:buNone/>
              <a:defRPr/>
            </a:pPr>
            <a:r>
              <a:rPr lang="el-GR" sz="2000" b="1" dirty="0">
                <a:latin typeface="Arial" panose="020B0604020202020204" pitchFamily="34" charset="0"/>
                <a:cs typeface="Arial" panose="020B0604020202020204" pitchFamily="34" charset="0"/>
              </a:rPr>
              <a:t>		V</a:t>
            </a:r>
            <a:r>
              <a:rPr lang="el-GR" sz="2000" b="1" baseline="-25000" dirty="0">
                <a:latin typeface="Arial" panose="020B0604020202020204" pitchFamily="34" charset="0"/>
                <a:cs typeface="Arial" panose="020B0604020202020204" pitchFamily="34" charset="0"/>
              </a:rPr>
              <a:t>Δ</a:t>
            </a:r>
            <a:r>
              <a:rPr lang="el-GR" sz="2000" b="1"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sym typeface="Symbol" pitchFamily="18" charset="2"/>
              </a:rPr>
              <a:t></a:t>
            </a:r>
            <a:r>
              <a:rPr lang="el-GR" sz="2000" b="1" dirty="0">
                <a:latin typeface="Arial" panose="020B0604020202020204" pitchFamily="34" charset="0"/>
                <a:cs typeface="Arial" panose="020B0604020202020204" pitchFamily="34" charset="0"/>
              </a:rPr>
              <a:t> {1,2,3}</a:t>
            </a:r>
            <a:endParaRPr lang="el-GR" sz="2000" dirty="0">
              <a:latin typeface="Arial" panose="020B0604020202020204" pitchFamily="34" charset="0"/>
              <a:cs typeface="Arial" panose="020B0604020202020204" pitchFamily="34" charset="0"/>
            </a:endParaRPr>
          </a:p>
          <a:p>
            <a:pPr lvl="1" eaLnBrk="1" fontAlgn="auto" hangingPunct="1">
              <a:lnSpc>
                <a:spcPct val="110000"/>
              </a:lnSpc>
              <a:spcAft>
                <a:spcPts val="0"/>
              </a:spcAft>
              <a:defRPr/>
            </a:pPr>
            <a:r>
              <a:rPr lang="el-GR" sz="2000" dirty="0">
                <a:latin typeface="Arial" panose="020B0604020202020204" pitchFamily="34" charset="0"/>
                <a:cs typeface="Arial" panose="020B0604020202020204" pitchFamily="34" charset="0"/>
              </a:rPr>
              <a:t>Οι αλγόριθμοι συνέπειας τόξου δεν απαλείφουν </a:t>
            </a:r>
            <a:r>
              <a:rPr lang="el-GR" sz="2000" i="1" dirty="0">
                <a:latin typeface="Arial" panose="020B0604020202020204" pitchFamily="34" charset="0"/>
                <a:cs typeface="Arial" panose="020B0604020202020204" pitchFamily="34" charset="0"/>
              </a:rPr>
              <a:t>όλες</a:t>
            </a:r>
            <a:r>
              <a:rPr lang="el-GR" sz="2000" dirty="0">
                <a:latin typeface="Arial" panose="020B0604020202020204" pitchFamily="34" charset="0"/>
                <a:cs typeface="Arial" panose="020B0604020202020204" pitchFamily="34" charset="0"/>
              </a:rPr>
              <a:t> τις ασυνεπείς τιμές. </a:t>
            </a:r>
          </a:p>
        </p:txBody>
      </p:sp>
      <p:sp>
        <p:nvSpPr>
          <p:cNvPr id="64516" name="Text Box 4">
            <a:extLst>
              <a:ext uri="{FF2B5EF4-FFF2-40B4-BE49-F238E27FC236}">
                <a16:creationId xmlns:a16="http://schemas.microsoft.com/office/drawing/2014/main" id="{BED8D5D7-F0B2-4CDF-B85B-F3DA771B62C9}"/>
              </a:ext>
            </a:extLst>
          </p:cNvPr>
          <p:cNvSpPr txBox="1">
            <a:spLocks noChangeArrowheads="1"/>
          </p:cNvSpPr>
          <p:nvPr/>
        </p:nvSpPr>
        <p:spPr bwMode="auto">
          <a:xfrm>
            <a:off x="1033463" y="5426075"/>
            <a:ext cx="9920287" cy="1016000"/>
          </a:xfrm>
          <a:prstGeom prst="rect">
            <a:avLst/>
          </a:prstGeom>
          <a:solidFill>
            <a:schemeClr val="accent4">
              <a:lumMod val="60000"/>
              <a:lumOff val="40000"/>
            </a:schemeClr>
          </a:solidFill>
          <a:ln w="9525">
            <a:solidFill>
              <a:schemeClr val="accent6">
                <a:lumMod val="75000"/>
              </a:schemeClr>
            </a:solidFill>
            <a:miter lim="800000"/>
            <a:headEnd/>
            <a:tailEnd/>
          </a:ln>
          <a:effectLst/>
        </p:spPr>
        <p:txBody>
          <a:bodyPr>
            <a:spAutoFit/>
          </a:bodyPr>
          <a:lstStyle/>
          <a:p>
            <a:pPr algn="just" eaLnBrk="1" fontAlgn="auto" hangingPunct="1">
              <a:spcBef>
                <a:spcPct val="50000"/>
              </a:spcBef>
              <a:spcAft>
                <a:spcPts val="0"/>
              </a:spcAft>
              <a:defRPr/>
            </a:pPr>
            <a:r>
              <a:rPr lang="el-GR" sz="2000" dirty="0">
                <a:latin typeface="Arial" panose="020B0604020202020204" pitchFamily="34" charset="0"/>
                <a:cs typeface="Arial" panose="020B0604020202020204" pitchFamily="34" charset="0"/>
              </a:rPr>
              <a:t>Οπότε για την επίλυση προβλημάτων περιορισμών χρησιμοποιούνται συνήθως αλγόριθμοι ελέγχου συνέπειας τόξου σε συνδυασμό με κάποιο κλασσικό αλγόριθμο αναζήτησης (</a:t>
            </a:r>
            <a:r>
              <a:rPr lang="en-US" sz="2000" dirty="0">
                <a:latin typeface="Arial" panose="020B0604020202020204" pitchFamily="34" charset="0"/>
                <a:cs typeface="Arial" panose="020B0604020202020204" pitchFamily="34" charset="0"/>
              </a:rPr>
              <a:t>DFS, BFS, </a:t>
            </a:r>
            <a:r>
              <a:rPr lang="en-US" sz="2000" dirty="0" err="1">
                <a:latin typeface="Arial" panose="020B0604020202020204" pitchFamily="34" charset="0"/>
                <a:cs typeface="Arial" panose="020B0604020202020204" pitchFamily="34" charset="0"/>
              </a:rPr>
              <a:t>BestFS</a:t>
            </a:r>
            <a:r>
              <a:rPr lang="en-US" sz="2000" dirty="0">
                <a:latin typeface="Arial" panose="020B0604020202020204" pitchFamily="34" charset="0"/>
                <a:cs typeface="Arial" panose="020B0604020202020204" pitchFamily="34" charset="0"/>
              </a:rPr>
              <a:t>)</a:t>
            </a:r>
            <a:r>
              <a:rPr lang="el-GR" sz="2000" dirty="0">
                <a:latin typeface="Arial" panose="020B0604020202020204" pitchFamily="34" charset="0"/>
                <a:cs typeface="Arial" panose="020B0604020202020204"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D988DF0-E25F-4B0F-A48F-D2AAC19E7BE9}"/>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ΠΡΟΒΛΗΜΑΤΑ ΙΚΑΝΟΠΟΙΗΣΗΣ ΠΕΡΙΟΡΙΣΜΩΝ</a:t>
            </a:r>
          </a:p>
        </p:txBody>
      </p:sp>
      <p:sp>
        <p:nvSpPr>
          <p:cNvPr id="45059" name="Rectangle 3">
            <a:extLst>
              <a:ext uri="{FF2B5EF4-FFF2-40B4-BE49-F238E27FC236}">
                <a16:creationId xmlns:a16="http://schemas.microsoft.com/office/drawing/2014/main" id="{B005A78D-3919-42B4-9354-12173C1EACD6}"/>
              </a:ext>
            </a:extLst>
          </p:cNvPr>
          <p:cNvSpPr>
            <a:spLocks noGrp="1" noChangeArrowheads="1"/>
          </p:cNvSpPr>
          <p:nvPr>
            <p:ph idx="1"/>
          </p:nvPr>
        </p:nvSpPr>
        <p:spPr/>
        <p:txBody>
          <a:bodyPr rtlCol="0">
            <a:normAutofit/>
          </a:bodyPr>
          <a:lstStyle/>
          <a:p>
            <a:pPr eaLnBrk="1" fontAlgn="auto" hangingPunct="1">
              <a:spcAft>
                <a:spcPts val="0"/>
              </a:spcAft>
              <a:defRPr/>
            </a:pPr>
            <a:r>
              <a:rPr lang="el-GR" sz="2400" dirty="0">
                <a:latin typeface="Arial" panose="020B0604020202020204" pitchFamily="34" charset="0"/>
                <a:cs typeface="Arial" panose="020B0604020202020204" pitchFamily="34" charset="0"/>
              </a:rPr>
              <a:t>Είναι γνωστές μερικές ιδιότητες της τελικής κατάστασης</a:t>
            </a:r>
            <a:endParaRPr lang="en-US" sz="2400" dirty="0">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eaLnBrk="1" fontAlgn="auto" hangingPunct="1">
              <a:spcAft>
                <a:spcPts val="0"/>
              </a:spcAft>
              <a:defRPr/>
            </a:pPr>
            <a:r>
              <a:rPr lang="el-GR" sz="2400" dirty="0">
                <a:latin typeface="Arial" panose="020B0604020202020204" pitchFamily="34" charset="0"/>
                <a:cs typeface="Arial" panose="020B0604020202020204" pitchFamily="34" charset="0"/>
              </a:rPr>
              <a:t>Αναζητείται ένα στιγμιότυπο της τελικής κατάστασης</a:t>
            </a:r>
            <a:endParaRPr lang="en-US" sz="2400" dirty="0">
              <a:latin typeface="Arial" panose="020B0604020202020204" pitchFamily="34" charset="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el-GR" sz="2400" dirty="0">
              <a:latin typeface="Arial" panose="020B0604020202020204" pitchFamily="34" charset="0"/>
              <a:cs typeface="Arial" panose="020B0604020202020204" pitchFamily="34" charset="0"/>
            </a:endParaRPr>
          </a:p>
          <a:p>
            <a:pPr eaLnBrk="1" fontAlgn="auto" hangingPunct="1">
              <a:spcAft>
                <a:spcPts val="0"/>
              </a:spcAft>
              <a:defRPr/>
            </a:pPr>
            <a:r>
              <a:rPr lang="el-GR" sz="2400" dirty="0">
                <a:latin typeface="Arial" panose="020B0604020202020204" pitchFamily="34" charset="0"/>
                <a:cs typeface="Arial" panose="020B0604020202020204" pitchFamily="34" charset="0"/>
              </a:rPr>
              <a:t>Παραδείγματα προβλημάτων:</a:t>
            </a:r>
          </a:p>
          <a:p>
            <a:pPr lvl="1" eaLnBrk="1" fontAlgn="auto" hangingPunct="1">
              <a:spcAft>
                <a:spcPts val="0"/>
              </a:spcAft>
              <a:defRPr/>
            </a:pPr>
            <a:r>
              <a:rPr lang="el-GR" dirty="0">
                <a:latin typeface="Arial" panose="020B0604020202020204" pitchFamily="34" charset="0"/>
                <a:cs typeface="Arial" panose="020B0604020202020204" pitchFamily="34" charset="0"/>
              </a:rPr>
              <a:t>Χρονοπρογραμματισμός ενεργειών</a:t>
            </a:r>
          </a:p>
          <a:p>
            <a:pPr lvl="1" eaLnBrk="1" fontAlgn="auto" hangingPunct="1">
              <a:spcAft>
                <a:spcPts val="0"/>
              </a:spcAft>
              <a:defRPr/>
            </a:pPr>
            <a:r>
              <a:rPr lang="el-GR" dirty="0">
                <a:latin typeface="Arial" panose="020B0604020202020204" pitchFamily="34" charset="0"/>
                <a:cs typeface="Arial" panose="020B0604020202020204" pitchFamily="34" charset="0"/>
              </a:rPr>
              <a:t>Σχεδίαση ενεργειών παραγωγής</a:t>
            </a:r>
          </a:p>
          <a:p>
            <a:pPr lvl="1" eaLnBrk="1" fontAlgn="auto" hangingPunct="1">
              <a:spcAft>
                <a:spcPts val="0"/>
              </a:spcAft>
              <a:defRPr/>
            </a:pPr>
            <a:r>
              <a:rPr lang="el-GR" dirty="0">
                <a:latin typeface="Arial" panose="020B0604020202020204" pitchFamily="34" charset="0"/>
                <a:cs typeface="Arial" panose="020B0604020202020204" pitchFamily="34" charset="0"/>
              </a:rPr>
              <a:t>Διαχείριση πόρων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041F785-681D-4431-B902-28A3DB4AA1B7}"/>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Κ-ΣΥΝΕΠΕΙΑ</a:t>
            </a:r>
          </a:p>
        </p:txBody>
      </p:sp>
      <p:sp>
        <p:nvSpPr>
          <p:cNvPr id="43011" name="Rectangle 8">
            <a:extLst>
              <a:ext uri="{FF2B5EF4-FFF2-40B4-BE49-F238E27FC236}">
                <a16:creationId xmlns:a16="http://schemas.microsoft.com/office/drawing/2014/main" id="{7FE2703A-6863-49FC-B570-96258DA2D308}"/>
              </a:ext>
            </a:extLst>
          </p:cNvPr>
          <p:cNvSpPr>
            <a:spLocks noGrp="1" noChangeArrowheads="1"/>
          </p:cNvSpPr>
          <p:nvPr>
            <p:ph idx="1"/>
          </p:nvPr>
        </p:nvSpPr>
        <p:spPr>
          <a:xfrm>
            <a:off x="1038225" y="4119563"/>
            <a:ext cx="10115550" cy="2214562"/>
          </a:xfrm>
        </p:spPr>
        <p:txBody>
          <a:bodyPr/>
          <a:lstStyle/>
          <a:p>
            <a:pPr eaLnBrk="1" hangingPunct="1">
              <a:lnSpc>
                <a:spcPct val="100000"/>
              </a:lnSpc>
            </a:pPr>
            <a:r>
              <a:rPr lang="el-GR" altLang="el-GR" sz="1800">
                <a:latin typeface="Arial" panose="020B0604020202020204" pitchFamily="34" charset="0"/>
                <a:cs typeface="Arial" panose="020B0604020202020204" pitchFamily="34" charset="0"/>
              </a:rPr>
              <a:t>Ο αλγόριθμος συνέπειας κόμβου εξασφαλίζει ότι ο γράφος είναι ισχυρά 1-συνεπής.</a:t>
            </a:r>
          </a:p>
          <a:p>
            <a:pPr eaLnBrk="1" hangingPunct="1">
              <a:lnSpc>
                <a:spcPct val="100000"/>
              </a:lnSpc>
            </a:pPr>
            <a:r>
              <a:rPr lang="el-GR" altLang="el-GR" sz="1800">
                <a:latin typeface="Arial" panose="020B0604020202020204" pitchFamily="34" charset="0"/>
                <a:cs typeface="Arial" panose="020B0604020202020204" pitchFamily="34" charset="0"/>
              </a:rPr>
              <a:t>Οι αλγόριθμοι συνέπειας τόξου εξασφαλίζουν ισχυρή 2-συνεπεία. </a:t>
            </a:r>
          </a:p>
          <a:p>
            <a:pPr eaLnBrk="1" hangingPunct="1">
              <a:lnSpc>
                <a:spcPct val="100000"/>
              </a:lnSpc>
            </a:pPr>
            <a:r>
              <a:rPr lang="el-GR" altLang="el-GR" sz="1800">
                <a:latin typeface="Arial" panose="020B0604020202020204" pitchFamily="34" charset="0"/>
                <a:cs typeface="Arial" panose="020B0604020202020204" pitchFamily="34" charset="0"/>
              </a:rPr>
              <a:t>Προφανώς σε ένα γράφο με Ν κόμβους, εάν εξασφαλισθεί ότι ο γράφος είναι ισχυρά Ν-συνεπής, τότε </a:t>
            </a:r>
          </a:p>
          <a:p>
            <a:pPr lvl="1" eaLnBrk="1" hangingPunct="1">
              <a:lnSpc>
                <a:spcPct val="100000"/>
              </a:lnSpc>
            </a:pPr>
            <a:r>
              <a:rPr lang="el-GR" altLang="el-GR" sz="1800">
                <a:latin typeface="Arial" panose="020B0604020202020204" pitchFamily="34" charset="0"/>
                <a:cs typeface="Arial" panose="020B0604020202020204" pitchFamily="34" charset="0"/>
              </a:rPr>
              <a:t>Μπορεί να βρεθεί λύση χωρίς αναζήτηση. </a:t>
            </a:r>
          </a:p>
          <a:p>
            <a:pPr lvl="1" eaLnBrk="1" hangingPunct="1">
              <a:lnSpc>
                <a:spcPct val="100000"/>
              </a:lnSpc>
            </a:pPr>
            <a:r>
              <a:rPr lang="el-GR" altLang="el-GR" sz="1800">
                <a:latin typeface="Arial" panose="020B0604020202020204" pitchFamily="34" charset="0"/>
                <a:cs typeface="Arial" panose="020B0604020202020204" pitchFamily="34" charset="0"/>
              </a:rPr>
              <a:t>Όμως σε προβλήματα με Κ&gt;2 το υπολογιστικό κόστος εφαρμογής είναι υψηλό, οπότε προτιμάται ο συνδυασμός με κλασσικό αλγόριθμο αναζήτησης.</a:t>
            </a:r>
          </a:p>
        </p:txBody>
      </p:sp>
      <p:sp>
        <p:nvSpPr>
          <p:cNvPr id="2" name="Text Box 4">
            <a:extLst>
              <a:ext uri="{FF2B5EF4-FFF2-40B4-BE49-F238E27FC236}">
                <a16:creationId xmlns:a16="http://schemas.microsoft.com/office/drawing/2014/main" id="{2E249055-0ABD-4CFE-88CC-BF443DA10136}"/>
              </a:ext>
            </a:extLst>
          </p:cNvPr>
          <p:cNvSpPr txBox="1">
            <a:spLocks noChangeArrowheads="1"/>
          </p:cNvSpPr>
          <p:nvPr/>
        </p:nvSpPr>
        <p:spPr bwMode="auto">
          <a:xfrm>
            <a:off x="1038225" y="3073400"/>
            <a:ext cx="10115550" cy="831850"/>
          </a:xfrm>
          <a:prstGeom prst="rect">
            <a:avLst/>
          </a:prstGeom>
          <a:solidFill>
            <a:schemeClr val="accent4">
              <a:lumMod val="60000"/>
              <a:lumOff val="40000"/>
            </a:schemeClr>
          </a:solidFill>
          <a:ln w="9525">
            <a:solidFill>
              <a:srgbClr val="CCFF33"/>
            </a:solidFill>
            <a:miter lim="800000"/>
            <a:headEnd/>
            <a:tailEnd/>
          </a:ln>
        </p:spPr>
        <p:txBody>
          <a:bodyPr>
            <a:spAutoFit/>
          </a:bodyPr>
          <a:lstStyle>
            <a:lvl1pPr>
              <a:spcBef>
                <a:spcPct val="20000"/>
              </a:spcBef>
              <a:buClr>
                <a:schemeClr val="tx2"/>
              </a:buClr>
              <a:buSzPct val="60000"/>
              <a:buFont typeface="Wingdings" panose="05000000000000000000" pitchFamily="2" charset="2"/>
              <a:buChar char="u"/>
              <a:defRPr sz="3200">
                <a:solidFill>
                  <a:schemeClr val="tx1"/>
                </a:solidFill>
                <a:latin typeface="Arial Narrow" panose="020B0606020202030204" pitchFamily="34" charset="0"/>
              </a:defRPr>
            </a:lvl1pPr>
            <a:lvl2pPr marL="742950" indent="-285750">
              <a:spcBef>
                <a:spcPct val="20000"/>
              </a:spcBef>
              <a:buClr>
                <a:schemeClr val="tx1"/>
              </a:buClr>
              <a:buChar char="•"/>
              <a:defRPr sz="2800">
                <a:solidFill>
                  <a:schemeClr val="tx1"/>
                </a:solidFill>
                <a:latin typeface="Arial Narrow" panose="020B0606020202030204" pitchFamily="34" charset="0"/>
              </a:defRPr>
            </a:lvl2pPr>
            <a:lvl3pPr marL="1143000" indent="-228600">
              <a:spcBef>
                <a:spcPct val="20000"/>
              </a:spcBef>
              <a:buClr>
                <a:schemeClr val="hlink"/>
              </a:buClr>
              <a:buSzPct val="60000"/>
              <a:buFont typeface="Wingdings" panose="05000000000000000000" pitchFamily="2" charset="2"/>
              <a:buChar char="u"/>
              <a:defRPr sz="2400">
                <a:solidFill>
                  <a:schemeClr val="tx1"/>
                </a:solidFill>
                <a:latin typeface="Arial Narrow" panose="020B0606020202030204" pitchFamily="34" charset="0"/>
              </a:defRPr>
            </a:lvl3pPr>
            <a:lvl4pPr marL="1600200" indent="-228600">
              <a:spcBef>
                <a:spcPct val="20000"/>
              </a:spcBef>
              <a:buClr>
                <a:schemeClr val="tx1"/>
              </a:buClr>
              <a:buChar char="•"/>
              <a:defRPr sz="2000">
                <a:solidFill>
                  <a:schemeClr val="tx1"/>
                </a:solidFill>
                <a:latin typeface="Arial Narrow" panose="020B0606020202030204" pitchFamily="34" charset="0"/>
              </a:defRPr>
            </a:lvl4pPr>
            <a:lvl5pPr marL="2057400" indent="-228600">
              <a:spcBef>
                <a:spcPct val="20000"/>
              </a:spcBef>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u"/>
              <a:defRPr sz="2000">
                <a:solidFill>
                  <a:schemeClr val="tx1"/>
                </a:solidFill>
                <a:latin typeface="Arial Narrow" panose="020B0606020202030204" pitchFamily="34" charset="0"/>
              </a:defRPr>
            </a:lvl9pPr>
          </a:lstStyle>
          <a:p>
            <a:pPr eaLnBrk="1" fontAlgn="auto" hangingPunct="1">
              <a:spcBef>
                <a:spcPct val="50000"/>
              </a:spcBef>
              <a:spcAft>
                <a:spcPts val="0"/>
              </a:spcAft>
              <a:buClrTx/>
              <a:buSzTx/>
              <a:buFontTx/>
              <a:buNone/>
              <a:defRPr/>
            </a:pPr>
            <a:r>
              <a:rPr lang="el-GR" altLang="en-US" sz="2400"/>
              <a:t>Ένας γράφος είναι ισχυρά Κ-συνεπής (strongly K- consistent) εάν για κάθε L </a:t>
            </a:r>
            <a:r>
              <a:rPr lang="el-GR" altLang="en-US" sz="2400">
                <a:sym typeface="Symbol" panose="05050102010706020507" pitchFamily="18" charset="2"/>
              </a:rPr>
              <a:t></a:t>
            </a:r>
            <a:r>
              <a:rPr lang="el-GR" altLang="en-US" sz="2400"/>
              <a:t> K, είναι L-συνεπής. </a:t>
            </a:r>
          </a:p>
        </p:txBody>
      </p:sp>
      <p:sp>
        <p:nvSpPr>
          <p:cNvPr id="65543" name="Text Box 7">
            <a:extLst>
              <a:ext uri="{FF2B5EF4-FFF2-40B4-BE49-F238E27FC236}">
                <a16:creationId xmlns:a16="http://schemas.microsoft.com/office/drawing/2014/main" id="{EDD08FE7-055F-47CD-9A43-A3F107B78677}"/>
              </a:ext>
            </a:extLst>
          </p:cNvPr>
          <p:cNvSpPr txBox="1">
            <a:spLocks noChangeArrowheads="1"/>
          </p:cNvSpPr>
          <p:nvPr/>
        </p:nvSpPr>
        <p:spPr bwMode="auto">
          <a:xfrm>
            <a:off x="1038225" y="1531938"/>
            <a:ext cx="10115550" cy="1420812"/>
          </a:xfrm>
          <a:prstGeom prst="rect">
            <a:avLst/>
          </a:prstGeom>
          <a:solidFill>
            <a:schemeClr val="accent4">
              <a:lumMod val="60000"/>
              <a:lumOff val="40000"/>
            </a:schemeClr>
          </a:solidFill>
          <a:ln w="9525">
            <a:solidFill>
              <a:srgbClr val="CCFF33"/>
            </a:solidFill>
            <a:miter lim="800000"/>
            <a:headEnd/>
            <a:tailEnd/>
          </a:ln>
          <a:effectLst/>
        </p:spPr>
        <p:txBody>
          <a:bodyPr>
            <a:spAutoFit/>
          </a:bodyPr>
          <a:lstStyle/>
          <a:p>
            <a:pPr algn="just" eaLnBrk="1" fontAlgn="auto" hangingPunct="1">
              <a:lnSpc>
                <a:spcPct val="90000"/>
              </a:lnSpc>
              <a:spcBef>
                <a:spcPct val="20000"/>
              </a:spcBef>
              <a:spcAft>
                <a:spcPts val="0"/>
              </a:spcAft>
              <a:buClr>
                <a:schemeClr val="tx2"/>
              </a:buClr>
              <a:buSzPct val="60000"/>
              <a:buFont typeface="Wingdings" pitchFamily="2" charset="2"/>
              <a:buNone/>
              <a:defRPr/>
            </a:pPr>
            <a:r>
              <a:rPr lang="el-GR" sz="2400" dirty="0">
                <a:latin typeface="Arial" panose="020B0604020202020204" pitchFamily="34" charset="0"/>
                <a:cs typeface="Arial" panose="020B0604020202020204" pitchFamily="34" charset="0"/>
              </a:rPr>
              <a:t>Ένας </a:t>
            </a:r>
            <a:r>
              <a:rPr lang="el-GR" sz="2400" dirty="0" err="1">
                <a:latin typeface="Arial" panose="020B0604020202020204" pitchFamily="34" charset="0"/>
                <a:cs typeface="Arial" panose="020B0604020202020204" pitchFamily="34" charset="0"/>
              </a:rPr>
              <a:t>γράφος</a:t>
            </a:r>
            <a:r>
              <a:rPr lang="el-GR" sz="2400" dirty="0">
                <a:latin typeface="Arial" panose="020B0604020202020204" pitchFamily="34" charset="0"/>
                <a:cs typeface="Arial" panose="020B0604020202020204" pitchFamily="34" charset="0"/>
              </a:rPr>
              <a:t> περιορισμών είναι Κ-συνεπής (K-</a:t>
            </a:r>
            <a:r>
              <a:rPr lang="el-GR" sz="2400" dirty="0" err="1">
                <a:latin typeface="Arial" panose="020B0604020202020204" pitchFamily="34" charset="0"/>
                <a:cs typeface="Arial" panose="020B0604020202020204" pitchFamily="34" charset="0"/>
              </a:rPr>
              <a:t>consistent</a:t>
            </a:r>
            <a:r>
              <a:rPr lang="el-GR" sz="2400" dirty="0">
                <a:latin typeface="Arial" panose="020B0604020202020204" pitchFamily="34" charset="0"/>
                <a:cs typeface="Arial" panose="020B0604020202020204" pitchFamily="34" charset="0"/>
              </a:rPr>
              <a:t>) εάν για κάθε Κ-1 μεταβλητές που ικανοποιούν τους περιορισμούς υπάρχει μια μεταβλητή Κ με τέτοιο πεδίο ώστε να ικανοποιούνται ταυτόχρονα όλοι οι περιορισμοί που συνδέουν τις Κ μεταβλητές.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410CAB1-8E26-439B-9EB9-454951306BB9}"/>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ΣΥΝΔΥΑΣΜΟΣ ΑΛΓΟΡΙΘΜΩΝ ΣΥΝΕΠΕΙΑΣ ΚΑΙ ΚΛΑΣΣΙΚΗΣ ΑΝΑΖΗΤΗΣΗΣ</a:t>
            </a:r>
            <a:r>
              <a:rPr lang="en-US" altLang="el-GR" sz="3200" b="1">
                <a:latin typeface="Arial" panose="020B0604020202020204" pitchFamily="34" charset="0"/>
                <a:cs typeface="Arial" panose="020B0604020202020204" pitchFamily="34" charset="0"/>
              </a:rPr>
              <a:t> (1)</a:t>
            </a:r>
            <a:endParaRPr lang="el-GR" altLang="el-GR" sz="3200" b="1">
              <a:latin typeface="Arial" panose="020B0604020202020204" pitchFamily="34" charset="0"/>
              <a:cs typeface="Arial" panose="020B0604020202020204" pitchFamily="34" charset="0"/>
            </a:endParaRPr>
          </a:p>
        </p:txBody>
      </p:sp>
      <p:sp>
        <p:nvSpPr>
          <p:cNvPr id="45059" name="Rectangle 3">
            <a:extLst>
              <a:ext uri="{FF2B5EF4-FFF2-40B4-BE49-F238E27FC236}">
                <a16:creationId xmlns:a16="http://schemas.microsoft.com/office/drawing/2014/main" id="{EAB69610-AE16-4411-8D19-65ACAD31BE58}"/>
              </a:ext>
            </a:extLst>
          </p:cNvPr>
          <p:cNvSpPr>
            <a:spLocks noGrp="1" noChangeArrowheads="1"/>
          </p:cNvSpPr>
          <p:nvPr>
            <p:ph idx="1"/>
          </p:nvPr>
        </p:nvSpPr>
        <p:spPr>
          <a:xfrm>
            <a:off x="971550" y="1600200"/>
            <a:ext cx="10293350" cy="1973263"/>
          </a:xfrm>
        </p:spPr>
        <p:txBody>
          <a:bodyPr/>
          <a:lstStyle/>
          <a:p>
            <a:pPr eaLnBrk="1" hangingPunct="1">
              <a:lnSpc>
                <a:spcPct val="80000"/>
              </a:lnSpc>
            </a:pPr>
            <a:r>
              <a:rPr lang="el-GR" altLang="el-GR" sz="2400">
                <a:latin typeface="Arial" panose="020B0604020202020204" pitchFamily="34" charset="0"/>
                <a:cs typeface="Arial" panose="020B0604020202020204" pitchFamily="34" charset="0"/>
              </a:rPr>
              <a:t>Ο συνδυασμός αλγορίθμων συνέπειας και αναζήτησης στηρίζεται στη συμπληρωματικότητά τους:</a:t>
            </a:r>
          </a:p>
          <a:p>
            <a:pPr lvl="1" eaLnBrk="1" hangingPunct="1">
              <a:lnSpc>
                <a:spcPct val="80000"/>
              </a:lnSpc>
            </a:pPr>
            <a:r>
              <a:rPr lang="el-GR" altLang="el-GR">
                <a:latin typeface="Arial" panose="020B0604020202020204" pitchFamily="34" charset="0"/>
                <a:cs typeface="Arial" panose="020B0604020202020204" pitchFamily="34" charset="0"/>
              </a:rPr>
              <a:t>Αλγόριθμοι συνέπειας: μη-πλήρεις αλλά αποδοτικοί</a:t>
            </a:r>
          </a:p>
          <a:p>
            <a:pPr lvl="1" eaLnBrk="1" hangingPunct="1">
              <a:lnSpc>
                <a:spcPct val="80000"/>
              </a:lnSpc>
            </a:pPr>
            <a:r>
              <a:rPr lang="el-GR" altLang="el-GR">
                <a:latin typeface="Arial" panose="020B0604020202020204" pitchFamily="34" charset="0"/>
                <a:cs typeface="Arial" panose="020B0604020202020204" pitchFamily="34" charset="0"/>
              </a:rPr>
              <a:t>Κλασικοί αλγόριθμοι αναζήτησης: πλήρεις αλλά μη-αποδοτικοί </a:t>
            </a:r>
          </a:p>
          <a:p>
            <a:pPr eaLnBrk="1" hangingPunct="1">
              <a:lnSpc>
                <a:spcPct val="80000"/>
              </a:lnSpc>
            </a:pPr>
            <a:r>
              <a:rPr lang="el-GR" altLang="el-GR" sz="2400">
                <a:latin typeface="Arial" panose="020B0604020202020204" pitchFamily="34" charset="0"/>
                <a:cs typeface="Arial" panose="020B0604020202020204" pitchFamily="34" charset="0"/>
              </a:rPr>
              <a:t>Βασική ιδέα : </a:t>
            </a:r>
          </a:p>
        </p:txBody>
      </p:sp>
      <p:sp>
        <p:nvSpPr>
          <p:cNvPr id="66564" name="Text Box 4">
            <a:extLst>
              <a:ext uri="{FF2B5EF4-FFF2-40B4-BE49-F238E27FC236}">
                <a16:creationId xmlns:a16="http://schemas.microsoft.com/office/drawing/2014/main" id="{CA30FEC5-B6BA-4E03-9C91-80B88D53BCBF}"/>
              </a:ext>
            </a:extLst>
          </p:cNvPr>
          <p:cNvSpPr txBox="1">
            <a:spLocks noChangeArrowheads="1"/>
          </p:cNvSpPr>
          <p:nvPr/>
        </p:nvSpPr>
        <p:spPr bwMode="auto">
          <a:xfrm>
            <a:off x="1244600" y="3457575"/>
            <a:ext cx="9605963" cy="771525"/>
          </a:xfrm>
          <a:prstGeom prst="rect">
            <a:avLst/>
          </a:prstGeom>
          <a:solidFill>
            <a:schemeClr val="accent4">
              <a:lumMod val="60000"/>
              <a:lumOff val="40000"/>
            </a:schemeClr>
          </a:solidFill>
          <a:ln w="9525">
            <a:solidFill>
              <a:srgbClr val="CCFF33"/>
            </a:solidFill>
            <a:miter lim="800000"/>
            <a:headEnd/>
            <a:tailEnd/>
          </a:ln>
          <a:effectLst/>
        </p:spPr>
        <p:txBody>
          <a:bodyPr>
            <a:spAutoFit/>
          </a:bodyPr>
          <a:lstStyle/>
          <a:p>
            <a:pPr algn="just" eaLnBrk="1" fontAlgn="auto" hangingPunct="1">
              <a:spcBef>
                <a:spcPct val="50000"/>
              </a:spcBef>
              <a:spcAft>
                <a:spcPts val="0"/>
              </a:spcAft>
              <a:defRPr/>
            </a:pPr>
            <a:r>
              <a:rPr lang="el-GR" sz="2200" dirty="0">
                <a:latin typeface="Arial" panose="020B0604020202020204" pitchFamily="34" charset="0"/>
                <a:cs typeface="Arial" panose="020B0604020202020204" pitchFamily="34" charset="0"/>
              </a:rPr>
              <a:t>Μείωση του χώρου αναζήτησης με την χρήση ενός αλγορίθμου συνέπειας πριν από κάθε βήμα ανάθεσης τιμών (</a:t>
            </a:r>
            <a:r>
              <a:rPr lang="en-US" sz="2200" dirty="0">
                <a:latin typeface="Arial" panose="020B0604020202020204" pitchFamily="34" charset="0"/>
                <a:cs typeface="Arial" panose="020B0604020202020204" pitchFamily="34" charset="0"/>
              </a:rPr>
              <a:t>a priori pruning</a:t>
            </a:r>
            <a:r>
              <a:rPr lang="el-GR" sz="2200" dirty="0">
                <a:latin typeface="Arial" panose="020B0604020202020204" pitchFamily="34" charset="0"/>
                <a:cs typeface="Arial" panose="020B0604020202020204" pitchFamily="34" charset="0"/>
              </a:rPr>
              <a:t>).</a:t>
            </a:r>
          </a:p>
        </p:txBody>
      </p:sp>
      <p:sp>
        <p:nvSpPr>
          <p:cNvPr id="45061" name="Rectangle 5">
            <a:extLst>
              <a:ext uri="{FF2B5EF4-FFF2-40B4-BE49-F238E27FC236}">
                <a16:creationId xmlns:a16="http://schemas.microsoft.com/office/drawing/2014/main" id="{079489F4-EA80-4020-81A2-0689398965A9}"/>
              </a:ext>
            </a:extLst>
          </p:cNvPr>
          <p:cNvSpPr>
            <a:spLocks noChangeArrowheads="1"/>
          </p:cNvSpPr>
          <p:nvPr/>
        </p:nvSpPr>
        <p:spPr bwMode="auto">
          <a:xfrm>
            <a:off x="1244600" y="4467225"/>
            <a:ext cx="9605963"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20000"/>
              </a:spcBef>
              <a:buClr>
                <a:schemeClr val="tx2"/>
              </a:buClr>
              <a:buSzPct val="60000"/>
              <a:buFontTx/>
              <a:buNone/>
            </a:pPr>
            <a:r>
              <a:rPr lang="el-GR" altLang="el-GR" sz="2000">
                <a:latin typeface="Arial" panose="020B0604020202020204" pitchFamily="34" charset="0"/>
                <a:cs typeface="Arial" panose="020B0604020202020204" pitchFamily="34" charset="0"/>
              </a:rPr>
              <a:t>Υπάρχουν </a:t>
            </a:r>
            <a:r>
              <a:rPr lang="el-GR" altLang="el-GR" sz="2000" b="1">
                <a:latin typeface="Arial" panose="020B0604020202020204" pitchFamily="34" charset="0"/>
                <a:cs typeface="Arial" panose="020B0604020202020204" pitchFamily="34" charset="0"/>
              </a:rPr>
              <a:t>τρεις βασικοί τρόποι συνδυασμού</a:t>
            </a:r>
            <a:r>
              <a:rPr lang="el-GR" altLang="el-GR" sz="2000">
                <a:latin typeface="Arial" panose="020B0604020202020204" pitchFamily="34" charset="0"/>
                <a:cs typeface="Arial" panose="020B0604020202020204" pitchFamily="34" charset="0"/>
              </a:rPr>
              <a:t>, που </a:t>
            </a:r>
          </a:p>
          <a:p>
            <a:pPr lvl="1" eaLnBrk="1" hangingPunct="1">
              <a:lnSpc>
                <a:spcPct val="100000"/>
              </a:lnSpc>
              <a:spcBef>
                <a:spcPct val="20000"/>
              </a:spcBef>
              <a:buClr>
                <a:schemeClr val="tx1"/>
              </a:buClr>
              <a:buFontTx/>
              <a:buChar char="•"/>
            </a:pPr>
            <a:r>
              <a:rPr lang="el-GR" altLang="el-GR" sz="2000">
                <a:latin typeface="Arial" panose="020B0604020202020204" pitchFamily="34" charset="0"/>
                <a:cs typeface="Arial" panose="020B0604020202020204" pitchFamily="34" charset="0"/>
              </a:rPr>
              <a:t>έχουν κοινό το ότι εφαρμόζεται ένας αλγόριθμος συνέπειας πριν την εκκίνηση της διαδικασίας αναζήτησης</a:t>
            </a:r>
            <a:r>
              <a:rPr lang="en-US" altLang="el-GR" sz="2000">
                <a:latin typeface="Arial" panose="020B0604020202020204" pitchFamily="34" charset="0"/>
                <a:cs typeface="Arial" panose="020B0604020202020204" pitchFamily="34" charset="0"/>
              </a:rPr>
              <a:t>,</a:t>
            </a:r>
            <a:r>
              <a:rPr lang="el-GR" altLang="el-GR" sz="2000">
                <a:latin typeface="Arial" panose="020B0604020202020204" pitchFamily="34" charset="0"/>
                <a:cs typeface="Arial" panose="020B0604020202020204" pitchFamily="34" charset="0"/>
              </a:rPr>
              <a:t> </a:t>
            </a:r>
            <a:endParaRPr lang="en-US" altLang="el-GR" sz="2000">
              <a:latin typeface="Arial" panose="020B0604020202020204" pitchFamily="34" charset="0"/>
              <a:cs typeface="Arial" panose="020B0604020202020204" pitchFamily="34" charset="0"/>
            </a:endParaRPr>
          </a:p>
          <a:p>
            <a:pPr lvl="1" eaLnBrk="1" hangingPunct="1">
              <a:lnSpc>
                <a:spcPct val="100000"/>
              </a:lnSpc>
              <a:spcBef>
                <a:spcPct val="20000"/>
              </a:spcBef>
              <a:buClr>
                <a:schemeClr val="tx1"/>
              </a:buClr>
              <a:buFontTx/>
              <a:buChar char="•"/>
            </a:pPr>
            <a:r>
              <a:rPr lang="el-GR" altLang="el-GR" sz="2000">
                <a:latin typeface="Arial" panose="020B0604020202020204" pitchFamily="34" charset="0"/>
                <a:cs typeface="Arial" panose="020B0604020202020204" pitchFamily="34" charset="0"/>
              </a:rPr>
              <a:t>διαφέρουν στο βαθμό ελέγχου των πεδίων των μεταβλητών σε κάθε βήμα</a:t>
            </a:r>
            <a:r>
              <a:rPr lang="en-US" altLang="el-GR" sz="2000">
                <a:latin typeface="Arial" panose="020B0604020202020204" pitchFamily="34" charset="0"/>
                <a:cs typeface="Arial" panose="020B0604020202020204" pitchFamily="34" charset="0"/>
              </a:rPr>
              <a:t>, </a:t>
            </a:r>
            <a:r>
              <a:rPr lang="el-GR" altLang="el-GR" sz="2000">
                <a:latin typeface="Arial" panose="020B0604020202020204" pitchFamily="34" charset="0"/>
                <a:cs typeface="Arial" panose="020B0604020202020204" pitchFamily="34" charset="0"/>
              </a:rPr>
              <a:t>δηλ. στον τρόπο διάδοσης των περιορισμών.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8F26A17-3789-409E-8FA9-5B020FCF98D4}"/>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ΣΥΝΔΥΑΣΜΟΣ ΑΛΓΟΡΙΘΜΩΝ ΣΥΝΕΠΕΙΑΣ ΚΑΙ ΚΛΑΣΣΙΚΗΣ ΑΝΑΖΗΤΗΣΗΣ</a:t>
            </a:r>
            <a:r>
              <a:rPr lang="en-US" altLang="el-GR" sz="3200" b="1">
                <a:latin typeface="Arial" panose="020B0604020202020204" pitchFamily="34" charset="0"/>
                <a:cs typeface="Arial" panose="020B0604020202020204" pitchFamily="34" charset="0"/>
              </a:rPr>
              <a:t> (2)</a:t>
            </a:r>
            <a:endParaRPr lang="el-GR" altLang="el-GR" sz="3200" b="1">
              <a:latin typeface="Arial" panose="020B0604020202020204" pitchFamily="34" charset="0"/>
              <a:cs typeface="Arial" panose="020B0604020202020204" pitchFamily="34" charset="0"/>
            </a:endParaRPr>
          </a:p>
        </p:txBody>
      </p:sp>
      <p:sp>
        <p:nvSpPr>
          <p:cNvPr id="67587" name="Rectangle 3">
            <a:extLst>
              <a:ext uri="{FF2B5EF4-FFF2-40B4-BE49-F238E27FC236}">
                <a16:creationId xmlns:a16="http://schemas.microsoft.com/office/drawing/2014/main" id="{15DE5104-165E-4C40-94D9-FB535C6FA8AC}"/>
              </a:ext>
            </a:extLst>
          </p:cNvPr>
          <p:cNvSpPr>
            <a:spLocks noGrp="1" noChangeArrowheads="1"/>
          </p:cNvSpPr>
          <p:nvPr>
            <p:ph idx="1"/>
          </p:nvPr>
        </p:nvSpPr>
        <p:spPr>
          <a:xfrm>
            <a:off x="971550" y="1600200"/>
            <a:ext cx="10382250" cy="4916488"/>
          </a:xfrm>
        </p:spPr>
        <p:txBody>
          <a:bodyPr rtlCol="0">
            <a:normAutofit fontScale="92500" lnSpcReduction="10000"/>
          </a:bodyPr>
          <a:lstStyle/>
          <a:p>
            <a:pPr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Ο </a:t>
            </a:r>
            <a:r>
              <a:rPr lang="el-GR" sz="2000" i="1" dirty="0">
                <a:latin typeface="Arial" panose="020B0604020202020204" pitchFamily="34" charset="0"/>
                <a:cs typeface="Arial" panose="020B0604020202020204" pitchFamily="34" charset="0"/>
              </a:rPr>
              <a:t>προοπτικός έλεγχος</a:t>
            </a:r>
            <a:r>
              <a:rPr lang="el-GR"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F</a:t>
            </a:r>
            <a:r>
              <a:rPr lang="el-GR" sz="2000" i="1" dirty="0" err="1">
                <a:latin typeface="Arial" panose="020B0604020202020204" pitchFamily="34" charset="0"/>
                <a:cs typeface="Arial" panose="020B0604020202020204" pitchFamily="34" charset="0"/>
              </a:rPr>
              <a:t>orward</a:t>
            </a:r>
            <a:r>
              <a:rPr lang="el-GR" sz="2000" i="1"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checking</a:t>
            </a:r>
            <a:r>
              <a:rPr lang="el-GR" sz="2000" dirty="0">
                <a:latin typeface="Arial" panose="020B0604020202020204" pitchFamily="34" charset="0"/>
                <a:cs typeface="Arial" panose="020B0604020202020204" pitchFamily="34" charset="0"/>
              </a:rPr>
              <a:t>) </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Απαλείφει τιμές από τα πεδία των μη-δεσμευμένων μεταβλητών που συνδέονται άμεσα με περιορισμούς με την μεταβλητή στην οποία μόλις ανατέθηκε τιμή. </a:t>
            </a:r>
          </a:p>
          <a:p>
            <a:pPr lvl="1" eaLnBrk="1" fontAlgn="auto" hangingPunct="1">
              <a:lnSpc>
                <a:spcPct val="100000"/>
              </a:lnSpc>
              <a:spcAft>
                <a:spcPts val="0"/>
              </a:spcAft>
              <a:defRPr/>
            </a:pPr>
            <a:r>
              <a:rPr lang="el-GR" sz="2000" dirty="0">
                <a:solidFill>
                  <a:schemeClr val="accent2">
                    <a:lumMod val="75000"/>
                  </a:schemeClr>
                </a:solidFill>
                <a:latin typeface="Arial" panose="020B0604020202020204" pitchFamily="34" charset="0"/>
                <a:cs typeface="Arial" panose="020B0604020202020204" pitchFamily="34" charset="0"/>
              </a:rPr>
              <a:t>Παραμένει μεγάλος αριθμός ασυνεπών τιμών στα πεδία</a:t>
            </a:r>
            <a:r>
              <a:rPr lang="en-US" sz="2000" dirty="0">
                <a:solidFill>
                  <a:schemeClr val="accent2">
                    <a:lumMod val="75000"/>
                  </a:schemeClr>
                </a:solidFill>
                <a:latin typeface="Arial" panose="020B0604020202020204" pitchFamily="34" charset="0"/>
                <a:cs typeface="Arial" panose="020B0604020202020204" pitchFamily="34" charset="0"/>
              </a:rPr>
              <a:t>.</a:t>
            </a:r>
            <a:r>
              <a:rPr lang="el-GR" sz="2000" dirty="0">
                <a:solidFill>
                  <a:schemeClr val="accent2">
                    <a:lumMod val="75000"/>
                  </a:schemeClr>
                </a:solidFill>
                <a:latin typeface="Arial" panose="020B0604020202020204" pitchFamily="34" charset="0"/>
                <a:cs typeface="Arial" panose="020B0604020202020204" pitchFamily="34" charset="0"/>
              </a:rPr>
              <a:t> </a:t>
            </a:r>
          </a:p>
          <a:p>
            <a:pPr lvl="1" eaLnBrk="1" fontAlgn="auto" hangingPunct="1">
              <a:lnSpc>
                <a:spcPct val="100000"/>
              </a:lnSpc>
              <a:spcAft>
                <a:spcPts val="0"/>
              </a:spcAft>
              <a:defRPr/>
            </a:pPr>
            <a:r>
              <a:rPr lang="el-GR" sz="2000" dirty="0">
                <a:solidFill>
                  <a:schemeClr val="accent2">
                    <a:lumMod val="75000"/>
                  </a:schemeClr>
                </a:solidFill>
                <a:latin typeface="Arial" panose="020B0604020202020204" pitchFamily="34" charset="0"/>
                <a:cs typeface="Arial" panose="020B0604020202020204" pitchFamily="34" charset="0"/>
              </a:rPr>
              <a:t>Χαμηλό υπολογιστικό κόστος κάθε βήματος.</a:t>
            </a:r>
          </a:p>
          <a:p>
            <a:pPr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Ο αλγόριθμος </a:t>
            </a:r>
            <a:r>
              <a:rPr lang="el-GR" sz="2000" i="1" dirty="0">
                <a:latin typeface="Arial" panose="020B0604020202020204" pitchFamily="34" charset="0"/>
                <a:cs typeface="Arial" panose="020B0604020202020204" pitchFamily="34" charset="0"/>
              </a:rPr>
              <a:t>έγκαιρης μερικής εξέτασης</a:t>
            </a:r>
            <a:r>
              <a:rPr lang="el-GR" sz="2000"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Partial</a:t>
            </a:r>
            <a:r>
              <a:rPr lang="el-GR" sz="2000" i="1"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Look</a:t>
            </a:r>
            <a:r>
              <a:rPr lang="el-GR" sz="2000" i="1"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Αhead</a:t>
            </a:r>
            <a:r>
              <a:rPr lang="el-GR" sz="2000" dirty="0">
                <a:latin typeface="Arial" panose="020B0604020202020204" pitchFamily="34" charset="0"/>
                <a:cs typeface="Arial" panose="020B0604020202020204" pitchFamily="34" charset="0"/>
              </a:rPr>
              <a:t>)</a:t>
            </a:r>
          </a:p>
          <a:p>
            <a:pPr lvl="1" eaLnBrk="1" fontAlgn="auto" hangingPunct="1">
              <a:lnSpc>
                <a:spcPct val="100000"/>
              </a:lnSpc>
              <a:spcAft>
                <a:spcPts val="0"/>
              </a:spcAft>
              <a:defRPr/>
            </a:pPr>
            <a:r>
              <a:rPr lang="el-GR" sz="2000" dirty="0" err="1">
                <a:latin typeface="Arial" panose="020B0604020202020204" pitchFamily="34" charset="0"/>
                <a:cs typeface="Arial" panose="020B0604020202020204" pitchFamily="34" charset="0"/>
              </a:rPr>
              <a:t>Κατευθυντική</a:t>
            </a:r>
            <a:r>
              <a:rPr lang="el-GR" sz="2000" dirty="0">
                <a:latin typeface="Arial" panose="020B0604020202020204" pitchFamily="34" charset="0"/>
                <a:cs typeface="Arial" panose="020B0604020202020204" pitchFamily="34" charset="0"/>
              </a:rPr>
              <a:t> συνέπεια (</a:t>
            </a:r>
            <a:r>
              <a:rPr lang="en-US" sz="2000" dirty="0">
                <a:latin typeface="Arial" panose="020B0604020202020204" pitchFamily="34" charset="0"/>
                <a:cs typeface="Arial" panose="020B0604020202020204" pitchFamily="34" charset="0"/>
              </a:rPr>
              <a:t>directional consistency</a:t>
            </a:r>
            <a:r>
              <a:rPr lang="el-GR" sz="2000" dirty="0">
                <a:latin typeface="Arial" panose="020B0604020202020204" pitchFamily="34" charset="0"/>
                <a:cs typeface="Arial" panose="020B0604020202020204" pitchFamily="34" charset="0"/>
              </a:rPr>
              <a:t>) σε κάθε βήμα (εξετάζει όλα τα πεδία τιμών των μη-δεσμευμένων μεταβλητών με προκαθορισμένη σειρά, ελέγχοντας τους περιορισμούς μία μόνο φορά).</a:t>
            </a:r>
          </a:p>
          <a:p>
            <a:pPr lvl="1" eaLnBrk="1" fontAlgn="auto" hangingPunct="1">
              <a:lnSpc>
                <a:spcPct val="100000"/>
              </a:lnSpc>
              <a:spcAft>
                <a:spcPts val="0"/>
              </a:spcAft>
              <a:defRPr/>
            </a:pPr>
            <a:r>
              <a:rPr lang="el-GR" sz="2000" dirty="0">
                <a:solidFill>
                  <a:schemeClr val="accent2">
                    <a:lumMod val="75000"/>
                  </a:schemeClr>
                </a:solidFill>
                <a:latin typeface="Arial" panose="020B0604020202020204" pitchFamily="34" charset="0"/>
                <a:cs typeface="Arial" panose="020B0604020202020204" pitchFamily="34" charset="0"/>
              </a:rPr>
              <a:t>Παραμένουν στα πεδία των μεταβλητών μη συνεπείς τιμές. </a:t>
            </a:r>
          </a:p>
          <a:p>
            <a:pPr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Ο αλγόριθμος </a:t>
            </a:r>
            <a:r>
              <a:rPr lang="el-GR" sz="2000" i="1" dirty="0">
                <a:latin typeface="Arial" panose="020B0604020202020204" pitchFamily="34" charset="0"/>
                <a:cs typeface="Arial" panose="020B0604020202020204" pitchFamily="34" charset="0"/>
              </a:rPr>
              <a:t>έγκαιρης πλήρους εξέτασης</a:t>
            </a:r>
            <a:r>
              <a:rPr lang="el-GR" sz="2000"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Full</a:t>
            </a:r>
            <a:r>
              <a:rPr lang="el-GR" sz="2000" i="1"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Look</a:t>
            </a:r>
            <a:r>
              <a:rPr lang="el-GR" sz="2000" i="1" dirty="0">
                <a:latin typeface="Arial" panose="020B0604020202020204" pitchFamily="34" charset="0"/>
                <a:cs typeface="Arial" panose="020B0604020202020204" pitchFamily="34" charset="0"/>
              </a:rPr>
              <a:t> </a:t>
            </a:r>
            <a:r>
              <a:rPr lang="el-GR" sz="2000" i="1" dirty="0" err="1">
                <a:latin typeface="Arial" panose="020B0604020202020204" pitchFamily="34" charset="0"/>
                <a:cs typeface="Arial" panose="020B0604020202020204" pitchFamily="34" charset="0"/>
              </a:rPr>
              <a:t>Ahead</a:t>
            </a:r>
            <a:r>
              <a:rPr lang="el-GR" sz="2000" dirty="0">
                <a:latin typeface="Arial" panose="020B0604020202020204" pitchFamily="34" charset="0"/>
                <a:cs typeface="Arial" panose="020B0604020202020204" pitchFamily="34" charset="0"/>
              </a:rPr>
              <a:t>) ή </a:t>
            </a:r>
            <a:r>
              <a:rPr lang="el-GR" sz="2000" i="1" dirty="0">
                <a:latin typeface="Arial" panose="020B0604020202020204" pitchFamily="34" charset="0"/>
                <a:cs typeface="Arial" panose="020B0604020202020204" pitchFamily="34" charset="0"/>
              </a:rPr>
              <a:t>διατήρησης συνέπειας τόξου</a:t>
            </a:r>
            <a:r>
              <a:rPr lang="el-GR"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Maintaining Arc Consistency</a:t>
            </a:r>
            <a:r>
              <a:rPr lang="el-GR" sz="2000"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MAC</a:t>
            </a:r>
            <a:r>
              <a:rPr lang="el-GR" sz="2000" dirty="0">
                <a:latin typeface="Arial" panose="020B0604020202020204" pitchFamily="34" charset="0"/>
                <a:cs typeface="Arial" panose="020B0604020202020204" pitchFamily="34" charset="0"/>
              </a:rPr>
              <a:t>). </a:t>
            </a:r>
          </a:p>
          <a:p>
            <a:pPr lvl="1" eaLnBrk="1" fontAlgn="auto" hangingPunct="1">
              <a:lnSpc>
                <a:spcPct val="100000"/>
              </a:lnSpc>
              <a:spcAft>
                <a:spcPts val="0"/>
              </a:spcAft>
              <a:defRPr/>
            </a:pPr>
            <a:r>
              <a:rPr lang="el-GR" sz="2000" dirty="0">
                <a:latin typeface="Arial" panose="020B0604020202020204" pitchFamily="34" charset="0"/>
                <a:cs typeface="Arial" panose="020B0604020202020204" pitchFamily="34" charset="0"/>
              </a:rPr>
              <a:t>Εφαρμόζει πλήρη αλγόριθμο συνέπειας τόξου σε κάθε βήμα.</a:t>
            </a:r>
          </a:p>
          <a:p>
            <a:pPr lvl="1" eaLnBrk="1" fontAlgn="auto" hangingPunct="1">
              <a:lnSpc>
                <a:spcPct val="100000"/>
              </a:lnSpc>
              <a:spcAft>
                <a:spcPts val="0"/>
              </a:spcAft>
              <a:defRPr/>
            </a:pPr>
            <a:r>
              <a:rPr lang="el-GR" sz="2000" dirty="0">
                <a:solidFill>
                  <a:schemeClr val="accent2">
                    <a:lumMod val="75000"/>
                  </a:schemeClr>
                </a:solidFill>
                <a:latin typeface="Arial" panose="020B0604020202020204" pitchFamily="34" charset="0"/>
                <a:cs typeface="Arial" panose="020B0604020202020204" pitchFamily="34" charset="0"/>
              </a:rPr>
              <a:t>Αφαιρεί το μεγαλύτερο αριθμό ασυνεπών τιμών από τους τρεις.</a:t>
            </a:r>
          </a:p>
          <a:p>
            <a:pPr lvl="1" eaLnBrk="1" fontAlgn="auto" hangingPunct="1">
              <a:lnSpc>
                <a:spcPct val="100000"/>
              </a:lnSpc>
              <a:spcAft>
                <a:spcPts val="0"/>
              </a:spcAft>
              <a:defRPr/>
            </a:pPr>
            <a:r>
              <a:rPr lang="el-GR" sz="2000" dirty="0">
                <a:solidFill>
                  <a:schemeClr val="accent2">
                    <a:lumMod val="75000"/>
                  </a:schemeClr>
                </a:solidFill>
                <a:latin typeface="Arial" panose="020B0604020202020204" pitchFamily="34" charset="0"/>
                <a:cs typeface="Arial" panose="020B0604020202020204" pitchFamily="34" charset="0"/>
              </a:rPr>
              <a:t>Υψηλό υπολογιστικό κόστος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2D7BD35-701B-4FB8-B7BD-A0F3CBEEEA5D}"/>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ΣΥΝΔΥΑΣΜΟΣ ΑΛΓΟΡΙΘΜΩΝ ΣΥΝΕΠΕΙΑΣ ΚΑΙ ΚΛΑΣΣΙΚΗΣ ΑΝΑΖΗΤΗΣΗΣ</a:t>
            </a:r>
            <a:r>
              <a:rPr lang="en-US" altLang="el-GR" sz="3200" b="1">
                <a:latin typeface="Arial" panose="020B0604020202020204" pitchFamily="34" charset="0"/>
                <a:cs typeface="Arial" panose="020B0604020202020204" pitchFamily="34" charset="0"/>
              </a:rPr>
              <a:t> (</a:t>
            </a:r>
            <a:r>
              <a:rPr lang="el-GR" altLang="el-GR" sz="3200" b="1">
                <a:latin typeface="Arial" panose="020B0604020202020204" pitchFamily="34" charset="0"/>
                <a:cs typeface="Arial" panose="020B0604020202020204" pitchFamily="34" charset="0"/>
              </a:rPr>
              <a:t>3</a:t>
            </a:r>
            <a:r>
              <a:rPr lang="en-US" altLang="el-GR" sz="3200" b="1">
                <a:latin typeface="Arial" panose="020B0604020202020204" pitchFamily="34" charset="0"/>
                <a:cs typeface="Arial" panose="020B0604020202020204" pitchFamily="34" charset="0"/>
              </a:rPr>
              <a:t>)</a:t>
            </a:r>
            <a:endParaRPr lang="el-GR" altLang="el-GR" sz="3200" b="1">
              <a:latin typeface="Arial" panose="020B0604020202020204" pitchFamily="34" charset="0"/>
              <a:cs typeface="Arial" panose="020B0604020202020204" pitchFamily="34" charset="0"/>
            </a:endParaRPr>
          </a:p>
        </p:txBody>
      </p:sp>
      <p:sp>
        <p:nvSpPr>
          <p:cNvPr id="49155" name="Rectangle 3">
            <a:extLst>
              <a:ext uri="{FF2B5EF4-FFF2-40B4-BE49-F238E27FC236}">
                <a16:creationId xmlns:a16="http://schemas.microsoft.com/office/drawing/2014/main" id="{10CEBC06-6CAD-42EC-8E02-AC85862201E5}"/>
              </a:ext>
            </a:extLst>
          </p:cNvPr>
          <p:cNvSpPr>
            <a:spLocks noGrp="1" noChangeArrowheads="1"/>
          </p:cNvSpPr>
          <p:nvPr>
            <p:ph idx="1"/>
          </p:nvPr>
        </p:nvSpPr>
        <p:spPr>
          <a:xfrm>
            <a:off x="1108075" y="2251075"/>
            <a:ext cx="9948863" cy="4025900"/>
          </a:xfrm>
        </p:spPr>
        <p:txBody>
          <a:bodyPr/>
          <a:lstStyle/>
          <a:p>
            <a:pPr marL="533400" indent="-533400" eaLnBrk="1" hangingPunct="1">
              <a:lnSpc>
                <a:spcPct val="100000"/>
              </a:lnSpc>
              <a:buClr>
                <a:schemeClr val="tx1"/>
              </a:buClr>
              <a:buSzPct val="80000"/>
              <a:buFont typeface="Wingdings" panose="05000000000000000000" pitchFamily="2" charset="2"/>
              <a:buAutoNum type="arabicPeriod"/>
            </a:pPr>
            <a:r>
              <a:rPr lang="el-GR" altLang="en-US" sz="2400">
                <a:latin typeface="Arial" panose="020B0604020202020204" pitchFamily="34" charset="0"/>
                <a:cs typeface="Arial" panose="020B0604020202020204" pitchFamily="34" charset="0"/>
              </a:rPr>
              <a:t>Για κάθε περιορισμό αφαίρεσε από τα πεδία τιμών των μεταβλητών τις τιμές εκείνες που δεν μπορούν να συμμετέχουν στην τελική λύση με ένα αλγόριθμο ελέγχου συνέπειας.</a:t>
            </a:r>
          </a:p>
          <a:p>
            <a:pPr marL="533400" indent="-533400" eaLnBrk="1" hangingPunct="1">
              <a:lnSpc>
                <a:spcPct val="100000"/>
              </a:lnSpc>
              <a:buClr>
                <a:schemeClr val="tx1"/>
              </a:buClr>
              <a:buSzPct val="80000"/>
              <a:buFont typeface="Wingdings" panose="05000000000000000000" pitchFamily="2" charset="2"/>
              <a:buAutoNum type="arabicPeriod"/>
            </a:pPr>
            <a:r>
              <a:rPr lang="el-GR" altLang="en-US" sz="2400">
                <a:latin typeface="Arial" panose="020B0604020202020204" pitchFamily="34" charset="0"/>
                <a:cs typeface="Arial" panose="020B0604020202020204" pitchFamily="34" charset="0"/>
              </a:rPr>
              <a:t>Στο μειωμένο χώρο αναζήτησης που προκύπτει από το προηγούμενο βήμα εφάρμοσε έναν κλασικό αλγόριθμο αναζήτησης για να βρεθεί η λύση.</a:t>
            </a:r>
          </a:p>
          <a:p>
            <a:pPr marL="914400" lvl="1" indent="-457200" eaLnBrk="1" hangingPunct="1">
              <a:lnSpc>
                <a:spcPct val="100000"/>
              </a:lnSpc>
              <a:buSzPct val="80000"/>
              <a:buFont typeface="Arial" panose="020B0604020202020204" pitchFamily="34" charset="0"/>
              <a:buNone/>
            </a:pPr>
            <a:r>
              <a:rPr lang="el-GR" altLang="en-US">
                <a:latin typeface="Arial" panose="020B0604020202020204" pitchFamily="34" charset="0"/>
                <a:cs typeface="Arial" panose="020B0604020202020204" pitchFamily="34" charset="0"/>
              </a:rPr>
              <a:t>	</a:t>
            </a:r>
            <a:r>
              <a:rPr lang="el-GR" altLang="en-US" sz="2000">
                <a:latin typeface="Arial" panose="020B0604020202020204" pitchFamily="34" charset="0"/>
                <a:cs typeface="Arial" panose="020B0604020202020204" pitchFamily="34" charset="0"/>
              </a:rPr>
              <a:t>Σε κάθε βήμα (ανάθεση τιμής) αυτής της αναζήτησης εφάρμοσε ξανά τον αλγόριθμο ελέγχου συνέπειας έτσι ώστε να αφαιρεθούν τυχόν τιμές από τα πεδία των μεταβλητών οι οποίες δεν μπορούν να συμμετέχουν στην λύση.</a:t>
            </a:r>
          </a:p>
        </p:txBody>
      </p:sp>
      <p:sp>
        <p:nvSpPr>
          <p:cNvPr id="49156" name="Text Box 4">
            <a:extLst>
              <a:ext uri="{FF2B5EF4-FFF2-40B4-BE49-F238E27FC236}">
                <a16:creationId xmlns:a16="http://schemas.microsoft.com/office/drawing/2014/main" id="{1A99D2A4-8210-46BD-AFBA-D47AB2CBA5AF}"/>
              </a:ext>
            </a:extLst>
          </p:cNvPr>
          <p:cNvSpPr txBox="1">
            <a:spLocks noChangeArrowheads="1"/>
          </p:cNvSpPr>
          <p:nvPr/>
        </p:nvSpPr>
        <p:spPr bwMode="auto">
          <a:xfrm>
            <a:off x="1008063" y="1603375"/>
            <a:ext cx="91027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spcBef>
                <a:spcPct val="20000"/>
              </a:spcBef>
              <a:buClr>
                <a:schemeClr val="tx2"/>
              </a:buClr>
              <a:buSzPct val="60000"/>
              <a:buFont typeface="Wingdings" panose="05000000000000000000" pitchFamily="2" charset="2"/>
              <a:buNone/>
            </a:pPr>
            <a:r>
              <a:rPr lang="el-GR" altLang="el-GR" b="1">
                <a:latin typeface="Arial Narrow" panose="020B0606020202030204" pitchFamily="34" charset="0"/>
              </a:rPr>
              <a:t>Ο ολοκληρωμένος αλγόριθμος διατήρησης συνέπειας τόξου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
            <a:extLst>
              <a:ext uri="{FF2B5EF4-FFF2-40B4-BE49-F238E27FC236}">
                <a16:creationId xmlns:a16="http://schemas.microsoft.com/office/drawing/2014/main" id="{CD2B6621-4FEF-4817-AAA6-49C507221F81}"/>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ΠΑΡΑΔΕΙΓΜΑ</a:t>
            </a:r>
          </a:p>
        </p:txBody>
      </p:sp>
      <p:sp>
        <p:nvSpPr>
          <p:cNvPr id="51203" name="AutoShape 10">
            <a:extLst>
              <a:ext uri="{FF2B5EF4-FFF2-40B4-BE49-F238E27FC236}">
                <a16:creationId xmlns:a16="http://schemas.microsoft.com/office/drawing/2014/main" id="{CBF55A9B-2063-4DB9-9295-30FABF100FF5}"/>
              </a:ext>
            </a:extLst>
          </p:cNvPr>
          <p:cNvSpPr>
            <a:spLocks noChangeAspect="1" noChangeArrowheads="1" noTextEdit="1"/>
          </p:cNvSpPr>
          <p:nvPr/>
        </p:nvSpPr>
        <p:spPr bwMode="auto">
          <a:xfrm>
            <a:off x="3333750" y="1166813"/>
            <a:ext cx="6683375"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p>
        </p:txBody>
      </p:sp>
      <p:sp>
        <p:nvSpPr>
          <p:cNvPr id="51204" name="Rectangle 12">
            <a:extLst>
              <a:ext uri="{FF2B5EF4-FFF2-40B4-BE49-F238E27FC236}">
                <a16:creationId xmlns:a16="http://schemas.microsoft.com/office/drawing/2014/main" id="{E385B1EB-8FD1-44D6-B6CA-C683F14EE525}"/>
              </a:ext>
            </a:extLst>
          </p:cNvPr>
          <p:cNvSpPr>
            <a:spLocks noChangeArrowheads="1"/>
          </p:cNvSpPr>
          <p:nvPr/>
        </p:nvSpPr>
        <p:spPr bwMode="auto">
          <a:xfrm>
            <a:off x="3333750" y="1166813"/>
            <a:ext cx="4127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Times New Roman" panose="02020603050405020304" pitchFamily="18" charset="0"/>
              </a:rPr>
              <a:t> </a:t>
            </a:r>
            <a:endParaRPr lang="el-GR" altLang="en-US" sz="1800">
              <a:latin typeface="Verdana" panose="020B0604030504040204" pitchFamily="34" charset="0"/>
            </a:endParaRPr>
          </a:p>
        </p:txBody>
      </p:sp>
      <p:sp>
        <p:nvSpPr>
          <p:cNvPr id="51205" name="Rectangle 13">
            <a:extLst>
              <a:ext uri="{FF2B5EF4-FFF2-40B4-BE49-F238E27FC236}">
                <a16:creationId xmlns:a16="http://schemas.microsoft.com/office/drawing/2014/main" id="{D71CEAF8-057D-47CD-AD83-6B11EFE55716}"/>
              </a:ext>
            </a:extLst>
          </p:cNvPr>
          <p:cNvSpPr>
            <a:spLocks noChangeArrowheads="1"/>
          </p:cNvSpPr>
          <p:nvPr/>
        </p:nvSpPr>
        <p:spPr bwMode="auto">
          <a:xfrm>
            <a:off x="6619875" y="4457700"/>
            <a:ext cx="584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06" name="Rectangle 14">
            <a:extLst>
              <a:ext uri="{FF2B5EF4-FFF2-40B4-BE49-F238E27FC236}">
                <a16:creationId xmlns:a16="http://schemas.microsoft.com/office/drawing/2014/main" id="{B63B85A4-A235-4775-BA82-C84F852D98CE}"/>
              </a:ext>
            </a:extLst>
          </p:cNvPr>
          <p:cNvSpPr>
            <a:spLocks noChangeArrowheads="1"/>
          </p:cNvSpPr>
          <p:nvPr/>
        </p:nvSpPr>
        <p:spPr bwMode="auto">
          <a:xfrm>
            <a:off x="6619875" y="4510088"/>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V</a:t>
            </a:r>
            <a:endParaRPr lang="el-GR" altLang="en-US" sz="1800">
              <a:latin typeface="Verdana" panose="020B0604030504040204" pitchFamily="34" charset="0"/>
            </a:endParaRPr>
          </a:p>
        </p:txBody>
      </p:sp>
      <p:sp>
        <p:nvSpPr>
          <p:cNvPr id="51207" name="Rectangle 15">
            <a:extLst>
              <a:ext uri="{FF2B5EF4-FFF2-40B4-BE49-F238E27FC236}">
                <a16:creationId xmlns:a16="http://schemas.microsoft.com/office/drawing/2014/main" id="{2BD81F6A-90B4-4457-8BA4-D02E82421E61}"/>
              </a:ext>
            </a:extLst>
          </p:cNvPr>
          <p:cNvSpPr>
            <a:spLocks noChangeArrowheads="1"/>
          </p:cNvSpPr>
          <p:nvPr/>
        </p:nvSpPr>
        <p:spPr bwMode="auto">
          <a:xfrm>
            <a:off x="6726238" y="4575175"/>
            <a:ext cx="5556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b="1">
                <a:latin typeface="Arial" panose="020B0604020202020204" pitchFamily="34" charset="0"/>
              </a:rPr>
              <a:t>Γ</a:t>
            </a:r>
            <a:endParaRPr lang="el-GR" altLang="en-US" sz="1800">
              <a:latin typeface="Verdana" panose="020B0604030504040204" pitchFamily="34" charset="0"/>
            </a:endParaRPr>
          </a:p>
        </p:txBody>
      </p:sp>
      <p:sp>
        <p:nvSpPr>
          <p:cNvPr id="51208" name="Rectangle 16">
            <a:extLst>
              <a:ext uri="{FF2B5EF4-FFF2-40B4-BE49-F238E27FC236}">
                <a16:creationId xmlns:a16="http://schemas.microsoft.com/office/drawing/2014/main" id="{3178218B-330E-49EE-960B-329453325A5F}"/>
              </a:ext>
            </a:extLst>
          </p:cNvPr>
          <p:cNvSpPr>
            <a:spLocks noChangeArrowheads="1"/>
          </p:cNvSpPr>
          <p:nvPr/>
        </p:nvSpPr>
        <p:spPr bwMode="auto">
          <a:xfrm>
            <a:off x="6789738" y="4510088"/>
            <a:ext cx="234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 1</a:t>
            </a:r>
            <a:endParaRPr lang="el-GR" altLang="en-US" sz="1800">
              <a:latin typeface="Verdana" panose="020B0604030504040204" pitchFamily="34" charset="0"/>
            </a:endParaRPr>
          </a:p>
        </p:txBody>
      </p:sp>
      <p:sp>
        <p:nvSpPr>
          <p:cNvPr id="51209" name="Rectangle 17">
            <a:extLst>
              <a:ext uri="{FF2B5EF4-FFF2-40B4-BE49-F238E27FC236}">
                <a16:creationId xmlns:a16="http://schemas.microsoft.com/office/drawing/2014/main" id="{79881C95-DDD0-4A99-9820-B9A53A3691B2}"/>
              </a:ext>
            </a:extLst>
          </p:cNvPr>
          <p:cNvSpPr>
            <a:spLocks noChangeArrowheads="1"/>
          </p:cNvSpPr>
          <p:nvPr/>
        </p:nvSpPr>
        <p:spPr bwMode="auto">
          <a:xfrm>
            <a:off x="7064375" y="45100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a:t>
            </a:r>
            <a:endParaRPr lang="el-GR" altLang="en-US" sz="1800">
              <a:latin typeface="Verdana" panose="020B0604030504040204" pitchFamily="34" charset="0"/>
            </a:endParaRPr>
          </a:p>
        </p:txBody>
      </p:sp>
      <p:sp>
        <p:nvSpPr>
          <p:cNvPr id="51210" name="Rectangle 18">
            <a:extLst>
              <a:ext uri="{FF2B5EF4-FFF2-40B4-BE49-F238E27FC236}">
                <a16:creationId xmlns:a16="http://schemas.microsoft.com/office/drawing/2014/main" id="{6E55AC75-7D62-4652-8E50-9EFD17412C96}"/>
              </a:ext>
            </a:extLst>
          </p:cNvPr>
          <p:cNvSpPr>
            <a:spLocks noChangeArrowheads="1"/>
          </p:cNvSpPr>
          <p:nvPr/>
        </p:nvSpPr>
        <p:spPr bwMode="auto">
          <a:xfrm>
            <a:off x="4873625" y="1979613"/>
            <a:ext cx="5842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11" name="Rectangle 19">
            <a:extLst>
              <a:ext uri="{FF2B5EF4-FFF2-40B4-BE49-F238E27FC236}">
                <a16:creationId xmlns:a16="http://schemas.microsoft.com/office/drawing/2014/main" id="{3A9AB2DB-CA6F-4278-ACF8-66CCEABBA86B}"/>
              </a:ext>
            </a:extLst>
          </p:cNvPr>
          <p:cNvSpPr>
            <a:spLocks noChangeArrowheads="1"/>
          </p:cNvSpPr>
          <p:nvPr/>
        </p:nvSpPr>
        <p:spPr bwMode="auto">
          <a:xfrm>
            <a:off x="4873625" y="2033588"/>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V</a:t>
            </a:r>
            <a:endParaRPr lang="el-GR" altLang="en-US" sz="1800">
              <a:latin typeface="Verdana" panose="020B0604030504040204" pitchFamily="34" charset="0"/>
            </a:endParaRPr>
          </a:p>
        </p:txBody>
      </p:sp>
      <p:sp>
        <p:nvSpPr>
          <p:cNvPr id="51212" name="Rectangle 20">
            <a:extLst>
              <a:ext uri="{FF2B5EF4-FFF2-40B4-BE49-F238E27FC236}">
                <a16:creationId xmlns:a16="http://schemas.microsoft.com/office/drawing/2014/main" id="{EF73D4EB-11FA-4922-863B-53E34EB98652}"/>
              </a:ext>
            </a:extLst>
          </p:cNvPr>
          <p:cNvSpPr>
            <a:spLocks noChangeArrowheads="1"/>
          </p:cNvSpPr>
          <p:nvPr/>
        </p:nvSpPr>
        <p:spPr bwMode="auto">
          <a:xfrm>
            <a:off x="4983163" y="2098675"/>
            <a:ext cx="650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b="1">
                <a:latin typeface="Arial" panose="020B0604020202020204" pitchFamily="34" charset="0"/>
              </a:rPr>
              <a:t>Α</a:t>
            </a:r>
            <a:endParaRPr lang="el-GR" altLang="en-US" sz="1800">
              <a:latin typeface="Verdana" panose="020B0604030504040204" pitchFamily="34" charset="0"/>
            </a:endParaRPr>
          </a:p>
        </p:txBody>
      </p:sp>
      <p:sp>
        <p:nvSpPr>
          <p:cNvPr id="51213" name="Rectangle 21">
            <a:extLst>
              <a:ext uri="{FF2B5EF4-FFF2-40B4-BE49-F238E27FC236}">
                <a16:creationId xmlns:a16="http://schemas.microsoft.com/office/drawing/2014/main" id="{FB566791-2D99-460B-A5A9-D3E279A7E53A}"/>
              </a:ext>
            </a:extLst>
          </p:cNvPr>
          <p:cNvSpPr>
            <a:spLocks noChangeArrowheads="1"/>
          </p:cNvSpPr>
          <p:nvPr/>
        </p:nvSpPr>
        <p:spPr bwMode="auto">
          <a:xfrm>
            <a:off x="5056188" y="2033588"/>
            <a:ext cx="234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 3</a:t>
            </a:r>
            <a:endParaRPr lang="el-GR" altLang="en-US" sz="1800">
              <a:latin typeface="Verdana" panose="020B0604030504040204" pitchFamily="34" charset="0"/>
            </a:endParaRPr>
          </a:p>
        </p:txBody>
      </p:sp>
      <p:sp>
        <p:nvSpPr>
          <p:cNvPr id="51214" name="Rectangle 22">
            <a:extLst>
              <a:ext uri="{FF2B5EF4-FFF2-40B4-BE49-F238E27FC236}">
                <a16:creationId xmlns:a16="http://schemas.microsoft.com/office/drawing/2014/main" id="{293336AD-7EF8-4311-8137-37834109371C}"/>
              </a:ext>
            </a:extLst>
          </p:cNvPr>
          <p:cNvSpPr>
            <a:spLocks noChangeArrowheads="1"/>
          </p:cNvSpPr>
          <p:nvPr/>
        </p:nvSpPr>
        <p:spPr bwMode="auto">
          <a:xfrm>
            <a:off x="5330825" y="20335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15" name="Rectangle 23">
            <a:extLst>
              <a:ext uri="{FF2B5EF4-FFF2-40B4-BE49-F238E27FC236}">
                <a16:creationId xmlns:a16="http://schemas.microsoft.com/office/drawing/2014/main" id="{26689DEB-39D8-4875-BE4F-3A48E79845C0}"/>
              </a:ext>
            </a:extLst>
          </p:cNvPr>
          <p:cNvSpPr>
            <a:spLocks noChangeArrowheads="1"/>
          </p:cNvSpPr>
          <p:nvPr/>
        </p:nvSpPr>
        <p:spPr bwMode="auto">
          <a:xfrm>
            <a:off x="6645275" y="1997075"/>
            <a:ext cx="584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16" name="Rectangle 24">
            <a:extLst>
              <a:ext uri="{FF2B5EF4-FFF2-40B4-BE49-F238E27FC236}">
                <a16:creationId xmlns:a16="http://schemas.microsoft.com/office/drawing/2014/main" id="{8A2F0AC8-0FA1-4F92-A138-FC348A33BDB0}"/>
              </a:ext>
            </a:extLst>
          </p:cNvPr>
          <p:cNvSpPr>
            <a:spLocks noChangeArrowheads="1"/>
          </p:cNvSpPr>
          <p:nvPr/>
        </p:nvSpPr>
        <p:spPr bwMode="auto">
          <a:xfrm>
            <a:off x="6645275" y="2049463"/>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V</a:t>
            </a:r>
            <a:endParaRPr lang="el-GR" altLang="en-US" sz="1800">
              <a:latin typeface="Verdana" panose="020B0604030504040204" pitchFamily="34" charset="0"/>
            </a:endParaRPr>
          </a:p>
        </p:txBody>
      </p:sp>
      <p:sp>
        <p:nvSpPr>
          <p:cNvPr id="51217" name="Rectangle 25">
            <a:extLst>
              <a:ext uri="{FF2B5EF4-FFF2-40B4-BE49-F238E27FC236}">
                <a16:creationId xmlns:a16="http://schemas.microsoft.com/office/drawing/2014/main" id="{0C8FC64C-2A4E-41A5-B94B-12920A93CD81}"/>
              </a:ext>
            </a:extLst>
          </p:cNvPr>
          <p:cNvSpPr>
            <a:spLocks noChangeArrowheads="1"/>
          </p:cNvSpPr>
          <p:nvPr/>
        </p:nvSpPr>
        <p:spPr bwMode="auto">
          <a:xfrm>
            <a:off x="6754813" y="2116138"/>
            <a:ext cx="650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b="1">
                <a:latin typeface="Arial" panose="020B0604020202020204" pitchFamily="34" charset="0"/>
              </a:rPr>
              <a:t>Α</a:t>
            </a:r>
            <a:endParaRPr lang="el-GR" altLang="en-US" sz="1800">
              <a:latin typeface="Verdana" panose="020B0604030504040204" pitchFamily="34" charset="0"/>
            </a:endParaRPr>
          </a:p>
        </p:txBody>
      </p:sp>
      <p:sp>
        <p:nvSpPr>
          <p:cNvPr id="51218" name="Rectangle 26">
            <a:extLst>
              <a:ext uri="{FF2B5EF4-FFF2-40B4-BE49-F238E27FC236}">
                <a16:creationId xmlns:a16="http://schemas.microsoft.com/office/drawing/2014/main" id="{E3CB7A2E-6968-498F-A70B-0617825644F8}"/>
              </a:ext>
            </a:extLst>
          </p:cNvPr>
          <p:cNvSpPr>
            <a:spLocks noChangeArrowheads="1"/>
          </p:cNvSpPr>
          <p:nvPr/>
        </p:nvSpPr>
        <p:spPr bwMode="auto">
          <a:xfrm>
            <a:off x="6827838" y="2049463"/>
            <a:ext cx="234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 4</a:t>
            </a:r>
            <a:endParaRPr lang="el-GR" altLang="en-US" sz="1800">
              <a:latin typeface="Verdana" panose="020B0604030504040204" pitchFamily="34" charset="0"/>
            </a:endParaRPr>
          </a:p>
        </p:txBody>
      </p:sp>
      <p:sp>
        <p:nvSpPr>
          <p:cNvPr id="51219" name="Rectangle 27">
            <a:extLst>
              <a:ext uri="{FF2B5EF4-FFF2-40B4-BE49-F238E27FC236}">
                <a16:creationId xmlns:a16="http://schemas.microsoft.com/office/drawing/2014/main" id="{7572FB00-8FD6-4893-9843-BC066AB18852}"/>
              </a:ext>
            </a:extLst>
          </p:cNvPr>
          <p:cNvSpPr>
            <a:spLocks noChangeArrowheads="1"/>
          </p:cNvSpPr>
          <p:nvPr/>
        </p:nvSpPr>
        <p:spPr bwMode="auto">
          <a:xfrm>
            <a:off x="7102475" y="2049463"/>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a:t>
            </a:r>
            <a:endParaRPr lang="el-GR" altLang="en-US" sz="1800">
              <a:latin typeface="Verdana" panose="020B0604030504040204" pitchFamily="34" charset="0"/>
            </a:endParaRPr>
          </a:p>
        </p:txBody>
      </p:sp>
      <p:sp>
        <p:nvSpPr>
          <p:cNvPr id="51220" name="Rectangle 28">
            <a:extLst>
              <a:ext uri="{FF2B5EF4-FFF2-40B4-BE49-F238E27FC236}">
                <a16:creationId xmlns:a16="http://schemas.microsoft.com/office/drawing/2014/main" id="{3E5F2703-910F-4121-9C65-AA1DD21E5959}"/>
              </a:ext>
            </a:extLst>
          </p:cNvPr>
          <p:cNvSpPr>
            <a:spLocks noChangeArrowheads="1"/>
          </p:cNvSpPr>
          <p:nvPr/>
        </p:nvSpPr>
        <p:spPr bwMode="auto">
          <a:xfrm>
            <a:off x="5870575" y="3211513"/>
            <a:ext cx="584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21" name="Rectangle 29">
            <a:extLst>
              <a:ext uri="{FF2B5EF4-FFF2-40B4-BE49-F238E27FC236}">
                <a16:creationId xmlns:a16="http://schemas.microsoft.com/office/drawing/2014/main" id="{5DC77945-F0F8-4A80-8471-3E53367E15A1}"/>
              </a:ext>
            </a:extLst>
          </p:cNvPr>
          <p:cNvSpPr>
            <a:spLocks noChangeArrowheads="1"/>
          </p:cNvSpPr>
          <p:nvPr/>
        </p:nvSpPr>
        <p:spPr bwMode="auto">
          <a:xfrm>
            <a:off x="5872163" y="3265488"/>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V</a:t>
            </a:r>
            <a:endParaRPr lang="el-GR" altLang="en-US" sz="1800">
              <a:latin typeface="Verdana" panose="020B0604030504040204" pitchFamily="34" charset="0"/>
            </a:endParaRPr>
          </a:p>
        </p:txBody>
      </p:sp>
      <p:sp>
        <p:nvSpPr>
          <p:cNvPr id="51222" name="Rectangle 30">
            <a:extLst>
              <a:ext uri="{FF2B5EF4-FFF2-40B4-BE49-F238E27FC236}">
                <a16:creationId xmlns:a16="http://schemas.microsoft.com/office/drawing/2014/main" id="{AEDF0314-F301-49CC-8F97-542F85A6C3A0}"/>
              </a:ext>
            </a:extLst>
          </p:cNvPr>
          <p:cNvSpPr>
            <a:spLocks noChangeArrowheads="1"/>
          </p:cNvSpPr>
          <p:nvPr/>
        </p:nvSpPr>
        <p:spPr bwMode="auto">
          <a:xfrm>
            <a:off x="5980113" y="3330575"/>
            <a:ext cx="650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b="1">
                <a:latin typeface="Arial" panose="020B0604020202020204" pitchFamily="34" charset="0"/>
              </a:rPr>
              <a:t>Β</a:t>
            </a:r>
            <a:endParaRPr lang="el-GR" altLang="en-US" sz="1800">
              <a:latin typeface="Verdana" panose="020B0604030504040204" pitchFamily="34" charset="0"/>
            </a:endParaRPr>
          </a:p>
        </p:txBody>
      </p:sp>
      <p:sp>
        <p:nvSpPr>
          <p:cNvPr id="51223" name="Rectangle 31">
            <a:extLst>
              <a:ext uri="{FF2B5EF4-FFF2-40B4-BE49-F238E27FC236}">
                <a16:creationId xmlns:a16="http://schemas.microsoft.com/office/drawing/2014/main" id="{D47905E6-59B6-4313-91A5-7210040C7D9E}"/>
              </a:ext>
            </a:extLst>
          </p:cNvPr>
          <p:cNvSpPr>
            <a:spLocks noChangeArrowheads="1"/>
          </p:cNvSpPr>
          <p:nvPr/>
        </p:nvSpPr>
        <p:spPr bwMode="auto">
          <a:xfrm>
            <a:off x="6054725" y="3265488"/>
            <a:ext cx="234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 2</a:t>
            </a:r>
            <a:endParaRPr lang="el-GR" altLang="en-US" sz="1800">
              <a:latin typeface="Verdana" panose="020B0604030504040204" pitchFamily="34" charset="0"/>
            </a:endParaRPr>
          </a:p>
        </p:txBody>
      </p:sp>
      <p:sp>
        <p:nvSpPr>
          <p:cNvPr id="51224" name="Rectangle 32">
            <a:extLst>
              <a:ext uri="{FF2B5EF4-FFF2-40B4-BE49-F238E27FC236}">
                <a16:creationId xmlns:a16="http://schemas.microsoft.com/office/drawing/2014/main" id="{E762A598-5E8C-4172-B36D-057FE88F9946}"/>
              </a:ext>
            </a:extLst>
          </p:cNvPr>
          <p:cNvSpPr>
            <a:spLocks noChangeArrowheads="1"/>
          </p:cNvSpPr>
          <p:nvPr/>
        </p:nvSpPr>
        <p:spPr bwMode="auto">
          <a:xfrm>
            <a:off x="6329363" y="32654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a:t>
            </a:r>
            <a:endParaRPr lang="el-GR" altLang="en-US" sz="1800">
              <a:latin typeface="Verdana" panose="020B0604030504040204" pitchFamily="34" charset="0"/>
            </a:endParaRPr>
          </a:p>
        </p:txBody>
      </p:sp>
      <p:sp>
        <p:nvSpPr>
          <p:cNvPr id="51225" name="Rectangle 33">
            <a:extLst>
              <a:ext uri="{FF2B5EF4-FFF2-40B4-BE49-F238E27FC236}">
                <a16:creationId xmlns:a16="http://schemas.microsoft.com/office/drawing/2014/main" id="{57FE7414-DB3A-4CB8-9B8D-521529586832}"/>
              </a:ext>
            </a:extLst>
          </p:cNvPr>
          <p:cNvSpPr>
            <a:spLocks noChangeArrowheads="1"/>
          </p:cNvSpPr>
          <p:nvPr/>
        </p:nvSpPr>
        <p:spPr bwMode="auto">
          <a:xfrm>
            <a:off x="7439025" y="3173413"/>
            <a:ext cx="5842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26" name="Rectangle 34">
            <a:extLst>
              <a:ext uri="{FF2B5EF4-FFF2-40B4-BE49-F238E27FC236}">
                <a16:creationId xmlns:a16="http://schemas.microsoft.com/office/drawing/2014/main" id="{3323F2E0-9C22-471B-A087-ADAC56A29C07}"/>
              </a:ext>
            </a:extLst>
          </p:cNvPr>
          <p:cNvSpPr>
            <a:spLocks noChangeArrowheads="1"/>
          </p:cNvSpPr>
          <p:nvPr/>
        </p:nvSpPr>
        <p:spPr bwMode="auto">
          <a:xfrm>
            <a:off x="7439025" y="3227388"/>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V</a:t>
            </a:r>
            <a:endParaRPr lang="el-GR" altLang="en-US" sz="1800">
              <a:latin typeface="Verdana" panose="020B0604030504040204" pitchFamily="34" charset="0"/>
            </a:endParaRPr>
          </a:p>
        </p:txBody>
      </p:sp>
      <p:sp>
        <p:nvSpPr>
          <p:cNvPr id="51227" name="Rectangle 35">
            <a:extLst>
              <a:ext uri="{FF2B5EF4-FFF2-40B4-BE49-F238E27FC236}">
                <a16:creationId xmlns:a16="http://schemas.microsoft.com/office/drawing/2014/main" id="{A8805BFD-9F3B-42FD-9805-EDB2592548E3}"/>
              </a:ext>
            </a:extLst>
          </p:cNvPr>
          <p:cNvSpPr>
            <a:spLocks noChangeArrowheads="1"/>
          </p:cNvSpPr>
          <p:nvPr/>
        </p:nvSpPr>
        <p:spPr bwMode="auto">
          <a:xfrm>
            <a:off x="7546975" y="3294063"/>
            <a:ext cx="650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b="1">
                <a:latin typeface="Arial" panose="020B0604020202020204" pitchFamily="34" charset="0"/>
              </a:rPr>
              <a:t>Β</a:t>
            </a:r>
            <a:endParaRPr lang="el-GR" altLang="en-US" sz="1800">
              <a:latin typeface="Verdana" panose="020B0604030504040204" pitchFamily="34" charset="0"/>
            </a:endParaRPr>
          </a:p>
        </p:txBody>
      </p:sp>
      <p:sp>
        <p:nvSpPr>
          <p:cNvPr id="51228" name="Rectangle 36">
            <a:extLst>
              <a:ext uri="{FF2B5EF4-FFF2-40B4-BE49-F238E27FC236}">
                <a16:creationId xmlns:a16="http://schemas.microsoft.com/office/drawing/2014/main" id="{A6C442C4-FF9C-49FC-AE86-A69C6AE368FB}"/>
              </a:ext>
            </a:extLst>
          </p:cNvPr>
          <p:cNvSpPr>
            <a:spLocks noChangeArrowheads="1"/>
          </p:cNvSpPr>
          <p:nvPr/>
        </p:nvSpPr>
        <p:spPr bwMode="auto">
          <a:xfrm>
            <a:off x="7623175" y="3227388"/>
            <a:ext cx="234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 3</a:t>
            </a:r>
            <a:endParaRPr lang="el-GR" altLang="en-US" sz="1800">
              <a:latin typeface="Verdana" panose="020B0604030504040204" pitchFamily="34" charset="0"/>
            </a:endParaRPr>
          </a:p>
        </p:txBody>
      </p:sp>
      <p:sp>
        <p:nvSpPr>
          <p:cNvPr id="51229" name="Rectangle 37">
            <a:extLst>
              <a:ext uri="{FF2B5EF4-FFF2-40B4-BE49-F238E27FC236}">
                <a16:creationId xmlns:a16="http://schemas.microsoft.com/office/drawing/2014/main" id="{FF236672-19C0-4AA1-B29F-013DC7707EE8}"/>
              </a:ext>
            </a:extLst>
          </p:cNvPr>
          <p:cNvSpPr>
            <a:spLocks noChangeArrowheads="1"/>
          </p:cNvSpPr>
          <p:nvPr/>
        </p:nvSpPr>
        <p:spPr bwMode="auto">
          <a:xfrm>
            <a:off x="7897813" y="32273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a:t>
            </a:r>
            <a:endParaRPr lang="el-GR" altLang="en-US" sz="1800">
              <a:latin typeface="Verdana" panose="020B0604030504040204" pitchFamily="34" charset="0"/>
            </a:endParaRPr>
          </a:p>
        </p:txBody>
      </p:sp>
      <p:sp>
        <p:nvSpPr>
          <p:cNvPr id="51230" name="Rectangle 38">
            <a:extLst>
              <a:ext uri="{FF2B5EF4-FFF2-40B4-BE49-F238E27FC236}">
                <a16:creationId xmlns:a16="http://schemas.microsoft.com/office/drawing/2014/main" id="{8BF6A74C-5EED-40C2-ABEB-E3D4F7255D9E}"/>
              </a:ext>
            </a:extLst>
          </p:cNvPr>
          <p:cNvSpPr>
            <a:spLocks noChangeArrowheads="1"/>
          </p:cNvSpPr>
          <p:nvPr/>
        </p:nvSpPr>
        <p:spPr bwMode="auto">
          <a:xfrm>
            <a:off x="5448300" y="1174750"/>
            <a:ext cx="1168400" cy="860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31" name="Rectangle 39">
            <a:extLst>
              <a:ext uri="{FF2B5EF4-FFF2-40B4-BE49-F238E27FC236}">
                <a16:creationId xmlns:a16="http://schemas.microsoft.com/office/drawing/2014/main" id="{D92BCDB2-2A36-4C90-B1A1-C3640F8F82C9}"/>
              </a:ext>
            </a:extLst>
          </p:cNvPr>
          <p:cNvSpPr>
            <a:spLocks noChangeArrowheads="1"/>
          </p:cNvSpPr>
          <p:nvPr/>
        </p:nvSpPr>
        <p:spPr bwMode="auto">
          <a:xfrm>
            <a:off x="5448300" y="1174750"/>
            <a:ext cx="1168400" cy="860425"/>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32" name="Rectangle 40">
            <a:extLst>
              <a:ext uri="{FF2B5EF4-FFF2-40B4-BE49-F238E27FC236}">
                <a16:creationId xmlns:a16="http://schemas.microsoft.com/office/drawing/2014/main" id="{51DEB90E-90E8-4C35-8157-9F9B3BDCC418}"/>
              </a:ext>
            </a:extLst>
          </p:cNvPr>
          <p:cNvSpPr>
            <a:spLocks noChangeArrowheads="1"/>
          </p:cNvSpPr>
          <p:nvPr/>
        </p:nvSpPr>
        <p:spPr bwMode="auto">
          <a:xfrm>
            <a:off x="5572125" y="1233488"/>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33" name="Rectangle 41">
            <a:extLst>
              <a:ext uri="{FF2B5EF4-FFF2-40B4-BE49-F238E27FC236}">
                <a16:creationId xmlns:a16="http://schemas.microsoft.com/office/drawing/2014/main" id="{3A944FB9-4096-4A24-8303-00879DE2BA48}"/>
              </a:ext>
            </a:extLst>
          </p:cNvPr>
          <p:cNvSpPr>
            <a:spLocks noChangeArrowheads="1"/>
          </p:cNvSpPr>
          <p:nvPr/>
        </p:nvSpPr>
        <p:spPr bwMode="auto">
          <a:xfrm>
            <a:off x="5702300" y="1304925"/>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234" name="Rectangle 42">
            <a:extLst>
              <a:ext uri="{FF2B5EF4-FFF2-40B4-BE49-F238E27FC236}">
                <a16:creationId xmlns:a16="http://schemas.microsoft.com/office/drawing/2014/main" id="{5046A4EB-ACB8-4192-B0D8-75B579A34058}"/>
              </a:ext>
            </a:extLst>
          </p:cNvPr>
          <p:cNvSpPr>
            <a:spLocks noChangeArrowheads="1"/>
          </p:cNvSpPr>
          <p:nvPr/>
        </p:nvSpPr>
        <p:spPr bwMode="auto">
          <a:xfrm>
            <a:off x="5791200" y="1233488"/>
            <a:ext cx="387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{3,4}</a:t>
            </a:r>
            <a:endParaRPr lang="el-GR" altLang="en-US" sz="1800">
              <a:latin typeface="Verdana" panose="020B0604030504040204" pitchFamily="34" charset="0"/>
            </a:endParaRPr>
          </a:p>
        </p:txBody>
      </p:sp>
      <p:sp>
        <p:nvSpPr>
          <p:cNvPr id="51235" name="Rectangle 43">
            <a:extLst>
              <a:ext uri="{FF2B5EF4-FFF2-40B4-BE49-F238E27FC236}">
                <a16:creationId xmlns:a16="http://schemas.microsoft.com/office/drawing/2014/main" id="{B825C64F-4E28-4B40-8662-0E5C9BE11918}"/>
              </a:ext>
            </a:extLst>
          </p:cNvPr>
          <p:cNvSpPr>
            <a:spLocks noChangeArrowheads="1"/>
          </p:cNvSpPr>
          <p:nvPr/>
        </p:nvSpPr>
        <p:spPr bwMode="auto">
          <a:xfrm>
            <a:off x="6243638" y="1233488"/>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36" name="Rectangle 44">
            <a:extLst>
              <a:ext uri="{FF2B5EF4-FFF2-40B4-BE49-F238E27FC236}">
                <a16:creationId xmlns:a16="http://schemas.microsoft.com/office/drawing/2014/main" id="{722CEB43-CD0E-48B5-8D04-66DD582D0C1E}"/>
              </a:ext>
            </a:extLst>
          </p:cNvPr>
          <p:cNvSpPr>
            <a:spLocks noChangeArrowheads="1"/>
          </p:cNvSpPr>
          <p:nvPr/>
        </p:nvSpPr>
        <p:spPr bwMode="auto">
          <a:xfrm>
            <a:off x="5572125" y="142081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37" name="Rectangle 45">
            <a:extLst>
              <a:ext uri="{FF2B5EF4-FFF2-40B4-BE49-F238E27FC236}">
                <a16:creationId xmlns:a16="http://schemas.microsoft.com/office/drawing/2014/main" id="{11511DB1-E53D-4DFE-8F2A-87C0224320D7}"/>
              </a:ext>
            </a:extLst>
          </p:cNvPr>
          <p:cNvSpPr>
            <a:spLocks noChangeArrowheads="1"/>
          </p:cNvSpPr>
          <p:nvPr/>
        </p:nvSpPr>
        <p:spPr bwMode="auto">
          <a:xfrm>
            <a:off x="5702300" y="1490663"/>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238" name="Rectangle 46">
            <a:extLst>
              <a:ext uri="{FF2B5EF4-FFF2-40B4-BE49-F238E27FC236}">
                <a16:creationId xmlns:a16="http://schemas.microsoft.com/office/drawing/2014/main" id="{CC7A4471-235F-4457-92D2-36622047490B}"/>
              </a:ext>
            </a:extLst>
          </p:cNvPr>
          <p:cNvSpPr>
            <a:spLocks noChangeArrowheads="1"/>
          </p:cNvSpPr>
          <p:nvPr/>
        </p:nvSpPr>
        <p:spPr bwMode="auto">
          <a:xfrm>
            <a:off x="5791200" y="1420813"/>
            <a:ext cx="387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{2,3}</a:t>
            </a:r>
            <a:endParaRPr lang="el-GR" altLang="en-US" sz="1800">
              <a:latin typeface="Verdana" panose="020B0604030504040204" pitchFamily="34" charset="0"/>
            </a:endParaRPr>
          </a:p>
        </p:txBody>
      </p:sp>
      <p:sp>
        <p:nvSpPr>
          <p:cNvPr id="51239" name="Rectangle 47">
            <a:extLst>
              <a:ext uri="{FF2B5EF4-FFF2-40B4-BE49-F238E27FC236}">
                <a16:creationId xmlns:a16="http://schemas.microsoft.com/office/drawing/2014/main" id="{63171A8E-A498-4692-8378-CA7CBC44F586}"/>
              </a:ext>
            </a:extLst>
          </p:cNvPr>
          <p:cNvSpPr>
            <a:spLocks noChangeArrowheads="1"/>
          </p:cNvSpPr>
          <p:nvPr/>
        </p:nvSpPr>
        <p:spPr bwMode="auto">
          <a:xfrm>
            <a:off x="6243638" y="1420813"/>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40" name="Rectangle 48">
            <a:extLst>
              <a:ext uri="{FF2B5EF4-FFF2-40B4-BE49-F238E27FC236}">
                <a16:creationId xmlns:a16="http://schemas.microsoft.com/office/drawing/2014/main" id="{F897B2A5-3772-41BC-B85B-8CF0A832FEF8}"/>
              </a:ext>
            </a:extLst>
          </p:cNvPr>
          <p:cNvSpPr>
            <a:spLocks noChangeArrowheads="1"/>
          </p:cNvSpPr>
          <p:nvPr/>
        </p:nvSpPr>
        <p:spPr bwMode="auto">
          <a:xfrm>
            <a:off x="5572125" y="1608138"/>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41" name="Rectangle 49">
            <a:extLst>
              <a:ext uri="{FF2B5EF4-FFF2-40B4-BE49-F238E27FC236}">
                <a16:creationId xmlns:a16="http://schemas.microsoft.com/office/drawing/2014/main" id="{4FA797E9-07ED-4DA6-B634-12FAC23050B4}"/>
              </a:ext>
            </a:extLst>
          </p:cNvPr>
          <p:cNvSpPr>
            <a:spLocks noChangeArrowheads="1"/>
          </p:cNvSpPr>
          <p:nvPr/>
        </p:nvSpPr>
        <p:spPr bwMode="auto">
          <a:xfrm>
            <a:off x="5702300" y="1677988"/>
            <a:ext cx="650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242" name="Rectangle 50">
            <a:extLst>
              <a:ext uri="{FF2B5EF4-FFF2-40B4-BE49-F238E27FC236}">
                <a16:creationId xmlns:a16="http://schemas.microsoft.com/office/drawing/2014/main" id="{73EA018E-E07D-45FE-B430-03E7D6EFED5B}"/>
              </a:ext>
            </a:extLst>
          </p:cNvPr>
          <p:cNvSpPr>
            <a:spLocks noChangeArrowheads="1"/>
          </p:cNvSpPr>
          <p:nvPr/>
        </p:nvSpPr>
        <p:spPr bwMode="auto">
          <a:xfrm>
            <a:off x="5775325" y="1608138"/>
            <a:ext cx="387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a:t>
            </a:r>
            <a:endParaRPr lang="el-GR" altLang="en-US" sz="1800">
              <a:latin typeface="Verdana" panose="020B0604030504040204" pitchFamily="34" charset="0"/>
            </a:endParaRPr>
          </a:p>
        </p:txBody>
      </p:sp>
      <p:sp>
        <p:nvSpPr>
          <p:cNvPr id="51243" name="Rectangle 51">
            <a:extLst>
              <a:ext uri="{FF2B5EF4-FFF2-40B4-BE49-F238E27FC236}">
                <a16:creationId xmlns:a16="http://schemas.microsoft.com/office/drawing/2014/main" id="{86F8DD89-64E2-4AE4-A6B2-BD27DE3BEB20}"/>
              </a:ext>
            </a:extLst>
          </p:cNvPr>
          <p:cNvSpPr>
            <a:spLocks noChangeArrowheads="1"/>
          </p:cNvSpPr>
          <p:nvPr/>
        </p:nvSpPr>
        <p:spPr bwMode="auto">
          <a:xfrm>
            <a:off x="6230938" y="1608138"/>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44" name="Rectangle 52">
            <a:extLst>
              <a:ext uri="{FF2B5EF4-FFF2-40B4-BE49-F238E27FC236}">
                <a16:creationId xmlns:a16="http://schemas.microsoft.com/office/drawing/2014/main" id="{90621903-E870-49F7-A3F0-A800E4F394CD}"/>
              </a:ext>
            </a:extLst>
          </p:cNvPr>
          <p:cNvSpPr>
            <a:spLocks noChangeArrowheads="1"/>
          </p:cNvSpPr>
          <p:nvPr/>
        </p:nvSpPr>
        <p:spPr bwMode="auto">
          <a:xfrm>
            <a:off x="5572125" y="179546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45" name="Rectangle 53">
            <a:extLst>
              <a:ext uri="{FF2B5EF4-FFF2-40B4-BE49-F238E27FC236}">
                <a16:creationId xmlns:a16="http://schemas.microsoft.com/office/drawing/2014/main" id="{4E1E9F73-6F98-4910-A2CA-4ABBA34E446E}"/>
              </a:ext>
            </a:extLst>
          </p:cNvPr>
          <p:cNvSpPr>
            <a:spLocks noChangeArrowheads="1"/>
          </p:cNvSpPr>
          <p:nvPr/>
        </p:nvSpPr>
        <p:spPr bwMode="auto">
          <a:xfrm>
            <a:off x="5702300" y="1865313"/>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246" name="Rectangle 54">
            <a:extLst>
              <a:ext uri="{FF2B5EF4-FFF2-40B4-BE49-F238E27FC236}">
                <a16:creationId xmlns:a16="http://schemas.microsoft.com/office/drawing/2014/main" id="{6F8A8EB6-2927-4EE7-8003-CCC361BB5EF2}"/>
              </a:ext>
            </a:extLst>
          </p:cNvPr>
          <p:cNvSpPr>
            <a:spLocks noChangeArrowheads="1"/>
          </p:cNvSpPr>
          <p:nvPr/>
        </p:nvSpPr>
        <p:spPr bwMode="auto">
          <a:xfrm>
            <a:off x="5791200" y="1795463"/>
            <a:ext cx="5254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247" name="Rectangle 55">
            <a:extLst>
              <a:ext uri="{FF2B5EF4-FFF2-40B4-BE49-F238E27FC236}">
                <a16:creationId xmlns:a16="http://schemas.microsoft.com/office/drawing/2014/main" id="{C372C314-04FD-4D9F-B0C1-2924B9A4BD50}"/>
              </a:ext>
            </a:extLst>
          </p:cNvPr>
          <p:cNvSpPr>
            <a:spLocks noChangeArrowheads="1"/>
          </p:cNvSpPr>
          <p:nvPr/>
        </p:nvSpPr>
        <p:spPr bwMode="auto">
          <a:xfrm>
            <a:off x="6407150" y="1795463"/>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48" name="Rectangle 56">
            <a:extLst>
              <a:ext uri="{FF2B5EF4-FFF2-40B4-BE49-F238E27FC236}">
                <a16:creationId xmlns:a16="http://schemas.microsoft.com/office/drawing/2014/main" id="{5042EC25-0790-4CF0-AAF3-64130F917E81}"/>
              </a:ext>
            </a:extLst>
          </p:cNvPr>
          <p:cNvSpPr>
            <a:spLocks noChangeArrowheads="1"/>
          </p:cNvSpPr>
          <p:nvPr/>
        </p:nvSpPr>
        <p:spPr bwMode="auto">
          <a:xfrm>
            <a:off x="6346825" y="2317750"/>
            <a:ext cx="1168400" cy="8397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49" name="Rectangle 57">
            <a:extLst>
              <a:ext uri="{FF2B5EF4-FFF2-40B4-BE49-F238E27FC236}">
                <a16:creationId xmlns:a16="http://schemas.microsoft.com/office/drawing/2014/main" id="{658E1A82-5909-4C40-A550-61E96D43E2CD}"/>
              </a:ext>
            </a:extLst>
          </p:cNvPr>
          <p:cNvSpPr>
            <a:spLocks noChangeArrowheads="1"/>
          </p:cNvSpPr>
          <p:nvPr/>
        </p:nvSpPr>
        <p:spPr bwMode="auto">
          <a:xfrm>
            <a:off x="6346825" y="2317750"/>
            <a:ext cx="1168400" cy="839788"/>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50" name="Rectangle 58">
            <a:extLst>
              <a:ext uri="{FF2B5EF4-FFF2-40B4-BE49-F238E27FC236}">
                <a16:creationId xmlns:a16="http://schemas.microsoft.com/office/drawing/2014/main" id="{37AABEEA-D480-43A1-ACD4-7338B0BD5698}"/>
              </a:ext>
            </a:extLst>
          </p:cNvPr>
          <p:cNvSpPr>
            <a:spLocks noChangeArrowheads="1"/>
          </p:cNvSpPr>
          <p:nvPr/>
        </p:nvSpPr>
        <p:spPr bwMode="auto">
          <a:xfrm>
            <a:off x="6470650" y="2378075"/>
            <a:ext cx="1095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51" name="Rectangle 59">
            <a:extLst>
              <a:ext uri="{FF2B5EF4-FFF2-40B4-BE49-F238E27FC236}">
                <a16:creationId xmlns:a16="http://schemas.microsoft.com/office/drawing/2014/main" id="{A7296CD4-300E-448A-BAB3-8761E1A4EC89}"/>
              </a:ext>
            </a:extLst>
          </p:cNvPr>
          <p:cNvSpPr>
            <a:spLocks noChangeArrowheads="1"/>
          </p:cNvSpPr>
          <p:nvPr/>
        </p:nvSpPr>
        <p:spPr bwMode="auto">
          <a:xfrm>
            <a:off x="6600825" y="2447925"/>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252" name="Rectangle 60">
            <a:extLst>
              <a:ext uri="{FF2B5EF4-FFF2-40B4-BE49-F238E27FC236}">
                <a16:creationId xmlns:a16="http://schemas.microsoft.com/office/drawing/2014/main" id="{55FBF1A2-54AB-459E-9606-AA3E2F47982A}"/>
              </a:ext>
            </a:extLst>
          </p:cNvPr>
          <p:cNvSpPr>
            <a:spLocks noChangeArrowheads="1"/>
          </p:cNvSpPr>
          <p:nvPr/>
        </p:nvSpPr>
        <p:spPr bwMode="auto">
          <a:xfrm>
            <a:off x="6688138" y="2378075"/>
            <a:ext cx="284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4</a:t>
            </a:r>
            <a:endParaRPr lang="el-GR" altLang="en-US" sz="1800">
              <a:latin typeface="Verdana" panose="020B0604030504040204" pitchFamily="34" charset="0"/>
            </a:endParaRPr>
          </a:p>
        </p:txBody>
      </p:sp>
      <p:sp>
        <p:nvSpPr>
          <p:cNvPr id="51253" name="Rectangle 61">
            <a:extLst>
              <a:ext uri="{FF2B5EF4-FFF2-40B4-BE49-F238E27FC236}">
                <a16:creationId xmlns:a16="http://schemas.microsoft.com/office/drawing/2014/main" id="{04ED5971-3473-4500-96A4-DA8115694D1C}"/>
              </a:ext>
            </a:extLst>
          </p:cNvPr>
          <p:cNvSpPr>
            <a:spLocks noChangeArrowheads="1"/>
          </p:cNvSpPr>
          <p:nvPr/>
        </p:nvSpPr>
        <p:spPr bwMode="auto">
          <a:xfrm>
            <a:off x="7018338" y="2378075"/>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54" name="Rectangle 62">
            <a:extLst>
              <a:ext uri="{FF2B5EF4-FFF2-40B4-BE49-F238E27FC236}">
                <a16:creationId xmlns:a16="http://schemas.microsoft.com/office/drawing/2014/main" id="{6DDD0269-57DE-4E63-823C-5799BC892EAF}"/>
              </a:ext>
            </a:extLst>
          </p:cNvPr>
          <p:cNvSpPr>
            <a:spLocks noChangeArrowheads="1"/>
          </p:cNvSpPr>
          <p:nvPr/>
        </p:nvSpPr>
        <p:spPr bwMode="auto">
          <a:xfrm>
            <a:off x="6470650" y="256381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55" name="Rectangle 63">
            <a:extLst>
              <a:ext uri="{FF2B5EF4-FFF2-40B4-BE49-F238E27FC236}">
                <a16:creationId xmlns:a16="http://schemas.microsoft.com/office/drawing/2014/main" id="{A86D61FC-EF88-4F58-BEA2-772027C93EBC}"/>
              </a:ext>
            </a:extLst>
          </p:cNvPr>
          <p:cNvSpPr>
            <a:spLocks noChangeArrowheads="1"/>
          </p:cNvSpPr>
          <p:nvPr/>
        </p:nvSpPr>
        <p:spPr bwMode="auto">
          <a:xfrm>
            <a:off x="6600825" y="2635250"/>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256" name="Rectangle 64">
            <a:extLst>
              <a:ext uri="{FF2B5EF4-FFF2-40B4-BE49-F238E27FC236}">
                <a16:creationId xmlns:a16="http://schemas.microsoft.com/office/drawing/2014/main" id="{400D77EC-DB9A-4728-A385-843127A63F70}"/>
              </a:ext>
            </a:extLst>
          </p:cNvPr>
          <p:cNvSpPr>
            <a:spLocks noChangeArrowheads="1"/>
          </p:cNvSpPr>
          <p:nvPr/>
        </p:nvSpPr>
        <p:spPr bwMode="auto">
          <a:xfrm>
            <a:off x="6688138" y="2563813"/>
            <a:ext cx="387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{2,3}</a:t>
            </a:r>
            <a:endParaRPr lang="el-GR" altLang="en-US" sz="1800">
              <a:latin typeface="Verdana" panose="020B0604030504040204" pitchFamily="34" charset="0"/>
            </a:endParaRPr>
          </a:p>
        </p:txBody>
      </p:sp>
      <p:sp>
        <p:nvSpPr>
          <p:cNvPr id="51257" name="Rectangle 65">
            <a:extLst>
              <a:ext uri="{FF2B5EF4-FFF2-40B4-BE49-F238E27FC236}">
                <a16:creationId xmlns:a16="http://schemas.microsoft.com/office/drawing/2014/main" id="{066ABC4B-53BD-479C-AC36-875A691E9062}"/>
              </a:ext>
            </a:extLst>
          </p:cNvPr>
          <p:cNvSpPr>
            <a:spLocks noChangeArrowheads="1"/>
          </p:cNvSpPr>
          <p:nvPr/>
        </p:nvSpPr>
        <p:spPr bwMode="auto">
          <a:xfrm>
            <a:off x="7142163" y="2563813"/>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58" name="Rectangle 66">
            <a:extLst>
              <a:ext uri="{FF2B5EF4-FFF2-40B4-BE49-F238E27FC236}">
                <a16:creationId xmlns:a16="http://schemas.microsoft.com/office/drawing/2014/main" id="{9E1CF5CB-04CC-46A1-AAA3-41F5E3E47131}"/>
              </a:ext>
            </a:extLst>
          </p:cNvPr>
          <p:cNvSpPr>
            <a:spLocks noChangeArrowheads="1"/>
          </p:cNvSpPr>
          <p:nvPr/>
        </p:nvSpPr>
        <p:spPr bwMode="auto">
          <a:xfrm>
            <a:off x="6470650" y="2751138"/>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59" name="Rectangle 67">
            <a:extLst>
              <a:ext uri="{FF2B5EF4-FFF2-40B4-BE49-F238E27FC236}">
                <a16:creationId xmlns:a16="http://schemas.microsoft.com/office/drawing/2014/main" id="{395548D9-337F-46CC-92AE-DC6A9AA4BAFC}"/>
              </a:ext>
            </a:extLst>
          </p:cNvPr>
          <p:cNvSpPr>
            <a:spLocks noChangeArrowheads="1"/>
          </p:cNvSpPr>
          <p:nvPr/>
        </p:nvSpPr>
        <p:spPr bwMode="auto">
          <a:xfrm>
            <a:off x="6600825" y="2822575"/>
            <a:ext cx="650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260" name="Rectangle 68">
            <a:extLst>
              <a:ext uri="{FF2B5EF4-FFF2-40B4-BE49-F238E27FC236}">
                <a16:creationId xmlns:a16="http://schemas.microsoft.com/office/drawing/2014/main" id="{D5705BB4-620E-4599-A48B-05F74A92DCD4}"/>
              </a:ext>
            </a:extLst>
          </p:cNvPr>
          <p:cNvSpPr>
            <a:spLocks noChangeArrowheads="1"/>
          </p:cNvSpPr>
          <p:nvPr/>
        </p:nvSpPr>
        <p:spPr bwMode="auto">
          <a:xfrm>
            <a:off x="6672263" y="2751138"/>
            <a:ext cx="3873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a:t>
            </a:r>
            <a:endParaRPr lang="el-GR" altLang="en-US" sz="1800">
              <a:latin typeface="Verdana" panose="020B0604030504040204" pitchFamily="34" charset="0"/>
            </a:endParaRPr>
          </a:p>
        </p:txBody>
      </p:sp>
      <p:sp>
        <p:nvSpPr>
          <p:cNvPr id="51261" name="Rectangle 69">
            <a:extLst>
              <a:ext uri="{FF2B5EF4-FFF2-40B4-BE49-F238E27FC236}">
                <a16:creationId xmlns:a16="http://schemas.microsoft.com/office/drawing/2014/main" id="{D995AFDD-CEF9-4180-8296-5FB651D480F8}"/>
              </a:ext>
            </a:extLst>
          </p:cNvPr>
          <p:cNvSpPr>
            <a:spLocks noChangeArrowheads="1"/>
          </p:cNvSpPr>
          <p:nvPr/>
        </p:nvSpPr>
        <p:spPr bwMode="auto">
          <a:xfrm>
            <a:off x="7127875" y="2751138"/>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62" name="Rectangle 70">
            <a:extLst>
              <a:ext uri="{FF2B5EF4-FFF2-40B4-BE49-F238E27FC236}">
                <a16:creationId xmlns:a16="http://schemas.microsoft.com/office/drawing/2014/main" id="{79AC7C5A-B535-4C32-AAF7-13EACC47E774}"/>
              </a:ext>
            </a:extLst>
          </p:cNvPr>
          <p:cNvSpPr>
            <a:spLocks noChangeArrowheads="1"/>
          </p:cNvSpPr>
          <p:nvPr/>
        </p:nvSpPr>
        <p:spPr bwMode="auto">
          <a:xfrm>
            <a:off x="6470650" y="293846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63" name="Rectangle 71">
            <a:extLst>
              <a:ext uri="{FF2B5EF4-FFF2-40B4-BE49-F238E27FC236}">
                <a16:creationId xmlns:a16="http://schemas.microsoft.com/office/drawing/2014/main" id="{27090D68-658A-4580-B574-26DE9B04F7BA}"/>
              </a:ext>
            </a:extLst>
          </p:cNvPr>
          <p:cNvSpPr>
            <a:spLocks noChangeArrowheads="1"/>
          </p:cNvSpPr>
          <p:nvPr/>
        </p:nvSpPr>
        <p:spPr bwMode="auto">
          <a:xfrm>
            <a:off x="6600825" y="3008313"/>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264" name="Rectangle 72">
            <a:extLst>
              <a:ext uri="{FF2B5EF4-FFF2-40B4-BE49-F238E27FC236}">
                <a16:creationId xmlns:a16="http://schemas.microsoft.com/office/drawing/2014/main" id="{5E5FB956-7CD7-4E8A-A35D-20706E601CA2}"/>
              </a:ext>
            </a:extLst>
          </p:cNvPr>
          <p:cNvSpPr>
            <a:spLocks noChangeArrowheads="1"/>
          </p:cNvSpPr>
          <p:nvPr/>
        </p:nvSpPr>
        <p:spPr bwMode="auto">
          <a:xfrm>
            <a:off x="6688138" y="2938463"/>
            <a:ext cx="5318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265" name="Rectangle 73">
            <a:extLst>
              <a:ext uri="{FF2B5EF4-FFF2-40B4-BE49-F238E27FC236}">
                <a16:creationId xmlns:a16="http://schemas.microsoft.com/office/drawing/2014/main" id="{B8BC0CE8-741A-4709-A209-3EEA03D7FA65}"/>
              </a:ext>
            </a:extLst>
          </p:cNvPr>
          <p:cNvSpPr>
            <a:spLocks noChangeArrowheads="1"/>
          </p:cNvSpPr>
          <p:nvPr/>
        </p:nvSpPr>
        <p:spPr bwMode="auto">
          <a:xfrm>
            <a:off x="7305675" y="2938463"/>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66" name="Rectangle 74">
            <a:extLst>
              <a:ext uri="{FF2B5EF4-FFF2-40B4-BE49-F238E27FC236}">
                <a16:creationId xmlns:a16="http://schemas.microsoft.com/office/drawing/2014/main" id="{0FEF2615-81E9-4E96-94C4-A26AD2F4A2C4}"/>
              </a:ext>
            </a:extLst>
          </p:cNvPr>
          <p:cNvSpPr>
            <a:spLocks noChangeArrowheads="1"/>
          </p:cNvSpPr>
          <p:nvPr/>
        </p:nvSpPr>
        <p:spPr bwMode="auto">
          <a:xfrm>
            <a:off x="4710113" y="2293938"/>
            <a:ext cx="1168400" cy="860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67" name="Rectangle 75">
            <a:extLst>
              <a:ext uri="{FF2B5EF4-FFF2-40B4-BE49-F238E27FC236}">
                <a16:creationId xmlns:a16="http://schemas.microsoft.com/office/drawing/2014/main" id="{DF7FE39A-C748-46F8-84D1-C6CCE2BD8DA5}"/>
              </a:ext>
            </a:extLst>
          </p:cNvPr>
          <p:cNvSpPr>
            <a:spLocks noChangeArrowheads="1"/>
          </p:cNvSpPr>
          <p:nvPr/>
        </p:nvSpPr>
        <p:spPr bwMode="auto">
          <a:xfrm>
            <a:off x="4710113" y="2293938"/>
            <a:ext cx="1168400" cy="860425"/>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68" name="Rectangle 76">
            <a:extLst>
              <a:ext uri="{FF2B5EF4-FFF2-40B4-BE49-F238E27FC236}">
                <a16:creationId xmlns:a16="http://schemas.microsoft.com/office/drawing/2014/main" id="{BDD1AD1C-DA45-42BC-8493-E1F04909188A}"/>
              </a:ext>
            </a:extLst>
          </p:cNvPr>
          <p:cNvSpPr>
            <a:spLocks noChangeArrowheads="1"/>
          </p:cNvSpPr>
          <p:nvPr/>
        </p:nvSpPr>
        <p:spPr bwMode="auto">
          <a:xfrm>
            <a:off x="4835525" y="2352675"/>
            <a:ext cx="1095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69" name="Rectangle 77">
            <a:extLst>
              <a:ext uri="{FF2B5EF4-FFF2-40B4-BE49-F238E27FC236}">
                <a16:creationId xmlns:a16="http://schemas.microsoft.com/office/drawing/2014/main" id="{94346909-CC35-49FC-9034-4427322C3979}"/>
              </a:ext>
            </a:extLst>
          </p:cNvPr>
          <p:cNvSpPr>
            <a:spLocks noChangeArrowheads="1"/>
          </p:cNvSpPr>
          <p:nvPr/>
        </p:nvSpPr>
        <p:spPr bwMode="auto">
          <a:xfrm>
            <a:off x="4965700" y="2424113"/>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270" name="Rectangle 78">
            <a:extLst>
              <a:ext uri="{FF2B5EF4-FFF2-40B4-BE49-F238E27FC236}">
                <a16:creationId xmlns:a16="http://schemas.microsoft.com/office/drawing/2014/main" id="{35A87AB2-FC47-4DA3-927B-6D0F61DB23DC}"/>
              </a:ext>
            </a:extLst>
          </p:cNvPr>
          <p:cNvSpPr>
            <a:spLocks noChangeArrowheads="1"/>
          </p:cNvSpPr>
          <p:nvPr/>
        </p:nvSpPr>
        <p:spPr bwMode="auto">
          <a:xfrm>
            <a:off x="5053013" y="2352675"/>
            <a:ext cx="2349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=3</a:t>
            </a:r>
            <a:endParaRPr lang="el-GR" altLang="en-US" sz="1800">
              <a:latin typeface="Verdana" panose="020B0604030504040204" pitchFamily="34" charset="0"/>
            </a:endParaRPr>
          </a:p>
        </p:txBody>
      </p:sp>
      <p:sp>
        <p:nvSpPr>
          <p:cNvPr id="51271" name="Rectangle 79">
            <a:extLst>
              <a:ext uri="{FF2B5EF4-FFF2-40B4-BE49-F238E27FC236}">
                <a16:creationId xmlns:a16="http://schemas.microsoft.com/office/drawing/2014/main" id="{243D9FEC-EDF8-4630-AC80-59C72FDF0AC9}"/>
              </a:ext>
            </a:extLst>
          </p:cNvPr>
          <p:cNvSpPr>
            <a:spLocks noChangeArrowheads="1"/>
          </p:cNvSpPr>
          <p:nvPr/>
        </p:nvSpPr>
        <p:spPr bwMode="auto">
          <a:xfrm>
            <a:off x="5329238" y="2352675"/>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72" name="Rectangle 80">
            <a:extLst>
              <a:ext uri="{FF2B5EF4-FFF2-40B4-BE49-F238E27FC236}">
                <a16:creationId xmlns:a16="http://schemas.microsoft.com/office/drawing/2014/main" id="{7E1DD53B-77BD-4CEF-A626-97F566020ED9}"/>
              </a:ext>
            </a:extLst>
          </p:cNvPr>
          <p:cNvSpPr>
            <a:spLocks noChangeArrowheads="1"/>
          </p:cNvSpPr>
          <p:nvPr/>
        </p:nvSpPr>
        <p:spPr bwMode="auto">
          <a:xfrm>
            <a:off x="4835525" y="2540000"/>
            <a:ext cx="1095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73" name="Rectangle 81">
            <a:extLst>
              <a:ext uri="{FF2B5EF4-FFF2-40B4-BE49-F238E27FC236}">
                <a16:creationId xmlns:a16="http://schemas.microsoft.com/office/drawing/2014/main" id="{D99E22F0-80CA-453A-A461-284131E97CF9}"/>
              </a:ext>
            </a:extLst>
          </p:cNvPr>
          <p:cNvSpPr>
            <a:spLocks noChangeArrowheads="1"/>
          </p:cNvSpPr>
          <p:nvPr/>
        </p:nvSpPr>
        <p:spPr bwMode="auto">
          <a:xfrm>
            <a:off x="4965700" y="2609850"/>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274" name="Rectangle 82">
            <a:extLst>
              <a:ext uri="{FF2B5EF4-FFF2-40B4-BE49-F238E27FC236}">
                <a16:creationId xmlns:a16="http://schemas.microsoft.com/office/drawing/2014/main" id="{00C7F9C2-44B8-4994-B831-7FD75E490EA8}"/>
              </a:ext>
            </a:extLst>
          </p:cNvPr>
          <p:cNvSpPr>
            <a:spLocks noChangeArrowheads="1"/>
          </p:cNvSpPr>
          <p:nvPr/>
        </p:nvSpPr>
        <p:spPr bwMode="auto">
          <a:xfrm>
            <a:off x="5053013" y="2540000"/>
            <a:ext cx="3873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{2,3}</a:t>
            </a:r>
            <a:endParaRPr lang="el-GR" altLang="en-US" sz="1800">
              <a:latin typeface="Verdana" panose="020B0604030504040204" pitchFamily="34" charset="0"/>
            </a:endParaRPr>
          </a:p>
        </p:txBody>
      </p:sp>
      <p:sp>
        <p:nvSpPr>
          <p:cNvPr id="51275" name="Rectangle 83">
            <a:extLst>
              <a:ext uri="{FF2B5EF4-FFF2-40B4-BE49-F238E27FC236}">
                <a16:creationId xmlns:a16="http://schemas.microsoft.com/office/drawing/2014/main" id="{727D3948-9BEB-49D2-8B30-216D61254229}"/>
              </a:ext>
            </a:extLst>
          </p:cNvPr>
          <p:cNvSpPr>
            <a:spLocks noChangeArrowheads="1"/>
          </p:cNvSpPr>
          <p:nvPr/>
        </p:nvSpPr>
        <p:spPr bwMode="auto">
          <a:xfrm>
            <a:off x="5507038" y="2540000"/>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76" name="Rectangle 84">
            <a:extLst>
              <a:ext uri="{FF2B5EF4-FFF2-40B4-BE49-F238E27FC236}">
                <a16:creationId xmlns:a16="http://schemas.microsoft.com/office/drawing/2014/main" id="{221895CD-0667-4991-8096-76C4D8075E3A}"/>
              </a:ext>
            </a:extLst>
          </p:cNvPr>
          <p:cNvSpPr>
            <a:spLocks noChangeArrowheads="1"/>
          </p:cNvSpPr>
          <p:nvPr/>
        </p:nvSpPr>
        <p:spPr bwMode="auto">
          <a:xfrm>
            <a:off x="4835525" y="2727325"/>
            <a:ext cx="1095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77" name="Rectangle 85">
            <a:extLst>
              <a:ext uri="{FF2B5EF4-FFF2-40B4-BE49-F238E27FC236}">
                <a16:creationId xmlns:a16="http://schemas.microsoft.com/office/drawing/2014/main" id="{34E38909-F8D5-4DD3-A384-5D8D52F2ABD9}"/>
              </a:ext>
            </a:extLst>
          </p:cNvPr>
          <p:cNvSpPr>
            <a:spLocks noChangeArrowheads="1"/>
          </p:cNvSpPr>
          <p:nvPr/>
        </p:nvSpPr>
        <p:spPr bwMode="auto">
          <a:xfrm>
            <a:off x="4965700" y="2797175"/>
            <a:ext cx="650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278" name="Rectangle 86">
            <a:extLst>
              <a:ext uri="{FF2B5EF4-FFF2-40B4-BE49-F238E27FC236}">
                <a16:creationId xmlns:a16="http://schemas.microsoft.com/office/drawing/2014/main" id="{DB9FD50B-7BCC-4F5C-A29D-B1EECEB345D9}"/>
              </a:ext>
            </a:extLst>
          </p:cNvPr>
          <p:cNvSpPr>
            <a:spLocks noChangeArrowheads="1"/>
          </p:cNvSpPr>
          <p:nvPr/>
        </p:nvSpPr>
        <p:spPr bwMode="auto">
          <a:xfrm>
            <a:off x="5037138" y="2727325"/>
            <a:ext cx="3873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a:t>
            </a:r>
            <a:endParaRPr lang="el-GR" altLang="en-US" sz="1800">
              <a:latin typeface="Verdana" panose="020B0604030504040204" pitchFamily="34" charset="0"/>
            </a:endParaRPr>
          </a:p>
        </p:txBody>
      </p:sp>
      <p:sp>
        <p:nvSpPr>
          <p:cNvPr id="51279" name="Rectangle 87">
            <a:extLst>
              <a:ext uri="{FF2B5EF4-FFF2-40B4-BE49-F238E27FC236}">
                <a16:creationId xmlns:a16="http://schemas.microsoft.com/office/drawing/2014/main" id="{A64DC466-1681-4D63-9727-0114740EE985}"/>
              </a:ext>
            </a:extLst>
          </p:cNvPr>
          <p:cNvSpPr>
            <a:spLocks noChangeArrowheads="1"/>
          </p:cNvSpPr>
          <p:nvPr/>
        </p:nvSpPr>
        <p:spPr bwMode="auto">
          <a:xfrm>
            <a:off x="5492750" y="2727325"/>
            <a:ext cx="460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80" name="Rectangle 88">
            <a:extLst>
              <a:ext uri="{FF2B5EF4-FFF2-40B4-BE49-F238E27FC236}">
                <a16:creationId xmlns:a16="http://schemas.microsoft.com/office/drawing/2014/main" id="{E455FCBF-A9E2-4EB3-AD26-7B4D22876CB5}"/>
              </a:ext>
            </a:extLst>
          </p:cNvPr>
          <p:cNvSpPr>
            <a:spLocks noChangeArrowheads="1"/>
          </p:cNvSpPr>
          <p:nvPr/>
        </p:nvSpPr>
        <p:spPr bwMode="auto">
          <a:xfrm>
            <a:off x="4835525" y="2914650"/>
            <a:ext cx="1095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81" name="Rectangle 89">
            <a:extLst>
              <a:ext uri="{FF2B5EF4-FFF2-40B4-BE49-F238E27FC236}">
                <a16:creationId xmlns:a16="http://schemas.microsoft.com/office/drawing/2014/main" id="{52FC3B1A-A48C-464C-B3AD-49C17F7051FE}"/>
              </a:ext>
            </a:extLst>
          </p:cNvPr>
          <p:cNvSpPr>
            <a:spLocks noChangeArrowheads="1"/>
          </p:cNvSpPr>
          <p:nvPr/>
        </p:nvSpPr>
        <p:spPr bwMode="auto">
          <a:xfrm>
            <a:off x="4965700" y="2984500"/>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282" name="Rectangle 90">
            <a:extLst>
              <a:ext uri="{FF2B5EF4-FFF2-40B4-BE49-F238E27FC236}">
                <a16:creationId xmlns:a16="http://schemas.microsoft.com/office/drawing/2014/main" id="{5C7CA0A1-E3C4-4A53-820A-7F33427D2F78}"/>
              </a:ext>
            </a:extLst>
          </p:cNvPr>
          <p:cNvSpPr>
            <a:spLocks noChangeArrowheads="1"/>
          </p:cNvSpPr>
          <p:nvPr/>
        </p:nvSpPr>
        <p:spPr bwMode="auto">
          <a:xfrm>
            <a:off x="5053013" y="2914650"/>
            <a:ext cx="5318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283" name="Rectangle 91">
            <a:extLst>
              <a:ext uri="{FF2B5EF4-FFF2-40B4-BE49-F238E27FC236}">
                <a16:creationId xmlns:a16="http://schemas.microsoft.com/office/drawing/2014/main" id="{6769B869-0FDA-4203-8C0E-F977FDDBA4F8}"/>
              </a:ext>
            </a:extLst>
          </p:cNvPr>
          <p:cNvSpPr>
            <a:spLocks noChangeArrowheads="1"/>
          </p:cNvSpPr>
          <p:nvPr/>
        </p:nvSpPr>
        <p:spPr bwMode="auto">
          <a:xfrm>
            <a:off x="5670550" y="2914650"/>
            <a:ext cx="460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84" name="Line 92">
            <a:extLst>
              <a:ext uri="{FF2B5EF4-FFF2-40B4-BE49-F238E27FC236}">
                <a16:creationId xmlns:a16="http://schemas.microsoft.com/office/drawing/2014/main" id="{B251BDDE-AECE-48C5-AD84-AC4467B0A4E1}"/>
              </a:ext>
            </a:extLst>
          </p:cNvPr>
          <p:cNvSpPr>
            <a:spLocks noChangeShapeType="1"/>
          </p:cNvSpPr>
          <p:nvPr/>
        </p:nvSpPr>
        <p:spPr bwMode="auto">
          <a:xfrm flipH="1">
            <a:off x="5275263" y="2541588"/>
            <a:ext cx="133350" cy="1698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85" name="Line 93">
            <a:extLst>
              <a:ext uri="{FF2B5EF4-FFF2-40B4-BE49-F238E27FC236}">
                <a16:creationId xmlns:a16="http://schemas.microsoft.com/office/drawing/2014/main" id="{EEBAE73A-4ECC-48A0-BEF0-74F2316D77EC}"/>
              </a:ext>
            </a:extLst>
          </p:cNvPr>
          <p:cNvSpPr>
            <a:spLocks noChangeShapeType="1"/>
          </p:cNvSpPr>
          <p:nvPr/>
        </p:nvSpPr>
        <p:spPr bwMode="auto">
          <a:xfrm flipH="1">
            <a:off x="5254625" y="2720975"/>
            <a:ext cx="131763" cy="1698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86" name="Line 94">
            <a:extLst>
              <a:ext uri="{FF2B5EF4-FFF2-40B4-BE49-F238E27FC236}">
                <a16:creationId xmlns:a16="http://schemas.microsoft.com/office/drawing/2014/main" id="{EA0186F2-4BE9-4E3D-92F5-DF9D6BADF58C}"/>
              </a:ext>
            </a:extLst>
          </p:cNvPr>
          <p:cNvSpPr>
            <a:spLocks noChangeShapeType="1"/>
          </p:cNvSpPr>
          <p:nvPr/>
        </p:nvSpPr>
        <p:spPr bwMode="auto">
          <a:xfrm flipH="1">
            <a:off x="5405438" y="2935288"/>
            <a:ext cx="130175" cy="1698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87" name="Line 95">
            <a:extLst>
              <a:ext uri="{FF2B5EF4-FFF2-40B4-BE49-F238E27FC236}">
                <a16:creationId xmlns:a16="http://schemas.microsoft.com/office/drawing/2014/main" id="{82A5E6C5-ED2D-45F3-B8DE-582A6C6F23A9}"/>
              </a:ext>
            </a:extLst>
          </p:cNvPr>
          <p:cNvSpPr>
            <a:spLocks noChangeShapeType="1"/>
          </p:cNvSpPr>
          <p:nvPr/>
        </p:nvSpPr>
        <p:spPr bwMode="auto">
          <a:xfrm flipH="1">
            <a:off x="5262563" y="2930525"/>
            <a:ext cx="131762" cy="1698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88" name="Line 96">
            <a:extLst>
              <a:ext uri="{FF2B5EF4-FFF2-40B4-BE49-F238E27FC236}">
                <a16:creationId xmlns:a16="http://schemas.microsoft.com/office/drawing/2014/main" id="{31CFED9D-262B-4391-8104-5E945465178F}"/>
              </a:ext>
            </a:extLst>
          </p:cNvPr>
          <p:cNvSpPr>
            <a:spLocks noChangeShapeType="1"/>
          </p:cNvSpPr>
          <p:nvPr/>
        </p:nvSpPr>
        <p:spPr bwMode="auto">
          <a:xfrm flipH="1">
            <a:off x="5133975" y="2930525"/>
            <a:ext cx="131763" cy="1698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289" name="Rectangle 97">
            <a:extLst>
              <a:ext uri="{FF2B5EF4-FFF2-40B4-BE49-F238E27FC236}">
                <a16:creationId xmlns:a16="http://schemas.microsoft.com/office/drawing/2014/main" id="{E13193B2-E253-4E28-B509-F212E7FFF676}"/>
              </a:ext>
            </a:extLst>
          </p:cNvPr>
          <p:cNvSpPr>
            <a:spLocks noChangeArrowheads="1"/>
          </p:cNvSpPr>
          <p:nvPr/>
        </p:nvSpPr>
        <p:spPr bwMode="auto">
          <a:xfrm>
            <a:off x="5416550" y="3548063"/>
            <a:ext cx="1168400" cy="8604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90" name="Rectangle 98">
            <a:extLst>
              <a:ext uri="{FF2B5EF4-FFF2-40B4-BE49-F238E27FC236}">
                <a16:creationId xmlns:a16="http://schemas.microsoft.com/office/drawing/2014/main" id="{FDC0EB46-BA30-4CBE-810B-20C4C132BFCB}"/>
              </a:ext>
            </a:extLst>
          </p:cNvPr>
          <p:cNvSpPr>
            <a:spLocks noChangeArrowheads="1"/>
          </p:cNvSpPr>
          <p:nvPr/>
        </p:nvSpPr>
        <p:spPr bwMode="auto">
          <a:xfrm>
            <a:off x="5416550" y="3548063"/>
            <a:ext cx="1168400" cy="860425"/>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291" name="Rectangle 99">
            <a:extLst>
              <a:ext uri="{FF2B5EF4-FFF2-40B4-BE49-F238E27FC236}">
                <a16:creationId xmlns:a16="http://schemas.microsoft.com/office/drawing/2014/main" id="{31EDCA2D-A6AF-440B-BCF4-09BAFD6D8313}"/>
              </a:ext>
            </a:extLst>
          </p:cNvPr>
          <p:cNvSpPr>
            <a:spLocks noChangeArrowheads="1"/>
          </p:cNvSpPr>
          <p:nvPr/>
        </p:nvSpPr>
        <p:spPr bwMode="auto">
          <a:xfrm>
            <a:off x="5538788" y="3606800"/>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92" name="Rectangle 100">
            <a:extLst>
              <a:ext uri="{FF2B5EF4-FFF2-40B4-BE49-F238E27FC236}">
                <a16:creationId xmlns:a16="http://schemas.microsoft.com/office/drawing/2014/main" id="{34CC573C-CE0E-4420-9ABD-3DEDFC84603C}"/>
              </a:ext>
            </a:extLst>
          </p:cNvPr>
          <p:cNvSpPr>
            <a:spLocks noChangeArrowheads="1"/>
          </p:cNvSpPr>
          <p:nvPr/>
        </p:nvSpPr>
        <p:spPr bwMode="auto">
          <a:xfrm>
            <a:off x="5670550" y="3678238"/>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293" name="Rectangle 101">
            <a:extLst>
              <a:ext uri="{FF2B5EF4-FFF2-40B4-BE49-F238E27FC236}">
                <a16:creationId xmlns:a16="http://schemas.microsoft.com/office/drawing/2014/main" id="{CF35A56A-F1D2-4789-9535-06303118D42C}"/>
              </a:ext>
            </a:extLst>
          </p:cNvPr>
          <p:cNvSpPr>
            <a:spLocks noChangeArrowheads="1"/>
          </p:cNvSpPr>
          <p:nvPr/>
        </p:nvSpPr>
        <p:spPr bwMode="auto">
          <a:xfrm>
            <a:off x="5757863" y="3606800"/>
            <a:ext cx="284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4</a:t>
            </a:r>
            <a:endParaRPr lang="el-GR" altLang="en-US" sz="1800">
              <a:latin typeface="Verdana" panose="020B0604030504040204" pitchFamily="34" charset="0"/>
            </a:endParaRPr>
          </a:p>
        </p:txBody>
      </p:sp>
      <p:sp>
        <p:nvSpPr>
          <p:cNvPr id="51294" name="Rectangle 102">
            <a:extLst>
              <a:ext uri="{FF2B5EF4-FFF2-40B4-BE49-F238E27FC236}">
                <a16:creationId xmlns:a16="http://schemas.microsoft.com/office/drawing/2014/main" id="{0FD6A44B-D0C0-4483-9BDF-228CB0F07397}"/>
              </a:ext>
            </a:extLst>
          </p:cNvPr>
          <p:cNvSpPr>
            <a:spLocks noChangeArrowheads="1"/>
          </p:cNvSpPr>
          <p:nvPr/>
        </p:nvSpPr>
        <p:spPr bwMode="auto">
          <a:xfrm>
            <a:off x="6088063" y="3606800"/>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95" name="Rectangle 103">
            <a:extLst>
              <a:ext uri="{FF2B5EF4-FFF2-40B4-BE49-F238E27FC236}">
                <a16:creationId xmlns:a16="http://schemas.microsoft.com/office/drawing/2014/main" id="{C9F62EEB-FB6D-47C3-A2DE-E5E29C2F2BAC}"/>
              </a:ext>
            </a:extLst>
          </p:cNvPr>
          <p:cNvSpPr>
            <a:spLocks noChangeArrowheads="1"/>
          </p:cNvSpPr>
          <p:nvPr/>
        </p:nvSpPr>
        <p:spPr bwMode="auto">
          <a:xfrm>
            <a:off x="5538788" y="3794125"/>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296" name="Rectangle 104">
            <a:extLst>
              <a:ext uri="{FF2B5EF4-FFF2-40B4-BE49-F238E27FC236}">
                <a16:creationId xmlns:a16="http://schemas.microsoft.com/office/drawing/2014/main" id="{4125BA51-C2E6-4BFF-B51D-73343486E735}"/>
              </a:ext>
            </a:extLst>
          </p:cNvPr>
          <p:cNvSpPr>
            <a:spLocks noChangeArrowheads="1"/>
          </p:cNvSpPr>
          <p:nvPr/>
        </p:nvSpPr>
        <p:spPr bwMode="auto">
          <a:xfrm>
            <a:off x="5670550" y="3863975"/>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297" name="Rectangle 105">
            <a:extLst>
              <a:ext uri="{FF2B5EF4-FFF2-40B4-BE49-F238E27FC236}">
                <a16:creationId xmlns:a16="http://schemas.microsoft.com/office/drawing/2014/main" id="{8B519D34-9B44-4892-B8B9-8C322D18825D}"/>
              </a:ext>
            </a:extLst>
          </p:cNvPr>
          <p:cNvSpPr>
            <a:spLocks noChangeArrowheads="1"/>
          </p:cNvSpPr>
          <p:nvPr/>
        </p:nvSpPr>
        <p:spPr bwMode="auto">
          <a:xfrm>
            <a:off x="5757863" y="3794125"/>
            <a:ext cx="284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2</a:t>
            </a:r>
            <a:endParaRPr lang="el-GR" altLang="en-US" sz="1800">
              <a:latin typeface="Verdana" panose="020B0604030504040204" pitchFamily="34" charset="0"/>
            </a:endParaRPr>
          </a:p>
        </p:txBody>
      </p:sp>
      <p:sp>
        <p:nvSpPr>
          <p:cNvPr id="51298" name="Rectangle 106">
            <a:extLst>
              <a:ext uri="{FF2B5EF4-FFF2-40B4-BE49-F238E27FC236}">
                <a16:creationId xmlns:a16="http://schemas.microsoft.com/office/drawing/2014/main" id="{88A0B514-5425-47DE-BA6A-CBC50C2DDB0E}"/>
              </a:ext>
            </a:extLst>
          </p:cNvPr>
          <p:cNvSpPr>
            <a:spLocks noChangeArrowheads="1"/>
          </p:cNvSpPr>
          <p:nvPr/>
        </p:nvSpPr>
        <p:spPr bwMode="auto">
          <a:xfrm>
            <a:off x="6088063" y="3794125"/>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299" name="Rectangle 107">
            <a:extLst>
              <a:ext uri="{FF2B5EF4-FFF2-40B4-BE49-F238E27FC236}">
                <a16:creationId xmlns:a16="http://schemas.microsoft.com/office/drawing/2014/main" id="{2D1B6CE3-970A-4D46-A2BF-67C86F6DF876}"/>
              </a:ext>
            </a:extLst>
          </p:cNvPr>
          <p:cNvSpPr>
            <a:spLocks noChangeArrowheads="1"/>
          </p:cNvSpPr>
          <p:nvPr/>
        </p:nvSpPr>
        <p:spPr bwMode="auto">
          <a:xfrm>
            <a:off x="5538788" y="3981450"/>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00" name="Rectangle 108">
            <a:extLst>
              <a:ext uri="{FF2B5EF4-FFF2-40B4-BE49-F238E27FC236}">
                <a16:creationId xmlns:a16="http://schemas.microsoft.com/office/drawing/2014/main" id="{7A884B87-13EF-4D43-A1E0-8E7A83EADD57}"/>
              </a:ext>
            </a:extLst>
          </p:cNvPr>
          <p:cNvSpPr>
            <a:spLocks noChangeArrowheads="1"/>
          </p:cNvSpPr>
          <p:nvPr/>
        </p:nvSpPr>
        <p:spPr bwMode="auto">
          <a:xfrm>
            <a:off x="5670550" y="4051300"/>
            <a:ext cx="650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301" name="Rectangle 109">
            <a:extLst>
              <a:ext uri="{FF2B5EF4-FFF2-40B4-BE49-F238E27FC236}">
                <a16:creationId xmlns:a16="http://schemas.microsoft.com/office/drawing/2014/main" id="{8083C6BA-0AC8-419A-BF26-0B0E2A23471E}"/>
              </a:ext>
            </a:extLst>
          </p:cNvPr>
          <p:cNvSpPr>
            <a:spLocks noChangeArrowheads="1"/>
          </p:cNvSpPr>
          <p:nvPr/>
        </p:nvSpPr>
        <p:spPr bwMode="auto">
          <a:xfrm>
            <a:off x="5741988" y="3981450"/>
            <a:ext cx="3873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a:t>
            </a:r>
            <a:endParaRPr lang="el-GR" altLang="en-US" sz="1800">
              <a:latin typeface="Verdana" panose="020B0604030504040204" pitchFamily="34" charset="0"/>
            </a:endParaRPr>
          </a:p>
        </p:txBody>
      </p:sp>
      <p:sp>
        <p:nvSpPr>
          <p:cNvPr id="51302" name="Rectangle 110">
            <a:extLst>
              <a:ext uri="{FF2B5EF4-FFF2-40B4-BE49-F238E27FC236}">
                <a16:creationId xmlns:a16="http://schemas.microsoft.com/office/drawing/2014/main" id="{A26C904F-07FC-44EB-9380-5BAFD51EE841}"/>
              </a:ext>
            </a:extLst>
          </p:cNvPr>
          <p:cNvSpPr>
            <a:spLocks noChangeArrowheads="1"/>
          </p:cNvSpPr>
          <p:nvPr/>
        </p:nvSpPr>
        <p:spPr bwMode="auto">
          <a:xfrm>
            <a:off x="6197600" y="3981450"/>
            <a:ext cx="460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03" name="Rectangle 111">
            <a:extLst>
              <a:ext uri="{FF2B5EF4-FFF2-40B4-BE49-F238E27FC236}">
                <a16:creationId xmlns:a16="http://schemas.microsoft.com/office/drawing/2014/main" id="{2371C679-ED8D-4860-8C19-B7B577609503}"/>
              </a:ext>
            </a:extLst>
          </p:cNvPr>
          <p:cNvSpPr>
            <a:spLocks noChangeArrowheads="1"/>
          </p:cNvSpPr>
          <p:nvPr/>
        </p:nvSpPr>
        <p:spPr bwMode="auto">
          <a:xfrm>
            <a:off x="5538788" y="4168775"/>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04" name="Rectangle 112">
            <a:extLst>
              <a:ext uri="{FF2B5EF4-FFF2-40B4-BE49-F238E27FC236}">
                <a16:creationId xmlns:a16="http://schemas.microsoft.com/office/drawing/2014/main" id="{F2A6C9C3-F235-41DD-9D92-E17EB9C14474}"/>
              </a:ext>
            </a:extLst>
          </p:cNvPr>
          <p:cNvSpPr>
            <a:spLocks noChangeArrowheads="1"/>
          </p:cNvSpPr>
          <p:nvPr/>
        </p:nvSpPr>
        <p:spPr bwMode="auto">
          <a:xfrm>
            <a:off x="5670550" y="4238625"/>
            <a:ext cx="77788"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305" name="Rectangle 113">
            <a:extLst>
              <a:ext uri="{FF2B5EF4-FFF2-40B4-BE49-F238E27FC236}">
                <a16:creationId xmlns:a16="http://schemas.microsoft.com/office/drawing/2014/main" id="{CCE1A388-8011-45B7-9F2D-2FC8271DA4D5}"/>
              </a:ext>
            </a:extLst>
          </p:cNvPr>
          <p:cNvSpPr>
            <a:spLocks noChangeArrowheads="1"/>
          </p:cNvSpPr>
          <p:nvPr/>
        </p:nvSpPr>
        <p:spPr bwMode="auto">
          <a:xfrm>
            <a:off x="5757863" y="4168775"/>
            <a:ext cx="5318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306" name="Rectangle 114">
            <a:extLst>
              <a:ext uri="{FF2B5EF4-FFF2-40B4-BE49-F238E27FC236}">
                <a16:creationId xmlns:a16="http://schemas.microsoft.com/office/drawing/2014/main" id="{8C8B89AA-976A-40BE-9DAB-E89504983CF1}"/>
              </a:ext>
            </a:extLst>
          </p:cNvPr>
          <p:cNvSpPr>
            <a:spLocks noChangeArrowheads="1"/>
          </p:cNvSpPr>
          <p:nvPr/>
        </p:nvSpPr>
        <p:spPr bwMode="auto">
          <a:xfrm>
            <a:off x="6375400" y="4168775"/>
            <a:ext cx="4603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07" name="Line 115">
            <a:extLst>
              <a:ext uri="{FF2B5EF4-FFF2-40B4-BE49-F238E27FC236}">
                <a16:creationId xmlns:a16="http://schemas.microsoft.com/office/drawing/2014/main" id="{9CEBB37C-C40F-4902-A095-44990FC90A94}"/>
              </a:ext>
            </a:extLst>
          </p:cNvPr>
          <p:cNvSpPr>
            <a:spLocks noChangeShapeType="1"/>
          </p:cNvSpPr>
          <p:nvPr/>
        </p:nvSpPr>
        <p:spPr bwMode="auto">
          <a:xfrm flipH="1">
            <a:off x="5954713" y="4189413"/>
            <a:ext cx="133350" cy="1698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308" name="Line 116">
            <a:extLst>
              <a:ext uri="{FF2B5EF4-FFF2-40B4-BE49-F238E27FC236}">
                <a16:creationId xmlns:a16="http://schemas.microsoft.com/office/drawing/2014/main" id="{8C13D69E-546D-4E3A-9737-C2A614A02820}"/>
              </a:ext>
            </a:extLst>
          </p:cNvPr>
          <p:cNvSpPr>
            <a:spLocks noChangeShapeType="1"/>
          </p:cNvSpPr>
          <p:nvPr/>
        </p:nvSpPr>
        <p:spPr bwMode="auto">
          <a:xfrm flipH="1">
            <a:off x="5819775" y="4184650"/>
            <a:ext cx="131763" cy="1698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309" name="Line 117">
            <a:extLst>
              <a:ext uri="{FF2B5EF4-FFF2-40B4-BE49-F238E27FC236}">
                <a16:creationId xmlns:a16="http://schemas.microsoft.com/office/drawing/2014/main" id="{0AECB635-EA8F-4CCB-A6E1-88599CA246E3}"/>
              </a:ext>
            </a:extLst>
          </p:cNvPr>
          <p:cNvSpPr>
            <a:spLocks noChangeShapeType="1"/>
          </p:cNvSpPr>
          <p:nvPr/>
        </p:nvSpPr>
        <p:spPr bwMode="auto">
          <a:xfrm flipH="1">
            <a:off x="5964238" y="3989388"/>
            <a:ext cx="131762" cy="1698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310" name="Rectangle 118">
            <a:extLst>
              <a:ext uri="{FF2B5EF4-FFF2-40B4-BE49-F238E27FC236}">
                <a16:creationId xmlns:a16="http://schemas.microsoft.com/office/drawing/2014/main" id="{30005EE9-E47E-4B56-B871-E9C7A3B2D5B6}"/>
              </a:ext>
            </a:extLst>
          </p:cNvPr>
          <p:cNvSpPr>
            <a:spLocks noChangeArrowheads="1"/>
          </p:cNvSpPr>
          <p:nvPr/>
        </p:nvSpPr>
        <p:spPr bwMode="auto">
          <a:xfrm>
            <a:off x="7285038" y="3548063"/>
            <a:ext cx="1168400" cy="850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311" name="Rectangle 119">
            <a:extLst>
              <a:ext uri="{FF2B5EF4-FFF2-40B4-BE49-F238E27FC236}">
                <a16:creationId xmlns:a16="http://schemas.microsoft.com/office/drawing/2014/main" id="{9D02FFDA-E9CD-48BF-AD30-D44826F6EA27}"/>
              </a:ext>
            </a:extLst>
          </p:cNvPr>
          <p:cNvSpPr>
            <a:spLocks noChangeArrowheads="1"/>
          </p:cNvSpPr>
          <p:nvPr/>
        </p:nvSpPr>
        <p:spPr bwMode="auto">
          <a:xfrm>
            <a:off x="7285038" y="3548063"/>
            <a:ext cx="1168400" cy="850900"/>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312" name="Rectangle 120">
            <a:extLst>
              <a:ext uri="{FF2B5EF4-FFF2-40B4-BE49-F238E27FC236}">
                <a16:creationId xmlns:a16="http://schemas.microsoft.com/office/drawing/2014/main" id="{3AD6FFF3-9726-4BD5-A2F7-A49CF3A474CF}"/>
              </a:ext>
            </a:extLst>
          </p:cNvPr>
          <p:cNvSpPr>
            <a:spLocks noChangeArrowheads="1"/>
          </p:cNvSpPr>
          <p:nvPr/>
        </p:nvSpPr>
        <p:spPr bwMode="auto">
          <a:xfrm>
            <a:off x="7408863" y="3606800"/>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13" name="Rectangle 121">
            <a:extLst>
              <a:ext uri="{FF2B5EF4-FFF2-40B4-BE49-F238E27FC236}">
                <a16:creationId xmlns:a16="http://schemas.microsoft.com/office/drawing/2014/main" id="{67A25FBF-2A02-4871-9EA5-3F28B339F395}"/>
              </a:ext>
            </a:extLst>
          </p:cNvPr>
          <p:cNvSpPr>
            <a:spLocks noChangeArrowheads="1"/>
          </p:cNvSpPr>
          <p:nvPr/>
        </p:nvSpPr>
        <p:spPr bwMode="auto">
          <a:xfrm>
            <a:off x="7539038" y="3678238"/>
            <a:ext cx="777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314" name="Rectangle 122">
            <a:extLst>
              <a:ext uri="{FF2B5EF4-FFF2-40B4-BE49-F238E27FC236}">
                <a16:creationId xmlns:a16="http://schemas.microsoft.com/office/drawing/2014/main" id="{4A8B492A-C0A4-4FE2-9200-60D4720E399E}"/>
              </a:ext>
            </a:extLst>
          </p:cNvPr>
          <p:cNvSpPr>
            <a:spLocks noChangeArrowheads="1"/>
          </p:cNvSpPr>
          <p:nvPr/>
        </p:nvSpPr>
        <p:spPr bwMode="auto">
          <a:xfrm>
            <a:off x="7626350" y="3606800"/>
            <a:ext cx="2809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4</a:t>
            </a:r>
            <a:endParaRPr lang="el-GR" altLang="en-US" sz="1800">
              <a:latin typeface="Verdana" panose="020B0604030504040204" pitchFamily="34" charset="0"/>
            </a:endParaRPr>
          </a:p>
        </p:txBody>
      </p:sp>
      <p:sp>
        <p:nvSpPr>
          <p:cNvPr id="51315" name="Rectangle 123">
            <a:extLst>
              <a:ext uri="{FF2B5EF4-FFF2-40B4-BE49-F238E27FC236}">
                <a16:creationId xmlns:a16="http://schemas.microsoft.com/office/drawing/2014/main" id="{20B4BAC6-9BBC-4D4F-8301-1979C6D26DC4}"/>
              </a:ext>
            </a:extLst>
          </p:cNvPr>
          <p:cNvSpPr>
            <a:spLocks noChangeArrowheads="1"/>
          </p:cNvSpPr>
          <p:nvPr/>
        </p:nvSpPr>
        <p:spPr bwMode="auto">
          <a:xfrm>
            <a:off x="7958138" y="3606800"/>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16" name="Rectangle 124">
            <a:extLst>
              <a:ext uri="{FF2B5EF4-FFF2-40B4-BE49-F238E27FC236}">
                <a16:creationId xmlns:a16="http://schemas.microsoft.com/office/drawing/2014/main" id="{8024FB57-17EF-4145-9A08-DB7EF935884F}"/>
              </a:ext>
            </a:extLst>
          </p:cNvPr>
          <p:cNvSpPr>
            <a:spLocks noChangeArrowheads="1"/>
          </p:cNvSpPr>
          <p:nvPr/>
        </p:nvSpPr>
        <p:spPr bwMode="auto">
          <a:xfrm>
            <a:off x="7408863" y="3794125"/>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17" name="Rectangle 125">
            <a:extLst>
              <a:ext uri="{FF2B5EF4-FFF2-40B4-BE49-F238E27FC236}">
                <a16:creationId xmlns:a16="http://schemas.microsoft.com/office/drawing/2014/main" id="{A971AEF8-A322-41D6-945A-971269E1B171}"/>
              </a:ext>
            </a:extLst>
          </p:cNvPr>
          <p:cNvSpPr>
            <a:spLocks noChangeArrowheads="1"/>
          </p:cNvSpPr>
          <p:nvPr/>
        </p:nvSpPr>
        <p:spPr bwMode="auto">
          <a:xfrm>
            <a:off x="7539038" y="3863975"/>
            <a:ext cx="77787"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318" name="Rectangle 126">
            <a:extLst>
              <a:ext uri="{FF2B5EF4-FFF2-40B4-BE49-F238E27FC236}">
                <a16:creationId xmlns:a16="http://schemas.microsoft.com/office/drawing/2014/main" id="{5322363C-04F0-4FEE-BEC3-C975EBF1AD5F}"/>
              </a:ext>
            </a:extLst>
          </p:cNvPr>
          <p:cNvSpPr>
            <a:spLocks noChangeArrowheads="1"/>
          </p:cNvSpPr>
          <p:nvPr/>
        </p:nvSpPr>
        <p:spPr bwMode="auto">
          <a:xfrm>
            <a:off x="7626350" y="3794125"/>
            <a:ext cx="280988"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3</a:t>
            </a:r>
            <a:endParaRPr lang="el-GR" altLang="en-US" sz="1800">
              <a:latin typeface="Verdana" panose="020B0604030504040204" pitchFamily="34" charset="0"/>
            </a:endParaRPr>
          </a:p>
        </p:txBody>
      </p:sp>
      <p:sp>
        <p:nvSpPr>
          <p:cNvPr id="51319" name="Rectangle 127">
            <a:extLst>
              <a:ext uri="{FF2B5EF4-FFF2-40B4-BE49-F238E27FC236}">
                <a16:creationId xmlns:a16="http://schemas.microsoft.com/office/drawing/2014/main" id="{47A99215-4E1A-4D30-A904-601BF6847285}"/>
              </a:ext>
            </a:extLst>
          </p:cNvPr>
          <p:cNvSpPr>
            <a:spLocks noChangeArrowheads="1"/>
          </p:cNvSpPr>
          <p:nvPr/>
        </p:nvSpPr>
        <p:spPr bwMode="auto">
          <a:xfrm>
            <a:off x="7958138" y="3794125"/>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20" name="Rectangle 128">
            <a:extLst>
              <a:ext uri="{FF2B5EF4-FFF2-40B4-BE49-F238E27FC236}">
                <a16:creationId xmlns:a16="http://schemas.microsoft.com/office/drawing/2014/main" id="{8DBA8A3D-9849-4746-B2C2-C0AE6A86FD27}"/>
              </a:ext>
            </a:extLst>
          </p:cNvPr>
          <p:cNvSpPr>
            <a:spLocks noChangeArrowheads="1"/>
          </p:cNvSpPr>
          <p:nvPr/>
        </p:nvSpPr>
        <p:spPr bwMode="auto">
          <a:xfrm>
            <a:off x="7408863" y="3981450"/>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21" name="Rectangle 129">
            <a:extLst>
              <a:ext uri="{FF2B5EF4-FFF2-40B4-BE49-F238E27FC236}">
                <a16:creationId xmlns:a16="http://schemas.microsoft.com/office/drawing/2014/main" id="{61E6734C-C967-458B-B1AA-09C1DA4F40D8}"/>
              </a:ext>
            </a:extLst>
          </p:cNvPr>
          <p:cNvSpPr>
            <a:spLocks noChangeArrowheads="1"/>
          </p:cNvSpPr>
          <p:nvPr/>
        </p:nvSpPr>
        <p:spPr bwMode="auto">
          <a:xfrm>
            <a:off x="7539038" y="4051300"/>
            <a:ext cx="65087"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322" name="Rectangle 130">
            <a:extLst>
              <a:ext uri="{FF2B5EF4-FFF2-40B4-BE49-F238E27FC236}">
                <a16:creationId xmlns:a16="http://schemas.microsoft.com/office/drawing/2014/main" id="{86D16692-F04B-4A9F-A218-7BF1A0F6241B}"/>
              </a:ext>
            </a:extLst>
          </p:cNvPr>
          <p:cNvSpPr>
            <a:spLocks noChangeArrowheads="1"/>
          </p:cNvSpPr>
          <p:nvPr/>
        </p:nvSpPr>
        <p:spPr bwMode="auto">
          <a:xfrm>
            <a:off x="7610475" y="3981450"/>
            <a:ext cx="38735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a:t>
            </a:r>
            <a:endParaRPr lang="el-GR" altLang="en-US" sz="1800">
              <a:latin typeface="Verdana" panose="020B0604030504040204" pitchFamily="34" charset="0"/>
            </a:endParaRPr>
          </a:p>
        </p:txBody>
      </p:sp>
      <p:sp>
        <p:nvSpPr>
          <p:cNvPr id="51323" name="Rectangle 131">
            <a:extLst>
              <a:ext uri="{FF2B5EF4-FFF2-40B4-BE49-F238E27FC236}">
                <a16:creationId xmlns:a16="http://schemas.microsoft.com/office/drawing/2014/main" id="{A3E5A07D-10BB-4A29-999E-64229A35B71F}"/>
              </a:ext>
            </a:extLst>
          </p:cNvPr>
          <p:cNvSpPr>
            <a:spLocks noChangeArrowheads="1"/>
          </p:cNvSpPr>
          <p:nvPr/>
        </p:nvSpPr>
        <p:spPr bwMode="auto">
          <a:xfrm>
            <a:off x="8066088" y="3981450"/>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24" name="Rectangle 132">
            <a:extLst>
              <a:ext uri="{FF2B5EF4-FFF2-40B4-BE49-F238E27FC236}">
                <a16:creationId xmlns:a16="http://schemas.microsoft.com/office/drawing/2014/main" id="{782798D4-89C0-40E5-BB67-B4F1CE55D537}"/>
              </a:ext>
            </a:extLst>
          </p:cNvPr>
          <p:cNvSpPr>
            <a:spLocks noChangeArrowheads="1"/>
          </p:cNvSpPr>
          <p:nvPr/>
        </p:nvSpPr>
        <p:spPr bwMode="auto">
          <a:xfrm>
            <a:off x="7408863" y="4168775"/>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25" name="Rectangle 133">
            <a:extLst>
              <a:ext uri="{FF2B5EF4-FFF2-40B4-BE49-F238E27FC236}">
                <a16:creationId xmlns:a16="http://schemas.microsoft.com/office/drawing/2014/main" id="{58330BD4-0926-452D-AB4C-4F4E0EBFB86A}"/>
              </a:ext>
            </a:extLst>
          </p:cNvPr>
          <p:cNvSpPr>
            <a:spLocks noChangeArrowheads="1"/>
          </p:cNvSpPr>
          <p:nvPr/>
        </p:nvSpPr>
        <p:spPr bwMode="auto">
          <a:xfrm>
            <a:off x="7539038" y="4238625"/>
            <a:ext cx="77787"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326" name="Rectangle 134">
            <a:extLst>
              <a:ext uri="{FF2B5EF4-FFF2-40B4-BE49-F238E27FC236}">
                <a16:creationId xmlns:a16="http://schemas.microsoft.com/office/drawing/2014/main" id="{E1982ACC-9726-4C16-930E-D87C29056B24}"/>
              </a:ext>
            </a:extLst>
          </p:cNvPr>
          <p:cNvSpPr>
            <a:spLocks noChangeArrowheads="1"/>
          </p:cNvSpPr>
          <p:nvPr/>
        </p:nvSpPr>
        <p:spPr bwMode="auto">
          <a:xfrm>
            <a:off x="7626350" y="4168775"/>
            <a:ext cx="525463"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327" name="Rectangle 135">
            <a:extLst>
              <a:ext uri="{FF2B5EF4-FFF2-40B4-BE49-F238E27FC236}">
                <a16:creationId xmlns:a16="http://schemas.microsoft.com/office/drawing/2014/main" id="{2B21D6DF-F4D7-4D9C-9AB9-37EC0D6579DF}"/>
              </a:ext>
            </a:extLst>
          </p:cNvPr>
          <p:cNvSpPr>
            <a:spLocks noChangeArrowheads="1"/>
          </p:cNvSpPr>
          <p:nvPr/>
        </p:nvSpPr>
        <p:spPr bwMode="auto">
          <a:xfrm>
            <a:off x="8243888" y="4168775"/>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28" name="Line 136">
            <a:extLst>
              <a:ext uri="{FF2B5EF4-FFF2-40B4-BE49-F238E27FC236}">
                <a16:creationId xmlns:a16="http://schemas.microsoft.com/office/drawing/2014/main" id="{CC13E7A5-0536-4830-9271-308F3D64C35F}"/>
              </a:ext>
            </a:extLst>
          </p:cNvPr>
          <p:cNvSpPr>
            <a:spLocks noChangeShapeType="1"/>
          </p:cNvSpPr>
          <p:nvPr/>
        </p:nvSpPr>
        <p:spPr bwMode="auto">
          <a:xfrm flipH="1">
            <a:off x="7980363" y="4184650"/>
            <a:ext cx="133350" cy="169863"/>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329" name="Freeform 137">
            <a:extLst>
              <a:ext uri="{FF2B5EF4-FFF2-40B4-BE49-F238E27FC236}">
                <a16:creationId xmlns:a16="http://schemas.microsoft.com/office/drawing/2014/main" id="{2347C615-7FBC-43B8-98F1-A2360F8CC4B8}"/>
              </a:ext>
            </a:extLst>
          </p:cNvPr>
          <p:cNvSpPr>
            <a:spLocks noEditPoints="1"/>
          </p:cNvSpPr>
          <p:nvPr/>
        </p:nvSpPr>
        <p:spPr bwMode="auto">
          <a:xfrm>
            <a:off x="6745288" y="4403725"/>
            <a:ext cx="1012825" cy="647700"/>
          </a:xfrm>
          <a:custGeom>
            <a:avLst/>
            <a:gdLst>
              <a:gd name="T0" fmla="*/ 2147483646 w 638"/>
              <a:gd name="T1" fmla="*/ 2147483646 h 408"/>
              <a:gd name="T2" fmla="*/ 2147483646 w 638"/>
              <a:gd name="T3" fmla="*/ 2147483646 h 408"/>
              <a:gd name="T4" fmla="*/ 2147483646 w 638"/>
              <a:gd name="T5" fmla="*/ 2147483646 h 408"/>
              <a:gd name="T6" fmla="*/ 2147483646 w 638"/>
              <a:gd name="T7" fmla="*/ 2147483646 h 408"/>
              <a:gd name="T8" fmla="*/ 2147483646 w 638"/>
              <a:gd name="T9" fmla="*/ 2147483646 h 408"/>
              <a:gd name="T10" fmla="*/ 2147483646 w 638"/>
              <a:gd name="T11" fmla="*/ 2147483646 h 408"/>
              <a:gd name="T12" fmla="*/ 2147483646 w 638"/>
              <a:gd name="T13" fmla="*/ 2147483646 h 408"/>
              <a:gd name="T14" fmla="*/ 2147483646 w 638"/>
              <a:gd name="T15" fmla="*/ 2147483646 h 408"/>
              <a:gd name="T16" fmla="*/ 2147483646 w 638"/>
              <a:gd name="T17" fmla="*/ 2147483646 h 408"/>
              <a:gd name="T18" fmla="*/ 2147483646 w 638"/>
              <a:gd name="T19" fmla="*/ 2147483646 h 408"/>
              <a:gd name="T20" fmla="*/ 2147483646 w 638"/>
              <a:gd name="T21" fmla="*/ 0 h 408"/>
              <a:gd name="T22" fmla="*/ 2147483646 w 638"/>
              <a:gd name="T23" fmla="*/ 0 h 408"/>
              <a:gd name="T24" fmla="*/ 2147483646 w 638"/>
              <a:gd name="T25" fmla="*/ 0 h 408"/>
              <a:gd name="T26" fmla="*/ 2147483646 w 638"/>
              <a:gd name="T27" fmla="*/ 0 h 408"/>
              <a:gd name="T28" fmla="*/ 2147483646 w 638"/>
              <a:gd name="T29" fmla="*/ 2147483646 h 408"/>
              <a:gd name="T30" fmla="*/ 2147483646 w 638"/>
              <a:gd name="T31" fmla="*/ 2147483646 h 408"/>
              <a:gd name="T32" fmla="*/ 2147483646 w 638"/>
              <a:gd name="T33" fmla="*/ 2147483646 h 408"/>
              <a:gd name="T34" fmla="*/ 2147483646 w 638"/>
              <a:gd name="T35" fmla="*/ 2147483646 h 408"/>
              <a:gd name="T36" fmla="*/ 2147483646 w 638"/>
              <a:gd name="T37" fmla="*/ 2147483646 h 408"/>
              <a:gd name="T38" fmla="*/ 2147483646 w 638"/>
              <a:gd name="T39" fmla="*/ 2147483646 h 408"/>
              <a:gd name="T40" fmla="*/ 2147483646 w 638"/>
              <a:gd name="T41" fmla="*/ 2147483646 h 408"/>
              <a:gd name="T42" fmla="*/ 0 w 638"/>
              <a:gd name="T43" fmla="*/ 2147483646 h 408"/>
              <a:gd name="T44" fmla="*/ 2147483646 w 638"/>
              <a:gd name="T45" fmla="*/ 2147483646 h 408"/>
              <a:gd name="T46" fmla="*/ 2147483646 w 638"/>
              <a:gd name="T47" fmla="*/ 2147483646 h 40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38"/>
              <a:gd name="T73" fmla="*/ 0 h 408"/>
              <a:gd name="T74" fmla="*/ 638 w 638"/>
              <a:gd name="T75" fmla="*/ 408 h 40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38" h="408">
                <a:moveTo>
                  <a:pt x="637" y="5"/>
                </a:moveTo>
                <a:lnTo>
                  <a:pt x="42" y="384"/>
                </a:lnTo>
                <a:lnTo>
                  <a:pt x="41" y="385"/>
                </a:lnTo>
                <a:lnTo>
                  <a:pt x="40" y="385"/>
                </a:lnTo>
                <a:lnTo>
                  <a:pt x="39" y="384"/>
                </a:lnTo>
                <a:lnTo>
                  <a:pt x="38" y="384"/>
                </a:lnTo>
                <a:lnTo>
                  <a:pt x="36" y="382"/>
                </a:lnTo>
                <a:lnTo>
                  <a:pt x="36" y="381"/>
                </a:lnTo>
                <a:lnTo>
                  <a:pt x="36" y="380"/>
                </a:lnTo>
                <a:lnTo>
                  <a:pt x="38" y="379"/>
                </a:lnTo>
                <a:lnTo>
                  <a:pt x="634" y="0"/>
                </a:lnTo>
                <a:lnTo>
                  <a:pt x="635" y="0"/>
                </a:lnTo>
                <a:lnTo>
                  <a:pt x="636" y="0"/>
                </a:lnTo>
                <a:lnTo>
                  <a:pt x="637" y="0"/>
                </a:lnTo>
                <a:lnTo>
                  <a:pt x="638" y="1"/>
                </a:lnTo>
                <a:lnTo>
                  <a:pt x="638" y="2"/>
                </a:lnTo>
                <a:lnTo>
                  <a:pt x="638" y="3"/>
                </a:lnTo>
                <a:lnTo>
                  <a:pt x="638" y="4"/>
                </a:lnTo>
                <a:lnTo>
                  <a:pt x="637" y="5"/>
                </a:lnTo>
                <a:close/>
                <a:moveTo>
                  <a:pt x="67" y="398"/>
                </a:moveTo>
                <a:lnTo>
                  <a:pt x="0" y="408"/>
                </a:lnTo>
                <a:lnTo>
                  <a:pt x="30" y="357"/>
                </a:lnTo>
                <a:lnTo>
                  <a:pt x="67" y="398"/>
                </a:lnTo>
                <a:close/>
              </a:path>
            </a:pathLst>
          </a:custGeom>
          <a:solidFill>
            <a:srgbClr val="CCFF33"/>
          </a:solidFill>
          <a:ln w="1588">
            <a:solidFill>
              <a:srgbClr val="CCFF33"/>
            </a:solidFill>
            <a:prstDash val="solid"/>
            <a:round/>
            <a:headEnd/>
            <a:tailEnd/>
          </a:ln>
        </p:spPr>
        <p:txBody>
          <a:bodyPr/>
          <a:lstStyle/>
          <a:p>
            <a:endParaRPr lang="el-GR"/>
          </a:p>
        </p:txBody>
      </p:sp>
      <p:sp>
        <p:nvSpPr>
          <p:cNvPr id="51330" name="Freeform 138">
            <a:extLst>
              <a:ext uri="{FF2B5EF4-FFF2-40B4-BE49-F238E27FC236}">
                <a16:creationId xmlns:a16="http://schemas.microsoft.com/office/drawing/2014/main" id="{7B9ECB9B-70C5-4F2A-9B5C-72F850D09461}"/>
              </a:ext>
            </a:extLst>
          </p:cNvPr>
          <p:cNvSpPr>
            <a:spLocks noEditPoints="1"/>
          </p:cNvSpPr>
          <p:nvPr/>
        </p:nvSpPr>
        <p:spPr bwMode="auto">
          <a:xfrm>
            <a:off x="7747000" y="4394200"/>
            <a:ext cx="515938" cy="657225"/>
          </a:xfrm>
          <a:custGeom>
            <a:avLst/>
            <a:gdLst>
              <a:gd name="T0" fmla="*/ 2147483646 w 325"/>
              <a:gd name="T1" fmla="*/ 2147483646 h 414"/>
              <a:gd name="T2" fmla="*/ 2147483646 w 325"/>
              <a:gd name="T3" fmla="*/ 2147483646 h 414"/>
              <a:gd name="T4" fmla="*/ 2147483646 w 325"/>
              <a:gd name="T5" fmla="*/ 2147483646 h 414"/>
              <a:gd name="T6" fmla="*/ 2147483646 w 325"/>
              <a:gd name="T7" fmla="*/ 2147483646 h 414"/>
              <a:gd name="T8" fmla="*/ 2147483646 w 325"/>
              <a:gd name="T9" fmla="*/ 2147483646 h 414"/>
              <a:gd name="T10" fmla="*/ 2147483646 w 325"/>
              <a:gd name="T11" fmla="*/ 2147483646 h 414"/>
              <a:gd name="T12" fmla="*/ 2147483646 w 325"/>
              <a:gd name="T13" fmla="*/ 2147483646 h 414"/>
              <a:gd name="T14" fmla="*/ 2147483646 w 325"/>
              <a:gd name="T15" fmla="*/ 2147483646 h 414"/>
              <a:gd name="T16" fmla="*/ 2147483646 w 325"/>
              <a:gd name="T17" fmla="*/ 2147483646 h 414"/>
              <a:gd name="T18" fmla="*/ 2147483646 w 325"/>
              <a:gd name="T19" fmla="*/ 2147483646 h 414"/>
              <a:gd name="T20" fmla="*/ 2147483646 w 325"/>
              <a:gd name="T21" fmla="*/ 2147483646 h 414"/>
              <a:gd name="T22" fmla="*/ 0 w 325"/>
              <a:gd name="T23" fmla="*/ 2147483646 h 414"/>
              <a:gd name="T24" fmla="*/ 0 w 325"/>
              <a:gd name="T25" fmla="*/ 2147483646 h 414"/>
              <a:gd name="T26" fmla="*/ 2147483646 w 325"/>
              <a:gd name="T27" fmla="*/ 2147483646 h 414"/>
              <a:gd name="T28" fmla="*/ 2147483646 w 325"/>
              <a:gd name="T29" fmla="*/ 0 h 414"/>
              <a:gd name="T30" fmla="*/ 2147483646 w 325"/>
              <a:gd name="T31" fmla="*/ 0 h 414"/>
              <a:gd name="T32" fmla="*/ 2147483646 w 325"/>
              <a:gd name="T33" fmla="*/ 0 h 414"/>
              <a:gd name="T34" fmla="*/ 2147483646 w 325"/>
              <a:gd name="T35" fmla="*/ 0 h 414"/>
              <a:gd name="T36" fmla="*/ 2147483646 w 325"/>
              <a:gd name="T37" fmla="*/ 2147483646 h 414"/>
              <a:gd name="T38" fmla="*/ 2147483646 w 325"/>
              <a:gd name="T39" fmla="*/ 2147483646 h 414"/>
              <a:gd name="T40" fmla="*/ 2147483646 w 325"/>
              <a:gd name="T41" fmla="*/ 2147483646 h 414"/>
              <a:gd name="T42" fmla="*/ 2147483646 w 325"/>
              <a:gd name="T43" fmla="*/ 2147483646 h 414"/>
              <a:gd name="T44" fmla="*/ 2147483646 w 325"/>
              <a:gd name="T45" fmla="*/ 2147483646 h 414"/>
              <a:gd name="T46" fmla="*/ 2147483646 w 325"/>
              <a:gd name="T47" fmla="*/ 2147483646 h 4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25"/>
              <a:gd name="T73" fmla="*/ 0 h 414"/>
              <a:gd name="T74" fmla="*/ 325 w 325"/>
              <a:gd name="T75" fmla="*/ 414 h 41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25" h="414">
                <a:moveTo>
                  <a:pt x="7" y="1"/>
                </a:moveTo>
                <a:lnTo>
                  <a:pt x="301" y="376"/>
                </a:lnTo>
                <a:lnTo>
                  <a:pt x="301" y="377"/>
                </a:lnTo>
                <a:lnTo>
                  <a:pt x="301" y="379"/>
                </a:lnTo>
                <a:lnTo>
                  <a:pt x="301" y="380"/>
                </a:lnTo>
                <a:lnTo>
                  <a:pt x="299" y="381"/>
                </a:lnTo>
                <a:lnTo>
                  <a:pt x="298" y="381"/>
                </a:lnTo>
                <a:lnTo>
                  <a:pt x="297" y="381"/>
                </a:lnTo>
                <a:lnTo>
                  <a:pt x="296" y="381"/>
                </a:lnTo>
                <a:lnTo>
                  <a:pt x="294" y="380"/>
                </a:lnTo>
                <a:lnTo>
                  <a:pt x="1" y="4"/>
                </a:lnTo>
                <a:lnTo>
                  <a:pt x="0" y="3"/>
                </a:lnTo>
                <a:lnTo>
                  <a:pt x="0" y="2"/>
                </a:lnTo>
                <a:lnTo>
                  <a:pt x="1" y="1"/>
                </a:lnTo>
                <a:lnTo>
                  <a:pt x="3" y="0"/>
                </a:lnTo>
                <a:lnTo>
                  <a:pt x="4" y="0"/>
                </a:lnTo>
                <a:lnTo>
                  <a:pt x="5" y="0"/>
                </a:lnTo>
                <a:lnTo>
                  <a:pt x="6" y="0"/>
                </a:lnTo>
                <a:lnTo>
                  <a:pt x="7" y="1"/>
                </a:lnTo>
                <a:close/>
                <a:moveTo>
                  <a:pt x="318" y="357"/>
                </a:moveTo>
                <a:lnTo>
                  <a:pt x="325" y="414"/>
                </a:lnTo>
                <a:lnTo>
                  <a:pt x="266" y="385"/>
                </a:lnTo>
                <a:lnTo>
                  <a:pt x="318" y="357"/>
                </a:lnTo>
                <a:close/>
              </a:path>
            </a:pathLst>
          </a:custGeom>
          <a:solidFill>
            <a:srgbClr val="CCFF33"/>
          </a:solidFill>
          <a:ln w="1588">
            <a:solidFill>
              <a:srgbClr val="CCFF33"/>
            </a:solidFill>
            <a:prstDash val="solid"/>
            <a:round/>
            <a:headEnd/>
            <a:tailEnd/>
          </a:ln>
        </p:spPr>
        <p:txBody>
          <a:bodyPr/>
          <a:lstStyle/>
          <a:p>
            <a:endParaRPr lang="el-GR"/>
          </a:p>
        </p:txBody>
      </p:sp>
      <p:sp>
        <p:nvSpPr>
          <p:cNvPr id="51331" name="Freeform 139">
            <a:extLst>
              <a:ext uri="{FF2B5EF4-FFF2-40B4-BE49-F238E27FC236}">
                <a16:creationId xmlns:a16="http://schemas.microsoft.com/office/drawing/2014/main" id="{EBA01DCE-A16A-4C9A-AAD2-ACFE76660E5B}"/>
              </a:ext>
            </a:extLst>
          </p:cNvPr>
          <p:cNvSpPr>
            <a:spLocks noEditPoints="1"/>
          </p:cNvSpPr>
          <p:nvPr/>
        </p:nvSpPr>
        <p:spPr bwMode="auto">
          <a:xfrm>
            <a:off x="6118225" y="3152775"/>
            <a:ext cx="822325" cy="395288"/>
          </a:xfrm>
          <a:custGeom>
            <a:avLst/>
            <a:gdLst>
              <a:gd name="T0" fmla="*/ 2147483646 w 518"/>
              <a:gd name="T1" fmla="*/ 2147483646 h 249"/>
              <a:gd name="T2" fmla="*/ 2147483646 w 518"/>
              <a:gd name="T3" fmla="*/ 2147483646 h 249"/>
              <a:gd name="T4" fmla="*/ 2147483646 w 518"/>
              <a:gd name="T5" fmla="*/ 2147483646 h 249"/>
              <a:gd name="T6" fmla="*/ 2147483646 w 518"/>
              <a:gd name="T7" fmla="*/ 2147483646 h 249"/>
              <a:gd name="T8" fmla="*/ 2147483646 w 518"/>
              <a:gd name="T9" fmla="*/ 2147483646 h 249"/>
              <a:gd name="T10" fmla="*/ 2147483646 w 518"/>
              <a:gd name="T11" fmla="*/ 2147483646 h 249"/>
              <a:gd name="T12" fmla="*/ 2147483646 w 518"/>
              <a:gd name="T13" fmla="*/ 2147483646 h 249"/>
              <a:gd name="T14" fmla="*/ 2147483646 w 518"/>
              <a:gd name="T15" fmla="*/ 2147483646 h 249"/>
              <a:gd name="T16" fmla="*/ 2147483646 w 518"/>
              <a:gd name="T17" fmla="*/ 2147483646 h 249"/>
              <a:gd name="T18" fmla="*/ 2147483646 w 518"/>
              <a:gd name="T19" fmla="*/ 2147483646 h 249"/>
              <a:gd name="T20" fmla="*/ 2147483646 w 518"/>
              <a:gd name="T21" fmla="*/ 0 h 249"/>
              <a:gd name="T22" fmla="*/ 2147483646 w 518"/>
              <a:gd name="T23" fmla="*/ 0 h 249"/>
              <a:gd name="T24" fmla="*/ 2147483646 w 518"/>
              <a:gd name="T25" fmla="*/ 0 h 249"/>
              <a:gd name="T26" fmla="*/ 2147483646 w 518"/>
              <a:gd name="T27" fmla="*/ 2147483646 h 249"/>
              <a:gd name="T28" fmla="*/ 2147483646 w 518"/>
              <a:gd name="T29" fmla="*/ 2147483646 h 249"/>
              <a:gd name="T30" fmla="*/ 2147483646 w 518"/>
              <a:gd name="T31" fmla="*/ 2147483646 h 249"/>
              <a:gd name="T32" fmla="*/ 2147483646 w 518"/>
              <a:gd name="T33" fmla="*/ 2147483646 h 249"/>
              <a:gd name="T34" fmla="*/ 2147483646 w 518"/>
              <a:gd name="T35" fmla="*/ 2147483646 h 249"/>
              <a:gd name="T36" fmla="*/ 2147483646 w 518"/>
              <a:gd name="T37" fmla="*/ 2147483646 h 249"/>
              <a:gd name="T38" fmla="*/ 2147483646 w 518"/>
              <a:gd name="T39" fmla="*/ 2147483646 h 249"/>
              <a:gd name="T40" fmla="*/ 2147483646 w 518"/>
              <a:gd name="T41" fmla="*/ 2147483646 h 249"/>
              <a:gd name="T42" fmla="*/ 0 w 518"/>
              <a:gd name="T43" fmla="*/ 2147483646 h 249"/>
              <a:gd name="T44" fmla="*/ 2147483646 w 518"/>
              <a:gd name="T45" fmla="*/ 2147483646 h 249"/>
              <a:gd name="T46" fmla="*/ 2147483646 w 518"/>
              <a:gd name="T47" fmla="*/ 2147483646 h 2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18"/>
              <a:gd name="T73" fmla="*/ 0 h 249"/>
              <a:gd name="T74" fmla="*/ 518 w 518"/>
              <a:gd name="T75" fmla="*/ 249 h 2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18" h="249">
                <a:moveTo>
                  <a:pt x="516" y="6"/>
                </a:moveTo>
                <a:lnTo>
                  <a:pt x="45" y="231"/>
                </a:lnTo>
                <a:lnTo>
                  <a:pt x="44" y="232"/>
                </a:lnTo>
                <a:lnTo>
                  <a:pt x="43" y="231"/>
                </a:lnTo>
                <a:lnTo>
                  <a:pt x="41" y="231"/>
                </a:lnTo>
                <a:lnTo>
                  <a:pt x="40" y="230"/>
                </a:lnTo>
                <a:lnTo>
                  <a:pt x="40" y="229"/>
                </a:lnTo>
                <a:lnTo>
                  <a:pt x="40" y="228"/>
                </a:lnTo>
                <a:lnTo>
                  <a:pt x="40" y="227"/>
                </a:lnTo>
                <a:lnTo>
                  <a:pt x="41" y="226"/>
                </a:lnTo>
                <a:lnTo>
                  <a:pt x="512" y="0"/>
                </a:lnTo>
                <a:lnTo>
                  <a:pt x="513" y="0"/>
                </a:lnTo>
                <a:lnTo>
                  <a:pt x="515" y="0"/>
                </a:lnTo>
                <a:lnTo>
                  <a:pt x="516" y="1"/>
                </a:lnTo>
                <a:lnTo>
                  <a:pt x="517" y="2"/>
                </a:lnTo>
                <a:lnTo>
                  <a:pt x="518" y="3"/>
                </a:lnTo>
                <a:lnTo>
                  <a:pt x="518" y="4"/>
                </a:lnTo>
                <a:lnTo>
                  <a:pt x="517" y="5"/>
                </a:lnTo>
                <a:lnTo>
                  <a:pt x="516" y="6"/>
                </a:lnTo>
                <a:close/>
                <a:moveTo>
                  <a:pt x="67" y="246"/>
                </a:moveTo>
                <a:lnTo>
                  <a:pt x="0" y="249"/>
                </a:lnTo>
                <a:lnTo>
                  <a:pt x="38" y="202"/>
                </a:lnTo>
                <a:lnTo>
                  <a:pt x="67" y="246"/>
                </a:lnTo>
                <a:close/>
              </a:path>
            </a:pathLst>
          </a:custGeom>
          <a:solidFill>
            <a:srgbClr val="CCFF33"/>
          </a:solidFill>
          <a:ln w="1588">
            <a:solidFill>
              <a:srgbClr val="CCFF33"/>
            </a:solidFill>
            <a:prstDash val="solid"/>
            <a:round/>
            <a:headEnd/>
            <a:tailEnd/>
          </a:ln>
        </p:spPr>
        <p:txBody>
          <a:bodyPr/>
          <a:lstStyle/>
          <a:p>
            <a:endParaRPr lang="el-GR"/>
          </a:p>
        </p:txBody>
      </p:sp>
      <p:sp>
        <p:nvSpPr>
          <p:cNvPr id="51332" name="Freeform 140">
            <a:extLst>
              <a:ext uri="{FF2B5EF4-FFF2-40B4-BE49-F238E27FC236}">
                <a16:creationId xmlns:a16="http://schemas.microsoft.com/office/drawing/2014/main" id="{EE32AC40-FC6C-4B1C-B062-088A0DCE90B2}"/>
              </a:ext>
            </a:extLst>
          </p:cNvPr>
          <p:cNvSpPr>
            <a:spLocks noEditPoints="1"/>
          </p:cNvSpPr>
          <p:nvPr/>
        </p:nvSpPr>
        <p:spPr bwMode="auto">
          <a:xfrm>
            <a:off x="6927850" y="3152775"/>
            <a:ext cx="825500" cy="395288"/>
          </a:xfrm>
          <a:custGeom>
            <a:avLst/>
            <a:gdLst>
              <a:gd name="T0" fmla="*/ 2147483646 w 520"/>
              <a:gd name="T1" fmla="*/ 0 h 249"/>
              <a:gd name="T2" fmla="*/ 2147483646 w 520"/>
              <a:gd name="T3" fmla="*/ 2147483646 h 249"/>
              <a:gd name="T4" fmla="*/ 2147483646 w 520"/>
              <a:gd name="T5" fmla="*/ 2147483646 h 249"/>
              <a:gd name="T6" fmla="*/ 2147483646 w 520"/>
              <a:gd name="T7" fmla="*/ 2147483646 h 249"/>
              <a:gd name="T8" fmla="*/ 2147483646 w 520"/>
              <a:gd name="T9" fmla="*/ 2147483646 h 249"/>
              <a:gd name="T10" fmla="*/ 2147483646 w 520"/>
              <a:gd name="T11" fmla="*/ 2147483646 h 249"/>
              <a:gd name="T12" fmla="*/ 2147483646 w 520"/>
              <a:gd name="T13" fmla="*/ 2147483646 h 249"/>
              <a:gd name="T14" fmla="*/ 2147483646 w 520"/>
              <a:gd name="T15" fmla="*/ 2147483646 h 249"/>
              <a:gd name="T16" fmla="*/ 2147483646 w 520"/>
              <a:gd name="T17" fmla="*/ 2147483646 h 249"/>
              <a:gd name="T18" fmla="*/ 2147483646 w 520"/>
              <a:gd name="T19" fmla="*/ 2147483646 h 249"/>
              <a:gd name="T20" fmla="*/ 2147483646 w 520"/>
              <a:gd name="T21" fmla="*/ 2147483646 h 249"/>
              <a:gd name="T22" fmla="*/ 2147483646 w 520"/>
              <a:gd name="T23" fmla="*/ 2147483646 h 249"/>
              <a:gd name="T24" fmla="*/ 2147483646 w 520"/>
              <a:gd name="T25" fmla="*/ 2147483646 h 249"/>
              <a:gd name="T26" fmla="*/ 0 w 520"/>
              <a:gd name="T27" fmla="*/ 2147483646 h 249"/>
              <a:gd name="T28" fmla="*/ 2147483646 w 520"/>
              <a:gd name="T29" fmla="*/ 2147483646 h 249"/>
              <a:gd name="T30" fmla="*/ 2147483646 w 520"/>
              <a:gd name="T31" fmla="*/ 2147483646 h 249"/>
              <a:gd name="T32" fmla="*/ 2147483646 w 520"/>
              <a:gd name="T33" fmla="*/ 0 h 249"/>
              <a:gd name="T34" fmla="*/ 2147483646 w 520"/>
              <a:gd name="T35" fmla="*/ 0 h 249"/>
              <a:gd name="T36" fmla="*/ 2147483646 w 520"/>
              <a:gd name="T37" fmla="*/ 0 h 249"/>
              <a:gd name="T38" fmla="*/ 2147483646 w 520"/>
              <a:gd name="T39" fmla="*/ 0 h 249"/>
              <a:gd name="T40" fmla="*/ 2147483646 w 520"/>
              <a:gd name="T41" fmla="*/ 2147483646 h 249"/>
              <a:gd name="T42" fmla="*/ 2147483646 w 520"/>
              <a:gd name="T43" fmla="*/ 2147483646 h 249"/>
              <a:gd name="T44" fmla="*/ 2147483646 w 520"/>
              <a:gd name="T45" fmla="*/ 2147483646 h 249"/>
              <a:gd name="T46" fmla="*/ 2147483646 w 520"/>
              <a:gd name="T47" fmla="*/ 2147483646 h 2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20"/>
              <a:gd name="T73" fmla="*/ 0 h 249"/>
              <a:gd name="T74" fmla="*/ 520 w 520"/>
              <a:gd name="T75" fmla="*/ 249 h 2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20" h="249">
                <a:moveTo>
                  <a:pt x="6" y="0"/>
                </a:moveTo>
                <a:lnTo>
                  <a:pt x="477" y="226"/>
                </a:lnTo>
                <a:lnTo>
                  <a:pt x="478" y="227"/>
                </a:lnTo>
                <a:lnTo>
                  <a:pt x="478" y="228"/>
                </a:lnTo>
                <a:lnTo>
                  <a:pt x="479" y="229"/>
                </a:lnTo>
                <a:lnTo>
                  <a:pt x="478" y="230"/>
                </a:lnTo>
                <a:lnTo>
                  <a:pt x="477" y="231"/>
                </a:lnTo>
                <a:lnTo>
                  <a:pt x="476" y="231"/>
                </a:lnTo>
                <a:lnTo>
                  <a:pt x="474" y="232"/>
                </a:lnTo>
                <a:lnTo>
                  <a:pt x="473" y="231"/>
                </a:lnTo>
                <a:lnTo>
                  <a:pt x="2" y="6"/>
                </a:lnTo>
                <a:lnTo>
                  <a:pt x="1" y="5"/>
                </a:lnTo>
                <a:lnTo>
                  <a:pt x="1" y="4"/>
                </a:lnTo>
                <a:lnTo>
                  <a:pt x="0" y="3"/>
                </a:lnTo>
                <a:lnTo>
                  <a:pt x="1" y="2"/>
                </a:lnTo>
                <a:lnTo>
                  <a:pt x="2" y="1"/>
                </a:lnTo>
                <a:lnTo>
                  <a:pt x="3" y="0"/>
                </a:lnTo>
                <a:lnTo>
                  <a:pt x="5" y="0"/>
                </a:lnTo>
                <a:lnTo>
                  <a:pt x="6" y="0"/>
                </a:lnTo>
                <a:close/>
                <a:moveTo>
                  <a:pt x="482" y="202"/>
                </a:moveTo>
                <a:lnTo>
                  <a:pt x="520" y="249"/>
                </a:lnTo>
                <a:lnTo>
                  <a:pt x="451" y="246"/>
                </a:lnTo>
                <a:lnTo>
                  <a:pt x="482" y="202"/>
                </a:lnTo>
                <a:close/>
              </a:path>
            </a:pathLst>
          </a:custGeom>
          <a:solidFill>
            <a:srgbClr val="CCFF33"/>
          </a:solidFill>
          <a:ln w="1588">
            <a:solidFill>
              <a:srgbClr val="CCFF33"/>
            </a:solidFill>
            <a:prstDash val="solid"/>
            <a:round/>
            <a:headEnd/>
            <a:tailEnd/>
          </a:ln>
        </p:spPr>
        <p:txBody>
          <a:bodyPr/>
          <a:lstStyle/>
          <a:p>
            <a:endParaRPr lang="el-GR"/>
          </a:p>
        </p:txBody>
      </p:sp>
      <p:sp>
        <p:nvSpPr>
          <p:cNvPr id="51333" name="Freeform 141">
            <a:extLst>
              <a:ext uri="{FF2B5EF4-FFF2-40B4-BE49-F238E27FC236}">
                <a16:creationId xmlns:a16="http://schemas.microsoft.com/office/drawing/2014/main" id="{757E8B4D-1FB0-49F1-AAA6-69229417BCF5}"/>
              </a:ext>
            </a:extLst>
          </p:cNvPr>
          <p:cNvSpPr>
            <a:spLocks noEditPoints="1"/>
          </p:cNvSpPr>
          <p:nvPr/>
        </p:nvSpPr>
        <p:spPr bwMode="auto">
          <a:xfrm>
            <a:off x="5989638" y="2020888"/>
            <a:ext cx="939800" cy="307975"/>
          </a:xfrm>
          <a:custGeom>
            <a:avLst/>
            <a:gdLst>
              <a:gd name="T0" fmla="*/ 2147483646 w 592"/>
              <a:gd name="T1" fmla="*/ 0 h 194"/>
              <a:gd name="T2" fmla="*/ 2147483646 w 592"/>
              <a:gd name="T3" fmla="*/ 2147483646 h 194"/>
              <a:gd name="T4" fmla="*/ 2147483646 w 592"/>
              <a:gd name="T5" fmla="*/ 2147483646 h 194"/>
              <a:gd name="T6" fmla="*/ 2147483646 w 592"/>
              <a:gd name="T7" fmla="*/ 2147483646 h 194"/>
              <a:gd name="T8" fmla="*/ 2147483646 w 592"/>
              <a:gd name="T9" fmla="*/ 2147483646 h 194"/>
              <a:gd name="T10" fmla="*/ 2147483646 w 592"/>
              <a:gd name="T11" fmla="*/ 2147483646 h 194"/>
              <a:gd name="T12" fmla="*/ 2147483646 w 592"/>
              <a:gd name="T13" fmla="*/ 2147483646 h 194"/>
              <a:gd name="T14" fmla="*/ 2147483646 w 592"/>
              <a:gd name="T15" fmla="*/ 2147483646 h 194"/>
              <a:gd name="T16" fmla="*/ 2147483646 w 592"/>
              <a:gd name="T17" fmla="*/ 2147483646 h 194"/>
              <a:gd name="T18" fmla="*/ 2147483646 w 592"/>
              <a:gd name="T19" fmla="*/ 2147483646 h 194"/>
              <a:gd name="T20" fmla="*/ 2147483646 w 592"/>
              <a:gd name="T21" fmla="*/ 2147483646 h 194"/>
              <a:gd name="T22" fmla="*/ 2147483646 w 592"/>
              <a:gd name="T23" fmla="*/ 2147483646 h 194"/>
              <a:gd name="T24" fmla="*/ 2147483646 w 592"/>
              <a:gd name="T25" fmla="*/ 2147483646 h 194"/>
              <a:gd name="T26" fmla="*/ 0 w 592"/>
              <a:gd name="T27" fmla="*/ 2147483646 h 194"/>
              <a:gd name="T28" fmla="*/ 2147483646 w 592"/>
              <a:gd name="T29" fmla="*/ 2147483646 h 194"/>
              <a:gd name="T30" fmla="*/ 2147483646 w 592"/>
              <a:gd name="T31" fmla="*/ 2147483646 h 194"/>
              <a:gd name="T32" fmla="*/ 2147483646 w 592"/>
              <a:gd name="T33" fmla="*/ 0 h 194"/>
              <a:gd name="T34" fmla="*/ 2147483646 w 592"/>
              <a:gd name="T35" fmla="*/ 0 h 194"/>
              <a:gd name="T36" fmla="*/ 2147483646 w 592"/>
              <a:gd name="T37" fmla="*/ 0 h 194"/>
              <a:gd name="T38" fmla="*/ 2147483646 w 592"/>
              <a:gd name="T39" fmla="*/ 0 h 194"/>
              <a:gd name="T40" fmla="*/ 2147483646 w 592"/>
              <a:gd name="T41" fmla="*/ 2147483646 h 194"/>
              <a:gd name="T42" fmla="*/ 2147483646 w 592"/>
              <a:gd name="T43" fmla="*/ 2147483646 h 194"/>
              <a:gd name="T44" fmla="*/ 2147483646 w 592"/>
              <a:gd name="T45" fmla="*/ 2147483646 h 194"/>
              <a:gd name="T46" fmla="*/ 2147483646 w 592"/>
              <a:gd name="T47" fmla="*/ 2147483646 h 1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2"/>
              <a:gd name="T73" fmla="*/ 0 h 194"/>
              <a:gd name="T74" fmla="*/ 592 w 592"/>
              <a:gd name="T75" fmla="*/ 194 h 1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2" h="194">
                <a:moveTo>
                  <a:pt x="6" y="0"/>
                </a:moveTo>
                <a:lnTo>
                  <a:pt x="547" y="169"/>
                </a:lnTo>
                <a:lnTo>
                  <a:pt x="548" y="170"/>
                </a:lnTo>
                <a:lnTo>
                  <a:pt x="548" y="171"/>
                </a:lnTo>
                <a:lnTo>
                  <a:pt x="549" y="172"/>
                </a:lnTo>
                <a:lnTo>
                  <a:pt x="548" y="173"/>
                </a:lnTo>
                <a:lnTo>
                  <a:pt x="548" y="174"/>
                </a:lnTo>
                <a:lnTo>
                  <a:pt x="547" y="175"/>
                </a:lnTo>
                <a:lnTo>
                  <a:pt x="545" y="175"/>
                </a:lnTo>
                <a:lnTo>
                  <a:pt x="543" y="175"/>
                </a:lnTo>
                <a:lnTo>
                  <a:pt x="2" y="6"/>
                </a:lnTo>
                <a:lnTo>
                  <a:pt x="1" y="5"/>
                </a:lnTo>
                <a:lnTo>
                  <a:pt x="1" y="4"/>
                </a:lnTo>
                <a:lnTo>
                  <a:pt x="0" y="3"/>
                </a:lnTo>
                <a:lnTo>
                  <a:pt x="1" y="2"/>
                </a:lnTo>
                <a:lnTo>
                  <a:pt x="1" y="1"/>
                </a:lnTo>
                <a:lnTo>
                  <a:pt x="2" y="0"/>
                </a:lnTo>
                <a:lnTo>
                  <a:pt x="3" y="0"/>
                </a:lnTo>
                <a:lnTo>
                  <a:pt x="6" y="0"/>
                </a:lnTo>
                <a:close/>
                <a:moveTo>
                  <a:pt x="545" y="145"/>
                </a:moveTo>
                <a:lnTo>
                  <a:pt x="592" y="187"/>
                </a:lnTo>
                <a:lnTo>
                  <a:pt x="525" y="194"/>
                </a:lnTo>
                <a:lnTo>
                  <a:pt x="545" y="145"/>
                </a:lnTo>
                <a:close/>
              </a:path>
            </a:pathLst>
          </a:custGeom>
          <a:solidFill>
            <a:srgbClr val="CCFF33"/>
          </a:solidFill>
          <a:ln w="1588">
            <a:solidFill>
              <a:srgbClr val="CCFF33"/>
            </a:solidFill>
            <a:prstDash val="solid"/>
            <a:round/>
            <a:headEnd/>
            <a:tailEnd/>
          </a:ln>
        </p:spPr>
        <p:txBody>
          <a:bodyPr/>
          <a:lstStyle/>
          <a:p>
            <a:endParaRPr lang="el-GR"/>
          </a:p>
        </p:txBody>
      </p:sp>
      <p:sp>
        <p:nvSpPr>
          <p:cNvPr id="51334" name="Freeform 142">
            <a:extLst>
              <a:ext uri="{FF2B5EF4-FFF2-40B4-BE49-F238E27FC236}">
                <a16:creationId xmlns:a16="http://schemas.microsoft.com/office/drawing/2014/main" id="{CFC2C3E1-C5B0-44BE-905B-502393838C1A}"/>
              </a:ext>
            </a:extLst>
          </p:cNvPr>
          <p:cNvSpPr>
            <a:spLocks noEditPoints="1"/>
          </p:cNvSpPr>
          <p:nvPr/>
        </p:nvSpPr>
        <p:spPr bwMode="auto">
          <a:xfrm>
            <a:off x="5294313" y="2020888"/>
            <a:ext cx="708025" cy="276225"/>
          </a:xfrm>
          <a:custGeom>
            <a:avLst/>
            <a:gdLst>
              <a:gd name="T0" fmla="*/ 2147483646 w 446"/>
              <a:gd name="T1" fmla="*/ 2147483646 h 174"/>
              <a:gd name="T2" fmla="*/ 2147483646 w 446"/>
              <a:gd name="T3" fmla="*/ 2147483646 h 174"/>
              <a:gd name="T4" fmla="*/ 2147483646 w 446"/>
              <a:gd name="T5" fmla="*/ 2147483646 h 174"/>
              <a:gd name="T6" fmla="*/ 2147483646 w 446"/>
              <a:gd name="T7" fmla="*/ 2147483646 h 174"/>
              <a:gd name="T8" fmla="*/ 2147483646 w 446"/>
              <a:gd name="T9" fmla="*/ 2147483646 h 174"/>
              <a:gd name="T10" fmla="*/ 2147483646 w 446"/>
              <a:gd name="T11" fmla="*/ 2147483646 h 174"/>
              <a:gd name="T12" fmla="*/ 2147483646 w 446"/>
              <a:gd name="T13" fmla="*/ 2147483646 h 174"/>
              <a:gd name="T14" fmla="*/ 2147483646 w 446"/>
              <a:gd name="T15" fmla="*/ 2147483646 h 174"/>
              <a:gd name="T16" fmla="*/ 2147483646 w 446"/>
              <a:gd name="T17" fmla="*/ 2147483646 h 174"/>
              <a:gd name="T18" fmla="*/ 2147483646 w 446"/>
              <a:gd name="T19" fmla="*/ 2147483646 h 174"/>
              <a:gd name="T20" fmla="*/ 2147483646 w 446"/>
              <a:gd name="T21" fmla="*/ 0 h 174"/>
              <a:gd name="T22" fmla="*/ 2147483646 w 446"/>
              <a:gd name="T23" fmla="*/ 0 h 174"/>
              <a:gd name="T24" fmla="*/ 2147483646 w 446"/>
              <a:gd name="T25" fmla="*/ 0 h 174"/>
              <a:gd name="T26" fmla="*/ 2147483646 w 446"/>
              <a:gd name="T27" fmla="*/ 2147483646 h 174"/>
              <a:gd name="T28" fmla="*/ 2147483646 w 446"/>
              <a:gd name="T29" fmla="*/ 2147483646 h 174"/>
              <a:gd name="T30" fmla="*/ 2147483646 w 446"/>
              <a:gd name="T31" fmla="*/ 2147483646 h 174"/>
              <a:gd name="T32" fmla="*/ 2147483646 w 446"/>
              <a:gd name="T33" fmla="*/ 2147483646 h 174"/>
              <a:gd name="T34" fmla="*/ 2147483646 w 446"/>
              <a:gd name="T35" fmla="*/ 2147483646 h 174"/>
              <a:gd name="T36" fmla="*/ 2147483646 w 446"/>
              <a:gd name="T37" fmla="*/ 2147483646 h 174"/>
              <a:gd name="T38" fmla="*/ 2147483646 w 446"/>
              <a:gd name="T39" fmla="*/ 2147483646 h 174"/>
              <a:gd name="T40" fmla="*/ 2147483646 w 446"/>
              <a:gd name="T41" fmla="*/ 2147483646 h 174"/>
              <a:gd name="T42" fmla="*/ 0 w 446"/>
              <a:gd name="T43" fmla="*/ 2147483646 h 174"/>
              <a:gd name="T44" fmla="*/ 2147483646 w 446"/>
              <a:gd name="T45" fmla="*/ 2147483646 h 174"/>
              <a:gd name="T46" fmla="*/ 2147483646 w 446"/>
              <a:gd name="T47" fmla="*/ 2147483646 h 17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46"/>
              <a:gd name="T73" fmla="*/ 0 h 174"/>
              <a:gd name="T74" fmla="*/ 446 w 446"/>
              <a:gd name="T75" fmla="*/ 174 h 17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46" h="174">
                <a:moveTo>
                  <a:pt x="444" y="6"/>
                </a:moveTo>
                <a:lnTo>
                  <a:pt x="49" y="157"/>
                </a:lnTo>
                <a:lnTo>
                  <a:pt x="47" y="158"/>
                </a:lnTo>
                <a:lnTo>
                  <a:pt x="45" y="157"/>
                </a:lnTo>
                <a:lnTo>
                  <a:pt x="44" y="157"/>
                </a:lnTo>
                <a:lnTo>
                  <a:pt x="44" y="156"/>
                </a:lnTo>
                <a:lnTo>
                  <a:pt x="43" y="155"/>
                </a:lnTo>
                <a:lnTo>
                  <a:pt x="43" y="153"/>
                </a:lnTo>
                <a:lnTo>
                  <a:pt x="44" y="152"/>
                </a:lnTo>
                <a:lnTo>
                  <a:pt x="45" y="152"/>
                </a:lnTo>
                <a:lnTo>
                  <a:pt x="440" y="0"/>
                </a:lnTo>
                <a:lnTo>
                  <a:pt x="441" y="0"/>
                </a:lnTo>
                <a:lnTo>
                  <a:pt x="444" y="0"/>
                </a:lnTo>
                <a:lnTo>
                  <a:pt x="445" y="1"/>
                </a:lnTo>
                <a:lnTo>
                  <a:pt x="445" y="2"/>
                </a:lnTo>
                <a:lnTo>
                  <a:pt x="446" y="3"/>
                </a:lnTo>
                <a:lnTo>
                  <a:pt x="445" y="4"/>
                </a:lnTo>
                <a:lnTo>
                  <a:pt x="445" y="5"/>
                </a:lnTo>
                <a:lnTo>
                  <a:pt x="444" y="6"/>
                </a:lnTo>
                <a:close/>
                <a:moveTo>
                  <a:pt x="69" y="174"/>
                </a:moveTo>
                <a:lnTo>
                  <a:pt x="0" y="172"/>
                </a:lnTo>
                <a:lnTo>
                  <a:pt x="44" y="127"/>
                </a:lnTo>
                <a:lnTo>
                  <a:pt x="69" y="174"/>
                </a:lnTo>
                <a:close/>
              </a:path>
            </a:pathLst>
          </a:custGeom>
          <a:solidFill>
            <a:srgbClr val="CCFF33"/>
          </a:solidFill>
          <a:ln w="1588">
            <a:solidFill>
              <a:srgbClr val="CCFF33"/>
            </a:solidFill>
            <a:prstDash val="solid"/>
            <a:round/>
            <a:headEnd/>
            <a:tailEnd/>
          </a:ln>
        </p:spPr>
        <p:txBody>
          <a:bodyPr/>
          <a:lstStyle/>
          <a:p>
            <a:endParaRPr lang="el-GR"/>
          </a:p>
        </p:txBody>
      </p:sp>
      <p:sp>
        <p:nvSpPr>
          <p:cNvPr id="51335" name="Rectangle 143">
            <a:extLst>
              <a:ext uri="{FF2B5EF4-FFF2-40B4-BE49-F238E27FC236}">
                <a16:creationId xmlns:a16="http://schemas.microsoft.com/office/drawing/2014/main" id="{14E377DC-C373-4A94-994B-F89BE7828567}"/>
              </a:ext>
            </a:extLst>
          </p:cNvPr>
          <p:cNvSpPr>
            <a:spLocks noChangeArrowheads="1"/>
          </p:cNvSpPr>
          <p:nvPr/>
        </p:nvSpPr>
        <p:spPr bwMode="auto">
          <a:xfrm>
            <a:off x="4248150" y="3284538"/>
            <a:ext cx="5810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latin typeface="Arial" panose="020B0604020202020204" pitchFamily="34" charset="0"/>
              </a:rPr>
              <a:t>Αποτυχία</a:t>
            </a:r>
            <a:endParaRPr lang="el-GR" altLang="en-US" sz="1800">
              <a:latin typeface="Verdana" panose="020B0604030504040204" pitchFamily="34" charset="0"/>
            </a:endParaRPr>
          </a:p>
        </p:txBody>
      </p:sp>
      <p:sp>
        <p:nvSpPr>
          <p:cNvPr id="51336" name="Rectangle 144">
            <a:extLst>
              <a:ext uri="{FF2B5EF4-FFF2-40B4-BE49-F238E27FC236}">
                <a16:creationId xmlns:a16="http://schemas.microsoft.com/office/drawing/2014/main" id="{69E9D4F4-A4EB-477F-BA67-838D21A5E48B}"/>
              </a:ext>
            </a:extLst>
          </p:cNvPr>
          <p:cNvSpPr>
            <a:spLocks noChangeArrowheads="1"/>
          </p:cNvSpPr>
          <p:nvPr/>
        </p:nvSpPr>
        <p:spPr bwMode="auto">
          <a:xfrm>
            <a:off x="4919663" y="328453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latin typeface="Arial" panose="020B0604020202020204" pitchFamily="34" charset="0"/>
              </a:rPr>
              <a:t> </a:t>
            </a:r>
            <a:endParaRPr lang="el-GR" altLang="en-US" sz="1800">
              <a:latin typeface="Verdana" panose="020B0604030504040204" pitchFamily="34" charset="0"/>
            </a:endParaRPr>
          </a:p>
        </p:txBody>
      </p:sp>
      <p:sp>
        <p:nvSpPr>
          <p:cNvPr id="51337" name="Rectangle 145">
            <a:extLst>
              <a:ext uri="{FF2B5EF4-FFF2-40B4-BE49-F238E27FC236}">
                <a16:creationId xmlns:a16="http://schemas.microsoft.com/office/drawing/2014/main" id="{6D548CE3-BE79-4FF6-982B-C8CF01BD0C3A}"/>
              </a:ext>
            </a:extLst>
          </p:cNvPr>
          <p:cNvSpPr>
            <a:spLocks noChangeArrowheads="1"/>
          </p:cNvSpPr>
          <p:nvPr/>
        </p:nvSpPr>
        <p:spPr bwMode="auto">
          <a:xfrm>
            <a:off x="4125913" y="4613275"/>
            <a:ext cx="33813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Λύση </a:t>
            </a:r>
            <a:endParaRPr lang="el-GR" altLang="en-US" sz="1800">
              <a:latin typeface="Verdana" panose="020B0604030504040204" pitchFamily="34" charset="0"/>
            </a:endParaRPr>
          </a:p>
        </p:txBody>
      </p:sp>
      <p:sp>
        <p:nvSpPr>
          <p:cNvPr id="51338" name="Rectangle 146">
            <a:extLst>
              <a:ext uri="{FF2B5EF4-FFF2-40B4-BE49-F238E27FC236}">
                <a16:creationId xmlns:a16="http://schemas.microsoft.com/office/drawing/2014/main" id="{AAB84165-BAFA-40EC-A576-CE1A32F2AD12}"/>
              </a:ext>
            </a:extLst>
          </p:cNvPr>
          <p:cNvSpPr>
            <a:spLocks noChangeArrowheads="1"/>
          </p:cNvSpPr>
          <p:nvPr/>
        </p:nvSpPr>
        <p:spPr bwMode="auto">
          <a:xfrm>
            <a:off x="4513263" y="4613275"/>
            <a:ext cx="857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V</a:t>
            </a:r>
            <a:endParaRPr lang="el-GR" altLang="en-US" sz="1800">
              <a:latin typeface="Verdana" panose="020B0604030504040204" pitchFamily="34" charset="0"/>
            </a:endParaRPr>
          </a:p>
        </p:txBody>
      </p:sp>
      <p:sp>
        <p:nvSpPr>
          <p:cNvPr id="51339" name="Rectangle 147">
            <a:extLst>
              <a:ext uri="{FF2B5EF4-FFF2-40B4-BE49-F238E27FC236}">
                <a16:creationId xmlns:a16="http://schemas.microsoft.com/office/drawing/2014/main" id="{61BE773A-7518-4795-9EEC-8529679C207C}"/>
              </a:ext>
            </a:extLst>
          </p:cNvPr>
          <p:cNvSpPr>
            <a:spLocks noChangeArrowheads="1"/>
          </p:cNvSpPr>
          <p:nvPr/>
        </p:nvSpPr>
        <p:spPr bwMode="auto">
          <a:xfrm>
            <a:off x="4610100" y="4660900"/>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Α</a:t>
            </a:r>
            <a:endParaRPr lang="el-GR" altLang="en-US" sz="1800">
              <a:latin typeface="Verdana" panose="020B0604030504040204" pitchFamily="34" charset="0"/>
            </a:endParaRPr>
          </a:p>
        </p:txBody>
      </p:sp>
      <p:sp>
        <p:nvSpPr>
          <p:cNvPr id="51340" name="Rectangle 148">
            <a:extLst>
              <a:ext uri="{FF2B5EF4-FFF2-40B4-BE49-F238E27FC236}">
                <a16:creationId xmlns:a16="http://schemas.microsoft.com/office/drawing/2014/main" id="{53023721-A04A-4F49-ACB9-9ECB18D310D6}"/>
              </a:ext>
            </a:extLst>
          </p:cNvPr>
          <p:cNvSpPr>
            <a:spLocks noChangeArrowheads="1"/>
          </p:cNvSpPr>
          <p:nvPr/>
        </p:nvSpPr>
        <p:spPr bwMode="auto">
          <a:xfrm>
            <a:off x="4675188" y="4613275"/>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4 V</a:t>
            </a:r>
            <a:endParaRPr lang="el-GR" altLang="en-US" sz="1800">
              <a:latin typeface="Verdana" panose="020B0604030504040204" pitchFamily="34" charset="0"/>
            </a:endParaRPr>
          </a:p>
        </p:txBody>
      </p:sp>
      <p:sp>
        <p:nvSpPr>
          <p:cNvPr id="51341" name="Rectangle 149">
            <a:extLst>
              <a:ext uri="{FF2B5EF4-FFF2-40B4-BE49-F238E27FC236}">
                <a16:creationId xmlns:a16="http://schemas.microsoft.com/office/drawing/2014/main" id="{C9B5C85A-0E87-4EE2-8F92-C2462B92A927}"/>
              </a:ext>
            </a:extLst>
          </p:cNvPr>
          <p:cNvSpPr>
            <a:spLocks noChangeArrowheads="1"/>
          </p:cNvSpPr>
          <p:nvPr/>
        </p:nvSpPr>
        <p:spPr bwMode="auto">
          <a:xfrm>
            <a:off x="5062538" y="4660900"/>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Β</a:t>
            </a:r>
            <a:endParaRPr lang="el-GR" altLang="en-US" sz="1800">
              <a:latin typeface="Verdana" panose="020B0604030504040204" pitchFamily="34" charset="0"/>
            </a:endParaRPr>
          </a:p>
        </p:txBody>
      </p:sp>
      <p:sp>
        <p:nvSpPr>
          <p:cNvPr id="51342" name="Rectangle 150">
            <a:extLst>
              <a:ext uri="{FF2B5EF4-FFF2-40B4-BE49-F238E27FC236}">
                <a16:creationId xmlns:a16="http://schemas.microsoft.com/office/drawing/2014/main" id="{C86BBC0C-A841-4638-9556-FF1F904049C8}"/>
              </a:ext>
            </a:extLst>
          </p:cNvPr>
          <p:cNvSpPr>
            <a:spLocks noChangeArrowheads="1"/>
          </p:cNvSpPr>
          <p:nvPr/>
        </p:nvSpPr>
        <p:spPr bwMode="auto">
          <a:xfrm>
            <a:off x="5126038" y="4613275"/>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2 V</a:t>
            </a:r>
            <a:endParaRPr lang="el-GR" altLang="en-US" sz="1800">
              <a:latin typeface="Verdana" panose="020B0604030504040204" pitchFamily="34" charset="0"/>
            </a:endParaRPr>
          </a:p>
        </p:txBody>
      </p:sp>
      <p:sp>
        <p:nvSpPr>
          <p:cNvPr id="51343" name="Rectangle 151">
            <a:extLst>
              <a:ext uri="{FF2B5EF4-FFF2-40B4-BE49-F238E27FC236}">
                <a16:creationId xmlns:a16="http://schemas.microsoft.com/office/drawing/2014/main" id="{93A35597-F4F9-4CE9-B19B-3C01EB2DB16B}"/>
              </a:ext>
            </a:extLst>
          </p:cNvPr>
          <p:cNvSpPr>
            <a:spLocks noChangeArrowheads="1"/>
          </p:cNvSpPr>
          <p:nvPr/>
        </p:nvSpPr>
        <p:spPr bwMode="auto">
          <a:xfrm>
            <a:off x="5511800" y="4660900"/>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Γ</a:t>
            </a:r>
            <a:endParaRPr lang="el-GR" altLang="en-US" sz="1800">
              <a:latin typeface="Verdana" panose="020B0604030504040204" pitchFamily="34" charset="0"/>
            </a:endParaRPr>
          </a:p>
        </p:txBody>
      </p:sp>
      <p:sp>
        <p:nvSpPr>
          <p:cNvPr id="51344" name="Rectangle 152">
            <a:extLst>
              <a:ext uri="{FF2B5EF4-FFF2-40B4-BE49-F238E27FC236}">
                <a16:creationId xmlns:a16="http://schemas.microsoft.com/office/drawing/2014/main" id="{B557DF2F-5865-4CA2-B213-F65BC64B08F0}"/>
              </a:ext>
            </a:extLst>
          </p:cNvPr>
          <p:cNvSpPr>
            <a:spLocks noChangeArrowheads="1"/>
          </p:cNvSpPr>
          <p:nvPr/>
        </p:nvSpPr>
        <p:spPr bwMode="auto">
          <a:xfrm>
            <a:off x="5568950" y="4613275"/>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1 V</a:t>
            </a:r>
            <a:endParaRPr lang="el-GR" altLang="en-US" sz="1800">
              <a:latin typeface="Verdana" panose="020B0604030504040204" pitchFamily="34" charset="0"/>
            </a:endParaRPr>
          </a:p>
        </p:txBody>
      </p:sp>
      <p:sp>
        <p:nvSpPr>
          <p:cNvPr id="51345" name="Rectangle 153">
            <a:extLst>
              <a:ext uri="{FF2B5EF4-FFF2-40B4-BE49-F238E27FC236}">
                <a16:creationId xmlns:a16="http://schemas.microsoft.com/office/drawing/2014/main" id="{6D17B0DB-DC1F-4D95-B729-10FA27B83DEE}"/>
              </a:ext>
            </a:extLst>
          </p:cNvPr>
          <p:cNvSpPr>
            <a:spLocks noChangeArrowheads="1"/>
          </p:cNvSpPr>
          <p:nvPr/>
        </p:nvSpPr>
        <p:spPr bwMode="auto">
          <a:xfrm>
            <a:off x="5954713" y="4660900"/>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Δ</a:t>
            </a:r>
            <a:endParaRPr lang="el-GR" altLang="en-US" sz="1800">
              <a:latin typeface="Verdana" panose="020B0604030504040204" pitchFamily="34" charset="0"/>
            </a:endParaRPr>
          </a:p>
        </p:txBody>
      </p:sp>
      <p:sp>
        <p:nvSpPr>
          <p:cNvPr id="51346" name="Rectangle 154">
            <a:extLst>
              <a:ext uri="{FF2B5EF4-FFF2-40B4-BE49-F238E27FC236}">
                <a16:creationId xmlns:a16="http://schemas.microsoft.com/office/drawing/2014/main" id="{C3006F34-D44B-450C-95A8-217AF0846F14}"/>
              </a:ext>
            </a:extLst>
          </p:cNvPr>
          <p:cNvSpPr>
            <a:spLocks noChangeArrowheads="1"/>
          </p:cNvSpPr>
          <p:nvPr/>
        </p:nvSpPr>
        <p:spPr bwMode="auto">
          <a:xfrm>
            <a:off x="6019800" y="4613275"/>
            <a:ext cx="2143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3</a:t>
            </a:r>
            <a:endParaRPr lang="el-GR" altLang="en-US" sz="1800">
              <a:latin typeface="Verdana" panose="020B0604030504040204" pitchFamily="34" charset="0"/>
            </a:endParaRPr>
          </a:p>
        </p:txBody>
      </p:sp>
      <p:sp>
        <p:nvSpPr>
          <p:cNvPr id="51347" name="Rectangle 155">
            <a:extLst>
              <a:ext uri="{FF2B5EF4-FFF2-40B4-BE49-F238E27FC236}">
                <a16:creationId xmlns:a16="http://schemas.microsoft.com/office/drawing/2014/main" id="{215DA439-356B-404C-B732-ACBBAFEE9AD5}"/>
              </a:ext>
            </a:extLst>
          </p:cNvPr>
          <p:cNvSpPr>
            <a:spLocks noChangeArrowheads="1"/>
          </p:cNvSpPr>
          <p:nvPr/>
        </p:nvSpPr>
        <p:spPr bwMode="auto">
          <a:xfrm>
            <a:off x="6267450" y="4613275"/>
            <a:ext cx="34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a:t>
            </a:r>
            <a:endParaRPr lang="el-GR" altLang="en-US" sz="1800">
              <a:latin typeface="Verdana" panose="020B0604030504040204" pitchFamily="34" charset="0"/>
            </a:endParaRPr>
          </a:p>
        </p:txBody>
      </p:sp>
      <p:sp>
        <p:nvSpPr>
          <p:cNvPr id="51348" name="Rectangle 156">
            <a:extLst>
              <a:ext uri="{FF2B5EF4-FFF2-40B4-BE49-F238E27FC236}">
                <a16:creationId xmlns:a16="http://schemas.microsoft.com/office/drawing/2014/main" id="{327B1DF2-4E40-4B51-9213-BE8787A49087}"/>
              </a:ext>
            </a:extLst>
          </p:cNvPr>
          <p:cNvSpPr>
            <a:spLocks noChangeArrowheads="1"/>
          </p:cNvSpPr>
          <p:nvPr/>
        </p:nvSpPr>
        <p:spPr bwMode="auto">
          <a:xfrm>
            <a:off x="6161088" y="5051425"/>
            <a:ext cx="1166812" cy="901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349" name="Rectangle 157">
            <a:extLst>
              <a:ext uri="{FF2B5EF4-FFF2-40B4-BE49-F238E27FC236}">
                <a16:creationId xmlns:a16="http://schemas.microsoft.com/office/drawing/2014/main" id="{B16E3C26-D8DD-4B97-9CB0-22F133C90EA4}"/>
              </a:ext>
            </a:extLst>
          </p:cNvPr>
          <p:cNvSpPr>
            <a:spLocks noChangeArrowheads="1"/>
          </p:cNvSpPr>
          <p:nvPr/>
        </p:nvSpPr>
        <p:spPr bwMode="auto">
          <a:xfrm>
            <a:off x="6161088" y="5051425"/>
            <a:ext cx="1166812" cy="901700"/>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350" name="Rectangle 158">
            <a:extLst>
              <a:ext uri="{FF2B5EF4-FFF2-40B4-BE49-F238E27FC236}">
                <a16:creationId xmlns:a16="http://schemas.microsoft.com/office/drawing/2014/main" id="{3B0B9205-C889-4CB2-B41E-E4D3E0FE0A8A}"/>
              </a:ext>
            </a:extLst>
          </p:cNvPr>
          <p:cNvSpPr>
            <a:spLocks noChangeArrowheads="1"/>
          </p:cNvSpPr>
          <p:nvPr/>
        </p:nvSpPr>
        <p:spPr bwMode="auto">
          <a:xfrm>
            <a:off x="6284913" y="5110163"/>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51" name="Rectangle 159">
            <a:extLst>
              <a:ext uri="{FF2B5EF4-FFF2-40B4-BE49-F238E27FC236}">
                <a16:creationId xmlns:a16="http://schemas.microsoft.com/office/drawing/2014/main" id="{514B9B9A-16B4-42F3-BB87-B9A8C4BB7FDD}"/>
              </a:ext>
            </a:extLst>
          </p:cNvPr>
          <p:cNvSpPr>
            <a:spLocks noChangeArrowheads="1"/>
          </p:cNvSpPr>
          <p:nvPr/>
        </p:nvSpPr>
        <p:spPr bwMode="auto">
          <a:xfrm>
            <a:off x="6415088" y="5180013"/>
            <a:ext cx="777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352" name="Rectangle 160">
            <a:extLst>
              <a:ext uri="{FF2B5EF4-FFF2-40B4-BE49-F238E27FC236}">
                <a16:creationId xmlns:a16="http://schemas.microsoft.com/office/drawing/2014/main" id="{84B51F3F-10A0-422F-87BD-63911BB8AAFF}"/>
              </a:ext>
            </a:extLst>
          </p:cNvPr>
          <p:cNvSpPr>
            <a:spLocks noChangeArrowheads="1"/>
          </p:cNvSpPr>
          <p:nvPr/>
        </p:nvSpPr>
        <p:spPr bwMode="auto">
          <a:xfrm>
            <a:off x="6502400" y="5110163"/>
            <a:ext cx="2809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4</a:t>
            </a:r>
            <a:endParaRPr lang="el-GR" altLang="en-US" sz="1800">
              <a:latin typeface="Verdana" panose="020B0604030504040204" pitchFamily="34" charset="0"/>
            </a:endParaRPr>
          </a:p>
        </p:txBody>
      </p:sp>
      <p:sp>
        <p:nvSpPr>
          <p:cNvPr id="51353" name="Rectangle 161">
            <a:extLst>
              <a:ext uri="{FF2B5EF4-FFF2-40B4-BE49-F238E27FC236}">
                <a16:creationId xmlns:a16="http://schemas.microsoft.com/office/drawing/2014/main" id="{324B3BC6-DEFA-42E5-BEA4-7A436906FAA0}"/>
              </a:ext>
            </a:extLst>
          </p:cNvPr>
          <p:cNvSpPr>
            <a:spLocks noChangeArrowheads="1"/>
          </p:cNvSpPr>
          <p:nvPr/>
        </p:nvSpPr>
        <p:spPr bwMode="auto">
          <a:xfrm>
            <a:off x="6834188" y="5110163"/>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54" name="Rectangle 162">
            <a:extLst>
              <a:ext uri="{FF2B5EF4-FFF2-40B4-BE49-F238E27FC236}">
                <a16:creationId xmlns:a16="http://schemas.microsoft.com/office/drawing/2014/main" id="{D60A0CF5-6316-466E-B3D5-AF19819B44F1}"/>
              </a:ext>
            </a:extLst>
          </p:cNvPr>
          <p:cNvSpPr>
            <a:spLocks noChangeArrowheads="1"/>
          </p:cNvSpPr>
          <p:nvPr/>
        </p:nvSpPr>
        <p:spPr bwMode="auto">
          <a:xfrm>
            <a:off x="6284913" y="5297488"/>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55" name="Rectangle 163">
            <a:extLst>
              <a:ext uri="{FF2B5EF4-FFF2-40B4-BE49-F238E27FC236}">
                <a16:creationId xmlns:a16="http://schemas.microsoft.com/office/drawing/2014/main" id="{1E1E63D2-93B4-4999-8363-BE4B275EB2BD}"/>
              </a:ext>
            </a:extLst>
          </p:cNvPr>
          <p:cNvSpPr>
            <a:spLocks noChangeArrowheads="1"/>
          </p:cNvSpPr>
          <p:nvPr/>
        </p:nvSpPr>
        <p:spPr bwMode="auto">
          <a:xfrm>
            <a:off x="6415088" y="5367338"/>
            <a:ext cx="777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356" name="Rectangle 164">
            <a:extLst>
              <a:ext uri="{FF2B5EF4-FFF2-40B4-BE49-F238E27FC236}">
                <a16:creationId xmlns:a16="http://schemas.microsoft.com/office/drawing/2014/main" id="{7C481380-3703-4B11-BC45-9E8C46D65169}"/>
              </a:ext>
            </a:extLst>
          </p:cNvPr>
          <p:cNvSpPr>
            <a:spLocks noChangeArrowheads="1"/>
          </p:cNvSpPr>
          <p:nvPr/>
        </p:nvSpPr>
        <p:spPr bwMode="auto">
          <a:xfrm>
            <a:off x="6502400" y="5297488"/>
            <a:ext cx="28098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3</a:t>
            </a:r>
            <a:endParaRPr lang="el-GR" altLang="en-US" sz="1800">
              <a:latin typeface="Verdana" panose="020B0604030504040204" pitchFamily="34" charset="0"/>
            </a:endParaRPr>
          </a:p>
        </p:txBody>
      </p:sp>
      <p:sp>
        <p:nvSpPr>
          <p:cNvPr id="51357" name="Rectangle 165">
            <a:extLst>
              <a:ext uri="{FF2B5EF4-FFF2-40B4-BE49-F238E27FC236}">
                <a16:creationId xmlns:a16="http://schemas.microsoft.com/office/drawing/2014/main" id="{8D1FF353-AB3C-43E5-8F76-096092DF8677}"/>
              </a:ext>
            </a:extLst>
          </p:cNvPr>
          <p:cNvSpPr>
            <a:spLocks noChangeArrowheads="1"/>
          </p:cNvSpPr>
          <p:nvPr/>
        </p:nvSpPr>
        <p:spPr bwMode="auto">
          <a:xfrm>
            <a:off x="6834188" y="5297488"/>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58" name="Rectangle 166">
            <a:extLst>
              <a:ext uri="{FF2B5EF4-FFF2-40B4-BE49-F238E27FC236}">
                <a16:creationId xmlns:a16="http://schemas.microsoft.com/office/drawing/2014/main" id="{02A7DD8A-FB1C-45AE-B1E2-1D19DB66F4A8}"/>
              </a:ext>
            </a:extLst>
          </p:cNvPr>
          <p:cNvSpPr>
            <a:spLocks noChangeArrowheads="1"/>
          </p:cNvSpPr>
          <p:nvPr/>
        </p:nvSpPr>
        <p:spPr bwMode="auto">
          <a:xfrm>
            <a:off x="6284913" y="5484813"/>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59" name="Rectangle 167">
            <a:extLst>
              <a:ext uri="{FF2B5EF4-FFF2-40B4-BE49-F238E27FC236}">
                <a16:creationId xmlns:a16="http://schemas.microsoft.com/office/drawing/2014/main" id="{E6C0145E-954F-473D-AE9A-A4EA48D9E8CE}"/>
              </a:ext>
            </a:extLst>
          </p:cNvPr>
          <p:cNvSpPr>
            <a:spLocks noChangeArrowheads="1"/>
          </p:cNvSpPr>
          <p:nvPr/>
        </p:nvSpPr>
        <p:spPr bwMode="auto">
          <a:xfrm>
            <a:off x="6415088" y="5554663"/>
            <a:ext cx="650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360" name="Rectangle 168">
            <a:extLst>
              <a:ext uri="{FF2B5EF4-FFF2-40B4-BE49-F238E27FC236}">
                <a16:creationId xmlns:a16="http://schemas.microsoft.com/office/drawing/2014/main" id="{A7FDFD1D-B9F7-4000-9A5A-37590ED96D56}"/>
              </a:ext>
            </a:extLst>
          </p:cNvPr>
          <p:cNvSpPr>
            <a:spLocks noChangeArrowheads="1"/>
          </p:cNvSpPr>
          <p:nvPr/>
        </p:nvSpPr>
        <p:spPr bwMode="auto">
          <a:xfrm>
            <a:off x="6488113" y="5484813"/>
            <a:ext cx="284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1</a:t>
            </a:r>
            <a:endParaRPr lang="el-GR" altLang="en-US" sz="1800">
              <a:latin typeface="Verdana" panose="020B0604030504040204" pitchFamily="34" charset="0"/>
            </a:endParaRPr>
          </a:p>
        </p:txBody>
      </p:sp>
      <p:sp>
        <p:nvSpPr>
          <p:cNvPr id="51361" name="Rectangle 169">
            <a:extLst>
              <a:ext uri="{FF2B5EF4-FFF2-40B4-BE49-F238E27FC236}">
                <a16:creationId xmlns:a16="http://schemas.microsoft.com/office/drawing/2014/main" id="{FD3C6F55-585F-46E6-BFE6-AFAD79F50852}"/>
              </a:ext>
            </a:extLst>
          </p:cNvPr>
          <p:cNvSpPr>
            <a:spLocks noChangeArrowheads="1"/>
          </p:cNvSpPr>
          <p:nvPr/>
        </p:nvSpPr>
        <p:spPr bwMode="auto">
          <a:xfrm>
            <a:off x="6818313" y="5484813"/>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62" name="Rectangle 170">
            <a:extLst>
              <a:ext uri="{FF2B5EF4-FFF2-40B4-BE49-F238E27FC236}">
                <a16:creationId xmlns:a16="http://schemas.microsoft.com/office/drawing/2014/main" id="{99B6890D-1D25-4949-8BF0-0EBF63E79815}"/>
              </a:ext>
            </a:extLst>
          </p:cNvPr>
          <p:cNvSpPr>
            <a:spLocks noChangeArrowheads="1"/>
          </p:cNvSpPr>
          <p:nvPr/>
        </p:nvSpPr>
        <p:spPr bwMode="auto">
          <a:xfrm>
            <a:off x="6284913" y="5672138"/>
            <a:ext cx="1111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63" name="Rectangle 171">
            <a:extLst>
              <a:ext uri="{FF2B5EF4-FFF2-40B4-BE49-F238E27FC236}">
                <a16:creationId xmlns:a16="http://schemas.microsoft.com/office/drawing/2014/main" id="{0BD3DB8F-394A-466E-B241-59059FF2E714}"/>
              </a:ext>
            </a:extLst>
          </p:cNvPr>
          <p:cNvSpPr>
            <a:spLocks noChangeArrowheads="1"/>
          </p:cNvSpPr>
          <p:nvPr/>
        </p:nvSpPr>
        <p:spPr bwMode="auto">
          <a:xfrm>
            <a:off x="6415088" y="5741988"/>
            <a:ext cx="77787"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364" name="Rectangle 172">
            <a:extLst>
              <a:ext uri="{FF2B5EF4-FFF2-40B4-BE49-F238E27FC236}">
                <a16:creationId xmlns:a16="http://schemas.microsoft.com/office/drawing/2014/main" id="{0566C593-1616-488C-89CF-8F05FE2C1E8B}"/>
              </a:ext>
            </a:extLst>
          </p:cNvPr>
          <p:cNvSpPr>
            <a:spLocks noChangeArrowheads="1"/>
          </p:cNvSpPr>
          <p:nvPr/>
        </p:nvSpPr>
        <p:spPr bwMode="auto">
          <a:xfrm>
            <a:off x="6502400" y="5672138"/>
            <a:ext cx="525463"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365" name="Rectangle 173">
            <a:extLst>
              <a:ext uri="{FF2B5EF4-FFF2-40B4-BE49-F238E27FC236}">
                <a16:creationId xmlns:a16="http://schemas.microsoft.com/office/drawing/2014/main" id="{C9142B09-0D7C-4B8D-87CF-39CF4306FF7E}"/>
              </a:ext>
            </a:extLst>
          </p:cNvPr>
          <p:cNvSpPr>
            <a:spLocks noChangeArrowheads="1"/>
          </p:cNvSpPr>
          <p:nvPr/>
        </p:nvSpPr>
        <p:spPr bwMode="auto">
          <a:xfrm>
            <a:off x="7119938" y="5672138"/>
            <a:ext cx="476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66" name="Line 174">
            <a:extLst>
              <a:ext uri="{FF2B5EF4-FFF2-40B4-BE49-F238E27FC236}">
                <a16:creationId xmlns:a16="http://schemas.microsoft.com/office/drawing/2014/main" id="{02DC1F45-267B-4634-A959-6C6E2C7C5953}"/>
              </a:ext>
            </a:extLst>
          </p:cNvPr>
          <p:cNvSpPr>
            <a:spLocks noChangeShapeType="1"/>
          </p:cNvSpPr>
          <p:nvPr/>
        </p:nvSpPr>
        <p:spPr bwMode="auto">
          <a:xfrm flipH="1">
            <a:off x="6567488" y="5684838"/>
            <a:ext cx="131762" cy="1714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367" name="Line 175">
            <a:extLst>
              <a:ext uri="{FF2B5EF4-FFF2-40B4-BE49-F238E27FC236}">
                <a16:creationId xmlns:a16="http://schemas.microsoft.com/office/drawing/2014/main" id="{26AF8C7C-EBAB-4AC8-8D1C-375A719DA76F}"/>
              </a:ext>
            </a:extLst>
          </p:cNvPr>
          <p:cNvSpPr>
            <a:spLocks noChangeShapeType="1"/>
          </p:cNvSpPr>
          <p:nvPr/>
        </p:nvSpPr>
        <p:spPr bwMode="auto">
          <a:xfrm flipH="1">
            <a:off x="6858000" y="5703888"/>
            <a:ext cx="130175" cy="16986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368" name="Rectangle 176">
            <a:extLst>
              <a:ext uri="{FF2B5EF4-FFF2-40B4-BE49-F238E27FC236}">
                <a16:creationId xmlns:a16="http://schemas.microsoft.com/office/drawing/2014/main" id="{A6819C51-4235-4483-A623-5C4D0859B10E}"/>
              </a:ext>
            </a:extLst>
          </p:cNvPr>
          <p:cNvSpPr>
            <a:spLocks noChangeArrowheads="1"/>
          </p:cNvSpPr>
          <p:nvPr/>
        </p:nvSpPr>
        <p:spPr bwMode="auto">
          <a:xfrm>
            <a:off x="4999038" y="6054725"/>
            <a:ext cx="33813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Λύση </a:t>
            </a:r>
            <a:endParaRPr lang="el-GR" altLang="en-US" sz="1800">
              <a:latin typeface="Verdana" panose="020B0604030504040204" pitchFamily="34" charset="0"/>
            </a:endParaRPr>
          </a:p>
        </p:txBody>
      </p:sp>
      <p:sp>
        <p:nvSpPr>
          <p:cNvPr id="51369" name="Rectangle 177">
            <a:extLst>
              <a:ext uri="{FF2B5EF4-FFF2-40B4-BE49-F238E27FC236}">
                <a16:creationId xmlns:a16="http://schemas.microsoft.com/office/drawing/2014/main" id="{39F8CADB-0318-40DA-A748-D86A1D267179}"/>
              </a:ext>
            </a:extLst>
          </p:cNvPr>
          <p:cNvSpPr>
            <a:spLocks noChangeArrowheads="1"/>
          </p:cNvSpPr>
          <p:nvPr/>
        </p:nvSpPr>
        <p:spPr bwMode="auto">
          <a:xfrm>
            <a:off x="5386388" y="6054725"/>
            <a:ext cx="8572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V</a:t>
            </a:r>
            <a:endParaRPr lang="el-GR" altLang="en-US" sz="1800">
              <a:latin typeface="Verdana" panose="020B0604030504040204" pitchFamily="34" charset="0"/>
            </a:endParaRPr>
          </a:p>
        </p:txBody>
      </p:sp>
      <p:sp>
        <p:nvSpPr>
          <p:cNvPr id="51370" name="Rectangle 178">
            <a:extLst>
              <a:ext uri="{FF2B5EF4-FFF2-40B4-BE49-F238E27FC236}">
                <a16:creationId xmlns:a16="http://schemas.microsoft.com/office/drawing/2014/main" id="{E8C29E8B-D9BB-4187-B010-5B6CC504E644}"/>
              </a:ext>
            </a:extLst>
          </p:cNvPr>
          <p:cNvSpPr>
            <a:spLocks noChangeArrowheads="1"/>
          </p:cNvSpPr>
          <p:nvPr/>
        </p:nvSpPr>
        <p:spPr bwMode="auto">
          <a:xfrm>
            <a:off x="5483225" y="6102350"/>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Α</a:t>
            </a:r>
            <a:endParaRPr lang="el-GR" altLang="en-US" sz="1800">
              <a:latin typeface="Verdana" panose="020B0604030504040204" pitchFamily="34" charset="0"/>
            </a:endParaRPr>
          </a:p>
        </p:txBody>
      </p:sp>
      <p:sp>
        <p:nvSpPr>
          <p:cNvPr id="51371" name="Rectangle 179">
            <a:extLst>
              <a:ext uri="{FF2B5EF4-FFF2-40B4-BE49-F238E27FC236}">
                <a16:creationId xmlns:a16="http://schemas.microsoft.com/office/drawing/2014/main" id="{7C808444-8A88-41F3-B0F9-AD110CDECFE6}"/>
              </a:ext>
            </a:extLst>
          </p:cNvPr>
          <p:cNvSpPr>
            <a:spLocks noChangeArrowheads="1"/>
          </p:cNvSpPr>
          <p:nvPr/>
        </p:nvSpPr>
        <p:spPr bwMode="auto">
          <a:xfrm>
            <a:off x="5546725" y="6054725"/>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4 V</a:t>
            </a:r>
            <a:endParaRPr lang="el-GR" altLang="en-US" sz="1800">
              <a:latin typeface="Verdana" panose="020B0604030504040204" pitchFamily="34" charset="0"/>
            </a:endParaRPr>
          </a:p>
        </p:txBody>
      </p:sp>
      <p:sp>
        <p:nvSpPr>
          <p:cNvPr id="51372" name="Rectangle 180">
            <a:extLst>
              <a:ext uri="{FF2B5EF4-FFF2-40B4-BE49-F238E27FC236}">
                <a16:creationId xmlns:a16="http://schemas.microsoft.com/office/drawing/2014/main" id="{F27FBE90-2499-420E-9F8B-1FE2737B2DE6}"/>
              </a:ext>
            </a:extLst>
          </p:cNvPr>
          <p:cNvSpPr>
            <a:spLocks noChangeArrowheads="1"/>
          </p:cNvSpPr>
          <p:nvPr/>
        </p:nvSpPr>
        <p:spPr bwMode="auto">
          <a:xfrm>
            <a:off x="5934075" y="6102350"/>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Β</a:t>
            </a:r>
            <a:endParaRPr lang="el-GR" altLang="en-US" sz="1800">
              <a:latin typeface="Verdana" panose="020B0604030504040204" pitchFamily="34" charset="0"/>
            </a:endParaRPr>
          </a:p>
        </p:txBody>
      </p:sp>
      <p:sp>
        <p:nvSpPr>
          <p:cNvPr id="51373" name="Rectangle 181">
            <a:extLst>
              <a:ext uri="{FF2B5EF4-FFF2-40B4-BE49-F238E27FC236}">
                <a16:creationId xmlns:a16="http://schemas.microsoft.com/office/drawing/2014/main" id="{4B135459-8358-4267-885D-A0238C784B31}"/>
              </a:ext>
            </a:extLst>
          </p:cNvPr>
          <p:cNvSpPr>
            <a:spLocks noChangeArrowheads="1"/>
          </p:cNvSpPr>
          <p:nvPr/>
        </p:nvSpPr>
        <p:spPr bwMode="auto">
          <a:xfrm>
            <a:off x="5999163" y="6054725"/>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3 V</a:t>
            </a:r>
            <a:endParaRPr lang="el-GR" altLang="en-US" sz="1800">
              <a:latin typeface="Verdana" panose="020B0604030504040204" pitchFamily="34" charset="0"/>
            </a:endParaRPr>
          </a:p>
        </p:txBody>
      </p:sp>
      <p:sp>
        <p:nvSpPr>
          <p:cNvPr id="51374" name="Rectangle 182">
            <a:extLst>
              <a:ext uri="{FF2B5EF4-FFF2-40B4-BE49-F238E27FC236}">
                <a16:creationId xmlns:a16="http://schemas.microsoft.com/office/drawing/2014/main" id="{B5CCBCA4-C359-40F9-868A-50EA692476C9}"/>
              </a:ext>
            </a:extLst>
          </p:cNvPr>
          <p:cNvSpPr>
            <a:spLocks noChangeArrowheads="1"/>
          </p:cNvSpPr>
          <p:nvPr/>
        </p:nvSpPr>
        <p:spPr bwMode="auto">
          <a:xfrm>
            <a:off x="6384925" y="6102350"/>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Γ</a:t>
            </a:r>
            <a:endParaRPr lang="el-GR" altLang="en-US" sz="1800">
              <a:latin typeface="Verdana" panose="020B0604030504040204" pitchFamily="34" charset="0"/>
            </a:endParaRPr>
          </a:p>
        </p:txBody>
      </p:sp>
      <p:sp>
        <p:nvSpPr>
          <p:cNvPr id="51375" name="Rectangle 183">
            <a:extLst>
              <a:ext uri="{FF2B5EF4-FFF2-40B4-BE49-F238E27FC236}">
                <a16:creationId xmlns:a16="http://schemas.microsoft.com/office/drawing/2014/main" id="{08BBEFF7-A289-47E1-80E1-B47AA4298D93}"/>
              </a:ext>
            </a:extLst>
          </p:cNvPr>
          <p:cNvSpPr>
            <a:spLocks noChangeArrowheads="1"/>
          </p:cNvSpPr>
          <p:nvPr/>
        </p:nvSpPr>
        <p:spPr bwMode="auto">
          <a:xfrm>
            <a:off x="6440488" y="6054725"/>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1 V</a:t>
            </a:r>
            <a:endParaRPr lang="el-GR" altLang="en-US" sz="1800">
              <a:latin typeface="Verdana" panose="020B0604030504040204" pitchFamily="34" charset="0"/>
            </a:endParaRPr>
          </a:p>
        </p:txBody>
      </p:sp>
      <p:sp>
        <p:nvSpPr>
          <p:cNvPr id="51376" name="Rectangle 184">
            <a:extLst>
              <a:ext uri="{FF2B5EF4-FFF2-40B4-BE49-F238E27FC236}">
                <a16:creationId xmlns:a16="http://schemas.microsoft.com/office/drawing/2014/main" id="{5F6035D5-90FA-493C-AC6F-2A4CBCE9E471}"/>
              </a:ext>
            </a:extLst>
          </p:cNvPr>
          <p:cNvSpPr>
            <a:spLocks noChangeArrowheads="1"/>
          </p:cNvSpPr>
          <p:nvPr/>
        </p:nvSpPr>
        <p:spPr bwMode="auto">
          <a:xfrm>
            <a:off x="6826250" y="6102350"/>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Δ</a:t>
            </a:r>
            <a:endParaRPr lang="el-GR" altLang="en-US" sz="1800">
              <a:latin typeface="Verdana" panose="020B0604030504040204" pitchFamily="34" charset="0"/>
            </a:endParaRPr>
          </a:p>
        </p:txBody>
      </p:sp>
      <p:sp>
        <p:nvSpPr>
          <p:cNvPr id="51377" name="Rectangle 185">
            <a:extLst>
              <a:ext uri="{FF2B5EF4-FFF2-40B4-BE49-F238E27FC236}">
                <a16:creationId xmlns:a16="http://schemas.microsoft.com/office/drawing/2014/main" id="{E9EB73C9-60EA-4A2E-90A8-06F2128E6392}"/>
              </a:ext>
            </a:extLst>
          </p:cNvPr>
          <p:cNvSpPr>
            <a:spLocks noChangeArrowheads="1"/>
          </p:cNvSpPr>
          <p:nvPr/>
        </p:nvSpPr>
        <p:spPr bwMode="auto">
          <a:xfrm>
            <a:off x="6892925" y="6054725"/>
            <a:ext cx="2143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2</a:t>
            </a:r>
            <a:endParaRPr lang="el-GR" altLang="en-US" sz="1800">
              <a:latin typeface="Verdana" panose="020B0604030504040204" pitchFamily="34" charset="0"/>
            </a:endParaRPr>
          </a:p>
        </p:txBody>
      </p:sp>
      <p:sp>
        <p:nvSpPr>
          <p:cNvPr id="51378" name="Rectangle 186">
            <a:extLst>
              <a:ext uri="{FF2B5EF4-FFF2-40B4-BE49-F238E27FC236}">
                <a16:creationId xmlns:a16="http://schemas.microsoft.com/office/drawing/2014/main" id="{44D45E0B-8EEF-4AF2-AB13-655E73EC3365}"/>
              </a:ext>
            </a:extLst>
          </p:cNvPr>
          <p:cNvSpPr>
            <a:spLocks noChangeArrowheads="1"/>
          </p:cNvSpPr>
          <p:nvPr/>
        </p:nvSpPr>
        <p:spPr bwMode="auto">
          <a:xfrm>
            <a:off x="7138988" y="6054725"/>
            <a:ext cx="34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a:t>
            </a:r>
            <a:endParaRPr lang="el-GR" altLang="en-US" sz="1800">
              <a:latin typeface="Verdana" panose="020B0604030504040204" pitchFamily="34" charset="0"/>
            </a:endParaRPr>
          </a:p>
        </p:txBody>
      </p:sp>
      <p:sp>
        <p:nvSpPr>
          <p:cNvPr id="51379" name="Rectangle 187">
            <a:extLst>
              <a:ext uri="{FF2B5EF4-FFF2-40B4-BE49-F238E27FC236}">
                <a16:creationId xmlns:a16="http://schemas.microsoft.com/office/drawing/2014/main" id="{C77B2F01-D9C4-467C-BFB4-2A4337D771EE}"/>
              </a:ext>
            </a:extLst>
          </p:cNvPr>
          <p:cNvSpPr>
            <a:spLocks noChangeArrowheads="1"/>
          </p:cNvSpPr>
          <p:nvPr/>
        </p:nvSpPr>
        <p:spPr bwMode="auto">
          <a:xfrm>
            <a:off x="4779963" y="5278438"/>
            <a:ext cx="1285875" cy="6842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380" name="Freeform 188">
            <a:extLst>
              <a:ext uri="{FF2B5EF4-FFF2-40B4-BE49-F238E27FC236}">
                <a16:creationId xmlns:a16="http://schemas.microsoft.com/office/drawing/2014/main" id="{6743431E-BE90-4CA9-B804-4EDA6F97E88D}"/>
              </a:ext>
            </a:extLst>
          </p:cNvPr>
          <p:cNvSpPr>
            <a:spLocks noEditPoints="1"/>
          </p:cNvSpPr>
          <p:nvPr/>
        </p:nvSpPr>
        <p:spPr bwMode="auto">
          <a:xfrm>
            <a:off x="4772025" y="5273675"/>
            <a:ext cx="1298575" cy="693738"/>
          </a:xfrm>
          <a:custGeom>
            <a:avLst/>
            <a:gdLst>
              <a:gd name="T0" fmla="*/ 2147483646 w 818"/>
              <a:gd name="T1" fmla="*/ 2147483646 h 437"/>
              <a:gd name="T2" fmla="*/ 2147483646 w 818"/>
              <a:gd name="T3" fmla="*/ 0 h 437"/>
              <a:gd name="T4" fmla="*/ 2147483646 w 818"/>
              <a:gd name="T5" fmla="*/ 2147483646 h 437"/>
              <a:gd name="T6" fmla="*/ 2147483646 w 818"/>
              <a:gd name="T7" fmla="*/ 2147483646 h 437"/>
              <a:gd name="T8" fmla="*/ 2147483646 w 818"/>
              <a:gd name="T9" fmla="*/ 2147483646 h 437"/>
              <a:gd name="T10" fmla="*/ 2147483646 w 818"/>
              <a:gd name="T11" fmla="*/ 0 h 437"/>
              <a:gd name="T12" fmla="*/ 2147483646 w 818"/>
              <a:gd name="T13" fmla="*/ 2147483646 h 437"/>
              <a:gd name="T14" fmla="*/ 2147483646 w 818"/>
              <a:gd name="T15" fmla="*/ 2147483646 h 437"/>
              <a:gd name="T16" fmla="*/ 2147483646 w 818"/>
              <a:gd name="T17" fmla="*/ 2147483646 h 437"/>
              <a:gd name="T18" fmla="*/ 2147483646 w 818"/>
              <a:gd name="T19" fmla="*/ 0 h 437"/>
              <a:gd name="T20" fmla="*/ 2147483646 w 818"/>
              <a:gd name="T21" fmla="*/ 2147483646 h 437"/>
              <a:gd name="T22" fmla="*/ 2147483646 w 818"/>
              <a:gd name="T23" fmla="*/ 2147483646 h 437"/>
              <a:gd name="T24" fmla="*/ 2147483646 w 818"/>
              <a:gd name="T25" fmla="*/ 2147483646 h 437"/>
              <a:gd name="T26" fmla="*/ 2147483646 w 818"/>
              <a:gd name="T27" fmla="*/ 0 h 437"/>
              <a:gd name="T28" fmla="*/ 2147483646 w 818"/>
              <a:gd name="T29" fmla="*/ 2147483646 h 437"/>
              <a:gd name="T30" fmla="*/ 2147483646 w 818"/>
              <a:gd name="T31" fmla="*/ 2147483646 h 437"/>
              <a:gd name="T32" fmla="*/ 2147483646 w 818"/>
              <a:gd name="T33" fmla="*/ 2147483646 h 437"/>
              <a:gd name="T34" fmla="*/ 2147483646 w 818"/>
              <a:gd name="T35" fmla="*/ 0 h 437"/>
              <a:gd name="T36" fmla="*/ 2147483646 w 818"/>
              <a:gd name="T37" fmla="*/ 2147483646 h 437"/>
              <a:gd name="T38" fmla="*/ 2147483646 w 818"/>
              <a:gd name="T39" fmla="*/ 2147483646 h 437"/>
              <a:gd name="T40" fmla="*/ 2147483646 w 818"/>
              <a:gd name="T41" fmla="*/ 2147483646 h 437"/>
              <a:gd name="T42" fmla="*/ 0 w 818"/>
              <a:gd name="T43" fmla="*/ 2147483646 h 437"/>
              <a:gd name="T44" fmla="*/ 2147483646 w 818"/>
              <a:gd name="T45" fmla="*/ 2147483646 h 437"/>
              <a:gd name="T46" fmla="*/ 2147483646 w 818"/>
              <a:gd name="T47" fmla="*/ 2147483646 h 437"/>
              <a:gd name="T48" fmla="*/ 2147483646 w 818"/>
              <a:gd name="T49" fmla="*/ 2147483646 h 437"/>
              <a:gd name="T50" fmla="*/ 0 w 818"/>
              <a:gd name="T51" fmla="*/ 2147483646 h 437"/>
              <a:gd name="T52" fmla="*/ 2147483646 w 818"/>
              <a:gd name="T53" fmla="*/ 2147483646 h 437"/>
              <a:gd name="T54" fmla="*/ 2147483646 w 818"/>
              <a:gd name="T55" fmla="*/ 2147483646 h 437"/>
              <a:gd name="T56" fmla="*/ 2147483646 w 818"/>
              <a:gd name="T57" fmla="*/ 2147483646 h 437"/>
              <a:gd name="T58" fmla="*/ 0 w 818"/>
              <a:gd name="T59" fmla="*/ 2147483646 h 437"/>
              <a:gd name="T60" fmla="*/ 2147483646 w 818"/>
              <a:gd name="T61" fmla="*/ 2147483646 h 437"/>
              <a:gd name="T62" fmla="*/ 2147483646 w 818"/>
              <a:gd name="T63" fmla="*/ 2147483646 h 437"/>
              <a:gd name="T64" fmla="*/ 2147483646 w 818"/>
              <a:gd name="T65" fmla="*/ 2147483646 h 437"/>
              <a:gd name="T66" fmla="*/ 2147483646 w 818"/>
              <a:gd name="T67" fmla="*/ 2147483646 h 437"/>
              <a:gd name="T68" fmla="*/ 2147483646 w 818"/>
              <a:gd name="T69" fmla="*/ 2147483646 h 437"/>
              <a:gd name="T70" fmla="*/ 2147483646 w 818"/>
              <a:gd name="T71" fmla="*/ 2147483646 h 437"/>
              <a:gd name="T72" fmla="*/ 2147483646 w 818"/>
              <a:gd name="T73" fmla="*/ 2147483646 h 437"/>
              <a:gd name="T74" fmla="*/ 2147483646 w 818"/>
              <a:gd name="T75" fmla="*/ 2147483646 h 437"/>
              <a:gd name="T76" fmla="*/ 2147483646 w 818"/>
              <a:gd name="T77" fmla="*/ 2147483646 h 437"/>
              <a:gd name="T78" fmla="*/ 2147483646 w 818"/>
              <a:gd name="T79" fmla="*/ 2147483646 h 437"/>
              <a:gd name="T80" fmla="*/ 2147483646 w 818"/>
              <a:gd name="T81" fmla="*/ 2147483646 h 437"/>
              <a:gd name="T82" fmla="*/ 2147483646 w 818"/>
              <a:gd name="T83" fmla="*/ 2147483646 h 437"/>
              <a:gd name="T84" fmla="*/ 2147483646 w 818"/>
              <a:gd name="T85" fmla="*/ 2147483646 h 437"/>
              <a:gd name="T86" fmla="*/ 2147483646 w 818"/>
              <a:gd name="T87" fmla="*/ 2147483646 h 437"/>
              <a:gd name="T88" fmla="*/ 2147483646 w 818"/>
              <a:gd name="T89" fmla="*/ 2147483646 h 437"/>
              <a:gd name="T90" fmla="*/ 2147483646 w 818"/>
              <a:gd name="T91" fmla="*/ 2147483646 h 437"/>
              <a:gd name="T92" fmla="*/ 2147483646 w 818"/>
              <a:gd name="T93" fmla="*/ 2147483646 h 437"/>
              <a:gd name="T94" fmla="*/ 2147483646 w 818"/>
              <a:gd name="T95" fmla="*/ 2147483646 h 437"/>
              <a:gd name="T96" fmla="*/ 2147483646 w 818"/>
              <a:gd name="T97" fmla="*/ 2147483646 h 437"/>
              <a:gd name="T98" fmla="*/ 2147483646 w 818"/>
              <a:gd name="T99" fmla="*/ 2147483646 h 437"/>
              <a:gd name="T100" fmla="*/ 2147483646 w 818"/>
              <a:gd name="T101" fmla="*/ 2147483646 h 437"/>
              <a:gd name="T102" fmla="*/ 2147483646 w 818"/>
              <a:gd name="T103" fmla="*/ 2147483646 h 437"/>
              <a:gd name="T104" fmla="*/ 2147483646 w 818"/>
              <a:gd name="T105" fmla="*/ 2147483646 h 437"/>
              <a:gd name="T106" fmla="*/ 2147483646 w 818"/>
              <a:gd name="T107" fmla="*/ 2147483646 h 437"/>
              <a:gd name="T108" fmla="*/ 2147483646 w 818"/>
              <a:gd name="T109" fmla="*/ 2147483646 h 437"/>
              <a:gd name="T110" fmla="*/ 2147483646 w 818"/>
              <a:gd name="T111" fmla="*/ 2147483646 h 437"/>
              <a:gd name="T112" fmla="*/ 2147483646 w 818"/>
              <a:gd name="T113" fmla="*/ 2147483646 h 437"/>
              <a:gd name="T114" fmla="*/ 2147483646 w 818"/>
              <a:gd name="T115" fmla="*/ 2147483646 h 437"/>
              <a:gd name="T116" fmla="*/ 2147483646 w 818"/>
              <a:gd name="T117" fmla="*/ 2147483646 h 437"/>
              <a:gd name="T118" fmla="*/ 2147483646 w 818"/>
              <a:gd name="T119" fmla="*/ 2147483646 h 437"/>
              <a:gd name="T120" fmla="*/ 2147483646 w 818"/>
              <a:gd name="T121" fmla="*/ 2147483646 h 437"/>
              <a:gd name="T122" fmla="*/ 2147483646 w 818"/>
              <a:gd name="T123" fmla="*/ 2147483646 h 43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18"/>
              <a:gd name="T187" fmla="*/ 0 h 437"/>
              <a:gd name="T188" fmla="*/ 818 w 818"/>
              <a:gd name="T189" fmla="*/ 437 h 43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18" h="437">
                <a:moveTo>
                  <a:pt x="806" y="6"/>
                </a:moveTo>
                <a:lnTo>
                  <a:pt x="806" y="6"/>
                </a:lnTo>
                <a:lnTo>
                  <a:pt x="805" y="6"/>
                </a:lnTo>
                <a:lnTo>
                  <a:pt x="804" y="5"/>
                </a:lnTo>
                <a:lnTo>
                  <a:pt x="802" y="4"/>
                </a:lnTo>
                <a:lnTo>
                  <a:pt x="802" y="3"/>
                </a:lnTo>
                <a:lnTo>
                  <a:pt x="802" y="2"/>
                </a:lnTo>
                <a:lnTo>
                  <a:pt x="804" y="1"/>
                </a:lnTo>
                <a:lnTo>
                  <a:pt x="805" y="0"/>
                </a:lnTo>
                <a:lnTo>
                  <a:pt x="806" y="0"/>
                </a:lnTo>
                <a:lnTo>
                  <a:pt x="807" y="0"/>
                </a:lnTo>
                <a:lnTo>
                  <a:pt x="808" y="1"/>
                </a:lnTo>
                <a:lnTo>
                  <a:pt x="810" y="2"/>
                </a:lnTo>
                <a:lnTo>
                  <a:pt x="810" y="3"/>
                </a:lnTo>
                <a:lnTo>
                  <a:pt x="810" y="4"/>
                </a:lnTo>
                <a:lnTo>
                  <a:pt x="808" y="5"/>
                </a:lnTo>
                <a:lnTo>
                  <a:pt x="807" y="6"/>
                </a:lnTo>
                <a:lnTo>
                  <a:pt x="806" y="6"/>
                </a:lnTo>
                <a:close/>
                <a:moveTo>
                  <a:pt x="791" y="6"/>
                </a:moveTo>
                <a:lnTo>
                  <a:pt x="791" y="6"/>
                </a:lnTo>
                <a:lnTo>
                  <a:pt x="790" y="6"/>
                </a:lnTo>
                <a:lnTo>
                  <a:pt x="789" y="5"/>
                </a:lnTo>
                <a:lnTo>
                  <a:pt x="788" y="4"/>
                </a:lnTo>
                <a:lnTo>
                  <a:pt x="788" y="3"/>
                </a:lnTo>
                <a:lnTo>
                  <a:pt x="788" y="2"/>
                </a:lnTo>
                <a:lnTo>
                  <a:pt x="789" y="1"/>
                </a:lnTo>
                <a:lnTo>
                  <a:pt x="790" y="0"/>
                </a:lnTo>
                <a:lnTo>
                  <a:pt x="791" y="0"/>
                </a:lnTo>
                <a:lnTo>
                  <a:pt x="792" y="0"/>
                </a:lnTo>
                <a:lnTo>
                  <a:pt x="794" y="1"/>
                </a:lnTo>
                <a:lnTo>
                  <a:pt x="795" y="2"/>
                </a:lnTo>
                <a:lnTo>
                  <a:pt x="795" y="3"/>
                </a:lnTo>
                <a:lnTo>
                  <a:pt x="795" y="4"/>
                </a:lnTo>
                <a:lnTo>
                  <a:pt x="794" y="5"/>
                </a:lnTo>
                <a:lnTo>
                  <a:pt x="792" y="6"/>
                </a:lnTo>
                <a:lnTo>
                  <a:pt x="791" y="6"/>
                </a:lnTo>
                <a:close/>
                <a:moveTo>
                  <a:pt x="775" y="6"/>
                </a:moveTo>
                <a:lnTo>
                  <a:pt x="775" y="6"/>
                </a:lnTo>
                <a:lnTo>
                  <a:pt x="774" y="6"/>
                </a:lnTo>
                <a:lnTo>
                  <a:pt x="773" y="5"/>
                </a:lnTo>
                <a:lnTo>
                  <a:pt x="772" y="4"/>
                </a:lnTo>
                <a:lnTo>
                  <a:pt x="772" y="3"/>
                </a:lnTo>
                <a:lnTo>
                  <a:pt x="772" y="2"/>
                </a:lnTo>
                <a:lnTo>
                  <a:pt x="773" y="1"/>
                </a:lnTo>
                <a:lnTo>
                  <a:pt x="774" y="0"/>
                </a:lnTo>
                <a:lnTo>
                  <a:pt x="775" y="0"/>
                </a:lnTo>
                <a:lnTo>
                  <a:pt x="777" y="0"/>
                </a:lnTo>
                <a:lnTo>
                  <a:pt x="778" y="1"/>
                </a:lnTo>
                <a:lnTo>
                  <a:pt x="779" y="2"/>
                </a:lnTo>
                <a:lnTo>
                  <a:pt x="779" y="3"/>
                </a:lnTo>
                <a:lnTo>
                  <a:pt x="779" y="4"/>
                </a:lnTo>
                <a:lnTo>
                  <a:pt x="778" y="5"/>
                </a:lnTo>
                <a:lnTo>
                  <a:pt x="777" y="6"/>
                </a:lnTo>
                <a:lnTo>
                  <a:pt x="775" y="6"/>
                </a:lnTo>
                <a:close/>
                <a:moveTo>
                  <a:pt x="761" y="6"/>
                </a:moveTo>
                <a:lnTo>
                  <a:pt x="761" y="6"/>
                </a:lnTo>
                <a:lnTo>
                  <a:pt x="759" y="6"/>
                </a:lnTo>
                <a:lnTo>
                  <a:pt x="758" y="5"/>
                </a:lnTo>
                <a:lnTo>
                  <a:pt x="757" y="4"/>
                </a:lnTo>
                <a:lnTo>
                  <a:pt x="757" y="3"/>
                </a:lnTo>
                <a:lnTo>
                  <a:pt x="757" y="2"/>
                </a:lnTo>
                <a:lnTo>
                  <a:pt x="758" y="1"/>
                </a:lnTo>
                <a:lnTo>
                  <a:pt x="759" y="0"/>
                </a:lnTo>
                <a:lnTo>
                  <a:pt x="761" y="0"/>
                </a:lnTo>
                <a:lnTo>
                  <a:pt x="762" y="0"/>
                </a:lnTo>
                <a:lnTo>
                  <a:pt x="763" y="1"/>
                </a:lnTo>
                <a:lnTo>
                  <a:pt x="764" y="2"/>
                </a:lnTo>
                <a:lnTo>
                  <a:pt x="764" y="3"/>
                </a:lnTo>
                <a:lnTo>
                  <a:pt x="764" y="4"/>
                </a:lnTo>
                <a:lnTo>
                  <a:pt x="763" y="5"/>
                </a:lnTo>
                <a:lnTo>
                  <a:pt x="762" y="6"/>
                </a:lnTo>
                <a:lnTo>
                  <a:pt x="761" y="6"/>
                </a:lnTo>
                <a:close/>
                <a:moveTo>
                  <a:pt x="745" y="6"/>
                </a:moveTo>
                <a:lnTo>
                  <a:pt x="745" y="6"/>
                </a:lnTo>
                <a:lnTo>
                  <a:pt x="743" y="6"/>
                </a:lnTo>
                <a:lnTo>
                  <a:pt x="742" y="5"/>
                </a:lnTo>
                <a:lnTo>
                  <a:pt x="741" y="4"/>
                </a:lnTo>
                <a:lnTo>
                  <a:pt x="741" y="3"/>
                </a:lnTo>
                <a:lnTo>
                  <a:pt x="741" y="2"/>
                </a:lnTo>
                <a:lnTo>
                  <a:pt x="742" y="1"/>
                </a:lnTo>
                <a:lnTo>
                  <a:pt x="743" y="0"/>
                </a:lnTo>
                <a:lnTo>
                  <a:pt x="745" y="0"/>
                </a:lnTo>
                <a:lnTo>
                  <a:pt x="746" y="0"/>
                </a:lnTo>
                <a:lnTo>
                  <a:pt x="747" y="1"/>
                </a:lnTo>
                <a:lnTo>
                  <a:pt x="748" y="2"/>
                </a:lnTo>
                <a:lnTo>
                  <a:pt x="748" y="3"/>
                </a:lnTo>
                <a:lnTo>
                  <a:pt x="748" y="4"/>
                </a:lnTo>
                <a:lnTo>
                  <a:pt x="747" y="5"/>
                </a:lnTo>
                <a:lnTo>
                  <a:pt x="746" y="6"/>
                </a:lnTo>
                <a:lnTo>
                  <a:pt x="745" y="6"/>
                </a:lnTo>
                <a:close/>
                <a:moveTo>
                  <a:pt x="730" y="6"/>
                </a:moveTo>
                <a:lnTo>
                  <a:pt x="730" y="6"/>
                </a:lnTo>
                <a:lnTo>
                  <a:pt x="727" y="6"/>
                </a:lnTo>
                <a:lnTo>
                  <a:pt x="726" y="5"/>
                </a:lnTo>
                <a:lnTo>
                  <a:pt x="726" y="4"/>
                </a:lnTo>
                <a:lnTo>
                  <a:pt x="726" y="3"/>
                </a:lnTo>
                <a:lnTo>
                  <a:pt x="726" y="2"/>
                </a:lnTo>
                <a:lnTo>
                  <a:pt x="726" y="1"/>
                </a:lnTo>
                <a:lnTo>
                  <a:pt x="727" y="0"/>
                </a:lnTo>
                <a:lnTo>
                  <a:pt x="730" y="0"/>
                </a:lnTo>
                <a:lnTo>
                  <a:pt x="731" y="0"/>
                </a:lnTo>
                <a:lnTo>
                  <a:pt x="732" y="1"/>
                </a:lnTo>
                <a:lnTo>
                  <a:pt x="734" y="2"/>
                </a:lnTo>
                <a:lnTo>
                  <a:pt x="734" y="3"/>
                </a:lnTo>
                <a:lnTo>
                  <a:pt x="734" y="4"/>
                </a:lnTo>
                <a:lnTo>
                  <a:pt x="732" y="5"/>
                </a:lnTo>
                <a:lnTo>
                  <a:pt x="731" y="6"/>
                </a:lnTo>
                <a:lnTo>
                  <a:pt x="730" y="6"/>
                </a:lnTo>
                <a:close/>
                <a:moveTo>
                  <a:pt x="714" y="6"/>
                </a:moveTo>
                <a:lnTo>
                  <a:pt x="714" y="6"/>
                </a:lnTo>
                <a:lnTo>
                  <a:pt x="713" y="6"/>
                </a:lnTo>
                <a:lnTo>
                  <a:pt x="712" y="5"/>
                </a:lnTo>
                <a:lnTo>
                  <a:pt x="710" y="4"/>
                </a:lnTo>
                <a:lnTo>
                  <a:pt x="710" y="3"/>
                </a:lnTo>
                <a:lnTo>
                  <a:pt x="710" y="2"/>
                </a:lnTo>
                <a:lnTo>
                  <a:pt x="712" y="1"/>
                </a:lnTo>
                <a:lnTo>
                  <a:pt x="713" y="0"/>
                </a:lnTo>
                <a:lnTo>
                  <a:pt x="714" y="0"/>
                </a:lnTo>
                <a:lnTo>
                  <a:pt x="715" y="0"/>
                </a:lnTo>
                <a:lnTo>
                  <a:pt x="716" y="1"/>
                </a:lnTo>
                <a:lnTo>
                  <a:pt x="718" y="2"/>
                </a:lnTo>
                <a:lnTo>
                  <a:pt x="718" y="3"/>
                </a:lnTo>
                <a:lnTo>
                  <a:pt x="718" y="4"/>
                </a:lnTo>
                <a:lnTo>
                  <a:pt x="716" y="5"/>
                </a:lnTo>
                <a:lnTo>
                  <a:pt x="715" y="6"/>
                </a:lnTo>
                <a:lnTo>
                  <a:pt x="714" y="6"/>
                </a:lnTo>
                <a:close/>
                <a:moveTo>
                  <a:pt x="699" y="6"/>
                </a:moveTo>
                <a:lnTo>
                  <a:pt x="699" y="6"/>
                </a:lnTo>
                <a:lnTo>
                  <a:pt x="697" y="6"/>
                </a:lnTo>
                <a:lnTo>
                  <a:pt x="696" y="5"/>
                </a:lnTo>
                <a:lnTo>
                  <a:pt x="696" y="4"/>
                </a:lnTo>
                <a:lnTo>
                  <a:pt x="696" y="3"/>
                </a:lnTo>
                <a:lnTo>
                  <a:pt x="696" y="2"/>
                </a:lnTo>
                <a:lnTo>
                  <a:pt x="696" y="1"/>
                </a:lnTo>
                <a:lnTo>
                  <a:pt x="697" y="0"/>
                </a:lnTo>
                <a:lnTo>
                  <a:pt x="699" y="0"/>
                </a:lnTo>
                <a:lnTo>
                  <a:pt x="700" y="0"/>
                </a:lnTo>
                <a:lnTo>
                  <a:pt x="702" y="1"/>
                </a:lnTo>
                <a:lnTo>
                  <a:pt x="703" y="2"/>
                </a:lnTo>
                <a:lnTo>
                  <a:pt x="703" y="3"/>
                </a:lnTo>
                <a:lnTo>
                  <a:pt x="703" y="4"/>
                </a:lnTo>
                <a:lnTo>
                  <a:pt x="702" y="5"/>
                </a:lnTo>
                <a:lnTo>
                  <a:pt x="700" y="6"/>
                </a:lnTo>
                <a:lnTo>
                  <a:pt x="699" y="6"/>
                </a:lnTo>
                <a:close/>
                <a:moveTo>
                  <a:pt x="683" y="6"/>
                </a:moveTo>
                <a:lnTo>
                  <a:pt x="683" y="6"/>
                </a:lnTo>
                <a:lnTo>
                  <a:pt x="682" y="6"/>
                </a:lnTo>
                <a:lnTo>
                  <a:pt x="681" y="5"/>
                </a:lnTo>
                <a:lnTo>
                  <a:pt x="680" y="4"/>
                </a:lnTo>
                <a:lnTo>
                  <a:pt x="680" y="3"/>
                </a:lnTo>
                <a:lnTo>
                  <a:pt x="680" y="2"/>
                </a:lnTo>
                <a:lnTo>
                  <a:pt x="681" y="1"/>
                </a:lnTo>
                <a:lnTo>
                  <a:pt x="682" y="0"/>
                </a:lnTo>
                <a:lnTo>
                  <a:pt x="683" y="0"/>
                </a:lnTo>
                <a:lnTo>
                  <a:pt x="685" y="0"/>
                </a:lnTo>
                <a:lnTo>
                  <a:pt x="686" y="1"/>
                </a:lnTo>
                <a:lnTo>
                  <a:pt x="687" y="2"/>
                </a:lnTo>
                <a:lnTo>
                  <a:pt x="687" y="3"/>
                </a:lnTo>
                <a:lnTo>
                  <a:pt x="687" y="4"/>
                </a:lnTo>
                <a:lnTo>
                  <a:pt x="686" y="5"/>
                </a:lnTo>
                <a:lnTo>
                  <a:pt x="685" y="6"/>
                </a:lnTo>
                <a:lnTo>
                  <a:pt x="683" y="6"/>
                </a:lnTo>
                <a:close/>
                <a:moveTo>
                  <a:pt x="669" y="6"/>
                </a:moveTo>
                <a:lnTo>
                  <a:pt x="669" y="6"/>
                </a:lnTo>
                <a:lnTo>
                  <a:pt x="666" y="6"/>
                </a:lnTo>
                <a:lnTo>
                  <a:pt x="665" y="5"/>
                </a:lnTo>
                <a:lnTo>
                  <a:pt x="665" y="4"/>
                </a:lnTo>
                <a:lnTo>
                  <a:pt x="665" y="3"/>
                </a:lnTo>
                <a:lnTo>
                  <a:pt x="665" y="2"/>
                </a:lnTo>
                <a:lnTo>
                  <a:pt x="665" y="1"/>
                </a:lnTo>
                <a:lnTo>
                  <a:pt x="666" y="0"/>
                </a:lnTo>
                <a:lnTo>
                  <a:pt x="669" y="0"/>
                </a:lnTo>
                <a:lnTo>
                  <a:pt x="670" y="0"/>
                </a:lnTo>
                <a:lnTo>
                  <a:pt x="671" y="1"/>
                </a:lnTo>
                <a:lnTo>
                  <a:pt x="672" y="2"/>
                </a:lnTo>
                <a:lnTo>
                  <a:pt x="672" y="3"/>
                </a:lnTo>
                <a:lnTo>
                  <a:pt x="672" y="4"/>
                </a:lnTo>
                <a:lnTo>
                  <a:pt x="671" y="5"/>
                </a:lnTo>
                <a:lnTo>
                  <a:pt x="670" y="6"/>
                </a:lnTo>
                <a:lnTo>
                  <a:pt x="669" y="6"/>
                </a:lnTo>
                <a:close/>
                <a:moveTo>
                  <a:pt x="653" y="6"/>
                </a:moveTo>
                <a:lnTo>
                  <a:pt x="653" y="6"/>
                </a:lnTo>
                <a:lnTo>
                  <a:pt x="651" y="6"/>
                </a:lnTo>
                <a:lnTo>
                  <a:pt x="650" y="5"/>
                </a:lnTo>
                <a:lnTo>
                  <a:pt x="649" y="4"/>
                </a:lnTo>
                <a:lnTo>
                  <a:pt x="649" y="3"/>
                </a:lnTo>
                <a:lnTo>
                  <a:pt x="649" y="2"/>
                </a:lnTo>
                <a:lnTo>
                  <a:pt x="650" y="1"/>
                </a:lnTo>
                <a:lnTo>
                  <a:pt x="651" y="0"/>
                </a:lnTo>
                <a:lnTo>
                  <a:pt x="653" y="0"/>
                </a:lnTo>
                <a:lnTo>
                  <a:pt x="654" y="0"/>
                </a:lnTo>
                <a:lnTo>
                  <a:pt x="655" y="1"/>
                </a:lnTo>
                <a:lnTo>
                  <a:pt x="656" y="2"/>
                </a:lnTo>
                <a:lnTo>
                  <a:pt x="656" y="3"/>
                </a:lnTo>
                <a:lnTo>
                  <a:pt x="656" y="4"/>
                </a:lnTo>
                <a:lnTo>
                  <a:pt x="655" y="5"/>
                </a:lnTo>
                <a:lnTo>
                  <a:pt x="654" y="6"/>
                </a:lnTo>
                <a:lnTo>
                  <a:pt x="653" y="6"/>
                </a:lnTo>
                <a:close/>
                <a:moveTo>
                  <a:pt x="638" y="6"/>
                </a:moveTo>
                <a:lnTo>
                  <a:pt x="638" y="6"/>
                </a:lnTo>
                <a:lnTo>
                  <a:pt x="636" y="6"/>
                </a:lnTo>
                <a:lnTo>
                  <a:pt x="634" y="5"/>
                </a:lnTo>
                <a:lnTo>
                  <a:pt x="634" y="4"/>
                </a:lnTo>
                <a:lnTo>
                  <a:pt x="634" y="3"/>
                </a:lnTo>
                <a:lnTo>
                  <a:pt x="634" y="2"/>
                </a:lnTo>
                <a:lnTo>
                  <a:pt x="634" y="1"/>
                </a:lnTo>
                <a:lnTo>
                  <a:pt x="636" y="0"/>
                </a:lnTo>
                <a:lnTo>
                  <a:pt x="638" y="0"/>
                </a:lnTo>
                <a:lnTo>
                  <a:pt x="639" y="0"/>
                </a:lnTo>
                <a:lnTo>
                  <a:pt x="640" y="1"/>
                </a:lnTo>
                <a:lnTo>
                  <a:pt x="642" y="2"/>
                </a:lnTo>
                <a:lnTo>
                  <a:pt x="642" y="3"/>
                </a:lnTo>
                <a:lnTo>
                  <a:pt x="642" y="4"/>
                </a:lnTo>
                <a:lnTo>
                  <a:pt x="640" y="5"/>
                </a:lnTo>
                <a:lnTo>
                  <a:pt x="639" y="6"/>
                </a:lnTo>
                <a:lnTo>
                  <a:pt x="638" y="6"/>
                </a:lnTo>
                <a:close/>
                <a:moveTo>
                  <a:pt x="622" y="6"/>
                </a:moveTo>
                <a:lnTo>
                  <a:pt x="622" y="6"/>
                </a:lnTo>
                <a:lnTo>
                  <a:pt x="621" y="6"/>
                </a:lnTo>
                <a:lnTo>
                  <a:pt x="620" y="5"/>
                </a:lnTo>
                <a:lnTo>
                  <a:pt x="618" y="4"/>
                </a:lnTo>
                <a:lnTo>
                  <a:pt x="618" y="3"/>
                </a:lnTo>
                <a:lnTo>
                  <a:pt x="618" y="2"/>
                </a:lnTo>
                <a:lnTo>
                  <a:pt x="620" y="1"/>
                </a:lnTo>
                <a:lnTo>
                  <a:pt x="621" y="0"/>
                </a:lnTo>
                <a:lnTo>
                  <a:pt x="622" y="0"/>
                </a:lnTo>
                <a:lnTo>
                  <a:pt x="623" y="0"/>
                </a:lnTo>
                <a:lnTo>
                  <a:pt x="624" y="1"/>
                </a:lnTo>
                <a:lnTo>
                  <a:pt x="626" y="2"/>
                </a:lnTo>
                <a:lnTo>
                  <a:pt x="626" y="3"/>
                </a:lnTo>
                <a:lnTo>
                  <a:pt x="626" y="4"/>
                </a:lnTo>
                <a:lnTo>
                  <a:pt x="624" y="5"/>
                </a:lnTo>
                <a:lnTo>
                  <a:pt x="623" y="6"/>
                </a:lnTo>
                <a:lnTo>
                  <a:pt x="622" y="6"/>
                </a:lnTo>
                <a:close/>
                <a:moveTo>
                  <a:pt x="607" y="6"/>
                </a:moveTo>
                <a:lnTo>
                  <a:pt x="607" y="6"/>
                </a:lnTo>
                <a:lnTo>
                  <a:pt x="605" y="6"/>
                </a:lnTo>
                <a:lnTo>
                  <a:pt x="604" y="5"/>
                </a:lnTo>
                <a:lnTo>
                  <a:pt x="604" y="4"/>
                </a:lnTo>
                <a:lnTo>
                  <a:pt x="604" y="3"/>
                </a:lnTo>
                <a:lnTo>
                  <a:pt x="604" y="2"/>
                </a:lnTo>
                <a:lnTo>
                  <a:pt x="604" y="1"/>
                </a:lnTo>
                <a:lnTo>
                  <a:pt x="605" y="0"/>
                </a:lnTo>
                <a:lnTo>
                  <a:pt x="607" y="0"/>
                </a:lnTo>
                <a:lnTo>
                  <a:pt x="609" y="0"/>
                </a:lnTo>
                <a:lnTo>
                  <a:pt x="610" y="1"/>
                </a:lnTo>
                <a:lnTo>
                  <a:pt x="611" y="2"/>
                </a:lnTo>
                <a:lnTo>
                  <a:pt x="611" y="3"/>
                </a:lnTo>
                <a:lnTo>
                  <a:pt x="611" y="4"/>
                </a:lnTo>
                <a:lnTo>
                  <a:pt x="610" y="5"/>
                </a:lnTo>
                <a:lnTo>
                  <a:pt x="609" y="6"/>
                </a:lnTo>
                <a:lnTo>
                  <a:pt x="607" y="6"/>
                </a:lnTo>
                <a:close/>
                <a:moveTo>
                  <a:pt x="591" y="6"/>
                </a:moveTo>
                <a:lnTo>
                  <a:pt x="591" y="6"/>
                </a:lnTo>
                <a:lnTo>
                  <a:pt x="590" y="6"/>
                </a:lnTo>
                <a:lnTo>
                  <a:pt x="589" y="5"/>
                </a:lnTo>
                <a:lnTo>
                  <a:pt x="588" y="4"/>
                </a:lnTo>
                <a:lnTo>
                  <a:pt x="588" y="3"/>
                </a:lnTo>
                <a:lnTo>
                  <a:pt x="588" y="2"/>
                </a:lnTo>
                <a:lnTo>
                  <a:pt x="589" y="1"/>
                </a:lnTo>
                <a:lnTo>
                  <a:pt x="590" y="0"/>
                </a:lnTo>
                <a:lnTo>
                  <a:pt x="591" y="0"/>
                </a:lnTo>
                <a:lnTo>
                  <a:pt x="593" y="0"/>
                </a:lnTo>
                <a:lnTo>
                  <a:pt x="594" y="1"/>
                </a:lnTo>
                <a:lnTo>
                  <a:pt x="595" y="2"/>
                </a:lnTo>
                <a:lnTo>
                  <a:pt x="595" y="3"/>
                </a:lnTo>
                <a:lnTo>
                  <a:pt x="595" y="4"/>
                </a:lnTo>
                <a:lnTo>
                  <a:pt x="594" y="5"/>
                </a:lnTo>
                <a:lnTo>
                  <a:pt x="593" y="6"/>
                </a:lnTo>
                <a:lnTo>
                  <a:pt x="591" y="6"/>
                </a:lnTo>
                <a:close/>
                <a:moveTo>
                  <a:pt x="577" y="6"/>
                </a:moveTo>
                <a:lnTo>
                  <a:pt x="577" y="6"/>
                </a:lnTo>
                <a:lnTo>
                  <a:pt x="574" y="6"/>
                </a:lnTo>
                <a:lnTo>
                  <a:pt x="573" y="5"/>
                </a:lnTo>
                <a:lnTo>
                  <a:pt x="573" y="4"/>
                </a:lnTo>
                <a:lnTo>
                  <a:pt x="573" y="3"/>
                </a:lnTo>
                <a:lnTo>
                  <a:pt x="573" y="2"/>
                </a:lnTo>
                <a:lnTo>
                  <a:pt x="573" y="1"/>
                </a:lnTo>
                <a:lnTo>
                  <a:pt x="574" y="0"/>
                </a:lnTo>
                <a:lnTo>
                  <a:pt x="577" y="0"/>
                </a:lnTo>
                <a:lnTo>
                  <a:pt x="578" y="0"/>
                </a:lnTo>
                <a:lnTo>
                  <a:pt x="579" y="1"/>
                </a:lnTo>
                <a:lnTo>
                  <a:pt x="580" y="2"/>
                </a:lnTo>
                <a:lnTo>
                  <a:pt x="580" y="3"/>
                </a:lnTo>
                <a:lnTo>
                  <a:pt x="580" y="4"/>
                </a:lnTo>
                <a:lnTo>
                  <a:pt x="579" y="5"/>
                </a:lnTo>
                <a:lnTo>
                  <a:pt x="578" y="6"/>
                </a:lnTo>
                <a:lnTo>
                  <a:pt x="577" y="6"/>
                </a:lnTo>
                <a:close/>
                <a:moveTo>
                  <a:pt x="561" y="6"/>
                </a:moveTo>
                <a:lnTo>
                  <a:pt x="561" y="6"/>
                </a:lnTo>
                <a:lnTo>
                  <a:pt x="559" y="6"/>
                </a:lnTo>
                <a:lnTo>
                  <a:pt x="558" y="5"/>
                </a:lnTo>
                <a:lnTo>
                  <a:pt x="557" y="4"/>
                </a:lnTo>
                <a:lnTo>
                  <a:pt x="557" y="3"/>
                </a:lnTo>
                <a:lnTo>
                  <a:pt x="557" y="2"/>
                </a:lnTo>
                <a:lnTo>
                  <a:pt x="558" y="1"/>
                </a:lnTo>
                <a:lnTo>
                  <a:pt x="559" y="0"/>
                </a:lnTo>
                <a:lnTo>
                  <a:pt x="561" y="0"/>
                </a:lnTo>
                <a:lnTo>
                  <a:pt x="562" y="0"/>
                </a:lnTo>
                <a:lnTo>
                  <a:pt x="563" y="1"/>
                </a:lnTo>
                <a:lnTo>
                  <a:pt x="564" y="2"/>
                </a:lnTo>
                <a:lnTo>
                  <a:pt x="564" y="3"/>
                </a:lnTo>
                <a:lnTo>
                  <a:pt x="564" y="4"/>
                </a:lnTo>
                <a:lnTo>
                  <a:pt x="563" y="5"/>
                </a:lnTo>
                <a:lnTo>
                  <a:pt x="562" y="6"/>
                </a:lnTo>
                <a:lnTo>
                  <a:pt x="561" y="6"/>
                </a:lnTo>
                <a:close/>
                <a:moveTo>
                  <a:pt x="546" y="6"/>
                </a:moveTo>
                <a:lnTo>
                  <a:pt x="546" y="6"/>
                </a:lnTo>
                <a:lnTo>
                  <a:pt x="544" y="6"/>
                </a:lnTo>
                <a:lnTo>
                  <a:pt x="542" y="5"/>
                </a:lnTo>
                <a:lnTo>
                  <a:pt x="542" y="4"/>
                </a:lnTo>
                <a:lnTo>
                  <a:pt x="542" y="3"/>
                </a:lnTo>
                <a:lnTo>
                  <a:pt x="542" y="2"/>
                </a:lnTo>
                <a:lnTo>
                  <a:pt x="542" y="1"/>
                </a:lnTo>
                <a:lnTo>
                  <a:pt x="544" y="0"/>
                </a:lnTo>
                <a:lnTo>
                  <a:pt x="546" y="0"/>
                </a:lnTo>
                <a:lnTo>
                  <a:pt x="547" y="0"/>
                </a:lnTo>
                <a:lnTo>
                  <a:pt x="548" y="1"/>
                </a:lnTo>
                <a:lnTo>
                  <a:pt x="550" y="2"/>
                </a:lnTo>
                <a:lnTo>
                  <a:pt x="550" y="3"/>
                </a:lnTo>
                <a:lnTo>
                  <a:pt x="550" y="4"/>
                </a:lnTo>
                <a:lnTo>
                  <a:pt x="548" y="5"/>
                </a:lnTo>
                <a:lnTo>
                  <a:pt x="547" y="6"/>
                </a:lnTo>
                <a:lnTo>
                  <a:pt x="546" y="6"/>
                </a:lnTo>
                <a:close/>
                <a:moveTo>
                  <a:pt x="530" y="6"/>
                </a:moveTo>
                <a:lnTo>
                  <a:pt x="530" y="6"/>
                </a:lnTo>
                <a:lnTo>
                  <a:pt x="529" y="6"/>
                </a:lnTo>
                <a:lnTo>
                  <a:pt x="528" y="5"/>
                </a:lnTo>
                <a:lnTo>
                  <a:pt x="526" y="4"/>
                </a:lnTo>
                <a:lnTo>
                  <a:pt x="526" y="3"/>
                </a:lnTo>
                <a:lnTo>
                  <a:pt x="526" y="2"/>
                </a:lnTo>
                <a:lnTo>
                  <a:pt x="528" y="1"/>
                </a:lnTo>
                <a:lnTo>
                  <a:pt x="529" y="0"/>
                </a:lnTo>
                <a:lnTo>
                  <a:pt x="530" y="0"/>
                </a:lnTo>
                <a:lnTo>
                  <a:pt x="531" y="0"/>
                </a:lnTo>
                <a:lnTo>
                  <a:pt x="532" y="1"/>
                </a:lnTo>
                <a:lnTo>
                  <a:pt x="534" y="2"/>
                </a:lnTo>
                <a:lnTo>
                  <a:pt x="534" y="3"/>
                </a:lnTo>
                <a:lnTo>
                  <a:pt x="534" y="4"/>
                </a:lnTo>
                <a:lnTo>
                  <a:pt x="532" y="5"/>
                </a:lnTo>
                <a:lnTo>
                  <a:pt x="531" y="6"/>
                </a:lnTo>
                <a:lnTo>
                  <a:pt x="530" y="6"/>
                </a:lnTo>
                <a:close/>
                <a:moveTo>
                  <a:pt x="515" y="6"/>
                </a:moveTo>
                <a:lnTo>
                  <a:pt x="515" y="6"/>
                </a:lnTo>
                <a:lnTo>
                  <a:pt x="513" y="6"/>
                </a:lnTo>
                <a:lnTo>
                  <a:pt x="512" y="5"/>
                </a:lnTo>
                <a:lnTo>
                  <a:pt x="512" y="4"/>
                </a:lnTo>
                <a:lnTo>
                  <a:pt x="512" y="3"/>
                </a:lnTo>
                <a:lnTo>
                  <a:pt x="512" y="2"/>
                </a:lnTo>
                <a:lnTo>
                  <a:pt x="512" y="1"/>
                </a:lnTo>
                <a:lnTo>
                  <a:pt x="513" y="0"/>
                </a:lnTo>
                <a:lnTo>
                  <a:pt x="515" y="0"/>
                </a:lnTo>
                <a:lnTo>
                  <a:pt x="517" y="0"/>
                </a:lnTo>
                <a:lnTo>
                  <a:pt x="518" y="1"/>
                </a:lnTo>
                <a:lnTo>
                  <a:pt x="519" y="2"/>
                </a:lnTo>
                <a:lnTo>
                  <a:pt x="519" y="3"/>
                </a:lnTo>
                <a:lnTo>
                  <a:pt x="519" y="4"/>
                </a:lnTo>
                <a:lnTo>
                  <a:pt x="518" y="5"/>
                </a:lnTo>
                <a:lnTo>
                  <a:pt x="517" y="6"/>
                </a:lnTo>
                <a:lnTo>
                  <a:pt x="515" y="6"/>
                </a:lnTo>
                <a:close/>
                <a:moveTo>
                  <a:pt x="499" y="6"/>
                </a:moveTo>
                <a:lnTo>
                  <a:pt x="499" y="6"/>
                </a:lnTo>
                <a:lnTo>
                  <a:pt x="498" y="6"/>
                </a:lnTo>
                <a:lnTo>
                  <a:pt x="497" y="5"/>
                </a:lnTo>
                <a:lnTo>
                  <a:pt x="496" y="4"/>
                </a:lnTo>
                <a:lnTo>
                  <a:pt x="496" y="3"/>
                </a:lnTo>
                <a:lnTo>
                  <a:pt x="496" y="2"/>
                </a:lnTo>
                <a:lnTo>
                  <a:pt x="497" y="1"/>
                </a:lnTo>
                <a:lnTo>
                  <a:pt x="498" y="0"/>
                </a:lnTo>
                <a:lnTo>
                  <a:pt x="499" y="0"/>
                </a:lnTo>
                <a:lnTo>
                  <a:pt x="501" y="0"/>
                </a:lnTo>
                <a:lnTo>
                  <a:pt x="502" y="1"/>
                </a:lnTo>
                <a:lnTo>
                  <a:pt x="503" y="2"/>
                </a:lnTo>
                <a:lnTo>
                  <a:pt x="503" y="3"/>
                </a:lnTo>
                <a:lnTo>
                  <a:pt x="503" y="4"/>
                </a:lnTo>
                <a:lnTo>
                  <a:pt x="502" y="5"/>
                </a:lnTo>
                <a:lnTo>
                  <a:pt x="501" y="6"/>
                </a:lnTo>
                <a:lnTo>
                  <a:pt x="499" y="6"/>
                </a:lnTo>
                <a:close/>
                <a:moveTo>
                  <a:pt x="485" y="6"/>
                </a:moveTo>
                <a:lnTo>
                  <a:pt x="485" y="6"/>
                </a:lnTo>
                <a:lnTo>
                  <a:pt x="482" y="6"/>
                </a:lnTo>
                <a:lnTo>
                  <a:pt x="481" y="5"/>
                </a:lnTo>
                <a:lnTo>
                  <a:pt x="481" y="4"/>
                </a:lnTo>
                <a:lnTo>
                  <a:pt x="481" y="3"/>
                </a:lnTo>
                <a:lnTo>
                  <a:pt x="481" y="2"/>
                </a:lnTo>
                <a:lnTo>
                  <a:pt x="481" y="1"/>
                </a:lnTo>
                <a:lnTo>
                  <a:pt x="482" y="0"/>
                </a:lnTo>
                <a:lnTo>
                  <a:pt x="485" y="0"/>
                </a:lnTo>
                <a:lnTo>
                  <a:pt x="486" y="0"/>
                </a:lnTo>
                <a:lnTo>
                  <a:pt x="487" y="1"/>
                </a:lnTo>
                <a:lnTo>
                  <a:pt x="488" y="2"/>
                </a:lnTo>
                <a:lnTo>
                  <a:pt x="488" y="3"/>
                </a:lnTo>
                <a:lnTo>
                  <a:pt x="488" y="4"/>
                </a:lnTo>
                <a:lnTo>
                  <a:pt x="487" y="5"/>
                </a:lnTo>
                <a:lnTo>
                  <a:pt x="486" y="6"/>
                </a:lnTo>
                <a:lnTo>
                  <a:pt x="485" y="6"/>
                </a:lnTo>
                <a:close/>
                <a:moveTo>
                  <a:pt x="469" y="6"/>
                </a:moveTo>
                <a:lnTo>
                  <a:pt x="469" y="6"/>
                </a:lnTo>
                <a:lnTo>
                  <a:pt x="467" y="6"/>
                </a:lnTo>
                <a:lnTo>
                  <a:pt x="466" y="5"/>
                </a:lnTo>
                <a:lnTo>
                  <a:pt x="465" y="4"/>
                </a:lnTo>
                <a:lnTo>
                  <a:pt x="465" y="3"/>
                </a:lnTo>
                <a:lnTo>
                  <a:pt x="465" y="2"/>
                </a:lnTo>
                <a:lnTo>
                  <a:pt x="466" y="1"/>
                </a:lnTo>
                <a:lnTo>
                  <a:pt x="467" y="0"/>
                </a:lnTo>
                <a:lnTo>
                  <a:pt x="469" y="0"/>
                </a:lnTo>
                <a:lnTo>
                  <a:pt x="470" y="0"/>
                </a:lnTo>
                <a:lnTo>
                  <a:pt x="471" y="1"/>
                </a:lnTo>
                <a:lnTo>
                  <a:pt x="472" y="2"/>
                </a:lnTo>
                <a:lnTo>
                  <a:pt x="472" y="3"/>
                </a:lnTo>
                <a:lnTo>
                  <a:pt x="472" y="4"/>
                </a:lnTo>
                <a:lnTo>
                  <a:pt x="471" y="5"/>
                </a:lnTo>
                <a:lnTo>
                  <a:pt x="470" y="6"/>
                </a:lnTo>
                <a:lnTo>
                  <a:pt x="469" y="6"/>
                </a:lnTo>
                <a:close/>
                <a:moveTo>
                  <a:pt x="454" y="6"/>
                </a:moveTo>
                <a:lnTo>
                  <a:pt x="454" y="6"/>
                </a:lnTo>
                <a:lnTo>
                  <a:pt x="452" y="6"/>
                </a:lnTo>
                <a:lnTo>
                  <a:pt x="450" y="5"/>
                </a:lnTo>
                <a:lnTo>
                  <a:pt x="450" y="4"/>
                </a:lnTo>
                <a:lnTo>
                  <a:pt x="450" y="3"/>
                </a:lnTo>
                <a:lnTo>
                  <a:pt x="450" y="2"/>
                </a:lnTo>
                <a:lnTo>
                  <a:pt x="450" y="1"/>
                </a:lnTo>
                <a:lnTo>
                  <a:pt x="452" y="0"/>
                </a:lnTo>
                <a:lnTo>
                  <a:pt x="454" y="0"/>
                </a:lnTo>
                <a:lnTo>
                  <a:pt x="455" y="0"/>
                </a:lnTo>
                <a:lnTo>
                  <a:pt x="456" y="1"/>
                </a:lnTo>
                <a:lnTo>
                  <a:pt x="458" y="2"/>
                </a:lnTo>
                <a:lnTo>
                  <a:pt x="458" y="3"/>
                </a:lnTo>
                <a:lnTo>
                  <a:pt x="458" y="4"/>
                </a:lnTo>
                <a:lnTo>
                  <a:pt x="456" y="5"/>
                </a:lnTo>
                <a:lnTo>
                  <a:pt x="455" y="6"/>
                </a:lnTo>
                <a:lnTo>
                  <a:pt x="454" y="6"/>
                </a:lnTo>
                <a:close/>
                <a:moveTo>
                  <a:pt x="438" y="6"/>
                </a:moveTo>
                <a:lnTo>
                  <a:pt x="438" y="6"/>
                </a:lnTo>
                <a:lnTo>
                  <a:pt x="437" y="6"/>
                </a:lnTo>
                <a:lnTo>
                  <a:pt x="436" y="5"/>
                </a:lnTo>
                <a:lnTo>
                  <a:pt x="434" y="4"/>
                </a:lnTo>
                <a:lnTo>
                  <a:pt x="434" y="3"/>
                </a:lnTo>
                <a:lnTo>
                  <a:pt x="434" y="2"/>
                </a:lnTo>
                <a:lnTo>
                  <a:pt x="436" y="1"/>
                </a:lnTo>
                <a:lnTo>
                  <a:pt x="437" y="0"/>
                </a:lnTo>
                <a:lnTo>
                  <a:pt x="438" y="0"/>
                </a:lnTo>
                <a:lnTo>
                  <a:pt x="439" y="0"/>
                </a:lnTo>
                <a:lnTo>
                  <a:pt x="441" y="1"/>
                </a:lnTo>
                <a:lnTo>
                  <a:pt x="442" y="2"/>
                </a:lnTo>
                <a:lnTo>
                  <a:pt x="442" y="3"/>
                </a:lnTo>
                <a:lnTo>
                  <a:pt x="442" y="4"/>
                </a:lnTo>
                <a:lnTo>
                  <a:pt x="441" y="5"/>
                </a:lnTo>
                <a:lnTo>
                  <a:pt x="439" y="6"/>
                </a:lnTo>
                <a:lnTo>
                  <a:pt x="438" y="6"/>
                </a:lnTo>
                <a:close/>
                <a:moveTo>
                  <a:pt x="423" y="6"/>
                </a:moveTo>
                <a:lnTo>
                  <a:pt x="423" y="6"/>
                </a:lnTo>
                <a:lnTo>
                  <a:pt x="421" y="6"/>
                </a:lnTo>
                <a:lnTo>
                  <a:pt x="420" y="5"/>
                </a:lnTo>
                <a:lnTo>
                  <a:pt x="420" y="4"/>
                </a:lnTo>
                <a:lnTo>
                  <a:pt x="418" y="3"/>
                </a:lnTo>
                <a:lnTo>
                  <a:pt x="420" y="2"/>
                </a:lnTo>
                <a:lnTo>
                  <a:pt x="420" y="1"/>
                </a:lnTo>
                <a:lnTo>
                  <a:pt x="421" y="0"/>
                </a:lnTo>
                <a:lnTo>
                  <a:pt x="423" y="0"/>
                </a:lnTo>
                <a:lnTo>
                  <a:pt x="425" y="0"/>
                </a:lnTo>
                <a:lnTo>
                  <a:pt x="426" y="1"/>
                </a:lnTo>
                <a:lnTo>
                  <a:pt x="427" y="2"/>
                </a:lnTo>
                <a:lnTo>
                  <a:pt x="427" y="3"/>
                </a:lnTo>
                <a:lnTo>
                  <a:pt x="427" y="4"/>
                </a:lnTo>
                <a:lnTo>
                  <a:pt x="426" y="5"/>
                </a:lnTo>
                <a:lnTo>
                  <a:pt x="425" y="6"/>
                </a:lnTo>
                <a:lnTo>
                  <a:pt x="423" y="6"/>
                </a:lnTo>
                <a:close/>
                <a:moveTo>
                  <a:pt x="407" y="6"/>
                </a:moveTo>
                <a:lnTo>
                  <a:pt x="407" y="6"/>
                </a:lnTo>
                <a:lnTo>
                  <a:pt x="406" y="6"/>
                </a:lnTo>
                <a:lnTo>
                  <a:pt x="405" y="5"/>
                </a:lnTo>
                <a:lnTo>
                  <a:pt x="404" y="4"/>
                </a:lnTo>
                <a:lnTo>
                  <a:pt x="404" y="3"/>
                </a:lnTo>
                <a:lnTo>
                  <a:pt x="404" y="2"/>
                </a:lnTo>
                <a:lnTo>
                  <a:pt x="405" y="1"/>
                </a:lnTo>
                <a:lnTo>
                  <a:pt x="406" y="0"/>
                </a:lnTo>
                <a:lnTo>
                  <a:pt x="407" y="0"/>
                </a:lnTo>
                <a:lnTo>
                  <a:pt x="409" y="0"/>
                </a:lnTo>
                <a:lnTo>
                  <a:pt x="410" y="1"/>
                </a:lnTo>
                <a:lnTo>
                  <a:pt x="411" y="2"/>
                </a:lnTo>
                <a:lnTo>
                  <a:pt x="411" y="3"/>
                </a:lnTo>
                <a:lnTo>
                  <a:pt x="411" y="4"/>
                </a:lnTo>
                <a:lnTo>
                  <a:pt x="410" y="5"/>
                </a:lnTo>
                <a:lnTo>
                  <a:pt x="409" y="6"/>
                </a:lnTo>
                <a:lnTo>
                  <a:pt x="407" y="6"/>
                </a:lnTo>
                <a:close/>
                <a:moveTo>
                  <a:pt x="393" y="6"/>
                </a:moveTo>
                <a:lnTo>
                  <a:pt x="393" y="6"/>
                </a:lnTo>
                <a:lnTo>
                  <a:pt x="390" y="6"/>
                </a:lnTo>
                <a:lnTo>
                  <a:pt x="389" y="5"/>
                </a:lnTo>
                <a:lnTo>
                  <a:pt x="389" y="4"/>
                </a:lnTo>
                <a:lnTo>
                  <a:pt x="388" y="3"/>
                </a:lnTo>
                <a:lnTo>
                  <a:pt x="389" y="2"/>
                </a:lnTo>
                <a:lnTo>
                  <a:pt x="389" y="1"/>
                </a:lnTo>
                <a:lnTo>
                  <a:pt x="390" y="0"/>
                </a:lnTo>
                <a:lnTo>
                  <a:pt x="393" y="0"/>
                </a:lnTo>
                <a:lnTo>
                  <a:pt x="394" y="0"/>
                </a:lnTo>
                <a:lnTo>
                  <a:pt x="395" y="1"/>
                </a:lnTo>
                <a:lnTo>
                  <a:pt x="395" y="2"/>
                </a:lnTo>
                <a:lnTo>
                  <a:pt x="396" y="3"/>
                </a:lnTo>
                <a:lnTo>
                  <a:pt x="395" y="4"/>
                </a:lnTo>
                <a:lnTo>
                  <a:pt x="395" y="5"/>
                </a:lnTo>
                <a:lnTo>
                  <a:pt x="394" y="6"/>
                </a:lnTo>
                <a:lnTo>
                  <a:pt x="393" y="6"/>
                </a:lnTo>
                <a:close/>
                <a:moveTo>
                  <a:pt x="377" y="6"/>
                </a:moveTo>
                <a:lnTo>
                  <a:pt x="377" y="6"/>
                </a:lnTo>
                <a:lnTo>
                  <a:pt x="376" y="6"/>
                </a:lnTo>
                <a:lnTo>
                  <a:pt x="374" y="5"/>
                </a:lnTo>
                <a:lnTo>
                  <a:pt x="373" y="4"/>
                </a:lnTo>
                <a:lnTo>
                  <a:pt x="373" y="3"/>
                </a:lnTo>
                <a:lnTo>
                  <a:pt x="373" y="2"/>
                </a:lnTo>
                <a:lnTo>
                  <a:pt x="374" y="1"/>
                </a:lnTo>
                <a:lnTo>
                  <a:pt x="376" y="0"/>
                </a:lnTo>
                <a:lnTo>
                  <a:pt x="377" y="0"/>
                </a:lnTo>
                <a:lnTo>
                  <a:pt x="378" y="0"/>
                </a:lnTo>
                <a:lnTo>
                  <a:pt x="379" y="1"/>
                </a:lnTo>
                <a:lnTo>
                  <a:pt x="380" y="2"/>
                </a:lnTo>
                <a:lnTo>
                  <a:pt x="380" y="3"/>
                </a:lnTo>
                <a:lnTo>
                  <a:pt x="380" y="4"/>
                </a:lnTo>
                <a:lnTo>
                  <a:pt x="379" y="5"/>
                </a:lnTo>
                <a:lnTo>
                  <a:pt x="378" y="6"/>
                </a:lnTo>
                <a:lnTo>
                  <a:pt x="377" y="6"/>
                </a:lnTo>
                <a:close/>
                <a:moveTo>
                  <a:pt x="362" y="6"/>
                </a:moveTo>
                <a:lnTo>
                  <a:pt x="362" y="6"/>
                </a:lnTo>
                <a:lnTo>
                  <a:pt x="360" y="6"/>
                </a:lnTo>
                <a:lnTo>
                  <a:pt x="358" y="5"/>
                </a:lnTo>
                <a:lnTo>
                  <a:pt x="358" y="4"/>
                </a:lnTo>
                <a:lnTo>
                  <a:pt x="357" y="3"/>
                </a:lnTo>
                <a:lnTo>
                  <a:pt x="358" y="2"/>
                </a:lnTo>
                <a:lnTo>
                  <a:pt x="358" y="1"/>
                </a:lnTo>
                <a:lnTo>
                  <a:pt x="360" y="0"/>
                </a:lnTo>
                <a:lnTo>
                  <a:pt x="362" y="0"/>
                </a:lnTo>
                <a:lnTo>
                  <a:pt x="363" y="0"/>
                </a:lnTo>
                <a:lnTo>
                  <a:pt x="364" y="1"/>
                </a:lnTo>
                <a:lnTo>
                  <a:pt x="364" y="2"/>
                </a:lnTo>
                <a:lnTo>
                  <a:pt x="366" y="3"/>
                </a:lnTo>
                <a:lnTo>
                  <a:pt x="364" y="4"/>
                </a:lnTo>
                <a:lnTo>
                  <a:pt x="364" y="5"/>
                </a:lnTo>
                <a:lnTo>
                  <a:pt x="363" y="6"/>
                </a:lnTo>
                <a:lnTo>
                  <a:pt x="362" y="6"/>
                </a:lnTo>
                <a:close/>
                <a:moveTo>
                  <a:pt x="346" y="6"/>
                </a:moveTo>
                <a:lnTo>
                  <a:pt x="346" y="6"/>
                </a:lnTo>
                <a:lnTo>
                  <a:pt x="345" y="6"/>
                </a:lnTo>
                <a:lnTo>
                  <a:pt x="344" y="5"/>
                </a:lnTo>
                <a:lnTo>
                  <a:pt x="342" y="4"/>
                </a:lnTo>
                <a:lnTo>
                  <a:pt x="342" y="3"/>
                </a:lnTo>
                <a:lnTo>
                  <a:pt x="342" y="2"/>
                </a:lnTo>
                <a:lnTo>
                  <a:pt x="344" y="1"/>
                </a:lnTo>
                <a:lnTo>
                  <a:pt x="345" y="0"/>
                </a:lnTo>
                <a:lnTo>
                  <a:pt x="346" y="0"/>
                </a:lnTo>
                <a:lnTo>
                  <a:pt x="347" y="0"/>
                </a:lnTo>
                <a:lnTo>
                  <a:pt x="349" y="1"/>
                </a:lnTo>
                <a:lnTo>
                  <a:pt x="350" y="2"/>
                </a:lnTo>
                <a:lnTo>
                  <a:pt x="350" y="3"/>
                </a:lnTo>
                <a:lnTo>
                  <a:pt x="350" y="4"/>
                </a:lnTo>
                <a:lnTo>
                  <a:pt x="349" y="5"/>
                </a:lnTo>
                <a:lnTo>
                  <a:pt x="347" y="6"/>
                </a:lnTo>
                <a:lnTo>
                  <a:pt x="346" y="6"/>
                </a:lnTo>
                <a:close/>
                <a:moveTo>
                  <a:pt x="331" y="6"/>
                </a:moveTo>
                <a:lnTo>
                  <a:pt x="331" y="6"/>
                </a:lnTo>
                <a:lnTo>
                  <a:pt x="329" y="6"/>
                </a:lnTo>
                <a:lnTo>
                  <a:pt x="328" y="5"/>
                </a:lnTo>
                <a:lnTo>
                  <a:pt x="328" y="4"/>
                </a:lnTo>
                <a:lnTo>
                  <a:pt x="326" y="3"/>
                </a:lnTo>
                <a:lnTo>
                  <a:pt x="328" y="2"/>
                </a:lnTo>
                <a:lnTo>
                  <a:pt x="328" y="1"/>
                </a:lnTo>
                <a:lnTo>
                  <a:pt x="329" y="0"/>
                </a:lnTo>
                <a:lnTo>
                  <a:pt x="331" y="0"/>
                </a:lnTo>
                <a:lnTo>
                  <a:pt x="333" y="0"/>
                </a:lnTo>
                <a:lnTo>
                  <a:pt x="334" y="1"/>
                </a:lnTo>
                <a:lnTo>
                  <a:pt x="334" y="2"/>
                </a:lnTo>
                <a:lnTo>
                  <a:pt x="335" y="3"/>
                </a:lnTo>
                <a:lnTo>
                  <a:pt x="334" y="4"/>
                </a:lnTo>
                <a:lnTo>
                  <a:pt x="334" y="5"/>
                </a:lnTo>
                <a:lnTo>
                  <a:pt x="333" y="6"/>
                </a:lnTo>
                <a:lnTo>
                  <a:pt x="331" y="6"/>
                </a:lnTo>
                <a:close/>
                <a:moveTo>
                  <a:pt x="315" y="6"/>
                </a:moveTo>
                <a:lnTo>
                  <a:pt x="315" y="6"/>
                </a:lnTo>
                <a:lnTo>
                  <a:pt x="314" y="6"/>
                </a:lnTo>
                <a:lnTo>
                  <a:pt x="313" y="5"/>
                </a:lnTo>
                <a:lnTo>
                  <a:pt x="312" y="4"/>
                </a:lnTo>
                <a:lnTo>
                  <a:pt x="312" y="3"/>
                </a:lnTo>
                <a:lnTo>
                  <a:pt x="312" y="2"/>
                </a:lnTo>
                <a:lnTo>
                  <a:pt x="313" y="1"/>
                </a:lnTo>
                <a:lnTo>
                  <a:pt x="314" y="0"/>
                </a:lnTo>
                <a:lnTo>
                  <a:pt x="315" y="0"/>
                </a:lnTo>
                <a:lnTo>
                  <a:pt x="317" y="0"/>
                </a:lnTo>
                <a:lnTo>
                  <a:pt x="318" y="1"/>
                </a:lnTo>
                <a:lnTo>
                  <a:pt x="319" y="2"/>
                </a:lnTo>
                <a:lnTo>
                  <a:pt x="319" y="3"/>
                </a:lnTo>
                <a:lnTo>
                  <a:pt x="319" y="4"/>
                </a:lnTo>
                <a:lnTo>
                  <a:pt x="318" y="5"/>
                </a:lnTo>
                <a:lnTo>
                  <a:pt x="317" y="6"/>
                </a:lnTo>
                <a:lnTo>
                  <a:pt x="315" y="6"/>
                </a:lnTo>
                <a:close/>
                <a:moveTo>
                  <a:pt x="301" y="6"/>
                </a:moveTo>
                <a:lnTo>
                  <a:pt x="301" y="6"/>
                </a:lnTo>
                <a:lnTo>
                  <a:pt x="298" y="6"/>
                </a:lnTo>
                <a:lnTo>
                  <a:pt x="297" y="5"/>
                </a:lnTo>
                <a:lnTo>
                  <a:pt x="297" y="4"/>
                </a:lnTo>
                <a:lnTo>
                  <a:pt x="296" y="3"/>
                </a:lnTo>
                <a:lnTo>
                  <a:pt x="297" y="2"/>
                </a:lnTo>
                <a:lnTo>
                  <a:pt x="297" y="1"/>
                </a:lnTo>
                <a:lnTo>
                  <a:pt x="298" y="0"/>
                </a:lnTo>
                <a:lnTo>
                  <a:pt x="301" y="0"/>
                </a:lnTo>
                <a:lnTo>
                  <a:pt x="302" y="0"/>
                </a:lnTo>
                <a:lnTo>
                  <a:pt x="303" y="1"/>
                </a:lnTo>
                <a:lnTo>
                  <a:pt x="303" y="2"/>
                </a:lnTo>
                <a:lnTo>
                  <a:pt x="304" y="3"/>
                </a:lnTo>
                <a:lnTo>
                  <a:pt x="303" y="4"/>
                </a:lnTo>
                <a:lnTo>
                  <a:pt x="303" y="5"/>
                </a:lnTo>
                <a:lnTo>
                  <a:pt x="302" y="6"/>
                </a:lnTo>
                <a:lnTo>
                  <a:pt x="301" y="6"/>
                </a:lnTo>
                <a:close/>
                <a:moveTo>
                  <a:pt x="285" y="6"/>
                </a:moveTo>
                <a:lnTo>
                  <a:pt x="285" y="6"/>
                </a:lnTo>
                <a:lnTo>
                  <a:pt x="284" y="6"/>
                </a:lnTo>
                <a:lnTo>
                  <a:pt x="282" y="5"/>
                </a:lnTo>
                <a:lnTo>
                  <a:pt x="281" y="4"/>
                </a:lnTo>
                <a:lnTo>
                  <a:pt x="281" y="3"/>
                </a:lnTo>
                <a:lnTo>
                  <a:pt x="281" y="2"/>
                </a:lnTo>
                <a:lnTo>
                  <a:pt x="282" y="1"/>
                </a:lnTo>
                <a:lnTo>
                  <a:pt x="284" y="0"/>
                </a:lnTo>
                <a:lnTo>
                  <a:pt x="285" y="0"/>
                </a:lnTo>
                <a:lnTo>
                  <a:pt x="286" y="0"/>
                </a:lnTo>
                <a:lnTo>
                  <a:pt x="287" y="1"/>
                </a:lnTo>
                <a:lnTo>
                  <a:pt x="288" y="2"/>
                </a:lnTo>
                <a:lnTo>
                  <a:pt x="288" y="3"/>
                </a:lnTo>
                <a:lnTo>
                  <a:pt x="288" y="4"/>
                </a:lnTo>
                <a:lnTo>
                  <a:pt x="287" y="5"/>
                </a:lnTo>
                <a:lnTo>
                  <a:pt x="286" y="6"/>
                </a:lnTo>
                <a:lnTo>
                  <a:pt x="285" y="6"/>
                </a:lnTo>
                <a:close/>
                <a:moveTo>
                  <a:pt x="270" y="6"/>
                </a:moveTo>
                <a:lnTo>
                  <a:pt x="270" y="6"/>
                </a:lnTo>
                <a:lnTo>
                  <a:pt x="268" y="6"/>
                </a:lnTo>
                <a:lnTo>
                  <a:pt x="266" y="5"/>
                </a:lnTo>
                <a:lnTo>
                  <a:pt x="266" y="4"/>
                </a:lnTo>
                <a:lnTo>
                  <a:pt x="265" y="3"/>
                </a:lnTo>
                <a:lnTo>
                  <a:pt x="266" y="2"/>
                </a:lnTo>
                <a:lnTo>
                  <a:pt x="266" y="1"/>
                </a:lnTo>
                <a:lnTo>
                  <a:pt x="268" y="0"/>
                </a:lnTo>
                <a:lnTo>
                  <a:pt x="270" y="0"/>
                </a:lnTo>
                <a:lnTo>
                  <a:pt x="271" y="0"/>
                </a:lnTo>
                <a:lnTo>
                  <a:pt x="273" y="1"/>
                </a:lnTo>
                <a:lnTo>
                  <a:pt x="273" y="2"/>
                </a:lnTo>
                <a:lnTo>
                  <a:pt x="274" y="3"/>
                </a:lnTo>
                <a:lnTo>
                  <a:pt x="273" y="4"/>
                </a:lnTo>
                <a:lnTo>
                  <a:pt x="273" y="5"/>
                </a:lnTo>
                <a:lnTo>
                  <a:pt x="271" y="6"/>
                </a:lnTo>
                <a:lnTo>
                  <a:pt x="270" y="6"/>
                </a:lnTo>
                <a:close/>
                <a:moveTo>
                  <a:pt x="254" y="6"/>
                </a:moveTo>
                <a:lnTo>
                  <a:pt x="254" y="6"/>
                </a:lnTo>
                <a:lnTo>
                  <a:pt x="253" y="6"/>
                </a:lnTo>
                <a:lnTo>
                  <a:pt x="252" y="5"/>
                </a:lnTo>
                <a:lnTo>
                  <a:pt x="250" y="4"/>
                </a:lnTo>
                <a:lnTo>
                  <a:pt x="250" y="3"/>
                </a:lnTo>
                <a:lnTo>
                  <a:pt x="250" y="2"/>
                </a:lnTo>
                <a:lnTo>
                  <a:pt x="252" y="1"/>
                </a:lnTo>
                <a:lnTo>
                  <a:pt x="253" y="0"/>
                </a:lnTo>
                <a:lnTo>
                  <a:pt x="254" y="0"/>
                </a:lnTo>
                <a:lnTo>
                  <a:pt x="255" y="0"/>
                </a:lnTo>
                <a:lnTo>
                  <a:pt x="257" y="1"/>
                </a:lnTo>
                <a:lnTo>
                  <a:pt x="258" y="2"/>
                </a:lnTo>
                <a:lnTo>
                  <a:pt x="258" y="3"/>
                </a:lnTo>
                <a:lnTo>
                  <a:pt x="258" y="4"/>
                </a:lnTo>
                <a:lnTo>
                  <a:pt x="257" y="5"/>
                </a:lnTo>
                <a:lnTo>
                  <a:pt x="255" y="6"/>
                </a:lnTo>
                <a:lnTo>
                  <a:pt x="254" y="6"/>
                </a:lnTo>
                <a:close/>
                <a:moveTo>
                  <a:pt x="239" y="6"/>
                </a:moveTo>
                <a:lnTo>
                  <a:pt x="239" y="6"/>
                </a:lnTo>
                <a:lnTo>
                  <a:pt x="237" y="6"/>
                </a:lnTo>
                <a:lnTo>
                  <a:pt x="236" y="5"/>
                </a:lnTo>
                <a:lnTo>
                  <a:pt x="236" y="4"/>
                </a:lnTo>
                <a:lnTo>
                  <a:pt x="234" y="3"/>
                </a:lnTo>
                <a:lnTo>
                  <a:pt x="236" y="2"/>
                </a:lnTo>
                <a:lnTo>
                  <a:pt x="236" y="1"/>
                </a:lnTo>
                <a:lnTo>
                  <a:pt x="237" y="0"/>
                </a:lnTo>
                <a:lnTo>
                  <a:pt x="239" y="0"/>
                </a:lnTo>
                <a:lnTo>
                  <a:pt x="241" y="0"/>
                </a:lnTo>
                <a:lnTo>
                  <a:pt x="242" y="1"/>
                </a:lnTo>
                <a:lnTo>
                  <a:pt x="242" y="2"/>
                </a:lnTo>
                <a:lnTo>
                  <a:pt x="243" y="3"/>
                </a:lnTo>
                <a:lnTo>
                  <a:pt x="242" y="4"/>
                </a:lnTo>
                <a:lnTo>
                  <a:pt x="242" y="5"/>
                </a:lnTo>
                <a:lnTo>
                  <a:pt x="241" y="6"/>
                </a:lnTo>
                <a:lnTo>
                  <a:pt x="239" y="6"/>
                </a:lnTo>
                <a:close/>
                <a:moveTo>
                  <a:pt x="223" y="6"/>
                </a:moveTo>
                <a:lnTo>
                  <a:pt x="223" y="6"/>
                </a:lnTo>
                <a:lnTo>
                  <a:pt x="222" y="6"/>
                </a:lnTo>
                <a:lnTo>
                  <a:pt x="221" y="5"/>
                </a:lnTo>
                <a:lnTo>
                  <a:pt x="220" y="4"/>
                </a:lnTo>
                <a:lnTo>
                  <a:pt x="220" y="3"/>
                </a:lnTo>
                <a:lnTo>
                  <a:pt x="220" y="2"/>
                </a:lnTo>
                <a:lnTo>
                  <a:pt x="221" y="1"/>
                </a:lnTo>
                <a:lnTo>
                  <a:pt x="222" y="0"/>
                </a:lnTo>
                <a:lnTo>
                  <a:pt x="223" y="0"/>
                </a:lnTo>
                <a:lnTo>
                  <a:pt x="225" y="0"/>
                </a:lnTo>
                <a:lnTo>
                  <a:pt x="226" y="1"/>
                </a:lnTo>
                <a:lnTo>
                  <a:pt x="227" y="2"/>
                </a:lnTo>
                <a:lnTo>
                  <a:pt x="227" y="3"/>
                </a:lnTo>
                <a:lnTo>
                  <a:pt x="227" y="4"/>
                </a:lnTo>
                <a:lnTo>
                  <a:pt x="226" y="5"/>
                </a:lnTo>
                <a:lnTo>
                  <a:pt x="225" y="6"/>
                </a:lnTo>
                <a:lnTo>
                  <a:pt x="223" y="6"/>
                </a:lnTo>
                <a:close/>
                <a:moveTo>
                  <a:pt x="209" y="6"/>
                </a:moveTo>
                <a:lnTo>
                  <a:pt x="209" y="6"/>
                </a:lnTo>
                <a:lnTo>
                  <a:pt x="206" y="6"/>
                </a:lnTo>
                <a:lnTo>
                  <a:pt x="205" y="5"/>
                </a:lnTo>
                <a:lnTo>
                  <a:pt x="205" y="4"/>
                </a:lnTo>
                <a:lnTo>
                  <a:pt x="204" y="3"/>
                </a:lnTo>
                <a:lnTo>
                  <a:pt x="205" y="2"/>
                </a:lnTo>
                <a:lnTo>
                  <a:pt x="205" y="1"/>
                </a:lnTo>
                <a:lnTo>
                  <a:pt x="206" y="0"/>
                </a:lnTo>
                <a:lnTo>
                  <a:pt x="209" y="0"/>
                </a:lnTo>
                <a:lnTo>
                  <a:pt x="210" y="0"/>
                </a:lnTo>
                <a:lnTo>
                  <a:pt x="211" y="1"/>
                </a:lnTo>
                <a:lnTo>
                  <a:pt x="211" y="2"/>
                </a:lnTo>
                <a:lnTo>
                  <a:pt x="212" y="3"/>
                </a:lnTo>
                <a:lnTo>
                  <a:pt x="211" y="4"/>
                </a:lnTo>
                <a:lnTo>
                  <a:pt x="211" y="5"/>
                </a:lnTo>
                <a:lnTo>
                  <a:pt x="210" y="6"/>
                </a:lnTo>
                <a:lnTo>
                  <a:pt x="209" y="6"/>
                </a:lnTo>
                <a:close/>
                <a:moveTo>
                  <a:pt x="193" y="6"/>
                </a:moveTo>
                <a:lnTo>
                  <a:pt x="193" y="6"/>
                </a:lnTo>
                <a:lnTo>
                  <a:pt x="192" y="6"/>
                </a:lnTo>
                <a:lnTo>
                  <a:pt x="190" y="5"/>
                </a:lnTo>
                <a:lnTo>
                  <a:pt x="189" y="4"/>
                </a:lnTo>
                <a:lnTo>
                  <a:pt x="189" y="3"/>
                </a:lnTo>
                <a:lnTo>
                  <a:pt x="189" y="2"/>
                </a:lnTo>
                <a:lnTo>
                  <a:pt x="190" y="1"/>
                </a:lnTo>
                <a:lnTo>
                  <a:pt x="192" y="0"/>
                </a:lnTo>
                <a:lnTo>
                  <a:pt x="193" y="0"/>
                </a:lnTo>
                <a:lnTo>
                  <a:pt x="194" y="0"/>
                </a:lnTo>
                <a:lnTo>
                  <a:pt x="195" y="1"/>
                </a:lnTo>
                <a:lnTo>
                  <a:pt x="196" y="2"/>
                </a:lnTo>
                <a:lnTo>
                  <a:pt x="196" y="3"/>
                </a:lnTo>
                <a:lnTo>
                  <a:pt x="196" y="4"/>
                </a:lnTo>
                <a:lnTo>
                  <a:pt x="195" y="5"/>
                </a:lnTo>
                <a:lnTo>
                  <a:pt x="194" y="6"/>
                </a:lnTo>
                <a:lnTo>
                  <a:pt x="193" y="6"/>
                </a:lnTo>
                <a:close/>
                <a:moveTo>
                  <a:pt x="178" y="6"/>
                </a:moveTo>
                <a:lnTo>
                  <a:pt x="178" y="6"/>
                </a:lnTo>
                <a:lnTo>
                  <a:pt x="176" y="6"/>
                </a:lnTo>
                <a:lnTo>
                  <a:pt x="174" y="5"/>
                </a:lnTo>
                <a:lnTo>
                  <a:pt x="174" y="4"/>
                </a:lnTo>
                <a:lnTo>
                  <a:pt x="173" y="3"/>
                </a:lnTo>
                <a:lnTo>
                  <a:pt x="174" y="2"/>
                </a:lnTo>
                <a:lnTo>
                  <a:pt x="174" y="1"/>
                </a:lnTo>
                <a:lnTo>
                  <a:pt x="176" y="0"/>
                </a:lnTo>
                <a:lnTo>
                  <a:pt x="178" y="0"/>
                </a:lnTo>
                <a:lnTo>
                  <a:pt x="179" y="0"/>
                </a:lnTo>
                <a:lnTo>
                  <a:pt x="181" y="1"/>
                </a:lnTo>
                <a:lnTo>
                  <a:pt x="181" y="2"/>
                </a:lnTo>
                <a:lnTo>
                  <a:pt x="182" y="3"/>
                </a:lnTo>
                <a:lnTo>
                  <a:pt x="181" y="4"/>
                </a:lnTo>
                <a:lnTo>
                  <a:pt x="181" y="5"/>
                </a:lnTo>
                <a:lnTo>
                  <a:pt x="179" y="6"/>
                </a:lnTo>
                <a:lnTo>
                  <a:pt x="178" y="6"/>
                </a:lnTo>
                <a:close/>
                <a:moveTo>
                  <a:pt x="162" y="6"/>
                </a:moveTo>
                <a:lnTo>
                  <a:pt x="162" y="6"/>
                </a:lnTo>
                <a:lnTo>
                  <a:pt x="161" y="6"/>
                </a:lnTo>
                <a:lnTo>
                  <a:pt x="160" y="5"/>
                </a:lnTo>
                <a:lnTo>
                  <a:pt x="158" y="4"/>
                </a:lnTo>
                <a:lnTo>
                  <a:pt x="158" y="3"/>
                </a:lnTo>
                <a:lnTo>
                  <a:pt x="158" y="2"/>
                </a:lnTo>
                <a:lnTo>
                  <a:pt x="160" y="1"/>
                </a:lnTo>
                <a:lnTo>
                  <a:pt x="161" y="0"/>
                </a:lnTo>
                <a:lnTo>
                  <a:pt x="162" y="0"/>
                </a:lnTo>
                <a:lnTo>
                  <a:pt x="163" y="0"/>
                </a:lnTo>
                <a:lnTo>
                  <a:pt x="165" y="1"/>
                </a:lnTo>
                <a:lnTo>
                  <a:pt x="166" y="2"/>
                </a:lnTo>
                <a:lnTo>
                  <a:pt x="166" y="3"/>
                </a:lnTo>
                <a:lnTo>
                  <a:pt x="166" y="4"/>
                </a:lnTo>
                <a:lnTo>
                  <a:pt x="165" y="5"/>
                </a:lnTo>
                <a:lnTo>
                  <a:pt x="163" y="6"/>
                </a:lnTo>
                <a:lnTo>
                  <a:pt x="162" y="6"/>
                </a:lnTo>
                <a:close/>
                <a:moveTo>
                  <a:pt x="147" y="6"/>
                </a:moveTo>
                <a:lnTo>
                  <a:pt x="147" y="6"/>
                </a:lnTo>
                <a:lnTo>
                  <a:pt x="145" y="6"/>
                </a:lnTo>
                <a:lnTo>
                  <a:pt x="144" y="5"/>
                </a:lnTo>
                <a:lnTo>
                  <a:pt x="144" y="4"/>
                </a:lnTo>
                <a:lnTo>
                  <a:pt x="143" y="3"/>
                </a:lnTo>
                <a:lnTo>
                  <a:pt x="144" y="2"/>
                </a:lnTo>
                <a:lnTo>
                  <a:pt x="144" y="1"/>
                </a:lnTo>
                <a:lnTo>
                  <a:pt x="145" y="0"/>
                </a:lnTo>
                <a:lnTo>
                  <a:pt x="147" y="0"/>
                </a:lnTo>
                <a:lnTo>
                  <a:pt x="149" y="0"/>
                </a:lnTo>
                <a:lnTo>
                  <a:pt x="150" y="1"/>
                </a:lnTo>
                <a:lnTo>
                  <a:pt x="150" y="2"/>
                </a:lnTo>
                <a:lnTo>
                  <a:pt x="151" y="3"/>
                </a:lnTo>
                <a:lnTo>
                  <a:pt x="150" y="4"/>
                </a:lnTo>
                <a:lnTo>
                  <a:pt x="150" y="5"/>
                </a:lnTo>
                <a:lnTo>
                  <a:pt x="149" y="6"/>
                </a:lnTo>
                <a:lnTo>
                  <a:pt x="147" y="6"/>
                </a:lnTo>
                <a:close/>
                <a:moveTo>
                  <a:pt x="131" y="6"/>
                </a:moveTo>
                <a:lnTo>
                  <a:pt x="131" y="6"/>
                </a:lnTo>
                <a:lnTo>
                  <a:pt x="130" y="6"/>
                </a:lnTo>
                <a:lnTo>
                  <a:pt x="129" y="5"/>
                </a:lnTo>
                <a:lnTo>
                  <a:pt x="128" y="4"/>
                </a:lnTo>
                <a:lnTo>
                  <a:pt x="128" y="3"/>
                </a:lnTo>
                <a:lnTo>
                  <a:pt x="128" y="2"/>
                </a:lnTo>
                <a:lnTo>
                  <a:pt x="129" y="1"/>
                </a:lnTo>
                <a:lnTo>
                  <a:pt x="130" y="0"/>
                </a:lnTo>
                <a:lnTo>
                  <a:pt x="131" y="0"/>
                </a:lnTo>
                <a:lnTo>
                  <a:pt x="133" y="0"/>
                </a:lnTo>
                <a:lnTo>
                  <a:pt x="134" y="1"/>
                </a:lnTo>
                <a:lnTo>
                  <a:pt x="135" y="2"/>
                </a:lnTo>
                <a:lnTo>
                  <a:pt x="135" y="3"/>
                </a:lnTo>
                <a:lnTo>
                  <a:pt x="135" y="4"/>
                </a:lnTo>
                <a:lnTo>
                  <a:pt x="134" y="5"/>
                </a:lnTo>
                <a:lnTo>
                  <a:pt x="133" y="6"/>
                </a:lnTo>
                <a:lnTo>
                  <a:pt x="131" y="6"/>
                </a:lnTo>
                <a:close/>
                <a:moveTo>
                  <a:pt x="117" y="6"/>
                </a:moveTo>
                <a:lnTo>
                  <a:pt x="116" y="6"/>
                </a:lnTo>
                <a:lnTo>
                  <a:pt x="114" y="6"/>
                </a:lnTo>
                <a:lnTo>
                  <a:pt x="113" y="5"/>
                </a:lnTo>
                <a:lnTo>
                  <a:pt x="113" y="4"/>
                </a:lnTo>
                <a:lnTo>
                  <a:pt x="112" y="3"/>
                </a:lnTo>
                <a:lnTo>
                  <a:pt x="113" y="2"/>
                </a:lnTo>
                <a:lnTo>
                  <a:pt x="113" y="1"/>
                </a:lnTo>
                <a:lnTo>
                  <a:pt x="114" y="0"/>
                </a:lnTo>
                <a:lnTo>
                  <a:pt x="116" y="0"/>
                </a:lnTo>
                <a:lnTo>
                  <a:pt x="117" y="0"/>
                </a:lnTo>
                <a:lnTo>
                  <a:pt x="118" y="0"/>
                </a:lnTo>
                <a:lnTo>
                  <a:pt x="119" y="1"/>
                </a:lnTo>
                <a:lnTo>
                  <a:pt x="119" y="2"/>
                </a:lnTo>
                <a:lnTo>
                  <a:pt x="120" y="3"/>
                </a:lnTo>
                <a:lnTo>
                  <a:pt x="119" y="4"/>
                </a:lnTo>
                <a:lnTo>
                  <a:pt x="119" y="5"/>
                </a:lnTo>
                <a:lnTo>
                  <a:pt x="118" y="6"/>
                </a:lnTo>
                <a:lnTo>
                  <a:pt x="117" y="6"/>
                </a:lnTo>
                <a:close/>
                <a:moveTo>
                  <a:pt x="101" y="6"/>
                </a:moveTo>
                <a:lnTo>
                  <a:pt x="101" y="6"/>
                </a:lnTo>
                <a:lnTo>
                  <a:pt x="100" y="6"/>
                </a:lnTo>
                <a:lnTo>
                  <a:pt x="98" y="5"/>
                </a:lnTo>
                <a:lnTo>
                  <a:pt x="97" y="4"/>
                </a:lnTo>
                <a:lnTo>
                  <a:pt x="97" y="3"/>
                </a:lnTo>
                <a:lnTo>
                  <a:pt x="97" y="2"/>
                </a:lnTo>
                <a:lnTo>
                  <a:pt x="98" y="1"/>
                </a:lnTo>
                <a:lnTo>
                  <a:pt x="100" y="0"/>
                </a:lnTo>
                <a:lnTo>
                  <a:pt x="101" y="0"/>
                </a:lnTo>
                <a:lnTo>
                  <a:pt x="102" y="0"/>
                </a:lnTo>
                <a:lnTo>
                  <a:pt x="103" y="1"/>
                </a:lnTo>
                <a:lnTo>
                  <a:pt x="104" y="2"/>
                </a:lnTo>
                <a:lnTo>
                  <a:pt x="104" y="3"/>
                </a:lnTo>
                <a:lnTo>
                  <a:pt x="104" y="4"/>
                </a:lnTo>
                <a:lnTo>
                  <a:pt x="103" y="5"/>
                </a:lnTo>
                <a:lnTo>
                  <a:pt x="102" y="6"/>
                </a:lnTo>
                <a:lnTo>
                  <a:pt x="101" y="6"/>
                </a:lnTo>
                <a:close/>
                <a:moveTo>
                  <a:pt x="85" y="6"/>
                </a:moveTo>
                <a:lnTo>
                  <a:pt x="85" y="6"/>
                </a:lnTo>
                <a:lnTo>
                  <a:pt x="84" y="6"/>
                </a:lnTo>
                <a:lnTo>
                  <a:pt x="82" y="5"/>
                </a:lnTo>
                <a:lnTo>
                  <a:pt x="82" y="4"/>
                </a:lnTo>
                <a:lnTo>
                  <a:pt x="81" y="3"/>
                </a:lnTo>
                <a:lnTo>
                  <a:pt x="82" y="2"/>
                </a:lnTo>
                <a:lnTo>
                  <a:pt x="82" y="1"/>
                </a:lnTo>
                <a:lnTo>
                  <a:pt x="84" y="0"/>
                </a:lnTo>
                <a:lnTo>
                  <a:pt x="85" y="0"/>
                </a:lnTo>
                <a:lnTo>
                  <a:pt x="87" y="0"/>
                </a:lnTo>
                <a:lnTo>
                  <a:pt x="89" y="1"/>
                </a:lnTo>
                <a:lnTo>
                  <a:pt x="89" y="2"/>
                </a:lnTo>
                <a:lnTo>
                  <a:pt x="90" y="3"/>
                </a:lnTo>
                <a:lnTo>
                  <a:pt x="89" y="4"/>
                </a:lnTo>
                <a:lnTo>
                  <a:pt x="89" y="5"/>
                </a:lnTo>
                <a:lnTo>
                  <a:pt x="87" y="6"/>
                </a:lnTo>
                <a:lnTo>
                  <a:pt x="85" y="6"/>
                </a:lnTo>
                <a:close/>
                <a:moveTo>
                  <a:pt x="70" y="6"/>
                </a:moveTo>
                <a:lnTo>
                  <a:pt x="70" y="6"/>
                </a:lnTo>
                <a:lnTo>
                  <a:pt x="69" y="6"/>
                </a:lnTo>
                <a:lnTo>
                  <a:pt x="68" y="5"/>
                </a:lnTo>
                <a:lnTo>
                  <a:pt x="66" y="4"/>
                </a:lnTo>
                <a:lnTo>
                  <a:pt x="66" y="3"/>
                </a:lnTo>
                <a:lnTo>
                  <a:pt x="66" y="2"/>
                </a:lnTo>
                <a:lnTo>
                  <a:pt x="68" y="1"/>
                </a:lnTo>
                <a:lnTo>
                  <a:pt x="69" y="0"/>
                </a:lnTo>
                <a:lnTo>
                  <a:pt x="70" y="0"/>
                </a:lnTo>
                <a:lnTo>
                  <a:pt x="71" y="0"/>
                </a:lnTo>
                <a:lnTo>
                  <a:pt x="73" y="1"/>
                </a:lnTo>
                <a:lnTo>
                  <a:pt x="74" y="2"/>
                </a:lnTo>
                <a:lnTo>
                  <a:pt x="74" y="3"/>
                </a:lnTo>
                <a:lnTo>
                  <a:pt x="74" y="4"/>
                </a:lnTo>
                <a:lnTo>
                  <a:pt x="73" y="5"/>
                </a:lnTo>
                <a:lnTo>
                  <a:pt x="71" y="6"/>
                </a:lnTo>
                <a:lnTo>
                  <a:pt x="70" y="6"/>
                </a:lnTo>
                <a:close/>
                <a:moveTo>
                  <a:pt x="54" y="6"/>
                </a:moveTo>
                <a:lnTo>
                  <a:pt x="54" y="6"/>
                </a:lnTo>
                <a:lnTo>
                  <a:pt x="53" y="6"/>
                </a:lnTo>
                <a:lnTo>
                  <a:pt x="52" y="5"/>
                </a:lnTo>
                <a:lnTo>
                  <a:pt x="52" y="4"/>
                </a:lnTo>
                <a:lnTo>
                  <a:pt x="51" y="3"/>
                </a:lnTo>
                <a:lnTo>
                  <a:pt x="52" y="2"/>
                </a:lnTo>
                <a:lnTo>
                  <a:pt x="52" y="1"/>
                </a:lnTo>
                <a:lnTo>
                  <a:pt x="53" y="0"/>
                </a:lnTo>
                <a:lnTo>
                  <a:pt x="54" y="0"/>
                </a:lnTo>
                <a:lnTo>
                  <a:pt x="57" y="0"/>
                </a:lnTo>
                <a:lnTo>
                  <a:pt x="58" y="1"/>
                </a:lnTo>
                <a:lnTo>
                  <a:pt x="58" y="2"/>
                </a:lnTo>
                <a:lnTo>
                  <a:pt x="59" y="3"/>
                </a:lnTo>
                <a:lnTo>
                  <a:pt x="58" y="4"/>
                </a:lnTo>
                <a:lnTo>
                  <a:pt x="58" y="5"/>
                </a:lnTo>
                <a:lnTo>
                  <a:pt x="57" y="6"/>
                </a:lnTo>
                <a:lnTo>
                  <a:pt x="54" y="6"/>
                </a:lnTo>
                <a:close/>
                <a:moveTo>
                  <a:pt x="40" y="6"/>
                </a:moveTo>
                <a:lnTo>
                  <a:pt x="40" y="6"/>
                </a:lnTo>
                <a:lnTo>
                  <a:pt x="38" y="6"/>
                </a:lnTo>
                <a:lnTo>
                  <a:pt x="37" y="5"/>
                </a:lnTo>
                <a:lnTo>
                  <a:pt x="36" y="4"/>
                </a:lnTo>
                <a:lnTo>
                  <a:pt x="36" y="3"/>
                </a:lnTo>
                <a:lnTo>
                  <a:pt x="36" y="2"/>
                </a:lnTo>
                <a:lnTo>
                  <a:pt x="37" y="1"/>
                </a:lnTo>
                <a:lnTo>
                  <a:pt x="38" y="0"/>
                </a:lnTo>
                <a:lnTo>
                  <a:pt x="40" y="0"/>
                </a:lnTo>
                <a:lnTo>
                  <a:pt x="41" y="0"/>
                </a:lnTo>
                <a:lnTo>
                  <a:pt x="42" y="1"/>
                </a:lnTo>
                <a:lnTo>
                  <a:pt x="43" y="2"/>
                </a:lnTo>
                <a:lnTo>
                  <a:pt x="43" y="3"/>
                </a:lnTo>
                <a:lnTo>
                  <a:pt x="43" y="4"/>
                </a:lnTo>
                <a:lnTo>
                  <a:pt x="42" y="5"/>
                </a:lnTo>
                <a:lnTo>
                  <a:pt x="41" y="6"/>
                </a:lnTo>
                <a:lnTo>
                  <a:pt x="40" y="6"/>
                </a:lnTo>
                <a:close/>
                <a:moveTo>
                  <a:pt x="24" y="6"/>
                </a:moveTo>
                <a:lnTo>
                  <a:pt x="24" y="6"/>
                </a:lnTo>
                <a:lnTo>
                  <a:pt x="22" y="6"/>
                </a:lnTo>
                <a:lnTo>
                  <a:pt x="21" y="5"/>
                </a:lnTo>
                <a:lnTo>
                  <a:pt x="21" y="4"/>
                </a:lnTo>
                <a:lnTo>
                  <a:pt x="20" y="3"/>
                </a:lnTo>
                <a:lnTo>
                  <a:pt x="21" y="2"/>
                </a:lnTo>
                <a:lnTo>
                  <a:pt x="21" y="1"/>
                </a:lnTo>
                <a:lnTo>
                  <a:pt x="22" y="0"/>
                </a:lnTo>
                <a:lnTo>
                  <a:pt x="24" y="0"/>
                </a:lnTo>
                <a:lnTo>
                  <a:pt x="26" y="0"/>
                </a:lnTo>
                <a:lnTo>
                  <a:pt x="27" y="1"/>
                </a:lnTo>
                <a:lnTo>
                  <a:pt x="27" y="2"/>
                </a:lnTo>
                <a:lnTo>
                  <a:pt x="28" y="3"/>
                </a:lnTo>
                <a:lnTo>
                  <a:pt x="27" y="4"/>
                </a:lnTo>
                <a:lnTo>
                  <a:pt x="27" y="5"/>
                </a:lnTo>
                <a:lnTo>
                  <a:pt x="26" y="6"/>
                </a:lnTo>
                <a:lnTo>
                  <a:pt x="24" y="6"/>
                </a:lnTo>
                <a:close/>
                <a:moveTo>
                  <a:pt x="9" y="6"/>
                </a:moveTo>
                <a:lnTo>
                  <a:pt x="9" y="6"/>
                </a:lnTo>
                <a:lnTo>
                  <a:pt x="8" y="6"/>
                </a:lnTo>
                <a:lnTo>
                  <a:pt x="6" y="5"/>
                </a:lnTo>
                <a:lnTo>
                  <a:pt x="5" y="4"/>
                </a:lnTo>
                <a:lnTo>
                  <a:pt x="5" y="3"/>
                </a:lnTo>
                <a:lnTo>
                  <a:pt x="5" y="2"/>
                </a:lnTo>
                <a:lnTo>
                  <a:pt x="6" y="1"/>
                </a:lnTo>
                <a:lnTo>
                  <a:pt x="8" y="0"/>
                </a:lnTo>
                <a:lnTo>
                  <a:pt x="9" y="0"/>
                </a:lnTo>
                <a:lnTo>
                  <a:pt x="10" y="0"/>
                </a:lnTo>
                <a:lnTo>
                  <a:pt x="11" y="1"/>
                </a:lnTo>
                <a:lnTo>
                  <a:pt x="13" y="2"/>
                </a:lnTo>
                <a:lnTo>
                  <a:pt x="13" y="3"/>
                </a:lnTo>
                <a:lnTo>
                  <a:pt x="13" y="4"/>
                </a:lnTo>
                <a:lnTo>
                  <a:pt x="11" y="5"/>
                </a:lnTo>
                <a:lnTo>
                  <a:pt x="10" y="6"/>
                </a:lnTo>
                <a:lnTo>
                  <a:pt x="9" y="6"/>
                </a:lnTo>
                <a:close/>
                <a:moveTo>
                  <a:pt x="9" y="13"/>
                </a:moveTo>
                <a:lnTo>
                  <a:pt x="9" y="13"/>
                </a:lnTo>
                <a:lnTo>
                  <a:pt x="8" y="14"/>
                </a:lnTo>
                <a:lnTo>
                  <a:pt x="8" y="15"/>
                </a:lnTo>
                <a:lnTo>
                  <a:pt x="6" y="16"/>
                </a:lnTo>
                <a:lnTo>
                  <a:pt x="5" y="16"/>
                </a:lnTo>
                <a:lnTo>
                  <a:pt x="3" y="16"/>
                </a:lnTo>
                <a:lnTo>
                  <a:pt x="1" y="15"/>
                </a:lnTo>
                <a:lnTo>
                  <a:pt x="1" y="14"/>
                </a:lnTo>
                <a:lnTo>
                  <a:pt x="0" y="13"/>
                </a:lnTo>
                <a:lnTo>
                  <a:pt x="1" y="12"/>
                </a:lnTo>
                <a:lnTo>
                  <a:pt x="1" y="11"/>
                </a:lnTo>
                <a:lnTo>
                  <a:pt x="3" y="10"/>
                </a:lnTo>
                <a:lnTo>
                  <a:pt x="5" y="10"/>
                </a:lnTo>
                <a:lnTo>
                  <a:pt x="6" y="10"/>
                </a:lnTo>
                <a:lnTo>
                  <a:pt x="8" y="11"/>
                </a:lnTo>
                <a:lnTo>
                  <a:pt x="8" y="12"/>
                </a:lnTo>
                <a:lnTo>
                  <a:pt x="9" y="13"/>
                </a:lnTo>
                <a:close/>
                <a:moveTo>
                  <a:pt x="9" y="26"/>
                </a:moveTo>
                <a:lnTo>
                  <a:pt x="9" y="26"/>
                </a:lnTo>
                <a:lnTo>
                  <a:pt x="8" y="27"/>
                </a:lnTo>
                <a:lnTo>
                  <a:pt x="8" y="28"/>
                </a:lnTo>
                <a:lnTo>
                  <a:pt x="6" y="28"/>
                </a:lnTo>
                <a:lnTo>
                  <a:pt x="5" y="29"/>
                </a:lnTo>
                <a:lnTo>
                  <a:pt x="3" y="28"/>
                </a:lnTo>
                <a:lnTo>
                  <a:pt x="1" y="28"/>
                </a:lnTo>
                <a:lnTo>
                  <a:pt x="1" y="27"/>
                </a:lnTo>
                <a:lnTo>
                  <a:pt x="0" y="26"/>
                </a:lnTo>
                <a:lnTo>
                  <a:pt x="1" y="24"/>
                </a:lnTo>
                <a:lnTo>
                  <a:pt x="1" y="23"/>
                </a:lnTo>
                <a:lnTo>
                  <a:pt x="3" y="23"/>
                </a:lnTo>
                <a:lnTo>
                  <a:pt x="5" y="22"/>
                </a:lnTo>
                <a:lnTo>
                  <a:pt x="6" y="23"/>
                </a:lnTo>
                <a:lnTo>
                  <a:pt x="8" y="23"/>
                </a:lnTo>
                <a:lnTo>
                  <a:pt x="8" y="24"/>
                </a:lnTo>
                <a:lnTo>
                  <a:pt x="9" y="26"/>
                </a:lnTo>
                <a:close/>
                <a:moveTo>
                  <a:pt x="9" y="38"/>
                </a:moveTo>
                <a:lnTo>
                  <a:pt x="9" y="38"/>
                </a:lnTo>
                <a:lnTo>
                  <a:pt x="8" y="39"/>
                </a:lnTo>
                <a:lnTo>
                  <a:pt x="8" y="40"/>
                </a:lnTo>
                <a:lnTo>
                  <a:pt x="6" y="41"/>
                </a:lnTo>
                <a:lnTo>
                  <a:pt x="5" y="41"/>
                </a:lnTo>
                <a:lnTo>
                  <a:pt x="3" y="41"/>
                </a:lnTo>
                <a:lnTo>
                  <a:pt x="1" y="40"/>
                </a:lnTo>
                <a:lnTo>
                  <a:pt x="1" y="39"/>
                </a:lnTo>
                <a:lnTo>
                  <a:pt x="0" y="38"/>
                </a:lnTo>
                <a:lnTo>
                  <a:pt x="1" y="37"/>
                </a:lnTo>
                <a:lnTo>
                  <a:pt x="1" y="36"/>
                </a:lnTo>
                <a:lnTo>
                  <a:pt x="3" y="35"/>
                </a:lnTo>
                <a:lnTo>
                  <a:pt x="5" y="35"/>
                </a:lnTo>
                <a:lnTo>
                  <a:pt x="6" y="35"/>
                </a:lnTo>
                <a:lnTo>
                  <a:pt x="8" y="36"/>
                </a:lnTo>
                <a:lnTo>
                  <a:pt x="8" y="37"/>
                </a:lnTo>
                <a:lnTo>
                  <a:pt x="9" y="38"/>
                </a:lnTo>
                <a:close/>
                <a:moveTo>
                  <a:pt x="9" y="52"/>
                </a:moveTo>
                <a:lnTo>
                  <a:pt x="9" y="52"/>
                </a:lnTo>
                <a:lnTo>
                  <a:pt x="8" y="53"/>
                </a:lnTo>
                <a:lnTo>
                  <a:pt x="8" y="54"/>
                </a:lnTo>
                <a:lnTo>
                  <a:pt x="6" y="54"/>
                </a:lnTo>
                <a:lnTo>
                  <a:pt x="5" y="55"/>
                </a:lnTo>
                <a:lnTo>
                  <a:pt x="3" y="54"/>
                </a:lnTo>
                <a:lnTo>
                  <a:pt x="1" y="54"/>
                </a:lnTo>
                <a:lnTo>
                  <a:pt x="1" y="53"/>
                </a:lnTo>
                <a:lnTo>
                  <a:pt x="0" y="52"/>
                </a:lnTo>
                <a:lnTo>
                  <a:pt x="1" y="50"/>
                </a:lnTo>
                <a:lnTo>
                  <a:pt x="1" y="48"/>
                </a:lnTo>
                <a:lnTo>
                  <a:pt x="3" y="48"/>
                </a:lnTo>
                <a:lnTo>
                  <a:pt x="5" y="47"/>
                </a:lnTo>
                <a:lnTo>
                  <a:pt x="6" y="48"/>
                </a:lnTo>
                <a:lnTo>
                  <a:pt x="8" y="48"/>
                </a:lnTo>
                <a:lnTo>
                  <a:pt x="8" y="50"/>
                </a:lnTo>
                <a:lnTo>
                  <a:pt x="9" y="52"/>
                </a:lnTo>
                <a:close/>
                <a:moveTo>
                  <a:pt x="9" y="64"/>
                </a:moveTo>
                <a:lnTo>
                  <a:pt x="9" y="64"/>
                </a:lnTo>
                <a:lnTo>
                  <a:pt x="8" y="65"/>
                </a:lnTo>
                <a:lnTo>
                  <a:pt x="8" y="66"/>
                </a:lnTo>
                <a:lnTo>
                  <a:pt x="6" y="67"/>
                </a:lnTo>
                <a:lnTo>
                  <a:pt x="5" y="67"/>
                </a:lnTo>
                <a:lnTo>
                  <a:pt x="3" y="67"/>
                </a:lnTo>
                <a:lnTo>
                  <a:pt x="1" y="66"/>
                </a:lnTo>
                <a:lnTo>
                  <a:pt x="1" y="65"/>
                </a:lnTo>
                <a:lnTo>
                  <a:pt x="0" y="64"/>
                </a:lnTo>
                <a:lnTo>
                  <a:pt x="1" y="63"/>
                </a:lnTo>
                <a:lnTo>
                  <a:pt x="1" y="62"/>
                </a:lnTo>
                <a:lnTo>
                  <a:pt x="3" y="61"/>
                </a:lnTo>
                <a:lnTo>
                  <a:pt x="5" y="61"/>
                </a:lnTo>
                <a:lnTo>
                  <a:pt x="6" y="61"/>
                </a:lnTo>
                <a:lnTo>
                  <a:pt x="8" y="62"/>
                </a:lnTo>
                <a:lnTo>
                  <a:pt x="8" y="63"/>
                </a:lnTo>
                <a:lnTo>
                  <a:pt x="9" y="64"/>
                </a:lnTo>
                <a:close/>
                <a:moveTo>
                  <a:pt x="9" y="77"/>
                </a:moveTo>
                <a:lnTo>
                  <a:pt x="9" y="77"/>
                </a:lnTo>
                <a:lnTo>
                  <a:pt x="8" y="78"/>
                </a:lnTo>
                <a:lnTo>
                  <a:pt x="8" y="79"/>
                </a:lnTo>
                <a:lnTo>
                  <a:pt x="6" y="79"/>
                </a:lnTo>
                <a:lnTo>
                  <a:pt x="5" y="80"/>
                </a:lnTo>
                <a:lnTo>
                  <a:pt x="3" y="79"/>
                </a:lnTo>
                <a:lnTo>
                  <a:pt x="1" y="79"/>
                </a:lnTo>
                <a:lnTo>
                  <a:pt x="1" y="78"/>
                </a:lnTo>
                <a:lnTo>
                  <a:pt x="0" y="77"/>
                </a:lnTo>
                <a:lnTo>
                  <a:pt x="1" y="75"/>
                </a:lnTo>
                <a:lnTo>
                  <a:pt x="1" y="74"/>
                </a:lnTo>
                <a:lnTo>
                  <a:pt x="3" y="74"/>
                </a:lnTo>
                <a:lnTo>
                  <a:pt x="5" y="73"/>
                </a:lnTo>
                <a:lnTo>
                  <a:pt x="6" y="74"/>
                </a:lnTo>
                <a:lnTo>
                  <a:pt x="8" y="74"/>
                </a:lnTo>
                <a:lnTo>
                  <a:pt x="8" y="75"/>
                </a:lnTo>
                <a:lnTo>
                  <a:pt x="9" y="77"/>
                </a:lnTo>
                <a:close/>
                <a:moveTo>
                  <a:pt x="9" y="89"/>
                </a:moveTo>
                <a:lnTo>
                  <a:pt x="9" y="89"/>
                </a:lnTo>
                <a:lnTo>
                  <a:pt x="8" y="91"/>
                </a:lnTo>
                <a:lnTo>
                  <a:pt x="8" y="92"/>
                </a:lnTo>
                <a:lnTo>
                  <a:pt x="6" y="93"/>
                </a:lnTo>
                <a:lnTo>
                  <a:pt x="5" y="93"/>
                </a:lnTo>
                <a:lnTo>
                  <a:pt x="3" y="93"/>
                </a:lnTo>
                <a:lnTo>
                  <a:pt x="1" y="92"/>
                </a:lnTo>
                <a:lnTo>
                  <a:pt x="1" y="91"/>
                </a:lnTo>
                <a:lnTo>
                  <a:pt x="0" y="89"/>
                </a:lnTo>
                <a:lnTo>
                  <a:pt x="1" y="88"/>
                </a:lnTo>
                <a:lnTo>
                  <a:pt x="1" y="87"/>
                </a:lnTo>
                <a:lnTo>
                  <a:pt x="3" y="86"/>
                </a:lnTo>
                <a:lnTo>
                  <a:pt x="5" y="86"/>
                </a:lnTo>
                <a:lnTo>
                  <a:pt x="6" y="86"/>
                </a:lnTo>
                <a:lnTo>
                  <a:pt x="8" y="87"/>
                </a:lnTo>
                <a:lnTo>
                  <a:pt x="8" y="88"/>
                </a:lnTo>
                <a:lnTo>
                  <a:pt x="9" y="89"/>
                </a:lnTo>
                <a:close/>
                <a:moveTo>
                  <a:pt x="9" y="103"/>
                </a:moveTo>
                <a:lnTo>
                  <a:pt x="9" y="103"/>
                </a:lnTo>
                <a:lnTo>
                  <a:pt x="8" y="104"/>
                </a:lnTo>
                <a:lnTo>
                  <a:pt x="8" y="105"/>
                </a:lnTo>
                <a:lnTo>
                  <a:pt x="6" y="105"/>
                </a:lnTo>
                <a:lnTo>
                  <a:pt x="5" y="106"/>
                </a:lnTo>
                <a:lnTo>
                  <a:pt x="3" y="105"/>
                </a:lnTo>
                <a:lnTo>
                  <a:pt x="1" y="105"/>
                </a:lnTo>
                <a:lnTo>
                  <a:pt x="1" y="104"/>
                </a:lnTo>
                <a:lnTo>
                  <a:pt x="0" y="103"/>
                </a:lnTo>
                <a:lnTo>
                  <a:pt x="1" y="101"/>
                </a:lnTo>
                <a:lnTo>
                  <a:pt x="1" y="100"/>
                </a:lnTo>
                <a:lnTo>
                  <a:pt x="3" y="100"/>
                </a:lnTo>
                <a:lnTo>
                  <a:pt x="5" y="99"/>
                </a:lnTo>
                <a:lnTo>
                  <a:pt x="6" y="100"/>
                </a:lnTo>
                <a:lnTo>
                  <a:pt x="8" y="100"/>
                </a:lnTo>
                <a:lnTo>
                  <a:pt x="8" y="101"/>
                </a:lnTo>
                <a:lnTo>
                  <a:pt x="9" y="103"/>
                </a:lnTo>
                <a:close/>
                <a:moveTo>
                  <a:pt x="9" y="115"/>
                </a:moveTo>
                <a:lnTo>
                  <a:pt x="9" y="115"/>
                </a:lnTo>
                <a:lnTo>
                  <a:pt x="8" y="116"/>
                </a:lnTo>
                <a:lnTo>
                  <a:pt x="8" y="117"/>
                </a:lnTo>
                <a:lnTo>
                  <a:pt x="6" y="118"/>
                </a:lnTo>
                <a:lnTo>
                  <a:pt x="5" y="118"/>
                </a:lnTo>
                <a:lnTo>
                  <a:pt x="3" y="118"/>
                </a:lnTo>
                <a:lnTo>
                  <a:pt x="1" y="117"/>
                </a:lnTo>
                <a:lnTo>
                  <a:pt x="1" y="116"/>
                </a:lnTo>
                <a:lnTo>
                  <a:pt x="0" y="115"/>
                </a:lnTo>
                <a:lnTo>
                  <a:pt x="1" y="114"/>
                </a:lnTo>
                <a:lnTo>
                  <a:pt x="1" y="113"/>
                </a:lnTo>
                <a:lnTo>
                  <a:pt x="3" y="112"/>
                </a:lnTo>
                <a:lnTo>
                  <a:pt x="5" y="112"/>
                </a:lnTo>
                <a:lnTo>
                  <a:pt x="6" y="112"/>
                </a:lnTo>
                <a:lnTo>
                  <a:pt x="8" y="113"/>
                </a:lnTo>
                <a:lnTo>
                  <a:pt x="8" y="114"/>
                </a:lnTo>
                <a:lnTo>
                  <a:pt x="9" y="115"/>
                </a:lnTo>
                <a:close/>
                <a:moveTo>
                  <a:pt x="9" y="128"/>
                </a:moveTo>
                <a:lnTo>
                  <a:pt x="9" y="128"/>
                </a:lnTo>
                <a:lnTo>
                  <a:pt x="8" y="129"/>
                </a:lnTo>
                <a:lnTo>
                  <a:pt x="8" y="130"/>
                </a:lnTo>
                <a:lnTo>
                  <a:pt x="6" y="130"/>
                </a:lnTo>
                <a:lnTo>
                  <a:pt x="5" y="131"/>
                </a:lnTo>
                <a:lnTo>
                  <a:pt x="3" y="130"/>
                </a:lnTo>
                <a:lnTo>
                  <a:pt x="1" y="130"/>
                </a:lnTo>
                <a:lnTo>
                  <a:pt x="1" y="129"/>
                </a:lnTo>
                <a:lnTo>
                  <a:pt x="0" y="128"/>
                </a:lnTo>
                <a:lnTo>
                  <a:pt x="1" y="126"/>
                </a:lnTo>
                <a:lnTo>
                  <a:pt x="1" y="125"/>
                </a:lnTo>
                <a:lnTo>
                  <a:pt x="3" y="125"/>
                </a:lnTo>
                <a:lnTo>
                  <a:pt x="5" y="124"/>
                </a:lnTo>
                <a:lnTo>
                  <a:pt x="6" y="125"/>
                </a:lnTo>
                <a:lnTo>
                  <a:pt x="8" y="125"/>
                </a:lnTo>
                <a:lnTo>
                  <a:pt x="8" y="126"/>
                </a:lnTo>
                <a:lnTo>
                  <a:pt x="9" y="128"/>
                </a:lnTo>
                <a:close/>
                <a:moveTo>
                  <a:pt x="9" y="141"/>
                </a:moveTo>
                <a:lnTo>
                  <a:pt x="9" y="141"/>
                </a:lnTo>
                <a:lnTo>
                  <a:pt x="8" y="142"/>
                </a:lnTo>
                <a:lnTo>
                  <a:pt x="8" y="143"/>
                </a:lnTo>
                <a:lnTo>
                  <a:pt x="6" y="144"/>
                </a:lnTo>
                <a:lnTo>
                  <a:pt x="5" y="144"/>
                </a:lnTo>
                <a:lnTo>
                  <a:pt x="3" y="144"/>
                </a:lnTo>
                <a:lnTo>
                  <a:pt x="1" y="143"/>
                </a:lnTo>
                <a:lnTo>
                  <a:pt x="1" y="142"/>
                </a:lnTo>
                <a:lnTo>
                  <a:pt x="0" y="141"/>
                </a:lnTo>
                <a:lnTo>
                  <a:pt x="1" y="140"/>
                </a:lnTo>
                <a:lnTo>
                  <a:pt x="1" y="139"/>
                </a:lnTo>
                <a:lnTo>
                  <a:pt x="3" y="138"/>
                </a:lnTo>
                <a:lnTo>
                  <a:pt x="5" y="138"/>
                </a:lnTo>
                <a:lnTo>
                  <a:pt x="6" y="138"/>
                </a:lnTo>
                <a:lnTo>
                  <a:pt x="8" y="139"/>
                </a:lnTo>
                <a:lnTo>
                  <a:pt x="8" y="140"/>
                </a:lnTo>
                <a:lnTo>
                  <a:pt x="9" y="141"/>
                </a:lnTo>
                <a:close/>
                <a:moveTo>
                  <a:pt x="9" y="154"/>
                </a:moveTo>
                <a:lnTo>
                  <a:pt x="9" y="154"/>
                </a:lnTo>
                <a:lnTo>
                  <a:pt x="8" y="155"/>
                </a:lnTo>
                <a:lnTo>
                  <a:pt x="8" y="156"/>
                </a:lnTo>
                <a:lnTo>
                  <a:pt x="6" y="156"/>
                </a:lnTo>
                <a:lnTo>
                  <a:pt x="5" y="157"/>
                </a:lnTo>
                <a:lnTo>
                  <a:pt x="3" y="156"/>
                </a:lnTo>
                <a:lnTo>
                  <a:pt x="1" y="156"/>
                </a:lnTo>
                <a:lnTo>
                  <a:pt x="1" y="155"/>
                </a:lnTo>
                <a:lnTo>
                  <a:pt x="0" y="154"/>
                </a:lnTo>
                <a:lnTo>
                  <a:pt x="1" y="152"/>
                </a:lnTo>
                <a:lnTo>
                  <a:pt x="1" y="151"/>
                </a:lnTo>
                <a:lnTo>
                  <a:pt x="3" y="151"/>
                </a:lnTo>
                <a:lnTo>
                  <a:pt x="5" y="150"/>
                </a:lnTo>
                <a:lnTo>
                  <a:pt x="6" y="151"/>
                </a:lnTo>
                <a:lnTo>
                  <a:pt x="8" y="151"/>
                </a:lnTo>
                <a:lnTo>
                  <a:pt x="8" y="152"/>
                </a:lnTo>
                <a:lnTo>
                  <a:pt x="9" y="154"/>
                </a:lnTo>
                <a:close/>
                <a:moveTo>
                  <a:pt x="9" y="166"/>
                </a:moveTo>
                <a:lnTo>
                  <a:pt x="9" y="166"/>
                </a:lnTo>
                <a:lnTo>
                  <a:pt x="8" y="167"/>
                </a:lnTo>
                <a:lnTo>
                  <a:pt x="8" y="168"/>
                </a:lnTo>
                <a:lnTo>
                  <a:pt x="6" y="169"/>
                </a:lnTo>
                <a:lnTo>
                  <a:pt x="5" y="169"/>
                </a:lnTo>
                <a:lnTo>
                  <a:pt x="3" y="169"/>
                </a:lnTo>
                <a:lnTo>
                  <a:pt x="1" y="168"/>
                </a:lnTo>
                <a:lnTo>
                  <a:pt x="1" y="167"/>
                </a:lnTo>
                <a:lnTo>
                  <a:pt x="0" y="166"/>
                </a:lnTo>
                <a:lnTo>
                  <a:pt x="1" y="165"/>
                </a:lnTo>
                <a:lnTo>
                  <a:pt x="1" y="164"/>
                </a:lnTo>
                <a:lnTo>
                  <a:pt x="3" y="163"/>
                </a:lnTo>
                <a:lnTo>
                  <a:pt x="5" y="163"/>
                </a:lnTo>
                <a:lnTo>
                  <a:pt x="6" y="163"/>
                </a:lnTo>
                <a:lnTo>
                  <a:pt x="8" y="164"/>
                </a:lnTo>
                <a:lnTo>
                  <a:pt x="8" y="165"/>
                </a:lnTo>
                <a:lnTo>
                  <a:pt x="9" y="166"/>
                </a:lnTo>
                <a:close/>
                <a:moveTo>
                  <a:pt x="9" y="180"/>
                </a:moveTo>
                <a:lnTo>
                  <a:pt x="9" y="180"/>
                </a:lnTo>
                <a:lnTo>
                  <a:pt x="8" y="181"/>
                </a:lnTo>
                <a:lnTo>
                  <a:pt x="8" y="182"/>
                </a:lnTo>
                <a:lnTo>
                  <a:pt x="6" y="182"/>
                </a:lnTo>
                <a:lnTo>
                  <a:pt x="5" y="183"/>
                </a:lnTo>
                <a:lnTo>
                  <a:pt x="3" y="182"/>
                </a:lnTo>
                <a:lnTo>
                  <a:pt x="1" y="182"/>
                </a:lnTo>
                <a:lnTo>
                  <a:pt x="1" y="181"/>
                </a:lnTo>
                <a:lnTo>
                  <a:pt x="0" y="180"/>
                </a:lnTo>
                <a:lnTo>
                  <a:pt x="1" y="178"/>
                </a:lnTo>
                <a:lnTo>
                  <a:pt x="1" y="177"/>
                </a:lnTo>
                <a:lnTo>
                  <a:pt x="3" y="177"/>
                </a:lnTo>
                <a:lnTo>
                  <a:pt x="5" y="176"/>
                </a:lnTo>
                <a:lnTo>
                  <a:pt x="6" y="177"/>
                </a:lnTo>
                <a:lnTo>
                  <a:pt x="8" y="177"/>
                </a:lnTo>
                <a:lnTo>
                  <a:pt x="8" y="178"/>
                </a:lnTo>
                <a:lnTo>
                  <a:pt x="9" y="180"/>
                </a:lnTo>
                <a:close/>
                <a:moveTo>
                  <a:pt x="9" y="192"/>
                </a:moveTo>
                <a:lnTo>
                  <a:pt x="9" y="192"/>
                </a:lnTo>
                <a:lnTo>
                  <a:pt x="8" y="193"/>
                </a:lnTo>
                <a:lnTo>
                  <a:pt x="8" y="194"/>
                </a:lnTo>
                <a:lnTo>
                  <a:pt x="6" y="195"/>
                </a:lnTo>
                <a:lnTo>
                  <a:pt x="5" y="195"/>
                </a:lnTo>
                <a:lnTo>
                  <a:pt x="3" y="195"/>
                </a:lnTo>
                <a:lnTo>
                  <a:pt x="1" y="194"/>
                </a:lnTo>
                <a:lnTo>
                  <a:pt x="1" y="193"/>
                </a:lnTo>
                <a:lnTo>
                  <a:pt x="0" y="192"/>
                </a:lnTo>
                <a:lnTo>
                  <a:pt x="1" y="191"/>
                </a:lnTo>
                <a:lnTo>
                  <a:pt x="1" y="190"/>
                </a:lnTo>
                <a:lnTo>
                  <a:pt x="3" y="189"/>
                </a:lnTo>
                <a:lnTo>
                  <a:pt x="5" y="189"/>
                </a:lnTo>
                <a:lnTo>
                  <a:pt x="6" y="189"/>
                </a:lnTo>
                <a:lnTo>
                  <a:pt x="8" y="190"/>
                </a:lnTo>
                <a:lnTo>
                  <a:pt x="8" y="191"/>
                </a:lnTo>
                <a:lnTo>
                  <a:pt x="9" y="192"/>
                </a:lnTo>
                <a:close/>
                <a:moveTo>
                  <a:pt x="9" y="205"/>
                </a:moveTo>
                <a:lnTo>
                  <a:pt x="9" y="205"/>
                </a:lnTo>
                <a:lnTo>
                  <a:pt x="8" y="206"/>
                </a:lnTo>
                <a:lnTo>
                  <a:pt x="8" y="207"/>
                </a:lnTo>
                <a:lnTo>
                  <a:pt x="6" y="208"/>
                </a:lnTo>
                <a:lnTo>
                  <a:pt x="5" y="208"/>
                </a:lnTo>
                <a:lnTo>
                  <a:pt x="3" y="208"/>
                </a:lnTo>
                <a:lnTo>
                  <a:pt x="1" y="207"/>
                </a:lnTo>
                <a:lnTo>
                  <a:pt x="1" y="206"/>
                </a:lnTo>
                <a:lnTo>
                  <a:pt x="0" y="205"/>
                </a:lnTo>
                <a:lnTo>
                  <a:pt x="1" y="203"/>
                </a:lnTo>
                <a:lnTo>
                  <a:pt x="1" y="202"/>
                </a:lnTo>
                <a:lnTo>
                  <a:pt x="3" y="202"/>
                </a:lnTo>
                <a:lnTo>
                  <a:pt x="5" y="202"/>
                </a:lnTo>
                <a:lnTo>
                  <a:pt x="6" y="202"/>
                </a:lnTo>
                <a:lnTo>
                  <a:pt x="8" y="202"/>
                </a:lnTo>
                <a:lnTo>
                  <a:pt x="8" y="203"/>
                </a:lnTo>
                <a:lnTo>
                  <a:pt x="9" y="205"/>
                </a:lnTo>
                <a:close/>
                <a:moveTo>
                  <a:pt x="9" y="218"/>
                </a:moveTo>
                <a:lnTo>
                  <a:pt x="9" y="218"/>
                </a:lnTo>
                <a:lnTo>
                  <a:pt x="8" y="219"/>
                </a:lnTo>
                <a:lnTo>
                  <a:pt x="8" y="220"/>
                </a:lnTo>
                <a:lnTo>
                  <a:pt x="6" y="221"/>
                </a:lnTo>
                <a:lnTo>
                  <a:pt x="5" y="221"/>
                </a:lnTo>
                <a:lnTo>
                  <a:pt x="3" y="221"/>
                </a:lnTo>
                <a:lnTo>
                  <a:pt x="1" y="220"/>
                </a:lnTo>
                <a:lnTo>
                  <a:pt x="1" y="219"/>
                </a:lnTo>
                <a:lnTo>
                  <a:pt x="0" y="218"/>
                </a:lnTo>
                <a:lnTo>
                  <a:pt x="1" y="217"/>
                </a:lnTo>
                <a:lnTo>
                  <a:pt x="1" y="216"/>
                </a:lnTo>
                <a:lnTo>
                  <a:pt x="3" y="214"/>
                </a:lnTo>
                <a:lnTo>
                  <a:pt x="5" y="214"/>
                </a:lnTo>
                <a:lnTo>
                  <a:pt x="6" y="214"/>
                </a:lnTo>
                <a:lnTo>
                  <a:pt x="8" y="216"/>
                </a:lnTo>
                <a:lnTo>
                  <a:pt x="8" y="217"/>
                </a:lnTo>
                <a:lnTo>
                  <a:pt x="9" y="218"/>
                </a:lnTo>
                <a:close/>
                <a:moveTo>
                  <a:pt x="9" y="231"/>
                </a:moveTo>
                <a:lnTo>
                  <a:pt x="9" y="231"/>
                </a:lnTo>
                <a:lnTo>
                  <a:pt x="8" y="232"/>
                </a:lnTo>
                <a:lnTo>
                  <a:pt x="8" y="233"/>
                </a:lnTo>
                <a:lnTo>
                  <a:pt x="6" y="234"/>
                </a:lnTo>
                <a:lnTo>
                  <a:pt x="5" y="234"/>
                </a:lnTo>
                <a:lnTo>
                  <a:pt x="3" y="234"/>
                </a:lnTo>
                <a:lnTo>
                  <a:pt x="1" y="233"/>
                </a:lnTo>
                <a:lnTo>
                  <a:pt x="1" y="232"/>
                </a:lnTo>
                <a:lnTo>
                  <a:pt x="0" y="231"/>
                </a:lnTo>
                <a:lnTo>
                  <a:pt x="1" y="229"/>
                </a:lnTo>
                <a:lnTo>
                  <a:pt x="1" y="228"/>
                </a:lnTo>
                <a:lnTo>
                  <a:pt x="3" y="228"/>
                </a:lnTo>
                <a:lnTo>
                  <a:pt x="5" y="228"/>
                </a:lnTo>
                <a:lnTo>
                  <a:pt x="6" y="228"/>
                </a:lnTo>
                <a:lnTo>
                  <a:pt x="8" y="228"/>
                </a:lnTo>
                <a:lnTo>
                  <a:pt x="8" y="229"/>
                </a:lnTo>
                <a:lnTo>
                  <a:pt x="9" y="231"/>
                </a:lnTo>
                <a:close/>
                <a:moveTo>
                  <a:pt x="9" y="243"/>
                </a:moveTo>
                <a:lnTo>
                  <a:pt x="9" y="243"/>
                </a:lnTo>
                <a:lnTo>
                  <a:pt x="8" y="244"/>
                </a:lnTo>
                <a:lnTo>
                  <a:pt x="8" y="245"/>
                </a:lnTo>
                <a:lnTo>
                  <a:pt x="6" y="246"/>
                </a:lnTo>
                <a:lnTo>
                  <a:pt x="5" y="246"/>
                </a:lnTo>
                <a:lnTo>
                  <a:pt x="3" y="246"/>
                </a:lnTo>
                <a:lnTo>
                  <a:pt x="1" y="245"/>
                </a:lnTo>
                <a:lnTo>
                  <a:pt x="1" y="244"/>
                </a:lnTo>
                <a:lnTo>
                  <a:pt x="0" y="243"/>
                </a:lnTo>
                <a:lnTo>
                  <a:pt x="1" y="242"/>
                </a:lnTo>
                <a:lnTo>
                  <a:pt x="1" y="241"/>
                </a:lnTo>
                <a:lnTo>
                  <a:pt x="3" y="240"/>
                </a:lnTo>
                <a:lnTo>
                  <a:pt x="5" y="240"/>
                </a:lnTo>
                <a:lnTo>
                  <a:pt x="6" y="240"/>
                </a:lnTo>
                <a:lnTo>
                  <a:pt x="8" y="241"/>
                </a:lnTo>
                <a:lnTo>
                  <a:pt x="8" y="242"/>
                </a:lnTo>
                <a:lnTo>
                  <a:pt x="9" y="243"/>
                </a:lnTo>
                <a:close/>
                <a:moveTo>
                  <a:pt x="9" y="257"/>
                </a:moveTo>
                <a:lnTo>
                  <a:pt x="9" y="257"/>
                </a:lnTo>
                <a:lnTo>
                  <a:pt x="8" y="258"/>
                </a:lnTo>
                <a:lnTo>
                  <a:pt x="8" y="259"/>
                </a:lnTo>
                <a:lnTo>
                  <a:pt x="6" y="260"/>
                </a:lnTo>
                <a:lnTo>
                  <a:pt x="5" y="260"/>
                </a:lnTo>
                <a:lnTo>
                  <a:pt x="3" y="260"/>
                </a:lnTo>
                <a:lnTo>
                  <a:pt x="1" y="259"/>
                </a:lnTo>
                <a:lnTo>
                  <a:pt x="1" y="258"/>
                </a:lnTo>
                <a:lnTo>
                  <a:pt x="0" y="257"/>
                </a:lnTo>
                <a:lnTo>
                  <a:pt x="1" y="254"/>
                </a:lnTo>
                <a:lnTo>
                  <a:pt x="1" y="253"/>
                </a:lnTo>
                <a:lnTo>
                  <a:pt x="3" y="253"/>
                </a:lnTo>
                <a:lnTo>
                  <a:pt x="5" y="253"/>
                </a:lnTo>
                <a:lnTo>
                  <a:pt x="6" y="253"/>
                </a:lnTo>
                <a:lnTo>
                  <a:pt x="8" y="253"/>
                </a:lnTo>
                <a:lnTo>
                  <a:pt x="8" y="254"/>
                </a:lnTo>
                <a:lnTo>
                  <a:pt x="9" y="257"/>
                </a:lnTo>
                <a:close/>
                <a:moveTo>
                  <a:pt x="9" y="269"/>
                </a:moveTo>
                <a:lnTo>
                  <a:pt x="9" y="269"/>
                </a:lnTo>
                <a:lnTo>
                  <a:pt x="8" y="270"/>
                </a:lnTo>
                <a:lnTo>
                  <a:pt x="8" y="271"/>
                </a:lnTo>
                <a:lnTo>
                  <a:pt x="6" y="272"/>
                </a:lnTo>
                <a:lnTo>
                  <a:pt x="5" y="272"/>
                </a:lnTo>
                <a:lnTo>
                  <a:pt x="3" y="272"/>
                </a:lnTo>
                <a:lnTo>
                  <a:pt x="1" y="271"/>
                </a:lnTo>
                <a:lnTo>
                  <a:pt x="1" y="270"/>
                </a:lnTo>
                <a:lnTo>
                  <a:pt x="0" y="269"/>
                </a:lnTo>
                <a:lnTo>
                  <a:pt x="1" y="268"/>
                </a:lnTo>
                <a:lnTo>
                  <a:pt x="1" y="267"/>
                </a:lnTo>
                <a:lnTo>
                  <a:pt x="3" y="266"/>
                </a:lnTo>
                <a:lnTo>
                  <a:pt x="5" y="266"/>
                </a:lnTo>
                <a:lnTo>
                  <a:pt x="6" y="266"/>
                </a:lnTo>
                <a:lnTo>
                  <a:pt x="8" y="267"/>
                </a:lnTo>
                <a:lnTo>
                  <a:pt x="8" y="268"/>
                </a:lnTo>
                <a:lnTo>
                  <a:pt x="9" y="269"/>
                </a:lnTo>
                <a:close/>
                <a:moveTo>
                  <a:pt x="9" y="282"/>
                </a:moveTo>
                <a:lnTo>
                  <a:pt x="9" y="282"/>
                </a:lnTo>
                <a:lnTo>
                  <a:pt x="8" y="283"/>
                </a:lnTo>
                <a:lnTo>
                  <a:pt x="8" y="284"/>
                </a:lnTo>
                <a:lnTo>
                  <a:pt x="6" y="285"/>
                </a:lnTo>
                <a:lnTo>
                  <a:pt x="5" y="285"/>
                </a:lnTo>
                <a:lnTo>
                  <a:pt x="3" y="285"/>
                </a:lnTo>
                <a:lnTo>
                  <a:pt x="1" y="284"/>
                </a:lnTo>
                <a:lnTo>
                  <a:pt x="1" y="283"/>
                </a:lnTo>
                <a:lnTo>
                  <a:pt x="0" y="282"/>
                </a:lnTo>
                <a:lnTo>
                  <a:pt x="1" y="280"/>
                </a:lnTo>
                <a:lnTo>
                  <a:pt x="1" y="279"/>
                </a:lnTo>
                <a:lnTo>
                  <a:pt x="3" y="279"/>
                </a:lnTo>
                <a:lnTo>
                  <a:pt x="5" y="279"/>
                </a:lnTo>
                <a:lnTo>
                  <a:pt x="6" y="279"/>
                </a:lnTo>
                <a:lnTo>
                  <a:pt x="8" y="279"/>
                </a:lnTo>
                <a:lnTo>
                  <a:pt x="8" y="280"/>
                </a:lnTo>
                <a:lnTo>
                  <a:pt x="9" y="282"/>
                </a:lnTo>
                <a:close/>
                <a:moveTo>
                  <a:pt x="9" y="294"/>
                </a:moveTo>
                <a:lnTo>
                  <a:pt x="9" y="294"/>
                </a:lnTo>
                <a:lnTo>
                  <a:pt x="8" y="295"/>
                </a:lnTo>
                <a:lnTo>
                  <a:pt x="8" y="296"/>
                </a:lnTo>
                <a:lnTo>
                  <a:pt x="6" y="297"/>
                </a:lnTo>
                <a:lnTo>
                  <a:pt x="5" y="297"/>
                </a:lnTo>
                <a:lnTo>
                  <a:pt x="3" y="297"/>
                </a:lnTo>
                <a:lnTo>
                  <a:pt x="1" y="296"/>
                </a:lnTo>
                <a:lnTo>
                  <a:pt x="1" y="295"/>
                </a:lnTo>
                <a:lnTo>
                  <a:pt x="0" y="294"/>
                </a:lnTo>
                <a:lnTo>
                  <a:pt x="1" y="293"/>
                </a:lnTo>
                <a:lnTo>
                  <a:pt x="1" y="292"/>
                </a:lnTo>
                <a:lnTo>
                  <a:pt x="3" y="291"/>
                </a:lnTo>
                <a:lnTo>
                  <a:pt x="5" y="291"/>
                </a:lnTo>
                <a:lnTo>
                  <a:pt x="6" y="291"/>
                </a:lnTo>
                <a:lnTo>
                  <a:pt x="8" y="292"/>
                </a:lnTo>
                <a:lnTo>
                  <a:pt x="8" y="293"/>
                </a:lnTo>
                <a:lnTo>
                  <a:pt x="9" y="294"/>
                </a:lnTo>
                <a:close/>
                <a:moveTo>
                  <a:pt x="9" y="308"/>
                </a:moveTo>
                <a:lnTo>
                  <a:pt x="9" y="308"/>
                </a:lnTo>
                <a:lnTo>
                  <a:pt x="8" y="309"/>
                </a:lnTo>
                <a:lnTo>
                  <a:pt x="8" y="310"/>
                </a:lnTo>
                <a:lnTo>
                  <a:pt x="6" y="311"/>
                </a:lnTo>
                <a:lnTo>
                  <a:pt x="5" y="311"/>
                </a:lnTo>
                <a:lnTo>
                  <a:pt x="3" y="311"/>
                </a:lnTo>
                <a:lnTo>
                  <a:pt x="1" y="310"/>
                </a:lnTo>
                <a:lnTo>
                  <a:pt x="1" y="309"/>
                </a:lnTo>
                <a:lnTo>
                  <a:pt x="0" y="308"/>
                </a:lnTo>
                <a:lnTo>
                  <a:pt x="1" y="306"/>
                </a:lnTo>
                <a:lnTo>
                  <a:pt x="1" y="305"/>
                </a:lnTo>
                <a:lnTo>
                  <a:pt x="3" y="305"/>
                </a:lnTo>
                <a:lnTo>
                  <a:pt x="5" y="305"/>
                </a:lnTo>
                <a:lnTo>
                  <a:pt x="6" y="305"/>
                </a:lnTo>
                <a:lnTo>
                  <a:pt x="8" y="305"/>
                </a:lnTo>
                <a:lnTo>
                  <a:pt x="8" y="306"/>
                </a:lnTo>
                <a:lnTo>
                  <a:pt x="9" y="308"/>
                </a:lnTo>
                <a:close/>
                <a:moveTo>
                  <a:pt x="9" y="320"/>
                </a:moveTo>
                <a:lnTo>
                  <a:pt x="9" y="320"/>
                </a:lnTo>
                <a:lnTo>
                  <a:pt x="8" y="321"/>
                </a:lnTo>
                <a:lnTo>
                  <a:pt x="8" y="322"/>
                </a:lnTo>
                <a:lnTo>
                  <a:pt x="6" y="323"/>
                </a:lnTo>
                <a:lnTo>
                  <a:pt x="5" y="323"/>
                </a:lnTo>
                <a:lnTo>
                  <a:pt x="3" y="323"/>
                </a:lnTo>
                <a:lnTo>
                  <a:pt x="1" y="322"/>
                </a:lnTo>
                <a:lnTo>
                  <a:pt x="1" y="321"/>
                </a:lnTo>
                <a:lnTo>
                  <a:pt x="0" y="320"/>
                </a:lnTo>
                <a:lnTo>
                  <a:pt x="1" y="319"/>
                </a:lnTo>
                <a:lnTo>
                  <a:pt x="1" y="318"/>
                </a:lnTo>
                <a:lnTo>
                  <a:pt x="3" y="317"/>
                </a:lnTo>
                <a:lnTo>
                  <a:pt x="5" y="317"/>
                </a:lnTo>
                <a:lnTo>
                  <a:pt x="6" y="317"/>
                </a:lnTo>
                <a:lnTo>
                  <a:pt x="8" y="318"/>
                </a:lnTo>
                <a:lnTo>
                  <a:pt x="8" y="319"/>
                </a:lnTo>
                <a:lnTo>
                  <a:pt x="9" y="320"/>
                </a:lnTo>
                <a:close/>
                <a:moveTo>
                  <a:pt x="9" y="333"/>
                </a:moveTo>
                <a:lnTo>
                  <a:pt x="9" y="333"/>
                </a:lnTo>
                <a:lnTo>
                  <a:pt x="8" y="334"/>
                </a:lnTo>
                <a:lnTo>
                  <a:pt x="8" y="335"/>
                </a:lnTo>
                <a:lnTo>
                  <a:pt x="6" y="336"/>
                </a:lnTo>
                <a:lnTo>
                  <a:pt x="5" y="336"/>
                </a:lnTo>
                <a:lnTo>
                  <a:pt x="3" y="336"/>
                </a:lnTo>
                <a:lnTo>
                  <a:pt x="1" y="335"/>
                </a:lnTo>
                <a:lnTo>
                  <a:pt x="1" y="334"/>
                </a:lnTo>
                <a:lnTo>
                  <a:pt x="0" y="333"/>
                </a:lnTo>
                <a:lnTo>
                  <a:pt x="1" y="331"/>
                </a:lnTo>
                <a:lnTo>
                  <a:pt x="1" y="330"/>
                </a:lnTo>
                <a:lnTo>
                  <a:pt x="3" y="330"/>
                </a:lnTo>
                <a:lnTo>
                  <a:pt x="5" y="330"/>
                </a:lnTo>
                <a:lnTo>
                  <a:pt x="6" y="330"/>
                </a:lnTo>
                <a:lnTo>
                  <a:pt x="8" y="330"/>
                </a:lnTo>
                <a:lnTo>
                  <a:pt x="8" y="331"/>
                </a:lnTo>
                <a:lnTo>
                  <a:pt x="9" y="333"/>
                </a:lnTo>
                <a:close/>
                <a:moveTo>
                  <a:pt x="9" y="346"/>
                </a:moveTo>
                <a:lnTo>
                  <a:pt x="9" y="346"/>
                </a:lnTo>
                <a:lnTo>
                  <a:pt x="8" y="347"/>
                </a:lnTo>
                <a:lnTo>
                  <a:pt x="8" y="348"/>
                </a:lnTo>
                <a:lnTo>
                  <a:pt x="6" y="349"/>
                </a:lnTo>
                <a:lnTo>
                  <a:pt x="5" y="349"/>
                </a:lnTo>
                <a:lnTo>
                  <a:pt x="3" y="349"/>
                </a:lnTo>
                <a:lnTo>
                  <a:pt x="1" y="348"/>
                </a:lnTo>
                <a:lnTo>
                  <a:pt x="1" y="347"/>
                </a:lnTo>
                <a:lnTo>
                  <a:pt x="0" y="346"/>
                </a:lnTo>
                <a:lnTo>
                  <a:pt x="1" y="345"/>
                </a:lnTo>
                <a:lnTo>
                  <a:pt x="1" y="344"/>
                </a:lnTo>
                <a:lnTo>
                  <a:pt x="3" y="343"/>
                </a:lnTo>
                <a:lnTo>
                  <a:pt x="5" y="343"/>
                </a:lnTo>
                <a:lnTo>
                  <a:pt x="6" y="343"/>
                </a:lnTo>
                <a:lnTo>
                  <a:pt x="8" y="344"/>
                </a:lnTo>
                <a:lnTo>
                  <a:pt x="8" y="345"/>
                </a:lnTo>
                <a:lnTo>
                  <a:pt x="9" y="346"/>
                </a:lnTo>
                <a:close/>
                <a:moveTo>
                  <a:pt x="9" y="359"/>
                </a:moveTo>
                <a:lnTo>
                  <a:pt x="9" y="359"/>
                </a:lnTo>
                <a:lnTo>
                  <a:pt x="8" y="360"/>
                </a:lnTo>
                <a:lnTo>
                  <a:pt x="8" y="361"/>
                </a:lnTo>
                <a:lnTo>
                  <a:pt x="6" y="362"/>
                </a:lnTo>
                <a:lnTo>
                  <a:pt x="5" y="362"/>
                </a:lnTo>
                <a:lnTo>
                  <a:pt x="3" y="362"/>
                </a:lnTo>
                <a:lnTo>
                  <a:pt x="1" y="361"/>
                </a:lnTo>
                <a:lnTo>
                  <a:pt x="1" y="360"/>
                </a:lnTo>
                <a:lnTo>
                  <a:pt x="0" y="359"/>
                </a:lnTo>
                <a:lnTo>
                  <a:pt x="1" y="357"/>
                </a:lnTo>
                <a:lnTo>
                  <a:pt x="1" y="356"/>
                </a:lnTo>
                <a:lnTo>
                  <a:pt x="3" y="356"/>
                </a:lnTo>
                <a:lnTo>
                  <a:pt x="5" y="356"/>
                </a:lnTo>
                <a:lnTo>
                  <a:pt x="6" y="356"/>
                </a:lnTo>
                <a:lnTo>
                  <a:pt x="8" y="356"/>
                </a:lnTo>
                <a:lnTo>
                  <a:pt x="8" y="357"/>
                </a:lnTo>
                <a:lnTo>
                  <a:pt x="9" y="359"/>
                </a:lnTo>
                <a:close/>
                <a:moveTo>
                  <a:pt x="9" y="371"/>
                </a:moveTo>
                <a:lnTo>
                  <a:pt x="9" y="371"/>
                </a:lnTo>
                <a:lnTo>
                  <a:pt x="8" y="372"/>
                </a:lnTo>
                <a:lnTo>
                  <a:pt x="8" y="373"/>
                </a:lnTo>
                <a:lnTo>
                  <a:pt x="6" y="374"/>
                </a:lnTo>
                <a:lnTo>
                  <a:pt x="5" y="374"/>
                </a:lnTo>
                <a:lnTo>
                  <a:pt x="3" y="374"/>
                </a:lnTo>
                <a:lnTo>
                  <a:pt x="1" y="373"/>
                </a:lnTo>
                <a:lnTo>
                  <a:pt x="1" y="372"/>
                </a:lnTo>
                <a:lnTo>
                  <a:pt x="0" y="371"/>
                </a:lnTo>
                <a:lnTo>
                  <a:pt x="1" y="370"/>
                </a:lnTo>
                <a:lnTo>
                  <a:pt x="1" y="369"/>
                </a:lnTo>
                <a:lnTo>
                  <a:pt x="3" y="368"/>
                </a:lnTo>
                <a:lnTo>
                  <a:pt x="5" y="368"/>
                </a:lnTo>
                <a:lnTo>
                  <a:pt x="6" y="368"/>
                </a:lnTo>
                <a:lnTo>
                  <a:pt x="8" y="369"/>
                </a:lnTo>
                <a:lnTo>
                  <a:pt x="8" y="370"/>
                </a:lnTo>
                <a:lnTo>
                  <a:pt x="9" y="371"/>
                </a:lnTo>
                <a:close/>
                <a:moveTo>
                  <a:pt x="9" y="385"/>
                </a:moveTo>
                <a:lnTo>
                  <a:pt x="9" y="385"/>
                </a:lnTo>
                <a:lnTo>
                  <a:pt x="8" y="386"/>
                </a:lnTo>
                <a:lnTo>
                  <a:pt x="8" y="387"/>
                </a:lnTo>
                <a:lnTo>
                  <a:pt x="6" y="388"/>
                </a:lnTo>
                <a:lnTo>
                  <a:pt x="5" y="388"/>
                </a:lnTo>
                <a:lnTo>
                  <a:pt x="3" y="388"/>
                </a:lnTo>
                <a:lnTo>
                  <a:pt x="1" y="387"/>
                </a:lnTo>
                <a:lnTo>
                  <a:pt x="1" y="386"/>
                </a:lnTo>
                <a:lnTo>
                  <a:pt x="0" y="385"/>
                </a:lnTo>
                <a:lnTo>
                  <a:pt x="1" y="383"/>
                </a:lnTo>
                <a:lnTo>
                  <a:pt x="1" y="382"/>
                </a:lnTo>
                <a:lnTo>
                  <a:pt x="3" y="382"/>
                </a:lnTo>
                <a:lnTo>
                  <a:pt x="5" y="382"/>
                </a:lnTo>
                <a:lnTo>
                  <a:pt x="6" y="382"/>
                </a:lnTo>
                <a:lnTo>
                  <a:pt x="8" y="382"/>
                </a:lnTo>
                <a:lnTo>
                  <a:pt x="8" y="383"/>
                </a:lnTo>
                <a:lnTo>
                  <a:pt x="9" y="385"/>
                </a:lnTo>
                <a:close/>
                <a:moveTo>
                  <a:pt x="9" y="397"/>
                </a:moveTo>
                <a:lnTo>
                  <a:pt x="9" y="397"/>
                </a:lnTo>
                <a:lnTo>
                  <a:pt x="8" y="398"/>
                </a:lnTo>
                <a:lnTo>
                  <a:pt x="8" y="399"/>
                </a:lnTo>
                <a:lnTo>
                  <a:pt x="6" y="400"/>
                </a:lnTo>
                <a:lnTo>
                  <a:pt x="5" y="400"/>
                </a:lnTo>
                <a:lnTo>
                  <a:pt x="3" y="400"/>
                </a:lnTo>
                <a:lnTo>
                  <a:pt x="1" y="399"/>
                </a:lnTo>
                <a:lnTo>
                  <a:pt x="1" y="398"/>
                </a:lnTo>
                <a:lnTo>
                  <a:pt x="0" y="397"/>
                </a:lnTo>
                <a:lnTo>
                  <a:pt x="1" y="396"/>
                </a:lnTo>
                <a:lnTo>
                  <a:pt x="1" y="395"/>
                </a:lnTo>
                <a:lnTo>
                  <a:pt x="3" y="394"/>
                </a:lnTo>
                <a:lnTo>
                  <a:pt x="5" y="394"/>
                </a:lnTo>
                <a:lnTo>
                  <a:pt x="6" y="394"/>
                </a:lnTo>
                <a:lnTo>
                  <a:pt x="8" y="395"/>
                </a:lnTo>
                <a:lnTo>
                  <a:pt x="8" y="396"/>
                </a:lnTo>
                <a:lnTo>
                  <a:pt x="9" y="397"/>
                </a:lnTo>
                <a:close/>
                <a:moveTo>
                  <a:pt x="9" y="410"/>
                </a:moveTo>
                <a:lnTo>
                  <a:pt x="9" y="410"/>
                </a:lnTo>
                <a:lnTo>
                  <a:pt x="8" y="411"/>
                </a:lnTo>
                <a:lnTo>
                  <a:pt x="8" y="412"/>
                </a:lnTo>
                <a:lnTo>
                  <a:pt x="6" y="413"/>
                </a:lnTo>
                <a:lnTo>
                  <a:pt x="5" y="413"/>
                </a:lnTo>
                <a:lnTo>
                  <a:pt x="3" y="413"/>
                </a:lnTo>
                <a:lnTo>
                  <a:pt x="1" y="412"/>
                </a:lnTo>
                <a:lnTo>
                  <a:pt x="1" y="411"/>
                </a:lnTo>
                <a:lnTo>
                  <a:pt x="0" y="410"/>
                </a:lnTo>
                <a:lnTo>
                  <a:pt x="1" y="408"/>
                </a:lnTo>
                <a:lnTo>
                  <a:pt x="1" y="407"/>
                </a:lnTo>
                <a:lnTo>
                  <a:pt x="3" y="407"/>
                </a:lnTo>
                <a:lnTo>
                  <a:pt x="5" y="407"/>
                </a:lnTo>
                <a:lnTo>
                  <a:pt x="6" y="407"/>
                </a:lnTo>
                <a:lnTo>
                  <a:pt x="8" y="407"/>
                </a:lnTo>
                <a:lnTo>
                  <a:pt x="8" y="408"/>
                </a:lnTo>
                <a:lnTo>
                  <a:pt x="9" y="410"/>
                </a:lnTo>
                <a:close/>
                <a:moveTo>
                  <a:pt x="9" y="423"/>
                </a:moveTo>
                <a:lnTo>
                  <a:pt x="9" y="423"/>
                </a:lnTo>
                <a:lnTo>
                  <a:pt x="8" y="424"/>
                </a:lnTo>
                <a:lnTo>
                  <a:pt x="8" y="425"/>
                </a:lnTo>
                <a:lnTo>
                  <a:pt x="6" y="426"/>
                </a:lnTo>
                <a:lnTo>
                  <a:pt x="5" y="426"/>
                </a:lnTo>
                <a:lnTo>
                  <a:pt x="3" y="426"/>
                </a:lnTo>
                <a:lnTo>
                  <a:pt x="1" y="425"/>
                </a:lnTo>
                <a:lnTo>
                  <a:pt x="1" y="424"/>
                </a:lnTo>
                <a:lnTo>
                  <a:pt x="0" y="423"/>
                </a:lnTo>
                <a:lnTo>
                  <a:pt x="1" y="421"/>
                </a:lnTo>
                <a:lnTo>
                  <a:pt x="1" y="420"/>
                </a:lnTo>
                <a:lnTo>
                  <a:pt x="3" y="419"/>
                </a:lnTo>
                <a:lnTo>
                  <a:pt x="5" y="419"/>
                </a:lnTo>
                <a:lnTo>
                  <a:pt x="6" y="419"/>
                </a:lnTo>
                <a:lnTo>
                  <a:pt x="8" y="420"/>
                </a:lnTo>
                <a:lnTo>
                  <a:pt x="8" y="421"/>
                </a:lnTo>
                <a:lnTo>
                  <a:pt x="9" y="423"/>
                </a:lnTo>
                <a:close/>
                <a:moveTo>
                  <a:pt x="6" y="431"/>
                </a:moveTo>
                <a:lnTo>
                  <a:pt x="6" y="431"/>
                </a:lnTo>
                <a:lnTo>
                  <a:pt x="8" y="431"/>
                </a:lnTo>
                <a:lnTo>
                  <a:pt x="9" y="432"/>
                </a:lnTo>
                <a:lnTo>
                  <a:pt x="10" y="433"/>
                </a:lnTo>
                <a:lnTo>
                  <a:pt x="10" y="434"/>
                </a:lnTo>
                <a:lnTo>
                  <a:pt x="10" y="435"/>
                </a:lnTo>
                <a:lnTo>
                  <a:pt x="9" y="436"/>
                </a:lnTo>
                <a:lnTo>
                  <a:pt x="8" y="437"/>
                </a:lnTo>
                <a:lnTo>
                  <a:pt x="6" y="437"/>
                </a:lnTo>
                <a:lnTo>
                  <a:pt x="5" y="437"/>
                </a:lnTo>
                <a:lnTo>
                  <a:pt x="4" y="436"/>
                </a:lnTo>
                <a:lnTo>
                  <a:pt x="3" y="435"/>
                </a:lnTo>
                <a:lnTo>
                  <a:pt x="3" y="434"/>
                </a:lnTo>
                <a:lnTo>
                  <a:pt x="3" y="433"/>
                </a:lnTo>
                <a:lnTo>
                  <a:pt x="4" y="432"/>
                </a:lnTo>
                <a:lnTo>
                  <a:pt x="5" y="431"/>
                </a:lnTo>
                <a:lnTo>
                  <a:pt x="6" y="431"/>
                </a:lnTo>
                <a:close/>
                <a:moveTo>
                  <a:pt x="22" y="431"/>
                </a:moveTo>
                <a:lnTo>
                  <a:pt x="22" y="431"/>
                </a:lnTo>
                <a:lnTo>
                  <a:pt x="24" y="431"/>
                </a:lnTo>
                <a:lnTo>
                  <a:pt x="25" y="432"/>
                </a:lnTo>
                <a:lnTo>
                  <a:pt x="26" y="433"/>
                </a:lnTo>
                <a:lnTo>
                  <a:pt x="26" y="434"/>
                </a:lnTo>
                <a:lnTo>
                  <a:pt x="26" y="435"/>
                </a:lnTo>
                <a:lnTo>
                  <a:pt x="25" y="436"/>
                </a:lnTo>
                <a:lnTo>
                  <a:pt x="24" y="437"/>
                </a:lnTo>
                <a:lnTo>
                  <a:pt x="22" y="437"/>
                </a:lnTo>
                <a:lnTo>
                  <a:pt x="21" y="437"/>
                </a:lnTo>
                <a:lnTo>
                  <a:pt x="20" y="436"/>
                </a:lnTo>
                <a:lnTo>
                  <a:pt x="19" y="435"/>
                </a:lnTo>
                <a:lnTo>
                  <a:pt x="19" y="434"/>
                </a:lnTo>
                <a:lnTo>
                  <a:pt x="19" y="433"/>
                </a:lnTo>
                <a:lnTo>
                  <a:pt x="20" y="432"/>
                </a:lnTo>
                <a:lnTo>
                  <a:pt x="21" y="431"/>
                </a:lnTo>
                <a:lnTo>
                  <a:pt x="22" y="431"/>
                </a:lnTo>
                <a:close/>
                <a:moveTo>
                  <a:pt x="37" y="431"/>
                </a:moveTo>
                <a:lnTo>
                  <a:pt x="37" y="431"/>
                </a:lnTo>
                <a:lnTo>
                  <a:pt x="38" y="431"/>
                </a:lnTo>
                <a:lnTo>
                  <a:pt x="40" y="432"/>
                </a:lnTo>
                <a:lnTo>
                  <a:pt x="41" y="433"/>
                </a:lnTo>
                <a:lnTo>
                  <a:pt x="41" y="434"/>
                </a:lnTo>
                <a:lnTo>
                  <a:pt x="41" y="435"/>
                </a:lnTo>
                <a:lnTo>
                  <a:pt x="40" y="436"/>
                </a:lnTo>
                <a:lnTo>
                  <a:pt x="38" y="437"/>
                </a:lnTo>
                <a:lnTo>
                  <a:pt x="37" y="437"/>
                </a:lnTo>
                <a:lnTo>
                  <a:pt x="36" y="437"/>
                </a:lnTo>
                <a:lnTo>
                  <a:pt x="35" y="436"/>
                </a:lnTo>
                <a:lnTo>
                  <a:pt x="33" y="435"/>
                </a:lnTo>
                <a:lnTo>
                  <a:pt x="33" y="434"/>
                </a:lnTo>
                <a:lnTo>
                  <a:pt x="33" y="433"/>
                </a:lnTo>
                <a:lnTo>
                  <a:pt x="35" y="432"/>
                </a:lnTo>
                <a:lnTo>
                  <a:pt x="36" y="431"/>
                </a:lnTo>
                <a:lnTo>
                  <a:pt x="37" y="431"/>
                </a:lnTo>
                <a:close/>
                <a:moveTo>
                  <a:pt x="53" y="431"/>
                </a:moveTo>
                <a:lnTo>
                  <a:pt x="53" y="431"/>
                </a:lnTo>
                <a:lnTo>
                  <a:pt x="54" y="431"/>
                </a:lnTo>
                <a:lnTo>
                  <a:pt x="55" y="432"/>
                </a:lnTo>
                <a:lnTo>
                  <a:pt x="57" y="433"/>
                </a:lnTo>
                <a:lnTo>
                  <a:pt x="57" y="434"/>
                </a:lnTo>
                <a:lnTo>
                  <a:pt x="57" y="435"/>
                </a:lnTo>
                <a:lnTo>
                  <a:pt x="55" y="436"/>
                </a:lnTo>
                <a:lnTo>
                  <a:pt x="54" y="437"/>
                </a:lnTo>
                <a:lnTo>
                  <a:pt x="53" y="437"/>
                </a:lnTo>
                <a:lnTo>
                  <a:pt x="52" y="437"/>
                </a:lnTo>
                <a:lnTo>
                  <a:pt x="51" y="436"/>
                </a:lnTo>
                <a:lnTo>
                  <a:pt x="49" y="435"/>
                </a:lnTo>
                <a:lnTo>
                  <a:pt x="49" y="434"/>
                </a:lnTo>
                <a:lnTo>
                  <a:pt x="49" y="433"/>
                </a:lnTo>
                <a:lnTo>
                  <a:pt x="51" y="432"/>
                </a:lnTo>
                <a:lnTo>
                  <a:pt x="52" y="431"/>
                </a:lnTo>
                <a:lnTo>
                  <a:pt x="53" y="431"/>
                </a:lnTo>
                <a:close/>
                <a:moveTo>
                  <a:pt x="68" y="431"/>
                </a:moveTo>
                <a:lnTo>
                  <a:pt x="68" y="431"/>
                </a:lnTo>
                <a:lnTo>
                  <a:pt x="69" y="431"/>
                </a:lnTo>
                <a:lnTo>
                  <a:pt x="70" y="432"/>
                </a:lnTo>
                <a:lnTo>
                  <a:pt x="71" y="433"/>
                </a:lnTo>
                <a:lnTo>
                  <a:pt x="71" y="434"/>
                </a:lnTo>
                <a:lnTo>
                  <a:pt x="71" y="435"/>
                </a:lnTo>
                <a:lnTo>
                  <a:pt x="70" y="436"/>
                </a:lnTo>
                <a:lnTo>
                  <a:pt x="69" y="437"/>
                </a:lnTo>
                <a:lnTo>
                  <a:pt x="68" y="437"/>
                </a:lnTo>
                <a:lnTo>
                  <a:pt x="66" y="437"/>
                </a:lnTo>
                <a:lnTo>
                  <a:pt x="65" y="436"/>
                </a:lnTo>
                <a:lnTo>
                  <a:pt x="64" y="435"/>
                </a:lnTo>
                <a:lnTo>
                  <a:pt x="64" y="434"/>
                </a:lnTo>
                <a:lnTo>
                  <a:pt x="64" y="433"/>
                </a:lnTo>
                <a:lnTo>
                  <a:pt x="65" y="432"/>
                </a:lnTo>
                <a:lnTo>
                  <a:pt x="66" y="431"/>
                </a:lnTo>
                <a:lnTo>
                  <a:pt x="68" y="431"/>
                </a:lnTo>
                <a:close/>
                <a:moveTo>
                  <a:pt x="84" y="431"/>
                </a:moveTo>
                <a:lnTo>
                  <a:pt x="84" y="431"/>
                </a:lnTo>
                <a:lnTo>
                  <a:pt x="85" y="431"/>
                </a:lnTo>
                <a:lnTo>
                  <a:pt x="86" y="432"/>
                </a:lnTo>
                <a:lnTo>
                  <a:pt x="87" y="433"/>
                </a:lnTo>
                <a:lnTo>
                  <a:pt x="87" y="434"/>
                </a:lnTo>
                <a:lnTo>
                  <a:pt x="87" y="435"/>
                </a:lnTo>
                <a:lnTo>
                  <a:pt x="86" y="436"/>
                </a:lnTo>
                <a:lnTo>
                  <a:pt x="85" y="437"/>
                </a:lnTo>
                <a:lnTo>
                  <a:pt x="84" y="437"/>
                </a:lnTo>
                <a:lnTo>
                  <a:pt x="82" y="437"/>
                </a:lnTo>
                <a:lnTo>
                  <a:pt x="81" y="436"/>
                </a:lnTo>
                <a:lnTo>
                  <a:pt x="80" y="435"/>
                </a:lnTo>
                <a:lnTo>
                  <a:pt x="80" y="434"/>
                </a:lnTo>
                <a:lnTo>
                  <a:pt x="80" y="433"/>
                </a:lnTo>
                <a:lnTo>
                  <a:pt x="81" y="432"/>
                </a:lnTo>
                <a:lnTo>
                  <a:pt x="82" y="431"/>
                </a:lnTo>
                <a:lnTo>
                  <a:pt x="84" y="431"/>
                </a:lnTo>
                <a:close/>
                <a:moveTo>
                  <a:pt x="98" y="431"/>
                </a:moveTo>
                <a:lnTo>
                  <a:pt x="98" y="431"/>
                </a:lnTo>
                <a:lnTo>
                  <a:pt x="100" y="431"/>
                </a:lnTo>
                <a:lnTo>
                  <a:pt x="101" y="432"/>
                </a:lnTo>
                <a:lnTo>
                  <a:pt x="102" y="433"/>
                </a:lnTo>
                <a:lnTo>
                  <a:pt x="102" y="434"/>
                </a:lnTo>
                <a:lnTo>
                  <a:pt x="102" y="435"/>
                </a:lnTo>
                <a:lnTo>
                  <a:pt x="101" y="436"/>
                </a:lnTo>
                <a:lnTo>
                  <a:pt x="100" y="437"/>
                </a:lnTo>
                <a:lnTo>
                  <a:pt x="98" y="437"/>
                </a:lnTo>
                <a:lnTo>
                  <a:pt x="97" y="437"/>
                </a:lnTo>
                <a:lnTo>
                  <a:pt x="96" y="436"/>
                </a:lnTo>
                <a:lnTo>
                  <a:pt x="95" y="435"/>
                </a:lnTo>
                <a:lnTo>
                  <a:pt x="95" y="434"/>
                </a:lnTo>
                <a:lnTo>
                  <a:pt x="95" y="433"/>
                </a:lnTo>
                <a:lnTo>
                  <a:pt x="96" y="432"/>
                </a:lnTo>
                <a:lnTo>
                  <a:pt x="97" y="431"/>
                </a:lnTo>
                <a:lnTo>
                  <a:pt x="98" y="431"/>
                </a:lnTo>
                <a:close/>
                <a:moveTo>
                  <a:pt x="114" y="431"/>
                </a:moveTo>
                <a:lnTo>
                  <a:pt x="114" y="431"/>
                </a:lnTo>
                <a:lnTo>
                  <a:pt x="116" y="431"/>
                </a:lnTo>
                <a:lnTo>
                  <a:pt x="117" y="432"/>
                </a:lnTo>
                <a:lnTo>
                  <a:pt x="118" y="433"/>
                </a:lnTo>
                <a:lnTo>
                  <a:pt x="118" y="434"/>
                </a:lnTo>
                <a:lnTo>
                  <a:pt x="118" y="435"/>
                </a:lnTo>
                <a:lnTo>
                  <a:pt x="117" y="436"/>
                </a:lnTo>
                <a:lnTo>
                  <a:pt x="116" y="437"/>
                </a:lnTo>
                <a:lnTo>
                  <a:pt x="114" y="437"/>
                </a:lnTo>
                <a:lnTo>
                  <a:pt x="113" y="437"/>
                </a:lnTo>
                <a:lnTo>
                  <a:pt x="112" y="436"/>
                </a:lnTo>
                <a:lnTo>
                  <a:pt x="111" y="435"/>
                </a:lnTo>
                <a:lnTo>
                  <a:pt x="111" y="434"/>
                </a:lnTo>
                <a:lnTo>
                  <a:pt x="111" y="433"/>
                </a:lnTo>
                <a:lnTo>
                  <a:pt x="112" y="432"/>
                </a:lnTo>
                <a:lnTo>
                  <a:pt x="113" y="431"/>
                </a:lnTo>
                <a:lnTo>
                  <a:pt x="114" y="431"/>
                </a:lnTo>
                <a:close/>
                <a:moveTo>
                  <a:pt x="129" y="431"/>
                </a:moveTo>
                <a:lnTo>
                  <a:pt x="129" y="431"/>
                </a:lnTo>
                <a:lnTo>
                  <a:pt x="131" y="431"/>
                </a:lnTo>
                <a:lnTo>
                  <a:pt x="133" y="432"/>
                </a:lnTo>
                <a:lnTo>
                  <a:pt x="133" y="433"/>
                </a:lnTo>
                <a:lnTo>
                  <a:pt x="134" y="434"/>
                </a:lnTo>
                <a:lnTo>
                  <a:pt x="133" y="435"/>
                </a:lnTo>
                <a:lnTo>
                  <a:pt x="133" y="436"/>
                </a:lnTo>
                <a:lnTo>
                  <a:pt x="131" y="437"/>
                </a:lnTo>
                <a:lnTo>
                  <a:pt x="129" y="437"/>
                </a:lnTo>
                <a:lnTo>
                  <a:pt x="128" y="437"/>
                </a:lnTo>
                <a:lnTo>
                  <a:pt x="127" y="436"/>
                </a:lnTo>
                <a:lnTo>
                  <a:pt x="127" y="435"/>
                </a:lnTo>
                <a:lnTo>
                  <a:pt x="125" y="434"/>
                </a:lnTo>
                <a:lnTo>
                  <a:pt x="127" y="433"/>
                </a:lnTo>
                <a:lnTo>
                  <a:pt x="127" y="432"/>
                </a:lnTo>
                <a:lnTo>
                  <a:pt x="128" y="431"/>
                </a:lnTo>
                <a:lnTo>
                  <a:pt x="129" y="431"/>
                </a:lnTo>
                <a:close/>
                <a:moveTo>
                  <a:pt x="145" y="431"/>
                </a:moveTo>
                <a:lnTo>
                  <a:pt x="145" y="431"/>
                </a:lnTo>
                <a:lnTo>
                  <a:pt x="146" y="431"/>
                </a:lnTo>
                <a:lnTo>
                  <a:pt x="147" y="432"/>
                </a:lnTo>
                <a:lnTo>
                  <a:pt x="149" y="433"/>
                </a:lnTo>
                <a:lnTo>
                  <a:pt x="149" y="434"/>
                </a:lnTo>
                <a:lnTo>
                  <a:pt x="149" y="435"/>
                </a:lnTo>
                <a:lnTo>
                  <a:pt x="147" y="436"/>
                </a:lnTo>
                <a:lnTo>
                  <a:pt x="146" y="437"/>
                </a:lnTo>
                <a:lnTo>
                  <a:pt x="145" y="437"/>
                </a:lnTo>
                <a:lnTo>
                  <a:pt x="144" y="437"/>
                </a:lnTo>
                <a:lnTo>
                  <a:pt x="143" y="436"/>
                </a:lnTo>
                <a:lnTo>
                  <a:pt x="141" y="435"/>
                </a:lnTo>
                <a:lnTo>
                  <a:pt x="141" y="434"/>
                </a:lnTo>
                <a:lnTo>
                  <a:pt x="141" y="433"/>
                </a:lnTo>
                <a:lnTo>
                  <a:pt x="143" y="432"/>
                </a:lnTo>
                <a:lnTo>
                  <a:pt x="144" y="431"/>
                </a:lnTo>
                <a:lnTo>
                  <a:pt x="145" y="431"/>
                </a:lnTo>
                <a:close/>
                <a:moveTo>
                  <a:pt x="160" y="431"/>
                </a:moveTo>
                <a:lnTo>
                  <a:pt x="160" y="431"/>
                </a:lnTo>
                <a:lnTo>
                  <a:pt x="162" y="431"/>
                </a:lnTo>
                <a:lnTo>
                  <a:pt x="163" y="432"/>
                </a:lnTo>
                <a:lnTo>
                  <a:pt x="163" y="433"/>
                </a:lnTo>
                <a:lnTo>
                  <a:pt x="165" y="434"/>
                </a:lnTo>
                <a:lnTo>
                  <a:pt x="163" y="435"/>
                </a:lnTo>
                <a:lnTo>
                  <a:pt x="163" y="436"/>
                </a:lnTo>
                <a:lnTo>
                  <a:pt x="162" y="437"/>
                </a:lnTo>
                <a:lnTo>
                  <a:pt x="160" y="437"/>
                </a:lnTo>
                <a:lnTo>
                  <a:pt x="158" y="437"/>
                </a:lnTo>
                <a:lnTo>
                  <a:pt x="157" y="436"/>
                </a:lnTo>
                <a:lnTo>
                  <a:pt x="157" y="435"/>
                </a:lnTo>
                <a:lnTo>
                  <a:pt x="156" y="434"/>
                </a:lnTo>
                <a:lnTo>
                  <a:pt x="157" y="433"/>
                </a:lnTo>
                <a:lnTo>
                  <a:pt x="157" y="432"/>
                </a:lnTo>
                <a:lnTo>
                  <a:pt x="158" y="431"/>
                </a:lnTo>
                <a:lnTo>
                  <a:pt x="160" y="431"/>
                </a:lnTo>
                <a:close/>
                <a:moveTo>
                  <a:pt x="176" y="431"/>
                </a:moveTo>
                <a:lnTo>
                  <a:pt x="176" y="431"/>
                </a:lnTo>
                <a:lnTo>
                  <a:pt x="177" y="431"/>
                </a:lnTo>
                <a:lnTo>
                  <a:pt x="178" y="432"/>
                </a:lnTo>
                <a:lnTo>
                  <a:pt x="179" y="433"/>
                </a:lnTo>
                <a:lnTo>
                  <a:pt x="179" y="434"/>
                </a:lnTo>
                <a:lnTo>
                  <a:pt x="179" y="435"/>
                </a:lnTo>
                <a:lnTo>
                  <a:pt x="178" y="436"/>
                </a:lnTo>
                <a:lnTo>
                  <a:pt x="177" y="437"/>
                </a:lnTo>
                <a:lnTo>
                  <a:pt x="176" y="437"/>
                </a:lnTo>
                <a:lnTo>
                  <a:pt x="174" y="437"/>
                </a:lnTo>
                <a:lnTo>
                  <a:pt x="173" y="436"/>
                </a:lnTo>
                <a:lnTo>
                  <a:pt x="172" y="435"/>
                </a:lnTo>
                <a:lnTo>
                  <a:pt x="172" y="434"/>
                </a:lnTo>
                <a:lnTo>
                  <a:pt x="172" y="433"/>
                </a:lnTo>
                <a:lnTo>
                  <a:pt x="173" y="432"/>
                </a:lnTo>
                <a:lnTo>
                  <a:pt x="174" y="431"/>
                </a:lnTo>
                <a:lnTo>
                  <a:pt x="176" y="431"/>
                </a:lnTo>
                <a:close/>
                <a:moveTo>
                  <a:pt x="190" y="431"/>
                </a:moveTo>
                <a:lnTo>
                  <a:pt x="190" y="431"/>
                </a:lnTo>
                <a:lnTo>
                  <a:pt x="193" y="431"/>
                </a:lnTo>
                <a:lnTo>
                  <a:pt x="194" y="432"/>
                </a:lnTo>
                <a:lnTo>
                  <a:pt x="194" y="433"/>
                </a:lnTo>
                <a:lnTo>
                  <a:pt x="195" y="434"/>
                </a:lnTo>
                <a:lnTo>
                  <a:pt x="194" y="435"/>
                </a:lnTo>
                <a:lnTo>
                  <a:pt x="194" y="436"/>
                </a:lnTo>
                <a:lnTo>
                  <a:pt x="193" y="437"/>
                </a:lnTo>
                <a:lnTo>
                  <a:pt x="190" y="437"/>
                </a:lnTo>
                <a:lnTo>
                  <a:pt x="189" y="437"/>
                </a:lnTo>
                <a:lnTo>
                  <a:pt x="188" y="436"/>
                </a:lnTo>
                <a:lnTo>
                  <a:pt x="188" y="435"/>
                </a:lnTo>
                <a:lnTo>
                  <a:pt x="187" y="434"/>
                </a:lnTo>
                <a:lnTo>
                  <a:pt x="188" y="433"/>
                </a:lnTo>
                <a:lnTo>
                  <a:pt x="188" y="432"/>
                </a:lnTo>
                <a:lnTo>
                  <a:pt x="189" y="431"/>
                </a:lnTo>
                <a:lnTo>
                  <a:pt x="190" y="431"/>
                </a:lnTo>
                <a:close/>
                <a:moveTo>
                  <a:pt x="206" y="431"/>
                </a:moveTo>
                <a:lnTo>
                  <a:pt x="206" y="431"/>
                </a:lnTo>
                <a:lnTo>
                  <a:pt x="208" y="431"/>
                </a:lnTo>
                <a:lnTo>
                  <a:pt x="209" y="432"/>
                </a:lnTo>
                <a:lnTo>
                  <a:pt x="210" y="433"/>
                </a:lnTo>
                <a:lnTo>
                  <a:pt x="210" y="434"/>
                </a:lnTo>
                <a:lnTo>
                  <a:pt x="210" y="435"/>
                </a:lnTo>
                <a:lnTo>
                  <a:pt x="209" y="436"/>
                </a:lnTo>
                <a:lnTo>
                  <a:pt x="208" y="437"/>
                </a:lnTo>
                <a:lnTo>
                  <a:pt x="206" y="437"/>
                </a:lnTo>
                <a:lnTo>
                  <a:pt x="205" y="437"/>
                </a:lnTo>
                <a:lnTo>
                  <a:pt x="204" y="436"/>
                </a:lnTo>
                <a:lnTo>
                  <a:pt x="203" y="435"/>
                </a:lnTo>
                <a:lnTo>
                  <a:pt x="203" y="434"/>
                </a:lnTo>
                <a:lnTo>
                  <a:pt x="203" y="433"/>
                </a:lnTo>
                <a:lnTo>
                  <a:pt x="204" y="432"/>
                </a:lnTo>
                <a:lnTo>
                  <a:pt x="205" y="431"/>
                </a:lnTo>
                <a:lnTo>
                  <a:pt x="206" y="431"/>
                </a:lnTo>
                <a:close/>
                <a:moveTo>
                  <a:pt x="221" y="431"/>
                </a:moveTo>
                <a:lnTo>
                  <a:pt x="221" y="431"/>
                </a:lnTo>
                <a:lnTo>
                  <a:pt x="223" y="431"/>
                </a:lnTo>
                <a:lnTo>
                  <a:pt x="225" y="432"/>
                </a:lnTo>
                <a:lnTo>
                  <a:pt x="225" y="433"/>
                </a:lnTo>
                <a:lnTo>
                  <a:pt x="226" y="434"/>
                </a:lnTo>
                <a:lnTo>
                  <a:pt x="225" y="435"/>
                </a:lnTo>
                <a:lnTo>
                  <a:pt x="225" y="436"/>
                </a:lnTo>
                <a:lnTo>
                  <a:pt x="223" y="437"/>
                </a:lnTo>
                <a:lnTo>
                  <a:pt x="221" y="437"/>
                </a:lnTo>
                <a:lnTo>
                  <a:pt x="220" y="437"/>
                </a:lnTo>
                <a:lnTo>
                  <a:pt x="219" y="436"/>
                </a:lnTo>
                <a:lnTo>
                  <a:pt x="219" y="435"/>
                </a:lnTo>
                <a:lnTo>
                  <a:pt x="217" y="434"/>
                </a:lnTo>
                <a:lnTo>
                  <a:pt x="219" y="433"/>
                </a:lnTo>
                <a:lnTo>
                  <a:pt x="219" y="432"/>
                </a:lnTo>
                <a:lnTo>
                  <a:pt x="220" y="431"/>
                </a:lnTo>
                <a:lnTo>
                  <a:pt x="221" y="431"/>
                </a:lnTo>
                <a:close/>
                <a:moveTo>
                  <a:pt x="237" y="431"/>
                </a:moveTo>
                <a:lnTo>
                  <a:pt x="237" y="431"/>
                </a:lnTo>
                <a:lnTo>
                  <a:pt x="238" y="431"/>
                </a:lnTo>
                <a:lnTo>
                  <a:pt x="239" y="432"/>
                </a:lnTo>
                <a:lnTo>
                  <a:pt x="241" y="433"/>
                </a:lnTo>
                <a:lnTo>
                  <a:pt x="241" y="434"/>
                </a:lnTo>
                <a:lnTo>
                  <a:pt x="241" y="435"/>
                </a:lnTo>
                <a:lnTo>
                  <a:pt x="239" y="436"/>
                </a:lnTo>
                <a:lnTo>
                  <a:pt x="238" y="437"/>
                </a:lnTo>
                <a:lnTo>
                  <a:pt x="237" y="437"/>
                </a:lnTo>
                <a:lnTo>
                  <a:pt x="236" y="437"/>
                </a:lnTo>
                <a:lnTo>
                  <a:pt x="234" y="436"/>
                </a:lnTo>
                <a:lnTo>
                  <a:pt x="233" y="435"/>
                </a:lnTo>
                <a:lnTo>
                  <a:pt x="233" y="434"/>
                </a:lnTo>
                <a:lnTo>
                  <a:pt x="233" y="433"/>
                </a:lnTo>
                <a:lnTo>
                  <a:pt x="234" y="432"/>
                </a:lnTo>
                <a:lnTo>
                  <a:pt x="236" y="431"/>
                </a:lnTo>
                <a:lnTo>
                  <a:pt x="237" y="431"/>
                </a:lnTo>
                <a:close/>
                <a:moveTo>
                  <a:pt x="252" y="431"/>
                </a:moveTo>
                <a:lnTo>
                  <a:pt x="252" y="431"/>
                </a:lnTo>
                <a:lnTo>
                  <a:pt x="254" y="431"/>
                </a:lnTo>
                <a:lnTo>
                  <a:pt x="255" y="432"/>
                </a:lnTo>
                <a:lnTo>
                  <a:pt x="255" y="433"/>
                </a:lnTo>
                <a:lnTo>
                  <a:pt x="257" y="434"/>
                </a:lnTo>
                <a:lnTo>
                  <a:pt x="255" y="435"/>
                </a:lnTo>
                <a:lnTo>
                  <a:pt x="255" y="436"/>
                </a:lnTo>
                <a:lnTo>
                  <a:pt x="254" y="437"/>
                </a:lnTo>
                <a:lnTo>
                  <a:pt x="252" y="437"/>
                </a:lnTo>
                <a:lnTo>
                  <a:pt x="250" y="437"/>
                </a:lnTo>
                <a:lnTo>
                  <a:pt x="249" y="436"/>
                </a:lnTo>
                <a:lnTo>
                  <a:pt x="249" y="435"/>
                </a:lnTo>
                <a:lnTo>
                  <a:pt x="248" y="434"/>
                </a:lnTo>
                <a:lnTo>
                  <a:pt x="249" y="433"/>
                </a:lnTo>
                <a:lnTo>
                  <a:pt x="249" y="432"/>
                </a:lnTo>
                <a:lnTo>
                  <a:pt x="250" y="431"/>
                </a:lnTo>
                <a:lnTo>
                  <a:pt x="252" y="431"/>
                </a:lnTo>
                <a:close/>
                <a:moveTo>
                  <a:pt x="268" y="431"/>
                </a:moveTo>
                <a:lnTo>
                  <a:pt x="268" y="431"/>
                </a:lnTo>
                <a:lnTo>
                  <a:pt x="269" y="431"/>
                </a:lnTo>
                <a:lnTo>
                  <a:pt x="270" y="432"/>
                </a:lnTo>
                <a:lnTo>
                  <a:pt x="271" y="433"/>
                </a:lnTo>
                <a:lnTo>
                  <a:pt x="271" y="434"/>
                </a:lnTo>
                <a:lnTo>
                  <a:pt x="271" y="435"/>
                </a:lnTo>
                <a:lnTo>
                  <a:pt x="270" y="436"/>
                </a:lnTo>
                <a:lnTo>
                  <a:pt x="269" y="437"/>
                </a:lnTo>
                <a:lnTo>
                  <a:pt x="268" y="437"/>
                </a:lnTo>
                <a:lnTo>
                  <a:pt x="266" y="437"/>
                </a:lnTo>
                <a:lnTo>
                  <a:pt x="265" y="436"/>
                </a:lnTo>
                <a:lnTo>
                  <a:pt x="264" y="435"/>
                </a:lnTo>
                <a:lnTo>
                  <a:pt x="264" y="434"/>
                </a:lnTo>
                <a:lnTo>
                  <a:pt x="264" y="433"/>
                </a:lnTo>
                <a:lnTo>
                  <a:pt x="265" y="432"/>
                </a:lnTo>
                <a:lnTo>
                  <a:pt x="266" y="431"/>
                </a:lnTo>
                <a:lnTo>
                  <a:pt x="268" y="431"/>
                </a:lnTo>
                <a:close/>
                <a:moveTo>
                  <a:pt x="282" y="431"/>
                </a:moveTo>
                <a:lnTo>
                  <a:pt x="282" y="431"/>
                </a:lnTo>
                <a:lnTo>
                  <a:pt x="285" y="431"/>
                </a:lnTo>
                <a:lnTo>
                  <a:pt x="286" y="432"/>
                </a:lnTo>
                <a:lnTo>
                  <a:pt x="286" y="433"/>
                </a:lnTo>
                <a:lnTo>
                  <a:pt x="287" y="434"/>
                </a:lnTo>
                <a:lnTo>
                  <a:pt x="286" y="435"/>
                </a:lnTo>
                <a:lnTo>
                  <a:pt x="286" y="436"/>
                </a:lnTo>
                <a:lnTo>
                  <a:pt x="285" y="437"/>
                </a:lnTo>
                <a:lnTo>
                  <a:pt x="282" y="437"/>
                </a:lnTo>
                <a:lnTo>
                  <a:pt x="281" y="437"/>
                </a:lnTo>
                <a:lnTo>
                  <a:pt x="280" y="436"/>
                </a:lnTo>
                <a:lnTo>
                  <a:pt x="280" y="435"/>
                </a:lnTo>
                <a:lnTo>
                  <a:pt x="279" y="434"/>
                </a:lnTo>
                <a:lnTo>
                  <a:pt x="280" y="433"/>
                </a:lnTo>
                <a:lnTo>
                  <a:pt x="280" y="432"/>
                </a:lnTo>
                <a:lnTo>
                  <a:pt x="281" y="431"/>
                </a:lnTo>
                <a:lnTo>
                  <a:pt x="282" y="431"/>
                </a:lnTo>
                <a:close/>
                <a:moveTo>
                  <a:pt x="298" y="431"/>
                </a:moveTo>
                <a:lnTo>
                  <a:pt x="298" y="431"/>
                </a:lnTo>
                <a:lnTo>
                  <a:pt x="299" y="431"/>
                </a:lnTo>
                <a:lnTo>
                  <a:pt x="301" y="432"/>
                </a:lnTo>
                <a:lnTo>
                  <a:pt x="302" y="433"/>
                </a:lnTo>
                <a:lnTo>
                  <a:pt x="302" y="434"/>
                </a:lnTo>
                <a:lnTo>
                  <a:pt x="302" y="435"/>
                </a:lnTo>
                <a:lnTo>
                  <a:pt x="301" y="436"/>
                </a:lnTo>
                <a:lnTo>
                  <a:pt x="299" y="437"/>
                </a:lnTo>
                <a:lnTo>
                  <a:pt x="298" y="437"/>
                </a:lnTo>
                <a:lnTo>
                  <a:pt x="297" y="437"/>
                </a:lnTo>
                <a:lnTo>
                  <a:pt x="296" y="436"/>
                </a:lnTo>
                <a:lnTo>
                  <a:pt x="295" y="435"/>
                </a:lnTo>
                <a:lnTo>
                  <a:pt x="295" y="434"/>
                </a:lnTo>
                <a:lnTo>
                  <a:pt x="295" y="433"/>
                </a:lnTo>
                <a:lnTo>
                  <a:pt x="296" y="432"/>
                </a:lnTo>
                <a:lnTo>
                  <a:pt x="297" y="431"/>
                </a:lnTo>
                <a:lnTo>
                  <a:pt x="298" y="431"/>
                </a:lnTo>
                <a:close/>
                <a:moveTo>
                  <a:pt x="313" y="431"/>
                </a:moveTo>
                <a:lnTo>
                  <a:pt x="313" y="431"/>
                </a:lnTo>
                <a:lnTo>
                  <a:pt x="315" y="431"/>
                </a:lnTo>
                <a:lnTo>
                  <a:pt x="317" y="432"/>
                </a:lnTo>
                <a:lnTo>
                  <a:pt x="317" y="433"/>
                </a:lnTo>
                <a:lnTo>
                  <a:pt x="318" y="434"/>
                </a:lnTo>
                <a:lnTo>
                  <a:pt x="317" y="435"/>
                </a:lnTo>
                <a:lnTo>
                  <a:pt x="317" y="436"/>
                </a:lnTo>
                <a:lnTo>
                  <a:pt x="315" y="437"/>
                </a:lnTo>
                <a:lnTo>
                  <a:pt x="313" y="437"/>
                </a:lnTo>
                <a:lnTo>
                  <a:pt x="312" y="437"/>
                </a:lnTo>
                <a:lnTo>
                  <a:pt x="311" y="436"/>
                </a:lnTo>
                <a:lnTo>
                  <a:pt x="311" y="435"/>
                </a:lnTo>
                <a:lnTo>
                  <a:pt x="309" y="434"/>
                </a:lnTo>
                <a:lnTo>
                  <a:pt x="311" y="433"/>
                </a:lnTo>
                <a:lnTo>
                  <a:pt x="311" y="432"/>
                </a:lnTo>
                <a:lnTo>
                  <a:pt x="312" y="431"/>
                </a:lnTo>
                <a:lnTo>
                  <a:pt x="313" y="431"/>
                </a:lnTo>
                <a:close/>
                <a:moveTo>
                  <a:pt x="329" y="431"/>
                </a:moveTo>
                <a:lnTo>
                  <a:pt x="329" y="431"/>
                </a:lnTo>
                <a:lnTo>
                  <a:pt x="330" y="431"/>
                </a:lnTo>
                <a:lnTo>
                  <a:pt x="331" y="432"/>
                </a:lnTo>
                <a:lnTo>
                  <a:pt x="333" y="433"/>
                </a:lnTo>
                <a:lnTo>
                  <a:pt x="333" y="434"/>
                </a:lnTo>
                <a:lnTo>
                  <a:pt x="333" y="435"/>
                </a:lnTo>
                <a:lnTo>
                  <a:pt x="331" y="436"/>
                </a:lnTo>
                <a:lnTo>
                  <a:pt x="330" y="437"/>
                </a:lnTo>
                <a:lnTo>
                  <a:pt x="329" y="437"/>
                </a:lnTo>
                <a:lnTo>
                  <a:pt x="328" y="437"/>
                </a:lnTo>
                <a:lnTo>
                  <a:pt x="326" y="436"/>
                </a:lnTo>
                <a:lnTo>
                  <a:pt x="325" y="435"/>
                </a:lnTo>
                <a:lnTo>
                  <a:pt x="325" y="434"/>
                </a:lnTo>
                <a:lnTo>
                  <a:pt x="325" y="433"/>
                </a:lnTo>
                <a:lnTo>
                  <a:pt x="326" y="432"/>
                </a:lnTo>
                <a:lnTo>
                  <a:pt x="328" y="431"/>
                </a:lnTo>
                <a:lnTo>
                  <a:pt x="329" y="431"/>
                </a:lnTo>
                <a:close/>
                <a:moveTo>
                  <a:pt x="344" y="431"/>
                </a:moveTo>
                <a:lnTo>
                  <a:pt x="344" y="431"/>
                </a:lnTo>
                <a:lnTo>
                  <a:pt x="346" y="431"/>
                </a:lnTo>
                <a:lnTo>
                  <a:pt x="347" y="432"/>
                </a:lnTo>
                <a:lnTo>
                  <a:pt x="347" y="433"/>
                </a:lnTo>
                <a:lnTo>
                  <a:pt x="349" y="434"/>
                </a:lnTo>
                <a:lnTo>
                  <a:pt x="347" y="435"/>
                </a:lnTo>
                <a:lnTo>
                  <a:pt x="347" y="436"/>
                </a:lnTo>
                <a:lnTo>
                  <a:pt x="346" y="437"/>
                </a:lnTo>
                <a:lnTo>
                  <a:pt x="344" y="437"/>
                </a:lnTo>
                <a:lnTo>
                  <a:pt x="342" y="437"/>
                </a:lnTo>
                <a:lnTo>
                  <a:pt x="341" y="436"/>
                </a:lnTo>
                <a:lnTo>
                  <a:pt x="341" y="435"/>
                </a:lnTo>
                <a:lnTo>
                  <a:pt x="340" y="434"/>
                </a:lnTo>
                <a:lnTo>
                  <a:pt x="341" y="433"/>
                </a:lnTo>
                <a:lnTo>
                  <a:pt x="341" y="432"/>
                </a:lnTo>
                <a:lnTo>
                  <a:pt x="342" y="431"/>
                </a:lnTo>
                <a:lnTo>
                  <a:pt x="344" y="431"/>
                </a:lnTo>
                <a:close/>
                <a:moveTo>
                  <a:pt x="360" y="431"/>
                </a:moveTo>
                <a:lnTo>
                  <a:pt x="360" y="431"/>
                </a:lnTo>
                <a:lnTo>
                  <a:pt x="361" y="431"/>
                </a:lnTo>
                <a:lnTo>
                  <a:pt x="362" y="432"/>
                </a:lnTo>
                <a:lnTo>
                  <a:pt x="363" y="433"/>
                </a:lnTo>
                <a:lnTo>
                  <a:pt x="363" y="434"/>
                </a:lnTo>
                <a:lnTo>
                  <a:pt x="363" y="435"/>
                </a:lnTo>
                <a:lnTo>
                  <a:pt x="362" y="436"/>
                </a:lnTo>
                <a:lnTo>
                  <a:pt x="361" y="437"/>
                </a:lnTo>
                <a:lnTo>
                  <a:pt x="360" y="437"/>
                </a:lnTo>
                <a:lnTo>
                  <a:pt x="358" y="437"/>
                </a:lnTo>
                <a:lnTo>
                  <a:pt x="357" y="436"/>
                </a:lnTo>
                <a:lnTo>
                  <a:pt x="356" y="435"/>
                </a:lnTo>
                <a:lnTo>
                  <a:pt x="356" y="434"/>
                </a:lnTo>
                <a:lnTo>
                  <a:pt x="356" y="433"/>
                </a:lnTo>
                <a:lnTo>
                  <a:pt x="357" y="432"/>
                </a:lnTo>
                <a:lnTo>
                  <a:pt x="358" y="431"/>
                </a:lnTo>
                <a:lnTo>
                  <a:pt x="360" y="431"/>
                </a:lnTo>
                <a:close/>
                <a:moveTo>
                  <a:pt x="374" y="431"/>
                </a:moveTo>
                <a:lnTo>
                  <a:pt x="374" y="431"/>
                </a:lnTo>
                <a:lnTo>
                  <a:pt x="377" y="431"/>
                </a:lnTo>
                <a:lnTo>
                  <a:pt x="378" y="432"/>
                </a:lnTo>
                <a:lnTo>
                  <a:pt x="378" y="433"/>
                </a:lnTo>
                <a:lnTo>
                  <a:pt x="379" y="434"/>
                </a:lnTo>
                <a:lnTo>
                  <a:pt x="378" y="435"/>
                </a:lnTo>
                <a:lnTo>
                  <a:pt x="378" y="436"/>
                </a:lnTo>
                <a:lnTo>
                  <a:pt x="377" y="437"/>
                </a:lnTo>
                <a:lnTo>
                  <a:pt x="374" y="437"/>
                </a:lnTo>
                <a:lnTo>
                  <a:pt x="373" y="437"/>
                </a:lnTo>
                <a:lnTo>
                  <a:pt x="372" y="436"/>
                </a:lnTo>
                <a:lnTo>
                  <a:pt x="372" y="435"/>
                </a:lnTo>
                <a:lnTo>
                  <a:pt x="371" y="434"/>
                </a:lnTo>
                <a:lnTo>
                  <a:pt x="372" y="433"/>
                </a:lnTo>
                <a:lnTo>
                  <a:pt x="372" y="432"/>
                </a:lnTo>
                <a:lnTo>
                  <a:pt x="373" y="431"/>
                </a:lnTo>
                <a:lnTo>
                  <a:pt x="374" y="431"/>
                </a:lnTo>
                <a:close/>
                <a:moveTo>
                  <a:pt x="390" y="431"/>
                </a:moveTo>
                <a:lnTo>
                  <a:pt x="390" y="431"/>
                </a:lnTo>
                <a:lnTo>
                  <a:pt x="391" y="431"/>
                </a:lnTo>
                <a:lnTo>
                  <a:pt x="393" y="432"/>
                </a:lnTo>
                <a:lnTo>
                  <a:pt x="394" y="433"/>
                </a:lnTo>
                <a:lnTo>
                  <a:pt x="394" y="434"/>
                </a:lnTo>
                <a:lnTo>
                  <a:pt x="394" y="435"/>
                </a:lnTo>
                <a:lnTo>
                  <a:pt x="393" y="436"/>
                </a:lnTo>
                <a:lnTo>
                  <a:pt x="391" y="437"/>
                </a:lnTo>
                <a:lnTo>
                  <a:pt x="390" y="437"/>
                </a:lnTo>
                <a:lnTo>
                  <a:pt x="389" y="437"/>
                </a:lnTo>
                <a:lnTo>
                  <a:pt x="388" y="436"/>
                </a:lnTo>
                <a:lnTo>
                  <a:pt x="387" y="435"/>
                </a:lnTo>
                <a:lnTo>
                  <a:pt x="387" y="434"/>
                </a:lnTo>
                <a:lnTo>
                  <a:pt x="387" y="433"/>
                </a:lnTo>
                <a:lnTo>
                  <a:pt x="388" y="432"/>
                </a:lnTo>
                <a:lnTo>
                  <a:pt x="389" y="431"/>
                </a:lnTo>
                <a:lnTo>
                  <a:pt x="390" y="431"/>
                </a:lnTo>
                <a:close/>
                <a:moveTo>
                  <a:pt x="405" y="431"/>
                </a:moveTo>
                <a:lnTo>
                  <a:pt x="405" y="431"/>
                </a:lnTo>
                <a:lnTo>
                  <a:pt x="407" y="431"/>
                </a:lnTo>
                <a:lnTo>
                  <a:pt x="409" y="432"/>
                </a:lnTo>
                <a:lnTo>
                  <a:pt x="409" y="433"/>
                </a:lnTo>
                <a:lnTo>
                  <a:pt x="410" y="434"/>
                </a:lnTo>
                <a:lnTo>
                  <a:pt x="409" y="435"/>
                </a:lnTo>
                <a:lnTo>
                  <a:pt x="409" y="436"/>
                </a:lnTo>
                <a:lnTo>
                  <a:pt x="407" y="437"/>
                </a:lnTo>
                <a:lnTo>
                  <a:pt x="405" y="437"/>
                </a:lnTo>
                <a:lnTo>
                  <a:pt x="404" y="437"/>
                </a:lnTo>
                <a:lnTo>
                  <a:pt x="402" y="436"/>
                </a:lnTo>
                <a:lnTo>
                  <a:pt x="402" y="435"/>
                </a:lnTo>
                <a:lnTo>
                  <a:pt x="401" y="434"/>
                </a:lnTo>
                <a:lnTo>
                  <a:pt x="402" y="433"/>
                </a:lnTo>
                <a:lnTo>
                  <a:pt x="402" y="432"/>
                </a:lnTo>
                <a:lnTo>
                  <a:pt x="404" y="431"/>
                </a:lnTo>
                <a:lnTo>
                  <a:pt x="405" y="431"/>
                </a:lnTo>
                <a:close/>
                <a:moveTo>
                  <a:pt x="421" y="431"/>
                </a:moveTo>
                <a:lnTo>
                  <a:pt x="421" y="431"/>
                </a:lnTo>
                <a:lnTo>
                  <a:pt x="422" y="431"/>
                </a:lnTo>
                <a:lnTo>
                  <a:pt x="423" y="432"/>
                </a:lnTo>
                <a:lnTo>
                  <a:pt x="425" y="433"/>
                </a:lnTo>
                <a:lnTo>
                  <a:pt x="425" y="434"/>
                </a:lnTo>
                <a:lnTo>
                  <a:pt x="425" y="435"/>
                </a:lnTo>
                <a:lnTo>
                  <a:pt x="423" y="436"/>
                </a:lnTo>
                <a:lnTo>
                  <a:pt x="422" y="437"/>
                </a:lnTo>
                <a:lnTo>
                  <a:pt x="421" y="437"/>
                </a:lnTo>
                <a:lnTo>
                  <a:pt x="420" y="437"/>
                </a:lnTo>
                <a:lnTo>
                  <a:pt x="418" y="436"/>
                </a:lnTo>
                <a:lnTo>
                  <a:pt x="417" y="435"/>
                </a:lnTo>
                <a:lnTo>
                  <a:pt x="417" y="434"/>
                </a:lnTo>
                <a:lnTo>
                  <a:pt x="417" y="433"/>
                </a:lnTo>
                <a:lnTo>
                  <a:pt x="418" y="432"/>
                </a:lnTo>
                <a:lnTo>
                  <a:pt x="420" y="431"/>
                </a:lnTo>
                <a:lnTo>
                  <a:pt x="421" y="431"/>
                </a:lnTo>
                <a:close/>
                <a:moveTo>
                  <a:pt x="437" y="431"/>
                </a:moveTo>
                <a:lnTo>
                  <a:pt x="437" y="431"/>
                </a:lnTo>
                <a:lnTo>
                  <a:pt x="438" y="431"/>
                </a:lnTo>
                <a:lnTo>
                  <a:pt x="439" y="432"/>
                </a:lnTo>
                <a:lnTo>
                  <a:pt x="439" y="433"/>
                </a:lnTo>
                <a:lnTo>
                  <a:pt x="441" y="434"/>
                </a:lnTo>
                <a:lnTo>
                  <a:pt x="439" y="435"/>
                </a:lnTo>
                <a:lnTo>
                  <a:pt x="439" y="436"/>
                </a:lnTo>
                <a:lnTo>
                  <a:pt x="438" y="437"/>
                </a:lnTo>
                <a:lnTo>
                  <a:pt x="437" y="437"/>
                </a:lnTo>
                <a:lnTo>
                  <a:pt x="434" y="437"/>
                </a:lnTo>
                <a:lnTo>
                  <a:pt x="433" y="436"/>
                </a:lnTo>
                <a:lnTo>
                  <a:pt x="433" y="435"/>
                </a:lnTo>
                <a:lnTo>
                  <a:pt x="432" y="434"/>
                </a:lnTo>
                <a:lnTo>
                  <a:pt x="433" y="433"/>
                </a:lnTo>
                <a:lnTo>
                  <a:pt x="433" y="432"/>
                </a:lnTo>
                <a:lnTo>
                  <a:pt x="434" y="431"/>
                </a:lnTo>
                <a:lnTo>
                  <a:pt x="437" y="431"/>
                </a:lnTo>
                <a:close/>
                <a:moveTo>
                  <a:pt x="452" y="431"/>
                </a:moveTo>
                <a:lnTo>
                  <a:pt x="452" y="431"/>
                </a:lnTo>
                <a:lnTo>
                  <a:pt x="453" y="431"/>
                </a:lnTo>
                <a:lnTo>
                  <a:pt x="454" y="432"/>
                </a:lnTo>
                <a:lnTo>
                  <a:pt x="455" y="433"/>
                </a:lnTo>
                <a:lnTo>
                  <a:pt x="455" y="434"/>
                </a:lnTo>
                <a:lnTo>
                  <a:pt x="455" y="435"/>
                </a:lnTo>
                <a:lnTo>
                  <a:pt x="454" y="436"/>
                </a:lnTo>
                <a:lnTo>
                  <a:pt x="453" y="437"/>
                </a:lnTo>
                <a:lnTo>
                  <a:pt x="452" y="437"/>
                </a:lnTo>
                <a:lnTo>
                  <a:pt x="450" y="437"/>
                </a:lnTo>
                <a:lnTo>
                  <a:pt x="449" y="436"/>
                </a:lnTo>
                <a:lnTo>
                  <a:pt x="448" y="435"/>
                </a:lnTo>
                <a:lnTo>
                  <a:pt x="448" y="434"/>
                </a:lnTo>
                <a:lnTo>
                  <a:pt x="448" y="433"/>
                </a:lnTo>
                <a:lnTo>
                  <a:pt x="449" y="432"/>
                </a:lnTo>
                <a:lnTo>
                  <a:pt x="450" y="431"/>
                </a:lnTo>
                <a:lnTo>
                  <a:pt x="452" y="431"/>
                </a:lnTo>
                <a:close/>
                <a:moveTo>
                  <a:pt x="467" y="431"/>
                </a:moveTo>
                <a:lnTo>
                  <a:pt x="467" y="431"/>
                </a:lnTo>
                <a:lnTo>
                  <a:pt x="469" y="431"/>
                </a:lnTo>
                <a:lnTo>
                  <a:pt x="470" y="432"/>
                </a:lnTo>
                <a:lnTo>
                  <a:pt x="470" y="433"/>
                </a:lnTo>
                <a:lnTo>
                  <a:pt x="471" y="434"/>
                </a:lnTo>
                <a:lnTo>
                  <a:pt x="470" y="435"/>
                </a:lnTo>
                <a:lnTo>
                  <a:pt x="470" y="436"/>
                </a:lnTo>
                <a:lnTo>
                  <a:pt x="469" y="437"/>
                </a:lnTo>
                <a:lnTo>
                  <a:pt x="467" y="437"/>
                </a:lnTo>
                <a:lnTo>
                  <a:pt x="465" y="437"/>
                </a:lnTo>
                <a:lnTo>
                  <a:pt x="464" y="436"/>
                </a:lnTo>
                <a:lnTo>
                  <a:pt x="464" y="435"/>
                </a:lnTo>
                <a:lnTo>
                  <a:pt x="463" y="434"/>
                </a:lnTo>
                <a:lnTo>
                  <a:pt x="464" y="433"/>
                </a:lnTo>
                <a:lnTo>
                  <a:pt x="464" y="432"/>
                </a:lnTo>
                <a:lnTo>
                  <a:pt x="465" y="431"/>
                </a:lnTo>
                <a:lnTo>
                  <a:pt x="467" y="431"/>
                </a:lnTo>
                <a:close/>
                <a:moveTo>
                  <a:pt x="482" y="431"/>
                </a:moveTo>
                <a:lnTo>
                  <a:pt x="482" y="431"/>
                </a:lnTo>
                <a:lnTo>
                  <a:pt x="483" y="431"/>
                </a:lnTo>
                <a:lnTo>
                  <a:pt x="485" y="432"/>
                </a:lnTo>
                <a:lnTo>
                  <a:pt x="486" y="433"/>
                </a:lnTo>
                <a:lnTo>
                  <a:pt x="486" y="434"/>
                </a:lnTo>
                <a:lnTo>
                  <a:pt x="486" y="435"/>
                </a:lnTo>
                <a:lnTo>
                  <a:pt x="485" y="436"/>
                </a:lnTo>
                <a:lnTo>
                  <a:pt x="483" y="437"/>
                </a:lnTo>
                <a:lnTo>
                  <a:pt x="482" y="437"/>
                </a:lnTo>
                <a:lnTo>
                  <a:pt x="481" y="437"/>
                </a:lnTo>
                <a:lnTo>
                  <a:pt x="480" y="436"/>
                </a:lnTo>
                <a:lnTo>
                  <a:pt x="479" y="435"/>
                </a:lnTo>
                <a:lnTo>
                  <a:pt x="479" y="434"/>
                </a:lnTo>
                <a:lnTo>
                  <a:pt x="479" y="433"/>
                </a:lnTo>
                <a:lnTo>
                  <a:pt x="480" y="432"/>
                </a:lnTo>
                <a:lnTo>
                  <a:pt x="481" y="431"/>
                </a:lnTo>
                <a:lnTo>
                  <a:pt x="482" y="431"/>
                </a:lnTo>
                <a:close/>
                <a:moveTo>
                  <a:pt x="498" y="431"/>
                </a:moveTo>
                <a:lnTo>
                  <a:pt x="498" y="431"/>
                </a:lnTo>
                <a:lnTo>
                  <a:pt x="499" y="431"/>
                </a:lnTo>
                <a:lnTo>
                  <a:pt x="501" y="432"/>
                </a:lnTo>
                <a:lnTo>
                  <a:pt x="501" y="433"/>
                </a:lnTo>
                <a:lnTo>
                  <a:pt x="502" y="434"/>
                </a:lnTo>
                <a:lnTo>
                  <a:pt x="501" y="435"/>
                </a:lnTo>
                <a:lnTo>
                  <a:pt x="501" y="436"/>
                </a:lnTo>
                <a:lnTo>
                  <a:pt x="499" y="437"/>
                </a:lnTo>
                <a:lnTo>
                  <a:pt x="498" y="437"/>
                </a:lnTo>
                <a:lnTo>
                  <a:pt x="496" y="437"/>
                </a:lnTo>
                <a:lnTo>
                  <a:pt x="494" y="436"/>
                </a:lnTo>
                <a:lnTo>
                  <a:pt x="494" y="435"/>
                </a:lnTo>
                <a:lnTo>
                  <a:pt x="493" y="434"/>
                </a:lnTo>
                <a:lnTo>
                  <a:pt x="494" y="433"/>
                </a:lnTo>
                <a:lnTo>
                  <a:pt x="494" y="432"/>
                </a:lnTo>
                <a:lnTo>
                  <a:pt x="496" y="431"/>
                </a:lnTo>
                <a:lnTo>
                  <a:pt x="498" y="431"/>
                </a:lnTo>
                <a:close/>
                <a:moveTo>
                  <a:pt x="513" y="431"/>
                </a:moveTo>
                <a:lnTo>
                  <a:pt x="513" y="431"/>
                </a:lnTo>
                <a:lnTo>
                  <a:pt x="514" y="431"/>
                </a:lnTo>
                <a:lnTo>
                  <a:pt x="515" y="432"/>
                </a:lnTo>
                <a:lnTo>
                  <a:pt x="517" y="433"/>
                </a:lnTo>
                <a:lnTo>
                  <a:pt x="517" y="434"/>
                </a:lnTo>
                <a:lnTo>
                  <a:pt x="517" y="435"/>
                </a:lnTo>
                <a:lnTo>
                  <a:pt x="515" y="436"/>
                </a:lnTo>
                <a:lnTo>
                  <a:pt x="514" y="437"/>
                </a:lnTo>
                <a:lnTo>
                  <a:pt x="513" y="437"/>
                </a:lnTo>
                <a:lnTo>
                  <a:pt x="512" y="437"/>
                </a:lnTo>
                <a:lnTo>
                  <a:pt x="510" y="436"/>
                </a:lnTo>
                <a:lnTo>
                  <a:pt x="509" y="435"/>
                </a:lnTo>
                <a:lnTo>
                  <a:pt x="509" y="434"/>
                </a:lnTo>
                <a:lnTo>
                  <a:pt x="509" y="433"/>
                </a:lnTo>
                <a:lnTo>
                  <a:pt x="510" y="432"/>
                </a:lnTo>
                <a:lnTo>
                  <a:pt x="512" y="431"/>
                </a:lnTo>
                <a:lnTo>
                  <a:pt x="513" y="431"/>
                </a:lnTo>
                <a:close/>
                <a:moveTo>
                  <a:pt x="529" y="431"/>
                </a:moveTo>
                <a:lnTo>
                  <a:pt x="529" y="431"/>
                </a:lnTo>
                <a:lnTo>
                  <a:pt x="530" y="431"/>
                </a:lnTo>
                <a:lnTo>
                  <a:pt x="531" y="432"/>
                </a:lnTo>
                <a:lnTo>
                  <a:pt x="531" y="433"/>
                </a:lnTo>
                <a:lnTo>
                  <a:pt x="532" y="434"/>
                </a:lnTo>
                <a:lnTo>
                  <a:pt x="531" y="435"/>
                </a:lnTo>
                <a:lnTo>
                  <a:pt x="531" y="436"/>
                </a:lnTo>
                <a:lnTo>
                  <a:pt x="530" y="437"/>
                </a:lnTo>
                <a:lnTo>
                  <a:pt x="529" y="437"/>
                </a:lnTo>
                <a:lnTo>
                  <a:pt x="526" y="437"/>
                </a:lnTo>
                <a:lnTo>
                  <a:pt x="525" y="436"/>
                </a:lnTo>
                <a:lnTo>
                  <a:pt x="525" y="435"/>
                </a:lnTo>
                <a:lnTo>
                  <a:pt x="524" y="434"/>
                </a:lnTo>
                <a:lnTo>
                  <a:pt x="525" y="433"/>
                </a:lnTo>
                <a:lnTo>
                  <a:pt x="525" y="432"/>
                </a:lnTo>
                <a:lnTo>
                  <a:pt x="526" y="431"/>
                </a:lnTo>
                <a:lnTo>
                  <a:pt x="529" y="431"/>
                </a:lnTo>
                <a:close/>
                <a:moveTo>
                  <a:pt x="544" y="431"/>
                </a:moveTo>
                <a:lnTo>
                  <a:pt x="544" y="431"/>
                </a:lnTo>
                <a:lnTo>
                  <a:pt x="545" y="431"/>
                </a:lnTo>
                <a:lnTo>
                  <a:pt x="546" y="432"/>
                </a:lnTo>
                <a:lnTo>
                  <a:pt x="547" y="433"/>
                </a:lnTo>
                <a:lnTo>
                  <a:pt x="547" y="434"/>
                </a:lnTo>
                <a:lnTo>
                  <a:pt x="547" y="435"/>
                </a:lnTo>
                <a:lnTo>
                  <a:pt x="546" y="436"/>
                </a:lnTo>
                <a:lnTo>
                  <a:pt x="545" y="437"/>
                </a:lnTo>
                <a:lnTo>
                  <a:pt x="544" y="437"/>
                </a:lnTo>
                <a:lnTo>
                  <a:pt x="542" y="437"/>
                </a:lnTo>
                <a:lnTo>
                  <a:pt x="541" y="436"/>
                </a:lnTo>
                <a:lnTo>
                  <a:pt x="540" y="435"/>
                </a:lnTo>
                <a:lnTo>
                  <a:pt x="540" y="434"/>
                </a:lnTo>
                <a:lnTo>
                  <a:pt x="540" y="433"/>
                </a:lnTo>
                <a:lnTo>
                  <a:pt x="541" y="432"/>
                </a:lnTo>
                <a:lnTo>
                  <a:pt x="542" y="431"/>
                </a:lnTo>
                <a:lnTo>
                  <a:pt x="544" y="431"/>
                </a:lnTo>
                <a:close/>
                <a:moveTo>
                  <a:pt x="559" y="431"/>
                </a:moveTo>
                <a:lnTo>
                  <a:pt x="559" y="431"/>
                </a:lnTo>
                <a:lnTo>
                  <a:pt x="561" y="431"/>
                </a:lnTo>
                <a:lnTo>
                  <a:pt x="562" y="432"/>
                </a:lnTo>
                <a:lnTo>
                  <a:pt x="562" y="433"/>
                </a:lnTo>
                <a:lnTo>
                  <a:pt x="563" y="434"/>
                </a:lnTo>
                <a:lnTo>
                  <a:pt x="562" y="435"/>
                </a:lnTo>
                <a:lnTo>
                  <a:pt x="562" y="436"/>
                </a:lnTo>
                <a:lnTo>
                  <a:pt x="561" y="437"/>
                </a:lnTo>
                <a:lnTo>
                  <a:pt x="559" y="437"/>
                </a:lnTo>
                <a:lnTo>
                  <a:pt x="557" y="437"/>
                </a:lnTo>
                <a:lnTo>
                  <a:pt x="556" y="436"/>
                </a:lnTo>
                <a:lnTo>
                  <a:pt x="556" y="435"/>
                </a:lnTo>
                <a:lnTo>
                  <a:pt x="555" y="434"/>
                </a:lnTo>
                <a:lnTo>
                  <a:pt x="556" y="433"/>
                </a:lnTo>
                <a:lnTo>
                  <a:pt x="556" y="432"/>
                </a:lnTo>
                <a:lnTo>
                  <a:pt x="557" y="431"/>
                </a:lnTo>
                <a:lnTo>
                  <a:pt x="559" y="431"/>
                </a:lnTo>
                <a:close/>
                <a:moveTo>
                  <a:pt x="574" y="431"/>
                </a:moveTo>
                <a:lnTo>
                  <a:pt x="574" y="431"/>
                </a:lnTo>
                <a:lnTo>
                  <a:pt x="575" y="431"/>
                </a:lnTo>
                <a:lnTo>
                  <a:pt x="577" y="432"/>
                </a:lnTo>
                <a:lnTo>
                  <a:pt x="578" y="433"/>
                </a:lnTo>
                <a:lnTo>
                  <a:pt x="578" y="434"/>
                </a:lnTo>
                <a:lnTo>
                  <a:pt x="578" y="435"/>
                </a:lnTo>
                <a:lnTo>
                  <a:pt x="577" y="436"/>
                </a:lnTo>
                <a:lnTo>
                  <a:pt x="575" y="437"/>
                </a:lnTo>
                <a:lnTo>
                  <a:pt x="574" y="437"/>
                </a:lnTo>
                <a:lnTo>
                  <a:pt x="573" y="437"/>
                </a:lnTo>
                <a:lnTo>
                  <a:pt x="572" y="436"/>
                </a:lnTo>
                <a:lnTo>
                  <a:pt x="571" y="435"/>
                </a:lnTo>
                <a:lnTo>
                  <a:pt x="571" y="434"/>
                </a:lnTo>
                <a:lnTo>
                  <a:pt x="571" y="433"/>
                </a:lnTo>
                <a:lnTo>
                  <a:pt x="572" y="432"/>
                </a:lnTo>
                <a:lnTo>
                  <a:pt x="573" y="431"/>
                </a:lnTo>
                <a:lnTo>
                  <a:pt x="574" y="431"/>
                </a:lnTo>
                <a:close/>
                <a:moveTo>
                  <a:pt x="590" y="431"/>
                </a:moveTo>
                <a:lnTo>
                  <a:pt x="590" y="431"/>
                </a:lnTo>
                <a:lnTo>
                  <a:pt x="591" y="431"/>
                </a:lnTo>
                <a:lnTo>
                  <a:pt x="593" y="432"/>
                </a:lnTo>
                <a:lnTo>
                  <a:pt x="593" y="433"/>
                </a:lnTo>
                <a:lnTo>
                  <a:pt x="594" y="434"/>
                </a:lnTo>
                <a:lnTo>
                  <a:pt x="593" y="435"/>
                </a:lnTo>
                <a:lnTo>
                  <a:pt x="593" y="436"/>
                </a:lnTo>
                <a:lnTo>
                  <a:pt x="591" y="437"/>
                </a:lnTo>
                <a:lnTo>
                  <a:pt x="590" y="437"/>
                </a:lnTo>
                <a:lnTo>
                  <a:pt x="588" y="437"/>
                </a:lnTo>
                <a:lnTo>
                  <a:pt x="586" y="436"/>
                </a:lnTo>
                <a:lnTo>
                  <a:pt x="586" y="435"/>
                </a:lnTo>
                <a:lnTo>
                  <a:pt x="585" y="434"/>
                </a:lnTo>
                <a:lnTo>
                  <a:pt x="586" y="433"/>
                </a:lnTo>
                <a:lnTo>
                  <a:pt x="586" y="432"/>
                </a:lnTo>
                <a:lnTo>
                  <a:pt x="588" y="431"/>
                </a:lnTo>
                <a:lnTo>
                  <a:pt x="590" y="431"/>
                </a:lnTo>
                <a:close/>
                <a:moveTo>
                  <a:pt x="605" y="431"/>
                </a:moveTo>
                <a:lnTo>
                  <a:pt x="605" y="431"/>
                </a:lnTo>
                <a:lnTo>
                  <a:pt x="606" y="431"/>
                </a:lnTo>
                <a:lnTo>
                  <a:pt x="607" y="432"/>
                </a:lnTo>
                <a:lnTo>
                  <a:pt x="609" y="433"/>
                </a:lnTo>
                <a:lnTo>
                  <a:pt x="609" y="434"/>
                </a:lnTo>
                <a:lnTo>
                  <a:pt x="609" y="435"/>
                </a:lnTo>
                <a:lnTo>
                  <a:pt x="607" y="436"/>
                </a:lnTo>
                <a:lnTo>
                  <a:pt x="606" y="437"/>
                </a:lnTo>
                <a:lnTo>
                  <a:pt x="605" y="437"/>
                </a:lnTo>
                <a:lnTo>
                  <a:pt x="604" y="437"/>
                </a:lnTo>
                <a:lnTo>
                  <a:pt x="602" y="436"/>
                </a:lnTo>
                <a:lnTo>
                  <a:pt x="601" y="435"/>
                </a:lnTo>
                <a:lnTo>
                  <a:pt x="601" y="434"/>
                </a:lnTo>
                <a:lnTo>
                  <a:pt x="601" y="433"/>
                </a:lnTo>
                <a:lnTo>
                  <a:pt x="602" y="432"/>
                </a:lnTo>
                <a:lnTo>
                  <a:pt x="604" y="431"/>
                </a:lnTo>
                <a:lnTo>
                  <a:pt x="605" y="431"/>
                </a:lnTo>
                <a:close/>
                <a:moveTo>
                  <a:pt x="621" y="431"/>
                </a:moveTo>
                <a:lnTo>
                  <a:pt x="621" y="431"/>
                </a:lnTo>
                <a:lnTo>
                  <a:pt x="622" y="431"/>
                </a:lnTo>
                <a:lnTo>
                  <a:pt x="623" y="432"/>
                </a:lnTo>
                <a:lnTo>
                  <a:pt x="623" y="433"/>
                </a:lnTo>
                <a:lnTo>
                  <a:pt x="624" y="434"/>
                </a:lnTo>
                <a:lnTo>
                  <a:pt x="623" y="435"/>
                </a:lnTo>
                <a:lnTo>
                  <a:pt x="623" y="436"/>
                </a:lnTo>
                <a:lnTo>
                  <a:pt x="622" y="437"/>
                </a:lnTo>
                <a:lnTo>
                  <a:pt x="621" y="437"/>
                </a:lnTo>
                <a:lnTo>
                  <a:pt x="618" y="437"/>
                </a:lnTo>
                <a:lnTo>
                  <a:pt x="617" y="436"/>
                </a:lnTo>
                <a:lnTo>
                  <a:pt x="617" y="435"/>
                </a:lnTo>
                <a:lnTo>
                  <a:pt x="616" y="434"/>
                </a:lnTo>
                <a:lnTo>
                  <a:pt x="617" y="433"/>
                </a:lnTo>
                <a:lnTo>
                  <a:pt x="617" y="432"/>
                </a:lnTo>
                <a:lnTo>
                  <a:pt x="618" y="431"/>
                </a:lnTo>
                <a:lnTo>
                  <a:pt x="621" y="431"/>
                </a:lnTo>
                <a:close/>
                <a:moveTo>
                  <a:pt x="636" y="431"/>
                </a:moveTo>
                <a:lnTo>
                  <a:pt x="636" y="431"/>
                </a:lnTo>
                <a:lnTo>
                  <a:pt x="637" y="431"/>
                </a:lnTo>
                <a:lnTo>
                  <a:pt x="638" y="432"/>
                </a:lnTo>
                <a:lnTo>
                  <a:pt x="639" y="433"/>
                </a:lnTo>
                <a:lnTo>
                  <a:pt x="639" y="434"/>
                </a:lnTo>
                <a:lnTo>
                  <a:pt x="639" y="435"/>
                </a:lnTo>
                <a:lnTo>
                  <a:pt x="638" y="436"/>
                </a:lnTo>
                <a:lnTo>
                  <a:pt x="637" y="437"/>
                </a:lnTo>
                <a:lnTo>
                  <a:pt x="636" y="437"/>
                </a:lnTo>
                <a:lnTo>
                  <a:pt x="634" y="437"/>
                </a:lnTo>
                <a:lnTo>
                  <a:pt x="633" y="436"/>
                </a:lnTo>
                <a:lnTo>
                  <a:pt x="632" y="435"/>
                </a:lnTo>
                <a:lnTo>
                  <a:pt x="632" y="434"/>
                </a:lnTo>
                <a:lnTo>
                  <a:pt x="632" y="433"/>
                </a:lnTo>
                <a:lnTo>
                  <a:pt x="633" y="432"/>
                </a:lnTo>
                <a:lnTo>
                  <a:pt x="634" y="431"/>
                </a:lnTo>
                <a:lnTo>
                  <a:pt x="636" y="431"/>
                </a:lnTo>
                <a:close/>
                <a:moveTo>
                  <a:pt x="651" y="431"/>
                </a:moveTo>
                <a:lnTo>
                  <a:pt x="651" y="431"/>
                </a:lnTo>
                <a:lnTo>
                  <a:pt x="653" y="431"/>
                </a:lnTo>
                <a:lnTo>
                  <a:pt x="654" y="432"/>
                </a:lnTo>
                <a:lnTo>
                  <a:pt x="654" y="433"/>
                </a:lnTo>
                <a:lnTo>
                  <a:pt x="655" y="434"/>
                </a:lnTo>
                <a:lnTo>
                  <a:pt x="654" y="435"/>
                </a:lnTo>
                <a:lnTo>
                  <a:pt x="654" y="436"/>
                </a:lnTo>
                <a:lnTo>
                  <a:pt x="653" y="437"/>
                </a:lnTo>
                <a:lnTo>
                  <a:pt x="651" y="437"/>
                </a:lnTo>
                <a:lnTo>
                  <a:pt x="649" y="437"/>
                </a:lnTo>
                <a:lnTo>
                  <a:pt x="648" y="436"/>
                </a:lnTo>
                <a:lnTo>
                  <a:pt x="648" y="435"/>
                </a:lnTo>
                <a:lnTo>
                  <a:pt x="647" y="434"/>
                </a:lnTo>
                <a:lnTo>
                  <a:pt x="648" y="433"/>
                </a:lnTo>
                <a:lnTo>
                  <a:pt x="648" y="432"/>
                </a:lnTo>
                <a:lnTo>
                  <a:pt x="649" y="431"/>
                </a:lnTo>
                <a:lnTo>
                  <a:pt x="651" y="431"/>
                </a:lnTo>
                <a:close/>
                <a:moveTo>
                  <a:pt x="666" y="431"/>
                </a:moveTo>
                <a:lnTo>
                  <a:pt x="666" y="431"/>
                </a:lnTo>
                <a:lnTo>
                  <a:pt x="667" y="431"/>
                </a:lnTo>
                <a:lnTo>
                  <a:pt x="669" y="432"/>
                </a:lnTo>
                <a:lnTo>
                  <a:pt x="670" y="433"/>
                </a:lnTo>
                <a:lnTo>
                  <a:pt x="670" y="434"/>
                </a:lnTo>
                <a:lnTo>
                  <a:pt x="670" y="435"/>
                </a:lnTo>
                <a:lnTo>
                  <a:pt x="669" y="436"/>
                </a:lnTo>
                <a:lnTo>
                  <a:pt x="667" y="437"/>
                </a:lnTo>
                <a:lnTo>
                  <a:pt x="666" y="437"/>
                </a:lnTo>
                <a:lnTo>
                  <a:pt x="665" y="437"/>
                </a:lnTo>
                <a:lnTo>
                  <a:pt x="664" y="436"/>
                </a:lnTo>
                <a:lnTo>
                  <a:pt x="662" y="435"/>
                </a:lnTo>
                <a:lnTo>
                  <a:pt x="662" y="434"/>
                </a:lnTo>
                <a:lnTo>
                  <a:pt x="662" y="433"/>
                </a:lnTo>
                <a:lnTo>
                  <a:pt x="664" y="432"/>
                </a:lnTo>
                <a:lnTo>
                  <a:pt x="665" y="431"/>
                </a:lnTo>
                <a:lnTo>
                  <a:pt x="666" y="431"/>
                </a:lnTo>
                <a:close/>
                <a:moveTo>
                  <a:pt x="682" y="431"/>
                </a:moveTo>
                <a:lnTo>
                  <a:pt x="682" y="431"/>
                </a:lnTo>
                <a:lnTo>
                  <a:pt x="683" y="431"/>
                </a:lnTo>
                <a:lnTo>
                  <a:pt x="685" y="432"/>
                </a:lnTo>
                <a:lnTo>
                  <a:pt x="685" y="433"/>
                </a:lnTo>
                <a:lnTo>
                  <a:pt x="686" y="434"/>
                </a:lnTo>
                <a:lnTo>
                  <a:pt x="685" y="435"/>
                </a:lnTo>
                <a:lnTo>
                  <a:pt x="685" y="436"/>
                </a:lnTo>
                <a:lnTo>
                  <a:pt x="683" y="437"/>
                </a:lnTo>
                <a:lnTo>
                  <a:pt x="682" y="437"/>
                </a:lnTo>
                <a:lnTo>
                  <a:pt x="680" y="437"/>
                </a:lnTo>
                <a:lnTo>
                  <a:pt x="678" y="436"/>
                </a:lnTo>
                <a:lnTo>
                  <a:pt x="678" y="435"/>
                </a:lnTo>
                <a:lnTo>
                  <a:pt x="677" y="434"/>
                </a:lnTo>
                <a:lnTo>
                  <a:pt x="678" y="433"/>
                </a:lnTo>
                <a:lnTo>
                  <a:pt x="678" y="432"/>
                </a:lnTo>
                <a:lnTo>
                  <a:pt x="680" y="431"/>
                </a:lnTo>
                <a:lnTo>
                  <a:pt x="682" y="431"/>
                </a:lnTo>
                <a:close/>
                <a:moveTo>
                  <a:pt x="697" y="431"/>
                </a:moveTo>
                <a:lnTo>
                  <a:pt x="697" y="431"/>
                </a:lnTo>
                <a:lnTo>
                  <a:pt x="698" y="431"/>
                </a:lnTo>
                <a:lnTo>
                  <a:pt x="699" y="432"/>
                </a:lnTo>
                <a:lnTo>
                  <a:pt x="700" y="433"/>
                </a:lnTo>
                <a:lnTo>
                  <a:pt x="700" y="434"/>
                </a:lnTo>
                <a:lnTo>
                  <a:pt x="700" y="435"/>
                </a:lnTo>
                <a:lnTo>
                  <a:pt x="699" y="436"/>
                </a:lnTo>
                <a:lnTo>
                  <a:pt x="698" y="437"/>
                </a:lnTo>
                <a:lnTo>
                  <a:pt x="697" y="437"/>
                </a:lnTo>
                <a:lnTo>
                  <a:pt x="696" y="437"/>
                </a:lnTo>
                <a:lnTo>
                  <a:pt x="694" y="436"/>
                </a:lnTo>
                <a:lnTo>
                  <a:pt x="693" y="435"/>
                </a:lnTo>
                <a:lnTo>
                  <a:pt x="693" y="434"/>
                </a:lnTo>
                <a:lnTo>
                  <a:pt x="693" y="433"/>
                </a:lnTo>
                <a:lnTo>
                  <a:pt x="694" y="432"/>
                </a:lnTo>
                <a:lnTo>
                  <a:pt x="696" y="431"/>
                </a:lnTo>
                <a:lnTo>
                  <a:pt x="697" y="431"/>
                </a:lnTo>
                <a:close/>
                <a:moveTo>
                  <a:pt x="713" y="431"/>
                </a:moveTo>
                <a:lnTo>
                  <a:pt x="713" y="431"/>
                </a:lnTo>
                <a:lnTo>
                  <a:pt x="714" y="431"/>
                </a:lnTo>
                <a:lnTo>
                  <a:pt x="715" y="432"/>
                </a:lnTo>
                <a:lnTo>
                  <a:pt x="715" y="433"/>
                </a:lnTo>
                <a:lnTo>
                  <a:pt x="716" y="434"/>
                </a:lnTo>
                <a:lnTo>
                  <a:pt x="715" y="435"/>
                </a:lnTo>
                <a:lnTo>
                  <a:pt x="715" y="436"/>
                </a:lnTo>
                <a:lnTo>
                  <a:pt x="714" y="437"/>
                </a:lnTo>
                <a:lnTo>
                  <a:pt x="713" y="437"/>
                </a:lnTo>
                <a:lnTo>
                  <a:pt x="710" y="437"/>
                </a:lnTo>
                <a:lnTo>
                  <a:pt x="709" y="436"/>
                </a:lnTo>
                <a:lnTo>
                  <a:pt x="709" y="435"/>
                </a:lnTo>
                <a:lnTo>
                  <a:pt x="708" y="434"/>
                </a:lnTo>
                <a:lnTo>
                  <a:pt x="709" y="433"/>
                </a:lnTo>
                <a:lnTo>
                  <a:pt x="709" y="432"/>
                </a:lnTo>
                <a:lnTo>
                  <a:pt x="710" y="431"/>
                </a:lnTo>
                <a:lnTo>
                  <a:pt x="713" y="431"/>
                </a:lnTo>
                <a:close/>
                <a:moveTo>
                  <a:pt x="727" y="431"/>
                </a:moveTo>
                <a:lnTo>
                  <a:pt x="727" y="431"/>
                </a:lnTo>
                <a:lnTo>
                  <a:pt x="729" y="431"/>
                </a:lnTo>
                <a:lnTo>
                  <a:pt x="730" y="432"/>
                </a:lnTo>
                <a:lnTo>
                  <a:pt x="731" y="433"/>
                </a:lnTo>
                <a:lnTo>
                  <a:pt x="731" y="434"/>
                </a:lnTo>
                <a:lnTo>
                  <a:pt x="731" y="435"/>
                </a:lnTo>
                <a:lnTo>
                  <a:pt x="730" y="436"/>
                </a:lnTo>
                <a:lnTo>
                  <a:pt x="729" y="437"/>
                </a:lnTo>
                <a:lnTo>
                  <a:pt x="727" y="437"/>
                </a:lnTo>
                <a:lnTo>
                  <a:pt x="726" y="437"/>
                </a:lnTo>
                <a:lnTo>
                  <a:pt x="725" y="436"/>
                </a:lnTo>
                <a:lnTo>
                  <a:pt x="724" y="435"/>
                </a:lnTo>
                <a:lnTo>
                  <a:pt x="724" y="434"/>
                </a:lnTo>
                <a:lnTo>
                  <a:pt x="724" y="433"/>
                </a:lnTo>
                <a:lnTo>
                  <a:pt x="725" y="432"/>
                </a:lnTo>
                <a:lnTo>
                  <a:pt x="726" y="431"/>
                </a:lnTo>
                <a:lnTo>
                  <a:pt x="727" y="431"/>
                </a:lnTo>
                <a:close/>
                <a:moveTo>
                  <a:pt x="743" y="431"/>
                </a:moveTo>
                <a:lnTo>
                  <a:pt x="743" y="431"/>
                </a:lnTo>
                <a:lnTo>
                  <a:pt x="745" y="431"/>
                </a:lnTo>
                <a:lnTo>
                  <a:pt x="746" y="432"/>
                </a:lnTo>
                <a:lnTo>
                  <a:pt x="747" y="433"/>
                </a:lnTo>
                <a:lnTo>
                  <a:pt x="747" y="434"/>
                </a:lnTo>
                <a:lnTo>
                  <a:pt x="747" y="435"/>
                </a:lnTo>
                <a:lnTo>
                  <a:pt x="746" y="436"/>
                </a:lnTo>
                <a:lnTo>
                  <a:pt x="745" y="437"/>
                </a:lnTo>
                <a:lnTo>
                  <a:pt x="743" y="437"/>
                </a:lnTo>
                <a:lnTo>
                  <a:pt x="741" y="437"/>
                </a:lnTo>
                <a:lnTo>
                  <a:pt x="740" y="436"/>
                </a:lnTo>
                <a:lnTo>
                  <a:pt x="740" y="435"/>
                </a:lnTo>
                <a:lnTo>
                  <a:pt x="740" y="434"/>
                </a:lnTo>
                <a:lnTo>
                  <a:pt x="740" y="433"/>
                </a:lnTo>
                <a:lnTo>
                  <a:pt x="740" y="432"/>
                </a:lnTo>
                <a:lnTo>
                  <a:pt x="741" y="431"/>
                </a:lnTo>
                <a:lnTo>
                  <a:pt x="743" y="431"/>
                </a:lnTo>
                <a:close/>
                <a:moveTo>
                  <a:pt x="758" y="431"/>
                </a:moveTo>
                <a:lnTo>
                  <a:pt x="758" y="431"/>
                </a:lnTo>
                <a:lnTo>
                  <a:pt x="759" y="431"/>
                </a:lnTo>
                <a:lnTo>
                  <a:pt x="761" y="432"/>
                </a:lnTo>
                <a:lnTo>
                  <a:pt x="762" y="433"/>
                </a:lnTo>
                <a:lnTo>
                  <a:pt x="762" y="434"/>
                </a:lnTo>
                <a:lnTo>
                  <a:pt x="762" y="435"/>
                </a:lnTo>
                <a:lnTo>
                  <a:pt x="761" y="436"/>
                </a:lnTo>
                <a:lnTo>
                  <a:pt x="759" y="437"/>
                </a:lnTo>
                <a:lnTo>
                  <a:pt x="758" y="437"/>
                </a:lnTo>
                <a:lnTo>
                  <a:pt x="757" y="437"/>
                </a:lnTo>
                <a:lnTo>
                  <a:pt x="756" y="436"/>
                </a:lnTo>
                <a:lnTo>
                  <a:pt x="754" y="435"/>
                </a:lnTo>
                <a:lnTo>
                  <a:pt x="754" y="434"/>
                </a:lnTo>
                <a:lnTo>
                  <a:pt x="754" y="433"/>
                </a:lnTo>
                <a:lnTo>
                  <a:pt x="756" y="432"/>
                </a:lnTo>
                <a:lnTo>
                  <a:pt x="757" y="431"/>
                </a:lnTo>
                <a:lnTo>
                  <a:pt x="758" y="431"/>
                </a:lnTo>
                <a:close/>
                <a:moveTo>
                  <a:pt x="774" y="431"/>
                </a:moveTo>
                <a:lnTo>
                  <a:pt x="774" y="431"/>
                </a:lnTo>
                <a:lnTo>
                  <a:pt x="775" y="431"/>
                </a:lnTo>
                <a:lnTo>
                  <a:pt x="777" y="432"/>
                </a:lnTo>
                <a:lnTo>
                  <a:pt x="778" y="433"/>
                </a:lnTo>
                <a:lnTo>
                  <a:pt x="778" y="434"/>
                </a:lnTo>
                <a:lnTo>
                  <a:pt x="778" y="435"/>
                </a:lnTo>
                <a:lnTo>
                  <a:pt x="777" y="436"/>
                </a:lnTo>
                <a:lnTo>
                  <a:pt x="775" y="437"/>
                </a:lnTo>
                <a:lnTo>
                  <a:pt x="774" y="437"/>
                </a:lnTo>
                <a:lnTo>
                  <a:pt x="772" y="437"/>
                </a:lnTo>
                <a:lnTo>
                  <a:pt x="770" y="436"/>
                </a:lnTo>
                <a:lnTo>
                  <a:pt x="770" y="435"/>
                </a:lnTo>
                <a:lnTo>
                  <a:pt x="770" y="434"/>
                </a:lnTo>
                <a:lnTo>
                  <a:pt x="770" y="433"/>
                </a:lnTo>
                <a:lnTo>
                  <a:pt x="770" y="432"/>
                </a:lnTo>
                <a:lnTo>
                  <a:pt x="772" y="431"/>
                </a:lnTo>
                <a:lnTo>
                  <a:pt x="774" y="431"/>
                </a:lnTo>
                <a:close/>
                <a:moveTo>
                  <a:pt x="789" y="431"/>
                </a:moveTo>
                <a:lnTo>
                  <a:pt x="789" y="431"/>
                </a:lnTo>
                <a:lnTo>
                  <a:pt x="790" y="431"/>
                </a:lnTo>
                <a:lnTo>
                  <a:pt x="791" y="432"/>
                </a:lnTo>
                <a:lnTo>
                  <a:pt x="792" y="433"/>
                </a:lnTo>
                <a:lnTo>
                  <a:pt x="792" y="434"/>
                </a:lnTo>
                <a:lnTo>
                  <a:pt x="792" y="435"/>
                </a:lnTo>
                <a:lnTo>
                  <a:pt x="791" y="436"/>
                </a:lnTo>
                <a:lnTo>
                  <a:pt x="790" y="437"/>
                </a:lnTo>
                <a:lnTo>
                  <a:pt x="789" y="437"/>
                </a:lnTo>
                <a:lnTo>
                  <a:pt x="788" y="437"/>
                </a:lnTo>
                <a:lnTo>
                  <a:pt x="786" y="436"/>
                </a:lnTo>
                <a:lnTo>
                  <a:pt x="785" y="435"/>
                </a:lnTo>
                <a:lnTo>
                  <a:pt x="785" y="434"/>
                </a:lnTo>
                <a:lnTo>
                  <a:pt x="785" y="433"/>
                </a:lnTo>
                <a:lnTo>
                  <a:pt x="786" y="432"/>
                </a:lnTo>
                <a:lnTo>
                  <a:pt x="788" y="431"/>
                </a:lnTo>
                <a:lnTo>
                  <a:pt x="789" y="431"/>
                </a:lnTo>
                <a:close/>
                <a:moveTo>
                  <a:pt x="805" y="431"/>
                </a:moveTo>
                <a:lnTo>
                  <a:pt x="805" y="431"/>
                </a:lnTo>
                <a:lnTo>
                  <a:pt x="806" y="431"/>
                </a:lnTo>
                <a:lnTo>
                  <a:pt x="807" y="432"/>
                </a:lnTo>
                <a:lnTo>
                  <a:pt x="808" y="433"/>
                </a:lnTo>
                <a:lnTo>
                  <a:pt x="808" y="434"/>
                </a:lnTo>
                <a:lnTo>
                  <a:pt x="808" y="435"/>
                </a:lnTo>
                <a:lnTo>
                  <a:pt x="807" y="436"/>
                </a:lnTo>
                <a:lnTo>
                  <a:pt x="806" y="437"/>
                </a:lnTo>
                <a:lnTo>
                  <a:pt x="805" y="437"/>
                </a:lnTo>
                <a:lnTo>
                  <a:pt x="802" y="437"/>
                </a:lnTo>
                <a:lnTo>
                  <a:pt x="801" y="436"/>
                </a:lnTo>
                <a:lnTo>
                  <a:pt x="801" y="435"/>
                </a:lnTo>
                <a:lnTo>
                  <a:pt x="801" y="434"/>
                </a:lnTo>
                <a:lnTo>
                  <a:pt x="801" y="433"/>
                </a:lnTo>
                <a:lnTo>
                  <a:pt x="801" y="432"/>
                </a:lnTo>
                <a:lnTo>
                  <a:pt x="802" y="431"/>
                </a:lnTo>
                <a:lnTo>
                  <a:pt x="805" y="431"/>
                </a:lnTo>
                <a:close/>
                <a:moveTo>
                  <a:pt x="810" y="429"/>
                </a:moveTo>
                <a:lnTo>
                  <a:pt x="810" y="429"/>
                </a:lnTo>
                <a:lnTo>
                  <a:pt x="811" y="428"/>
                </a:lnTo>
                <a:lnTo>
                  <a:pt x="811" y="427"/>
                </a:lnTo>
                <a:lnTo>
                  <a:pt x="812" y="426"/>
                </a:lnTo>
                <a:lnTo>
                  <a:pt x="815" y="426"/>
                </a:lnTo>
                <a:lnTo>
                  <a:pt x="816" y="426"/>
                </a:lnTo>
                <a:lnTo>
                  <a:pt x="817" y="427"/>
                </a:lnTo>
                <a:lnTo>
                  <a:pt x="817" y="428"/>
                </a:lnTo>
                <a:lnTo>
                  <a:pt x="818" y="429"/>
                </a:lnTo>
                <a:lnTo>
                  <a:pt x="817" y="430"/>
                </a:lnTo>
                <a:lnTo>
                  <a:pt x="817" y="431"/>
                </a:lnTo>
                <a:lnTo>
                  <a:pt x="816" y="432"/>
                </a:lnTo>
                <a:lnTo>
                  <a:pt x="815" y="432"/>
                </a:lnTo>
                <a:lnTo>
                  <a:pt x="812" y="432"/>
                </a:lnTo>
                <a:lnTo>
                  <a:pt x="811" y="431"/>
                </a:lnTo>
                <a:lnTo>
                  <a:pt x="811" y="430"/>
                </a:lnTo>
                <a:lnTo>
                  <a:pt x="810" y="429"/>
                </a:lnTo>
                <a:close/>
                <a:moveTo>
                  <a:pt x="810" y="416"/>
                </a:moveTo>
                <a:lnTo>
                  <a:pt x="810" y="416"/>
                </a:lnTo>
                <a:lnTo>
                  <a:pt x="811" y="415"/>
                </a:lnTo>
                <a:lnTo>
                  <a:pt x="811" y="414"/>
                </a:lnTo>
                <a:lnTo>
                  <a:pt x="812" y="413"/>
                </a:lnTo>
                <a:lnTo>
                  <a:pt x="815" y="413"/>
                </a:lnTo>
                <a:lnTo>
                  <a:pt x="816" y="413"/>
                </a:lnTo>
                <a:lnTo>
                  <a:pt x="817" y="414"/>
                </a:lnTo>
                <a:lnTo>
                  <a:pt x="817" y="415"/>
                </a:lnTo>
                <a:lnTo>
                  <a:pt x="818" y="416"/>
                </a:lnTo>
                <a:lnTo>
                  <a:pt x="817" y="417"/>
                </a:lnTo>
                <a:lnTo>
                  <a:pt x="817" y="418"/>
                </a:lnTo>
                <a:lnTo>
                  <a:pt x="816" y="419"/>
                </a:lnTo>
                <a:lnTo>
                  <a:pt x="815" y="419"/>
                </a:lnTo>
                <a:lnTo>
                  <a:pt x="812" y="419"/>
                </a:lnTo>
                <a:lnTo>
                  <a:pt x="811" y="418"/>
                </a:lnTo>
                <a:lnTo>
                  <a:pt x="811" y="417"/>
                </a:lnTo>
                <a:lnTo>
                  <a:pt x="810" y="416"/>
                </a:lnTo>
                <a:close/>
                <a:moveTo>
                  <a:pt x="810" y="403"/>
                </a:moveTo>
                <a:lnTo>
                  <a:pt x="810" y="403"/>
                </a:lnTo>
                <a:lnTo>
                  <a:pt x="811" y="402"/>
                </a:lnTo>
                <a:lnTo>
                  <a:pt x="811" y="401"/>
                </a:lnTo>
                <a:lnTo>
                  <a:pt x="812" y="400"/>
                </a:lnTo>
                <a:lnTo>
                  <a:pt x="815" y="400"/>
                </a:lnTo>
                <a:lnTo>
                  <a:pt x="816" y="400"/>
                </a:lnTo>
                <a:lnTo>
                  <a:pt x="817" y="401"/>
                </a:lnTo>
                <a:lnTo>
                  <a:pt x="817" y="402"/>
                </a:lnTo>
                <a:lnTo>
                  <a:pt x="818" y="403"/>
                </a:lnTo>
                <a:lnTo>
                  <a:pt x="817" y="404"/>
                </a:lnTo>
                <a:lnTo>
                  <a:pt x="817" y="405"/>
                </a:lnTo>
                <a:lnTo>
                  <a:pt x="816" y="406"/>
                </a:lnTo>
                <a:lnTo>
                  <a:pt x="815" y="406"/>
                </a:lnTo>
                <a:lnTo>
                  <a:pt x="812" y="406"/>
                </a:lnTo>
                <a:lnTo>
                  <a:pt x="811" y="405"/>
                </a:lnTo>
                <a:lnTo>
                  <a:pt x="811" y="404"/>
                </a:lnTo>
                <a:lnTo>
                  <a:pt x="810" y="403"/>
                </a:lnTo>
                <a:close/>
                <a:moveTo>
                  <a:pt x="810" y="391"/>
                </a:moveTo>
                <a:lnTo>
                  <a:pt x="810" y="391"/>
                </a:lnTo>
                <a:lnTo>
                  <a:pt x="811" y="390"/>
                </a:lnTo>
                <a:lnTo>
                  <a:pt x="811" y="389"/>
                </a:lnTo>
                <a:lnTo>
                  <a:pt x="812" y="388"/>
                </a:lnTo>
                <a:lnTo>
                  <a:pt x="815" y="388"/>
                </a:lnTo>
                <a:lnTo>
                  <a:pt x="816" y="388"/>
                </a:lnTo>
                <a:lnTo>
                  <a:pt x="817" y="389"/>
                </a:lnTo>
                <a:lnTo>
                  <a:pt x="817" y="390"/>
                </a:lnTo>
                <a:lnTo>
                  <a:pt x="818" y="391"/>
                </a:lnTo>
                <a:lnTo>
                  <a:pt x="817" y="392"/>
                </a:lnTo>
                <a:lnTo>
                  <a:pt x="817" y="393"/>
                </a:lnTo>
                <a:lnTo>
                  <a:pt x="816" y="394"/>
                </a:lnTo>
                <a:lnTo>
                  <a:pt x="815" y="394"/>
                </a:lnTo>
                <a:lnTo>
                  <a:pt x="812" y="394"/>
                </a:lnTo>
                <a:lnTo>
                  <a:pt x="811" y="393"/>
                </a:lnTo>
                <a:lnTo>
                  <a:pt x="811" y="392"/>
                </a:lnTo>
                <a:lnTo>
                  <a:pt x="810" y="391"/>
                </a:lnTo>
                <a:close/>
                <a:moveTo>
                  <a:pt x="810" y="377"/>
                </a:moveTo>
                <a:lnTo>
                  <a:pt x="810" y="377"/>
                </a:lnTo>
                <a:lnTo>
                  <a:pt x="811" y="376"/>
                </a:lnTo>
                <a:lnTo>
                  <a:pt x="811" y="375"/>
                </a:lnTo>
                <a:lnTo>
                  <a:pt x="812" y="374"/>
                </a:lnTo>
                <a:lnTo>
                  <a:pt x="815" y="374"/>
                </a:lnTo>
                <a:lnTo>
                  <a:pt x="816" y="374"/>
                </a:lnTo>
                <a:lnTo>
                  <a:pt x="817" y="375"/>
                </a:lnTo>
                <a:lnTo>
                  <a:pt x="817" y="376"/>
                </a:lnTo>
                <a:lnTo>
                  <a:pt x="818" y="377"/>
                </a:lnTo>
                <a:lnTo>
                  <a:pt x="817" y="378"/>
                </a:lnTo>
                <a:lnTo>
                  <a:pt x="817" y="379"/>
                </a:lnTo>
                <a:lnTo>
                  <a:pt x="816" y="380"/>
                </a:lnTo>
                <a:lnTo>
                  <a:pt x="815" y="380"/>
                </a:lnTo>
                <a:lnTo>
                  <a:pt x="812" y="380"/>
                </a:lnTo>
                <a:lnTo>
                  <a:pt x="811" y="379"/>
                </a:lnTo>
                <a:lnTo>
                  <a:pt x="811" y="378"/>
                </a:lnTo>
                <a:lnTo>
                  <a:pt x="810" y="377"/>
                </a:lnTo>
                <a:close/>
                <a:moveTo>
                  <a:pt x="810" y="365"/>
                </a:moveTo>
                <a:lnTo>
                  <a:pt x="810" y="365"/>
                </a:lnTo>
                <a:lnTo>
                  <a:pt x="811" y="364"/>
                </a:lnTo>
                <a:lnTo>
                  <a:pt x="811" y="363"/>
                </a:lnTo>
                <a:lnTo>
                  <a:pt x="812" y="362"/>
                </a:lnTo>
                <a:lnTo>
                  <a:pt x="815" y="362"/>
                </a:lnTo>
                <a:lnTo>
                  <a:pt x="816" y="362"/>
                </a:lnTo>
                <a:lnTo>
                  <a:pt x="817" y="363"/>
                </a:lnTo>
                <a:lnTo>
                  <a:pt x="817" y="364"/>
                </a:lnTo>
                <a:lnTo>
                  <a:pt x="818" y="365"/>
                </a:lnTo>
                <a:lnTo>
                  <a:pt x="817" y="366"/>
                </a:lnTo>
                <a:lnTo>
                  <a:pt x="817" y="367"/>
                </a:lnTo>
                <a:lnTo>
                  <a:pt x="816" y="368"/>
                </a:lnTo>
                <a:lnTo>
                  <a:pt x="815" y="368"/>
                </a:lnTo>
                <a:lnTo>
                  <a:pt x="812" y="368"/>
                </a:lnTo>
                <a:lnTo>
                  <a:pt x="811" y="367"/>
                </a:lnTo>
                <a:lnTo>
                  <a:pt x="811" y="366"/>
                </a:lnTo>
                <a:lnTo>
                  <a:pt x="810" y="365"/>
                </a:lnTo>
                <a:close/>
                <a:moveTo>
                  <a:pt x="810" y="352"/>
                </a:moveTo>
                <a:lnTo>
                  <a:pt x="810" y="352"/>
                </a:lnTo>
                <a:lnTo>
                  <a:pt x="811" y="351"/>
                </a:lnTo>
                <a:lnTo>
                  <a:pt x="811" y="350"/>
                </a:lnTo>
                <a:lnTo>
                  <a:pt x="812" y="349"/>
                </a:lnTo>
                <a:lnTo>
                  <a:pt x="815" y="349"/>
                </a:lnTo>
                <a:lnTo>
                  <a:pt x="816" y="349"/>
                </a:lnTo>
                <a:lnTo>
                  <a:pt x="817" y="350"/>
                </a:lnTo>
                <a:lnTo>
                  <a:pt x="817" y="351"/>
                </a:lnTo>
                <a:lnTo>
                  <a:pt x="818" y="352"/>
                </a:lnTo>
                <a:lnTo>
                  <a:pt x="817" y="353"/>
                </a:lnTo>
                <a:lnTo>
                  <a:pt x="817" y="354"/>
                </a:lnTo>
                <a:lnTo>
                  <a:pt x="816" y="355"/>
                </a:lnTo>
                <a:lnTo>
                  <a:pt x="815" y="355"/>
                </a:lnTo>
                <a:lnTo>
                  <a:pt x="812" y="355"/>
                </a:lnTo>
                <a:lnTo>
                  <a:pt x="811" y="354"/>
                </a:lnTo>
                <a:lnTo>
                  <a:pt x="811" y="353"/>
                </a:lnTo>
                <a:lnTo>
                  <a:pt x="810" y="352"/>
                </a:lnTo>
                <a:close/>
                <a:moveTo>
                  <a:pt x="810" y="340"/>
                </a:moveTo>
                <a:lnTo>
                  <a:pt x="810" y="340"/>
                </a:lnTo>
                <a:lnTo>
                  <a:pt x="811" y="338"/>
                </a:lnTo>
                <a:lnTo>
                  <a:pt x="811" y="337"/>
                </a:lnTo>
                <a:lnTo>
                  <a:pt x="812" y="336"/>
                </a:lnTo>
                <a:lnTo>
                  <a:pt x="815" y="336"/>
                </a:lnTo>
                <a:lnTo>
                  <a:pt x="816" y="336"/>
                </a:lnTo>
                <a:lnTo>
                  <a:pt x="817" y="337"/>
                </a:lnTo>
                <a:lnTo>
                  <a:pt x="817" y="338"/>
                </a:lnTo>
                <a:lnTo>
                  <a:pt x="818" y="340"/>
                </a:lnTo>
                <a:lnTo>
                  <a:pt x="817" y="341"/>
                </a:lnTo>
                <a:lnTo>
                  <a:pt x="817" y="342"/>
                </a:lnTo>
                <a:lnTo>
                  <a:pt x="816" y="343"/>
                </a:lnTo>
                <a:lnTo>
                  <a:pt x="815" y="343"/>
                </a:lnTo>
                <a:lnTo>
                  <a:pt x="812" y="343"/>
                </a:lnTo>
                <a:lnTo>
                  <a:pt x="811" y="342"/>
                </a:lnTo>
                <a:lnTo>
                  <a:pt x="811" y="341"/>
                </a:lnTo>
                <a:lnTo>
                  <a:pt x="810" y="340"/>
                </a:lnTo>
                <a:close/>
                <a:moveTo>
                  <a:pt x="810" y="326"/>
                </a:moveTo>
                <a:lnTo>
                  <a:pt x="810" y="326"/>
                </a:lnTo>
                <a:lnTo>
                  <a:pt x="811" y="325"/>
                </a:lnTo>
                <a:lnTo>
                  <a:pt x="811" y="324"/>
                </a:lnTo>
                <a:lnTo>
                  <a:pt x="812" y="323"/>
                </a:lnTo>
                <a:lnTo>
                  <a:pt x="815" y="323"/>
                </a:lnTo>
                <a:lnTo>
                  <a:pt x="816" y="323"/>
                </a:lnTo>
                <a:lnTo>
                  <a:pt x="817" y="324"/>
                </a:lnTo>
                <a:lnTo>
                  <a:pt x="817" y="325"/>
                </a:lnTo>
                <a:lnTo>
                  <a:pt x="818" y="326"/>
                </a:lnTo>
                <a:lnTo>
                  <a:pt x="817" y="327"/>
                </a:lnTo>
                <a:lnTo>
                  <a:pt x="817" y="328"/>
                </a:lnTo>
                <a:lnTo>
                  <a:pt x="816" y="329"/>
                </a:lnTo>
                <a:lnTo>
                  <a:pt x="815" y="329"/>
                </a:lnTo>
                <a:lnTo>
                  <a:pt x="812" y="329"/>
                </a:lnTo>
                <a:lnTo>
                  <a:pt x="811" y="328"/>
                </a:lnTo>
                <a:lnTo>
                  <a:pt x="811" y="327"/>
                </a:lnTo>
                <a:lnTo>
                  <a:pt x="810" y="326"/>
                </a:lnTo>
                <a:close/>
                <a:moveTo>
                  <a:pt x="810" y="314"/>
                </a:moveTo>
                <a:lnTo>
                  <a:pt x="810" y="314"/>
                </a:lnTo>
                <a:lnTo>
                  <a:pt x="811" y="313"/>
                </a:lnTo>
                <a:lnTo>
                  <a:pt x="811" y="312"/>
                </a:lnTo>
                <a:lnTo>
                  <a:pt x="812" y="311"/>
                </a:lnTo>
                <a:lnTo>
                  <a:pt x="815" y="311"/>
                </a:lnTo>
                <a:lnTo>
                  <a:pt x="816" y="311"/>
                </a:lnTo>
                <a:lnTo>
                  <a:pt x="817" y="312"/>
                </a:lnTo>
                <a:lnTo>
                  <a:pt x="817" y="313"/>
                </a:lnTo>
                <a:lnTo>
                  <a:pt x="818" y="314"/>
                </a:lnTo>
                <a:lnTo>
                  <a:pt x="817" y="315"/>
                </a:lnTo>
                <a:lnTo>
                  <a:pt x="817" y="316"/>
                </a:lnTo>
                <a:lnTo>
                  <a:pt x="816" y="317"/>
                </a:lnTo>
                <a:lnTo>
                  <a:pt x="815" y="317"/>
                </a:lnTo>
                <a:lnTo>
                  <a:pt x="812" y="317"/>
                </a:lnTo>
                <a:lnTo>
                  <a:pt x="811" y="316"/>
                </a:lnTo>
                <a:lnTo>
                  <a:pt x="811" y="315"/>
                </a:lnTo>
                <a:lnTo>
                  <a:pt x="810" y="314"/>
                </a:lnTo>
                <a:close/>
                <a:moveTo>
                  <a:pt x="810" y="301"/>
                </a:moveTo>
                <a:lnTo>
                  <a:pt x="810" y="301"/>
                </a:lnTo>
                <a:lnTo>
                  <a:pt x="811" y="300"/>
                </a:lnTo>
                <a:lnTo>
                  <a:pt x="811" y="299"/>
                </a:lnTo>
                <a:lnTo>
                  <a:pt x="812" y="297"/>
                </a:lnTo>
                <a:lnTo>
                  <a:pt x="815" y="297"/>
                </a:lnTo>
                <a:lnTo>
                  <a:pt x="816" y="297"/>
                </a:lnTo>
                <a:lnTo>
                  <a:pt x="817" y="299"/>
                </a:lnTo>
                <a:lnTo>
                  <a:pt x="817" y="300"/>
                </a:lnTo>
                <a:lnTo>
                  <a:pt x="818" y="301"/>
                </a:lnTo>
                <a:lnTo>
                  <a:pt x="817" y="302"/>
                </a:lnTo>
                <a:lnTo>
                  <a:pt x="817" y="303"/>
                </a:lnTo>
                <a:lnTo>
                  <a:pt x="816" y="304"/>
                </a:lnTo>
                <a:lnTo>
                  <a:pt x="815" y="304"/>
                </a:lnTo>
                <a:lnTo>
                  <a:pt x="812" y="304"/>
                </a:lnTo>
                <a:lnTo>
                  <a:pt x="811" y="303"/>
                </a:lnTo>
                <a:lnTo>
                  <a:pt x="811" y="302"/>
                </a:lnTo>
                <a:lnTo>
                  <a:pt x="810" y="301"/>
                </a:lnTo>
                <a:close/>
                <a:moveTo>
                  <a:pt x="810" y="288"/>
                </a:moveTo>
                <a:lnTo>
                  <a:pt x="810" y="288"/>
                </a:lnTo>
                <a:lnTo>
                  <a:pt x="811" y="287"/>
                </a:lnTo>
                <a:lnTo>
                  <a:pt x="811" y="286"/>
                </a:lnTo>
                <a:lnTo>
                  <a:pt x="812" y="285"/>
                </a:lnTo>
                <a:lnTo>
                  <a:pt x="815" y="285"/>
                </a:lnTo>
                <a:lnTo>
                  <a:pt x="816" y="285"/>
                </a:lnTo>
                <a:lnTo>
                  <a:pt x="817" y="286"/>
                </a:lnTo>
                <a:lnTo>
                  <a:pt x="817" y="287"/>
                </a:lnTo>
                <a:lnTo>
                  <a:pt x="818" y="288"/>
                </a:lnTo>
                <a:lnTo>
                  <a:pt x="817" y="289"/>
                </a:lnTo>
                <a:lnTo>
                  <a:pt x="817" y="290"/>
                </a:lnTo>
                <a:lnTo>
                  <a:pt x="816" y="291"/>
                </a:lnTo>
                <a:lnTo>
                  <a:pt x="815" y="291"/>
                </a:lnTo>
                <a:lnTo>
                  <a:pt x="812" y="291"/>
                </a:lnTo>
                <a:lnTo>
                  <a:pt x="811" y="290"/>
                </a:lnTo>
                <a:lnTo>
                  <a:pt x="811" y="289"/>
                </a:lnTo>
                <a:lnTo>
                  <a:pt x="810" y="288"/>
                </a:lnTo>
                <a:close/>
                <a:moveTo>
                  <a:pt x="810" y="275"/>
                </a:moveTo>
                <a:lnTo>
                  <a:pt x="810" y="275"/>
                </a:lnTo>
                <a:lnTo>
                  <a:pt x="811" y="274"/>
                </a:lnTo>
                <a:lnTo>
                  <a:pt x="811" y="273"/>
                </a:lnTo>
                <a:lnTo>
                  <a:pt x="812" y="272"/>
                </a:lnTo>
                <a:lnTo>
                  <a:pt x="815" y="272"/>
                </a:lnTo>
                <a:lnTo>
                  <a:pt x="816" y="272"/>
                </a:lnTo>
                <a:lnTo>
                  <a:pt x="817" y="273"/>
                </a:lnTo>
                <a:lnTo>
                  <a:pt x="817" y="274"/>
                </a:lnTo>
                <a:lnTo>
                  <a:pt x="818" y="275"/>
                </a:lnTo>
                <a:lnTo>
                  <a:pt x="817" y="276"/>
                </a:lnTo>
                <a:lnTo>
                  <a:pt x="817" y="277"/>
                </a:lnTo>
                <a:lnTo>
                  <a:pt x="816" y="278"/>
                </a:lnTo>
                <a:lnTo>
                  <a:pt x="815" y="278"/>
                </a:lnTo>
                <a:lnTo>
                  <a:pt x="812" y="278"/>
                </a:lnTo>
                <a:lnTo>
                  <a:pt x="811" y="277"/>
                </a:lnTo>
                <a:lnTo>
                  <a:pt x="811" y="276"/>
                </a:lnTo>
                <a:lnTo>
                  <a:pt x="810" y="275"/>
                </a:lnTo>
                <a:close/>
                <a:moveTo>
                  <a:pt x="810" y="263"/>
                </a:moveTo>
                <a:lnTo>
                  <a:pt x="810" y="263"/>
                </a:lnTo>
                <a:lnTo>
                  <a:pt x="811" y="261"/>
                </a:lnTo>
                <a:lnTo>
                  <a:pt x="811" y="260"/>
                </a:lnTo>
                <a:lnTo>
                  <a:pt x="812" y="260"/>
                </a:lnTo>
                <a:lnTo>
                  <a:pt x="815" y="260"/>
                </a:lnTo>
                <a:lnTo>
                  <a:pt x="816" y="260"/>
                </a:lnTo>
                <a:lnTo>
                  <a:pt x="817" y="260"/>
                </a:lnTo>
                <a:lnTo>
                  <a:pt x="817" y="261"/>
                </a:lnTo>
                <a:lnTo>
                  <a:pt x="818" y="263"/>
                </a:lnTo>
                <a:lnTo>
                  <a:pt x="817" y="264"/>
                </a:lnTo>
                <a:lnTo>
                  <a:pt x="817" y="265"/>
                </a:lnTo>
                <a:lnTo>
                  <a:pt x="816" y="266"/>
                </a:lnTo>
                <a:lnTo>
                  <a:pt x="815" y="266"/>
                </a:lnTo>
                <a:lnTo>
                  <a:pt x="812" y="266"/>
                </a:lnTo>
                <a:lnTo>
                  <a:pt x="811" y="265"/>
                </a:lnTo>
                <a:lnTo>
                  <a:pt x="811" y="264"/>
                </a:lnTo>
                <a:lnTo>
                  <a:pt x="810" y="263"/>
                </a:lnTo>
                <a:close/>
                <a:moveTo>
                  <a:pt x="810" y="249"/>
                </a:moveTo>
                <a:lnTo>
                  <a:pt x="810" y="249"/>
                </a:lnTo>
                <a:lnTo>
                  <a:pt x="811" y="248"/>
                </a:lnTo>
                <a:lnTo>
                  <a:pt x="811" y="247"/>
                </a:lnTo>
                <a:lnTo>
                  <a:pt x="812" y="246"/>
                </a:lnTo>
                <a:lnTo>
                  <a:pt x="815" y="246"/>
                </a:lnTo>
                <a:lnTo>
                  <a:pt x="816" y="246"/>
                </a:lnTo>
                <a:lnTo>
                  <a:pt x="817" y="247"/>
                </a:lnTo>
                <a:lnTo>
                  <a:pt x="817" y="248"/>
                </a:lnTo>
                <a:lnTo>
                  <a:pt x="818" y="249"/>
                </a:lnTo>
                <a:lnTo>
                  <a:pt x="817" y="250"/>
                </a:lnTo>
                <a:lnTo>
                  <a:pt x="817" y="251"/>
                </a:lnTo>
                <a:lnTo>
                  <a:pt x="816" y="252"/>
                </a:lnTo>
                <a:lnTo>
                  <a:pt x="815" y="252"/>
                </a:lnTo>
                <a:lnTo>
                  <a:pt x="812" y="252"/>
                </a:lnTo>
                <a:lnTo>
                  <a:pt x="811" y="251"/>
                </a:lnTo>
                <a:lnTo>
                  <a:pt x="811" y="250"/>
                </a:lnTo>
                <a:lnTo>
                  <a:pt x="810" y="249"/>
                </a:lnTo>
                <a:close/>
                <a:moveTo>
                  <a:pt x="810" y="237"/>
                </a:moveTo>
                <a:lnTo>
                  <a:pt x="810" y="237"/>
                </a:lnTo>
                <a:lnTo>
                  <a:pt x="811" y="235"/>
                </a:lnTo>
                <a:lnTo>
                  <a:pt x="811" y="234"/>
                </a:lnTo>
                <a:lnTo>
                  <a:pt x="812" y="234"/>
                </a:lnTo>
                <a:lnTo>
                  <a:pt x="815" y="234"/>
                </a:lnTo>
                <a:lnTo>
                  <a:pt x="816" y="234"/>
                </a:lnTo>
                <a:lnTo>
                  <a:pt x="817" y="234"/>
                </a:lnTo>
                <a:lnTo>
                  <a:pt x="817" y="235"/>
                </a:lnTo>
                <a:lnTo>
                  <a:pt x="818" y="237"/>
                </a:lnTo>
                <a:lnTo>
                  <a:pt x="817" y="238"/>
                </a:lnTo>
                <a:lnTo>
                  <a:pt x="817" y="239"/>
                </a:lnTo>
                <a:lnTo>
                  <a:pt x="816" y="240"/>
                </a:lnTo>
                <a:lnTo>
                  <a:pt x="815" y="240"/>
                </a:lnTo>
                <a:lnTo>
                  <a:pt x="812" y="240"/>
                </a:lnTo>
                <a:lnTo>
                  <a:pt x="811" y="239"/>
                </a:lnTo>
                <a:lnTo>
                  <a:pt x="811" y="238"/>
                </a:lnTo>
                <a:lnTo>
                  <a:pt x="810" y="237"/>
                </a:lnTo>
                <a:close/>
                <a:moveTo>
                  <a:pt x="810" y="224"/>
                </a:moveTo>
                <a:lnTo>
                  <a:pt x="810" y="224"/>
                </a:lnTo>
                <a:lnTo>
                  <a:pt x="811" y="223"/>
                </a:lnTo>
                <a:lnTo>
                  <a:pt x="811" y="222"/>
                </a:lnTo>
                <a:lnTo>
                  <a:pt x="812" y="221"/>
                </a:lnTo>
                <a:lnTo>
                  <a:pt x="815" y="221"/>
                </a:lnTo>
                <a:lnTo>
                  <a:pt x="816" y="221"/>
                </a:lnTo>
                <a:lnTo>
                  <a:pt x="817" y="222"/>
                </a:lnTo>
                <a:lnTo>
                  <a:pt x="817" y="223"/>
                </a:lnTo>
                <a:lnTo>
                  <a:pt x="818" y="224"/>
                </a:lnTo>
                <a:lnTo>
                  <a:pt x="817" y="225"/>
                </a:lnTo>
                <a:lnTo>
                  <a:pt x="817" y="226"/>
                </a:lnTo>
                <a:lnTo>
                  <a:pt x="816" y="227"/>
                </a:lnTo>
                <a:lnTo>
                  <a:pt x="815" y="227"/>
                </a:lnTo>
                <a:lnTo>
                  <a:pt x="812" y="227"/>
                </a:lnTo>
                <a:lnTo>
                  <a:pt x="811" y="226"/>
                </a:lnTo>
                <a:lnTo>
                  <a:pt x="811" y="225"/>
                </a:lnTo>
                <a:lnTo>
                  <a:pt x="810" y="224"/>
                </a:lnTo>
                <a:close/>
                <a:moveTo>
                  <a:pt x="810" y="211"/>
                </a:moveTo>
                <a:lnTo>
                  <a:pt x="810" y="211"/>
                </a:lnTo>
                <a:lnTo>
                  <a:pt x="811" y="209"/>
                </a:lnTo>
                <a:lnTo>
                  <a:pt x="811" y="208"/>
                </a:lnTo>
                <a:lnTo>
                  <a:pt x="812" y="208"/>
                </a:lnTo>
                <a:lnTo>
                  <a:pt x="815" y="208"/>
                </a:lnTo>
                <a:lnTo>
                  <a:pt x="816" y="208"/>
                </a:lnTo>
                <a:lnTo>
                  <a:pt x="817" y="208"/>
                </a:lnTo>
                <a:lnTo>
                  <a:pt x="817" y="209"/>
                </a:lnTo>
                <a:lnTo>
                  <a:pt x="818" y="211"/>
                </a:lnTo>
                <a:lnTo>
                  <a:pt x="817" y="212"/>
                </a:lnTo>
                <a:lnTo>
                  <a:pt x="817" y="213"/>
                </a:lnTo>
                <a:lnTo>
                  <a:pt x="816" y="214"/>
                </a:lnTo>
                <a:lnTo>
                  <a:pt x="815" y="214"/>
                </a:lnTo>
                <a:lnTo>
                  <a:pt x="812" y="214"/>
                </a:lnTo>
                <a:lnTo>
                  <a:pt x="811" y="213"/>
                </a:lnTo>
                <a:lnTo>
                  <a:pt x="811" y="212"/>
                </a:lnTo>
                <a:lnTo>
                  <a:pt x="810" y="211"/>
                </a:lnTo>
                <a:close/>
                <a:moveTo>
                  <a:pt x="810" y="198"/>
                </a:moveTo>
                <a:lnTo>
                  <a:pt x="810" y="198"/>
                </a:lnTo>
                <a:lnTo>
                  <a:pt x="811" y="197"/>
                </a:lnTo>
                <a:lnTo>
                  <a:pt x="811" y="196"/>
                </a:lnTo>
                <a:lnTo>
                  <a:pt x="812" y="195"/>
                </a:lnTo>
                <a:lnTo>
                  <a:pt x="815" y="195"/>
                </a:lnTo>
                <a:lnTo>
                  <a:pt x="816" y="195"/>
                </a:lnTo>
                <a:lnTo>
                  <a:pt x="817" y="196"/>
                </a:lnTo>
                <a:lnTo>
                  <a:pt x="817" y="197"/>
                </a:lnTo>
                <a:lnTo>
                  <a:pt x="818" y="198"/>
                </a:lnTo>
                <a:lnTo>
                  <a:pt x="817" y="199"/>
                </a:lnTo>
                <a:lnTo>
                  <a:pt x="817" y="200"/>
                </a:lnTo>
                <a:lnTo>
                  <a:pt x="816" y="201"/>
                </a:lnTo>
                <a:lnTo>
                  <a:pt x="815" y="201"/>
                </a:lnTo>
                <a:lnTo>
                  <a:pt x="812" y="201"/>
                </a:lnTo>
                <a:lnTo>
                  <a:pt x="811" y="200"/>
                </a:lnTo>
                <a:lnTo>
                  <a:pt x="811" y="199"/>
                </a:lnTo>
                <a:lnTo>
                  <a:pt x="810" y="198"/>
                </a:lnTo>
                <a:close/>
                <a:moveTo>
                  <a:pt x="810" y="186"/>
                </a:moveTo>
                <a:lnTo>
                  <a:pt x="810" y="186"/>
                </a:lnTo>
                <a:lnTo>
                  <a:pt x="811" y="184"/>
                </a:lnTo>
                <a:lnTo>
                  <a:pt x="811" y="183"/>
                </a:lnTo>
                <a:lnTo>
                  <a:pt x="812" y="183"/>
                </a:lnTo>
                <a:lnTo>
                  <a:pt x="815" y="183"/>
                </a:lnTo>
                <a:lnTo>
                  <a:pt x="816" y="183"/>
                </a:lnTo>
                <a:lnTo>
                  <a:pt x="817" y="183"/>
                </a:lnTo>
                <a:lnTo>
                  <a:pt x="817" y="184"/>
                </a:lnTo>
                <a:lnTo>
                  <a:pt x="818" y="186"/>
                </a:lnTo>
                <a:lnTo>
                  <a:pt x="817" y="187"/>
                </a:lnTo>
                <a:lnTo>
                  <a:pt x="817" y="188"/>
                </a:lnTo>
                <a:lnTo>
                  <a:pt x="816" y="189"/>
                </a:lnTo>
                <a:lnTo>
                  <a:pt x="815" y="189"/>
                </a:lnTo>
                <a:lnTo>
                  <a:pt x="812" y="189"/>
                </a:lnTo>
                <a:lnTo>
                  <a:pt x="811" y="188"/>
                </a:lnTo>
                <a:lnTo>
                  <a:pt x="811" y="187"/>
                </a:lnTo>
                <a:lnTo>
                  <a:pt x="810" y="186"/>
                </a:lnTo>
                <a:close/>
                <a:moveTo>
                  <a:pt x="810" y="172"/>
                </a:moveTo>
                <a:lnTo>
                  <a:pt x="810" y="172"/>
                </a:lnTo>
                <a:lnTo>
                  <a:pt x="811" y="171"/>
                </a:lnTo>
                <a:lnTo>
                  <a:pt x="811" y="170"/>
                </a:lnTo>
                <a:lnTo>
                  <a:pt x="812" y="169"/>
                </a:lnTo>
                <a:lnTo>
                  <a:pt x="815" y="169"/>
                </a:lnTo>
                <a:lnTo>
                  <a:pt x="816" y="169"/>
                </a:lnTo>
                <a:lnTo>
                  <a:pt x="817" y="170"/>
                </a:lnTo>
                <a:lnTo>
                  <a:pt x="817" y="171"/>
                </a:lnTo>
                <a:lnTo>
                  <a:pt x="818" y="172"/>
                </a:lnTo>
                <a:lnTo>
                  <a:pt x="817" y="174"/>
                </a:lnTo>
                <a:lnTo>
                  <a:pt x="817" y="175"/>
                </a:lnTo>
                <a:lnTo>
                  <a:pt x="816" y="176"/>
                </a:lnTo>
                <a:lnTo>
                  <a:pt x="815" y="176"/>
                </a:lnTo>
                <a:lnTo>
                  <a:pt x="812" y="176"/>
                </a:lnTo>
                <a:lnTo>
                  <a:pt x="811" y="175"/>
                </a:lnTo>
                <a:lnTo>
                  <a:pt x="811" y="174"/>
                </a:lnTo>
                <a:lnTo>
                  <a:pt x="810" y="172"/>
                </a:lnTo>
                <a:close/>
                <a:moveTo>
                  <a:pt x="810" y="160"/>
                </a:moveTo>
                <a:lnTo>
                  <a:pt x="810" y="160"/>
                </a:lnTo>
                <a:lnTo>
                  <a:pt x="811" y="158"/>
                </a:lnTo>
                <a:lnTo>
                  <a:pt x="811" y="157"/>
                </a:lnTo>
                <a:lnTo>
                  <a:pt x="812" y="157"/>
                </a:lnTo>
                <a:lnTo>
                  <a:pt x="815" y="157"/>
                </a:lnTo>
                <a:lnTo>
                  <a:pt x="816" y="157"/>
                </a:lnTo>
                <a:lnTo>
                  <a:pt x="817" y="157"/>
                </a:lnTo>
                <a:lnTo>
                  <a:pt x="817" y="158"/>
                </a:lnTo>
                <a:lnTo>
                  <a:pt x="818" y="160"/>
                </a:lnTo>
                <a:lnTo>
                  <a:pt x="817" y="161"/>
                </a:lnTo>
                <a:lnTo>
                  <a:pt x="817" y="162"/>
                </a:lnTo>
                <a:lnTo>
                  <a:pt x="816" y="163"/>
                </a:lnTo>
                <a:lnTo>
                  <a:pt x="815" y="163"/>
                </a:lnTo>
                <a:lnTo>
                  <a:pt x="812" y="163"/>
                </a:lnTo>
                <a:lnTo>
                  <a:pt x="811" y="162"/>
                </a:lnTo>
                <a:lnTo>
                  <a:pt x="811" y="161"/>
                </a:lnTo>
                <a:lnTo>
                  <a:pt x="810" y="160"/>
                </a:lnTo>
                <a:close/>
                <a:moveTo>
                  <a:pt x="810" y="147"/>
                </a:moveTo>
                <a:lnTo>
                  <a:pt x="810" y="147"/>
                </a:lnTo>
                <a:lnTo>
                  <a:pt x="811" y="146"/>
                </a:lnTo>
                <a:lnTo>
                  <a:pt x="811" y="145"/>
                </a:lnTo>
                <a:lnTo>
                  <a:pt x="812" y="144"/>
                </a:lnTo>
                <a:lnTo>
                  <a:pt x="815" y="144"/>
                </a:lnTo>
                <a:lnTo>
                  <a:pt x="816" y="144"/>
                </a:lnTo>
                <a:lnTo>
                  <a:pt x="817" y="145"/>
                </a:lnTo>
                <a:lnTo>
                  <a:pt x="817" y="146"/>
                </a:lnTo>
                <a:lnTo>
                  <a:pt x="818" y="147"/>
                </a:lnTo>
                <a:lnTo>
                  <a:pt x="817" y="148"/>
                </a:lnTo>
                <a:lnTo>
                  <a:pt x="817" y="149"/>
                </a:lnTo>
                <a:lnTo>
                  <a:pt x="816" y="150"/>
                </a:lnTo>
                <a:lnTo>
                  <a:pt x="815" y="150"/>
                </a:lnTo>
                <a:lnTo>
                  <a:pt x="812" y="150"/>
                </a:lnTo>
                <a:lnTo>
                  <a:pt x="811" y="149"/>
                </a:lnTo>
                <a:lnTo>
                  <a:pt x="811" y="148"/>
                </a:lnTo>
                <a:lnTo>
                  <a:pt x="810" y="147"/>
                </a:lnTo>
                <a:close/>
                <a:moveTo>
                  <a:pt x="810" y="135"/>
                </a:moveTo>
                <a:lnTo>
                  <a:pt x="810" y="135"/>
                </a:lnTo>
                <a:lnTo>
                  <a:pt x="811" y="133"/>
                </a:lnTo>
                <a:lnTo>
                  <a:pt x="811" y="131"/>
                </a:lnTo>
                <a:lnTo>
                  <a:pt x="812" y="131"/>
                </a:lnTo>
                <a:lnTo>
                  <a:pt x="815" y="131"/>
                </a:lnTo>
                <a:lnTo>
                  <a:pt x="816" y="131"/>
                </a:lnTo>
                <a:lnTo>
                  <a:pt x="817" y="131"/>
                </a:lnTo>
                <a:lnTo>
                  <a:pt x="817" y="133"/>
                </a:lnTo>
                <a:lnTo>
                  <a:pt x="818" y="135"/>
                </a:lnTo>
                <a:lnTo>
                  <a:pt x="817" y="136"/>
                </a:lnTo>
                <a:lnTo>
                  <a:pt x="817" y="137"/>
                </a:lnTo>
                <a:lnTo>
                  <a:pt x="816" y="138"/>
                </a:lnTo>
                <a:lnTo>
                  <a:pt x="815" y="138"/>
                </a:lnTo>
                <a:lnTo>
                  <a:pt x="812" y="138"/>
                </a:lnTo>
                <a:lnTo>
                  <a:pt x="811" y="137"/>
                </a:lnTo>
                <a:lnTo>
                  <a:pt x="811" y="136"/>
                </a:lnTo>
                <a:lnTo>
                  <a:pt x="810" y="135"/>
                </a:lnTo>
                <a:close/>
                <a:moveTo>
                  <a:pt x="810" y="121"/>
                </a:moveTo>
                <a:lnTo>
                  <a:pt x="810" y="121"/>
                </a:lnTo>
                <a:lnTo>
                  <a:pt x="811" y="120"/>
                </a:lnTo>
                <a:lnTo>
                  <a:pt x="811" y="119"/>
                </a:lnTo>
                <a:lnTo>
                  <a:pt x="812" y="118"/>
                </a:lnTo>
                <a:lnTo>
                  <a:pt x="815" y="118"/>
                </a:lnTo>
                <a:lnTo>
                  <a:pt x="816" y="118"/>
                </a:lnTo>
                <a:lnTo>
                  <a:pt x="817" y="119"/>
                </a:lnTo>
                <a:lnTo>
                  <a:pt x="817" y="120"/>
                </a:lnTo>
                <a:lnTo>
                  <a:pt x="818" y="121"/>
                </a:lnTo>
                <a:lnTo>
                  <a:pt x="817" y="122"/>
                </a:lnTo>
                <a:lnTo>
                  <a:pt x="817" y="123"/>
                </a:lnTo>
                <a:lnTo>
                  <a:pt x="816" y="124"/>
                </a:lnTo>
                <a:lnTo>
                  <a:pt x="815" y="124"/>
                </a:lnTo>
                <a:lnTo>
                  <a:pt x="812" y="124"/>
                </a:lnTo>
                <a:lnTo>
                  <a:pt x="811" y="123"/>
                </a:lnTo>
                <a:lnTo>
                  <a:pt x="811" y="122"/>
                </a:lnTo>
                <a:lnTo>
                  <a:pt x="810" y="121"/>
                </a:lnTo>
                <a:close/>
                <a:moveTo>
                  <a:pt x="810" y="109"/>
                </a:moveTo>
                <a:lnTo>
                  <a:pt x="810" y="109"/>
                </a:lnTo>
                <a:lnTo>
                  <a:pt x="811" y="107"/>
                </a:lnTo>
                <a:lnTo>
                  <a:pt x="811" y="106"/>
                </a:lnTo>
                <a:lnTo>
                  <a:pt x="812" y="106"/>
                </a:lnTo>
                <a:lnTo>
                  <a:pt x="815" y="106"/>
                </a:lnTo>
                <a:lnTo>
                  <a:pt x="816" y="106"/>
                </a:lnTo>
                <a:lnTo>
                  <a:pt x="817" y="106"/>
                </a:lnTo>
                <a:lnTo>
                  <a:pt x="817" y="107"/>
                </a:lnTo>
                <a:lnTo>
                  <a:pt x="818" y="109"/>
                </a:lnTo>
                <a:lnTo>
                  <a:pt x="817" y="110"/>
                </a:lnTo>
                <a:lnTo>
                  <a:pt x="817" y="111"/>
                </a:lnTo>
                <a:lnTo>
                  <a:pt x="816" y="112"/>
                </a:lnTo>
                <a:lnTo>
                  <a:pt x="815" y="112"/>
                </a:lnTo>
                <a:lnTo>
                  <a:pt x="812" y="112"/>
                </a:lnTo>
                <a:lnTo>
                  <a:pt x="811" y="111"/>
                </a:lnTo>
                <a:lnTo>
                  <a:pt x="811" y="110"/>
                </a:lnTo>
                <a:lnTo>
                  <a:pt x="810" y="109"/>
                </a:lnTo>
                <a:close/>
                <a:moveTo>
                  <a:pt x="810" y="96"/>
                </a:moveTo>
                <a:lnTo>
                  <a:pt x="810" y="96"/>
                </a:lnTo>
                <a:lnTo>
                  <a:pt x="811" y="95"/>
                </a:lnTo>
                <a:lnTo>
                  <a:pt x="811" y="94"/>
                </a:lnTo>
                <a:lnTo>
                  <a:pt x="812" y="93"/>
                </a:lnTo>
                <a:lnTo>
                  <a:pt x="815" y="93"/>
                </a:lnTo>
                <a:lnTo>
                  <a:pt x="816" y="93"/>
                </a:lnTo>
                <a:lnTo>
                  <a:pt x="817" y="94"/>
                </a:lnTo>
                <a:lnTo>
                  <a:pt x="817" y="95"/>
                </a:lnTo>
                <a:lnTo>
                  <a:pt x="818" y="96"/>
                </a:lnTo>
                <a:lnTo>
                  <a:pt x="817" y="97"/>
                </a:lnTo>
                <a:lnTo>
                  <a:pt x="817" y="98"/>
                </a:lnTo>
                <a:lnTo>
                  <a:pt x="816" y="99"/>
                </a:lnTo>
                <a:lnTo>
                  <a:pt x="815" y="99"/>
                </a:lnTo>
                <a:lnTo>
                  <a:pt x="812" y="99"/>
                </a:lnTo>
                <a:lnTo>
                  <a:pt x="811" y="98"/>
                </a:lnTo>
                <a:lnTo>
                  <a:pt x="811" y="97"/>
                </a:lnTo>
                <a:lnTo>
                  <a:pt x="810" y="96"/>
                </a:lnTo>
                <a:close/>
                <a:moveTo>
                  <a:pt x="810" y="83"/>
                </a:moveTo>
                <a:lnTo>
                  <a:pt x="810" y="83"/>
                </a:lnTo>
                <a:lnTo>
                  <a:pt x="811" y="81"/>
                </a:lnTo>
                <a:lnTo>
                  <a:pt x="811" y="80"/>
                </a:lnTo>
                <a:lnTo>
                  <a:pt x="812" y="80"/>
                </a:lnTo>
                <a:lnTo>
                  <a:pt x="815" y="80"/>
                </a:lnTo>
                <a:lnTo>
                  <a:pt x="816" y="80"/>
                </a:lnTo>
                <a:lnTo>
                  <a:pt x="817" y="80"/>
                </a:lnTo>
                <a:lnTo>
                  <a:pt x="817" y="81"/>
                </a:lnTo>
                <a:lnTo>
                  <a:pt x="818" y="83"/>
                </a:lnTo>
                <a:lnTo>
                  <a:pt x="817" y="84"/>
                </a:lnTo>
                <a:lnTo>
                  <a:pt x="817" y="85"/>
                </a:lnTo>
                <a:lnTo>
                  <a:pt x="816" y="86"/>
                </a:lnTo>
                <a:lnTo>
                  <a:pt x="815" y="86"/>
                </a:lnTo>
                <a:lnTo>
                  <a:pt x="812" y="86"/>
                </a:lnTo>
                <a:lnTo>
                  <a:pt x="811" y="85"/>
                </a:lnTo>
                <a:lnTo>
                  <a:pt x="811" y="84"/>
                </a:lnTo>
                <a:lnTo>
                  <a:pt x="810" y="83"/>
                </a:lnTo>
                <a:close/>
                <a:moveTo>
                  <a:pt x="810" y="70"/>
                </a:moveTo>
                <a:lnTo>
                  <a:pt x="810" y="70"/>
                </a:lnTo>
                <a:lnTo>
                  <a:pt x="811" y="69"/>
                </a:lnTo>
                <a:lnTo>
                  <a:pt x="811" y="68"/>
                </a:lnTo>
                <a:lnTo>
                  <a:pt x="812" y="67"/>
                </a:lnTo>
                <a:lnTo>
                  <a:pt x="815" y="67"/>
                </a:lnTo>
                <a:lnTo>
                  <a:pt x="816" y="67"/>
                </a:lnTo>
                <a:lnTo>
                  <a:pt x="817" y="68"/>
                </a:lnTo>
                <a:lnTo>
                  <a:pt x="817" y="69"/>
                </a:lnTo>
                <a:lnTo>
                  <a:pt x="818" y="70"/>
                </a:lnTo>
                <a:lnTo>
                  <a:pt x="817" y="71"/>
                </a:lnTo>
                <a:lnTo>
                  <a:pt x="817" y="72"/>
                </a:lnTo>
                <a:lnTo>
                  <a:pt x="816" y="73"/>
                </a:lnTo>
                <a:lnTo>
                  <a:pt x="815" y="73"/>
                </a:lnTo>
                <a:lnTo>
                  <a:pt x="812" y="73"/>
                </a:lnTo>
                <a:lnTo>
                  <a:pt x="811" y="72"/>
                </a:lnTo>
                <a:lnTo>
                  <a:pt x="811" y="71"/>
                </a:lnTo>
                <a:lnTo>
                  <a:pt x="810" y="70"/>
                </a:lnTo>
                <a:close/>
                <a:moveTo>
                  <a:pt x="810" y="58"/>
                </a:moveTo>
                <a:lnTo>
                  <a:pt x="810" y="58"/>
                </a:lnTo>
                <a:lnTo>
                  <a:pt x="811" y="56"/>
                </a:lnTo>
                <a:lnTo>
                  <a:pt x="811" y="55"/>
                </a:lnTo>
                <a:lnTo>
                  <a:pt x="812" y="55"/>
                </a:lnTo>
                <a:lnTo>
                  <a:pt x="815" y="55"/>
                </a:lnTo>
                <a:lnTo>
                  <a:pt x="816" y="55"/>
                </a:lnTo>
                <a:lnTo>
                  <a:pt x="817" y="55"/>
                </a:lnTo>
                <a:lnTo>
                  <a:pt x="817" y="56"/>
                </a:lnTo>
                <a:lnTo>
                  <a:pt x="818" y="58"/>
                </a:lnTo>
                <a:lnTo>
                  <a:pt x="817" y="59"/>
                </a:lnTo>
                <a:lnTo>
                  <a:pt x="817" y="60"/>
                </a:lnTo>
                <a:lnTo>
                  <a:pt x="816" y="61"/>
                </a:lnTo>
                <a:lnTo>
                  <a:pt x="815" y="61"/>
                </a:lnTo>
                <a:lnTo>
                  <a:pt x="812" y="61"/>
                </a:lnTo>
                <a:lnTo>
                  <a:pt x="811" y="60"/>
                </a:lnTo>
                <a:lnTo>
                  <a:pt x="811" y="59"/>
                </a:lnTo>
                <a:lnTo>
                  <a:pt x="810" y="58"/>
                </a:lnTo>
                <a:close/>
                <a:moveTo>
                  <a:pt x="810" y="44"/>
                </a:moveTo>
                <a:lnTo>
                  <a:pt x="810" y="44"/>
                </a:lnTo>
                <a:lnTo>
                  <a:pt x="811" y="43"/>
                </a:lnTo>
                <a:lnTo>
                  <a:pt x="811" y="42"/>
                </a:lnTo>
                <a:lnTo>
                  <a:pt x="812" y="41"/>
                </a:lnTo>
                <a:lnTo>
                  <a:pt x="815" y="41"/>
                </a:lnTo>
                <a:lnTo>
                  <a:pt x="816" y="41"/>
                </a:lnTo>
                <a:lnTo>
                  <a:pt x="817" y="42"/>
                </a:lnTo>
                <a:lnTo>
                  <a:pt x="817" y="43"/>
                </a:lnTo>
                <a:lnTo>
                  <a:pt x="818" y="44"/>
                </a:lnTo>
                <a:lnTo>
                  <a:pt x="817" y="45"/>
                </a:lnTo>
                <a:lnTo>
                  <a:pt x="817" y="46"/>
                </a:lnTo>
                <a:lnTo>
                  <a:pt x="816" y="47"/>
                </a:lnTo>
                <a:lnTo>
                  <a:pt x="815" y="47"/>
                </a:lnTo>
                <a:lnTo>
                  <a:pt x="812" y="47"/>
                </a:lnTo>
                <a:lnTo>
                  <a:pt x="811" y="46"/>
                </a:lnTo>
                <a:lnTo>
                  <a:pt x="811" y="45"/>
                </a:lnTo>
                <a:lnTo>
                  <a:pt x="810" y="44"/>
                </a:lnTo>
                <a:close/>
                <a:moveTo>
                  <a:pt x="810" y="32"/>
                </a:moveTo>
                <a:lnTo>
                  <a:pt x="810" y="32"/>
                </a:lnTo>
                <a:lnTo>
                  <a:pt x="811" y="30"/>
                </a:lnTo>
                <a:lnTo>
                  <a:pt x="811" y="29"/>
                </a:lnTo>
                <a:lnTo>
                  <a:pt x="812" y="29"/>
                </a:lnTo>
                <a:lnTo>
                  <a:pt x="815" y="29"/>
                </a:lnTo>
                <a:lnTo>
                  <a:pt x="816" y="29"/>
                </a:lnTo>
                <a:lnTo>
                  <a:pt x="817" y="29"/>
                </a:lnTo>
                <a:lnTo>
                  <a:pt x="817" y="30"/>
                </a:lnTo>
                <a:lnTo>
                  <a:pt x="818" y="32"/>
                </a:lnTo>
                <a:lnTo>
                  <a:pt x="817" y="33"/>
                </a:lnTo>
                <a:lnTo>
                  <a:pt x="817" y="34"/>
                </a:lnTo>
                <a:lnTo>
                  <a:pt x="816" y="35"/>
                </a:lnTo>
                <a:lnTo>
                  <a:pt x="815" y="35"/>
                </a:lnTo>
                <a:lnTo>
                  <a:pt x="812" y="35"/>
                </a:lnTo>
                <a:lnTo>
                  <a:pt x="811" y="34"/>
                </a:lnTo>
                <a:lnTo>
                  <a:pt x="811" y="33"/>
                </a:lnTo>
                <a:lnTo>
                  <a:pt x="810" y="32"/>
                </a:lnTo>
                <a:close/>
                <a:moveTo>
                  <a:pt x="810" y="19"/>
                </a:moveTo>
                <a:lnTo>
                  <a:pt x="810" y="19"/>
                </a:lnTo>
                <a:lnTo>
                  <a:pt x="811" y="18"/>
                </a:lnTo>
                <a:lnTo>
                  <a:pt x="811" y="17"/>
                </a:lnTo>
                <a:lnTo>
                  <a:pt x="812" y="16"/>
                </a:lnTo>
                <a:lnTo>
                  <a:pt x="815" y="16"/>
                </a:lnTo>
                <a:lnTo>
                  <a:pt x="816" y="16"/>
                </a:lnTo>
                <a:lnTo>
                  <a:pt x="817" y="17"/>
                </a:lnTo>
                <a:lnTo>
                  <a:pt x="817" y="18"/>
                </a:lnTo>
                <a:lnTo>
                  <a:pt x="818" y="19"/>
                </a:lnTo>
                <a:lnTo>
                  <a:pt x="817" y="20"/>
                </a:lnTo>
                <a:lnTo>
                  <a:pt x="817" y="21"/>
                </a:lnTo>
                <a:lnTo>
                  <a:pt x="816" y="22"/>
                </a:lnTo>
                <a:lnTo>
                  <a:pt x="815" y="22"/>
                </a:lnTo>
                <a:lnTo>
                  <a:pt x="812" y="22"/>
                </a:lnTo>
                <a:lnTo>
                  <a:pt x="811" y="21"/>
                </a:lnTo>
                <a:lnTo>
                  <a:pt x="811" y="20"/>
                </a:lnTo>
                <a:lnTo>
                  <a:pt x="810" y="19"/>
                </a:lnTo>
                <a:close/>
                <a:moveTo>
                  <a:pt x="810" y="6"/>
                </a:moveTo>
                <a:lnTo>
                  <a:pt x="810" y="6"/>
                </a:lnTo>
                <a:lnTo>
                  <a:pt x="811" y="4"/>
                </a:lnTo>
                <a:lnTo>
                  <a:pt x="811" y="3"/>
                </a:lnTo>
                <a:lnTo>
                  <a:pt x="812" y="3"/>
                </a:lnTo>
                <a:lnTo>
                  <a:pt x="815" y="2"/>
                </a:lnTo>
                <a:lnTo>
                  <a:pt x="816" y="3"/>
                </a:lnTo>
                <a:lnTo>
                  <a:pt x="817" y="3"/>
                </a:lnTo>
                <a:lnTo>
                  <a:pt x="817" y="4"/>
                </a:lnTo>
                <a:lnTo>
                  <a:pt x="818" y="6"/>
                </a:lnTo>
                <a:lnTo>
                  <a:pt x="817" y="8"/>
                </a:lnTo>
                <a:lnTo>
                  <a:pt x="817" y="9"/>
                </a:lnTo>
                <a:lnTo>
                  <a:pt x="816" y="10"/>
                </a:lnTo>
                <a:lnTo>
                  <a:pt x="815" y="10"/>
                </a:lnTo>
                <a:lnTo>
                  <a:pt x="812" y="10"/>
                </a:lnTo>
                <a:lnTo>
                  <a:pt x="811" y="9"/>
                </a:lnTo>
                <a:lnTo>
                  <a:pt x="811" y="8"/>
                </a:lnTo>
                <a:lnTo>
                  <a:pt x="810" y="6"/>
                </a:lnTo>
                <a:close/>
              </a:path>
            </a:pathLst>
          </a:custGeom>
          <a:solidFill>
            <a:srgbClr val="000000"/>
          </a:solidFill>
          <a:ln>
            <a:noFill/>
          </a:ln>
          <a:extLst>
            <a:ext uri="{91240B29-F687-4F45-9708-019B960494DF}">
              <a14:hiddenLine xmlns:a14="http://schemas.microsoft.com/office/drawing/2010/main" w="1588">
                <a:solidFill>
                  <a:srgbClr val="000000"/>
                </a:solidFill>
                <a:prstDash val="solid"/>
                <a:round/>
                <a:headEnd/>
                <a:tailEnd/>
              </a14:hiddenLine>
            </a:ext>
          </a:extLst>
        </p:spPr>
        <p:txBody>
          <a:bodyPr/>
          <a:lstStyle/>
          <a:p>
            <a:endParaRPr lang="el-GR"/>
          </a:p>
        </p:txBody>
      </p:sp>
      <p:sp>
        <p:nvSpPr>
          <p:cNvPr id="51381" name="Rectangle 189">
            <a:extLst>
              <a:ext uri="{FF2B5EF4-FFF2-40B4-BE49-F238E27FC236}">
                <a16:creationId xmlns:a16="http://schemas.microsoft.com/office/drawing/2014/main" id="{DCAF385B-1B20-4F7E-8D56-F503C7ABDBC9}"/>
              </a:ext>
            </a:extLst>
          </p:cNvPr>
          <p:cNvSpPr>
            <a:spLocks noChangeArrowheads="1"/>
          </p:cNvSpPr>
          <p:nvPr/>
        </p:nvSpPr>
        <p:spPr bwMode="auto">
          <a:xfrm>
            <a:off x="4902200" y="5337175"/>
            <a:ext cx="4635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Περιορι</a:t>
            </a:r>
            <a:endParaRPr lang="el-GR" altLang="en-US" sz="1800">
              <a:latin typeface="Verdana" panose="020B0604030504040204" pitchFamily="34" charset="0"/>
            </a:endParaRPr>
          </a:p>
        </p:txBody>
      </p:sp>
      <p:sp>
        <p:nvSpPr>
          <p:cNvPr id="51382" name="Rectangle 190">
            <a:extLst>
              <a:ext uri="{FF2B5EF4-FFF2-40B4-BE49-F238E27FC236}">
                <a16:creationId xmlns:a16="http://schemas.microsoft.com/office/drawing/2014/main" id="{D35E5E61-D8BA-4C13-AB96-80E64C226268}"/>
              </a:ext>
            </a:extLst>
          </p:cNvPr>
          <p:cNvSpPr>
            <a:spLocks noChangeArrowheads="1"/>
          </p:cNvSpPr>
          <p:nvPr/>
        </p:nvSpPr>
        <p:spPr bwMode="auto">
          <a:xfrm>
            <a:off x="5362575" y="5337175"/>
            <a:ext cx="26987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σμοί</a:t>
            </a:r>
            <a:endParaRPr lang="el-GR" altLang="en-US" sz="1800">
              <a:latin typeface="Verdana" panose="020B0604030504040204" pitchFamily="34" charset="0"/>
            </a:endParaRPr>
          </a:p>
        </p:txBody>
      </p:sp>
      <p:sp>
        <p:nvSpPr>
          <p:cNvPr id="51383" name="Rectangle 191">
            <a:extLst>
              <a:ext uri="{FF2B5EF4-FFF2-40B4-BE49-F238E27FC236}">
                <a16:creationId xmlns:a16="http://schemas.microsoft.com/office/drawing/2014/main" id="{CDD487F5-3C41-4E23-8BA6-34A2BD002556}"/>
              </a:ext>
            </a:extLst>
          </p:cNvPr>
          <p:cNvSpPr>
            <a:spLocks noChangeArrowheads="1"/>
          </p:cNvSpPr>
          <p:nvPr/>
        </p:nvSpPr>
        <p:spPr bwMode="auto">
          <a:xfrm>
            <a:off x="5751513" y="533717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84" name="Rectangle 192">
            <a:extLst>
              <a:ext uri="{FF2B5EF4-FFF2-40B4-BE49-F238E27FC236}">
                <a16:creationId xmlns:a16="http://schemas.microsoft.com/office/drawing/2014/main" id="{1CCD9423-1385-4189-98BD-47BA538D6652}"/>
              </a:ext>
            </a:extLst>
          </p:cNvPr>
          <p:cNvSpPr>
            <a:spLocks noChangeArrowheads="1"/>
          </p:cNvSpPr>
          <p:nvPr/>
        </p:nvSpPr>
        <p:spPr bwMode="auto">
          <a:xfrm>
            <a:off x="4902200" y="5505450"/>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85" name="Rectangle 193">
            <a:extLst>
              <a:ext uri="{FF2B5EF4-FFF2-40B4-BE49-F238E27FC236}">
                <a16:creationId xmlns:a16="http://schemas.microsoft.com/office/drawing/2014/main" id="{8EDFDB33-4D4A-4EB2-800B-10C4728CFDD6}"/>
              </a:ext>
            </a:extLst>
          </p:cNvPr>
          <p:cNvSpPr>
            <a:spLocks noChangeArrowheads="1"/>
          </p:cNvSpPr>
          <p:nvPr/>
        </p:nvSpPr>
        <p:spPr bwMode="auto">
          <a:xfrm>
            <a:off x="5010150" y="5567363"/>
            <a:ext cx="523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386" name="Rectangle 194">
            <a:extLst>
              <a:ext uri="{FF2B5EF4-FFF2-40B4-BE49-F238E27FC236}">
                <a16:creationId xmlns:a16="http://schemas.microsoft.com/office/drawing/2014/main" id="{9137712B-22D7-4702-B2AE-88EF284FC6FC}"/>
              </a:ext>
            </a:extLst>
          </p:cNvPr>
          <p:cNvSpPr>
            <a:spLocks noChangeArrowheads="1"/>
          </p:cNvSpPr>
          <p:nvPr/>
        </p:nvSpPr>
        <p:spPr bwMode="auto">
          <a:xfrm>
            <a:off x="5070475" y="550545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87" name="Rectangle 195">
            <a:extLst>
              <a:ext uri="{FF2B5EF4-FFF2-40B4-BE49-F238E27FC236}">
                <a16:creationId xmlns:a16="http://schemas.microsoft.com/office/drawing/2014/main" id="{90EBCAD4-3C00-4863-B482-5CEE922156A7}"/>
              </a:ext>
            </a:extLst>
          </p:cNvPr>
          <p:cNvSpPr>
            <a:spLocks noChangeArrowheads="1"/>
          </p:cNvSpPr>
          <p:nvPr/>
        </p:nvSpPr>
        <p:spPr bwMode="auto">
          <a:xfrm>
            <a:off x="5114925" y="5491163"/>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388" name="Rectangle 196">
            <a:extLst>
              <a:ext uri="{FF2B5EF4-FFF2-40B4-BE49-F238E27FC236}">
                <a16:creationId xmlns:a16="http://schemas.microsoft.com/office/drawing/2014/main" id="{84C87CB7-36A0-43F5-A91B-310764127F99}"/>
              </a:ext>
            </a:extLst>
          </p:cNvPr>
          <p:cNvSpPr>
            <a:spLocks noChangeArrowheads="1"/>
          </p:cNvSpPr>
          <p:nvPr/>
        </p:nvSpPr>
        <p:spPr bwMode="auto">
          <a:xfrm>
            <a:off x="5207000" y="550545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89" name="Rectangle 197">
            <a:extLst>
              <a:ext uri="{FF2B5EF4-FFF2-40B4-BE49-F238E27FC236}">
                <a16:creationId xmlns:a16="http://schemas.microsoft.com/office/drawing/2014/main" id="{E19ADE1B-DF74-48AE-8721-12A5EF303A3C}"/>
              </a:ext>
            </a:extLst>
          </p:cNvPr>
          <p:cNvSpPr>
            <a:spLocks noChangeArrowheads="1"/>
          </p:cNvSpPr>
          <p:nvPr/>
        </p:nvSpPr>
        <p:spPr bwMode="auto">
          <a:xfrm>
            <a:off x="5251450" y="5505450"/>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90" name="Rectangle 198">
            <a:extLst>
              <a:ext uri="{FF2B5EF4-FFF2-40B4-BE49-F238E27FC236}">
                <a16:creationId xmlns:a16="http://schemas.microsoft.com/office/drawing/2014/main" id="{7CEC2DC8-814F-47FA-8DA2-495480C5050C}"/>
              </a:ext>
            </a:extLst>
          </p:cNvPr>
          <p:cNvSpPr>
            <a:spLocks noChangeArrowheads="1"/>
          </p:cNvSpPr>
          <p:nvPr/>
        </p:nvSpPr>
        <p:spPr bwMode="auto">
          <a:xfrm>
            <a:off x="5357813" y="5567363"/>
            <a:ext cx="619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391" name="Rectangle 199">
            <a:extLst>
              <a:ext uri="{FF2B5EF4-FFF2-40B4-BE49-F238E27FC236}">
                <a16:creationId xmlns:a16="http://schemas.microsoft.com/office/drawing/2014/main" id="{2F51025A-E2F8-47F5-9ACD-679E918BDEBC}"/>
              </a:ext>
            </a:extLst>
          </p:cNvPr>
          <p:cNvSpPr>
            <a:spLocks noChangeArrowheads="1"/>
          </p:cNvSpPr>
          <p:nvPr/>
        </p:nvSpPr>
        <p:spPr bwMode="auto">
          <a:xfrm>
            <a:off x="5429250" y="5567363"/>
            <a:ext cx="269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92" name="Rectangle 200">
            <a:extLst>
              <a:ext uri="{FF2B5EF4-FFF2-40B4-BE49-F238E27FC236}">
                <a16:creationId xmlns:a16="http://schemas.microsoft.com/office/drawing/2014/main" id="{7A320D79-8240-4CE9-A4E2-C1CA26FB4CE7}"/>
              </a:ext>
            </a:extLst>
          </p:cNvPr>
          <p:cNvSpPr>
            <a:spLocks noChangeArrowheads="1"/>
          </p:cNvSpPr>
          <p:nvPr/>
        </p:nvSpPr>
        <p:spPr bwMode="auto">
          <a:xfrm>
            <a:off x="4902200" y="5668963"/>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93" name="Rectangle 201">
            <a:extLst>
              <a:ext uri="{FF2B5EF4-FFF2-40B4-BE49-F238E27FC236}">
                <a16:creationId xmlns:a16="http://schemas.microsoft.com/office/drawing/2014/main" id="{61D7700D-EF46-4ED8-AA87-6ADC186EF039}"/>
              </a:ext>
            </a:extLst>
          </p:cNvPr>
          <p:cNvSpPr>
            <a:spLocks noChangeArrowheads="1"/>
          </p:cNvSpPr>
          <p:nvPr/>
        </p:nvSpPr>
        <p:spPr bwMode="auto">
          <a:xfrm>
            <a:off x="5010150" y="5730875"/>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394" name="Rectangle 202">
            <a:extLst>
              <a:ext uri="{FF2B5EF4-FFF2-40B4-BE49-F238E27FC236}">
                <a16:creationId xmlns:a16="http://schemas.microsoft.com/office/drawing/2014/main" id="{4B68222D-CE41-4FDC-843E-2D206EB9C693}"/>
              </a:ext>
            </a:extLst>
          </p:cNvPr>
          <p:cNvSpPr>
            <a:spLocks noChangeArrowheads="1"/>
          </p:cNvSpPr>
          <p:nvPr/>
        </p:nvSpPr>
        <p:spPr bwMode="auto">
          <a:xfrm>
            <a:off x="5080000" y="5668963"/>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95" name="Rectangle 203">
            <a:extLst>
              <a:ext uri="{FF2B5EF4-FFF2-40B4-BE49-F238E27FC236}">
                <a16:creationId xmlns:a16="http://schemas.microsoft.com/office/drawing/2014/main" id="{0B6BDEB1-1C85-429D-AADE-02733ABB52AA}"/>
              </a:ext>
            </a:extLst>
          </p:cNvPr>
          <p:cNvSpPr>
            <a:spLocks noChangeArrowheads="1"/>
          </p:cNvSpPr>
          <p:nvPr/>
        </p:nvSpPr>
        <p:spPr bwMode="auto">
          <a:xfrm>
            <a:off x="5124450" y="5654675"/>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396" name="Rectangle 204">
            <a:extLst>
              <a:ext uri="{FF2B5EF4-FFF2-40B4-BE49-F238E27FC236}">
                <a16:creationId xmlns:a16="http://schemas.microsoft.com/office/drawing/2014/main" id="{2C75DAE4-E8C1-44EF-AC50-888412C0D087}"/>
              </a:ext>
            </a:extLst>
          </p:cNvPr>
          <p:cNvSpPr>
            <a:spLocks noChangeArrowheads="1"/>
          </p:cNvSpPr>
          <p:nvPr/>
        </p:nvSpPr>
        <p:spPr bwMode="auto">
          <a:xfrm>
            <a:off x="5216525" y="5668963"/>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397" name="Rectangle 205">
            <a:extLst>
              <a:ext uri="{FF2B5EF4-FFF2-40B4-BE49-F238E27FC236}">
                <a16:creationId xmlns:a16="http://schemas.microsoft.com/office/drawing/2014/main" id="{E6494C65-2E25-4DF3-8930-83B5E9938656}"/>
              </a:ext>
            </a:extLst>
          </p:cNvPr>
          <p:cNvSpPr>
            <a:spLocks noChangeArrowheads="1"/>
          </p:cNvSpPr>
          <p:nvPr/>
        </p:nvSpPr>
        <p:spPr bwMode="auto">
          <a:xfrm>
            <a:off x="5260975" y="5668963"/>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398" name="Rectangle 206">
            <a:extLst>
              <a:ext uri="{FF2B5EF4-FFF2-40B4-BE49-F238E27FC236}">
                <a16:creationId xmlns:a16="http://schemas.microsoft.com/office/drawing/2014/main" id="{C8B5301C-EF73-45E0-996F-4D768F93AF41}"/>
              </a:ext>
            </a:extLst>
          </p:cNvPr>
          <p:cNvSpPr>
            <a:spLocks noChangeArrowheads="1"/>
          </p:cNvSpPr>
          <p:nvPr/>
        </p:nvSpPr>
        <p:spPr bwMode="auto">
          <a:xfrm>
            <a:off x="5368925" y="5730875"/>
            <a:ext cx="619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399" name="Rectangle 207">
            <a:extLst>
              <a:ext uri="{FF2B5EF4-FFF2-40B4-BE49-F238E27FC236}">
                <a16:creationId xmlns:a16="http://schemas.microsoft.com/office/drawing/2014/main" id="{3EA32D00-FC01-44D3-8D6F-FEDCE39ED8D5}"/>
              </a:ext>
            </a:extLst>
          </p:cNvPr>
          <p:cNvSpPr>
            <a:spLocks noChangeArrowheads="1"/>
          </p:cNvSpPr>
          <p:nvPr/>
        </p:nvSpPr>
        <p:spPr bwMode="auto">
          <a:xfrm>
            <a:off x="5438775" y="5668963"/>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00" name="Rectangle 208">
            <a:extLst>
              <a:ext uri="{FF2B5EF4-FFF2-40B4-BE49-F238E27FC236}">
                <a16:creationId xmlns:a16="http://schemas.microsoft.com/office/drawing/2014/main" id="{19FFDAFD-8D5F-4102-A527-2AB8949772DC}"/>
              </a:ext>
            </a:extLst>
          </p:cNvPr>
          <p:cNvSpPr>
            <a:spLocks noChangeArrowheads="1"/>
          </p:cNvSpPr>
          <p:nvPr/>
        </p:nvSpPr>
        <p:spPr bwMode="auto">
          <a:xfrm>
            <a:off x="7562850" y="5051425"/>
            <a:ext cx="1166813" cy="889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401" name="Rectangle 209">
            <a:extLst>
              <a:ext uri="{FF2B5EF4-FFF2-40B4-BE49-F238E27FC236}">
                <a16:creationId xmlns:a16="http://schemas.microsoft.com/office/drawing/2014/main" id="{4AAFA0A3-6707-4930-8E0E-74B8273E5DA2}"/>
              </a:ext>
            </a:extLst>
          </p:cNvPr>
          <p:cNvSpPr>
            <a:spLocks noChangeArrowheads="1"/>
          </p:cNvSpPr>
          <p:nvPr/>
        </p:nvSpPr>
        <p:spPr bwMode="auto">
          <a:xfrm>
            <a:off x="7562850" y="5051425"/>
            <a:ext cx="1166813" cy="889000"/>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402" name="Rectangle 210">
            <a:extLst>
              <a:ext uri="{FF2B5EF4-FFF2-40B4-BE49-F238E27FC236}">
                <a16:creationId xmlns:a16="http://schemas.microsoft.com/office/drawing/2014/main" id="{D3084ED3-803D-461C-ADC3-9B7695CAA418}"/>
              </a:ext>
            </a:extLst>
          </p:cNvPr>
          <p:cNvSpPr>
            <a:spLocks noChangeArrowheads="1"/>
          </p:cNvSpPr>
          <p:nvPr/>
        </p:nvSpPr>
        <p:spPr bwMode="auto">
          <a:xfrm>
            <a:off x="7686675" y="511016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03" name="Rectangle 211">
            <a:extLst>
              <a:ext uri="{FF2B5EF4-FFF2-40B4-BE49-F238E27FC236}">
                <a16:creationId xmlns:a16="http://schemas.microsoft.com/office/drawing/2014/main" id="{CB05C1D1-EEDE-4F42-9F29-BA7A1A5D77E9}"/>
              </a:ext>
            </a:extLst>
          </p:cNvPr>
          <p:cNvSpPr>
            <a:spLocks noChangeArrowheads="1"/>
          </p:cNvSpPr>
          <p:nvPr/>
        </p:nvSpPr>
        <p:spPr bwMode="auto">
          <a:xfrm>
            <a:off x="7816850" y="5180013"/>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404" name="Rectangle 213">
            <a:extLst>
              <a:ext uri="{FF2B5EF4-FFF2-40B4-BE49-F238E27FC236}">
                <a16:creationId xmlns:a16="http://schemas.microsoft.com/office/drawing/2014/main" id="{9FB10FFD-8296-41A4-ACA7-D8A976DE1131}"/>
              </a:ext>
            </a:extLst>
          </p:cNvPr>
          <p:cNvSpPr>
            <a:spLocks noChangeArrowheads="1"/>
          </p:cNvSpPr>
          <p:nvPr/>
        </p:nvSpPr>
        <p:spPr bwMode="auto">
          <a:xfrm>
            <a:off x="7904163" y="5110163"/>
            <a:ext cx="284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4</a:t>
            </a:r>
            <a:endParaRPr lang="el-GR" altLang="en-US" sz="1800">
              <a:latin typeface="Verdana" panose="020B0604030504040204" pitchFamily="34" charset="0"/>
            </a:endParaRPr>
          </a:p>
        </p:txBody>
      </p:sp>
      <p:sp>
        <p:nvSpPr>
          <p:cNvPr id="51405" name="Rectangle 214">
            <a:extLst>
              <a:ext uri="{FF2B5EF4-FFF2-40B4-BE49-F238E27FC236}">
                <a16:creationId xmlns:a16="http://schemas.microsoft.com/office/drawing/2014/main" id="{1A6A9B47-16FD-47EE-BC2E-C1EA99478F6D}"/>
              </a:ext>
            </a:extLst>
          </p:cNvPr>
          <p:cNvSpPr>
            <a:spLocks noChangeArrowheads="1"/>
          </p:cNvSpPr>
          <p:nvPr/>
        </p:nvSpPr>
        <p:spPr bwMode="auto">
          <a:xfrm>
            <a:off x="8235950" y="5110163"/>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06" name="Rectangle 215">
            <a:extLst>
              <a:ext uri="{FF2B5EF4-FFF2-40B4-BE49-F238E27FC236}">
                <a16:creationId xmlns:a16="http://schemas.microsoft.com/office/drawing/2014/main" id="{BEB585A0-D1BB-41CB-B2AE-E49FE855ADA1}"/>
              </a:ext>
            </a:extLst>
          </p:cNvPr>
          <p:cNvSpPr>
            <a:spLocks noChangeArrowheads="1"/>
          </p:cNvSpPr>
          <p:nvPr/>
        </p:nvSpPr>
        <p:spPr bwMode="auto">
          <a:xfrm>
            <a:off x="7686675" y="5297488"/>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07" name="Rectangle 216">
            <a:extLst>
              <a:ext uri="{FF2B5EF4-FFF2-40B4-BE49-F238E27FC236}">
                <a16:creationId xmlns:a16="http://schemas.microsoft.com/office/drawing/2014/main" id="{5E421859-01E8-4A53-9AAC-9C93DB2B7670}"/>
              </a:ext>
            </a:extLst>
          </p:cNvPr>
          <p:cNvSpPr>
            <a:spLocks noChangeArrowheads="1"/>
          </p:cNvSpPr>
          <p:nvPr/>
        </p:nvSpPr>
        <p:spPr bwMode="auto">
          <a:xfrm>
            <a:off x="7816850" y="5367338"/>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408" name="Rectangle 217">
            <a:extLst>
              <a:ext uri="{FF2B5EF4-FFF2-40B4-BE49-F238E27FC236}">
                <a16:creationId xmlns:a16="http://schemas.microsoft.com/office/drawing/2014/main" id="{20A9F7AF-50F4-44BA-ADCE-DBEC8F37356F}"/>
              </a:ext>
            </a:extLst>
          </p:cNvPr>
          <p:cNvSpPr>
            <a:spLocks noChangeArrowheads="1"/>
          </p:cNvSpPr>
          <p:nvPr/>
        </p:nvSpPr>
        <p:spPr bwMode="auto">
          <a:xfrm>
            <a:off x="7904163" y="5297488"/>
            <a:ext cx="2841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3</a:t>
            </a:r>
            <a:endParaRPr lang="el-GR" altLang="en-US" sz="1800">
              <a:latin typeface="Verdana" panose="020B0604030504040204" pitchFamily="34" charset="0"/>
            </a:endParaRPr>
          </a:p>
        </p:txBody>
      </p:sp>
      <p:sp>
        <p:nvSpPr>
          <p:cNvPr id="51409" name="Rectangle 218">
            <a:extLst>
              <a:ext uri="{FF2B5EF4-FFF2-40B4-BE49-F238E27FC236}">
                <a16:creationId xmlns:a16="http://schemas.microsoft.com/office/drawing/2014/main" id="{EC2A9478-0D56-4E97-8E66-4EE469217862}"/>
              </a:ext>
            </a:extLst>
          </p:cNvPr>
          <p:cNvSpPr>
            <a:spLocks noChangeArrowheads="1"/>
          </p:cNvSpPr>
          <p:nvPr/>
        </p:nvSpPr>
        <p:spPr bwMode="auto">
          <a:xfrm>
            <a:off x="8235950" y="5297488"/>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10" name="Rectangle 219">
            <a:extLst>
              <a:ext uri="{FF2B5EF4-FFF2-40B4-BE49-F238E27FC236}">
                <a16:creationId xmlns:a16="http://schemas.microsoft.com/office/drawing/2014/main" id="{74688DA6-F149-449C-B351-3241BBFFEEB4}"/>
              </a:ext>
            </a:extLst>
          </p:cNvPr>
          <p:cNvSpPr>
            <a:spLocks noChangeArrowheads="1"/>
          </p:cNvSpPr>
          <p:nvPr/>
        </p:nvSpPr>
        <p:spPr bwMode="auto">
          <a:xfrm>
            <a:off x="7686675" y="5484813"/>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11" name="Rectangle 220">
            <a:extLst>
              <a:ext uri="{FF2B5EF4-FFF2-40B4-BE49-F238E27FC236}">
                <a16:creationId xmlns:a16="http://schemas.microsoft.com/office/drawing/2014/main" id="{76DA1C20-3BD5-46D3-BE8E-B02D626A2676}"/>
              </a:ext>
            </a:extLst>
          </p:cNvPr>
          <p:cNvSpPr>
            <a:spLocks noChangeArrowheads="1"/>
          </p:cNvSpPr>
          <p:nvPr/>
        </p:nvSpPr>
        <p:spPr bwMode="auto">
          <a:xfrm>
            <a:off x="7816850" y="5554663"/>
            <a:ext cx="650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412" name="Rectangle 221">
            <a:extLst>
              <a:ext uri="{FF2B5EF4-FFF2-40B4-BE49-F238E27FC236}">
                <a16:creationId xmlns:a16="http://schemas.microsoft.com/office/drawing/2014/main" id="{BDBCDEC6-0EBA-4958-83B4-19CBB92F91CB}"/>
              </a:ext>
            </a:extLst>
          </p:cNvPr>
          <p:cNvSpPr>
            <a:spLocks noChangeArrowheads="1"/>
          </p:cNvSpPr>
          <p:nvPr/>
        </p:nvSpPr>
        <p:spPr bwMode="auto">
          <a:xfrm>
            <a:off x="7889875" y="5484813"/>
            <a:ext cx="327025"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 2</a:t>
            </a:r>
            <a:endParaRPr lang="el-GR" altLang="en-US" sz="1800">
              <a:latin typeface="Verdana" panose="020B0604030504040204" pitchFamily="34" charset="0"/>
            </a:endParaRPr>
          </a:p>
        </p:txBody>
      </p:sp>
      <p:sp>
        <p:nvSpPr>
          <p:cNvPr id="51413" name="Rectangle 222">
            <a:extLst>
              <a:ext uri="{FF2B5EF4-FFF2-40B4-BE49-F238E27FC236}">
                <a16:creationId xmlns:a16="http://schemas.microsoft.com/office/drawing/2014/main" id="{C9DB7939-08D6-42D9-B03F-17CE21095998}"/>
              </a:ext>
            </a:extLst>
          </p:cNvPr>
          <p:cNvSpPr>
            <a:spLocks noChangeArrowheads="1"/>
          </p:cNvSpPr>
          <p:nvPr/>
        </p:nvSpPr>
        <p:spPr bwMode="auto">
          <a:xfrm>
            <a:off x="8274050" y="5484813"/>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14" name="Rectangle 223">
            <a:extLst>
              <a:ext uri="{FF2B5EF4-FFF2-40B4-BE49-F238E27FC236}">
                <a16:creationId xmlns:a16="http://schemas.microsoft.com/office/drawing/2014/main" id="{EE26D266-AA3D-4C56-A3C2-7DD69554436F}"/>
              </a:ext>
            </a:extLst>
          </p:cNvPr>
          <p:cNvSpPr>
            <a:spLocks noChangeArrowheads="1"/>
          </p:cNvSpPr>
          <p:nvPr/>
        </p:nvSpPr>
        <p:spPr bwMode="auto">
          <a:xfrm>
            <a:off x="7686675" y="5672138"/>
            <a:ext cx="1095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15" name="Rectangle 224">
            <a:extLst>
              <a:ext uri="{FF2B5EF4-FFF2-40B4-BE49-F238E27FC236}">
                <a16:creationId xmlns:a16="http://schemas.microsoft.com/office/drawing/2014/main" id="{9EB25B45-E61B-4B16-B8BB-7699D3AAD5FC}"/>
              </a:ext>
            </a:extLst>
          </p:cNvPr>
          <p:cNvSpPr>
            <a:spLocks noChangeArrowheads="1"/>
          </p:cNvSpPr>
          <p:nvPr/>
        </p:nvSpPr>
        <p:spPr bwMode="auto">
          <a:xfrm>
            <a:off x="7816850" y="5741988"/>
            <a:ext cx="77788"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900">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416" name="Rectangle 225">
            <a:extLst>
              <a:ext uri="{FF2B5EF4-FFF2-40B4-BE49-F238E27FC236}">
                <a16:creationId xmlns:a16="http://schemas.microsoft.com/office/drawing/2014/main" id="{5A24CA75-FF3A-423B-B8E4-C806908320EC}"/>
              </a:ext>
            </a:extLst>
          </p:cNvPr>
          <p:cNvSpPr>
            <a:spLocks noChangeArrowheads="1"/>
          </p:cNvSpPr>
          <p:nvPr/>
        </p:nvSpPr>
        <p:spPr bwMode="auto">
          <a:xfrm>
            <a:off x="7904163" y="5672138"/>
            <a:ext cx="5318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{1,2,3}</a:t>
            </a:r>
            <a:endParaRPr lang="el-GR" altLang="en-US" sz="1800">
              <a:latin typeface="Verdana" panose="020B0604030504040204" pitchFamily="34" charset="0"/>
            </a:endParaRPr>
          </a:p>
        </p:txBody>
      </p:sp>
      <p:sp>
        <p:nvSpPr>
          <p:cNvPr id="51417" name="Rectangle 226">
            <a:extLst>
              <a:ext uri="{FF2B5EF4-FFF2-40B4-BE49-F238E27FC236}">
                <a16:creationId xmlns:a16="http://schemas.microsoft.com/office/drawing/2014/main" id="{2B253EDB-63EA-4FF5-A8D2-C6E671FF0D29}"/>
              </a:ext>
            </a:extLst>
          </p:cNvPr>
          <p:cNvSpPr>
            <a:spLocks noChangeArrowheads="1"/>
          </p:cNvSpPr>
          <p:nvPr/>
        </p:nvSpPr>
        <p:spPr bwMode="auto">
          <a:xfrm>
            <a:off x="8521700" y="5672138"/>
            <a:ext cx="46038"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300">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18" name="Line 227">
            <a:extLst>
              <a:ext uri="{FF2B5EF4-FFF2-40B4-BE49-F238E27FC236}">
                <a16:creationId xmlns:a16="http://schemas.microsoft.com/office/drawing/2014/main" id="{446DA5FE-F757-4D5C-B7DF-2E1780AA6C3F}"/>
              </a:ext>
            </a:extLst>
          </p:cNvPr>
          <p:cNvSpPr>
            <a:spLocks noChangeShapeType="1"/>
          </p:cNvSpPr>
          <p:nvPr/>
        </p:nvSpPr>
        <p:spPr bwMode="auto">
          <a:xfrm flipH="1">
            <a:off x="8105775" y="5697538"/>
            <a:ext cx="133350" cy="1714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419" name="Line 228">
            <a:extLst>
              <a:ext uri="{FF2B5EF4-FFF2-40B4-BE49-F238E27FC236}">
                <a16:creationId xmlns:a16="http://schemas.microsoft.com/office/drawing/2014/main" id="{D909388B-DB9C-41FC-ADF0-0750C72020AB}"/>
              </a:ext>
            </a:extLst>
          </p:cNvPr>
          <p:cNvSpPr>
            <a:spLocks noChangeShapeType="1"/>
          </p:cNvSpPr>
          <p:nvPr/>
        </p:nvSpPr>
        <p:spPr bwMode="auto">
          <a:xfrm flipH="1">
            <a:off x="8261350" y="5691188"/>
            <a:ext cx="131763" cy="17145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51420" name="Rectangle 229">
            <a:extLst>
              <a:ext uri="{FF2B5EF4-FFF2-40B4-BE49-F238E27FC236}">
                <a16:creationId xmlns:a16="http://schemas.microsoft.com/office/drawing/2014/main" id="{D80334E8-7E3D-46CF-A942-43B74E4F1FB4}"/>
              </a:ext>
            </a:extLst>
          </p:cNvPr>
          <p:cNvSpPr>
            <a:spLocks noChangeArrowheads="1"/>
          </p:cNvSpPr>
          <p:nvPr/>
        </p:nvSpPr>
        <p:spPr bwMode="auto">
          <a:xfrm>
            <a:off x="7670800" y="6024563"/>
            <a:ext cx="33496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Λύση </a:t>
            </a:r>
            <a:endParaRPr lang="el-GR" altLang="en-US" sz="1800">
              <a:latin typeface="Verdana" panose="020B0604030504040204" pitchFamily="34" charset="0"/>
            </a:endParaRPr>
          </a:p>
        </p:txBody>
      </p:sp>
      <p:sp>
        <p:nvSpPr>
          <p:cNvPr id="51421" name="Rectangle 230">
            <a:extLst>
              <a:ext uri="{FF2B5EF4-FFF2-40B4-BE49-F238E27FC236}">
                <a16:creationId xmlns:a16="http://schemas.microsoft.com/office/drawing/2014/main" id="{000A4A57-05CF-4CC6-8147-996FF19794F4}"/>
              </a:ext>
            </a:extLst>
          </p:cNvPr>
          <p:cNvSpPr>
            <a:spLocks noChangeArrowheads="1"/>
          </p:cNvSpPr>
          <p:nvPr/>
        </p:nvSpPr>
        <p:spPr bwMode="auto">
          <a:xfrm>
            <a:off x="8058150" y="6024563"/>
            <a:ext cx="841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V</a:t>
            </a:r>
            <a:endParaRPr lang="el-GR" altLang="en-US" sz="1800">
              <a:latin typeface="Verdana" panose="020B0604030504040204" pitchFamily="34" charset="0"/>
            </a:endParaRPr>
          </a:p>
        </p:txBody>
      </p:sp>
      <p:sp>
        <p:nvSpPr>
          <p:cNvPr id="51422" name="Rectangle 231">
            <a:extLst>
              <a:ext uri="{FF2B5EF4-FFF2-40B4-BE49-F238E27FC236}">
                <a16:creationId xmlns:a16="http://schemas.microsoft.com/office/drawing/2014/main" id="{85623B31-32C7-4472-A88C-3CC6E95CCD0D}"/>
              </a:ext>
            </a:extLst>
          </p:cNvPr>
          <p:cNvSpPr>
            <a:spLocks noChangeArrowheads="1"/>
          </p:cNvSpPr>
          <p:nvPr/>
        </p:nvSpPr>
        <p:spPr bwMode="auto">
          <a:xfrm>
            <a:off x="8156575" y="6073775"/>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Α</a:t>
            </a:r>
            <a:endParaRPr lang="el-GR" altLang="en-US" sz="1800">
              <a:latin typeface="Verdana" panose="020B0604030504040204" pitchFamily="34" charset="0"/>
            </a:endParaRPr>
          </a:p>
        </p:txBody>
      </p:sp>
      <p:sp>
        <p:nvSpPr>
          <p:cNvPr id="51423" name="Rectangle 232">
            <a:extLst>
              <a:ext uri="{FF2B5EF4-FFF2-40B4-BE49-F238E27FC236}">
                <a16:creationId xmlns:a16="http://schemas.microsoft.com/office/drawing/2014/main" id="{37064102-123C-44DD-8187-7E3AE151BAD4}"/>
              </a:ext>
            </a:extLst>
          </p:cNvPr>
          <p:cNvSpPr>
            <a:spLocks noChangeArrowheads="1"/>
          </p:cNvSpPr>
          <p:nvPr/>
        </p:nvSpPr>
        <p:spPr bwMode="auto">
          <a:xfrm>
            <a:off x="8220075" y="6024563"/>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4 V</a:t>
            </a:r>
            <a:endParaRPr lang="el-GR" altLang="en-US" sz="1800">
              <a:latin typeface="Verdana" panose="020B0604030504040204" pitchFamily="34" charset="0"/>
            </a:endParaRPr>
          </a:p>
        </p:txBody>
      </p:sp>
      <p:sp>
        <p:nvSpPr>
          <p:cNvPr id="51424" name="Rectangle 233">
            <a:extLst>
              <a:ext uri="{FF2B5EF4-FFF2-40B4-BE49-F238E27FC236}">
                <a16:creationId xmlns:a16="http://schemas.microsoft.com/office/drawing/2014/main" id="{929E608F-A43F-4546-AF41-9B6C356AC486}"/>
              </a:ext>
            </a:extLst>
          </p:cNvPr>
          <p:cNvSpPr>
            <a:spLocks noChangeArrowheads="1"/>
          </p:cNvSpPr>
          <p:nvPr/>
        </p:nvSpPr>
        <p:spPr bwMode="auto">
          <a:xfrm>
            <a:off x="8607425" y="6073775"/>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Β</a:t>
            </a:r>
            <a:endParaRPr lang="el-GR" altLang="en-US" sz="1800">
              <a:latin typeface="Verdana" panose="020B0604030504040204" pitchFamily="34" charset="0"/>
            </a:endParaRPr>
          </a:p>
        </p:txBody>
      </p:sp>
      <p:sp>
        <p:nvSpPr>
          <p:cNvPr id="51425" name="Rectangle 234">
            <a:extLst>
              <a:ext uri="{FF2B5EF4-FFF2-40B4-BE49-F238E27FC236}">
                <a16:creationId xmlns:a16="http://schemas.microsoft.com/office/drawing/2014/main" id="{18472D6B-6603-460A-9466-898C8AA455BB}"/>
              </a:ext>
            </a:extLst>
          </p:cNvPr>
          <p:cNvSpPr>
            <a:spLocks noChangeArrowheads="1"/>
          </p:cNvSpPr>
          <p:nvPr/>
        </p:nvSpPr>
        <p:spPr bwMode="auto">
          <a:xfrm>
            <a:off x="8672513" y="6024563"/>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3 V</a:t>
            </a:r>
            <a:endParaRPr lang="el-GR" altLang="en-US" sz="1800">
              <a:latin typeface="Verdana" panose="020B0604030504040204" pitchFamily="34" charset="0"/>
            </a:endParaRPr>
          </a:p>
        </p:txBody>
      </p:sp>
      <p:sp>
        <p:nvSpPr>
          <p:cNvPr id="51426" name="Rectangle 235">
            <a:extLst>
              <a:ext uri="{FF2B5EF4-FFF2-40B4-BE49-F238E27FC236}">
                <a16:creationId xmlns:a16="http://schemas.microsoft.com/office/drawing/2014/main" id="{EA9F480C-C299-4CF6-B6B6-F4AA9D464E1A}"/>
              </a:ext>
            </a:extLst>
          </p:cNvPr>
          <p:cNvSpPr>
            <a:spLocks noChangeArrowheads="1"/>
          </p:cNvSpPr>
          <p:nvPr/>
        </p:nvSpPr>
        <p:spPr bwMode="auto">
          <a:xfrm>
            <a:off x="9056688" y="607377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Γ</a:t>
            </a:r>
            <a:endParaRPr lang="el-GR" altLang="en-US" sz="1800">
              <a:latin typeface="Verdana" panose="020B0604030504040204" pitchFamily="34" charset="0"/>
            </a:endParaRPr>
          </a:p>
        </p:txBody>
      </p:sp>
      <p:sp>
        <p:nvSpPr>
          <p:cNvPr id="51427" name="Rectangle 236">
            <a:extLst>
              <a:ext uri="{FF2B5EF4-FFF2-40B4-BE49-F238E27FC236}">
                <a16:creationId xmlns:a16="http://schemas.microsoft.com/office/drawing/2014/main" id="{9A63AD6C-AD90-49C8-A89A-B34585C38EB2}"/>
              </a:ext>
            </a:extLst>
          </p:cNvPr>
          <p:cNvSpPr>
            <a:spLocks noChangeArrowheads="1"/>
          </p:cNvSpPr>
          <p:nvPr/>
        </p:nvSpPr>
        <p:spPr bwMode="auto">
          <a:xfrm>
            <a:off x="9113838" y="6024563"/>
            <a:ext cx="3333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2 V</a:t>
            </a:r>
            <a:endParaRPr lang="el-GR" altLang="en-US" sz="1800">
              <a:latin typeface="Verdana" panose="020B0604030504040204" pitchFamily="34" charset="0"/>
            </a:endParaRPr>
          </a:p>
        </p:txBody>
      </p:sp>
      <p:sp>
        <p:nvSpPr>
          <p:cNvPr id="51428" name="Rectangle 237">
            <a:extLst>
              <a:ext uri="{FF2B5EF4-FFF2-40B4-BE49-F238E27FC236}">
                <a16:creationId xmlns:a16="http://schemas.microsoft.com/office/drawing/2014/main" id="{DC9539C7-6CEE-486E-B1F9-48CA92CAA5F7}"/>
              </a:ext>
            </a:extLst>
          </p:cNvPr>
          <p:cNvSpPr>
            <a:spLocks noChangeArrowheads="1"/>
          </p:cNvSpPr>
          <p:nvPr/>
        </p:nvSpPr>
        <p:spPr bwMode="auto">
          <a:xfrm>
            <a:off x="9499600" y="6073775"/>
            <a:ext cx="5080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600" i="1">
                <a:latin typeface="Arial" panose="020B0604020202020204" pitchFamily="34" charset="0"/>
              </a:rPr>
              <a:t>Δ</a:t>
            </a:r>
            <a:endParaRPr lang="el-GR" altLang="en-US" sz="1800">
              <a:latin typeface="Verdana" panose="020B0604030504040204" pitchFamily="34" charset="0"/>
            </a:endParaRPr>
          </a:p>
        </p:txBody>
      </p:sp>
      <p:sp>
        <p:nvSpPr>
          <p:cNvPr id="51429" name="Rectangle 238">
            <a:extLst>
              <a:ext uri="{FF2B5EF4-FFF2-40B4-BE49-F238E27FC236}">
                <a16:creationId xmlns:a16="http://schemas.microsoft.com/office/drawing/2014/main" id="{2A36DB4E-9707-4A1D-9AC0-7F86C3CAC096}"/>
              </a:ext>
            </a:extLst>
          </p:cNvPr>
          <p:cNvSpPr>
            <a:spLocks noChangeArrowheads="1"/>
          </p:cNvSpPr>
          <p:nvPr/>
        </p:nvSpPr>
        <p:spPr bwMode="auto">
          <a:xfrm>
            <a:off x="9564688" y="6024563"/>
            <a:ext cx="2174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 1</a:t>
            </a:r>
            <a:endParaRPr lang="el-GR" altLang="en-US" sz="1800">
              <a:latin typeface="Verdana" panose="020B0604030504040204" pitchFamily="34" charset="0"/>
            </a:endParaRPr>
          </a:p>
        </p:txBody>
      </p:sp>
      <p:sp>
        <p:nvSpPr>
          <p:cNvPr id="51430" name="Rectangle 239">
            <a:extLst>
              <a:ext uri="{FF2B5EF4-FFF2-40B4-BE49-F238E27FC236}">
                <a16:creationId xmlns:a16="http://schemas.microsoft.com/office/drawing/2014/main" id="{BAEA62CF-497B-434B-97FD-F737B251D684}"/>
              </a:ext>
            </a:extLst>
          </p:cNvPr>
          <p:cNvSpPr>
            <a:spLocks noChangeArrowheads="1"/>
          </p:cNvSpPr>
          <p:nvPr/>
        </p:nvSpPr>
        <p:spPr bwMode="auto">
          <a:xfrm>
            <a:off x="9812338" y="6024563"/>
            <a:ext cx="34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000" i="1">
                <a:latin typeface="Arial" panose="020B0604020202020204" pitchFamily="34" charset="0"/>
              </a:rPr>
              <a:t> </a:t>
            </a:r>
            <a:endParaRPr lang="el-GR" altLang="en-US" sz="1800">
              <a:latin typeface="Verdana" panose="020B0604030504040204" pitchFamily="34" charset="0"/>
            </a:endParaRPr>
          </a:p>
        </p:txBody>
      </p:sp>
      <p:sp>
        <p:nvSpPr>
          <p:cNvPr id="51431" name="Rectangle 240">
            <a:extLst>
              <a:ext uri="{FF2B5EF4-FFF2-40B4-BE49-F238E27FC236}">
                <a16:creationId xmlns:a16="http://schemas.microsoft.com/office/drawing/2014/main" id="{3B0B4117-1536-444F-957B-259C9673710A}"/>
              </a:ext>
            </a:extLst>
          </p:cNvPr>
          <p:cNvSpPr>
            <a:spLocks noChangeArrowheads="1"/>
          </p:cNvSpPr>
          <p:nvPr/>
        </p:nvSpPr>
        <p:spPr bwMode="auto">
          <a:xfrm>
            <a:off x="8805863" y="5248275"/>
            <a:ext cx="1062037" cy="6826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432" name="Freeform 241">
            <a:extLst>
              <a:ext uri="{FF2B5EF4-FFF2-40B4-BE49-F238E27FC236}">
                <a16:creationId xmlns:a16="http://schemas.microsoft.com/office/drawing/2014/main" id="{E90056B8-11B1-41F7-8022-8371999D7BA7}"/>
              </a:ext>
            </a:extLst>
          </p:cNvPr>
          <p:cNvSpPr>
            <a:spLocks noEditPoints="1"/>
          </p:cNvSpPr>
          <p:nvPr/>
        </p:nvSpPr>
        <p:spPr bwMode="auto">
          <a:xfrm>
            <a:off x="8801100" y="5243513"/>
            <a:ext cx="1071563" cy="692150"/>
          </a:xfrm>
          <a:custGeom>
            <a:avLst/>
            <a:gdLst>
              <a:gd name="T0" fmla="*/ 2147483646 w 675"/>
              <a:gd name="T1" fmla="*/ 0 h 436"/>
              <a:gd name="T2" fmla="*/ 2147483646 w 675"/>
              <a:gd name="T3" fmla="*/ 2147483646 h 436"/>
              <a:gd name="T4" fmla="*/ 2147483646 w 675"/>
              <a:gd name="T5" fmla="*/ 2147483646 h 436"/>
              <a:gd name="T6" fmla="*/ 2147483646 w 675"/>
              <a:gd name="T7" fmla="*/ 2147483646 h 436"/>
              <a:gd name="T8" fmla="*/ 2147483646 w 675"/>
              <a:gd name="T9" fmla="*/ 2147483646 h 436"/>
              <a:gd name="T10" fmla="*/ 2147483646 w 675"/>
              <a:gd name="T11" fmla="*/ 2147483646 h 436"/>
              <a:gd name="T12" fmla="*/ 2147483646 w 675"/>
              <a:gd name="T13" fmla="*/ 2147483646 h 436"/>
              <a:gd name="T14" fmla="*/ 2147483646 w 675"/>
              <a:gd name="T15" fmla="*/ 0 h 436"/>
              <a:gd name="T16" fmla="*/ 2147483646 w 675"/>
              <a:gd name="T17" fmla="*/ 2147483646 h 436"/>
              <a:gd name="T18" fmla="*/ 2147483646 w 675"/>
              <a:gd name="T19" fmla="*/ 0 h 436"/>
              <a:gd name="T20" fmla="*/ 2147483646 w 675"/>
              <a:gd name="T21" fmla="*/ 2147483646 h 436"/>
              <a:gd name="T22" fmla="*/ 2147483646 w 675"/>
              <a:gd name="T23" fmla="*/ 2147483646 h 436"/>
              <a:gd name="T24" fmla="*/ 2147483646 w 675"/>
              <a:gd name="T25" fmla="*/ 2147483646 h 436"/>
              <a:gd name="T26" fmla="*/ 2147483646 w 675"/>
              <a:gd name="T27" fmla="*/ 2147483646 h 436"/>
              <a:gd name="T28" fmla="*/ 2147483646 w 675"/>
              <a:gd name="T29" fmla="*/ 2147483646 h 436"/>
              <a:gd name="T30" fmla="*/ 2147483646 w 675"/>
              <a:gd name="T31" fmla="*/ 2147483646 h 436"/>
              <a:gd name="T32" fmla="*/ 2147483646 w 675"/>
              <a:gd name="T33" fmla="*/ 2147483646 h 436"/>
              <a:gd name="T34" fmla="*/ 2147483646 w 675"/>
              <a:gd name="T35" fmla="*/ 2147483646 h 436"/>
              <a:gd name="T36" fmla="*/ 0 w 675"/>
              <a:gd name="T37" fmla="*/ 2147483646 h 436"/>
              <a:gd name="T38" fmla="*/ 2147483646 w 675"/>
              <a:gd name="T39" fmla="*/ 2147483646 h 436"/>
              <a:gd name="T40" fmla="*/ 0 w 675"/>
              <a:gd name="T41" fmla="*/ 2147483646 h 436"/>
              <a:gd name="T42" fmla="*/ 2147483646 w 675"/>
              <a:gd name="T43" fmla="*/ 2147483646 h 436"/>
              <a:gd name="T44" fmla="*/ 2147483646 w 675"/>
              <a:gd name="T45" fmla="*/ 2147483646 h 436"/>
              <a:gd name="T46" fmla="*/ 2147483646 w 675"/>
              <a:gd name="T47" fmla="*/ 2147483646 h 436"/>
              <a:gd name="T48" fmla="*/ 2147483646 w 675"/>
              <a:gd name="T49" fmla="*/ 2147483646 h 436"/>
              <a:gd name="T50" fmla="*/ 2147483646 w 675"/>
              <a:gd name="T51" fmla="*/ 2147483646 h 436"/>
              <a:gd name="T52" fmla="*/ 2147483646 w 675"/>
              <a:gd name="T53" fmla="*/ 2147483646 h 436"/>
              <a:gd name="T54" fmla="*/ 0 w 675"/>
              <a:gd name="T55" fmla="*/ 2147483646 h 436"/>
              <a:gd name="T56" fmla="*/ 2147483646 w 675"/>
              <a:gd name="T57" fmla="*/ 2147483646 h 436"/>
              <a:gd name="T58" fmla="*/ 0 w 675"/>
              <a:gd name="T59" fmla="*/ 2147483646 h 436"/>
              <a:gd name="T60" fmla="*/ 2147483646 w 675"/>
              <a:gd name="T61" fmla="*/ 2147483646 h 436"/>
              <a:gd name="T62" fmla="*/ 2147483646 w 675"/>
              <a:gd name="T63" fmla="*/ 2147483646 h 436"/>
              <a:gd name="T64" fmla="*/ 2147483646 w 675"/>
              <a:gd name="T65" fmla="*/ 2147483646 h 436"/>
              <a:gd name="T66" fmla="*/ 2147483646 w 675"/>
              <a:gd name="T67" fmla="*/ 2147483646 h 436"/>
              <a:gd name="T68" fmla="*/ 2147483646 w 675"/>
              <a:gd name="T69" fmla="*/ 2147483646 h 436"/>
              <a:gd name="T70" fmla="*/ 2147483646 w 675"/>
              <a:gd name="T71" fmla="*/ 2147483646 h 436"/>
              <a:gd name="T72" fmla="*/ 2147483646 w 675"/>
              <a:gd name="T73" fmla="*/ 2147483646 h 436"/>
              <a:gd name="T74" fmla="*/ 2147483646 w 675"/>
              <a:gd name="T75" fmla="*/ 2147483646 h 436"/>
              <a:gd name="T76" fmla="*/ 2147483646 w 675"/>
              <a:gd name="T77" fmla="*/ 2147483646 h 436"/>
              <a:gd name="T78" fmla="*/ 2147483646 w 675"/>
              <a:gd name="T79" fmla="*/ 2147483646 h 436"/>
              <a:gd name="T80" fmla="*/ 2147483646 w 675"/>
              <a:gd name="T81" fmla="*/ 2147483646 h 436"/>
              <a:gd name="T82" fmla="*/ 2147483646 w 675"/>
              <a:gd name="T83" fmla="*/ 2147483646 h 436"/>
              <a:gd name="T84" fmla="*/ 2147483646 w 675"/>
              <a:gd name="T85" fmla="*/ 2147483646 h 436"/>
              <a:gd name="T86" fmla="*/ 2147483646 w 675"/>
              <a:gd name="T87" fmla="*/ 2147483646 h 436"/>
              <a:gd name="T88" fmla="*/ 2147483646 w 675"/>
              <a:gd name="T89" fmla="*/ 2147483646 h 436"/>
              <a:gd name="T90" fmla="*/ 2147483646 w 675"/>
              <a:gd name="T91" fmla="*/ 2147483646 h 436"/>
              <a:gd name="T92" fmla="*/ 2147483646 w 675"/>
              <a:gd name="T93" fmla="*/ 2147483646 h 436"/>
              <a:gd name="T94" fmla="*/ 2147483646 w 675"/>
              <a:gd name="T95" fmla="*/ 2147483646 h 436"/>
              <a:gd name="T96" fmla="*/ 2147483646 w 675"/>
              <a:gd name="T97" fmla="*/ 2147483646 h 436"/>
              <a:gd name="T98" fmla="*/ 2147483646 w 675"/>
              <a:gd name="T99" fmla="*/ 2147483646 h 436"/>
              <a:gd name="T100" fmla="*/ 2147483646 w 675"/>
              <a:gd name="T101" fmla="*/ 2147483646 h 436"/>
              <a:gd name="T102" fmla="*/ 2147483646 w 675"/>
              <a:gd name="T103" fmla="*/ 2147483646 h 436"/>
              <a:gd name="T104" fmla="*/ 2147483646 w 675"/>
              <a:gd name="T105" fmla="*/ 2147483646 h 436"/>
              <a:gd name="T106" fmla="*/ 2147483646 w 675"/>
              <a:gd name="T107" fmla="*/ 2147483646 h 436"/>
              <a:gd name="T108" fmla="*/ 2147483646 w 675"/>
              <a:gd name="T109" fmla="*/ 2147483646 h 436"/>
              <a:gd name="T110" fmla="*/ 2147483646 w 675"/>
              <a:gd name="T111" fmla="*/ 2147483646 h 436"/>
              <a:gd name="T112" fmla="*/ 2147483646 w 675"/>
              <a:gd name="T113" fmla="*/ 2147483646 h 436"/>
              <a:gd name="T114" fmla="*/ 2147483646 w 675"/>
              <a:gd name="T115" fmla="*/ 2147483646 h 436"/>
              <a:gd name="T116" fmla="*/ 2147483646 w 675"/>
              <a:gd name="T117" fmla="*/ 2147483646 h 436"/>
              <a:gd name="T118" fmla="*/ 2147483646 w 675"/>
              <a:gd name="T119" fmla="*/ 2147483646 h 436"/>
              <a:gd name="T120" fmla="*/ 2147483646 w 675"/>
              <a:gd name="T121" fmla="*/ 2147483646 h 436"/>
              <a:gd name="T122" fmla="*/ 2147483646 w 675"/>
              <a:gd name="T123" fmla="*/ 2147483646 h 4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75"/>
              <a:gd name="T187" fmla="*/ 0 h 436"/>
              <a:gd name="T188" fmla="*/ 675 w 675"/>
              <a:gd name="T189" fmla="*/ 436 h 4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75" h="436">
                <a:moveTo>
                  <a:pt x="664" y="6"/>
                </a:moveTo>
                <a:lnTo>
                  <a:pt x="664" y="6"/>
                </a:lnTo>
                <a:lnTo>
                  <a:pt x="663" y="6"/>
                </a:lnTo>
                <a:lnTo>
                  <a:pt x="662" y="5"/>
                </a:lnTo>
                <a:lnTo>
                  <a:pt x="661" y="4"/>
                </a:lnTo>
                <a:lnTo>
                  <a:pt x="661" y="3"/>
                </a:lnTo>
                <a:lnTo>
                  <a:pt x="661" y="2"/>
                </a:lnTo>
                <a:lnTo>
                  <a:pt x="662" y="1"/>
                </a:lnTo>
                <a:lnTo>
                  <a:pt x="663" y="0"/>
                </a:lnTo>
                <a:lnTo>
                  <a:pt x="664" y="0"/>
                </a:lnTo>
                <a:lnTo>
                  <a:pt x="665" y="0"/>
                </a:lnTo>
                <a:lnTo>
                  <a:pt x="667" y="1"/>
                </a:lnTo>
                <a:lnTo>
                  <a:pt x="668" y="2"/>
                </a:lnTo>
                <a:lnTo>
                  <a:pt x="668" y="3"/>
                </a:lnTo>
                <a:lnTo>
                  <a:pt x="668" y="4"/>
                </a:lnTo>
                <a:lnTo>
                  <a:pt x="667" y="5"/>
                </a:lnTo>
                <a:lnTo>
                  <a:pt x="665" y="6"/>
                </a:lnTo>
                <a:lnTo>
                  <a:pt x="664" y="6"/>
                </a:lnTo>
                <a:close/>
                <a:moveTo>
                  <a:pt x="649" y="6"/>
                </a:moveTo>
                <a:lnTo>
                  <a:pt x="649" y="6"/>
                </a:lnTo>
                <a:lnTo>
                  <a:pt x="647" y="6"/>
                </a:lnTo>
                <a:lnTo>
                  <a:pt x="646" y="5"/>
                </a:lnTo>
                <a:lnTo>
                  <a:pt x="646" y="4"/>
                </a:lnTo>
                <a:lnTo>
                  <a:pt x="645" y="3"/>
                </a:lnTo>
                <a:lnTo>
                  <a:pt x="646" y="2"/>
                </a:lnTo>
                <a:lnTo>
                  <a:pt x="646" y="1"/>
                </a:lnTo>
                <a:lnTo>
                  <a:pt x="647" y="0"/>
                </a:lnTo>
                <a:lnTo>
                  <a:pt x="649" y="0"/>
                </a:lnTo>
                <a:lnTo>
                  <a:pt x="651" y="0"/>
                </a:lnTo>
                <a:lnTo>
                  <a:pt x="652" y="1"/>
                </a:lnTo>
                <a:lnTo>
                  <a:pt x="652" y="2"/>
                </a:lnTo>
                <a:lnTo>
                  <a:pt x="653" y="3"/>
                </a:lnTo>
                <a:lnTo>
                  <a:pt x="652" y="4"/>
                </a:lnTo>
                <a:lnTo>
                  <a:pt x="652" y="5"/>
                </a:lnTo>
                <a:lnTo>
                  <a:pt x="651" y="6"/>
                </a:lnTo>
                <a:lnTo>
                  <a:pt x="649" y="6"/>
                </a:lnTo>
                <a:close/>
                <a:moveTo>
                  <a:pt x="634" y="6"/>
                </a:moveTo>
                <a:lnTo>
                  <a:pt x="634" y="6"/>
                </a:lnTo>
                <a:lnTo>
                  <a:pt x="632" y="6"/>
                </a:lnTo>
                <a:lnTo>
                  <a:pt x="631" y="5"/>
                </a:lnTo>
                <a:lnTo>
                  <a:pt x="630" y="4"/>
                </a:lnTo>
                <a:lnTo>
                  <a:pt x="630" y="3"/>
                </a:lnTo>
                <a:lnTo>
                  <a:pt x="630" y="2"/>
                </a:lnTo>
                <a:lnTo>
                  <a:pt x="631" y="1"/>
                </a:lnTo>
                <a:lnTo>
                  <a:pt x="632" y="0"/>
                </a:lnTo>
                <a:lnTo>
                  <a:pt x="634" y="0"/>
                </a:lnTo>
                <a:lnTo>
                  <a:pt x="635" y="0"/>
                </a:lnTo>
                <a:lnTo>
                  <a:pt x="636" y="1"/>
                </a:lnTo>
                <a:lnTo>
                  <a:pt x="637" y="2"/>
                </a:lnTo>
                <a:lnTo>
                  <a:pt x="637" y="3"/>
                </a:lnTo>
                <a:lnTo>
                  <a:pt x="637" y="4"/>
                </a:lnTo>
                <a:lnTo>
                  <a:pt x="636" y="5"/>
                </a:lnTo>
                <a:lnTo>
                  <a:pt x="635" y="6"/>
                </a:lnTo>
                <a:lnTo>
                  <a:pt x="634" y="6"/>
                </a:lnTo>
                <a:close/>
                <a:moveTo>
                  <a:pt x="619" y="6"/>
                </a:moveTo>
                <a:lnTo>
                  <a:pt x="619" y="6"/>
                </a:lnTo>
                <a:lnTo>
                  <a:pt x="616" y="6"/>
                </a:lnTo>
                <a:lnTo>
                  <a:pt x="615" y="5"/>
                </a:lnTo>
                <a:lnTo>
                  <a:pt x="615" y="4"/>
                </a:lnTo>
                <a:lnTo>
                  <a:pt x="614" y="3"/>
                </a:lnTo>
                <a:lnTo>
                  <a:pt x="615" y="2"/>
                </a:lnTo>
                <a:lnTo>
                  <a:pt x="615" y="1"/>
                </a:lnTo>
                <a:lnTo>
                  <a:pt x="616" y="0"/>
                </a:lnTo>
                <a:lnTo>
                  <a:pt x="619" y="0"/>
                </a:lnTo>
                <a:lnTo>
                  <a:pt x="620" y="0"/>
                </a:lnTo>
                <a:lnTo>
                  <a:pt x="621" y="1"/>
                </a:lnTo>
                <a:lnTo>
                  <a:pt x="621" y="2"/>
                </a:lnTo>
                <a:lnTo>
                  <a:pt x="623" y="3"/>
                </a:lnTo>
                <a:lnTo>
                  <a:pt x="621" y="4"/>
                </a:lnTo>
                <a:lnTo>
                  <a:pt x="621" y="5"/>
                </a:lnTo>
                <a:lnTo>
                  <a:pt x="620" y="6"/>
                </a:lnTo>
                <a:lnTo>
                  <a:pt x="619" y="6"/>
                </a:lnTo>
                <a:close/>
                <a:moveTo>
                  <a:pt x="603" y="6"/>
                </a:moveTo>
                <a:lnTo>
                  <a:pt x="603" y="6"/>
                </a:lnTo>
                <a:lnTo>
                  <a:pt x="602" y="6"/>
                </a:lnTo>
                <a:lnTo>
                  <a:pt x="600" y="5"/>
                </a:lnTo>
                <a:lnTo>
                  <a:pt x="599" y="4"/>
                </a:lnTo>
                <a:lnTo>
                  <a:pt x="599" y="3"/>
                </a:lnTo>
                <a:lnTo>
                  <a:pt x="599" y="2"/>
                </a:lnTo>
                <a:lnTo>
                  <a:pt x="600" y="1"/>
                </a:lnTo>
                <a:lnTo>
                  <a:pt x="602" y="0"/>
                </a:lnTo>
                <a:lnTo>
                  <a:pt x="603" y="0"/>
                </a:lnTo>
                <a:lnTo>
                  <a:pt x="604" y="0"/>
                </a:lnTo>
                <a:lnTo>
                  <a:pt x="605" y="1"/>
                </a:lnTo>
                <a:lnTo>
                  <a:pt x="607" y="2"/>
                </a:lnTo>
                <a:lnTo>
                  <a:pt x="607" y="3"/>
                </a:lnTo>
                <a:lnTo>
                  <a:pt x="607" y="4"/>
                </a:lnTo>
                <a:lnTo>
                  <a:pt x="605" y="5"/>
                </a:lnTo>
                <a:lnTo>
                  <a:pt x="604" y="6"/>
                </a:lnTo>
                <a:lnTo>
                  <a:pt x="603" y="6"/>
                </a:lnTo>
                <a:close/>
                <a:moveTo>
                  <a:pt x="588" y="6"/>
                </a:moveTo>
                <a:lnTo>
                  <a:pt x="587" y="6"/>
                </a:lnTo>
                <a:lnTo>
                  <a:pt x="586" y="6"/>
                </a:lnTo>
                <a:lnTo>
                  <a:pt x="585" y="5"/>
                </a:lnTo>
                <a:lnTo>
                  <a:pt x="585" y="4"/>
                </a:lnTo>
                <a:lnTo>
                  <a:pt x="583" y="3"/>
                </a:lnTo>
                <a:lnTo>
                  <a:pt x="585" y="2"/>
                </a:lnTo>
                <a:lnTo>
                  <a:pt x="585" y="1"/>
                </a:lnTo>
                <a:lnTo>
                  <a:pt x="586" y="0"/>
                </a:lnTo>
                <a:lnTo>
                  <a:pt x="587" y="0"/>
                </a:lnTo>
                <a:lnTo>
                  <a:pt x="588" y="0"/>
                </a:lnTo>
                <a:lnTo>
                  <a:pt x="589" y="0"/>
                </a:lnTo>
                <a:lnTo>
                  <a:pt x="591" y="1"/>
                </a:lnTo>
                <a:lnTo>
                  <a:pt x="591" y="2"/>
                </a:lnTo>
                <a:lnTo>
                  <a:pt x="592" y="3"/>
                </a:lnTo>
                <a:lnTo>
                  <a:pt x="591" y="4"/>
                </a:lnTo>
                <a:lnTo>
                  <a:pt x="591" y="5"/>
                </a:lnTo>
                <a:lnTo>
                  <a:pt x="589" y="6"/>
                </a:lnTo>
                <a:lnTo>
                  <a:pt x="588" y="6"/>
                </a:lnTo>
                <a:close/>
                <a:moveTo>
                  <a:pt x="572" y="6"/>
                </a:moveTo>
                <a:lnTo>
                  <a:pt x="572" y="6"/>
                </a:lnTo>
                <a:lnTo>
                  <a:pt x="571" y="6"/>
                </a:lnTo>
                <a:lnTo>
                  <a:pt x="570" y="5"/>
                </a:lnTo>
                <a:lnTo>
                  <a:pt x="569" y="4"/>
                </a:lnTo>
                <a:lnTo>
                  <a:pt x="569" y="3"/>
                </a:lnTo>
                <a:lnTo>
                  <a:pt x="569" y="2"/>
                </a:lnTo>
                <a:lnTo>
                  <a:pt x="570" y="1"/>
                </a:lnTo>
                <a:lnTo>
                  <a:pt x="571" y="0"/>
                </a:lnTo>
                <a:lnTo>
                  <a:pt x="572" y="0"/>
                </a:lnTo>
                <a:lnTo>
                  <a:pt x="573" y="0"/>
                </a:lnTo>
                <a:lnTo>
                  <a:pt x="575" y="1"/>
                </a:lnTo>
                <a:lnTo>
                  <a:pt x="576" y="2"/>
                </a:lnTo>
                <a:lnTo>
                  <a:pt x="576" y="3"/>
                </a:lnTo>
                <a:lnTo>
                  <a:pt x="576" y="4"/>
                </a:lnTo>
                <a:lnTo>
                  <a:pt x="575" y="5"/>
                </a:lnTo>
                <a:lnTo>
                  <a:pt x="573" y="6"/>
                </a:lnTo>
                <a:lnTo>
                  <a:pt x="572" y="6"/>
                </a:lnTo>
                <a:close/>
                <a:moveTo>
                  <a:pt x="556" y="6"/>
                </a:moveTo>
                <a:lnTo>
                  <a:pt x="556" y="6"/>
                </a:lnTo>
                <a:lnTo>
                  <a:pt x="555" y="6"/>
                </a:lnTo>
                <a:lnTo>
                  <a:pt x="554" y="5"/>
                </a:lnTo>
                <a:lnTo>
                  <a:pt x="554" y="4"/>
                </a:lnTo>
                <a:lnTo>
                  <a:pt x="553" y="3"/>
                </a:lnTo>
                <a:lnTo>
                  <a:pt x="554" y="2"/>
                </a:lnTo>
                <a:lnTo>
                  <a:pt x="554" y="1"/>
                </a:lnTo>
                <a:lnTo>
                  <a:pt x="555" y="0"/>
                </a:lnTo>
                <a:lnTo>
                  <a:pt x="556" y="0"/>
                </a:lnTo>
                <a:lnTo>
                  <a:pt x="559" y="0"/>
                </a:lnTo>
                <a:lnTo>
                  <a:pt x="560" y="1"/>
                </a:lnTo>
                <a:lnTo>
                  <a:pt x="560" y="2"/>
                </a:lnTo>
                <a:lnTo>
                  <a:pt x="561" y="3"/>
                </a:lnTo>
                <a:lnTo>
                  <a:pt x="560" y="4"/>
                </a:lnTo>
                <a:lnTo>
                  <a:pt x="560" y="5"/>
                </a:lnTo>
                <a:lnTo>
                  <a:pt x="559" y="6"/>
                </a:lnTo>
                <a:lnTo>
                  <a:pt x="556" y="6"/>
                </a:lnTo>
                <a:close/>
                <a:moveTo>
                  <a:pt x="542" y="6"/>
                </a:moveTo>
                <a:lnTo>
                  <a:pt x="542" y="6"/>
                </a:lnTo>
                <a:lnTo>
                  <a:pt x="540" y="6"/>
                </a:lnTo>
                <a:lnTo>
                  <a:pt x="539" y="5"/>
                </a:lnTo>
                <a:lnTo>
                  <a:pt x="538" y="4"/>
                </a:lnTo>
                <a:lnTo>
                  <a:pt x="538" y="3"/>
                </a:lnTo>
                <a:lnTo>
                  <a:pt x="538" y="2"/>
                </a:lnTo>
                <a:lnTo>
                  <a:pt x="539" y="1"/>
                </a:lnTo>
                <a:lnTo>
                  <a:pt x="540" y="0"/>
                </a:lnTo>
                <a:lnTo>
                  <a:pt x="542" y="0"/>
                </a:lnTo>
                <a:lnTo>
                  <a:pt x="543" y="0"/>
                </a:lnTo>
                <a:lnTo>
                  <a:pt x="544" y="1"/>
                </a:lnTo>
                <a:lnTo>
                  <a:pt x="545" y="2"/>
                </a:lnTo>
                <a:lnTo>
                  <a:pt x="545" y="3"/>
                </a:lnTo>
                <a:lnTo>
                  <a:pt x="545" y="4"/>
                </a:lnTo>
                <a:lnTo>
                  <a:pt x="544" y="5"/>
                </a:lnTo>
                <a:lnTo>
                  <a:pt x="543" y="6"/>
                </a:lnTo>
                <a:lnTo>
                  <a:pt x="542" y="6"/>
                </a:lnTo>
                <a:close/>
                <a:moveTo>
                  <a:pt x="526" y="6"/>
                </a:moveTo>
                <a:lnTo>
                  <a:pt x="526" y="6"/>
                </a:lnTo>
                <a:lnTo>
                  <a:pt x="524" y="6"/>
                </a:lnTo>
                <a:lnTo>
                  <a:pt x="523" y="5"/>
                </a:lnTo>
                <a:lnTo>
                  <a:pt x="523" y="4"/>
                </a:lnTo>
                <a:lnTo>
                  <a:pt x="522" y="3"/>
                </a:lnTo>
                <a:lnTo>
                  <a:pt x="523" y="2"/>
                </a:lnTo>
                <a:lnTo>
                  <a:pt x="523" y="1"/>
                </a:lnTo>
                <a:lnTo>
                  <a:pt x="524" y="0"/>
                </a:lnTo>
                <a:lnTo>
                  <a:pt x="526" y="0"/>
                </a:lnTo>
                <a:lnTo>
                  <a:pt x="528" y="0"/>
                </a:lnTo>
                <a:lnTo>
                  <a:pt x="529" y="1"/>
                </a:lnTo>
                <a:lnTo>
                  <a:pt x="529" y="2"/>
                </a:lnTo>
                <a:lnTo>
                  <a:pt x="531" y="3"/>
                </a:lnTo>
                <a:lnTo>
                  <a:pt x="529" y="4"/>
                </a:lnTo>
                <a:lnTo>
                  <a:pt x="529" y="5"/>
                </a:lnTo>
                <a:lnTo>
                  <a:pt x="528" y="6"/>
                </a:lnTo>
                <a:lnTo>
                  <a:pt x="526" y="6"/>
                </a:lnTo>
                <a:close/>
                <a:moveTo>
                  <a:pt x="511" y="6"/>
                </a:moveTo>
                <a:lnTo>
                  <a:pt x="511" y="6"/>
                </a:lnTo>
                <a:lnTo>
                  <a:pt x="510" y="6"/>
                </a:lnTo>
                <a:lnTo>
                  <a:pt x="508" y="5"/>
                </a:lnTo>
                <a:lnTo>
                  <a:pt x="507" y="4"/>
                </a:lnTo>
                <a:lnTo>
                  <a:pt x="507" y="3"/>
                </a:lnTo>
                <a:lnTo>
                  <a:pt x="507" y="2"/>
                </a:lnTo>
                <a:lnTo>
                  <a:pt x="508" y="1"/>
                </a:lnTo>
                <a:lnTo>
                  <a:pt x="510" y="0"/>
                </a:lnTo>
                <a:lnTo>
                  <a:pt x="511" y="0"/>
                </a:lnTo>
                <a:lnTo>
                  <a:pt x="512" y="0"/>
                </a:lnTo>
                <a:lnTo>
                  <a:pt x="513" y="1"/>
                </a:lnTo>
                <a:lnTo>
                  <a:pt x="515" y="2"/>
                </a:lnTo>
                <a:lnTo>
                  <a:pt x="515" y="3"/>
                </a:lnTo>
                <a:lnTo>
                  <a:pt x="515" y="4"/>
                </a:lnTo>
                <a:lnTo>
                  <a:pt x="513" y="5"/>
                </a:lnTo>
                <a:lnTo>
                  <a:pt x="512" y="6"/>
                </a:lnTo>
                <a:lnTo>
                  <a:pt x="511" y="6"/>
                </a:lnTo>
                <a:close/>
                <a:moveTo>
                  <a:pt x="495" y="6"/>
                </a:moveTo>
                <a:lnTo>
                  <a:pt x="495" y="6"/>
                </a:lnTo>
                <a:lnTo>
                  <a:pt x="494" y="6"/>
                </a:lnTo>
                <a:lnTo>
                  <a:pt x="493" y="5"/>
                </a:lnTo>
                <a:lnTo>
                  <a:pt x="493" y="4"/>
                </a:lnTo>
                <a:lnTo>
                  <a:pt x="491" y="3"/>
                </a:lnTo>
                <a:lnTo>
                  <a:pt x="493" y="2"/>
                </a:lnTo>
                <a:lnTo>
                  <a:pt x="493" y="1"/>
                </a:lnTo>
                <a:lnTo>
                  <a:pt x="494" y="0"/>
                </a:lnTo>
                <a:lnTo>
                  <a:pt x="495" y="0"/>
                </a:lnTo>
                <a:lnTo>
                  <a:pt x="497" y="0"/>
                </a:lnTo>
                <a:lnTo>
                  <a:pt x="499" y="1"/>
                </a:lnTo>
                <a:lnTo>
                  <a:pt x="499" y="2"/>
                </a:lnTo>
                <a:lnTo>
                  <a:pt x="500" y="3"/>
                </a:lnTo>
                <a:lnTo>
                  <a:pt x="499" y="4"/>
                </a:lnTo>
                <a:lnTo>
                  <a:pt x="499" y="5"/>
                </a:lnTo>
                <a:lnTo>
                  <a:pt x="497" y="6"/>
                </a:lnTo>
                <a:lnTo>
                  <a:pt x="495" y="6"/>
                </a:lnTo>
                <a:close/>
                <a:moveTo>
                  <a:pt x="480" y="6"/>
                </a:moveTo>
                <a:lnTo>
                  <a:pt x="480" y="6"/>
                </a:lnTo>
                <a:lnTo>
                  <a:pt x="479" y="6"/>
                </a:lnTo>
                <a:lnTo>
                  <a:pt x="478" y="5"/>
                </a:lnTo>
                <a:lnTo>
                  <a:pt x="477" y="4"/>
                </a:lnTo>
                <a:lnTo>
                  <a:pt x="477" y="3"/>
                </a:lnTo>
                <a:lnTo>
                  <a:pt x="477" y="2"/>
                </a:lnTo>
                <a:lnTo>
                  <a:pt x="478" y="1"/>
                </a:lnTo>
                <a:lnTo>
                  <a:pt x="479" y="0"/>
                </a:lnTo>
                <a:lnTo>
                  <a:pt x="480" y="0"/>
                </a:lnTo>
                <a:lnTo>
                  <a:pt x="481" y="0"/>
                </a:lnTo>
                <a:lnTo>
                  <a:pt x="483" y="1"/>
                </a:lnTo>
                <a:lnTo>
                  <a:pt x="484" y="2"/>
                </a:lnTo>
                <a:lnTo>
                  <a:pt x="484" y="3"/>
                </a:lnTo>
                <a:lnTo>
                  <a:pt x="484" y="4"/>
                </a:lnTo>
                <a:lnTo>
                  <a:pt x="483" y="5"/>
                </a:lnTo>
                <a:lnTo>
                  <a:pt x="481" y="6"/>
                </a:lnTo>
                <a:lnTo>
                  <a:pt x="480" y="6"/>
                </a:lnTo>
                <a:close/>
                <a:moveTo>
                  <a:pt x="464" y="6"/>
                </a:moveTo>
                <a:lnTo>
                  <a:pt x="464" y="6"/>
                </a:lnTo>
                <a:lnTo>
                  <a:pt x="463" y="6"/>
                </a:lnTo>
                <a:lnTo>
                  <a:pt x="462" y="5"/>
                </a:lnTo>
                <a:lnTo>
                  <a:pt x="462" y="4"/>
                </a:lnTo>
                <a:lnTo>
                  <a:pt x="461" y="3"/>
                </a:lnTo>
                <a:lnTo>
                  <a:pt x="462" y="2"/>
                </a:lnTo>
                <a:lnTo>
                  <a:pt x="462" y="1"/>
                </a:lnTo>
                <a:lnTo>
                  <a:pt x="463" y="0"/>
                </a:lnTo>
                <a:lnTo>
                  <a:pt x="464" y="0"/>
                </a:lnTo>
                <a:lnTo>
                  <a:pt x="467" y="0"/>
                </a:lnTo>
                <a:lnTo>
                  <a:pt x="468" y="1"/>
                </a:lnTo>
                <a:lnTo>
                  <a:pt x="468" y="2"/>
                </a:lnTo>
                <a:lnTo>
                  <a:pt x="469" y="3"/>
                </a:lnTo>
                <a:lnTo>
                  <a:pt x="468" y="4"/>
                </a:lnTo>
                <a:lnTo>
                  <a:pt x="468" y="5"/>
                </a:lnTo>
                <a:lnTo>
                  <a:pt x="467" y="6"/>
                </a:lnTo>
                <a:lnTo>
                  <a:pt x="464" y="6"/>
                </a:lnTo>
                <a:close/>
                <a:moveTo>
                  <a:pt x="450" y="6"/>
                </a:moveTo>
                <a:lnTo>
                  <a:pt x="450" y="6"/>
                </a:lnTo>
                <a:lnTo>
                  <a:pt x="448" y="6"/>
                </a:lnTo>
                <a:lnTo>
                  <a:pt x="447" y="5"/>
                </a:lnTo>
                <a:lnTo>
                  <a:pt x="446" y="4"/>
                </a:lnTo>
                <a:lnTo>
                  <a:pt x="446" y="3"/>
                </a:lnTo>
                <a:lnTo>
                  <a:pt x="446" y="2"/>
                </a:lnTo>
                <a:lnTo>
                  <a:pt x="447" y="1"/>
                </a:lnTo>
                <a:lnTo>
                  <a:pt x="448" y="0"/>
                </a:lnTo>
                <a:lnTo>
                  <a:pt x="450" y="0"/>
                </a:lnTo>
                <a:lnTo>
                  <a:pt x="451" y="0"/>
                </a:lnTo>
                <a:lnTo>
                  <a:pt x="452" y="1"/>
                </a:lnTo>
                <a:lnTo>
                  <a:pt x="453" y="2"/>
                </a:lnTo>
                <a:lnTo>
                  <a:pt x="453" y="3"/>
                </a:lnTo>
                <a:lnTo>
                  <a:pt x="453" y="4"/>
                </a:lnTo>
                <a:lnTo>
                  <a:pt x="452" y="5"/>
                </a:lnTo>
                <a:lnTo>
                  <a:pt x="451" y="6"/>
                </a:lnTo>
                <a:lnTo>
                  <a:pt x="450" y="6"/>
                </a:lnTo>
                <a:close/>
                <a:moveTo>
                  <a:pt x="434" y="6"/>
                </a:moveTo>
                <a:lnTo>
                  <a:pt x="434" y="6"/>
                </a:lnTo>
                <a:lnTo>
                  <a:pt x="432" y="6"/>
                </a:lnTo>
                <a:lnTo>
                  <a:pt x="431" y="5"/>
                </a:lnTo>
                <a:lnTo>
                  <a:pt x="431" y="4"/>
                </a:lnTo>
                <a:lnTo>
                  <a:pt x="430" y="3"/>
                </a:lnTo>
                <a:lnTo>
                  <a:pt x="431" y="2"/>
                </a:lnTo>
                <a:lnTo>
                  <a:pt x="431" y="1"/>
                </a:lnTo>
                <a:lnTo>
                  <a:pt x="432" y="0"/>
                </a:lnTo>
                <a:lnTo>
                  <a:pt x="434" y="0"/>
                </a:lnTo>
                <a:lnTo>
                  <a:pt x="436" y="0"/>
                </a:lnTo>
                <a:lnTo>
                  <a:pt x="437" y="1"/>
                </a:lnTo>
                <a:lnTo>
                  <a:pt x="437" y="2"/>
                </a:lnTo>
                <a:lnTo>
                  <a:pt x="439" y="3"/>
                </a:lnTo>
                <a:lnTo>
                  <a:pt x="437" y="4"/>
                </a:lnTo>
                <a:lnTo>
                  <a:pt x="437" y="5"/>
                </a:lnTo>
                <a:lnTo>
                  <a:pt x="436" y="6"/>
                </a:lnTo>
                <a:lnTo>
                  <a:pt x="434" y="6"/>
                </a:lnTo>
                <a:close/>
                <a:moveTo>
                  <a:pt x="419" y="6"/>
                </a:moveTo>
                <a:lnTo>
                  <a:pt x="419" y="6"/>
                </a:lnTo>
                <a:lnTo>
                  <a:pt x="418" y="6"/>
                </a:lnTo>
                <a:lnTo>
                  <a:pt x="416" y="5"/>
                </a:lnTo>
                <a:lnTo>
                  <a:pt x="415" y="4"/>
                </a:lnTo>
                <a:lnTo>
                  <a:pt x="415" y="3"/>
                </a:lnTo>
                <a:lnTo>
                  <a:pt x="415" y="2"/>
                </a:lnTo>
                <a:lnTo>
                  <a:pt x="416" y="1"/>
                </a:lnTo>
                <a:lnTo>
                  <a:pt x="418" y="0"/>
                </a:lnTo>
                <a:lnTo>
                  <a:pt x="419" y="0"/>
                </a:lnTo>
                <a:lnTo>
                  <a:pt x="420" y="0"/>
                </a:lnTo>
                <a:lnTo>
                  <a:pt x="421" y="1"/>
                </a:lnTo>
                <a:lnTo>
                  <a:pt x="423" y="2"/>
                </a:lnTo>
                <a:lnTo>
                  <a:pt x="423" y="3"/>
                </a:lnTo>
                <a:lnTo>
                  <a:pt x="423" y="4"/>
                </a:lnTo>
                <a:lnTo>
                  <a:pt x="421" y="5"/>
                </a:lnTo>
                <a:lnTo>
                  <a:pt x="420" y="6"/>
                </a:lnTo>
                <a:lnTo>
                  <a:pt x="419" y="6"/>
                </a:lnTo>
                <a:close/>
                <a:moveTo>
                  <a:pt x="403" y="6"/>
                </a:moveTo>
                <a:lnTo>
                  <a:pt x="403" y="6"/>
                </a:lnTo>
                <a:lnTo>
                  <a:pt x="402" y="6"/>
                </a:lnTo>
                <a:lnTo>
                  <a:pt x="401" y="5"/>
                </a:lnTo>
                <a:lnTo>
                  <a:pt x="401" y="4"/>
                </a:lnTo>
                <a:lnTo>
                  <a:pt x="399" y="3"/>
                </a:lnTo>
                <a:lnTo>
                  <a:pt x="401" y="2"/>
                </a:lnTo>
                <a:lnTo>
                  <a:pt x="401" y="1"/>
                </a:lnTo>
                <a:lnTo>
                  <a:pt x="402" y="0"/>
                </a:lnTo>
                <a:lnTo>
                  <a:pt x="403" y="0"/>
                </a:lnTo>
                <a:lnTo>
                  <a:pt x="405" y="0"/>
                </a:lnTo>
                <a:lnTo>
                  <a:pt x="407" y="1"/>
                </a:lnTo>
                <a:lnTo>
                  <a:pt x="407" y="2"/>
                </a:lnTo>
                <a:lnTo>
                  <a:pt x="408" y="3"/>
                </a:lnTo>
                <a:lnTo>
                  <a:pt x="407" y="4"/>
                </a:lnTo>
                <a:lnTo>
                  <a:pt x="407" y="5"/>
                </a:lnTo>
                <a:lnTo>
                  <a:pt x="405" y="6"/>
                </a:lnTo>
                <a:lnTo>
                  <a:pt x="403" y="6"/>
                </a:lnTo>
                <a:close/>
                <a:moveTo>
                  <a:pt x="388" y="6"/>
                </a:moveTo>
                <a:lnTo>
                  <a:pt x="388" y="6"/>
                </a:lnTo>
                <a:lnTo>
                  <a:pt x="387" y="6"/>
                </a:lnTo>
                <a:lnTo>
                  <a:pt x="386" y="5"/>
                </a:lnTo>
                <a:lnTo>
                  <a:pt x="385" y="4"/>
                </a:lnTo>
                <a:lnTo>
                  <a:pt x="385" y="3"/>
                </a:lnTo>
                <a:lnTo>
                  <a:pt x="385" y="2"/>
                </a:lnTo>
                <a:lnTo>
                  <a:pt x="386" y="1"/>
                </a:lnTo>
                <a:lnTo>
                  <a:pt x="387" y="0"/>
                </a:lnTo>
                <a:lnTo>
                  <a:pt x="388" y="0"/>
                </a:lnTo>
                <a:lnTo>
                  <a:pt x="390" y="0"/>
                </a:lnTo>
                <a:lnTo>
                  <a:pt x="391" y="1"/>
                </a:lnTo>
                <a:lnTo>
                  <a:pt x="392" y="2"/>
                </a:lnTo>
                <a:lnTo>
                  <a:pt x="392" y="3"/>
                </a:lnTo>
                <a:lnTo>
                  <a:pt x="392" y="4"/>
                </a:lnTo>
                <a:lnTo>
                  <a:pt x="391" y="5"/>
                </a:lnTo>
                <a:lnTo>
                  <a:pt x="390" y="6"/>
                </a:lnTo>
                <a:lnTo>
                  <a:pt x="388" y="6"/>
                </a:lnTo>
                <a:close/>
                <a:moveTo>
                  <a:pt x="372" y="6"/>
                </a:moveTo>
                <a:lnTo>
                  <a:pt x="372" y="6"/>
                </a:lnTo>
                <a:lnTo>
                  <a:pt x="371" y="6"/>
                </a:lnTo>
                <a:lnTo>
                  <a:pt x="370" y="5"/>
                </a:lnTo>
                <a:lnTo>
                  <a:pt x="370" y="4"/>
                </a:lnTo>
                <a:lnTo>
                  <a:pt x="369" y="3"/>
                </a:lnTo>
                <a:lnTo>
                  <a:pt x="370" y="2"/>
                </a:lnTo>
                <a:lnTo>
                  <a:pt x="370" y="1"/>
                </a:lnTo>
                <a:lnTo>
                  <a:pt x="371" y="0"/>
                </a:lnTo>
                <a:lnTo>
                  <a:pt x="372" y="0"/>
                </a:lnTo>
                <a:lnTo>
                  <a:pt x="375" y="0"/>
                </a:lnTo>
                <a:lnTo>
                  <a:pt x="376" y="1"/>
                </a:lnTo>
                <a:lnTo>
                  <a:pt x="376" y="2"/>
                </a:lnTo>
                <a:lnTo>
                  <a:pt x="377" y="3"/>
                </a:lnTo>
                <a:lnTo>
                  <a:pt x="376" y="4"/>
                </a:lnTo>
                <a:lnTo>
                  <a:pt x="376" y="5"/>
                </a:lnTo>
                <a:lnTo>
                  <a:pt x="375" y="6"/>
                </a:lnTo>
                <a:lnTo>
                  <a:pt x="372" y="6"/>
                </a:lnTo>
                <a:close/>
                <a:moveTo>
                  <a:pt x="358" y="6"/>
                </a:moveTo>
                <a:lnTo>
                  <a:pt x="358" y="6"/>
                </a:lnTo>
                <a:lnTo>
                  <a:pt x="356" y="6"/>
                </a:lnTo>
                <a:lnTo>
                  <a:pt x="355" y="5"/>
                </a:lnTo>
                <a:lnTo>
                  <a:pt x="354" y="4"/>
                </a:lnTo>
                <a:lnTo>
                  <a:pt x="354" y="3"/>
                </a:lnTo>
                <a:lnTo>
                  <a:pt x="354" y="2"/>
                </a:lnTo>
                <a:lnTo>
                  <a:pt x="355" y="1"/>
                </a:lnTo>
                <a:lnTo>
                  <a:pt x="356" y="0"/>
                </a:lnTo>
                <a:lnTo>
                  <a:pt x="358" y="0"/>
                </a:lnTo>
                <a:lnTo>
                  <a:pt x="359" y="0"/>
                </a:lnTo>
                <a:lnTo>
                  <a:pt x="360" y="1"/>
                </a:lnTo>
                <a:lnTo>
                  <a:pt x="361" y="2"/>
                </a:lnTo>
                <a:lnTo>
                  <a:pt x="361" y="3"/>
                </a:lnTo>
                <a:lnTo>
                  <a:pt x="361" y="4"/>
                </a:lnTo>
                <a:lnTo>
                  <a:pt x="360" y="5"/>
                </a:lnTo>
                <a:lnTo>
                  <a:pt x="359" y="6"/>
                </a:lnTo>
                <a:lnTo>
                  <a:pt x="358" y="6"/>
                </a:lnTo>
                <a:close/>
                <a:moveTo>
                  <a:pt x="342" y="6"/>
                </a:moveTo>
                <a:lnTo>
                  <a:pt x="342" y="6"/>
                </a:lnTo>
                <a:lnTo>
                  <a:pt x="340" y="6"/>
                </a:lnTo>
                <a:lnTo>
                  <a:pt x="339" y="5"/>
                </a:lnTo>
                <a:lnTo>
                  <a:pt x="339" y="4"/>
                </a:lnTo>
                <a:lnTo>
                  <a:pt x="338" y="3"/>
                </a:lnTo>
                <a:lnTo>
                  <a:pt x="339" y="2"/>
                </a:lnTo>
                <a:lnTo>
                  <a:pt x="339" y="1"/>
                </a:lnTo>
                <a:lnTo>
                  <a:pt x="340" y="0"/>
                </a:lnTo>
                <a:lnTo>
                  <a:pt x="342" y="0"/>
                </a:lnTo>
                <a:lnTo>
                  <a:pt x="344" y="0"/>
                </a:lnTo>
                <a:lnTo>
                  <a:pt x="345" y="1"/>
                </a:lnTo>
                <a:lnTo>
                  <a:pt x="345" y="2"/>
                </a:lnTo>
                <a:lnTo>
                  <a:pt x="347" y="3"/>
                </a:lnTo>
                <a:lnTo>
                  <a:pt x="345" y="4"/>
                </a:lnTo>
                <a:lnTo>
                  <a:pt x="345" y="5"/>
                </a:lnTo>
                <a:lnTo>
                  <a:pt x="344" y="6"/>
                </a:lnTo>
                <a:lnTo>
                  <a:pt x="342" y="6"/>
                </a:lnTo>
                <a:close/>
                <a:moveTo>
                  <a:pt x="327" y="6"/>
                </a:moveTo>
                <a:lnTo>
                  <a:pt x="327" y="6"/>
                </a:lnTo>
                <a:lnTo>
                  <a:pt x="326" y="6"/>
                </a:lnTo>
                <a:lnTo>
                  <a:pt x="325" y="5"/>
                </a:lnTo>
                <a:lnTo>
                  <a:pt x="323" y="4"/>
                </a:lnTo>
                <a:lnTo>
                  <a:pt x="323" y="3"/>
                </a:lnTo>
                <a:lnTo>
                  <a:pt x="323" y="2"/>
                </a:lnTo>
                <a:lnTo>
                  <a:pt x="325" y="1"/>
                </a:lnTo>
                <a:lnTo>
                  <a:pt x="326" y="0"/>
                </a:lnTo>
                <a:lnTo>
                  <a:pt x="327" y="0"/>
                </a:lnTo>
                <a:lnTo>
                  <a:pt x="328" y="0"/>
                </a:lnTo>
                <a:lnTo>
                  <a:pt x="329" y="1"/>
                </a:lnTo>
                <a:lnTo>
                  <a:pt x="331" y="2"/>
                </a:lnTo>
                <a:lnTo>
                  <a:pt x="331" y="3"/>
                </a:lnTo>
                <a:lnTo>
                  <a:pt x="331" y="4"/>
                </a:lnTo>
                <a:lnTo>
                  <a:pt x="329" y="5"/>
                </a:lnTo>
                <a:lnTo>
                  <a:pt x="328" y="6"/>
                </a:lnTo>
                <a:lnTo>
                  <a:pt x="327" y="6"/>
                </a:lnTo>
                <a:close/>
                <a:moveTo>
                  <a:pt x="311" y="6"/>
                </a:moveTo>
                <a:lnTo>
                  <a:pt x="311" y="6"/>
                </a:lnTo>
                <a:lnTo>
                  <a:pt x="310" y="6"/>
                </a:lnTo>
                <a:lnTo>
                  <a:pt x="309" y="5"/>
                </a:lnTo>
                <a:lnTo>
                  <a:pt x="309" y="4"/>
                </a:lnTo>
                <a:lnTo>
                  <a:pt x="307" y="3"/>
                </a:lnTo>
                <a:lnTo>
                  <a:pt x="309" y="2"/>
                </a:lnTo>
                <a:lnTo>
                  <a:pt x="309" y="1"/>
                </a:lnTo>
                <a:lnTo>
                  <a:pt x="310" y="0"/>
                </a:lnTo>
                <a:lnTo>
                  <a:pt x="311" y="0"/>
                </a:lnTo>
                <a:lnTo>
                  <a:pt x="313" y="0"/>
                </a:lnTo>
                <a:lnTo>
                  <a:pt x="315" y="1"/>
                </a:lnTo>
                <a:lnTo>
                  <a:pt x="315" y="2"/>
                </a:lnTo>
                <a:lnTo>
                  <a:pt x="316" y="3"/>
                </a:lnTo>
                <a:lnTo>
                  <a:pt x="315" y="4"/>
                </a:lnTo>
                <a:lnTo>
                  <a:pt x="315" y="5"/>
                </a:lnTo>
                <a:lnTo>
                  <a:pt x="313" y="6"/>
                </a:lnTo>
                <a:lnTo>
                  <a:pt x="311" y="6"/>
                </a:lnTo>
                <a:close/>
                <a:moveTo>
                  <a:pt x="296" y="6"/>
                </a:moveTo>
                <a:lnTo>
                  <a:pt x="296" y="6"/>
                </a:lnTo>
                <a:lnTo>
                  <a:pt x="295" y="6"/>
                </a:lnTo>
                <a:lnTo>
                  <a:pt x="294" y="5"/>
                </a:lnTo>
                <a:lnTo>
                  <a:pt x="293" y="4"/>
                </a:lnTo>
                <a:lnTo>
                  <a:pt x="293" y="3"/>
                </a:lnTo>
                <a:lnTo>
                  <a:pt x="293" y="2"/>
                </a:lnTo>
                <a:lnTo>
                  <a:pt x="294" y="1"/>
                </a:lnTo>
                <a:lnTo>
                  <a:pt x="295" y="0"/>
                </a:lnTo>
                <a:lnTo>
                  <a:pt x="296" y="0"/>
                </a:lnTo>
                <a:lnTo>
                  <a:pt x="298" y="0"/>
                </a:lnTo>
                <a:lnTo>
                  <a:pt x="299" y="1"/>
                </a:lnTo>
                <a:lnTo>
                  <a:pt x="300" y="2"/>
                </a:lnTo>
                <a:lnTo>
                  <a:pt x="300" y="3"/>
                </a:lnTo>
                <a:lnTo>
                  <a:pt x="300" y="4"/>
                </a:lnTo>
                <a:lnTo>
                  <a:pt x="299" y="5"/>
                </a:lnTo>
                <a:lnTo>
                  <a:pt x="298" y="6"/>
                </a:lnTo>
                <a:lnTo>
                  <a:pt x="296" y="6"/>
                </a:lnTo>
                <a:close/>
                <a:moveTo>
                  <a:pt x="280" y="6"/>
                </a:moveTo>
                <a:lnTo>
                  <a:pt x="280" y="6"/>
                </a:lnTo>
                <a:lnTo>
                  <a:pt x="279" y="6"/>
                </a:lnTo>
                <a:lnTo>
                  <a:pt x="278" y="5"/>
                </a:lnTo>
                <a:lnTo>
                  <a:pt x="277" y="4"/>
                </a:lnTo>
                <a:lnTo>
                  <a:pt x="277" y="3"/>
                </a:lnTo>
                <a:lnTo>
                  <a:pt x="277" y="2"/>
                </a:lnTo>
                <a:lnTo>
                  <a:pt x="278" y="1"/>
                </a:lnTo>
                <a:lnTo>
                  <a:pt x="279" y="0"/>
                </a:lnTo>
                <a:lnTo>
                  <a:pt x="280" y="0"/>
                </a:lnTo>
                <a:lnTo>
                  <a:pt x="283" y="0"/>
                </a:lnTo>
                <a:lnTo>
                  <a:pt x="284" y="1"/>
                </a:lnTo>
                <a:lnTo>
                  <a:pt x="284" y="2"/>
                </a:lnTo>
                <a:lnTo>
                  <a:pt x="285" y="3"/>
                </a:lnTo>
                <a:lnTo>
                  <a:pt x="284" y="4"/>
                </a:lnTo>
                <a:lnTo>
                  <a:pt x="284" y="5"/>
                </a:lnTo>
                <a:lnTo>
                  <a:pt x="283" y="6"/>
                </a:lnTo>
                <a:lnTo>
                  <a:pt x="280" y="6"/>
                </a:lnTo>
                <a:close/>
                <a:moveTo>
                  <a:pt x="266" y="6"/>
                </a:moveTo>
                <a:lnTo>
                  <a:pt x="266" y="6"/>
                </a:lnTo>
                <a:lnTo>
                  <a:pt x="264" y="6"/>
                </a:lnTo>
                <a:lnTo>
                  <a:pt x="263" y="5"/>
                </a:lnTo>
                <a:lnTo>
                  <a:pt x="262" y="4"/>
                </a:lnTo>
                <a:lnTo>
                  <a:pt x="262" y="3"/>
                </a:lnTo>
                <a:lnTo>
                  <a:pt x="262" y="2"/>
                </a:lnTo>
                <a:lnTo>
                  <a:pt x="263" y="1"/>
                </a:lnTo>
                <a:lnTo>
                  <a:pt x="264" y="0"/>
                </a:lnTo>
                <a:lnTo>
                  <a:pt x="266" y="0"/>
                </a:lnTo>
                <a:lnTo>
                  <a:pt x="267" y="0"/>
                </a:lnTo>
                <a:lnTo>
                  <a:pt x="268" y="1"/>
                </a:lnTo>
                <a:lnTo>
                  <a:pt x="269" y="2"/>
                </a:lnTo>
                <a:lnTo>
                  <a:pt x="269" y="3"/>
                </a:lnTo>
                <a:lnTo>
                  <a:pt x="269" y="4"/>
                </a:lnTo>
                <a:lnTo>
                  <a:pt x="268" y="5"/>
                </a:lnTo>
                <a:lnTo>
                  <a:pt x="267" y="6"/>
                </a:lnTo>
                <a:lnTo>
                  <a:pt x="266" y="6"/>
                </a:lnTo>
                <a:close/>
                <a:moveTo>
                  <a:pt x="250" y="6"/>
                </a:moveTo>
                <a:lnTo>
                  <a:pt x="250" y="6"/>
                </a:lnTo>
                <a:lnTo>
                  <a:pt x="248" y="6"/>
                </a:lnTo>
                <a:lnTo>
                  <a:pt x="247" y="5"/>
                </a:lnTo>
                <a:lnTo>
                  <a:pt x="246" y="4"/>
                </a:lnTo>
                <a:lnTo>
                  <a:pt x="246" y="3"/>
                </a:lnTo>
                <a:lnTo>
                  <a:pt x="246" y="2"/>
                </a:lnTo>
                <a:lnTo>
                  <a:pt x="247" y="1"/>
                </a:lnTo>
                <a:lnTo>
                  <a:pt x="248" y="0"/>
                </a:lnTo>
                <a:lnTo>
                  <a:pt x="250" y="0"/>
                </a:lnTo>
                <a:lnTo>
                  <a:pt x="251" y="0"/>
                </a:lnTo>
                <a:lnTo>
                  <a:pt x="252" y="1"/>
                </a:lnTo>
                <a:lnTo>
                  <a:pt x="253" y="2"/>
                </a:lnTo>
                <a:lnTo>
                  <a:pt x="253" y="3"/>
                </a:lnTo>
                <a:lnTo>
                  <a:pt x="253" y="4"/>
                </a:lnTo>
                <a:lnTo>
                  <a:pt x="252" y="5"/>
                </a:lnTo>
                <a:lnTo>
                  <a:pt x="251" y="6"/>
                </a:lnTo>
                <a:lnTo>
                  <a:pt x="250" y="6"/>
                </a:lnTo>
                <a:close/>
                <a:moveTo>
                  <a:pt x="235" y="6"/>
                </a:moveTo>
                <a:lnTo>
                  <a:pt x="235" y="6"/>
                </a:lnTo>
                <a:lnTo>
                  <a:pt x="234" y="6"/>
                </a:lnTo>
                <a:lnTo>
                  <a:pt x="233" y="5"/>
                </a:lnTo>
                <a:lnTo>
                  <a:pt x="231" y="4"/>
                </a:lnTo>
                <a:lnTo>
                  <a:pt x="231" y="3"/>
                </a:lnTo>
                <a:lnTo>
                  <a:pt x="231" y="2"/>
                </a:lnTo>
                <a:lnTo>
                  <a:pt x="233" y="1"/>
                </a:lnTo>
                <a:lnTo>
                  <a:pt x="234" y="0"/>
                </a:lnTo>
                <a:lnTo>
                  <a:pt x="235" y="0"/>
                </a:lnTo>
                <a:lnTo>
                  <a:pt x="236" y="0"/>
                </a:lnTo>
                <a:lnTo>
                  <a:pt x="237" y="1"/>
                </a:lnTo>
                <a:lnTo>
                  <a:pt x="239" y="2"/>
                </a:lnTo>
                <a:lnTo>
                  <a:pt x="239" y="3"/>
                </a:lnTo>
                <a:lnTo>
                  <a:pt x="239" y="4"/>
                </a:lnTo>
                <a:lnTo>
                  <a:pt x="237" y="5"/>
                </a:lnTo>
                <a:lnTo>
                  <a:pt x="236" y="6"/>
                </a:lnTo>
                <a:lnTo>
                  <a:pt x="235" y="6"/>
                </a:lnTo>
                <a:close/>
                <a:moveTo>
                  <a:pt x="219" y="6"/>
                </a:moveTo>
                <a:lnTo>
                  <a:pt x="219" y="6"/>
                </a:lnTo>
                <a:lnTo>
                  <a:pt x="218" y="6"/>
                </a:lnTo>
                <a:lnTo>
                  <a:pt x="217" y="5"/>
                </a:lnTo>
                <a:lnTo>
                  <a:pt x="215" y="4"/>
                </a:lnTo>
                <a:lnTo>
                  <a:pt x="215" y="3"/>
                </a:lnTo>
                <a:lnTo>
                  <a:pt x="215" y="2"/>
                </a:lnTo>
                <a:lnTo>
                  <a:pt x="217" y="1"/>
                </a:lnTo>
                <a:lnTo>
                  <a:pt x="218" y="0"/>
                </a:lnTo>
                <a:lnTo>
                  <a:pt x="219" y="0"/>
                </a:lnTo>
                <a:lnTo>
                  <a:pt x="220" y="0"/>
                </a:lnTo>
                <a:lnTo>
                  <a:pt x="222" y="1"/>
                </a:lnTo>
                <a:lnTo>
                  <a:pt x="223" y="2"/>
                </a:lnTo>
                <a:lnTo>
                  <a:pt x="223" y="3"/>
                </a:lnTo>
                <a:lnTo>
                  <a:pt x="223" y="4"/>
                </a:lnTo>
                <a:lnTo>
                  <a:pt x="222" y="5"/>
                </a:lnTo>
                <a:lnTo>
                  <a:pt x="220" y="6"/>
                </a:lnTo>
                <a:lnTo>
                  <a:pt x="219" y="6"/>
                </a:lnTo>
                <a:close/>
                <a:moveTo>
                  <a:pt x="204" y="6"/>
                </a:moveTo>
                <a:lnTo>
                  <a:pt x="204" y="6"/>
                </a:lnTo>
                <a:lnTo>
                  <a:pt x="203" y="6"/>
                </a:lnTo>
                <a:lnTo>
                  <a:pt x="202" y="5"/>
                </a:lnTo>
                <a:lnTo>
                  <a:pt x="201" y="4"/>
                </a:lnTo>
                <a:lnTo>
                  <a:pt x="201" y="3"/>
                </a:lnTo>
                <a:lnTo>
                  <a:pt x="201" y="2"/>
                </a:lnTo>
                <a:lnTo>
                  <a:pt x="202" y="1"/>
                </a:lnTo>
                <a:lnTo>
                  <a:pt x="203" y="0"/>
                </a:lnTo>
                <a:lnTo>
                  <a:pt x="204" y="0"/>
                </a:lnTo>
                <a:lnTo>
                  <a:pt x="206" y="0"/>
                </a:lnTo>
                <a:lnTo>
                  <a:pt x="207" y="1"/>
                </a:lnTo>
                <a:lnTo>
                  <a:pt x="208" y="2"/>
                </a:lnTo>
                <a:lnTo>
                  <a:pt x="208" y="3"/>
                </a:lnTo>
                <a:lnTo>
                  <a:pt x="208" y="4"/>
                </a:lnTo>
                <a:lnTo>
                  <a:pt x="207" y="5"/>
                </a:lnTo>
                <a:lnTo>
                  <a:pt x="206" y="6"/>
                </a:lnTo>
                <a:lnTo>
                  <a:pt x="204" y="6"/>
                </a:lnTo>
                <a:close/>
                <a:moveTo>
                  <a:pt x="188" y="6"/>
                </a:moveTo>
                <a:lnTo>
                  <a:pt x="188" y="6"/>
                </a:lnTo>
                <a:lnTo>
                  <a:pt x="187" y="6"/>
                </a:lnTo>
                <a:lnTo>
                  <a:pt x="186" y="5"/>
                </a:lnTo>
                <a:lnTo>
                  <a:pt x="185" y="4"/>
                </a:lnTo>
                <a:lnTo>
                  <a:pt x="185" y="3"/>
                </a:lnTo>
                <a:lnTo>
                  <a:pt x="185" y="2"/>
                </a:lnTo>
                <a:lnTo>
                  <a:pt x="186" y="1"/>
                </a:lnTo>
                <a:lnTo>
                  <a:pt x="187" y="0"/>
                </a:lnTo>
                <a:lnTo>
                  <a:pt x="188" y="0"/>
                </a:lnTo>
                <a:lnTo>
                  <a:pt x="190" y="0"/>
                </a:lnTo>
                <a:lnTo>
                  <a:pt x="191" y="1"/>
                </a:lnTo>
                <a:lnTo>
                  <a:pt x="192" y="2"/>
                </a:lnTo>
                <a:lnTo>
                  <a:pt x="192" y="3"/>
                </a:lnTo>
                <a:lnTo>
                  <a:pt x="192" y="4"/>
                </a:lnTo>
                <a:lnTo>
                  <a:pt x="191" y="5"/>
                </a:lnTo>
                <a:lnTo>
                  <a:pt x="190" y="6"/>
                </a:lnTo>
                <a:lnTo>
                  <a:pt x="188" y="6"/>
                </a:lnTo>
                <a:close/>
                <a:moveTo>
                  <a:pt x="174" y="6"/>
                </a:moveTo>
                <a:lnTo>
                  <a:pt x="174" y="6"/>
                </a:lnTo>
                <a:lnTo>
                  <a:pt x="172" y="6"/>
                </a:lnTo>
                <a:lnTo>
                  <a:pt x="171" y="5"/>
                </a:lnTo>
                <a:lnTo>
                  <a:pt x="170" y="4"/>
                </a:lnTo>
                <a:lnTo>
                  <a:pt x="170" y="3"/>
                </a:lnTo>
                <a:lnTo>
                  <a:pt x="170" y="2"/>
                </a:lnTo>
                <a:lnTo>
                  <a:pt x="171" y="1"/>
                </a:lnTo>
                <a:lnTo>
                  <a:pt x="172" y="0"/>
                </a:lnTo>
                <a:lnTo>
                  <a:pt x="174" y="0"/>
                </a:lnTo>
                <a:lnTo>
                  <a:pt x="175" y="0"/>
                </a:lnTo>
                <a:lnTo>
                  <a:pt x="176" y="1"/>
                </a:lnTo>
                <a:lnTo>
                  <a:pt x="177" y="2"/>
                </a:lnTo>
                <a:lnTo>
                  <a:pt x="177" y="3"/>
                </a:lnTo>
                <a:lnTo>
                  <a:pt x="177" y="4"/>
                </a:lnTo>
                <a:lnTo>
                  <a:pt x="176" y="5"/>
                </a:lnTo>
                <a:lnTo>
                  <a:pt x="175" y="6"/>
                </a:lnTo>
                <a:lnTo>
                  <a:pt x="174" y="6"/>
                </a:lnTo>
                <a:close/>
                <a:moveTo>
                  <a:pt x="158" y="6"/>
                </a:moveTo>
                <a:lnTo>
                  <a:pt x="158" y="6"/>
                </a:lnTo>
                <a:lnTo>
                  <a:pt x="157" y="6"/>
                </a:lnTo>
                <a:lnTo>
                  <a:pt x="155" y="5"/>
                </a:lnTo>
                <a:lnTo>
                  <a:pt x="154" y="4"/>
                </a:lnTo>
                <a:lnTo>
                  <a:pt x="154" y="3"/>
                </a:lnTo>
                <a:lnTo>
                  <a:pt x="154" y="2"/>
                </a:lnTo>
                <a:lnTo>
                  <a:pt x="155" y="1"/>
                </a:lnTo>
                <a:lnTo>
                  <a:pt x="157" y="0"/>
                </a:lnTo>
                <a:lnTo>
                  <a:pt x="158" y="0"/>
                </a:lnTo>
                <a:lnTo>
                  <a:pt x="159" y="0"/>
                </a:lnTo>
                <a:lnTo>
                  <a:pt x="160" y="1"/>
                </a:lnTo>
                <a:lnTo>
                  <a:pt x="161" y="2"/>
                </a:lnTo>
                <a:lnTo>
                  <a:pt x="161" y="3"/>
                </a:lnTo>
                <a:lnTo>
                  <a:pt x="161" y="4"/>
                </a:lnTo>
                <a:lnTo>
                  <a:pt x="160" y="5"/>
                </a:lnTo>
                <a:lnTo>
                  <a:pt x="159" y="6"/>
                </a:lnTo>
                <a:lnTo>
                  <a:pt x="158" y="6"/>
                </a:lnTo>
                <a:close/>
                <a:moveTo>
                  <a:pt x="143" y="6"/>
                </a:moveTo>
                <a:lnTo>
                  <a:pt x="143" y="6"/>
                </a:lnTo>
                <a:lnTo>
                  <a:pt x="142" y="6"/>
                </a:lnTo>
                <a:lnTo>
                  <a:pt x="141" y="5"/>
                </a:lnTo>
                <a:lnTo>
                  <a:pt x="139" y="4"/>
                </a:lnTo>
                <a:lnTo>
                  <a:pt x="139" y="3"/>
                </a:lnTo>
                <a:lnTo>
                  <a:pt x="139" y="2"/>
                </a:lnTo>
                <a:lnTo>
                  <a:pt x="141" y="1"/>
                </a:lnTo>
                <a:lnTo>
                  <a:pt x="142" y="0"/>
                </a:lnTo>
                <a:lnTo>
                  <a:pt x="143" y="0"/>
                </a:lnTo>
                <a:lnTo>
                  <a:pt x="144" y="0"/>
                </a:lnTo>
                <a:lnTo>
                  <a:pt x="145" y="1"/>
                </a:lnTo>
                <a:lnTo>
                  <a:pt x="147" y="2"/>
                </a:lnTo>
                <a:lnTo>
                  <a:pt x="147" y="3"/>
                </a:lnTo>
                <a:lnTo>
                  <a:pt x="147" y="4"/>
                </a:lnTo>
                <a:lnTo>
                  <a:pt x="145" y="5"/>
                </a:lnTo>
                <a:lnTo>
                  <a:pt x="144" y="6"/>
                </a:lnTo>
                <a:lnTo>
                  <a:pt x="143" y="6"/>
                </a:lnTo>
                <a:close/>
                <a:moveTo>
                  <a:pt x="127" y="6"/>
                </a:moveTo>
                <a:lnTo>
                  <a:pt x="127" y="6"/>
                </a:lnTo>
                <a:lnTo>
                  <a:pt x="126" y="6"/>
                </a:lnTo>
                <a:lnTo>
                  <a:pt x="125" y="5"/>
                </a:lnTo>
                <a:lnTo>
                  <a:pt x="123" y="4"/>
                </a:lnTo>
                <a:lnTo>
                  <a:pt x="123" y="3"/>
                </a:lnTo>
                <a:lnTo>
                  <a:pt x="123" y="2"/>
                </a:lnTo>
                <a:lnTo>
                  <a:pt x="125" y="1"/>
                </a:lnTo>
                <a:lnTo>
                  <a:pt x="126" y="0"/>
                </a:lnTo>
                <a:lnTo>
                  <a:pt x="127" y="0"/>
                </a:lnTo>
                <a:lnTo>
                  <a:pt x="128" y="0"/>
                </a:lnTo>
                <a:lnTo>
                  <a:pt x="130" y="1"/>
                </a:lnTo>
                <a:lnTo>
                  <a:pt x="131" y="2"/>
                </a:lnTo>
                <a:lnTo>
                  <a:pt x="131" y="3"/>
                </a:lnTo>
                <a:lnTo>
                  <a:pt x="131" y="4"/>
                </a:lnTo>
                <a:lnTo>
                  <a:pt x="130" y="5"/>
                </a:lnTo>
                <a:lnTo>
                  <a:pt x="128" y="6"/>
                </a:lnTo>
                <a:lnTo>
                  <a:pt x="127" y="6"/>
                </a:lnTo>
                <a:close/>
                <a:moveTo>
                  <a:pt x="112" y="6"/>
                </a:moveTo>
                <a:lnTo>
                  <a:pt x="112" y="6"/>
                </a:lnTo>
                <a:lnTo>
                  <a:pt x="111" y="6"/>
                </a:lnTo>
                <a:lnTo>
                  <a:pt x="110" y="5"/>
                </a:lnTo>
                <a:lnTo>
                  <a:pt x="109" y="4"/>
                </a:lnTo>
                <a:lnTo>
                  <a:pt x="109" y="3"/>
                </a:lnTo>
                <a:lnTo>
                  <a:pt x="109" y="2"/>
                </a:lnTo>
                <a:lnTo>
                  <a:pt x="110" y="1"/>
                </a:lnTo>
                <a:lnTo>
                  <a:pt x="111" y="0"/>
                </a:lnTo>
                <a:lnTo>
                  <a:pt x="112" y="0"/>
                </a:lnTo>
                <a:lnTo>
                  <a:pt x="114" y="0"/>
                </a:lnTo>
                <a:lnTo>
                  <a:pt x="115" y="1"/>
                </a:lnTo>
                <a:lnTo>
                  <a:pt x="116" y="2"/>
                </a:lnTo>
                <a:lnTo>
                  <a:pt x="116" y="3"/>
                </a:lnTo>
                <a:lnTo>
                  <a:pt x="116" y="4"/>
                </a:lnTo>
                <a:lnTo>
                  <a:pt x="115" y="5"/>
                </a:lnTo>
                <a:lnTo>
                  <a:pt x="114" y="6"/>
                </a:lnTo>
                <a:lnTo>
                  <a:pt x="112" y="6"/>
                </a:lnTo>
                <a:close/>
                <a:moveTo>
                  <a:pt x="96" y="6"/>
                </a:moveTo>
                <a:lnTo>
                  <a:pt x="96" y="6"/>
                </a:lnTo>
                <a:lnTo>
                  <a:pt x="95" y="6"/>
                </a:lnTo>
                <a:lnTo>
                  <a:pt x="94" y="5"/>
                </a:lnTo>
                <a:lnTo>
                  <a:pt x="93" y="4"/>
                </a:lnTo>
                <a:lnTo>
                  <a:pt x="93" y="3"/>
                </a:lnTo>
                <a:lnTo>
                  <a:pt x="93" y="2"/>
                </a:lnTo>
                <a:lnTo>
                  <a:pt x="94" y="1"/>
                </a:lnTo>
                <a:lnTo>
                  <a:pt x="95" y="0"/>
                </a:lnTo>
                <a:lnTo>
                  <a:pt x="96" y="0"/>
                </a:lnTo>
                <a:lnTo>
                  <a:pt x="98" y="0"/>
                </a:lnTo>
                <a:lnTo>
                  <a:pt x="99" y="1"/>
                </a:lnTo>
                <a:lnTo>
                  <a:pt x="100" y="2"/>
                </a:lnTo>
                <a:lnTo>
                  <a:pt x="100" y="3"/>
                </a:lnTo>
                <a:lnTo>
                  <a:pt x="100" y="4"/>
                </a:lnTo>
                <a:lnTo>
                  <a:pt x="99" y="5"/>
                </a:lnTo>
                <a:lnTo>
                  <a:pt x="98" y="6"/>
                </a:lnTo>
                <a:lnTo>
                  <a:pt x="96" y="6"/>
                </a:lnTo>
                <a:close/>
                <a:moveTo>
                  <a:pt x="82" y="6"/>
                </a:moveTo>
                <a:lnTo>
                  <a:pt x="82" y="6"/>
                </a:lnTo>
                <a:lnTo>
                  <a:pt x="80" y="6"/>
                </a:lnTo>
                <a:lnTo>
                  <a:pt x="79" y="5"/>
                </a:lnTo>
                <a:lnTo>
                  <a:pt x="78" y="4"/>
                </a:lnTo>
                <a:lnTo>
                  <a:pt x="78" y="3"/>
                </a:lnTo>
                <a:lnTo>
                  <a:pt x="78" y="2"/>
                </a:lnTo>
                <a:lnTo>
                  <a:pt x="79" y="1"/>
                </a:lnTo>
                <a:lnTo>
                  <a:pt x="80" y="0"/>
                </a:lnTo>
                <a:lnTo>
                  <a:pt x="82" y="0"/>
                </a:lnTo>
                <a:lnTo>
                  <a:pt x="83" y="0"/>
                </a:lnTo>
                <a:lnTo>
                  <a:pt x="84" y="1"/>
                </a:lnTo>
                <a:lnTo>
                  <a:pt x="85" y="2"/>
                </a:lnTo>
                <a:lnTo>
                  <a:pt x="85" y="3"/>
                </a:lnTo>
                <a:lnTo>
                  <a:pt x="85" y="4"/>
                </a:lnTo>
                <a:lnTo>
                  <a:pt x="84" y="5"/>
                </a:lnTo>
                <a:lnTo>
                  <a:pt x="83" y="6"/>
                </a:lnTo>
                <a:lnTo>
                  <a:pt x="82" y="6"/>
                </a:lnTo>
                <a:close/>
                <a:moveTo>
                  <a:pt x="66" y="6"/>
                </a:moveTo>
                <a:lnTo>
                  <a:pt x="66" y="6"/>
                </a:lnTo>
                <a:lnTo>
                  <a:pt x="65" y="6"/>
                </a:lnTo>
                <a:lnTo>
                  <a:pt x="63" y="5"/>
                </a:lnTo>
                <a:lnTo>
                  <a:pt x="62" y="4"/>
                </a:lnTo>
                <a:lnTo>
                  <a:pt x="62" y="3"/>
                </a:lnTo>
                <a:lnTo>
                  <a:pt x="62" y="2"/>
                </a:lnTo>
                <a:lnTo>
                  <a:pt x="63" y="1"/>
                </a:lnTo>
                <a:lnTo>
                  <a:pt x="65" y="0"/>
                </a:lnTo>
                <a:lnTo>
                  <a:pt x="66" y="0"/>
                </a:lnTo>
                <a:lnTo>
                  <a:pt x="67" y="0"/>
                </a:lnTo>
                <a:lnTo>
                  <a:pt x="68" y="1"/>
                </a:lnTo>
                <a:lnTo>
                  <a:pt x="69" y="2"/>
                </a:lnTo>
                <a:lnTo>
                  <a:pt x="69" y="3"/>
                </a:lnTo>
                <a:lnTo>
                  <a:pt x="69" y="4"/>
                </a:lnTo>
                <a:lnTo>
                  <a:pt x="68" y="5"/>
                </a:lnTo>
                <a:lnTo>
                  <a:pt x="67" y="6"/>
                </a:lnTo>
                <a:lnTo>
                  <a:pt x="66" y="6"/>
                </a:lnTo>
                <a:close/>
                <a:moveTo>
                  <a:pt x="51" y="6"/>
                </a:moveTo>
                <a:lnTo>
                  <a:pt x="51" y="6"/>
                </a:lnTo>
                <a:lnTo>
                  <a:pt x="50" y="6"/>
                </a:lnTo>
                <a:lnTo>
                  <a:pt x="49" y="5"/>
                </a:lnTo>
                <a:lnTo>
                  <a:pt x="47" y="4"/>
                </a:lnTo>
                <a:lnTo>
                  <a:pt x="47" y="3"/>
                </a:lnTo>
                <a:lnTo>
                  <a:pt x="47" y="2"/>
                </a:lnTo>
                <a:lnTo>
                  <a:pt x="49" y="1"/>
                </a:lnTo>
                <a:lnTo>
                  <a:pt x="50" y="0"/>
                </a:lnTo>
                <a:lnTo>
                  <a:pt x="51" y="0"/>
                </a:lnTo>
                <a:lnTo>
                  <a:pt x="52" y="0"/>
                </a:lnTo>
                <a:lnTo>
                  <a:pt x="54" y="1"/>
                </a:lnTo>
                <a:lnTo>
                  <a:pt x="55" y="2"/>
                </a:lnTo>
                <a:lnTo>
                  <a:pt x="55" y="3"/>
                </a:lnTo>
                <a:lnTo>
                  <a:pt x="55" y="4"/>
                </a:lnTo>
                <a:lnTo>
                  <a:pt x="54" y="5"/>
                </a:lnTo>
                <a:lnTo>
                  <a:pt x="52" y="6"/>
                </a:lnTo>
                <a:lnTo>
                  <a:pt x="51" y="6"/>
                </a:lnTo>
                <a:close/>
                <a:moveTo>
                  <a:pt x="35" y="6"/>
                </a:moveTo>
                <a:lnTo>
                  <a:pt x="35" y="6"/>
                </a:lnTo>
                <a:lnTo>
                  <a:pt x="34" y="6"/>
                </a:lnTo>
                <a:lnTo>
                  <a:pt x="33" y="5"/>
                </a:lnTo>
                <a:lnTo>
                  <a:pt x="31" y="4"/>
                </a:lnTo>
                <a:lnTo>
                  <a:pt x="31" y="3"/>
                </a:lnTo>
                <a:lnTo>
                  <a:pt x="31" y="2"/>
                </a:lnTo>
                <a:lnTo>
                  <a:pt x="33" y="1"/>
                </a:lnTo>
                <a:lnTo>
                  <a:pt x="34" y="0"/>
                </a:lnTo>
                <a:lnTo>
                  <a:pt x="35" y="0"/>
                </a:lnTo>
                <a:lnTo>
                  <a:pt x="36" y="0"/>
                </a:lnTo>
                <a:lnTo>
                  <a:pt x="38" y="1"/>
                </a:lnTo>
                <a:lnTo>
                  <a:pt x="39" y="2"/>
                </a:lnTo>
                <a:lnTo>
                  <a:pt x="39" y="3"/>
                </a:lnTo>
                <a:lnTo>
                  <a:pt x="39" y="4"/>
                </a:lnTo>
                <a:lnTo>
                  <a:pt x="38" y="5"/>
                </a:lnTo>
                <a:lnTo>
                  <a:pt x="36" y="6"/>
                </a:lnTo>
                <a:lnTo>
                  <a:pt x="35" y="6"/>
                </a:lnTo>
                <a:close/>
                <a:moveTo>
                  <a:pt x="20" y="6"/>
                </a:moveTo>
                <a:lnTo>
                  <a:pt x="20" y="6"/>
                </a:lnTo>
                <a:lnTo>
                  <a:pt x="19" y="6"/>
                </a:lnTo>
                <a:lnTo>
                  <a:pt x="18" y="5"/>
                </a:lnTo>
                <a:lnTo>
                  <a:pt x="17" y="4"/>
                </a:lnTo>
                <a:lnTo>
                  <a:pt x="17" y="3"/>
                </a:lnTo>
                <a:lnTo>
                  <a:pt x="17" y="2"/>
                </a:lnTo>
                <a:lnTo>
                  <a:pt x="18" y="1"/>
                </a:lnTo>
                <a:lnTo>
                  <a:pt x="19" y="0"/>
                </a:lnTo>
                <a:lnTo>
                  <a:pt x="20" y="0"/>
                </a:lnTo>
                <a:lnTo>
                  <a:pt x="22" y="0"/>
                </a:lnTo>
                <a:lnTo>
                  <a:pt x="23" y="1"/>
                </a:lnTo>
                <a:lnTo>
                  <a:pt x="24" y="2"/>
                </a:lnTo>
                <a:lnTo>
                  <a:pt x="24" y="3"/>
                </a:lnTo>
                <a:lnTo>
                  <a:pt x="24" y="4"/>
                </a:lnTo>
                <a:lnTo>
                  <a:pt x="23" y="5"/>
                </a:lnTo>
                <a:lnTo>
                  <a:pt x="22" y="6"/>
                </a:lnTo>
                <a:lnTo>
                  <a:pt x="20" y="6"/>
                </a:lnTo>
                <a:close/>
                <a:moveTo>
                  <a:pt x="4" y="6"/>
                </a:moveTo>
                <a:lnTo>
                  <a:pt x="4" y="6"/>
                </a:lnTo>
                <a:lnTo>
                  <a:pt x="3" y="6"/>
                </a:lnTo>
                <a:lnTo>
                  <a:pt x="2" y="5"/>
                </a:lnTo>
                <a:lnTo>
                  <a:pt x="1" y="4"/>
                </a:lnTo>
                <a:lnTo>
                  <a:pt x="1" y="3"/>
                </a:lnTo>
                <a:lnTo>
                  <a:pt x="1" y="2"/>
                </a:lnTo>
                <a:lnTo>
                  <a:pt x="2" y="1"/>
                </a:lnTo>
                <a:lnTo>
                  <a:pt x="3" y="0"/>
                </a:lnTo>
                <a:lnTo>
                  <a:pt x="4" y="0"/>
                </a:lnTo>
                <a:lnTo>
                  <a:pt x="6" y="0"/>
                </a:lnTo>
                <a:lnTo>
                  <a:pt x="7" y="1"/>
                </a:lnTo>
                <a:lnTo>
                  <a:pt x="8" y="2"/>
                </a:lnTo>
                <a:lnTo>
                  <a:pt x="8" y="3"/>
                </a:lnTo>
                <a:lnTo>
                  <a:pt x="8" y="4"/>
                </a:lnTo>
                <a:lnTo>
                  <a:pt x="7" y="5"/>
                </a:lnTo>
                <a:lnTo>
                  <a:pt x="6" y="6"/>
                </a:lnTo>
                <a:lnTo>
                  <a:pt x="4" y="6"/>
                </a:lnTo>
                <a:close/>
                <a:moveTo>
                  <a:pt x="7" y="14"/>
                </a:moveTo>
                <a:lnTo>
                  <a:pt x="7" y="14"/>
                </a:lnTo>
                <a:lnTo>
                  <a:pt x="7" y="15"/>
                </a:lnTo>
                <a:lnTo>
                  <a:pt x="6" y="16"/>
                </a:lnTo>
                <a:lnTo>
                  <a:pt x="4" y="17"/>
                </a:lnTo>
                <a:lnTo>
                  <a:pt x="3" y="17"/>
                </a:lnTo>
                <a:lnTo>
                  <a:pt x="2" y="17"/>
                </a:lnTo>
                <a:lnTo>
                  <a:pt x="1" y="16"/>
                </a:lnTo>
                <a:lnTo>
                  <a:pt x="0" y="15"/>
                </a:lnTo>
                <a:lnTo>
                  <a:pt x="0" y="14"/>
                </a:lnTo>
                <a:lnTo>
                  <a:pt x="0" y="13"/>
                </a:lnTo>
                <a:lnTo>
                  <a:pt x="1" y="12"/>
                </a:lnTo>
                <a:lnTo>
                  <a:pt x="2" y="11"/>
                </a:lnTo>
                <a:lnTo>
                  <a:pt x="3" y="11"/>
                </a:lnTo>
                <a:lnTo>
                  <a:pt x="4" y="11"/>
                </a:lnTo>
                <a:lnTo>
                  <a:pt x="6" y="12"/>
                </a:lnTo>
                <a:lnTo>
                  <a:pt x="7" y="13"/>
                </a:lnTo>
                <a:lnTo>
                  <a:pt x="7" y="14"/>
                </a:lnTo>
                <a:close/>
                <a:moveTo>
                  <a:pt x="7" y="28"/>
                </a:moveTo>
                <a:lnTo>
                  <a:pt x="7" y="28"/>
                </a:lnTo>
                <a:lnTo>
                  <a:pt x="7" y="29"/>
                </a:lnTo>
                <a:lnTo>
                  <a:pt x="6" y="30"/>
                </a:lnTo>
                <a:lnTo>
                  <a:pt x="4" y="31"/>
                </a:lnTo>
                <a:lnTo>
                  <a:pt x="3" y="31"/>
                </a:lnTo>
                <a:lnTo>
                  <a:pt x="2" y="31"/>
                </a:lnTo>
                <a:lnTo>
                  <a:pt x="1" y="30"/>
                </a:lnTo>
                <a:lnTo>
                  <a:pt x="0" y="29"/>
                </a:lnTo>
                <a:lnTo>
                  <a:pt x="0" y="28"/>
                </a:lnTo>
                <a:lnTo>
                  <a:pt x="0" y="27"/>
                </a:lnTo>
                <a:lnTo>
                  <a:pt x="1" y="25"/>
                </a:lnTo>
                <a:lnTo>
                  <a:pt x="2" y="24"/>
                </a:lnTo>
                <a:lnTo>
                  <a:pt x="3" y="24"/>
                </a:lnTo>
                <a:lnTo>
                  <a:pt x="4" y="24"/>
                </a:lnTo>
                <a:lnTo>
                  <a:pt x="6" y="25"/>
                </a:lnTo>
                <a:lnTo>
                  <a:pt x="7" y="27"/>
                </a:lnTo>
                <a:lnTo>
                  <a:pt x="7" y="28"/>
                </a:lnTo>
                <a:close/>
                <a:moveTo>
                  <a:pt x="7" y="40"/>
                </a:moveTo>
                <a:lnTo>
                  <a:pt x="7" y="40"/>
                </a:lnTo>
                <a:lnTo>
                  <a:pt x="7" y="41"/>
                </a:lnTo>
                <a:lnTo>
                  <a:pt x="6" y="42"/>
                </a:lnTo>
                <a:lnTo>
                  <a:pt x="4" y="43"/>
                </a:lnTo>
                <a:lnTo>
                  <a:pt x="3" y="43"/>
                </a:lnTo>
                <a:lnTo>
                  <a:pt x="2" y="43"/>
                </a:lnTo>
                <a:lnTo>
                  <a:pt x="1" y="42"/>
                </a:lnTo>
                <a:lnTo>
                  <a:pt x="0" y="41"/>
                </a:lnTo>
                <a:lnTo>
                  <a:pt x="0" y="40"/>
                </a:lnTo>
                <a:lnTo>
                  <a:pt x="0" y="39"/>
                </a:lnTo>
                <a:lnTo>
                  <a:pt x="1" y="38"/>
                </a:lnTo>
                <a:lnTo>
                  <a:pt x="2" y="37"/>
                </a:lnTo>
                <a:lnTo>
                  <a:pt x="3" y="37"/>
                </a:lnTo>
                <a:lnTo>
                  <a:pt x="4" y="37"/>
                </a:lnTo>
                <a:lnTo>
                  <a:pt x="6" y="38"/>
                </a:lnTo>
                <a:lnTo>
                  <a:pt x="7" y="39"/>
                </a:lnTo>
                <a:lnTo>
                  <a:pt x="7" y="40"/>
                </a:lnTo>
                <a:close/>
                <a:moveTo>
                  <a:pt x="7" y="53"/>
                </a:moveTo>
                <a:lnTo>
                  <a:pt x="7" y="53"/>
                </a:lnTo>
                <a:lnTo>
                  <a:pt x="7" y="54"/>
                </a:lnTo>
                <a:lnTo>
                  <a:pt x="6" y="55"/>
                </a:lnTo>
                <a:lnTo>
                  <a:pt x="4" y="56"/>
                </a:lnTo>
                <a:lnTo>
                  <a:pt x="3" y="56"/>
                </a:lnTo>
                <a:lnTo>
                  <a:pt x="2" y="56"/>
                </a:lnTo>
                <a:lnTo>
                  <a:pt x="1" y="55"/>
                </a:lnTo>
                <a:lnTo>
                  <a:pt x="0" y="54"/>
                </a:lnTo>
                <a:lnTo>
                  <a:pt x="0" y="53"/>
                </a:lnTo>
                <a:lnTo>
                  <a:pt x="0" y="52"/>
                </a:lnTo>
                <a:lnTo>
                  <a:pt x="1" y="51"/>
                </a:lnTo>
                <a:lnTo>
                  <a:pt x="2" y="50"/>
                </a:lnTo>
                <a:lnTo>
                  <a:pt x="3" y="50"/>
                </a:lnTo>
                <a:lnTo>
                  <a:pt x="4" y="50"/>
                </a:lnTo>
                <a:lnTo>
                  <a:pt x="6" y="51"/>
                </a:lnTo>
                <a:lnTo>
                  <a:pt x="7" y="52"/>
                </a:lnTo>
                <a:lnTo>
                  <a:pt x="7" y="53"/>
                </a:lnTo>
                <a:close/>
                <a:moveTo>
                  <a:pt x="7" y="65"/>
                </a:moveTo>
                <a:lnTo>
                  <a:pt x="7" y="65"/>
                </a:lnTo>
                <a:lnTo>
                  <a:pt x="7" y="66"/>
                </a:lnTo>
                <a:lnTo>
                  <a:pt x="6" y="67"/>
                </a:lnTo>
                <a:lnTo>
                  <a:pt x="4" y="69"/>
                </a:lnTo>
                <a:lnTo>
                  <a:pt x="3" y="69"/>
                </a:lnTo>
                <a:lnTo>
                  <a:pt x="2" y="69"/>
                </a:lnTo>
                <a:lnTo>
                  <a:pt x="1" y="67"/>
                </a:lnTo>
                <a:lnTo>
                  <a:pt x="0" y="66"/>
                </a:lnTo>
                <a:lnTo>
                  <a:pt x="0" y="65"/>
                </a:lnTo>
                <a:lnTo>
                  <a:pt x="0" y="64"/>
                </a:lnTo>
                <a:lnTo>
                  <a:pt x="1" y="63"/>
                </a:lnTo>
                <a:lnTo>
                  <a:pt x="2" y="62"/>
                </a:lnTo>
                <a:lnTo>
                  <a:pt x="3" y="62"/>
                </a:lnTo>
                <a:lnTo>
                  <a:pt x="4" y="62"/>
                </a:lnTo>
                <a:lnTo>
                  <a:pt x="6" y="63"/>
                </a:lnTo>
                <a:lnTo>
                  <a:pt x="7" y="64"/>
                </a:lnTo>
                <a:lnTo>
                  <a:pt x="7" y="65"/>
                </a:lnTo>
                <a:close/>
                <a:moveTo>
                  <a:pt x="7" y="79"/>
                </a:moveTo>
                <a:lnTo>
                  <a:pt x="7" y="79"/>
                </a:lnTo>
                <a:lnTo>
                  <a:pt x="7" y="80"/>
                </a:lnTo>
                <a:lnTo>
                  <a:pt x="6" y="81"/>
                </a:lnTo>
                <a:lnTo>
                  <a:pt x="4" y="82"/>
                </a:lnTo>
                <a:lnTo>
                  <a:pt x="3" y="82"/>
                </a:lnTo>
                <a:lnTo>
                  <a:pt x="2" y="82"/>
                </a:lnTo>
                <a:lnTo>
                  <a:pt x="1" y="81"/>
                </a:lnTo>
                <a:lnTo>
                  <a:pt x="0" y="80"/>
                </a:lnTo>
                <a:lnTo>
                  <a:pt x="0" y="79"/>
                </a:lnTo>
                <a:lnTo>
                  <a:pt x="0" y="78"/>
                </a:lnTo>
                <a:lnTo>
                  <a:pt x="1" y="77"/>
                </a:lnTo>
                <a:lnTo>
                  <a:pt x="2" y="76"/>
                </a:lnTo>
                <a:lnTo>
                  <a:pt x="3" y="76"/>
                </a:lnTo>
                <a:lnTo>
                  <a:pt x="4" y="76"/>
                </a:lnTo>
                <a:lnTo>
                  <a:pt x="6" y="77"/>
                </a:lnTo>
                <a:lnTo>
                  <a:pt x="7" y="78"/>
                </a:lnTo>
                <a:lnTo>
                  <a:pt x="7" y="79"/>
                </a:lnTo>
                <a:close/>
                <a:moveTo>
                  <a:pt x="7" y="91"/>
                </a:moveTo>
                <a:lnTo>
                  <a:pt x="7" y="91"/>
                </a:lnTo>
                <a:lnTo>
                  <a:pt x="7" y="92"/>
                </a:lnTo>
                <a:lnTo>
                  <a:pt x="6" y="93"/>
                </a:lnTo>
                <a:lnTo>
                  <a:pt x="4" y="94"/>
                </a:lnTo>
                <a:lnTo>
                  <a:pt x="3" y="94"/>
                </a:lnTo>
                <a:lnTo>
                  <a:pt x="2" y="94"/>
                </a:lnTo>
                <a:lnTo>
                  <a:pt x="1" y="93"/>
                </a:lnTo>
                <a:lnTo>
                  <a:pt x="0" y="92"/>
                </a:lnTo>
                <a:lnTo>
                  <a:pt x="0" y="91"/>
                </a:lnTo>
                <a:lnTo>
                  <a:pt x="0" y="90"/>
                </a:lnTo>
                <a:lnTo>
                  <a:pt x="1" y="89"/>
                </a:lnTo>
                <a:lnTo>
                  <a:pt x="2" y="88"/>
                </a:lnTo>
                <a:lnTo>
                  <a:pt x="3" y="88"/>
                </a:lnTo>
                <a:lnTo>
                  <a:pt x="4" y="88"/>
                </a:lnTo>
                <a:lnTo>
                  <a:pt x="6" y="89"/>
                </a:lnTo>
                <a:lnTo>
                  <a:pt x="7" y="90"/>
                </a:lnTo>
                <a:lnTo>
                  <a:pt x="7" y="91"/>
                </a:lnTo>
                <a:close/>
                <a:moveTo>
                  <a:pt x="7" y="104"/>
                </a:moveTo>
                <a:lnTo>
                  <a:pt x="7" y="104"/>
                </a:lnTo>
                <a:lnTo>
                  <a:pt x="7" y="105"/>
                </a:lnTo>
                <a:lnTo>
                  <a:pt x="6" y="106"/>
                </a:lnTo>
                <a:lnTo>
                  <a:pt x="4" y="107"/>
                </a:lnTo>
                <a:lnTo>
                  <a:pt x="3" y="107"/>
                </a:lnTo>
                <a:lnTo>
                  <a:pt x="2" y="107"/>
                </a:lnTo>
                <a:lnTo>
                  <a:pt x="1" y="106"/>
                </a:lnTo>
                <a:lnTo>
                  <a:pt x="0" y="105"/>
                </a:lnTo>
                <a:lnTo>
                  <a:pt x="0" y="104"/>
                </a:lnTo>
                <a:lnTo>
                  <a:pt x="0" y="103"/>
                </a:lnTo>
                <a:lnTo>
                  <a:pt x="1" y="102"/>
                </a:lnTo>
                <a:lnTo>
                  <a:pt x="2" y="101"/>
                </a:lnTo>
                <a:lnTo>
                  <a:pt x="3" y="101"/>
                </a:lnTo>
                <a:lnTo>
                  <a:pt x="4" y="101"/>
                </a:lnTo>
                <a:lnTo>
                  <a:pt x="6" y="102"/>
                </a:lnTo>
                <a:lnTo>
                  <a:pt x="7" y="103"/>
                </a:lnTo>
                <a:lnTo>
                  <a:pt x="7" y="104"/>
                </a:lnTo>
                <a:close/>
                <a:moveTo>
                  <a:pt x="7" y="117"/>
                </a:moveTo>
                <a:lnTo>
                  <a:pt x="7" y="117"/>
                </a:lnTo>
                <a:lnTo>
                  <a:pt x="7" y="118"/>
                </a:lnTo>
                <a:lnTo>
                  <a:pt x="6" y="119"/>
                </a:lnTo>
                <a:lnTo>
                  <a:pt x="4" y="120"/>
                </a:lnTo>
                <a:lnTo>
                  <a:pt x="3" y="120"/>
                </a:lnTo>
                <a:lnTo>
                  <a:pt x="2" y="120"/>
                </a:lnTo>
                <a:lnTo>
                  <a:pt x="1" y="119"/>
                </a:lnTo>
                <a:lnTo>
                  <a:pt x="0" y="118"/>
                </a:lnTo>
                <a:lnTo>
                  <a:pt x="0" y="117"/>
                </a:lnTo>
                <a:lnTo>
                  <a:pt x="0" y="116"/>
                </a:lnTo>
                <a:lnTo>
                  <a:pt x="1" y="115"/>
                </a:lnTo>
                <a:lnTo>
                  <a:pt x="2" y="114"/>
                </a:lnTo>
                <a:lnTo>
                  <a:pt x="3" y="114"/>
                </a:lnTo>
                <a:lnTo>
                  <a:pt x="4" y="114"/>
                </a:lnTo>
                <a:lnTo>
                  <a:pt x="6" y="115"/>
                </a:lnTo>
                <a:lnTo>
                  <a:pt x="7" y="116"/>
                </a:lnTo>
                <a:lnTo>
                  <a:pt x="7" y="117"/>
                </a:lnTo>
                <a:close/>
                <a:moveTo>
                  <a:pt x="7" y="130"/>
                </a:moveTo>
                <a:lnTo>
                  <a:pt x="7" y="130"/>
                </a:lnTo>
                <a:lnTo>
                  <a:pt x="7" y="131"/>
                </a:lnTo>
                <a:lnTo>
                  <a:pt x="6" y="132"/>
                </a:lnTo>
                <a:lnTo>
                  <a:pt x="4" y="133"/>
                </a:lnTo>
                <a:lnTo>
                  <a:pt x="3" y="133"/>
                </a:lnTo>
                <a:lnTo>
                  <a:pt x="2" y="133"/>
                </a:lnTo>
                <a:lnTo>
                  <a:pt x="1" y="132"/>
                </a:lnTo>
                <a:lnTo>
                  <a:pt x="0" y="131"/>
                </a:lnTo>
                <a:lnTo>
                  <a:pt x="0" y="130"/>
                </a:lnTo>
                <a:lnTo>
                  <a:pt x="0" y="129"/>
                </a:lnTo>
                <a:lnTo>
                  <a:pt x="1" y="128"/>
                </a:lnTo>
                <a:lnTo>
                  <a:pt x="2" y="127"/>
                </a:lnTo>
                <a:lnTo>
                  <a:pt x="3" y="127"/>
                </a:lnTo>
                <a:lnTo>
                  <a:pt x="4" y="127"/>
                </a:lnTo>
                <a:lnTo>
                  <a:pt x="6" y="128"/>
                </a:lnTo>
                <a:lnTo>
                  <a:pt x="7" y="129"/>
                </a:lnTo>
                <a:lnTo>
                  <a:pt x="7" y="130"/>
                </a:lnTo>
                <a:close/>
                <a:moveTo>
                  <a:pt x="7" y="142"/>
                </a:moveTo>
                <a:lnTo>
                  <a:pt x="7" y="142"/>
                </a:lnTo>
                <a:lnTo>
                  <a:pt x="7" y="144"/>
                </a:lnTo>
                <a:lnTo>
                  <a:pt x="6" y="145"/>
                </a:lnTo>
                <a:lnTo>
                  <a:pt x="4" y="145"/>
                </a:lnTo>
                <a:lnTo>
                  <a:pt x="3" y="146"/>
                </a:lnTo>
                <a:lnTo>
                  <a:pt x="2" y="145"/>
                </a:lnTo>
                <a:lnTo>
                  <a:pt x="1" y="145"/>
                </a:lnTo>
                <a:lnTo>
                  <a:pt x="0" y="144"/>
                </a:lnTo>
                <a:lnTo>
                  <a:pt x="0" y="142"/>
                </a:lnTo>
                <a:lnTo>
                  <a:pt x="0" y="141"/>
                </a:lnTo>
                <a:lnTo>
                  <a:pt x="1" y="140"/>
                </a:lnTo>
                <a:lnTo>
                  <a:pt x="2" y="139"/>
                </a:lnTo>
                <a:lnTo>
                  <a:pt x="3" y="139"/>
                </a:lnTo>
                <a:lnTo>
                  <a:pt x="4" y="139"/>
                </a:lnTo>
                <a:lnTo>
                  <a:pt x="6" y="140"/>
                </a:lnTo>
                <a:lnTo>
                  <a:pt x="7" y="141"/>
                </a:lnTo>
                <a:lnTo>
                  <a:pt x="7" y="142"/>
                </a:lnTo>
                <a:close/>
                <a:moveTo>
                  <a:pt x="7" y="156"/>
                </a:moveTo>
                <a:lnTo>
                  <a:pt x="7" y="156"/>
                </a:lnTo>
                <a:lnTo>
                  <a:pt x="7" y="157"/>
                </a:lnTo>
                <a:lnTo>
                  <a:pt x="6" y="158"/>
                </a:lnTo>
                <a:lnTo>
                  <a:pt x="4" y="159"/>
                </a:lnTo>
                <a:lnTo>
                  <a:pt x="3" y="159"/>
                </a:lnTo>
                <a:lnTo>
                  <a:pt x="2" y="159"/>
                </a:lnTo>
                <a:lnTo>
                  <a:pt x="1" y="158"/>
                </a:lnTo>
                <a:lnTo>
                  <a:pt x="0" y="157"/>
                </a:lnTo>
                <a:lnTo>
                  <a:pt x="0" y="156"/>
                </a:lnTo>
                <a:lnTo>
                  <a:pt x="0" y="155"/>
                </a:lnTo>
                <a:lnTo>
                  <a:pt x="1" y="154"/>
                </a:lnTo>
                <a:lnTo>
                  <a:pt x="2" y="153"/>
                </a:lnTo>
                <a:lnTo>
                  <a:pt x="3" y="153"/>
                </a:lnTo>
                <a:lnTo>
                  <a:pt x="4" y="153"/>
                </a:lnTo>
                <a:lnTo>
                  <a:pt x="6" y="154"/>
                </a:lnTo>
                <a:lnTo>
                  <a:pt x="7" y="155"/>
                </a:lnTo>
                <a:lnTo>
                  <a:pt x="7" y="156"/>
                </a:lnTo>
                <a:close/>
                <a:moveTo>
                  <a:pt x="7" y="168"/>
                </a:moveTo>
                <a:lnTo>
                  <a:pt x="7" y="168"/>
                </a:lnTo>
                <a:lnTo>
                  <a:pt x="7" y="170"/>
                </a:lnTo>
                <a:lnTo>
                  <a:pt x="6" y="171"/>
                </a:lnTo>
                <a:lnTo>
                  <a:pt x="4" y="171"/>
                </a:lnTo>
                <a:lnTo>
                  <a:pt x="3" y="172"/>
                </a:lnTo>
                <a:lnTo>
                  <a:pt x="2" y="171"/>
                </a:lnTo>
                <a:lnTo>
                  <a:pt x="1" y="171"/>
                </a:lnTo>
                <a:lnTo>
                  <a:pt x="0" y="170"/>
                </a:lnTo>
                <a:lnTo>
                  <a:pt x="0" y="168"/>
                </a:lnTo>
                <a:lnTo>
                  <a:pt x="0" y="167"/>
                </a:lnTo>
                <a:lnTo>
                  <a:pt x="1" y="166"/>
                </a:lnTo>
                <a:lnTo>
                  <a:pt x="2" y="166"/>
                </a:lnTo>
                <a:lnTo>
                  <a:pt x="3" y="165"/>
                </a:lnTo>
                <a:lnTo>
                  <a:pt x="4" y="166"/>
                </a:lnTo>
                <a:lnTo>
                  <a:pt x="6" y="166"/>
                </a:lnTo>
                <a:lnTo>
                  <a:pt x="7" y="167"/>
                </a:lnTo>
                <a:lnTo>
                  <a:pt x="7" y="168"/>
                </a:lnTo>
                <a:close/>
                <a:moveTo>
                  <a:pt x="7" y="181"/>
                </a:moveTo>
                <a:lnTo>
                  <a:pt x="7" y="181"/>
                </a:lnTo>
                <a:lnTo>
                  <a:pt x="7" y="182"/>
                </a:lnTo>
                <a:lnTo>
                  <a:pt x="6" y="183"/>
                </a:lnTo>
                <a:lnTo>
                  <a:pt x="4" y="184"/>
                </a:lnTo>
                <a:lnTo>
                  <a:pt x="3" y="184"/>
                </a:lnTo>
                <a:lnTo>
                  <a:pt x="2" y="184"/>
                </a:lnTo>
                <a:lnTo>
                  <a:pt x="1" y="183"/>
                </a:lnTo>
                <a:lnTo>
                  <a:pt x="0" y="182"/>
                </a:lnTo>
                <a:lnTo>
                  <a:pt x="0" y="181"/>
                </a:lnTo>
                <a:lnTo>
                  <a:pt x="0" y="180"/>
                </a:lnTo>
                <a:lnTo>
                  <a:pt x="1" y="179"/>
                </a:lnTo>
                <a:lnTo>
                  <a:pt x="2" y="178"/>
                </a:lnTo>
                <a:lnTo>
                  <a:pt x="3" y="178"/>
                </a:lnTo>
                <a:lnTo>
                  <a:pt x="4" y="178"/>
                </a:lnTo>
                <a:lnTo>
                  <a:pt x="6" y="179"/>
                </a:lnTo>
                <a:lnTo>
                  <a:pt x="7" y="180"/>
                </a:lnTo>
                <a:lnTo>
                  <a:pt x="7" y="181"/>
                </a:lnTo>
                <a:close/>
                <a:moveTo>
                  <a:pt x="7" y="194"/>
                </a:moveTo>
                <a:lnTo>
                  <a:pt x="7" y="194"/>
                </a:lnTo>
                <a:lnTo>
                  <a:pt x="7" y="196"/>
                </a:lnTo>
                <a:lnTo>
                  <a:pt x="6" y="197"/>
                </a:lnTo>
                <a:lnTo>
                  <a:pt x="4" y="197"/>
                </a:lnTo>
                <a:lnTo>
                  <a:pt x="3" y="198"/>
                </a:lnTo>
                <a:lnTo>
                  <a:pt x="2" y="197"/>
                </a:lnTo>
                <a:lnTo>
                  <a:pt x="1" y="197"/>
                </a:lnTo>
                <a:lnTo>
                  <a:pt x="0" y="196"/>
                </a:lnTo>
                <a:lnTo>
                  <a:pt x="0" y="194"/>
                </a:lnTo>
                <a:lnTo>
                  <a:pt x="0" y="193"/>
                </a:lnTo>
                <a:lnTo>
                  <a:pt x="1" y="191"/>
                </a:lnTo>
                <a:lnTo>
                  <a:pt x="2" y="191"/>
                </a:lnTo>
                <a:lnTo>
                  <a:pt x="3" y="190"/>
                </a:lnTo>
                <a:lnTo>
                  <a:pt x="4" y="191"/>
                </a:lnTo>
                <a:lnTo>
                  <a:pt x="6" y="191"/>
                </a:lnTo>
                <a:lnTo>
                  <a:pt x="7" y="193"/>
                </a:lnTo>
                <a:lnTo>
                  <a:pt x="7" y="194"/>
                </a:lnTo>
                <a:close/>
                <a:moveTo>
                  <a:pt x="7" y="207"/>
                </a:moveTo>
                <a:lnTo>
                  <a:pt x="7" y="207"/>
                </a:lnTo>
                <a:lnTo>
                  <a:pt x="7" y="208"/>
                </a:lnTo>
                <a:lnTo>
                  <a:pt x="6" y="209"/>
                </a:lnTo>
                <a:lnTo>
                  <a:pt x="4" y="210"/>
                </a:lnTo>
                <a:lnTo>
                  <a:pt x="3" y="210"/>
                </a:lnTo>
                <a:lnTo>
                  <a:pt x="2" y="210"/>
                </a:lnTo>
                <a:lnTo>
                  <a:pt x="1" y="209"/>
                </a:lnTo>
                <a:lnTo>
                  <a:pt x="0" y="208"/>
                </a:lnTo>
                <a:lnTo>
                  <a:pt x="0" y="207"/>
                </a:lnTo>
                <a:lnTo>
                  <a:pt x="0" y="206"/>
                </a:lnTo>
                <a:lnTo>
                  <a:pt x="1" y="205"/>
                </a:lnTo>
                <a:lnTo>
                  <a:pt x="2" y="204"/>
                </a:lnTo>
                <a:lnTo>
                  <a:pt x="3" y="204"/>
                </a:lnTo>
                <a:lnTo>
                  <a:pt x="4" y="204"/>
                </a:lnTo>
                <a:lnTo>
                  <a:pt x="6" y="205"/>
                </a:lnTo>
                <a:lnTo>
                  <a:pt x="7" y="206"/>
                </a:lnTo>
                <a:lnTo>
                  <a:pt x="7" y="207"/>
                </a:lnTo>
                <a:close/>
                <a:moveTo>
                  <a:pt x="7" y="219"/>
                </a:moveTo>
                <a:lnTo>
                  <a:pt x="7" y="219"/>
                </a:lnTo>
                <a:lnTo>
                  <a:pt x="7" y="221"/>
                </a:lnTo>
                <a:lnTo>
                  <a:pt x="6" y="222"/>
                </a:lnTo>
                <a:lnTo>
                  <a:pt x="4" y="222"/>
                </a:lnTo>
                <a:lnTo>
                  <a:pt x="3" y="223"/>
                </a:lnTo>
                <a:lnTo>
                  <a:pt x="2" y="222"/>
                </a:lnTo>
                <a:lnTo>
                  <a:pt x="1" y="222"/>
                </a:lnTo>
                <a:lnTo>
                  <a:pt x="0" y="221"/>
                </a:lnTo>
                <a:lnTo>
                  <a:pt x="0" y="219"/>
                </a:lnTo>
                <a:lnTo>
                  <a:pt x="0" y="218"/>
                </a:lnTo>
                <a:lnTo>
                  <a:pt x="1" y="217"/>
                </a:lnTo>
                <a:lnTo>
                  <a:pt x="2" y="217"/>
                </a:lnTo>
                <a:lnTo>
                  <a:pt x="3" y="216"/>
                </a:lnTo>
                <a:lnTo>
                  <a:pt x="4" y="217"/>
                </a:lnTo>
                <a:lnTo>
                  <a:pt x="6" y="217"/>
                </a:lnTo>
                <a:lnTo>
                  <a:pt x="7" y="218"/>
                </a:lnTo>
                <a:lnTo>
                  <a:pt x="7" y="219"/>
                </a:lnTo>
                <a:close/>
                <a:moveTo>
                  <a:pt x="7" y="232"/>
                </a:moveTo>
                <a:lnTo>
                  <a:pt x="7" y="232"/>
                </a:lnTo>
                <a:lnTo>
                  <a:pt x="7" y="233"/>
                </a:lnTo>
                <a:lnTo>
                  <a:pt x="6" y="235"/>
                </a:lnTo>
                <a:lnTo>
                  <a:pt x="4" y="236"/>
                </a:lnTo>
                <a:lnTo>
                  <a:pt x="3" y="236"/>
                </a:lnTo>
                <a:lnTo>
                  <a:pt x="2" y="236"/>
                </a:lnTo>
                <a:lnTo>
                  <a:pt x="1" y="235"/>
                </a:lnTo>
                <a:lnTo>
                  <a:pt x="0" y="233"/>
                </a:lnTo>
                <a:lnTo>
                  <a:pt x="0" y="232"/>
                </a:lnTo>
                <a:lnTo>
                  <a:pt x="0" y="231"/>
                </a:lnTo>
                <a:lnTo>
                  <a:pt x="1" y="230"/>
                </a:lnTo>
                <a:lnTo>
                  <a:pt x="2" y="229"/>
                </a:lnTo>
                <a:lnTo>
                  <a:pt x="3" y="229"/>
                </a:lnTo>
                <a:lnTo>
                  <a:pt x="4" y="229"/>
                </a:lnTo>
                <a:lnTo>
                  <a:pt x="6" y="230"/>
                </a:lnTo>
                <a:lnTo>
                  <a:pt x="7" y="231"/>
                </a:lnTo>
                <a:lnTo>
                  <a:pt x="7" y="232"/>
                </a:lnTo>
                <a:close/>
                <a:moveTo>
                  <a:pt x="7" y="245"/>
                </a:moveTo>
                <a:lnTo>
                  <a:pt x="7" y="245"/>
                </a:lnTo>
                <a:lnTo>
                  <a:pt x="7" y="247"/>
                </a:lnTo>
                <a:lnTo>
                  <a:pt x="6" y="248"/>
                </a:lnTo>
                <a:lnTo>
                  <a:pt x="4" y="248"/>
                </a:lnTo>
                <a:lnTo>
                  <a:pt x="3" y="249"/>
                </a:lnTo>
                <a:lnTo>
                  <a:pt x="2" y="248"/>
                </a:lnTo>
                <a:lnTo>
                  <a:pt x="1" y="248"/>
                </a:lnTo>
                <a:lnTo>
                  <a:pt x="0" y="247"/>
                </a:lnTo>
                <a:lnTo>
                  <a:pt x="0" y="245"/>
                </a:lnTo>
                <a:lnTo>
                  <a:pt x="0" y="244"/>
                </a:lnTo>
                <a:lnTo>
                  <a:pt x="1" y="243"/>
                </a:lnTo>
                <a:lnTo>
                  <a:pt x="2" y="243"/>
                </a:lnTo>
                <a:lnTo>
                  <a:pt x="3" y="242"/>
                </a:lnTo>
                <a:lnTo>
                  <a:pt x="4" y="243"/>
                </a:lnTo>
                <a:lnTo>
                  <a:pt x="6" y="243"/>
                </a:lnTo>
                <a:lnTo>
                  <a:pt x="7" y="244"/>
                </a:lnTo>
                <a:lnTo>
                  <a:pt x="7" y="245"/>
                </a:lnTo>
                <a:close/>
                <a:moveTo>
                  <a:pt x="7" y="258"/>
                </a:moveTo>
                <a:lnTo>
                  <a:pt x="7" y="258"/>
                </a:lnTo>
                <a:lnTo>
                  <a:pt x="7" y="259"/>
                </a:lnTo>
                <a:lnTo>
                  <a:pt x="6" y="260"/>
                </a:lnTo>
                <a:lnTo>
                  <a:pt x="4" y="261"/>
                </a:lnTo>
                <a:lnTo>
                  <a:pt x="3" y="261"/>
                </a:lnTo>
                <a:lnTo>
                  <a:pt x="2" y="261"/>
                </a:lnTo>
                <a:lnTo>
                  <a:pt x="1" y="260"/>
                </a:lnTo>
                <a:lnTo>
                  <a:pt x="0" y="259"/>
                </a:lnTo>
                <a:lnTo>
                  <a:pt x="0" y="258"/>
                </a:lnTo>
                <a:lnTo>
                  <a:pt x="0" y="257"/>
                </a:lnTo>
                <a:lnTo>
                  <a:pt x="1" y="256"/>
                </a:lnTo>
                <a:lnTo>
                  <a:pt x="2" y="255"/>
                </a:lnTo>
                <a:lnTo>
                  <a:pt x="3" y="255"/>
                </a:lnTo>
                <a:lnTo>
                  <a:pt x="4" y="255"/>
                </a:lnTo>
                <a:lnTo>
                  <a:pt x="6" y="256"/>
                </a:lnTo>
                <a:lnTo>
                  <a:pt x="7" y="257"/>
                </a:lnTo>
                <a:lnTo>
                  <a:pt x="7" y="258"/>
                </a:lnTo>
                <a:close/>
                <a:moveTo>
                  <a:pt x="7" y="270"/>
                </a:moveTo>
                <a:lnTo>
                  <a:pt x="7" y="270"/>
                </a:lnTo>
                <a:lnTo>
                  <a:pt x="7" y="272"/>
                </a:lnTo>
                <a:lnTo>
                  <a:pt x="6" y="273"/>
                </a:lnTo>
                <a:lnTo>
                  <a:pt x="4" y="273"/>
                </a:lnTo>
                <a:lnTo>
                  <a:pt x="3" y="274"/>
                </a:lnTo>
                <a:lnTo>
                  <a:pt x="2" y="273"/>
                </a:lnTo>
                <a:lnTo>
                  <a:pt x="1" y="273"/>
                </a:lnTo>
                <a:lnTo>
                  <a:pt x="0" y="272"/>
                </a:lnTo>
                <a:lnTo>
                  <a:pt x="0" y="270"/>
                </a:lnTo>
                <a:lnTo>
                  <a:pt x="0" y="269"/>
                </a:lnTo>
                <a:lnTo>
                  <a:pt x="1" y="268"/>
                </a:lnTo>
                <a:lnTo>
                  <a:pt x="2" y="268"/>
                </a:lnTo>
                <a:lnTo>
                  <a:pt x="3" y="267"/>
                </a:lnTo>
                <a:lnTo>
                  <a:pt x="4" y="268"/>
                </a:lnTo>
                <a:lnTo>
                  <a:pt x="6" y="268"/>
                </a:lnTo>
                <a:lnTo>
                  <a:pt x="7" y="269"/>
                </a:lnTo>
                <a:lnTo>
                  <a:pt x="7" y="270"/>
                </a:lnTo>
                <a:close/>
                <a:moveTo>
                  <a:pt x="7" y="284"/>
                </a:moveTo>
                <a:lnTo>
                  <a:pt x="7" y="284"/>
                </a:lnTo>
                <a:lnTo>
                  <a:pt x="7" y="285"/>
                </a:lnTo>
                <a:lnTo>
                  <a:pt x="6" y="286"/>
                </a:lnTo>
                <a:lnTo>
                  <a:pt x="4" y="287"/>
                </a:lnTo>
                <a:lnTo>
                  <a:pt x="3" y="287"/>
                </a:lnTo>
                <a:lnTo>
                  <a:pt x="2" y="287"/>
                </a:lnTo>
                <a:lnTo>
                  <a:pt x="1" y="286"/>
                </a:lnTo>
                <a:lnTo>
                  <a:pt x="0" y="285"/>
                </a:lnTo>
                <a:lnTo>
                  <a:pt x="0" y="284"/>
                </a:lnTo>
                <a:lnTo>
                  <a:pt x="0" y="283"/>
                </a:lnTo>
                <a:lnTo>
                  <a:pt x="1" y="282"/>
                </a:lnTo>
                <a:lnTo>
                  <a:pt x="2" y="281"/>
                </a:lnTo>
                <a:lnTo>
                  <a:pt x="3" y="281"/>
                </a:lnTo>
                <a:lnTo>
                  <a:pt x="4" y="281"/>
                </a:lnTo>
                <a:lnTo>
                  <a:pt x="6" y="282"/>
                </a:lnTo>
                <a:lnTo>
                  <a:pt x="7" y="283"/>
                </a:lnTo>
                <a:lnTo>
                  <a:pt x="7" y="284"/>
                </a:lnTo>
                <a:close/>
                <a:moveTo>
                  <a:pt x="7" y="296"/>
                </a:moveTo>
                <a:lnTo>
                  <a:pt x="7" y="296"/>
                </a:lnTo>
                <a:lnTo>
                  <a:pt x="7" y="298"/>
                </a:lnTo>
                <a:lnTo>
                  <a:pt x="6" y="299"/>
                </a:lnTo>
                <a:lnTo>
                  <a:pt x="4" y="299"/>
                </a:lnTo>
                <a:lnTo>
                  <a:pt x="3" y="300"/>
                </a:lnTo>
                <a:lnTo>
                  <a:pt x="2" y="299"/>
                </a:lnTo>
                <a:lnTo>
                  <a:pt x="1" y="299"/>
                </a:lnTo>
                <a:lnTo>
                  <a:pt x="0" y="298"/>
                </a:lnTo>
                <a:lnTo>
                  <a:pt x="0" y="296"/>
                </a:lnTo>
                <a:lnTo>
                  <a:pt x="0" y="295"/>
                </a:lnTo>
                <a:lnTo>
                  <a:pt x="1" y="294"/>
                </a:lnTo>
                <a:lnTo>
                  <a:pt x="2" y="294"/>
                </a:lnTo>
                <a:lnTo>
                  <a:pt x="3" y="293"/>
                </a:lnTo>
                <a:lnTo>
                  <a:pt x="4" y="294"/>
                </a:lnTo>
                <a:lnTo>
                  <a:pt x="6" y="294"/>
                </a:lnTo>
                <a:lnTo>
                  <a:pt x="7" y="295"/>
                </a:lnTo>
                <a:lnTo>
                  <a:pt x="7" y="296"/>
                </a:lnTo>
                <a:close/>
                <a:moveTo>
                  <a:pt x="7" y="309"/>
                </a:moveTo>
                <a:lnTo>
                  <a:pt x="7" y="309"/>
                </a:lnTo>
                <a:lnTo>
                  <a:pt x="7" y="310"/>
                </a:lnTo>
                <a:lnTo>
                  <a:pt x="6" y="311"/>
                </a:lnTo>
                <a:lnTo>
                  <a:pt x="4" y="312"/>
                </a:lnTo>
                <a:lnTo>
                  <a:pt x="3" y="312"/>
                </a:lnTo>
                <a:lnTo>
                  <a:pt x="2" y="312"/>
                </a:lnTo>
                <a:lnTo>
                  <a:pt x="1" y="311"/>
                </a:lnTo>
                <a:lnTo>
                  <a:pt x="0" y="310"/>
                </a:lnTo>
                <a:lnTo>
                  <a:pt x="0" y="309"/>
                </a:lnTo>
                <a:lnTo>
                  <a:pt x="0" y="308"/>
                </a:lnTo>
                <a:lnTo>
                  <a:pt x="1" y="307"/>
                </a:lnTo>
                <a:lnTo>
                  <a:pt x="2" y="306"/>
                </a:lnTo>
                <a:lnTo>
                  <a:pt x="3" y="306"/>
                </a:lnTo>
                <a:lnTo>
                  <a:pt x="4" y="306"/>
                </a:lnTo>
                <a:lnTo>
                  <a:pt x="6" y="307"/>
                </a:lnTo>
                <a:lnTo>
                  <a:pt x="7" y="308"/>
                </a:lnTo>
                <a:lnTo>
                  <a:pt x="7" y="309"/>
                </a:lnTo>
                <a:close/>
                <a:moveTo>
                  <a:pt x="7" y="322"/>
                </a:moveTo>
                <a:lnTo>
                  <a:pt x="7" y="322"/>
                </a:lnTo>
                <a:lnTo>
                  <a:pt x="7" y="324"/>
                </a:lnTo>
                <a:lnTo>
                  <a:pt x="6" y="325"/>
                </a:lnTo>
                <a:lnTo>
                  <a:pt x="4" y="325"/>
                </a:lnTo>
                <a:lnTo>
                  <a:pt x="3" y="326"/>
                </a:lnTo>
                <a:lnTo>
                  <a:pt x="2" y="325"/>
                </a:lnTo>
                <a:lnTo>
                  <a:pt x="1" y="325"/>
                </a:lnTo>
                <a:lnTo>
                  <a:pt x="0" y="324"/>
                </a:lnTo>
                <a:lnTo>
                  <a:pt x="0" y="322"/>
                </a:lnTo>
                <a:lnTo>
                  <a:pt x="0" y="321"/>
                </a:lnTo>
                <a:lnTo>
                  <a:pt x="1" y="320"/>
                </a:lnTo>
                <a:lnTo>
                  <a:pt x="2" y="320"/>
                </a:lnTo>
                <a:lnTo>
                  <a:pt x="3" y="319"/>
                </a:lnTo>
                <a:lnTo>
                  <a:pt x="4" y="320"/>
                </a:lnTo>
                <a:lnTo>
                  <a:pt x="6" y="320"/>
                </a:lnTo>
                <a:lnTo>
                  <a:pt x="7" y="321"/>
                </a:lnTo>
                <a:lnTo>
                  <a:pt x="7" y="322"/>
                </a:lnTo>
                <a:close/>
                <a:moveTo>
                  <a:pt x="7" y="335"/>
                </a:moveTo>
                <a:lnTo>
                  <a:pt x="7" y="335"/>
                </a:lnTo>
                <a:lnTo>
                  <a:pt x="7" y="336"/>
                </a:lnTo>
                <a:lnTo>
                  <a:pt x="6" y="337"/>
                </a:lnTo>
                <a:lnTo>
                  <a:pt x="4" y="338"/>
                </a:lnTo>
                <a:lnTo>
                  <a:pt x="3" y="338"/>
                </a:lnTo>
                <a:lnTo>
                  <a:pt x="2" y="338"/>
                </a:lnTo>
                <a:lnTo>
                  <a:pt x="1" y="337"/>
                </a:lnTo>
                <a:lnTo>
                  <a:pt x="0" y="336"/>
                </a:lnTo>
                <a:lnTo>
                  <a:pt x="0" y="335"/>
                </a:lnTo>
                <a:lnTo>
                  <a:pt x="0" y="334"/>
                </a:lnTo>
                <a:lnTo>
                  <a:pt x="1" y="333"/>
                </a:lnTo>
                <a:lnTo>
                  <a:pt x="2" y="332"/>
                </a:lnTo>
                <a:lnTo>
                  <a:pt x="3" y="332"/>
                </a:lnTo>
                <a:lnTo>
                  <a:pt x="4" y="332"/>
                </a:lnTo>
                <a:lnTo>
                  <a:pt x="6" y="333"/>
                </a:lnTo>
                <a:lnTo>
                  <a:pt x="7" y="334"/>
                </a:lnTo>
                <a:lnTo>
                  <a:pt x="7" y="335"/>
                </a:lnTo>
                <a:close/>
                <a:moveTo>
                  <a:pt x="7" y="347"/>
                </a:moveTo>
                <a:lnTo>
                  <a:pt x="7" y="347"/>
                </a:lnTo>
                <a:lnTo>
                  <a:pt x="7" y="349"/>
                </a:lnTo>
                <a:lnTo>
                  <a:pt x="6" y="350"/>
                </a:lnTo>
                <a:lnTo>
                  <a:pt x="4" y="350"/>
                </a:lnTo>
                <a:lnTo>
                  <a:pt x="3" y="351"/>
                </a:lnTo>
                <a:lnTo>
                  <a:pt x="2" y="350"/>
                </a:lnTo>
                <a:lnTo>
                  <a:pt x="1" y="350"/>
                </a:lnTo>
                <a:lnTo>
                  <a:pt x="0" y="349"/>
                </a:lnTo>
                <a:lnTo>
                  <a:pt x="0" y="347"/>
                </a:lnTo>
                <a:lnTo>
                  <a:pt x="0" y="346"/>
                </a:lnTo>
                <a:lnTo>
                  <a:pt x="1" y="345"/>
                </a:lnTo>
                <a:lnTo>
                  <a:pt x="2" y="345"/>
                </a:lnTo>
                <a:lnTo>
                  <a:pt x="3" y="344"/>
                </a:lnTo>
                <a:lnTo>
                  <a:pt x="4" y="345"/>
                </a:lnTo>
                <a:lnTo>
                  <a:pt x="6" y="345"/>
                </a:lnTo>
                <a:lnTo>
                  <a:pt x="7" y="346"/>
                </a:lnTo>
                <a:lnTo>
                  <a:pt x="7" y="347"/>
                </a:lnTo>
                <a:close/>
                <a:moveTo>
                  <a:pt x="7" y="361"/>
                </a:moveTo>
                <a:lnTo>
                  <a:pt x="7" y="361"/>
                </a:lnTo>
                <a:lnTo>
                  <a:pt x="7" y="362"/>
                </a:lnTo>
                <a:lnTo>
                  <a:pt x="6" y="363"/>
                </a:lnTo>
                <a:lnTo>
                  <a:pt x="4" y="364"/>
                </a:lnTo>
                <a:lnTo>
                  <a:pt x="3" y="364"/>
                </a:lnTo>
                <a:lnTo>
                  <a:pt x="2" y="364"/>
                </a:lnTo>
                <a:lnTo>
                  <a:pt x="1" y="363"/>
                </a:lnTo>
                <a:lnTo>
                  <a:pt x="0" y="362"/>
                </a:lnTo>
                <a:lnTo>
                  <a:pt x="0" y="361"/>
                </a:lnTo>
                <a:lnTo>
                  <a:pt x="0" y="360"/>
                </a:lnTo>
                <a:lnTo>
                  <a:pt x="1" y="359"/>
                </a:lnTo>
                <a:lnTo>
                  <a:pt x="2" y="357"/>
                </a:lnTo>
                <a:lnTo>
                  <a:pt x="3" y="357"/>
                </a:lnTo>
                <a:lnTo>
                  <a:pt x="4" y="357"/>
                </a:lnTo>
                <a:lnTo>
                  <a:pt x="6" y="359"/>
                </a:lnTo>
                <a:lnTo>
                  <a:pt x="7" y="360"/>
                </a:lnTo>
                <a:lnTo>
                  <a:pt x="7" y="361"/>
                </a:lnTo>
                <a:close/>
                <a:moveTo>
                  <a:pt x="7" y="373"/>
                </a:moveTo>
                <a:lnTo>
                  <a:pt x="7" y="373"/>
                </a:lnTo>
                <a:lnTo>
                  <a:pt x="7" y="375"/>
                </a:lnTo>
                <a:lnTo>
                  <a:pt x="6" y="376"/>
                </a:lnTo>
                <a:lnTo>
                  <a:pt x="4" y="376"/>
                </a:lnTo>
                <a:lnTo>
                  <a:pt x="3" y="377"/>
                </a:lnTo>
                <a:lnTo>
                  <a:pt x="2" y="376"/>
                </a:lnTo>
                <a:lnTo>
                  <a:pt x="1" y="376"/>
                </a:lnTo>
                <a:lnTo>
                  <a:pt x="0" y="375"/>
                </a:lnTo>
                <a:lnTo>
                  <a:pt x="0" y="373"/>
                </a:lnTo>
                <a:lnTo>
                  <a:pt x="0" y="372"/>
                </a:lnTo>
                <a:lnTo>
                  <a:pt x="1" y="371"/>
                </a:lnTo>
                <a:lnTo>
                  <a:pt x="2" y="371"/>
                </a:lnTo>
                <a:lnTo>
                  <a:pt x="3" y="370"/>
                </a:lnTo>
                <a:lnTo>
                  <a:pt x="4" y="371"/>
                </a:lnTo>
                <a:lnTo>
                  <a:pt x="6" y="371"/>
                </a:lnTo>
                <a:lnTo>
                  <a:pt x="7" y="372"/>
                </a:lnTo>
                <a:lnTo>
                  <a:pt x="7" y="373"/>
                </a:lnTo>
                <a:close/>
                <a:moveTo>
                  <a:pt x="7" y="386"/>
                </a:moveTo>
                <a:lnTo>
                  <a:pt x="7" y="386"/>
                </a:lnTo>
                <a:lnTo>
                  <a:pt x="7" y="387"/>
                </a:lnTo>
                <a:lnTo>
                  <a:pt x="6" y="388"/>
                </a:lnTo>
                <a:lnTo>
                  <a:pt x="4" y="389"/>
                </a:lnTo>
                <a:lnTo>
                  <a:pt x="3" y="389"/>
                </a:lnTo>
                <a:lnTo>
                  <a:pt x="2" y="389"/>
                </a:lnTo>
                <a:lnTo>
                  <a:pt x="1" y="388"/>
                </a:lnTo>
                <a:lnTo>
                  <a:pt x="0" y="387"/>
                </a:lnTo>
                <a:lnTo>
                  <a:pt x="0" y="386"/>
                </a:lnTo>
                <a:lnTo>
                  <a:pt x="0" y="385"/>
                </a:lnTo>
                <a:lnTo>
                  <a:pt x="1" y="384"/>
                </a:lnTo>
                <a:lnTo>
                  <a:pt x="2" y="383"/>
                </a:lnTo>
                <a:lnTo>
                  <a:pt x="3" y="383"/>
                </a:lnTo>
                <a:lnTo>
                  <a:pt x="4" y="383"/>
                </a:lnTo>
                <a:lnTo>
                  <a:pt x="6" y="384"/>
                </a:lnTo>
                <a:lnTo>
                  <a:pt x="7" y="385"/>
                </a:lnTo>
                <a:lnTo>
                  <a:pt x="7" y="386"/>
                </a:lnTo>
                <a:close/>
                <a:moveTo>
                  <a:pt x="7" y="398"/>
                </a:moveTo>
                <a:lnTo>
                  <a:pt x="7" y="399"/>
                </a:lnTo>
                <a:lnTo>
                  <a:pt x="7" y="401"/>
                </a:lnTo>
                <a:lnTo>
                  <a:pt x="6" y="402"/>
                </a:lnTo>
                <a:lnTo>
                  <a:pt x="4" y="402"/>
                </a:lnTo>
                <a:lnTo>
                  <a:pt x="3" y="403"/>
                </a:lnTo>
                <a:lnTo>
                  <a:pt x="2" y="402"/>
                </a:lnTo>
                <a:lnTo>
                  <a:pt x="1" y="402"/>
                </a:lnTo>
                <a:lnTo>
                  <a:pt x="0" y="401"/>
                </a:lnTo>
                <a:lnTo>
                  <a:pt x="0" y="399"/>
                </a:lnTo>
                <a:lnTo>
                  <a:pt x="0" y="398"/>
                </a:lnTo>
                <a:lnTo>
                  <a:pt x="0" y="397"/>
                </a:lnTo>
                <a:lnTo>
                  <a:pt x="1" y="396"/>
                </a:lnTo>
                <a:lnTo>
                  <a:pt x="2" y="396"/>
                </a:lnTo>
                <a:lnTo>
                  <a:pt x="3" y="395"/>
                </a:lnTo>
                <a:lnTo>
                  <a:pt x="4" y="396"/>
                </a:lnTo>
                <a:lnTo>
                  <a:pt x="6" y="396"/>
                </a:lnTo>
                <a:lnTo>
                  <a:pt x="7" y="397"/>
                </a:lnTo>
                <a:lnTo>
                  <a:pt x="7" y="398"/>
                </a:lnTo>
                <a:close/>
                <a:moveTo>
                  <a:pt x="7" y="412"/>
                </a:moveTo>
                <a:lnTo>
                  <a:pt x="7" y="412"/>
                </a:lnTo>
                <a:lnTo>
                  <a:pt x="7" y="413"/>
                </a:lnTo>
                <a:lnTo>
                  <a:pt x="6" y="414"/>
                </a:lnTo>
                <a:lnTo>
                  <a:pt x="4" y="415"/>
                </a:lnTo>
                <a:lnTo>
                  <a:pt x="3" y="415"/>
                </a:lnTo>
                <a:lnTo>
                  <a:pt x="2" y="415"/>
                </a:lnTo>
                <a:lnTo>
                  <a:pt x="1" y="414"/>
                </a:lnTo>
                <a:lnTo>
                  <a:pt x="0" y="413"/>
                </a:lnTo>
                <a:lnTo>
                  <a:pt x="0" y="412"/>
                </a:lnTo>
                <a:lnTo>
                  <a:pt x="0" y="411"/>
                </a:lnTo>
                <a:lnTo>
                  <a:pt x="1" y="410"/>
                </a:lnTo>
                <a:lnTo>
                  <a:pt x="2" y="409"/>
                </a:lnTo>
                <a:lnTo>
                  <a:pt x="3" y="409"/>
                </a:lnTo>
                <a:lnTo>
                  <a:pt x="4" y="409"/>
                </a:lnTo>
                <a:lnTo>
                  <a:pt x="6" y="410"/>
                </a:lnTo>
                <a:lnTo>
                  <a:pt x="7" y="411"/>
                </a:lnTo>
                <a:lnTo>
                  <a:pt x="7" y="412"/>
                </a:lnTo>
                <a:close/>
                <a:moveTo>
                  <a:pt x="7" y="425"/>
                </a:moveTo>
                <a:lnTo>
                  <a:pt x="7" y="425"/>
                </a:lnTo>
                <a:lnTo>
                  <a:pt x="7" y="426"/>
                </a:lnTo>
                <a:lnTo>
                  <a:pt x="6" y="427"/>
                </a:lnTo>
                <a:lnTo>
                  <a:pt x="4" y="427"/>
                </a:lnTo>
                <a:lnTo>
                  <a:pt x="3" y="428"/>
                </a:lnTo>
                <a:lnTo>
                  <a:pt x="2" y="427"/>
                </a:lnTo>
                <a:lnTo>
                  <a:pt x="1" y="427"/>
                </a:lnTo>
                <a:lnTo>
                  <a:pt x="0" y="426"/>
                </a:lnTo>
                <a:lnTo>
                  <a:pt x="0" y="425"/>
                </a:lnTo>
                <a:lnTo>
                  <a:pt x="0" y="423"/>
                </a:lnTo>
                <a:lnTo>
                  <a:pt x="1" y="422"/>
                </a:lnTo>
                <a:lnTo>
                  <a:pt x="2" y="422"/>
                </a:lnTo>
                <a:lnTo>
                  <a:pt x="3" y="421"/>
                </a:lnTo>
                <a:lnTo>
                  <a:pt x="4" y="422"/>
                </a:lnTo>
                <a:lnTo>
                  <a:pt x="6" y="422"/>
                </a:lnTo>
                <a:lnTo>
                  <a:pt x="7" y="423"/>
                </a:lnTo>
                <a:lnTo>
                  <a:pt x="7" y="425"/>
                </a:lnTo>
                <a:close/>
                <a:moveTo>
                  <a:pt x="8" y="430"/>
                </a:moveTo>
                <a:lnTo>
                  <a:pt x="8" y="430"/>
                </a:lnTo>
                <a:lnTo>
                  <a:pt x="9" y="430"/>
                </a:lnTo>
                <a:lnTo>
                  <a:pt x="11" y="431"/>
                </a:lnTo>
                <a:lnTo>
                  <a:pt x="12" y="432"/>
                </a:lnTo>
                <a:lnTo>
                  <a:pt x="12" y="433"/>
                </a:lnTo>
                <a:lnTo>
                  <a:pt x="12" y="434"/>
                </a:lnTo>
                <a:lnTo>
                  <a:pt x="11" y="435"/>
                </a:lnTo>
                <a:lnTo>
                  <a:pt x="9" y="436"/>
                </a:lnTo>
                <a:lnTo>
                  <a:pt x="8" y="436"/>
                </a:lnTo>
                <a:lnTo>
                  <a:pt x="6" y="436"/>
                </a:lnTo>
                <a:lnTo>
                  <a:pt x="4" y="435"/>
                </a:lnTo>
                <a:lnTo>
                  <a:pt x="4" y="434"/>
                </a:lnTo>
                <a:lnTo>
                  <a:pt x="4" y="433"/>
                </a:lnTo>
                <a:lnTo>
                  <a:pt x="4" y="432"/>
                </a:lnTo>
                <a:lnTo>
                  <a:pt x="4" y="431"/>
                </a:lnTo>
                <a:lnTo>
                  <a:pt x="6" y="430"/>
                </a:lnTo>
                <a:lnTo>
                  <a:pt x="8" y="430"/>
                </a:lnTo>
                <a:close/>
                <a:moveTo>
                  <a:pt x="23" y="430"/>
                </a:moveTo>
                <a:lnTo>
                  <a:pt x="23" y="430"/>
                </a:lnTo>
                <a:lnTo>
                  <a:pt x="24" y="430"/>
                </a:lnTo>
                <a:lnTo>
                  <a:pt x="25" y="431"/>
                </a:lnTo>
                <a:lnTo>
                  <a:pt x="27" y="432"/>
                </a:lnTo>
                <a:lnTo>
                  <a:pt x="27" y="433"/>
                </a:lnTo>
                <a:lnTo>
                  <a:pt x="27" y="434"/>
                </a:lnTo>
                <a:lnTo>
                  <a:pt x="25" y="435"/>
                </a:lnTo>
                <a:lnTo>
                  <a:pt x="24" y="436"/>
                </a:lnTo>
                <a:lnTo>
                  <a:pt x="23" y="436"/>
                </a:lnTo>
                <a:lnTo>
                  <a:pt x="22" y="436"/>
                </a:lnTo>
                <a:lnTo>
                  <a:pt x="20" y="435"/>
                </a:lnTo>
                <a:lnTo>
                  <a:pt x="19" y="434"/>
                </a:lnTo>
                <a:lnTo>
                  <a:pt x="19" y="433"/>
                </a:lnTo>
                <a:lnTo>
                  <a:pt x="19" y="432"/>
                </a:lnTo>
                <a:lnTo>
                  <a:pt x="20" y="431"/>
                </a:lnTo>
                <a:lnTo>
                  <a:pt x="22" y="430"/>
                </a:lnTo>
                <a:lnTo>
                  <a:pt x="23" y="430"/>
                </a:lnTo>
                <a:close/>
                <a:moveTo>
                  <a:pt x="39" y="430"/>
                </a:moveTo>
                <a:lnTo>
                  <a:pt x="39" y="430"/>
                </a:lnTo>
                <a:lnTo>
                  <a:pt x="40" y="430"/>
                </a:lnTo>
                <a:lnTo>
                  <a:pt x="41" y="431"/>
                </a:lnTo>
                <a:lnTo>
                  <a:pt x="42" y="432"/>
                </a:lnTo>
                <a:lnTo>
                  <a:pt x="42" y="433"/>
                </a:lnTo>
                <a:lnTo>
                  <a:pt x="42" y="434"/>
                </a:lnTo>
                <a:lnTo>
                  <a:pt x="41" y="435"/>
                </a:lnTo>
                <a:lnTo>
                  <a:pt x="40" y="436"/>
                </a:lnTo>
                <a:lnTo>
                  <a:pt x="39" y="436"/>
                </a:lnTo>
                <a:lnTo>
                  <a:pt x="36" y="436"/>
                </a:lnTo>
                <a:lnTo>
                  <a:pt x="35" y="435"/>
                </a:lnTo>
                <a:lnTo>
                  <a:pt x="35" y="434"/>
                </a:lnTo>
                <a:lnTo>
                  <a:pt x="35" y="433"/>
                </a:lnTo>
                <a:lnTo>
                  <a:pt x="35" y="432"/>
                </a:lnTo>
                <a:lnTo>
                  <a:pt x="35" y="431"/>
                </a:lnTo>
                <a:lnTo>
                  <a:pt x="36" y="430"/>
                </a:lnTo>
                <a:lnTo>
                  <a:pt x="39" y="430"/>
                </a:lnTo>
                <a:close/>
                <a:moveTo>
                  <a:pt x="54" y="430"/>
                </a:moveTo>
                <a:lnTo>
                  <a:pt x="54" y="430"/>
                </a:lnTo>
                <a:lnTo>
                  <a:pt x="55" y="430"/>
                </a:lnTo>
                <a:lnTo>
                  <a:pt x="56" y="431"/>
                </a:lnTo>
                <a:lnTo>
                  <a:pt x="57" y="432"/>
                </a:lnTo>
                <a:lnTo>
                  <a:pt x="57" y="433"/>
                </a:lnTo>
                <a:lnTo>
                  <a:pt x="57" y="434"/>
                </a:lnTo>
                <a:lnTo>
                  <a:pt x="56" y="435"/>
                </a:lnTo>
                <a:lnTo>
                  <a:pt x="55" y="436"/>
                </a:lnTo>
                <a:lnTo>
                  <a:pt x="54" y="436"/>
                </a:lnTo>
                <a:lnTo>
                  <a:pt x="52" y="436"/>
                </a:lnTo>
                <a:lnTo>
                  <a:pt x="51" y="435"/>
                </a:lnTo>
                <a:lnTo>
                  <a:pt x="50" y="434"/>
                </a:lnTo>
                <a:lnTo>
                  <a:pt x="50" y="433"/>
                </a:lnTo>
                <a:lnTo>
                  <a:pt x="50" y="432"/>
                </a:lnTo>
                <a:lnTo>
                  <a:pt x="51" y="431"/>
                </a:lnTo>
                <a:lnTo>
                  <a:pt x="52" y="430"/>
                </a:lnTo>
                <a:lnTo>
                  <a:pt x="54" y="430"/>
                </a:lnTo>
                <a:close/>
                <a:moveTo>
                  <a:pt x="69" y="430"/>
                </a:moveTo>
                <a:lnTo>
                  <a:pt x="69" y="430"/>
                </a:lnTo>
                <a:lnTo>
                  <a:pt x="71" y="430"/>
                </a:lnTo>
                <a:lnTo>
                  <a:pt x="72" y="431"/>
                </a:lnTo>
                <a:lnTo>
                  <a:pt x="73" y="432"/>
                </a:lnTo>
                <a:lnTo>
                  <a:pt x="73" y="433"/>
                </a:lnTo>
                <a:lnTo>
                  <a:pt x="73" y="434"/>
                </a:lnTo>
                <a:lnTo>
                  <a:pt x="72" y="435"/>
                </a:lnTo>
                <a:lnTo>
                  <a:pt x="71" y="436"/>
                </a:lnTo>
                <a:lnTo>
                  <a:pt x="69" y="436"/>
                </a:lnTo>
                <a:lnTo>
                  <a:pt x="67" y="436"/>
                </a:lnTo>
                <a:lnTo>
                  <a:pt x="66" y="435"/>
                </a:lnTo>
                <a:lnTo>
                  <a:pt x="66" y="434"/>
                </a:lnTo>
                <a:lnTo>
                  <a:pt x="66" y="433"/>
                </a:lnTo>
                <a:lnTo>
                  <a:pt x="66" y="432"/>
                </a:lnTo>
                <a:lnTo>
                  <a:pt x="66" y="431"/>
                </a:lnTo>
                <a:lnTo>
                  <a:pt x="67" y="430"/>
                </a:lnTo>
                <a:lnTo>
                  <a:pt x="69" y="430"/>
                </a:lnTo>
                <a:close/>
                <a:moveTo>
                  <a:pt x="84" y="430"/>
                </a:moveTo>
                <a:lnTo>
                  <a:pt x="84" y="430"/>
                </a:lnTo>
                <a:lnTo>
                  <a:pt x="85" y="430"/>
                </a:lnTo>
                <a:lnTo>
                  <a:pt x="87" y="431"/>
                </a:lnTo>
                <a:lnTo>
                  <a:pt x="88" y="432"/>
                </a:lnTo>
                <a:lnTo>
                  <a:pt x="88" y="433"/>
                </a:lnTo>
                <a:lnTo>
                  <a:pt x="88" y="434"/>
                </a:lnTo>
                <a:lnTo>
                  <a:pt x="87" y="435"/>
                </a:lnTo>
                <a:lnTo>
                  <a:pt x="85" y="436"/>
                </a:lnTo>
                <a:lnTo>
                  <a:pt x="84" y="436"/>
                </a:lnTo>
                <a:lnTo>
                  <a:pt x="83" y="436"/>
                </a:lnTo>
                <a:lnTo>
                  <a:pt x="82" y="435"/>
                </a:lnTo>
                <a:lnTo>
                  <a:pt x="80" y="434"/>
                </a:lnTo>
                <a:lnTo>
                  <a:pt x="80" y="433"/>
                </a:lnTo>
                <a:lnTo>
                  <a:pt x="80" y="432"/>
                </a:lnTo>
                <a:lnTo>
                  <a:pt x="82" y="431"/>
                </a:lnTo>
                <a:lnTo>
                  <a:pt x="83" y="430"/>
                </a:lnTo>
                <a:lnTo>
                  <a:pt x="84" y="430"/>
                </a:lnTo>
                <a:close/>
                <a:moveTo>
                  <a:pt x="100" y="430"/>
                </a:moveTo>
                <a:lnTo>
                  <a:pt x="100" y="430"/>
                </a:lnTo>
                <a:lnTo>
                  <a:pt x="101" y="430"/>
                </a:lnTo>
                <a:lnTo>
                  <a:pt x="103" y="431"/>
                </a:lnTo>
                <a:lnTo>
                  <a:pt x="104" y="432"/>
                </a:lnTo>
                <a:lnTo>
                  <a:pt x="104" y="433"/>
                </a:lnTo>
                <a:lnTo>
                  <a:pt x="104" y="434"/>
                </a:lnTo>
                <a:lnTo>
                  <a:pt x="103" y="435"/>
                </a:lnTo>
                <a:lnTo>
                  <a:pt x="101" y="436"/>
                </a:lnTo>
                <a:lnTo>
                  <a:pt x="100" y="436"/>
                </a:lnTo>
                <a:lnTo>
                  <a:pt x="98" y="436"/>
                </a:lnTo>
                <a:lnTo>
                  <a:pt x="96" y="435"/>
                </a:lnTo>
                <a:lnTo>
                  <a:pt x="96" y="434"/>
                </a:lnTo>
                <a:lnTo>
                  <a:pt x="96" y="433"/>
                </a:lnTo>
                <a:lnTo>
                  <a:pt x="96" y="432"/>
                </a:lnTo>
                <a:lnTo>
                  <a:pt x="96" y="431"/>
                </a:lnTo>
                <a:lnTo>
                  <a:pt x="98" y="430"/>
                </a:lnTo>
                <a:lnTo>
                  <a:pt x="100" y="430"/>
                </a:lnTo>
                <a:close/>
                <a:moveTo>
                  <a:pt x="115" y="430"/>
                </a:moveTo>
                <a:lnTo>
                  <a:pt x="115" y="430"/>
                </a:lnTo>
                <a:lnTo>
                  <a:pt x="116" y="430"/>
                </a:lnTo>
                <a:lnTo>
                  <a:pt x="117" y="431"/>
                </a:lnTo>
                <a:lnTo>
                  <a:pt x="118" y="432"/>
                </a:lnTo>
                <a:lnTo>
                  <a:pt x="118" y="433"/>
                </a:lnTo>
                <a:lnTo>
                  <a:pt x="118" y="434"/>
                </a:lnTo>
                <a:lnTo>
                  <a:pt x="117" y="435"/>
                </a:lnTo>
                <a:lnTo>
                  <a:pt x="116" y="436"/>
                </a:lnTo>
                <a:lnTo>
                  <a:pt x="115" y="436"/>
                </a:lnTo>
                <a:lnTo>
                  <a:pt x="114" y="436"/>
                </a:lnTo>
                <a:lnTo>
                  <a:pt x="112" y="435"/>
                </a:lnTo>
                <a:lnTo>
                  <a:pt x="111" y="434"/>
                </a:lnTo>
                <a:lnTo>
                  <a:pt x="111" y="433"/>
                </a:lnTo>
                <a:lnTo>
                  <a:pt x="111" y="432"/>
                </a:lnTo>
                <a:lnTo>
                  <a:pt x="112" y="431"/>
                </a:lnTo>
                <a:lnTo>
                  <a:pt x="114" y="430"/>
                </a:lnTo>
                <a:lnTo>
                  <a:pt x="115" y="430"/>
                </a:lnTo>
                <a:close/>
                <a:moveTo>
                  <a:pt x="131" y="430"/>
                </a:moveTo>
                <a:lnTo>
                  <a:pt x="131" y="430"/>
                </a:lnTo>
                <a:lnTo>
                  <a:pt x="132" y="430"/>
                </a:lnTo>
                <a:lnTo>
                  <a:pt x="133" y="431"/>
                </a:lnTo>
                <a:lnTo>
                  <a:pt x="134" y="432"/>
                </a:lnTo>
                <a:lnTo>
                  <a:pt x="134" y="433"/>
                </a:lnTo>
                <a:lnTo>
                  <a:pt x="134" y="434"/>
                </a:lnTo>
                <a:lnTo>
                  <a:pt x="133" y="435"/>
                </a:lnTo>
                <a:lnTo>
                  <a:pt x="132" y="436"/>
                </a:lnTo>
                <a:lnTo>
                  <a:pt x="131" y="436"/>
                </a:lnTo>
                <a:lnTo>
                  <a:pt x="128" y="436"/>
                </a:lnTo>
                <a:lnTo>
                  <a:pt x="127" y="435"/>
                </a:lnTo>
                <a:lnTo>
                  <a:pt x="127" y="434"/>
                </a:lnTo>
                <a:lnTo>
                  <a:pt x="127" y="433"/>
                </a:lnTo>
                <a:lnTo>
                  <a:pt x="127" y="432"/>
                </a:lnTo>
                <a:lnTo>
                  <a:pt x="127" y="431"/>
                </a:lnTo>
                <a:lnTo>
                  <a:pt x="128" y="430"/>
                </a:lnTo>
                <a:lnTo>
                  <a:pt x="131" y="430"/>
                </a:lnTo>
                <a:close/>
                <a:moveTo>
                  <a:pt x="145" y="430"/>
                </a:moveTo>
                <a:lnTo>
                  <a:pt x="145" y="430"/>
                </a:lnTo>
                <a:lnTo>
                  <a:pt x="147" y="430"/>
                </a:lnTo>
                <a:lnTo>
                  <a:pt x="148" y="431"/>
                </a:lnTo>
                <a:lnTo>
                  <a:pt x="149" y="432"/>
                </a:lnTo>
                <a:lnTo>
                  <a:pt x="149" y="433"/>
                </a:lnTo>
                <a:lnTo>
                  <a:pt x="149" y="434"/>
                </a:lnTo>
                <a:lnTo>
                  <a:pt x="148" y="435"/>
                </a:lnTo>
                <a:lnTo>
                  <a:pt x="147" y="436"/>
                </a:lnTo>
                <a:lnTo>
                  <a:pt x="145" y="436"/>
                </a:lnTo>
                <a:lnTo>
                  <a:pt x="144" y="436"/>
                </a:lnTo>
                <a:lnTo>
                  <a:pt x="143" y="435"/>
                </a:lnTo>
                <a:lnTo>
                  <a:pt x="142" y="434"/>
                </a:lnTo>
                <a:lnTo>
                  <a:pt x="142" y="433"/>
                </a:lnTo>
                <a:lnTo>
                  <a:pt x="142" y="432"/>
                </a:lnTo>
                <a:lnTo>
                  <a:pt x="143" y="431"/>
                </a:lnTo>
                <a:lnTo>
                  <a:pt x="144" y="430"/>
                </a:lnTo>
                <a:lnTo>
                  <a:pt x="145" y="430"/>
                </a:lnTo>
                <a:close/>
                <a:moveTo>
                  <a:pt x="161" y="430"/>
                </a:moveTo>
                <a:lnTo>
                  <a:pt x="161" y="430"/>
                </a:lnTo>
                <a:lnTo>
                  <a:pt x="163" y="430"/>
                </a:lnTo>
                <a:lnTo>
                  <a:pt x="164" y="431"/>
                </a:lnTo>
                <a:lnTo>
                  <a:pt x="165" y="432"/>
                </a:lnTo>
                <a:lnTo>
                  <a:pt x="165" y="433"/>
                </a:lnTo>
                <a:lnTo>
                  <a:pt x="165" y="434"/>
                </a:lnTo>
                <a:lnTo>
                  <a:pt x="164" y="435"/>
                </a:lnTo>
                <a:lnTo>
                  <a:pt x="163" y="436"/>
                </a:lnTo>
                <a:lnTo>
                  <a:pt x="161" y="436"/>
                </a:lnTo>
                <a:lnTo>
                  <a:pt x="159" y="436"/>
                </a:lnTo>
                <a:lnTo>
                  <a:pt x="158" y="435"/>
                </a:lnTo>
                <a:lnTo>
                  <a:pt x="158" y="434"/>
                </a:lnTo>
                <a:lnTo>
                  <a:pt x="158" y="433"/>
                </a:lnTo>
                <a:lnTo>
                  <a:pt x="158" y="432"/>
                </a:lnTo>
                <a:lnTo>
                  <a:pt x="158" y="431"/>
                </a:lnTo>
                <a:lnTo>
                  <a:pt x="159" y="430"/>
                </a:lnTo>
                <a:lnTo>
                  <a:pt x="161" y="430"/>
                </a:lnTo>
                <a:close/>
                <a:moveTo>
                  <a:pt x="176" y="430"/>
                </a:moveTo>
                <a:lnTo>
                  <a:pt x="176" y="430"/>
                </a:lnTo>
                <a:lnTo>
                  <a:pt x="177" y="430"/>
                </a:lnTo>
                <a:lnTo>
                  <a:pt x="179" y="431"/>
                </a:lnTo>
                <a:lnTo>
                  <a:pt x="180" y="432"/>
                </a:lnTo>
                <a:lnTo>
                  <a:pt x="180" y="433"/>
                </a:lnTo>
                <a:lnTo>
                  <a:pt x="180" y="434"/>
                </a:lnTo>
                <a:lnTo>
                  <a:pt x="179" y="435"/>
                </a:lnTo>
                <a:lnTo>
                  <a:pt x="177" y="436"/>
                </a:lnTo>
                <a:lnTo>
                  <a:pt x="176" y="436"/>
                </a:lnTo>
                <a:lnTo>
                  <a:pt x="175" y="436"/>
                </a:lnTo>
                <a:lnTo>
                  <a:pt x="174" y="435"/>
                </a:lnTo>
                <a:lnTo>
                  <a:pt x="172" y="434"/>
                </a:lnTo>
                <a:lnTo>
                  <a:pt x="172" y="433"/>
                </a:lnTo>
                <a:lnTo>
                  <a:pt x="172" y="432"/>
                </a:lnTo>
                <a:lnTo>
                  <a:pt x="174" y="431"/>
                </a:lnTo>
                <a:lnTo>
                  <a:pt x="175" y="430"/>
                </a:lnTo>
                <a:lnTo>
                  <a:pt x="176" y="430"/>
                </a:lnTo>
                <a:close/>
                <a:moveTo>
                  <a:pt x="192" y="430"/>
                </a:moveTo>
                <a:lnTo>
                  <a:pt x="192" y="430"/>
                </a:lnTo>
                <a:lnTo>
                  <a:pt x="193" y="430"/>
                </a:lnTo>
                <a:lnTo>
                  <a:pt x="195" y="431"/>
                </a:lnTo>
                <a:lnTo>
                  <a:pt x="196" y="432"/>
                </a:lnTo>
                <a:lnTo>
                  <a:pt x="196" y="433"/>
                </a:lnTo>
                <a:lnTo>
                  <a:pt x="196" y="434"/>
                </a:lnTo>
                <a:lnTo>
                  <a:pt x="195" y="435"/>
                </a:lnTo>
                <a:lnTo>
                  <a:pt x="193" y="436"/>
                </a:lnTo>
                <a:lnTo>
                  <a:pt x="192" y="436"/>
                </a:lnTo>
                <a:lnTo>
                  <a:pt x="191" y="436"/>
                </a:lnTo>
                <a:lnTo>
                  <a:pt x="190" y="435"/>
                </a:lnTo>
                <a:lnTo>
                  <a:pt x="188" y="434"/>
                </a:lnTo>
                <a:lnTo>
                  <a:pt x="188" y="433"/>
                </a:lnTo>
                <a:lnTo>
                  <a:pt x="188" y="432"/>
                </a:lnTo>
                <a:lnTo>
                  <a:pt x="190" y="431"/>
                </a:lnTo>
                <a:lnTo>
                  <a:pt x="191" y="430"/>
                </a:lnTo>
                <a:lnTo>
                  <a:pt x="192" y="430"/>
                </a:lnTo>
                <a:close/>
                <a:moveTo>
                  <a:pt x="207" y="430"/>
                </a:moveTo>
                <a:lnTo>
                  <a:pt x="207" y="430"/>
                </a:lnTo>
                <a:lnTo>
                  <a:pt x="208" y="430"/>
                </a:lnTo>
                <a:lnTo>
                  <a:pt x="209" y="431"/>
                </a:lnTo>
                <a:lnTo>
                  <a:pt x="210" y="432"/>
                </a:lnTo>
                <a:lnTo>
                  <a:pt x="210" y="433"/>
                </a:lnTo>
                <a:lnTo>
                  <a:pt x="210" y="434"/>
                </a:lnTo>
                <a:lnTo>
                  <a:pt x="209" y="435"/>
                </a:lnTo>
                <a:lnTo>
                  <a:pt x="208" y="436"/>
                </a:lnTo>
                <a:lnTo>
                  <a:pt x="207" y="436"/>
                </a:lnTo>
                <a:lnTo>
                  <a:pt x="206" y="436"/>
                </a:lnTo>
                <a:lnTo>
                  <a:pt x="204" y="435"/>
                </a:lnTo>
                <a:lnTo>
                  <a:pt x="203" y="434"/>
                </a:lnTo>
                <a:lnTo>
                  <a:pt x="203" y="433"/>
                </a:lnTo>
                <a:lnTo>
                  <a:pt x="203" y="432"/>
                </a:lnTo>
                <a:lnTo>
                  <a:pt x="204" y="431"/>
                </a:lnTo>
                <a:lnTo>
                  <a:pt x="206" y="430"/>
                </a:lnTo>
                <a:lnTo>
                  <a:pt x="207" y="430"/>
                </a:lnTo>
                <a:close/>
                <a:moveTo>
                  <a:pt x="223" y="430"/>
                </a:moveTo>
                <a:lnTo>
                  <a:pt x="223" y="430"/>
                </a:lnTo>
                <a:lnTo>
                  <a:pt x="224" y="430"/>
                </a:lnTo>
                <a:lnTo>
                  <a:pt x="225" y="431"/>
                </a:lnTo>
                <a:lnTo>
                  <a:pt x="226" y="432"/>
                </a:lnTo>
                <a:lnTo>
                  <a:pt x="226" y="433"/>
                </a:lnTo>
                <a:lnTo>
                  <a:pt x="226" y="434"/>
                </a:lnTo>
                <a:lnTo>
                  <a:pt x="225" y="435"/>
                </a:lnTo>
                <a:lnTo>
                  <a:pt x="224" y="436"/>
                </a:lnTo>
                <a:lnTo>
                  <a:pt x="223" y="436"/>
                </a:lnTo>
                <a:lnTo>
                  <a:pt x="222" y="436"/>
                </a:lnTo>
                <a:lnTo>
                  <a:pt x="220" y="435"/>
                </a:lnTo>
                <a:lnTo>
                  <a:pt x="219" y="434"/>
                </a:lnTo>
                <a:lnTo>
                  <a:pt x="219" y="433"/>
                </a:lnTo>
                <a:lnTo>
                  <a:pt x="219" y="432"/>
                </a:lnTo>
                <a:lnTo>
                  <a:pt x="220" y="431"/>
                </a:lnTo>
                <a:lnTo>
                  <a:pt x="222" y="430"/>
                </a:lnTo>
                <a:lnTo>
                  <a:pt x="223" y="430"/>
                </a:lnTo>
                <a:close/>
                <a:moveTo>
                  <a:pt x="237" y="430"/>
                </a:moveTo>
                <a:lnTo>
                  <a:pt x="237" y="430"/>
                </a:lnTo>
                <a:lnTo>
                  <a:pt x="239" y="430"/>
                </a:lnTo>
                <a:lnTo>
                  <a:pt x="240" y="431"/>
                </a:lnTo>
                <a:lnTo>
                  <a:pt x="241" y="432"/>
                </a:lnTo>
                <a:lnTo>
                  <a:pt x="241" y="433"/>
                </a:lnTo>
                <a:lnTo>
                  <a:pt x="241" y="434"/>
                </a:lnTo>
                <a:lnTo>
                  <a:pt x="240" y="435"/>
                </a:lnTo>
                <a:lnTo>
                  <a:pt x="239" y="436"/>
                </a:lnTo>
                <a:lnTo>
                  <a:pt x="237" y="436"/>
                </a:lnTo>
                <a:lnTo>
                  <a:pt x="236" y="436"/>
                </a:lnTo>
                <a:lnTo>
                  <a:pt x="235" y="435"/>
                </a:lnTo>
                <a:lnTo>
                  <a:pt x="234" y="434"/>
                </a:lnTo>
                <a:lnTo>
                  <a:pt x="234" y="433"/>
                </a:lnTo>
                <a:lnTo>
                  <a:pt x="234" y="432"/>
                </a:lnTo>
                <a:lnTo>
                  <a:pt x="235" y="431"/>
                </a:lnTo>
                <a:lnTo>
                  <a:pt x="236" y="430"/>
                </a:lnTo>
                <a:lnTo>
                  <a:pt x="237" y="430"/>
                </a:lnTo>
                <a:close/>
                <a:moveTo>
                  <a:pt x="253" y="430"/>
                </a:moveTo>
                <a:lnTo>
                  <a:pt x="253" y="430"/>
                </a:lnTo>
                <a:lnTo>
                  <a:pt x="255" y="430"/>
                </a:lnTo>
                <a:lnTo>
                  <a:pt x="256" y="431"/>
                </a:lnTo>
                <a:lnTo>
                  <a:pt x="257" y="432"/>
                </a:lnTo>
                <a:lnTo>
                  <a:pt x="257" y="433"/>
                </a:lnTo>
                <a:lnTo>
                  <a:pt x="257" y="434"/>
                </a:lnTo>
                <a:lnTo>
                  <a:pt x="256" y="435"/>
                </a:lnTo>
                <a:lnTo>
                  <a:pt x="255" y="436"/>
                </a:lnTo>
                <a:lnTo>
                  <a:pt x="253" y="436"/>
                </a:lnTo>
                <a:lnTo>
                  <a:pt x="252" y="436"/>
                </a:lnTo>
                <a:lnTo>
                  <a:pt x="251" y="435"/>
                </a:lnTo>
                <a:lnTo>
                  <a:pt x="250" y="434"/>
                </a:lnTo>
                <a:lnTo>
                  <a:pt x="250" y="433"/>
                </a:lnTo>
                <a:lnTo>
                  <a:pt x="250" y="432"/>
                </a:lnTo>
                <a:lnTo>
                  <a:pt x="251" y="431"/>
                </a:lnTo>
                <a:lnTo>
                  <a:pt x="252" y="430"/>
                </a:lnTo>
                <a:lnTo>
                  <a:pt x="253" y="430"/>
                </a:lnTo>
                <a:close/>
                <a:moveTo>
                  <a:pt x="268" y="430"/>
                </a:moveTo>
                <a:lnTo>
                  <a:pt x="268" y="430"/>
                </a:lnTo>
                <a:lnTo>
                  <a:pt x="269" y="430"/>
                </a:lnTo>
                <a:lnTo>
                  <a:pt x="271" y="431"/>
                </a:lnTo>
                <a:lnTo>
                  <a:pt x="272" y="432"/>
                </a:lnTo>
                <a:lnTo>
                  <a:pt x="272" y="433"/>
                </a:lnTo>
                <a:lnTo>
                  <a:pt x="272" y="434"/>
                </a:lnTo>
                <a:lnTo>
                  <a:pt x="271" y="435"/>
                </a:lnTo>
                <a:lnTo>
                  <a:pt x="269" y="436"/>
                </a:lnTo>
                <a:lnTo>
                  <a:pt x="268" y="436"/>
                </a:lnTo>
                <a:lnTo>
                  <a:pt x="267" y="436"/>
                </a:lnTo>
                <a:lnTo>
                  <a:pt x="266" y="435"/>
                </a:lnTo>
                <a:lnTo>
                  <a:pt x="264" y="434"/>
                </a:lnTo>
                <a:lnTo>
                  <a:pt x="264" y="433"/>
                </a:lnTo>
                <a:lnTo>
                  <a:pt x="264" y="432"/>
                </a:lnTo>
                <a:lnTo>
                  <a:pt x="266" y="431"/>
                </a:lnTo>
                <a:lnTo>
                  <a:pt x="267" y="430"/>
                </a:lnTo>
                <a:lnTo>
                  <a:pt x="268" y="430"/>
                </a:lnTo>
                <a:close/>
                <a:moveTo>
                  <a:pt x="284" y="430"/>
                </a:moveTo>
                <a:lnTo>
                  <a:pt x="284" y="430"/>
                </a:lnTo>
                <a:lnTo>
                  <a:pt x="285" y="430"/>
                </a:lnTo>
                <a:lnTo>
                  <a:pt x="287" y="431"/>
                </a:lnTo>
                <a:lnTo>
                  <a:pt x="288" y="432"/>
                </a:lnTo>
                <a:lnTo>
                  <a:pt x="288" y="433"/>
                </a:lnTo>
                <a:lnTo>
                  <a:pt x="288" y="434"/>
                </a:lnTo>
                <a:lnTo>
                  <a:pt x="287" y="435"/>
                </a:lnTo>
                <a:lnTo>
                  <a:pt x="285" y="436"/>
                </a:lnTo>
                <a:lnTo>
                  <a:pt x="284" y="436"/>
                </a:lnTo>
                <a:lnTo>
                  <a:pt x="283" y="436"/>
                </a:lnTo>
                <a:lnTo>
                  <a:pt x="282" y="435"/>
                </a:lnTo>
                <a:lnTo>
                  <a:pt x="280" y="434"/>
                </a:lnTo>
                <a:lnTo>
                  <a:pt x="280" y="433"/>
                </a:lnTo>
                <a:lnTo>
                  <a:pt x="280" y="432"/>
                </a:lnTo>
                <a:lnTo>
                  <a:pt x="282" y="431"/>
                </a:lnTo>
                <a:lnTo>
                  <a:pt x="283" y="430"/>
                </a:lnTo>
                <a:lnTo>
                  <a:pt x="284" y="430"/>
                </a:lnTo>
                <a:close/>
                <a:moveTo>
                  <a:pt x="299" y="430"/>
                </a:moveTo>
                <a:lnTo>
                  <a:pt x="299" y="430"/>
                </a:lnTo>
                <a:lnTo>
                  <a:pt x="300" y="430"/>
                </a:lnTo>
                <a:lnTo>
                  <a:pt x="301" y="431"/>
                </a:lnTo>
                <a:lnTo>
                  <a:pt x="302" y="432"/>
                </a:lnTo>
                <a:lnTo>
                  <a:pt x="302" y="433"/>
                </a:lnTo>
                <a:lnTo>
                  <a:pt x="302" y="434"/>
                </a:lnTo>
                <a:lnTo>
                  <a:pt x="301" y="435"/>
                </a:lnTo>
                <a:lnTo>
                  <a:pt x="300" y="436"/>
                </a:lnTo>
                <a:lnTo>
                  <a:pt x="299" y="436"/>
                </a:lnTo>
                <a:lnTo>
                  <a:pt x="298" y="436"/>
                </a:lnTo>
                <a:lnTo>
                  <a:pt x="296" y="435"/>
                </a:lnTo>
                <a:lnTo>
                  <a:pt x="295" y="434"/>
                </a:lnTo>
                <a:lnTo>
                  <a:pt x="295" y="433"/>
                </a:lnTo>
                <a:lnTo>
                  <a:pt x="295" y="432"/>
                </a:lnTo>
                <a:lnTo>
                  <a:pt x="296" y="431"/>
                </a:lnTo>
                <a:lnTo>
                  <a:pt x="298" y="430"/>
                </a:lnTo>
                <a:lnTo>
                  <a:pt x="299" y="430"/>
                </a:lnTo>
                <a:close/>
                <a:moveTo>
                  <a:pt x="315" y="430"/>
                </a:moveTo>
                <a:lnTo>
                  <a:pt x="315" y="430"/>
                </a:lnTo>
                <a:lnTo>
                  <a:pt x="316" y="430"/>
                </a:lnTo>
                <a:lnTo>
                  <a:pt x="317" y="431"/>
                </a:lnTo>
                <a:lnTo>
                  <a:pt x="318" y="432"/>
                </a:lnTo>
                <a:lnTo>
                  <a:pt x="318" y="433"/>
                </a:lnTo>
                <a:lnTo>
                  <a:pt x="318" y="434"/>
                </a:lnTo>
                <a:lnTo>
                  <a:pt x="317" y="435"/>
                </a:lnTo>
                <a:lnTo>
                  <a:pt x="316" y="436"/>
                </a:lnTo>
                <a:lnTo>
                  <a:pt x="315" y="436"/>
                </a:lnTo>
                <a:lnTo>
                  <a:pt x="313" y="436"/>
                </a:lnTo>
                <a:lnTo>
                  <a:pt x="312" y="435"/>
                </a:lnTo>
                <a:lnTo>
                  <a:pt x="311" y="434"/>
                </a:lnTo>
                <a:lnTo>
                  <a:pt x="311" y="433"/>
                </a:lnTo>
                <a:lnTo>
                  <a:pt x="311" y="432"/>
                </a:lnTo>
                <a:lnTo>
                  <a:pt x="312" y="431"/>
                </a:lnTo>
                <a:lnTo>
                  <a:pt x="313" y="430"/>
                </a:lnTo>
                <a:lnTo>
                  <a:pt x="315" y="430"/>
                </a:lnTo>
                <a:close/>
                <a:moveTo>
                  <a:pt x="329" y="430"/>
                </a:moveTo>
                <a:lnTo>
                  <a:pt x="329" y="430"/>
                </a:lnTo>
                <a:lnTo>
                  <a:pt x="331" y="430"/>
                </a:lnTo>
                <a:lnTo>
                  <a:pt x="332" y="431"/>
                </a:lnTo>
                <a:lnTo>
                  <a:pt x="333" y="432"/>
                </a:lnTo>
                <a:lnTo>
                  <a:pt x="333" y="433"/>
                </a:lnTo>
                <a:lnTo>
                  <a:pt x="333" y="434"/>
                </a:lnTo>
                <a:lnTo>
                  <a:pt x="332" y="435"/>
                </a:lnTo>
                <a:lnTo>
                  <a:pt x="331" y="436"/>
                </a:lnTo>
                <a:lnTo>
                  <a:pt x="329" y="436"/>
                </a:lnTo>
                <a:lnTo>
                  <a:pt x="328" y="436"/>
                </a:lnTo>
                <a:lnTo>
                  <a:pt x="327" y="435"/>
                </a:lnTo>
                <a:lnTo>
                  <a:pt x="326" y="434"/>
                </a:lnTo>
                <a:lnTo>
                  <a:pt x="326" y="433"/>
                </a:lnTo>
                <a:lnTo>
                  <a:pt x="326" y="432"/>
                </a:lnTo>
                <a:lnTo>
                  <a:pt x="327" y="431"/>
                </a:lnTo>
                <a:lnTo>
                  <a:pt x="328" y="430"/>
                </a:lnTo>
                <a:lnTo>
                  <a:pt x="329" y="430"/>
                </a:lnTo>
                <a:close/>
                <a:moveTo>
                  <a:pt x="345" y="430"/>
                </a:moveTo>
                <a:lnTo>
                  <a:pt x="345" y="430"/>
                </a:lnTo>
                <a:lnTo>
                  <a:pt x="347" y="430"/>
                </a:lnTo>
                <a:lnTo>
                  <a:pt x="348" y="431"/>
                </a:lnTo>
                <a:lnTo>
                  <a:pt x="349" y="432"/>
                </a:lnTo>
                <a:lnTo>
                  <a:pt x="349" y="433"/>
                </a:lnTo>
                <a:lnTo>
                  <a:pt x="349" y="434"/>
                </a:lnTo>
                <a:lnTo>
                  <a:pt x="348" y="435"/>
                </a:lnTo>
                <a:lnTo>
                  <a:pt x="347" y="436"/>
                </a:lnTo>
                <a:lnTo>
                  <a:pt x="345" y="436"/>
                </a:lnTo>
                <a:lnTo>
                  <a:pt x="344" y="436"/>
                </a:lnTo>
                <a:lnTo>
                  <a:pt x="343" y="435"/>
                </a:lnTo>
                <a:lnTo>
                  <a:pt x="342" y="434"/>
                </a:lnTo>
                <a:lnTo>
                  <a:pt x="342" y="433"/>
                </a:lnTo>
                <a:lnTo>
                  <a:pt x="342" y="432"/>
                </a:lnTo>
                <a:lnTo>
                  <a:pt x="343" y="431"/>
                </a:lnTo>
                <a:lnTo>
                  <a:pt x="344" y="430"/>
                </a:lnTo>
                <a:lnTo>
                  <a:pt x="345" y="430"/>
                </a:lnTo>
                <a:close/>
                <a:moveTo>
                  <a:pt x="360" y="430"/>
                </a:moveTo>
                <a:lnTo>
                  <a:pt x="360" y="430"/>
                </a:lnTo>
                <a:lnTo>
                  <a:pt x="361" y="430"/>
                </a:lnTo>
                <a:lnTo>
                  <a:pt x="363" y="431"/>
                </a:lnTo>
                <a:lnTo>
                  <a:pt x="364" y="432"/>
                </a:lnTo>
                <a:lnTo>
                  <a:pt x="364" y="433"/>
                </a:lnTo>
                <a:lnTo>
                  <a:pt x="364" y="434"/>
                </a:lnTo>
                <a:lnTo>
                  <a:pt x="363" y="435"/>
                </a:lnTo>
                <a:lnTo>
                  <a:pt x="361" y="436"/>
                </a:lnTo>
                <a:lnTo>
                  <a:pt x="360" y="436"/>
                </a:lnTo>
                <a:lnTo>
                  <a:pt x="359" y="436"/>
                </a:lnTo>
                <a:lnTo>
                  <a:pt x="358" y="435"/>
                </a:lnTo>
                <a:lnTo>
                  <a:pt x="356" y="434"/>
                </a:lnTo>
                <a:lnTo>
                  <a:pt x="356" y="433"/>
                </a:lnTo>
                <a:lnTo>
                  <a:pt x="356" y="432"/>
                </a:lnTo>
                <a:lnTo>
                  <a:pt x="358" y="431"/>
                </a:lnTo>
                <a:lnTo>
                  <a:pt x="359" y="430"/>
                </a:lnTo>
                <a:lnTo>
                  <a:pt x="360" y="430"/>
                </a:lnTo>
                <a:close/>
                <a:moveTo>
                  <a:pt x="376" y="430"/>
                </a:moveTo>
                <a:lnTo>
                  <a:pt x="376" y="430"/>
                </a:lnTo>
                <a:lnTo>
                  <a:pt x="377" y="430"/>
                </a:lnTo>
                <a:lnTo>
                  <a:pt x="378" y="431"/>
                </a:lnTo>
                <a:lnTo>
                  <a:pt x="380" y="432"/>
                </a:lnTo>
                <a:lnTo>
                  <a:pt x="380" y="433"/>
                </a:lnTo>
                <a:lnTo>
                  <a:pt x="380" y="434"/>
                </a:lnTo>
                <a:lnTo>
                  <a:pt x="378" y="435"/>
                </a:lnTo>
                <a:lnTo>
                  <a:pt x="377" y="436"/>
                </a:lnTo>
                <a:lnTo>
                  <a:pt x="376" y="436"/>
                </a:lnTo>
                <a:lnTo>
                  <a:pt x="375" y="436"/>
                </a:lnTo>
                <a:lnTo>
                  <a:pt x="374" y="435"/>
                </a:lnTo>
                <a:lnTo>
                  <a:pt x="372" y="434"/>
                </a:lnTo>
                <a:lnTo>
                  <a:pt x="372" y="433"/>
                </a:lnTo>
                <a:lnTo>
                  <a:pt x="372" y="432"/>
                </a:lnTo>
                <a:lnTo>
                  <a:pt x="374" y="431"/>
                </a:lnTo>
                <a:lnTo>
                  <a:pt x="375" y="430"/>
                </a:lnTo>
                <a:lnTo>
                  <a:pt x="376" y="430"/>
                </a:lnTo>
                <a:close/>
                <a:moveTo>
                  <a:pt x="391" y="430"/>
                </a:moveTo>
                <a:lnTo>
                  <a:pt x="391" y="430"/>
                </a:lnTo>
                <a:lnTo>
                  <a:pt x="392" y="430"/>
                </a:lnTo>
                <a:lnTo>
                  <a:pt x="393" y="431"/>
                </a:lnTo>
                <a:lnTo>
                  <a:pt x="394" y="432"/>
                </a:lnTo>
                <a:lnTo>
                  <a:pt x="394" y="433"/>
                </a:lnTo>
                <a:lnTo>
                  <a:pt x="394" y="434"/>
                </a:lnTo>
                <a:lnTo>
                  <a:pt x="393" y="435"/>
                </a:lnTo>
                <a:lnTo>
                  <a:pt x="392" y="436"/>
                </a:lnTo>
                <a:lnTo>
                  <a:pt x="391" y="436"/>
                </a:lnTo>
                <a:lnTo>
                  <a:pt x="390" y="436"/>
                </a:lnTo>
                <a:lnTo>
                  <a:pt x="388" y="435"/>
                </a:lnTo>
                <a:lnTo>
                  <a:pt x="387" y="434"/>
                </a:lnTo>
                <a:lnTo>
                  <a:pt x="387" y="433"/>
                </a:lnTo>
                <a:lnTo>
                  <a:pt x="387" y="432"/>
                </a:lnTo>
                <a:lnTo>
                  <a:pt x="388" y="431"/>
                </a:lnTo>
                <a:lnTo>
                  <a:pt x="390" y="430"/>
                </a:lnTo>
                <a:lnTo>
                  <a:pt x="391" y="430"/>
                </a:lnTo>
                <a:close/>
                <a:moveTo>
                  <a:pt x="407" y="430"/>
                </a:moveTo>
                <a:lnTo>
                  <a:pt x="407" y="430"/>
                </a:lnTo>
                <a:lnTo>
                  <a:pt x="408" y="430"/>
                </a:lnTo>
                <a:lnTo>
                  <a:pt x="409" y="431"/>
                </a:lnTo>
                <a:lnTo>
                  <a:pt x="410" y="432"/>
                </a:lnTo>
                <a:lnTo>
                  <a:pt x="410" y="433"/>
                </a:lnTo>
                <a:lnTo>
                  <a:pt x="410" y="434"/>
                </a:lnTo>
                <a:lnTo>
                  <a:pt x="409" y="435"/>
                </a:lnTo>
                <a:lnTo>
                  <a:pt x="408" y="436"/>
                </a:lnTo>
                <a:lnTo>
                  <a:pt x="407" y="436"/>
                </a:lnTo>
                <a:lnTo>
                  <a:pt x="405" y="436"/>
                </a:lnTo>
                <a:lnTo>
                  <a:pt x="404" y="435"/>
                </a:lnTo>
                <a:lnTo>
                  <a:pt x="403" y="434"/>
                </a:lnTo>
                <a:lnTo>
                  <a:pt x="403" y="433"/>
                </a:lnTo>
                <a:lnTo>
                  <a:pt x="403" y="432"/>
                </a:lnTo>
                <a:lnTo>
                  <a:pt x="404" y="431"/>
                </a:lnTo>
                <a:lnTo>
                  <a:pt x="405" y="430"/>
                </a:lnTo>
                <a:lnTo>
                  <a:pt x="407" y="430"/>
                </a:lnTo>
                <a:close/>
                <a:moveTo>
                  <a:pt x="421" y="430"/>
                </a:moveTo>
                <a:lnTo>
                  <a:pt x="421" y="430"/>
                </a:lnTo>
                <a:lnTo>
                  <a:pt x="423" y="430"/>
                </a:lnTo>
                <a:lnTo>
                  <a:pt x="424" y="431"/>
                </a:lnTo>
                <a:lnTo>
                  <a:pt x="425" y="432"/>
                </a:lnTo>
                <a:lnTo>
                  <a:pt x="425" y="433"/>
                </a:lnTo>
                <a:lnTo>
                  <a:pt x="425" y="434"/>
                </a:lnTo>
                <a:lnTo>
                  <a:pt x="424" y="435"/>
                </a:lnTo>
                <a:lnTo>
                  <a:pt x="423" y="436"/>
                </a:lnTo>
                <a:lnTo>
                  <a:pt x="421" y="436"/>
                </a:lnTo>
                <a:lnTo>
                  <a:pt x="420" y="436"/>
                </a:lnTo>
                <a:lnTo>
                  <a:pt x="419" y="435"/>
                </a:lnTo>
                <a:lnTo>
                  <a:pt x="418" y="434"/>
                </a:lnTo>
                <a:lnTo>
                  <a:pt x="418" y="433"/>
                </a:lnTo>
                <a:lnTo>
                  <a:pt x="418" y="432"/>
                </a:lnTo>
                <a:lnTo>
                  <a:pt x="419" y="431"/>
                </a:lnTo>
                <a:lnTo>
                  <a:pt x="420" y="430"/>
                </a:lnTo>
                <a:lnTo>
                  <a:pt x="421" y="430"/>
                </a:lnTo>
                <a:close/>
                <a:moveTo>
                  <a:pt x="437" y="430"/>
                </a:moveTo>
                <a:lnTo>
                  <a:pt x="437" y="430"/>
                </a:lnTo>
                <a:lnTo>
                  <a:pt x="439" y="430"/>
                </a:lnTo>
                <a:lnTo>
                  <a:pt x="440" y="431"/>
                </a:lnTo>
                <a:lnTo>
                  <a:pt x="441" y="432"/>
                </a:lnTo>
                <a:lnTo>
                  <a:pt x="441" y="433"/>
                </a:lnTo>
                <a:lnTo>
                  <a:pt x="441" y="434"/>
                </a:lnTo>
                <a:lnTo>
                  <a:pt x="440" y="435"/>
                </a:lnTo>
                <a:lnTo>
                  <a:pt x="439" y="436"/>
                </a:lnTo>
                <a:lnTo>
                  <a:pt x="437" y="436"/>
                </a:lnTo>
                <a:lnTo>
                  <a:pt x="436" y="436"/>
                </a:lnTo>
                <a:lnTo>
                  <a:pt x="435" y="435"/>
                </a:lnTo>
                <a:lnTo>
                  <a:pt x="434" y="434"/>
                </a:lnTo>
                <a:lnTo>
                  <a:pt x="434" y="433"/>
                </a:lnTo>
                <a:lnTo>
                  <a:pt x="434" y="432"/>
                </a:lnTo>
                <a:lnTo>
                  <a:pt x="435" y="431"/>
                </a:lnTo>
                <a:lnTo>
                  <a:pt x="436" y="430"/>
                </a:lnTo>
                <a:lnTo>
                  <a:pt x="437" y="430"/>
                </a:lnTo>
                <a:close/>
                <a:moveTo>
                  <a:pt x="452" y="430"/>
                </a:moveTo>
                <a:lnTo>
                  <a:pt x="452" y="430"/>
                </a:lnTo>
                <a:lnTo>
                  <a:pt x="453" y="430"/>
                </a:lnTo>
                <a:lnTo>
                  <a:pt x="455" y="431"/>
                </a:lnTo>
                <a:lnTo>
                  <a:pt x="456" y="432"/>
                </a:lnTo>
                <a:lnTo>
                  <a:pt x="456" y="433"/>
                </a:lnTo>
                <a:lnTo>
                  <a:pt x="456" y="434"/>
                </a:lnTo>
                <a:lnTo>
                  <a:pt x="455" y="435"/>
                </a:lnTo>
                <a:lnTo>
                  <a:pt x="453" y="436"/>
                </a:lnTo>
                <a:lnTo>
                  <a:pt x="452" y="436"/>
                </a:lnTo>
                <a:lnTo>
                  <a:pt x="451" y="436"/>
                </a:lnTo>
                <a:lnTo>
                  <a:pt x="450" y="435"/>
                </a:lnTo>
                <a:lnTo>
                  <a:pt x="448" y="434"/>
                </a:lnTo>
                <a:lnTo>
                  <a:pt x="448" y="433"/>
                </a:lnTo>
                <a:lnTo>
                  <a:pt x="448" y="432"/>
                </a:lnTo>
                <a:lnTo>
                  <a:pt x="450" y="431"/>
                </a:lnTo>
                <a:lnTo>
                  <a:pt x="451" y="430"/>
                </a:lnTo>
                <a:lnTo>
                  <a:pt x="452" y="430"/>
                </a:lnTo>
                <a:close/>
                <a:moveTo>
                  <a:pt x="468" y="430"/>
                </a:moveTo>
                <a:lnTo>
                  <a:pt x="468" y="430"/>
                </a:lnTo>
                <a:lnTo>
                  <a:pt x="469" y="430"/>
                </a:lnTo>
                <a:lnTo>
                  <a:pt x="470" y="431"/>
                </a:lnTo>
                <a:lnTo>
                  <a:pt x="472" y="432"/>
                </a:lnTo>
                <a:lnTo>
                  <a:pt x="472" y="433"/>
                </a:lnTo>
                <a:lnTo>
                  <a:pt x="472" y="434"/>
                </a:lnTo>
                <a:lnTo>
                  <a:pt x="470" y="435"/>
                </a:lnTo>
                <a:lnTo>
                  <a:pt x="469" y="436"/>
                </a:lnTo>
                <a:lnTo>
                  <a:pt x="468" y="436"/>
                </a:lnTo>
                <a:lnTo>
                  <a:pt x="467" y="436"/>
                </a:lnTo>
                <a:lnTo>
                  <a:pt x="466" y="435"/>
                </a:lnTo>
                <a:lnTo>
                  <a:pt x="464" y="434"/>
                </a:lnTo>
                <a:lnTo>
                  <a:pt x="464" y="433"/>
                </a:lnTo>
                <a:lnTo>
                  <a:pt x="464" y="432"/>
                </a:lnTo>
                <a:lnTo>
                  <a:pt x="466" y="431"/>
                </a:lnTo>
                <a:lnTo>
                  <a:pt x="467" y="430"/>
                </a:lnTo>
                <a:lnTo>
                  <a:pt x="468" y="430"/>
                </a:lnTo>
                <a:close/>
                <a:moveTo>
                  <a:pt x="483" y="430"/>
                </a:moveTo>
                <a:lnTo>
                  <a:pt x="483" y="430"/>
                </a:lnTo>
                <a:lnTo>
                  <a:pt x="485" y="430"/>
                </a:lnTo>
                <a:lnTo>
                  <a:pt x="486" y="431"/>
                </a:lnTo>
                <a:lnTo>
                  <a:pt x="486" y="432"/>
                </a:lnTo>
                <a:lnTo>
                  <a:pt x="488" y="433"/>
                </a:lnTo>
                <a:lnTo>
                  <a:pt x="486" y="434"/>
                </a:lnTo>
                <a:lnTo>
                  <a:pt x="486" y="435"/>
                </a:lnTo>
                <a:lnTo>
                  <a:pt x="485" y="436"/>
                </a:lnTo>
                <a:lnTo>
                  <a:pt x="483" y="436"/>
                </a:lnTo>
                <a:lnTo>
                  <a:pt x="481" y="436"/>
                </a:lnTo>
                <a:lnTo>
                  <a:pt x="480" y="435"/>
                </a:lnTo>
                <a:lnTo>
                  <a:pt x="480" y="434"/>
                </a:lnTo>
                <a:lnTo>
                  <a:pt x="479" y="433"/>
                </a:lnTo>
                <a:lnTo>
                  <a:pt x="480" y="432"/>
                </a:lnTo>
                <a:lnTo>
                  <a:pt x="480" y="431"/>
                </a:lnTo>
                <a:lnTo>
                  <a:pt x="481" y="430"/>
                </a:lnTo>
                <a:lnTo>
                  <a:pt x="483" y="430"/>
                </a:lnTo>
                <a:close/>
                <a:moveTo>
                  <a:pt x="499" y="430"/>
                </a:moveTo>
                <a:lnTo>
                  <a:pt x="499" y="430"/>
                </a:lnTo>
                <a:lnTo>
                  <a:pt x="500" y="430"/>
                </a:lnTo>
                <a:lnTo>
                  <a:pt x="501" y="431"/>
                </a:lnTo>
                <a:lnTo>
                  <a:pt x="502" y="432"/>
                </a:lnTo>
                <a:lnTo>
                  <a:pt x="502" y="433"/>
                </a:lnTo>
                <a:lnTo>
                  <a:pt x="502" y="434"/>
                </a:lnTo>
                <a:lnTo>
                  <a:pt x="501" y="435"/>
                </a:lnTo>
                <a:lnTo>
                  <a:pt x="500" y="436"/>
                </a:lnTo>
                <a:lnTo>
                  <a:pt x="499" y="436"/>
                </a:lnTo>
                <a:lnTo>
                  <a:pt x="497" y="436"/>
                </a:lnTo>
                <a:lnTo>
                  <a:pt x="496" y="435"/>
                </a:lnTo>
                <a:lnTo>
                  <a:pt x="495" y="434"/>
                </a:lnTo>
                <a:lnTo>
                  <a:pt x="495" y="433"/>
                </a:lnTo>
                <a:lnTo>
                  <a:pt x="495" y="432"/>
                </a:lnTo>
                <a:lnTo>
                  <a:pt x="496" y="431"/>
                </a:lnTo>
                <a:lnTo>
                  <a:pt x="497" y="430"/>
                </a:lnTo>
                <a:lnTo>
                  <a:pt x="499" y="430"/>
                </a:lnTo>
                <a:close/>
                <a:moveTo>
                  <a:pt x="513" y="430"/>
                </a:moveTo>
                <a:lnTo>
                  <a:pt x="513" y="430"/>
                </a:lnTo>
                <a:lnTo>
                  <a:pt x="516" y="430"/>
                </a:lnTo>
                <a:lnTo>
                  <a:pt x="517" y="431"/>
                </a:lnTo>
                <a:lnTo>
                  <a:pt x="517" y="432"/>
                </a:lnTo>
                <a:lnTo>
                  <a:pt x="518" y="433"/>
                </a:lnTo>
                <a:lnTo>
                  <a:pt x="517" y="434"/>
                </a:lnTo>
                <a:lnTo>
                  <a:pt x="517" y="435"/>
                </a:lnTo>
                <a:lnTo>
                  <a:pt x="516" y="436"/>
                </a:lnTo>
                <a:lnTo>
                  <a:pt x="513" y="436"/>
                </a:lnTo>
                <a:lnTo>
                  <a:pt x="512" y="436"/>
                </a:lnTo>
                <a:lnTo>
                  <a:pt x="511" y="435"/>
                </a:lnTo>
                <a:lnTo>
                  <a:pt x="511" y="434"/>
                </a:lnTo>
                <a:lnTo>
                  <a:pt x="510" y="433"/>
                </a:lnTo>
                <a:lnTo>
                  <a:pt x="511" y="432"/>
                </a:lnTo>
                <a:lnTo>
                  <a:pt x="511" y="431"/>
                </a:lnTo>
                <a:lnTo>
                  <a:pt x="512" y="430"/>
                </a:lnTo>
                <a:lnTo>
                  <a:pt x="513" y="430"/>
                </a:lnTo>
                <a:close/>
                <a:moveTo>
                  <a:pt x="529" y="430"/>
                </a:moveTo>
                <a:lnTo>
                  <a:pt x="529" y="430"/>
                </a:lnTo>
                <a:lnTo>
                  <a:pt x="531" y="430"/>
                </a:lnTo>
                <a:lnTo>
                  <a:pt x="532" y="431"/>
                </a:lnTo>
                <a:lnTo>
                  <a:pt x="533" y="432"/>
                </a:lnTo>
                <a:lnTo>
                  <a:pt x="533" y="433"/>
                </a:lnTo>
                <a:lnTo>
                  <a:pt x="533" y="434"/>
                </a:lnTo>
                <a:lnTo>
                  <a:pt x="532" y="435"/>
                </a:lnTo>
                <a:lnTo>
                  <a:pt x="531" y="436"/>
                </a:lnTo>
                <a:lnTo>
                  <a:pt x="529" y="436"/>
                </a:lnTo>
                <a:lnTo>
                  <a:pt x="528" y="436"/>
                </a:lnTo>
                <a:lnTo>
                  <a:pt x="527" y="435"/>
                </a:lnTo>
                <a:lnTo>
                  <a:pt x="526" y="434"/>
                </a:lnTo>
                <a:lnTo>
                  <a:pt x="526" y="433"/>
                </a:lnTo>
                <a:lnTo>
                  <a:pt x="526" y="432"/>
                </a:lnTo>
                <a:lnTo>
                  <a:pt x="527" y="431"/>
                </a:lnTo>
                <a:lnTo>
                  <a:pt x="528" y="430"/>
                </a:lnTo>
                <a:lnTo>
                  <a:pt x="529" y="430"/>
                </a:lnTo>
                <a:close/>
                <a:moveTo>
                  <a:pt x="544" y="430"/>
                </a:moveTo>
                <a:lnTo>
                  <a:pt x="544" y="430"/>
                </a:lnTo>
                <a:lnTo>
                  <a:pt x="546" y="430"/>
                </a:lnTo>
                <a:lnTo>
                  <a:pt x="548" y="431"/>
                </a:lnTo>
                <a:lnTo>
                  <a:pt x="548" y="432"/>
                </a:lnTo>
                <a:lnTo>
                  <a:pt x="549" y="433"/>
                </a:lnTo>
                <a:lnTo>
                  <a:pt x="548" y="434"/>
                </a:lnTo>
                <a:lnTo>
                  <a:pt x="548" y="435"/>
                </a:lnTo>
                <a:lnTo>
                  <a:pt x="546" y="436"/>
                </a:lnTo>
                <a:lnTo>
                  <a:pt x="544" y="436"/>
                </a:lnTo>
                <a:lnTo>
                  <a:pt x="543" y="436"/>
                </a:lnTo>
                <a:lnTo>
                  <a:pt x="542" y="435"/>
                </a:lnTo>
                <a:lnTo>
                  <a:pt x="542" y="434"/>
                </a:lnTo>
                <a:lnTo>
                  <a:pt x="540" y="433"/>
                </a:lnTo>
                <a:lnTo>
                  <a:pt x="542" y="432"/>
                </a:lnTo>
                <a:lnTo>
                  <a:pt x="542" y="431"/>
                </a:lnTo>
                <a:lnTo>
                  <a:pt x="543" y="430"/>
                </a:lnTo>
                <a:lnTo>
                  <a:pt x="544" y="430"/>
                </a:lnTo>
                <a:close/>
                <a:moveTo>
                  <a:pt x="560" y="430"/>
                </a:moveTo>
                <a:lnTo>
                  <a:pt x="560" y="430"/>
                </a:lnTo>
                <a:lnTo>
                  <a:pt x="561" y="430"/>
                </a:lnTo>
                <a:lnTo>
                  <a:pt x="562" y="431"/>
                </a:lnTo>
                <a:lnTo>
                  <a:pt x="564" y="432"/>
                </a:lnTo>
                <a:lnTo>
                  <a:pt x="564" y="433"/>
                </a:lnTo>
                <a:lnTo>
                  <a:pt x="564" y="434"/>
                </a:lnTo>
                <a:lnTo>
                  <a:pt x="562" y="435"/>
                </a:lnTo>
                <a:lnTo>
                  <a:pt x="561" y="436"/>
                </a:lnTo>
                <a:lnTo>
                  <a:pt x="560" y="436"/>
                </a:lnTo>
                <a:lnTo>
                  <a:pt x="559" y="436"/>
                </a:lnTo>
                <a:lnTo>
                  <a:pt x="558" y="435"/>
                </a:lnTo>
                <a:lnTo>
                  <a:pt x="556" y="434"/>
                </a:lnTo>
                <a:lnTo>
                  <a:pt x="556" y="433"/>
                </a:lnTo>
                <a:lnTo>
                  <a:pt x="556" y="432"/>
                </a:lnTo>
                <a:lnTo>
                  <a:pt x="558" y="431"/>
                </a:lnTo>
                <a:lnTo>
                  <a:pt x="559" y="430"/>
                </a:lnTo>
                <a:lnTo>
                  <a:pt x="560" y="430"/>
                </a:lnTo>
                <a:close/>
                <a:moveTo>
                  <a:pt x="575" y="430"/>
                </a:moveTo>
                <a:lnTo>
                  <a:pt x="575" y="430"/>
                </a:lnTo>
                <a:lnTo>
                  <a:pt x="577" y="430"/>
                </a:lnTo>
                <a:lnTo>
                  <a:pt x="578" y="431"/>
                </a:lnTo>
                <a:lnTo>
                  <a:pt x="578" y="432"/>
                </a:lnTo>
                <a:lnTo>
                  <a:pt x="580" y="433"/>
                </a:lnTo>
                <a:lnTo>
                  <a:pt x="578" y="434"/>
                </a:lnTo>
                <a:lnTo>
                  <a:pt x="578" y="435"/>
                </a:lnTo>
                <a:lnTo>
                  <a:pt x="577" y="436"/>
                </a:lnTo>
                <a:lnTo>
                  <a:pt x="575" y="436"/>
                </a:lnTo>
                <a:lnTo>
                  <a:pt x="573" y="436"/>
                </a:lnTo>
                <a:lnTo>
                  <a:pt x="572" y="435"/>
                </a:lnTo>
                <a:lnTo>
                  <a:pt x="572" y="434"/>
                </a:lnTo>
                <a:lnTo>
                  <a:pt x="571" y="433"/>
                </a:lnTo>
                <a:lnTo>
                  <a:pt x="572" y="432"/>
                </a:lnTo>
                <a:lnTo>
                  <a:pt x="572" y="431"/>
                </a:lnTo>
                <a:lnTo>
                  <a:pt x="573" y="430"/>
                </a:lnTo>
                <a:lnTo>
                  <a:pt x="575" y="430"/>
                </a:lnTo>
                <a:close/>
                <a:moveTo>
                  <a:pt x="591" y="430"/>
                </a:moveTo>
                <a:lnTo>
                  <a:pt x="591" y="430"/>
                </a:lnTo>
                <a:lnTo>
                  <a:pt x="592" y="430"/>
                </a:lnTo>
                <a:lnTo>
                  <a:pt x="593" y="431"/>
                </a:lnTo>
                <a:lnTo>
                  <a:pt x="594" y="432"/>
                </a:lnTo>
                <a:lnTo>
                  <a:pt x="594" y="433"/>
                </a:lnTo>
                <a:lnTo>
                  <a:pt x="594" y="434"/>
                </a:lnTo>
                <a:lnTo>
                  <a:pt x="593" y="435"/>
                </a:lnTo>
                <a:lnTo>
                  <a:pt x="592" y="436"/>
                </a:lnTo>
                <a:lnTo>
                  <a:pt x="591" y="436"/>
                </a:lnTo>
                <a:lnTo>
                  <a:pt x="589" y="436"/>
                </a:lnTo>
                <a:lnTo>
                  <a:pt x="588" y="435"/>
                </a:lnTo>
                <a:lnTo>
                  <a:pt x="587" y="434"/>
                </a:lnTo>
                <a:lnTo>
                  <a:pt x="587" y="433"/>
                </a:lnTo>
                <a:lnTo>
                  <a:pt x="587" y="432"/>
                </a:lnTo>
                <a:lnTo>
                  <a:pt x="588" y="431"/>
                </a:lnTo>
                <a:lnTo>
                  <a:pt x="589" y="430"/>
                </a:lnTo>
                <a:lnTo>
                  <a:pt x="591" y="430"/>
                </a:lnTo>
                <a:close/>
                <a:moveTo>
                  <a:pt x="605" y="430"/>
                </a:moveTo>
                <a:lnTo>
                  <a:pt x="605" y="430"/>
                </a:lnTo>
                <a:lnTo>
                  <a:pt x="608" y="430"/>
                </a:lnTo>
                <a:lnTo>
                  <a:pt x="609" y="431"/>
                </a:lnTo>
                <a:lnTo>
                  <a:pt x="609" y="432"/>
                </a:lnTo>
                <a:lnTo>
                  <a:pt x="610" y="433"/>
                </a:lnTo>
                <a:lnTo>
                  <a:pt x="609" y="434"/>
                </a:lnTo>
                <a:lnTo>
                  <a:pt x="609" y="435"/>
                </a:lnTo>
                <a:lnTo>
                  <a:pt x="608" y="436"/>
                </a:lnTo>
                <a:lnTo>
                  <a:pt x="605" y="436"/>
                </a:lnTo>
                <a:lnTo>
                  <a:pt x="604" y="436"/>
                </a:lnTo>
                <a:lnTo>
                  <a:pt x="603" y="435"/>
                </a:lnTo>
                <a:lnTo>
                  <a:pt x="603" y="434"/>
                </a:lnTo>
                <a:lnTo>
                  <a:pt x="602" y="433"/>
                </a:lnTo>
                <a:lnTo>
                  <a:pt x="603" y="432"/>
                </a:lnTo>
                <a:lnTo>
                  <a:pt x="603" y="431"/>
                </a:lnTo>
                <a:lnTo>
                  <a:pt x="604" y="430"/>
                </a:lnTo>
                <a:lnTo>
                  <a:pt x="605" y="430"/>
                </a:lnTo>
                <a:close/>
                <a:moveTo>
                  <a:pt x="621" y="430"/>
                </a:moveTo>
                <a:lnTo>
                  <a:pt x="621" y="430"/>
                </a:lnTo>
                <a:lnTo>
                  <a:pt x="623" y="430"/>
                </a:lnTo>
                <a:lnTo>
                  <a:pt x="624" y="431"/>
                </a:lnTo>
                <a:lnTo>
                  <a:pt x="625" y="432"/>
                </a:lnTo>
                <a:lnTo>
                  <a:pt x="625" y="433"/>
                </a:lnTo>
                <a:lnTo>
                  <a:pt x="625" y="434"/>
                </a:lnTo>
                <a:lnTo>
                  <a:pt x="624" y="435"/>
                </a:lnTo>
                <a:lnTo>
                  <a:pt x="623" y="436"/>
                </a:lnTo>
                <a:lnTo>
                  <a:pt x="621" y="436"/>
                </a:lnTo>
                <a:lnTo>
                  <a:pt x="620" y="436"/>
                </a:lnTo>
                <a:lnTo>
                  <a:pt x="619" y="435"/>
                </a:lnTo>
                <a:lnTo>
                  <a:pt x="618" y="434"/>
                </a:lnTo>
                <a:lnTo>
                  <a:pt x="618" y="433"/>
                </a:lnTo>
                <a:lnTo>
                  <a:pt x="618" y="432"/>
                </a:lnTo>
                <a:lnTo>
                  <a:pt x="619" y="431"/>
                </a:lnTo>
                <a:lnTo>
                  <a:pt x="620" y="430"/>
                </a:lnTo>
                <a:lnTo>
                  <a:pt x="621" y="430"/>
                </a:lnTo>
                <a:close/>
                <a:moveTo>
                  <a:pt x="636" y="430"/>
                </a:moveTo>
                <a:lnTo>
                  <a:pt x="636" y="430"/>
                </a:lnTo>
                <a:lnTo>
                  <a:pt x="638" y="430"/>
                </a:lnTo>
                <a:lnTo>
                  <a:pt x="640" y="431"/>
                </a:lnTo>
                <a:lnTo>
                  <a:pt x="640" y="432"/>
                </a:lnTo>
                <a:lnTo>
                  <a:pt x="641" y="433"/>
                </a:lnTo>
                <a:lnTo>
                  <a:pt x="640" y="434"/>
                </a:lnTo>
                <a:lnTo>
                  <a:pt x="640" y="435"/>
                </a:lnTo>
                <a:lnTo>
                  <a:pt x="638" y="436"/>
                </a:lnTo>
                <a:lnTo>
                  <a:pt x="636" y="436"/>
                </a:lnTo>
                <a:lnTo>
                  <a:pt x="635" y="436"/>
                </a:lnTo>
                <a:lnTo>
                  <a:pt x="634" y="435"/>
                </a:lnTo>
                <a:lnTo>
                  <a:pt x="634" y="434"/>
                </a:lnTo>
                <a:lnTo>
                  <a:pt x="632" y="433"/>
                </a:lnTo>
                <a:lnTo>
                  <a:pt x="634" y="432"/>
                </a:lnTo>
                <a:lnTo>
                  <a:pt x="634" y="431"/>
                </a:lnTo>
                <a:lnTo>
                  <a:pt x="635" y="430"/>
                </a:lnTo>
                <a:lnTo>
                  <a:pt x="636" y="430"/>
                </a:lnTo>
                <a:close/>
                <a:moveTo>
                  <a:pt x="652" y="430"/>
                </a:moveTo>
                <a:lnTo>
                  <a:pt x="652" y="430"/>
                </a:lnTo>
                <a:lnTo>
                  <a:pt x="653" y="430"/>
                </a:lnTo>
                <a:lnTo>
                  <a:pt x="654" y="431"/>
                </a:lnTo>
                <a:lnTo>
                  <a:pt x="656" y="432"/>
                </a:lnTo>
                <a:lnTo>
                  <a:pt x="656" y="433"/>
                </a:lnTo>
                <a:lnTo>
                  <a:pt x="656" y="434"/>
                </a:lnTo>
                <a:lnTo>
                  <a:pt x="654" y="435"/>
                </a:lnTo>
                <a:lnTo>
                  <a:pt x="653" y="436"/>
                </a:lnTo>
                <a:lnTo>
                  <a:pt x="652" y="436"/>
                </a:lnTo>
                <a:lnTo>
                  <a:pt x="651" y="436"/>
                </a:lnTo>
                <a:lnTo>
                  <a:pt x="649" y="435"/>
                </a:lnTo>
                <a:lnTo>
                  <a:pt x="648" y="434"/>
                </a:lnTo>
                <a:lnTo>
                  <a:pt x="648" y="433"/>
                </a:lnTo>
                <a:lnTo>
                  <a:pt x="648" y="432"/>
                </a:lnTo>
                <a:lnTo>
                  <a:pt x="649" y="431"/>
                </a:lnTo>
                <a:lnTo>
                  <a:pt x="651" y="430"/>
                </a:lnTo>
                <a:lnTo>
                  <a:pt x="652" y="430"/>
                </a:lnTo>
                <a:close/>
                <a:moveTo>
                  <a:pt x="667" y="430"/>
                </a:moveTo>
                <a:lnTo>
                  <a:pt x="667" y="430"/>
                </a:lnTo>
                <a:lnTo>
                  <a:pt x="669" y="430"/>
                </a:lnTo>
                <a:lnTo>
                  <a:pt x="670" y="431"/>
                </a:lnTo>
                <a:lnTo>
                  <a:pt x="670" y="432"/>
                </a:lnTo>
                <a:lnTo>
                  <a:pt x="672" y="433"/>
                </a:lnTo>
                <a:lnTo>
                  <a:pt x="670" y="434"/>
                </a:lnTo>
                <a:lnTo>
                  <a:pt x="670" y="435"/>
                </a:lnTo>
                <a:lnTo>
                  <a:pt x="669" y="436"/>
                </a:lnTo>
                <a:lnTo>
                  <a:pt x="667" y="436"/>
                </a:lnTo>
                <a:lnTo>
                  <a:pt x="665" y="436"/>
                </a:lnTo>
                <a:lnTo>
                  <a:pt x="664" y="435"/>
                </a:lnTo>
                <a:lnTo>
                  <a:pt x="664" y="434"/>
                </a:lnTo>
                <a:lnTo>
                  <a:pt x="663" y="433"/>
                </a:lnTo>
                <a:lnTo>
                  <a:pt x="664" y="432"/>
                </a:lnTo>
                <a:lnTo>
                  <a:pt x="664" y="431"/>
                </a:lnTo>
                <a:lnTo>
                  <a:pt x="665" y="430"/>
                </a:lnTo>
                <a:lnTo>
                  <a:pt x="667" y="430"/>
                </a:lnTo>
                <a:close/>
                <a:moveTo>
                  <a:pt x="668" y="425"/>
                </a:moveTo>
                <a:lnTo>
                  <a:pt x="668" y="425"/>
                </a:lnTo>
                <a:lnTo>
                  <a:pt x="668" y="423"/>
                </a:lnTo>
                <a:lnTo>
                  <a:pt x="669" y="422"/>
                </a:lnTo>
                <a:lnTo>
                  <a:pt x="670" y="422"/>
                </a:lnTo>
                <a:lnTo>
                  <a:pt x="672" y="421"/>
                </a:lnTo>
                <a:lnTo>
                  <a:pt x="673" y="422"/>
                </a:lnTo>
                <a:lnTo>
                  <a:pt x="674" y="422"/>
                </a:lnTo>
                <a:lnTo>
                  <a:pt x="675" y="423"/>
                </a:lnTo>
                <a:lnTo>
                  <a:pt x="675" y="425"/>
                </a:lnTo>
                <a:lnTo>
                  <a:pt x="675" y="426"/>
                </a:lnTo>
                <a:lnTo>
                  <a:pt x="674" y="427"/>
                </a:lnTo>
                <a:lnTo>
                  <a:pt x="673" y="427"/>
                </a:lnTo>
                <a:lnTo>
                  <a:pt x="672" y="428"/>
                </a:lnTo>
                <a:lnTo>
                  <a:pt x="670" y="427"/>
                </a:lnTo>
                <a:lnTo>
                  <a:pt x="669" y="427"/>
                </a:lnTo>
                <a:lnTo>
                  <a:pt x="668" y="426"/>
                </a:lnTo>
                <a:lnTo>
                  <a:pt x="668" y="425"/>
                </a:lnTo>
                <a:close/>
                <a:moveTo>
                  <a:pt x="668" y="412"/>
                </a:moveTo>
                <a:lnTo>
                  <a:pt x="668" y="412"/>
                </a:lnTo>
                <a:lnTo>
                  <a:pt x="668" y="411"/>
                </a:lnTo>
                <a:lnTo>
                  <a:pt x="669" y="410"/>
                </a:lnTo>
                <a:lnTo>
                  <a:pt x="670" y="409"/>
                </a:lnTo>
                <a:lnTo>
                  <a:pt x="672" y="409"/>
                </a:lnTo>
                <a:lnTo>
                  <a:pt x="673" y="409"/>
                </a:lnTo>
                <a:lnTo>
                  <a:pt x="674" y="410"/>
                </a:lnTo>
                <a:lnTo>
                  <a:pt x="675" y="411"/>
                </a:lnTo>
                <a:lnTo>
                  <a:pt x="675" y="412"/>
                </a:lnTo>
                <a:lnTo>
                  <a:pt x="675" y="413"/>
                </a:lnTo>
                <a:lnTo>
                  <a:pt x="674" y="414"/>
                </a:lnTo>
                <a:lnTo>
                  <a:pt x="673" y="415"/>
                </a:lnTo>
                <a:lnTo>
                  <a:pt x="672" y="415"/>
                </a:lnTo>
                <a:lnTo>
                  <a:pt x="670" y="415"/>
                </a:lnTo>
                <a:lnTo>
                  <a:pt x="669" y="414"/>
                </a:lnTo>
                <a:lnTo>
                  <a:pt x="668" y="413"/>
                </a:lnTo>
                <a:lnTo>
                  <a:pt x="668" y="412"/>
                </a:lnTo>
                <a:close/>
                <a:moveTo>
                  <a:pt x="668" y="399"/>
                </a:moveTo>
                <a:lnTo>
                  <a:pt x="668" y="399"/>
                </a:lnTo>
                <a:lnTo>
                  <a:pt x="668" y="397"/>
                </a:lnTo>
                <a:lnTo>
                  <a:pt x="669" y="396"/>
                </a:lnTo>
                <a:lnTo>
                  <a:pt x="670" y="396"/>
                </a:lnTo>
                <a:lnTo>
                  <a:pt x="672" y="395"/>
                </a:lnTo>
                <a:lnTo>
                  <a:pt x="673" y="396"/>
                </a:lnTo>
                <a:lnTo>
                  <a:pt x="674" y="396"/>
                </a:lnTo>
                <a:lnTo>
                  <a:pt x="675" y="397"/>
                </a:lnTo>
                <a:lnTo>
                  <a:pt x="675" y="399"/>
                </a:lnTo>
                <a:lnTo>
                  <a:pt x="675" y="401"/>
                </a:lnTo>
                <a:lnTo>
                  <a:pt x="674" y="402"/>
                </a:lnTo>
                <a:lnTo>
                  <a:pt x="673" y="402"/>
                </a:lnTo>
                <a:lnTo>
                  <a:pt x="672" y="403"/>
                </a:lnTo>
                <a:lnTo>
                  <a:pt x="670" y="402"/>
                </a:lnTo>
                <a:lnTo>
                  <a:pt x="669" y="402"/>
                </a:lnTo>
                <a:lnTo>
                  <a:pt x="668" y="401"/>
                </a:lnTo>
                <a:lnTo>
                  <a:pt x="668" y="399"/>
                </a:lnTo>
                <a:close/>
                <a:moveTo>
                  <a:pt x="668" y="386"/>
                </a:moveTo>
                <a:lnTo>
                  <a:pt x="668" y="386"/>
                </a:lnTo>
                <a:lnTo>
                  <a:pt x="668" y="385"/>
                </a:lnTo>
                <a:lnTo>
                  <a:pt x="669" y="384"/>
                </a:lnTo>
                <a:lnTo>
                  <a:pt x="670" y="383"/>
                </a:lnTo>
                <a:lnTo>
                  <a:pt x="672" y="383"/>
                </a:lnTo>
                <a:lnTo>
                  <a:pt x="673" y="383"/>
                </a:lnTo>
                <a:lnTo>
                  <a:pt x="674" y="384"/>
                </a:lnTo>
                <a:lnTo>
                  <a:pt x="675" y="385"/>
                </a:lnTo>
                <a:lnTo>
                  <a:pt x="675" y="386"/>
                </a:lnTo>
                <a:lnTo>
                  <a:pt x="675" y="387"/>
                </a:lnTo>
                <a:lnTo>
                  <a:pt x="674" y="388"/>
                </a:lnTo>
                <a:lnTo>
                  <a:pt x="673" y="389"/>
                </a:lnTo>
                <a:lnTo>
                  <a:pt x="672" y="389"/>
                </a:lnTo>
                <a:lnTo>
                  <a:pt x="670" y="389"/>
                </a:lnTo>
                <a:lnTo>
                  <a:pt x="669" y="388"/>
                </a:lnTo>
                <a:lnTo>
                  <a:pt x="668" y="387"/>
                </a:lnTo>
                <a:lnTo>
                  <a:pt x="668" y="386"/>
                </a:lnTo>
                <a:close/>
                <a:moveTo>
                  <a:pt x="668" y="374"/>
                </a:moveTo>
                <a:lnTo>
                  <a:pt x="668" y="373"/>
                </a:lnTo>
                <a:lnTo>
                  <a:pt x="668" y="372"/>
                </a:lnTo>
                <a:lnTo>
                  <a:pt x="669" y="371"/>
                </a:lnTo>
                <a:lnTo>
                  <a:pt x="670" y="371"/>
                </a:lnTo>
                <a:lnTo>
                  <a:pt x="672" y="370"/>
                </a:lnTo>
                <a:lnTo>
                  <a:pt x="673" y="371"/>
                </a:lnTo>
                <a:lnTo>
                  <a:pt x="674" y="371"/>
                </a:lnTo>
                <a:lnTo>
                  <a:pt x="675" y="372"/>
                </a:lnTo>
                <a:lnTo>
                  <a:pt x="675" y="373"/>
                </a:lnTo>
                <a:lnTo>
                  <a:pt x="675" y="374"/>
                </a:lnTo>
                <a:lnTo>
                  <a:pt x="675" y="375"/>
                </a:lnTo>
                <a:lnTo>
                  <a:pt x="674" y="376"/>
                </a:lnTo>
                <a:lnTo>
                  <a:pt x="673" y="376"/>
                </a:lnTo>
                <a:lnTo>
                  <a:pt x="672" y="377"/>
                </a:lnTo>
                <a:lnTo>
                  <a:pt x="670" y="376"/>
                </a:lnTo>
                <a:lnTo>
                  <a:pt x="669" y="376"/>
                </a:lnTo>
                <a:lnTo>
                  <a:pt x="668" y="375"/>
                </a:lnTo>
                <a:lnTo>
                  <a:pt x="668" y="374"/>
                </a:lnTo>
                <a:close/>
                <a:moveTo>
                  <a:pt x="668" y="361"/>
                </a:moveTo>
                <a:lnTo>
                  <a:pt x="668" y="361"/>
                </a:lnTo>
                <a:lnTo>
                  <a:pt x="668" y="360"/>
                </a:lnTo>
                <a:lnTo>
                  <a:pt x="669" y="359"/>
                </a:lnTo>
                <a:lnTo>
                  <a:pt x="670" y="357"/>
                </a:lnTo>
                <a:lnTo>
                  <a:pt x="672" y="357"/>
                </a:lnTo>
                <a:lnTo>
                  <a:pt x="673" y="357"/>
                </a:lnTo>
                <a:lnTo>
                  <a:pt x="674" y="359"/>
                </a:lnTo>
                <a:lnTo>
                  <a:pt x="675" y="360"/>
                </a:lnTo>
                <a:lnTo>
                  <a:pt x="675" y="361"/>
                </a:lnTo>
                <a:lnTo>
                  <a:pt x="675" y="362"/>
                </a:lnTo>
                <a:lnTo>
                  <a:pt x="674" y="363"/>
                </a:lnTo>
                <a:lnTo>
                  <a:pt x="673" y="364"/>
                </a:lnTo>
                <a:lnTo>
                  <a:pt x="672" y="364"/>
                </a:lnTo>
                <a:lnTo>
                  <a:pt x="670" y="364"/>
                </a:lnTo>
                <a:lnTo>
                  <a:pt x="669" y="363"/>
                </a:lnTo>
                <a:lnTo>
                  <a:pt x="668" y="362"/>
                </a:lnTo>
                <a:lnTo>
                  <a:pt x="668" y="361"/>
                </a:lnTo>
                <a:close/>
                <a:moveTo>
                  <a:pt x="668" y="347"/>
                </a:moveTo>
                <a:lnTo>
                  <a:pt x="668" y="347"/>
                </a:lnTo>
                <a:lnTo>
                  <a:pt x="668" y="346"/>
                </a:lnTo>
                <a:lnTo>
                  <a:pt x="669" y="345"/>
                </a:lnTo>
                <a:lnTo>
                  <a:pt x="670" y="345"/>
                </a:lnTo>
                <a:lnTo>
                  <a:pt x="672" y="344"/>
                </a:lnTo>
                <a:lnTo>
                  <a:pt x="673" y="345"/>
                </a:lnTo>
                <a:lnTo>
                  <a:pt x="674" y="345"/>
                </a:lnTo>
                <a:lnTo>
                  <a:pt x="675" y="346"/>
                </a:lnTo>
                <a:lnTo>
                  <a:pt x="675" y="347"/>
                </a:lnTo>
                <a:lnTo>
                  <a:pt x="675" y="349"/>
                </a:lnTo>
                <a:lnTo>
                  <a:pt x="674" y="350"/>
                </a:lnTo>
                <a:lnTo>
                  <a:pt x="673" y="350"/>
                </a:lnTo>
                <a:lnTo>
                  <a:pt x="672" y="351"/>
                </a:lnTo>
                <a:lnTo>
                  <a:pt x="670" y="350"/>
                </a:lnTo>
                <a:lnTo>
                  <a:pt x="669" y="350"/>
                </a:lnTo>
                <a:lnTo>
                  <a:pt x="668" y="349"/>
                </a:lnTo>
                <a:lnTo>
                  <a:pt x="668" y="347"/>
                </a:lnTo>
                <a:close/>
                <a:moveTo>
                  <a:pt x="668" y="335"/>
                </a:moveTo>
                <a:lnTo>
                  <a:pt x="668" y="335"/>
                </a:lnTo>
                <a:lnTo>
                  <a:pt x="668" y="334"/>
                </a:lnTo>
                <a:lnTo>
                  <a:pt x="669" y="333"/>
                </a:lnTo>
                <a:lnTo>
                  <a:pt x="670" y="332"/>
                </a:lnTo>
                <a:lnTo>
                  <a:pt x="672" y="332"/>
                </a:lnTo>
                <a:lnTo>
                  <a:pt x="673" y="332"/>
                </a:lnTo>
                <a:lnTo>
                  <a:pt x="674" y="333"/>
                </a:lnTo>
                <a:lnTo>
                  <a:pt x="675" y="334"/>
                </a:lnTo>
                <a:lnTo>
                  <a:pt x="675" y="335"/>
                </a:lnTo>
                <a:lnTo>
                  <a:pt x="675" y="336"/>
                </a:lnTo>
                <a:lnTo>
                  <a:pt x="674" y="337"/>
                </a:lnTo>
                <a:lnTo>
                  <a:pt x="673" y="338"/>
                </a:lnTo>
                <a:lnTo>
                  <a:pt x="672" y="338"/>
                </a:lnTo>
                <a:lnTo>
                  <a:pt x="670" y="338"/>
                </a:lnTo>
                <a:lnTo>
                  <a:pt x="669" y="337"/>
                </a:lnTo>
                <a:lnTo>
                  <a:pt x="668" y="336"/>
                </a:lnTo>
                <a:lnTo>
                  <a:pt x="668" y="335"/>
                </a:lnTo>
                <a:close/>
                <a:moveTo>
                  <a:pt x="668" y="322"/>
                </a:moveTo>
                <a:lnTo>
                  <a:pt x="668" y="322"/>
                </a:lnTo>
                <a:lnTo>
                  <a:pt x="668" y="321"/>
                </a:lnTo>
                <a:lnTo>
                  <a:pt x="669" y="320"/>
                </a:lnTo>
                <a:lnTo>
                  <a:pt x="670" y="320"/>
                </a:lnTo>
                <a:lnTo>
                  <a:pt x="672" y="319"/>
                </a:lnTo>
                <a:lnTo>
                  <a:pt x="673" y="320"/>
                </a:lnTo>
                <a:lnTo>
                  <a:pt x="674" y="320"/>
                </a:lnTo>
                <a:lnTo>
                  <a:pt x="675" y="321"/>
                </a:lnTo>
                <a:lnTo>
                  <a:pt x="675" y="322"/>
                </a:lnTo>
                <a:lnTo>
                  <a:pt x="675" y="324"/>
                </a:lnTo>
                <a:lnTo>
                  <a:pt x="674" y="325"/>
                </a:lnTo>
                <a:lnTo>
                  <a:pt x="673" y="325"/>
                </a:lnTo>
                <a:lnTo>
                  <a:pt x="672" y="326"/>
                </a:lnTo>
                <a:lnTo>
                  <a:pt x="670" y="325"/>
                </a:lnTo>
                <a:lnTo>
                  <a:pt x="669" y="325"/>
                </a:lnTo>
                <a:lnTo>
                  <a:pt x="668" y="324"/>
                </a:lnTo>
                <a:lnTo>
                  <a:pt x="668" y="322"/>
                </a:lnTo>
                <a:close/>
                <a:moveTo>
                  <a:pt x="668" y="309"/>
                </a:moveTo>
                <a:lnTo>
                  <a:pt x="668" y="309"/>
                </a:lnTo>
                <a:lnTo>
                  <a:pt x="668" y="308"/>
                </a:lnTo>
                <a:lnTo>
                  <a:pt x="669" y="307"/>
                </a:lnTo>
                <a:lnTo>
                  <a:pt x="670" y="306"/>
                </a:lnTo>
                <a:lnTo>
                  <a:pt x="672" y="306"/>
                </a:lnTo>
                <a:lnTo>
                  <a:pt x="673" y="306"/>
                </a:lnTo>
                <a:lnTo>
                  <a:pt x="674" y="307"/>
                </a:lnTo>
                <a:lnTo>
                  <a:pt x="675" y="308"/>
                </a:lnTo>
                <a:lnTo>
                  <a:pt x="675" y="309"/>
                </a:lnTo>
                <a:lnTo>
                  <a:pt x="675" y="310"/>
                </a:lnTo>
                <a:lnTo>
                  <a:pt x="674" y="311"/>
                </a:lnTo>
                <a:lnTo>
                  <a:pt x="673" y="312"/>
                </a:lnTo>
                <a:lnTo>
                  <a:pt x="672" y="312"/>
                </a:lnTo>
                <a:lnTo>
                  <a:pt x="670" y="312"/>
                </a:lnTo>
                <a:lnTo>
                  <a:pt x="669" y="311"/>
                </a:lnTo>
                <a:lnTo>
                  <a:pt x="668" y="310"/>
                </a:lnTo>
                <a:lnTo>
                  <a:pt x="668" y="309"/>
                </a:lnTo>
                <a:close/>
                <a:moveTo>
                  <a:pt x="668" y="296"/>
                </a:moveTo>
                <a:lnTo>
                  <a:pt x="668" y="296"/>
                </a:lnTo>
                <a:lnTo>
                  <a:pt x="668" y="295"/>
                </a:lnTo>
                <a:lnTo>
                  <a:pt x="669" y="294"/>
                </a:lnTo>
                <a:lnTo>
                  <a:pt x="670" y="294"/>
                </a:lnTo>
                <a:lnTo>
                  <a:pt x="672" y="293"/>
                </a:lnTo>
                <a:lnTo>
                  <a:pt x="673" y="294"/>
                </a:lnTo>
                <a:lnTo>
                  <a:pt x="674" y="294"/>
                </a:lnTo>
                <a:lnTo>
                  <a:pt x="675" y="295"/>
                </a:lnTo>
                <a:lnTo>
                  <a:pt x="675" y="296"/>
                </a:lnTo>
                <a:lnTo>
                  <a:pt x="675" y="298"/>
                </a:lnTo>
                <a:lnTo>
                  <a:pt x="674" y="299"/>
                </a:lnTo>
                <a:lnTo>
                  <a:pt x="673" y="299"/>
                </a:lnTo>
                <a:lnTo>
                  <a:pt x="672" y="300"/>
                </a:lnTo>
                <a:lnTo>
                  <a:pt x="670" y="299"/>
                </a:lnTo>
                <a:lnTo>
                  <a:pt x="669" y="299"/>
                </a:lnTo>
                <a:lnTo>
                  <a:pt x="668" y="298"/>
                </a:lnTo>
                <a:lnTo>
                  <a:pt x="668" y="296"/>
                </a:lnTo>
                <a:close/>
                <a:moveTo>
                  <a:pt x="668" y="284"/>
                </a:moveTo>
                <a:lnTo>
                  <a:pt x="668" y="284"/>
                </a:lnTo>
                <a:lnTo>
                  <a:pt x="668" y="283"/>
                </a:lnTo>
                <a:lnTo>
                  <a:pt x="669" y="282"/>
                </a:lnTo>
                <a:lnTo>
                  <a:pt x="670" y="281"/>
                </a:lnTo>
                <a:lnTo>
                  <a:pt x="672" y="281"/>
                </a:lnTo>
                <a:lnTo>
                  <a:pt x="673" y="281"/>
                </a:lnTo>
                <a:lnTo>
                  <a:pt x="674" y="282"/>
                </a:lnTo>
                <a:lnTo>
                  <a:pt x="675" y="283"/>
                </a:lnTo>
                <a:lnTo>
                  <a:pt x="675" y="284"/>
                </a:lnTo>
                <a:lnTo>
                  <a:pt x="675" y="285"/>
                </a:lnTo>
                <a:lnTo>
                  <a:pt x="674" y="286"/>
                </a:lnTo>
                <a:lnTo>
                  <a:pt x="673" y="287"/>
                </a:lnTo>
                <a:lnTo>
                  <a:pt x="672" y="287"/>
                </a:lnTo>
                <a:lnTo>
                  <a:pt x="670" y="287"/>
                </a:lnTo>
                <a:lnTo>
                  <a:pt x="669" y="286"/>
                </a:lnTo>
                <a:lnTo>
                  <a:pt x="668" y="285"/>
                </a:lnTo>
                <a:lnTo>
                  <a:pt x="668" y="284"/>
                </a:lnTo>
                <a:close/>
                <a:moveTo>
                  <a:pt x="668" y="270"/>
                </a:moveTo>
                <a:lnTo>
                  <a:pt x="668" y="270"/>
                </a:lnTo>
                <a:lnTo>
                  <a:pt x="668" y="269"/>
                </a:lnTo>
                <a:lnTo>
                  <a:pt x="669" y="268"/>
                </a:lnTo>
                <a:lnTo>
                  <a:pt x="670" y="268"/>
                </a:lnTo>
                <a:lnTo>
                  <a:pt x="672" y="267"/>
                </a:lnTo>
                <a:lnTo>
                  <a:pt x="673" y="268"/>
                </a:lnTo>
                <a:lnTo>
                  <a:pt x="674" y="268"/>
                </a:lnTo>
                <a:lnTo>
                  <a:pt x="675" y="269"/>
                </a:lnTo>
                <a:lnTo>
                  <a:pt x="675" y="270"/>
                </a:lnTo>
                <a:lnTo>
                  <a:pt x="675" y="272"/>
                </a:lnTo>
                <a:lnTo>
                  <a:pt x="674" y="273"/>
                </a:lnTo>
                <a:lnTo>
                  <a:pt x="673" y="273"/>
                </a:lnTo>
                <a:lnTo>
                  <a:pt x="672" y="274"/>
                </a:lnTo>
                <a:lnTo>
                  <a:pt x="670" y="273"/>
                </a:lnTo>
                <a:lnTo>
                  <a:pt x="669" y="273"/>
                </a:lnTo>
                <a:lnTo>
                  <a:pt x="668" y="272"/>
                </a:lnTo>
                <a:lnTo>
                  <a:pt x="668" y="270"/>
                </a:lnTo>
                <a:close/>
                <a:moveTo>
                  <a:pt x="668" y="258"/>
                </a:moveTo>
                <a:lnTo>
                  <a:pt x="668" y="258"/>
                </a:lnTo>
                <a:lnTo>
                  <a:pt x="668" y="257"/>
                </a:lnTo>
                <a:lnTo>
                  <a:pt x="669" y="256"/>
                </a:lnTo>
                <a:lnTo>
                  <a:pt x="670" y="255"/>
                </a:lnTo>
                <a:lnTo>
                  <a:pt x="672" y="255"/>
                </a:lnTo>
                <a:lnTo>
                  <a:pt x="673" y="255"/>
                </a:lnTo>
                <a:lnTo>
                  <a:pt x="674" y="256"/>
                </a:lnTo>
                <a:lnTo>
                  <a:pt x="675" y="257"/>
                </a:lnTo>
                <a:lnTo>
                  <a:pt x="675" y="258"/>
                </a:lnTo>
                <a:lnTo>
                  <a:pt x="675" y="259"/>
                </a:lnTo>
                <a:lnTo>
                  <a:pt x="674" y="260"/>
                </a:lnTo>
                <a:lnTo>
                  <a:pt x="673" y="261"/>
                </a:lnTo>
                <a:lnTo>
                  <a:pt x="672" y="261"/>
                </a:lnTo>
                <a:lnTo>
                  <a:pt x="670" y="261"/>
                </a:lnTo>
                <a:lnTo>
                  <a:pt x="669" y="260"/>
                </a:lnTo>
                <a:lnTo>
                  <a:pt x="668" y="259"/>
                </a:lnTo>
                <a:lnTo>
                  <a:pt x="668" y="258"/>
                </a:lnTo>
                <a:close/>
                <a:moveTo>
                  <a:pt x="668" y="245"/>
                </a:moveTo>
                <a:lnTo>
                  <a:pt x="668" y="245"/>
                </a:lnTo>
                <a:lnTo>
                  <a:pt x="668" y="244"/>
                </a:lnTo>
                <a:lnTo>
                  <a:pt x="669" y="243"/>
                </a:lnTo>
                <a:lnTo>
                  <a:pt x="670" y="243"/>
                </a:lnTo>
                <a:lnTo>
                  <a:pt x="672" y="242"/>
                </a:lnTo>
                <a:lnTo>
                  <a:pt x="673" y="243"/>
                </a:lnTo>
                <a:lnTo>
                  <a:pt x="674" y="243"/>
                </a:lnTo>
                <a:lnTo>
                  <a:pt x="675" y="244"/>
                </a:lnTo>
                <a:lnTo>
                  <a:pt x="675" y="245"/>
                </a:lnTo>
                <a:lnTo>
                  <a:pt x="675" y="247"/>
                </a:lnTo>
                <a:lnTo>
                  <a:pt x="674" y="248"/>
                </a:lnTo>
                <a:lnTo>
                  <a:pt x="673" y="248"/>
                </a:lnTo>
                <a:lnTo>
                  <a:pt x="672" y="249"/>
                </a:lnTo>
                <a:lnTo>
                  <a:pt x="670" y="248"/>
                </a:lnTo>
                <a:lnTo>
                  <a:pt x="669" y="248"/>
                </a:lnTo>
                <a:lnTo>
                  <a:pt x="668" y="247"/>
                </a:lnTo>
                <a:lnTo>
                  <a:pt x="668" y="245"/>
                </a:lnTo>
                <a:close/>
                <a:moveTo>
                  <a:pt x="668" y="232"/>
                </a:moveTo>
                <a:lnTo>
                  <a:pt x="668" y="232"/>
                </a:lnTo>
                <a:lnTo>
                  <a:pt x="668" y="231"/>
                </a:lnTo>
                <a:lnTo>
                  <a:pt x="669" y="230"/>
                </a:lnTo>
                <a:lnTo>
                  <a:pt x="670" y="229"/>
                </a:lnTo>
                <a:lnTo>
                  <a:pt x="672" y="229"/>
                </a:lnTo>
                <a:lnTo>
                  <a:pt x="673" y="229"/>
                </a:lnTo>
                <a:lnTo>
                  <a:pt x="674" y="230"/>
                </a:lnTo>
                <a:lnTo>
                  <a:pt x="675" y="231"/>
                </a:lnTo>
                <a:lnTo>
                  <a:pt x="675" y="232"/>
                </a:lnTo>
                <a:lnTo>
                  <a:pt x="675" y="233"/>
                </a:lnTo>
                <a:lnTo>
                  <a:pt x="674" y="235"/>
                </a:lnTo>
                <a:lnTo>
                  <a:pt x="673" y="236"/>
                </a:lnTo>
                <a:lnTo>
                  <a:pt x="672" y="236"/>
                </a:lnTo>
                <a:lnTo>
                  <a:pt x="670" y="236"/>
                </a:lnTo>
                <a:lnTo>
                  <a:pt x="669" y="235"/>
                </a:lnTo>
                <a:lnTo>
                  <a:pt x="668" y="233"/>
                </a:lnTo>
                <a:lnTo>
                  <a:pt x="668" y="232"/>
                </a:lnTo>
                <a:close/>
                <a:moveTo>
                  <a:pt x="668" y="219"/>
                </a:moveTo>
                <a:lnTo>
                  <a:pt x="668" y="219"/>
                </a:lnTo>
                <a:lnTo>
                  <a:pt x="668" y="218"/>
                </a:lnTo>
                <a:lnTo>
                  <a:pt x="669" y="217"/>
                </a:lnTo>
                <a:lnTo>
                  <a:pt x="670" y="217"/>
                </a:lnTo>
                <a:lnTo>
                  <a:pt x="672" y="216"/>
                </a:lnTo>
                <a:lnTo>
                  <a:pt x="673" y="217"/>
                </a:lnTo>
                <a:lnTo>
                  <a:pt x="674" y="217"/>
                </a:lnTo>
                <a:lnTo>
                  <a:pt x="675" y="218"/>
                </a:lnTo>
                <a:lnTo>
                  <a:pt x="675" y="219"/>
                </a:lnTo>
                <a:lnTo>
                  <a:pt x="675" y="221"/>
                </a:lnTo>
                <a:lnTo>
                  <a:pt x="674" y="222"/>
                </a:lnTo>
                <a:lnTo>
                  <a:pt x="673" y="222"/>
                </a:lnTo>
                <a:lnTo>
                  <a:pt x="672" y="223"/>
                </a:lnTo>
                <a:lnTo>
                  <a:pt x="670" y="222"/>
                </a:lnTo>
                <a:lnTo>
                  <a:pt x="669" y="222"/>
                </a:lnTo>
                <a:lnTo>
                  <a:pt x="668" y="221"/>
                </a:lnTo>
                <a:lnTo>
                  <a:pt x="668" y="219"/>
                </a:lnTo>
                <a:close/>
                <a:moveTo>
                  <a:pt x="668" y="207"/>
                </a:moveTo>
                <a:lnTo>
                  <a:pt x="668" y="207"/>
                </a:lnTo>
                <a:lnTo>
                  <a:pt x="668" y="206"/>
                </a:lnTo>
                <a:lnTo>
                  <a:pt x="669" y="205"/>
                </a:lnTo>
                <a:lnTo>
                  <a:pt x="670" y="204"/>
                </a:lnTo>
                <a:lnTo>
                  <a:pt x="672" y="204"/>
                </a:lnTo>
                <a:lnTo>
                  <a:pt x="673" y="204"/>
                </a:lnTo>
                <a:lnTo>
                  <a:pt x="674" y="205"/>
                </a:lnTo>
                <a:lnTo>
                  <a:pt x="675" y="206"/>
                </a:lnTo>
                <a:lnTo>
                  <a:pt x="675" y="207"/>
                </a:lnTo>
                <a:lnTo>
                  <a:pt x="675" y="208"/>
                </a:lnTo>
                <a:lnTo>
                  <a:pt x="674" y="209"/>
                </a:lnTo>
                <a:lnTo>
                  <a:pt x="673" y="210"/>
                </a:lnTo>
                <a:lnTo>
                  <a:pt x="672" y="210"/>
                </a:lnTo>
                <a:lnTo>
                  <a:pt x="670" y="210"/>
                </a:lnTo>
                <a:lnTo>
                  <a:pt x="669" y="209"/>
                </a:lnTo>
                <a:lnTo>
                  <a:pt x="668" y="208"/>
                </a:lnTo>
                <a:lnTo>
                  <a:pt x="668" y="207"/>
                </a:lnTo>
                <a:close/>
                <a:moveTo>
                  <a:pt x="668" y="194"/>
                </a:moveTo>
                <a:lnTo>
                  <a:pt x="668" y="194"/>
                </a:lnTo>
                <a:lnTo>
                  <a:pt x="668" y="193"/>
                </a:lnTo>
                <a:lnTo>
                  <a:pt x="669" y="191"/>
                </a:lnTo>
                <a:lnTo>
                  <a:pt x="670" y="191"/>
                </a:lnTo>
                <a:lnTo>
                  <a:pt x="672" y="190"/>
                </a:lnTo>
                <a:lnTo>
                  <a:pt x="673" y="191"/>
                </a:lnTo>
                <a:lnTo>
                  <a:pt x="674" y="191"/>
                </a:lnTo>
                <a:lnTo>
                  <a:pt x="675" y="193"/>
                </a:lnTo>
                <a:lnTo>
                  <a:pt x="675" y="194"/>
                </a:lnTo>
                <a:lnTo>
                  <a:pt x="675" y="196"/>
                </a:lnTo>
                <a:lnTo>
                  <a:pt x="674" y="197"/>
                </a:lnTo>
                <a:lnTo>
                  <a:pt x="673" y="197"/>
                </a:lnTo>
                <a:lnTo>
                  <a:pt x="672" y="198"/>
                </a:lnTo>
                <a:lnTo>
                  <a:pt x="670" y="197"/>
                </a:lnTo>
                <a:lnTo>
                  <a:pt x="669" y="197"/>
                </a:lnTo>
                <a:lnTo>
                  <a:pt x="668" y="196"/>
                </a:lnTo>
                <a:lnTo>
                  <a:pt x="668" y="194"/>
                </a:lnTo>
                <a:close/>
                <a:moveTo>
                  <a:pt x="668" y="181"/>
                </a:moveTo>
                <a:lnTo>
                  <a:pt x="668" y="181"/>
                </a:lnTo>
                <a:lnTo>
                  <a:pt x="668" y="180"/>
                </a:lnTo>
                <a:lnTo>
                  <a:pt x="669" y="179"/>
                </a:lnTo>
                <a:lnTo>
                  <a:pt x="670" y="178"/>
                </a:lnTo>
                <a:lnTo>
                  <a:pt x="672" y="178"/>
                </a:lnTo>
                <a:lnTo>
                  <a:pt x="673" y="178"/>
                </a:lnTo>
                <a:lnTo>
                  <a:pt x="674" y="179"/>
                </a:lnTo>
                <a:lnTo>
                  <a:pt x="675" y="180"/>
                </a:lnTo>
                <a:lnTo>
                  <a:pt x="675" y="181"/>
                </a:lnTo>
                <a:lnTo>
                  <a:pt x="675" y="182"/>
                </a:lnTo>
                <a:lnTo>
                  <a:pt x="674" y="183"/>
                </a:lnTo>
                <a:lnTo>
                  <a:pt x="673" y="184"/>
                </a:lnTo>
                <a:lnTo>
                  <a:pt x="672" y="184"/>
                </a:lnTo>
                <a:lnTo>
                  <a:pt x="670" y="184"/>
                </a:lnTo>
                <a:lnTo>
                  <a:pt x="669" y="183"/>
                </a:lnTo>
                <a:lnTo>
                  <a:pt x="668" y="182"/>
                </a:lnTo>
                <a:lnTo>
                  <a:pt x="668" y="181"/>
                </a:lnTo>
                <a:close/>
                <a:moveTo>
                  <a:pt x="668" y="168"/>
                </a:moveTo>
                <a:lnTo>
                  <a:pt x="668" y="168"/>
                </a:lnTo>
                <a:lnTo>
                  <a:pt x="668" y="167"/>
                </a:lnTo>
                <a:lnTo>
                  <a:pt x="669" y="166"/>
                </a:lnTo>
                <a:lnTo>
                  <a:pt x="670" y="166"/>
                </a:lnTo>
                <a:lnTo>
                  <a:pt x="672" y="165"/>
                </a:lnTo>
                <a:lnTo>
                  <a:pt x="673" y="166"/>
                </a:lnTo>
                <a:lnTo>
                  <a:pt x="674" y="166"/>
                </a:lnTo>
                <a:lnTo>
                  <a:pt x="675" y="167"/>
                </a:lnTo>
                <a:lnTo>
                  <a:pt x="675" y="168"/>
                </a:lnTo>
                <a:lnTo>
                  <a:pt x="675" y="170"/>
                </a:lnTo>
                <a:lnTo>
                  <a:pt x="674" y="171"/>
                </a:lnTo>
                <a:lnTo>
                  <a:pt x="673" y="171"/>
                </a:lnTo>
                <a:lnTo>
                  <a:pt x="672" y="172"/>
                </a:lnTo>
                <a:lnTo>
                  <a:pt x="670" y="171"/>
                </a:lnTo>
                <a:lnTo>
                  <a:pt x="669" y="171"/>
                </a:lnTo>
                <a:lnTo>
                  <a:pt x="668" y="170"/>
                </a:lnTo>
                <a:lnTo>
                  <a:pt x="668" y="168"/>
                </a:lnTo>
                <a:close/>
                <a:moveTo>
                  <a:pt x="668" y="156"/>
                </a:moveTo>
                <a:lnTo>
                  <a:pt x="668" y="156"/>
                </a:lnTo>
                <a:lnTo>
                  <a:pt x="668" y="155"/>
                </a:lnTo>
                <a:lnTo>
                  <a:pt x="669" y="154"/>
                </a:lnTo>
                <a:lnTo>
                  <a:pt x="670" y="153"/>
                </a:lnTo>
                <a:lnTo>
                  <a:pt x="672" y="153"/>
                </a:lnTo>
                <a:lnTo>
                  <a:pt x="673" y="153"/>
                </a:lnTo>
                <a:lnTo>
                  <a:pt x="674" y="154"/>
                </a:lnTo>
                <a:lnTo>
                  <a:pt x="675" y="155"/>
                </a:lnTo>
                <a:lnTo>
                  <a:pt x="675" y="156"/>
                </a:lnTo>
                <a:lnTo>
                  <a:pt x="675" y="157"/>
                </a:lnTo>
                <a:lnTo>
                  <a:pt x="674" y="158"/>
                </a:lnTo>
                <a:lnTo>
                  <a:pt x="673" y="159"/>
                </a:lnTo>
                <a:lnTo>
                  <a:pt x="672" y="159"/>
                </a:lnTo>
                <a:lnTo>
                  <a:pt x="670" y="159"/>
                </a:lnTo>
                <a:lnTo>
                  <a:pt x="669" y="158"/>
                </a:lnTo>
                <a:lnTo>
                  <a:pt x="668" y="157"/>
                </a:lnTo>
                <a:lnTo>
                  <a:pt x="668" y="156"/>
                </a:lnTo>
                <a:close/>
                <a:moveTo>
                  <a:pt x="668" y="142"/>
                </a:moveTo>
                <a:lnTo>
                  <a:pt x="668" y="142"/>
                </a:lnTo>
                <a:lnTo>
                  <a:pt x="668" y="141"/>
                </a:lnTo>
                <a:lnTo>
                  <a:pt x="669" y="140"/>
                </a:lnTo>
                <a:lnTo>
                  <a:pt x="670" y="140"/>
                </a:lnTo>
                <a:lnTo>
                  <a:pt x="672" y="139"/>
                </a:lnTo>
                <a:lnTo>
                  <a:pt x="673" y="140"/>
                </a:lnTo>
                <a:lnTo>
                  <a:pt x="674" y="140"/>
                </a:lnTo>
                <a:lnTo>
                  <a:pt x="675" y="141"/>
                </a:lnTo>
                <a:lnTo>
                  <a:pt x="675" y="142"/>
                </a:lnTo>
                <a:lnTo>
                  <a:pt x="675" y="144"/>
                </a:lnTo>
                <a:lnTo>
                  <a:pt x="674" y="145"/>
                </a:lnTo>
                <a:lnTo>
                  <a:pt x="673" y="145"/>
                </a:lnTo>
                <a:lnTo>
                  <a:pt x="672" y="146"/>
                </a:lnTo>
                <a:lnTo>
                  <a:pt x="670" y="145"/>
                </a:lnTo>
                <a:lnTo>
                  <a:pt x="669" y="145"/>
                </a:lnTo>
                <a:lnTo>
                  <a:pt x="668" y="144"/>
                </a:lnTo>
                <a:lnTo>
                  <a:pt x="668" y="142"/>
                </a:lnTo>
                <a:close/>
                <a:moveTo>
                  <a:pt x="668" y="130"/>
                </a:moveTo>
                <a:lnTo>
                  <a:pt x="668" y="130"/>
                </a:lnTo>
                <a:lnTo>
                  <a:pt x="668" y="129"/>
                </a:lnTo>
                <a:lnTo>
                  <a:pt x="669" y="128"/>
                </a:lnTo>
                <a:lnTo>
                  <a:pt x="670" y="127"/>
                </a:lnTo>
                <a:lnTo>
                  <a:pt x="672" y="127"/>
                </a:lnTo>
                <a:lnTo>
                  <a:pt x="673" y="127"/>
                </a:lnTo>
                <a:lnTo>
                  <a:pt x="674" y="128"/>
                </a:lnTo>
                <a:lnTo>
                  <a:pt x="675" y="129"/>
                </a:lnTo>
                <a:lnTo>
                  <a:pt x="675" y="130"/>
                </a:lnTo>
                <a:lnTo>
                  <a:pt x="675" y="131"/>
                </a:lnTo>
                <a:lnTo>
                  <a:pt x="674" y="132"/>
                </a:lnTo>
                <a:lnTo>
                  <a:pt x="673" y="133"/>
                </a:lnTo>
                <a:lnTo>
                  <a:pt x="672" y="133"/>
                </a:lnTo>
                <a:lnTo>
                  <a:pt x="670" y="133"/>
                </a:lnTo>
                <a:lnTo>
                  <a:pt x="669" y="132"/>
                </a:lnTo>
                <a:lnTo>
                  <a:pt x="668" y="131"/>
                </a:lnTo>
                <a:lnTo>
                  <a:pt x="668" y="130"/>
                </a:lnTo>
                <a:close/>
                <a:moveTo>
                  <a:pt x="668" y="117"/>
                </a:moveTo>
                <a:lnTo>
                  <a:pt x="668" y="117"/>
                </a:lnTo>
                <a:lnTo>
                  <a:pt x="668" y="116"/>
                </a:lnTo>
                <a:lnTo>
                  <a:pt x="669" y="115"/>
                </a:lnTo>
                <a:lnTo>
                  <a:pt x="670" y="114"/>
                </a:lnTo>
                <a:lnTo>
                  <a:pt x="672" y="114"/>
                </a:lnTo>
                <a:lnTo>
                  <a:pt x="673" y="114"/>
                </a:lnTo>
                <a:lnTo>
                  <a:pt x="674" y="115"/>
                </a:lnTo>
                <a:lnTo>
                  <a:pt x="675" y="116"/>
                </a:lnTo>
                <a:lnTo>
                  <a:pt x="675" y="117"/>
                </a:lnTo>
                <a:lnTo>
                  <a:pt x="675" y="119"/>
                </a:lnTo>
                <a:lnTo>
                  <a:pt x="674" y="120"/>
                </a:lnTo>
                <a:lnTo>
                  <a:pt x="673" y="120"/>
                </a:lnTo>
                <a:lnTo>
                  <a:pt x="672" y="121"/>
                </a:lnTo>
                <a:lnTo>
                  <a:pt x="670" y="120"/>
                </a:lnTo>
                <a:lnTo>
                  <a:pt x="669" y="120"/>
                </a:lnTo>
                <a:lnTo>
                  <a:pt x="668" y="119"/>
                </a:lnTo>
                <a:lnTo>
                  <a:pt x="668" y="117"/>
                </a:lnTo>
                <a:close/>
                <a:moveTo>
                  <a:pt x="668" y="104"/>
                </a:moveTo>
                <a:lnTo>
                  <a:pt x="668" y="104"/>
                </a:lnTo>
                <a:lnTo>
                  <a:pt x="668" y="103"/>
                </a:lnTo>
                <a:lnTo>
                  <a:pt x="669" y="102"/>
                </a:lnTo>
                <a:lnTo>
                  <a:pt x="670" y="101"/>
                </a:lnTo>
                <a:lnTo>
                  <a:pt x="672" y="101"/>
                </a:lnTo>
                <a:lnTo>
                  <a:pt x="673" y="101"/>
                </a:lnTo>
                <a:lnTo>
                  <a:pt x="674" y="102"/>
                </a:lnTo>
                <a:lnTo>
                  <a:pt x="675" y="103"/>
                </a:lnTo>
                <a:lnTo>
                  <a:pt x="675" y="104"/>
                </a:lnTo>
                <a:lnTo>
                  <a:pt x="675" y="105"/>
                </a:lnTo>
                <a:lnTo>
                  <a:pt x="674" y="106"/>
                </a:lnTo>
                <a:lnTo>
                  <a:pt x="673" y="107"/>
                </a:lnTo>
                <a:lnTo>
                  <a:pt x="672" y="107"/>
                </a:lnTo>
                <a:lnTo>
                  <a:pt x="670" y="107"/>
                </a:lnTo>
                <a:lnTo>
                  <a:pt x="669" y="106"/>
                </a:lnTo>
                <a:lnTo>
                  <a:pt x="668" y="105"/>
                </a:lnTo>
                <a:lnTo>
                  <a:pt x="668" y="104"/>
                </a:lnTo>
                <a:close/>
                <a:moveTo>
                  <a:pt x="668" y="91"/>
                </a:moveTo>
                <a:lnTo>
                  <a:pt x="668" y="91"/>
                </a:lnTo>
                <a:lnTo>
                  <a:pt x="668" y="90"/>
                </a:lnTo>
                <a:lnTo>
                  <a:pt x="669" y="89"/>
                </a:lnTo>
                <a:lnTo>
                  <a:pt x="670" y="88"/>
                </a:lnTo>
                <a:lnTo>
                  <a:pt x="672" y="88"/>
                </a:lnTo>
                <a:lnTo>
                  <a:pt x="673" y="88"/>
                </a:lnTo>
                <a:lnTo>
                  <a:pt x="674" y="89"/>
                </a:lnTo>
                <a:lnTo>
                  <a:pt x="675" y="90"/>
                </a:lnTo>
                <a:lnTo>
                  <a:pt x="675" y="91"/>
                </a:lnTo>
                <a:lnTo>
                  <a:pt x="675" y="92"/>
                </a:lnTo>
                <a:lnTo>
                  <a:pt x="674" y="93"/>
                </a:lnTo>
                <a:lnTo>
                  <a:pt x="673" y="94"/>
                </a:lnTo>
                <a:lnTo>
                  <a:pt x="672" y="94"/>
                </a:lnTo>
                <a:lnTo>
                  <a:pt x="670" y="94"/>
                </a:lnTo>
                <a:lnTo>
                  <a:pt x="669" y="93"/>
                </a:lnTo>
                <a:lnTo>
                  <a:pt x="668" y="92"/>
                </a:lnTo>
                <a:lnTo>
                  <a:pt x="668" y="91"/>
                </a:lnTo>
                <a:close/>
                <a:moveTo>
                  <a:pt x="668" y="79"/>
                </a:moveTo>
                <a:lnTo>
                  <a:pt x="668" y="79"/>
                </a:lnTo>
                <a:lnTo>
                  <a:pt x="668" y="78"/>
                </a:lnTo>
                <a:lnTo>
                  <a:pt x="669" y="77"/>
                </a:lnTo>
                <a:lnTo>
                  <a:pt x="670" y="76"/>
                </a:lnTo>
                <a:lnTo>
                  <a:pt x="672" y="76"/>
                </a:lnTo>
                <a:lnTo>
                  <a:pt x="673" y="76"/>
                </a:lnTo>
                <a:lnTo>
                  <a:pt x="674" y="77"/>
                </a:lnTo>
                <a:lnTo>
                  <a:pt x="675" y="78"/>
                </a:lnTo>
                <a:lnTo>
                  <a:pt x="675" y="79"/>
                </a:lnTo>
                <a:lnTo>
                  <a:pt x="675" y="80"/>
                </a:lnTo>
                <a:lnTo>
                  <a:pt x="674" y="81"/>
                </a:lnTo>
                <a:lnTo>
                  <a:pt x="673" y="82"/>
                </a:lnTo>
                <a:lnTo>
                  <a:pt x="672" y="82"/>
                </a:lnTo>
                <a:lnTo>
                  <a:pt x="670" y="82"/>
                </a:lnTo>
                <a:lnTo>
                  <a:pt x="669" y="81"/>
                </a:lnTo>
                <a:lnTo>
                  <a:pt x="668" y="80"/>
                </a:lnTo>
                <a:lnTo>
                  <a:pt x="668" y="79"/>
                </a:lnTo>
                <a:close/>
                <a:moveTo>
                  <a:pt x="668" y="65"/>
                </a:moveTo>
                <a:lnTo>
                  <a:pt x="668" y="65"/>
                </a:lnTo>
                <a:lnTo>
                  <a:pt x="668" y="64"/>
                </a:lnTo>
                <a:lnTo>
                  <a:pt x="669" y="63"/>
                </a:lnTo>
                <a:lnTo>
                  <a:pt x="670" y="62"/>
                </a:lnTo>
                <a:lnTo>
                  <a:pt x="672" y="62"/>
                </a:lnTo>
                <a:lnTo>
                  <a:pt x="673" y="62"/>
                </a:lnTo>
                <a:lnTo>
                  <a:pt x="674" y="63"/>
                </a:lnTo>
                <a:lnTo>
                  <a:pt x="675" y="64"/>
                </a:lnTo>
                <a:lnTo>
                  <a:pt x="675" y="65"/>
                </a:lnTo>
                <a:lnTo>
                  <a:pt x="675" y="66"/>
                </a:lnTo>
                <a:lnTo>
                  <a:pt x="674" y="67"/>
                </a:lnTo>
                <a:lnTo>
                  <a:pt x="673" y="69"/>
                </a:lnTo>
                <a:lnTo>
                  <a:pt x="672" y="69"/>
                </a:lnTo>
                <a:lnTo>
                  <a:pt x="670" y="69"/>
                </a:lnTo>
                <a:lnTo>
                  <a:pt x="669" y="67"/>
                </a:lnTo>
                <a:lnTo>
                  <a:pt x="668" y="66"/>
                </a:lnTo>
                <a:lnTo>
                  <a:pt x="668" y="65"/>
                </a:lnTo>
                <a:close/>
                <a:moveTo>
                  <a:pt x="668" y="53"/>
                </a:moveTo>
                <a:lnTo>
                  <a:pt x="668" y="53"/>
                </a:lnTo>
                <a:lnTo>
                  <a:pt x="668" y="52"/>
                </a:lnTo>
                <a:lnTo>
                  <a:pt x="669" y="51"/>
                </a:lnTo>
                <a:lnTo>
                  <a:pt x="670" y="50"/>
                </a:lnTo>
                <a:lnTo>
                  <a:pt x="672" y="50"/>
                </a:lnTo>
                <a:lnTo>
                  <a:pt x="673" y="50"/>
                </a:lnTo>
                <a:lnTo>
                  <a:pt x="674" y="51"/>
                </a:lnTo>
                <a:lnTo>
                  <a:pt x="675" y="52"/>
                </a:lnTo>
                <a:lnTo>
                  <a:pt x="675" y="53"/>
                </a:lnTo>
                <a:lnTo>
                  <a:pt x="675" y="54"/>
                </a:lnTo>
                <a:lnTo>
                  <a:pt x="674" y="55"/>
                </a:lnTo>
                <a:lnTo>
                  <a:pt x="673" y="56"/>
                </a:lnTo>
                <a:lnTo>
                  <a:pt x="672" y="56"/>
                </a:lnTo>
                <a:lnTo>
                  <a:pt x="670" y="56"/>
                </a:lnTo>
                <a:lnTo>
                  <a:pt x="669" y="55"/>
                </a:lnTo>
                <a:lnTo>
                  <a:pt x="668" y="54"/>
                </a:lnTo>
                <a:lnTo>
                  <a:pt x="668" y="53"/>
                </a:lnTo>
                <a:close/>
                <a:moveTo>
                  <a:pt x="668" y="40"/>
                </a:moveTo>
                <a:lnTo>
                  <a:pt x="668" y="40"/>
                </a:lnTo>
                <a:lnTo>
                  <a:pt x="668" y="39"/>
                </a:lnTo>
                <a:lnTo>
                  <a:pt x="669" y="38"/>
                </a:lnTo>
                <a:lnTo>
                  <a:pt x="670" y="37"/>
                </a:lnTo>
                <a:lnTo>
                  <a:pt x="672" y="37"/>
                </a:lnTo>
                <a:lnTo>
                  <a:pt x="673" y="37"/>
                </a:lnTo>
                <a:lnTo>
                  <a:pt x="674" y="38"/>
                </a:lnTo>
                <a:lnTo>
                  <a:pt x="675" y="39"/>
                </a:lnTo>
                <a:lnTo>
                  <a:pt x="675" y="40"/>
                </a:lnTo>
                <a:lnTo>
                  <a:pt x="675" y="41"/>
                </a:lnTo>
                <a:lnTo>
                  <a:pt x="674" y="42"/>
                </a:lnTo>
                <a:lnTo>
                  <a:pt x="673" y="43"/>
                </a:lnTo>
                <a:lnTo>
                  <a:pt x="672" y="43"/>
                </a:lnTo>
                <a:lnTo>
                  <a:pt x="670" y="43"/>
                </a:lnTo>
                <a:lnTo>
                  <a:pt x="669" y="42"/>
                </a:lnTo>
                <a:lnTo>
                  <a:pt x="668" y="41"/>
                </a:lnTo>
                <a:lnTo>
                  <a:pt x="668" y="40"/>
                </a:lnTo>
                <a:close/>
                <a:moveTo>
                  <a:pt x="668" y="28"/>
                </a:moveTo>
                <a:lnTo>
                  <a:pt x="668" y="28"/>
                </a:lnTo>
                <a:lnTo>
                  <a:pt x="668" y="27"/>
                </a:lnTo>
                <a:lnTo>
                  <a:pt x="669" y="25"/>
                </a:lnTo>
                <a:lnTo>
                  <a:pt x="670" y="24"/>
                </a:lnTo>
                <a:lnTo>
                  <a:pt x="672" y="24"/>
                </a:lnTo>
                <a:lnTo>
                  <a:pt x="673" y="24"/>
                </a:lnTo>
                <a:lnTo>
                  <a:pt x="674" y="25"/>
                </a:lnTo>
                <a:lnTo>
                  <a:pt x="675" y="27"/>
                </a:lnTo>
                <a:lnTo>
                  <a:pt x="675" y="28"/>
                </a:lnTo>
                <a:lnTo>
                  <a:pt x="675" y="29"/>
                </a:lnTo>
                <a:lnTo>
                  <a:pt x="674" y="30"/>
                </a:lnTo>
                <a:lnTo>
                  <a:pt x="673" y="31"/>
                </a:lnTo>
                <a:lnTo>
                  <a:pt x="672" y="31"/>
                </a:lnTo>
                <a:lnTo>
                  <a:pt x="670" y="31"/>
                </a:lnTo>
                <a:lnTo>
                  <a:pt x="669" y="30"/>
                </a:lnTo>
                <a:lnTo>
                  <a:pt x="668" y="29"/>
                </a:lnTo>
                <a:lnTo>
                  <a:pt x="668" y="28"/>
                </a:lnTo>
                <a:close/>
                <a:moveTo>
                  <a:pt x="668" y="14"/>
                </a:moveTo>
                <a:lnTo>
                  <a:pt x="668" y="14"/>
                </a:lnTo>
                <a:lnTo>
                  <a:pt x="668" y="13"/>
                </a:lnTo>
                <a:lnTo>
                  <a:pt x="669" y="12"/>
                </a:lnTo>
                <a:lnTo>
                  <a:pt x="670" y="11"/>
                </a:lnTo>
                <a:lnTo>
                  <a:pt x="672" y="11"/>
                </a:lnTo>
                <a:lnTo>
                  <a:pt x="673" y="11"/>
                </a:lnTo>
                <a:lnTo>
                  <a:pt x="674" y="12"/>
                </a:lnTo>
                <a:lnTo>
                  <a:pt x="675" y="13"/>
                </a:lnTo>
                <a:lnTo>
                  <a:pt x="675" y="14"/>
                </a:lnTo>
                <a:lnTo>
                  <a:pt x="675" y="15"/>
                </a:lnTo>
                <a:lnTo>
                  <a:pt x="674" y="16"/>
                </a:lnTo>
                <a:lnTo>
                  <a:pt x="673" y="17"/>
                </a:lnTo>
                <a:lnTo>
                  <a:pt x="672" y="17"/>
                </a:lnTo>
                <a:lnTo>
                  <a:pt x="670" y="17"/>
                </a:lnTo>
                <a:lnTo>
                  <a:pt x="669" y="16"/>
                </a:lnTo>
                <a:lnTo>
                  <a:pt x="668" y="15"/>
                </a:lnTo>
                <a:lnTo>
                  <a:pt x="668" y="14"/>
                </a:lnTo>
                <a:close/>
              </a:path>
            </a:pathLst>
          </a:custGeom>
          <a:solidFill>
            <a:srgbClr val="000000"/>
          </a:solidFill>
          <a:ln>
            <a:noFill/>
          </a:ln>
          <a:extLst>
            <a:ext uri="{91240B29-F687-4F45-9708-019B960494DF}">
              <a14:hiddenLine xmlns:a14="http://schemas.microsoft.com/office/drawing/2010/main" w="1588">
                <a:solidFill>
                  <a:srgbClr val="000000"/>
                </a:solidFill>
                <a:prstDash val="solid"/>
                <a:round/>
                <a:headEnd/>
                <a:tailEnd/>
              </a14:hiddenLine>
            </a:ext>
          </a:extLst>
        </p:spPr>
        <p:txBody>
          <a:bodyPr/>
          <a:lstStyle/>
          <a:p>
            <a:endParaRPr lang="el-GR"/>
          </a:p>
        </p:txBody>
      </p:sp>
      <p:sp>
        <p:nvSpPr>
          <p:cNvPr id="51433" name="Rectangle 242">
            <a:extLst>
              <a:ext uri="{FF2B5EF4-FFF2-40B4-BE49-F238E27FC236}">
                <a16:creationId xmlns:a16="http://schemas.microsoft.com/office/drawing/2014/main" id="{8631CBFE-C20F-4EF5-8873-D58F716AB6C7}"/>
              </a:ext>
            </a:extLst>
          </p:cNvPr>
          <p:cNvSpPr>
            <a:spLocks noChangeArrowheads="1"/>
          </p:cNvSpPr>
          <p:nvPr/>
        </p:nvSpPr>
        <p:spPr bwMode="auto">
          <a:xfrm>
            <a:off x="8836025" y="5307013"/>
            <a:ext cx="7334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Περιορισμοί</a:t>
            </a:r>
            <a:endParaRPr lang="el-GR" altLang="en-US" sz="1800">
              <a:latin typeface="Verdana" panose="020B0604030504040204" pitchFamily="34" charset="0"/>
            </a:endParaRPr>
          </a:p>
        </p:txBody>
      </p:sp>
      <p:sp>
        <p:nvSpPr>
          <p:cNvPr id="51434" name="Rectangle 243">
            <a:extLst>
              <a:ext uri="{FF2B5EF4-FFF2-40B4-BE49-F238E27FC236}">
                <a16:creationId xmlns:a16="http://schemas.microsoft.com/office/drawing/2014/main" id="{68FDF229-D28F-487B-A50F-57BD30E122F3}"/>
              </a:ext>
            </a:extLst>
          </p:cNvPr>
          <p:cNvSpPr>
            <a:spLocks noChangeArrowheads="1"/>
          </p:cNvSpPr>
          <p:nvPr/>
        </p:nvSpPr>
        <p:spPr bwMode="auto">
          <a:xfrm>
            <a:off x="9683750" y="5307013"/>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35" name="Rectangle 244">
            <a:extLst>
              <a:ext uri="{FF2B5EF4-FFF2-40B4-BE49-F238E27FC236}">
                <a16:creationId xmlns:a16="http://schemas.microsoft.com/office/drawing/2014/main" id="{24A22B77-DEB8-4054-BBD6-42AFD9418284}"/>
              </a:ext>
            </a:extLst>
          </p:cNvPr>
          <p:cNvSpPr>
            <a:spLocks noChangeArrowheads="1"/>
          </p:cNvSpPr>
          <p:nvPr/>
        </p:nvSpPr>
        <p:spPr bwMode="auto">
          <a:xfrm>
            <a:off x="8836025" y="5473700"/>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36" name="Rectangle 245">
            <a:extLst>
              <a:ext uri="{FF2B5EF4-FFF2-40B4-BE49-F238E27FC236}">
                <a16:creationId xmlns:a16="http://schemas.microsoft.com/office/drawing/2014/main" id="{6290F709-124C-40FD-AC01-71F9CD4877A1}"/>
              </a:ext>
            </a:extLst>
          </p:cNvPr>
          <p:cNvSpPr>
            <a:spLocks noChangeArrowheads="1"/>
          </p:cNvSpPr>
          <p:nvPr/>
        </p:nvSpPr>
        <p:spPr bwMode="auto">
          <a:xfrm>
            <a:off x="8942388" y="5537200"/>
            <a:ext cx="523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437" name="Rectangle 246">
            <a:extLst>
              <a:ext uri="{FF2B5EF4-FFF2-40B4-BE49-F238E27FC236}">
                <a16:creationId xmlns:a16="http://schemas.microsoft.com/office/drawing/2014/main" id="{9AB44756-C2AF-4E4B-ACAE-51C1AF6EB48A}"/>
              </a:ext>
            </a:extLst>
          </p:cNvPr>
          <p:cNvSpPr>
            <a:spLocks noChangeArrowheads="1"/>
          </p:cNvSpPr>
          <p:nvPr/>
        </p:nvSpPr>
        <p:spPr bwMode="auto">
          <a:xfrm>
            <a:off x="9002713" y="547370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38" name="Rectangle 247">
            <a:extLst>
              <a:ext uri="{FF2B5EF4-FFF2-40B4-BE49-F238E27FC236}">
                <a16:creationId xmlns:a16="http://schemas.microsoft.com/office/drawing/2014/main" id="{18EA3E2E-370D-427B-B2FC-F4E80D726AD7}"/>
              </a:ext>
            </a:extLst>
          </p:cNvPr>
          <p:cNvSpPr>
            <a:spLocks noChangeArrowheads="1"/>
          </p:cNvSpPr>
          <p:nvPr/>
        </p:nvSpPr>
        <p:spPr bwMode="auto">
          <a:xfrm>
            <a:off x="9047163" y="5459413"/>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439" name="Rectangle 248">
            <a:extLst>
              <a:ext uri="{FF2B5EF4-FFF2-40B4-BE49-F238E27FC236}">
                <a16:creationId xmlns:a16="http://schemas.microsoft.com/office/drawing/2014/main" id="{242FC09C-B989-49EA-BE1A-64DFAC5DC468}"/>
              </a:ext>
            </a:extLst>
          </p:cNvPr>
          <p:cNvSpPr>
            <a:spLocks noChangeArrowheads="1"/>
          </p:cNvSpPr>
          <p:nvPr/>
        </p:nvSpPr>
        <p:spPr bwMode="auto">
          <a:xfrm>
            <a:off x="9139238" y="547370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40" name="Rectangle 249">
            <a:extLst>
              <a:ext uri="{FF2B5EF4-FFF2-40B4-BE49-F238E27FC236}">
                <a16:creationId xmlns:a16="http://schemas.microsoft.com/office/drawing/2014/main" id="{BD60DE58-BBB9-4C92-9C93-EA0C2666DB9A}"/>
              </a:ext>
            </a:extLst>
          </p:cNvPr>
          <p:cNvSpPr>
            <a:spLocks noChangeArrowheads="1"/>
          </p:cNvSpPr>
          <p:nvPr/>
        </p:nvSpPr>
        <p:spPr bwMode="auto">
          <a:xfrm>
            <a:off x="9183688" y="5473700"/>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41" name="Rectangle 250">
            <a:extLst>
              <a:ext uri="{FF2B5EF4-FFF2-40B4-BE49-F238E27FC236}">
                <a16:creationId xmlns:a16="http://schemas.microsoft.com/office/drawing/2014/main" id="{D532D590-FDB6-42D7-8CCA-628A4D3C934C}"/>
              </a:ext>
            </a:extLst>
          </p:cNvPr>
          <p:cNvSpPr>
            <a:spLocks noChangeArrowheads="1"/>
          </p:cNvSpPr>
          <p:nvPr/>
        </p:nvSpPr>
        <p:spPr bwMode="auto">
          <a:xfrm>
            <a:off x="9291638" y="5537200"/>
            <a:ext cx="619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442" name="Rectangle 251">
            <a:extLst>
              <a:ext uri="{FF2B5EF4-FFF2-40B4-BE49-F238E27FC236}">
                <a16:creationId xmlns:a16="http://schemas.microsoft.com/office/drawing/2014/main" id="{60D269CB-70D5-419A-83D1-7668279050C0}"/>
              </a:ext>
            </a:extLst>
          </p:cNvPr>
          <p:cNvSpPr>
            <a:spLocks noChangeArrowheads="1"/>
          </p:cNvSpPr>
          <p:nvPr/>
        </p:nvSpPr>
        <p:spPr bwMode="auto">
          <a:xfrm>
            <a:off x="9361488" y="5537200"/>
            <a:ext cx="269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43" name="Rectangle 252">
            <a:extLst>
              <a:ext uri="{FF2B5EF4-FFF2-40B4-BE49-F238E27FC236}">
                <a16:creationId xmlns:a16="http://schemas.microsoft.com/office/drawing/2014/main" id="{1739EFBA-7F96-45DE-A3E7-585A21271650}"/>
              </a:ext>
            </a:extLst>
          </p:cNvPr>
          <p:cNvSpPr>
            <a:spLocks noChangeArrowheads="1"/>
          </p:cNvSpPr>
          <p:nvPr/>
        </p:nvSpPr>
        <p:spPr bwMode="auto">
          <a:xfrm>
            <a:off x="8836025" y="5638800"/>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44" name="Rectangle 253">
            <a:extLst>
              <a:ext uri="{FF2B5EF4-FFF2-40B4-BE49-F238E27FC236}">
                <a16:creationId xmlns:a16="http://schemas.microsoft.com/office/drawing/2014/main" id="{49668A6F-5082-47D3-90D2-617877CC306A}"/>
              </a:ext>
            </a:extLst>
          </p:cNvPr>
          <p:cNvSpPr>
            <a:spLocks noChangeArrowheads="1"/>
          </p:cNvSpPr>
          <p:nvPr/>
        </p:nvSpPr>
        <p:spPr bwMode="auto">
          <a:xfrm>
            <a:off x="8942388" y="5700713"/>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445" name="Rectangle 254">
            <a:extLst>
              <a:ext uri="{FF2B5EF4-FFF2-40B4-BE49-F238E27FC236}">
                <a16:creationId xmlns:a16="http://schemas.microsoft.com/office/drawing/2014/main" id="{12E0E870-C399-4C2C-B1C5-D2287AE0ED91}"/>
              </a:ext>
            </a:extLst>
          </p:cNvPr>
          <p:cNvSpPr>
            <a:spLocks noChangeArrowheads="1"/>
          </p:cNvSpPr>
          <p:nvPr/>
        </p:nvSpPr>
        <p:spPr bwMode="auto">
          <a:xfrm>
            <a:off x="9012238" y="563880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46" name="Rectangle 255">
            <a:extLst>
              <a:ext uri="{FF2B5EF4-FFF2-40B4-BE49-F238E27FC236}">
                <a16:creationId xmlns:a16="http://schemas.microsoft.com/office/drawing/2014/main" id="{4E48EF99-8AB6-4823-86D5-E2F542F74925}"/>
              </a:ext>
            </a:extLst>
          </p:cNvPr>
          <p:cNvSpPr>
            <a:spLocks noChangeArrowheads="1"/>
          </p:cNvSpPr>
          <p:nvPr/>
        </p:nvSpPr>
        <p:spPr bwMode="auto">
          <a:xfrm>
            <a:off x="9056688" y="5624513"/>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447" name="Rectangle 256">
            <a:extLst>
              <a:ext uri="{FF2B5EF4-FFF2-40B4-BE49-F238E27FC236}">
                <a16:creationId xmlns:a16="http://schemas.microsoft.com/office/drawing/2014/main" id="{50B4B1CD-9108-4935-8077-9A8D3DE90BE2}"/>
              </a:ext>
            </a:extLst>
          </p:cNvPr>
          <p:cNvSpPr>
            <a:spLocks noChangeArrowheads="1"/>
          </p:cNvSpPr>
          <p:nvPr/>
        </p:nvSpPr>
        <p:spPr bwMode="auto">
          <a:xfrm>
            <a:off x="9148763" y="563880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48" name="Rectangle 257">
            <a:extLst>
              <a:ext uri="{FF2B5EF4-FFF2-40B4-BE49-F238E27FC236}">
                <a16:creationId xmlns:a16="http://schemas.microsoft.com/office/drawing/2014/main" id="{F75269E9-F8D4-4B01-9577-A70FFA7C8971}"/>
              </a:ext>
            </a:extLst>
          </p:cNvPr>
          <p:cNvSpPr>
            <a:spLocks noChangeArrowheads="1"/>
          </p:cNvSpPr>
          <p:nvPr/>
        </p:nvSpPr>
        <p:spPr bwMode="auto">
          <a:xfrm>
            <a:off x="9193213" y="5638800"/>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49" name="Rectangle 258">
            <a:extLst>
              <a:ext uri="{FF2B5EF4-FFF2-40B4-BE49-F238E27FC236}">
                <a16:creationId xmlns:a16="http://schemas.microsoft.com/office/drawing/2014/main" id="{018A97F4-75AC-4EC5-9A1E-E155B068DF0E}"/>
              </a:ext>
            </a:extLst>
          </p:cNvPr>
          <p:cNvSpPr>
            <a:spLocks noChangeArrowheads="1"/>
          </p:cNvSpPr>
          <p:nvPr/>
        </p:nvSpPr>
        <p:spPr bwMode="auto">
          <a:xfrm>
            <a:off x="9301163" y="5700713"/>
            <a:ext cx="619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450" name="Rectangle 259">
            <a:extLst>
              <a:ext uri="{FF2B5EF4-FFF2-40B4-BE49-F238E27FC236}">
                <a16:creationId xmlns:a16="http://schemas.microsoft.com/office/drawing/2014/main" id="{670009CB-1FDC-4297-A74C-3F683F4D0DDB}"/>
              </a:ext>
            </a:extLst>
          </p:cNvPr>
          <p:cNvSpPr>
            <a:spLocks noChangeArrowheads="1"/>
          </p:cNvSpPr>
          <p:nvPr/>
        </p:nvSpPr>
        <p:spPr bwMode="auto">
          <a:xfrm>
            <a:off x="9371013" y="563880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51" name="Rectangle 260">
            <a:extLst>
              <a:ext uri="{FF2B5EF4-FFF2-40B4-BE49-F238E27FC236}">
                <a16:creationId xmlns:a16="http://schemas.microsoft.com/office/drawing/2014/main" id="{1B5729EA-B08B-4A85-97A0-11C2C88FDA01}"/>
              </a:ext>
            </a:extLst>
          </p:cNvPr>
          <p:cNvSpPr>
            <a:spLocks noChangeArrowheads="1"/>
          </p:cNvSpPr>
          <p:nvPr/>
        </p:nvSpPr>
        <p:spPr bwMode="auto">
          <a:xfrm>
            <a:off x="8570913" y="3816350"/>
            <a:ext cx="1284287" cy="4889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452" name="Freeform 261">
            <a:extLst>
              <a:ext uri="{FF2B5EF4-FFF2-40B4-BE49-F238E27FC236}">
                <a16:creationId xmlns:a16="http://schemas.microsoft.com/office/drawing/2014/main" id="{DA83A023-E345-4A38-9161-CCE8DA2F0411}"/>
              </a:ext>
            </a:extLst>
          </p:cNvPr>
          <p:cNvSpPr>
            <a:spLocks noEditPoints="1"/>
          </p:cNvSpPr>
          <p:nvPr/>
        </p:nvSpPr>
        <p:spPr bwMode="auto">
          <a:xfrm>
            <a:off x="8562975" y="3811588"/>
            <a:ext cx="1298575" cy="498475"/>
          </a:xfrm>
          <a:custGeom>
            <a:avLst/>
            <a:gdLst>
              <a:gd name="T0" fmla="*/ 2147483646 w 818"/>
              <a:gd name="T1" fmla="*/ 0 h 314"/>
              <a:gd name="T2" fmla="*/ 2147483646 w 818"/>
              <a:gd name="T3" fmla="*/ 2147483646 h 314"/>
              <a:gd name="T4" fmla="*/ 2147483646 w 818"/>
              <a:gd name="T5" fmla="*/ 2147483646 h 314"/>
              <a:gd name="T6" fmla="*/ 2147483646 w 818"/>
              <a:gd name="T7" fmla="*/ 2147483646 h 314"/>
              <a:gd name="T8" fmla="*/ 2147483646 w 818"/>
              <a:gd name="T9" fmla="*/ 2147483646 h 314"/>
              <a:gd name="T10" fmla="*/ 2147483646 w 818"/>
              <a:gd name="T11" fmla="*/ 2147483646 h 314"/>
              <a:gd name="T12" fmla="*/ 2147483646 w 818"/>
              <a:gd name="T13" fmla="*/ 2147483646 h 314"/>
              <a:gd name="T14" fmla="*/ 2147483646 w 818"/>
              <a:gd name="T15" fmla="*/ 0 h 314"/>
              <a:gd name="T16" fmla="*/ 2147483646 w 818"/>
              <a:gd name="T17" fmla="*/ 2147483646 h 314"/>
              <a:gd name="T18" fmla="*/ 2147483646 w 818"/>
              <a:gd name="T19" fmla="*/ 0 h 314"/>
              <a:gd name="T20" fmla="*/ 2147483646 w 818"/>
              <a:gd name="T21" fmla="*/ 2147483646 h 314"/>
              <a:gd name="T22" fmla="*/ 2147483646 w 818"/>
              <a:gd name="T23" fmla="*/ 2147483646 h 314"/>
              <a:gd name="T24" fmla="*/ 2147483646 w 818"/>
              <a:gd name="T25" fmla="*/ 2147483646 h 314"/>
              <a:gd name="T26" fmla="*/ 2147483646 w 818"/>
              <a:gd name="T27" fmla="*/ 2147483646 h 314"/>
              <a:gd name="T28" fmla="*/ 2147483646 w 818"/>
              <a:gd name="T29" fmla="*/ 2147483646 h 314"/>
              <a:gd name="T30" fmla="*/ 2147483646 w 818"/>
              <a:gd name="T31" fmla="*/ 2147483646 h 314"/>
              <a:gd name="T32" fmla="*/ 2147483646 w 818"/>
              <a:gd name="T33" fmla="*/ 2147483646 h 314"/>
              <a:gd name="T34" fmla="*/ 2147483646 w 818"/>
              <a:gd name="T35" fmla="*/ 2147483646 h 314"/>
              <a:gd name="T36" fmla="*/ 2147483646 w 818"/>
              <a:gd name="T37" fmla="*/ 0 h 314"/>
              <a:gd name="T38" fmla="*/ 2147483646 w 818"/>
              <a:gd name="T39" fmla="*/ 2147483646 h 314"/>
              <a:gd name="T40" fmla="*/ 2147483646 w 818"/>
              <a:gd name="T41" fmla="*/ 0 h 314"/>
              <a:gd name="T42" fmla="*/ 2147483646 w 818"/>
              <a:gd name="T43" fmla="*/ 2147483646 h 314"/>
              <a:gd name="T44" fmla="*/ 2147483646 w 818"/>
              <a:gd name="T45" fmla="*/ 2147483646 h 314"/>
              <a:gd name="T46" fmla="*/ 2147483646 w 818"/>
              <a:gd name="T47" fmla="*/ 2147483646 h 314"/>
              <a:gd name="T48" fmla="*/ 2147483646 w 818"/>
              <a:gd name="T49" fmla="*/ 2147483646 h 314"/>
              <a:gd name="T50" fmla="*/ 2147483646 w 818"/>
              <a:gd name="T51" fmla="*/ 2147483646 h 314"/>
              <a:gd name="T52" fmla="*/ 2147483646 w 818"/>
              <a:gd name="T53" fmla="*/ 2147483646 h 314"/>
              <a:gd name="T54" fmla="*/ 2147483646 w 818"/>
              <a:gd name="T55" fmla="*/ 2147483646 h 314"/>
              <a:gd name="T56" fmla="*/ 2147483646 w 818"/>
              <a:gd name="T57" fmla="*/ 2147483646 h 314"/>
              <a:gd name="T58" fmla="*/ 0 w 818"/>
              <a:gd name="T59" fmla="*/ 2147483646 h 314"/>
              <a:gd name="T60" fmla="*/ 2147483646 w 818"/>
              <a:gd name="T61" fmla="*/ 2147483646 h 314"/>
              <a:gd name="T62" fmla="*/ 2147483646 w 818"/>
              <a:gd name="T63" fmla="*/ 2147483646 h 314"/>
              <a:gd name="T64" fmla="*/ 2147483646 w 818"/>
              <a:gd name="T65" fmla="*/ 2147483646 h 314"/>
              <a:gd name="T66" fmla="*/ 2147483646 w 818"/>
              <a:gd name="T67" fmla="*/ 2147483646 h 314"/>
              <a:gd name="T68" fmla="*/ 2147483646 w 818"/>
              <a:gd name="T69" fmla="*/ 2147483646 h 314"/>
              <a:gd name="T70" fmla="*/ 2147483646 w 818"/>
              <a:gd name="T71" fmla="*/ 2147483646 h 314"/>
              <a:gd name="T72" fmla="*/ 2147483646 w 818"/>
              <a:gd name="T73" fmla="*/ 2147483646 h 314"/>
              <a:gd name="T74" fmla="*/ 2147483646 w 818"/>
              <a:gd name="T75" fmla="*/ 2147483646 h 314"/>
              <a:gd name="T76" fmla="*/ 2147483646 w 818"/>
              <a:gd name="T77" fmla="*/ 2147483646 h 314"/>
              <a:gd name="T78" fmla="*/ 2147483646 w 818"/>
              <a:gd name="T79" fmla="*/ 2147483646 h 314"/>
              <a:gd name="T80" fmla="*/ 2147483646 w 818"/>
              <a:gd name="T81" fmla="*/ 2147483646 h 314"/>
              <a:gd name="T82" fmla="*/ 2147483646 w 818"/>
              <a:gd name="T83" fmla="*/ 2147483646 h 314"/>
              <a:gd name="T84" fmla="*/ 2147483646 w 818"/>
              <a:gd name="T85" fmla="*/ 2147483646 h 314"/>
              <a:gd name="T86" fmla="*/ 2147483646 w 818"/>
              <a:gd name="T87" fmla="*/ 2147483646 h 314"/>
              <a:gd name="T88" fmla="*/ 2147483646 w 818"/>
              <a:gd name="T89" fmla="*/ 2147483646 h 314"/>
              <a:gd name="T90" fmla="*/ 2147483646 w 818"/>
              <a:gd name="T91" fmla="*/ 2147483646 h 314"/>
              <a:gd name="T92" fmla="*/ 2147483646 w 818"/>
              <a:gd name="T93" fmla="*/ 2147483646 h 314"/>
              <a:gd name="T94" fmla="*/ 2147483646 w 818"/>
              <a:gd name="T95" fmla="*/ 2147483646 h 314"/>
              <a:gd name="T96" fmla="*/ 2147483646 w 818"/>
              <a:gd name="T97" fmla="*/ 2147483646 h 314"/>
              <a:gd name="T98" fmla="*/ 2147483646 w 818"/>
              <a:gd name="T99" fmla="*/ 2147483646 h 314"/>
              <a:gd name="T100" fmla="*/ 2147483646 w 818"/>
              <a:gd name="T101" fmla="*/ 2147483646 h 314"/>
              <a:gd name="T102" fmla="*/ 2147483646 w 818"/>
              <a:gd name="T103" fmla="*/ 2147483646 h 314"/>
              <a:gd name="T104" fmla="*/ 2147483646 w 818"/>
              <a:gd name="T105" fmla="*/ 2147483646 h 314"/>
              <a:gd name="T106" fmla="*/ 2147483646 w 818"/>
              <a:gd name="T107" fmla="*/ 2147483646 h 314"/>
              <a:gd name="T108" fmla="*/ 2147483646 w 818"/>
              <a:gd name="T109" fmla="*/ 2147483646 h 314"/>
              <a:gd name="T110" fmla="*/ 2147483646 w 818"/>
              <a:gd name="T111" fmla="*/ 2147483646 h 314"/>
              <a:gd name="T112" fmla="*/ 2147483646 w 818"/>
              <a:gd name="T113" fmla="*/ 2147483646 h 314"/>
              <a:gd name="T114" fmla="*/ 2147483646 w 818"/>
              <a:gd name="T115" fmla="*/ 2147483646 h 314"/>
              <a:gd name="T116" fmla="*/ 2147483646 w 818"/>
              <a:gd name="T117" fmla="*/ 2147483646 h 314"/>
              <a:gd name="T118" fmla="*/ 2147483646 w 818"/>
              <a:gd name="T119" fmla="*/ 2147483646 h 314"/>
              <a:gd name="T120" fmla="*/ 2147483646 w 818"/>
              <a:gd name="T121" fmla="*/ 2147483646 h 314"/>
              <a:gd name="T122" fmla="*/ 2147483646 w 818"/>
              <a:gd name="T123" fmla="*/ 2147483646 h 31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18"/>
              <a:gd name="T187" fmla="*/ 0 h 314"/>
              <a:gd name="T188" fmla="*/ 818 w 818"/>
              <a:gd name="T189" fmla="*/ 314 h 31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18" h="314">
                <a:moveTo>
                  <a:pt x="806" y="6"/>
                </a:moveTo>
                <a:lnTo>
                  <a:pt x="806" y="6"/>
                </a:lnTo>
                <a:lnTo>
                  <a:pt x="804" y="6"/>
                </a:lnTo>
                <a:lnTo>
                  <a:pt x="803" y="5"/>
                </a:lnTo>
                <a:lnTo>
                  <a:pt x="802" y="4"/>
                </a:lnTo>
                <a:lnTo>
                  <a:pt x="802" y="3"/>
                </a:lnTo>
                <a:lnTo>
                  <a:pt x="802" y="2"/>
                </a:lnTo>
                <a:lnTo>
                  <a:pt x="803" y="1"/>
                </a:lnTo>
                <a:lnTo>
                  <a:pt x="804" y="0"/>
                </a:lnTo>
                <a:lnTo>
                  <a:pt x="806" y="0"/>
                </a:lnTo>
                <a:lnTo>
                  <a:pt x="807" y="0"/>
                </a:lnTo>
                <a:lnTo>
                  <a:pt x="808" y="1"/>
                </a:lnTo>
                <a:lnTo>
                  <a:pt x="809" y="2"/>
                </a:lnTo>
                <a:lnTo>
                  <a:pt x="809" y="3"/>
                </a:lnTo>
                <a:lnTo>
                  <a:pt x="809" y="4"/>
                </a:lnTo>
                <a:lnTo>
                  <a:pt x="808" y="5"/>
                </a:lnTo>
                <a:lnTo>
                  <a:pt x="807" y="6"/>
                </a:lnTo>
                <a:lnTo>
                  <a:pt x="806" y="6"/>
                </a:lnTo>
                <a:close/>
                <a:moveTo>
                  <a:pt x="791" y="6"/>
                </a:moveTo>
                <a:lnTo>
                  <a:pt x="791" y="6"/>
                </a:lnTo>
                <a:lnTo>
                  <a:pt x="790" y="6"/>
                </a:lnTo>
                <a:lnTo>
                  <a:pt x="788" y="5"/>
                </a:lnTo>
                <a:lnTo>
                  <a:pt x="787" y="4"/>
                </a:lnTo>
                <a:lnTo>
                  <a:pt x="787" y="3"/>
                </a:lnTo>
                <a:lnTo>
                  <a:pt x="787" y="2"/>
                </a:lnTo>
                <a:lnTo>
                  <a:pt x="788" y="1"/>
                </a:lnTo>
                <a:lnTo>
                  <a:pt x="790" y="0"/>
                </a:lnTo>
                <a:lnTo>
                  <a:pt x="791" y="0"/>
                </a:lnTo>
                <a:lnTo>
                  <a:pt x="792" y="0"/>
                </a:lnTo>
                <a:lnTo>
                  <a:pt x="793" y="1"/>
                </a:lnTo>
                <a:lnTo>
                  <a:pt x="795" y="2"/>
                </a:lnTo>
                <a:lnTo>
                  <a:pt x="795" y="3"/>
                </a:lnTo>
                <a:lnTo>
                  <a:pt x="795" y="4"/>
                </a:lnTo>
                <a:lnTo>
                  <a:pt x="793" y="5"/>
                </a:lnTo>
                <a:lnTo>
                  <a:pt x="792" y="6"/>
                </a:lnTo>
                <a:lnTo>
                  <a:pt x="791" y="6"/>
                </a:lnTo>
                <a:close/>
                <a:moveTo>
                  <a:pt x="775" y="6"/>
                </a:moveTo>
                <a:lnTo>
                  <a:pt x="775" y="6"/>
                </a:lnTo>
                <a:lnTo>
                  <a:pt x="774" y="6"/>
                </a:lnTo>
                <a:lnTo>
                  <a:pt x="773" y="5"/>
                </a:lnTo>
                <a:lnTo>
                  <a:pt x="771" y="4"/>
                </a:lnTo>
                <a:lnTo>
                  <a:pt x="771" y="3"/>
                </a:lnTo>
                <a:lnTo>
                  <a:pt x="771" y="2"/>
                </a:lnTo>
                <a:lnTo>
                  <a:pt x="773" y="1"/>
                </a:lnTo>
                <a:lnTo>
                  <a:pt x="774" y="0"/>
                </a:lnTo>
                <a:lnTo>
                  <a:pt x="775" y="0"/>
                </a:lnTo>
                <a:lnTo>
                  <a:pt x="776" y="0"/>
                </a:lnTo>
                <a:lnTo>
                  <a:pt x="777" y="1"/>
                </a:lnTo>
                <a:lnTo>
                  <a:pt x="779" y="2"/>
                </a:lnTo>
                <a:lnTo>
                  <a:pt x="779" y="3"/>
                </a:lnTo>
                <a:lnTo>
                  <a:pt x="779" y="4"/>
                </a:lnTo>
                <a:lnTo>
                  <a:pt x="777" y="5"/>
                </a:lnTo>
                <a:lnTo>
                  <a:pt x="776" y="6"/>
                </a:lnTo>
                <a:lnTo>
                  <a:pt x="775" y="6"/>
                </a:lnTo>
                <a:close/>
                <a:moveTo>
                  <a:pt x="760" y="6"/>
                </a:moveTo>
                <a:lnTo>
                  <a:pt x="760" y="6"/>
                </a:lnTo>
                <a:lnTo>
                  <a:pt x="759" y="6"/>
                </a:lnTo>
                <a:lnTo>
                  <a:pt x="758" y="5"/>
                </a:lnTo>
                <a:lnTo>
                  <a:pt x="757" y="4"/>
                </a:lnTo>
                <a:lnTo>
                  <a:pt x="757" y="3"/>
                </a:lnTo>
                <a:lnTo>
                  <a:pt x="757" y="2"/>
                </a:lnTo>
                <a:lnTo>
                  <a:pt x="758" y="1"/>
                </a:lnTo>
                <a:lnTo>
                  <a:pt x="759" y="0"/>
                </a:lnTo>
                <a:lnTo>
                  <a:pt x="760" y="0"/>
                </a:lnTo>
                <a:lnTo>
                  <a:pt x="761" y="0"/>
                </a:lnTo>
                <a:lnTo>
                  <a:pt x="763" y="1"/>
                </a:lnTo>
                <a:lnTo>
                  <a:pt x="764" y="2"/>
                </a:lnTo>
                <a:lnTo>
                  <a:pt x="764" y="3"/>
                </a:lnTo>
                <a:lnTo>
                  <a:pt x="764" y="4"/>
                </a:lnTo>
                <a:lnTo>
                  <a:pt x="763" y="5"/>
                </a:lnTo>
                <a:lnTo>
                  <a:pt x="761" y="6"/>
                </a:lnTo>
                <a:lnTo>
                  <a:pt x="760" y="6"/>
                </a:lnTo>
                <a:close/>
                <a:moveTo>
                  <a:pt x="744" y="6"/>
                </a:moveTo>
                <a:lnTo>
                  <a:pt x="744" y="6"/>
                </a:lnTo>
                <a:lnTo>
                  <a:pt x="743" y="6"/>
                </a:lnTo>
                <a:lnTo>
                  <a:pt x="742" y="5"/>
                </a:lnTo>
                <a:lnTo>
                  <a:pt x="741" y="4"/>
                </a:lnTo>
                <a:lnTo>
                  <a:pt x="741" y="3"/>
                </a:lnTo>
                <a:lnTo>
                  <a:pt x="741" y="2"/>
                </a:lnTo>
                <a:lnTo>
                  <a:pt x="742" y="1"/>
                </a:lnTo>
                <a:lnTo>
                  <a:pt x="743" y="0"/>
                </a:lnTo>
                <a:lnTo>
                  <a:pt x="744" y="0"/>
                </a:lnTo>
                <a:lnTo>
                  <a:pt x="746" y="0"/>
                </a:lnTo>
                <a:lnTo>
                  <a:pt x="747" y="1"/>
                </a:lnTo>
                <a:lnTo>
                  <a:pt x="748" y="2"/>
                </a:lnTo>
                <a:lnTo>
                  <a:pt x="748" y="3"/>
                </a:lnTo>
                <a:lnTo>
                  <a:pt x="748" y="4"/>
                </a:lnTo>
                <a:lnTo>
                  <a:pt x="747" y="5"/>
                </a:lnTo>
                <a:lnTo>
                  <a:pt x="746" y="6"/>
                </a:lnTo>
                <a:lnTo>
                  <a:pt x="744" y="6"/>
                </a:lnTo>
                <a:close/>
                <a:moveTo>
                  <a:pt x="730" y="6"/>
                </a:moveTo>
                <a:lnTo>
                  <a:pt x="730" y="6"/>
                </a:lnTo>
                <a:lnTo>
                  <a:pt x="728" y="6"/>
                </a:lnTo>
                <a:lnTo>
                  <a:pt x="727" y="5"/>
                </a:lnTo>
                <a:lnTo>
                  <a:pt x="726" y="4"/>
                </a:lnTo>
                <a:lnTo>
                  <a:pt x="726" y="3"/>
                </a:lnTo>
                <a:lnTo>
                  <a:pt x="726" y="2"/>
                </a:lnTo>
                <a:lnTo>
                  <a:pt x="727" y="1"/>
                </a:lnTo>
                <a:lnTo>
                  <a:pt x="728" y="0"/>
                </a:lnTo>
                <a:lnTo>
                  <a:pt x="730" y="0"/>
                </a:lnTo>
                <a:lnTo>
                  <a:pt x="731" y="0"/>
                </a:lnTo>
                <a:lnTo>
                  <a:pt x="732" y="1"/>
                </a:lnTo>
                <a:lnTo>
                  <a:pt x="733" y="2"/>
                </a:lnTo>
                <a:lnTo>
                  <a:pt x="733" y="3"/>
                </a:lnTo>
                <a:lnTo>
                  <a:pt x="733" y="4"/>
                </a:lnTo>
                <a:lnTo>
                  <a:pt x="732" y="5"/>
                </a:lnTo>
                <a:lnTo>
                  <a:pt x="731" y="6"/>
                </a:lnTo>
                <a:lnTo>
                  <a:pt x="730" y="6"/>
                </a:lnTo>
                <a:close/>
                <a:moveTo>
                  <a:pt x="714" y="6"/>
                </a:moveTo>
                <a:lnTo>
                  <a:pt x="714" y="6"/>
                </a:lnTo>
                <a:lnTo>
                  <a:pt x="712" y="6"/>
                </a:lnTo>
                <a:lnTo>
                  <a:pt x="711" y="5"/>
                </a:lnTo>
                <a:lnTo>
                  <a:pt x="710" y="4"/>
                </a:lnTo>
                <a:lnTo>
                  <a:pt x="710" y="3"/>
                </a:lnTo>
                <a:lnTo>
                  <a:pt x="710" y="2"/>
                </a:lnTo>
                <a:lnTo>
                  <a:pt x="711" y="1"/>
                </a:lnTo>
                <a:lnTo>
                  <a:pt x="712" y="0"/>
                </a:lnTo>
                <a:lnTo>
                  <a:pt x="714" y="0"/>
                </a:lnTo>
                <a:lnTo>
                  <a:pt x="715" y="0"/>
                </a:lnTo>
                <a:lnTo>
                  <a:pt x="716" y="1"/>
                </a:lnTo>
                <a:lnTo>
                  <a:pt x="717" y="2"/>
                </a:lnTo>
                <a:lnTo>
                  <a:pt x="717" y="3"/>
                </a:lnTo>
                <a:lnTo>
                  <a:pt x="717" y="4"/>
                </a:lnTo>
                <a:lnTo>
                  <a:pt x="716" y="5"/>
                </a:lnTo>
                <a:lnTo>
                  <a:pt x="715" y="6"/>
                </a:lnTo>
                <a:lnTo>
                  <a:pt x="714" y="6"/>
                </a:lnTo>
                <a:close/>
                <a:moveTo>
                  <a:pt x="699" y="6"/>
                </a:moveTo>
                <a:lnTo>
                  <a:pt x="699" y="6"/>
                </a:lnTo>
                <a:lnTo>
                  <a:pt x="698" y="6"/>
                </a:lnTo>
                <a:lnTo>
                  <a:pt x="696" y="5"/>
                </a:lnTo>
                <a:lnTo>
                  <a:pt x="695" y="4"/>
                </a:lnTo>
                <a:lnTo>
                  <a:pt x="695" y="3"/>
                </a:lnTo>
                <a:lnTo>
                  <a:pt x="695" y="2"/>
                </a:lnTo>
                <a:lnTo>
                  <a:pt x="696" y="1"/>
                </a:lnTo>
                <a:lnTo>
                  <a:pt x="698" y="0"/>
                </a:lnTo>
                <a:lnTo>
                  <a:pt x="699" y="0"/>
                </a:lnTo>
                <a:lnTo>
                  <a:pt x="700" y="0"/>
                </a:lnTo>
                <a:lnTo>
                  <a:pt x="701" y="1"/>
                </a:lnTo>
                <a:lnTo>
                  <a:pt x="703" y="2"/>
                </a:lnTo>
                <a:lnTo>
                  <a:pt x="703" y="3"/>
                </a:lnTo>
                <a:lnTo>
                  <a:pt x="703" y="4"/>
                </a:lnTo>
                <a:lnTo>
                  <a:pt x="701" y="5"/>
                </a:lnTo>
                <a:lnTo>
                  <a:pt x="700" y="6"/>
                </a:lnTo>
                <a:lnTo>
                  <a:pt x="699" y="6"/>
                </a:lnTo>
                <a:close/>
                <a:moveTo>
                  <a:pt x="683" y="6"/>
                </a:moveTo>
                <a:lnTo>
                  <a:pt x="683" y="6"/>
                </a:lnTo>
                <a:lnTo>
                  <a:pt x="682" y="6"/>
                </a:lnTo>
                <a:lnTo>
                  <a:pt x="681" y="5"/>
                </a:lnTo>
                <a:lnTo>
                  <a:pt x="679" y="4"/>
                </a:lnTo>
                <a:lnTo>
                  <a:pt x="679" y="3"/>
                </a:lnTo>
                <a:lnTo>
                  <a:pt x="679" y="2"/>
                </a:lnTo>
                <a:lnTo>
                  <a:pt x="681" y="1"/>
                </a:lnTo>
                <a:lnTo>
                  <a:pt x="682" y="0"/>
                </a:lnTo>
                <a:lnTo>
                  <a:pt x="683" y="0"/>
                </a:lnTo>
                <a:lnTo>
                  <a:pt x="684" y="0"/>
                </a:lnTo>
                <a:lnTo>
                  <a:pt x="685" y="1"/>
                </a:lnTo>
                <a:lnTo>
                  <a:pt x="687" y="2"/>
                </a:lnTo>
                <a:lnTo>
                  <a:pt x="687" y="3"/>
                </a:lnTo>
                <a:lnTo>
                  <a:pt x="687" y="4"/>
                </a:lnTo>
                <a:lnTo>
                  <a:pt x="685" y="5"/>
                </a:lnTo>
                <a:lnTo>
                  <a:pt x="684" y="6"/>
                </a:lnTo>
                <a:lnTo>
                  <a:pt x="683" y="6"/>
                </a:lnTo>
                <a:close/>
                <a:moveTo>
                  <a:pt x="668" y="6"/>
                </a:moveTo>
                <a:lnTo>
                  <a:pt x="668" y="6"/>
                </a:lnTo>
                <a:lnTo>
                  <a:pt x="667" y="6"/>
                </a:lnTo>
                <a:lnTo>
                  <a:pt x="666" y="5"/>
                </a:lnTo>
                <a:lnTo>
                  <a:pt x="665" y="4"/>
                </a:lnTo>
                <a:lnTo>
                  <a:pt x="665" y="3"/>
                </a:lnTo>
                <a:lnTo>
                  <a:pt x="665" y="2"/>
                </a:lnTo>
                <a:lnTo>
                  <a:pt x="666" y="1"/>
                </a:lnTo>
                <a:lnTo>
                  <a:pt x="667" y="0"/>
                </a:lnTo>
                <a:lnTo>
                  <a:pt x="668" y="0"/>
                </a:lnTo>
                <a:lnTo>
                  <a:pt x="670" y="0"/>
                </a:lnTo>
                <a:lnTo>
                  <a:pt x="671" y="1"/>
                </a:lnTo>
                <a:lnTo>
                  <a:pt x="672" y="2"/>
                </a:lnTo>
                <a:lnTo>
                  <a:pt x="672" y="3"/>
                </a:lnTo>
                <a:lnTo>
                  <a:pt x="672" y="4"/>
                </a:lnTo>
                <a:lnTo>
                  <a:pt x="671" y="5"/>
                </a:lnTo>
                <a:lnTo>
                  <a:pt x="670" y="6"/>
                </a:lnTo>
                <a:lnTo>
                  <a:pt x="668" y="6"/>
                </a:lnTo>
                <a:close/>
                <a:moveTo>
                  <a:pt x="652" y="6"/>
                </a:moveTo>
                <a:lnTo>
                  <a:pt x="652" y="6"/>
                </a:lnTo>
                <a:lnTo>
                  <a:pt x="651" y="6"/>
                </a:lnTo>
                <a:lnTo>
                  <a:pt x="650" y="5"/>
                </a:lnTo>
                <a:lnTo>
                  <a:pt x="649" y="4"/>
                </a:lnTo>
                <a:lnTo>
                  <a:pt x="649" y="3"/>
                </a:lnTo>
                <a:lnTo>
                  <a:pt x="649" y="2"/>
                </a:lnTo>
                <a:lnTo>
                  <a:pt x="650" y="1"/>
                </a:lnTo>
                <a:lnTo>
                  <a:pt x="651" y="0"/>
                </a:lnTo>
                <a:lnTo>
                  <a:pt x="652" y="0"/>
                </a:lnTo>
                <a:lnTo>
                  <a:pt x="654" y="0"/>
                </a:lnTo>
                <a:lnTo>
                  <a:pt x="655" y="1"/>
                </a:lnTo>
                <a:lnTo>
                  <a:pt x="656" y="2"/>
                </a:lnTo>
                <a:lnTo>
                  <a:pt x="656" y="3"/>
                </a:lnTo>
                <a:lnTo>
                  <a:pt x="656" y="4"/>
                </a:lnTo>
                <a:lnTo>
                  <a:pt x="655" y="5"/>
                </a:lnTo>
                <a:lnTo>
                  <a:pt x="654" y="6"/>
                </a:lnTo>
                <a:lnTo>
                  <a:pt x="652" y="6"/>
                </a:lnTo>
                <a:close/>
                <a:moveTo>
                  <a:pt x="638" y="6"/>
                </a:moveTo>
                <a:lnTo>
                  <a:pt x="638" y="6"/>
                </a:lnTo>
                <a:lnTo>
                  <a:pt x="636" y="6"/>
                </a:lnTo>
                <a:lnTo>
                  <a:pt x="635" y="5"/>
                </a:lnTo>
                <a:lnTo>
                  <a:pt x="634" y="4"/>
                </a:lnTo>
                <a:lnTo>
                  <a:pt x="634" y="3"/>
                </a:lnTo>
                <a:lnTo>
                  <a:pt x="634" y="2"/>
                </a:lnTo>
                <a:lnTo>
                  <a:pt x="635" y="1"/>
                </a:lnTo>
                <a:lnTo>
                  <a:pt x="636" y="0"/>
                </a:lnTo>
                <a:lnTo>
                  <a:pt x="638" y="0"/>
                </a:lnTo>
                <a:lnTo>
                  <a:pt x="639" y="0"/>
                </a:lnTo>
                <a:lnTo>
                  <a:pt x="640" y="1"/>
                </a:lnTo>
                <a:lnTo>
                  <a:pt x="641" y="2"/>
                </a:lnTo>
                <a:lnTo>
                  <a:pt x="641" y="3"/>
                </a:lnTo>
                <a:lnTo>
                  <a:pt x="641" y="4"/>
                </a:lnTo>
                <a:lnTo>
                  <a:pt x="640" y="5"/>
                </a:lnTo>
                <a:lnTo>
                  <a:pt x="639" y="6"/>
                </a:lnTo>
                <a:lnTo>
                  <a:pt x="638" y="6"/>
                </a:lnTo>
                <a:close/>
                <a:moveTo>
                  <a:pt x="622" y="6"/>
                </a:moveTo>
                <a:lnTo>
                  <a:pt x="622" y="6"/>
                </a:lnTo>
                <a:lnTo>
                  <a:pt x="620" y="6"/>
                </a:lnTo>
                <a:lnTo>
                  <a:pt x="619" y="5"/>
                </a:lnTo>
                <a:lnTo>
                  <a:pt x="618" y="4"/>
                </a:lnTo>
                <a:lnTo>
                  <a:pt x="618" y="3"/>
                </a:lnTo>
                <a:lnTo>
                  <a:pt x="618" y="2"/>
                </a:lnTo>
                <a:lnTo>
                  <a:pt x="619" y="1"/>
                </a:lnTo>
                <a:lnTo>
                  <a:pt x="620" y="0"/>
                </a:lnTo>
                <a:lnTo>
                  <a:pt x="622" y="0"/>
                </a:lnTo>
                <a:lnTo>
                  <a:pt x="623" y="0"/>
                </a:lnTo>
                <a:lnTo>
                  <a:pt x="624" y="1"/>
                </a:lnTo>
                <a:lnTo>
                  <a:pt x="625" y="2"/>
                </a:lnTo>
                <a:lnTo>
                  <a:pt x="625" y="3"/>
                </a:lnTo>
                <a:lnTo>
                  <a:pt x="625" y="4"/>
                </a:lnTo>
                <a:lnTo>
                  <a:pt x="624" y="5"/>
                </a:lnTo>
                <a:lnTo>
                  <a:pt x="623" y="6"/>
                </a:lnTo>
                <a:lnTo>
                  <a:pt x="622" y="6"/>
                </a:lnTo>
                <a:close/>
                <a:moveTo>
                  <a:pt x="607" y="6"/>
                </a:moveTo>
                <a:lnTo>
                  <a:pt x="607" y="6"/>
                </a:lnTo>
                <a:lnTo>
                  <a:pt x="606" y="6"/>
                </a:lnTo>
                <a:lnTo>
                  <a:pt x="605" y="5"/>
                </a:lnTo>
                <a:lnTo>
                  <a:pt x="603" y="4"/>
                </a:lnTo>
                <a:lnTo>
                  <a:pt x="603" y="3"/>
                </a:lnTo>
                <a:lnTo>
                  <a:pt x="603" y="2"/>
                </a:lnTo>
                <a:lnTo>
                  <a:pt x="605" y="1"/>
                </a:lnTo>
                <a:lnTo>
                  <a:pt x="606" y="0"/>
                </a:lnTo>
                <a:lnTo>
                  <a:pt x="607" y="0"/>
                </a:lnTo>
                <a:lnTo>
                  <a:pt x="608" y="0"/>
                </a:lnTo>
                <a:lnTo>
                  <a:pt x="609" y="1"/>
                </a:lnTo>
                <a:lnTo>
                  <a:pt x="611" y="2"/>
                </a:lnTo>
                <a:lnTo>
                  <a:pt x="611" y="3"/>
                </a:lnTo>
                <a:lnTo>
                  <a:pt x="611" y="4"/>
                </a:lnTo>
                <a:lnTo>
                  <a:pt x="609" y="5"/>
                </a:lnTo>
                <a:lnTo>
                  <a:pt x="608" y="6"/>
                </a:lnTo>
                <a:lnTo>
                  <a:pt x="607" y="6"/>
                </a:lnTo>
                <a:close/>
                <a:moveTo>
                  <a:pt x="591" y="6"/>
                </a:moveTo>
                <a:lnTo>
                  <a:pt x="591" y="6"/>
                </a:lnTo>
                <a:lnTo>
                  <a:pt x="590" y="6"/>
                </a:lnTo>
                <a:lnTo>
                  <a:pt x="589" y="5"/>
                </a:lnTo>
                <a:lnTo>
                  <a:pt x="587" y="4"/>
                </a:lnTo>
                <a:lnTo>
                  <a:pt x="587" y="3"/>
                </a:lnTo>
                <a:lnTo>
                  <a:pt x="587" y="2"/>
                </a:lnTo>
                <a:lnTo>
                  <a:pt x="589" y="1"/>
                </a:lnTo>
                <a:lnTo>
                  <a:pt x="590" y="0"/>
                </a:lnTo>
                <a:lnTo>
                  <a:pt x="591" y="0"/>
                </a:lnTo>
                <a:lnTo>
                  <a:pt x="592" y="0"/>
                </a:lnTo>
                <a:lnTo>
                  <a:pt x="593" y="1"/>
                </a:lnTo>
                <a:lnTo>
                  <a:pt x="595" y="2"/>
                </a:lnTo>
                <a:lnTo>
                  <a:pt x="595" y="3"/>
                </a:lnTo>
                <a:lnTo>
                  <a:pt x="595" y="4"/>
                </a:lnTo>
                <a:lnTo>
                  <a:pt x="593" y="5"/>
                </a:lnTo>
                <a:lnTo>
                  <a:pt x="592" y="6"/>
                </a:lnTo>
                <a:lnTo>
                  <a:pt x="591" y="6"/>
                </a:lnTo>
                <a:close/>
                <a:moveTo>
                  <a:pt x="576" y="6"/>
                </a:moveTo>
                <a:lnTo>
                  <a:pt x="576" y="6"/>
                </a:lnTo>
                <a:lnTo>
                  <a:pt x="575" y="6"/>
                </a:lnTo>
                <a:lnTo>
                  <a:pt x="574" y="5"/>
                </a:lnTo>
                <a:lnTo>
                  <a:pt x="573" y="4"/>
                </a:lnTo>
                <a:lnTo>
                  <a:pt x="573" y="3"/>
                </a:lnTo>
                <a:lnTo>
                  <a:pt x="573" y="2"/>
                </a:lnTo>
                <a:lnTo>
                  <a:pt x="574" y="1"/>
                </a:lnTo>
                <a:lnTo>
                  <a:pt x="575" y="0"/>
                </a:lnTo>
                <a:lnTo>
                  <a:pt x="576" y="0"/>
                </a:lnTo>
                <a:lnTo>
                  <a:pt x="578" y="0"/>
                </a:lnTo>
                <a:lnTo>
                  <a:pt x="579" y="1"/>
                </a:lnTo>
                <a:lnTo>
                  <a:pt x="580" y="2"/>
                </a:lnTo>
                <a:lnTo>
                  <a:pt x="580" y="3"/>
                </a:lnTo>
                <a:lnTo>
                  <a:pt x="580" y="4"/>
                </a:lnTo>
                <a:lnTo>
                  <a:pt x="579" y="5"/>
                </a:lnTo>
                <a:lnTo>
                  <a:pt x="578" y="6"/>
                </a:lnTo>
                <a:lnTo>
                  <a:pt x="576" y="6"/>
                </a:lnTo>
                <a:close/>
                <a:moveTo>
                  <a:pt x="560" y="6"/>
                </a:moveTo>
                <a:lnTo>
                  <a:pt x="560" y="6"/>
                </a:lnTo>
                <a:lnTo>
                  <a:pt x="559" y="6"/>
                </a:lnTo>
                <a:lnTo>
                  <a:pt x="558" y="5"/>
                </a:lnTo>
                <a:lnTo>
                  <a:pt x="557" y="4"/>
                </a:lnTo>
                <a:lnTo>
                  <a:pt x="557" y="3"/>
                </a:lnTo>
                <a:lnTo>
                  <a:pt x="557" y="2"/>
                </a:lnTo>
                <a:lnTo>
                  <a:pt x="558" y="1"/>
                </a:lnTo>
                <a:lnTo>
                  <a:pt x="559" y="0"/>
                </a:lnTo>
                <a:lnTo>
                  <a:pt x="560" y="0"/>
                </a:lnTo>
                <a:lnTo>
                  <a:pt x="562" y="0"/>
                </a:lnTo>
                <a:lnTo>
                  <a:pt x="563" y="1"/>
                </a:lnTo>
                <a:lnTo>
                  <a:pt x="564" y="2"/>
                </a:lnTo>
                <a:lnTo>
                  <a:pt x="564" y="3"/>
                </a:lnTo>
                <a:lnTo>
                  <a:pt x="564" y="4"/>
                </a:lnTo>
                <a:lnTo>
                  <a:pt x="563" y="5"/>
                </a:lnTo>
                <a:lnTo>
                  <a:pt x="562" y="6"/>
                </a:lnTo>
                <a:lnTo>
                  <a:pt x="560" y="6"/>
                </a:lnTo>
                <a:close/>
                <a:moveTo>
                  <a:pt x="546" y="6"/>
                </a:moveTo>
                <a:lnTo>
                  <a:pt x="546" y="6"/>
                </a:lnTo>
                <a:lnTo>
                  <a:pt x="544" y="6"/>
                </a:lnTo>
                <a:lnTo>
                  <a:pt x="543" y="5"/>
                </a:lnTo>
                <a:lnTo>
                  <a:pt x="542" y="4"/>
                </a:lnTo>
                <a:lnTo>
                  <a:pt x="542" y="3"/>
                </a:lnTo>
                <a:lnTo>
                  <a:pt x="542" y="2"/>
                </a:lnTo>
                <a:lnTo>
                  <a:pt x="543" y="1"/>
                </a:lnTo>
                <a:lnTo>
                  <a:pt x="544" y="0"/>
                </a:lnTo>
                <a:lnTo>
                  <a:pt x="546" y="0"/>
                </a:lnTo>
                <a:lnTo>
                  <a:pt x="547" y="0"/>
                </a:lnTo>
                <a:lnTo>
                  <a:pt x="548" y="1"/>
                </a:lnTo>
                <a:lnTo>
                  <a:pt x="549" y="2"/>
                </a:lnTo>
                <a:lnTo>
                  <a:pt x="549" y="3"/>
                </a:lnTo>
                <a:lnTo>
                  <a:pt x="549" y="4"/>
                </a:lnTo>
                <a:lnTo>
                  <a:pt x="548" y="5"/>
                </a:lnTo>
                <a:lnTo>
                  <a:pt x="547" y="6"/>
                </a:lnTo>
                <a:lnTo>
                  <a:pt x="546" y="6"/>
                </a:lnTo>
                <a:close/>
                <a:moveTo>
                  <a:pt x="530" y="6"/>
                </a:moveTo>
                <a:lnTo>
                  <a:pt x="530" y="6"/>
                </a:lnTo>
                <a:lnTo>
                  <a:pt x="528" y="6"/>
                </a:lnTo>
                <a:lnTo>
                  <a:pt x="527" y="5"/>
                </a:lnTo>
                <a:lnTo>
                  <a:pt x="526" y="4"/>
                </a:lnTo>
                <a:lnTo>
                  <a:pt x="526" y="3"/>
                </a:lnTo>
                <a:lnTo>
                  <a:pt x="526" y="2"/>
                </a:lnTo>
                <a:lnTo>
                  <a:pt x="527" y="1"/>
                </a:lnTo>
                <a:lnTo>
                  <a:pt x="528" y="0"/>
                </a:lnTo>
                <a:lnTo>
                  <a:pt x="530" y="0"/>
                </a:lnTo>
                <a:lnTo>
                  <a:pt x="531" y="0"/>
                </a:lnTo>
                <a:lnTo>
                  <a:pt x="532" y="1"/>
                </a:lnTo>
                <a:lnTo>
                  <a:pt x="533" y="2"/>
                </a:lnTo>
                <a:lnTo>
                  <a:pt x="533" y="3"/>
                </a:lnTo>
                <a:lnTo>
                  <a:pt x="533" y="4"/>
                </a:lnTo>
                <a:lnTo>
                  <a:pt x="532" y="5"/>
                </a:lnTo>
                <a:lnTo>
                  <a:pt x="531" y="6"/>
                </a:lnTo>
                <a:lnTo>
                  <a:pt x="530" y="6"/>
                </a:lnTo>
                <a:close/>
                <a:moveTo>
                  <a:pt x="515" y="6"/>
                </a:moveTo>
                <a:lnTo>
                  <a:pt x="515" y="6"/>
                </a:lnTo>
                <a:lnTo>
                  <a:pt x="513" y="6"/>
                </a:lnTo>
                <a:lnTo>
                  <a:pt x="511" y="5"/>
                </a:lnTo>
                <a:lnTo>
                  <a:pt x="511" y="4"/>
                </a:lnTo>
                <a:lnTo>
                  <a:pt x="511" y="3"/>
                </a:lnTo>
                <a:lnTo>
                  <a:pt x="511" y="2"/>
                </a:lnTo>
                <a:lnTo>
                  <a:pt x="511" y="1"/>
                </a:lnTo>
                <a:lnTo>
                  <a:pt x="513" y="0"/>
                </a:lnTo>
                <a:lnTo>
                  <a:pt x="515" y="0"/>
                </a:lnTo>
                <a:lnTo>
                  <a:pt x="516" y="0"/>
                </a:lnTo>
                <a:lnTo>
                  <a:pt x="517" y="1"/>
                </a:lnTo>
                <a:lnTo>
                  <a:pt x="519" y="2"/>
                </a:lnTo>
                <a:lnTo>
                  <a:pt x="519" y="3"/>
                </a:lnTo>
                <a:lnTo>
                  <a:pt x="519" y="4"/>
                </a:lnTo>
                <a:lnTo>
                  <a:pt x="517" y="5"/>
                </a:lnTo>
                <a:lnTo>
                  <a:pt x="516" y="6"/>
                </a:lnTo>
                <a:lnTo>
                  <a:pt x="515" y="6"/>
                </a:lnTo>
                <a:close/>
                <a:moveTo>
                  <a:pt x="499" y="6"/>
                </a:moveTo>
                <a:lnTo>
                  <a:pt x="499" y="6"/>
                </a:lnTo>
                <a:lnTo>
                  <a:pt x="498" y="6"/>
                </a:lnTo>
                <a:lnTo>
                  <a:pt x="497" y="5"/>
                </a:lnTo>
                <a:lnTo>
                  <a:pt x="495" y="4"/>
                </a:lnTo>
                <a:lnTo>
                  <a:pt x="495" y="3"/>
                </a:lnTo>
                <a:lnTo>
                  <a:pt x="495" y="2"/>
                </a:lnTo>
                <a:lnTo>
                  <a:pt x="497" y="1"/>
                </a:lnTo>
                <a:lnTo>
                  <a:pt x="498" y="0"/>
                </a:lnTo>
                <a:lnTo>
                  <a:pt x="499" y="0"/>
                </a:lnTo>
                <a:lnTo>
                  <a:pt x="500" y="0"/>
                </a:lnTo>
                <a:lnTo>
                  <a:pt x="501" y="1"/>
                </a:lnTo>
                <a:lnTo>
                  <a:pt x="503" y="2"/>
                </a:lnTo>
                <a:lnTo>
                  <a:pt x="503" y="3"/>
                </a:lnTo>
                <a:lnTo>
                  <a:pt x="503" y="4"/>
                </a:lnTo>
                <a:lnTo>
                  <a:pt x="501" y="5"/>
                </a:lnTo>
                <a:lnTo>
                  <a:pt x="500" y="6"/>
                </a:lnTo>
                <a:lnTo>
                  <a:pt x="499" y="6"/>
                </a:lnTo>
                <a:close/>
                <a:moveTo>
                  <a:pt x="484" y="6"/>
                </a:moveTo>
                <a:lnTo>
                  <a:pt x="484" y="6"/>
                </a:lnTo>
                <a:lnTo>
                  <a:pt x="482" y="6"/>
                </a:lnTo>
                <a:lnTo>
                  <a:pt x="481" y="5"/>
                </a:lnTo>
                <a:lnTo>
                  <a:pt x="481" y="4"/>
                </a:lnTo>
                <a:lnTo>
                  <a:pt x="481" y="3"/>
                </a:lnTo>
                <a:lnTo>
                  <a:pt x="481" y="2"/>
                </a:lnTo>
                <a:lnTo>
                  <a:pt x="481" y="1"/>
                </a:lnTo>
                <a:lnTo>
                  <a:pt x="482" y="0"/>
                </a:lnTo>
                <a:lnTo>
                  <a:pt x="484" y="0"/>
                </a:lnTo>
                <a:lnTo>
                  <a:pt x="486" y="0"/>
                </a:lnTo>
                <a:lnTo>
                  <a:pt x="487" y="1"/>
                </a:lnTo>
                <a:lnTo>
                  <a:pt x="488" y="2"/>
                </a:lnTo>
                <a:lnTo>
                  <a:pt x="488" y="3"/>
                </a:lnTo>
                <a:lnTo>
                  <a:pt x="488" y="4"/>
                </a:lnTo>
                <a:lnTo>
                  <a:pt x="487" y="5"/>
                </a:lnTo>
                <a:lnTo>
                  <a:pt x="486" y="6"/>
                </a:lnTo>
                <a:lnTo>
                  <a:pt x="484" y="6"/>
                </a:lnTo>
                <a:close/>
                <a:moveTo>
                  <a:pt x="468" y="6"/>
                </a:moveTo>
                <a:lnTo>
                  <a:pt x="468" y="6"/>
                </a:lnTo>
                <a:lnTo>
                  <a:pt x="467" y="6"/>
                </a:lnTo>
                <a:lnTo>
                  <a:pt x="466" y="5"/>
                </a:lnTo>
                <a:lnTo>
                  <a:pt x="465" y="4"/>
                </a:lnTo>
                <a:lnTo>
                  <a:pt x="465" y="3"/>
                </a:lnTo>
                <a:lnTo>
                  <a:pt x="465" y="2"/>
                </a:lnTo>
                <a:lnTo>
                  <a:pt x="466" y="1"/>
                </a:lnTo>
                <a:lnTo>
                  <a:pt x="467" y="0"/>
                </a:lnTo>
                <a:lnTo>
                  <a:pt x="468" y="0"/>
                </a:lnTo>
                <a:lnTo>
                  <a:pt x="470" y="0"/>
                </a:lnTo>
                <a:lnTo>
                  <a:pt x="471" y="1"/>
                </a:lnTo>
                <a:lnTo>
                  <a:pt x="472" y="2"/>
                </a:lnTo>
                <a:lnTo>
                  <a:pt x="472" y="3"/>
                </a:lnTo>
                <a:lnTo>
                  <a:pt x="472" y="4"/>
                </a:lnTo>
                <a:lnTo>
                  <a:pt x="471" y="5"/>
                </a:lnTo>
                <a:lnTo>
                  <a:pt x="470" y="6"/>
                </a:lnTo>
                <a:lnTo>
                  <a:pt x="468" y="6"/>
                </a:lnTo>
                <a:close/>
                <a:moveTo>
                  <a:pt x="454" y="6"/>
                </a:moveTo>
                <a:lnTo>
                  <a:pt x="454" y="6"/>
                </a:lnTo>
                <a:lnTo>
                  <a:pt x="451" y="6"/>
                </a:lnTo>
                <a:lnTo>
                  <a:pt x="450" y="5"/>
                </a:lnTo>
                <a:lnTo>
                  <a:pt x="450" y="4"/>
                </a:lnTo>
                <a:lnTo>
                  <a:pt x="450" y="3"/>
                </a:lnTo>
                <a:lnTo>
                  <a:pt x="450" y="2"/>
                </a:lnTo>
                <a:lnTo>
                  <a:pt x="450" y="1"/>
                </a:lnTo>
                <a:lnTo>
                  <a:pt x="451" y="0"/>
                </a:lnTo>
                <a:lnTo>
                  <a:pt x="454" y="0"/>
                </a:lnTo>
                <a:lnTo>
                  <a:pt x="455" y="0"/>
                </a:lnTo>
                <a:lnTo>
                  <a:pt x="456" y="1"/>
                </a:lnTo>
                <a:lnTo>
                  <a:pt x="457" y="2"/>
                </a:lnTo>
                <a:lnTo>
                  <a:pt x="457" y="3"/>
                </a:lnTo>
                <a:lnTo>
                  <a:pt x="457" y="4"/>
                </a:lnTo>
                <a:lnTo>
                  <a:pt x="456" y="5"/>
                </a:lnTo>
                <a:lnTo>
                  <a:pt x="455" y="6"/>
                </a:lnTo>
                <a:lnTo>
                  <a:pt x="454" y="6"/>
                </a:lnTo>
                <a:close/>
                <a:moveTo>
                  <a:pt x="438" y="6"/>
                </a:moveTo>
                <a:lnTo>
                  <a:pt x="438" y="6"/>
                </a:lnTo>
                <a:lnTo>
                  <a:pt x="437" y="6"/>
                </a:lnTo>
                <a:lnTo>
                  <a:pt x="435" y="5"/>
                </a:lnTo>
                <a:lnTo>
                  <a:pt x="434" y="4"/>
                </a:lnTo>
                <a:lnTo>
                  <a:pt x="434" y="3"/>
                </a:lnTo>
                <a:lnTo>
                  <a:pt x="434" y="2"/>
                </a:lnTo>
                <a:lnTo>
                  <a:pt x="435" y="1"/>
                </a:lnTo>
                <a:lnTo>
                  <a:pt x="437" y="0"/>
                </a:lnTo>
                <a:lnTo>
                  <a:pt x="438" y="0"/>
                </a:lnTo>
                <a:lnTo>
                  <a:pt x="439" y="0"/>
                </a:lnTo>
                <a:lnTo>
                  <a:pt x="440" y="1"/>
                </a:lnTo>
                <a:lnTo>
                  <a:pt x="441" y="2"/>
                </a:lnTo>
                <a:lnTo>
                  <a:pt x="441" y="3"/>
                </a:lnTo>
                <a:lnTo>
                  <a:pt x="441" y="4"/>
                </a:lnTo>
                <a:lnTo>
                  <a:pt x="440" y="5"/>
                </a:lnTo>
                <a:lnTo>
                  <a:pt x="439" y="6"/>
                </a:lnTo>
                <a:lnTo>
                  <a:pt x="438" y="6"/>
                </a:lnTo>
                <a:close/>
                <a:moveTo>
                  <a:pt x="423" y="6"/>
                </a:moveTo>
                <a:lnTo>
                  <a:pt x="423" y="6"/>
                </a:lnTo>
                <a:lnTo>
                  <a:pt x="421" y="6"/>
                </a:lnTo>
                <a:lnTo>
                  <a:pt x="419" y="5"/>
                </a:lnTo>
                <a:lnTo>
                  <a:pt x="419" y="4"/>
                </a:lnTo>
                <a:lnTo>
                  <a:pt x="419" y="3"/>
                </a:lnTo>
                <a:lnTo>
                  <a:pt x="419" y="2"/>
                </a:lnTo>
                <a:lnTo>
                  <a:pt x="419" y="1"/>
                </a:lnTo>
                <a:lnTo>
                  <a:pt x="421" y="0"/>
                </a:lnTo>
                <a:lnTo>
                  <a:pt x="423" y="0"/>
                </a:lnTo>
                <a:lnTo>
                  <a:pt x="424" y="0"/>
                </a:lnTo>
                <a:lnTo>
                  <a:pt x="425" y="1"/>
                </a:lnTo>
                <a:lnTo>
                  <a:pt x="427" y="2"/>
                </a:lnTo>
                <a:lnTo>
                  <a:pt x="427" y="3"/>
                </a:lnTo>
                <a:lnTo>
                  <a:pt x="427" y="4"/>
                </a:lnTo>
                <a:lnTo>
                  <a:pt x="425" y="5"/>
                </a:lnTo>
                <a:lnTo>
                  <a:pt x="424" y="6"/>
                </a:lnTo>
                <a:lnTo>
                  <a:pt x="423" y="6"/>
                </a:lnTo>
                <a:close/>
                <a:moveTo>
                  <a:pt x="407" y="6"/>
                </a:moveTo>
                <a:lnTo>
                  <a:pt x="407" y="6"/>
                </a:lnTo>
                <a:lnTo>
                  <a:pt x="406" y="6"/>
                </a:lnTo>
                <a:lnTo>
                  <a:pt x="405" y="5"/>
                </a:lnTo>
                <a:lnTo>
                  <a:pt x="403" y="4"/>
                </a:lnTo>
                <a:lnTo>
                  <a:pt x="403" y="3"/>
                </a:lnTo>
                <a:lnTo>
                  <a:pt x="403" y="2"/>
                </a:lnTo>
                <a:lnTo>
                  <a:pt x="405" y="1"/>
                </a:lnTo>
                <a:lnTo>
                  <a:pt x="406" y="0"/>
                </a:lnTo>
                <a:lnTo>
                  <a:pt x="407" y="0"/>
                </a:lnTo>
                <a:lnTo>
                  <a:pt x="408" y="0"/>
                </a:lnTo>
                <a:lnTo>
                  <a:pt x="410" y="1"/>
                </a:lnTo>
                <a:lnTo>
                  <a:pt x="411" y="2"/>
                </a:lnTo>
                <a:lnTo>
                  <a:pt x="411" y="3"/>
                </a:lnTo>
                <a:lnTo>
                  <a:pt x="411" y="4"/>
                </a:lnTo>
                <a:lnTo>
                  <a:pt x="410" y="5"/>
                </a:lnTo>
                <a:lnTo>
                  <a:pt x="408" y="6"/>
                </a:lnTo>
                <a:lnTo>
                  <a:pt x="407" y="6"/>
                </a:lnTo>
                <a:close/>
                <a:moveTo>
                  <a:pt x="392" y="6"/>
                </a:moveTo>
                <a:lnTo>
                  <a:pt x="392" y="6"/>
                </a:lnTo>
                <a:lnTo>
                  <a:pt x="390" y="6"/>
                </a:lnTo>
                <a:lnTo>
                  <a:pt x="389" y="5"/>
                </a:lnTo>
                <a:lnTo>
                  <a:pt x="389" y="4"/>
                </a:lnTo>
                <a:lnTo>
                  <a:pt x="389" y="3"/>
                </a:lnTo>
                <a:lnTo>
                  <a:pt x="389" y="2"/>
                </a:lnTo>
                <a:lnTo>
                  <a:pt x="389" y="1"/>
                </a:lnTo>
                <a:lnTo>
                  <a:pt x="390" y="0"/>
                </a:lnTo>
                <a:lnTo>
                  <a:pt x="392" y="0"/>
                </a:lnTo>
                <a:lnTo>
                  <a:pt x="394" y="0"/>
                </a:lnTo>
                <a:lnTo>
                  <a:pt x="395" y="1"/>
                </a:lnTo>
                <a:lnTo>
                  <a:pt x="396" y="2"/>
                </a:lnTo>
                <a:lnTo>
                  <a:pt x="396" y="3"/>
                </a:lnTo>
                <a:lnTo>
                  <a:pt x="396" y="4"/>
                </a:lnTo>
                <a:lnTo>
                  <a:pt x="395" y="5"/>
                </a:lnTo>
                <a:lnTo>
                  <a:pt x="394" y="6"/>
                </a:lnTo>
                <a:lnTo>
                  <a:pt x="392" y="6"/>
                </a:lnTo>
                <a:close/>
                <a:moveTo>
                  <a:pt x="376" y="6"/>
                </a:moveTo>
                <a:lnTo>
                  <a:pt x="376" y="6"/>
                </a:lnTo>
                <a:lnTo>
                  <a:pt x="375" y="6"/>
                </a:lnTo>
                <a:lnTo>
                  <a:pt x="374" y="5"/>
                </a:lnTo>
                <a:lnTo>
                  <a:pt x="373" y="4"/>
                </a:lnTo>
                <a:lnTo>
                  <a:pt x="373" y="3"/>
                </a:lnTo>
                <a:lnTo>
                  <a:pt x="373" y="2"/>
                </a:lnTo>
                <a:lnTo>
                  <a:pt x="374" y="1"/>
                </a:lnTo>
                <a:lnTo>
                  <a:pt x="375" y="0"/>
                </a:lnTo>
                <a:lnTo>
                  <a:pt x="376" y="0"/>
                </a:lnTo>
                <a:lnTo>
                  <a:pt x="378" y="0"/>
                </a:lnTo>
                <a:lnTo>
                  <a:pt x="379" y="1"/>
                </a:lnTo>
                <a:lnTo>
                  <a:pt x="380" y="2"/>
                </a:lnTo>
                <a:lnTo>
                  <a:pt x="380" y="3"/>
                </a:lnTo>
                <a:lnTo>
                  <a:pt x="380" y="4"/>
                </a:lnTo>
                <a:lnTo>
                  <a:pt x="379" y="5"/>
                </a:lnTo>
                <a:lnTo>
                  <a:pt x="378" y="6"/>
                </a:lnTo>
                <a:lnTo>
                  <a:pt x="376" y="6"/>
                </a:lnTo>
                <a:close/>
                <a:moveTo>
                  <a:pt x="362" y="6"/>
                </a:moveTo>
                <a:lnTo>
                  <a:pt x="362" y="6"/>
                </a:lnTo>
                <a:lnTo>
                  <a:pt x="359" y="6"/>
                </a:lnTo>
                <a:lnTo>
                  <a:pt x="358" y="5"/>
                </a:lnTo>
                <a:lnTo>
                  <a:pt x="358" y="4"/>
                </a:lnTo>
                <a:lnTo>
                  <a:pt x="358" y="3"/>
                </a:lnTo>
                <a:lnTo>
                  <a:pt x="358" y="2"/>
                </a:lnTo>
                <a:lnTo>
                  <a:pt x="358" y="1"/>
                </a:lnTo>
                <a:lnTo>
                  <a:pt x="359" y="0"/>
                </a:lnTo>
                <a:lnTo>
                  <a:pt x="362" y="0"/>
                </a:lnTo>
                <a:lnTo>
                  <a:pt x="363" y="0"/>
                </a:lnTo>
                <a:lnTo>
                  <a:pt x="364" y="1"/>
                </a:lnTo>
                <a:lnTo>
                  <a:pt x="365" y="2"/>
                </a:lnTo>
                <a:lnTo>
                  <a:pt x="365" y="3"/>
                </a:lnTo>
                <a:lnTo>
                  <a:pt x="365" y="4"/>
                </a:lnTo>
                <a:lnTo>
                  <a:pt x="364" y="5"/>
                </a:lnTo>
                <a:lnTo>
                  <a:pt x="363" y="6"/>
                </a:lnTo>
                <a:lnTo>
                  <a:pt x="362" y="6"/>
                </a:lnTo>
                <a:close/>
                <a:moveTo>
                  <a:pt x="346" y="6"/>
                </a:moveTo>
                <a:lnTo>
                  <a:pt x="346" y="6"/>
                </a:lnTo>
                <a:lnTo>
                  <a:pt x="345" y="6"/>
                </a:lnTo>
                <a:lnTo>
                  <a:pt x="343" y="5"/>
                </a:lnTo>
                <a:lnTo>
                  <a:pt x="342" y="4"/>
                </a:lnTo>
                <a:lnTo>
                  <a:pt x="342" y="3"/>
                </a:lnTo>
                <a:lnTo>
                  <a:pt x="342" y="2"/>
                </a:lnTo>
                <a:lnTo>
                  <a:pt x="343" y="1"/>
                </a:lnTo>
                <a:lnTo>
                  <a:pt x="345" y="0"/>
                </a:lnTo>
                <a:lnTo>
                  <a:pt x="346" y="0"/>
                </a:lnTo>
                <a:lnTo>
                  <a:pt x="347" y="0"/>
                </a:lnTo>
                <a:lnTo>
                  <a:pt x="348" y="1"/>
                </a:lnTo>
                <a:lnTo>
                  <a:pt x="349" y="2"/>
                </a:lnTo>
                <a:lnTo>
                  <a:pt x="349" y="3"/>
                </a:lnTo>
                <a:lnTo>
                  <a:pt x="349" y="4"/>
                </a:lnTo>
                <a:lnTo>
                  <a:pt x="348" y="5"/>
                </a:lnTo>
                <a:lnTo>
                  <a:pt x="347" y="6"/>
                </a:lnTo>
                <a:lnTo>
                  <a:pt x="346" y="6"/>
                </a:lnTo>
                <a:close/>
                <a:moveTo>
                  <a:pt x="331" y="6"/>
                </a:moveTo>
                <a:lnTo>
                  <a:pt x="331" y="6"/>
                </a:lnTo>
                <a:lnTo>
                  <a:pt x="329" y="6"/>
                </a:lnTo>
                <a:lnTo>
                  <a:pt x="327" y="5"/>
                </a:lnTo>
                <a:lnTo>
                  <a:pt x="327" y="4"/>
                </a:lnTo>
                <a:lnTo>
                  <a:pt x="327" y="3"/>
                </a:lnTo>
                <a:lnTo>
                  <a:pt x="327" y="2"/>
                </a:lnTo>
                <a:lnTo>
                  <a:pt x="327" y="1"/>
                </a:lnTo>
                <a:lnTo>
                  <a:pt x="329" y="0"/>
                </a:lnTo>
                <a:lnTo>
                  <a:pt x="331" y="0"/>
                </a:lnTo>
                <a:lnTo>
                  <a:pt x="332" y="0"/>
                </a:lnTo>
                <a:lnTo>
                  <a:pt x="333" y="1"/>
                </a:lnTo>
                <a:lnTo>
                  <a:pt x="335" y="2"/>
                </a:lnTo>
                <a:lnTo>
                  <a:pt x="335" y="3"/>
                </a:lnTo>
                <a:lnTo>
                  <a:pt x="335" y="4"/>
                </a:lnTo>
                <a:lnTo>
                  <a:pt x="333" y="5"/>
                </a:lnTo>
                <a:lnTo>
                  <a:pt x="332" y="6"/>
                </a:lnTo>
                <a:lnTo>
                  <a:pt x="331" y="6"/>
                </a:lnTo>
                <a:close/>
                <a:moveTo>
                  <a:pt x="315" y="6"/>
                </a:moveTo>
                <a:lnTo>
                  <a:pt x="315" y="6"/>
                </a:lnTo>
                <a:lnTo>
                  <a:pt x="314" y="6"/>
                </a:lnTo>
                <a:lnTo>
                  <a:pt x="313" y="5"/>
                </a:lnTo>
                <a:lnTo>
                  <a:pt x="311" y="4"/>
                </a:lnTo>
                <a:lnTo>
                  <a:pt x="311" y="3"/>
                </a:lnTo>
                <a:lnTo>
                  <a:pt x="311" y="2"/>
                </a:lnTo>
                <a:lnTo>
                  <a:pt x="313" y="1"/>
                </a:lnTo>
                <a:lnTo>
                  <a:pt x="314" y="0"/>
                </a:lnTo>
                <a:lnTo>
                  <a:pt x="315" y="0"/>
                </a:lnTo>
                <a:lnTo>
                  <a:pt x="316" y="0"/>
                </a:lnTo>
                <a:lnTo>
                  <a:pt x="318" y="1"/>
                </a:lnTo>
                <a:lnTo>
                  <a:pt x="319" y="2"/>
                </a:lnTo>
                <a:lnTo>
                  <a:pt x="319" y="3"/>
                </a:lnTo>
                <a:lnTo>
                  <a:pt x="319" y="4"/>
                </a:lnTo>
                <a:lnTo>
                  <a:pt x="318" y="5"/>
                </a:lnTo>
                <a:lnTo>
                  <a:pt x="316" y="6"/>
                </a:lnTo>
                <a:lnTo>
                  <a:pt x="315" y="6"/>
                </a:lnTo>
                <a:close/>
                <a:moveTo>
                  <a:pt x="300" y="6"/>
                </a:moveTo>
                <a:lnTo>
                  <a:pt x="300" y="6"/>
                </a:lnTo>
                <a:lnTo>
                  <a:pt x="298" y="6"/>
                </a:lnTo>
                <a:lnTo>
                  <a:pt x="297" y="5"/>
                </a:lnTo>
                <a:lnTo>
                  <a:pt x="297" y="4"/>
                </a:lnTo>
                <a:lnTo>
                  <a:pt x="297" y="3"/>
                </a:lnTo>
                <a:lnTo>
                  <a:pt x="297" y="2"/>
                </a:lnTo>
                <a:lnTo>
                  <a:pt x="297" y="1"/>
                </a:lnTo>
                <a:lnTo>
                  <a:pt x="298" y="0"/>
                </a:lnTo>
                <a:lnTo>
                  <a:pt x="300" y="0"/>
                </a:lnTo>
                <a:lnTo>
                  <a:pt x="302" y="0"/>
                </a:lnTo>
                <a:lnTo>
                  <a:pt x="303" y="1"/>
                </a:lnTo>
                <a:lnTo>
                  <a:pt x="304" y="2"/>
                </a:lnTo>
                <a:lnTo>
                  <a:pt x="304" y="3"/>
                </a:lnTo>
                <a:lnTo>
                  <a:pt x="304" y="4"/>
                </a:lnTo>
                <a:lnTo>
                  <a:pt x="303" y="5"/>
                </a:lnTo>
                <a:lnTo>
                  <a:pt x="302" y="6"/>
                </a:lnTo>
                <a:lnTo>
                  <a:pt x="300" y="6"/>
                </a:lnTo>
                <a:close/>
                <a:moveTo>
                  <a:pt x="284" y="6"/>
                </a:moveTo>
                <a:lnTo>
                  <a:pt x="284" y="6"/>
                </a:lnTo>
                <a:lnTo>
                  <a:pt x="283" y="6"/>
                </a:lnTo>
                <a:lnTo>
                  <a:pt x="282" y="5"/>
                </a:lnTo>
                <a:lnTo>
                  <a:pt x="281" y="4"/>
                </a:lnTo>
                <a:lnTo>
                  <a:pt x="281" y="3"/>
                </a:lnTo>
                <a:lnTo>
                  <a:pt x="281" y="2"/>
                </a:lnTo>
                <a:lnTo>
                  <a:pt x="282" y="1"/>
                </a:lnTo>
                <a:lnTo>
                  <a:pt x="283" y="0"/>
                </a:lnTo>
                <a:lnTo>
                  <a:pt x="284" y="0"/>
                </a:lnTo>
                <a:lnTo>
                  <a:pt x="286" y="0"/>
                </a:lnTo>
                <a:lnTo>
                  <a:pt x="287" y="1"/>
                </a:lnTo>
                <a:lnTo>
                  <a:pt x="288" y="2"/>
                </a:lnTo>
                <a:lnTo>
                  <a:pt x="288" y="3"/>
                </a:lnTo>
                <a:lnTo>
                  <a:pt x="288" y="4"/>
                </a:lnTo>
                <a:lnTo>
                  <a:pt x="287" y="5"/>
                </a:lnTo>
                <a:lnTo>
                  <a:pt x="286" y="6"/>
                </a:lnTo>
                <a:lnTo>
                  <a:pt x="284" y="6"/>
                </a:lnTo>
                <a:close/>
                <a:moveTo>
                  <a:pt x="270" y="6"/>
                </a:moveTo>
                <a:lnTo>
                  <a:pt x="270" y="6"/>
                </a:lnTo>
                <a:lnTo>
                  <a:pt x="267" y="6"/>
                </a:lnTo>
                <a:lnTo>
                  <a:pt x="266" y="5"/>
                </a:lnTo>
                <a:lnTo>
                  <a:pt x="266" y="4"/>
                </a:lnTo>
                <a:lnTo>
                  <a:pt x="266" y="3"/>
                </a:lnTo>
                <a:lnTo>
                  <a:pt x="266" y="2"/>
                </a:lnTo>
                <a:lnTo>
                  <a:pt x="266" y="1"/>
                </a:lnTo>
                <a:lnTo>
                  <a:pt x="267" y="0"/>
                </a:lnTo>
                <a:lnTo>
                  <a:pt x="270" y="0"/>
                </a:lnTo>
                <a:lnTo>
                  <a:pt x="271" y="0"/>
                </a:lnTo>
                <a:lnTo>
                  <a:pt x="272" y="1"/>
                </a:lnTo>
                <a:lnTo>
                  <a:pt x="273" y="2"/>
                </a:lnTo>
                <a:lnTo>
                  <a:pt x="273" y="3"/>
                </a:lnTo>
                <a:lnTo>
                  <a:pt x="273" y="4"/>
                </a:lnTo>
                <a:lnTo>
                  <a:pt x="272" y="5"/>
                </a:lnTo>
                <a:lnTo>
                  <a:pt x="271" y="6"/>
                </a:lnTo>
                <a:lnTo>
                  <a:pt x="270" y="6"/>
                </a:lnTo>
                <a:close/>
                <a:moveTo>
                  <a:pt x="254" y="6"/>
                </a:moveTo>
                <a:lnTo>
                  <a:pt x="254" y="6"/>
                </a:lnTo>
                <a:lnTo>
                  <a:pt x="253" y="6"/>
                </a:lnTo>
                <a:lnTo>
                  <a:pt x="251" y="5"/>
                </a:lnTo>
                <a:lnTo>
                  <a:pt x="250" y="4"/>
                </a:lnTo>
                <a:lnTo>
                  <a:pt x="250" y="3"/>
                </a:lnTo>
                <a:lnTo>
                  <a:pt x="250" y="2"/>
                </a:lnTo>
                <a:lnTo>
                  <a:pt x="251" y="1"/>
                </a:lnTo>
                <a:lnTo>
                  <a:pt x="253" y="0"/>
                </a:lnTo>
                <a:lnTo>
                  <a:pt x="254" y="0"/>
                </a:lnTo>
                <a:lnTo>
                  <a:pt x="255" y="0"/>
                </a:lnTo>
                <a:lnTo>
                  <a:pt x="256" y="1"/>
                </a:lnTo>
                <a:lnTo>
                  <a:pt x="257" y="2"/>
                </a:lnTo>
                <a:lnTo>
                  <a:pt x="257" y="3"/>
                </a:lnTo>
                <a:lnTo>
                  <a:pt x="257" y="4"/>
                </a:lnTo>
                <a:lnTo>
                  <a:pt x="256" y="5"/>
                </a:lnTo>
                <a:lnTo>
                  <a:pt x="255" y="6"/>
                </a:lnTo>
                <a:lnTo>
                  <a:pt x="254" y="6"/>
                </a:lnTo>
                <a:close/>
                <a:moveTo>
                  <a:pt x="239" y="6"/>
                </a:moveTo>
                <a:lnTo>
                  <a:pt x="239" y="6"/>
                </a:lnTo>
                <a:lnTo>
                  <a:pt x="237" y="6"/>
                </a:lnTo>
                <a:lnTo>
                  <a:pt x="235" y="5"/>
                </a:lnTo>
                <a:lnTo>
                  <a:pt x="235" y="4"/>
                </a:lnTo>
                <a:lnTo>
                  <a:pt x="235" y="3"/>
                </a:lnTo>
                <a:lnTo>
                  <a:pt x="235" y="2"/>
                </a:lnTo>
                <a:lnTo>
                  <a:pt x="235" y="1"/>
                </a:lnTo>
                <a:lnTo>
                  <a:pt x="237" y="0"/>
                </a:lnTo>
                <a:lnTo>
                  <a:pt x="239" y="0"/>
                </a:lnTo>
                <a:lnTo>
                  <a:pt x="240" y="0"/>
                </a:lnTo>
                <a:lnTo>
                  <a:pt x="242" y="1"/>
                </a:lnTo>
                <a:lnTo>
                  <a:pt x="243" y="2"/>
                </a:lnTo>
                <a:lnTo>
                  <a:pt x="243" y="3"/>
                </a:lnTo>
                <a:lnTo>
                  <a:pt x="243" y="4"/>
                </a:lnTo>
                <a:lnTo>
                  <a:pt x="242" y="5"/>
                </a:lnTo>
                <a:lnTo>
                  <a:pt x="240" y="6"/>
                </a:lnTo>
                <a:lnTo>
                  <a:pt x="239" y="6"/>
                </a:lnTo>
                <a:close/>
                <a:moveTo>
                  <a:pt x="223" y="6"/>
                </a:moveTo>
                <a:lnTo>
                  <a:pt x="223" y="6"/>
                </a:lnTo>
                <a:lnTo>
                  <a:pt x="222" y="6"/>
                </a:lnTo>
                <a:lnTo>
                  <a:pt x="221" y="5"/>
                </a:lnTo>
                <a:lnTo>
                  <a:pt x="219" y="4"/>
                </a:lnTo>
                <a:lnTo>
                  <a:pt x="219" y="3"/>
                </a:lnTo>
                <a:lnTo>
                  <a:pt x="219" y="2"/>
                </a:lnTo>
                <a:lnTo>
                  <a:pt x="221" y="1"/>
                </a:lnTo>
                <a:lnTo>
                  <a:pt x="222" y="0"/>
                </a:lnTo>
                <a:lnTo>
                  <a:pt x="223" y="0"/>
                </a:lnTo>
                <a:lnTo>
                  <a:pt x="224" y="0"/>
                </a:lnTo>
                <a:lnTo>
                  <a:pt x="226" y="1"/>
                </a:lnTo>
                <a:lnTo>
                  <a:pt x="227" y="2"/>
                </a:lnTo>
                <a:lnTo>
                  <a:pt x="227" y="3"/>
                </a:lnTo>
                <a:lnTo>
                  <a:pt x="227" y="4"/>
                </a:lnTo>
                <a:lnTo>
                  <a:pt x="226" y="5"/>
                </a:lnTo>
                <a:lnTo>
                  <a:pt x="224" y="6"/>
                </a:lnTo>
                <a:lnTo>
                  <a:pt x="223" y="6"/>
                </a:lnTo>
                <a:close/>
                <a:moveTo>
                  <a:pt x="208" y="6"/>
                </a:moveTo>
                <a:lnTo>
                  <a:pt x="208" y="6"/>
                </a:lnTo>
                <a:lnTo>
                  <a:pt x="206" y="6"/>
                </a:lnTo>
                <a:lnTo>
                  <a:pt x="205" y="5"/>
                </a:lnTo>
                <a:lnTo>
                  <a:pt x="205" y="4"/>
                </a:lnTo>
                <a:lnTo>
                  <a:pt x="204" y="3"/>
                </a:lnTo>
                <a:lnTo>
                  <a:pt x="205" y="2"/>
                </a:lnTo>
                <a:lnTo>
                  <a:pt x="205" y="1"/>
                </a:lnTo>
                <a:lnTo>
                  <a:pt x="206" y="0"/>
                </a:lnTo>
                <a:lnTo>
                  <a:pt x="208" y="0"/>
                </a:lnTo>
                <a:lnTo>
                  <a:pt x="210" y="0"/>
                </a:lnTo>
                <a:lnTo>
                  <a:pt x="211" y="1"/>
                </a:lnTo>
                <a:lnTo>
                  <a:pt x="211" y="2"/>
                </a:lnTo>
                <a:lnTo>
                  <a:pt x="212" y="3"/>
                </a:lnTo>
                <a:lnTo>
                  <a:pt x="211" y="4"/>
                </a:lnTo>
                <a:lnTo>
                  <a:pt x="211" y="5"/>
                </a:lnTo>
                <a:lnTo>
                  <a:pt x="210" y="6"/>
                </a:lnTo>
                <a:lnTo>
                  <a:pt x="208" y="6"/>
                </a:lnTo>
                <a:close/>
                <a:moveTo>
                  <a:pt x="192" y="6"/>
                </a:moveTo>
                <a:lnTo>
                  <a:pt x="192" y="6"/>
                </a:lnTo>
                <a:lnTo>
                  <a:pt x="191" y="6"/>
                </a:lnTo>
                <a:lnTo>
                  <a:pt x="190" y="5"/>
                </a:lnTo>
                <a:lnTo>
                  <a:pt x="189" y="4"/>
                </a:lnTo>
                <a:lnTo>
                  <a:pt x="189" y="3"/>
                </a:lnTo>
                <a:lnTo>
                  <a:pt x="189" y="2"/>
                </a:lnTo>
                <a:lnTo>
                  <a:pt x="190" y="1"/>
                </a:lnTo>
                <a:lnTo>
                  <a:pt x="191" y="0"/>
                </a:lnTo>
                <a:lnTo>
                  <a:pt x="192" y="0"/>
                </a:lnTo>
                <a:lnTo>
                  <a:pt x="194" y="0"/>
                </a:lnTo>
                <a:lnTo>
                  <a:pt x="195" y="1"/>
                </a:lnTo>
                <a:lnTo>
                  <a:pt x="196" y="2"/>
                </a:lnTo>
                <a:lnTo>
                  <a:pt x="196" y="3"/>
                </a:lnTo>
                <a:lnTo>
                  <a:pt x="196" y="4"/>
                </a:lnTo>
                <a:lnTo>
                  <a:pt x="195" y="5"/>
                </a:lnTo>
                <a:lnTo>
                  <a:pt x="194" y="6"/>
                </a:lnTo>
                <a:lnTo>
                  <a:pt x="192" y="6"/>
                </a:lnTo>
                <a:close/>
                <a:moveTo>
                  <a:pt x="178" y="6"/>
                </a:moveTo>
                <a:lnTo>
                  <a:pt x="178" y="6"/>
                </a:lnTo>
                <a:lnTo>
                  <a:pt x="175" y="6"/>
                </a:lnTo>
                <a:lnTo>
                  <a:pt x="174" y="5"/>
                </a:lnTo>
                <a:lnTo>
                  <a:pt x="174" y="4"/>
                </a:lnTo>
                <a:lnTo>
                  <a:pt x="173" y="3"/>
                </a:lnTo>
                <a:lnTo>
                  <a:pt x="174" y="2"/>
                </a:lnTo>
                <a:lnTo>
                  <a:pt x="174" y="1"/>
                </a:lnTo>
                <a:lnTo>
                  <a:pt x="175" y="0"/>
                </a:lnTo>
                <a:lnTo>
                  <a:pt x="178" y="0"/>
                </a:lnTo>
                <a:lnTo>
                  <a:pt x="179" y="0"/>
                </a:lnTo>
                <a:lnTo>
                  <a:pt x="180" y="1"/>
                </a:lnTo>
                <a:lnTo>
                  <a:pt x="180" y="2"/>
                </a:lnTo>
                <a:lnTo>
                  <a:pt x="181" y="3"/>
                </a:lnTo>
                <a:lnTo>
                  <a:pt x="180" y="4"/>
                </a:lnTo>
                <a:lnTo>
                  <a:pt x="180" y="5"/>
                </a:lnTo>
                <a:lnTo>
                  <a:pt x="179" y="6"/>
                </a:lnTo>
                <a:lnTo>
                  <a:pt x="178" y="6"/>
                </a:lnTo>
                <a:close/>
                <a:moveTo>
                  <a:pt x="162" y="6"/>
                </a:moveTo>
                <a:lnTo>
                  <a:pt x="162" y="6"/>
                </a:lnTo>
                <a:lnTo>
                  <a:pt x="161" y="6"/>
                </a:lnTo>
                <a:lnTo>
                  <a:pt x="159" y="5"/>
                </a:lnTo>
                <a:lnTo>
                  <a:pt x="158" y="4"/>
                </a:lnTo>
                <a:lnTo>
                  <a:pt x="158" y="3"/>
                </a:lnTo>
                <a:lnTo>
                  <a:pt x="158" y="2"/>
                </a:lnTo>
                <a:lnTo>
                  <a:pt x="159" y="1"/>
                </a:lnTo>
                <a:lnTo>
                  <a:pt x="161" y="0"/>
                </a:lnTo>
                <a:lnTo>
                  <a:pt x="162" y="0"/>
                </a:lnTo>
                <a:lnTo>
                  <a:pt x="163" y="0"/>
                </a:lnTo>
                <a:lnTo>
                  <a:pt x="164" y="1"/>
                </a:lnTo>
                <a:lnTo>
                  <a:pt x="165" y="2"/>
                </a:lnTo>
                <a:lnTo>
                  <a:pt x="165" y="3"/>
                </a:lnTo>
                <a:lnTo>
                  <a:pt x="165" y="4"/>
                </a:lnTo>
                <a:lnTo>
                  <a:pt x="164" y="5"/>
                </a:lnTo>
                <a:lnTo>
                  <a:pt x="163" y="6"/>
                </a:lnTo>
                <a:lnTo>
                  <a:pt x="162" y="6"/>
                </a:lnTo>
                <a:close/>
                <a:moveTo>
                  <a:pt x="147" y="6"/>
                </a:moveTo>
                <a:lnTo>
                  <a:pt x="147" y="6"/>
                </a:lnTo>
                <a:lnTo>
                  <a:pt x="145" y="6"/>
                </a:lnTo>
                <a:lnTo>
                  <a:pt x="143" y="5"/>
                </a:lnTo>
                <a:lnTo>
                  <a:pt x="143" y="4"/>
                </a:lnTo>
                <a:lnTo>
                  <a:pt x="142" y="3"/>
                </a:lnTo>
                <a:lnTo>
                  <a:pt x="143" y="2"/>
                </a:lnTo>
                <a:lnTo>
                  <a:pt x="143" y="1"/>
                </a:lnTo>
                <a:lnTo>
                  <a:pt x="145" y="0"/>
                </a:lnTo>
                <a:lnTo>
                  <a:pt x="147" y="0"/>
                </a:lnTo>
                <a:lnTo>
                  <a:pt x="148" y="0"/>
                </a:lnTo>
                <a:lnTo>
                  <a:pt x="150" y="1"/>
                </a:lnTo>
                <a:lnTo>
                  <a:pt x="150" y="2"/>
                </a:lnTo>
                <a:lnTo>
                  <a:pt x="151" y="3"/>
                </a:lnTo>
                <a:lnTo>
                  <a:pt x="150" y="4"/>
                </a:lnTo>
                <a:lnTo>
                  <a:pt x="150" y="5"/>
                </a:lnTo>
                <a:lnTo>
                  <a:pt x="148" y="6"/>
                </a:lnTo>
                <a:lnTo>
                  <a:pt x="147" y="6"/>
                </a:lnTo>
                <a:close/>
                <a:moveTo>
                  <a:pt x="131" y="6"/>
                </a:moveTo>
                <a:lnTo>
                  <a:pt x="131" y="6"/>
                </a:lnTo>
                <a:lnTo>
                  <a:pt x="130" y="6"/>
                </a:lnTo>
                <a:lnTo>
                  <a:pt x="129" y="5"/>
                </a:lnTo>
                <a:lnTo>
                  <a:pt x="127" y="4"/>
                </a:lnTo>
                <a:lnTo>
                  <a:pt x="127" y="3"/>
                </a:lnTo>
                <a:lnTo>
                  <a:pt x="127" y="2"/>
                </a:lnTo>
                <a:lnTo>
                  <a:pt x="129" y="1"/>
                </a:lnTo>
                <a:lnTo>
                  <a:pt x="130" y="0"/>
                </a:lnTo>
                <a:lnTo>
                  <a:pt x="131" y="0"/>
                </a:lnTo>
                <a:lnTo>
                  <a:pt x="132" y="0"/>
                </a:lnTo>
                <a:lnTo>
                  <a:pt x="134" y="1"/>
                </a:lnTo>
                <a:lnTo>
                  <a:pt x="135" y="2"/>
                </a:lnTo>
                <a:lnTo>
                  <a:pt x="135" y="3"/>
                </a:lnTo>
                <a:lnTo>
                  <a:pt x="135" y="4"/>
                </a:lnTo>
                <a:lnTo>
                  <a:pt x="134" y="5"/>
                </a:lnTo>
                <a:lnTo>
                  <a:pt x="132" y="6"/>
                </a:lnTo>
                <a:lnTo>
                  <a:pt x="131" y="6"/>
                </a:lnTo>
                <a:close/>
                <a:moveTo>
                  <a:pt x="116" y="6"/>
                </a:moveTo>
                <a:lnTo>
                  <a:pt x="116" y="6"/>
                </a:lnTo>
                <a:lnTo>
                  <a:pt x="114" y="6"/>
                </a:lnTo>
                <a:lnTo>
                  <a:pt x="113" y="5"/>
                </a:lnTo>
                <a:lnTo>
                  <a:pt x="113" y="4"/>
                </a:lnTo>
                <a:lnTo>
                  <a:pt x="112" y="3"/>
                </a:lnTo>
                <a:lnTo>
                  <a:pt x="113" y="2"/>
                </a:lnTo>
                <a:lnTo>
                  <a:pt x="113" y="1"/>
                </a:lnTo>
                <a:lnTo>
                  <a:pt x="114" y="0"/>
                </a:lnTo>
                <a:lnTo>
                  <a:pt x="116" y="0"/>
                </a:lnTo>
                <a:lnTo>
                  <a:pt x="118" y="0"/>
                </a:lnTo>
                <a:lnTo>
                  <a:pt x="119" y="1"/>
                </a:lnTo>
                <a:lnTo>
                  <a:pt x="119" y="2"/>
                </a:lnTo>
                <a:lnTo>
                  <a:pt x="120" y="3"/>
                </a:lnTo>
                <a:lnTo>
                  <a:pt x="119" y="4"/>
                </a:lnTo>
                <a:lnTo>
                  <a:pt x="119" y="5"/>
                </a:lnTo>
                <a:lnTo>
                  <a:pt x="118" y="6"/>
                </a:lnTo>
                <a:lnTo>
                  <a:pt x="116" y="6"/>
                </a:lnTo>
                <a:close/>
                <a:moveTo>
                  <a:pt x="100" y="6"/>
                </a:moveTo>
                <a:lnTo>
                  <a:pt x="100" y="6"/>
                </a:lnTo>
                <a:lnTo>
                  <a:pt x="99" y="6"/>
                </a:lnTo>
                <a:lnTo>
                  <a:pt x="98" y="5"/>
                </a:lnTo>
                <a:lnTo>
                  <a:pt x="97" y="4"/>
                </a:lnTo>
                <a:lnTo>
                  <a:pt x="97" y="3"/>
                </a:lnTo>
                <a:lnTo>
                  <a:pt x="97" y="2"/>
                </a:lnTo>
                <a:lnTo>
                  <a:pt x="98" y="1"/>
                </a:lnTo>
                <a:lnTo>
                  <a:pt x="99" y="0"/>
                </a:lnTo>
                <a:lnTo>
                  <a:pt x="100" y="0"/>
                </a:lnTo>
                <a:lnTo>
                  <a:pt x="102" y="0"/>
                </a:lnTo>
                <a:lnTo>
                  <a:pt x="103" y="1"/>
                </a:lnTo>
                <a:lnTo>
                  <a:pt x="104" y="2"/>
                </a:lnTo>
                <a:lnTo>
                  <a:pt x="104" y="3"/>
                </a:lnTo>
                <a:lnTo>
                  <a:pt x="104" y="4"/>
                </a:lnTo>
                <a:lnTo>
                  <a:pt x="103" y="5"/>
                </a:lnTo>
                <a:lnTo>
                  <a:pt x="102" y="6"/>
                </a:lnTo>
                <a:lnTo>
                  <a:pt x="100" y="6"/>
                </a:lnTo>
                <a:close/>
                <a:moveTo>
                  <a:pt x="86" y="6"/>
                </a:moveTo>
                <a:lnTo>
                  <a:pt x="86" y="6"/>
                </a:lnTo>
                <a:lnTo>
                  <a:pt x="83" y="6"/>
                </a:lnTo>
                <a:lnTo>
                  <a:pt x="82" y="5"/>
                </a:lnTo>
                <a:lnTo>
                  <a:pt x="82" y="4"/>
                </a:lnTo>
                <a:lnTo>
                  <a:pt x="81" y="3"/>
                </a:lnTo>
                <a:lnTo>
                  <a:pt x="82" y="2"/>
                </a:lnTo>
                <a:lnTo>
                  <a:pt x="82" y="1"/>
                </a:lnTo>
                <a:lnTo>
                  <a:pt x="83" y="0"/>
                </a:lnTo>
                <a:lnTo>
                  <a:pt x="86" y="0"/>
                </a:lnTo>
                <a:lnTo>
                  <a:pt x="87" y="0"/>
                </a:lnTo>
                <a:lnTo>
                  <a:pt x="88" y="1"/>
                </a:lnTo>
                <a:lnTo>
                  <a:pt x="88" y="2"/>
                </a:lnTo>
                <a:lnTo>
                  <a:pt x="89" y="3"/>
                </a:lnTo>
                <a:lnTo>
                  <a:pt x="88" y="4"/>
                </a:lnTo>
                <a:lnTo>
                  <a:pt x="88" y="5"/>
                </a:lnTo>
                <a:lnTo>
                  <a:pt x="87" y="6"/>
                </a:lnTo>
                <a:lnTo>
                  <a:pt x="86" y="6"/>
                </a:lnTo>
                <a:close/>
                <a:moveTo>
                  <a:pt x="70" y="6"/>
                </a:moveTo>
                <a:lnTo>
                  <a:pt x="70" y="6"/>
                </a:lnTo>
                <a:lnTo>
                  <a:pt x="69" y="6"/>
                </a:lnTo>
                <a:lnTo>
                  <a:pt x="67" y="5"/>
                </a:lnTo>
                <a:lnTo>
                  <a:pt x="66" y="4"/>
                </a:lnTo>
                <a:lnTo>
                  <a:pt x="66" y="3"/>
                </a:lnTo>
                <a:lnTo>
                  <a:pt x="66" y="2"/>
                </a:lnTo>
                <a:lnTo>
                  <a:pt x="67" y="1"/>
                </a:lnTo>
                <a:lnTo>
                  <a:pt x="69" y="0"/>
                </a:lnTo>
                <a:lnTo>
                  <a:pt x="70" y="0"/>
                </a:lnTo>
                <a:lnTo>
                  <a:pt x="71" y="0"/>
                </a:lnTo>
                <a:lnTo>
                  <a:pt x="72" y="1"/>
                </a:lnTo>
                <a:lnTo>
                  <a:pt x="74" y="2"/>
                </a:lnTo>
                <a:lnTo>
                  <a:pt x="74" y="3"/>
                </a:lnTo>
                <a:lnTo>
                  <a:pt x="74" y="4"/>
                </a:lnTo>
                <a:lnTo>
                  <a:pt x="72" y="5"/>
                </a:lnTo>
                <a:lnTo>
                  <a:pt x="71" y="6"/>
                </a:lnTo>
                <a:lnTo>
                  <a:pt x="70" y="6"/>
                </a:lnTo>
                <a:close/>
                <a:moveTo>
                  <a:pt x="55" y="6"/>
                </a:moveTo>
                <a:lnTo>
                  <a:pt x="55" y="6"/>
                </a:lnTo>
                <a:lnTo>
                  <a:pt x="53" y="6"/>
                </a:lnTo>
                <a:lnTo>
                  <a:pt x="51" y="5"/>
                </a:lnTo>
                <a:lnTo>
                  <a:pt x="51" y="4"/>
                </a:lnTo>
                <a:lnTo>
                  <a:pt x="50" y="3"/>
                </a:lnTo>
                <a:lnTo>
                  <a:pt x="51" y="2"/>
                </a:lnTo>
                <a:lnTo>
                  <a:pt x="51" y="1"/>
                </a:lnTo>
                <a:lnTo>
                  <a:pt x="53" y="0"/>
                </a:lnTo>
                <a:lnTo>
                  <a:pt x="55" y="0"/>
                </a:lnTo>
                <a:lnTo>
                  <a:pt x="56" y="0"/>
                </a:lnTo>
                <a:lnTo>
                  <a:pt x="58" y="1"/>
                </a:lnTo>
                <a:lnTo>
                  <a:pt x="58" y="2"/>
                </a:lnTo>
                <a:lnTo>
                  <a:pt x="59" y="3"/>
                </a:lnTo>
                <a:lnTo>
                  <a:pt x="58" y="4"/>
                </a:lnTo>
                <a:lnTo>
                  <a:pt x="58" y="5"/>
                </a:lnTo>
                <a:lnTo>
                  <a:pt x="56" y="6"/>
                </a:lnTo>
                <a:lnTo>
                  <a:pt x="55" y="6"/>
                </a:lnTo>
                <a:close/>
                <a:moveTo>
                  <a:pt x="39" y="6"/>
                </a:moveTo>
                <a:lnTo>
                  <a:pt x="39" y="6"/>
                </a:lnTo>
                <a:lnTo>
                  <a:pt x="38" y="6"/>
                </a:lnTo>
                <a:lnTo>
                  <a:pt x="37" y="5"/>
                </a:lnTo>
                <a:lnTo>
                  <a:pt x="35" y="4"/>
                </a:lnTo>
                <a:lnTo>
                  <a:pt x="35" y="3"/>
                </a:lnTo>
                <a:lnTo>
                  <a:pt x="35" y="2"/>
                </a:lnTo>
                <a:lnTo>
                  <a:pt x="37" y="1"/>
                </a:lnTo>
                <a:lnTo>
                  <a:pt x="38" y="0"/>
                </a:lnTo>
                <a:lnTo>
                  <a:pt x="39" y="0"/>
                </a:lnTo>
                <a:lnTo>
                  <a:pt x="40" y="0"/>
                </a:lnTo>
                <a:lnTo>
                  <a:pt x="42" y="1"/>
                </a:lnTo>
                <a:lnTo>
                  <a:pt x="43" y="2"/>
                </a:lnTo>
                <a:lnTo>
                  <a:pt x="43" y="3"/>
                </a:lnTo>
                <a:lnTo>
                  <a:pt x="43" y="4"/>
                </a:lnTo>
                <a:lnTo>
                  <a:pt x="42" y="5"/>
                </a:lnTo>
                <a:lnTo>
                  <a:pt x="40" y="6"/>
                </a:lnTo>
                <a:lnTo>
                  <a:pt x="39" y="6"/>
                </a:lnTo>
                <a:close/>
                <a:moveTo>
                  <a:pt x="24" y="6"/>
                </a:moveTo>
                <a:lnTo>
                  <a:pt x="24" y="6"/>
                </a:lnTo>
                <a:lnTo>
                  <a:pt x="22" y="6"/>
                </a:lnTo>
                <a:lnTo>
                  <a:pt x="21" y="5"/>
                </a:lnTo>
                <a:lnTo>
                  <a:pt x="21" y="4"/>
                </a:lnTo>
                <a:lnTo>
                  <a:pt x="20" y="3"/>
                </a:lnTo>
                <a:lnTo>
                  <a:pt x="21" y="2"/>
                </a:lnTo>
                <a:lnTo>
                  <a:pt x="21" y="1"/>
                </a:lnTo>
                <a:lnTo>
                  <a:pt x="22" y="0"/>
                </a:lnTo>
                <a:lnTo>
                  <a:pt x="24" y="0"/>
                </a:lnTo>
                <a:lnTo>
                  <a:pt x="26" y="0"/>
                </a:lnTo>
                <a:lnTo>
                  <a:pt x="27" y="1"/>
                </a:lnTo>
                <a:lnTo>
                  <a:pt x="27" y="2"/>
                </a:lnTo>
                <a:lnTo>
                  <a:pt x="28" y="3"/>
                </a:lnTo>
                <a:lnTo>
                  <a:pt x="27" y="4"/>
                </a:lnTo>
                <a:lnTo>
                  <a:pt x="27" y="5"/>
                </a:lnTo>
                <a:lnTo>
                  <a:pt x="26" y="6"/>
                </a:lnTo>
                <a:lnTo>
                  <a:pt x="24" y="6"/>
                </a:lnTo>
                <a:close/>
                <a:moveTo>
                  <a:pt x="9" y="6"/>
                </a:moveTo>
                <a:lnTo>
                  <a:pt x="9" y="6"/>
                </a:lnTo>
                <a:lnTo>
                  <a:pt x="7" y="6"/>
                </a:lnTo>
                <a:lnTo>
                  <a:pt x="6" y="5"/>
                </a:lnTo>
                <a:lnTo>
                  <a:pt x="5" y="4"/>
                </a:lnTo>
                <a:lnTo>
                  <a:pt x="5" y="3"/>
                </a:lnTo>
                <a:lnTo>
                  <a:pt x="5" y="2"/>
                </a:lnTo>
                <a:lnTo>
                  <a:pt x="6" y="1"/>
                </a:lnTo>
                <a:lnTo>
                  <a:pt x="7" y="0"/>
                </a:lnTo>
                <a:lnTo>
                  <a:pt x="9" y="0"/>
                </a:lnTo>
                <a:lnTo>
                  <a:pt x="10" y="0"/>
                </a:lnTo>
                <a:lnTo>
                  <a:pt x="11" y="1"/>
                </a:lnTo>
                <a:lnTo>
                  <a:pt x="12" y="2"/>
                </a:lnTo>
                <a:lnTo>
                  <a:pt x="12" y="3"/>
                </a:lnTo>
                <a:lnTo>
                  <a:pt x="12" y="4"/>
                </a:lnTo>
                <a:lnTo>
                  <a:pt x="11" y="5"/>
                </a:lnTo>
                <a:lnTo>
                  <a:pt x="10" y="6"/>
                </a:lnTo>
                <a:lnTo>
                  <a:pt x="9" y="6"/>
                </a:lnTo>
                <a:close/>
                <a:moveTo>
                  <a:pt x="9" y="12"/>
                </a:moveTo>
                <a:lnTo>
                  <a:pt x="9" y="12"/>
                </a:lnTo>
                <a:lnTo>
                  <a:pt x="7" y="13"/>
                </a:lnTo>
                <a:lnTo>
                  <a:pt x="7" y="14"/>
                </a:lnTo>
                <a:lnTo>
                  <a:pt x="6" y="16"/>
                </a:lnTo>
                <a:lnTo>
                  <a:pt x="5" y="16"/>
                </a:lnTo>
                <a:lnTo>
                  <a:pt x="2" y="16"/>
                </a:lnTo>
                <a:lnTo>
                  <a:pt x="1" y="14"/>
                </a:lnTo>
                <a:lnTo>
                  <a:pt x="1" y="13"/>
                </a:lnTo>
                <a:lnTo>
                  <a:pt x="0" y="12"/>
                </a:lnTo>
                <a:lnTo>
                  <a:pt x="1" y="11"/>
                </a:lnTo>
                <a:lnTo>
                  <a:pt x="1" y="10"/>
                </a:lnTo>
                <a:lnTo>
                  <a:pt x="2" y="9"/>
                </a:lnTo>
                <a:lnTo>
                  <a:pt x="5" y="9"/>
                </a:lnTo>
                <a:lnTo>
                  <a:pt x="6" y="9"/>
                </a:lnTo>
                <a:lnTo>
                  <a:pt x="7" y="10"/>
                </a:lnTo>
                <a:lnTo>
                  <a:pt x="7" y="11"/>
                </a:lnTo>
                <a:lnTo>
                  <a:pt x="9" y="12"/>
                </a:lnTo>
                <a:close/>
                <a:moveTo>
                  <a:pt x="9" y="26"/>
                </a:moveTo>
                <a:lnTo>
                  <a:pt x="9" y="26"/>
                </a:lnTo>
                <a:lnTo>
                  <a:pt x="7" y="27"/>
                </a:lnTo>
                <a:lnTo>
                  <a:pt x="7" y="28"/>
                </a:lnTo>
                <a:lnTo>
                  <a:pt x="6" y="29"/>
                </a:lnTo>
                <a:lnTo>
                  <a:pt x="5" y="29"/>
                </a:lnTo>
                <a:lnTo>
                  <a:pt x="2" y="29"/>
                </a:lnTo>
                <a:lnTo>
                  <a:pt x="1" y="28"/>
                </a:lnTo>
                <a:lnTo>
                  <a:pt x="1" y="27"/>
                </a:lnTo>
                <a:lnTo>
                  <a:pt x="0" y="26"/>
                </a:lnTo>
                <a:lnTo>
                  <a:pt x="1" y="25"/>
                </a:lnTo>
                <a:lnTo>
                  <a:pt x="1" y="24"/>
                </a:lnTo>
                <a:lnTo>
                  <a:pt x="2" y="23"/>
                </a:lnTo>
                <a:lnTo>
                  <a:pt x="5" y="23"/>
                </a:lnTo>
                <a:lnTo>
                  <a:pt x="6" y="23"/>
                </a:lnTo>
                <a:lnTo>
                  <a:pt x="7" y="24"/>
                </a:lnTo>
                <a:lnTo>
                  <a:pt x="7" y="25"/>
                </a:lnTo>
                <a:lnTo>
                  <a:pt x="9" y="26"/>
                </a:lnTo>
                <a:close/>
                <a:moveTo>
                  <a:pt x="9" y="38"/>
                </a:moveTo>
                <a:lnTo>
                  <a:pt x="9" y="38"/>
                </a:lnTo>
                <a:lnTo>
                  <a:pt x="7" y="39"/>
                </a:lnTo>
                <a:lnTo>
                  <a:pt x="7" y="40"/>
                </a:lnTo>
                <a:lnTo>
                  <a:pt x="6" y="41"/>
                </a:lnTo>
                <a:lnTo>
                  <a:pt x="5" y="41"/>
                </a:lnTo>
                <a:lnTo>
                  <a:pt x="2" y="41"/>
                </a:lnTo>
                <a:lnTo>
                  <a:pt x="1" y="40"/>
                </a:lnTo>
                <a:lnTo>
                  <a:pt x="1" y="39"/>
                </a:lnTo>
                <a:lnTo>
                  <a:pt x="0" y="38"/>
                </a:lnTo>
                <a:lnTo>
                  <a:pt x="1" y="37"/>
                </a:lnTo>
                <a:lnTo>
                  <a:pt x="1" y="36"/>
                </a:lnTo>
                <a:lnTo>
                  <a:pt x="2" y="35"/>
                </a:lnTo>
                <a:lnTo>
                  <a:pt x="5" y="35"/>
                </a:lnTo>
                <a:lnTo>
                  <a:pt x="6" y="35"/>
                </a:lnTo>
                <a:lnTo>
                  <a:pt x="7" y="36"/>
                </a:lnTo>
                <a:lnTo>
                  <a:pt x="7" y="37"/>
                </a:lnTo>
                <a:lnTo>
                  <a:pt x="9" y="38"/>
                </a:lnTo>
                <a:close/>
                <a:moveTo>
                  <a:pt x="9" y="51"/>
                </a:moveTo>
                <a:lnTo>
                  <a:pt x="9" y="51"/>
                </a:lnTo>
                <a:lnTo>
                  <a:pt x="7" y="52"/>
                </a:lnTo>
                <a:lnTo>
                  <a:pt x="7" y="53"/>
                </a:lnTo>
                <a:lnTo>
                  <a:pt x="6" y="54"/>
                </a:lnTo>
                <a:lnTo>
                  <a:pt x="5" y="54"/>
                </a:lnTo>
                <a:lnTo>
                  <a:pt x="2" y="54"/>
                </a:lnTo>
                <a:lnTo>
                  <a:pt x="1" y="53"/>
                </a:lnTo>
                <a:lnTo>
                  <a:pt x="1" y="52"/>
                </a:lnTo>
                <a:lnTo>
                  <a:pt x="0" y="51"/>
                </a:lnTo>
                <a:lnTo>
                  <a:pt x="1" y="50"/>
                </a:lnTo>
                <a:lnTo>
                  <a:pt x="1" y="49"/>
                </a:lnTo>
                <a:lnTo>
                  <a:pt x="2" y="48"/>
                </a:lnTo>
                <a:lnTo>
                  <a:pt x="5" y="48"/>
                </a:lnTo>
                <a:lnTo>
                  <a:pt x="6" y="48"/>
                </a:lnTo>
                <a:lnTo>
                  <a:pt x="7" y="49"/>
                </a:lnTo>
                <a:lnTo>
                  <a:pt x="7" y="50"/>
                </a:lnTo>
                <a:lnTo>
                  <a:pt x="9" y="51"/>
                </a:lnTo>
                <a:close/>
                <a:moveTo>
                  <a:pt x="9" y="64"/>
                </a:moveTo>
                <a:lnTo>
                  <a:pt x="9" y="64"/>
                </a:lnTo>
                <a:lnTo>
                  <a:pt x="7" y="65"/>
                </a:lnTo>
                <a:lnTo>
                  <a:pt x="7" y="66"/>
                </a:lnTo>
                <a:lnTo>
                  <a:pt x="6" y="67"/>
                </a:lnTo>
                <a:lnTo>
                  <a:pt x="5" y="67"/>
                </a:lnTo>
                <a:lnTo>
                  <a:pt x="2" y="67"/>
                </a:lnTo>
                <a:lnTo>
                  <a:pt x="1" y="66"/>
                </a:lnTo>
                <a:lnTo>
                  <a:pt x="1" y="65"/>
                </a:lnTo>
                <a:lnTo>
                  <a:pt x="0" y="64"/>
                </a:lnTo>
                <a:lnTo>
                  <a:pt x="1" y="63"/>
                </a:lnTo>
                <a:lnTo>
                  <a:pt x="1" y="62"/>
                </a:lnTo>
                <a:lnTo>
                  <a:pt x="2" y="61"/>
                </a:lnTo>
                <a:lnTo>
                  <a:pt x="5" y="61"/>
                </a:lnTo>
                <a:lnTo>
                  <a:pt x="6" y="61"/>
                </a:lnTo>
                <a:lnTo>
                  <a:pt x="7" y="62"/>
                </a:lnTo>
                <a:lnTo>
                  <a:pt x="7" y="63"/>
                </a:lnTo>
                <a:lnTo>
                  <a:pt x="9" y="64"/>
                </a:lnTo>
                <a:close/>
                <a:moveTo>
                  <a:pt x="9" y="77"/>
                </a:moveTo>
                <a:lnTo>
                  <a:pt x="9" y="77"/>
                </a:lnTo>
                <a:lnTo>
                  <a:pt x="7" y="78"/>
                </a:lnTo>
                <a:lnTo>
                  <a:pt x="7" y="79"/>
                </a:lnTo>
                <a:lnTo>
                  <a:pt x="6" y="80"/>
                </a:lnTo>
                <a:lnTo>
                  <a:pt x="5" y="80"/>
                </a:lnTo>
                <a:lnTo>
                  <a:pt x="2" y="80"/>
                </a:lnTo>
                <a:lnTo>
                  <a:pt x="1" y="79"/>
                </a:lnTo>
                <a:lnTo>
                  <a:pt x="1" y="78"/>
                </a:lnTo>
                <a:lnTo>
                  <a:pt x="0" y="77"/>
                </a:lnTo>
                <a:lnTo>
                  <a:pt x="1" y="76"/>
                </a:lnTo>
                <a:lnTo>
                  <a:pt x="1" y="75"/>
                </a:lnTo>
                <a:lnTo>
                  <a:pt x="2" y="74"/>
                </a:lnTo>
                <a:lnTo>
                  <a:pt x="5" y="74"/>
                </a:lnTo>
                <a:lnTo>
                  <a:pt x="6" y="74"/>
                </a:lnTo>
                <a:lnTo>
                  <a:pt x="7" y="75"/>
                </a:lnTo>
                <a:lnTo>
                  <a:pt x="7" y="76"/>
                </a:lnTo>
                <a:lnTo>
                  <a:pt x="9" y="77"/>
                </a:lnTo>
                <a:close/>
                <a:moveTo>
                  <a:pt x="9" y="89"/>
                </a:moveTo>
                <a:lnTo>
                  <a:pt x="9" y="89"/>
                </a:lnTo>
                <a:lnTo>
                  <a:pt x="7" y="90"/>
                </a:lnTo>
                <a:lnTo>
                  <a:pt x="7" y="91"/>
                </a:lnTo>
                <a:lnTo>
                  <a:pt x="6" y="92"/>
                </a:lnTo>
                <a:lnTo>
                  <a:pt x="5" y="92"/>
                </a:lnTo>
                <a:lnTo>
                  <a:pt x="2" y="92"/>
                </a:lnTo>
                <a:lnTo>
                  <a:pt x="1" y="91"/>
                </a:lnTo>
                <a:lnTo>
                  <a:pt x="1" y="90"/>
                </a:lnTo>
                <a:lnTo>
                  <a:pt x="0" y="89"/>
                </a:lnTo>
                <a:lnTo>
                  <a:pt x="1" y="88"/>
                </a:lnTo>
                <a:lnTo>
                  <a:pt x="1" y="87"/>
                </a:lnTo>
                <a:lnTo>
                  <a:pt x="2" y="86"/>
                </a:lnTo>
                <a:lnTo>
                  <a:pt x="5" y="86"/>
                </a:lnTo>
                <a:lnTo>
                  <a:pt x="6" y="86"/>
                </a:lnTo>
                <a:lnTo>
                  <a:pt x="7" y="87"/>
                </a:lnTo>
                <a:lnTo>
                  <a:pt x="7" y="88"/>
                </a:lnTo>
                <a:lnTo>
                  <a:pt x="9" y="89"/>
                </a:lnTo>
                <a:close/>
                <a:moveTo>
                  <a:pt x="9" y="103"/>
                </a:moveTo>
                <a:lnTo>
                  <a:pt x="9" y="103"/>
                </a:lnTo>
                <a:lnTo>
                  <a:pt x="7" y="104"/>
                </a:lnTo>
                <a:lnTo>
                  <a:pt x="7" y="105"/>
                </a:lnTo>
                <a:lnTo>
                  <a:pt x="6" y="106"/>
                </a:lnTo>
                <a:lnTo>
                  <a:pt x="5" y="106"/>
                </a:lnTo>
                <a:lnTo>
                  <a:pt x="2" y="106"/>
                </a:lnTo>
                <a:lnTo>
                  <a:pt x="1" y="105"/>
                </a:lnTo>
                <a:lnTo>
                  <a:pt x="1" y="104"/>
                </a:lnTo>
                <a:lnTo>
                  <a:pt x="0" y="103"/>
                </a:lnTo>
                <a:lnTo>
                  <a:pt x="1" y="102"/>
                </a:lnTo>
                <a:lnTo>
                  <a:pt x="1" y="101"/>
                </a:lnTo>
                <a:lnTo>
                  <a:pt x="2" y="100"/>
                </a:lnTo>
                <a:lnTo>
                  <a:pt x="5" y="100"/>
                </a:lnTo>
                <a:lnTo>
                  <a:pt x="6" y="100"/>
                </a:lnTo>
                <a:lnTo>
                  <a:pt x="7" y="101"/>
                </a:lnTo>
                <a:lnTo>
                  <a:pt x="7" y="102"/>
                </a:lnTo>
                <a:lnTo>
                  <a:pt x="9" y="103"/>
                </a:lnTo>
                <a:close/>
                <a:moveTo>
                  <a:pt x="9" y="115"/>
                </a:moveTo>
                <a:lnTo>
                  <a:pt x="9" y="115"/>
                </a:lnTo>
                <a:lnTo>
                  <a:pt x="7" y="116"/>
                </a:lnTo>
                <a:lnTo>
                  <a:pt x="7" y="117"/>
                </a:lnTo>
                <a:lnTo>
                  <a:pt x="6" y="118"/>
                </a:lnTo>
                <a:lnTo>
                  <a:pt x="5" y="118"/>
                </a:lnTo>
                <a:lnTo>
                  <a:pt x="2" y="118"/>
                </a:lnTo>
                <a:lnTo>
                  <a:pt x="1" y="117"/>
                </a:lnTo>
                <a:lnTo>
                  <a:pt x="1" y="116"/>
                </a:lnTo>
                <a:lnTo>
                  <a:pt x="0" y="115"/>
                </a:lnTo>
                <a:lnTo>
                  <a:pt x="1" y="114"/>
                </a:lnTo>
                <a:lnTo>
                  <a:pt x="1" y="113"/>
                </a:lnTo>
                <a:lnTo>
                  <a:pt x="2" y="112"/>
                </a:lnTo>
                <a:lnTo>
                  <a:pt x="5" y="112"/>
                </a:lnTo>
                <a:lnTo>
                  <a:pt x="6" y="112"/>
                </a:lnTo>
                <a:lnTo>
                  <a:pt x="7" y="113"/>
                </a:lnTo>
                <a:lnTo>
                  <a:pt x="7" y="114"/>
                </a:lnTo>
                <a:lnTo>
                  <a:pt x="9" y="115"/>
                </a:lnTo>
                <a:close/>
                <a:moveTo>
                  <a:pt x="9" y="128"/>
                </a:moveTo>
                <a:lnTo>
                  <a:pt x="9" y="128"/>
                </a:lnTo>
                <a:lnTo>
                  <a:pt x="7" y="129"/>
                </a:lnTo>
                <a:lnTo>
                  <a:pt x="7" y="130"/>
                </a:lnTo>
                <a:lnTo>
                  <a:pt x="6" y="131"/>
                </a:lnTo>
                <a:lnTo>
                  <a:pt x="5" y="131"/>
                </a:lnTo>
                <a:lnTo>
                  <a:pt x="2" y="131"/>
                </a:lnTo>
                <a:lnTo>
                  <a:pt x="1" y="130"/>
                </a:lnTo>
                <a:lnTo>
                  <a:pt x="1" y="129"/>
                </a:lnTo>
                <a:lnTo>
                  <a:pt x="0" y="128"/>
                </a:lnTo>
                <a:lnTo>
                  <a:pt x="1" y="127"/>
                </a:lnTo>
                <a:lnTo>
                  <a:pt x="1" y="126"/>
                </a:lnTo>
                <a:lnTo>
                  <a:pt x="2" y="125"/>
                </a:lnTo>
                <a:lnTo>
                  <a:pt x="5" y="125"/>
                </a:lnTo>
                <a:lnTo>
                  <a:pt x="6" y="125"/>
                </a:lnTo>
                <a:lnTo>
                  <a:pt x="7" y="126"/>
                </a:lnTo>
                <a:lnTo>
                  <a:pt x="7" y="127"/>
                </a:lnTo>
                <a:lnTo>
                  <a:pt x="9" y="128"/>
                </a:lnTo>
                <a:close/>
                <a:moveTo>
                  <a:pt x="9" y="141"/>
                </a:moveTo>
                <a:lnTo>
                  <a:pt x="9" y="141"/>
                </a:lnTo>
                <a:lnTo>
                  <a:pt x="7" y="142"/>
                </a:lnTo>
                <a:lnTo>
                  <a:pt x="7" y="143"/>
                </a:lnTo>
                <a:lnTo>
                  <a:pt x="6" y="144"/>
                </a:lnTo>
                <a:lnTo>
                  <a:pt x="5" y="144"/>
                </a:lnTo>
                <a:lnTo>
                  <a:pt x="2" y="144"/>
                </a:lnTo>
                <a:lnTo>
                  <a:pt x="1" y="143"/>
                </a:lnTo>
                <a:lnTo>
                  <a:pt x="1" y="142"/>
                </a:lnTo>
                <a:lnTo>
                  <a:pt x="0" y="141"/>
                </a:lnTo>
                <a:lnTo>
                  <a:pt x="1" y="139"/>
                </a:lnTo>
                <a:lnTo>
                  <a:pt x="1" y="138"/>
                </a:lnTo>
                <a:lnTo>
                  <a:pt x="2" y="137"/>
                </a:lnTo>
                <a:lnTo>
                  <a:pt x="5" y="137"/>
                </a:lnTo>
                <a:lnTo>
                  <a:pt x="6" y="137"/>
                </a:lnTo>
                <a:lnTo>
                  <a:pt x="7" y="138"/>
                </a:lnTo>
                <a:lnTo>
                  <a:pt x="7" y="139"/>
                </a:lnTo>
                <a:lnTo>
                  <a:pt x="9" y="141"/>
                </a:lnTo>
                <a:close/>
                <a:moveTo>
                  <a:pt x="9" y="154"/>
                </a:moveTo>
                <a:lnTo>
                  <a:pt x="9" y="154"/>
                </a:lnTo>
                <a:lnTo>
                  <a:pt x="7" y="155"/>
                </a:lnTo>
                <a:lnTo>
                  <a:pt x="7" y="156"/>
                </a:lnTo>
                <a:lnTo>
                  <a:pt x="6" y="157"/>
                </a:lnTo>
                <a:lnTo>
                  <a:pt x="5" y="157"/>
                </a:lnTo>
                <a:lnTo>
                  <a:pt x="2" y="157"/>
                </a:lnTo>
                <a:lnTo>
                  <a:pt x="1" y="156"/>
                </a:lnTo>
                <a:lnTo>
                  <a:pt x="1" y="155"/>
                </a:lnTo>
                <a:lnTo>
                  <a:pt x="0" y="154"/>
                </a:lnTo>
                <a:lnTo>
                  <a:pt x="1" y="153"/>
                </a:lnTo>
                <a:lnTo>
                  <a:pt x="1" y="152"/>
                </a:lnTo>
                <a:lnTo>
                  <a:pt x="2" y="151"/>
                </a:lnTo>
                <a:lnTo>
                  <a:pt x="5" y="151"/>
                </a:lnTo>
                <a:lnTo>
                  <a:pt x="6" y="151"/>
                </a:lnTo>
                <a:lnTo>
                  <a:pt x="7" y="152"/>
                </a:lnTo>
                <a:lnTo>
                  <a:pt x="7" y="153"/>
                </a:lnTo>
                <a:lnTo>
                  <a:pt x="9" y="154"/>
                </a:lnTo>
                <a:close/>
                <a:moveTo>
                  <a:pt x="9" y="166"/>
                </a:moveTo>
                <a:lnTo>
                  <a:pt x="9" y="166"/>
                </a:lnTo>
                <a:lnTo>
                  <a:pt x="7" y="167"/>
                </a:lnTo>
                <a:lnTo>
                  <a:pt x="7" y="168"/>
                </a:lnTo>
                <a:lnTo>
                  <a:pt x="6" y="169"/>
                </a:lnTo>
                <a:lnTo>
                  <a:pt x="5" y="169"/>
                </a:lnTo>
                <a:lnTo>
                  <a:pt x="2" y="169"/>
                </a:lnTo>
                <a:lnTo>
                  <a:pt x="1" y="168"/>
                </a:lnTo>
                <a:lnTo>
                  <a:pt x="1" y="167"/>
                </a:lnTo>
                <a:lnTo>
                  <a:pt x="0" y="166"/>
                </a:lnTo>
                <a:lnTo>
                  <a:pt x="1" y="165"/>
                </a:lnTo>
                <a:lnTo>
                  <a:pt x="1" y="164"/>
                </a:lnTo>
                <a:lnTo>
                  <a:pt x="2" y="163"/>
                </a:lnTo>
                <a:lnTo>
                  <a:pt x="5" y="163"/>
                </a:lnTo>
                <a:lnTo>
                  <a:pt x="6" y="163"/>
                </a:lnTo>
                <a:lnTo>
                  <a:pt x="7" y="164"/>
                </a:lnTo>
                <a:lnTo>
                  <a:pt x="7" y="165"/>
                </a:lnTo>
                <a:lnTo>
                  <a:pt x="9" y="166"/>
                </a:lnTo>
                <a:close/>
                <a:moveTo>
                  <a:pt x="9" y="179"/>
                </a:moveTo>
                <a:lnTo>
                  <a:pt x="9" y="179"/>
                </a:lnTo>
                <a:lnTo>
                  <a:pt x="7" y="180"/>
                </a:lnTo>
                <a:lnTo>
                  <a:pt x="7" y="182"/>
                </a:lnTo>
                <a:lnTo>
                  <a:pt x="6" y="183"/>
                </a:lnTo>
                <a:lnTo>
                  <a:pt x="5" y="183"/>
                </a:lnTo>
                <a:lnTo>
                  <a:pt x="2" y="183"/>
                </a:lnTo>
                <a:lnTo>
                  <a:pt x="1" y="182"/>
                </a:lnTo>
                <a:lnTo>
                  <a:pt x="1" y="180"/>
                </a:lnTo>
                <a:lnTo>
                  <a:pt x="0" y="179"/>
                </a:lnTo>
                <a:lnTo>
                  <a:pt x="1" y="178"/>
                </a:lnTo>
                <a:lnTo>
                  <a:pt x="1" y="177"/>
                </a:lnTo>
                <a:lnTo>
                  <a:pt x="2" y="176"/>
                </a:lnTo>
                <a:lnTo>
                  <a:pt x="5" y="176"/>
                </a:lnTo>
                <a:lnTo>
                  <a:pt x="6" y="176"/>
                </a:lnTo>
                <a:lnTo>
                  <a:pt x="7" y="177"/>
                </a:lnTo>
                <a:lnTo>
                  <a:pt x="7" y="178"/>
                </a:lnTo>
                <a:lnTo>
                  <a:pt x="9" y="179"/>
                </a:lnTo>
                <a:close/>
                <a:moveTo>
                  <a:pt x="9" y="192"/>
                </a:moveTo>
                <a:lnTo>
                  <a:pt x="9" y="192"/>
                </a:lnTo>
                <a:lnTo>
                  <a:pt x="7" y="194"/>
                </a:lnTo>
                <a:lnTo>
                  <a:pt x="7" y="195"/>
                </a:lnTo>
                <a:lnTo>
                  <a:pt x="6" y="195"/>
                </a:lnTo>
                <a:lnTo>
                  <a:pt x="5" y="196"/>
                </a:lnTo>
                <a:lnTo>
                  <a:pt x="2" y="195"/>
                </a:lnTo>
                <a:lnTo>
                  <a:pt x="1" y="195"/>
                </a:lnTo>
                <a:lnTo>
                  <a:pt x="1" y="194"/>
                </a:lnTo>
                <a:lnTo>
                  <a:pt x="0" y="192"/>
                </a:lnTo>
                <a:lnTo>
                  <a:pt x="1" y="191"/>
                </a:lnTo>
                <a:lnTo>
                  <a:pt x="1" y="190"/>
                </a:lnTo>
                <a:lnTo>
                  <a:pt x="2" y="189"/>
                </a:lnTo>
                <a:lnTo>
                  <a:pt x="5" y="189"/>
                </a:lnTo>
                <a:lnTo>
                  <a:pt x="6" y="189"/>
                </a:lnTo>
                <a:lnTo>
                  <a:pt x="7" y="190"/>
                </a:lnTo>
                <a:lnTo>
                  <a:pt x="7" y="191"/>
                </a:lnTo>
                <a:lnTo>
                  <a:pt x="9" y="192"/>
                </a:lnTo>
                <a:close/>
                <a:moveTo>
                  <a:pt x="9" y="205"/>
                </a:moveTo>
                <a:lnTo>
                  <a:pt x="9" y="205"/>
                </a:lnTo>
                <a:lnTo>
                  <a:pt x="7" y="206"/>
                </a:lnTo>
                <a:lnTo>
                  <a:pt x="7" y="207"/>
                </a:lnTo>
                <a:lnTo>
                  <a:pt x="6" y="208"/>
                </a:lnTo>
                <a:lnTo>
                  <a:pt x="5" y="208"/>
                </a:lnTo>
                <a:lnTo>
                  <a:pt x="2" y="208"/>
                </a:lnTo>
                <a:lnTo>
                  <a:pt x="1" y="207"/>
                </a:lnTo>
                <a:lnTo>
                  <a:pt x="1" y="206"/>
                </a:lnTo>
                <a:lnTo>
                  <a:pt x="0" y="205"/>
                </a:lnTo>
                <a:lnTo>
                  <a:pt x="1" y="204"/>
                </a:lnTo>
                <a:lnTo>
                  <a:pt x="1" y="203"/>
                </a:lnTo>
                <a:lnTo>
                  <a:pt x="2" y="202"/>
                </a:lnTo>
                <a:lnTo>
                  <a:pt x="5" y="202"/>
                </a:lnTo>
                <a:lnTo>
                  <a:pt x="6" y="202"/>
                </a:lnTo>
                <a:lnTo>
                  <a:pt x="7" y="203"/>
                </a:lnTo>
                <a:lnTo>
                  <a:pt x="7" y="204"/>
                </a:lnTo>
                <a:lnTo>
                  <a:pt x="9" y="205"/>
                </a:lnTo>
                <a:close/>
                <a:moveTo>
                  <a:pt x="9" y="217"/>
                </a:moveTo>
                <a:lnTo>
                  <a:pt x="9" y="217"/>
                </a:lnTo>
                <a:lnTo>
                  <a:pt x="7" y="219"/>
                </a:lnTo>
                <a:lnTo>
                  <a:pt x="7" y="220"/>
                </a:lnTo>
                <a:lnTo>
                  <a:pt x="6" y="220"/>
                </a:lnTo>
                <a:lnTo>
                  <a:pt x="5" y="221"/>
                </a:lnTo>
                <a:lnTo>
                  <a:pt x="2" y="220"/>
                </a:lnTo>
                <a:lnTo>
                  <a:pt x="1" y="220"/>
                </a:lnTo>
                <a:lnTo>
                  <a:pt x="1" y="219"/>
                </a:lnTo>
                <a:lnTo>
                  <a:pt x="0" y="217"/>
                </a:lnTo>
                <a:lnTo>
                  <a:pt x="1" y="216"/>
                </a:lnTo>
                <a:lnTo>
                  <a:pt x="1" y="215"/>
                </a:lnTo>
                <a:lnTo>
                  <a:pt x="2" y="215"/>
                </a:lnTo>
                <a:lnTo>
                  <a:pt x="5" y="214"/>
                </a:lnTo>
                <a:lnTo>
                  <a:pt x="6" y="215"/>
                </a:lnTo>
                <a:lnTo>
                  <a:pt x="7" y="215"/>
                </a:lnTo>
                <a:lnTo>
                  <a:pt x="7" y="216"/>
                </a:lnTo>
                <a:lnTo>
                  <a:pt x="9" y="217"/>
                </a:lnTo>
                <a:close/>
                <a:moveTo>
                  <a:pt x="9" y="231"/>
                </a:moveTo>
                <a:lnTo>
                  <a:pt x="9" y="231"/>
                </a:lnTo>
                <a:lnTo>
                  <a:pt x="7" y="232"/>
                </a:lnTo>
                <a:lnTo>
                  <a:pt x="7" y="233"/>
                </a:lnTo>
                <a:lnTo>
                  <a:pt x="6" y="234"/>
                </a:lnTo>
                <a:lnTo>
                  <a:pt x="5" y="234"/>
                </a:lnTo>
                <a:lnTo>
                  <a:pt x="2" y="234"/>
                </a:lnTo>
                <a:lnTo>
                  <a:pt x="1" y="233"/>
                </a:lnTo>
                <a:lnTo>
                  <a:pt x="1" y="232"/>
                </a:lnTo>
                <a:lnTo>
                  <a:pt x="0" y="231"/>
                </a:lnTo>
                <a:lnTo>
                  <a:pt x="1" y="230"/>
                </a:lnTo>
                <a:lnTo>
                  <a:pt x="1" y="229"/>
                </a:lnTo>
                <a:lnTo>
                  <a:pt x="2" y="228"/>
                </a:lnTo>
                <a:lnTo>
                  <a:pt x="5" y="228"/>
                </a:lnTo>
                <a:lnTo>
                  <a:pt x="6" y="228"/>
                </a:lnTo>
                <a:lnTo>
                  <a:pt x="7" y="229"/>
                </a:lnTo>
                <a:lnTo>
                  <a:pt x="7" y="230"/>
                </a:lnTo>
                <a:lnTo>
                  <a:pt x="9" y="231"/>
                </a:lnTo>
                <a:close/>
                <a:moveTo>
                  <a:pt x="9" y="243"/>
                </a:moveTo>
                <a:lnTo>
                  <a:pt x="9" y="243"/>
                </a:lnTo>
                <a:lnTo>
                  <a:pt x="7" y="245"/>
                </a:lnTo>
                <a:lnTo>
                  <a:pt x="7" y="246"/>
                </a:lnTo>
                <a:lnTo>
                  <a:pt x="6" y="246"/>
                </a:lnTo>
                <a:lnTo>
                  <a:pt x="5" y="247"/>
                </a:lnTo>
                <a:lnTo>
                  <a:pt x="2" y="246"/>
                </a:lnTo>
                <a:lnTo>
                  <a:pt x="1" y="246"/>
                </a:lnTo>
                <a:lnTo>
                  <a:pt x="1" y="245"/>
                </a:lnTo>
                <a:lnTo>
                  <a:pt x="0" y="243"/>
                </a:lnTo>
                <a:lnTo>
                  <a:pt x="1" y="242"/>
                </a:lnTo>
                <a:lnTo>
                  <a:pt x="1" y="241"/>
                </a:lnTo>
                <a:lnTo>
                  <a:pt x="2" y="241"/>
                </a:lnTo>
                <a:lnTo>
                  <a:pt x="5" y="240"/>
                </a:lnTo>
                <a:lnTo>
                  <a:pt x="6" y="241"/>
                </a:lnTo>
                <a:lnTo>
                  <a:pt x="7" y="241"/>
                </a:lnTo>
                <a:lnTo>
                  <a:pt x="7" y="242"/>
                </a:lnTo>
                <a:lnTo>
                  <a:pt x="9" y="243"/>
                </a:lnTo>
                <a:close/>
                <a:moveTo>
                  <a:pt x="9" y="256"/>
                </a:moveTo>
                <a:lnTo>
                  <a:pt x="9" y="256"/>
                </a:lnTo>
                <a:lnTo>
                  <a:pt x="7" y="257"/>
                </a:lnTo>
                <a:lnTo>
                  <a:pt x="7" y="258"/>
                </a:lnTo>
                <a:lnTo>
                  <a:pt x="6" y="259"/>
                </a:lnTo>
                <a:lnTo>
                  <a:pt x="5" y="259"/>
                </a:lnTo>
                <a:lnTo>
                  <a:pt x="2" y="259"/>
                </a:lnTo>
                <a:lnTo>
                  <a:pt x="1" y="258"/>
                </a:lnTo>
                <a:lnTo>
                  <a:pt x="1" y="257"/>
                </a:lnTo>
                <a:lnTo>
                  <a:pt x="0" y="256"/>
                </a:lnTo>
                <a:lnTo>
                  <a:pt x="1" y="255"/>
                </a:lnTo>
                <a:lnTo>
                  <a:pt x="1" y="254"/>
                </a:lnTo>
                <a:lnTo>
                  <a:pt x="2" y="253"/>
                </a:lnTo>
                <a:lnTo>
                  <a:pt x="5" y="253"/>
                </a:lnTo>
                <a:lnTo>
                  <a:pt x="6" y="253"/>
                </a:lnTo>
                <a:lnTo>
                  <a:pt x="7" y="254"/>
                </a:lnTo>
                <a:lnTo>
                  <a:pt x="7" y="255"/>
                </a:lnTo>
                <a:lnTo>
                  <a:pt x="9" y="256"/>
                </a:lnTo>
                <a:close/>
                <a:moveTo>
                  <a:pt x="9" y="269"/>
                </a:moveTo>
                <a:lnTo>
                  <a:pt x="9" y="269"/>
                </a:lnTo>
                <a:lnTo>
                  <a:pt x="7" y="271"/>
                </a:lnTo>
                <a:lnTo>
                  <a:pt x="7" y="272"/>
                </a:lnTo>
                <a:lnTo>
                  <a:pt x="6" y="272"/>
                </a:lnTo>
                <a:lnTo>
                  <a:pt x="5" y="273"/>
                </a:lnTo>
                <a:lnTo>
                  <a:pt x="2" y="272"/>
                </a:lnTo>
                <a:lnTo>
                  <a:pt x="1" y="272"/>
                </a:lnTo>
                <a:lnTo>
                  <a:pt x="1" y="271"/>
                </a:lnTo>
                <a:lnTo>
                  <a:pt x="0" y="269"/>
                </a:lnTo>
                <a:lnTo>
                  <a:pt x="1" y="268"/>
                </a:lnTo>
                <a:lnTo>
                  <a:pt x="1" y="267"/>
                </a:lnTo>
                <a:lnTo>
                  <a:pt x="2" y="267"/>
                </a:lnTo>
                <a:lnTo>
                  <a:pt x="5" y="266"/>
                </a:lnTo>
                <a:lnTo>
                  <a:pt x="6" y="267"/>
                </a:lnTo>
                <a:lnTo>
                  <a:pt x="7" y="267"/>
                </a:lnTo>
                <a:lnTo>
                  <a:pt x="7" y="268"/>
                </a:lnTo>
                <a:lnTo>
                  <a:pt x="9" y="269"/>
                </a:lnTo>
                <a:close/>
                <a:moveTo>
                  <a:pt x="9" y="282"/>
                </a:moveTo>
                <a:lnTo>
                  <a:pt x="9" y="282"/>
                </a:lnTo>
                <a:lnTo>
                  <a:pt x="7" y="283"/>
                </a:lnTo>
                <a:lnTo>
                  <a:pt x="7" y="284"/>
                </a:lnTo>
                <a:lnTo>
                  <a:pt x="6" y="285"/>
                </a:lnTo>
                <a:lnTo>
                  <a:pt x="5" y="285"/>
                </a:lnTo>
                <a:lnTo>
                  <a:pt x="2" y="285"/>
                </a:lnTo>
                <a:lnTo>
                  <a:pt x="1" y="284"/>
                </a:lnTo>
                <a:lnTo>
                  <a:pt x="1" y="283"/>
                </a:lnTo>
                <a:lnTo>
                  <a:pt x="0" y="282"/>
                </a:lnTo>
                <a:lnTo>
                  <a:pt x="1" y="281"/>
                </a:lnTo>
                <a:lnTo>
                  <a:pt x="1" y="280"/>
                </a:lnTo>
                <a:lnTo>
                  <a:pt x="2" y="279"/>
                </a:lnTo>
                <a:lnTo>
                  <a:pt x="5" y="279"/>
                </a:lnTo>
                <a:lnTo>
                  <a:pt x="6" y="279"/>
                </a:lnTo>
                <a:lnTo>
                  <a:pt x="7" y="280"/>
                </a:lnTo>
                <a:lnTo>
                  <a:pt x="7" y="281"/>
                </a:lnTo>
                <a:lnTo>
                  <a:pt x="9" y="282"/>
                </a:lnTo>
                <a:close/>
                <a:moveTo>
                  <a:pt x="9" y="294"/>
                </a:moveTo>
                <a:lnTo>
                  <a:pt x="9" y="294"/>
                </a:lnTo>
                <a:lnTo>
                  <a:pt x="7" y="296"/>
                </a:lnTo>
                <a:lnTo>
                  <a:pt x="7" y="297"/>
                </a:lnTo>
                <a:lnTo>
                  <a:pt x="6" y="297"/>
                </a:lnTo>
                <a:lnTo>
                  <a:pt x="5" y="298"/>
                </a:lnTo>
                <a:lnTo>
                  <a:pt x="2" y="297"/>
                </a:lnTo>
                <a:lnTo>
                  <a:pt x="1" y="297"/>
                </a:lnTo>
                <a:lnTo>
                  <a:pt x="1" y="296"/>
                </a:lnTo>
                <a:lnTo>
                  <a:pt x="0" y="294"/>
                </a:lnTo>
                <a:lnTo>
                  <a:pt x="1" y="293"/>
                </a:lnTo>
                <a:lnTo>
                  <a:pt x="1" y="292"/>
                </a:lnTo>
                <a:lnTo>
                  <a:pt x="2" y="292"/>
                </a:lnTo>
                <a:lnTo>
                  <a:pt x="5" y="291"/>
                </a:lnTo>
                <a:lnTo>
                  <a:pt x="6" y="292"/>
                </a:lnTo>
                <a:lnTo>
                  <a:pt x="7" y="292"/>
                </a:lnTo>
                <a:lnTo>
                  <a:pt x="7" y="293"/>
                </a:lnTo>
                <a:lnTo>
                  <a:pt x="9" y="294"/>
                </a:lnTo>
                <a:close/>
                <a:moveTo>
                  <a:pt x="9" y="308"/>
                </a:moveTo>
                <a:lnTo>
                  <a:pt x="9" y="308"/>
                </a:lnTo>
                <a:lnTo>
                  <a:pt x="7" y="309"/>
                </a:lnTo>
                <a:lnTo>
                  <a:pt x="7" y="310"/>
                </a:lnTo>
                <a:lnTo>
                  <a:pt x="6" y="311"/>
                </a:lnTo>
                <a:lnTo>
                  <a:pt x="5" y="311"/>
                </a:lnTo>
                <a:lnTo>
                  <a:pt x="2" y="311"/>
                </a:lnTo>
                <a:lnTo>
                  <a:pt x="1" y="310"/>
                </a:lnTo>
                <a:lnTo>
                  <a:pt x="1" y="309"/>
                </a:lnTo>
                <a:lnTo>
                  <a:pt x="0" y="308"/>
                </a:lnTo>
                <a:lnTo>
                  <a:pt x="1" y="307"/>
                </a:lnTo>
                <a:lnTo>
                  <a:pt x="1" y="305"/>
                </a:lnTo>
                <a:lnTo>
                  <a:pt x="2" y="304"/>
                </a:lnTo>
                <a:lnTo>
                  <a:pt x="5" y="304"/>
                </a:lnTo>
                <a:lnTo>
                  <a:pt x="6" y="304"/>
                </a:lnTo>
                <a:lnTo>
                  <a:pt x="7" y="305"/>
                </a:lnTo>
                <a:lnTo>
                  <a:pt x="7" y="307"/>
                </a:lnTo>
                <a:lnTo>
                  <a:pt x="9" y="308"/>
                </a:lnTo>
                <a:close/>
                <a:moveTo>
                  <a:pt x="16" y="308"/>
                </a:moveTo>
                <a:lnTo>
                  <a:pt x="16" y="308"/>
                </a:lnTo>
                <a:lnTo>
                  <a:pt x="17" y="308"/>
                </a:lnTo>
                <a:lnTo>
                  <a:pt x="18" y="309"/>
                </a:lnTo>
                <a:lnTo>
                  <a:pt x="20" y="310"/>
                </a:lnTo>
                <a:lnTo>
                  <a:pt x="20" y="311"/>
                </a:lnTo>
                <a:lnTo>
                  <a:pt x="20" y="312"/>
                </a:lnTo>
                <a:lnTo>
                  <a:pt x="18" y="313"/>
                </a:lnTo>
                <a:lnTo>
                  <a:pt x="17" y="314"/>
                </a:lnTo>
                <a:lnTo>
                  <a:pt x="16" y="314"/>
                </a:lnTo>
                <a:lnTo>
                  <a:pt x="15" y="314"/>
                </a:lnTo>
                <a:lnTo>
                  <a:pt x="13" y="313"/>
                </a:lnTo>
                <a:lnTo>
                  <a:pt x="12" y="312"/>
                </a:lnTo>
                <a:lnTo>
                  <a:pt x="12" y="311"/>
                </a:lnTo>
                <a:lnTo>
                  <a:pt x="12" y="310"/>
                </a:lnTo>
                <a:lnTo>
                  <a:pt x="13" y="309"/>
                </a:lnTo>
                <a:lnTo>
                  <a:pt x="15" y="308"/>
                </a:lnTo>
                <a:lnTo>
                  <a:pt x="16" y="308"/>
                </a:lnTo>
                <a:close/>
                <a:moveTo>
                  <a:pt x="31" y="308"/>
                </a:moveTo>
                <a:lnTo>
                  <a:pt x="31" y="308"/>
                </a:lnTo>
                <a:lnTo>
                  <a:pt x="32" y="308"/>
                </a:lnTo>
                <a:lnTo>
                  <a:pt x="33" y="309"/>
                </a:lnTo>
                <a:lnTo>
                  <a:pt x="34" y="310"/>
                </a:lnTo>
                <a:lnTo>
                  <a:pt x="34" y="311"/>
                </a:lnTo>
                <a:lnTo>
                  <a:pt x="34" y="312"/>
                </a:lnTo>
                <a:lnTo>
                  <a:pt x="33" y="313"/>
                </a:lnTo>
                <a:lnTo>
                  <a:pt x="32" y="314"/>
                </a:lnTo>
                <a:lnTo>
                  <a:pt x="31" y="314"/>
                </a:lnTo>
                <a:lnTo>
                  <a:pt x="29" y="314"/>
                </a:lnTo>
                <a:lnTo>
                  <a:pt x="28" y="313"/>
                </a:lnTo>
                <a:lnTo>
                  <a:pt x="27" y="312"/>
                </a:lnTo>
                <a:lnTo>
                  <a:pt x="27" y="311"/>
                </a:lnTo>
                <a:lnTo>
                  <a:pt x="27" y="310"/>
                </a:lnTo>
                <a:lnTo>
                  <a:pt x="28" y="309"/>
                </a:lnTo>
                <a:lnTo>
                  <a:pt x="29" y="308"/>
                </a:lnTo>
                <a:lnTo>
                  <a:pt x="31" y="308"/>
                </a:lnTo>
                <a:close/>
                <a:moveTo>
                  <a:pt x="47" y="308"/>
                </a:moveTo>
                <a:lnTo>
                  <a:pt x="47" y="308"/>
                </a:lnTo>
                <a:lnTo>
                  <a:pt x="48" y="308"/>
                </a:lnTo>
                <a:lnTo>
                  <a:pt x="49" y="309"/>
                </a:lnTo>
                <a:lnTo>
                  <a:pt x="50" y="310"/>
                </a:lnTo>
                <a:lnTo>
                  <a:pt x="50" y="311"/>
                </a:lnTo>
                <a:lnTo>
                  <a:pt x="50" y="312"/>
                </a:lnTo>
                <a:lnTo>
                  <a:pt x="49" y="313"/>
                </a:lnTo>
                <a:lnTo>
                  <a:pt x="48" y="314"/>
                </a:lnTo>
                <a:lnTo>
                  <a:pt x="47" y="314"/>
                </a:lnTo>
                <a:lnTo>
                  <a:pt x="45" y="314"/>
                </a:lnTo>
                <a:lnTo>
                  <a:pt x="44" y="313"/>
                </a:lnTo>
                <a:lnTo>
                  <a:pt x="43" y="312"/>
                </a:lnTo>
                <a:lnTo>
                  <a:pt x="43" y="311"/>
                </a:lnTo>
                <a:lnTo>
                  <a:pt x="43" y="310"/>
                </a:lnTo>
                <a:lnTo>
                  <a:pt x="44" y="309"/>
                </a:lnTo>
                <a:lnTo>
                  <a:pt x="45" y="308"/>
                </a:lnTo>
                <a:lnTo>
                  <a:pt x="47" y="308"/>
                </a:lnTo>
                <a:close/>
                <a:moveTo>
                  <a:pt x="61" y="308"/>
                </a:moveTo>
                <a:lnTo>
                  <a:pt x="61" y="308"/>
                </a:lnTo>
                <a:lnTo>
                  <a:pt x="64" y="308"/>
                </a:lnTo>
                <a:lnTo>
                  <a:pt x="65" y="309"/>
                </a:lnTo>
                <a:lnTo>
                  <a:pt x="65" y="310"/>
                </a:lnTo>
                <a:lnTo>
                  <a:pt x="66" y="311"/>
                </a:lnTo>
                <a:lnTo>
                  <a:pt x="65" y="312"/>
                </a:lnTo>
                <a:lnTo>
                  <a:pt x="65" y="313"/>
                </a:lnTo>
                <a:lnTo>
                  <a:pt x="64" y="314"/>
                </a:lnTo>
                <a:lnTo>
                  <a:pt x="61" y="314"/>
                </a:lnTo>
                <a:lnTo>
                  <a:pt x="60" y="314"/>
                </a:lnTo>
                <a:lnTo>
                  <a:pt x="59" y="313"/>
                </a:lnTo>
                <a:lnTo>
                  <a:pt x="58" y="312"/>
                </a:lnTo>
                <a:lnTo>
                  <a:pt x="58" y="311"/>
                </a:lnTo>
                <a:lnTo>
                  <a:pt x="58" y="310"/>
                </a:lnTo>
                <a:lnTo>
                  <a:pt x="59" y="309"/>
                </a:lnTo>
                <a:lnTo>
                  <a:pt x="60" y="308"/>
                </a:lnTo>
                <a:lnTo>
                  <a:pt x="61" y="308"/>
                </a:lnTo>
                <a:close/>
                <a:moveTo>
                  <a:pt x="77" y="308"/>
                </a:moveTo>
                <a:lnTo>
                  <a:pt x="77" y="308"/>
                </a:lnTo>
                <a:lnTo>
                  <a:pt x="78" y="308"/>
                </a:lnTo>
                <a:lnTo>
                  <a:pt x="80" y="309"/>
                </a:lnTo>
                <a:lnTo>
                  <a:pt x="81" y="310"/>
                </a:lnTo>
                <a:lnTo>
                  <a:pt x="81" y="311"/>
                </a:lnTo>
                <a:lnTo>
                  <a:pt x="81" y="312"/>
                </a:lnTo>
                <a:lnTo>
                  <a:pt x="80" y="313"/>
                </a:lnTo>
                <a:lnTo>
                  <a:pt x="78" y="314"/>
                </a:lnTo>
                <a:lnTo>
                  <a:pt x="77" y="314"/>
                </a:lnTo>
                <a:lnTo>
                  <a:pt x="76" y="314"/>
                </a:lnTo>
                <a:lnTo>
                  <a:pt x="75" y="313"/>
                </a:lnTo>
                <a:lnTo>
                  <a:pt x="74" y="312"/>
                </a:lnTo>
                <a:lnTo>
                  <a:pt x="74" y="311"/>
                </a:lnTo>
                <a:lnTo>
                  <a:pt x="74" y="310"/>
                </a:lnTo>
                <a:lnTo>
                  <a:pt x="75" y="309"/>
                </a:lnTo>
                <a:lnTo>
                  <a:pt x="76" y="308"/>
                </a:lnTo>
                <a:lnTo>
                  <a:pt x="77" y="308"/>
                </a:lnTo>
                <a:close/>
                <a:moveTo>
                  <a:pt x="92" y="308"/>
                </a:moveTo>
                <a:lnTo>
                  <a:pt x="92" y="308"/>
                </a:lnTo>
                <a:lnTo>
                  <a:pt x="94" y="308"/>
                </a:lnTo>
                <a:lnTo>
                  <a:pt x="96" y="309"/>
                </a:lnTo>
                <a:lnTo>
                  <a:pt x="96" y="310"/>
                </a:lnTo>
                <a:lnTo>
                  <a:pt x="97" y="311"/>
                </a:lnTo>
                <a:lnTo>
                  <a:pt x="96" y="312"/>
                </a:lnTo>
                <a:lnTo>
                  <a:pt x="96" y="313"/>
                </a:lnTo>
                <a:lnTo>
                  <a:pt x="94" y="314"/>
                </a:lnTo>
                <a:lnTo>
                  <a:pt x="92" y="314"/>
                </a:lnTo>
                <a:lnTo>
                  <a:pt x="91" y="314"/>
                </a:lnTo>
                <a:lnTo>
                  <a:pt x="89" y="313"/>
                </a:lnTo>
                <a:lnTo>
                  <a:pt x="89" y="312"/>
                </a:lnTo>
                <a:lnTo>
                  <a:pt x="88" y="311"/>
                </a:lnTo>
                <a:lnTo>
                  <a:pt x="89" y="310"/>
                </a:lnTo>
                <a:lnTo>
                  <a:pt x="89" y="309"/>
                </a:lnTo>
                <a:lnTo>
                  <a:pt x="91" y="308"/>
                </a:lnTo>
                <a:lnTo>
                  <a:pt x="92" y="308"/>
                </a:lnTo>
                <a:close/>
                <a:moveTo>
                  <a:pt x="108" y="308"/>
                </a:moveTo>
                <a:lnTo>
                  <a:pt x="108" y="308"/>
                </a:lnTo>
                <a:lnTo>
                  <a:pt x="109" y="308"/>
                </a:lnTo>
                <a:lnTo>
                  <a:pt x="110" y="309"/>
                </a:lnTo>
                <a:lnTo>
                  <a:pt x="112" y="310"/>
                </a:lnTo>
                <a:lnTo>
                  <a:pt x="112" y="311"/>
                </a:lnTo>
                <a:lnTo>
                  <a:pt x="112" y="312"/>
                </a:lnTo>
                <a:lnTo>
                  <a:pt x="110" y="313"/>
                </a:lnTo>
                <a:lnTo>
                  <a:pt x="109" y="314"/>
                </a:lnTo>
                <a:lnTo>
                  <a:pt x="108" y="314"/>
                </a:lnTo>
                <a:lnTo>
                  <a:pt x="107" y="314"/>
                </a:lnTo>
                <a:lnTo>
                  <a:pt x="105" y="313"/>
                </a:lnTo>
                <a:lnTo>
                  <a:pt x="104" y="312"/>
                </a:lnTo>
                <a:lnTo>
                  <a:pt x="104" y="311"/>
                </a:lnTo>
                <a:lnTo>
                  <a:pt x="104" y="310"/>
                </a:lnTo>
                <a:lnTo>
                  <a:pt x="105" y="309"/>
                </a:lnTo>
                <a:lnTo>
                  <a:pt x="107" y="308"/>
                </a:lnTo>
                <a:lnTo>
                  <a:pt x="108" y="308"/>
                </a:lnTo>
                <a:close/>
                <a:moveTo>
                  <a:pt x="123" y="308"/>
                </a:moveTo>
                <a:lnTo>
                  <a:pt x="123" y="308"/>
                </a:lnTo>
                <a:lnTo>
                  <a:pt x="125" y="308"/>
                </a:lnTo>
                <a:lnTo>
                  <a:pt x="126" y="309"/>
                </a:lnTo>
                <a:lnTo>
                  <a:pt x="126" y="310"/>
                </a:lnTo>
                <a:lnTo>
                  <a:pt x="127" y="311"/>
                </a:lnTo>
                <a:lnTo>
                  <a:pt x="126" y="312"/>
                </a:lnTo>
                <a:lnTo>
                  <a:pt x="126" y="313"/>
                </a:lnTo>
                <a:lnTo>
                  <a:pt x="125" y="314"/>
                </a:lnTo>
                <a:lnTo>
                  <a:pt x="123" y="314"/>
                </a:lnTo>
                <a:lnTo>
                  <a:pt x="121" y="314"/>
                </a:lnTo>
                <a:lnTo>
                  <a:pt x="120" y="313"/>
                </a:lnTo>
                <a:lnTo>
                  <a:pt x="120" y="312"/>
                </a:lnTo>
                <a:lnTo>
                  <a:pt x="119" y="311"/>
                </a:lnTo>
                <a:lnTo>
                  <a:pt x="120" y="310"/>
                </a:lnTo>
                <a:lnTo>
                  <a:pt x="120" y="309"/>
                </a:lnTo>
                <a:lnTo>
                  <a:pt x="121" y="308"/>
                </a:lnTo>
                <a:lnTo>
                  <a:pt x="123" y="308"/>
                </a:lnTo>
                <a:close/>
                <a:moveTo>
                  <a:pt x="139" y="308"/>
                </a:moveTo>
                <a:lnTo>
                  <a:pt x="139" y="308"/>
                </a:lnTo>
                <a:lnTo>
                  <a:pt x="140" y="308"/>
                </a:lnTo>
                <a:lnTo>
                  <a:pt x="141" y="309"/>
                </a:lnTo>
                <a:lnTo>
                  <a:pt x="142" y="310"/>
                </a:lnTo>
                <a:lnTo>
                  <a:pt x="142" y="311"/>
                </a:lnTo>
                <a:lnTo>
                  <a:pt x="142" y="312"/>
                </a:lnTo>
                <a:lnTo>
                  <a:pt x="141" y="313"/>
                </a:lnTo>
                <a:lnTo>
                  <a:pt x="140" y="314"/>
                </a:lnTo>
                <a:lnTo>
                  <a:pt x="139" y="314"/>
                </a:lnTo>
                <a:lnTo>
                  <a:pt x="137" y="314"/>
                </a:lnTo>
                <a:lnTo>
                  <a:pt x="136" y="313"/>
                </a:lnTo>
                <a:lnTo>
                  <a:pt x="135" y="312"/>
                </a:lnTo>
                <a:lnTo>
                  <a:pt x="135" y="311"/>
                </a:lnTo>
                <a:lnTo>
                  <a:pt x="135" y="310"/>
                </a:lnTo>
                <a:lnTo>
                  <a:pt x="136" y="309"/>
                </a:lnTo>
                <a:lnTo>
                  <a:pt x="137" y="308"/>
                </a:lnTo>
                <a:lnTo>
                  <a:pt x="139" y="308"/>
                </a:lnTo>
                <a:close/>
                <a:moveTo>
                  <a:pt x="153" y="308"/>
                </a:moveTo>
                <a:lnTo>
                  <a:pt x="153" y="308"/>
                </a:lnTo>
                <a:lnTo>
                  <a:pt x="156" y="308"/>
                </a:lnTo>
                <a:lnTo>
                  <a:pt x="157" y="309"/>
                </a:lnTo>
                <a:lnTo>
                  <a:pt x="157" y="310"/>
                </a:lnTo>
                <a:lnTo>
                  <a:pt x="158" y="311"/>
                </a:lnTo>
                <a:lnTo>
                  <a:pt x="157" y="312"/>
                </a:lnTo>
                <a:lnTo>
                  <a:pt x="157" y="313"/>
                </a:lnTo>
                <a:lnTo>
                  <a:pt x="156" y="314"/>
                </a:lnTo>
                <a:lnTo>
                  <a:pt x="153" y="314"/>
                </a:lnTo>
                <a:lnTo>
                  <a:pt x="152" y="314"/>
                </a:lnTo>
                <a:lnTo>
                  <a:pt x="151" y="313"/>
                </a:lnTo>
                <a:lnTo>
                  <a:pt x="151" y="312"/>
                </a:lnTo>
                <a:lnTo>
                  <a:pt x="150" y="311"/>
                </a:lnTo>
                <a:lnTo>
                  <a:pt x="151" y="310"/>
                </a:lnTo>
                <a:lnTo>
                  <a:pt x="151" y="309"/>
                </a:lnTo>
                <a:lnTo>
                  <a:pt x="152" y="308"/>
                </a:lnTo>
                <a:lnTo>
                  <a:pt x="153" y="308"/>
                </a:lnTo>
                <a:close/>
                <a:moveTo>
                  <a:pt x="169" y="308"/>
                </a:moveTo>
                <a:lnTo>
                  <a:pt x="169" y="308"/>
                </a:lnTo>
                <a:lnTo>
                  <a:pt x="170" y="308"/>
                </a:lnTo>
                <a:lnTo>
                  <a:pt x="172" y="309"/>
                </a:lnTo>
                <a:lnTo>
                  <a:pt x="173" y="310"/>
                </a:lnTo>
                <a:lnTo>
                  <a:pt x="173" y="311"/>
                </a:lnTo>
                <a:lnTo>
                  <a:pt x="173" y="312"/>
                </a:lnTo>
                <a:lnTo>
                  <a:pt x="172" y="313"/>
                </a:lnTo>
                <a:lnTo>
                  <a:pt x="170" y="314"/>
                </a:lnTo>
                <a:lnTo>
                  <a:pt x="169" y="314"/>
                </a:lnTo>
                <a:lnTo>
                  <a:pt x="168" y="314"/>
                </a:lnTo>
                <a:lnTo>
                  <a:pt x="167" y="313"/>
                </a:lnTo>
                <a:lnTo>
                  <a:pt x="165" y="312"/>
                </a:lnTo>
                <a:lnTo>
                  <a:pt x="165" y="311"/>
                </a:lnTo>
                <a:lnTo>
                  <a:pt x="165" y="310"/>
                </a:lnTo>
                <a:lnTo>
                  <a:pt x="167" y="309"/>
                </a:lnTo>
                <a:lnTo>
                  <a:pt x="168" y="308"/>
                </a:lnTo>
                <a:lnTo>
                  <a:pt x="169" y="308"/>
                </a:lnTo>
                <a:close/>
                <a:moveTo>
                  <a:pt x="184" y="308"/>
                </a:moveTo>
                <a:lnTo>
                  <a:pt x="184" y="308"/>
                </a:lnTo>
                <a:lnTo>
                  <a:pt x="186" y="308"/>
                </a:lnTo>
                <a:lnTo>
                  <a:pt x="188" y="309"/>
                </a:lnTo>
                <a:lnTo>
                  <a:pt x="188" y="310"/>
                </a:lnTo>
                <a:lnTo>
                  <a:pt x="189" y="311"/>
                </a:lnTo>
                <a:lnTo>
                  <a:pt x="188" y="312"/>
                </a:lnTo>
                <a:lnTo>
                  <a:pt x="188" y="313"/>
                </a:lnTo>
                <a:lnTo>
                  <a:pt x="186" y="314"/>
                </a:lnTo>
                <a:lnTo>
                  <a:pt x="184" y="314"/>
                </a:lnTo>
                <a:lnTo>
                  <a:pt x="183" y="314"/>
                </a:lnTo>
                <a:lnTo>
                  <a:pt x="181" y="313"/>
                </a:lnTo>
                <a:lnTo>
                  <a:pt x="181" y="312"/>
                </a:lnTo>
                <a:lnTo>
                  <a:pt x="180" y="311"/>
                </a:lnTo>
                <a:lnTo>
                  <a:pt x="181" y="310"/>
                </a:lnTo>
                <a:lnTo>
                  <a:pt x="181" y="309"/>
                </a:lnTo>
                <a:lnTo>
                  <a:pt x="183" y="308"/>
                </a:lnTo>
                <a:lnTo>
                  <a:pt x="184" y="308"/>
                </a:lnTo>
                <a:close/>
                <a:moveTo>
                  <a:pt x="200" y="308"/>
                </a:moveTo>
                <a:lnTo>
                  <a:pt x="200" y="308"/>
                </a:lnTo>
                <a:lnTo>
                  <a:pt x="201" y="308"/>
                </a:lnTo>
                <a:lnTo>
                  <a:pt x="202" y="309"/>
                </a:lnTo>
                <a:lnTo>
                  <a:pt x="204" y="310"/>
                </a:lnTo>
                <a:lnTo>
                  <a:pt x="204" y="311"/>
                </a:lnTo>
                <a:lnTo>
                  <a:pt x="204" y="312"/>
                </a:lnTo>
                <a:lnTo>
                  <a:pt x="202" y="313"/>
                </a:lnTo>
                <a:lnTo>
                  <a:pt x="201" y="314"/>
                </a:lnTo>
                <a:lnTo>
                  <a:pt x="200" y="314"/>
                </a:lnTo>
                <a:lnTo>
                  <a:pt x="199" y="314"/>
                </a:lnTo>
                <a:lnTo>
                  <a:pt x="197" y="313"/>
                </a:lnTo>
                <a:lnTo>
                  <a:pt x="196" y="312"/>
                </a:lnTo>
                <a:lnTo>
                  <a:pt x="196" y="311"/>
                </a:lnTo>
                <a:lnTo>
                  <a:pt x="196" y="310"/>
                </a:lnTo>
                <a:lnTo>
                  <a:pt x="197" y="309"/>
                </a:lnTo>
                <a:lnTo>
                  <a:pt x="199" y="308"/>
                </a:lnTo>
                <a:lnTo>
                  <a:pt x="200" y="308"/>
                </a:lnTo>
                <a:close/>
                <a:moveTo>
                  <a:pt x="215" y="308"/>
                </a:moveTo>
                <a:lnTo>
                  <a:pt x="215" y="308"/>
                </a:lnTo>
                <a:lnTo>
                  <a:pt x="217" y="308"/>
                </a:lnTo>
                <a:lnTo>
                  <a:pt x="218" y="309"/>
                </a:lnTo>
                <a:lnTo>
                  <a:pt x="218" y="310"/>
                </a:lnTo>
                <a:lnTo>
                  <a:pt x="219" y="311"/>
                </a:lnTo>
                <a:lnTo>
                  <a:pt x="218" y="312"/>
                </a:lnTo>
                <a:lnTo>
                  <a:pt x="218" y="313"/>
                </a:lnTo>
                <a:lnTo>
                  <a:pt x="217" y="314"/>
                </a:lnTo>
                <a:lnTo>
                  <a:pt x="215" y="314"/>
                </a:lnTo>
                <a:lnTo>
                  <a:pt x="213" y="314"/>
                </a:lnTo>
                <a:lnTo>
                  <a:pt x="212" y="313"/>
                </a:lnTo>
                <a:lnTo>
                  <a:pt x="212" y="312"/>
                </a:lnTo>
                <a:lnTo>
                  <a:pt x="211" y="311"/>
                </a:lnTo>
                <a:lnTo>
                  <a:pt x="212" y="310"/>
                </a:lnTo>
                <a:lnTo>
                  <a:pt x="212" y="309"/>
                </a:lnTo>
                <a:lnTo>
                  <a:pt x="213" y="308"/>
                </a:lnTo>
                <a:lnTo>
                  <a:pt x="215" y="308"/>
                </a:lnTo>
                <a:close/>
                <a:moveTo>
                  <a:pt x="230" y="308"/>
                </a:moveTo>
                <a:lnTo>
                  <a:pt x="230" y="308"/>
                </a:lnTo>
                <a:lnTo>
                  <a:pt x="232" y="308"/>
                </a:lnTo>
                <a:lnTo>
                  <a:pt x="233" y="309"/>
                </a:lnTo>
                <a:lnTo>
                  <a:pt x="234" y="310"/>
                </a:lnTo>
                <a:lnTo>
                  <a:pt x="234" y="311"/>
                </a:lnTo>
                <a:lnTo>
                  <a:pt x="234" y="312"/>
                </a:lnTo>
                <a:lnTo>
                  <a:pt x="233" y="313"/>
                </a:lnTo>
                <a:lnTo>
                  <a:pt x="232" y="314"/>
                </a:lnTo>
                <a:lnTo>
                  <a:pt x="230" y="314"/>
                </a:lnTo>
                <a:lnTo>
                  <a:pt x="229" y="314"/>
                </a:lnTo>
                <a:lnTo>
                  <a:pt x="228" y="313"/>
                </a:lnTo>
                <a:lnTo>
                  <a:pt x="227" y="312"/>
                </a:lnTo>
                <a:lnTo>
                  <a:pt x="227" y="311"/>
                </a:lnTo>
                <a:lnTo>
                  <a:pt x="227" y="310"/>
                </a:lnTo>
                <a:lnTo>
                  <a:pt x="228" y="309"/>
                </a:lnTo>
                <a:lnTo>
                  <a:pt x="229" y="308"/>
                </a:lnTo>
                <a:lnTo>
                  <a:pt x="230" y="308"/>
                </a:lnTo>
                <a:close/>
                <a:moveTo>
                  <a:pt x="245" y="308"/>
                </a:moveTo>
                <a:lnTo>
                  <a:pt x="245" y="308"/>
                </a:lnTo>
                <a:lnTo>
                  <a:pt x="248" y="308"/>
                </a:lnTo>
                <a:lnTo>
                  <a:pt x="249" y="309"/>
                </a:lnTo>
                <a:lnTo>
                  <a:pt x="249" y="310"/>
                </a:lnTo>
                <a:lnTo>
                  <a:pt x="250" y="311"/>
                </a:lnTo>
                <a:lnTo>
                  <a:pt x="249" y="312"/>
                </a:lnTo>
                <a:lnTo>
                  <a:pt x="249" y="313"/>
                </a:lnTo>
                <a:lnTo>
                  <a:pt x="248" y="314"/>
                </a:lnTo>
                <a:lnTo>
                  <a:pt x="245" y="314"/>
                </a:lnTo>
                <a:lnTo>
                  <a:pt x="244" y="314"/>
                </a:lnTo>
                <a:lnTo>
                  <a:pt x="243" y="313"/>
                </a:lnTo>
                <a:lnTo>
                  <a:pt x="243" y="312"/>
                </a:lnTo>
                <a:lnTo>
                  <a:pt x="242" y="311"/>
                </a:lnTo>
                <a:lnTo>
                  <a:pt x="243" y="310"/>
                </a:lnTo>
                <a:lnTo>
                  <a:pt x="243" y="309"/>
                </a:lnTo>
                <a:lnTo>
                  <a:pt x="244" y="308"/>
                </a:lnTo>
                <a:lnTo>
                  <a:pt x="245" y="308"/>
                </a:lnTo>
                <a:close/>
                <a:moveTo>
                  <a:pt x="261" y="308"/>
                </a:moveTo>
                <a:lnTo>
                  <a:pt x="261" y="308"/>
                </a:lnTo>
                <a:lnTo>
                  <a:pt x="262" y="308"/>
                </a:lnTo>
                <a:lnTo>
                  <a:pt x="264" y="309"/>
                </a:lnTo>
                <a:lnTo>
                  <a:pt x="265" y="310"/>
                </a:lnTo>
                <a:lnTo>
                  <a:pt x="265" y="311"/>
                </a:lnTo>
                <a:lnTo>
                  <a:pt x="265" y="312"/>
                </a:lnTo>
                <a:lnTo>
                  <a:pt x="264" y="313"/>
                </a:lnTo>
                <a:lnTo>
                  <a:pt x="262" y="314"/>
                </a:lnTo>
                <a:lnTo>
                  <a:pt x="261" y="314"/>
                </a:lnTo>
                <a:lnTo>
                  <a:pt x="260" y="314"/>
                </a:lnTo>
                <a:lnTo>
                  <a:pt x="259" y="313"/>
                </a:lnTo>
                <a:lnTo>
                  <a:pt x="257" y="312"/>
                </a:lnTo>
                <a:lnTo>
                  <a:pt x="257" y="311"/>
                </a:lnTo>
                <a:lnTo>
                  <a:pt x="257" y="310"/>
                </a:lnTo>
                <a:lnTo>
                  <a:pt x="259" y="309"/>
                </a:lnTo>
                <a:lnTo>
                  <a:pt x="260" y="308"/>
                </a:lnTo>
                <a:lnTo>
                  <a:pt x="261" y="308"/>
                </a:lnTo>
                <a:close/>
                <a:moveTo>
                  <a:pt x="276" y="308"/>
                </a:moveTo>
                <a:lnTo>
                  <a:pt x="276" y="308"/>
                </a:lnTo>
                <a:lnTo>
                  <a:pt x="278" y="308"/>
                </a:lnTo>
                <a:lnTo>
                  <a:pt x="280" y="309"/>
                </a:lnTo>
                <a:lnTo>
                  <a:pt x="280" y="310"/>
                </a:lnTo>
                <a:lnTo>
                  <a:pt x="281" y="311"/>
                </a:lnTo>
                <a:lnTo>
                  <a:pt x="280" y="312"/>
                </a:lnTo>
                <a:lnTo>
                  <a:pt x="280" y="313"/>
                </a:lnTo>
                <a:lnTo>
                  <a:pt x="278" y="314"/>
                </a:lnTo>
                <a:lnTo>
                  <a:pt x="276" y="314"/>
                </a:lnTo>
                <a:lnTo>
                  <a:pt x="275" y="314"/>
                </a:lnTo>
                <a:lnTo>
                  <a:pt x="273" y="313"/>
                </a:lnTo>
                <a:lnTo>
                  <a:pt x="273" y="312"/>
                </a:lnTo>
                <a:lnTo>
                  <a:pt x="272" y="311"/>
                </a:lnTo>
                <a:lnTo>
                  <a:pt x="273" y="310"/>
                </a:lnTo>
                <a:lnTo>
                  <a:pt x="273" y="309"/>
                </a:lnTo>
                <a:lnTo>
                  <a:pt x="275" y="308"/>
                </a:lnTo>
                <a:lnTo>
                  <a:pt x="276" y="308"/>
                </a:lnTo>
                <a:close/>
                <a:moveTo>
                  <a:pt x="292" y="308"/>
                </a:moveTo>
                <a:lnTo>
                  <a:pt x="292" y="308"/>
                </a:lnTo>
                <a:lnTo>
                  <a:pt x="293" y="308"/>
                </a:lnTo>
                <a:lnTo>
                  <a:pt x="294" y="309"/>
                </a:lnTo>
                <a:lnTo>
                  <a:pt x="295" y="310"/>
                </a:lnTo>
                <a:lnTo>
                  <a:pt x="295" y="311"/>
                </a:lnTo>
                <a:lnTo>
                  <a:pt x="295" y="312"/>
                </a:lnTo>
                <a:lnTo>
                  <a:pt x="294" y="313"/>
                </a:lnTo>
                <a:lnTo>
                  <a:pt x="293" y="314"/>
                </a:lnTo>
                <a:lnTo>
                  <a:pt x="292" y="314"/>
                </a:lnTo>
                <a:lnTo>
                  <a:pt x="291" y="314"/>
                </a:lnTo>
                <a:lnTo>
                  <a:pt x="289" y="313"/>
                </a:lnTo>
                <a:lnTo>
                  <a:pt x="288" y="312"/>
                </a:lnTo>
                <a:lnTo>
                  <a:pt x="288" y="311"/>
                </a:lnTo>
                <a:lnTo>
                  <a:pt x="288" y="310"/>
                </a:lnTo>
                <a:lnTo>
                  <a:pt x="289" y="309"/>
                </a:lnTo>
                <a:lnTo>
                  <a:pt x="291" y="308"/>
                </a:lnTo>
                <a:lnTo>
                  <a:pt x="292" y="308"/>
                </a:lnTo>
                <a:close/>
                <a:moveTo>
                  <a:pt x="307" y="308"/>
                </a:moveTo>
                <a:lnTo>
                  <a:pt x="307" y="308"/>
                </a:lnTo>
                <a:lnTo>
                  <a:pt x="309" y="308"/>
                </a:lnTo>
                <a:lnTo>
                  <a:pt x="310" y="309"/>
                </a:lnTo>
                <a:lnTo>
                  <a:pt x="310" y="310"/>
                </a:lnTo>
                <a:lnTo>
                  <a:pt x="311" y="311"/>
                </a:lnTo>
                <a:lnTo>
                  <a:pt x="310" y="312"/>
                </a:lnTo>
                <a:lnTo>
                  <a:pt x="310" y="313"/>
                </a:lnTo>
                <a:lnTo>
                  <a:pt x="309" y="314"/>
                </a:lnTo>
                <a:lnTo>
                  <a:pt x="307" y="314"/>
                </a:lnTo>
                <a:lnTo>
                  <a:pt x="305" y="314"/>
                </a:lnTo>
                <a:lnTo>
                  <a:pt x="304" y="313"/>
                </a:lnTo>
                <a:lnTo>
                  <a:pt x="304" y="312"/>
                </a:lnTo>
                <a:lnTo>
                  <a:pt x="303" y="311"/>
                </a:lnTo>
                <a:lnTo>
                  <a:pt x="304" y="310"/>
                </a:lnTo>
                <a:lnTo>
                  <a:pt x="304" y="309"/>
                </a:lnTo>
                <a:lnTo>
                  <a:pt x="305" y="308"/>
                </a:lnTo>
                <a:lnTo>
                  <a:pt x="307" y="308"/>
                </a:lnTo>
                <a:close/>
                <a:moveTo>
                  <a:pt x="322" y="308"/>
                </a:moveTo>
                <a:lnTo>
                  <a:pt x="322" y="308"/>
                </a:lnTo>
                <a:lnTo>
                  <a:pt x="324" y="308"/>
                </a:lnTo>
                <a:lnTo>
                  <a:pt x="325" y="309"/>
                </a:lnTo>
                <a:lnTo>
                  <a:pt x="326" y="310"/>
                </a:lnTo>
                <a:lnTo>
                  <a:pt x="326" y="311"/>
                </a:lnTo>
                <a:lnTo>
                  <a:pt x="326" y="312"/>
                </a:lnTo>
                <a:lnTo>
                  <a:pt x="325" y="313"/>
                </a:lnTo>
                <a:lnTo>
                  <a:pt x="324" y="314"/>
                </a:lnTo>
                <a:lnTo>
                  <a:pt x="322" y="314"/>
                </a:lnTo>
                <a:lnTo>
                  <a:pt x="321" y="314"/>
                </a:lnTo>
                <a:lnTo>
                  <a:pt x="320" y="313"/>
                </a:lnTo>
                <a:lnTo>
                  <a:pt x="319" y="312"/>
                </a:lnTo>
                <a:lnTo>
                  <a:pt x="319" y="311"/>
                </a:lnTo>
                <a:lnTo>
                  <a:pt x="319" y="310"/>
                </a:lnTo>
                <a:lnTo>
                  <a:pt x="320" y="309"/>
                </a:lnTo>
                <a:lnTo>
                  <a:pt x="321" y="308"/>
                </a:lnTo>
                <a:lnTo>
                  <a:pt x="322" y="308"/>
                </a:lnTo>
                <a:close/>
                <a:moveTo>
                  <a:pt x="337" y="308"/>
                </a:moveTo>
                <a:lnTo>
                  <a:pt x="337" y="308"/>
                </a:lnTo>
                <a:lnTo>
                  <a:pt x="340" y="308"/>
                </a:lnTo>
                <a:lnTo>
                  <a:pt x="341" y="309"/>
                </a:lnTo>
                <a:lnTo>
                  <a:pt x="341" y="310"/>
                </a:lnTo>
                <a:lnTo>
                  <a:pt x="342" y="311"/>
                </a:lnTo>
                <a:lnTo>
                  <a:pt x="341" y="312"/>
                </a:lnTo>
                <a:lnTo>
                  <a:pt x="341" y="313"/>
                </a:lnTo>
                <a:lnTo>
                  <a:pt x="340" y="314"/>
                </a:lnTo>
                <a:lnTo>
                  <a:pt x="337" y="314"/>
                </a:lnTo>
                <a:lnTo>
                  <a:pt x="336" y="314"/>
                </a:lnTo>
                <a:lnTo>
                  <a:pt x="335" y="313"/>
                </a:lnTo>
                <a:lnTo>
                  <a:pt x="335" y="312"/>
                </a:lnTo>
                <a:lnTo>
                  <a:pt x="333" y="311"/>
                </a:lnTo>
                <a:lnTo>
                  <a:pt x="335" y="310"/>
                </a:lnTo>
                <a:lnTo>
                  <a:pt x="335" y="309"/>
                </a:lnTo>
                <a:lnTo>
                  <a:pt x="336" y="308"/>
                </a:lnTo>
                <a:lnTo>
                  <a:pt x="337" y="308"/>
                </a:lnTo>
                <a:close/>
                <a:moveTo>
                  <a:pt x="353" y="308"/>
                </a:moveTo>
                <a:lnTo>
                  <a:pt x="353" y="308"/>
                </a:lnTo>
                <a:lnTo>
                  <a:pt x="354" y="308"/>
                </a:lnTo>
                <a:lnTo>
                  <a:pt x="356" y="309"/>
                </a:lnTo>
                <a:lnTo>
                  <a:pt x="357" y="310"/>
                </a:lnTo>
                <a:lnTo>
                  <a:pt x="357" y="311"/>
                </a:lnTo>
                <a:lnTo>
                  <a:pt x="357" y="312"/>
                </a:lnTo>
                <a:lnTo>
                  <a:pt x="356" y="313"/>
                </a:lnTo>
                <a:lnTo>
                  <a:pt x="354" y="314"/>
                </a:lnTo>
                <a:lnTo>
                  <a:pt x="353" y="314"/>
                </a:lnTo>
                <a:lnTo>
                  <a:pt x="352" y="314"/>
                </a:lnTo>
                <a:lnTo>
                  <a:pt x="351" y="313"/>
                </a:lnTo>
                <a:lnTo>
                  <a:pt x="349" y="312"/>
                </a:lnTo>
                <a:lnTo>
                  <a:pt x="349" y="311"/>
                </a:lnTo>
                <a:lnTo>
                  <a:pt x="349" y="310"/>
                </a:lnTo>
                <a:lnTo>
                  <a:pt x="351" y="309"/>
                </a:lnTo>
                <a:lnTo>
                  <a:pt x="352" y="308"/>
                </a:lnTo>
                <a:lnTo>
                  <a:pt x="353" y="308"/>
                </a:lnTo>
                <a:close/>
                <a:moveTo>
                  <a:pt x="368" y="308"/>
                </a:moveTo>
                <a:lnTo>
                  <a:pt x="368" y="308"/>
                </a:lnTo>
                <a:lnTo>
                  <a:pt x="370" y="308"/>
                </a:lnTo>
                <a:lnTo>
                  <a:pt x="372" y="309"/>
                </a:lnTo>
                <a:lnTo>
                  <a:pt x="372" y="310"/>
                </a:lnTo>
                <a:lnTo>
                  <a:pt x="373" y="311"/>
                </a:lnTo>
                <a:lnTo>
                  <a:pt x="372" y="312"/>
                </a:lnTo>
                <a:lnTo>
                  <a:pt x="372" y="313"/>
                </a:lnTo>
                <a:lnTo>
                  <a:pt x="370" y="314"/>
                </a:lnTo>
                <a:lnTo>
                  <a:pt x="368" y="314"/>
                </a:lnTo>
                <a:lnTo>
                  <a:pt x="367" y="314"/>
                </a:lnTo>
                <a:lnTo>
                  <a:pt x="365" y="313"/>
                </a:lnTo>
                <a:lnTo>
                  <a:pt x="365" y="312"/>
                </a:lnTo>
                <a:lnTo>
                  <a:pt x="364" y="311"/>
                </a:lnTo>
                <a:lnTo>
                  <a:pt x="365" y="310"/>
                </a:lnTo>
                <a:lnTo>
                  <a:pt x="365" y="309"/>
                </a:lnTo>
                <a:lnTo>
                  <a:pt x="367" y="308"/>
                </a:lnTo>
                <a:lnTo>
                  <a:pt x="368" y="308"/>
                </a:lnTo>
                <a:close/>
                <a:moveTo>
                  <a:pt x="384" y="308"/>
                </a:moveTo>
                <a:lnTo>
                  <a:pt x="384" y="308"/>
                </a:lnTo>
                <a:lnTo>
                  <a:pt x="385" y="308"/>
                </a:lnTo>
                <a:lnTo>
                  <a:pt x="386" y="309"/>
                </a:lnTo>
                <a:lnTo>
                  <a:pt x="387" y="310"/>
                </a:lnTo>
                <a:lnTo>
                  <a:pt x="387" y="311"/>
                </a:lnTo>
                <a:lnTo>
                  <a:pt x="387" y="312"/>
                </a:lnTo>
                <a:lnTo>
                  <a:pt x="386" y="313"/>
                </a:lnTo>
                <a:lnTo>
                  <a:pt x="385" y="314"/>
                </a:lnTo>
                <a:lnTo>
                  <a:pt x="384" y="314"/>
                </a:lnTo>
                <a:lnTo>
                  <a:pt x="383" y="314"/>
                </a:lnTo>
                <a:lnTo>
                  <a:pt x="381" y="313"/>
                </a:lnTo>
                <a:lnTo>
                  <a:pt x="380" y="312"/>
                </a:lnTo>
                <a:lnTo>
                  <a:pt x="380" y="311"/>
                </a:lnTo>
                <a:lnTo>
                  <a:pt x="380" y="310"/>
                </a:lnTo>
                <a:lnTo>
                  <a:pt x="381" y="309"/>
                </a:lnTo>
                <a:lnTo>
                  <a:pt x="383" y="308"/>
                </a:lnTo>
                <a:lnTo>
                  <a:pt x="384" y="308"/>
                </a:lnTo>
                <a:close/>
                <a:moveTo>
                  <a:pt x="400" y="308"/>
                </a:moveTo>
                <a:lnTo>
                  <a:pt x="400" y="308"/>
                </a:lnTo>
                <a:lnTo>
                  <a:pt x="401" y="308"/>
                </a:lnTo>
                <a:lnTo>
                  <a:pt x="402" y="309"/>
                </a:lnTo>
                <a:lnTo>
                  <a:pt x="402" y="310"/>
                </a:lnTo>
                <a:lnTo>
                  <a:pt x="403" y="311"/>
                </a:lnTo>
                <a:lnTo>
                  <a:pt x="402" y="312"/>
                </a:lnTo>
                <a:lnTo>
                  <a:pt x="402" y="313"/>
                </a:lnTo>
                <a:lnTo>
                  <a:pt x="401" y="314"/>
                </a:lnTo>
                <a:lnTo>
                  <a:pt x="400" y="314"/>
                </a:lnTo>
                <a:lnTo>
                  <a:pt x="397" y="314"/>
                </a:lnTo>
                <a:lnTo>
                  <a:pt x="396" y="313"/>
                </a:lnTo>
                <a:lnTo>
                  <a:pt x="396" y="312"/>
                </a:lnTo>
                <a:lnTo>
                  <a:pt x="395" y="311"/>
                </a:lnTo>
                <a:lnTo>
                  <a:pt x="396" y="310"/>
                </a:lnTo>
                <a:lnTo>
                  <a:pt x="396" y="309"/>
                </a:lnTo>
                <a:lnTo>
                  <a:pt x="397" y="308"/>
                </a:lnTo>
                <a:lnTo>
                  <a:pt x="400" y="308"/>
                </a:lnTo>
                <a:close/>
                <a:moveTo>
                  <a:pt x="414" y="308"/>
                </a:moveTo>
                <a:lnTo>
                  <a:pt x="414" y="308"/>
                </a:lnTo>
                <a:lnTo>
                  <a:pt x="416" y="308"/>
                </a:lnTo>
                <a:lnTo>
                  <a:pt x="417" y="309"/>
                </a:lnTo>
                <a:lnTo>
                  <a:pt x="418" y="310"/>
                </a:lnTo>
                <a:lnTo>
                  <a:pt x="418" y="311"/>
                </a:lnTo>
                <a:lnTo>
                  <a:pt x="418" y="312"/>
                </a:lnTo>
                <a:lnTo>
                  <a:pt x="417" y="313"/>
                </a:lnTo>
                <a:lnTo>
                  <a:pt x="416" y="314"/>
                </a:lnTo>
                <a:lnTo>
                  <a:pt x="414" y="314"/>
                </a:lnTo>
                <a:lnTo>
                  <a:pt x="413" y="314"/>
                </a:lnTo>
                <a:lnTo>
                  <a:pt x="412" y="313"/>
                </a:lnTo>
                <a:lnTo>
                  <a:pt x="411" y="312"/>
                </a:lnTo>
                <a:lnTo>
                  <a:pt x="411" y="311"/>
                </a:lnTo>
                <a:lnTo>
                  <a:pt x="411" y="310"/>
                </a:lnTo>
                <a:lnTo>
                  <a:pt x="412" y="309"/>
                </a:lnTo>
                <a:lnTo>
                  <a:pt x="413" y="308"/>
                </a:lnTo>
                <a:lnTo>
                  <a:pt x="414" y="308"/>
                </a:lnTo>
                <a:close/>
                <a:moveTo>
                  <a:pt x="430" y="308"/>
                </a:moveTo>
                <a:lnTo>
                  <a:pt x="430" y="308"/>
                </a:lnTo>
                <a:lnTo>
                  <a:pt x="432" y="308"/>
                </a:lnTo>
                <a:lnTo>
                  <a:pt x="433" y="309"/>
                </a:lnTo>
                <a:lnTo>
                  <a:pt x="433" y="310"/>
                </a:lnTo>
                <a:lnTo>
                  <a:pt x="434" y="311"/>
                </a:lnTo>
                <a:lnTo>
                  <a:pt x="433" y="312"/>
                </a:lnTo>
                <a:lnTo>
                  <a:pt x="433" y="313"/>
                </a:lnTo>
                <a:lnTo>
                  <a:pt x="432" y="314"/>
                </a:lnTo>
                <a:lnTo>
                  <a:pt x="430" y="314"/>
                </a:lnTo>
                <a:lnTo>
                  <a:pt x="428" y="314"/>
                </a:lnTo>
                <a:lnTo>
                  <a:pt x="427" y="313"/>
                </a:lnTo>
                <a:lnTo>
                  <a:pt x="427" y="312"/>
                </a:lnTo>
                <a:lnTo>
                  <a:pt x="425" y="311"/>
                </a:lnTo>
                <a:lnTo>
                  <a:pt x="427" y="310"/>
                </a:lnTo>
                <a:lnTo>
                  <a:pt x="427" y="309"/>
                </a:lnTo>
                <a:lnTo>
                  <a:pt x="428" y="308"/>
                </a:lnTo>
                <a:lnTo>
                  <a:pt x="430" y="308"/>
                </a:lnTo>
                <a:close/>
                <a:moveTo>
                  <a:pt x="445" y="308"/>
                </a:moveTo>
                <a:lnTo>
                  <a:pt x="445" y="308"/>
                </a:lnTo>
                <a:lnTo>
                  <a:pt x="446" y="308"/>
                </a:lnTo>
                <a:lnTo>
                  <a:pt x="448" y="309"/>
                </a:lnTo>
                <a:lnTo>
                  <a:pt x="449" y="310"/>
                </a:lnTo>
                <a:lnTo>
                  <a:pt x="449" y="311"/>
                </a:lnTo>
                <a:lnTo>
                  <a:pt x="449" y="312"/>
                </a:lnTo>
                <a:lnTo>
                  <a:pt x="448" y="313"/>
                </a:lnTo>
                <a:lnTo>
                  <a:pt x="446" y="314"/>
                </a:lnTo>
                <a:lnTo>
                  <a:pt x="445" y="314"/>
                </a:lnTo>
                <a:lnTo>
                  <a:pt x="444" y="314"/>
                </a:lnTo>
                <a:lnTo>
                  <a:pt x="443" y="313"/>
                </a:lnTo>
                <a:lnTo>
                  <a:pt x="441" y="312"/>
                </a:lnTo>
                <a:lnTo>
                  <a:pt x="441" y="311"/>
                </a:lnTo>
                <a:lnTo>
                  <a:pt x="441" y="310"/>
                </a:lnTo>
                <a:lnTo>
                  <a:pt x="443" y="309"/>
                </a:lnTo>
                <a:lnTo>
                  <a:pt x="444" y="308"/>
                </a:lnTo>
                <a:lnTo>
                  <a:pt x="445" y="308"/>
                </a:lnTo>
                <a:close/>
                <a:moveTo>
                  <a:pt x="461" y="308"/>
                </a:moveTo>
                <a:lnTo>
                  <a:pt x="461" y="308"/>
                </a:lnTo>
                <a:lnTo>
                  <a:pt x="462" y="308"/>
                </a:lnTo>
                <a:lnTo>
                  <a:pt x="463" y="309"/>
                </a:lnTo>
                <a:lnTo>
                  <a:pt x="463" y="310"/>
                </a:lnTo>
                <a:lnTo>
                  <a:pt x="465" y="311"/>
                </a:lnTo>
                <a:lnTo>
                  <a:pt x="463" y="312"/>
                </a:lnTo>
                <a:lnTo>
                  <a:pt x="463" y="313"/>
                </a:lnTo>
                <a:lnTo>
                  <a:pt x="462" y="314"/>
                </a:lnTo>
                <a:lnTo>
                  <a:pt x="461" y="314"/>
                </a:lnTo>
                <a:lnTo>
                  <a:pt x="459" y="314"/>
                </a:lnTo>
                <a:lnTo>
                  <a:pt x="457" y="313"/>
                </a:lnTo>
                <a:lnTo>
                  <a:pt x="457" y="312"/>
                </a:lnTo>
                <a:lnTo>
                  <a:pt x="456" y="311"/>
                </a:lnTo>
                <a:lnTo>
                  <a:pt x="457" y="310"/>
                </a:lnTo>
                <a:lnTo>
                  <a:pt x="457" y="309"/>
                </a:lnTo>
                <a:lnTo>
                  <a:pt x="459" y="308"/>
                </a:lnTo>
                <a:lnTo>
                  <a:pt x="461" y="308"/>
                </a:lnTo>
                <a:close/>
                <a:moveTo>
                  <a:pt x="476" y="308"/>
                </a:moveTo>
                <a:lnTo>
                  <a:pt x="476" y="308"/>
                </a:lnTo>
                <a:lnTo>
                  <a:pt x="477" y="308"/>
                </a:lnTo>
                <a:lnTo>
                  <a:pt x="478" y="309"/>
                </a:lnTo>
                <a:lnTo>
                  <a:pt x="479" y="310"/>
                </a:lnTo>
                <a:lnTo>
                  <a:pt x="479" y="311"/>
                </a:lnTo>
                <a:lnTo>
                  <a:pt x="479" y="312"/>
                </a:lnTo>
                <a:lnTo>
                  <a:pt x="478" y="313"/>
                </a:lnTo>
                <a:lnTo>
                  <a:pt x="477" y="314"/>
                </a:lnTo>
                <a:lnTo>
                  <a:pt x="476" y="314"/>
                </a:lnTo>
                <a:lnTo>
                  <a:pt x="475" y="314"/>
                </a:lnTo>
                <a:lnTo>
                  <a:pt x="473" y="313"/>
                </a:lnTo>
                <a:lnTo>
                  <a:pt x="472" y="312"/>
                </a:lnTo>
                <a:lnTo>
                  <a:pt x="472" y="311"/>
                </a:lnTo>
                <a:lnTo>
                  <a:pt x="472" y="310"/>
                </a:lnTo>
                <a:lnTo>
                  <a:pt x="473" y="309"/>
                </a:lnTo>
                <a:lnTo>
                  <a:pt x="475" y="308"/>
                </a:lnTo>
                <a:lnTo>
                  <a:pt x="476" y="308"/>
                </a:lnTo>
                <a:close/>
                <a:moveTo>
                  <a:pt x="492" y="308"/>
                </a:moveTo>
                <a:lnTo>
                  <a:pt x="492" y="308"/>
                </a:lnTo>
                <a:lnTo>
                  <a:pt x="493" y="308"/>
                </a:lnTo>
                <a:lnTo>
                  <a:pt x="494" y="309"/>
                </a:lnTo>
                <a:lnTo>
                  <a:pt x="494" y="310"/>
                </a:lnTo>
                <a:lnTo>
                  <a:pt x="495" y="311"/>
                </a:lnTo>
                <a:lnTo>
                  <a:pt x="494" y="312"/>
                </a:lnTo>
                <a:lnTo>
                  <a:pt x="494" y="313"/>
                </a:lnTo>
                <a:lnTo>
                  <a:pt x="493" y="314"/>
                </a:lnTo>
                <a:lnTo>
                  <a:pt x="492" y="314"/>
                </a:lnTo>
                <a:lnTo>
                  <a:pt x="489" y="314"/>
                </a:lnTo>
                <a:lnTo>
                  <a:pt x="488" y="313"/>
                </a:lnTo>
                <a:lnTo>
                  <a:pt x="488" y="312"/>
                </a:lnTo>
                <a:lnTo>
                  <a:pt x="487" y="311"/>
                </a:lnTo>
                <a:lnTo>
                  <a:pt x="488" y="310"/>
                </a:lnTo>
                <a:lnTo>
                  <a:pt x="488" y="309"/>
                </a:lnTo>
                <a:lnTo>
                  <a:pt x="489" y="308"/>
                </a:lnTo>
                <a:lnTo>
                  <a:pt x="492" y="308"/>
                </a:lnTo>
                <a:close/>
                <a:moveTo>
                  <a:pt x="506" y="308"/>
                </a:moveTo>
                <a:lnTo>
                  <a:pt x="506" y="308"/>
                </a:lnTo>
                <a:lnTo>
                  <a:pt x="508" y="308"/>
                </a:lnTo>
                <a:lnTo>
                  <a:pt x="509" y="309"/>
                </a:lnTo>
                <a:lnTo>
                  <a:pt x="510" y="310"/>
                </a:lnTo>
                <a:lnTo>
                  <a:pt x="510" y="311"/>
                </a:lnTo>
                <a:lnTo>
                  <a:pt x="510" y="312"/>
                </a:lnTo>
                <a:lnTo>
                  <a:pt x="509" y="313"/>
                </a:lnTo>
                <a:lnTo>
                  <a:pt x="508" y="314"/>
                </a:lnTo>
                <a:lnTo>
                  <a:pt x="506" y="314"/>
                </a:lnTo>
                <a:lnTo>
                  <a:pt x="505" y="314"/>
                </a:lnTo>
                <a:lnTo>
                  <a:pt x="504" y="313"/>
                </a:lnTo>
                <a:lnTo>
                  <a:pt x="503" y="312"/>
                </a:lnTo>
                <a:lnTo>
                  <a:pt x="503" y="311"/>
                </a:lnTo>
                <a:lnTo>
                  <a:pt x="503" y="310"/>
                </a:lnTo>
                <a:lnTo>
                  <a:pt x="504" y="309"/>
                </a:lnTo>
                <a:lnTo>
                  <a:pt x="505" y="308"/>
                </a:lnTo>
                <a:lnTo>
                  <a:pt x="506" y="308"/>
                </a:lnTo>
                <a:close/>
                <a:moveTo>
                  <a:pt x="522" y="308"/>
                </a:moveTo>
                <a:lnTo>
                  <a:pt x="522" y="308"/>
                </a:lnTo>
                <a:lnTo>
                  <a:pt x="524" y="308"/>
                </a:lnTo>
                <a:lnTo>
                  <a:pt x="525" y="309"/>
                </a:lnTo>
                <a:lnTo>
                  <a:pt x="525" y="310"/>
                </a:lnTo>
                <a:lnTo>
                  <a:pt x="526" y="311"/>
                </a:lnTo>
                <a:lnTo>
                  <a:pt x="525" y="312"/>
                </a:lnTo>
                <a:lnTo>
                  <a:pt x="525" y="313"/>
                </a:lnTo>
                <a:lnTo>
                  <a:pt x="524" y="314"/>
                </a:lnTo>
                <a:lnTo>
                  <a:pt x="522" y="314"/>
                </a:lnTo>
                <a:lnTo>
                  <a:pt x="520" y="314"/>
                </a:lnTo>
                <a:lnTo>
                  <a:pt x="519" y="313"/>
                </a:lnTo>
                <a:lnTo>
                  <a:pt x="519" y="312"/>
                </a:lnTo>
                <a:lnTo>
                  <a:pt x="517" y="311"/>
                </a:lnTo>
                <a:lnTo>
                  <a:pt x="519" y="310"/>
                </a:lnTo>
                <a:lnTo>
                  <a:pt x="519" y="309"/>
                </a:lnTo>
                <a:lnTo>
                  <a:pt x="520" y="308"/>
                </a:lnTo>
                <a:lnTo>
                  <a:pt x="522" y="308"/>
                </a:lnTo>
                <a:close/>
                <a:moveTo>
                  <a:pt x="537" y="308"/>
                </a:moveTo>
                <a:lnTo>
                  <a:pt x="537" y="308"/>
                </a:lnTo>
                <a:lnTo>
                  <a:pt x="538" y="308"/>
                </a:lnTo>
                <a:lnTo>
                  <a:pt x="540" y="309"/>
                </a:lnTo>
                <a:lnTo>
                  <a:pt x="541" y="310"/>
                </a:lnTo>
                <a:lnTo>
                  <a:pt x="541" y="311"/>
                </a:lnTo>
                <a:lnTo>
                  <a:pt x="541" y="312"/>
                </a:lnTo>
                <a:lnTo>
                  <a:pt x="540" y="313"/>
                </a:lnTo>
                <a:lnTo>
                  <a:pt x="538" y="314"/>
                </a:lnTo>
                <a:lnTo>
                  <a:pt x="537" y="314"/>
                </a:lnTo>
                <a:lnTo>
                  <a:pt x="536" y="314"/>
                </a:lnTo>
                <a:lnTo>
                  <a:pt x="535" y="313"/>
                </a:lnTo>
                <a:lnTo>
                  <a:pt x="533" y="312"/>
                </a:lnTo>
                <a:lnTo>
                  <a:pt x="533" y="311"/>
                </a:lnTo>
                <a:lnTo>
                  <a:pt x="533" y="310"/>
                </a:lnTo>
                <a:lnTo>
                  <a:pt x="535" y="309"/>
                </a:lnTo>
                <a:lnTo>
                  <a:pt x="536" y="308"/>
                </a:lnTo>
                <a:lnTo>
                  <a:pt x="537" y="308"/>
                </a:lnTo>
                <a:close/>
                <a:moveTo>
                  <a:pt x="553" y="308"/>
                </a:moveTo>
                <a:lnTo>
                  <a:pt x="553" y="308"/>
                </a:lnTo>
                <a:lnTo>
                  <a:pt x="554" y="308"/>
                </a:lnTo>
                <a:lnTo>
                  <a:pt x="555" y="309"/>
                </a:lnTo>
                <a:lnTo>
                  <a:pt x="555" y="310"/>
                </a:lnTo>
                <a:lnTo>
                  <a:pt x="557" y="311"/>
                </a:lnTo>
                <a:lnTo>
                  <a:pt x="555" y="312"/>
                </a:lnTo>
                <a:lnTo>
                  <a:pt x="555" y="313"/>
                </a:lnTo>
                <a:lnTo>
                  <a:pt x="554" y="314"/>
                </a:lnTo>
                <a:lnTo>
                  <a:pt x="553" y="314"/>
                </a:lnTo>
                <a:lnTo>
                  <a:pt x="551" y="314"/>
                </a:lnTo>
                <a:lnTo>
                  <a:pt x="549" y="313"/>
                </a:lnTo>
                <a:lnTo>
                  <a:pt x="549" y="312"/>
                </a:lnTo>
                <a:lnTo>
                  <a:pt x="548" y="311"/>
                </a:lnTo>
                <a:lnTo>
                  <a:pt x="549" y="310"/>
                </a:lnTo>
                <a:lnTo>
                  <a:pt x="549" y="309"/>
                </a:lnTo>
                <a:lnTo>
                  <a:pt x="551" y="308"/>
                </a:lnTo>
                <a:lnTo>
                  <a:pt x="553" y="308"/>
                </a:lnTo>
                <a:close/>
                <a:moveTo>
                  <a:pt x="568" y="308"/>
                </a:moveTo>
                <a:lnTo>
                  <a:pt x="568" y="308"/>
                </a:lnTo>
                <a:lnTo>
                  <a:pt x="569" y="308"/>
                </a:lnTo>
                <a:lnTo>
                  <a:pt x="570" y="309"/>
                </a:lnTo>
                <a:lnTo>
                  <a:pt x="571" y="310"/>
                </a:lnTo>
                <a:lnTo>
                  <a:pt x="571" y="311"/>
                </a:lnTo>
                <a:lnTo>
                  <a:pt x="571" y="312"/>
                </a:lnTo>
                <a:lnTo>
                  <a:pt x="570" y="313"/>
                </a:lnTo>
                <a:lnTo>
                  <a:pt x="569" y="314"/>
                </a:lnTo>
                <a:lnTo>
                  <a:pt x="568" y="314"/>
                </a:lnTo>
                <a:lnTo>
                  <a:pt x="566" y="314"/>
                </a:lnTo>
                <a:lnTo>
                  <a:pt x="565" y="313"/>
                </a:lnTo>
                <a:lnTo>
                  <a:pt x="564" y="312"/>
                </a:lnTo>
                <a:lnTo>
                  <a:pt x="564" y="311"/>
                </a:lnTo>
                <a:lnTo>
                  <a:pt x="564" y="310"/>
                </a:lnTo>
                <a:lnTo>
                  <a:pt x="565" y="309"/>
                </a:lnTo>
                <a:lnTo>
                  <a:pt x="566" y="308"/>
                </a:lnTo>
                <a:lnTo>
                  <a:pt x="568" y="308"/>
                </a:lnTo>
                <a:close/>
                <a:moveTo>
                  <a:pt x="584" y="308"/>
                </a:moveTo>
                <a:lnTo>
                  <a:pt x="584" y="308"/>
                </a:lnTo>
                <a:lnTo>
                  <a:pt x="585" y="308"/>
                </a:lnTo>
                <a:lnTo>
                  <a:pt x="586" y="309"/>
                </a:lnTo>
                <a:lnTo>
                  <a:pt x="586" y="310"/>
                </a:lnTo>
                <a:lnTo>
                  <a:pt x="587" y="311"/>
                </a:lnTo>
                <a:lnTo>
                  <a:pt x="586" y="312"/>
                </a:lnTo>
                <a:lnTo>
                  <a:pt x="586" y="313"/>
                </a:lnTo>
                <a:lnTo>
                  <a:pt x="585" y="314"/>
                </a:lnTo>
                <a:lnTo>
                  <a:pt x="584" y="314"/>
                </a:lnTo>
                <a:lnTo>
                  <a:pt x="581" y="314"/>
                </a:lnTo>
                <a:lnTo>
                  <a:pt x="580" y="313"/>
                </a:lnTo>
                <a:lnTo>
                  <a:pt x="580" y="312"/>
                </a:lnTo>
                <a:lnTo>
                  <a:pt x="579" y="311"/>
                </a:lnTo>
                <a:lnTo>
                  <a:pt x="580" y="310"/>
                </a:lnTo>
                <a:lnTo>
                  <a:pt x="580" y="309"/>
                </a:lnTo>
                <a:lnTo>
                  <a:pt x="581" y="308"/>
                </a:lnTo>
                <a:lnTo>
                  <a:pt x="584" y="308"/>
                </a:lnTo>
                <a:close/>
                <a:moveTo>
                  <a:pt x="598" y="308"/>
                </a:moveTo>
                <a:lnTo>
                  <a:pt x="598" y="308"/>
                </a:lnTo>
                <a:lnTo>
                  <a:pt x="600" y="308"/>
                </a:lnTo>
                <a:lnTo>
                  <a:pt x="601" y="309"/>
                </a:lnTo>
                <a:lnTo>
                  <a:pt x="602" y="310"/>
                </a:lnTo>
                <a:lnTo>
                  <a:pt x="602" y="311"/>
                </a:lnTo>
                <a:lnTo>
                  <a:pt x="602" y="312"/>
                </a:lnTo>
                <a:lnTo>
                  <a:pt x="601" y="313"/>
                </a:lnTo>
                <a:lnTo>
                  <a:pt x="600" y="314"/>
                </a:lnTo>
                <a:lnTo>
                  <a:pt x="598" y="314"/>
                </a:lnTo>
                <a:lnTo>
                  <a:pt x="597" y="314"/>
                </a:lnTo>
                <a:lnTo>
                  <a:pt x="596" y="313"/>
                </a:lnTo>
                <a:lnTo>
                  <a:pt x="595" y="312"/>
                </a:lnTo>
                <a:lnTo>
                  <a:pt x="595" y="311"/>
                </a:lnTo>
                <a:lnTo>
                  <a:pt x="595" y="310"/>
                </a:lnTo>
                <a:lnTo>
                  <a:pt x="596" y="309"/>
                </a:lnTo>
                <a:lnTo>
                  <a:pt x="597" y="308"/>
                </a:lnTo>
                <a:lnTo>
                  <a:pt x="598" y="308"/>
                </a:lnTo>
                <a:close/>
                <a:moveTo>
                  <a:pt x="614" y="308"/>
                </a:moveTo>
                <a:lnTo>
                  <a:pt x="614" y="308"/>
                </a:lnTo>
                <a:lnTo>
                  <a:pt x="616" y="308"/>
                </a:lnTo>
                <a:lnTo>
                  <a:pt x="617" y="309"/>
                </a:lnTo>
                <a:lnTo>
                  <a:pt x="617" y="310"/>
                </a:lnTo>
                <a:lnTo>
                  <a:pt x="618" y="311"/>
                </a:lnTo>
                <a:lnTo>
                  <a:pt x="617" y="312"/>
                </a:lnTo>
                <a:lnTo>
                  <a:pt x="617" y="313"/>
                </a:lnTo>
                <a:lnTo>
                  <a:pt x="616" y="314"/>
                </a:lnTo>
                <a:lnTo>
                  <a:pt x="614" y="314"/>
                </a:lnTo>
                <a:lnTo>
                  <a:pt x="612" y="314"/>
                </a:lnTo>
                <a:lnTo>
                  <a:pt x="611" y="313"/>
                </a:lnTo>
                <a:lnTo>
                  <a:pt x="611" y="312"/>
                </a:lnTo>
                <a:lnTo>
                  <a:pt x="609" y="311"/>
                </a:lnTo>
                <a:lnTo>
                  <a:pt x="611" y="310"/>
                </a:lnTo>
                <a:lnTo>
                  <a:pt x="611" y="309"/>
                </a:lnTo>
                <a:lnTo>
                  <a:pt x="612" y="308"/>
                </a:lnTo>
                <a:lnTo>
                  <a:pt x="614" y="308"/>
                </a:lnTo>
                <a:close/>
                <a:moveTo>
                  <a:pt x="629" y="308"/>
                </a:moveTo>
                <a:lnTo>
                  <a:pt x="629" y="308"/>
                </a:lnTo>
                <a:lnTo>
                  <a:pt x="630" y="308"/>
                </a:lnTo>
                <a:lnTo>
                  <a:pt x="631" y="309"/>
                </a:lnTo>
                <a:lnTo>
                  <a:pt x="633" y="310"/>
                </a:lnTo>
                <a:lnTo>
                  <a:pt x="633" y="311"/>
                </a:lnTo>
                <a:lnTo>
                  <a:pt x="633" y="312"/>
                </a:lnTo>
                <a:lnTo>
                  <a:pt x="631" y="313"/>
                </a:lnTo>
                <a:lnTo>
                  <a:pt x="630" y="314"/>
                </a:lnTo>
                <a:lnTo>
                  <a:pt x="629" y="314"/>
                </a:lnTo>
                <a:lnTo>
                  <a:pt x="628" y="314"/>
                </a:lnTo>
                <a:lnTo>
                  <a:pt x="627" y="313"/>
                </a:lnTo>
                <a:lnTo>
                  <a:pt x="625" y="312"/>
                </a:lnTo>
                <a:lnTo>
                  <a:pt x="625" y="311"/>
                </a:lnTo>
                <a:lnTo>
                  <a:pt x="625" y="310"/>
                </a:lnTo>
                <a:lnTo>
                  <a:pt x="627" y="309"/>
                </a:lnTo>
                <a:lnTo>
                  <a:pt x="628" y="308"/>
                </a:lnTo>
                <a:lnTo>
                  <a:pt x="629" y="308"/>
                </a:lnTo>
                <a:close/>
                <a:moveTo>
                  <a:pt x="645" y="308"/>
                </a:moveTo>
                <a:lnTo>
                  <a:pt x="645" y="308"/>
                </a:lnTo>
                <a:lnTo>
                  <a:pt x="646" y="308"/>
                </a:lnTo>
                <a:lnTo>
                  <a:pt x="647" y="309"/>
                </a:lnTo>
                <a:lnTo>
                  <a:pt x="647" y="310"/>
                </a:lnTo>
                <a:lnTo>
                  <a:pt x="649" y="311"/>
                </a:lnTo>
                <a:lnTo>
                  <a:pt x="647" y="312"/>
                </a:lnTo>
                <a:lnTo>
                  <a:pt x="647" y="313"/>
                </a:lnTo>
                <a:lnTo>
                  <a:pt x="646" y="314"/>
                </a:lnTo>
                <a:lnTo>
                  <a:pt x="645" y="314"/>
                </a:lnTo>
                <a:lnTo>
                  <a:pt x="643" y="314"/>
                </a:lnTo>
                <a:lnTo>
                  <a:pt x="641" y="313"/>
                </a:lnTo>
                <a:lnTo>
                  <a:pt x="641" y="312"/>
                </a:lnTo>
                <a:lnTo>
                  <a:pt x="640" y="311"/>
                </a:lnTo>
                <a:lnTo>
                  <a:pt x="641" y="310"/>
                </a:lnTo>
                <a:lnTo>
                  <a:pt x="641" y="309"/>
                </a:lnTo>
                <a:lnTo>
                  <a:pt x="643" y="308"/>
                </a:lnTo>
                <a:lnTo>
                  <a:pt x="645" y="308"/>
                </a:lnTo>
                <a:close/>
                <a:moveTo>
                  <a:pt x="660" y="308"/>
                </a:moveTo>
                <a:lnTo>
                  <a:pt x="660" y="308"/>
                </a:lnTo>
                <a:lnTo>
                  <a:pt x="661" y="308"/>
                </a:lnTo>
                <a:lnTo>
                  <a:pt x="662" y="309"/>
                </a:lnTo>
                <a:lnTo>
                  <a:pt x="663" y="310"/>
                </a:lnTo>
                <a:lnTo>
                  <a:pt x="663" y="311"/>
                </a:lnTo>
                <a:lnTo>
                  <a:pt x="663" y="312"/>
                </a:lnTo>
                <a:lnTo>
                  <a:pt x="662" y="313"/>
                </a:lnTo>
                <a:lnTo>
                  <a:pt x="661" y="314"/>
                </a:lnTo>
                <a:lnTo>
                  <a:pt x="660" y="314"/>
                </a:lnTo>
                <a:lnTo>
                  <a:pt x="658" y="314"/>
                </a:lnTo>
                <a:lnTo>
                  <a:pt x="657" y="313"/>
                </a:lnTo>
                <a:lnTo>
                  <a:pt x="656" y="312"/>
                </a:lnTo>
                <a:lnTo>
                  <a:pt x="656" y="311"/>
                </a:lnTo>
                <a:lnTo>
                  <a:pt x="656" y="310"/>
                </a:lnTo>
                <a:lnTo>
                  <a:pt x="657" y="309"/>
                </a:lnTo>
                <a:lnTo>
                  <a:pt x="658" y="308"/>
                </a:lnTo>
                <a:lnTo>
                  <a:pt x="660" y="308"/>
                </a:lnTo>
                <a:close/>
                <a:moveTo>
                  <a:pt x="676" y="308"/>
                </a:moveTo>
                <a:lnTo>
                  <a:pt x="676" y="308"/>
                </a:lnTo>
                <a:lnTo>
                  <a:pt x="677" y="308"/>
                </a:lnTo>
                <a:lnTo>
                  <a:pt x="678" y="309"/>
                </a:lnTo>
                <a:lnTo>
                  <a:pt x="678" y="310"/>
                </a:lnTo>
                <a:lnTo>
                  <a:pt x="679" y="311"/>
                </a:lnTo>
                <a:lnTo>
                  <a:pt x="678" y="312"/>
                </a:lnTo>
                <a:lnTo>
                  <a:pt x="678" y="313"/>
                </a:lnTo>
                <a:lnTo>
                  <a:pt x="677" y="314"/>
                </a:lnTo>
                <a:lnTo>
                  <a:pt x="676" y="314"/>
                </a:lnTo>
                <a:lnTo>
                  <a:pt x="673" y="314"/>
                </a:lnTo>
                <a:lnTo>
                  <a:pt x="672" y="313"/>
                </a:lnTo>
                <a:lnTo>
                  <a:pt x="672" y="312"/>
                </a:lnTo>
                <a:lnTo>
                  <a:pt x="671" y="311"/>
                </a:lnTo>
                <a:lnTo>
                  <a:pt x="672" y="310"/>
                </a:lnTo>
                <a:lnTo>
                  <a:pt x="672" y="309"/>
                </a:lnTo>
                <a:lnTo>
                  <a:pt x="673" y="308"/>
                </a:lnTo>
                <a:lnTo>
                  <a:pt x="676" y="308"/>
                </a:lnTo>
                <a:close/>
                <a:moveTo>
                  <a:pt x="690" y="308"/>
                </a:moveTo>
                <a:lnTo>
                  <a:pt x="690" y="308"/>
                </a:lnTo>
                <a:lnTo>
                  <a:pt x="692" y="308"/>
                </a:lnTo>
                <a:lnTo>
                  <a:pt x="693" y="309"/>
                </a:lnTo>
                <a:lnTo>
                  <a:pt x="694" y="310"/>
                </a:lnTo>
                <a:lnTo>
                  <a:pt x="694" y="311"/>
                </a:lnTo>
                <a:lnTo>
                  <a:pt x="694" y="312"/>
                </a:lnTo>
                <a:lnTo>
                  <a:pt x="693" y="313"/>
                </a:lnTo>
                <a:lnTo>
                  <a:pt x="692" y="314"/>
                </a:lnTo>
                <a:lnTo>
                  <a:pt x="690" y="314"/>
                </a:lnTo>
                <a:lnTo>
                  <a:pt x="689" y="314"/>
                </a:lnTo>
                <a:lnTo>
                  <a:pt x="688" y="313"/>
                </a:lnTo>
                <a:lnTo>
                  <a:pt x="687" y="312"/>
                </a:lnTo>
                <a:lnTo>
                  <a:pt x="687" y="311"/>
                </a:lnTo>
                <a:lnTo>
                  <a:pt x="687" y="310"/>
                </a:lnTo>
                <a:lnTo>
                  <a:pt x="688" y="309"/>
                </a:lnTo>
                <a:lnTo>
                  <a:pt x="689" y="308"/>
                </a:lnTo>
                <a:lnTo>
                  <a:pt x="690" y="308"/>
                </a:lnTo>
                <a:close/>
                <a:moveTo>
                  <a:pt x="706" y="308"/>
                </a:moveTo>
                <a:lnTo>
                  <a:pt x="706" y="308"/>
                </a:lnTo>
                <a:lnTo>
                  <a:pt x="708" y="308"/>
                </a:lnTo>
                <a:lnTo>
                  <a:pt x="709" y="309"/>
                </a:lnTo>
                <a:lnTo>
                  <a:pt x="710" y="310"/>
                </a:lnTo>
                <a:lnTo>
                  <a:pt x="710" y="311"/>
                </a:lnTo>
                <a:lnTo>
                  <a:pt x="710" y="312"/>
                </a:lnTo>
                <a:lnTo>
                  <a:pt x="709" y="313"/>
                </a:lnTo>
                <a:lnTo>
                  <a:pt x="708" y="314"/>
                </a:lnTo>
                <a:lnTo>
                  <a:pt x="706" y="314"/>
                </a:lnTo>
                <a:lnTo>
                  <a:pt x="704" y="314"/>
                </a:lnTo>
                <a:lnTo>
                  <a:pt x="703" y="313"/>
                </a:lnTo>
                <a:lnTo>
                  <a:pt x="703" y="312"/>
                </a:lnTo>
                <a:lnTo>
                  <a:pt x="703" y="311"/>
                </a:lnTo>
                <a:lnTo>
                  <a:pt x="703" y="310"/>
                </a:lnTo>
                <a:lnTo>
                  <a:pt x="703" y="309"/>
                </a:lnTo>
                <a:lnTo>
                  <a:pt x="704" y="308"/>
                </a:lnTo>
                <a:lnTo>
                  <a:pt x="706" y="308"/>
                </a:lnTo>
                <a:close/>
                <a:moveTo>
                  <a:pt x="721" y="308"/>
                </a:moveTo>
                <a:lnTo>
                  <a:pt x="721" y="308"/>
                </a:lnTo>
                <a:lnTo>
                  <a:pt x="722" y="308"/>
                </a:lnTo>
                <a:lnTo>
                  <a:pt x="723" y="309"/>
                </a:lnTo>
                <a:lnTo>
                  <a:pt x="725" y="310"/>
                </a:lnTo>
                <a:lnTo>
                  <a:pt x="725" y="311"/>
                </a:lnTo>
                <a:lnTo>
                  <a:pt x="725" y="312"/>
                </a:lnTo>
                <a:lnTo>
                  <a:pt x="723" y="313"/>
                </a:lnTo>
                <a:lnTo>
                  <a:pt x="722" y="314"/>
                </a:lnTo>
                <a:lnTo>
                  <a:pt x="721" y="314"/>
                </a:lnTo>
                <a:lnTo>
                  <a:pt x="720" y="314"/>
                </a:lnTo>
                <a:lnTo>
                  <a:pt x="719" y="313"/>
                </a:lnTo>
                <a:lnTo>
                  <a:pt x="717" y="312"/>
                </a:lnTo>
                <a:lnTo>
                  <a:pt x="717" y="311"/>
                </a:lnTo>
                <a:lnTo>
                  <a:pt x="717" y="310"/>
                </a:lnTo>
                <a:lnTo>
                  <a:pt x="719" y="309"/>
                </a:lnTo>
                <a:lnTo>
                  <a:pt x="720" y="308"/>
                </a:lnTo>
                <a:lnTo>
                  <a:pt x="721" y="308"/>
                </a:lnTo>
                <a:close/>
                <a:moveTo>
                  <a:pt x="737" y="308"/>
                </a:moveTo>
                <a:lnTo>
                  <a:pt x="737" y="308"/>
                </a:lnTo>
                <a:lnTo>
                  <a:pt x="738" y="308"/>
                </a:lnTo>
                <a:lnTo>
                  <a:pt x="739" y="309"/>
                </a:lnTo>
                <a:lnTo>
                  <a:pt x="741" y="310"/>
                </a:lnTo>
                <a:lnTo>
                  <a:pt x="741" y="311"/>
                </a:lnTo>
                <a:lnTo>
                  <a:pt x="741" y="312"/>
                </a:lnTo>
                <a:lnTo>
                  <a:pt x="739" y="313"/>
                </a:lnTo>
                <a:lnTo>
                  <a:pt x="738" y="314"/>
                </a:lnTo>
                <a:lnTo>
                  <a:pt x="737" y="314"/>
                </a:lnTo>
                <a:lnTo>
                  <a:pt x="735" y="314"/>
                </a:lnTo>
                <a:lnTo>
                  <a:pt x="733" y="313"/>
                </a:lnTo>
                <a:lnTo>
                  <a:pt x="733" y="312"/>
                </a:lnTo>
                <a:lnTo>
                  <a:pt x="733" y="311"/>
                </a:lnTo>
                <a:lnTo>
                  <a:pt x="733" y="310"/>
                </a:lnTo>
                <a:lnTo>
                  <a:pt x="733" y="309"/>
                </a:lnTo>
                <a:lnTo>
                  <a:pt x="735" y="308"/>
                </a:lnTo>
                <a:lnTo>
                  <a:pt x="737" y="308"/>
                </a:lnTo>
                <a:close/>
                <a:moveTo>
                  <a:pt x="752" y="308"/>
                </a:moveTo>
                <a:lnTo>
                  <a:pt x="752" y="308"/>
                </a:lnTo>
                <a:lnTo>
                  <a:pt x="753" y="308"/>
                </a:lnTo>
                <a:lnTo>
                  <a:pt x="754" y="309"/>
                </a:lnTo>
                <a:lnTo>
                  <a:pt x="755" y="310"/>
                </a:lnTo>
                <a:lnTo>
                  <a:pt x="755" y="311"/>
                </a:lnTo>
                <a:lnTo>
                  <a:pt x="755" y="312"/>
                </a:lnTo>
                <a:lnTo>
                  <a:pt x="754" y="313"/>
                </a:lnTo>
                <a:lnTo>
                  <a:pt x="753" y="314"/>
                </a:lnTo>
                <a:lnTo>
                  <a:pt x="752" y="314"/>
                </a:lnTo>
                <a:lnTo>
                  <a:pt x="750" y="314"/>
                </a:lnTo>
                <a:lnTo>
                  <a:pt x="749" y="313"/>
                </a:lnTo>
                <a:lnTo>
                  <a:pt x="748" y="312"/>
                </a:lnTo>
                <a:lnTo>
                  <a:pt x="748" y="311"/>
                </a:lnTo>
                <a:lnTo>
                  <a:pt x="748" y="310"/>
                </a:lnTo>
                <a:lnTo>
                  <a:pt x="749" y="309"/>
                </a:lnTo>
                <a:lnTo>
                  <a:pt x="750" y="308"/>
                </a:lnTo>
                <a:lnTo>
                  <a:pt x="752" y="308"/>
                </a:lnTo>
                <a:close/>
                <a:moveTo>
                  <a:pt x="768" y="308"/>
                </a:moveTo>
                <a:lnTo>
                  <a:pt x="768" y="308"/>
                </a:lnTo>
                <a:lnTo>
                  <a:pt x="769" y="308"/>
                </a:lnTo>
                <a:lnTo>
                  <a:pt x="770" y="309"/>
                </a:lnTo>
                <a:lnTo>
                  <a:pt x="771" y="310"/>
                </a:lnTo>
                <a:lnTo>
                  <a:pt x="771" y="311"/>
                </a:lnTo>
                <a:lnTo>
                  <a:pt x="771" y="312"/>
                </a:lnTo>
                <a:lnTo>
                  <a:pt x="770" y="313"/>
                </a:lnTo>
                <a:lnTo>
                  <a:pt x="769" y="314"/>
                </a:lnTo>
                <a:lnTo>
                  <a:pt x="768" y="314"/>
                </a:lnTo>
                <a:lnTo>
                  <a:pt x="765" y="314"/>
                </a:lnTo>
                <a:lnTo>
                  <a:pt x="764" y="313"/>
                </a:lnTo>
                <a:lnTo>
                  <a:pt x="764" y="312"/>
                </a:lnTo>
                <a:lnTo>
                  <a:pt x="764" y="311"/>
                </a:lnTo>
                <a:lnTo>
                  <a:pt x="764" y="310"/>
                </a:lnTo>
                <a:lnTo>
                  <a:pt x="764" y="309"/>
                </a:lnTo>
                <a:lnTo>
                  <a:pt x="765" y="308"/>
                </a:lnTo>
                <a:lnTo>
                  <a:pt x="768" y="308"/>
                </a:lnTo>
                <a:close/>
                <a:moveTo>
                  <a:pt x="782" y="308"/>
                </a:moveTo>
                <a:lnTo>
                  <a:pt x="782" y="308"/>
                </a:lnTo>
                <a:lnTo>
                  <a:pt x="784" y="308"/>
                </a:lnTo>
                <a:lnTo>
                  <a:pt x="785" y="309"/>
                </a:lnTo>
                <a:lnTo>
                  <a:pt x="786" y="310"/>
                </a:lnTo>
                <a:lnTo>
                  <a:pt x="786" y="311"/>
                </a:lnTo>
                <a:lnTo>
                  <a:pt x="786" y="312"/>
                </a:lnTo>
                <a:lnTo>
                  <a:pt x="785" y="313"/>
                </a:lnTo>
                <a:lnTo>
                  <a:pt x="784" y="314"/>
                </a:lnTo>
                <a:lnTo>
                  <a:pt x="782" y="314"/>
                </a:lnTo>
                <a:lnTo>
                  <a:pt x="781" y="314"/>
                </a:lnTo>
                <a:lnTo>
                  <a:pt x="780" y="313"/>
                </a:lnTo>
                <a:lnTo>
                  <a:pt x="779" y="312"/>
                </a:lnTo>
                <a:lnTo>
                  <a:pt x="779" y="311"/>
                </a:lnTo>
                <a:lnTo>
                  <a:pt x="779" y="310"/>
                </a:lnTo>
                <a:lnTo>
                  <a:pt x="780" y="309"/>
                </a:lnTo>
                <a:lnTo>
                  <a:pt x="781" y="308"/>
                </a:lnTo>
                <a:lnTo>
                  <a:pt x="782" y="308"/>
                </a:lnTo>
                <a:close/>
                <a:moveTo>
                  <a:pt x="798" y="308"/>
                </a:moveTo>
                <a:lnTo>
                  <a:pt x="798" y="308"/>
                </a:lnTo>
                <a:lnTo>
                  <a:pt x="799" y="308"/>
                </a:lnTo>
                <a:lnTo>
                  <a:pt x="801" y="309"/>
                </a:lnTo>
                <a:lnTo>
                  <a:pt x="802" y="310"/>
                </a:lnTo>
                <a:lnTo>
                  <a:pt x="802" y="311"/>
                </a:lnTo>
                <a:lnTo>
                  <a:pt x="802" y="312"/>
                </a:lnTo>
                <a:lnTo>
                  <a:pt x="801" y="313"/>
                </a:lnTo>
                <a:lnTo>
                  <a:pt x="799" y="314"/>
                </a:lnTo>
                <a:lnTo>
                  <a:pt x="798" y="314"/>
                </a:lnTo>
                <a:lnTo>
                  <a:pt x="796" y="314"/>
                </a:lnTo>
                <a:lnTo>
                  <a:pt x="795" y="313"/>
                </a:lnTo>
                <a:lnTo>
                  <a:pt x="795" y="312"/>
                </a:lnTo>
                <a:lnTo>
                  <a:pt x="795" y="311"/>
                </a:lnTo>
                <a:lnTo>
                  <a:pt x="795" y="310"/>
                </a:lnTo>
                <a:lnTo>
                  <a:pt x="795" y="309"/>
                </a:lnTo>
                <a:lnTo>
                  <a:pt x="796" y="308"/>
                </a:lnTo>
                <a:lnTo>
                  <a:pt x="798" y="308"/>
                </a:lnTo>
                <a:close/>
                <a:moveTo>
                  <a:pt x="813" y="308"/>
                </a:moveTo>
                <a:lnTo>
                  <a:pt x="813" y="308"/>
                </a:lnTo>
                <a:lnTo>
                  <a:pt x="814" y="308"/>
                </a:lnTo>
                <a:lnTo>
                  <a:pt x="815" y="309"/>
                </a:lnTo>
                <a:lnTo>
                  <a:pt x="817" y="310"/>
                </a:lnTo>
                <a:lnTo>
                  <a:pt x="817" y="311"/>
                </a:lnTo>
                <a:lnTo>
                  <a:pt x="817" y="312"/>
                </a:lnTo>
                <a:lnTo>
                  <a:pt x="815" y="313"/>
                </a:lnTo>
                <a:lnTo>
                  <a:pt x="814" y="314"/>
                </a:lnTo>
                <a:lnTo>
                  <a:pt x="813" y="314"/>
                </a:lnTo>
                <a:lnTo>
                  <a:pt x="812" y="314"/>
                </a:lnTo>
                <a:lnTo>
                  <a:pt x="811" y="313"/>
                </a:lnTo>
                <a:lnTo>
                  <a:pt x="809" y="312"/>
                </a:lnTo>
                <a:lnTo>
                  <a:pt x="809" y="311"/>
                </a:lnTo>
                <a:lnTo>
                  <a:pt x="809" y="310"/>
                </a:lnTo>
                <a:lnTo>
                  <a:pt x="811" y="309"/>
                </a:lnTo>
                <a:lnTo>
                  <a:pt x="812" y="308"/>
                </a:lnTo>
                <a:lnTo>
                  <a:pt x="813" y="308"/>
                </a:lnTo>
                <a:close/>
                <a:moveTo>
                  <a:pt x="809" y="298"/>
                </a:moveTo>
                <a:lnTo>
                  <a:pt x="809" y="298"/>
                </a:lnTo>
                <a:lnTo>
                  <a:pt x="811" y="297"/>
                </a:lnTo>
                <a:lnTo>
                  <a:pt x="811" y="296"/>
                </a:lnTo>
                <a:lnTo>
                  <a:pt x="812" y="295"/>
                </a:lnTo>
                <a:lnTo>
                  <a:pt x="814" y="295"/>
                </a:lnTo>
                <a:lnTo>
                  <a:pt x="815" y="295"/>
                </a:lnTo>
                <a:lnTo>
                  <a:pt x="817" y="296"/>
                </a:lnTo>
                <a:lnTo>
                  <a:pt x="817" y="297"/>
                </a:lnTo>
                <a:lnTo>
                  <a:pt x="818" y="298"/>
                </a:lnTo>
                <a:lnTo>
                  <a:pt x="817" y="299"/>
                </a:lnTo>
                <a:lnTo>
                  <a:pt x="817" y="300"/>
                </a:lnTo>
                <a:lnTo>
                  <a:pt x="815" y="301"/>
                </a:lnTo>
                <a:lnTo>
                  <a:pt x="814" y="301"/>
                </a:lnTo>
                <a:lnTo>
                  <a:pt x="812" y="301"/>
                </a:lnTo>
                <a:lnTo>
                  <a:pt x="811" y="300"/>
                </a:lnTo>
                <a:lnTo>
                  <a:pt x="811" y="299"/>
                </a:lnTo>
                <a:lnTo>
                  <a:pt x="809" y="298"/>
                </a:lnTo>
                <a:close/>
                <a:moveTo>
                  <a:pt x="809" y="286"/>
                </a:moveTo>
                <a:lnTo>
                  <a:pt x="809" y="286"/>
                </a:lnTo>
                <a:lnTo>
                  <a:pt x="811" y="284"/>
                </a:lnTo>
                <a:lnTo>
                  <a:pt x="811" y="283"/>
                </a:lnTo>
                <a:lnTo>
                  <a:pt x="812" y="283"/>
                </a:lnTo>
                <a:lnTo>
                  <a:pt x="814" y="283"/>
                </a:lnTo>
                <a:lnTo>
                  <a:pt x="815" y="283"/>
                </a:lnTo>
                <a:lnTo>
                  <a:pt x="817" y="283"/>
                </a:lnTo>
                <a:lnTo>
                  <a:pt x="817" y="284"/>
                </a:lnTo>
                <a:lnTo>
                  <a:pt x="818" y="286"/>
                </a:lnTo>
                <a:lnTo>
                  <a:pt x="817" y="287"/>
                </a:lnTo>
                <a:lnTo>
                  <a:pt x="817" y="288"/>
                </a:lnTo>
                <a:lnTo>
                  <a:pt x="815" y="289"/>
                </a:lnTo>
                <a:lnTo>
                  <a:pt x="814" y="289"/>
                </a:lnTo>
                <a:lnTo>
                  <a:pt x="812" y="289"/>
                </a:lnTo>
                <a:lnTo>
                  <a:pt x="811" y="288"/>
                </a:lnTo>
                <a:lnTo>
                  <a:pt x="811" y="287"/>
                </a:lnTo>
                <a:lnTo>
                  <a:pt x="809" y="286"/>
                </a:lnTo>
                <a:close/>
                <a:moveTo>
                  <a:pt x="809" y="273"/>
                </a:moveTo>
                <a:lnTo>
                  <a:pt x="809" y="273"/>
                </a:lnTo>
                <a:lnTo>
                  <a:pt x="811" y="272"/>
                </a:lnTo>
                <a:lnTo>
                  <a:pt x="811" y="271"/>
                </a:lnTo>
                <a:lnTo>
                  <a:pt x="812" y="270"/>
                </a:lnTo>
                <a:lnTo>
                  <a:pt x="814" y="270"/>
                </a:lnTo>
                <a:lnTo>
                  <a:pt x="815" y="270"/>
                </a:lnTo>
                <a:lnTo>
                  <a:pt x="817" y="271"/>
                </a:lnTo>
                <a:lnTo>
                  <a:pt x="817" y="272"/>
                </a:lnTo>
                <a:lnTo>
                  <a:pt x="818" y="273"/>
                </a:lnTo>
                <a:lnTo>
                  <a:pt x="817" y="274"/>
                </a:lnTo>
                <a:lnTo>
                  <a:pt x="817" y="275"/>
                </a:lnTo>
                <a:lnTo>
                  <a:pt x="815" y="276"/>
                </a:lnTo>
                <a:lnTo>
                  <a:pt x="814" y="276"/>
                </a:lnTo>
                <a:lnTo>
                  <a:pt x="812" y="276"/>
                </a:lnTo>
                <a:lnTo>
                  <a:pt x="811" y="275"/>
                </a:lnTo>
                <a:lnTo>
                  <a:pt x="811" y="274"/>
                </a:lnTo>
                <a:lnTo>
                  <a:pt x="809" y="273"/>
                </a:lnTo>
                <a:close/>
                <a:moveTo>
                  <a:pt x="809" y="260"/>
                </a:moveTo>
                <a:lnTo>
                  <a:pt x="809" y="260"/>
                </a:lnTo>
                <a:lnTo>
                  <a:pt x="811" y="258"/>
                </a:lnTo>
                <a:lnTo>
                  <a:pt x="811" y="257"/>
                </a:lnTo>
                <a:lnTo>
                  <a:pt x="812" y="257"/>
                </a:lnTo>
                <a:lnTo>
                  <a:pt x="814" y="256"/>
                </a:lnTo>
                <a:lnTo>
                  <a:pt x="815" y="257"/>
                </a:lnTo>
                <a:lnTo>
                  <a:pt x="817" y="257"/>
                </a:lnTo>
                <a:lnTo>
                  <a:pt x="817" y="258"/>
                </a:lnTo>
                <a:lnTo>
                  <a:pt x="818" y="260"/>
                </a:lnTo>
                <a:lnTo>
                  <a:pt x="817" y="261"/>
                </a:lnTo>
                <a:lnTo>
                  <a:pt x="817" y="262"/>
                </a:lnTo>
                <a:lnTo>
                  <a:pt x="815" y="262"/>
                </a:lnTo>
                <a:lnTo>
                  <a:pt x="814" y="263"/>
                </a:lnTo>
                <a:lnTo>
                  <a:pt x="812" y="262"/>
                </a:lnTo>
                <a:lnTo>
                  <a:pt x="811" y="262"/>
                </a:lnTo>
                <a:lnTo>
                  <a:pt x="811" y="261"/>
                </a:lnTo>
                <a:lnTo>
                  <a:pt x="809" y="260"/>
                </a:lnTo>
                <a:close/>
                <a:moveTo>
                  <a:pt x="809" y="247"/>
                </a:moveTo>
                <a:lnTo>
                  <a:pt x="809" y="247"/>
                </a:lnTo>
                <a:lnTo>
                  <a:pt x="811" y="246"/>
                </a:lnTo>
                <a:lnTo>
                  <a:pt x="811" y="245"/>
                </a:lnTo>
                <a:lnTo>
                  <a:pt x="812" y="244"/>
                </a:lnTo>
                <a:lnTo>
                  <a:pt x="814" y="244"/>
                </a:lnTo>
                <a:lnTo>
                  <a:pt x="815" y="244"/>
                </a:lnTo>
                <a:lnTo>
                  <a:pt x="817" y="245"/>
                </a:lnTo>
                <a:lnTo>
                  <a:pt x="817" y="246"/>
                </a:lnTo>
                <a:lnTo>
                  <a:pt x="818" y="247"/>
                </a:lnTo>
                <a:lnTo>
                  <a:pt x="817" y="248"/>
                </a:lnTo>
                <a:lnTo>
                  <a:pt x="817" y="249"/>
                </a:lnTo>
                <a:lnTo>
                  <a:pt x="815" y="250"/>
                </a:lnTo>
                <a:lnTo>
                  <a:pt x="814" y="250"/>
                </a:lnTo>
                <a:lnTo>
                  <a:pt x="812" y="250"/>
                </a:lnTo>
                <a:lnTo>
                  <a:pt x="811" y="249"/>
                </a:lnTo>
                <a:lnTo>
                  <a:pt x="811" y="248"/>
                </a:lnTo>
                <a:lnTo>
                  <a:pt x="809" y="247"/>
                </a:lnTo>
                <a:close/>
                <a:moveTo>
                  <a:pt x="809" y="235"/>
                </a:moveTo>
                <a:lnTo>
                  <a:pt x="809" y="235"/>
                </a:lnTo>
                <a:lnTo>
                  <a:pt x="811" y="233"/>
                </a:lnTo>
                <a:lnTo>
                  <a:pt x="811" y="232"/>
                </a:lnTo>
                <a:lnTo>
                  <a:pt x="812" y="232"/>
                </a:lnTo>
                <a:lnTo>
                  <a:pt x="814" y="231"/>
                </a:lnTo>
                <a:lnTo>
                  <a:pt x="815" y="232"/>
                </a:lnTo>
                <a:lnTo>
                  <a:pt x="817" y="232"/>
                </a:lnTo>
                <a:lnTo>
                  <a:pt x="817" y="233"/>
                </a:lnTo>
                <a:lnTo>
                  <a:pt x="818" y="235"/>
                </a:lnTo>
                <a:lnTo>
                  <a:pt x="817" y="236"/>
                </a:lnTo>
                <a:lnTo>
                  <a:pt x="817" y="237"/>
                </a:lnTo>
                <a:lnTo>
                  <a:pt x="815" y="237"/>
                </a:lnTo>
                <a:lnTo>
                  <a:pt x="814" y="238"/>
                </a:lnTo>
                <a:lnTo>
                  <a:pt x="812" y="237"/>
                </a:lnTo>
                <a:lnTo>
                  <a:pt x="811" y="237"/>
                </a:lnTo>
                <a:lnTo>
                  <a:pt x="811" y="236"/>
                </a:lnTo>
                <a:lnTo>
                  <a:pt x="809" y="235"/>
                </a:lnTo>
                <a:close/>
                <a:moveTo>
                  <a:pt x="809" y="221"/>
                </a:moveTo>
                <a:lnTo>
                  <a:pt x="809" y="221"/>
                </a:lnTo>
                <a:lnTo>
                  <a:pt x="811" y="220"/>
                </a:lnTo>
                <a:lnTo>
                  <a:pt x="811" y="219"/>
                </a:lnTo>
                <a:lnTo>
                  <a:pt x="812" y="218"/>
                </a:lnTo>
                <a:lnTo>
                  <a:pt x="814" y="218"/>
                </a:lnTo>
                <a:lnTo>
                  <a:pt x="815" y="218"/>
                </a:lnTo>
                <a:lnTo>
                  <a:pt x="817" y="219"/>
                </a:lnTo>
                <a:lnTo>
                  <a:pt x="817" y="220"/>
                </a:lnTo>
                <a:lnTo>
                  <a:pt x="818" y="221"/>
                </a:lnTo>
                <a:lnTo>
                  <a:pt x="817" y="222"/>
                </a:lnTo>
                <a:lnTo>
                  <a:pt x="817" y="224"/>
                </a:lnTo>
                <a:lnTo>
                  <a:pt x="815" y="225"/>
                </a:lnTo>
                <a:lnTo>
                  <a:pt x="814" y="225"/>
                </a:lnTo>
                <a:lnTo>
                  <a:pt x="812" y="225"/>
                </a:lnTo>
                <a:lnTo>
                  <a:pt x="811" y="224"/>
                </a:lnTo>
                <a:lnTo>
                  <a:pt x="811" y="222"/>
                </a:lnTo>
                <a:lnTo>
                  <a:pt x="809" y="221"/>
                </a:lnTo>
                <a:close/>
                <a:moveTo>
                  <a:pt x="809" y="209"/>
                </a:moveTo>
                <a:lnTo>
                  <a:pt x="809" y="209"/>
                </a:lnTo>
                <a:lnTo>
                  <a:pt x="811" y="207"/>
                </a:lnTo>
                <a:lnTo>
                  <a:pt x="811" y="206"/>
                </a:lnTo>
                <a:lnTo>
                  <a:pt x="812" y="206"/>
                </a:lnTo>
                <a:lnTo>
                  <a:pt x="814" y="205"/>
                </a:lnTo>
                <a:lnTo>
                  <a:pt x="815" y="206"/>
                </a:lnTo>
                <a:lnTo>
                  <a:pt x="817" y="206"/>
                </a:lnTo>
                <a:lnTo>
                  <a:pt x="817" y="207"/>
                </a:lnTo>
                <a:lnTo>
                  <a:pt x="818" y="209"/>
                </a:lnTo>
                <a:lnTo>
                  <a:pt x="817" y="210"/>
                </a:lnTo>
                <a:lnTo>
                  <a:pt x="817" y="211"/>
                </a:lnTo>
                <a:lnTo>
                  <a:pt x="815" y="211"/>
                </a:lnTo>
                <a:lnTo>
                  <a:pt x="814" y="212"/>
                </a:lnTo>
                <a:lnTo>
                  <a:pt x="812" y="211"/>
                </a:lnTo>
                <a:lnTo>
                  <a:pt x="811" y="211"/>
                </a:lnTo>
                <a:lnTo>
                  <a:pt x="811" y="210"/>
                </a:lnTo>
                <a:lnTo>
                  <a:pt x="809" y="209"/>
                </a:lnTo>
                <a:close/>
                <a:moveTo>
                  <a:pt x="809" y="196"/>
                </a:moveTo>
                <a:lnTo>
                  <a:pt x="809" y="196"/>
                </a:lnTo>
                <a:lnTo>
                  <a:pt x="811" y="195"/>
                </a:lnTo>
                <a:lnTo>
                  <a:pt x="811" y="194"/>
                </a:lnTo>
                <a:lnTo>
                  <a:pt x="812" y="193"/>
                </a:lnTo>
                <a:lnTo>
                  <a:pt x="814" y="193"/>
                </a:lnTo>
                <a:lnTo>
                  <a:pt x="815" y="193"/>
                </a:lnTo>
                <a:lnTo>
                  <a:pt x="817" y="194"/>
                </a:lnTo>
                <a:lnTo>
                  <a:pt x="817" y="195"/>
                </a:lnTo>
                <a:lnTo>
                  <a:pt x="818" y="196"/>
                </a:lnTo>
                <a:lnTo>
                  <a:pt x="817" y="197"/>
                </a:lnTo>
                <a:lnTo>
                  <a:pt x="817" y="198"/>
                </a:lnTo>
                <a:lnTo>
                  <a:pt x="815" y="199"/>
                </a:lnTo>
                <a:lnTo>
                  <a:pt x="814" y="199"/>
                </a:lnTo>
                <a:lnTo>
                  <a:pt x="812" y="199"/>
                </a:lnTo>
                <a:lnTo>
                  <a:pt x="811" y="198"/>
                </a:lnTo>
                <a:lnTo>
                  <a:pt x="811" y="197"/>
                </a:lnTo>
                <a:lnTo>
                  <a:pt x="809" y="196"/>
                </a:lnTo>
                <a:close/>
                <a:moveTo>
                  <a:pt x="809" y="184"/>
                </a:moveTo>
                <a:lnTo>
                  <a:pt x="809" y="184"/>
                </a:lnTo>
                <a:lnTo>
                  <a:pt x="811" y="182"/>
                </a:lnTo>
                <a:lnTo>
                  <a:pt x="811" y="180"/>
                </a:lnTo>
                <a:lnTo>
                  <a:pt x="812" y="180"/>
                </a:lnTo>
                <a:lnTo>
                  <a:pt x="814" y="179"/>
                </a:lnTo>
                <a:lnTo>
                  <a:pt x="815" y="180"/>
                </a:lnTo>
                <a:lnTo>
                  <a:pt x="817" y="180"/>
                </a:lnTo>
                <a:lnTo>
                  <a:pt x="817" y="182"/>
                </a:lnTo>
                <a:lnTo>
                  <a:pt x="818" y="184"/>
                </a:lnTo>
                <a:lnTo>
                  <a:pt x="817" y="185"/>
                </a:lnTo>
                <a:lnTo>
                  <a:pt x="817" y="186"/>
                </a:lnTo>
                <a:lnTo>
                  <a:pt x="815" y="186"/>
                </a:lnTo>
                <a:lnTo>
                  <a:pt x="814" y="187"/>
                </a:lnTo>
                <a:lnTo>
                  <a:pt x="812" y="186"/>
                </a:lnTo>
                <a:lnTo>
                  <a:pt x="811" y="186"/>
                </a:lnTo>
                <a:lnTo>
                  <a:pt x="811" y="185"/>
                </a:lnTo>
                <a:lnTo>
                  <a:pt x="809" y="184"/>
                </a:lnTo>
                <a:close/>
                <a:moveTo>
                  <a:pt x="809" y="170"/>
                </a:moveTo>
                <a:lnTo>
                  <a:pt x="809" y="170"/>
                </a:lnTo>
                <a:lnTo>
                  <a:pt x="811" y="169"/>
                </a:lnTo>
                <a:lnTo>
                  <a:pt x="811" y="168"/>
                </a:lnTo>
                <a:lnTo>
                  <a:pt x="812" y="167"/>
                </a:lnTo>
                <a:lnTo>
                  <a:pt x="814" y="167"/>
                </a:lnTo>
                <a:lnTo>
                  <a:pt x="815" y="167"/>
                </a:lnTo>
                <a:lnTo>
                  <a:pt x="817" y="168"/>
                </a:lnTo>
                <a:lnTo>
                  <a:pt x="817" y="169"/>
                </a:lnTo>
                <a:lnTo>
                  <a:pt x="818" y="170"/>
                </a:lnTo>
                <a:lnTo>
                  <a:pt x="817" y="171"/>
                </a:lnTo>
                <a:lnTo>
                  <a:pt x="817" y="172"/>
                </a:lnTo>
                <a:lnTo>
                  <a:pt x="815" y="173"/>
                </a:lnTo>
                <a:lnTo>
                  <a:pt x="814" y="173"/>
                </a:lnTo>
                <a:lnTo>
                  <a:pt x="812" y="173"/>
                </a:lnTo>
                <a:lnTo>
                  <a:pt x="811" y="172"/>
                </a:lnTo>
                <a:lnTo>
                  <a:pt x="811" y="171"/>
                </a:lnTo>
                <a:lnTo>
                  <a:pt x="809" y="170"/>
                </a:lnTo>
                <a:close/>
                <a:moveTo>
                  <a:pt x="809" y="158"/>
                </a:moveTo>
                <a:lnTo>
                  <a:pt x="809" y="158"/>
                </a:lnTo>
                <a:lnTo>
                  <a:pt x="811" y="156"/>
                </a:lnTo>
                <a:lnTo>
                  <a:pt x="811" y="155"/>
                </a:lnTo>
                <a:lnTo>
                  <a:pt x="812" y="155"/>
                </a:lnTo>
                <a:lnTo>
                  <a:pt x="814" y="154"/>
                </a:lnTo>
                <a:lnTo>
                  <a:pt x="815" y="155"/>
                </a:lnTo>
                <a:lnTo>
                  <a:pt x="817" y="155"/>
                </a:lnTo>
                <a:lnTo>
                  <a:pt x="817" y="156"/>
                </a:lnTo>
                <a:lnTo>
                  <a:pt x="818" y="158"/>
                </a:lnTo>
                <a:lnTo>
                  <a:pt x="817" y="159"/>
                </a:lnTo>
                <a:lnTo>
                  <a:pt x="817" y="160"/>
                </a:lnTo>
                <a:lnTo>
                  <a:pt x="815" y="160"/>
                </a:lnTo>
                <a:lnTo>
                  <a:pt x="814" y="161"/>
                </a:lnTo>
                <a:lnTo>
                  <a:pt x="812" y="160"/>
                </a:lnTo>
                <a:lnTo>
                  <a:pt x="811" y="160"/>
                </a:lnTo>
                <a:lnTo>
                  <a:pt x="811" y="159"/>
                </a:lnTo>
                <a:lnTo>
                  <a:pt x="809" y="158"/>
                </a:lnTo>
                <a:close/>
                <a:moveTo>
                  <a:pt x="809" y="145"/>
                </a:moveTo>
                <a:lnTo>
                  <a:pt x="809" y="145"/>
                </a:lnTo>
                <a:lnTo>
                  <a:pt x="811" y="144"/>
                </a:lnTo>
                <a:lnTo>
                  <a:pt x="811" y="143"/>
                </a:lnTo>
                <a:lnTo>
                  <a:pt x="812" y="142"/>
                </a:lnTo>
                <a:lnTo>
                  <a:pt x="814" y="142"/>
                </a:lnTo>
                <a:lnTo>
                  <a:pt x="815" y="142"/>
                </a:lnTo>
                <a:lnTo>
                  <a:pt x="817" y="143"/>
                </a:lnTo>
                <a:lnTo>
                  <a:pt x="817" y="144"/>
                </a:lnTo>
                <a:lnTo>
                  <a:pt x="818" y="145"/>
                </a:lnTo>
                <a:lnTo>
                  <a:pt x="817" y="146"/>
                </a:lnTo>
                <a:lnTo>
                  <a:pt x="817" y="147"/>
                </a:lnTo>
                <a:lnTo>
                  <a:pt x="815" y="148"/>
                </a:lnTo>
                <a:lnTo>
                  <a:pt x="814" y="148"/>
                </a:lnTo>
                <a:lnTo>
                  <a:pt x="812" y="148"/>
                </a:lnTo>
                <a:lnTo>
                  <a:pt x="811" y="147"/>
                </a:lnTo>
                <a:lnTo>
                  <a:pt x="811" y="146"/>
                </a:lnTo>
                <a:lnTo>
                  <a:pt x="809" y="145"/>
                </a:lnTo>
                <a:close/>
                <a:moveTo>
                  <a:pt x="809" y="132"/>
                </a:moveTo>
                <a:lnTo>
                  <a:pt x="809" y="132"/>
                </a:lnTo>
                <a:lnTo>
                  <a:pt x="811" y="130"/>
                </a:lnTo>
                <a:lnTo>
                  <a:pt x="811" y="129"/>
                </a:lnTo>
                <a:lnTo>
                  <a:pt x="812" y="129"/>
                </a:lnTo>
                <a:lnTo>
                  <a:pt x="814" y="128"/>
                </a:lnTo>
                <a:lnTo>
                  <a:pt x="815" y="129"/>
                </a:lnTo>
                <a:lnTo>
                  <a:pt x="817" y="129"/>
                </a:lnTo>
                <a:lnTo>
                  <a:pt x="817" y="130"/>
                </a:lnTo>
                <a:lnTo>
                  <a:pt x="818" y="132"/>
                </a:lnTo>
                <a:lnTo>
                  <a:pt x="817" y="133"/>
                </a:lnTo>
                <a:lnTo>
                  <a:pt x="817" y="134"/>
                </a:lnTo>
                <a:lnTo>
                  <a:pt x="815" y="134"/>
                </a:lnTo>
                <a:lnTo>
                  <a:pt x="814" y="135"/>
                </a:lnTo>
                <a:lnTo>
                  <a:pt x="812" y="134"/>
                </a:lnTo>
                <a:lnTo>
                  <a:pt x="811" y="134"/>
                </a:lnTo>
                <a:lnTo>
                  <a:pt x="811" y="133"/>
                </a:lnTo>
                <a:lnTo>
                  <a:pt x="809" y="132"/>
                </a:lnTo>
                <a:close/>
                <a:moveTo>
                  <a:pt x="809" y="119"/>
                </a:moveTo>
                <a:lnTo>
                  <a:pt x="809" y="119"/>
                </a:lnTo>
                <a:lnTo>
                  <a:pt x="811" y="118"/>
                </a:lnTo>
                <a:lnTo>
                  <a:pt x="811" y="117"/>
                </a:lnTo>
                <a:lnTo>
                  <a:pt x="812" y="116"/>
                </a:lnTo>
                <a:lnTo>
                  <a:pt x="814" y="116"/>
                </a:lnTo>
                <a:lnTo>
                  <a:pt x="815" y="116"/>
                </a:lnTo>
                <a:lnTo>
                  <a:pt x="817" y="117"/>
                </a:lnTo>
                <a:lnTo>
                  <a:pt x="817" y="118"/>
                </a:lnTo>
                <a:lnTo>
                  <a:pt x="818" y="119"/>
                </a:lnTo>
                <a:lnTo>
                  <a:pt x="817" y="120"/>
                </a:lnTo>
                <a:lnTo>
                  <a:pt x="817" y="121"/>
                </a:lnTo>
                <a:lnTo>
                  <a:pt x="815" y="122"/>
                </a:lnTo>
                <a:lnTo>
                  <a:pt x="814" y="122"/>
                </a:lnTo>
                <a:lnTo>
                  <a:pt x="812" y="122"/>
                </a:lnTo>
                <a:lnTo>
                  <a:pt x="811" y="121"/>
                </a:lnTo>
                <a:lnTo>
                  <a:pt x="811" y="120"/>
                </a:lnTo>
                <a:lnTo>
                  <a:pt x="809" y="119"/>
                </a:lnTo>
                <a:close/>
                <a:moveTo>
                  <a:pt x="809" y="107"/>
                </a:moveTo>
                <a:lnTo>
                  <a:pt x="809" y="107"/>
                </a:lnTo>
                <a:lnTo>
                  <a:pt x="811" y="105"/>
                </a:lnTo>
                <a:lnTo>
                  <a:pt x="811" y="104"/>
                </a:lnTo>
                <a:lnTo>
                  <a:pt x="812" y="104"/>
                </a:lnTo>
                <a:lnTo>
                  <a:pt x="814" y="103"/>
                </a:lnTo>
                <a:lnTo>
                  <a:pt x="815" y="104"/>
                </a:lnTo>
                <a:lnTo>
                  <a:pt x="817" y="104"/>
                </a:lnTo>
                <a:lnTo>
                  <a:pt x="817" y="105"/>
                </a:lnTo>
                <a:lnTo>
                  <a:pt x="818" y="107"/>
                </a:lnTo>
                <a:lnTo>
                  <a:pt x="817" y="108"/>
                </a:lnTo>
                <a:lnTo>
                  <a:pt x="817" y="109"/>
                </a:lnTo>
                <a:lnTo>
                  <a:pt x="815" y="109"/>
                </a:lnTo>
                <a:lnTo>
                  <a:pt x="814" y="110"/>
                </a:lnTo>
                <a:lnTo>
                  <a:pt x="812" y="109"/>
                </a:lnTo>
                <a:lnTo>
                  <a:pt x="811" y="109"/>
                </a:lnTo>
                <a:lnTo>
                  <a:pt x="811" y="108"/>
                </a:lnTo>
                <a:lnTo>
                  <a:pt x="809" y="107"/>
                </a:lnTo>
                <a:close/>
                <a:moveTo>
                  <a:pt x="809" y="93"/>
                </a:moveTo>
                <a:lnTo>
                  <a:pt x="809" y="93"/>
                </a:lnTo>
                <a:lnTo>
                  <a:pt x="811" y="92"/>
                </a:lnTo>
                <a:lnTo>
                  <a:pt x="811" y="91"/>
                </a:lnTo>
                <a:lnTo>
                  <a:pt x="812" y="90"/>
                </a:lnTo>
                <a:lnTo>
                  <a:pt x="814" y="90"/>
                </a:lnTo>
                <a:lnTo>
                  <a:pt x="815" y="90"/>
                </a:lnTo>
                <a:lnTo>
                  <a:pt x="817" y="91"/>
                </a:lnTo>
                <a:lnTo>
                  <a:pt x="817" y="92"/>
                </a:lnTo>
                <a:lnTo>
                  <a:pt x="818" y="93"/>
                </a:lnTo>
                <a:lnTo>
                  <a:pt x="817" y="94"/>
                </a:lnTo>
                <a:lnTo>
                  <a:pt x="817" y="95"/>
                </a:lnTo>
                <a:lnTo>
                  <a:pt x="815" y="96"/>
                </a:lnTo>
                <a:lnTo>
                  <a:pt x="814" y="96"/>
                </a:lnTo>
                <a:lnTo>
                  <a:pt x="812" y="96"/>
                </a:lnTo>
                <a:lnTo>
                  <a:pt x="811" y="95"/>
                </a:lnTo>
                <a:lnTo>
                  <a:pt x="811" y="94"/>
                </a:lnTo>
                <a:lnTo>
                  <a:pt x="809" y="93"/>
                </a:lnTo>
                <a:close/>
                <a:moveTo>
                  <a:pt x="809" y="81"/>
                </a:moveTo>
                <a:lnTo>
                  <a:pt x="809" y="81"/>
                </a:lnTo>
                <a:lnTo>
                  <a:pt x="811" y="79"/>
                </a:lnTo>
                <a:lnTo>
                  <a:pt x="811" y="78"/>
                </a:lnTo>
                <a:lnTo>
                  <a:pt x="812" y="78"/>
                </a:lnTo>
                <a:lnTo>
                  <a:pt x="814" y="77"/>
                </a:lnTo>
                <a:lnTo>
                  <a:pt x="815" y="78"/>
                </a:lnTo>
                <a:lnTo>
                  <a:pt x="817" y="78"/>
                </a:lnTo>
                <a:lnTo>
                  <a:pt x="817" y="79"/>
                </a:lnTo>
                <a:lnTo>
                  <a:pt x="818" y="81"/>
                </a:lnTo>
                <a:lnTo>
                  <a:pt x="817" y="82"/>
                </a:lnTo>
                <a:lnTo>
                  <a:pt x="817" y="83"/>
                </a:lnTo>
                <a:lnTo>
                  <a:pt x="815" y="83"/>
                </a:lnTo>
                <a:lnTo>
                  <a:pt x="814" y="84"/>
                </a:lnTo>
                <a:lnTo>
                  <a:pt x="812" y="83"/>
                </a:lnTo>
                <a:lnTo>
                  <a:pt x="811" y="83"/>
                </a:lnTo>
                <a:lnTo>
                  <a:pt x="811" y="82"/>
                </a:lnTo>
                <a:lnTo>
                  <a:pt x="809" y="81"/>
                </a:lnTo>
                <a:close/>
                <a:moveTo>
                  <a:pt x="809" y="68"/>
                </a:moveTo>
                <a:lnTo>
                  <a:pt x="809" y="68"/>
                </a:lnTo>
                <a:lnTo>
                  <a:pt x="811" y="67"/>
                </a:lnTo>
                <a:lnTo>
                  <a:pt x="811" y="66"/>
                </a:lnTo>
                <a:lnTo>
                  <a:pt x="812" y="65"/>
                </a:lnTo>
                <a:lnTo>
                  <a:pt x="814" y="65"/>
                </a:lnTo>
                <a:lnTo>
                  <a:pt x="815" y="65"/>
                </a:lnTo>
                <a:lnTo>
                  <a:pt x="817" y="66"/>
                </a:lnTo>
                <a:lnTo>
                  <a:pt x="817" y="67"/>
                </a:lnTo>
                <a:lnTo>
                  <a:pt x="818" y="68"/>
                </a:lnTo>
                <a:lnTo>
                  <a:pt x="817" y="69"/>
                </a:lnTo>
                <a:lnTo>
                  <a:pt x="817" y="70"/>
                </a:lnTo>
                <a:lnTo>
                  <a:pt x="815" y="71"/>
                </a:lnTo>
                <a:lnTo>
                  <a:pt x="814" y="71"/>
                </a:lnTo>
                <a:lnTo>
                  <a:pt x="812" y="71"/>
                </a:lnTo>
                <a:lnTo>
                  <a:pt x="811" y="70"/>
                </a:lnTo>
                <a:lnTo>
                  <a:pt x="811" y="69"/>
                </a:lnTo>
                <a:lnTo>
                  <a:pt x="809" y="68"/>
                </a:lnTo>
                <a:close/>
                <a:moveTo>
                  <a:pt x="809" y="55"/>
                </a:moveTo>
                <a:lnTo>
                  <a:pt x="809" y="55"/>
                </a:lnTo>
                <a:lnTo>
                  <a:pt x="811" y="53"/>
                </a:lnTo>
                <a:lnTo>
                  <a:pt x="811" y="52"/>
                </a:lnTo>
                <a:lnTo>
                  <a:pt x="812" y="52"/>
                </a:lnTo>
                <a:lnTo>
                  <a:pt x="814" y="51"/>
                </a:lnTo>
                <a:lnTo>
                  <a:pt x="815" y="52"/>
                </a:lnTo>
                <a:lnTo>
                  <a:pt x="817" y="52"/>
                </a:lnTo>
                <a:lnTo>
                  <a:pt x="817" y="53"/>
                </a:lnTo>
                <a:lnTo>
                  <a:pt x="818" y="55"/>
                </a:lnTo>
                <a:lnTo>
                  <a:pt x="817" y="56"/>
                </a:lnTo>
                <a:lnTo>
                  <a:pt x="817" y="58"/>
                </a:lnTo>
                <a:lnTo>
                  <a:pt x="815" y="58"/>
                </a:lnTo>
                <a:lnTo>
                  <a:pt x="814" y="59"/>
                </a:lnTo>
                <a:lnTo>
                  <a:pt x="812" y="58"/>
                </a:lnTo>
                <a:lnTo>
                  <a:pt x="811" y="58"/>
                </a:lnTo>
                <a:lnTo>
                  <a:pt x="811" y="56"/>
                </a:lnTo>
                <a:lnTo>
                  <a:pt x="809" y="55"/>
                </a:lnTo>
                <a:close/>
                <a:moveTo>
                  <a:pt x="809" y="42"/>
                </a:moveTo>
                <a:lnTo>
                  <a:pt x="809" y="42"/>
                </a:lnTo>
                <a:lnTo>
                  <a:pt x="811" y="41"/>
                </a:lnTo>
                <a:lnTo>
                  <a:pt x="811" y="40"/>
                </a:lnTo>
                <a:lnTo>
                  <a:pt x="812" y="39"/>
                </a:lnTo>
                <a:lnTo>
                  <a:pt x="814" y="39"/>
                </a:lnTo>
                <a:lnTo>
                  <a:pt x="815" y="39"/>
                </a:lnTo>
                <a:lnTo>
                  <a:pt x="817" y="40"/>
                </a:lnTo>
                <a:lnTo>
                  <a:pt x="817" y="41"/>
                </a:lnTo>
                <a:lnTo>
                  <a:pt x="818" y="42"/>
                </a:lnTo>
                <a:lnTo>
                  <a:pt x="817" y="43"/>
                </a:lnTo>
                <a:lnTo>
                  <a:pt x="817" y="44"/>
                </a:lnTo>
                <a:lnTo>
                  <a:pt x="815" y="45"/>
                </a:lnTo>
                <a:lnTo>
                  <a:pt x="814" y="45"/>
                </a:lnTo>
                <a:lnTo>
                  <a:pt x="812" y="45"/>
                </a:lnTo>
                <a:lnTo>
                  <a:pt x="811" y="44"/>
                </a:lnTo>
                <a:lnTo>
                  <a:pt x="811" y="43"/>
                </a:lnTo>
                <a:lnTo>
                  <a:pt x="809" y="42"/>
                </a:lnTo>
                <a:close/>
                <a:moveTo>
                  <a:pt x="809" y="30"/>
                </a:moveTo>
                <a:lnTo>
                  <a:pt x="809" y="30"/>
                </a:lnTo>
                <a:lnTo>
                  <a:pt x="811" y="28"/>
                </a:lnTo>
                <a:lnTo>
                  <a:pt x="811" y="27"/>
                </a:lnTo>
                <a:lnTo>
                  <a:pt x="812" y="27"/>
                </a:lnTo>
                <a:lnTo>
                  <a:pt x="814" y="26"/>
                </a:lnTo>
                <a:lnTo>
                  <a:pt x="815" y="27"/>
                </a:lnTo>
                <a:lnTo>
                  <a:pt x="817" y="27"/>
                </a:lnTo>
                <a:lnTo>
                  <a:pt x="817" y="28"/>
                </a:lnTo>
                <a:lnTo>
                  <a:pt x="818" y="30"/>
                </a:lnTo>
                <a:lnTo>
                  <a:pt x="817" y="31"/>
                </a:lnTo>
                <a:lnTo>
                  <a:pt x="817" y="32"/>
                </a:lnTo>
                <a:lnTo>
                  <a:pt x="815" y="32"/>
                </a:lnTo>
                <a:lnTo>
                  <a:pt x="814" y="33"/>
                </a:lnTo>
                <a:lnTo>
                  <a:pt x="812" y="32"/>
                </a:lnTo>
                <a:lnTo>
                  <a:pt x="811" y="32"/>
                </a:lnTo>
                <a:lnTo>
                  <a:pt x="811" y="31"/>
                </a:lnTo>
                <a:lnTo>
                  <a:pt x="809" y="30"/>
                </a:lnTo>
                <a:close/>
                <a:moveTo>
                  <a:pt x="809" y="17"/>
                </a:moveTo>
                <a:lnTo>
                  <a:pt x="809" y="17"/>
                </a:lnTo>
                <a:lnTo>
                  <a:pt x="811" y="16"/>
                </a:lnTo>
                <a:lnTo>
                  <a:pt x="811" y="14"/>
                </a:lnTo>
                <a:lnTo>
                  <a:pt x="812" y="13"/>
                </a:lnTo>
                <a:lnTo>
                  <a:pt x="814" y="13"/>
                </a:lnTo>
                <a:lnTo>
                  <a:pt x="815" y="13"/>
                </a:lnTo>
                <a:lnTo>
                  <a:pt x="817" y="14"/>
                </a:lnTo>
                <a:lnTo>
                  <a:pt x="817" y="16"/>
                </a:lnTo>
                <a:lnTo>
                  <a:pt x="818" y="17"/>
                </a:lnTo>
                <a:lnTo>
                  <a:pt x="817" y="18"/>
                </a:lnTo>
                <a:lnTo>
                  <a:pt x="817" y="19"/>
                </a:lnTo>
                <a:lnTo>
                  <a:pt x="815" y="20"/>
                </a:lnTo>
                <a:lnTo>
                  <a:pt x="814" y="20"/>
                </a:lnTo>
                <a:lnTo>
                  <a:pt x="812" y="20"/>
                </a:lnTo>
                <a:lnTo>
                  <a:pt x="811" y="19"/>
                </a:lnTo>
                <a:lnTo>
                  <a:pt x="811" y="18"/>
                </a:lnTo>
                <a:lnTo>
                  <a:pt x="809" y="17"/>
                </a:lnTo>
                <a:close/>
                <a:moveTo>
                  <a:pt x="809" y="3"/>
                </a:moveTo>
                <a:lnTo>
                  <a:pt x="809" y="3"/>
                </a:lnTo>
                <a:lnTo>
                  <a:pt x="811" y="2"/>
                </a:lnTo>
                <a:lnTo>
                  <a:pt x="811" y="1"/>
                </a:lnTo>
                <a:lnTo>
                  <a:pt x="812" y="1"/>
                </a:lnTo>
                <a:lnTo>
                  <a:pt x="814" y="0"/>
                </a:lnTo>
                <a:lnTo>
                  <a:pt x="815" y="1"/>
                </a:lnTo>
                <a:lnTo>
                  <a:pt x="817" y="1"/>
                </a:lnTo>
                <a:lnTo>
                  <a:pt x="817" y="2"/>
                </a:lnTo>
                <a:lnTo>
                  <a:pt x="818" y="3"/>
                </a:lnTo>
                <a:lnTo>
                  <a:pt x="817" y="5"/>
                </a:lnTo>
                <a:lnTo>
                  <a:pt x="817" y="6"/>
                </a:lnTo>
                <a:lnTo>
                  <a:pt x="815" y="6"/>
                </a:lnTo>
                <a:lnTo>
                  <a:pt x="814" y="7"/>
                </a:lnTo>
                <a:lnTo>
                  <a:pt x="812" y="6"/>
                </a:lnTo>
                <a:lnTo>
                  <a:pt x="811" y="6"/>
                </a:lnTo>
                <a:lnTo>
                  <a:pt x="811" y="5"/>
                </a:lnTo>
                <a:lnTo>
                  <a:pt x="809" y="3"/>
                </a:lnTo>
                <a:close/>
              </a:path>
            </a:pathLst>
          </a:custGeom>
          <a:solidFill>
            <a:srgbClr val="000000"/>
          </a:solidFill>
          <a:ln>
            <a:noFill/>
          </a:ln>
          <a:extLst>
            <a:ext uri="{91240B29-F687-4F45-9708-019B960494DF}">
              <a14:hiddenLine xmlns:a14="http://schemas.microsoft.com/office/drawing/2010/main" w="1588">
                <a:solidFill>
                  <a:srgbClr val="000000"/>
                </a:solidFill>
                <a:prstDash val="solid"/>
                <a:round/>
                <a:headEnd/>
                <a:tailEnd/>
              </a14:hiddenLine>
            </a:ext>
          </a:extLst>
        </p:spPr>
        <p:txBody>
          <a:bodyPr/>
          <a:lstStyle/>
          <a:p>
            <a:endParaRPr lang="el-GR"/>
          </a:p>
        </p:txBody>
      </p:sp>
      <p:sp>
        <p:nvSpPr>
          <p:cNvPr id="51453" name="Rectangle 262">
            <a:extLst>
              <a:ext uri="{FF2B5EF4-FFF2-40B4-BE49-F238E27FC236}">
                <a16:creationId xmlns:a16="http://schemas.microsoft.com/office/drawing/2014/main" id="{E3389123-82C1-46D6-AB45-9500B8D4E959}"/>
              </a:ext>
            </a:extLst>
          </p:cNvPr>
          <p:cNvSpPr>
            <a:spLocks noChangeArrowheads="1"/>
          </p:cNvSpPr>
          <p:nvPr/>
        </p:nvSpPr>
        <p:spPr bwMode="auto">
          <a:xfrm>
            <a:off x="8693150" y="3875088"/>
            <a:ext cx="7334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Περιορισμοί</a:t>
            </a:r>
            <a:endParaRPr lang="el-GR" altLang="en-US" sz="1800">
              <a:latin typeface="Verdana" panose="020B0604030504040204" pitchFamily="34" charset="0"/>
            </a:endParaRPr>
          </a:p>
        </p:txBody>
      </p:sp>
      <p:sp>
        <p:nvSpPr>
          <p:cNvPr id="51454" name="Rectangle 263">
            <a:extLst>
              <a:ext uri="{FF2B5EF4-FFF2-40B4-BE49-F238E27FC236}">
                <a16:creationId xmlns:a16="http://schemas.microsoft.com/office/drawing/2014/main" id="{02070560-E6D6-4CA3-A91F-DAA1A470CC66}"/>
              </a:ext>
            </a:extLst>
          </p:cNvPr>
          <p:cNvSpPr>
            <a:spLocks noChangeArrowheads="1"/>
          </p:cNvSpPr>
          <p:nvPr/>
        </p:nvSpPr>
        <p:spPr bwMode="auto">
          <a:xfrm>
            <a:off x="9542463" y="38750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55" name="Rectangle 264">
            <a:extLst>
              <a:ext uri="{FF2B5EF4-FFF2-40B4-BE49-F238E27FC236}">
                <a16:creationId xmlns:a16="http://schemas.microsoft.com/office/drawing/2014/main" id="{A551F242-7893-44CF-B333-FF6F401115ED}"/>
              </a:ext>
            </a:extLst>
          </p:cNvPr>
          <p:cNvSpPr>
            <a:spLocks noChangeArrowheads="1"/>
          </p:cNvSpPr>
          <p:nvPr/>
        </p:nvSpPr>
        <p:spPr bwMode="auto">
          <a:xfrm>
            <a:off x="8693150" y="4040188"/>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56" name="Rectangle 265">
            <a:extLst>
              <a:ext uri="{FF2B5EF4-FFF2-40B4-BE49-F238E27FC236}">
                <a16:creationId xmlns:a16="http://schemas.microsoft.com/office/drawing/2014/main" id="{4CA02820-9B28-4795-9D5A-A95AA153294C}"/>
              </a:ext>
            </a:extLst>
          </p:cNvPr>
          <p:cNvSpPr>
            <a:spLocks noChangeArrowheads="1"/>
          </p:cNvSpPr>
          <p:nvPr/>
        </p:nvSpPr>
        <p:spPr bwMode="auto">
          <a:xfrm>
            <a:off x="8801100" y="4103688"/>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457" name="Rectangle 266">
            <a:extLst>
              <a:ext uri="{FF2B5EF4-FFF2-40B4-BE49-F238E27FC236}">
                <a16:creationId xmlns:a16="http://schemas.microsoft.com/office/drawing/2014/main" id="{853CDBF8-55A7-448F-A9A1-F35A71DAF696}"/>
              </a:ext>
            </a:extLst>
          </p:cNvPr>
          <p:cNvSpPr>
            <a:spLocks noChangeArrowheads="1"/>
          </p:cNvSpPr>
          <p:nvPr/>
        </p:nvSpPr>
        <p:spPr bwMode="auto">
          <a:xfrm>
            <a:off x="8870950" y="40401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58" name="Rectangle 267">
            <a:extLst>
              <a:ext uri="{FF2B5EF4-FFF2-40B4-BE49-F238E27FC236}">
                <a16:creationId xmlns:a16="http://schemas.microsoft.com/office/drawing/2014/main" id="{5E5822AE-5484-4117-8ACC-832C1BC42E5C}"/>
              </a:ext>
            </a:extLst>
          </p:cNvPr>
          <p:cNvSpPr>
            <a:spLocks noChangeArrowheads="1"/>
          </p:cNvSpPr>
          <p:nvPr/>
        </p:nvSpPr>
        <p:spPr bwMode="auto">
          <a:xfrm>
            <a:off x="8915400" y="4025900"/>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459" name="Rectangle 268">
            <a:extLst>
              <a:ext uri="{FF2B5EF4-FFF2-40B4-BE49-F238E27FC236}">
                <a16:creationId xmlns:a16="http://schemas.microsoft.com/office/drawing/2014/main" id="{6193CA93-94C1-4CA9-8433-6FFEC0CFA5C6}"/>
              </a:ext>
            </a:extLst>
          </p:cNvPr>
          <p:cNvSpPr>
            <a:spLocks noChangeArrowheads="1"/>
          </p:cNvSpPr>
          <p:nvPr/>
        </p:nvSpPr>
        <p:spPr bwMode="auto">
          <a:xfrm>
            <a:off x="9007475" y="4040188"/>
            <a:ext cx="1317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V</a:t>
            </a:r>
            <a:endParaRPr lang="el-GR" altLang="en-US" sz="1800">
              <a:latin typeface="Verdana" panose="020B0604030504040204" pitchFamily="34" charset="0"/>
            </a:endParaRPr>
          </a:p>
        </p:txBody>
      </p:sp>
      <p:sp>
        <p:nvSpPr>
          <p:cNvPr id="51460" name="Rectangle 269">
            <a:extLst>
              <a:ext uri="{FF2B5EF4-FFF2-40B4-BE49-F238E27FC236}">
                <a16:creationId xmlns:a16="http://schemas.microsoft.com/office/drawing/2014/main" id="{83B085B6-9D66-4979-BE3F-79661F4C1BAB}"/>
              </a:ext>
            </a:extLst>
          </p:cNvPr>
          <p:cNvSpPr>
            <a:spLocks noChangeArrowheads="1"/>
          </p:cNvSpPr>
          <p:nvPr/>
        </p:nvSpPr>
        <p:spPr bwMode="auto">
          <a:xfrm>
            <a:off x="9158288" y="4103688"/>
            <a:ext cx="619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461" name="Rectangle 270">
            <a:extLst>
              <a:ext uri="{FF2B5EF4-FFF2-40B4-BE49-F238E27FC236}">
                <a16:creationId xmlns:a16="http://schemas.microsoft.com/office/drawing/2014/main" id="{840F3012-7E0A-442C-A3F2-B25322AD586D}"/>
              </a:ext>
            </a:extLst>
          </p:cNvPr>
          <p:cNvSpPr>
            <a:spLocks noChangeArrowheads="1"/>
          </p:cNvSpPr>
          <p:nvPr/>
        </p:nvSpPr>
        <p:spPr bwMode="auto">
          <a:xfrm>
            <a:off x="9228138" y="40401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62" name="Rectangle 271">
            <a:extLst>
              <a:ext uri="{FF2B5EF4-FFF2-40B4-BE49-F238E27FC236}">
                <a16:creationId xmlns:a16="http://schemas.microsoft.com/office/drawing/2014/main" id="{A05CD7B1-EA01-4953-9DA2-25A0D84014B6}"/>
              </a:ext>
            </a:extLst>
          </p:cNvPr>
          <p:cNvSpPr>
            <a:spLocks noChangeArrowheads="1"/>
          </p:cNvSpPr>
          <p:nvPr/>
        </p:nvSpPr>
        <p:spPr bwMode="auto">
          <a:xfrm>
            <a:off x="3846513" y="3816350"/>
            <a:ext cx="1454150" cy="684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463" name="Freeform 272">
            <a:extLst>
              <a:ext uri="{FF2B5EF4-FFF2-40B4-BE49-F238E27FC236}">
                <a16:creationId xmlns:a16="http://schemas.microsoft.com/office/drawing/2014/main" id="{64199428-4FFA-4628-9F5F-54CFAC9F0399}"/>
              </a:ext>
            </a:extLst>
          </p:cNvPr>
          <p:cNvSpPr>
            <a:spLocks noEditPoints="1"/>
          </p:cNvSpPr>
          <p:nvPr/>
        </p:nvSpPr>
        <p:spPr bwMode="auto">
          <a:xfrm>
            <a:off x="3838575" y="3811588"/>
            <a:ext cx="1466850" cy="693737"/>
          </a:xfrm>
          <a:custGeom>
            <a:avLst/>
            <a:gdLst>
              <a:gd name="T0" fmla="*/ 2147483646 w 924"/>
              <a:gd name="T1" fmla="*/ 2147483646 h 437"/>
              <a:gd name="T2" fmla="*/ 2147483646 w 924"/>
              <a:gd name="T3" fmla="*/ 2147483646 h 437"/>
              <a:gd name="T4" fmla="*/ 2147483646 w 924"/>
              <a:gd name="T5" fmla="*/ 2147483646 h 437"/>
              <a:gd name="T6" fmla="*/ 2147483646 w 924"/>
              <a:gd name="T7" fmla="*/ 2147483646 h 437"/>
              <a:gd name="T8" fmla="*/ 2147483646 w 924"/>
              <a:gd name="T9" fmla="*/ 2147483646 h 437"/>
              <a:gd name="T10" fmla="*/ 2147483646 w 924"/>
              <a:gd name="T11" fmla="*/ 2147483646 h 437"/>
              <a:gd name="T12" fmla="*/ 2147483646 w 924"/>
              <a:gd name="T13" fmla="*/ 2147483646 h 437"/>
              <a:gd name="T14" fmla="*/ 2147483646 w 924"/>
              <a:gd name="T15" fmla="*/ 0 h 437"/>
              <a:gd name="T16" fmla="*/ 2147483646 w 924"/>
              <a:gd name="T17" fmla="*/ 0 h 437"/>
              <a:gd name="T18" fmla="*/ 2147483646 w 924"/>
              <a:gd name="T19" fmla="*/ 0 h 437"/>
              <a:gd name="T20" fmla="*/ 2147483646 w 924"/>
              <a:gd name="T21" fmla="*/ 0 h 437"/>
              <a:gd name="T22" fmla="*/ 2147483646 w 924"/>
              <a:gd name="T23" fmla="*/ 2147483646 h 437"/>
              <a:gd name="T24" fmla="*/ 2147483646 w 924"/>
              <a:gd name="T25" fmla="*/ 2147483646 h 437"/>
              <a:gd name="T26" fmla="*/ 2147483646 w 924"/>
              <a:gd name="T27" fmla="*/ 2147483646 h 437"/>
              <a:gd name="T28" fmla="*/ 2147483646 w 924"/>
              <a:gd name="T29" fmla="*/ 2147483646 h 437"/>
              <a:gd name="T30" fmla="*/ 2147483646 w 924"/>
              <a:gd name="T31" fmla="*/ 2147483646 h 437"/>
              <a:gd name="T32" fmla="*/ 2147483646 w 924"/>
              <a:gd name="T33" fmla="*/ 2147483646 h 437"/>
              <a:gd name="T34" fmla="*/ 2147483646 w 924"/>
              <a:gd name="T35" fmla="*/ 2147483646 h 437"/>
              <a:gd name="T36" fmla="*/ 2147483646 w 924"/>
              <a:gd name="T37" fmla="*/ 2147483646 h 437"/>
              <a:gd name="T38" fmla="*/ 2147483646 w 924"/>
              <a:gd name="T39" fmla="*/ 2147483646 h 437"/>
              <a:gd name="T40" fmla="*/ 2147483646 w 924"/>
              <a:gd name="T41" fmla="*/ 2147483646 h 437"/>
              <a:gd name="T42" fmla="*/ 2147483646 w 924"/>
              <a:gd name="T43" fmla="*/ 2147483646 h 437"/>
              <a:gd name="T44" fmla="*/ 2147483646 w 924"/>
              <a:gd name="T45" fmla="*/ 2147483646 h 437"/>
              <a:gd name="T46" fmla="*/ 2147483646 w 924"/>
              <a:gd name="T47" fmla="*/ 2147483646 h 437"/>
              <a:gd name="T48" fmla="*/ 2147483646 w 924"/>
              <a:gd name="T49" fmla="*/ 2147483646 h 437"/>
              <a:gd name="T50" fmla="*/ 2147483646 w 924"/>
              <a:gd name="T51" fmla="*/ 2147483646 h 437"/>
              <a:gd name="T52" fmla="*/ 2147483646 w 924"/>
              <a:gd name="T53" fmla="*/ 2147483646 h 437"/>
              <a:gd name="T54" fmla="*/ 2147483646 w 924"/>
              <a:gd name="T55" fmla="*/ 2147483646 h 437"/>
              <a:gd name="T56" fmla="*/ 0 w 924"/>
              <a:gd name="T57" fmla="*/ 2147483646 h 437"/>
              <a:gd name="T58" fmla="*/ 0 w 924"/>
              <a:gd name="T59" fmla="*/ 2147483646 h 437"/>
              <a:gd name="T60" fmla="*/ 2147483646 w 924"/>
              <a:gd name="T61" fmla="*/ 2147483646 h 437"/>
              <a:gd name="T62" fmla="*/ 2147483646 w 924"/>
              <a:gd name="T63" fmla="*/ 2147483646 h 437"/>
              <a:gd name="T64" fmla="*/ 2147483646 w 924"/>
              <a:gd name="T65" fmla="*/ 2147483646 h 437"/>
              <a:gd name="T66" fmla="*/ 2147483646 w 924"/>
              <a:gd name="T67" fmla="*/ 2147483646 h 437"/>
              <a:gd name="T68" fmla="*/ 2147483646 w 924"/>
              <a:gd name="T69" fmla="*/ 2147483646 h 437"/>
              <a:gd name="T70" fmla="*/ 2147483646 w 924"/>
              <a:gd name="T71" fmla="*/ 2147483646 h 437"/>
              <a:gd name="T72" fmla="*/ 2147483646 w 924"/>
              <a:gd name="T73" fmla="*/ 2147483646 h 437"/>
              <a:gd name="T74" fmla="*/ 2147483646 w 924"/>
              <a:gd name="T75" fmla="*/ 2147483646 h 437"/>
              <a:gd name="T76" fmla="*/ 2147483646 w 924"/>
              <a:gd name="T77" fmla="*/ 2147483646 h 437"/>
              <a:gd name="T78" fmla="*/ 2147483646 w 924"/>
              <a:gd name="T79" fmla="*/ 2147483646 h 437"/>
              <a:gd name="T80" fmla="*/ 2147483646 w 924"/>
              <a:gd name="T81" fmla="*/ 2147483646 h 437"/>
              <a:gd name="T82" fmla="*/ 2147483646 w 924"/>
              <a:gd name="T83" fmla="*/ 2147483646 h 437"/>
              <a:gd name="T84" fmla="*/ 2147483646 w 924"/>
              <a:gd name="T85" fmla="*/ 2147483646 h 437"/>
              <a:gd name="T86" fmla="*/ 2147483646 w 924"/>
              <a:gd name="T87" fmla="*/ 2147483646 h 437"/>
              <a:gd name="T88" fmla="*/ 2147483646 w 924"/>
              <a:gd name="T89" fmla="*/ 2147483646 h 437"/>
              <a:gd name="T90" fmla="*/ 2147483646 w 924"/>
              <a:gd name="T91" fmla="*/ 2147483646 h 437"/>
              <a:gd name="T92" fmla="*/ 2147483646 w 924"/>
              <a:gd name="T93" fmla="*/ 2147483646 h 437"/>
              <a:gd name="T94" fmla="*/ 2147483646 w 924"/>
              <a:gd name="T95" fmla="*/ 2147483646 h 437"/>
              <a:gd name="T96" fmla="*/ 2147483646 w 924"/>
              <a:gd name="T97" fmla="*/ 2147483646 h 437"/>
              <a:gd name="T98" fmla="*/ 2147483646 w 924"/>
              <a:gd name="T99" fmla="*/ 2147483646 h 437"/>
              <a:gd name="T100" fmla="*/ 2147483646 w 924"/>
              <a:gd name="T101" fmla="*/ 2147483646 h 437"/>
              <a:gd name="T102" fmla="*/ 2147483646 w 924"/>
              <a:gd name="T103" fmla="*/ 2147483646 h 437"/>
              <a:gd name="T104" fmla="*/ 2147483646 w 924"/>
              <a:gd name="T105" fmla="*/ 2147483646 h 437"/>
              <a:gd name="T106" fmla="*/ 2147483646 w 924"/>
              <a:gd name="T107" fmla="*/ 2147483646 h 437"/>
              <a:gd name="T108" fmla="*/ 2147483646 w 924"/>
              <a:gd name="T109" fmla="*/ 2147483646 h 437"/>
              <a:gd name="T110" fmla="*/ 2147483646 w 924"/>
              <a:gd name="T111" fmla="*/ 2147483646 h 437"/>
              <a:gd name="T112" fmla="*/ 2147483646 w 924"/>
              <a:gd name="T113" fmla="*/ 2147483646 h 437"/>
              <a:gd name="T114" fmla="*/ 2147483646 w 924"/>
              <a:gd name="T115" fmla="*/ 2147483646 h 437"/>
              <a:gd name="T116" fmla="*/ 2147483646 w 924"/>
              <a:gd name="T117" fmla="*/ 2147483646 h 437"/>
              <a:gd name="T118" fmla="*/ 2147483646 w 924"/>
              <a:gd name="T119" fmla="*/ 2147483646 h 437"/>
              <a:gd name="T120" fmla="*/ 2147483646 w 924"/>
              <a:gd name="T121" fmla="*/ 2147483646 h 437"/>
              <a:gd name="T122" fmla="*/ 2147483646 w 924"/>
              <a:gd name="T123" fmla="*/ 2147483646 h 437"/>
              <a:gd name="T124" fmla="*/ 2147483646 w 924"/>
              <a:gd name="T125" fmla="*/ 2147483646 h 4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24"/>
              <a:gd name="T190" fmla="*/ 0 h 437"/>
              <a:gd name="T191" fmla="*/ 924 w 924"/>
              <a:gd name="T192" fmla="*/ 437 h 4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24" h="437">
                <a:moveTo>
                  <a:pt x="912" y="6"/>
                </a:moveTo>
                <a:lnTo>
                  <a:pt x="912" y="6"/>
                </a:lnTo>
                <a:lnTo>
                  <a:pt x="911" y="6"/>
                </a:lnTo>
                <a:lnTo>
                  <a:pt x="910" y="5"/>
                </a:lnTo>
                <a:lnTo>
                  <a:pt x="908" y="4"/>
                </a:lnTo>
                <a:lnTo>
                  <a:pt x="908" y="3"/>
                </a:lnTo>
                <a:lnTo>
                  <a:pt x="908" y="2"/>
                </a:lnTo>
                <a:lnTo>
                  <a:pt x="910" y="1"/>
                </a:lnTo>
                <a:lnTo>
                  <a:pt x="911" y="0"/>
                </a:lnTo>
                <a:lnTo>
                  <a:pt x="912" y="0"/>
                </a:lnTo>
                <a:lnTo>
                  <a:pt x="913" y="0"/>
                </a:lnTo>
                <a:lnTo>
                  <a:pt x="914" y="1"/>
                </a:lnTo>
                <a:lnTo>
                  <a:pt x="916" y="2"/>
                </a:lnTo>
                <a:lnTo>
                  <a:pt x="916" y="3"/>
                </a:lnTo>
                <a:lnTo>
                  <a:pt x="916" y="4"/>
                </a:lnTo>
                <a:lnTo>
                  <a:pt x="914" y="5"/>
                </a:lnTo>
                <a:lnTo>
                  <a:pt x="913" y="6"/>
                </a:lnTo>
                <a:lnTo>
                  <a:pt x="912" y="6"/>
                </a:lnTo>
                <a:close/>
                <a:moveTo>
                  <a:pt x="897" y="6"/>
                </a:moveTo>
                <a:lnTo>
                  <a:pt x="897" y="6"/>
                </a:lnTo>
                <a:lnTo>
                  <a:pt x="896" y="6"/>
                </a:lnTo>
                <a:lnTo>
                  <a:pt x="895" y="5"/>
                </a:lnTo>
                <a:lnTo>
                  <a:pt x="894" y="4"/>
                </a:lnTo>
                <a:lnTo>
                  <a:pt x="894" y="3"/>
                </a:lnTo>
                <a:lnTo>
                  <a:pt x="894" y="2"/>
                </a:lnTo>
                <a:lnTo>
                  <a:pt x="895" y="1"/>
                </a:lnTo>
                <a:lnTo>
                  <a:pt x="896" y="0"/>
                </a:lnTo>
                <a:lnTo>
                  <a:pt x="897" y="0"/>
                </a:lnTo>
                <a:lnTo>
                  <a:pt x="899" y="0"/>
                </a:lnTo>
                <a:lnTo>
                  <a:pt x="900" y="1"/>
                </a:lnTo>
                <a:lnTo>
                  <a:pt x="901" y="2"/>
                </a:lnTo>
                <a:lnTo>
                  <a:pt x="901" y="3"/>
                </a:lnTo>
                <a:lnTo>
                  <a:pt x="901" y="4"/>
                </a:lnTo>
                <a:lnTo>
                  <a:pt x="900" y="5"/>
                </a:lnTo>
                <a:lnTo>
                  <a:pt x="899" y="6"/>
                </a:lnTo>
                <a:lnTo>
                  <a:pt x="897" y="6"/>
                </a:lnTo>
                <a:close/>
                <a:moveTo>
                  <a:pt x="881" y="6"/>
                </a:moveTo>
                <a:lnTo>
                  <a:pt x="881" y="6"/>
                </a:lnTo>
                <a:lnTo>
                  <a:pt x="880" y="6"/>
                </a:lnTo>
                <a:lnTo>
                  <a:pt x="879" y="5"/>
                </a:lnTo>
                <a:lnTo>
                  <a:pt x="878" y="4"/>
                </a:lnTo>
                <a:lnTo>
                  <a:pt x="878" y="3"/>
                </a:lnTo>
                <a:lnTo>
                  <a:pt x="878" y="2"/>
                </a:lnTo>
                <a:lnTo>
                  <a:pt x="879" y="1"/>
                </a:lnTo>
                <a:lnTo>
                  <a:pt x="880" y="0"/>
                </a:lnTo>
                <a:lnTo>
                  <a:pt x="881" y="0"/>
                </a:lnTo>
                <a:lnTo>
                  <a:pt x="883" y="0"/>
                </a:lnTo>
                <a:lnTo>
                  <a:pt x="884" y="1"/>
                </a:lnTo>
                <a:lnTo>
                  <a:pt x="885" y="2"/>
                </a:lnTo>
                <a:lnTo>
                  <a:pt x="885" y="3"/>
                </a:lnTo>
                <a:lnTo>
                  <a:pt x="885" y="4"/>
                </a:lnTo>
                <a:lnTo>
                  <a:pt x="884" y="5"/>
                </a:lnTo>
                <a:lnTo>
                  <a:pt x="883" y="6"/>
                </a:lnTo>
                <a:lnTo>
                  <a:pt x="881" y="6"/>
                </a:lnTo>
                <a:close/>
                <a:moveTo>
                  <a:pt x="867" y="6"/>
                </a:moveTo>
                <a:lnTo>
                  <a:pt x="867" y="6"/>
                </a:lnTo>
                <a:lnTo>
                  <a:pt x="865" y="6"/>
                </a:lnTo>
                <a:lnTo>
                  <a:pt x="864" y="5"/>
                </a:lnTo>
                <a:lnTo>
                  <a:pt x="863" y="4"/>
                </a:lnTo>
                <a:lnTo>
                  <a:pt x="863" y="3"/>
                </a:lnTo>
                <a:lnTo>
                  <a:pt x="863" y="2"/>
                </a:lnTo>
                <a:lnTo>
                  <a:pt x="864" y="1"/>
                </a:lnTo>
                <a:lnTo>
                  <a:pt x="865" y="0"/>
                </a:lnTo>
                <a:lnTo>
                  <a:pt x="867" y="0"/>
                </a:lnTo>
                <a:lnTo>
                  <a:pt x="868" y="0"/>
                </a:lnTo>
                <a:lnTo>
                  <a:pt x="869" y="1"/>
                </a:lnTo>
                <a:lnTo>
                  <a:pt x="870" y="2"/>
                </a:lnTo>
                <a:lnTo>
                  <a:pt x="870" y="3"/>
                </a:lnTo>
                <a:lnTo>
                  <a:pt x="870" y="4"/>
                </a:lnTo>
                <a:lnTo>
                  <a:pt x="869" y="5"/>
                </a:lnTo>
                <a:lnTo>
                  <a:pt x="868" y="6"/>
                </a:lnTo>
                <a:lnTo>
                  <a:pt x="867" y="6"/>
                </a:lnTo>
                <a:close/>
                <a:moveTo>
                  <a:pt x="851" y="6"/>
                </a:moveTo>
                <a:lnTo>
                  <a:pt x="851" y="6"/>
                </a:lnTo>
                <a:lnTo>
                  <a:pt x="849" y="6"/>
                </a:lnTo>
                <a:lnTo>
                  <a:pt x="848" y="5"/>
                </a:lnTo>
                <a:lnTo>
                  <a:pt x="847" y="4"/>
                </a:lnTo>
                <a:lnTo>
                  <a:pt x="847" y="3"/>
                </a:lnTo>
                <a:lnTo>
                  <a:pt x="847" y="2"/>
                </a:lnTo>
                <a:lnTo>
                  <a:pt x="848" y="1"/>
                </a:lnTo>
                <a:lnTo>
                  <a:pt x="849" y="0"/>
                </a:lnTo>
                <a:lnTo>
                  <a:pt x="851" y="0"/>
                </a:lnTo>
                <a:lnTo>
                  <a:pt x="852" y="0"/>
                </a:lnTo>
                <a:lnTo>
                  <a:pt x="853" y="1"/>
                </a:lnTo>
                <a:lnTo>
                  <a:pt x="854" y="2"/>
                </a:lnTo>
                <a:lnTo>
                  <a:pt x="854" y="3"/>
                </a:lnTo>
                <a:lnTo>
                  <a:pt x="854" y="4"/>
                </a:lnTo>
                <a:lnTo>
                  <a:pt x="853" y="5"/>
                </a:lnTo>
                <a:lnTo>
                  <a:pt x="852" y="6"/>
                </a:lnTo>
                <a:lnTo>
                  <a:pt x="851" y="6"/>
                </a:lnTo>
                <a:close/>
                <a:moveTo>
                  <a:pt x="836" y="6"/>
                </a:moveTo>
                <a:lnTo>
                  <a:pt x="836" y="6"/>
                </a:lnTo>
                <a:lnTo>
                  <a:pt x="835" y="6"/>
                </a:lnTo>
                <a:lnTo>
                  <a:pt x="834" y="5"/>
                </a:lnTo>
                <a:lnTo>
                  <a:pt x="832" y="4"/>
                </a:lnTo>
                <a:lnTo>
                  <a:pt x="832" y="3"/>
                </a:lnTo>
                <a:lnTo>
                  <a:pt x="832" y="2"/>
                </a:lnTo>
                <a:lnTo>
                  <a:pt x="834" y="1"/>
                </a:lnTo>
                <a:lnTo>
                  <a:pt x="835" y="0"/>
                </a:lnTo>
                <a:lnTo>
                  <a:pt x="836" y="0"/>
                </a:lnTo>
                <a:lnTo>
                  <a:pt x="837" y="0"/>
                </a:lnTo>
                <a:lnTo>
                  <a:pt x="838" y="1"/>
                </a:lnTo>
                <a:lnTo>
                  <a:pt x="840" y="2"/>
                </a:lnTo>
                <a:lnTo>
                  <a:pt x="840" y="3"/>
                </a:lnTo>
                <a:lnTo>
                  <a:pt x="840" y="4"/>
                </a:lnTo>
                <a:lnTo>
                  <a:pt x="838" y="5"/>
                </a:lnTo>
                <a:lnTo>
                  <a:pt x="837" y="6"/>
                </a:lnTo>
                <a:lnTo>
                  <a:pt x="836" y="6"/>
                </a:lnTo>
                <a:close/>
                <a:moveTo>
                  <a:pt x="820" y="6"/>
                </a:moveTo>
                <a:lnTo>
                  <a:pt x="820" y="6"/>
                </a:lnTo>
                <a:lnTo>
                  <a:pt x="819" y="6"/>
                </a:lnTo>
                <a:lnTo>
                  <a:pt x="818" y="5"/>
                </a:lnTo>
                <a:lnTo>
                  <a:pt x="816" y="4"/>
                </a:lnTo>
                <a:lnTo>
                  <a:pt x="816" y="3"/>
                </a:lnTo>
                <a:lnTo>
                  <a:pt x="816" y="2"/>
                </a:lnTo>
                <a:lnTo>
                  <a:pt x="818" y="1"/>
                </a:lnTo>
                <a:lnTo>
                  <a:pt x="819" y="0"/>
                </a:lnTo>
                <a:lnTo>
                  <a:pt x="820" y="0"/>
                </a:lnTo>
                <a:lnTo>
                  <a:pt x="821" y="0"/>
                </a:lnTo>
                <a:lnTo>
                  <a:pt x="822" y="1"/>
                </a:lnTo>
                <a:lnTo>
                  <a:pt x="824" y="2"/>
                </a:lnTo>
                <a:lnTo>
                  <a:pt x="824" y="3"/>
                </a:lnTo>
                <a:lnTo>
                  <a:pt x="824" y="4"/>
                </a:lnTo>
                <a:lnTo>
                  <a:pt x="822" y="5"/>
                </a:lnTo>
                <a:lnTo>
                  <a:pt x="821" y="6"/>
                </a:lnTo>
                <a:lnTo>
                  <a:pt x="820" y="6"/>
                </a:lnTo>
                <a:close/>
                <a:moveTo>
                  <a:pt x="805" y="6"/>
                </a:moveTo>
                <a:lnTo>
                  <a:pt x="805" y="6"/>
                </a:lnTo>
                <a:lnTo>
                  <a:pt x="804" y="6"/>
                </a:lnTo>
                <a:lnTo>
                  <a:pt x="803" y="5"/>
                </a:lnTo>
                <a:lnTo>
                  <a:pt x="802" y="4"/>
                </a:lnTo>
                <a:lnTo>
                  <a:pt x="802" y="3"/>
                </a:lnTo>
                <a:lnTo>
                  <a:pt x="802" y="2"/>
                </a:lnTo>
                <a:lnTo>
                  <a:pt x="803" y="1"/>
                </a:lnTo>
                <a:lnTo>
                  <a:pt x="804" y="0"/>
                </a:lnTo>
                <a:lnTo>
                  <a:pt x="805" y="0"/>
                </a:lnTo>
                <a:lnTo>
                  <a:pt x="807" y="0"/>
                </a:lnTo>
                <a:lnTo>
                  <a:pt x="808" y="1"/>
                </a:lnTo>
                <a:lnTo>
                  <a:pt x="809" y="2"/>
                </a:lnTo>
                <a:lnTo>
                  <a:pt x="809" y="3"/>
                </a:lnTo>
                <a:lnTo>
                  <a:pt x="809" y="4"/>
                </a:lnTo>
                <a:lnTo>
                  <a:pt x="808" y="5"/>
                </a:lnTo>
                <a:lnTo>
                  <a:pt x="807" y="6"/>
                </a:lnTo>
                <a:lnTo>
                  <a:pt x="805" y="6"/>
                </a:lnTo>
                <a:close/>
                <a:moveTo>
                  <a:pt x="789" y="6"/>
                </a:moveTo>
                <a:lnTo>
                  <a:pt x="789" y="6"/>
                </a:lnTo>
                <a:lnTo>
                  <a:pt x="788" y="6"/>
                </a:lnTo>
                <a:lnTo>
                  <a:pt x="787" y="5"/>
                </a:lnTo>
                <a:lnTo>
                  <a:pt x="786" y="4"/>
                </a:lnTo>
                <a:lnTo>
                  <a:pt x="786" y="3"/>
                </a:lnTo>
                <a:lnTo>
                  <a:pt x="786" y="2"/>
                </a:lnTo>
                <a:lnTo>
                  <a:pt x="787" y="1"/>
                </a:lnTo>
                <a:lnTo>
                  <a:pt x="788" y="0"/>
                </a:lnTo>
                <a:lnTo>
                  <a:pt x="789" y="0"/>
                </a:lnTo>
                <a:lnTo>
                  <a:pt x="791" y="0"/>
                </a:lnTo>
                <a:lnTo>
                  <a:pt x="792" y="1"/>
                </a:lnTo>
                <a:lnTo>
                  <a:pt x="793" y="2"/>
                </a:lnTo>
                <a:lnTo>
                  <a:pt x="793" y="3"/>
                </a:lnTo>
                <a:lnTo>
                  <a:pt x="793" y="4"/>
                </a:lnTo>
                <a:lnTo>
                  <a:pt x="792" y="5"/>
                </a:lnTo>
                <a:lnTo>
                  <a:pt x="791" y="6"/>
                </a:lnTo>
                <a:lnTo>
                  <a:pt x="789" y="6"/>
                </a:lnTo>
                <a:close/>
                <a:moveTo>
                  <a:pt x="775" y="6"/>
                </a:moveTo>
                <a:lnTo>
                  <a:pt x="775" y="6"/>
                </a:lnTo>
                <a:lnTo>
                  <a:pt x="773" y="6"/>
                </a:lnTo>
                <a:lnTo>
                  <a:pt x="772" y="5"/>
                </a:lnTo>
                <a:lnTo>
                  <a:pt x="771" y="4"/>
                </a:lnTo>
                <a:lnTo>
                  <a:pt x="771" y="3"/>
                </a:lnTo>
                <a:lnTo>
                  <a:pt x="771" y="2"/>
                </a:lnTo>
                <a:lnTo>
                  <a:pt x="772" y="1"/>
                </a:lnTo>
                <a:lnTo>
                  <a:pt x="773" y="0"/>
                </a:lnTo>
                <a:lnTo>
                  <a:pt x="775" y="0"/>
                </a:lnTo>
                <a:lnTo>
                  <a:pt x="776" y="0"/>
                </a:lnTo>
                <a:lnTo>
                  <a:pt x="777" y="1"/>
                </a:lnTo>
                <a:lnTo>
                  <a:pt x="778" y="2"/>
                </a:lnTo>
                <a:lnTo>
                  <a:pt x="778" y="3"/>
                </a:lnTo>
                <a:lnTo>
                  <a:pt x="778" y="4"/>
                </a:lnTo>
                <a:lnTo>
                  <a:pt x="777" y="5"/>
                </a:lnTo>
                <a:lnTo>
                  <a:pt x="776" y="6"/>
                </a:lnTo>
                <a:lnTo>
                  <a:pt x="775" y="6"/>
                </a:lnTo>
                <a:close/>
                <a:moveTo>
                  <a:pt x="759" y="6"/>
                </a:moveTo>
                <a:lnTo>
                  <a:pt x="759" y="6"/>
                </a:lnTo>
                <a:lnTo>
                  <a:pt x="757" y="6"/>
                </a:lnTo>
                <a:lnTo>
                  <a:pt x="756" y="5"/>
                </a:lnTo>
                <a:lnTo>
                  <a:pt x="755" y="4"/>
                </a:lnTo>
                <a:lnTo>
                  <a:pt x="755" y="3"/>
                </a:lnTo>
                <a:lnTo>
                  <a:pt x="755" y="2"/>
                </a:lnTo>
                <a:lnTo>
                  <a:pt x="756" y="1"/>
                </a:lnTo>
                <a:lnTo>
                  <a:pt x="757" y="0"/>
                </a:lnTo>
                <a:lnTo>
                  <a:pt x="759" y="0"/>
                </a:lnTo>
                <a:lnTo>
                  <a:pt x="760" y="0"/>
                </a:lnTo>
                <a:lnTo>
                  <a:pt x="761" y="1"/>
                </a:lnTo>
                <a:lnTo>
                  <a:pt x="762" y="2"/>
                </a:lnTo>
                <a:lnTo>
                  <a:pt x="762" y="3"/>
                </a:lnTo>
                <a:lnTo>
                  <a:pt x="762" y="4"/>
                </a:lnTo>
                <a:lnTo>
                  <a:pt x="761" y="5"/>
                </a:lnTo>
                <a:lnTo>
                  <a:pt x="760" y="6"/>
                </a:lnTo>
                <a:lnTo>
                  <a:pt x="759" y="6"/>
                </a:lnTo>
                <a:close/>
                <a:moveTo>
                  <a:pt x="744" y="6"/>
                </a:moveTo>
                <a:lnTo>
                  <a:pt x="744" y="6"/>
                </a:lnTo>
                <a:lnTo>
                  <a:pt x="743" y="6"/>
                </a:lnTo>
                <a:lnTo>
                  <a:pt x="742" y="5"/>
                </a:lnTo>
                <a:lnTo>
                  <a:pt x="740" y="4"/>
                </a:lnTo>
                <a:lnTo>
                  <a:pt x="740" y="3"/>
                </a:lnTo>
                <a:lnTo>
                  <a:pt x="740" y="2"/>
                </a:lnTo>
                <a:lnTo>
                  <a:pt x="742" y="1"/>
                </a:lnTo>
                <a:lnTo>
                  <a:pt x="743" y="0"/>
                </a:lnTo>
                <a:lnTo>
                  <a:pt x="744" y="0"/>
                </a:lnTo>
                <a:lnTo>
                  <a:pt x="745" y="0"/>
                </a:lnTo>
                <a:lnTo>
                  <a:pt x="746" y="1"/>
                </a:lnTo>
                <a:lnTo>
                  <a:pt x="748" y="2"/>
                </a:lnTo>
                <a:lnTo>
                  <a:pt x="748" y="3"/>
                </a:lnTo>
                <a:lnTo>
                  <a:pt x="748" y="4"/>
                </a:lnTo>
                <a:lnTo>
                  <a:pt x="746" y="5"/>
                </a:lnTo>
                <a:lnTo>
                  <a:pt x="745" y="6"/>
                </a:lnTo>
                <a:lnTo>
                  <a:pt x="744" y="6"/>
                </a:lnTo>
                <a:close/>
                <a:moveTo>
                  <a:pt x="728" y="6"/>
                </a:moveTo>
                <a:lnTo>
                  <a:pt x="728" y="6"/>
                </a:lnTo>
                <a:lnTo>
                  <a:pt x="727" y="6"/>
                </a:lnTo>
                <a:lnTo>
                  <a:pt x="726" y="5"/>
                </a:lnTo>
                <a:lnTo>
                  <a:pt x="724" y="4"/>
                </a:lnTo>
                <a:lnTo>
                  <a:pt x="724" y="3"/>
                </a:lnTo>
                <a:lnTo>
                  <a:pt x="724" y="2"/>
                </a:lnTo>
                <a:lnTo>
                  <a:pt x="726" y="1"/>
                </a:lnTo>
                <a:lnTo>
                  <a:pt x="727" y="0"/>
                </a:lnTo>
                <a:lnTo>
                  <a:pt x="728" y="0"/>
                </a:lnTo>
                <a:lnTo>
                  <a:pt x="729" y="0"/>
                </a:lnTo>
                <a:lnTo>
                  <a:pt x="731" y="1"/>
                </a:lnTo>
                <a:lnTo>
                  <a:pt x="732" y="2"/>
                </a:lnTo>
                <a:lnTo>
                  <a:pt x="732" y="3"/>
                </a:lnTo>
                <a:lnTo>
                  <a:pt x="732" y="4"/>
                </a:lnTo>
                <a:lnTo>
                  <a:pt x="731" y="5"/>
                </a:lnTo>
                <a:lnTo>
                  <a:pt x="729" y="6"/>
                </a:lnTo>
                <a:lnTo>
                  <a:pt x="728" y="6"/>
                </a:lnTo>
                <a:close/>
                <a:moveTo>
                  <a:pt x="713" y="6"/>
                </a:moveTo>
                <a:lnTo>
                  <a:pt x="713" y="6"/>
                </a:lnTo>
                <a:lnTo>
                  <a:pt x="712" y="6"/>
                </a:lnTo>
                <a:lnTo>
                  <a:pt x="711" y="5"/>
                </a:lnTo>
                <a:lnTo>
                  <a:pt x="710" y="4"/>
                </a:lnTo>
                <a:lnTo>
                  <a:pt x="710" y="3"/>
                </a:lnTo>
                <a:lnTo>
                  <a:pt x="710" y="2"/>
                </a:lnTo>
                <a:lnTo>
                  <a:pt x="711" y="1"/>
                </a:lnTo>
                <a:lnTo>
                  <a:pt x="712" y="0"/>
                </a:lnTo>
                <a:lnTo>
                  <a:pt x="713" y="0"/>
                </a:lnTo>
                <a:lnTo>
                  <a:pt x="715" y="0"/>
                </a:lnTo>
                <a:lnTo>
                  <a:pt x="716" y="1"/>
                </a:lnTo>
                <a:lnTo>
                  <a:pt x="717" y="2"/>
                </a:lnTo>
                <a:lnTo>
                  <a:pt x="717" y="3"/>
                </a:lnTo>
                <a:lnTo>
                  <a:pt x="717" y="4"/>
                </a:lnTo>
                <a:lnTo>
                  <a:pt x="716" y="5"/>
                </a:lnTo>
                <a:lnTo>
                  <a:pt x="715" y="6"/>
                </a:lnTo>
                <a:lnTo>
                  <a:pt x="713" y="6"/>
                </a:lnTo>
                <a:close/>
                <a:moveTo>
                  <a:pt x="697" y="6"/>
                </a:moveTo>
                <a:lnTo>
                  <a:pt x="697" y="6"/>
                </a:lnTo>
                <a:lnTo>
                  <a:pt x="696" y="6"/>
                </a:lnTo>
                <a:lnTo>
                  <a:pt x="695" y="5"/>
                </a:lnTo>
                <a:lnTo>
                  <a:pt x="694" y="4"/>
                </a:lnTo>
                <a:lnTo>
                  <a:pt x="694" y="3"/>
                </a:lnTo>
                <a:lnTo>
                  <a:pt x="694" y="2"/>
                </a:lnTo>
                <a:lnTo>
                  <a:pt x="695" y="1"/>
                </a:lnTo>
                <a:lnTo>
                  <a:pt x="696" y="0"/>
                </a:lnTo>
                <a:lnTo>
                  <a:pt x="697" y="0"/>
                </a:lnTo>
                <a:lnTo>
                  <a:pt x="699" y="0"/>
                </a:lnTo>
                <a:lnTo>
                  <a:pt x="700" y="1"/>
                </a:lnTo>
                <a:lnTo>
                  <a:pt x="701" y="2"/>
                </a:lnTo>
                <a:lnTo>
                  <a:pt x="701" y="3"/>
                </a:lnTo>
                <a:lnTo>
                  <a:pt x="701" y="4"/>
                </a:lnTo>
                <a:lnTo>
                  <a:pt x="700" y="5"/>
                </a:lnTo>
                <a:lnTo>
                  <a:pt x="699" y="6"/>
                </a:lnTo>
                <a:lnTo>
                  <a:pt x="697" y="6"/>
                </a:lnTo>
                <a:close/>
                <a:moveTo>
                  <a:pt x="683" y="6"/>
                </a:moveTo>
                <a:lnTo>
                  <a:pt x="683" y="6"/>
                </a:lnTo>
                <a:lnTo>
                  <a:pt x="681" y="6"/>
                </a:lnTo>
                <a:lnTo>
                  <a:pt x="680" y="5"/>
                </a:lnTo>
                <a:lnTo>
                  <a:pt x="679" y="4"/>
                </a:lnTo>
                <a:lnTo>
                  <a:pt x="679" y="3"/>
                </a:lnTo>
                <a:lnTo>
                  <a:pt x="679" y="2"/>
                </a:lnTo>
                <a:lnTo>
                  <a:pt x="680" y="1"/>
                </a:lnTo>
                <a:lnTo>
                  <a:pt x="681" y="0"/>
                </a:lnTo>
                <a:lnTo>
                  <a:pt x="683" y="0"/>
                </a:lnTo>
                <a:lnTo>
                  <a:pt x="684" y="0"/>
                </a:lnTo>
                <a:lnTo>
                  <a:pt x="685" y="1"/>
                </a:lnTo>
                <a:lnTo>
                  <a:pt x="686" y="2"/>
                </a:lnTo>
                <a:lnTo>
                  <a:pt x="686" y="3"/>
                </a:lnTo>
                <a:lnTo>
                  <a:pt x="686" y="4"/>
                </a:lnTo>
                <a:lnTo>
                  <a:pt x="685" y="5"/>
                </a:lnTo>
                <a:lnTo>
                  <a:pt x="684" y="6"/>
                </a:lnTo>
                <a:lnTo>
                  <a:pt x="683" y="6"/>
                </a:lnTo>
                <a:close/>
                <a:moveTo>
                  <a:pt x="667" y="6"/>
                </a:moveTo>
                <a:lnTo>
                  <a:pt x="667" y="6"/>
                </a:lnTo>
                <a:lnTo>
                  <a:pt x="666" y="6"/>
                </a:lnTo>
                <a:lnTo>
                  <a:pt x="664" y="5"/>
                </a:lnTo>
                <a:lnTo>
                  <a:pt x="663" y="4"/>
                </a:lnTo>
                <a:lnTo>
                  <a:pt x="663" y="3"/>
                </a:lnTo>
                <a:lnTo>
                  <a:pt x="663" y="2"/>
                </a:lnTo>
                <a:lnTo>
                  <a:pt x="664" y="1"/>
                </a:lnTo>
                <a:lnTo>
                  <a:pt x="666" y="0"/>
                </a:lnTo>
                <a:lnTo>
                  <a:pt x="667" y="0"/>
                </a:lnTo>
                <a:lnTo>
                  <a:pt x="668" y="0"/>
                </a:lnTo>
                <a:lnTo>
                  <a:pt x="669" y="1"/>
                </a:lnTo>
                <a:lnTo>
                  <a:pt x="670" y="2"/>
                </a:lnTo>
                <a:lnTo>
                  <a:pt x="670" y="3"/>
                </a:lnTo>
                <a:lnTo>
                  <a:pt x="670" y="4"/>
                </a:lnTo>
                <a:lnTo>
                  <a:pt x="669" y="5"/>
                </a:lnTo>
                <a:lnTo>
                  <a:pt x="668" y="6"/>
                </a:lnTo>
                <a:lnTo>
                  <a:pt x="667" y="6"/>
                </a:lnTo>
                <a:close/>
                <a:moveTo>
                  <a:pt x="652" y="6"/>
                </a:moveTo>
                <a:lnTo>
                  <a:pt x="652" y="6"/>
                </a:lnTo>
                <a:lnTo>
                  <a:pt x="651" y="6"/>
                </a:lnTo>
                <a:lnTo>
                  <a:pt x="650" y="5"/>
                </a:lnTo>
                <a:lnTo>
                  <a:pt x="648" y="4"/>
                </a:lnTo>
                <a:lnTo>
                  <a:pt x="648" y="3"/>
                </a:lnTo>
                <a:lnTo>
                  <a:pt x="648" y="2"/>
                </a:lnTo>
                <a:lnTo>
                  <a:pt x="650" y="1"/>
                </a:lnTo>
                <a:lnTo>
                  <a:pt x="651" y="0"/>
                </a:lnTo>
                <a:lnTo>
                  <a:pt x="652" y="0"/>
                </a:lnTo>
                <a:lnTo>
                  <a:pt x="653" y="0"/>
                </a:lnTo>
                <a:lnTo>
                  <a:pt x="654" y="1"/>
                </a:lnTo>
                <a:lnTo>
                  <a:pt x="656" y="2"/>
                </a:lnTo>
                <a:lnTo>
                  <a:pt x="656" y="3"/>
                </a:lnTo>
                <a:lnTo>
                  <a:pt x="656" y="4"/>
                </a:lnTo>
                <a:lnTo>
                  <a:pt x="654" y="5"/>
                </a:lnTo>
                <a:lnTo>
                  <a:pt x="653" y="6"/>
                </a:lnTo>
                <a:lnTo>
                  <a:pt x="652" y="6"/>
                </a:lnTo>
                <a:close/>
                <a:moveTo>
                  <a:pt x="636" y="6"/>
                </a:moveTo>
                <a:lnTo>
                  <a:pt x="636" y="6"/>
                </a:lnTo>
                <a:lnTo>
                  <a:pt x="635" y="6"/>
                </a:lnTo>
                <a:lnTo>
                  <a:pt x="634" y="5"/>
                </a:lnTo>
                <a:lnTo>
                  <a:pt x="632" y="4"/>
                </a:lnTo>
                <a:lnTo>
                  <a:pt x="632" y="3"/>
                </a:lnTo>
                <a:lnTo>
                  <a:pt x="632" y="2"/>
                </a:lnTo>
                <a:lnTo>
                  <a:pt x="634" y="1"/>
                </a:lnTo>
                <a:lnTo>
                  <a:pt x="635" y="0"/>
                </a:lnTo>
                <a:lnTo>
                  <a:pt x="636" y="0"/>
                </a:lnTo>
                <a:lnTo>
                  <a:pt x="637" y="0"/>
                </a:lnTo>
                <a:lnTo>
                  <a:pt x="639" y="1"/>
                </a:lnTo>
                <a:lnTo>
                  <a:pt x="640" y="2"/>
                </a:lnTo>
                <a:lnTo>
                  <a:pt x="640" y="3"/>
                </a:lnTo>
                <a:lnTo>
                  <a:pt x="640" y="4"/>
                </a:lnTo>
                <a:lnTo>
                  <a:pt x="639" y="5"/>
                </a:lnTo>
                <a:lnTo>
                  <a:pt x="637" y="6"/>
                </a:lnTo>
                <a:lnTo>
                  <a:pt x="636" y="6"/>
                </a:lnTo>
                <a:close/>
                <a:moveTo>
                  <a:pt x="621" y="6"/>
                </a:moveTo>
                <a:lnTo>
                  <a:pt x="621" y="6"/>
                </a:lnTo>
                <a:lnTo>
                  <a:pt x="619" y="6"/>
                </a:lnTo>
                <a:lnTo>
                  <a:pt x="618" y="5"/>
                </a:lnTo>
                <a:lnTo>
                  <a:pt x="618" y="4"/>
                </a:lnTo>
                <a:lnTo>
                  <a:pt x="618" y="3"/>
                </a:lnTo>
                <a:lnTo>
                  <a:pt x="618" y="2"/>
                </a:lnTo>
                <a:lnTo>
                  <a:pt x="618" y="1"/>
                </a:lnTo>
                <a:lnTo>
                  <a:pt x="619" y="0"/>
                </a:lnTo>
                <a:lnTo>
                  <a:pt x="621" y="0"/>
                </a:lnTo>
                <a:lnTo>
                  <a:pt x="623" y="0"/>
                </a:lnTo>
                <a:lnTo>
                  <a:pt x="624" y="1"/>
                </a:lnTo>
                <a:lnTo>
                  <a:pt x="625" y="2"/>
                </a:lnTo>
                <a:lnTo>
                  <a:pt x="625" y="3"/>
                </a:lnTo>
                <a:lnTo>
                  <a:pt x="625" y="4"/>
                </a:lnTo>
                <a:lnTo>
                  <a:pt x="624" y="5"/>
                </a:lnTo>
                <a:lnTo>
                  <a:pt x="623" y="6"/>
                </a:lnTo>
                <a:lnTo>
                  <a:pt x="621" y="6"/>
                </a:lnTo>
                <a:close/>
                <a:moveTo>
                  <a:pt x="605" y="6"/>
                </a:moveTo>
                <a:lnTo>
                  <a:pt x="605" y="6"/>
                </a:lnTo>
                <a:lnTo>
                  <a:pt x="604" y="6"/>
                </a:lnTo>
                <a:lnTo>
                  <a:pt x="603" y="5"/>
                </a:lnTo>
                <a:lnTo>
                  <a:pt x="602" y="4"/>
                </a:lnTo>
                <a:lnTo>
                  <a:pt x="602" y="3"/>
                </a:lnTo>
                <a:lnTo>
                  <a:pt x="602" y="2"/>
                </a:lnTo>
                <a:lnTo>
                  <a:pt x="603" y="1"/>
                </a:lnTo>
                <a:lnTo>
                  <a:pt x="604" y="0"/>
                </a:lnTo>
                <a:lnTo>
                  <a:pt x="605" y="0"/>
                </a:lnTo>
                <a:lnTo>
                  <a:pt x="607" y="0"/>
                </a:lnTo>
                <a:lnTo>
                  <a:pt x="608" y="1"/>
                </a:lnTo>
                <a:lnTo>
                  <a:pt x="609" y="2"/>
                </a:lnTo>
                <a:lnTo>
                  <a:pt x="609" y="3"/>
                </a:lnTo>
                <a:lnTo>
                  <a:pt x="609" y="4"/>
                </a:lnTo>
                <a:lnTo>
                  <a:pt x="608" y="5"/>
                </a:lnTo>
                <a:lnTo>
                  <a:pt x="607" y="6"/>
                </a:lnTo>
                <a:lnTo>
                  <a:pt x="605" y="6"/>
                </a:lnTo>
                <a:close/>
                <a:moveTo>
                  <a:pt x="591" y="6"/>
                </a:moveTo>
                <a:lnTo>
                  <a:pt x="591" y="6"/>
                </a:lnTo>
                <a:lnTo>
                  <a:pt x="588" y="6"/>
                </a:lnTo>
                <a:lnTo>
                  <a:pt x="587" y="5"/>
                </a:lnTo>
                <a:lnTo>
                  <a:pt x="587" y="4"/>
                </a:lnTo>
                <a:lnTo>
                  <a:pt x="587" y="3"/>
                </a:lnTo>
                <a:lnTo>
                  <a:pt x="587" y="2"/>
                </a:lnTo>
                <a:lnTo>
                  <a:pt x="587" y="1"/>
                </a:lnTo>
                <a:lnTo>
                  <a:pt x="588" y="0"/>
                </a:lnTo>
                <a:lnTo>
                  <a:pt x="591" y="0"/>
                </a:lnTo>
                <a:lnTo>
                  <a:pt x="592" y="0"/>
                </a:lnTo>
                <a:lnTo>
                  <a:pt x="593" y="1"/>
                </a:lnTo>
                <a:lnTo>
                  <a:pt x="594" y="2"/>
                </a:lnTo>
                <a:lnTo>
                  <a:pt x="594" y="3"/>
                </a:lnTo>
                <a:lnTo>
                  <a:pt x="594" y="4"/>
                </a:lnTo>
                <a:lnTo>
                  <a:pt x="593" y="5"/>
                </a:lnTo>
                <a:lnTo>
                  <a:pt x="592" y="6"/>
                </a:lnTo>
                <a:lnTo>
                  <a:pt x="591" y="6"/>
                </a:lnTo>
                <a:close/>
                <a:moveTo>
                  <a:pt x="575" y="6"/>
                </a:moveTo>
                <a:lnTo>
                  <a:pt x="575" y="6"/>
                </a:lnTo>
                <a:lnTo>
                  <a:pt x="574" y="6"/>
                </a:lnTo>
                <a:lnTo>
                  <a:pt x="572" y="5"/>
                </a:lnTo>
                <a:lnTo>
                  <a:pt x="571" y="4"/>
                </a:lnTo>
                <a:lnTo>
                  <a:pt x="571" y="3"/>
                </a:lnTo>
                <a:lnTo>
                  <a:pt x="571" y="2"/>
                </a:lnTo>
                <a:lnTo>
                  <a:pt x="572" y="1"/>
                </a:lnTo>
                <a:lnTo>
                  <a:pt x="574" y="0"/>
                </a:lnTo>
                <a:lnTo>
                  <a:pt x="575" y="0"/>
                </a:lnTo>
                <a:lnTo>
                  <a:pt x="576" y="0"/>
                </a:lnTo>
                <a:lnTo>
                  <a:pt x="577" y="1"/>
                </a:lnTo>
                <a:lnTo>
                  <a:pt x="578" y="2"/>
                </a:lnTo>
                <a:lnTo>
                  <a:pt x="578" y="3"/>
                </a:lnTo>
                <a:lnTo>
                  <a:pt x="578" y="4"/>
                </a:lnTo>
                <a:lnTo>
                  <a:pt x="577" y="5"/>
                </a:lnTo>
                <a:lnTo>
                  <a:pt x="576" y="6"/>
                </a:lnTo>
                <a:lnTo>
                  <a:pt x="575" y="6"/>
                </a:lnTo>
                <a:close/>
                <a:moveTo>
                  <a:pt x="560" y="6"/>
                </a:moveTo>
                <a:lnTo>
                  <a:pt x="560" y="6"/>
                </a:lnTo>
                <a:lnTo>
                  <a:pt x="558" y="6"/>
                </a:lnTo>
                <a:lnTo>
                  <a:pt x="556" y="5"/>
                </a:lnTo>
                <a:lnTo>
                  <a:pt x="556" y="4"/>
                </a:lnTo>
                <a:lnTo>
                  <a:pt x="556" y="3"/>
                </a:lnTo>
                <a:lnTo>
                  <a:pt x="556" y="2"/>
                </a:lnTo>
                <a:lnTo>
                  <a:pt x="556" y="1"/>
                </a:lnTo>
                <a:lnTo>
                  <a:pt x="558" y="0"/>
                </a:lnTo>
                <a:lnTo>
                  <a:pt x="560" y="0"/>
                </a:lnTo>
                <a:lnTo>
                  <a:pt x="561" y="0"/>
                </a:lnTo>
                <a:lnTo>
                  <a:pt x="563" y="1"/>
                </a:lnTo>
                <a:lnTo>
                  <a:pt x="564" y="2"/>
                </a:lnTo>
                <a:lnTo>
                  <a:pt x="564" y="3"/>
                </a:lnTo>
                <a:lnTo>
                  <a:pt x="564" y="4"/>
                </a:lnTo>
                <a:lnTo>
                  <a:pt x="563" y="5"/>
                </a:lnTo>
                <a:lnTo>
                  <a:pt x="561" y="6"/>
                </a:lnTo>
                <a:lnTo>
                  <a:pt x="560" y="6"/>
                </a:lnTo>
                <a:close/>
                <a:moveTo>
                  <a:pt x="544" y="6"/>
                </a:moveTo>
                <a:lnTo>
                  <a:pt x="544" y="6"/>
                </a:lnTo>
                <a:lnTo>
                  <a:pt x="543" y="6"/>
                </a:lnTo>
                <a:lnTo>
                  <a:pt x="542" y="5"/>
                </a:lnTo>
                <a:lnTo>
                  <a:pt x="540" y="4"/>
                </a:lnTo>
                <a:lnTo>
                  <a:pt x="540" y="3"/>
                </a:lnTo>
                <a:lnTo>
                  <a:pt x="540" y="2"/>
                </a:lnTo>
                <a:lnTo>
                  <a:pt x="542" y="1"/>
                </a:lnTo>
                <a:lnTo>
                  <a:pt x="543" y="0"/>
                </a:lnTo>
                <a:lnTo>
                  <a:pt x="544" y="0"/>
                </a:lnTo>
                <a:lnTo>
                  <a:pt x="545" y="0"/>
                </a:lnTo>
                <a:lnTo>
                  <a:pt x="547" y="1"/>
                </a:lnTo>
                <a:lnTo>
                  <a:pt x="548" y="2"/>
                </a:lnTo>
                <a:lnTo>
                  <a:pt x="548" y="3"/>
                </a:lnTo>
                <a:lnTo>
                  <a:pt x="548" y="4"/>
                </a:lnTo>
                <a:lnTo>
                  <a:pt x="547" y="5"/>
                </a:lnTo>
                <a:lnTo>
                  <a:pt x="545" y="6"/>
                </a:lnTo>
                <a:lnTo>
                  <a:pt x="544" y="6"/>
                </a:lnTo>
                <a:close/>
                <a:moveTo>
                  <a:pt x="529" y="6"/>
                </a:moveTo>
                <a:lnTo>
                  <a:pt x="529" y="6"/>
                </a:lnTo>
                <a:lnTo>
                  <a:pt x="527" y="6"/>
                </a:lnTo>
                <a:lnTo>
                  <a:pt x="526" y="5"/>
                </a:lnTo>
                <a:lnTo>
                  <a:pt x="526" y="4"/>
                </a:lnTo>
                <a:lnTo>
                  <a:pt x="526" y="3"/>
                </a:lnTo>
                <a:lnTo>
                  <a:pt x="526" y="2"/>
                </a:lnTo>
                <a:lnTo>
                  <a:pt x="526" y="1"/>
                </a:lnTo>
                <a:lnTo>
                  <a:pt x="527" y="0"/>
                </a:lnTo>
                <a:lnTo>
                  <a:pt x="529" y="0"/>
                </a:lnTo>
                <a:lnTo>
                  <a:pt x="531" y="0"/>
                </a:lnTo>
                <a:lnTo>
                  <a:pt x="532" y="1"/>
                </a:lnTo>
                <a:lnTo>
                  <a:pt x="533" y="2"/>
                </a:lnTo>
                <a:lnTo>
                  <a:pt x="533" y="3"/>
                </a:lnTo>
                <a:lnTo>
                  <a:pt x="533" y="4"/>
                </a:lnTo>
                <a:lnTo>
                  <a:pt x="532" y="5"/>
                </a:lnTo>
                <a:lnTo>
                  <a:pt x="531" y="6"/>
                </a:lnTo>
                <a:lnTo>
                  <a:pt x="529" y="6"/>
                </a:lnTo>
                <a:close/>
                <a:moveTo>
                  <a:pt x="513" y="6"/>
                </a:moveTo>
                <a:lnTo>
                  <a:pt x="513" y="6"/>
                </a:lnTo>
                <a:lnTo>
                  <a:pt x="512" y="6"/>
                </a:lnTo>
                <a:lnTo>
                  <a:pt x="511" y="5"/>
                </a:lnTo>
                <a:lnTo>
                  <a:pt x="510" y="4"/>
                </a:lnTo>
                <a:lnTo>
                  <a:pt x="510" y="3"/>
                </a:lnTo>
                <a:lnTo>
                  <a:pt x="510" y="2"/>
                </a:lnTo>
                <a:lnTo>
                  <a:pt x="511" y="1"/>
                </a:lnTo>
                <a:lnTo>
                  <a:pt x="512" y="0"/>
                </a:lnTo>
                <a:lnTo>
                  <a:pt x="513" y="0"/>
                </a:lnTo>
                <a:lnTo>
                  <a:pt x="515" y="0"/>
                </a:lnTo>
                <a:lnTo>
                  <a:pt x="516" y="1"/>
                </a:lnTo>
                <a:lnTo>
                  <a:pt x="517" y="2"/>
                </a:lnTo>
                <a:lnTo>
                  <a:pt x="517" y="3"/>
                </a:lnTo>
                <a:lnTo>
                  <a:pt x="517" y="4"/>
                </a:lnTo>
                <a:lnTo>
                  <a:pt x="516" y="5"/>
                </a:lnTo>
                <a:lnTo>
                  <a:pt x="515" y="6"/>
                </a:lnTo>
                <a:lnTo>
                  <a:pt x="513" y="6"/>
                </a:lnTo>
                <a:close/>
                <a:moveTo>
                  <a:pt x="499" y="6"/>
                </a:moveTo>
                <a:lnTo>
                  <a:pt x="499" y="6"/>
                </a:lnTo>
                <a:lnTo>
                  <a:pt x="496" y="6"/>
                </a:lnTo>
                <a:lnTo>
                  <a:pt x="495" y="5"/>
                </a:lnTo>
                <a:lnTo>
                  <a:pt x="495" y="4"/>
                </a:lnTo>
                <a:lnTo>
                  <a:pt x="495" y="3"/>
                </a:lnTo>
                <a:lnTo>
                  <a:pt x="495" y="2"/>
                </a:lnTo>
                <a:lnTo>
                  <a:pt x="495" y="1"/>
                </a:lnTo>
                <a:lnTo>
                  <a:pt x="496" y="0"/>
                </a:lnTo>
                <a:lnTo>
                  <a:pt x="499" y="0"/>
                </a:lnTo>
                <a:lnTo>
                  <a:pt x="500" y="0"/>
                </a:lnTo>
                <a:lnTo>
                  <a:pt x="501" y="1"/>
                </a:lnTo>
                <a:lnTo>
                  <a:pt x="502" y="2"/>
                </a:lnTo>
                <a:lnTo>
                  <a:pt x="502" y="3"/>
                </a:lnTo>
                <a:lnTo>
                  <a:pt x="502" y="4"/>
                </a:lnTo>
                <a:lnTo>
                  <a:pt x="501" y="5"/>
                </a:lnTo>
                <a:lnTo>
                  <a:pt x="500" y="6"/>
                </a:lnTo>
                <a:lnTo>
                  <a:pt x="499" y="6"/>
                </a:lnTo>
                <a:close/>
                <a:moveTo>
                  <a:pt x="483" y="6"/>
                </a:moveTo>
                <a:lnTo>
                  <a:pt x="483" y="6"/>
                </a:lnTo>
                <a:lnTo>
                  <a:pt x="482" y="6"/>
                </a:lnTo>
                <a:lnTo>
                  <a:pt x="480" y="5"/>
                </a:lnTo>
                <a:lnTo>
                  <a:pt x="479" y="4"/>
                </a:lnTo>
                <a:lnTo>
                  <a:pt x="479" y="3"/>
                </a:lnTo>
                <a:lnTo>
                  <a:pt x="479" y="2"/>
                </a:lnTo>
                <a:lnTo>
                  <a:pt x="480" y="1"/>
                </a:lnTo>
                <a:lnTo>
                  <a:pt x="482" y="0"/>
                </a:lnTo>
                <a:lnTo>
                  <a:pt x="483" y="0"/>
                </a:lnTo>
                <a:lnTo>
                  <a:pt x="484" y="0"/>
                </a:lnTo>
                <a:lnTo>
                  <a:pt x="485" y="1"/>
                </a:lnTo>
                <a:lnTo>
                  <a:pt x="486" y="2"/>
                </a:lnTo>
                <a:lnTo>
                  <a:pt x="486" y="3"/>
                </a:lnTo>
                <a:lnTo>
                  <a:pt x="486" y="4"/>
                </a:lnTo>
                <a:lnTo>
                  <a:pt x="485" y="5"/>
                </a:lnTo>
                <a:lnTo>
                  <a:pt x="484" y="6"/>
                </a:lnTo>
                <a:lnTo>
                  <a:pt x="483" y="6"/>
                </a:lnTo>
                <a:close/>
                <a:moveTo>
                  <a:pt x="468" y="6"/>
                </a:moveTo>
                <a:lnTo>
                  <a:pt x="468" y="6"/>
                </a:lnTo>
                <a:lnTo>
                  <a:pt x="466" y="6"/>
                </a:lnTo>
                <a:lnTo>
                  <a:pt x="464" y="5"/>
                </a:lnTo>
                <a:lnTo>
                  <a:pt x="464" y="4"/>
                </a:lnTo>
                <a:lnTo>
                  <a:pt x="464" y="3"/>
                </a:lnTo>
                <a:lnTo>
                  <a:pt x="464" y="2"/>
                </a:lnTo>
                <a:lnTo>
                  <a:pt x="464" y="1"/>
                </a:lnTo>
                <a:lnTo>
                  <a:pt x="466" y="0"/>
                </a:lnTo>
                <a:lnTo>
                  <a:pt x="468" y="0"/>
                </a:lnTo>
                <a:lnTo>
                  <a:pt x="469" y="0"/>
                </a:lnTo>
                <a:lnTo>
                  <a:pt x="471" y="1"/>
                </a:lnTo>
                <a:lnTo>
                  <a:pt x="472" y="2"/>
                </a:lnTo>
                <a:lnTo>
                  <a:pt x="472" y="3"/>
                </a:lnTo>
                <a:lnTo>
                  <a:pt x="472" y="4"/>
                </a:lnTo>
                <a:lnTo>
                  <a:pt x="471" y="5"/>
                </a:lnTo>
                <a:lnTo>
                  <a:pt x="469" y="6"/>
                </a:lnTo>
                <a:lnTo>
                  <a:pt x="468" y="6"/>
                </a:lnTo>
                <a:close/>
                <a:moveTo>
                  <a:pt x="452" y="6"/>
                </a:moveTo>
                <a:lnTo>
                  <a:pt x="452" y="6"/>
                </a:lnTo>
                <a:lnTo>
                  <a:pt x="451" y="6"/>
                </a:lnTo>
                <a:lnTo>
                  <a:pt x="450" y="5"/>
                </a:lnTo>
                <a:lnTo>
                  <a:pt x="448" y="4"/>
                </a:lnTo>
                <a:lnTo>
                  <a:pt x="448" y="3"/>
                </a:lnTo>
                <a:lnTo>
                  <a:pt x="448" y="2"/>
                </a:lnTo>
                <a:lnTo>
                  <a:pt x="450" y="1"/>
                </a:lnTo>
                <a:lnTo>
                  <a:pt x="451" y="0"/>
                </a:lnTo>
                <a:lnTo>
                  <a:pt x="452" y="0"/>
                </a:lnTo>
                <a:lnTo>
                  <a:pt x="453" y="0"/>
                </a:lnTo>
                <a:lnTo>
                  <a:pt x="455" y="1"/>
                </a:lnTo>
                <a:lnTo>
                  <a:pt x="456" y="2"/>
                </a:lnTo>
                <a:lnTo>
                  <a:pt x="456" y="3"/>
                </a:lnTo>
                <a:lnTo>
                  <a:pt x="456" y="4"/>
                </a:lnTo>
                <a:lnTo>
                  <a:pt x="455" y="5"/>
                </a:lnTo>
                <a:lnTo>
                  <a:pt x="453" y="6"/>
                </a:lnTo>
                <a:lnTo>
                  <a:pt x="452" y="6"/>
                </a:lnTo>
                <a:close/>
                <a:moveTo>
                  <a:pt x="437" y="6"/>
                </a:moveTo>
                <a:lnTo>
                  <a:pt x="437" y="6"/>
                </a:lnTo>
                <a:lnTo>
                  <a:pt x="435" y="6"/>
                </a:lnTo>
                <a:lnTo>
                  <a:pt x="434" y="5"/>
                </a:lnTo>
                <a:lnTo>
                  <a:pt x="434" y="4"/>
                </a:lnTo>
                <a:lnTo>
                  <a:pt x="434" y="3"/>
                </a:lnTo>
                <a:lnTo>
                  <a:pt x="434" y="2"/>
                </a:lnTo>
                <a:lnTo>
                  <a:pt x="434" y="1"/>
                </a:lnTo>
                <a:lnTo>
                  <a:pt x="435" y="0"/>
                </a:lnTo>
                <a:lnTo>
                  <a:pt x="437" y="0"/>
                </a:lnTo>
                <a:lnTo>
                  <a:pt x="439" y="0"/>
                </a:lnTo>
                <a:lnTo>
                  <a:pt x="440" y="1"/>
                </a:lnTo>
                <a:lnTo>
                  <a:pt x="441" y="2"/>
                </a:lnTo>
                <a:lnTo>
                  <a:pt x="441" y="3"/>
                </a:lnTo>
                <a:lnTo>
                  <a:pt x="441" y="4"/>
                </a:lnTo>
                <a:lnTo>
                  <a:pt x="440" y="5"/>
                </a:lnTo>
                <a:lnTo>
                  <a:pt x="439" y="6"/>
                </a:lnTo>
                <a:lnTo>
                  <a:pt x="437" y="6"/>
                </a:lnTo>
                <a:close/>
                <a:moveTo>
                  <a:pt x="421" y="6"/>
                </a:moveTo>
                <a:lnTo>
                  <a:pt x="421" y="6"/>
                </a:lnTo>
                <a:lnTo>
                  <a:pt x="420" y="6"/>
                </a:lnTo>
                <a:lnTo>
                  <a:pt x="419" y="5"/>
                </a:lnTo>
                <a:lnTo>
                  <a:pt x="418" y="4"/>
                </a:lnTo>
                <a:lnTo>
                  <a:pt x="418" y="3"/>
                </a:lnTo>
                <a:lnTo>
                  <a:pt x="418" y="2"/>
                </a:lnTo>
                <a:lnTo>
                  <a:pt x="419" y="1"/>
                </a:lnTo>
                <a:lnTo>
                  <a:pt x="420" y="0"/>
                </a:lnTo>
                <a:lnTo>
                  <a:pt x="421" y="0"/>
                </a:lnTo>
                <a:lnTo>
                  <a:pt x="423" y="0"/>
                </a:lnTo>
                <a:lnTo>
                  <a:pt x="424" y="1"/>
                </a:lnTo>
                <a:lnTo>
                  <a:pt x="425" y="2"/>
                </a:lnTo>
                <a:lnTo>
                  <a:pt x="425" y="3"/>
                </a:lnTo>
                <a:lnTo>
                  <a:pt x="425" y="4"/>
                </a:lnTo>
                <a:lnTo>
                  <a:pt x="424" y="5"/>
                </a:lnTo>
                <a:lnTo>
                  <a:pt x="423" y="6"/>
                </a:lnTo>
                <a:lnTo>
                  <a:pt x="421" y="6"/>
                </a:lnTo>
                <a:close/>
                <a:moveTo>
                  <a:pt x="407" y="6"/>
                </a:moveTo>
                <a:lnTo>
                  <a:pt x="407" y="6"/>
                </a:lnTo>
                <a:lnTo>
                  <a:pt x="404" y="6"/>
                </a:lnTo>
                <a:lnTo>
                  <a:pt x="403" y="5"/>
                </a:lnTo>
                <a:lnTo>
                  <a:pt x="403" y="4"/>
                </a:lnTo>
                <a:lnTo>
                  <a:pt x="403" y="3"/>
                </a:lnTo>
                <a:lnTo>
                  <a:pt x="403" y="2"/>
                </a:lnTo>
                <a:lnTo>
                  <a:pt x="403" y="1"/>
                </a:lnTo>
                <a:lnTo>
                  <a:pt x="404" y="0"/>
                </a:lnTo>
                <a:lnTo>
                  <a:pt x="407" y="0"/>
                </a:lnTo>
                <a:lnTo>
                  <a:pt x="408" y="0"/>
                </a:lnTo>
                <a:lnTo>
                  <a:pt x="409" y="1"/>
                </a:lnTo>
                <a:lnTo>
                  <a:pt x="410" y="2"/>
                </a:lnTo>
                <a:lnTo>
                  <a:pt x="410" y="3"/>
                </a:lnTo>
                <a:lnTo>
                  <a:pt x="410" y="4"/>
                </a:lnTo>
                <a:lnTo>
                  <a:pt x="409" y="5"/>
                </a:lnTo>
                <a:lnTo>
                  <a:pt x="408" y="6"/>
                </a:lnTo>
                <a:lnTo>
                  <a:pt x="407" y="6"/>
                </a:lnTo>
                <a:close/>
                <a:moveTo>
                  <a:pt x="391" y="6"/>
                </a:moveTo>
                <a:lnTo>
                  <a:pt x="391" y="6"/>
                </a:lnTo>
                <a:lnTo>
                  <a:pt x="390" y="6"/>
                </a:lnTo>
                <a:lnTo>
                  <a:pt x="388" y="5"/>
                </a:lnTo>
                <a:lnTo>
                  <a:pt x="387" y="4"/>
                </a:lnTo>
                <a:lnTo>
                  <a:pt x="387" y="3"/>
                </a:lnTo>
                <a:lnTo>
                  <a:pt x="387" y="2"/>
                </a:lnTo>
                <a:lnTo>
                  <a:pt x="388" y="1"/>
                </a:lnTo>
                <a:lnTo>
                  <a:pt x="390" y="0"/>
                </a:lnTo>
                <a:lnTo>
                  <a:pt x="391" y="0"/>
                </a:lnTo>
                <a:lnTo>
                  <a:pt x="392" y="0"/>
                </a:lnTo>
                <a:lnTo>
                  <a:pt x="393" y="1"/>
                </a:lnTo>
                <a:lnTo>
                  <a:pt x="394" y="2"/>
                </a:lnTo>
                <a:lnTo>
                  <a:pt x="394" y="3"/>
                </a:lnTo>
                <a:lnTo>
                  <a:pt x="394" y="4"/>
                </a:lnTo>
                <a:lnTo>
                  <a:pt x="393" y="5"/>
                </a:lnTo>
                <a:lnTo>
                  <a:pt x="392" y="6"/>
                </a:lnTo>
                <a:lnTo>
                  <a:pt x="391" y="6"/>
                </a:lnTo>
                <a:close/>
                <a:moveTo>
                  <a:pt x="376" y="6"/>
                </a:moveTo>
                <a:lnTo>
                  <a:pt x="376" y="6"/>
                </a:lnTo>
                <a:lnTo>
                  <a:pt x="374" y="6"/>
                </a:lnTo>
                <a:lnTo>
                  <a:pt x="372" y="5"/>
                </a:lnTo>
                <a:lnTo>
                  <a:pt x="372" y="4"/>
                </a:lnTo>
                <a:lnTo>
                  <a:pt x="372" y="3"/>
                </a:lnTo>
                <a:lnTo>
                  <a:pt x="372" y="2"/>
                </a:lnTo>
                <a:lnTo>
                  <a:pt x="372" y="1"/>
                </a:lnTo>
                <a:lnTo>
                  <a:pt x="374" y="0"/>
                </a:lnTo>
                <a:lnTo>
                  <a:pt x="376" y="0"/>
                </a:lnTo>
                <a:lnTo>
                  <a:pt x="377" y="0"/>
                </a:lnTo>
                <a:lnTo>
                  <a:pt x="379" y="1"/>
                </a:lnTo>
                <a:lnTo>
                  <a:pt x="380" y="2"/>
                </a:lnTo>
                <a:lnTo>
                  <a:pt x="380" y="3"/>
                </a:lnTo>
                <a:lnTo>
                  <a:pt x="380" y="4"/>
                </a:lnTo>
                <a:lnTo>
                  <a:pt x="379" y="5"/>
                </a:lnTo>
                <a:lnTo>
                  <a:pt x="377" y="6"/>
                </a:lnTo>
                <a:lnTo>
                  <a:pt x="376" y="6"/>
                </a:lnTo>
                <a:close/>
                <a:moveTo>
                  <a:pt x="360" y="6"/>
                </a:moveTo>
                <a:lnTo>
                  <a:pt x="360" y="6"/>
                </a:lnTo>
                <a:lnTo>
                  <a:pt x="359" y="6"/>
                </a:lnTo>
                <a:lnTo>
                  <a:pt x="358" y="5"/>
                </a:lnTo>
                <a:lnTo>
                  <a:pt x="356" y="4"/>
                </a:lnTo>
                <a:lnTo>
                  <a:pt x="356" y="3"/>
                </a:lnTo>
                <a:lnTo>
                  <a:pt x="356" y="2"/>
                </a:lnTo>
                <a:lnTo>
                  <a:pt x="358" y="1"/>
                </a:lnTo>
                <a:lnTo>
                  <a:pt x="359" y="0"/>
                </a:lnTo>
                <a:lnTo>
                  <a:pt x="360" y="0"/>
                </a:lnTo>
                <a:lnTo>
                  <a:pt x="361" y="0"/>
                </a:lnTo>
                <a:lnTo>
                  <a:pt x="363" y="1"/>
                </a:lnTo>
                <a:lnTo>
                  <a:pt x="364" y="2"/>
                </a:lnTo>
                <a:lnTo>
                  <a:pt x="364" y="3"/>
                </a:lnTo>
                <a:lnTo>
                  <a:pt x="364" y="4"/>
                </a:lnTo>
                <a:lnTo>
                  <a:pt x="363" y="5"/>
                </a:lnTo>
                <a:lnTo>
                  <a:pt x="361" y="6"/>
                </a:lnTo>
                <a:lnTo>
                  <a:pt x="360" y="6"/>
                </a:lnTo>
                <a:close/>
                <a:moveTo>
                  <a:pt x="345" y="6"/>
                </a:moveTo>
                <a:lnTo>
                  <a:pt x="345" y="6"/>
                </a:lnTo>
                <a:lnTo>
                  <a:pt x="343" y="6"/>
                </a:lnTo>
                <a:lnTo>
                  <a:pt x="342" y="5"/>
                </a:lnTo>
                <a:lnTo>
                  <a:pt x="342" y="4"/>
                </a:lnTo>
                <a:lnTo>
                  <a:pt x="342" y="3"/>
                </a:lnTo>
                <a:lnTo>
                  <a:pt x="342" y="2"/>
                </a:lnTo>
                <a:lnTo>
                  <a:pt x="342" y="1"/>
                </a:lnTo>
                <a:lnTo>
                  <a:pt x="343" y="0"/>
                </a:lnTo>
                <a:lnTo>
                  <a:pt x="345" y="0"/>
                </a:lnTo>
                <a:lnTo>
                  <a:pt x="347" y="0"/>
                </a:lnTo>
                <a:lnTo>
                  <a:pt x="348" y="1"/>
                </a:lnTo>
                <a:lnTo>
                  <a:pt x="349" y="2"/>
                </a:lnTo>
                <a:lnTo>
                  <a:pt x="349" y="3"/>
                </a:lnTo>
                <a:lnTo>
                  <a:pt x="349" y="4"/>
                </a:lnTo>
                <a:lnTo>
                  <a:pt x="348" y="5"/>
                </a:lnTo>
                <a:lnTo>
                  <a:pt x="347" y="6"/>
                </a:lnTo>
                <a:lnTo>
                  <a:pt x="345" y="6"/>
                </a:lnTo>
                <a:close/>
                <a:moveTo>
                  <a:pt x="330" y="6"/>
                </a:moveTo>
                <a:lnTo>
                  <a:pt x="330" y="6"/>
                </a:lnTo>
                <a:lnTo>
                  <a:pt x="328" y="6"/>
                </a:lnTo>
                <a:lnTo>
                  <a:pt x="327" y="5"/>
                </a:lnTo>
                <a:lnTo>
                  <a:pt x="326" y="4"/>
                </a:lnTo>
                <a:lnTo>
                  <a:pt x="326" y="3"/>
                </a:lnTo>
                <a:lnTo>
                  <a:pt x="326" y="2"/>
                </a:lnTo>
                <a:lnTo>
                  <a:pt x="327" y="1"/>
                </a:lnTo>
                <a:lnTo>
                  <a:pt x="328" y="0"/>
                </a:lnTo>
                <a:lnTo>
                  <a:pt x="330" y="0"/>
                </a:lnTo>
                <a:lnTo>
                  <a:pt x="331" y="0"/>
                </a:lnTo>
                <a:lnTo>
                  <a:pt x="332" y="1"/>
                </a:lnTo>
                <a:lnTo>
                  <a:pt x="333" y="2"/>
                </a:lnTo>
                <a:lnTo>
                  <a:pt x="333" y="3"/>
                </a:lnTo>
                <a:lnTo>
                  <a:pt x="333" y="4"/>
                </a:lnTo>
                <a:lnTo>
                  <a:pt x="332" y="5"/>
                </a:lnTo>
                <a:lnTo>
                  <a:pt x="331" y="6"/>
                </a:lnTo>
                <a:lnTo>
                  <a:pt x="330" y="6"/>
                </a:lnTo>
                <a:close/>
                <a:moveTo>
                  <a:pt x="315" y="6"/>
                </a:moveTo>
                <a:lnTo>
                  <a:pt x="315" y="6"/>
                </a:lnTo>
                <a:lnTo>
                  <a:pt x="312" y="6"/>
                </a:lnTo>
                <a:lnTo>
                  <a:pt x="311" y="5"/>
                </a:lnTo>
                <a:lnTo>
                  <a:pt x="311" y="4"/>
                </a:lnTo>
                <a:lnTo>
                  <a:pt x="310" y="3"/>
                </a:lnTo>
                <a:lnTo>
                  <a:pt x="311" y="2"/>
                </a:lnTo>
                <a:lnTo>
                  <a:pt x="311" y="1"/>
                </a:lnTo>
                <a:lnTo>
                  <a:pt x="312" y="0"/>
                </a:lnTo>
                <a:lnTo>
                  <a:pt x="315" y="0"/>
                </a:lnTo>
                <a:lnTo>
                  <a:pt x="316" y="0"/>
                </a:lnTo>
                <a:lnTo>
                  <a:pt x="317" y="1"/>
                </a:lnTo>
                <a:lnTo>
                  <a:pt x="318" y="2"/>
                </a:lnTo>
                <a:lnTo>
                  <a:pt x="318" y="3"/>
                </a:lnTo>
                <a:lnTo>
                  <a:pt x="318" y="4"/>
                </a:lnTo>
                <a:lnTo>
                  <a:pt x="317" y="5"/>
                </a:lnTo>
                <a:lnTo>
                  <a:pt x="316" y="6"/>
                </a:lnTo>
                <a:lnTo>
                  <a:pt x="315" y="6"/>
                </a:lnTo>
                <a:close/>
                <a:moveTo>
                  <a:pt x="299" y="6"/>
                </a:moveTo>
                <a:lnTo>
                  <a:pt x="299" y="6"/>
                </a:lnTo>
                <a:lnTo>
                  <a:pt x="298" y="6"/>
                </a:lnTo>
                <a:lnTo>
                  <a:pt x="296" y="5"/>
                </a:lnTo>
                <a:lnTo>
                  <a:pt x="295" y="4"/>
                </a:lnTo>
                <a:lnTo>
                  <a:pt x="295" y="3"/>
                </a:lnTo>
                <a:lnTo>
                  <a:pt x="295" y="2"/>
                </a:lnTo>
                <a:lnTo>
                  <a:pt x="296" y="1"/>
                </a:lnTo>
                <a:lnTo>
                  <a:pt x="298" y="0"/>
                </a:lnTo>
                <a:lnTo>
                  <a:pt x="299" y="0"/>
                </a:lnTo>
                <a:lnTo>
                  <a:pt x="300" y="0"/>
                </a:lnTo>
                <a:lnTo>
                  <a:pt x="301" y="1"/>
                </a:lnTo>
                <a:lnTo>
                  <a:pt x="303" y="2"/>
                </a:lnTo>
                <a:lnTo>
                  <a:pt x="303" y="3"/>
                </a:lnTo>
                <a:lnTo>
                  <a:pt x="303" y="4"/>
                </a:lnTo>
                <a:lnTo>
                  <a:pt x="301" y="5"/>
                </a:lnTo>
                <a:lnTo>
                  <a:pt x="300" y="6"/>
                </a:lnTo>
                <a:lnTo>
                  <a:pt x="299" y="6"/>
                </a:lnTo>
                <a:close/>
                <a:moveTo>
                  <a:pt x="284" y="6"/>
                </a:moveTo>
                <a:lnTo>
                  <a:pt x="284" y="6"/>
                </a:lnTo>
                <a:lnTo>
                  <a:pt x="282" y="6"/>
                </a:lnTo>
                <a:lnTo>
                  <a:pt x="280" y="5"/>
                </a:lnTo>
                <a:lnTo>
                  <a:pt x="280" y="4"/>
                </a:lnTo>
                <a:lnTo>
                  <a:pt x="279" y="3"/>
                </a:lnTo>
                <a:lnTo>
                  <a:pt x="280" y="2"/>
                </a:lnTo>
                <a:lnTo>
                  <a:pt x="280" y="1"/>
                </a:lnTo>
                <a:lnTo>
                  <a:pt x="282" y="0"/>
                </a:lnTo>
                <a:lnTo>
                  <a:pt x="284" y="0"/>
                </a:lnTo>
                <a:lnTo>
                  <a:pt x="285" y="0"/>
                </a:lnTo>
                <a:lnTo>
                  <a:pt x="287" y="1"/>
                </a:lnTo>
                <a:lnTo>
                  <a:pt x="287" y="2"/>
                </a:lnTo>
                <a:lnTo>
                  <a:pt x="288" y="3"/>
                </a:lnTo>
                <a:lnTo>
                  <a:pt x="287" y="4"/>
                </a:lnTo>
                <a:lnTo>
                  <a:pt x="287" y="5"/>
                </a:lnTo>
                <a:lnTo>
                  <a:pt x="285" y="6"/>
                </a:lnTo>
                <a:lnTo>
                  <a:pt x="284" y="6"/>
                </a:lnTo>
                <a:close/>
                <a:moveTo>
                  <a:pt x="268" y="6"/>
                </a:moveTo>
                <a:lnTo>
                  <a:pt x="268" y="6"/>
                </a:lnTo>
                <a:lnTo>
                  <a:pt x="267" y="6"/>
                </a:lnTo>
                <a:lnTo>
                  <a:pt x="266" y="5"/>
                </a:lnTo>
                <a:lnTo>
                  <a:pt x="265" y="4"/>
                </a:lnTo>
                <a:lnTo>
                  <a:pt x="265" y="3"/>
                </a:lnTo>
                <a:lnTo>
                  <a:pt x="265" y="2"/>
                </a:lnTo>
                <a:lnTo>
                  <a:pt x="266" y="1"/>
                </a:lnTo>
                <a:lnTo>
                  <a:pt x="267" y="0"/>
                </a:lnTo>
                <a:lnTo>
                  <a:pt x="268" y="0"/>
                </a:lnTo>
                <a:lnTo>
                  <a:pt x="269" y="0"/>
                </a:lnTo>
                <a:lnTo>
                  <a:pt x="271" y="1"/>
                </a:lnTo>
                <a:lnTo>
                  <a:pt x="272" y="2"/>
                </a:lnTo>
                <a:lnTo>
                  <a:pt x="272" y="3"/>
                </a:lnTo>
                <a:lnTo>
                  <a:pt x="272" y="4"/>
                </a:lnTo>
                <a:lnTo>
                  <a:pt x="271" y="5"/>
                </a:lnTo>
                <a:lnTo>
                  <a:pt x="269" y="6"/>
                </a:lnTo>
                <a:lnTo>
                  <a:pt x="268" y="6"/>
                </a:lnTo>
                <a:close/>
                <a:moveTo>
                  <a:pt x="253" y="6"/>
                </a:moveTo>
                <a:lnTo>
                  <a:pt x="253" y="6"/>
                </a:lnTo>
                <a:lnTo>
                  <a:pt x="251" y="6"/>
                </a:lnTo>
                <a:lnTo>
                  <a:pt x="250" y="5"/>
                </a:lnTo>
                <a:lnTo>
                  <a:pt x="250" y="4"/>
                </a:lnTo>
                <a:lnTo>
                  <a:pt x="249" y="3"/>
                </a:lnTo>
                <a:lnTo>
                  <a:pt x="250" y="2"/>
                </a:lnTo>
                <a:lnTo>
                  <a:pt x="250" y="1"/>
                </a:lnTo>
                <a:lnTo>
                  <a:pt x="251" y="0"/>
                </a:lnTo>
                <a:lnTo>
                  <a:pt x="253" y="0"/>
                </a:lnTo>
                <a:lnTo>
                  <a:pt x="255" y="0"/>
                </a:lnTo>
                <a:lnTo>
                  <a:pt x="256" y="1"/>
                </a:lnTo>
                <a:lnTo>
                  <a:pt x="256" y="2"/>
                </a:lnTo>
                <a:lnTo>
                  <a:pt x="257" y="3"/>
                </a:lnTo>
                <a:lnTo>
                  <a:pt x="256" y="4"/>
                </a:lnTo>
                <a:lnTo>
                  <a:pt x="256" y="5"/>
                </a:lnTo>
                <a:lnTo>
                  <a:pt x="255" y="6"/>
                </a:lnTo>
                <a:lnTo>
                  <a:pt x="253" y="6"/>
                </a:lnTo>
                <a:close/>
                <a:moveTo>
                  <a:pt x="238" y="6"/>
                </a:moveTo>
                <a:lnTo>
                  <a:pt x="238" y="6"/>
                </a:lnTo>
                <a:lnTo>
                  <a:pt x="236" y="6"/>
                </a:lnTo>
                <a:lnTo>
                  <a:pt x="235" y="5"/>
                </a:lnTo>
                <a:lnTo>
                  <a:pt x="234" y="4"/>
                </a:lnTo>
                <a:lnTo>
                  <a:pt x="234" y="3"/>
                </a:lnTo>
                <a:lnTo>
                  <a:pt x="234" y="2"/>
                </a:lnTo>
                <a:lnTo>
                  <a:pt x="235" y="1"/>
                </a:lnTo>
                <a:lnTo>
                  <a:pt x="236" y="0"/>
                </a:lnTo>
                <a:lnTo>
                  <a:pt x="238" y="0"/>
                </a:lnTo>
                <a:lnTo>
                  <a:pt x="239" y="0"/>
                </a:lnTo>
                <a:lnTo>
                  <a:pt x="240" y="1"/>
                </a:lnTo>
                <a:lnTo>
                  <a:pt x="241" y="2"/>
                </a:lnTo>
                <a:lnTo>
                  <a:pt x="241" y="3"/>
                </a:lnTo>
                <a:lnTo>
                  <a:pt x="241" y="4"/>
                </a:lnTo>
                <a:lnTo>
                  <a:pt x="240" y="5"/>
                </a:lnTo>
                <a:lnTo>
                  <a:pt x="239" y="6"/>
                </a:lnTo>
                <a:lnTo>
                  <a:pt x="238" y="6"/>
                </a:lnTo>
                <a:close/>
                <a:moveTo>
                  <a:pt x="223" y="6"/>
                </a:moveTo>
                <a:lnTo>
                  <a:pt x="223" y="6"/>
                </a:lnTo>
                <a:lnTo>
                  <a:pt x="220" y="6"/>
                </a:lnTo>
                <a:lnTo>
                  <a:pt x="219" y="5"/>
                </a:lnTo>
                <a:lnTo>
                  <a:pt x="219" y="4"/>
                </a:lnTo>
                <a:lnTo>
                  <a:pt x="218" y="3"/>
                </a:lnTo>
                <a:lnTo>
                  <a:pt x="219" y="2"/>
                </a:lnTo>
                <a:lnTo>
                  <a:pt x="219" y="1"/>
                </a:lnTo>
                <a:lnTo>
                  <a:pt x="220" y="0"/>
                </a:lnTo>
                <a:lnTo>
                  <a:pt x="223" y="0"/>
                </a:lnTo>
                <a:lnTo>
                  <a:pt x="224" y="0"/>
                </a:lnTo>
                <a:lnTo>
                  <a:pt x="225" y="1"/>
                </a:lnTo>
                <a:lnTo>
                  <a:pt x="225" y="2"/>
                </a:lnTo>
                <a:lnTo>
                  <a:pt x="226" y="3"/>
                </a:lnTo>
                <a:lnTo>
                  <a:pt x="225" y="4"/>
                </a:lnTo>
                <a:lnTo>
                  <a:pt x="225" y="5"/>
                </a:lnTo>
                <a:lnTo>
                  <a:pt x="224" y="6"/>
                </a:lnTo>
                <a:lnTo>
                  <a:pt x="223" y="6"/>
                </a:lnTo>
                <a:close/>
                <a:moveTo>
                  <a:pt x="207" y="6"/>
                </a:moveTo>
                <a:lnTo>
                  <a:pt x="207" y="6"/>
                </a:lnTo>
                <a:lnTo>
                  <a:pt x="206" y="6"/>
                </a:lnTo>
                <a:lnTo>
                  <a:pt x="204" y="5"/>
                </a:lnTo>
                <a:lnTo>
                  <a:pt x="203" y="4"/>
                </a:lnTo>
                <a:lnTo>
                  <a:pt x="203" y="3"/>
                </a:lnTo>
                <a:lnTo>
                  <a:pt x="203" y="2"/>
                </a:lnTo>
                <a:lnTo>
                  <a:pt x="204" y="1"/>
                </a:lnTo>
                <a:lnTo>
                  <a:pt x="206" y="0"/>
                </a:lnTo>
                <a:lnTo>
                  <a:pt x="207" y="0"/>
                </a:lnTo>
                <a:lnTo>
                  <a:pt x="208" y="0"/>
                </a:lnTo>
                <a:lnTo>
                  <a:pt x="209" y="1"/>
                </a:lnTo>
                <a:lnTo>
                  <a:pt x="211" y="2"/>
                </a:lnTo>
                <a:lnTo>
                  <a:pt x="211" y="3"/>
                </a:lnTo>
                <a:lnTo>
                  <a:pt x="211" y="4"/>
                </a:lnTo>
                <a:lnTo>
                  <a:pt x="209" y="5"/>
                </a:lnTo>
                <a:lnTo>
                  <a:pt x="208" y="6"/>
                </a:lnTo>
                <a:lnTo>
                  <a:pt x="207" y="6"/>
                </a:lnTo>
                <a:close/>
                <a:moveTo>
                  <a:pt x="192" y="6"/>
                </a:moveTo>
                <a:lnTo>
                  <a:pt x="192" y="6"/>
                </a:lnTo>
                <a:lnTo>
                  <a:pt x="190" y="6"/>
                </a:lnTo>
                <a:lnTo>
                  <a:pt x="188" y="5"/>
                </a:lnTo>
                <a:lnTo>
                  <a:pt x="188" y="4"/>
                </a:lnTo>
                <a:lnTo>
                  <a:pt x="187" y="3"/>
                </a:lnTo>
                <a:lnTo>
                  <a:pt x="188" y="2"/>
                </a:lnTo>
                <a:lnTo>
                  <a:pt x="188" y="1"/>
                </a:lnTo>
                <a:lnTo>
                  <a:pt x="190" y="0"/>
                </a:lnTo>
                <a:lnTo>
                  <a:pt x="192" y="0"/>
                </a:lnTo>
                <a:lnTo>
                  <a:pt x="193" y="0"/>
                </a:lnTo>
                <a:lnTo>
                  <a:pt x="195" y="1"/>
                </a:lnTo>
                <a:lnTo>
                  <a:pt x="195" y="2"/>
                </a:lnTo>
                <a:lnTo>
                  <a:pt x="196" y="3"/>
                </a:lnTo>
                <a:lnTo>
                  <a:pt x="195" y="4"/>
                </a:lnTo>
                <a:lnTo>
                  <a:pt x="195" y="5"/>
                </a:lnTo>
                <a:lnTo>
                  <a:pt x="193" y="6"/>
                </a:lnTo>
                <a:lnTo>
                  <a:pt x="192" y="6"/>
                </a:lnTo>
                <a:close/>
                <a:moveTo>
                  <a:pt x="176" y="6"/>
                </a:moveTo>
                <a:lnTo>
                  <a:pt x="176" y="6"/>
                </a:lnTo>
                <a:lnTo>
                  <a:pt x="175" y="6"/>
                </a:lnTo>
                <a:lnTo>
                  <a:pt x="174" y="5"/>
                </a:lnTo>
                <a:lnTo>
                  <a:pt x="173" y="4"/>
                </a:lnTo>
                <a:lnTo>
                  <a:pt x="173" y="3"/>
                </a:lnTo>
                <a:lnTo>
                  <a:pt x="173" y="2"/>
                </a:lnTo>
                <a:lnTo>
                  <a:pt x="174" y="1"/>
                </a:lnTo>
                <a:lnTo>
                  <a:pt x="175" y="0"/>
                </a:lnTo>
                <a:lnTo>
                  <a:pt x="176" y="0"/>
                </a:lnTo>
                <a:lnTo>
                  <a:pt x="177" y="0"/>
                </a:lnTo>
                <a:lnTo>
                  <a:pt x="179" y="1"/>
                </a:lnTo>
                <a:lnTo>
                  <a:pt x="180" y="2"/>
                </a:lnTo>
                <a:lnTo>
                  <a:pt x="180" y="3"/>
                </a:lnTo>
                <a:lnTo>
                  <a:pt x="180" y="4"/>
                </a:lnTo>
                <a:lnTo>
                  <a:pt x="179" y="5"/>
                </a:lnTo>
                <a:lnTo>
                  <a:pt x="177" y="6"/>
                </a:lnTo>
                <a:lnTo>
                  <a:pt x="176" y="6"/>
                </a:lnTo>
                <a:close/>
                <a:moveTo>
                  <a:pt x="161" y="6"/>
                </a:moveTo>
                <a:lnTo>
                  <a:pt x="161" y="6"/>
                </a:lnTo>
                <a:lnTo>
                  <a:pt x="159" y="6"/>
                </a:lnTo>
                <a:lnTo>
                  <a:pt x="158" y="5"/>
                </a:lnTo>
                <a:lnTo>
                  <a:pt x="158" y="4"/>
                </a:lnTo>
                <a:lnTo>
                  <a:pt x="157" y="3"/>
                </a:lnTo>
                <a:lnTo>
                  <a:pt x="158" y="2"/>
                </a:lnTo>
                <a:lnTo>
                  <a:pt x="158" y="1"/>
                </a:lnTo>
                <a:lnTo>
                  <a:pt x="159" y="0"/>
                </a:lnTo>
                <a:lnTo>
                  <a:pt x="161" y="0"/>
                </a:lnTo>
                <a:lnTo>
                  <a:pt x="163" y="0"/>
                </a:lnTo>
                <a:lnTo>
                  <a:pt x="164" y="1"/>
                </a:lnTo>
                <a:lnTo>
                  <a:pt x="164" y="2"/>
                </a:lnTo>
                <a:lnTo>
                  <a:pt x="165" y="3"/>
                </a:lnTo>
                <a:lnTo>
                  <a:pt x="164" y="4"/>
                </a:lnTo>
                <a:lnTo>
                  <a:pt x="164" y="5"/>
                </a:lnTo>
                <a:lnTo>
                  <a:pt x="163" y="6"/>
                </a:lnTo>
                <a:lnTo>
                  <a:pt x="161" y="6"/>
                </a:lnTo>
                <a:close/>
                <a:moveTo>
                  <a:pt x="146" y="6"/>
                </a:moveTo>
                <a:lnTo>
                  <a:pt x="146" y="6"/>
                </a:lnTo>
                <a:lnTo>
                  <a:pt x="144" y="6"/>
                </a:lnTo>
                <a:lnTo>
                  <a:pt x="143" y="5"/>
                </a:lnTo>
                <a:lnTo>
                  <a:pt x="142" y="4"/>
                </a:lnTo>
                <a:lnTo>
                  <a:pt x="142" y="3"/>
                </a:lnTo>
                <a:lnTo>
                  <a:pt x="142" y="2"/>
                </a:lnTo>
                <a:lnTo>
                  <a:pt x="143" y="1"/>
                </a:lnTo>
                <a:lnTo>
                  <a:pt x="144" y="0"/>
                </a:lnTo>
                <a:lnTo>
                  <a:pt x="146" y="0"/>
                </a:lnTo>
                <a:lnTo>
                  <a:pt x="147" y="0"/>
                </a:lnTo>
                <a:lnTo>
                  <a:pt x="148" y="1"/>
                </a:lnTo>
                <a:lnTo>
                  <a:pt x="149" y="2"/>
                </a:lnTo>
                <a:lnTo>
                  <a:pt x="149" y="3"/>
                </a:lnTo>
                <a:lnTo>
                  <a:pt x="149" y="4"/>
                </a:lnTo>
                <a:lnTo>
                  <a:pt x="148" y="5"/>
                </a:lnTo>
                <a:lnTo>
                  <a:pt x="147" y="6"/>
                </a:lnTo>
                <a:lnTo>
                  <a:pt x="146" y="6"/>
                </a:lnTo>
                <a:close/>
                <a:moveTo>
                  <a:pt x="131" y="6"/>
                </a:moveTo>
                <a:lnTo>
                  <a:pt x="131" y="6"/>
                </a:lnTo>
                <a:lnTo>
                  <a:pt x="128" y="6"/>
                </a:lnTo>
                <a:lnTo>
                  <a:pt x="127" y="5"/>
                </a:lnTo>
                <a:lnTo>
                  <a:pt x="127" y="4"/>
                </a:lnTo>
                <a:lnTo>
                  <a:pt x="126" y="3"/>
                </a:lnTo>
                <a:lnTo>
                  <a:pt x="127" y="2"/>
                </a:lnTo>
                <a:lnTo>
                  <a:pt x="127" y="1"/>
                </a:lnTo>
                <a:lnTo>
                  <a:pt x="128" y="0"/>
                </a:lnTo>
                <a:lnTo>
                  <a:pt x="131" y="0"/>
                </a:lnTo>
                <a:lnTo>
                  <a:pt x="132" y="0"/>
                </a:lnTo>
                <a:lnTo>
                  <a:pt x="133" y="1"/>
                </a:lnTo>
                <a:lnTo>
                  <a:pt x="133" y="2"/>
                </a:lnTo>
                <a:lnTo>
                  <a:pt x="135" y="3"/>
                </a:lnTo>
                <a:lnTo>
                  <a:pt x="133" y="4"/>
                </a:lnTo>
                <a:lnTo>
                  <a:pt x="133" y="5"/>
                </a:lnTo>
                <a:lnTo>
                  <a:pt x="132" y="6"/>
                </a:lnTo>
                <a:lnTo>
                  <a:pt x="131" y="6"/>
                </a:lnTo>
                <a:close/>
                <a:moveTo>
                  <a:pt x="115" y="6"/>
                </a:moveTo>
                <a:lnTo>
                  <a:pt x="115" y="6"/>
                </a:lnTo>
                <a:lnTo>
                  <a:pt x="114" y="6"/>
                </a:lnTo>
                <a:lnTo>
                  <a:pt x="112" y="5"/>
                </a:lnTo>
                <a:lnTo>
                  <a:pt x="111" y="4"/>
                </a:lnTo>
                <a:lnTo>
                  <a:pt x="111" y="3"/>
                </a:lnTo>
                <a:lnTo>
                  <a:pt x="111" y="2"/>
                </a:lnTo>
                <a:lnTo>
                  <a:pt x="112" y="1"/>
                </a:lnTo>
                <a:lnTo>
                  <a:pt x="114" y="0"/>
                </a:lnTo>
                <a:lnTo>
                  <a:pt x="115" y="0"/>
                </a:lnTo>
                <a:lnTo>
                  <a:pt x="116" y="0"/>
                </a:lnTo>
                <a:lnTo>
                  <a:pt x="117" y="1"/>
                </a:lnTo>
                <a:lnTo>
                  <a:pt x="119" y="2"/>
                </a:lnTo>
                <a:lnTo>
                  <a:pt x="119" y="3"/>
                </a:lnTo>
                <a:lnTo>
                  <a:pt x="119" y="4"/>
                </a:lnTo>
                <a:lnTo>
                  <a:pt x="117" y="5"/>
                </a:lnTo>
                <a:lnTo>
                  <a:pt x="116" y="6"/>
                </a:lnTo>
                <a:lnTo>
                  <a:pt x="115" y="6"/>
                </a:lnTo>
                <a:close/>
                <a:moveTo>
                  <a:pt x="100" y="6"/>
                </a:moveTo>
                <a:lnTo>
                  <a:pt x="100" y="6"/>
                </a:lnTo>
                <a:lnTo>
                  <a:pt x="98" y="6"/>
                </a:lnTo>
                <a:lnTo>
                  <a:pt x="97" y="5"/>
                </a:lnTo>
                <a:lnTo>
                  <a:pt x="97" y="4"/>
                </a:lnTo>
                <a:lnTo>
                  <a:pt x="95" y="3"/>
                </a:lnTo>
                <a:lnTo>
                  <a:pt x="97" y="2"/>
                </a:lnTo>
                <a:lnTo>
                  <a:pt x="97" y="1"/>
                </a:lnTo>
                <a:lnTo>
                  <a:pt x="98" y="0"/>
                </a:lnTo>
                <a:lnTo>
                  <a:pt x="100" y="0"/>
                </a:lnTo>
                <a:lnTo>
                  <a:pt x="101" y="0"/>
                </a:lnTo>
                <a:lnTo>
                  <a:pt x="103" y="1"/>
                </a:lnTo>
                <a:lnTo>
                  <a:pt x="103" y="2"/>
                </a:lnTo>
                <a:lnTo>
                  <a:pt x="104" y="3"/>
                </a:lnTo>
                <a:lnTo>
                  <a:pt x="103" y="4"/>
                </a:lnTo>
                <a:lnTo>
                  <a:pt x="103" y="5"/>
                </a:lnTo>
                <a:lnTo>
                  <a:pt x="101" y="6"/>
                </a:lnTo>
                <a:lnTo>
                  <a:pt x="100" y="6"/>
                </a:lnTo>
                <a:close/>
                <a:moveTo>
                  <a:pt x="84" y="6"/>
                </a:moveTo>
                <a:lnTo>
                  <a:pt x="84" y="6"/>
                </a:lnTo>
                <a:lnTo>
                  <a:pt x="83" y="6"/>
                </a:lnTo>
                <a:lnTo>
                  <a:pt x="82" y="5"/>
                </a:lnTo>
                <a:lnTo>
                  <a:pt x="81" y="4"/>
                </a:lnTo>
                <a:lnTo>
                  <a:pt x="81" y="3"/>
                </a:lnTo>
                <a:lnTo>
                  <a:pt x="81" y="2"/>
                </a:lnTo>
                <a:lnTo>
                  <a:pt x="82" y="1"/>
                </a:lnTo>
                <a:lnTo>
                  <a:pt x="83" y="0"/>
                </a:lnTo>
                <a:lnTo>
                  <a:pt x="84" y="0"/>
                </a:lnTo>
                <a:lnTo>
                  <a:pt x="85" y="0"/>
                </a:lnTo>
                <a:lnTo>
                  <a:pt x="87" y="1"/>
                </a:lnTo>
                <a:lnTo>
                  <a:pt x="88" y="2"/>
                </a:lnTo>
                <a:lnTo>
                  <a:pt x="88" y="3"/>
                </a:lnTo>
                <a:lnTo>
                  <a:pt x="88" y="4"/>
                </a:lnTo>
                <a:lnTo>
                  <a:pt x="87" y="5"/>
                </a:lnTo>
                <a:lnTo>
                  <a:pt x="85" y="6"/>
                </a:lnTo>
                <a:lnTo>
                  <a:pt x="84" y="6"/>
                </a:lnTo>
                <a:close/>
                <a:moveTo>
                  <a:pt x="70" y="6"/>
                </a:moveTo>
                <a:lnTo>
                  <a:pt x="70" y="6"/>
                </a:lnTo>
                <a:lnTo>
                  <a:pt x="67" y="6"/>
                </a:lnTo>
                <a:lnTo>
                  <a:pt x="66" y="5"/>
                </a:lnTo>
                <a:lnTo>
                  <a:pt x="66" y="4"/>
                </a:lnTo>
                <a:lnTo>
                  <a:pt x="65" y="3"/>
                </a:lnTo>
                <a:lnTo>
                  <a:pt x="66" y="2"/>
                </a:lnTo>
                <a:lnTo>
                  <a:pt x="66" y="1"/>
                </a:lnTo>
                <a:lnTo>
                  <a:pt x="67" y="0"/>
                </a:lnTo>
                <a:lnTo>
                  <a:pt x="70" y="0"/>
                </a:lnTo>
                <a:lnTo>
                  <a:pt x="71" y="0"/>
                </a:lnTo>
                <a:lnTo>
                  <a:pt x="72" y="1"/>
                </a:lnTo>
                <a:lnTo>
                  <a:pt x="72" y="2"/>
                </a:lnTo>
                <a:lnTo>
                  <a:pt x="73" y="3"/>
                </a:lnTo>
                <a:lnTo>
                  <a:pt x="72" y="4"/>
                </a:lnTo>
                <a:lnTo>
                  <a:pt x="72" y="5"/>
                </a:lnTo>
                <a:lnTo>
                  <a:pt x="71" y="6"/>
                </a:lnTo>
                <a:lnTo>
                  <a:pt x="70" y="6"/>
                </a:lnTo>
                <a:close/>
                <a:moveTo>
                  <a:pt x="54" y="6"/>
                </a:moveTo>
                <a:lnTo>
                  <a:pt x="54" y="6"/>
                </a:lnTo>
                <a:lnTo>
                  <a:pt x="52" y="6"/>
                </a:lnTo>
                <a:lnTo>
                  <a:pt x="51" y="5"/>
                </a:lnTo>
                <a:lnTo>
                  <a:pt x="50" y="4"/>
                </a:lnTo>
                <a:lnTo>
                  <a:pt x="50" y="3"/>
                </a:lnTo>
                <a:lnTo>
                  <a:pt x="50" y="2"/>
                </a:lnTo>
                <a:lnTo>
                  <a:pt x="51" y="1"/>
                </a:lnTo>
                <a:lnTo>
                  <a:pt x="52" y="0"/>
                </a:lnTo>
                <a:lnTo>
                  <a:pt x="54" y="0"/>
                </a:lnTo>
                <a:lnTo>
                  <a:pt x="55" y="0"/>
                </a:lnTo>
                <a:lnTo>
                  <a:pt x="56" y="1"/>
                </a:lnTo>
                <a:lnTo>
                  <a:pt x="57" y="2"/>
                </a:lnTo>
                <a:lnTo>
                  <a:pt x="57" y="3"/>
                </a:lnTo>
                <a:lnTo>
                  <a:pt x="57" y="4"/>
                </a:lnTo>
                <a:lnTo>
                  <a:pt x="56" y="5"/>
                </a:lnTo>
                <a:lnTo>
                  <a:pt x="55" y="6"/>
                </a:lnTo>
                <a:lnTo>
                  <a:pt x="54" y="6"/>
                </a:lnTo>
                <a:close/>
                <a:moveTo>
                  <a:pt x="39" y="6"/>
                </a:moveTo>
                <a:lnTo>
                  <a:pt x="39" y="6"/>
                </a:lnTo>
                <a:lnTo>
                  <a:pt x="36" y="6"/>
                </a:lnTo>
                <a:lnTo>
                  <a:pt x="35" y="5"/>
                </a:lnTo>
                <a:lnTo>
                  <a:pt x="35" y="4"/>
                </a:lnTo>
                <a:lnTo>
                  <a:pt x="34" y="3"/>
                </a:lnTo>
                <a:lnTo>
                  <a:pt x="35" y="2"/>
                </a:lnTo>
                <a:lnTo>
                  <a:pt x="35" y="1"/>
                </a:lnTo>
                <a:lnTo>
                  <a:pt x="36" y="0"/>
                </a:lnTo>
                <a:lnTo>
                  <a:pt x="39" y="0"/>
                </a:lnTo>
                <a:lnTo>
                  <a:pt x="40" y="0"/>
                </a:lnTo>
                <a:lnTo>
                  <a:pt x="41" y="1"/>
                </a:lnTo>
                <a:lnTo>
                  <a:pt x="41" y="2"/>
                </a:lnTo>
                <a:lnTo>
                  <a:pt x="43" y="3"/>
                </a:lnTo>
                <a:lnTo>
                  <a:pt x="41" y="4"/>
                </a:lnTo>
                <a:lnTo>
                  <a:pt x="41" y="5"/>
                </a:lnTo>
                <a:lnTo>
                  <a:pt x="40" y="6"/>
                </a:lnTo>
                <a:lnTo>
                  <a:pt x="39" y="6"/>
                </a:lnTo>
                <a:close/>
                <a:moveTo>
                  <a:pt x="23" y="6"/>
                </a:moveTo>
                <a:lnTo>
                  <a:pt x="23" y="6"/>
                </a:lnTo>
                <a:lnTo>
                  <a:pt x="22" y="6"/>
                </a:lnTo>
                <a:lnTo>
                  <a:pt x="20" y="5"/>
                </a:lnTo>
                <a:lnTo>
                  <a:pt x="19" y="4"/>
                </a:lnTo>
                <a:lnTo>
                  <a:pt x="19" y="3"/>
                </a:lnTo>
                <a:lnTo>
                  <a:pt x="19" y="2"/>
                </a:lnTo>
                <a:lnTo>
                  <a:pt x="20" y="1"/>
                </a:lnTo>
                <a:lnTo>
                  <a:pt x="22" y="0"/>
                </a:lnTo>
                <a:lnTo>
                  <a:pt x="23" y="0"/>
                </a:lnTo>
                <a:lnTo>
                  <a:pt x="24" y="0"/>
                </a:lnTo>
                <a:lnTo>
                  <a:pt x="25" y="1"/>
                </a:lnTo>
                <a:lnTo>
                  <a:pt x="27" y="2"/>
                </a:lnTo>
                <a:lnTo>
                  <a:pt x="27" y="3"/>
                </a:lnTo>
                <a:lnTo>
                  <a:pt x="27" y="4"/>
                </a:lnTo>
                <a:lnTo>
                  <a:pt x="25" y="5"/>
                </a:lnTo>
                <a:lnTo>
                  <a:pt x="24" y="6"/>
                </a:lnTo>
                <a:lnTo>
                  <a:pt x="23" y="6"/>
                </a:lnTo>
                <a:close/>
                <a:moveTo>
                  <a:pt x="8" y="6"/>
                </a:moveTo>
                <a:lnTo>
                  <a:pt x="7" y="6"/>
                </a:lnTo>
                <a:lnTo>
                  <a:pt x="6" y="6"/>
                </a:lnTo>
                <a:lnTo>
                  <a:pt x="5" y="5"/>
                </a:lnTo>
                <a:lnTo>
                  <a:pt x="5" y="4"/>
                </a:lnTo>
                <a:lnTo>
                  <a:pt x="3" y="3"/>
                </a:lnTo>
                <a:lnTo>
                  <a:pt x="5" y="2"/>
                </a:lnTo>
                <a:lnTo>
                  <a:pt x="5" y="1"/>
                </a:lnTo>
                <a:lnTo>
                  <a:pt x="6" y="0"/>
                </a:lnTo>
                <a:lnTo>
                  <a:pt x="7" y="0"/>
                </a:lnTo>
                <a:lnTo>
                  <a:pt x="8" y="0"/>
                </a:lnTo>
                <a:lnTo>
                  <a:pt x="9" y="0"/>
                </a:lnTo>
                <a:lnTo>
                  <a:pt x="11" y="1"/>
                </a:lnTo>
                <a:lnTo>
                  <a:pt x="11" y="2"/>
                </a:lnTo>
                <a:lnTo>
                  <a:pt x="12" y="3"/>
                </a:lnTo>
                <a:lnTo>
                  <a:pt x="11" y="4"/>
                </a:lnTo>
                <a:lnTo>
                  <a:pt x="11" y="5"/>
                </a:lnTo>
                <a:lnTo>
                  <a:pt x="9" y="6"/>
                </a:lnTo>
                <a:lnTo>
                  <a:pt x="8" y="6"/>
                </a:lnTo>
                <a:close/>
                <a:moveTo>
                  <a:pt x="8" y="13"/>
                </a:moveTo>
                <a:lnTo>
                  <a:pt x="8" y="13"/>
                </a:lnTo>
                <a:lnTo>
                  <a:pt x="7" y="14"/>
                </a:lnTo>
                <a:lnTo>
                  <a:pt x="7" y="16"/>
                </a:lnTo>
                <a:lnTo>
                  <a:pt x="6" y="17"/>
                </a:lnTo>
                <a:lnTo>
                  <a:pt x="5" y="17"/>
                </a:lnTo>
                <a:lnTo>
                  <a:pt x="2" y="17"/>
                </a:lnTo>
                <a:lnTo>
                  <a:pt x="1" y="16"/>
                </a:lnTo>
                <a:lnTo>
                  <a:pt x="1" y="14"/>
                </a:lnTo>
                <a:lnTo>
                  <a:pt x="0" y="13"/>
                </a:lnTo>
                <a:lnTo>
                  <a:pt x="1" y="11"/>
                </a:lnTo>
                <a:lnTo>
                  <a:pt x="1" y="10"/>
                </a:lnTo>
                <a:lnTo>
                  <a:pt x="2" y="10"/>
                </a:lnTo>
                <a:lnTo>
                  <a:pt x="5" y="10"/>
                </a:lnTo>
                <a:lnTo>
                  <a:pt x="6" y="10"/>
                </a:lnTo>
                <a:lnTo>
                  <a:pt x="7" y="10"/>
                </a:lnTo>
                <a:lnTo>
                  <a:pt x="7" y="11"/>
                </a:lnTo>
                <a:lnTo>
                  <a:pt x="8" y="13"/>
                </a:lnTo>
                <a:close/>
                <a:moveTo>
                  <a:pt x="8" y="26"/>
                </a:moveTo>
                <a:lnTo>
                  <a:pt x="8" y="26"/>
                </a:lnTo>
                <a:lnTo>
                  <a:pt x="7" y="27"/>
                </a:lnTo>
                <a:lnTo>
                  <a:pt x="7" y="28"/>
                </a:lnTo>
                <a:lnTo>
                  <a:pt x="6" y="29"/>
                </a:lnTo>
                <a:lnTo>
                  <a:pt x="5" y="29"/>
                </a:lnTo>
                <a:lnTo>
                  <a:pt x="2" y="29"/>
                </a:lnTo>
                <a:lnTo>
                  <a:pt x="1" y="28"/>
                </a:lnTo>
                <a:lnTo>
                  <a:pt x="1" y="27"/>
                </a:lnTo>
                <a:lnTo>
                  <a:pt x="0" y="26"/>
                </a:lnTo>
                <a:lnTo>
                  <a:pt x="1" y="25"/>
                </a:lnTo>
                <a:lnTo>
                  <a:pt x="1" y="24"/>
                </a:lnTo>
                <a:lnTo>
                  <a:pt x="2" y="23"/>
                </a:lnTo>
                <a:lnTo>
                  <a:pt x="5" y="23"/>
                </a:lnTo>
                <a:lnTo>
                  <a:pt x="6" y="23"/>
                </a:lnTo>
                <a:lnTo>
                  <a:pt x="7" y="24"/>
                </a:lnTo>
                <a:lnTo>
                  <a:pt x="7" y="25"/>
                </a:lnTo>
                <a:lnTo>
                  <a:pt x="8" y="26"/>
                </a:lnTo>
                <a:close/>
                <a:moveTo>
                  <a:pt x="8" y="39"/>
                </a:moveTo>
                <a:lnTo>
                  <a:pt x="8" y="39"/>
                </a:lnTo>
                <a:lnTo>
                  <a:pt x="7" y="40"/>
                </a:lnTo>
                <a:lnTo>
                  <a:pt x="7" y="41"/>
                </a:lnTo>
                <a:lnTo>
                  <a:pt x="6" y="42"/>
                </a:lnTo>
                <a:lnTo>
                  <a:pt x="5" y="42"/>
                </a:lnTo>
                <a:lnTo>
                  <a:pt x="2" y="42"/>
                </a:lnTo>
                <a:lnTo>
                  <a:pt x="1" y="41"/>
                </a:lnTo>
                <a:lnTo>
                  <a:pt x="1" y="40"/>
                </a:lnTo>
                <a:lnTo>
                  <a:pt x="0" y="39"/>
                </a:lnTo>
                <a:lnTo>
                  <a:pt x="1" y="38"/>
                </a:lnTo>
                <a:lnTo>
                  <a:pt x="1" y="37"/>
                </a:lnTo>
                <a:lnTo>
                  <a:pt x="2" y="36"/>
                </a:lnTo>
                <a:lnTo>
                  <a:pt x="5" y="36"/>
                </a:lnTo>
                <a:lnTo>
                  <a:pt x="6" y="36"/>
                </a:lnTo>
                <a:lnTo>
                  <a:pt x="7" y="37"/>
                </a:lnTo>
                <a:lnTo>
                  <a:pt x="7" y="38"/>
                </a:lnTo>
                <a:lnTo>
                  <a:pt x="8" y="39"/>
                </a:lnTo>
                <a:close/>
                <a:moveTo>
                  <a:pt x="8" y="51"/>
                </a:moveTo>
                <a:lnTo>
                  <a:pt x="8" y="51"/>
                </a:lnTo>
                <a:lnTo>
                  <a:pt x="7" y="52"/>
                </a:lnTo>
                <a:lnTo>
                  <a:pt x="7" y="53"/>
                </a:lnTo>
                <a:lnTo>
                  <a:pt x="6" y="54"/>
                </a:lnTo>
                <a:lnTo>
                  <a:pt x="5" y="54"/>
                </a:lnTo>
                <a:lnTo>
                  <a:pt x="2" y="54"/>
                </a:lnTo>
                <a:lnTo>
                  <a:pt x="1" y="53"/>
                </a:lnTo>
                <a:lnTo>
                  <a:pt x="1" y="52"/>
                </a:lnTo>
                <a:lnTo>
                  <a:pt x="0" y="51"/>
                </a:lnTo>
                <a:lnTo>
                  <a:pt x="1" y="50"/>
                </a:lnTo>
                <a:lnTo>
                  <a:pt x="1" y="49"/>
                </a:lnTo>
                <a:lnTo>
                  <a:pt x="2" y="48"/>
                </a:lnTo>
                <a:lnTo>
                  <a:pt x="5" y="48"/>
                </a:lnTo>
                <a:lnTo>
                  <a:pt x="6" y="48"/>
                </a:lnTo>
                <a:lnTo>
                  <a:pt x="7" y="49"/>
                </a:lnTo>
                <a:lnTo>
                  <a:pt x="7" y="50"/>
                </a:lnTo>
                <a:lnTo>
                  <a:pt x="8" y="51"/>
                </a:lnTo>
                <a:close/>
                <a:moveTo>
                  <a:pt x="8" y="65"/>
                </a:moveTo>
                <a:lnTo>
                  <a:pt x="8" y="65"/>
                </a:lnTo>
                <a:lnTo>
                  <a:pt x="7" y="66"/>
                </a:lnTo>
                <a:lnTo>
                  <a:pt x="7" y="67"/>
                </a:lnTo>
                <a:lnTo>
                  <a:pt x="6" y="68"/>
                </a:lnTo>
                <a:lnTo>
                  <a:pt x="5" y="68"/>
                </a:lnTo>
                <a:lnTo>
                  <a:pt x="2" y="68"/>
                </a:lnTo>
                <a:lnTo>
                  <a:pt x="1" y="67"/>
                </a:lnTo>
                <a:lnTo>
                  <a:pt x="1" y="66"/>
                </a:lnTo>
                <a:lnTo>
                  <a:pt x="0" y="65"/>
                </a:lnTo>
                <a:lnTo>
                  <a:pt x="1" y="64"/>
                </a:lnTo>
                <a:lnTo>
                  <a:pt x="1" y="63"/>
                </a:lnTo>
                <a:lnTo>
                  <a:pt x="2" y="62"/>
                </a:lnTo>
                <a:lnTo>
                  <a:pt x="5" y="62"/>
                </a:lnTo>
                <a:lnTo>
                  <a:pt x="6" y="62"/>
                </a:lnTo>
                <a:lnTo>
                  <a:pt x="7" y="63"/>
                </a:lnTo>
                <a:lnTo>
                  <a:pt x="7" y="64"/>
                </a:lnTo>
                <a:lnTo>
                  <a:pt x="8" y="65"/>
                </a:lnTo>
                <a:close/>
                <a:moveTo>
                  <a:pt x="8" y="77"/>
                </a:moveTo>
                <a:lnTo>
                  <a:pt x="8" y="77"/>
                </a:lnTo>
                <a:lnTo>
                  <a:pt x="7" y="78"/>
                </a:lnTo>
                <a:lnTo>
                  <a:pt x="7" y="79"/>
                </a:lnTo>
                <a:lnTo>
                  <a:pt x="6" y="80"/>
                </a:lnTo>
                <a:lnTo>
                  <a:pt x="5" y="80"/>
                </a:lnTo>
                <a:lnTo>
                  <a:pt x="2" y="80"/>
                </a:lnTo>
                <a:lnTo>
                  <a:pt x="1" y="79"/>
                </a:lnTo>
                <a:lnTo>
                  <a:pt x="1" y="78"/>
                </a:lnTo>
                <a:lnTo>
                  <a:pt x="0" y="77"/>
                </a:lnTo>
                <a:lnTo>
                  <a:pt x="1" y="76"/>
                </a:lnTo>
                <a:lnTo>
                  <a:pt x="1" y="75"/>
                </a:lnTo>
                <a:lnTo>
                  <a:pt x="2" y="74"/>
                </a:lnTo>
                <a:lnTo>
                  <a:pt x="5" y="74"/>
                </a:lnTo>
                <a:lnTo>
                  <a:pt x="6" y="74"/>
                </a:lnTo>
                <a:lnTo>
                  <a:pt x="7" y="75"/>
                </a:lnTo>
                <a:lnTo>
                  <a:pt x="7" y="76"/>
                </a:lnTo>
                <a:lnTo>
                  <a:pt x="8" y="77"/>
                </a:lnTo>
                <a:close/>
                <a:moveTo>
                  <a:pt x="8" y="90"/>
                </a:moveTo>
                <a:lnTo>
                  <a:pt x="8" y="90"/>
                </a:lnTo>
                <a:lnTo>
                  <a:pt x="7" y="91"/>
                </a:lnTo>
                <a:lnTo>
                  <a:pt x="7" y="92"/>
                </a:lnTo>
                <a:lnTo>
                  <a:pt x="6" y="93"/>
                </a:lnTo>
                <a:lnTo>
                  <a:pt x="5" y="93"/>
                </a:lnTo>
                <a:lnTo>
                  <a:pt x="2" y="93"/>
                </a:lnTo>
                <a:lnTo>
                  <a:pt x="1" y="92"/>
                </a:lnTo>
                <a:lnTo>
                  <a:pt x="1" y="91"/>
                </a:lnTo>
                <a:lnTo>
                  <a:pt x="0" y="90"/>
                </a:lnTo>
                <a:lnTo>
                  <a:pt x="1" y="89"/>
                </a:lnTo>
                <a:lnTo>
                  <a:pt x="1" y="88"/>
                </a:lnTo>
                <a:lnTo>
                  <a:pt x="2" y="87"/>
                </a:lnTo>
                <a:lnTo>
                  <a:pt x="5" y="87"/>
                </a:lnTo>
                <a:lnTo>
                  <a:pt x="6" y="87"/>
                </a:lnTo>
                <a:lnTo>
                  <a:pt x="7" y="88"/>
                </a:lnTo>
                <a:lnTo>
                  <a:pt x="7" y="89"/>
                </a:lnTo>
                <a:lnTo>
                  <a:pt x="8" y="90"/>
                </a:lnTo>
                <a:close/>
                <a:moveTo>
                  <a:pt x="8" y="103"/>
                </a:moveTo>
                <a:lnTo>
                  <a:pt x="8" y="103"/>
                </a:lnTo>
                <a:lnTo>
                  <a:pt x="7" y="104"/>
                </a:lnTo>
                <a:lnTo>
                  <a:pt x="7" y="105"/>
                </a:lnTo>
                <a:lnTo>
                  <a:pt x="6" y="106"/>
                </a:lnTo>
                <a:lnTo>
                  <a:pt x="5" y="106"/>
                </a:lnTo>
                <a:lnTo>
                  <a:pt x="2" y="106"/>
                </a:lnTo>
                <a:lnTo>
                  <a:pt x="1" y="105"/>
                </a:lnTo>
                <a:lnTo>
                  <a:pt x="1" y="104"/>
                </a:lnTo>
                <a:lnTo>
                  <a:pt x="0" y="103"/>
                </a:lnTo>
                <a:lnTo>
                  <a:pt x="1" y="102"/>
                </a:lnTo>
                <a:lnTo>
                  <a:pt x="1" y="101"/>
                </a:lnTo>
                <a:lnTo>
                  <a:pt x="2" y="100"/>
                </a:lnTo>
                <a:lnTo>
                  <a:pt x="5" y="100"/>
                </a:lnTo>
                <a:lnTo>
                  <a:pt x="6" y="100"/>
                </a:lnTo>
                <a:lnTo>
                  <a:pt x="7" y="101"/>
                </a:lnTo>
                <a:lnTo>
                  <a:pt x="7" y="102"/>
                </a:lnTo>
                <a:lnTo>
                  <a:pt x="8" y="103"/>
                </a:lnTo>
                <a:close/>
                <a:moveTo>
                  <a:pt x="8" y="116"/>
                </a:moveTo>
                <a:lnTo>
                  <a:pt x="8" y="116"/>
                </a:lnTo>
                <a:lnTo>
                  <a:pt x="7" y="117"/>
                </a:lnTo>
                <a:lnTo>
                  <a:pt x="7" y="118"/>
                </a:lnTo>
                <a:lnTo>
                  <a:pt x="6" y="119"/>
                </a:lnTo>
                <a:lnTo>
                  <a:pt x="5" y="119"/>
                </a:lnTo>
                <a:lnTo>
                  <a:pt x="2" y="119"/>
                </a:lnTo>
                <a:lnTo>
                  <a:pt x="1" y="118"/>
                </a:lnTo>
                <a:lnTo>
                  <a:pt x="1" y="117"/>
                </a:lnTo>
                <a:lnTo>
                  <a:pt x="0" y="116"/>
                </a:lnTo>
                <a:lnTo>
                  <a:pt x="1" y="115"/>
                </a:lnTo>
                <a:lnTo>
                  <a:pt x="1" y="114"/>
                </a:lnTo>
                <a:lnTo>
                  <a:pt x="2" y="113"/>
                </a:lnTo>
                <a:lnTo>
                  <a:pt x="5" y="113"/>
                </a:lnTo>
                <a:lnTo>
                  <a:pt x="6" y="113"/>
                </a:lnTo>
                <a:lnTo>
                  <a:pt x="7" y="114"/>
                </a:lnTo>
                <a:lnTo>
                  <a:pt x="7" y="115"/>
                </a:lnTo>
                <a:lnTo>
                  <a:pt x="8" y="116"/>
                </a:lnTo>
                <a:close/>
                <a:moveTo>
                  <a:pt x="8" y="128"/>
                </a:moveTo>
                <a:lnTo>
                  <a:pt x="8" y="128"/>
                </a:lnTo>
                <a:lnTo>
                  <a:pt x="7" y="129"/>
                </a:lnTo>
                <a:lnTo>
                  <a:pt x="7" y="130"/>
                </a:lnTo>
                <a:lnTo>
                  <a:pt x="6" y="131"/>
                </a:lnTo>
                <a:lnTo>
                  <a:pt x="5" y="131"/>
                </a:lnTo>
                <a:lnTo>
                  <a:pt x="2" y="131"/>
                </a:lnTo>
                <a:lnTo>
                  <a:pt x="1" y="130"/>
                </a:lnTo>
                <a:lnTo>
                  <a:pt x="1" y="129"/>
                </a:lnTo>
                <a:lnTo>
                  <a:pt x="0" y="128"/>
                </a:lnTo>
                <a:lnTo>
                  <a:pt x="1" y="127"/>
                </a:lnTo>
                <a:lnTo>
                  <a:pt x="1" y="126"/>
                </a:lnTo>
                <a:lnTo>
                  <a:pt x="2" y="125"/>
                </a:lnTo>
                <a:lnTo>
                  <a:pt x="5" y="125"/>
                </a:lnTo>
                <a:lnTo>
                  <a:pt x="6" y="125"/>
                </a:lnTo>
                <a:lnTo>
                  <a:pt x="7" y="126"/>
                </a:lnTo>
                <a:lnTo>
                  <a:pt x="7" y="127"/>
                </a:lnTo>
                <a:lnTo>
                  <a:pt x="8" y="128"/>
                </a:lnTo>
                <a:close/>
                <a:moveTo>
                  <a:pt x="8" y="142"/>
                </a:moveTo>
                <a:lnTo>
                  <a:pt x="8" y="142"/>
                </a:lnTo>
                <a:lnTo>
                  <a:pt x="7" y="143"/>
                </a:lnTo>
                <a:lnTo>
                  <a:pt x="7" y="144"/>
                </a:lnTo>
                <a:lnTo>
                  <a:pt x="6" y="145"/>
                </a:lnTo>
                <a:lnTo>
                  <a:pt x="5" y="145"/>
                </a:lnTo>
                <a:lnTo>
                  <a:pt x="2" y="145"/>
                </a:lnTo>
                <a:lnTo>
                  <a:pt x="1" y="144"/>
                </a:lnTo>
                <a:lnTo>
                  <a:pt x="1" y="143"/>
                </a:lnTo>
                <a:lnTo>
                  <a:pt x="0" y="142"/>
                </a:lnTo>
                <a:lnTo>
                  <a:pt x="1" y="141"/>
                </a:lnTo>
                <a:lnTo>
                  <a:pt x="1" y="139"/>
                </a:lnTo>
                <a:lnTo>
                  <a:pt x="2" y="138"/>
                </a:lnTo>
                <a:lnTo>
                  <a:pt x="5" y="138"/>
                </a:lnTo>
                <a:lnTo>
                  <a:pt x="6" y="138"/>
                </a:lnTo>
                <a:lnTo>
                  <a:pt x="7" y="139"/>
                </a:lnTo>
                <a:lnTo>
                  <a:pt x="7" y="141"/>
                </a:lnTo>
                <a:lnTo>
                  <a:pt x="8" y="142"/>
                </a:lnTo>
                <a:close/>
                <a:moveTo>
                  <a:pt x="8" y="154"/>
                </a:moveTo>
                <a:lnTo>
                  <a:pt x="8" y="154"/>
                </a:lnTo>
                <a:lnTo>
                  <a:pt x="7" y="155"/>
                </a:lnTo>
                <a:lnTo>
                  <a:pt x="7" y="156"/>
                </a:lnTo>
                <a:lnTo>
                  <a:pt x="6" y="157"/>
                </a:lnTo>
                <a:lnTo>
                  <a:pt x="5" y="157"/>
                </a:lnTo>
                <a:lnTo>
                  <a:pt x="2" y="157"/>
                </a:lnTo>
                <a:lnTo>
                  <a:pt x="1" y="156"/>
                </a:lnTo>
                <a:lnTo>
                  <a:pt x="1" y="155"/>
                </a:lnTo>
                <a:lnTo>
                  <a:pt x="0" y="154"/>
                </a:lnTo>
                <a:lnTo>
                  <a:pt x="1" y="153"/>
                </a:lnTo>
                <a:lnTo>
                  <a:pt x="1" y="152"/>
                </a:lnTo>
                <a:lnTo>
                  <a:pt x="2" y="151"/>
                </a:lnTo>
                <a:lnTo>
                  <a:pt x="5" y="151"/>
                </a:lnTo>
                <a:lnTo>
                  <a:pt x="6" y="151"/>
                </a:lnTo>
                <a:lnTo>
                  <a:pt x="7" y="152"/>
                </a:lnTo>
                <a:lnTo>
                  <a:pt x="7" y="153"/>
                </a:lnTo>
                <a:lnTo>
                  <a:pt x="8" y="154"/>
                </a:lnTo>
                <a:close/>
                <a:moveTo>
                  <a:pt x="8" y="167"/>
                </a:moveTo>
                <a:lnTo>
                  <a:pt x="8" y="167"/>
                </a:lnTo>
                <a:lnTo>
                  <a:pt x="7" y="168"/>
                </a:lnTo>
                <a:lnTo>
                  <a:pt x="7" y="169"/>
                </a:lnTo>
                <a:lnTo>
                  <a:pt x="6" y="170"/>
                </a:lnTo>
                <a:lnTo>
                  <a:pt x="5" y="170"/>
                </a:lnTo>
                <a:lnTo>
                  <a:pt x="2" y="170"/>
                </a:lnTo>
                <a:lnTo>
                  <a:pt x="1" y="169"/>
                </a:lnTo>
                <a:lnTo>
                  <a:pt x="1" y="168"/>
                </a:lnTo>
                <a:lnTo>
                  <a:pt x="0" y="167"/>
                </a:lnTo>
                <a:lnTo>
                  <a:pt x="1" y="166"/>
                </a:lnTo>
                <a:lnTo>
                  <a:pt x="1" y="165"/>
                </a:lnTo>
                <a:lnTo>
                  <a:pt x="2" y="164"/>
                </a:lnTo>
                <a:lnTo>
                  <a:pt x="5" y="164"/>
                </a:lnTo>
                <a:lnTo>
                  <a:pt x="6" y="164"/>
                </a:lnTo>
                <a:lnTo>
                  <a:pt x="7" y="165"/>
                </a:lnTo>
                <a:lnTo>
                  <a:pt x="7" y="166"/>
                </a:lnTo>
                <a:lnTo>
                  <a:pt x="8" y="167"/>
                </a:lnTo>
                <a:close/>
                <a:moveTo>
                  <a:pt x="8" y="179"/>
                </a:moveTo>
                <a:lnTo>
                  <a:pt x="8" y="179"/>
                </a:lnTo>
                <a:lnTo>
                  <a:pt x="7" y="180"/>
                </a:lnTo>
                <a:lnTo>
                  <a:pt x="7" y="182"/>
                </a:lnTo>
                <a:lnTo>
                  <a:pt x="6" y="183"/>
                </a:lnTo>
                <a:lnTo>
                  <a:pt x="5" y="183"/>
                </a:lnTo>
                <a:lnTo>
                  <a:pt x="2" y="183"/>
                </a:lnTo>
                <a:lnTo>
                  <a:pt x="1" y="182"/>
                </a:lnTo>
                <a:lnTo>
                  <a:pt x="1" y="180"/>
                </a:lnTo>
                <a:lnTo>
                  <a:pt x="0" y="179"/>
                </a:lnTo>
                <a:lnTo>
                  <a:pt x="1" y="178"/>
                </a:lnTo>
                <a:lnTo>
                  <a:pt x="1" y="177"/>
                </a:lnTo>
                <a:lnTo>
                  <a:pt x="2" y="176"/>
                </a:lnTo>
                <a:lnTo>
                  <a:pt x="5" y="176"/>
                </a:lnTo>
                <a:lnTo>
                  <a:pt x="6" y="176"/>
                </a:lnTo>
                <a:lnTo>
                  <a:pt x="7" y="177"/>
                </a:lnTo>
                <a:lnTo>
                  <a:pt x="7" y="178"/>
                </a:lnTo>
                <a:lnTo>
                  <a:pt x="8" y="179"/>
                </a:lnTo>
                <a:close/>
                <a:moveTo>
                  <a:pt x="8" y="193"/>
                </a:moveTo>
                <a:lnTo>
                  <a:pt x="8" y="193"/>
                </a:lnTo>
                <a:lnTo>
                  <a:pt x="7" y="194"/>
                </a:lnTo>
                <a:lnTo>
                  <a:pt x="7" y="195"/>
                </a:lnTo>
                <a:lnTo>
                  <a:pt x="6" y="196"/>
                </a:lnTo>
                <a:lnTo>
                  <a:pt x="5" y="196"/>
                </a:lnTo>
                <a:lnTo>
                  <a:pt x="2" y="196"/>
                </a:lnTo>
                <a:lnTo>
                  <a:pt x="1" y="195"/>
                </a:lnTo>
                <a:lnTo>
                  <a:pt x="1" y="194"/>
                </a:lnTo>
                <a:lnTo>
                  <a:pt x="0" y="193"/>
                </a:lnTo>
                <a:lnTo>
                  <a:pt x="1" y="192"/>
                </a:lnTo>
                <a:lnTo>
                  <a:pt x="1" y="191"/>
                </a:lnTo>
                <a:lnTo>
                  <a:pt x="2" y="190"/>
                </a:lnTo>
                <a:lnTo>
                  <a:pt x="5" y="190"/>
                </a:lnTo>
                <a:lnTo>
                  <a:pt x="6" y="190"/>
                </a:lnTo>
                <a:lnTo>
                  <a:pt x="7" y="191"/>
                </a:lnTo>
                <a:lnTo>
                  <a:pt x="7" y="192"/>
                </a:lnTo>
                <a:lnTo>
                  <a:pt x="8" y="193"/>
                </a:lnTo>
                <a:close/>
                <a:moveTo>
                  <a:pt x="8" y="205"/>
                </a:moveTo>
                <a:lnTo>
                  <a:pt x="8" y="205"/>
                </a:lnTo>
                <a:lnTo>
                  <a:pt x="7" y="206"/>
                </a:lnTo>
                <a:lnTo>
                  <a:pt x="7" y="207"/>
                </a:lnTo>
                <a:lnTo>
                  <a:pt x="6" y="208"/>
                </a:lnTo>
                <a:lnTo>
                  <a:pt x="5" y="208"/>
                </a:lnTo>
                <a:lnTo>
                  <a:pt x="2" y="208"/>
                </a:lnTo>
                <a:lnTo>
                  <a:pt x="1" y="207"/>
                </a:lnTo>
                <a:lnTo>
                  <a:pt x="1" y="206"/>
                </a:lnTo>
                <a:lnTo>
                  <a:pt x="0" y="205"/>
                </a:lnTo>
                <a:lnTo>
                  <a:pt x="1" y="204"/>
                </a:lnTo>
                <a:lnTo>
                  <a:pt x="1" y="203"/>
                </a:lnTo>
                <a:lnTo>
                  <a:pt x="2" y="202"/>
                </a:lnTo>
                <a:lnTo>
                  <a:pt x="5" y="202"/>
                </a:lnTo>
                <a:lnTo>
                  <a:pt x="6" y="202"/>
                </a:lnTo>
                <a:lnTo>
                  <a:pt x="7" y="203"/>
                </a:lnTo>
                <a:lnTo>
                  <a:pt x="7" y="204"/>
                </a:lnTo>
                <a:lnTo>
                  <a:pt x="8" y="205"/>
                </a:lnTo>
                <a:close/>
                <a:moveTo>
                  <a:pt x="8" y="218"/>
                </a:moveTo>
                <a:lnTo>
                  <a:pt x="8" y="218"/>
                </a:lnTo>
                <a:lnTo>
                  <a:pt x="7" y="219"/>
                </a:lnTo>
                <a:lnTo>
                  <a:pt x="7" y="220"/>
                </a:lnTo>
                <a:lnTo>
                  <a:pt x="6" y="221"/>
                </a:lnTo>
                <a:lnTo>
                  <a:pt x="5" y="221"/>
                </a:lnTo>
                <a:lnTo>
                  <a:pt x="2" y="221"/>
                </a:lnTo>
                <a:lnTo>
                  <a:pt x="1" y="220"/>
                </a:lnTo>
                <a:lnTo>
                  <a:pt x="1" y="219"/>
                </a:lnTo>
                <a:lnTo>
                  <a:pt x="0" y="218"/>
                </a:lnTo>
                <a:lnTo>
                  <a:pt x="1" y="217"/>
                </a:lnTo>
                <a:lnTo>
                  <a:pt x="1" y="216"/>
                </a:lnTo>
                <a:lnTo>
                  <a:pt x="2" y="215"/>
                </a:lnTo>
                <a:lnTo>
                  <a:pt x="5" y="215"/>
                </a:lnTo>
                <a:lnTo>
                  <a:pt x="6" y="215"/>
                </a:lnTo>
                <a:lnTo>
                  <a:pt x="7" y="216"/>
                </a:lnTo>
                <a:lnTo>
                  <a:pt x="7" y="217"/>
                </a:lnTo>
                <a:lnTo>
                  <a:pt x="8" y="218"/>
                </a:lnTo>
                <a:close/>
                <a:moveTo>
                  <a:pt x="8" y="231"/>
                </a:moveTo>
                <a:lnTo>
                  <a:pt x="8" y="231"/>
                </a:lnTo>
                <a:lnTo>
                  <a:pt x="7" y="232"/>
                </a:lnTo>
                <a:lnTo>
                  <a:pt x="7" y="233"/>
                </a:lnTo>
                <a:lnTo>
                  <a:pt x="6" y="234"/>
                </a:lnTo>
                <a:lnTo>
                  <a:pt x="5" y="234"/>
                </a:lnTo>
                <a:lnTo>
                  <a:pt x="2" y="234"/>
                </a:lnTo>
                <a:lnTo>
                  <a:pt x="1" y="233"/>
                </a:lnTo>
                <a:lnTo>
                  <a:pt x="1" y="232"/>
                </a:lnTo>
                <a:lnTo>
                  <a:pt x="0" y="231"/>
                </a:lnTo>
                <a:lnTo>
                  <a:pt x="1" y="230"/>
                </a:lnTo>
                <a:lnTo>
                  <a:pt x="1" y="229"/>
                </a:lnTo>
                <a:lnTo>
                  <a:pt x="2" y="228"/>
                </a:lnTo>
                <a:lnTo>
                  <a:pt x="5" y="228"/>
                </a:lnTo>
                <a:lnTo>
                  <a:pt x="6" y="228"/>
                </a:lnTo>
                <a:lnTo>
                  <a:pt x="7" y="229"/>
                </a:lnTo>
                <a:lnTo>
                  <a:pt x="7" y="230"/>
                </a:lnTo>
                <a:lnTo>
                  <a:pt x="8" y="231"/>
                </a:lnTo>
                <a:close/>
                <a:moveTo>
                  <a:pt x="8" y="244"/>
                </a:moveTo>
                <a:lnTo>
                  <a:pt x="8" y="244"/>
                </a:lnTo>
                <a:lnTo>
                  <a:pt x="7" y="245"/>
                </a:lnTo>
                <a:lnTo>
                  <a:pt x="7" y="246"/>
                </a:lnTo>
                <a:lnTo>
                  <a:pt x="6" y="247"/>
                </a:lnTo>
                <a:lnTo>
                  <a:pt x="5" y="247"/>
                </a:lnTo>
                <a:lnTo>
                  <a:pt x="2" y="247"/>
                </a:lnTo>
                <a:lnTo>
                  <a:pt x="1" y="246"/>
                </a:lnTo>
                <a:lnTo>
                  <a:pt x="1" y="245"/>
                </a:lnTo>
                <a:lnTo>
                  <a:pt x="0" y="244"/>
                </a:lnTo>
                <a:lnTo>
                  <a:pt x="1" y="243"/>
                </a:lnTo>
                <a:lnTo>
                  <a:pt x="1" y="242"/>
                </a:lnTo>
                <a:lnTo>
                  <a:pt x="2" y="241"/>
                </a:lnTo>
                <a:lnTo>
                  <a:pt x="5" y="241"/>
                </a:lnTo>
                <a:lnTo>
                  <a:pt x="6" y="241"/>
                </a:lnTo>
                <a:lnTo>
                  <a:pt x="7" y="242"/>
                </a:lnTo>
                <a:lnTo>
                  <a:pt x="7" y="243"/>
                </a:lnTo>
                <a:lnTo>
                  <a:pt x="8" y="244"/>
                </a:lnTo>
                <a:close/>
                <a:moveTo>
                  <a:pt x="8" y="256"/>
                </a:moveTo>
                <a:lnTo>
                  <a:pt x="8" y="256"/>
                </a:lnTo>
                <a:lnTo>
                  <a:pt x="7" y="257"/>
                </a:lnTo>
                <a:lnTo>
                  <a:pt x="7" y="258"/>
                </a:lnTo>
                <a:lnTo>
                  <a:pt x="6" y="259"/>
                </a:lnTo>
                <a:lnTo>
                  <a:pt x="5" y="259"/>
                </a:lnTo>
                <a:lnTo>
                  <a:pt x="2" y="259"/>
                </a:lnTo>
                <a:lnTo>
                  <a:pt x="1" y="258"/>
                </a:lnTo>
                <a:lnTo>
                  <a:pt x="1" y="257"/>
                </a:lnTo>
                <a:lnTo>
                  <a:pt x="0" y="256"/>
                </a:lnTo>
                <a:lnTo>
                  <a:pt x="1" y="255"/>
                </a:lnTo>
                <a:lnTo>
                  <a:pt x="1" y="254"/>
                </a:lnTo>
                <a:lnTo>
                  <a:pt x="2" y="253"/>
                </a:lnTo>
                <a:lnTo>
                  <a:pt x="5" y="253"/>
                </a:lnTo>
                <a:lnTo>
                  <a:pt x="6" y="253"/>
                </a:lnTo>
                <a:lnTo>
                  <a:pt x="7" y="254"/>
                </a:lnTo>
                <a:lnTo>
                  <a:pt x="7" y="255"/>
                </a:lnTo>
                <a:lnTo>
                  <a:pt x="8" y="256"/>
                </a:lnTo>
                <a:close/>
                <a:moveTo>
                  <a:pt x="8" y="270"/>
                </a:moveTo>
                <a:lnTo>
                  <a:pt x="8" y="270"/>
                </a:lnTo>
                <a:lnTo>
                  <a:pt x="7" y="271"/>
                </a:lnTo>
                <a:lnTo>
                  <a:pt x="7" y="272"/>
                </a:lnTo>
                <a:lnTo>
                  <a:pt x="6" y="273"/>
                </a:lnTo>
                <a:lnTo>
                  <a:pt x="5" y="273"/>
                </a:lnTo>
                <a:lnTo>
                  <a:pt x="2" y="273"/>
                </a:lnTo>
                <a:lnTo>
                  <a:pt x="1" y="272"/>
                </a:lnTo>
                <a:lnTo>
                  <a:pt x="1" y="271"/>
                </a:lnTo>
                <a:lnTo>
                  <a:pt x="0" y="270"/>
                </a:lnTo>
                <a:lnTo>
                  <a:pt x="1" y="269"/>
                </a:lnTo>
                <a:lnTo>
                  <a:pt x="1" y="268"/>
                </a:lnTo>
                <a:lnTo>
                  <a:pt x="2" y="267"/>
                </a:lnTo>
                <a:lnTo>
                  <a:pt x="5" y="267"/>
                </a:lnTo>
                <a:lnTo>
                  <a:pt x="6" y="267"/>
                </a:lnTo>
                <a:lnTo>
                  <a:pt x="7" y="268"/>
                </a:lnTo>
                <a:lnTo>
                  <a:pt x="7" y="269"/>
                </a:lnTo>
                <a:lnTo>
                  <a:pt x="8" y="270"/>
                </a:lnTo>
                <a:close/>
                <a:moveTo>
                  <a:pt x="8" y="282"/>
                </a:moveTo>
                <a:lnTo>
                  <a:pt x="8" y="282"/>
                </a:lnTo>
                <a:lnTo>
                  <a:pt x="7" y="284"/>
                </a:lnTo>
                <a:lnTo>
                  <a:pt x="7" y="285"/>
                </a:lnTo>
                <a:lnTo>
                  <a:pt x="6" y="285"/>
                </a:lnTo>
                <a:lnTo>
                  <a:pt x="5" y="286"/>
                </a:lnTo>
                <a:lnTo>
                  <a:pt x="2" y="285"/>
                </a:lnTo>
                <a:lnTo>
                  <a:pt x="1" y="285"/>
                </a:lnTo>
                <a:lnTo>
                  <a:pt x="1" y="284"/>
                </a:lnTo>
                <a:lnTo>
                  <a:pt x="0" y="282"/>
                </a:lnTo>
                <a:lnTo>
                  <a:pt x="1" y="281"/>
                </a:lnTo>
                <a:lnTo>
                  <a:pt x="1" y="280"/>
                </a:lnTo>
                <a:lnTo>
                  <a:pt x="2" y="280"/>
                </a:lnTo>
                <a:lnTo>
                  <a:pt x="5" y="279"/>
                </a:lnTo>
                <a:lnTo>
                  <a:pt x="6" y="280"/>
                </a:lnTo>
                <a:lnTo>
                  <a:pt x="7" y="280"/>
                </a:lnTo>
                <a:lnTo>
                  <a:pt x="7" y="281"/>
                </a:lnTo>
                <a:lnTo>
                  <a:pt x="8" y="282"/>
                </a:lnTo>
                <a:close/>
                <a:moveTo>
                  <a:pt x="8" y="295"/>
                </a:moveTo>
                <a:lnTo>
                  <a:pt x="8" y="295"/>
                </a:lnTo>
                <a:lnTo>
                  <a:pt x="7" y="296"/>
                </a:lnTo>
                <a:lnTo>
                  <a:pt x="7" y="297"/>
                </a:lnTo>
                <a:lnTo>
                  <a:pt x="6" y="298"/>
                </a:lnTo>
                <a:lnTo>
                  <a:pt x="5" y="298"/>
                </a:lnTo>
                <a:lnTo>
                  <a:pt x="2" y="298"/>
                </a:lnTo>
                <a:lnTo>
                  <a:pt x="1" y="297"/>
                </a:lnTo>
                <a:lnTo>
                  <a:pt x="1" y="296"/>
                </a:lnTo>
                <a:lnTo>
                  <a:pt x="0" y="295"/>
                </a:lnTo>
                <a:lnTo>
                  <a:pt x="1" y="294"/>
                </a:lnTo>
                <a:lnTo>
                  <a:pt x="1" y="293"/>
                </a:lnTo>
                <a:lnTo>
                  <a:pt x="2" y="292"/>
                </a:lnTo>
                <a:lnTo>
                  <a:pt x="5" y="292"/>
                </a:lnTo>
                <a:lnTo>
                  <a:pt x="6" y="292"/>
                </a:lnTo>
                <a:lnTo>
                  <a:pt x="7" y="293"/>
                </a:lnTo>
                <a:lnTo>
                  <a:pt x="7" y="294"/>
                </a:lnTo>
                <a:lnTo>
                  <a:pt x="8" y="295"/>
                </a:lnTo>
                <a:close/>
                <a:moveTo>
                  <a:pt x="8" y="308"/>
                </a:moveTo>
                <a:lnTo>
                  <a:pt x="8" y="308"/>
                </a:lnTo>
                <a:lnTo>
                  <a:pt x="7" y="310"/>
                </a:lnTo>
                <a:lnTo>
                  <a:pt x="7" y="311"/>
                </a:lnTo>
                <a:lnTo>
                  <a:pt x="6" y="311"/>
                </a:lnTo>
                <a:lnTo>
                  <a:pt x="5" y="312"/>
                </a:lnTo>
                <a:lnTo>
                  <a:pt x="2" y="311"/>
                </a:lnTo>
                <a:lnTo>
                  <a:pt x="1" y="311"/>
                </a:lnTo>
                <a:lnTo>
                  <a:pt x="1" y="310"/>
                </a:lnTo>
                <a:lnTo>
                  <a:pt x="0" y="308"/>
                </a:lnTo>
                <a:lnTo>
                  <a:pt x="1" y="307"/>
                </a:lnTo>
                <a:lnTo>
                  <a:pt x="1" y="305"/>
                </a:lnTo>
                <a:lnTo>
                  <a:pt x="2" y="305"/>
                </a:lnTo>
                <a:lnTo>
                  <a:pt x="5" y="304"/>
                </a:lnTo>
                <a:lnTo>
                  <a:pt x="6" y="305"/>
                </a:lnTo>
                <a:lnTo>
                  <a:pt x="7" y="305"/>
                </a:lnTo>
                <a:lnTo>
                  <a:pt x="7" y="307"/>
                </a:lnTo>
                <a:lnTo>
                  <a:pt x="8" y="308"/>
                </a:lnTo>
                <a:close/>
                <a:moveTo>
                  <a:pt x="8" y="321"/>
                </a:moveTo>
                <a:lnTo>
                  <a:pt x="8" y="321"/>
                </a:lnTo>
                <a:lnTo>
                  <a:pt x="7" y="322"/>
                </a:lnTo>
                <a:lnTo>
                  <a:pt x="7" y="323"/>
                </a:lnTo>
                <a:lnTo>
                  <a:pt x="6" y="324"/>
                </a:lnTo>
                <a:lnTo>
                  <a:pt x="5" y="324"/>
                </a:lnTo>
                <a:lnTo>
                  <a:pt x="2" y="324"/>
                </a:lnTo>
                <a:lnTo>
                  <a:pt x="1" y="323"/>
                </a:lnTo>
                <a:lnTo>
                  <a:pt x="1" y="322"/>
                </a:lnTo>
                <a:lnTo>
                  <a:pt x="0" y="321"/>
                </a:lnTo>
                <a:lnTo>
                  <a:pt x="1" y="320"/>
                </a:lnTo>
                <a:lnTo>
                  <a:pt x="1" y="319"/>
                </a:lnTo>
                <a:lnTo>
                  <a:pt x="2" y="318"/>
                </a:lnTo>
                <a:lnTo>
                  <a:pt x="5" y="318"/>
                </a:lnTo>
                <a:lnTo>
                  <a:pt x="6" y="318"/>
                </a:lnTo>
                <a:lnTo>
                  <a:pt x="7" y="319"/>
                </a:lnTo>
                <a:lnTo>
                  <a:pt x="7" y="320"/>
                </a:lnTo>
                <a:lnTo>
                  <a:pt x="8" y="321"/>
                </a:lnTo>
                <a:close/>
                <a:moveTo>
                  <a:pt x="8" y="333"/>
                </a:moveTo>
                <a:lnTo>
                  <a:pt x="8" y="333"/>
                </a:lnTo>
                <a:lnTo>
                  <a:pt x="7" y="335"/>
                </a:lnTo>
                <a:lnTo>
                  <a:pt x="7" y="336"/>
                </a:lnTo>
                <a:lnTo>
                  <a:pt x="6" y="336"/>
                </a:lnTo>
                <a:lnTo>
                  <a:pt x="5" y="337"/>
                </a:lnTo>
                <a:lnTo>
                  <a:pt x="2" y="336"/>
                </a:lnTo>
                <a:lnTo>
                  <a:pt x="1" y="336"/>
                </a:lnTo>
                <a:lnTo>
                  <a:pt x="1" y="335"/>
                </a:lnTo>
                <a:lnTo>
                  <a:pt x="0" y="333"/>
                </a:lnTo>
                <a:lnTo>
                  <a:pt x="1" y="332"/>
                </a:lnTo>
                <a:lnTo>
                  <a:pt x="1" y="331"/>
                </a:lnTo>
                <a:lnTo>
                  <a:pt x="2" y="331"/>
                </a:lnTo>
                <a:lnTo>
                  <a:pt x="5" y="330"/>
                </a:lnTo>
                <a:lnTo>
                  <a:pt x="6" y="331"/>
                </a:lnTo>
                <a:lnTo>
                  <a:pt x="7" y="331"/>
                </a:lnTo>
                <a:lnTo>
                  <a:pt x="7" y="332"/>
                </a:lnTo>
                <a:lnTo>
                  <a:pt x="8" y="333"/>
                </a:lnTo>
                <a:close/>
                <a:moveTo>
                  <a:pt x="8" y="346"/>
                </a:moveTo>
                <a:lnTo>
                  <a:pt x="8" y="346"/>
                </a:lnTo>
                <a:lnTo>
                  <a:pt x="7" y="348"/>
                </a:lnTo>
                <a:lnTo>
                  <a:pt x="7" y="349"/>
                </a:lnTo>
                <a:lnTo>
                  <a:pt x="6" y="350"/>
                </a:lnTo>
                <a:lnTo>
                  <a:pt x="5" y="350"/>
                </a:lnTo>
                <a:lnTo>
                  <a:pt x="2" y="350"/>
                </a:lnTo>
                <a:lnTo>
                  <a:pt x="1" y="349"/>
                </a:lnTo>
                <a:lnTo>
                  <a:pt x="1" y="348"/>
                </a:lnTo>
                <a:lnTo>
                  <a:pt x="0" y="346"/>
                </a:lnTo>
                <a:lnTo>
                  <a:pt x="1" y="345"/>
                </a:lnTo>
                <a:lnTo>
                  <a:pt x="1" y="344"/>
                </a:lnTo>
                <a:lnTo>
                  <a:pt x="2" y="343"/>
                </a:lnTo>
                <a:lnTo>
                  <a:pt x="5" y="343"/>
                </a:lnTo>
                <a:lnTo>
                  <a:pt x="6" y="343"/>
                </a:lnTo>
                <a:lnTo>
                  <a:pt x="7" y="344"/>
                </a:lnTo>
                <a:lnTo>
                  <a:pt x="7" y="345"/>
                </a:lnTo>
                <a:lnTo>
                  <a:pt x="8" y="346"/>
                </a:lnTo>
                <a:close/>
                <a:moveTo>
                  <a:pt x="8" y="359"/>
                </a:moveTo>
                <a:lnTo>
                  <a:pt x="8" y="359"/>
                </a:lnTo>
                <a:lnTo>
                  <a:pt x="7" y="361"/>
                </a:lnTo>
                <a:lnTo>
                  <a:pt x="7" y="362"/>
                </a:lnTo>
                <a:lnTo>
                  <a:pt x="6" y="362"/>
                </a:lnTo>
                <a:lnTo>
                  <a:pt x="5" y="363"/>
                </a:lnTo>
                <a:lnTo>
                  <a:pt x="2" y="362"/>
                </a:lnTo>
                <a:lnTo>
                  <a:pt x="1" y="362"/>
                </a:lnTo>
                <a:lnTo>
                  <a:pt x="1" y="361"/>
                </a:lnTo>
                <a:lnTo>
                  <a:pt x="0" y="359"/>
                </a:lnTo>
                <a:lnTo>
                  <a:pt x="1" y="358"/>
                </a:lnTo>
                <a:lnTo>
                  <a:pt x="1" y="357"/>
                </a:lnTo>
                <a:lnTo>
                  <a:pt x="2" y="357"/>
                </a:lnTo>
                <a:lnTo>
                  <a:pt x="5" y="356"/>
                </a:lnTo>
                <a:lnTo>
                  <a:pt x="6" y="357"/>
                </a:lnTo>
                <a:lnTo>
                  <a:pt x="7" y="357"/>
                </a:lnTo>
                <a:lnTo>
                  <a:pt x="7" y="358"/>
                </a:lnTo>
                <a:lnTo>
                  <a:pt x="8" y="359"/>
                </a:lnTo>
                <a:close/>
                <a:moveTo>
                  <a:pt x="8" y="372"/>
                </a:moveTo>
                <a:lnTo>
                  <a:pt x="8" y="372"/>
                </a:lnTo>
                <a:lnTo>
                  <a:pt x="7" y="373"/>
                </a:lnTo>
                <a:lnTo>
                  <a:pt x="7" y="374"/>
                </a:lnTo>
                <a:lnTo>
                  <a:pt x="6" y="375"/>
                </a:lnTo>
                <a:lnTo>
                  <a:pt x="5" y="375"/>
                </a:lnTo>
                <a:lnTo>
                  <a:pt x="2" y="375"/>
                </a:lnTo>
                <a:lnTo>
                  <a:pt x="1" y="374"/>
                </a:lnTo>
                <a:lnTo>
                  <a:pt x="1" y="373"/>
                </a:lnTo>
                <a:lnTo>
                  <a:pt x="0" y="372"/>
                </a:lnTo>
                <a:lnTo>
                  <a:pt x="1" y="371"/>
                </a:lnTo>
                <a:lnTo>
                  <a:pt x="1" y="370"/>
                </a:lnTo>
                <a:lnTo>
                  <a:pt x="2" y="369"/>
                </a:lnTo>
                <a:lnTo>
                  <a:pt x="5" y="369"/>
                </a:lnTo>
                <a:lnTo>
                  <a:pt x="6" y="369"/>
                </a:lnTo>
                <a:lnTo>
                  <a:pt x="7" y="370"/>
                </a:lnTo>
                <a:lnTo>
                  <a:pt x="7" y="371"/>
                </a:lnTo>
                <a:lnTo>
                  <a:pt x="8" y="372"/>
                </a:lnTo>
                <a:close/>
                <a:moveTo>
                  <a:pt x="8" y="384"/>
                </a:moveTo>
                <a:lnTo>
                  <a:pt x="8" y="384"/>
                </a:lnTo>
                <a:lnTo>
                  <a:pt x="7" y="386"/>
                </a:lnTo>
                <a:lnTo>
                  <a:pt x="7" y="387"/>
                </a:lnTo>
                <a:lnTo>
                  <a:pt x="6" y="387"/>
                </a:lnTo>
                <a:lnTo>
                  <a:pt x="5" y="388"/>
                </a:lnTo>
                <a:lnTo>
                  <a:pt x="2" y="387"/>
                </a:lnTo>
                <a:lnTo>
                  <a:pt x="1" y="387"/>
                </a:lnTo>
                <a:lnTo>
                  <a:pt x="1" y="386"/>
                </a:lnTo>
                <a:lnTo>
                  <a:pt x="0" y="384"/>
                </a:lnTo>
                <a:lnTo>
                  <a:pt x="1" y="383"/>
                </a:lnTo>
                <a:lnTo>
                  <a:pt x="1" y="382"/>
                </a:lnTo>
                <a:lnTo>
                  <a:pt x="2" y="382"/>
                </a:lnTo>
                <a:lnTo>
                  <a:pt x="5" y="381"/>
                </a:lnTo>
                <a:lnTo>
                  <a:pt x="6" y="382"/>
                </a:lnTo>
                <a:lnTo>
                  <a:pt x="7" y="382"/>
                </a:lnTo>
                <a:lnTo>
                  <a:pt x="7" y="383"/>
                </a:lnTo>
                <a:lnTo>
                  <a:pt x="8" y="384"/>
                </a:lnTo>
                <a:close/>
                <a:moveTo>
                  <a:pt x="8" y="398"/>
                </a:moveTo>
                <a:lnTo>
                  <a:pt x="8" y="398"/>
                </a:lnTo>
                <a:lnTo>
                  <a:pt x="7" y="399"/>
                </a:lnTo>
                <a:lnTo>
                  <a:pt x="7" y="400"/>
                </a:lnTo>
                <a:lnTo>
                  <a:pt x="6" y="401"/>
                </a:lnTo>
                <a:lnTo>
                  <a:pt x="5" y="401"/>
                </a:lnTo>
                <a:lnTo>
                  <a:pt x="2" y="401"/>
                </a:lnTo>
                <a:lnTo>
                  <a:pt x="1" y="400"/>
                </a:lnTo>
                <a:lnTo>
                  <a:pt x="1" y="399"/>
                </a:lnTo>
                <a:lnTo>
                  <a:pt x="0" y="398"/>
                </a:lnTo>
                <a:lnTo>
                  <a:pt x="1" y="397"/>
                </a:lnTo>
                <a:lnTo>
                  <a:pt x="1" y="396"/>
                </a:lnTo>
                <a:lnTo>
                  <a:pt x="2" y="395"/>
                </a:lnTo>
                <a:lnTo>
                  <a:pt x="5" y="395"/>
                </a:lnTo>
                <a:lnTo>
                  <a:pt x="6" y="395"/>
                </a:lnTo>
                <a:lnTo>
                  <a:pt x="7" y="396"/>
                </a:lnTo>
                <a:lnTo>
                  <a:pt x="7" y="397"/>
                </a:lnTo>
                <a:lnTo>
                  <a:pt x="8" y="398"/>
                </a:lnTo>
                <a:close/>
                <a:moveTo>
                  <a:pt x="8" y="410"/>
                </a:moveTo>
                <a:lnTo>
                  <a:pt x="8" y="410"/>
                </a:lnTo>
                <a:lnTo>
                  <a:pt x="7" y="412"/>
                </a:lnTo>
                <a:lnTo>
                  <a:pt x="7" y="413"/>
                </a:lnTo>
                <a:lnTo>
                  <a:pt x="6" y="413"/>
                </a:lnTo>
                <a:lnTo>
                  <a:pt x="5" y="414"/>
                </a:lnTo>
                <a:lnTo>
                  <a:pt x="2" y="413"/>
                </a:lnTo>
                <a:lnTo>
                  <a:pt x="1" y="413"/>
                </a:lnTo>
                <a:lnTo>
                  <a:pt x="1" y="412"/>
                </a:lnTo>
                <a:lnTo>
                  <a:pt x="0" y="410"/>
                </a:lnTo>
                <a:lnTo>
                  <a:pt x="1" y="409"/>
                </a:lnTo>
                <a:lnTo>
                  <a:pt x="1" y="408"/>
                </a:lnTo>
                <a:lnTo>
                  <a:pt x="2" y="408"/>
                </a:lnTo>
                <a:lnTo>
                  <a:pt x="5" y="407"/>
                </a:lnTo>
                <a:lnTo>
                  <a:pt x="6" y="408"/>
                </a:lnTo>
                <a:lnTo>
                  <a:pt x="7" y="408"/>
                </a:lnTo>
                <a:lnTo>
                  <a:pt x="7" y="409"/>
                </a:lnTo>
                <a:lnTo>
                  <a:pt x="8" y="410"/>
                </a:lnTo>
                <a:close/>
                <a:moveTo>
                  <a:pt x="8" y="423"/>
                </a:moveTo>
                <a:lnTo>
                  <a:pt x="8" y="423"/>
                </a:lnTo>
                <a:lnTo>
                  <a:pt x="7" y="424"/>
                </a:lnTo>
                <a:lnTo>
                  <a:pt x="7" y="425"/>
                </a:lnTo>
                <a:lnTo>
                  <a:pt x="6" y="426"/>
                </a:lnTo>
                <a:lnTo>
                  <a:pt x="5" y="426"/>
                </a:lnTo>
                <a:lnTo>
                  <a:pt x="2" y="426"/>
                </a:lnTo>
                <a:lnTo>
                  <a:pt x="1" y="425"/>
                </a:lnTo>
                <a:lnTo>
                  <a:pt x="1" y="424"/>
                </a:lnTo>
                <a:lnTo>
                  <a:pt x="0" y="423"/>
                </a:lnTo>
                <a:lnTo>
                  <a:pt x="1" y="422"/>
                </a:lnTo>
                <a:lnTo>
                  <a:pt x="1" y="421"/>
                </a:lnTo>
                <a:lnTo>
                  <a:pt x="2" y="420"/>
                </a:lnTo>
                <a:lnTo>
                  <a:pt x="5" y="420"/>
                </a:lnTo>
                <a:lnTo>
                  <a:pt x="6" y="420"/>
                </a:lnTo>
                <a:lnTo>
                  <a:pt x="7" y="421"/>
                </a:lnTo>
                <a:lnTo>
                  <a:pt x="7" y="422"/>
                </a:lnTo>
                <a:lnTo>
                  <a:pt x="8" y="423"/>
                </a:lnTo>
                <a:close/>
                <a:moveTo>
                  <a:pt x="7" y="431"/>
                </a:moveTo>
                <a:lnTo>
                  <a:pt x="7" y="431"/>
                </a:lnTo>
                <a:lnTo>
                  <a:pt x="8" y="431"/>
                </a:lnTo>
                <a:lnTo>
                  <a:pt x="9" y="432"/>
                </a:lnTo>
                <a:lnTo>
                  <a:pt x="11" y="433"/>
                </a:lnTo>
                <a:lnTo>
                  <a:pt x="11" y="434"/>
                </a:lnTo>
                <a:lnTo>
                  <a:pt x="11" y="435"/>
                </a:lnTo>
                <a:lnTo>
                  <a:pt x="9" y="436"/>
                </a:lnTo>
                <a:lnTo>
                  <a:pt x="8" y="437"/>
                </a:lnTo>
                <a:lnTo>
                  <a:pt x="7" y="437"/>
                </a:lnTo>
                <a:lnTo>
                  <a:pt x="6" y="437"/>
                </a:lnTo>
                <a:lnTo>
                  <a:pt x="5" y="436"/>
                </a:lnTo>
                <a:lnTo>
                  <a:pt x="3" y="435"/>
                </a:lnTo>
                <a:lnTo>
                  <a:pt x="3" y="434"/>
                </a:lnTo>
                <a:lnTo>
                  <a:pt x="3" y="433"/>
                </a:lnTo>
                <a:lnTo>
                  <a:pt x="5" y="432"/>
                </a:lnTo>
                <a:lnTo>
                  <a:pt x="6" y="431"/>
                </a:lnTo>
                <a:lnTo>
                  <a:pt x="7" y="431"/>
                </a:lnTo>
                <a:close/>
                <a:moveTo>
                  <a:pt x="22" y="431"/>
                </a:moveTo>
                <a:lnTo>
                  <a:pt x="22" y="431"/>
                </a:lnTo>
                <a:lnTo>
                  <a:pt x="23" y="431"/>
                </a:lnTo>
                <a:lnTo>
                  <a:pt x="24" y="432"/>
                </a:lnTo>
                <a:lnTo>
                  <a:pt x="25" y="433"/>
                </a:lnTo>
                <a:lnTo>
                  <a:pt x="25" y="434"/>
                </a:lnTo>
                <a:lnTo>
                  <a:pt x="25" y="435"/>
                </a:lnTo>
                <a:lnTo>
                  <a:pt x="24" y="436"/>
                </a:lnTo>
                <a:lnTo>
                  <a:pt x="23" y="437"/>
                </a:lnTo>
                <a:lnTo>
                  <a:pt x="22" y="437"/>
                </a:lnTo>
                <a:lnTo>
                  <a:pt x="20" y="437"/>
                </a:lnTo>
                <a:lnTo>
                  <a:pt x="19" y="436"/>
                </a:lnTo>
                <a:lnTo>
                  <a:pt x="18" y="435"/>
                </a:lnTo>
                <a:lnTo>
                  <a:pt x="18" y="434"/>
                </a:lnTo>
                <a:lnTo>
                  <a:pt x="18" y="433"/>
                </a:lnTo>
                <a:lnTo>
                  <a:pt x="19" y="432"/>
                </a:lnTo>
                <a:lnTo>
                  <a:pt x="20" y="431"/>
                </a:lnTo>
                <a:lnTo>
                  <a:pt x="22" y="431"/>
                </a:lnTo>
                <a:close/>
                <a:moveTo>
                  <a:pt x="38" y="431"/>
                </a:moveTo>
                <a:lnTo>
                  <a:pt x="38" y="431"/>
                </a:lnTo>
                <a:lnTo>
                  <a:pt x="39" y="431"/>
                </a:lnTo>
                <a:lnTo>
                  <a:pt x="40" y="432"/>
                </a:lnTo>
                <a:lnTo>
                  <a:pt x="41" y="433"/>
                </a:lnTo>
                <a:lnTo>
                  <a:pt x="41" y="434"/>
                </a:lnTo>
                <a:lnTo>
                  <a:pt x="41" y="435"/>
                </a:lnTo>
                <a:lnTo>
                  <a:pt x="40" y="436"/>
                </a:lnTo>
                <a:lnTo>
                  <a:pt x="39" y="437"/>
                </a:lnTo>
                <a:lnTo>
                  <a:pt x="38" y="437"/>
                </a:lnTo>
                <a:lnTo>
                  <a:pt x="36" y="437"/>
                </a:lnTo>
                <a:lnTo>
                  <a:pt x="35" y="436"/>
                </a:lnTo>
                <a:lnTo>
                  <a:pt x="34" y="435"/>
                </a:lnTo>
                <a:lnTo>
                  <a:pt x="34" y="434"/>
                </a:lnTo>
                <a:lnTo>
                  <a:pt x="34" y="433"/>
                </a:lnTo>
                <a:lnTo>
                  <a:pt x="35" y="432"/>
                </a:lnTo>
                <a:lnTo>
                  <a:pt x="36" y="431"/>
                </a:lnTo>
                <a:lnTo>
                  <a:pt x="38" y="431"/>
                </a:lnTo>
                <a:close/>
                <a:moveTo>
                  <a:pt x="52" y="431"/>
                </a:moveTo>
                <a:lnTo>
                  <a:pt x="52" y="431"/>
                </a:lnTo>
                <a:lnTo>
                  <a:pt x="54" y="431"/>
                </a:lnTo>
                <a:lnTo>
                  <a:pt x="55" y="432"/>
                </a:lnTo>
                <a:lnTo>
                  <a:pt x="56" y="433"/>
                </a:lnTo>
                <a:lnTo>
                  <a:pt x="56" y="434"/>
                </a:lnTo>
                <a:lnTo>
                  <a:pt x="56" y="435"/>
                </a:lnTo>
                <a:lnTo>
                  <a:pt x="55" y="436"/>
                </a:lnTo>
                <a:lnTo>
                  <a:pt x="54" y="437"/>
                </a:lnTo>
                <a:lnTo>
                  <a:pt x="52" y="437"/>
                </a:lnTo>
                <a:lnTo>
                  <a:pt x="51" y="437"/>
                </a:lnTo>
                <a:lnTo>
                  <a:pt x="50" y="436"/>
                </a:lnTo>
                <a:lnTo>
                  <a:pt x="49" y="435"/>
                </a:lnTo>
                <a:lnTo>
                  <a:pt x="49" y="434"/>
                </a:lnTo>
                <a:lnTo>
                  <a:pt x="49" y="433"/>
                </a:lnTo>
                <a:lnTo>
                  <a:pt x="50" y="432"/>
                </a:lnTo>
                <a:lnTo>
                  <a:pt x="51" y="431"/>
                </a:lnTo>
                <a:lnTo>
                  <a:pt x="52" y="431"/>
                </a:lnTo>
                <a:close/>
                <a:moveTo>
                  <a:pt x="68" y="431"/>
                </a:moveTo>
                <a:lnTo>
                  <a:pt x="68" y="431"/>
                </a:lnTo>
                <a:lnTo>
                  <a:pt x="70" y="431"/>
                </a:lnTo>
                <a:lnTo>
                  <a:pt x="71" y="432"/>
                </a:lnTo>
                <a:lnTo>
                  <a:pt x="72" y="433"/>
                </a:lnTo>
                <a:lnTo>
                  <a:pt x="72" y="434"/>
                </a:lnTo>
                <a:lnTo>
                  <a:pt x="72" y="435"/>
                </a:lnTo>
                <a:lnTo>
                  <a:pt x="71" y="436"/>
                </a:lnTo>
                <a:lnTo>
                  <a:pt x="70" y="437"/>
                </a:lnTo>
                <a:lnTo>
                  <a:pt x="68" y="437"/>
                </a:lnTo>
                <a:lnTo>
                  <a:pt x="67" y="437"/>
                </a:lnTo>
                <a:lnTo>
                  <a:pt x="66" y="436"/>
                </a:lnTo>
                <a:lnTo>
                  <a:pt x="65" y="435"/>
                </a:lnTo>
                <a:lnTo>
                  <a:pt x="65" y="434"/>
                </a:lnTo>
                <a:lnTo>
                  <a:pt x="65" y="433"/>
                </a:lnTo>
                <a:lnTo>
                  <a:pt x="66" y="432"/>
                </a:lnTo>
                <a:lnTo>
                  <a:pt x="67" y="431"/>
                </a:lnTo>
                <a:lnTo>
                  <a:pt x="68" y="431"/>
                </a:lnTo>
                <a:close/>
                <a:moveTo>
                  <a:pt x="83" y="431"/>
                </a:moveTo>
                <a:lnTo>
                  <a:pt x="83" y="431"/>
                </a:lnTo>
                <a:lnTo>
                  <a:pt x="84" y="431"/>
                </a:lnTo>
                <a:lnTo>
                  <a:pt x="85" y="432"/>
                </a:lnTo>
                <a:lnTo>
                  <a:pt x="87" y="433"/>
                </a:lnTo>
                <a:lnTo>
                  <a:pt x="87" y="434"/>
                </a:lnTo>
                <a:lnTo>
                  <a:pt x="87" y="435"/>
                </a:lnTo>
                <a:lnTo>
                  <a:pt x="85" y="436"/>
                </a:lnTo>
                <a:lnTo>
                  <a:pt x="84" y="437"/>
                </a:lnTo>
                <a:lnTo>
                  <a:pt x="83" y="437"/>
                </a:lnTo>
                <a:lnTo>
                  <a:pt x="82" y="437"/>
                </a:lnTo>
                <a:lnTo>
                  <a:pt x="81" y="436"/>
                </a:lnTo>
                <a:lnTo>
                  <a:pt x="79" y="435"/>
                </a:lnTo>
                <a:lnTo>
                  <a:pt x="79" y="434"/>
                </a:lnTo>
                <a:lnTo>
                  <a:pt x="79" y="433"/>
                </a:lnTo>
                <a:lnTo>
                  <a:pt x="81" y="432"/>
                </a:lnTo>
                <a:lnTo>
                  <a:pt x="82" y="431"/>
                </a:lnTo>
                <a:lnTo>
                  <a:pt x="83" y="431"/>
                </a:lnTo>
                <a:close/>
                <a:moveTo>
                  <a:pt x="99" y="431"/>
                </a:moveTo>
                <a:lnTo>
                  <a:pt x="99" y="431"/>
                </a:lnTo>
                <a:lnTo>
                  <a:pt x="100" y="431"/>
                </a:lnTo>
                <a:lnTo>
                  <a:pt x="101" y="432"/>
                </a:lnTo>
                <a:lnTo>
                  <a:pt x="103" y="433"/>
                </a:lnTo>
                <a:lnTo>
                  <a:pt x="103" y="434"/>
                </a:lnTo>
                <a:lnTo>
                  <a:pt x="103" y="435"/>
                </a:lnTo>
                <a:lnTo>
                  <a:pt x="101" y="436"/>
                </a:lnTo>
                <a:lnTo>
                  <a:pt x="100" y="437"/>
                </a:lnTo>
                <a:lnTo>
                  <a:pt x="99" y="437"/>
                </a:lnTo>
                <a:lnTo>
                  <a:pt x="98" y="437"/>
                </a:lnTo>
                <a:lnTo>
                  <a:pt x="97" y="436"/>
                </a:lnTo>
                <a:lnTo>
                  <a:pt x="95" y="435"/>
                </a:lnTo>
                <a:lnTo>
                  <a:pt x="95" y="434"/>
                </a:lnTo>
                <a:lnTo>
                  <a:pt x="95" y="433"/>
                </a:lnTo>
                <a:lnTo>
                  <a:pt x="97" y="432"/>
                </a:lnTo>
                <a:lnTo>
                  <a:pt x="98" y="431"/>
                </a:lnTo>
                <a:lnTo>
                  <a:pt x="99" y="431"/>
                </a:lnTo>
                <a:close/>
                <a:moveTo>
                  <a:pt x="114" y="431"/>
                </a:moveTo>
                <a:lnTo>
                  <a:pt x="114" y="431"/>
                </a:lnTo>
                <a:lnTo>
                  <a:pt x="115" y="431"/>
                </a:lnTo>
                <a:lnTo>
                  <a:pt x="116" y="432"/>
                </a:lnTo>
                <a:lnTo>
                  <a:pt x="117" y="433"/>
                </a:lnTo>
                <a:lnTo>
                  <a:pt x="117" y="434"/>
                </a:lnTo>
                <a:lnTo>
                  <a:pt x="117" y="435"/>
                </a:lnTo>
                <a:lnTo>
                  <a:pt x="116" y="436"/>
                </a:lnTo>
                <a:lnTo>
                  <a:pt x="115" y="437"/>
                </a:lnTo>
                <a:lnTo>
                  <a:pt x="114" y="437"/>
                </a:lnTo>
                <a:lnTo>
                  <a:pt x="112" y="437"/>
                </a:lnTo>
                <a:lnTo>
                  <a:pt x="111" y="436"/>
                </a:lnTo>
                <a:lnTo>
                  <a:pt x="110" y="435"/>
                </a:lnTo>
                <a:lnTo>
                  <a:pt x="110" y="434"/>
                </a:lnTo>
                <a:lnTo>
                  <a:pt x="110" y="433"/>
                </a:lnTo>
                <a:lnTo>
                  <a:pt x="111" y="432"/>
                </a:lnTo>
                <a:lnTo>
                  <a:pt x="112" y="431"/>
                </a:lnTo>
                <a:lnTo>
                  <a:pt x="114" y="431"/>
                </a:lnTo>
                <a:close/>
                <a:moveTo>
                  <a:pt x="130" y="431"/>
                </a:moveTo>
                <a:lnTo>
                  <a:pt x="130" y="431"/>
                </a:lnTo>
                <a:lnTo>
                  <a:pt x="131" y="431"/>
                </a:lnTo>
                <a:lnTo>
                  <a:pt x="132" y="432"/>
                </a:lnTo>
                <a:lnTo>
                  <a:pt x="133" y="433"/>
                </a:lnTo>
                <a:lnTo>
                  <a:pt x="133" y="434"/>
                </a:lnTo>
                <a:lnTo>
                  <a:pt x="133" y="435"/>
                </a:lnTo>
                <a:lnTo>
                  <a:pt x="132" y="436"/>
                </a:lnTo>
                <a:lnTo>
                  <a:pt x="131" y="437"/>
                </a:lnTo>
                <a:lnTo>
                  <a:pt x="130" y="437"/>
                </a:lnTo>
                <a:lnTo>
                  <a:pt x="128" y="437"/>
                </a:lnTo>
                <a:lnTo>
                  <a:pt x="127" y="436"/>
                </a:lnTo>
                <a:lnTo>
                  <a:pt x="126" y="435"/>
                </a:lnTo>
                <a:lnTo>
                  <a:pt x="126" y="434"/>
                </a:lnTo>
                <a:lnTo>
                  <a:pt x="126" y="433"/>
                </a:lnTo>
                <a:lnTo>
                  <a:pt x="127" y="432"/>
                </a:lnTo>
                <a:lnTo>
                  <a:pt x="128" y="431"/>
                </a:lnTo>
                <a:lnTo>
                  <a:pt x="130" y="431"/>
                </a:lnTo>
                <a:close/>
                <a:moveTo>
                  <a:pt x="144" y="431"/>
                </a:moveTo>
                <a:lnTo>
                  <a:pt x="144" y="431"/>
                </a:lnTo>
                <a:lnTo>
                  <a:pt x="146" y="431"/>
                </a:lnTo>
                <a:lnTo>
                  <a:pt x="147" y="432"/>
                </a:lnTo>
                <a:lnTo>
                  <a:pt x="148" y="433"/>
                </a:lnTo>
                <a:lnTo>
                  <a:pt x="148" y="434"/>
                </a:lnTo>
                <a:lnTo>
                  <a:pt x="148" y="435"/>
                </a:lnTo>
                <a:lnTo>
                  <a:pt x="147" y="436"/>
                </a:lnTo>
                <a:lnTo>
                  <a:pt x="146" y="437"/>
                </a:lnTo>
                <a:lnTo>
                  <a:pt x="144" y="437"/>
                </a:lnTo>
                <a:lnTo>
                  <a:pt x="143" y="437"/>
                </a:lnTo>
                <a:lnTo>
                  <a:pt x="142" y="436"/>
                </a:lnTo>
                <a:lnTo>
                  <a:pt x="141" y="435"/>
                </a:lnTo>
                <a:lnTo>
                  <a:pt x="141" y="434"/>
                </a:lnTo>
                <a:lnTo>
                  <a:pt x="141" y="433"/>
                </a:lnTo>
                <a:lnTo>
                  <a:pt x="142" y="432"/>
                </a:lnTo>
                <a:lnTo>
                  <a:pt x="143" y="431"/>
                </a:lnTo>
                <a:lnTo>
                  <a:pt x="144" y="431"/>
                </a:lnTo>
                <a:close/>
                <a:moveTo>
                  <a:pt x="160" y="431"/>
                </a:moveTo>
                <a:lnTo>
                  <a:pt x="160" y="431"/>
                </a:lnTo>
                <a:lnTo>
                  <a:pt x="161" y="431"/>
                </a:lnTo>
                <a:lnTo>
                  <a:pt x="163" y="432"/>
                </a:lnTo>
                <a:lnTo>
                  <a:pt x="164" y="433"/>
                </a:lnTo>
                <a:lnTo>
                  <a:pt x="164" y="434"/>
                </a:lnTo>
                <a:lnTo>
                  <a:pt x="164" y="435"/>
                </a:lnTo>
                <a:lnTo>
                  <a:pt x="163" y="436"/>
                </a:lnTo>
                <a:lnTo>
                  <a:pt x="161" y="437"/>
                </a:lnTo>
                <a:lnTo>
                  <a:pt x="160" y="437"/>
                </a:lnTo>
                <a:lnTo>
                  <a:pt x="159" y="437"/>
                </a:lnTo>
                <a:lnTo>
                  <a:pt x="158" y="436"/>
                </a:lnTo>
                <a:lnTo>
                  <a:pt x="157" y="435"/>
                </a:lnTo>
                <a:lnTo>
                  <a:pt x="157" y="434"/>
                </a:lnTo>
                <a:lnTo>
                  <a:pt x="157" y="433"/>
                </a:lnTo>
                <a:lnTo>
                  <a:pt x="158" y="432"/>
                </a:lnTo>
                <a:lnTo>
                  <a:pt x="159" y="431"/>
                </a:lnTo>
                <a:lnTo>
                  <a:pt x="160" y="431"/>
                </a:lnTo>
                <a:close/>
                <a:moveTo>
                  <a:pt x="175" y="431"/>
                </a:moveTo>
                <a:lnTo>
                  <a:pt x="175" y="431"/>
                </a:lnTo>
                <a:lnTo>
                  <a:pt x="176" y="431"/>
                </a:lnTo>
                <a:lnTo>
                  <a:pt x="177" y="432"/>
                </a:lnTo>
                <a:lnTo>
                  <a:pt x="179" y="433"/>
                </a:lnTo>
                <a:lnTo>
                  <a:pt x="179" y="434"/>
                </a:lnTo>
                <a:lnTo>
                  <a:pt x="179" y="435"/>
                </a:lnTo>
                <a:lnTo>
                  <a:pt x="177" y="436"/>
                </a:lnTo>
                <a:lnTo>
                  <a:pt x="176" y="437"/>
                </a:lnTo>
                <a:lnTo>
                  <a:pt x="175" y="437"/>
                </a:lnTo>
                <a:lnTo>
                  <a:pt x="174" y="437"/>
                </a:lnTo>
                <a:lnTo>
                  <a:pt x="173" y="436"/>
                </a:lnTo>
                <a:lnTo>
                  <a:pt x="171" y="435"/>
                </a:lnTo>
                <a:lnTo>
                  <a:pt x="171" y="434"/>
                </a:lnTo>
                <a:lnTo>
                  <a:pt x="171" y="433"/>
                </a:lnTo>
                <a:lnTo>
                  <a:pt x="173" y="432"/>
                </a:lnTo>
                <a:lnTo>
                  <a:pt x="174" y="431"/>
                </a:lnTo>
                <a:lnTo>
                  <a:pt x="175" y="431"/>
                </a:lnTo>
                <a:close/>
                <a:moveTo>
                  <a:pt x="191" y="431"/>
                </a:moveTo>
                <a:lnTo>
                  <a:pt x="191" y="431"/>
                </a:lnTo>
                <a:lnTo>
                  <a:pt x="192" y="431"/>
                </a:lnTo>
                <a:lnTo>
                  <a:pt x="193" y="432"/>
                </a:lnTo>
                <a:lnTo>
                  <a:pt x="195" y="433"/>
                </a:lnTo>
                <a:lnTo>
                  <a:pt x="195" y="434"/>
                </a:lnTo>
                <a:lnTo>
                  <a:pt x="195" y="435"/>
                </a:lnTo>
                <a:lnTo>
                  <a:pt x="193" y="436"/>
                </a:lnTo>
                <a:lnTo>
                  <a:pt x="192" y="437"/>
                </a:lnTo>
                <a:lnTo>
                  <a:pt x="191" y="437"/>
                </a:lnTo>
                <a:lnTo>
                  <a:pt x="190" y="437"/>
                </a:lnTo>
                <a:lnTo>
                  <a:pt x="188" y="436"/>
                </a:lnTo>
                <a:lnTo>
                  <a:pt x="187" y="435"/>
                </a:lnTo>
                <a:lnTo>
                  <a:pt x="187" y="434"/>
                </a:lnTo>
                <a:lnTo>
                  <a:pt x="187" y="433"/>
                </a:lnTo>
                <a:lnTo>
                  <a:pt x="188" y="432"/>
                </a:lnTo>
                <a:lnTo>
                  <a:pt x="190" y="431"/>
                </a:lnTo>
                <a:lnTo>
                  <a:pt x="191" y="431"/>
                </a:lnTo>
                <a:close/>
                <a:moveTo>
                  <a:pt x="206" y="431"/>
                </a:moveTo>
                <a:lnTo>
                  <a:pt x="206" y="431"/>
                </a:lnTo>
                <a:lnTo>
                  <a:pt x="207" y="431"/>
                </a:lnTo>
                <a:lnTo>
                  <a:pt x="208" y="432"/>
                </a:lnTo>
                <a:lnTo>
                  <a:pt x="209" y="433"/>
                </a:lnTo>
                <a:lnTo>
                  <a:pt x="209" y="434"/>
                </a:lnTo>
                <a:lnTo>
                  <a:pt x="209" y="435"/>
                </a:lnTo>
                <a:lnTo>
                  <a:pt x="208" y="436"/>
                </a:lnTo>
                <a:lnTo>
                  <a:pt x="207" y="437"/>
                </a:lnTo>
                <a:lnTo>
                  <a:pt x="206" y="437"/>
                </a:lnTo>
                <a:lnTo>
                  <a:pt x="204" y="437"/>
                </a:lnTo>
                <a:lnTo>
                  <a:pt x="203" y="436"/>
                </a:lnTo>
                <a:lnTo>
                  <a:pt x="202" y="435"/>
                </a:lnTo>
                <a:lnTo>
                  <a:pt x="202" y="434"/>
                </a:lnTo>
                <a:lnTo>
                  <a:pt x="202" y="433"/>
                </a:lnTo>
                <a:lnTo>
                  <a:pt x="203" y="432"/>
                </a:lnTo>
                <a:lnTo>
                  <a:pt x="204" y="431"/>
                </a:lnTo>
                <a:lnTo>
                  <a:pt x="206" y="431"/>
                </a:lnTo>
                <a:close/>
                <a:moveTo>
                  <a:pt x="222" y="431"/>
                </a:moveTo>
                <a:lnTo>
                  <a:pt x="222" y="431"/>
                </a:lnTo>
                <a:lnTo>
                  <a:pt x="223" y="431"/>
                </a:lnTo>
                <a:lnTo>
                  <a:pt x="224" y="432"/>
                </a:lnTo>
                <a:lnTo>
                  <a:pt x="225" y="433"/>
                </a:lnTo>
                <a:lnTo>
                  <a:pt x="225" y="434"/>
                </a:lnTo>
                <a:lnTo>
                  <a:pt x="225" y="435"/>
                </a:lnTo>
                <a:lnTo>
                  <a:pt x="224" y="436"/>
                </a:lnTo>
                <a:lnTo>
                  <a:pt x="223" y="437"/>
                </a:lnTo>
                <a:lnTo>
                  <a:pt x="222" y="437"/>
                </a:lnTo>
                <a:lnTo>
                  <a:pt x="220" y="437"/>
                </a:lnTo>
                <a:lnTo>
                  <a:pt x="219" y="436"/>
                </a:lnTo>
                <a:lnTo>
                  <a:pt x="218" y="435"/>
                </a:lnTo>
                <a:lnTo>
                  <a:pt x="218" y="434"/>
                </a:lnTo>
                <a:lnTo>
                  <a:pt x="218" y="433"/>
                </a:lnTo>
                <a:lnTo>
                  <a:pt x="219" y="432"/>
                </a:lnTo>
                <a:lnTo>
                  <a:pt x="220" y="431"/>
                </a:lnTo>
                <a:lnTo>
                  <a:pt x="222" y="431"/>
                </a:lnTo>
                <a:close/>
                <a:moveTo>
                  <a:pt x="236" y="431"/>
                </a:moveTo>
                <a:lnTo>
                  <a:pt x="236" y="431"/>
                </a:lnTo>
                <a:lnTo>
                  <a:pt x="239" y="431"/>
                </a:lnTo>
                <a:lnTo>
                  <a:pt x="240" y="432"/>
                </a:lnTo>
                <a:lnTo>
                  <a:pt x="240" y="433"/>
                </a:lnTo>
                <a:lnTo>
                  <a:pt x="241" y="434"/>
                </a:lnTo>
                <a:lnTo>
                  <a:pt x="240" y="435"/>
                </a:lnTo>
                <a:lnTo>
                  <a:pt x="240" y="436"/>
                </a:lnTo>
                <a:lnTo>
                  <a:pt x="239" y="437"/>
                </a:lnTo>
                <a:lnTo>
                  <a:pt x="236" y="437"/>
                </a:lnTo>
                <a:lnTo>
                  <a:pt x="235" y="437"/>
                </a:lnTo>
                <a:lnTo>
                  <a:pt x="234" y="436"/>
                </a:lnTo>
                <a:lnTo>
                  <a:pt x="234" y="435"/>
                </a:lnTo>
                <a:lnTo>
                  <a:pt x="233" y="434"/>
                </a:lnTo>
                <a:lnTo>
                  <a:pt x="234" y="433"/>
                </a:lnTo>
                <a:lnTo>
                  <a:pt x="234" y="432"/>
                </a:lnTo>
                <a:lnTo>
                  <a:pt x="235" y="431"/>
                </a:lnTo>
                <a:lnTo>
                  <a:pt x="236" y="431"/>
                </a:lnTo>
                <a:close/>
                <a:moveTo>
                  <a:pt x="252" y="431"/>
                </a:moveTo>
                <a:lnTo>
                  <a:pt x="252" y="431"/>
                </a:lnTo>
                <a:lnTo>
                  <a:pt x="253" y="431"/>
                </a:lnTo>
                <a:lnTo>
                  <a:pt x="255" y="432"/>
                </a:lnTo>
                <a:lnTo>
                  <a:pt x="256" y="433"/>
                </a:lnTo>
                <a:lnTo>
                  <a:pt x="256" y="434"/>
                </a:lnTo>
                <a:lnTo>
                  <a:pt x="256" y="435"/>
                </a:lnTo>
                <a:lnTo>
                  <a:pt x="255" y="436"/>
                </a:lnTo>
                <a:lnTo>
                  <a:pt x="253" y="437"/>
                </a:lnTo>
                <a:lnTo>
                  <a:pt x="252" y="437"/>
                </a:lnTo>
                <a:lnTo>
                  <a:pt x="251" y="437"/>
                </a:lnTo>
                <a:lnTo>
                  <a:pt x="250" y="436"/>
                </a:lnTo>
                <a:lnTo>
                  <a:pt x="249" y="435"/>
                </a:lnTo>
                <a:lnTo>
                  <a:pt x="249" y="434"/>
                </a:lnTo>
                <a:lnTo>
                  <a:pt x="249" y="433"/>
                </a:lnTo>
                <a:lnTo>
                  <a:pt x="250" y="432"/>
                </a:lnTo>
                <a:lnTo>
                  <a:pt x="251" y="431"/>
                </a:lnTo>
                <a:lnTo>
                  <a:pt x="252" y="431"/>
                </a:lnTo>
                <a:close/>
                <a:moveTo>
                  <a:pt x="267" y="431"/>
                </a:moveTo>
                <a:lnTo>
                  <a:pt x="267" y="431"/>
                </a:lnTo>
                <a:lnTo>
                  <a:pt x="269" y="431"/>
                </a:lnTo>
                <a:lnTo>
                  <a:pt x="271" y="432"/>
                </a:lnTo>
                <a:lnTo>
                  <a:pt x="271" y="433"/>
                </a:lnTo>
                <a:lnTo>
                  <a:pt x="272" y="434"/>
                </a:lnTo>
                <a:lnTo>
                  <a:pt x="271" y="435"/>
                </a:lnTo>
                <a:lnTo>
                  <a:pt x="271" y="436"/>
                </a:lnTo>
                <a:lnTo>
                  <a:pt x="269" y="437"/>
                </a:lnTo>
                <a:lnTo>
                  <a:pt x="267" y="437"/>
                </a:lnTo>
                <a:lnTo>
                  <a:pt x="266" y="437"/>
                </a:lnTo>
                <a:lnTo>
                  <a:pt x="265" y="436"/>
                </a:lnTo>
                <a:lnTo>
                  <a:pt x="265" y="435"/>
                </a:lnTo>
                <a:lnTo>
                  <a:pt x="263" y="434"/>
                </a:lnTo>
                <a:lnTo>
                  <a:pt x="265" y="433"/>
                </a:lnTo>
                <a:lnTo>
                  <a:pt x="265" y="432"/>
                </a:lnTo>
                <a:lnTo>
                  <a:pt x="266" y="431"/>
                </a:lnTo>
                <a:lnTo>
                  <a:pt x="267" y="431"/>
                </a:lnTo>
                <a:close/>
                <a:moveTo>
                  <a:pt x="283" y="431"/>
                </a:moveTo>
                <a:lnTo>
                  <a:pt x="283" y="431"/>
                </a:lnTo>
                <a:lnTo>
                  <a:pt x="284" y="431"/>
                </a:lnTo>
                <a:lnTo>
                  <a:pt x="285" y="432"/>
                </a:lnTo>
                <a:lnTo>
                  <a:pt x="287" y="433"/>
                </a:lnTo>
                <a:lnTo>
                  <a:pt x="287" y="434"/>
                </a:lnTo>
                <a:lnTo>
                  <a:pt x="287" y="435"/>
                </a:lnTo>
                <a:lnTo>
                  <a:pt x="285" y="436"/>
                </a:lnTo>
                <a:lnTo>
                  <a:pt x="284" y="437"/>
                </a:lnTo>
                <a:lnTo>
                  <a:pt x="283" y="437"/>
                </a:lnTo>
                <a:lnTo>
                  <a:pt x="282" y="437"/>
                </a:lnTo>
                <a:lnTo>
                  <a:pt x="280" y="436"/>
                </a:lnTo>
                <a:lnTo>
                  <a:pt x="279" y="435"/>
                </a:lnTo>
                <a:lnTo>
                  <a:pt x="279" y="434"/>
                </a:lnTo>
                <a:lnTo>
                  <a:pt x="279" y="433"/>
                </a:lnTo>
                <a:lnTo>
                  <a:pt x="280" y="432"/>
                </a:lnTo>
                <a:lnTo>
                  <a:pt x="282" y="431"/>
                </a:lnTo>
                <a:lnTo>
                  <a:pt x="283" y="431"/>
                </a:lnTo>
                <a:close/>
                <a:moveTo>
                  <a:pt x="298" y="431"/>
                </a:moveTo>
                <a:lnTo>
                  <a:pt x="298" y="431"/>
                </a:lnTo>
                <a:lnTo>
                  <a:pt x="300" y="431"/>
                </a:lnTo>
                <a:lnTo>
                  <a:pt x="301" y="432"/>
                </a:lnTo>
                <a:lnTo>
                  <a:pt x="301" y="433"/>
                </a:lnTo>
                <a:lnTo>
                  <a:pt x="303" y="434"/>
                </a:lnTo>
                <a:lnTo>
                  <a:pt x="301" y="435"/>
                </a:lnTo>
                <a:lnTo>
                  <a:pt x="301" y="436"/>
                </a:lnTo>
                <a:lnTo>
                  <a:pt x="300" y="437"/>
                </a:lnTo>
                <a:lnTo>
                  <a:pt x="298" y="437"/>
                </a:lnTo>
                <a:lnTo>
                  <a:pt x="296" y="437"/>
                </a:lnTo>
                <a:lnTo>
                  <a:pt x="295" y="436"/>
                </a:lnTo>
                <a:lnTo>
                  <a:pt x="295" y="435"/>
                </a:lnTo>
                <a:lnTo>
                  <a:pt x="294" y="434"/>
                </a:lnTo>
                <a:lnTo>
                  <a:pt x="295" y="433"/>
                </a:lnTo>
                <a:lnTo>
                  <a:pt x="295" y="432"/>
                </a:lnTo>
                <a:lnTo>
                  <a:pt x="296" y="431"/>
                </a:lnTo>
                <a:lnTo>
                  <a:pt x="298" y="431"/>
                </a:lnTo>
                <a:close/>
                <a:moveTo>
                  <a:pt x="314" y="431"/>
                </a:moveTo>
                <a:lnTo>
                  <a:pt x="314" y="431"/>
                </a:lnTo>
                <a:lnTo>
                  <a:pt x="315" y="431"/>
                </a:lnTo>
                <a:lnTo>
                  <a:pt x="316" y="432"/>
                </a:lnTo>
                <a:lnTo>
                  <a:pt x="317" y="433"/>
                </a:lnTo>
                <a:lnTo>
                  <a:pt x="317" y="434"/>
                </a:lnTo>
                <a:lnTo>
                  <a:pt x="317" y="435"/>
                </a:lnTo>
                <a:lnTo>
                  <a:pt x="316" y="436"/>
                </a:lnTo>
                <a:lnTo>
                  <a:pt x="315" y="437"/>
                </a:lnTo>
                <a:lnTo>
                  <a:pt x="314" y="437"/>
                </a:lnTo>
                <a:lnTo>
                  <a:pt x="312" y="437"/>
                </a:lnTo>
                <a:lnTo>
                  <a:pt x="311" y="436"/>
                </a:lnTo>
                <a:lnTo>
                  <a:pt x="310" y="435"/>
                </a:lnTo>
                <a:lnTo>
                  <a:pt x="310" y="434"/>
                </a:lnTo>
                <a:lnTo>
                  <a:pt x="310" y="433"/>
                </a:lnTo>
                <a:lnTo>
                  <a:pt x="311" y="432"/>
                </a:lnTo>
                <a:lnTo>
                  <a:pt x="312" y="431"/>
                </a:lnTo>
                <a:lnTo>
                  <a:pt x="314" y="431"/>
                </a:lnTo>
                <a:close/>
                <a:moveTo>
                  <a:pt x="328" y="431"/>
                </a:moveTo>
                <a:lnTo>
                  <a:pt x="328" y="431"/>
                </a:lnTo>
                <a:lnTo>
                  <a:pt x="331" y="431"/>
                </a:lnTo>
                <a:lnTo>
                  <a:pt x="332" y="432"/>
                </a:lnTo>
                <a:lnTo>
                  <a:pt x="332" y="433"/>
                </a:lnTo>
                <a:lnTo>
                  <a:pt x="333" y="434"/>
                </a:lnTo>
                <a:lnTo>
                  <a:pt x="332" y="435"/>
                </a:lnTo>
                <a:lnTo>
                  <a:pt x="332" y="436"/>
                </a:lnTo>
                <a:lnTo>
                  <a:pt x="331" y="437"/>
                </a:lnTo>
                <a:lnTo>
                  <a:pt x="328" y="437"/>
                </a:lnTo>
                <a:lnTo>
                  <a:pt x="327" y="437"/>
                </a:lnTo>
                <a:lnTo>
                  <a:pt x="326" y="436"/>
                </a:lnTo>
                <a:lnTo>
                  <a:pt x="326" y="435"/>
                </a:lnTo>
                <a:lnTo>
                  <a:pt x="325" y="434"/>
                </a:lnTo>
                <a:lnTo>
                  <a:pt x="326" y="433"/>
                </a:lnTo>
                <a:lnTo>
                  <a:pt x="326" y="432"/>
                </a:lnTo>
                <a:lnTo>
                  <a:pt x="327" y="431"/>
                </a:lnTo>
                <a:lnTo>
                  <a:pt x="328" y="431"/>
                </a:lnTo>
                <a:close/>
                <a:moveTo>
                  <a:pt x="344" y="431"/>
                </a:moveTo>
                <a:lnTo>
                  <a:pt x="344" y="431"/>
                </a:lnTo>
                <a:lnTo>
                  <a:pt x="345" y="431"/>
                </a:lnTo>
                <a:lnTo>
                  <a:pt x="347" y="432"/>
                </a:lnTo>
                <a:lnTo>
                  <a:pt x="348" y="433"/>
                </a:lnTo>
                <a:lnTo>
                  <a:pt x="348" y="434"/>
                </a:lnTo>
                <a:lnTo>
                  <a:pt x="348" y="435"/>
                </a:lnTo>
                <a:lnTo>
                  <a:pt x="347" y="436"/>
                </a:lnTo>
                <a:lnTo>
                  <a:pt x="345" y="437"/>
                </a:lnTo>
                <a:lnTo>
                  <a:pt x="344" y="437"/>
                </a:lnTo>
                <a:lnTo>
                  <a:pt x="343" y="437"/>
                </a:lnTo>
                <a:lnTo>
                  <a:pt x="342" y="436"/>
                </a:lnTo>
                <a:lnTo>
                  <a:pt x="341" y="435"/>
                </a:lnTo>
                <a:lnTo>
                  <a:pt x="341" y="434"/>
                </a:lnTo>
                <a:lnTo>
                  <a:pt x="341" y="433"/>
                </a:lnTo>
                <a:lnTo>
                  <a:pt x="342" y="432"/>
                </a:lnTo>
                <a:lnTo>
                  <a:pt x="343" y="431"/>
                </a:lnTo>
                <a:lnTo>
                  <a:pt x="344" y="431"/>
                </a:lnTo>
                <a:close/>
                <a:moveTo>
                  <a:pt x="359" y="431"/>
                </a:moveTo>
                <a:lnTo>
                  <a:pt x="359" y="431"/>
                </a:lnTo>
                <a:lnTo>
                  <a:pt x="361" y="431"/>
                </a:lnTo>
                <a:lnTo>
                  <a:pt x="363" y="432"/>
                </a:lnTo>
                <a:lnTo>
                  <a:pt x="363" y="433"/>
                </a:lnTo>
                <a:lnTo>
                  <a:pt x="364" y="434"/>
                </a:lnTo>
                <a:lnTo>
                  <a:pt x="363" y="435"/>
                </a:lnTo>
                <a:lnTo>
                  <a:pt x="363" y="436"/>
                </a:lnTo>
                <a:lnTo>
                  <a:pt x="361" y="437"/>
                </a:lnTo>
                <a:lnTo>
                  <a:pt x="359" y="437"/>
                </a:lnTo>
                <a:lnTo>
                  <a:pt x="358" y="437"/>
                </a:lnTo>
                <a:lnTo>
                  <a:pt x="356" y="436"/>
                </a:lnTo>
                <a:lnTo>
                  <a:pt x="356" y="435"/>
                </a:lnTo>
                <a:lnTo>
                  <a:pt x="355" y="434"/>
                </a:lnTo>
                <a:lnTo>
                  <a:pt x="356" y="433"/>
                </a:lnTo>
                <a:lnTo>
                  <a:pt x="356" y="432"/>
                </a:lnTo>
                <a:lnTo>
                  <a:pt x="358" y="431"/>
                </a:lnTo>
                <a:lnTo>
                  <a:pt x="359" y="431"/>
                </a:lnTo>
                <a:close/>
                <a:moveTo>
                  <a:pt x="375" y="431"/>
                </a:moveTo>
                <a:lnTo>
                  <a:pt x="375" y="431"/>
                </a:lnTo>
                <a:lnTo>
                  <a:pt x="376" y="431"/>
                </a:lnTo>
                <a:lnTo>
                  <a:pt x="377" y="432"/>
                </a:lnTo>
                <a:lnTo>
                  <a:pt x="379" y="433"/>
                </a:lnTo>
                <a:lnTo>
                  <a:pt x="379" y="434"/>
                </a:lnTo>
                <a:lnTo>
                  <a:pt x="379" y="435"/>
                </a:lnTo>
                <a:lnTo>
                  <a:pt x="377" y="436"/>
                </a:lnTo>
                <a:lnTo>
                  <a:pt x="376" y="437"/>
                </a:lnTo>
                <a:lnTo>
                  <a:pt x="375" y="437"/>
                </a:lnTo>
                <a:lnTo>
                  <a:pt x="374" y="437"/>
                </a:lnTo>
                <a:lnTo>
                  <a:pt x="372" y="436"/>
                </a:lnTo>
                <a:lnTo>
                  <a:pt x="371" y="435"/>
                </a:lnTo>
                <a:lnTo>
                  <a:pt x="371" y="434"/>
                </a:lnTo>
                <a:lnTo>
                  <a:pt x="371" y="433"/>
                </a:lnTo>
                <a:lnTo>
                  <a:pt x="372" y="432"/>
                </a:lnTo>
                <a:lnTo>
                  <a:pt x="374" y="431"/>
                </a:lnTo>
                <a:lnTo>
                  <a:pt x="375" y="431"/>
                </a:lnTo>
                <a:close/>
                <a:moveTo>
                  <a:pt x="390" y="431"/>
                </a:moveTo>
                <a:lnTo>
                  <a:pt x="390" y="431"/>
                </a:lnTo>
                <a:lnTo>
                  <a:pt x="392" y="431"/>
                </a:lnTo>
                <a:lnTo>
                  <a:pt x="393" y="432"/>
                </a:lnTo>
                <a:lnTo>
                  <a:pt x="393" y="433"/>
                </a:lnTo>
                <a:lnTo>
                  <a:pt x="394" y="434"/>
                </a:lnTo>
                <a:lnTo>
                  <a:pt x="393" y="435"/>
                </a:lnTo>
                <a:lnTo>
                  <a:pt x="393" y="436"/>
                </a:lnTo>
                <a:lnTo>
                  <a:pt x="392" y="437"/>
                </a:lnTo>
                <a:lnTo>
                  <a:pt x="390" y="437"/>
                </a:lnTo>
                <a:lnTo>
                  <a:pt x="388" y="437"/>
                </a:lnTo>
                <a:lnTo>
                  <a:pt x="387" y="436"/>
                </a:lnTo>
                <a:lnTo>
                  <a:pt x="387" y="435"/>
                </a:lnTo>
                <a:lnTo>
                  <a:pt x="386" y="434"/>
                </a:lnTo>
                <a:lnTo>
                  <a:pt x="387" y="433"/>
                </a:lnTo>
                <a:lnTo>
                  <a:pt x="387" y="432"/>
                </a:lnTo>
                <a:lnTo>
                  <a:pt x="388" y="431"/>
                </a:lnTo>
                <a:lnTo>
                  <a:pt x="390" y="431"/>
                </a:lnTo>
                <a:close/>
                <a:moveTo>
                  <a:pt x="406" y="431"/>
                </a:moveTo>
                <a:lnTo>
                  <a:pt x="406" y="431"/>
                </a:lnTo>
                <a:lnTo>
                  <a:pt x="407" y="431"/>
                </a:lnTo>
                <a:lnTo>
                  <a:pt x="408" y="432"/>
                </a:lnTo>
                <a:lnTo>
                  <a:pt x="409" y="433"/>
                </a:lnTo>
                <a:lnTo>
                  <a:pt x="409" y="434"/>
                </a:lnTo>
                <a:lnTo>
                  <a:pt x="409" y="435"/>
                </a:lnTo>
                <a:lnTo>
                  <a:pt x="408" y="436"/>
                </a:lnTo>
                <a:lnTo>
                  <a:pt x="407" y="437"/>
                </a:lnTo>
                <a:lnTo>
                  <a:pt x="406" y="437"/>
                </a:lnTo>
                <a:lnTo>
                  <a:pt x="404" y="437"/>
                </a:lnTo>
                <a:lnTo>
                  <a:pt x="403" y="436"/>
                </a:lnTo>
                <a:lnTo>
                  <a:pt x="402" y="435"/>
                </a:lnTo>
                <a:lnTo>
                  <a:pt x="402" y="434"/>
                </a:lnTo>
                <a:lnTo>
                  <a:pt x="402" y="433"/>
                </a:lnTo>
                <a:lnTo>
                  <a:pt x="403" y="432"/>
                </a:lnTo>
                <a:lnTo>
                  <a:pt x="404" y="431"/>
                </a:lnTo>
                <a:lnTo>
                  <a:pt x="406" y="431"/>
                </a:lnTo>
                <a:close/>
                <a:moveTo>
                  <a:pt x="420" y="431"/>
                </a:moveTo>
                <a:lnTo>
                  <a:pt x="420" y="431"/>
                </a:lnTo>
                <a:lnTo>
                  <a:pt x="423" y="431"/>
                </a:lnTo>
                <a:lnTo>
                  <a:pt x="424" y="432"/>
                </a:lnTo>
                <a:lnTo>
                  <a:pt x="424" y="433"/>
                </a:lnTo>
                <a:lnTo>
                  <a:pt x="425" y="434"/>
                </a:lnTo>
                <a:lnTo>
                  <a:pt x="424" y="435"/>
                </a:lnTo>
                <a:lnTo>
                  <a:pt x="424" y="436"/>
                </a:lnTo>
                <a:lnTo>
                  <a:pt x="423" y="437"/>
                </a:lnTo>
                <a:lnTo>
                  <a:pt x="420" y="437"/>
                </a:lnTo>
                <a:lnTo>
                  <a:pt x="419" y="437"/>
                </a:lnTo>
                <a:lnTo>
                  <a:pt x="418" y="436"/>
                </a:lnTo>
                <a:lnTo>
                  <a:pt x="418" y="435"/>
                </a:lnTo>
                <a:lnTo>
                  <a:pt x="417" y="434"/>
                </a:lnTo>
                <a:lnTo>
                  <a:pt x="418" y="433"/>
                </a:lnTo>
                <a:lnTo>
                  <a:pt x="418" y="432"/>
                </a:lnTo>
                <a:lnTo>
                  <a:pt x="419" y="431"/>
                </a:lnTo>
                <a:lnTo>
                  <a:pt x="420" y="431"/>
                </a:lnTo>
                <a:close/>
                <a:moveTo>
                  <a:pt x="436" y="431"/>
                </a:moveTo>
                <a:lnTo>
                  <a:pt x="436" y="431"/>
                </a:lnTo>
                <a:lnTo>
                  <a:pt x="437" y="431"/>
                </a:lnTo>
                <a:lnTo>
                  <a:pt x="439" y="432"/>
                </a:lnTo>
                <a:lnTo>
                  <a:pt x="440" y="433"/>
                </a:lnTo>
                <a:lnTo>
                  <a:pt x="440" y="434"/>
                </a:lnTo>
                <a:lnTo>
                  <a:pt x="440" y="435"/>
                </a:lnTo>
                <a:lnTo>
                  <a:pt x="439" y="436"/>
                </a:lnTo>
                <a:lnTo>
                  <a:pt x="437" y="437"/>
                </a:lnTo>
                <a:lnTo>
                  <a:pt x="436" y="437"/>
                </a:lnTo>
                <a:lnTo>
                  <a:pt x="435" y="437"/>
                </a:lnTo>
                <a:lnTo>
                  <a:pt x="434" y="436"/>
                </a:lnTo>
                <a:lnTo>
                  <a:pt x="433" y="435"/>
                </a:lnTo>
                <a:lnTo>
                  <a:pt x="433" y="434"/>
                </a:lnTo>
                <a:lnTo>
                  <a:pt x="433" y="433"/>
                </a:lnTo>
                <a:lnTo>
                  <a:pt x="434" y="432"/>
                </a:lnTo>
                <a:lnTo>
                  <a:pt x="435" y="431"/>
                </a:lnTo>
                <a:lnTo>
                  <a:pt x="436" y="431"/>
                </a:lnTo>
                <a:close/>
                <a:moveTo>
                  <a:pt x="451" y="431"/>
                </a:moveTo>
                <a:lnTo>
                  <a:pt x="451" y="431"/>
                </a:lnTo>
                <a:lnTo>
                  <a:pt x="453" y="431"/>
                </a:lnTo>
                <a:lnTo>
                  <a:pt x="455" y="432"/>
                </a:lnTo>
                <a:lnTo>
                  <a:pt x="455" y="433"/>
                </a:lnTo>
                <a:lnTo>
                  <a:pt x="456" y="434"/>
                </a:lnTo>
                <a:lnTo>
                  <a:pt x="455" y="435"/>
                </a:lnTo>
                <a:lnTo>
                  <a:pt x="455" y="436"/>
                </a:lnTo>
                <a:lnTo>
                  <a:pt x="453" y="437"/>
                </a:lnTo>
                <a:lnTo>
                  <a:pt x="451" y="437"/>
                </a:lnTo>
                <a:lnTo>
                  <a:pt x="450" y="437"/>
                </a:lnTo>
                <a:lnTo>
                  <a:pt x="448" y="436"/>
                </a:lnTo>
                <a:lnTo>
                  <a:pt x="448" y="435"/>
                </a:lnTo>
                <a:lnTo>
                  <a:pt x="447" y="434"/>
                </a:lnTo>
                <a:lnTo>
                  <a:pt x="448" y="433"/>
                </a:lnTo>
                <a:lnTo>
                  <a:pt x="448" y="432"/>
                </a:lnTo>
                <a:lnTo>
                  <a:pt x="450" y="431"/>
                </a:lnTo>
                <a:lnTo>
                  <a:pt x="451" y="431"/>
                </a:lnTo>
                <a:close/>
                <a:moveTo>
                  <a:pt x="467" y="431"/>
                </a:moveTo>
                <a:lnTo>
                  <a:pt x="467" y="431"/>
                </a:lnTo>
                <a:lnTo>
                  <a:pt x="468" y="431"/>
                </a:lnTo>
                <a:lnTo>
                  <a:pt x="469" y="432"/>
                </a:lnTo>
                <a:lnTo>
                  <a:pt x="471" y="433"/>
                </a:lnTo>
                <a:lnTo>
                  <a:pt x="471" y="434"/>
                </a:lnTo>
                <a:lnTo>
                  <a:pt x="471" y="435"/>
                </a:lnTo>
                <a:lnTo>
                  <a:pt x="469" y="436"/>
                </a:lnTo>
                <a:lnTo>
                  <a:pt x="468" y="437"/>
                </a:lnTo>
                <a:lnTo>
                  <a:pt x="467" y="437"/>
                </a:lnTo>
                <a:lnTo>
                  <a:pt x="466" y="437"/>
                </a:lnTo>
                <a:lnTo>
                  <a:pt x="464" y="436"/>
                </a:lnTo>
                <a:lnTo>
                  <a:pt x="463" y="435"/>
                </a:lnTo>
                <a:lnTo>
                  <a:pt x="463" y="434"/>
                </a:lnTo>
                <a:lnTo>
                  <a:pt x="463" y="433"/>
                </a:lnTo>
                <a:lnTo>
                  <a:pt x="464" y="432"/>
                </a:lnTo>
                <a:lnTo>
                  <a:pt x="466" y="431"/>
                </a:lnTo>
                <a:lnTo>
                  <a:pt x="467" y="431"/>
                </a:lnTo>
                <a:close/>
                <a:moveTo>
                  <a:pt x="482" y="431"/>
                </a:moveTo>
                <a:lnTo>
                  <a:pt x="482" y="431"/>
                </a:lnTo>
                <a:lnTo>
                  <a:pt x="484" y="431"/>
                </a:lnTo>
                <a:lnTo>
                  <a:pt x="485" y="432"/>
                </a:lnTo>
                <a:lnTo>
                  <a:pt x="485" y="433"/>
                </a:lnTo>
                <a:lnTo>
                  <a:pt x="486" y="434"/>
                </a:lnTo>
                <a:lnTo>
                  <a:pt x="485" y="435"/>
                </a:lnTo>
                <a:lnTo>
                  <a:pt x="485" y="436"/>
                </a:lnTo>
                <a:lnTo>
                  <a:pt x="484" y="437"/>
                </a:lnTo>
                <a:lnTo>
                  <a:pt x="482" y="437"/>
                </a:lnTo>
                <a:lnTo>
                  <a:pt x="480" y="437"/>
                </a:lnTo>
                <a:lnTo>
                  <a:pt x="479" y="436"/>
                </a:lnTo>
                <a:lnTo>
                  <a:pt x="479" y="435"/>
                </a:lnTo>
                <a:lnTo>
                  <a:pt x="478" y="434"/>
                </a:lnTo>
                <a:lnTo>
                  <a:pt x="479" y="433"/>
                </a:lnTo>
                <a:lnTo>
                  <a:pt x="479" y="432"/>
                </a:lnTo>
                <a:lnTo>
                  <a:pt x="480" y="431"/>
                </a:lnTo>
                <a:lnTo>
                  <a:pt x="482" y="431"/>
                </a:lnTo>
                <a:close/>
                <a:moveTo>
                  <a:pt x="498" y="431"/>
                </a:moveTo>
                <a:lnTo>
                  <a:pt x="498" y="431"/>
                </a:lnTo>
                <a:lnTo>
                  <a:pt x="499" y="431"/>
                </a:lnTo>
                <a:lnTo>
                  <a:pt x="500" y="432"/>
                </a:lnTo>
                <a:lnTo>
                  <a:pt x="501" y="433"/>
                </a:lnTo>
                <a:lnTo>
                  <a:pt x="501" y="434"/>
                </a:lnTo>
                <a:lnTo>
                  <a:pt x="501" y="435"/>
                </a:lnTo>
                <a:lnTo>
                  <a:pt x="500" y="436"/>
                </a:lnTo>
                <a:lnTo>
                  <a:pt x="499" y="437"/>
                </a:lnTo>
                <a:lnTo>
                  <a:pt x="498" y="437"/>
                </a:lnTo>
                <a:lnTo>
                  <a:pt x="496" y="437"/>
                </a:lnTo>
                <a:lnTo>
                  <a:pt x="495" y="436"/>
                </a:lnTo>
                <a:lnTo>
                  <a:pt x="494" y="435"/>
                </a:lnTo>
                <a:lnTo>
                  <a:pt x="494" y="434"/>
                </a:lnTo>
                <a:lnTo>
                  <a:pt x="494" y="433"/>
                </a:lnTo>
                <a:lnTo>
                  <a:pt x="495" y="432"/>
                </a:lnTo>
                <a:lnTo>
                  <a:pt x="496" y="431"/>
                </a:lnTo>
                <a:lnTo>
                  <a:pt x="498" y="431"/>
                </a:lnTo>
                <a:close/>
                <a:moveTo>
                  <a:pt x="512" y="431"/>
                </a:moveTo>
                <a:lnTo>
                  <a:pt x="512" y="431"/>
                </a:lnTo>
                <a:lnTo>
                  <a:pt x="515" y="431"/>
                </a:lnTo>
                <a:lnTo>
                  <a:pt x="516" y="432"/>
                </a:lnTo>
                <a:lnTo>
                  <a:pt x="516" y="433"/>
                </a:lnTo>
                <a:lnTo>
                  <a:pt x="517" y="434"/>
                </a:lnTo>
                <a:lnTo>
                  <a:pt x="516" y="435"/>
                </a:lnTo>
                <a:lnTo>
                  <a:pt x="516" y="436"/>
                </a:lnTo>
                <a:lnTo>
                  <a:pt x="515" y="437"/>
                </a:lnTo>
                <a:lnTo>
                  <a:pt x="512" y="437"/>
                </a:lnTo>
                <a:lnTo>
                  <a:pt x="511" y="437"/>
                </a:lnTo>
                <a:lnTo>
                  <a:pt x="510" y="436"/>
                </a:lnTo>
                <a:lnTo>
                  <a:pt x="510" y="435"/>
                </a:lnTo>
                <a:lnTo>
                  <a:pt x="509" y="434"/>
                </a:lnTo>
                <a:lnTo>
                  <a:pt x="510" y="433"/>
                </a:lnTo>
                <a:lnTo>
                  <a:pt x="510" y="432"/>
                </a:lnTo>
                <a:lnTo>
                  <a:pt x="511" y="431"/>
                </a:lnTo>
                <a:lnTo>
                  <a:pt x="512" y="431"/>
                </a:lnTo>
                <a:close/>
                <a:moveTo>
                  <a:pt x="528" y="431"/>
                </a:moveTo>
                <a:lnTo>
                  <a:pt x="528" y="431"/>
                </a:lnTo>
                <a:lnTo>
                  <a:pt x="529" y="431"/>
                </a:lnTo>
                <a:lnTo>
                  <a:pt x="531" y="432"/>
                </a:lnTo>
                <a:lnTo>
                  <a:pt x="532" y="433"/>
                </a:lnTo>
                <a:lnTo>
                  <a:pt x="532" y="434"/>
                </a:lnTo>
                <a:lnTo>
                  <a:pt x="532" y="435"/>
                </a:lnTo>
                <a:lnTo>
                  <a:pt x="531" y="436"/>
                </a:lnTo>
                <a:lnTo>
                  <a:pt x="529" y="437"/>
                </a:lnTo>
                <a:lnTo>
                  <a:pt x="528" y="437"/>
                </a:lnTo>
                <a:lnTo>
                  <a:pt x="527" y="437"/>
                </a:lnTo>
                <a:lnTo>
                  <a:pt x="526" y="436"/>
                </a:lnTo>
                <a:lnTo>
                  <a:pt x="524" y="435"/>
                </a:lnTo>
                <a:lnTo>
                  <a:pt x="524" y="434"/>
                </a:lnTo>
                <a:lnTo>
                  <a:pt x="524" y="433"/>
                </a:lnTo>
                <a:lnTo>
                  <a:pt x="526" y="432"/>
                </a:lnTo>
                <a:lnTo>
                  <a:pt x="527" y="431"/>
                </a:lnTo>
                <a:lnTo>
                  <a:pt x="528" y="431"/>
                </a:lnTo>
                <a:close/>
                <a:moveTo>
                  <a:pt x="544" y="431"/>
                </a:moveTo>
                <a:lnTo>
                  <a:pt x="544" y="431"/>
                </a:lnTo>
                <a:lnTo>
                  <a:pt x="545" y="431"/>
                </a:lnTo>
                <a:lnTo>
                  <a:pt x="547" y="432"/>
                </a:lnTo>
                <a:lnTo>
                  <a:pt x="547" y="433"/>
                </a:lnTo>
                <a:lnTo>
                  <a:pt x="548" y="434"/>
                </a:lnTo>
                <a:lnTo>
                  <a:pt x="547" y="435"/>
                </a:lnTo>
                <a:lnTo>
                  <a:pt x="547" y="436"/>
                </a:lnTo>
                <a:lnTo>
                  <a:pt x="545" y="437"/>
                </a:lnTo>
                <a:lnTo>
                  <a:pt x="544" y="437"/>
                </a:lnTo>
                <a:lnTo>
                  <a:pt x="542" y="437"/>
                </a:lnTo>
                <a:lnTo>
                  <a:pt x="540" y="436"/>
                </a:lnTo>
                <a:lnTo>
                  <a:pt x="540" y="435"/>
                </a:lnTo>
                <a:lnTo>
                  <a:pt x="539" y="434"/>
                </a:lnTo>
                <a:lnTo>
                  <a:pt x="540" y="433"/>
                </a:lnTo>
                <a:lnTo>
                  <a:pt x="540" y="432"/>
                </a:lnTo>
                <a:lnTo>
                  <a:pt x="542" y="431"/>
                </a:lnTo>
                <a:lnTo>
                  <a:pt x="544" y="431"/>
                </a:lnTo>
                <a:close/>
                <a:moveTo>
                  <a:pt x="559" y="431"/>
                </a:moveTo>
                <a:lnTo>
                  <a:pt x="559" y="431"/>
                </a:lnTo>
                <a:lnTo>
                  <a:pt x="560" y="431"/>
                </a:lnTo>
                <a:lnTo>
                  <a:pt x="561" y="432"/>
                </a:lnTo>
                <a:lnTo>
                  <a:pt x="563" y="433"/>
                </a:lnTo>
                <a:lnTo>
                  <a:pt x="563" y="434"/>
                </a:lnTo>
                <a:lnTo>
                  <a:pt x="563" y="435"/>
                </a:lnTo>
                <a:lnTo>
                  <a:pt x="561" y="436"/>
                </a:lnTo>
                <a:lnTo>
                  <a:pt x="560" y="437"/>
                </a:lnTo>
                <a:lnTo>
                  <a:pt x="559" y="437"/>
                </a:lnTo>
                <a:lnTo>
                  <a:pt x="558" y="437"/>
                </a:lnTo>
                <a:lnTo>
                  <a:pt x="556" y="436"/>
                </a:lnTo>
                <a:lnTo>
                  <a:pt x="555" y="435"/>
                </a:lnTo>
                <a:lnTo>
                  <a:pt x="555" y="434"/>
                </a:lnTo>
                <a:lnTo>
                  <a:pt x="555" y="433"/>
                </a:lnTo>
                <a:lnTo>
                  <a:pt x="556" y="432"/>
                </a:lnTo>
                <a:lnTo>
                  <a:pt x="558" y="431"/>
                </a:lnTo>
                <a:lnTo>
                  <a:pt x="559" y="431"/>
                </a:lnTo>
                <a:close/>
                <a:moveTo>
                  <a:pt x="575" y="431"/>
                </a:moveTo>
                <a:lnTo>
                  <a:pt x="575" y="431"/>
                </a:lnTo>
                <a:lnTo>
                  <a:pt x="576" y="431"/>
                </a:lnTo>
                <a:lnTo>
                  <a:pt x="577" y="432"/>
                </a:lnTo>
                <a:lnTo>
                  <a:pt x="577" y="433"/>
                </a:lnTo>
                <a:lnTo>
                  <a:pt x="578" y="434"/>
                </a:lnTo>
                <a:lnTo>
                  <a:pt x="577" y="435"/>
                </a:lnTo>
                <a:lnTo>
                  <a:pt x="577" y="436"/>
                </a:lnTo>
                <a:lnTo>
                  <a:pt x="576" y="437"/>
                </a:lnTo>
                <a:lnTo>
                  <a:pt x="575" y="437"/>
                </a:lnTo>
                <a:lnTo>
                  <a:pt x="572" y="437"/>
                </a:lnTo>
                <a:lnTo>
                  <a:pt x="571" y="436"/>
                </a:lnTo>
                <a:lnTo>
                  <a:pt x="571" y="435"/>
                </a:lnTo>
                <a:lnTo>
                  <a:pt x="570" y="434"/>
                </a:lnTo>
                <a:lnTo>
                  <a:pt x="571" y="433"/>
                </a:lnTo>
                <a:lnTo>
                  <a:pt x="571" y="432"/>
                </a:lnTo>
                <a:lnTo>
                  <a:pt x="572" y="431"/>
                </a:lnTo>
                <a:lnTo>
                  <a:pt x="575" y="431"/>
                </a:lnTo>
                <a:close/>
                <a:moveTo>
                  <a:pt x="589" y="431"/>
                </a:moveTo>
                <a:lnTo>
                  <a:pt x="589" y="431"/>
                </a:lnTo>
                <a:lnTo>
                  <a:pt x="591" y="431"/>
                </a:lnTo>
                <a:lnTo>
                  <a:pt x="592" y="432"/>
                </a:lnTo>
                <a:lnTo>
                  <a:pt x="593" y="433"/>
                </a:lnTo>
                <a:lnTo>
                  <a:pt x="593" y="434"/>
                </a:lnTo>
                <a:lnTo>
                  <a:pt x="593" y="435"/>
                </a:lnTo>
                <a:lnTo>
                  <a:pt x="592" y="436"/>
                </a:lnTo>
                <a:lnTo>
                  <a:pt x="591" y="437"/>
                </a:lnTo>
                <a:lnTo>
                  <a:pt x="589" y="437"/>
                </a:lnTo>
                <a:lnTo>
                  <a:pt x="588" y="437"/>
                </a:lnTo>
                <a:lnTo>
                  <a:pt x="587" y="436"/>
                </a:lnTo>
                <a:lnTo>
                  <a:pt x="586" y="435"/>
                </a:lnTo>
                <a:lnTo>
                  <a:pt x="586" y="434"/>
                </a:lnTo>
                <a:lnTo>
                  <a:pt x="586" y="433"/>
                </a:lnTo>
                <a:lnTo>
                  <a:pt x="587" y="432"/>
                </a:lnTo>
                <a:lnTo>
                  <a:pt x="588" y="431"/>
                </a:lnTo>
                <a:lnTo>
                  <a:pt x="589" y="431"/>
                </a:lnTo>
                <a:close/>
                <a:moveTo>
                  <a:pt x="605" y="431"/>
                </a:moveTo>
                <a:lnTo>
                  <a:pt x="605" y="431"/>
                </a:lnTo>
                <a:lnTo>
                  <a:pt x="607" y="431"/>
                </a:lnTo>
                <a:lnTo>
                  <a:pt x="608" y="432"/>
                </a:lnTo>
                <a:lnTo>
                  <a:pt x="608" y="433"/>
                </a:lnTo>
                <a:lnTo>
                  <a:pt x="609" y="434"/>
                </a:lnTo>
                <a:lnTo>
                  <a:pt x="608" y="435"/>
                </a:lnTo>
                <a:lnTo>
                  <a:pt x="608" y="436"/>
                </a:lnTo>
                <a:lnTo>
                  <a:pt x="607" y="437"/>
                </a:lnTo>
                <a:lnTo>
                  <a:pt x="605" y="437"/>
                </a:lnTo>
                <a:lnTo>
                  <a:pt x="603" y="437"/>
                </a:lnTo>
                <a:lnTo>
                  <a:pt x="602" y="436"/>
                </a:lnTo>
                <a:lnTo>
                  <a:pt x="602" y="435"/>
                </a:lnTo>
                <a:lnTo>
                  <a:pt x="601" y="434"/>
                </a:lnTo>
                <a:lnTo>
                  <a:pt x="602" y="433"/>
                </a:lnTo>
                <a:lnTo>
                  <a:pt x="602" y="432"/>
                </a:lnTo>
                <a:lnTo>
                  <a:pt x="603" y="431"/>
                </a:lnTo>
                <a:lnTo>
                  <a:pt x="605" y="431"/>
                </a:lnTo>
                <a:close/>
                <a:moveTo>
                  <a:pt x="620" y="431"/>
                </a:moveTo>
                <a:lnTo>
                  <a:pt x="620" y="431"/>
                </a:lnTo>
                <a:lnTo>
                  <a:pt x="621" y="431"/>
                </a:lnTo>
                <a:lnTo>
                  <a:pt x="623" y="432"/>
                </a:lnTo>
                <a:lnTo>
                  <a:pt x="624" y="433"/>
                </a:lnTo>
                <a:lnTo>
                  <a:pt x="624" y="434"/>
                </a:lnTo>
                <a:lnTo>
                  <a:pt x="624" y="435"/>
                </a:lnTo>
                <a:lnTo>
                  <a:pt x="623" y="436"/>
                </a:lnTo>
                <a:lnTo>
                  <a:pt x="621" y="437"/>
                </a:lnTo>
                <a:lnTo>
                  <a:pt x="620" y="437"/>
                </a:lnTo>
                <a:lnTo>
                  <a:pt x="619" y="437"/>
                </a:lnTo>
                <a:lnTo>
                  <a:pt x="618" y="436"/>
                </a:lnTo>
                <a:lnTo>
                  <a:pt x="616" y="435"/>
                </a:lnTo>
                <a:lnTo>
                  <a:pt x="616" y="434"/>
                </a:lnTo>
                <a:lnTo>
                  <a:pt x="616" y="433"/>
                </a:lnTo>
                <a:lnTo>
                  <a:pt x="618" y="432"/>
                </a:lnTo>
                <a:lnTo>
                  <a:pt x="619" y="431"/>
                </a:lnTo>
                <a:lnTo>
                  <a:pt x="620" y="431"/>
                </a:lnTo>
                <a:close/>
                <a:moveTo>
                  <a:pt x="636" y="431"/>
                </a:moveTo>
                <a:lnTo>
                  <a:pt x="636" y="431"/>
                </a:lnTo>
                <a:lnTo>
                  <a:pt x="637" y="431"/>
                </a:lnTo>
                <a:lnTo>
                  <a:pt x="639" y="432"/>
                </a:lnTo>
                <a:lnTo>
                  <a:pt x="639" y="433"/>
                </a:lnTo>
                <a:lnTo>
                  <a:pt x="640" y="434"/>
                </a:lnTo>
                <a:lnTo>
                  <a:pt x="639" y="435"/>
                </a:lnTo>
                <a:lnTo>
                  <a:pt x="639" y="436"/>
                </a:lnTo>
                <a:lnTo>
                  <a:pt x="637" y="437"/>
                </a:lnTo>
                <a:lnTo>
                  <a:pt x="636" y="437"/>
                </a:lnTo>
                <a:lnTo>
                  <a:pt x="634" y="437"/>
                </a:lnTo>
                <a:lnTo>
                  <a:pt x="632" y="436"/>
                </a:lnTo>
                <a:lnTo>
                  <a:pt x="632" y="435"/>
                </a:lnTo>
                <a:lnTo>
                  <a:pt x="631" y="434"/>
                </a:lnTo>
                <a:lnTo>
                  <a:pt x="632" y="433"/>
                </a:lnTo>
                <a:lnTo>
                  <a:pt x="632" y="432"/>
                </a:lnTo>
                <a:lnTo>
                  <a:pt x="634" y="431"/>
                </a:lnTo>
                <a:lnTo>
                  <a:pt x="636" y="431"/>
                </a:lnTo>
                <a:close/>
                <a:moveTo>
                  <a:pt x="651" y="431"/>
                </a:moveTo>
                <a:lnTo>
                  <a:pt x="651" y="431"/>
                </a:lnTo>
                <a:lnTo>
                  <a:pt x="652" y="431"/>
                </a:lnTo>
                <a:lnTo>
                  <a:pt x="653" y="432"/>
                </a:lnTo>
                <a:lnTo>
                  <a:pt x="654" y="433"/>
                </a:lnTo>
                <a:lnTo>
                  <a:pt x="654" y="434"/>
                </a:lnTo>
                <a:lnTo>
                  <a:pt x="654" y="435"/>
                </a:lnTo>
                <a:lnTo>
                  <a:pt x="653" y="436"/>
                </a:lnTo>
                <a:lnTo>
                  <a:pt x="652" y="437"/>
                </a:lnTo>
                <a:lnTo>
                  <a:pt x="651" y="437"/>
                </a:lnTo>
                <a:lnTo>
                  <a:pt x="650" y="437"/>
                </a:lnTo>
                <a:lnTo>
                  <a:pt x="648" y="436"/>
                </a:lnTo>
                <a:lnTo>
                  <a:pt x="647" y="435"/>
                </a:lnTo>
                <a:lnTo>
                  <a:pt x="647" y="434"/>
                </a:lnTo>
                <a:lnTo>
                  <a:pt x="647" y="433"/>
                </a:lnTo>
                <a:lnTo>
                  <a:pt x="648" y="432"/>
                </a:lnTo>
                <a:lnTo>
                  <a:pt x="650" y="431"/>
                </a:lnTo>
                <a:lnTo>
                  <a:pt x="651" y="431"/>
                </a:lnTo>
                <a:close/>
                <a:moveTo>
                  <a:pt x="667" y="431"/>
                </a:moveTo>
                <a:lnTo>
                  <a:pt x="667" y="431"/>
                </a:lnTo>
                <a:lnTo>
                  <a:pt x="668" y="431"/>
                </a:lnTo>
                <a:lnTo>
                  <a:pt x="669" y="432"/>
                </a:lnTo>
                <a:lnTo>
                  <a:pt x="669" y="433"/>
                </a:lnTo>
                <a:lnTo>
                  <a:pt x="670" y="434"/>
                </a:lnTo>
                <a:lnTo>
                  <a:pt x="669" y="435"/>
                </a:lnTo>
                <a:lnTo>
                  <a:pt x="669" y="436"/>
                </a:lnTo>
                <a:lnTo>
                  <a:pt x="668" y="437"/>
                </a:lnTo>
                <a:lnTo>
                  <a:pt x="667" y="437"/>
                </a:lnTo>
                <a:lnTo>
                  <a:pt x="664" y="437"/>
                </a:lnTo>
                <a:lnTo>
                  <a:pt x="663" y="436"/>
                </a:lnTo>
                <a:lnTo>
                  <a:pt x="663" y="435"/>
                </a:lnTo>
                <a:lnTo>
                  <a:pt x="662" y="434"/>
                </a:lnTo>
                <a:lnTo>
                  <a:pt x="663" y="433"/>
                </a:lnTo>
                <a:lnTo>
                  <a:pt x="663" y="432"/>
                </a:lnTo>
                <a:lnTo>
                  <a:pt x="664" y="431"/>
                </a:lnTo>
                <a:lnTo>
                  <a:pt x="667" y="431"/>
                </a:lnTo>
                <a:close/>
                <a:moveTo>
                  <a:pt x="681" y="431"/>
                </a:moveTo>
                <a:lnTo>
                  <a:pt x="681" y="431"/>
                </a:lnTo>
                <a:lnTo>
                  <a:pt x="683" y="431"/>
                </a:lnTo>
                <a:lnTo>
                  <a:pt x="684" y="432"/>
                </a:lnTo>
                <a:lnTo>
                  <a:pt x="685" y="433"/>
                </a:lnTo>
                <a:lnTo>
                  <a:pt x="685" y="434"/>
                </a:lnTo>
                <a:lnTo>
                  <a:pt x="685" y="435"/>
                </a:lnTo>
                <a:lnTo>
                  <a:pt x="684" y="436"/>
                </a:lnTo>
                <a:lnTo>
                  <a:pt x="683" y="437"/>
                </a:lnTo>
                <a:lnTo>
                  <a:pt x="681" y="437"/>
                </a:lnTo>
                <a:lnTo>
                  <a:pt x="680" y="437"/>
                </a:lnTo>
                <a:lnTo>
                  <a:pt x="679" y="436"/>
                </a:lnTo>
                <a:lnTo>
                  <a:pt x="678" y="435"/>
                </a:lnTo>
                <a:lnTo>
                  <a:pt x="678" y="434"/>
                </a:lnTo>
                <a:lnTo>
                  <a:pt x="678" y="433"/>
                </a:lnTo>
                <a:lnTo>
                  <a:pt x="679" y="432"/>
                </a:lnTo>
                <a:lnTo>
                  <a:pt x="680" y="431"/>
                </a:lnTo>
                <a:lnTo>
                  <a:pt x="681" y="431"/>
                </a:lnTo>
                <a:close/>
                <a:moveTo>
                  <a:pt x="697" y="431"/>
                </a:moveTo>
                <a:lnTo>
                  <a:pt x="697" y="431"/>
                </a:lnTo>
                <a:lnTo>
                  <a:pt x="699" y="431"/>
                </a:lnTo>
                <a:lnTo>
                  <a:pt x="700" y="432"/>
                </a:lnTo>
                <a:lnTo>
                  <a:pt x="700" y="433"/>
                </a:lnTo>
                <a:lnTo>
                  <a:pt x="701" y="434"/>
                </a:lnTo>
                <a:lnTo>
                  <a:pt x="700" y="435"/>
                </a:lnTo>
                <a:lnTo>
                  <a:pt x="700" y="436"/>
                </a:lnTo>
                <a:lnTo>
                  <a:pt x="699" y="437"/>
                </a:lnTo>
                <a:lnTo>
                  <a:pt x="697" y="437"/>
                </a:lnTo>
                <a:lnTo>
                  <a:pt x="695" y="437"/>
                </a:lnTo>
                <a:lnTo>
                  <a:pt x="694" y="436"/>
                </a:lnTo>
                <a:lnTo>
                  <a:pt x="694" y="435"/>
                </a:lnTo>
                <a:lnTo>
                  <a:pt x="692" y="434"/>
                </a:lnTo>
                <a:lnTo>
                  <a:pt x="694" y="433"/>
                </a:lnTo>
                <a:lnTo>
                  <a:pt x="694" y="432"/>
                </a:lnTo>
                <a:lnTo>
                  <a:pt x="695" y="431"/>
                </a:lnTo>
                <a:lnTo>
                  <a:pt x="697" y="431"/>
                </a:lnTo>
                <a:close/>
                <a:moveTo>
                  <a:pt x="712" y="431"/>
                </a:moveTo>
                <a:lnTo>
                  <a:pt x="712" y="431"/>
                </a:lnTo>
                <a:lnTo>
                  <a:pt x="713" y="431"/>
                </a:lnTo>
                <a:lnTo>
                  <a:pt x="715" y="432"/>
                </a:lnTo>
                <a:lnTo>
                  <a:pt x="716" y="433"/>
                </a:lnTo>
                <a:lnTo>
                  <a:pt x="716" y="434"/>
                </a:lnTo>
                <a:lnTo>
                  <a:pt x="716" y="435"/>
                </a:lnTo>
                <a:lnTo>
                  <a:pt x="715" y="436"/>
                </a:lnTo>
                <a:lnTo>
                  <a:pt x="713" y="437"/>
                </a:lnTo>
                <a:lnTo>
                  <a:pt x="712" y="437"/>
                </a:lnTo>
                <a:lnTo>
                  <a:pt x="711" y="437"/>
                </a:lnTo>
                <a:lnTo>
                  <a:pt x="710" y="436"/>
                </a:lnTo>
                <a:lnTo>
                  <a:pt x="708" y="435"/>
                </a:lnTo>
                <a:lnTo>
                  <a:pt x="708" y="434"/>
                </a:lnTo>
                <a:lnTo>
                  <a:pt x="708" y="433"/>
                </a:lnTo>
                <a:lnTo>
                  <a:pt x="710" y="432"/>
                </a:lnTo>
                <a:lnTo>
                  <a:pt x="711" y="431"/>
                </a:lnTo>
                <a:lnTo>
                  <a:pt x="712" y="431"/>
                </a:lnTo>
                <a:close/>
                <a:moveTo>
                  <a:pt x="728" y="431"/>
                </a:moveTo>
                <a:lnTo>
                  <a:pt x="728" y="431"/>
                </a:lnTo>
                <a:lnTo>
                  <a:pt x="729" y="431"/>
                </a:lnTo>
                <a:lnTo>
                  <a:pt x="731" y="432"/>
                </a:lnTo>
                <a:lnTo>
                  <a:pt x="731" y="433"/>
                </a:lnTo>
                <a:lnTo>
                  <a:pt x="732" y="434"/>
                </a:lnTo>
                <a:lnTo>
                  <a:pt x="731" y="435"/>
                </a:lnTo>
                <a:lnTo>
                  <a:pt x="731" y="436"/>
                </a:lnTo>
                <a:lnTo>
                  <a:pt x="729" y="437"/>
                </a:lnTo>
                <a:lnTo>
                  <a:pt x="728" y="437"/>
                </a:lnTo>
                <a:lnTo>
                  <a:pt x="726" y="437"/>
                </a:lnTo>
                <a:lnTo>
                  <a:pt x="724" y="436"/>
                </a:lnTo>
                <a:lnTo>
                  <a:pt x="724" y="435"/>
                </a:lnTo>
                <a:lnTo>
                  <a:pt x="723" y="434"/>
                </a:lnTo>
                <a:lnTo>
                  <a:pt x="724" y="433"/>
                </a:lnTo>
                <a:lnTo>
                  <a:pt x="724" y="432"/>
                </a:lnTo>
                <a:lnTo>
                  <a:pt x="726" y="431"/>
                </a:lnTo>
                <a:lnTo>
                  <a:pt x="728" y="431"/>
                </a:lnTo>
                <a:close/>
                <a:moveTo>
                  <a:pt x="743" y="431"/>
                </a:moveTo>
                <a:lnTo>
                  <a:pt x="743" y="431"/>
                </a:lnTo>
                <a:lnTo>
                  <a:pt x="744" y="431"/>
                </a:lnTo>
                <a:lnTo>
                  <a:pt x="745" y="432"/>
                </a:lnTo>
                <a:lnTo>
                  <a:pt x="746" y="433"/>
                </a:lnTo>
                <a:lnTo>
                  <a:pt x="746" y="434"/>
                </a:lnTo>
                <a:lnTo>
                  <a:pt x="746" y="435"/>
                </a:lnTo>
                <a:lnTo>
                  <a:pt x="745" y="436"/>
                </a:lnTo>
                <a:lnTo>
                  <a:pt x="744" y="437"/>
                </a:lnTo>
                <a:lnTo>
                  <a:pt x="743" y="437"/>
                </a:lnTo>
                <a:lnTo>
                  <a:pt x="742" y="437"/>
                </a:lnTo>
                <a:lnTo>
                  <a:pt x="740" y="436"/>
                </a:lnTo>
                <a:lnTo>
                  <a:pt x="739" y="435"/>
                </a:lnTo>
                <a:lnTo>
                  <a:pt x="739" y="434"/>
                </a:lnTo>
                <a:lnTo>
                  <a:pt x="739" y="433"/>
                </a:lnTo>
                <a:lnTo>
                  <a:pt x="740" y="432"/>
                </a:lnTo>
                <a:lnTo>
                  <a:pt x="742" y="431"/>
                </a:lnTo>
                <a:lnTo>
                  <a:pt x="743" y="431"/>
                </a:lnTo>
                <a:close/>
                <a:moveTo>
                  <a:pt x="759" y="431"/>
                </a:moveTo>
                <a:lnTo>
                  <a:pt x="759" y="431"/>
                </a:lnTo>
                <a:lnTo>
                  <a:pt x="760" y="431"/>
                </a:lnTo>
                <a:lnTo>
                  <a:pt x="761" y="432"/>
                </a:lnTo>
                <a:lnTo>
                  <a:pt x="761" y="433"/>
                </a:lnTo>
                <a:lnTo>
                  <a:pt x="762" y="434"/>
                </a:lnTo>
                <a:lnTo>
                  <a:pt x="761" y="435"/>
                </a:lnTo>
                <a:lnTo>
                  <a:pt x="761" y="436"/>
                </a:lnTo>
                <a:lnTo>
                  <a:pt x="760" y="437"/>
                </a:lnTo>
                <a:lnTo>
                  <a:pt x="759" y="437"/>
                </a:lnTo>
                <a:lnTo>
                  <a:pt x="756" y="437"/>
                </a:lnTo>
                <a:lnTo>
                  <a:pt x="755" y="436"/>
                </a:lnTo>
                <a:lnTo>
                  <a:pt x="755" y="435"/>
                </a:lnTo>
                <a:lnTo>
                  <a:pt x="754" y="434"/>
                </a:lnTo>
                <a:lnTo>
                  <a:pt x="755" y="433"/>
                </a:lnTo>
                <a:lnTo>
                  <a:pt x="755" y="432"/>
                </a:lnTo>
                <a:lnTo>
                  <a:pt x="756" y="431"/>
                </a:lnTo>
                <a:lnTo>
                  <a:pt x="759" y="431"/>
                </a:lnTo>
                <a:close/>
                <a:moveTo>
                  <a:pt x="773" y="431"/>
                </a:moveTo>
                <a:lnTo>
                  <a:pt x="773" y="431"/>
                </a:lnTo>
                <a:lnTo>
                  <a:pt x="775" y="431"/>
                </a:lnTo>
                <a:lnTo>
                  <a:pt x="776" y="432"/>
                </a:lnTo>
                <a:lnTo>
                  <a:pt x="777" y="433"/>
                </a:lnTo>
                <a:lnTo>
                  <a:pt x="777" y="434"/>
                </a:lnTo>
                <a:lnTo>
                  <a:pt x="777" y="435"/>
                </a:lnTo>
                <a:lnTo>
                  <a:pt x="776" y="436"/>
                </a:lnTo>
                <a:lnTo>
                  <a:pt x="775" y="437"/>
                </a:lnTo>
                <a:lnTo>
                  <a:pt x="773" y="437"/>
                </a:lnTo>
                <a:lnTo>
                  <a:pt x="772" y="437"/>
                </a:lnTo>
                <a:lnTo>
                  <a:pt x="771" y="436"/>
                </a:lnTo>
                <a:lnTo>
                  <a:pt x="770" y="435"/>
                </a:lnTo>
                <a:lnTo>
                  <a:pt x="770" y="434"/>
                </a:lnTo>
                <a:lnTo>
                  <a:pt x="770" y="433"/>
                </a:lnTo>
                <a:lnTo>
                  <a:pt x="771" y="432"/>
                </a:lnTo>
                <a:lnTo>
                  <a:pt x="772" y="431"/>
                </a:lnTo>
                <a:lnTo>
                  <a:pt x="773" y="431"/>
                </a:lnTo>
                <a:close/>
                <a:moveTo>
                  <a:pt x="789" y="431"/>
                </a:moveTo>
                <a:lnTo>
                  <a:pt x="789" y="431"/>
                </a:lnTo>
                <a:lnTo>
                  <a:pt x="791" y="431"/>
                </a:lnTo>
                <a:lnTo>
                  <a:pt x="792" y="432"/>
                </a:lnTo>
                <a:lnTo>
                  <a:pt x="792" y="433"/>
                </a:lnTo>
                <a:lnTo>
                  <a:pt x="793" y="434"/>
                </a:lnTo>
                <a:lnTo>
                  <a:pt x="792" y="435"/>
                </a:lnTo>
                <a:lnTo>
                  <a:pt x="792" y="436"/>
                </a:lnTo>
                <a:lnTo>
                  <a:pt x="791" y="437"/>
                </a:lnTo>
                <a:lnTo>
                  <a:pt x="789" y="437"/>
                </a:lnTo>
                <a:lnTo>
                  <a:pt x="787" y="437"/>
                </a:lnTo>
                <a:lnTo>
                  <a:pt x="786" y="436"/>
                </a:lnTo>
                <a:lnTo>
                  <a:pt x="786" y="435"/>
                </a:lnTo>
                <a:lnTo>
                  <a:pt x="784" y="434"/>
                </a:lnTo>
                <a:lnTo>
                  <a:pt x="786" y="433"/>
                </a:lnTo>
                <a:lnTo>
                  <a:pt x="786" y="432"/>
                </a:lnTo>
                <a:lnTo>
                  <a:pt x="787" y="431"/>
                </a:lnTo>
                <a:lnTo>
                  <a:pt x="789" y="431"/>
                </a:lnTo>
                <a:close/>
                <a:moveTo>
                  <a:pt x="804" y="431"/>
                </a:moveTo>
                <a:lnTo>
                  <a:pt x="804" y="431"/>
                </a:lnTo>
                <a:lnTo>
                  <a:pt x="805" y="431"/>
                </a:lnTo>
                <a:lnTo>
                  <a:pt x="807" y="432"/>
                </a:lnTo>
                <a:lnTo>
                  <a:pt x="808" y="433"/>
                </a:lnTo>
                <a:lnTo>
                  <a:pt x="808" y="434"/>
                </a:lnTo>
                <a:lnTo>
                  <a:pt x="808" y="435"/>
                </a:lnTo>
                <a:lnTo>
                  <a:pt x="807" y="436"/>
                </a:lnTo>
                <a:lnTo>
                  <a:pt x="805" y="437"/>
                </a:lnTo>
                <a:lnTo>
                  <a:pt x="804" y="437"/>
                </a:lnTo>
                <a:lnTo>
                  <a:pt x="803" y="437"/>
                </a:lnTo>
                <a:lnTo>
                  <a:pt x="802" y="436"/>
                </a:lnTo>
                <a:lnTo>
                  <a:pt x="800" y="435"/>
                </a:lnTo>
                <a:lnTo>
                  <a:pt x="800" y="434"/>
                </a:lnTo>
                <a:lnTo>
                  <a:pt x="800" y="433"/>
                </a:lnTo>
                <a:lnTo>
                  <a:pt x="802" y="432"/>
                </a:lnTo>
                <a:lnTo>
                  <a:pt x="803" y="431"/>
                </a:lnTo>
                <a:lnTo>
                  <a:pt x="804" y="431"/>
                </a:lnTo>
                <a:close/>
                <a:moveTo>
                  <a:pt x="820" y="431"/>
                </a:moveTo>
                <a:lnTo>
                  <a:pt x="820" y="431"/>
                </a:lnTo>
                <a:lnTo>
                  <a:pt x="821" y="431"/>
                </a:lnTo>
                <a:lnTo>
                  <a:pt x="822" y="432"/>
                </a:lnTo>
                <a:lnTo>
                  <a:pt x="822" y="433"/>
                </a:lnTo>
                <a:lnTo>
                  <a:pt x="824" y="434"/>
                </a:lnTo>
                <a:lnTo>
                  <a:pt x="822" y="435"/>
                </a:lnTo>
                <a:lnTo>
                  <a:pt x="822" y="436"/>
                </a:lnTo>
                <a:lnTo>
                  <a:pt x="821" y="437"/>
                </a:lnTo>
                <a:lnTo>
                  <a:pt x="820" y="437"/>
                </a:lnTo>
                <a:lnTo>
                  <a:pt x="818" y="437"/>
                </a:lnTo>
                <a:lnTo>
                  <a:pt x="816" y="436"/>
                </a:lnTo>
                <a:lnTo>
                  <a:pt x="816" y="435"/>
                </a:lnTo>
                <a:lnTo>
                  <a:pt x="815" y="434"/>
                </a:lnTo>
                <a:lnTo>
                  <a:pt x="816" y="433"/>
                </a:lnTo>
                <a:lnTo>
                  <a:pt x="816" y="432"/>
                </a:lnTo>
                <a:lnTo>
                  <a:pt x="818" y="431"/>
                </a:lnTo>
                <a:lnTo>
                  <a:pt x="820" y="431"/>
                </a:lnTo>
                <a:close/>
                <a:moveTo>
                  <a:pt x="835" y="431"/>
                </a:moveTo>
                <a:lnTo>
                  <a:pt x="835" y="431"/>
                </a:lnTo>
                <a:lnTo>
                  <a:pt x="836" y="431"/>
                </a:lnTo>
                <a:lnTo>
                  <a:pt x="837" y="432"/>
                </a:lnTo>
                <a:lnTo>
                  <a:pt x="838" y="433"/>
                </a:lnTo>
                <a:lnTo>
                  <a:pt x="838" y="434"/>
                </a:lnTo>
                <a:lnTo>
                  <a:pt x="838" y="435"/>
                </a:lnTo>
                <a:lnTo>
                  <a:pt x="837" y="436"/>
                </a:lnTo>
                <a:lnTo>
                  <a:pt x="836" y="437"/>
                </a:lnTo>
                <a:lnTo>
                  <a:pt x="835" y="437"/>
                </a:lnTo>
                <a:lnTo>
                  <a:pt x="834" y="437"/>
                </a:lnTo>
                <a:lnTo>
                  <a:pt x="832" y="436"/>
                </a:lnTo>
                <a:lnTo>
                  <a:pt x="831" y="435"/>
                </a:lnTo>
                <a:lnTo>
                  <a:pt x="831" y="434"/>
                </a:lnTo>
                <a:lnTo>
                  <a:pt x="831" y="433"/>
                </a:lnTo>
                <a:lnTo>
                  <a:pt x="832" y="432"/>
                </a:lnTo>
                <a:lnTo>
                  <a:pt x="834" y="431"/>
                </a:lnTo>
                <a:lnTo>
                  <a:pt x="835" y="431"/>
                </a:lnTo>
                <a:close/>
                <a:moveTo>
                  <a:pt x="851" y="431"/>
                </a:moveTo>
                <a:lnTo>
                  <a:pt x="851" y="431"/>
                </a:lnTo>
                <a:lnTo>
                  <a:pt x="852" y="431"/>
                </a:lnTo>
                <a:lnTo>
                  <a:pt x="853" y="432"/>
                </a:lnTo>
                <a:lnTo>
                  <a:pt x="854" y="433"/>
                </a:lnTo>
                <a:lnTo>
                  <a:pt x="854" y="434"/>
                </a:lnTo>
                <a:lnTo>
                  <a:pt x="854" y="435"/>
                </a:lnTo>
                <a:lnTo>
                  <a:pt x="853" y="436"/>
                </a:lnTo>
                <a:lnTo>
                  <a:pt x="852" y="437"/>
                </a:lnTo>
                <a:lnTo>
                  <a:pt x="851" y="437"/>
                </a:lnTo>
                <a:lnTo>
                  <a:pt x="848" y="437"/>
                </a:lnTo>
                <a:lnTo>
                  <a:pt x="847" y="436"/>
                </a:lnTo>
                <a:lnTo>
                  <a:pt x="847" y="435"/>
                </a:lnTo>
                <a:lnTo>
                  <a:pt x="847" y="434"/>
                </a:lnTo>
                <a:lnTo>
                  <a:pt x="847" y="433"/>
                </a:lnTo>
                <a:lnTo>
                  <a:pt x="847" y="432"/>
                </a:lnTo>
                <a:lnTo>
                  <a:pt x="848" y="431"/>
                </a:lnTo>
                <a:lnTo>
                  <a:pt x="851" y="431"/>
                </a:lnTo>
                <a:close/>
                <a:moveTo>
                  <a:pt x="865" y="431"/>
                </a:moveTo>
                <a:lnTo>
                  <a:pt x="865" y="431"/>
                </a:lnTo>
                <a:lnTo>
                  <a:pt x="867" y="431"/>
                </a:lnTo>
                <a:lnTo>
                  <a:pt x="868" y="432"/>
                </a:lnTo>
                <a:lnTo>
                  <a:pt x="869" y="433"/>
                </a:lnTo>
                <a:lnTo>
                  <a:pt x="869" y="434"/>
                </a:lnTo>
                <a:lnTo>
                  <a:pt x="869" y="435"/>
                </a:lnTo>
                <a:lnTo>
                  <a:pt x="868" y="436"/>
                </a:lnTo>
                <a:lnTo>
                  <a:pt x="867" y="437"/>
                </a:lnTo>
                <a:lnTo>
                  <a:pt x="865" y="437"/>
                </a:lnTo>
                <a:lnTo>
                  <a:pt x="864" y="437"/>
                </a:lnTo>
                <a:lnTo>
                  <a:pt x="863" y="436"/>
                </a:lnTo>
                <a:lnTo>
                  <a:pt x="862" y="435"/>
                </a:lnTo>
                <a:lnTo>
                  <a:pt x="862" y="434"/>
                </a:lnTo>
                <a:lnTo>
                  <a:pt x="862" y="433"/>
                </a:lnTo>
                <a:lnTo>
                  <a:pt x="863" y="432"/>
                </a:lnTo>
                <a:lnTo>
                  <a:pt x="864" y="431"/>
                </a:lnTo>
                <a:lnTo>
                  <a:pt x="865" y="431"/>
                </a:lnTo>
                <a:close/>
                <a:moveTo>
                  <a:pt x="881" y="431"/>
                </a:moveTo>
                <a:lnTo>
                  <a:pt x="881" y="431"/>
                </a:lnTo>
                <a:lnTo>
                  <a:pt x="883" y="431"/>
                </a:lnTo>
                <a:lnTo>
                  <a:pt x="884" y="432"/>
                </a:lnTo>
                <a:lnTo>
                  <a:pt x="885" y="433"/>
                </a:lnTo>
                <a:lnTo>
                  <a:pt x="885" y="434"/>
                </a:lnTo>
                <a:lnTo>
                  <a:pt x="885" y="435"/>
                </a:lnTo>
                <a:lnTo>
                  <a:pt x="884" y="436"/>
                </a:lnTo>
                <a:lnTo>
                  <a:pt x="883" y="437"/>
                </a:lnTo>
                <a:lnTo>
                  <a:pt x="881" y="437"/>
                </a:lnTo>
                <a:lnTo>
                  <a:pt x="879" y="437"/>
                </a:lnTo>
                <a:lnTo>
                  <a:pt x="878" y="436"/>
                </a:lnTo>
                <a:lnTo>
                  <a:pt x="878" y="435"/>
                </a:lnTo>
                <a:lnTo>
                  <a:pt x="878" y="434"/>
                </a:lnTo>
                <a:lnTo>
                  <a:pt x="878" y="433"/>
                </a:lnTo>
                <a:lnTo>
                  <a:pt x="878" y="432"/>
                </a:lnTo>
                <a:lnTo>
                  <a:pt x="879" y="431"/>
                </a:lnTo>
                <a:lnTo>
                  <a:pt x="881" y="431"/>
                </a:lnTo>
                <a:close/>
                <a:moveTo>
                  <a:pt x="896" y="431"/>
                </a:moveTo>
                <a:lnTo>
                  <a:pt x="896" y="431"/>
                </a:lnTo>
                <a:lnTo>
                  <a:pt x="897" y="431"/>
                </a:lnTo>
                <a:lnTo>
                  <a:pt x="899" y="432"/>
                </a:lnTo>
                <a:lnTo>
                  <a:pt x="900" y="433"/>
                </a:lnTo>
                <a:lnTo>
                  <a:pt x="900" y="434"/>
                </a:lnTo>
                <a:lnTo>
                  <a:pt x="900" y="435"/>
                </a:lnTo>
                <a:lnTo>
                  <a:pt x="899" y="436"/>
                </a:lnTo>
                <a:lnTo>
                  <a:pt x="897" y="437"/>
                </a:lnTo>
                <a:lnTo>
                  <a:pt x="896" y="437"/>
                </a:lnTo>
                <a:lnTo>
                  <a:pt x="895" y="437"/>
                </a:lnTo>
                <a:lnTo>
                  <a:pt x="894" y="436"/>
                </a:lnTo>
                <a:lnTo>
                  <a:pt x="892" y="435"/>
                </a:lnTo>
                <a:lnTo>
                  <a:pt x="892" y="434"/>
                </a:lnTo>
                <a:lnTo>
                  <a:pt x="892" y="433"/>
                </a:lnTo>
                <a:lnTo>
                  <a:pt x="894" y="432"/>
                </a:lnTo>
                <a:lnTo>
                  <a:pt x="895" y="431"/>
                </a:lnTo>
                <a:lnTo>
                  <a:pt x="896" y="431"/>
                </a:lnTo>
                <a:close/>
                <a:moveTo>
                  <a:pt x="912" y="431"/>
                </a:moveTo>
                <a:lnTo>
                  <a:pt x="912" y="431"/>
                </a:lnTo>
                <a:lnTo>
                  <a:pt x="913" y="431"/>
                </a:lnTo>
                <a:lnTo>
                  <a:pt x="914" y="432"/>
                </a:lnTo>
                <a:lnTo>
                  <a:pt x="916" y="433"/>
                </a:lnTo>
                <a:lnTo>
                  <a:pt x="916" y="434"/>
                </a:lnTo>
                <a:lnTo>
                  <a:pt x="916" y="435"/>
                </a:lnTo>
                <a:lnTo>
                  <a:pt x="914" y="436"/>
                </a:lnTo>
                <a:lnTo>
                  <a:pt x="913" y="437"/>
                </a:lnTo>
                <a:lnTo>
                  <a:pt x="912" y="437"/>
                </a:lnTo>
                <a:lnTo>
                  <a:pt x="910" y="437"/>
                </a:lnTo>
                <a:lnTo>
                  <a:pt x="908" y="436"/>
                </a:lnTo>
                <a:lnTo>
                  <a:pt x="908" y="435"/>
                </a:lnTo>
                <a:lnTo>
                  <a:pt x="908" y="434"/>
                </a:lnTo>
                <a:lnTo>
                  <a:pt x="908" y="433"/>
                </a:lnTo>
                <a:lnTo>
                  <a:pt x="908" y="432"/>
                </a:lnTo>
                <a:lnTo>
                  <a:pt x="910" y="431"/>
                </a:lnTo>
                <a:lnTo>
                  <a:pt x="912" y="431"/>
                </a:lnTo>
                <a:close/>
                <a:moveTo>
                  <a:pt x="916" y="428"/>
                </a:moveTo>
                <a:lnTo>
                  <a:pt x="916" y="428"/>
                </a:lnTo>
                <a:lnTo>
                  <a:pt x="917" y="426"/>
                </a:lnTo>
                <a:lnTo>
                  <a:pt x="917" y="425"/>
                </a:lnTo>
                <a:lnTo>
                  <a:pt x="918" y="425"/>
                </a:lnTo>
                <a:lnTo>
                  <a:pt x="921" y="425"/>
                </a:lnTo>
                <a:lnTo>
                  <a:pt x="922" y="425"/>
                </a:lnTo>
                <a:lnTo>
                  <a:pt x="923" y="425"/>
                </a:lnTo>
                <a:lnTo>
                  <a:pt x="923" y="426"/>
                </a:lnTo>
                <a:lnTo>
                  <a:pt x="924" y="428"/>
                </a:lnTo>
                <a:lnTo>
                  <a:pt x="923" y="429"/>
                </a:lnTo>
                <a:lnTo>
                  <a:pt x="923" y="431"/>
                </a:lnTo>
                <a:lnTo>
                  <a:pt x="922" y="432"/>
                </a:lnTo>
                <a:lnTo>
                  <a:pt x="921" y="432"/>
                </a:lnTo>
                <a:lnTo>
                  <a:pt x="918" y="432"/>
                </a:lnTo>
                <a:lnTo>
                  <a:pt x="917" y="431"/>
                </a:lnTo>
                <a:lnTo>
                  <a:pt x="917" y="429"/>
                </a:lnTo>
                <a:lnTo>
                  <a:pt x="916" y="428"/>
                </a:lnTo>
                <a:close/>
                <a:moveTo>
                  <a:pt x="916" y="415"/>
                </a:moveTo>
                <a:lnTo>
                  <a:pt x="916" y="415"/>
                </a:lnTo>
                <a:lnTo>
                  <a:pt x="917" y="414"/>
                </a:lnTo>
                <a:lnTo>
                  <a:pt x="917" y="413"/>
                </a:lnTo>
                <a:lnTo>
                  <a:pt x="918" y="412"/>
                </a:lnTo>
                <a:lnTo>
                  <a:pt x="921" y="412"/>
                </a:lnTo>
                <a:lnTo>
                  <a:pt x="922" y="412"/>
                </a:lnTo>
                <a:lnTo>
                  <a:pt x="923" y="413"/>
                </a:lnTo>
                <a:lnTo>
                  <a:pt x="923" y="414"/>
                </a:lnTo>
                <a:lnTo>
                  <a:pt x="924" y="415"/>
                </a:lnTo>
                <a:lnTo>
                  <a:pt x="923" y="416"/>
                </a:lnTo>
                <a:lnTo>
                  <a:pt x="923" y="417"/>
                </a:lnTo>
                <a:lnTo>
                  <a:pt x="922" y="418"/>
                </a:lnTo>
                <a:lnTo>
                  <a:pt x="921" y="418"/>
                </a:lnTo>
                <a:lnTo>
                  <a:pt x="918" y="418"/>
                </a:lnTo>
                <a:lnTo>
                  <a:pt x="917" y="417"/>
                </a:lnTo>
                <a:lnTo>
                  <a:pt x="917" y="416"/>
                </a:lnTo>
                <a:lnTo>
                  <a:pt x="916" y="415"/>
                </a:lnTo>
                <a:close/>
                <a:moveTo>
                  <a:pt x="916" y="403"/>
                </a:moveTo>
                <a:lnTo>
                  <a:pt x="916" y="403"/>
                </a:lnTo>
                <a:lnTo>
                  <a:pt x="917" y="401"/>
                </a:lnTo>
                <a:lnTo>
                  <a:pt x="917" y="400"/>
                </a:lnTo>
                <a:lnTo>
                  <a:pt x="918" y="400"/>
                </a:lnTo>
                <a:lnTo>
                  <a:pt x="921" y="400"/>
                </a:lnTo>
                <a:lnTo>
                  <a:pt x="922" y="400"/>
                </a:lnTo>
                <a:lnTo>
                  <a:pt x="923" y="400"/>
                </a:lnTo>
                <a:lnTo>
                  <a:pt x="923" y="401"/>
                </a:lnTo>
                <a:lnTo>
                  <a:pt x="924" y="403"/>
                </a:lnTo>
                <a:lnTo>
                  <a:pt x="923" y="404"/>
                </a:lnTo>
                <a:lnTo>
                  <a:pt x="923" y="405"/>
                </a:lnTo>
                <a:lnTo>
                  <a:pt x="922" y="406"/>
                </a:lnTo>
                <a:lnTo>
                  <a:pt x="921" y="406"/>
                </a:lnTo>
                <a:lnTo>
                  <a:pt x="918" y="406"/>
                </a:lnTo>
                <a:lnTo>
                  <a:pt x="917" y="405"/>
                </a:lnTo>
                <a:lnTo>
                  <a:pt x="917" y="404"/>
                </a:lnTo>
                <a:lnTo>
                  <a:pt x="916" y="403"/>
                </a:lnTo>
                <a:close/>
                <a:moveTo>
                  <a:pt x="916" y="390"/>
                </a:moveTo>
                <a:lnTo>
                  <a:pt x="916" y="390"/>
                </a:lnTo>
                <a:lnTo>
                  <a:pt x="917" y="388"/>
                </a:lnTo>
                <a:lnTo>
                  <a:pt x="917" y="387"/>
                </a:lnTo>
                <a:lnTo>
                  <a:pt x="918" y="386"/>
                </a:lnTo>
                <a:lnTo>
                  <a:pt x="921" y="386"/>
                </a:lnTo>
                <a:lnTo>
                  <a:pt x="922" y="386"/>
                </a:lnTo>
                <a:lnTo>
                  <a:pt x="923" y="387"/>
                </a:lnTo>
                <a:lnTo>
                  <a:pt x="923" y="388"/>
                </a:lnTo>
                <a:lnTo>
                  <a:pt x="924" y="390"/>
                </a:lnTo>
                <a:lnTo>
                  <a:pt x="923" y="391"/>
                </a:lnTo>
                <a:lnTo>
                  <a:pt x="923" y="392"/>
                </a:lnTo>
                <a:lnTo>
                  <a:pt x="922" y="393"/>
                </a:lnTo>
                <a:lnTo>
                  <a:pt x="921" y="393"/>
                </a:lnTo>
                <a:lnTo>
                  <a:pt x="918" y="393"/>
                </a:lnTo>
                <a:lnTo>
                  <a:pt x="917" y="392"/>
                </a:lnTo>
                <a:lnTo>
                  <a:pt x="917" y="391"/>
                </a:lnTo>
                <a:lnTo>
                  <a:pt x="916" y="390"/>
                </a:lnTo>
                <a:close/>
                <a:moveTo>
                  <a:pt x="916" y="377"/>
                </a:moveTo>
                <a:lnTo>
                  <a:pt x="916" y="377"/>
                </a:lnTo>
                <a:lnTo>
                  <a:pt x="917" y="375"/>
                </a:lnTo>
                <a:lnTo>
                  <a:pt x="917" y="374"/>
                </a:lnTo>
                <a:lnTo>
                  <a:pt x="918" y="374"/>
                </a:lnTo>
                <a:lnTo>
                  <a:pt x="921" y="374"/>
                </a:lnTo>
                <a:lnTo>
                  <a:pt x="922" y="374"/>
                </a:lnTo>
                <a:lnTo>
                  <a:pt x="923" y="374"/>
                </a:lnTo>
                <a:lnTo>
                  <a:pt x="923" y="375"/>
                </a:lnTo>
                <a:lnTo>
                  <a:pt x="924" y="377"/>
                </a:lnTo>
                <a:lnTo>
                  <a:pt x="923" y="378"/>
                </a:lnTo>
                <a:lnTo>
                  <a:pt x="923" y="379"/>
                </a:lnTo>
                <a:lnTo>
                  <a:pt x="922" y="380"/>
                </a:lnTo>
                <a:lnTo>
                  <a:pt x="921" y="380"/>
                </a:lnTo>
                <a:lnTo>
                  <a:pt x="918" y="380"/>
                </a:lnTo>
                <a:lnTo>
                  <a:pt x="917" y="379"/>
                </a:lnTo>
                <a:lnTo>
                  <a:pt x="917" y="378"/>
                </a:lnTo>
                <a:lnTo>
                  <a:pt x="916" y="377"/>
                </a:lnTo>
                <a:close/>
                <a:moveTo>
                  <a:pt x="916" y="364"/>
                </a:moveTo>
                <a:lnTo>
                  <a:pt x="916" y="364"/>
                </a:lnTo>
                <a:lnTo>
                  <a:pt x="917" y="363"/>
                </a:lnTo>
                <a:lnTo>
                  <a:pt x="917" y="362"/>
                </a:lnTo>
                <a:lnTo>
                  <a:pt x="918" y="361"/>
                </a:lnTo>
                <a:lnTo>
                  <a:pt x="921" y="361"/>
                </a:lnTo>
                <a:lnTo>
                  <a:pt x="922" y="361"/>
                </a:lnTo>
                <a:lnTo>
                  <a:pt x="923" y="362"/>
                </a:lnTo>
                <a:lnTo>
                  <a:pt x="923" y="363"/>
                </a:lnTo>
                <a:lnTo>
                  <a:pt x="924" y="364"/>
                </a:lnTo>
                <a:lnTo>
                  <a:pt x="923" y="365"/>
                </a:lnTo>
                <a:lnTo>
                  <a:pt x="923" y="366"/>
                </a:lnTo>
                <a:lnTo>
                  <a:pt x="922" y="367"/>
                </a:lnTo>
                <a:lnTo>
                  <a:pt x="921" y="367"/>
                </a:lnTo>
                <a:lnTo>
                  <a:pt x="918" y="367"/>
                </a:lnTo>
                <a:lnTo>
                  <a:pt x="917" y="366"/>
                </a:lnTo>
                <a:lnTo>
                  <a:pt x="917" y="365"/>
                </a:lnTo>
                <a:lnTo>
                  <a:pt x="916" y="364"/>
                </a:lnTo>
                <a:close/>
                <a:moveTo>
                  <a:pt x="916" y="352"/>
                </a:moveTo>
                <a:lnTo>
                  <a:pt x="916" y="352"/>
                </a:lnTo>
                <a:lnTo>
                  <a:pt x="917" y="350"/>
                </a:lnTo>
                <a:lnTo>
                  <a:pt x="917" y="349"/>
                </a:lnTo>
                <a:lnTo>
                  <a:pt x="918" y="349"/>
                </a:lnTo>
                <a:lnTo>
                  <a:pt x="921" y="348"/>
                </a:lnTo>
                <a:lnTo>
                  <a:pt x="922" y="349"/>
                </a:lnTo>
                <a:lnTo>
                  <a:pt x="923" y="349"/>
                </a:lnTo>
                <a:lnTo>
                  <a:pt x="923" y="350"/>
                </a:lnTo>
                <a:lnTo>
                  <a:pt x="924" y="352"/>
                </a:lnTo>
                <a:lnTo>
                  <a:pt x="923" y="353"/>
                </a:lnTo>
                <a:lnTo>
                  <a:pt x="923" y="354"/>
                </a:lnTo>
                <a:lnTo>
                  <a:pt x="922" y="354"/>
                </a:lnTo>
                <a:lnTo>
                  <a:pt x="921" y="355"/>
                </a:lnTo>
                <a:lnTo>
                  <a:pt x="918" y="354"/>
                </a:lnTo>
                <a:lnTo>
                  <a:pt x="917" y="354"/>
                </a:lnTo>
                <a:lnTo>
                  <a:pt x="917" y="353"/>
                </a:lnTo>
                <a:lnTo>
                  <a:pt x="916" y="352"/>
                </a:lnTo>
                <a:close/>
                <a:moveTo>
                  <a:pt x="916" y="338"/>
                </a:moveTo>
                <a:lnTo>
                  <a:pt x="916" y="338"/>
                </a:lnTo>
                <a:lnTo>
                  <a:pt x="917" y="337"/>
                </a:lnTo>
                <a:lnTo>
                  <a:pt x="917" y="336"/>
                </a:lnTo>
                <a:lnTo>
                  <a:pt x="918" y="335"/>
                </a:lnTo>
                <a:lnTo>
                  <a:pt x="921" y="335"/>
                </a:lnTo>
                <a:lnTo>
                  <a:pt x="922" y="335"/>
                </a:lnTo>
                <a:lnTo>
                  <a:pt x="923" y="336"/>
                </a:lnTo>
                <a:lnTo>
                  <a:pt x="923" y="337"/>
                </a:lnTo>
                <a:lnTo>
                  <a:pt x="924" y="338"/>
                </a:lnTo>
                <a:lnTo>
                  <a:pt x="923" y="339"/>
                </a:lnTo>
                <a:lnTo>
                  <a:pt x="923" y="340"/>
                </a:lnTo>
                <a:lnTo>
                  <a:pt x="922" y="341"/>
                </a:lnTo>
                <a:lnTo>
                  <a:pt x="921" y="341"/>
                </a:lnTo>
                <a:lnTo>
                  <a:pt x="918" y="341"/>
                </a:lnTo>
                <a:lnTo>
                  <a:pt x="917" y="340"/>
                </a:lnTo>
                <a:lnTo>
                  <a:pt x="917" y="339"/>
                </a:lnTo>
                <a:lnTo>
                  <a:pt x="916" y="338"/>
                </a:lnTo>
                <a:close/>
                <a:moveTo>
                  <a:pt x="916" y="326"/>
                </a:moveTo>
                <a:lnTo>
                  <a:pt x="916" y="326"/>
                </a:lnTo>
                <a:lnTo>
                  <a:pt x="917" y="324"/>
                </a:lnTo>
                <a:lnTo>
                  <a:pt x="917" y="323"/>
                </a:lnTo>
                <a:lnTo>
                  <a:pt x="918" y="323"/>
                </a:lnTo>
                <a:lnTo>
                  <a:pt x="921" y="322"/>
                </a:lnTo>
                <a:lnTo>
                  <a:pt x="922" y="323"/>
                </a:lnTo>
                <a:lnTo>
                  <a:pt x="923" y="323"/>
                </a:lnTo>
                <a:lnTo>
                  <a:pt x="923" y="324"/>
                </a:lnTo>
                <a:lnTo>
                  <a:pt x="924" y="326"/>
                </a:lnTo>
                <a:lnTo>
                  <a:pt x="923" y="327"/>
                </a:lnTo>
                <a:lnTo>
                  <a:pt x="923" y="328"/>
                </a:lnTo>
                <a:lnTo>
                  <a:pt x="922" y="328"/>
                </a:lnTo>
                <a:lnTo>
                  <a:pt x="921" y="329"/>
                </a:lnTo>
                <a:lnTo>
                  <a:pt x="918" y="328"/>
                </a:lnTo>
                <a:lnTo>
                  <a:pt x="917" y="328"/>
                </a:lnTo>
                <a:lnTo>
                  <a:pt x="917" y="327"/>
                </a:lnTo>
                <a:lnTo>
                  <a:pt x="916" y="326"/>
                </a:lnTo>
                <a:close/>
                <a:moveTo>
                  <a:pt x="916" y="313"/>
                </a:moveTo>
                <a:lnTo>
                  <a:pt x="916" y="313"/>
                </a:lnTo>
                <a:lnTo>
                  <a:pt x="917" y="312"/>
                </a:lnTo>
                <a:lnTo>
                  <a:pt x="917" y="311"/>
                </a:lnTo>
                <a:lnTo>
                  <a:pt x="918" y="310"/>
                </a:lnTo>
                <a:lnTo>
                  <a:pt x="921" y="310"/>
                </a:lnTo>
                <a:lnTo>
                  <a:pt x="922" y="310"/>
                </a:lnTo>
                <a:lnTo>
                  <a:pt x="923" y="311"/>
                </a:lnTo>
                <a:lnTo>
                  <a:pt x="923" y="312"/>
                </a:lnTo>
                <a:lnTo>
                  <a:pt x="924" y="313"/>
                </a:lnTo>
                <a:lnTo>
                  <a:pt x="923" y="314"/>
                </a:lnTo>
                <a:lnTo>
                  <a:pt x="923" y="315"/>
                </a:lnTo>
                <a:lnTo>
                  <a:pt x="922" y="316"/>
                </a:lnTo>
                <a:lnTo>
                  <a:pt x="921" y="316"/>
                </a:lnTo>
                <a:lnTo>
                  <a:pt x="918" y="316"/>
                </a:lnTo>
                <a:lnTo>
                  <a:pt x="917" y="315"/>
                </a:lnTo>
                <a:lnTo>
                  <a:pt x="917" y="314"/>
                </a:lnTo>
                <a:lnTo>
                  <a:pt x="916" y="313"/>
                </a:lnTo>
                <a:close/>
                <a:moveTo>
                  <a:pt x="916" y="300"/>
                </a:moveTo>
                <a:lnTo>
                  <a:pt x="916" y="300"/>
                </a:lnTo>
                <a:lnTo>
                  <a:pt x="917" y="298"/>
                </a:lnTo>
                <a:lnTo>
                  <a:pt x="917" y="297"/>
                </a:lnTo>
                <a:lnTo>
                  <a:pt x="918" y="297"/>
                </a:lnTo>
                <a:lnTo>
                  <a:pt x="921" y="296"/>
                </a:lnTo>
                <a:lnTo>
                  <a:pt x="922" y="297"/>
                </a:lnTo>
                <a:lnTo>
                  <a:pt x="923" y="297"/>
                </a:lnTo>
                <a:lnTo>
                  <a:pt x="923" y="298"/>
                </a:lnTo>
                <a:lnTo>
                  <a:pt x="924" y="300"/>
                </a:lnTo>
                <a:lnTo>
                  <a:pt x="923" y="301"/>
                </a:lnTo>
                <a:lnTo>
                  <a:pt x="923" y="302"/>
                </a:lnTo>
                <a:lnTo>
                  <a:pt x="922" y="302"/>
                </a:lnTo>
                <a:lnTo>
                  <a:pt x="921" y="303"/>
                </a:lnTo>
                <a:lnTo>
                  <a:pt x="918" y="302"/>
                </a:lnTo>
                <a:lnTo>
                  <a:pt x="917" y="302"/>
                </a:lnTo>
                <a:lnTo>
                  <a:pt x="917" y="301"/>
                </a:lnTo>
                <a:lnTo>
                  <a:pt x="916" y="300"/>
                </a:lnTo>
                <a:close/>
                <a:moveTo>
                  <a:pt x="916" y="287"/>
                </a:moveTo>
                <a:lnTo>
                  <a:pt x="916" y="287"/>
                </a:lnTo>
                <a:lnTo>
                  <a:pt x="917" y="286"/>
                </a:lnTo>
                <a:lnTo>
                  <a:pt x="917" y="285"/>
                </a:lnTo>
                <a:lnTo>
                  <a:pt x="918" y="284"/>
                </a:lnTo>
                <a:lnTo>
                  <a:pt x="921" y="284"/>
                </a:lnTo>
                <a:lnTo>
                  <a:pt x="922" y="284"/>
                </a:lnTo>
                <a:lnTo>
                  <a:pt x="923" y="285"/>
                </a:lnTo>
                <a:lnTo>
                  <a:pt x="923" y="286"/>
                </a:lnTo>
                <a:lnTo>
                  <a:pt x="924" y="287"/>
                </a:lnTo>
                <a:lnTo>
                  <a:pt x="923" y="288"/>
                </a:lnTo>
                <a:lnTo>
                  <a:pt x="923" y="289"/>
                </a:lnTo>
                <a:lnTo>
                  <a:pt x="922" y="290"/>
                </a:lnTo>
                <a:lnTo>
                  <a:pt x="921" y="290"/>
                </a:lnTo>
                <a:lnTo>
                  <a:pt x="918" y="290"/>
                </a:lnTo>
                <a:lnTo>
                  <a:pt x="917" y="289"/>
                </a:lnTo>
                <a:lnTo>
                  <a:pt x="917" y="288"/>
                </a:lnTo>
                <a:lnTo>
                  <a:pt x="916" y="287"/>
                </a:lnTo>
                <a:close/>
                <a:moveTo>
                  <a:pt x="916" y="275"/>
                </a:moveTo>
                <a:lnTo>
                  <a:pt x="916" y="275"/>
                </a:lnTo>
                <a:lnTo>
                  <a:pt x="917" y="273"/>
                </a:lnTo>
                <a:lnTo>
                  <a:pt x="917" y="272"/>
                </a:lnTo>
                <a:lnTo>
                  <a:pt x="918" y="272"/>
                </a:lnTo>
                <a:lnTo>
                  <a:pt x="921" y="271"/>
                </a:lnTo>
                <a:lnTo>
                  <a:pt x="922" y="272"/>
                </a:lnTo>
                <a:lnTo>
                  <a:pt x="923" y="272"/>
                </a:lnTo>
                <a:lnTo>
                  <a:pt x="923" y="273"/>
                </a:lnTo>
                <a:lnTo>
                  <a:pt x="924" y="275"/>
                </a:lnTo>
                <a:lnTo>
                  <a:pt x="923" y="276"/>
                </a:lnTo>
                <a:lnTo>
                  <a:pt x="923" y="277"/>
                </a:lnTo>
                <a:lnTo>
                  <a:pt x="922" y="277"/>
                </a:lnTo>
                <a:lnTo>
                  <a:pt x="921" y="278"/>
                </a:lnTo>
                <a:lnTo>
                  <a:pt x="918" y="277"/>
                </a:lnTo>
                <a:lnTo>
                  <a:pt x="917" y="277"/>
                </a:lnTo>
                <a:lnTo>
                  <a:pt x="917" y="276"/>
                </a:lnTo>
                <a:lnTo>
                  <a:pt x="916" y="275"/>
                </a:lnTo>
                <a:close/>
                <a:moveTo>
                  <a:pt x="916" y="261"/>
                </a:moveTo>
                <a:lnTo>
                  <a:pt x="916" y="261"/>
                </a:lnTo>
                <a:lnTo>
                  <a:pt x="917" y="260"/>
                </a:lnTo>
                <a:lnTo>
                  <a:pt x="917" y="259"/>
                </a:lnTo>
                <a:lnTo>
                  <a:pt x="918" y="258"/>
                </a:lnTo>
                <a:lnTo>
                  <a:pt x="921" y="258"/>
                </a:lnTo>
                <a:lnTo>
                  <a:pt x="922" y="258"/>
                </a:lnTo>
                <a:lnTo>
                  <a:pt x="923" y="259"/>
                </a:lnTo>
                <a:lnTo>
                  <a:pt x="923" y="260"/>
                </a:lnTo>
                <a:lnTo>
                  <a:pt x="924" y="261"/>
                </a:lnTo>
                <a:lnTo>
                  <a:pt x="923" y="262"/>
                </a:lnTo>
                <a:lnTo>
                  <a:pt x="923" y="263"/>
                </a:lnTo>
                <a:lnTo>
                  <a:pt x="922" y="265"/>
                </a:lnTo>
                <a:lnTo>
                  <a:pt x="921" y="265"/>
                </a:lnTo>
                <a:lnTo>
                  <a:pt x="918" y="265"/>
                </a:lnTo>
                <a:lnTo>
                  <a:pt x="917" y="263"/>
                </a:lnTo>
                <a:lnTo>
                  <a:pt x="917" y="262"/>
                </a:lnTo>
                <a:lnTo>
                  <a:pt x="916" y="261"/>
                </a:lnTo>
                <a:close/>
                <a:moveTo>
                  <a:pt x="916" y="249"/>
                </a:moveTo>
                <a:lnTo>
                  <a:pt x="916" y="249"/>
                </a:lnTo>
                <a:lnTo>
                  <a:pt x="917" y="247"/>
                </a:lnTo>
                <a:lnTo>
                  <a:pt x="917" y="246"/>
                </a:lnTo>
                <a:lnTo>
                  <a:pt x="918" y="246"/>
                </a:lnTo>
                <a:lnTo>
                  <a:pt x="921" y="245"/>
                </a:lnTo>
                <a:lnTo>
                  <a:pt x="922" y="246"/>
                </a:lnTo>
                <a:lnTo>
                  <a:pt x="923" y="246"/>
                </a:lnTo>
                <a:lnTo>
                  <a:pt x="923" y="247"/>
                </a:lnTo>
                <a:lnTo>
                  <a:pt x="924" y="249"/>
                </a:lnTo>
                <a:lnTo>
                  <a:pt x="923" y="250"/>
                </a:lnTo>
                <a:lnTo>
                  <a:pt x="923" y="251"/>
                </a:lnTo>
                <a:lnTo>
                  <a:pt x="922" y="251"/>
                </a:lnTo>
                <a:lnTo>
                  <a:pt x="921" y="252"/>
                </a:lnTo>
                <a:lnTo>
                  <a:pt x="918" y="251"/>
                </a:lnTo>
                <a:lnTo>
                  <a:pt x="917" y="251"/>
                </a:lnTo>
                <a:lnTo>
                  <a:pt x="917" y="250"/>
                </a:lnTo>
                <a:lnTo>
                  <a:pt x="916" y="249"/>
                </a:lnTo>
                <a:close/>
                <a:moveTo>
                  <a:pt x="916" y="236"/>
                </a:moveTo>
                <a:lnTo>
                  <a:pt x="916" y="236"/>
                </a:lnTo>
                <a:lnTo>
                  <a:pt x="917" y="235"/>
                </a:lnTo>
                <a:lnTo>
                  <a:pt x="917" y="234"/>
                </a:lnTo>
                <a:lnTo>
                  <a:pt x="918" y="233"/>
                </a:lnTo>
                <a:lnTo>
                  <a:pt x="921" y="233"/>
                </a:lnTo>
                <a:lnTo>
                  <a:pt x="922" y="233"/>
                </a:lnTo>
                <a:lnTo>
                  <a:pt x="923" y="234"/>
                </a:lnTo>
                <a:lnTo>
                  <a:pt x="923" y="235"/>
                </a:lnTo>
                <a:lnTo>
                  <a:pt x="924" y="236"/>
                </a:lnTo>
                <a:lnTo>
                  <a:pt x="923" y="237"/>
                </a:lnTo>
                <a:lnTo>
                  <a:pt x="923" y="238"/>
                </a:lnTo>
                <a:lnTo>
                  <a:pt x="922" y="239"/>
                </a:lnTo>
                <a:lnTo>
                  <a:pt x="921" y="239"/>
                </a:lnTo>
                <a:lnTo>
                  <a:pt x="918" y="239"/>
                </a:lnTo>
                <a:lnTo>
                  <a:pt x="917" y="238"/>
                </a:lnTo>
                <a:lnTo>
                  <a:pt x="917" y="237"/>
                </a:lnTo>
                <a:lnTo>
                  <a:pt x="916" y="236"/>
                </a:lnTo>
                <a:close/>
                <a:moveTo>
                  <a:pt x="916" y="224"/>
                </a:moveTo>
                <a:lnTo>
                  <a:pt x="916" y="224"/>
                </a:lnTo>
                <a:lnTo>
                  <a:pt x="917" y="221"/>
                </a:lnTo>
                <a:lnTo>
                  <a:pt x="917" y="220"/>
                </a:lnTo>
                <a:lnTo>
                  <a:pt x="918" y="220"/>
                </a:lnTo>
                <a:lnTo>
                  <a:pt x="921" y="219"/>
                </a:lnTo>
                <a:lnTo>
                  <a:pt x="922" y="220"/>
                </a:lnTo>
                <a:lnTo>
                  <a:pt x="923" y="220"/>
                </a:lnTo>
                <a:lnTo>
                  <a:pt x="923" y="221"/>
                </a:lnTo>
                <a:lnTo>
                  <a:pt x="924" y="224"/>
                </a:lnTo>
                <a:lnTo>
                  <a:pt x="923" y="225"/>
                </a:lnTo>
                <a:lnTo>
                  <a:pt x="923" y="226"/>
                </a:lnTo>
                <a:lnTo>
                  <a:pt x="922" y="226"/>
                </a:lnTo>
                <a:lnTo>
                  <a:pt x="921" y="227"/>
                </a:lnTo>
                <a:lnTo>
                  <a:pt x="918" y="226"/>
                </a:lnTo>
                <a:lnTo>
                  <a:pt x="917" y="226"/>
                </a:lnTo>
                <a:lnTo>
                  <a:pt x="917" y="225"/>
                </a:lnTo>
                <a:lnTo>
                  <a:pt x="916" y="224"/>
                </a:lnTo>
                <a:close/>
                <a:moveTo>
                  <a:pt x="916" y="210"/>
                </a:moveTo>
                <a:lnTo>
                  <a:pt x="916" y="210"/>
                </a:lnTo>
                <a:lnTo>
                  <a:pt x="917" y="209"/>
                </a:lnTo>
                <a:lnTo>
                  <a:pt x="917" y="208"/>
                </a:lnTo>
                <a:lnTo>
                  <a:pt x="918" y="207"/>
                </a:lnTo>
                <a:lnTo>
                  <a:pt x="921" y="207"/>
                </a:lnTo>
                <a:lnTo>
                  <a:pt x="922" y="207"/>
                </a:lnTo>
                <a:lnTo>
                  <a:pt x="923" y="208"/>
                </a:lnTo>
                <a:lnTo>
                  <a:pt x="923" y="209"/>
                </a:lnTo>
                <a:lnTo>
                  <a:pt x="924" y="210"/>
                </a:lnTo>
                <a:lnTo>
                  <a:pt x="923" y="211"/>
                </a:lnTo>
                <a:lnTo>
                  <a:pt x="923" y="212"/>
                </a:lnTo>
                <a:lnTo>
                  <a:pt x="922" y="213"/>
                </a:lnTo>
                <a:lnTo>
                  <a:pt x="921" y="213"/>
                </a:lnTo>
                <a:lnTo>
                  <a:pt x="918" y="213"/>
                </a:lnTo>
                <a:lnTo>
                  <a:pt x="917" y="212"/>
                </a:lnTo>
                <a:lnTo>
                  <a:pt x="917" y="211"/>
                </a:lnTo>
                <a:lnTo>
                  <a:pt x="916" y="210"/>
                </a:lnTo>
                <a:close/>
                <a:moveTo>
                  <a:pt x="916" y="198"/>
                </a:moveTo>
                <a:lnTo>
                  <a:pt x="916" y="198"/>
                </a:lnTo>
                <a:lnTo>
                  <a:pt x="917" y="196"/>
                </a:lnTo>
                <a:lnTo>
                  <a:pt x="917" y="195"/>
                </a:lnTo>
                <a:lnTo>
                  <a:pt x="918" y="195"/>
                </a:lnTo>
                <a:lnTo>
                  <a:pt x="921" y="194"/>
                </a:lnTo>
                <a:lnTo>
                  <a:pt x="922" y="195"/>
                </a:lnTo>
                <a:lnTo>
                  <a:pt x="923" y="195"/>
                </a:lnTo>
                <a:lnTo>
                  <a:pt x="923" y="196"/>
                </a:lnTo>
                <a:lnTo>
                  <a:pt x="924" y="198"/>
                </a:lnTo>
                <a:lnTo>
                  <a:pt x="923" y="199"/>
                </a:lnTo>
                <a:lnTo>
                  <a:pt x="923" y="200"/>
                </a:lnTo>
                <a:lnTo>
                  <a:pt x="922" y="200"/>
                </a:lnTo>
                <a:lnTo>
                  <a:pt x="921" y="201"/>
                </a:lnTo>
                <a:lnTo>
                  <a:pt x="918" y="200"/>
                </a:lnTo>
                <a:lnTo>
                  <a:pt x="917" y="200"/>
                </a:lnTo>
                <a:lnTo>
                  <a:pt x="917" y="199"/>
                </a:lnTo>
                <a:lnTo>
                  <a:pt x="916" y="198"/>
                </a:lnTo>
                <a:close/>
                <a:moveTo>
                  <a:pt x="916" y="185"/>
                </a:moveTo>
                <a:lnTo>
                  <a:pt x="916" y="185"/>
                </a:lnTo>
                <a:lnTo>
                  <a:pt x="917" y="184"/>
                </a:lnTo>
                <a:lnTo>
                  <a:pt x="917" y="183"/>
                </a:lnTo>
                <a:lnTo>
                  <a:pt x="918" y="182"/>
                </a:lnTo>
                <a:lnTo>
                  <a:pt x="921" y="182"/>
                </a:lnTo>
                <a:lnTo>
                  <a:pt x="922" y="182"/>
                </a:lnTo>
                <a:lnTo>
                  <a:pt x="923" y="183"/>
                </a:lnTo>
                <a:lnTo>
                  <a:pt x="923" y="184"/>
                </a:lnTo>
                <a:lnTo>
                  <a:pt x="924" y="185"/>
                </a:lnTo>
                <a:lnTo>
                  <a:pt x="923" y="186"/>
                </a:lnTo>
                <a:lnTo>
                  <a:pt x="923" y="187"/>
                </a:lnTo>
                <a:lnTo>
                  <a:pt x="922" y="188"/>
                </a:lnTo>
                <a:lnTo>
                  <a:pt x="921" y="188"/>
                </a:lnTo>
                <a:lnTo>
                  <a:pt x="918" y="188"/>
                </a:lnTo>
                <a:lnTo>
                  <a:pt x="917" y="187"/>
                </a:lnTo>
                <a:lnTo>
                  <a:pt x="917" y="186"/>
                </a:lnTo>
                <a:lnTo>
                  <a:pt x="916" y="185"/>
                </a:lnTo>
                <a:close/>
                <a:moveTo>
                  <a:pt x="916" y="172"/>
                </a:moveTo>
                <a:lnTo>
                  <a:pt x="916" y="172"/>
                </a:lnTo>
                <a:lnTo>
                  <a:pt x="917" y="170"/>
                </a:lnTo>
                <a:lnTo>
                  <a:pt x="917" y="169"/>
                </a:lnTo>
                <a:lnTo>
                  <a:pt x="918" y="169"/>
                </a:lnTo>
                <a:lnTo>
                  <a:pt x="921" y="168"/>
                </a:lnTo>
                <a:lnTo>
                  <a:pt x="922" y="169"/>
                </a:lnTo>
                <a:lnTo>
                  <a:pt x="923" y="169"/>
                </a:lnTo>
                <a:lnTo>
                  <a:pt x="923" y="170"/>
                </a:lnTo>
                <a:lnTo>
                  <a:pt x="924" y="172"/>
                </a:lnTo>
                <a:lnTo>
                  <a:pt x="923" y="173"/>
                </a:lnTo>
                <a:lnTo>
                  <a:pt x="923" y="174"/>
                </a:lnTo>
                <a:lnTo>
                  <a:pt x="922" y="174"/>
                </a:lnTo>
                <a:lnTo>
                  <a:pt x="921" y="175"/>
                </a:lnTo>
                <a:lnTo>
                  <a:pt x="918" y="174"/>
                </a:lnTo>
                <a:lnTo>
                  <a:pt x="917" y="174"/>
                </a:lnTo>
                <a:lnTo>
                  <a:pt x="917" y="173"/>
                </a:lnTo>
                <a:lnTo>
                  <a:pt x="916" y="172"/>
                </a:lnTo>
                <a:close/>
                <a:moveTo>
                  <a:pt x="916" y="159"/>
                </a:moveTo>
                <a:lnTo>
                  <a:pt x="916" y="159"/>
                </a:lnTo>
                <a:lnTo>
                  <a:pt x="917" y="158"/>
                </a:lnTo>
                <a:lnTo>
                  <a:pt x="917" y="157"/>
                </a:lnTo>
                <a:lnTo>
                  <a:pt x="918" y="156"/>
                </a:lnTo>
                <a:lnTo>
                  <a:pt x="921" y="156"/>
                </a:lnTo>
                <a:lnTo>
                  <a:pt x="922" y="156"/>
                </a:lnTo>
                <a:lnTo>
                  <a:pt x="923" y="157"/>
                </a:lnTo>
                <a:lnTo>
                  <a:pt x="923" y="158"/>
                </a:lnTo>
                <a:lnTo>
                  <a:pt x="924" y="159"/>
                </a:lnTo>
                <a:lnTo>
                  <a:pt x="923" y="160"/>
                </a:lnTo>
                <a:lnTo>
                  <a:pt x="923" y="161"/>
                </a:lnTo>
                <a:lnTo>
                  <a:pt x="922" y="162"/>
                </a:lnTo>
                <a:lnTo>
                  <a:pt x="921" y="162"/>
                </a:lnTo>
                <a:lnTo>
                  <a:pt x="918" y="162"/>
                </a:lnTo>
                <a:lnTo>
                  <a:pt x="917" y="161"/>
                </a:lnTo>
                <a:lnTo>
                  <a:pt x="917" y="160"/>
                </a:lnTo>
                <a:lnTo>
                  <a:pt x="916" y="159"/>
                </a:lnTo>
                <a:close/>
                <a:moveTo>
                  <a:pt x="916" y="147"/>
                </a:moveTo>
                <a:lnTo>
                  <a:pt x="916" y="147"/>
                </a:lnTo>
                <a:lnTo>
                  <a:pt x="917" y="145"/>
                </a:lnTo>
                <a:lnTo>
                  <a:pt x="917" y="144"/>
                </a:lnTo>
                <a:lnTo>
                  <a:pt x="918" y="144"/>
                </a:lnTo>
                <a:lnTo>
                  <a:pt x="921" y="143"/>
                </a:lnTo>
                <a:lnTo>
                  <a:pt x="922" y="144"/>
                </a:lnTo>
                <a:lnTo>
                  <a:pt x="923" y="144"/>
                </a:lnTo>
                <a:lnTo>
                  <a:pt x="923" y="145"/>
                </a:lnTo>
                <a:lnTo>
                  <a:pt x="924" y="147"/>
                </a:lnTo>
                <a:lnTo>
                  <a:pt x="923" y="148"/>
                </a:lnTo>
                <a:lnTo>
                  <a:pt x="923" y="149"/>
                </a:lnTo>
                <a:lnTo>
                  <a:pt x="922" y="149"/>
                </a:lnTo>
                <a:lnTo>
                  <a:pt x="921" y="150"/>
                </a:lnTo>
                <a:lnTo>
                  <a:pt x="918" y="149"/>
                </a:lnTo>
                <a:lnTo>
                  <a:pt x="917" y="149"/>
                </a:lnTo>
                <a:lnTo>
                  <a:pt x="917" y="148"/>
                </a:lnTo>
                <a:lnTo>
                  <a:pt x="916" y="147"/>
                </a:lnTo>
                <a:close/>
                <a:moveTo>
                  <a:pt x="916" y="133"/>
                </a:moveTo>
                <a:lnTo>
                  <a:pt x="916" y="133"/>
                </a:lnTo>
                <a:lnTo>
                  <a:pt x="917" y="132"/>
                </a:lnTo>
                <a:lnTo>
                  <a:pt x="917" y="131"/>
                </a:lnTo>
                <a:lnTo>
                  <a:pt x="918" y="130"/>
                </a:lnTo>
                <a:lnTo>
                  <a:pt x="921" y="130"/>
                </a:lnTo>
                <a:lnTo>
                  <a:pt x="922" y="130"/>
                </a:lnTo>
                <a:lnTo>
                  <a:pt x="923" y="131"/>
                </a:lnTo>
                <a:lnTo>
                  <a:pt x="923" y="132"/>
                </a:lnTo>
                <a:lnTo>
                  <a:pt x="924" y="133"/>
                </a:lnTo>
                <a:lnTo>
                  <a:pt x="923" y="134"/>
                </a:lnTo>
                <a:lnTo>
                  <a:pt x="923" y="135"/>
                </a:lnTo>
                <a:lnTo>
                  <a:pt x="922" y="136"/>
                </a:lnTo>
                <a:lnTo>
                  <a:pt x="921" y="136"/>
                </a:lnTo>
                <a:lnTo>
                  <a:pt x="918" y="136"/>
                </a:lnTo>
                <a:lnTo>
                  <a:pt x="917" y="135"/>
                </a:lnTo>
                <a:lnTo>
                  <a:pt x="917" y="134"/>
                </a:lnTo>
                <a:lnTo>
                  <a:pt x="916" y="133"/>
                </a:lnTo>
                <a:close/>
                <a:moveTo>
                  <a:pt x="916" y="121"/>
                </a:moveTo>
                <a:lnTo>
                  <a:pt x="916" y="121"/>
                </a:lnTo>
                <a:lnTo>
                  <a:pt x="917" y="119"/>
                </a:lnTo>
                <a:lnTo>
                  <a:pt x="917" y="118"/>
                </a:lnTo>
                <a:lnTo>
                  <a:pt x="918" y="118"/>
                </a:lnTo>
                <a:lnTo>
                  <a:pt x="921" y="117"/>
                </a:lnTo>
                <a:lnTo>
                  <a:pt x="922" y="118"/>
                </a:lnTo>
                <a:lnTo>
                  <a:pt x="923" y="118"/>
                </a:lnTo>
                <a:lnTo>
                  <a:pt x="923" y="119"/>
                </a:lnTo>
                <a:lnTo>
                  <a:pt x="924" y="121"/>
                </a:lnTo>
                <a:lnTo>
                  <a:pt x="923" y="122"/>
                </a:lnTo>
                <a:lnTo>
                  <a:pt x="923" y="123"/>
                </a:lnTo>
                <a:lnTo>
                  <a:pt x="922" y="123"/>
                </a:lnTo>
                <a:lnTo>
                  <a:pt x="921" y="124"/>
                </a:lnTo>
                <a:lnTo>
                  <a:pt x="918" y="123"/>
                </a:lnTo>
                <a:lnTo>
                  <a:pt x="917" y="123"/>
                </a:lnTo>
                <a:lnTo>
                  <a:pt x="917" y="122"/>
                </a:lnTo>
                <a:lnTo>
                  <a:pt x="916" y="121"/>
                </a:lnTo>
                <a:close/>
                <a:moveTo>
                  <a:pt x="916" y="108"/>
                </a:moveTo>
                <a:lnTo>
                  <a:pt x="916" y="108"/>
                </a:lnTo>
                <a:lnTo>
                  <a:pt x="917" y="107"/>
                </a:lnTo>
                <a:lnTo>
                  <a:pt x="917" y="106"/>
                </a:lnTo>
                <a:lnTo>
                  <a:pt x="918" y="105"/>
                </a:lnTo>
                <a:lnTo>
                  <a:pt x="921" y="105"/>
                </a:lnTo>
                <a:lnTo>
                  <a:pt x="922" y="105"/>
                </a:lnTo>
                <a:lnTo>
                  <a:pt x="923" y="106"/>
                </a:lnTo>
                <a:lnTo>
                  <a:pt x="923" y="107"/>
                </a:lnTo>
                <a:lnTo>
                  <a:pt x="924" y="108"/>
                </a:lnTo>
                <a:lnTo>
                  <a:pt x="923" y="109"/>
                </a:lnTo>
                <a:lnTo>
                  <a:pt x="923" y="110"/>
                </a:lnTo>
                <a:lnTo>
                  <a:pt x="922" y="111"/>
                </a:lnTo>
                <a:lnTo>
                  <a:pt x="921" y="111"/>
                </a:lnTo>
                <a:lnTo>
                  <a:pt x="918" y="111"/>
                </a:lnTo>
                <a:lnTo>
                  <a:pt x="917" y="110"/>
                </a:lnTo>
                <a:lnTo>
                  <a:pt x="917" y="109"/>
                </a:lnTo>
                <a:lnTo>
                  <a:pt x="916" y="108"/>
                </a:lnTo>
                <a:close/>
                <a:moveTo>
                  <a:pt x="916" y="94"/>
                </a:moveTo>
                <a:lnTo>
                  <a:pt x="916" y="94"/>
                </a:lnTo>
                <a:lnTo>
                  <a:pt x="917" y="93"/>
                </a:lnTo>
                <a:lnTo>
                  <a:pt x="917" y="92"/>
                </a:lnTo>
                <a:lnTo>
                  <a:pt x="918" y="92"/>
                </a:lnTo>
                <a:lnTo>
                  <a:pt x="921" y="91"/>
                </a:lnTo>
                <a:lnTo>
                  <a:pt x="922" y="92"/>
                </a:lnTo>
                <a:lnTo>
                  <a:pt x="923" y="92"/>
                </a:lnTo>
                <a:lnTo>
                  <a:pt x="923" y="93"/>
                </a:lnTo>
                <a:lnTo>
                  <a:pt x="924" y="94"/>
                </a:lnTo>
                <a:lnTo>
                  <a:pt x="923" y="96"/>
                </a:lnTo>
                <a:lnTo>
                  <a:pt x="923" y="97"/>
                </a:lnTo>
                <a:lnTo>
                  <a:pt x="922" y="97"/>
                </a:lnTo>
                <a:lnTo>
                  <a:pt x="921" y="99"/>
                </a:lnTo>
                <a:lnTo>
                  <a:pt x="918" y="97"/>
                </a:lnTo>
                <a:lnTo>
                  <a:pt x="917" y="97"/>
                </a:lnTo>
                <a:lnTo>
                  <a:pt x="917" y="96"/>
                </a:lnTo>
                <a:lnTo>
                  <a:pt x="916" y="94"/>
                </a:lnTo>
                <a:close/>
                <a:moveTo>
                  <a:pt x="916" y="82"/>
                </a:moveTo>
                <a:lnTo>
                  <a:pt x="916" y="82"/>
                </a:lnTo>
                <a:lnTo>
                  <a:pt x="917" y="81"/>
                </a:lnTo>
                <a:lnTo>
                  <a:pt x="917" y="80"/>
                </a:lnTo>
                <a:lnTo>
                  <a:pt x="918" y="79"/>
                </a:lnTo>
                <a:lnTo>
                  <a:pt x="921" y="79"/>
                </a:lnTo>
                <a:lnTo>
                  <a:pt x="922" y="79"/>
                </a:lnTo>
                <a:lnTo>
                  <a:pt x="923" y="80"/>
                </a:lnTo>
                <a:lnTo>
                  <a:pt x="923" y="81"/>
                </a:lnTo>
                <a:lnTo>
                  <a:pt x="924" y="82"/>
                </a:lnTo>
                <a:lnTo>
                  <a:pt x="923" y="83"/>
                </a:lnTo>
                <a:lnTo>
                  <a:pt x="923" y="84"/>
                </a:lnTo>
                <a:lnTo>
                  <a:pt x="922" y="85"/>
                </a:lnTo>
                <a:lnTo>
                  <a:pt x="921" y="85"/>
                </a:lnTo>
                <a:lnTo>
                  <a:pt x="918" y="85"/>
                </a:lnTo>
                <a:lnTo>
                  <a:pt x="917" y="84"/>
                </a:lnTo>
                <a:lnTo>
                  <a:pt x="917" y="83"/>
                </a:lnTo>
                <a:lnTo>
                  <a:pt x="916" y="82"/>
                </a:lnTo>
                <a:close/>
                <a:moveTo>
                  <a:pt x="916" y="69"/>
                </a:moveTo>
                <a:lnTo>
                  <a:pt x="916" y="69"/>
                </a:lnTo>
                <a:lnTo>
                  <a:pt x="917" y="68"/>
                </a:lnTo>
                <a:lnTo>
                  <a:pt x="917" y="67"/>
                </a:lnTo>
                <a:lnTo>
                  <a:pt x="918" y="67"/>
                </a:lnTo>
                <a:lnTo>
                  <a:pt x="921" y="66"/>
                </a:lnTo>
                <a:lnTo>
                  <a:pt x="922" y="67"/>
                </a:lnTo>
                <a:lnTo>
                  <a:pt x="923" y="67"/>
                </a:lnTo>
                <a:lnTo>
                  <a:pt x="923" y="68"/>
                </a:lnTo>
                <a:lnTo>
                  <a:pt x="924" y="69"/>
                </a:lnTo>
                <a:lnTo>
                  <a:pt x="923" y="71"/>
                </a:lnTo>
                <a:lnTo>
                  <a:pt x="923" y="72"/>
                </a:lnTo>
                <a:lnTo>
                  <a:pt x="922" y="72"/>
                </a:lnTo>
                <a:lnTo>
                  <a:pt x="921" y="73"/>
                </a:lnTo>
                <a:lnTo>
                  <a:pt x="918" y="72"/>
                </a:lnTo>
                <a:lnTo>
                  <a:pt x="917" y="72"/>
                </a:lnTo>
                <a:lnTo>
                  <a:pt x="917" y="71"/>
                </a:lnTo>
                <a:lnTo>
                  <a:pt x="916" y="69"/>
                </a:lnTo>
                <a:close/>
                <a:moveTo>
                  <a:pt x="916" y="56"/>
                </a:moveTo>
                <a:lnTo>
                  <a:pt x="916" y="56"/>
                </a:lnTo>
                <a:lnTo>
                  <a:pt x="917" y="55"/>
                </a:lnTo>
                <a:lnTo>
                  <a:pt x="917" y="54"/>
                </a:lnTo>
                <a:lnTo>
                  <a:pt x="918" y="53"/>
                </a:lnTo>
                <a:lnTo>
                  <a:pt x="921" y="53"/>
                </a:lnTo>
                <a:lnTo>
                  <a:pt x="922" y="53"/>
                </a:lnTo>
                <a:lnTo>
                  <a:pt x="923" y="54"/>
                </a:lnTo>
                <a:lnTo>
                  <a:pt x="923" y="55"/>
                </a:lnTo>
                <a:lnTo>
                  <a:pt x="924" y="56"/>
                </a:lnTo>
                <a:lnTo>
                  <a:pt x="923" y="58"/>
                </a:lnTo>
                <a:lnTo>
                  <a:pt x="923" y="59"/>
                </a:lnTo>
                <a:lnTo>
                  <a:pt x="922" y="60"/>
                </a:lnTo>
                <a:lnTo>
                  <a:pt x="921" y="60"/>
                </a:lnTo>
                <a:lnTo>
                  <a:pt x="918" y="60"/>
                </a:lnTo>
                <a:lnTo>
                  <a:pt x="917" y="59"/>
                </a:lnTo>
                <a:lnTo>
                  <a:pt x="917" y="58"/>
                </a:lnTo>
                <a:lnTo>
                  <a:pt x="916" y="56"/>
                </a:lnTo>
                <a:close/>
                <a:moveTo>
                  <a:pt x="916" y="43"/>
                </a:moveTo>
                <a:lnTo>
                  <a:pt x="916" y="43"/>
                </a:lnTo>
                <a:lnTo>
                  <a:pt x="917" y="42"/>
                </a:lnTo>
                <a:lnTo>
                  <a:pt x="917" y="41"/>
                </a:lnTo>
                <a:lnTo>
                  <a:pt x="918" y="41"/>
                </a:lnTo>
                <a:lnTo>
                  <a:pt x="921" y="40"/>
                </a:lnTo>
                <a:lnTo>
                  <a:pt x="922" y="41"/>
                </a:lnTo>
                <a:lnTo>
                  <a:pt x="923" y="41"/>
                </a:lnTo>
                <a:lnTo>
                  <a:pt x="923" y="42"/>
                </a:lnTo>
                <a:lnTo>
                  <a:pt x="924" y="43"/>
                </a:lnTo>
                <a:lnTo>
                  <a:pt x="923" y="45"/>
                </a:lnTo>
                <a:lnTo>
                  <a:pt x="923" y="46"/>
                </a:lnTo>
                <a:lnTo>
                  <a:pt x="922" y="46"/>
                </a:lnTo>
                <a:lnTo>
                  <a:pt x="921" y="47"/>
                </a:lnTo>
                <a:lnTo>
                  <a:pt x="918" y="46"/>
                </a:lnTo>
                <a:lnTo>
                  <a:pt x="917" y="46"/>
                </a:lnTo>
                <a:lnTo>
                  <a:pt x="917" y="45"/>
                </a:lnTo>
                <a:lnTo>
                  <a:pt x="916" y="43"/>
                </a:lnTo>
                <a:close/>
                <a:moveTo>
                  <a:pt x="916" y="31"/>
                </a:moveTo>
                <a:lnTo>
                  <a:pt x="916" y="31"/>
                </a:lnTo>
                <a:lnTo>
                  <a:pt x="917" y="30"/>
                </a:lnTo>
                <a:lnTo>
                  <a:pt x="917" y="29"/>
                </a:lnTo>
                <a:lnTo>
                  <a:pt x="918" y="28"/>
                </a:lnTo>
                <a:lnTo>
                  <a:pt x="921" y="28"/>
                </a:lnTo>
                <a:lnTo>
                  <a:pt x="922" y="28"/>
                </a:lnTo>
                <a:lnTo>
                  <a:pt x="923" y="29"/>
                </a:lnTo>
                <a:lnTo>
                  <a:pt x="923" y="30"/>
                </a:lnTo>
                <a:lnTo>
                  <a:pt x="924" y="31"/>
                </a:lnTo>
                <a:lnTo>
                  <a:pt x="923" y="32"/>
                </a:lnTo>
                <a:lnTo>
                  <a:pt x="923" y="33"/>
                </a:lnTo>
                <a:lnTo>
                  <a:pt x="922" y="34"/>
                </a:lnTo>
                <a:lnTo>
                  <a:pt x="921" y="34"/>
                </a:lnTo>
                <a:lnTo>
                  <a:pt x="918" y="34"/>
                </a:lnTo>
                <a:lnTo>
                  <a:pt x="917" y="33"/>
                </a:lnTo>
                <a:lnTo>
                  <a:pt x="917" y="32"/>
                </a:lnTo>
                <a:lnTo>
                  <a:pt x="916" y="31"/>
                </a:lnTo>
                <a:close/>
                <a:moveTo>
                  <a:pt x="916" y="18"/>
                </a:moveTo>
                <a:lnTo>
                  <a:pt x="916" y="18"/>
                </a:lnTo>
                <a:lnTo>
                  <a:pt x="917" y="17"/>
                </a:lnTo>
                <a:lnTo>
                  <a:pt x="917" y="16"/>
                </a:lnTo>
                <a:lnTo>
                  <a:pt x="918" y="16"/>
                </a:lnTo>
                <a:lnTo>
                  <a:pt x="921" y="14"/>
                </a:lnTo>
                <a:lnTo>
                  <a:pt x="922" y="16"/>
                </a:lnTo>
                <a:lnTo>
                  <a:pt x="923" y="16"/>
                </a:lnTo>
                <a:lnTo>
                  <a:pt x="923" y="17"/>
                </a:lnTo>
                <a:lnTo>
                  <a:pt x="924" y="18"/>
                </a:lnTo>
                <a:lnTo>
                  <a:pt x="923" y="20"/>
                </a:lnTo>
                <a:lnTo>
                  <a:pt x="923" y="21"/>
                </a:lnTo>
                <a:lnTo>
                  <a:pt x="922" y="21"/>
                </a:lnTo>
                <a:lnTo>
                  <a:pt x="921" y="22"/>
                </a:lnTo>
                <a:lnTo>
                  <a:pt x="918" y="21"/>
                </a:lnTo>
                <a:lnTo>
                  <a:pt x="917" y="21"/>
                </a:lnTo>
                <a:lnTo>
                  <a:pt x="917" y="20"/>
                </a:lnTo>
                <a:lnTo>
                  <a:pt x="916" y="18"/>
                </a:lnTo>
                <a:close/>
                <a:moveTo>
                  <a:pt x="916" y="5"/>
                </a:moveTo>
                <a:lnTo>
                  <a:pt x="916" y="5"/>
                </a:lnTo>
                <a:lnTo>
                  <a:pt x="917" y="4"/>
                </a:lnTo>
                <a:lnTo>
                  <a:pt x="917" y="3"/>
                </a:lnTo>
                <a:lnTo>
                  <a:pt x="918" y="2"/>
                </a:lnTo>
                <a:lnTo>
                  <a:pt x="921" y="2"/>
                </a:lnTo>
                <a:lnTo>
                  <a:pt x="922" y="2"/>
                </a:lnTo>
                <a:lnTo>
                  <a:pt x="923" y="3"/>
                </a:lnTo>
                <a:lnTo>
                  <a:pt x="923" y="4"/>
                </a:lnTo>
                <a:lnTo>
                  <a:pt x="924" y="5"/>
                </a:lnTo>
                <a:lnTo>
                  <a:pt x="923" y="6"/>
                </a:lnTo>
                <a:lnTo>
                  <a:pt x="923" y="7"/>
                </a:lnTo>
                <a:lnTo>
                  <a:pt x="922" y="8"/>
                </a:lnTo>
                <a:lnTo>
                  <a:pt x="921" y="8"/>
                </a:lnTo>
                <a:lnTo>
                  <a:pt x="918" y="8"/>
                </a:lnTo>
                <a:lnTo>
                  <a:pt x="917" y="7"/>
                </a:lnTo>
                <a:lnTo>
                  <a:pt x="917" y="6"/>
                </a:lnTo>
                <a:lnTo>
                  <a:pt x="916" y="5"/>
                </a:lnTo>
                <a:close/>
              </a:path>
            </a:pathLst>
          </a:custGeom>
          <a:solidFill>
            <a:srgbClr val="000000"/>
          </a:solidFill>
          <a:ln w="1588">
            <a:solidFill>
              <a:srgbClr val="000000"/>
            </a:solidFill>
            <a:prstDash val="solid"/>
            <a:round/>
            <a:headEnd/>
            <a:tailEnd/>
          </a:ln>
        </p:spPr>
        <p:txBody>
          <a:bodyPr/>
          <a:lstStyle/>
          <a:p>
            <a:endParaRPr lang="el-GR"/>
          </a:p>
        </p:txBody>
      </p:sp>
      <p:sp>
        <p:nvSpPr>
          <p:cNvPr id="51464" name="Rectangle 273">
            <a:extLst>
              <a:ext uri="{FF2B5EF4-FFF2-40B4-BE49-F238E27FC236}">
                <a16:creationId xmlns:a16="http://schemas.microsoft.com/office/drawing/2014/main" id="{54923885-D51D-4B27-81DE-8F601230B646}"/>
              </a:ext>
            </a:extLst>
          </p:cNvPr>
          <p:cNvSpPr>
            <a:spLocks noChangeArrowheads="1"/>
          </p:cNvSpPr>
          <p:nvPr/>
        </p:nvSpPr>
        <p:spPr bwMode="auto">
          <a:xfrm>
            <a:off x="3968750" y="3875088"/>
            <a:ext cx="7334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Περιορισμοί</a:t>
            </a:r>
            <a:endParaRPr lang="el-GR" altLang="en-US" sz="1800">
              <a:latin typeface="Verdana" panose="020B0604030504040204" pitchFamily="34" charset="0"/>
            </a:endParaRPr>
          </a:p>
        </p:txBody>
      </p:sp>
      <p:sp>
        <p:nvSpPr>
          <p:cNvPr id="51465" name="Rectangle 274">
            <a:extLst>
              <a:ext uri="{FF2B5EF4-FFF2-40B4-BE49-F238E27FC236}">
                <a16:creationId xmlns:a16="http://schemas.microsoft.com/office/drawing/2014/main" id="{B7D69C37-F22E-4A2A-9C13-D3D92A48AA59}"/>
              </a:ext>
            </a:extLst>
          </p:cNvPr>
          <p:cNvSpPr>
            <a:spLocks noChangeArrowheads="1"/>
          </p:cNvSpPr>
          <p:nvPr/>
        </p:nvSpPr>
        <p:spPr bwMode="auto">
          <a:xfrm>
            <a:off x="4816475" y="38750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66" name="Rectangle 275">
            <a:extLst>
              <a:ext uri="{FF2B5EF4-FFF2-40B4-BE49-F238E27FC236}">
                <a16:creationId xmlns:a16="http://schemas.microsoft.com/office/drawing/2014/main" id="{E33B1BB6-A5D4-4AE7-AE4F-0C51B0F69DCB}"/>
              </a:ext>
            </a:extLst>
          </p:cNvPr>
          <p:cNvSpPr>
            <a:spLocks noChangeArrowheads="1"/>
          </p:cNvSpPr>
          <p:nvPr/>
        </p:nvSpPr>
        <p:spPr bwMode="auto">
          <a:xfrm>
            <a:off x="3968750" y="4041775"/>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67" name="Rectangle 276">
            <a:extLst>
              <a:ext uri="{FF2B5EF4-FFF2-40B4-BE49-F238E27FC236}">
                <a16:creationId xmlns:a16="http://schemas.microsoft.com/office/drawing/2014/main" id="{1B3EE268-30DF-40C7-B06C-2FE2B341A012}"/>
              </a:ext>
            </a:extLst>
          </p:cNvPr>
          <p:cNvSpPr>
            <a:spLocks noChangeArrowheads="1"/>
          </p:cNvSpPr>
          <p:nvPr/>
        </p:nvSpPr>
        <p:spPr bwMode="auto">
          <a:xfrm>
            <a:off x="4075113" y="4105275"/>
            <a:ext cx="523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468" name="Rectangle 277">
            <a:extLst>
              <a:ext uri="{FF2B5EF4-FFF2-40B4-BE49-F238E27FC236}">
                <a16:creationId xmlns:a16="http://schemas.microsoft.com/office/drawing/2014/main" id="{F9C2220E-6662-4CB9-B543-828E5710A455}"/>
              </a:ext>
            </a:extLst>
          </p:cNvPr>
          <p:cNvSpPr>
            <a:spLocks noChangeArrowheads="1"/>
          </p:cNvSpPr>
          <p:nvPr/>
        </p:nvSpPr>
        <p:spPr bwMode="auto">
          <a:xfrm>
            <a:off x="4135438" y="404177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69" name="Rectangle 278">
            <a:extLst>
              <a:ext uri="{FF2B5EF4-FFF2-40B4-BE49-F238E27FC236}">
                <a16:creationId xmlns:a16="http://schemas.microsoft.com/office/drawing/2014/main" id="{F9F3265A-861D-4ADB-B1C2-5AD7AD18D908}"/>
              </a:ext>
            </a:extLst>
          </p:cNvPr>
          <p:cNvSpPr>
            <a:spLocks noChangeArrowheads="1"/>
          </p:cNvSpPr>
          <p:nvPr/>
        </p:nvSpPr>
        <p:spPr bwMode="auto">
          <a:xfrm>
            <a:off x="4179888" y="4027488"/>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470" name="Rectangle 279">
            <a:extLst>
              <a:ext uri="{FF2B5EF4-FFF2-40B4-BE49-F238E27FC236}">
                <a16:creationId xmlns:a16="http://schemas.microsoft.com/office/drawing/2014/main" id="{1B5C7530-0E1B-4ED4-8A4F-5991E144C1B0}"/>
              </a:ext>
            </a:extLst>
          </p:cNvPr>
          <p:cNvSpPr>
            <a:spLocks noChangeArrowheads="1"/>
          </p:cNvSpPr>
          <p:nvPr/>
        </p:nvSpPr>
        <p:spPr bwMode="auto">
          <a:xfrm>
            <a:off x="4271963" y="404177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71" name="Rectangle 280">
            <a:extLst>
              <a:ext uri="{FF2B5EF4-FFF2-40B4-BE49-F238E27FC236}">
                <a16:creationId xmlns:a16="http://schemas.microsoft.com/office/drawing/2014/main" id="{B9ACB3E3-B061-48D5-B7AF-24720602C50B}"/>
              </a:ext>
            </a:extLst>
          </p:cNvPr>
          <p:cNvSpPr>
            <a:spLocks noChangeArrowheads="1"/>
          </p:cNvSpPr>
          <p:nvPr/>
        </p:nvSpPr>
        <p:spPr bwMode="auto">
          <a:xfrm>
            <a:off x="4316413" y="4041775"/>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72" name="Rectangle 281">
            <a:extLst>
              <a:ext uri="{FF2B5EF4-FFF2-40B4-BE49-F238E27FC236}">
                <a16:creationId xmlns:a16="http://schemas.microsoft.com/office/drawing/2014/main" id="{4F9E5453-67CB-46F6-AF62-87FA91DA51C8}"/>
              </a:ext>
            </a:extLst>
          </p:cNvPr>
          <p:cNvSpPr>
            <a:spLocks noChangeArrowheads="1"/>
          </p:cNvSpPr>
          <p:nvPr/>
        </p:nvSpPr>
        <p:spPr bwMode="auto">
          <a:xfrm>
            <a:off x="4424363" y="4105275"/>
            <a:ext cx="1127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  </a:t>
            </a:r>
            <a:endParaRPr lang="el-GR" altLang="en-US" sz="1800">
              <a:latin typeface="Verdana" panose="020B0604030504040204" pitchFamily="34" charset="0"/>
            </a:endParaRPr>
          </a:p>
        </p:txBody>
      </p:sp>
      <p:sp>
        <p:nvSpPr>
          <p:cNvPr id="51473" name="Rectangle 282">
            <a:extLst>
              <a:ext uri="{FF2B5EF4-FFF2-40B4-BE49-F238E27FC236}">
                <a16:creationId xmlns:a16="http://schemas.microsoft.com/office/drawing/2014/main" id="{FC7AA74E-EC96-435C-B935-F94E4FC8B6D6}"/>
              </a:ext>
            </a:extLst>
          </p:cNvPr>
          <p:cNvSpPr>
            <a:spLocks noChangeArrowheads="1"/>
          </p:cNvSpPr>
          <p:nvPr/>
        </p:nvSpPr>
        <p:spPr bwMode="auto">
          <a:xfrm>
            <a:off x="4552950" y="4041775"/>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74" name="Rectangle 283">
            <a:extLst>
              <a:ext uri="{FF2B5EF4-FFF2-40B4-BE49-F238E27FC236}">
                <a16:creationId xmlns:a16="http://schemas.microsoft.com/office/drawing/2014/main" id="{A3B83530-1605-47B6-9E45-E08B207AFE8F}"/>
              </a:ext>
            </a:extLst>
          </p:cNvPr>
          <p:cNvSpPr>
            <a:spLocks noChangeArrowheads="1"/>
          </p:cNvSpPr>
          <p:nvPr/>
        </p:nvSpPr>
        <p:spPr bwMode="auto">
          <a:xfrm>
            <a:off x="4659313" y="4105275"/>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475" name="Rectangle 284">
            <a:extLst>
              <a:ext uri="{FF2B5EF4-FFF2-40B4-BE49-F238E27FC236}">
                <a16:creationId xmlns:a16="http://schemas.microsoft.com/office/drawing/2014/main" id="{0471DCC0-DD17-4C6A-9503-5731F778568F}"/>
              </a:ext>
            </a:extLst>
          </p:cNvPr>
          <p:cNvSpPr>
            <a:spLocks noChangeArrowheads="1"/>
          </p:cNvSpPr>
          <p:nvPr/>
        </p:nvSpPr>
        <p:spPr bwMode="auto">
          <a:xfrm>
            <a:off x="4729163" y="404177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76" name="Rectangle 285">
            <a:extLst>
              <a:ext uri="{FF2B5EF4-FFF2-40B4-BE49-F238E27FC236}">
                <a16:creationId xmlns:a16="http://schemas.microsoft.com/office/drawing/2014/main" id="{623054A8-B310-4D32-95B2-887817A65F7C}"/>
              </a:ext>
            </a:extLst>
          </p:cNvPr>
          <p:cNvSpPr>
            <a:spLocks noChangeArrowheads="1"/>
          </p:cNvSpPr>
          <p:nvPr/>
        </p:nvSpPr>
        <p:spPr bwMode="auto">
          <a:xfrm>
            <a:off x="4773613" y="4027488"/>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477" name="Rectangle 286">
            <a:extLst>
              <a:ext uri="{FF2B5EF4-FFF2-40B4-BE49-F238E27FC236}">
                <a16:creationId xmlns:a16="http://schemas.microsoft.com/office/drawing/2014/main" id="{29D91341-2AEB-4B2C-B7CF-9402AFC6723F}"/>
              </a:ext>
            </a:extLst>
          </p:cNvPr>
          <p:cNvSpPr>
            <a:spLocks noChangeArrowheads="1"/>
          </p:cNvSpPr>
          <p:nvPr/>
        </p:nvSpPr>
        <p:spPr bwMode="auto">
          <a:xfrm>
            <a:off x="4865688" y="404177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78" name="Rectangle 287">
            <a:extLst>
              <a:ext uri="{FF2B5EF4-FFF2-40B4-BE49-F238E27FC236}">
                <a16:creationId xmlns:a16="http://schemas.microsoft.com/office/drawing/2014/main" id="{F37148C2-CF8A-4CAC-B26D-CF59F18BA6EE}"/>
              </a:ext>
            </a:extLst>
          </p:cNvPr>
          <p:cNvSpPr>
            <a:spLocks noChangeArrowheads="1"/>
          </p:cNvSpPr>
          <p:nvPr/>
        </p:nvSpPr>
        <p:spPr bwMode="auto">
          <a:xfrm>
            <a:off x="4910138" y="4041775"/>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79" name="Rectangle 288">
            <a:extLst>
              <a:ext uri="{FF2B5EF4-FFF2-40B4-BE49-F238E27FC236}">
                <a16:creationId xmlns:a16="http://schemas.microsoft.com/office/drawing/2014/main" id="{EFC7FBBF-DC46-4E61-AE80-A6E7935FE416}"/>
              </a:ext>
            </a:extLst>
          </p:cNvPr>
          <p:cNvSpPr>
            <a:spLocks noChangeArrowheads="1"/>
          </p:cNvSpPr>
          <p:nvPr/>
        </p:nvSpPr>
        <p:spPr bwMode="auto">
          <a:xfrm>
            <a:off x="5018088" y="4105275"/>
            <a:ext cx="619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480" name="Rectangle 289">
            <a:extLst>
              <a:ext uri="{FF2B5EF4-FFF2-40B4-BE49-F238E27FC236}">
                <a16:creationId xmlns:a16="http://schemas.microsoft.com/office/drawing/2014/main" id="{24152322-82B3-40BA-A245-A4BA65862D1F}"/>
              </a:ext>
            </a:extLst>
          </p:cNvPr>
          <p:cNvSpPr>
            <a:spLocks noChangeArrowheads="1"/>
          </p:cNvSpPr>
          <p:nvPr/>
        </p:nvSpPr>
        <p:spPr bwMode="auto">
          <a:xfrm>
            <a:off x="5087938" y="4105275"/>
            <a:ext cx="269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81" name="Rectangle 290">
            <a:extLst>
              <a:ext uri="{FF2B5EF4-FFF2-40B4-BE49-F238E27FC236}">
                <a16:creationId xmlns:a16="http://schemas.microsoft.com/office/drawing/2014/main" id="{486499E2-00EE-4508-B39A-D1A248D68AEB}"/>
              </a:ext>
            </a:extLst>
          </p:cNvPr>
          <p:cNvSpPr>
            <a:spLocks noChangeArrowheads="1"/>
          </p:cNvSpPr>
          <p:nvPr/>
        </p:nvSpPr>
        <p:spPr bwMode="auto">
          <a:xfrm>
            <a:off x="3968750" y="4197350"/>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82" name="Rectangle 291">
            <a:extLst>
              <a:ext uri="{FF2B5EF4-FFF2-40B4-BE49-F238E27FC236}">
                <a16:creationId xmlns:a16="http://schemas.microsoft.com/office/drawing/2014/main" id="{876F2BD1-27DF-404A-9AED-9814610C8CD2}"/>
              </a:ext>
            </a:extLst>
          </p:cNvPr>
          <p:cNvSpPr>
            <a:spLocks noChangeArrowheads="1"/>
          </p:cNvSpPr>
          <p:nvPr/>
        </p:nvSpPr>
        <p:spPr bwMode="auto">
          <a:xfrm>
            <a:off x="4075113" y="4259263"/>
            <a:ext cx="52387"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483" name="Rectangle 292">
            <a:extLst>
              <a:ext uri="{FF2B5EF4-FFF2-40B4-BE49-F238E27FC236}">
                <a16:creationId xmlns:a16="http://schemas.microsoft.com/office/drawing/2014/main" id="{79C8B522-8690-4E38-AA4D-F31421D3B8A1}"/>
              </a:ext>
            </a:extLst>
          </p:cNvPr>
          <p:cNvSpPr>
            <a:spLocks noChangeArrowheads="1"/>
          </p:cNvSpPr>
          <p:nvPr/>
        </p:nvSpPr>
        <p:spPr bwMode="auto">
          <a:xfrm>
            <a:off x="4135438" y="4197350"/>
            <a:ext cx="2508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&lt; V</a:t>
            </a:r>
            <a:endParaRPr lang="el-GR" altLang="en-US" sz="1800">
              <a:latin typeface="Verdana" panose="020B0604030504040204" pitchFamily="34" charset="0"/>
            </a:endParaRPr>
          </a:p>
        </p:txBody>
      </p:sp>
      <p:sp>
        <p:nvSpPr>
          <p:cNvPr id="51484" name="Rectangle 293">
            <a:extLst>
              <a:ext uri="{FF2B5EF4-FFF2-40B4-BE49-F238E27FC236}">
                <a16:creationId xmlns:a16="http://schemas.microsoft.com/office/drawing/2014/main" id="{E5C49B19-8D20-48ED-8B91-4E3F2E352949}"/>
              </a:ext>
            </a:extLst>
          </p:cNvPr>
          <p:cNvSpPr>
            <a:spLocks noChangeArrowheads="1"/>
          </p:cNvSpPr>
          <p:nvPr/>
        </p:nvSpPr>
        <p:spPr bwMode="auto">
          <a:xfrm>
            <a:off x="4427538" y="4259263"/>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485" name="Rectangle 294">
            <a:extLst>
              <a:ext uri="{FF2B5EF4-FFF2-40B4-BE49-F238E27FC236}">
                <a16:creationId xmlns:a16="http://schemas.microsoft.com/office/drawing/2014/main" id="{24B87A23-6CA5-47CF-BE4E-1DF46DEFB6AB}"/>
              </a:ext>
            </a:extLst>
          </p:cNvPr>
          <p:cNvSpPr>
            <a:spLocks noChangeArrowheads="1"/>
          </p:cNvSpPr>
          <p:nvPr/>
        </p:nvSpPr>
        <p:spPr bwMode="auto">
          <a:xfrm>
            <a:off x="4497388" y="4197350"/>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86" name="Rectangle 295">
            <a:extLst>
              <a:ext uri="{FF2B5EF4-FFF2-40B4-BE49-F238E27FC236}">
                <a16:creationId xmlns:a16="http://schemas.microsoft.com/office/drawing/2014/main" id="{6A59A137-35DF-46B6-9531-19A5305B5CB0}"/>
              </a:ext>
            </a:extLst>
          </p:cNvPr>
          <p:cNvSpPr>
            <a:spLocks noChangeArrowheads="1"/>
          </p:cNvSpPr>
          <p:nvPr/>
        </p:nvSpPr>
        <p:spPr bwMode="auto">
          <a:xfrm>
            <a:off x="3344863" y="2392363"/>
            <a:ext cx="1247775" cy="6826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487" name="Freeform 296">
            <a:extLst>
              <a:ext uri="{FF2B5EF4-FFF2-40B4-BE49-F238E27FC236}">
                <a16:creationId xmlns:a16="http://schemas.microsoft.com/office/drawing/2014/main" id="{C098974F-369E-429D-BB8A-0CC0E29C271C}"/>
              </a:ext>
            </a:extLst>
          </p:cNvPr>
          <p:cNvSpPr>
            <a:spLocks noEditPoints="1"/>
          </p:cNvSpPr>
          <p:nvPr/>
        </p:nvSpPr>
        <p:spPr bwMode="auto">
          <a:xfrm>
            <a:off x="3340100" y="2387600"/>
            <a:ext cx="1260475" cy="692150"/>
          </a:xfrm>
          <a:custGeom>
            <a:avLst/>
            <a:gdLst>
              <a:gd name="T0" fmla="*/ 2147483646 w 794"/>
              <a:gd name="T1" fmla="*/ 2147483646 h 436"/>
              <a:gd name="T2" fmla="*/ 2147483646 w 794"/>
              <a:gd name="T3" fmla="*/ 2147483646 h 436"/>
              <a:gd name="T4" fmla="*/ 2147483646 w 794"/>
              <a:gd name="T5" fmla="*/ 2147483646 h 436"/>
              <a:gd name="T6" fmla="*/ 2147483646 w 794"/>
              <a:gd name="T7" fmla="*/ 2147483646 h 436"/>
              <a:gd name="T8" fmla="*/ 2147483646 w 794"/>
              <a:gd name="T9" fmla="*/ 0 h 436"/>
              <a:gd name="T10" fmla="*/ 2147483646 w 794"/>
              <a:gd name="T11" fmla="*/ 2147483646 h 436"/>
              <a:gd name="T12" fmla="*/ 2147483646 w 794"/>
              <a:gd name="T13" fmla="*/ 2147483646 h 436"/>
              <a:gd name="T14" fmla="*/ 2147483646 w 794"/>
              <a:gd name="T15" fmla="*/ 0 h 436"/>
              <a:gd name="T16" fmla="*/ 2147483646 w 794"/>
              <a:gd name="T17" fmla="*/ 2147483646 h 436"/>
              <a:gd name="T18" fmla="*/ 2147483646 w 794"/>
              <a:gd name="T19" fmla="*/ 2147483646 h 436"/>
              <a:gd name="T20" fmla="*/ 2147483646 w 794"/>
              <a:gd name="T21" fmla="*/ 2147483646 h 436"/>
              <a:gd name="T22" fmla="*/ 2147483646 w 794"/>
              <a:gd name="T23" fmla="*/ 2147483646 h 436"/>
              <a:gd name="T24" fmla="*/ 2147483646 w 794"/>
              <a:gd name="T25" fmla="*/ 2147483646 h 436"/>
              <a:gd name="T26" fmla="*/ 2147483646 w 794"/>
              <a:gd name="T27" fmla="*/ 2147483646 h 436"/>
              <a:gd name="T28" fmla="*/ 2147483646 w 794"/>
              <a:gd name="T29" fmla="*/ 0 h 436"/>
              <a:gd name="T30" fmla="*/ 2147483646 w 794"/>
              <a:gd name="T31" fmla="*/ 2147483646 h 436"/>
              <a:gd name="T32" fmla="*/ 2147483646 w 794"/>
              <a:gd name="T33" fmla="*/ 2147483646 h 436"/>
              <a:gd name="T34" fmla="*/ 2147483646 w 794"/>
              <a:gd name="T35" fmla="*/ 0 h 436"/>
              <a:gd name="T36" fmla="*/ 2147483646 w 794"/>
              <a:gd name="T37" fmla="*/ 2147483646 h 436"/>
              <a:gd name="T38" fmla="*/ 2147483646 w 794"/>
              <a:gd name="T39" fmla="*/ 2147483646 h 436"/>
              <a:gd name="T40" fmla="*/ 2147483646 w 794"/>
              <a:gd name="T41" fmla="*/ 2147483646 h 436"/>
              <a:gd name="T42" fmla="*/ 2147483646 w 794"/>
              <a:gd name="T43" fmla="*/ 2147483646 h 436"/>
              <a:gd name="T44" fmla="*/ 2147483646 w 794"/>
              <a:gd name="T45" fmla="*/ 2147483646 h 436"/>
              <a:gd name="T46" fmla="*/ 2147483646 w 794"/>
              <a:gd name="T47" fmla="*/ 2147483646 h 436"/>
              <a:gd name="T48" fmla="*/ 0 w 794"/>
              <a:gd name="T49" fmla="*/ 2147483646 h 436"/>
              <a:gd name="T50" fmla="*/ 2147483646 w 794"/>
              <a:gd name="T51" fmla="*/ 2147483646 h 436"/>
              <a:gd name="T52" fmla="*/ 2147483646 w 794"/>
              <a:gd name="T53" fmla="*/ 2147483646 h 436"/>
              <a:gd name="T54" fmla="*/ 0 w 794"/>
              <a:gd name="T55" fmla="*/ 2147483646 h 436"/>
              <a:gd name="T56" fmla="*/ 2147483646 w 794"/>
              <a:gd name="T57" fmla="*/ 2147483646 h 436"/>
              <a:gd name="T58" fmla="*/ 2147483646 w 794"/>
              <a:gd name="T59" fmla="*/ 2147483646 h 436"/>
              <a:gd name="T60" fmla="*/ 2147483646 w 794"/>
              <a:gd name="T61" fmla="*/ 2147483646 h 436"/>
              <a:gd name="T62" fmla="*/ 2147483646 w 794"/>
              <a:gd name="T63" fmla="*/ 2147483646 h 436"/>
              <a:gd name="T64" fmla="*/ 2147483646 w 794"/>
              <a:gd name="T65" fmla="*/ 2147483646 h 436"/>
              <a:gd name="T66" fmla="*/ 2147483646 w 794"/>
              <a:gd name="T67" fmla="*/ 2147483646 h 436"/>
              <a:gd name="T68" fmla="*/ 2147483646 w 794"/>
              <a:gd name="T69" fmla="*/ 2147483646 h 436"/>
              <a:gd name="T70" fmla="*/ 2147483646 w 794"/>
              <a:gd name="T71" fmla="*/ 2147483646 h 436"/>
              <a:gd name="T72" fmla="*/ 2147483646 w 794"/>
              <a:gd name="T73" fmla="*/ 2147483646 h 436"/>
              <a:gd name="T74" fmla="*/ 2147483646 w 794"/>
              <a:gd name="T75" fmla="*/ 2147483646 h 436"/>
              <a:gd name="T76" fmla="*/ 2147483646 w 794"/>
              <a:gd name="T77" fmla="*/ 2147483646 h 436"/>
              <a:gd name="T78" fmla="*/ 2147483646 w 794"/>
              <a:gd name="T79" fmla="*/ 2147483646 h 436"/>
              <a:gd name="T80" fmla="*/ 2147483646 w 794"/>
              <a:gd name="T81" fmla="*/ 2147483646 h 436"/>
              <a:gd name="T82" fmla="*/ 2147483646 w 794"/>
              <a:gd name="T83" fmla="*/ 2147483646 h 436"/>
              <a:gd name="T84" fmla="*/ 2147483646 w 794"/>
              <a:gd name="T85" fmla="*/ 2147483646 h 436"/>
              <a:gd name="T86" fmla="*/ 2147483646 w 794"/>
              <a:gd name="T87" fmla="*/ 2147483646 h 436"/>
              <a:gd name="T88" fmla="*/ 2147483646 w 794"/>
              <a:gd name="T89" fmla="*/ 2147483646 h 436"/>
              <a:gd name="T90" fmla="*/ 2147483646 w 794"/>
              <a:gd name="T91" fmla="*/ 2147483646 h 436"/>
              <a:gd name="T92" fmla="*/ 2147483646 w 794"/>
              <a:gd name="T93" fmla="*/ 2147483646 h 436"/>
              <a:gd name="T94" fmla="*/ 2147483646 w 794"/>
              <a:gd name="T95" fmla="*/ 2147483646 h 436"/>
              <a:gd name="T96" fmla="*/ 2147483646 w 794"/>
              <a:gd name="T97" fmla="*/ 2147483646 h 436"/>
              <a:gd name="T98" fmla="*/ 2147483646 w 794"/>
              <a:gd name="T99" fmla="*/ 2147483646 h 436"/>
              <a:gd name="T100" fmla="*/ 2147483646 w 794"/>
              <a:gd name="T101" fmla="*/ 2147483646 h 436"/>
              <a:gd name="T102" fmla="*/ 2147483646 w 794"/>
              <a:gd name="T103" fmla="*/ 2147483646 h 436"/>
              <a:gd name="T104" fmla="*/ 2147483646 w 794"/>
              <a:gd name="T105" fmla="*/ 2147483646 h 436"/>
              <a:gd name="T106" fmla="*/ 2147483646 w 794"/>
              <a:gd name="T107" fmla="*/ 2147483646 h 436"/>
              <a:gd name="T108" fmla="*/ 2147483646 w 794"/>
              <a:gd name="T109" fmla="*/ 2147483646 h 436"/>
              <a:gd name="T110" fmla="*/ 2147483646 w 794"/>
              <a:gd name="T111" fmla="*/ 2147483646 h 436"/>
              <a:gd name="T112" fmla="*/ 2147483646 w 794"/>
              <a:gd name="T113" fmla="*/ 2147483646 h 436"/>
              <a:gd name="T114" fmla="*/ 2147483646 w 794"/>
              <a:gd name="T115" fmla="*/ 2147483646 h 436"/>
              <a:gd name="T116" fmla="*/ 2147483646 w 794"/>
              <a:gd name="T117" fmla="*/ 2147483646 h 436"/>
              <a:gd name="T118" fmla="*/ 2147483646 w 794"/>
              <a:gd name="T119" fmla="*/ 2147483646 h 436"/>
              <a:gd name="T120" fmla="*/ 2147483646 w 794"/>
              <a:gd name="T121" fmla="*/ 2147483646 h 436"/>
              <a:gd name="T122" fmla="*/ 2147483646 w 794"/>
              <a:gd name="T123" fmla="*/ 2147483646 h 4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94"/>
              <a:gd name="T187" fmla="*/ 0 h 436"/>
              <a:gd name="T188" fmla="*/ 794 w 794"/>
              <a:gd name="T189" fmla="*/ 436 h 4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94" h="436">
                <a:moveTo>
                  <a:pt x="782" y="6"/>
                </a:moveTo>
                <a:lnTo>
                  <a:pt x="782" y="6"/>
                </a:lnTo>
                <a:lnTo>
                  <a:pt x="781" y="6"/>
                </a:lnTo>
                <a:lnTo>
                  <a:pt x="780" y="5"/>
                </a:lnTo>
                <a:lnTo>
                  <a:pt x="778" y="4"/>
                </a:lnTo>
                <a:lnTo>
                  <a:pt x="778" y="3"/>
                </a:lnTo>
                <a:lnTo>
                  <a:pt x="778" y="2"/>
                </a:lnTo>
                <a:lnTo>
                  <a:pt x="780" y="1"/>
                </a:lnTo>
                <a:lnTo>
                  <a:pt x="781" y="0"/>
                </a:lnTo>
                <a:lnTo>
                  <a:pt x="782" y="0"/>
                </a:lnTo>
                <a:lnTo>
                  <a:pt x="783" y="0"/>
                </a:lnTo>
                <a:lnTo>
                  <a:pt x="785" y="1"/>
                </a:lnTo>
                <a:lnTo>
                  <a:pt x="786" y="2"/>
                </a:lnTo>
                <a:lnTo>
                  <a:pt x="786" y="3"/>
                </a:lnTo>
                <a:lnTo>
                  <a:pt x="786" y="4"/>
                </a:lnTo>
                <a:lnTo>
                  <a:pt x="785" y="5"/>
                </a:lnTo>
                <a:lnTo>
                  <a:pt x="783" y="6"/>
                </a:lnTo>
                <a:lnTo>
                  <a:pt x="782" y="6"/>
                </a:lnTo>
                <a:close/>
                <a:moveTo>
                  <a:pt x="767" y="6"/>
                </a:moveTo>
                <a:lnTo>
                  <a:pt x="767" y="6"/>
                </a:lnTo>
                <a:lnTo>
                  <a:pt x="766" y="6"/>
                </a:lnTo>
                <a:lnTo>
                  <a:pt x="765" y="5"/>
                </a:lnTo>
                <a:lnTo>
                  <a:pt x="764" y="4"/>
                </a:lnTo>
                <a:lnTo>
                  <a:pt x="764" y="3"/>
                </a:lnTo>
                <a:lnTo>
                  <a:pt x="764" y="2"/>
                </a:lnTo>
                <a:lnTo>
                  <a:pt x="765" y="1"/>
                </a:lnTo>
                <a:lnTo>
                  <a:pt x="766" y="0"/>
                </a:lnTo>
                <a:lnTo>
                  <a:pt x="767" y="0"/>
                </a:lnTo>
                <a:lnTo>
                  <a:pt x="769" y="0"/>
                </a:lnTo>
                <a:lnTo>
                  <a:pt x="770" y="1"/>
                </a:lnTo>
                <a:lnTo>
                  <a:pt x="771" y="2"/>
                </a:lnTo>
                <a:lnTo>
                  <a:pt x="771" y="3"/>
                </a:lnTo>
                <a:lnTo>
                  <a:pt x="771" y="4"/>
                </a:lnTo>
                <a:lnTo>
                  <a:pt x="770" y="5"/>
                </a:lnTo>
                <a:lnTo>
                  <a:pt x="769" y="6"/>
                </a:lnTo>
                <a:lnTo>
                  <a:pt x="767" y="6"/>
                </a:lnTo>
                <a:close/>
                <a:moveTo>
                  <a:pt x="751" y="6"/>
                </a:moveTo>
                <a:lnTo>
                  <a:pt x="751" y="6"/>
                </a:lnTo>
                <a:lnTo>
                  <a:pt x="750" y="6"/>
                </a:lnTo>
                <a:lnTo>
                  <a:pt x="749" y="5"/>
                </a:lnTo>
                <a:lnTo>
                  <a:pt x="748" y="4"/>
                </a:lnTo>
                <a:lnTo>
                  <a:pt x="748" y="3"/>
                </a:lnTo>
                <a:lnTo>
                  <a:pt x="748" y="2"/>
                </a:lnTo>
                <a:lnTo>
                  <a:pt x="749" y="1"/>
                </a:lnTo>
                <a:lnTo>
                  <a:pt x="750" y="0"/>
                </a:lnTo>
                <a:lnTo>
                  <a:pt x="751" y="0"/>
                </a:lnTo>
                <a:lnTo>
                  <a:pt x="753" y="0"/>
                </a:lnTo>
                <a:lnTo>
                  <a:pt x="754" y="1"/>
                </a:lnTo>
                <a:lnTo>
                  <a:pt x="755" y="2"/>
                </a:lnTo>
                <a:lnTo>
                  <a:pt x="755" y="3"/>
                </a:lnTo>
                <a:lnTo>
                  <a:pt x="755" y="4"/>
                </a:lnTo>
                <a:lnTo>
                  <a:pt x="754" y="5"/>
                </a:lnTo>
                <a:lnTo>
                  <a:pt x="753" y="6"/>
                </a:lnTo>
                <a:lnTo>
                  <a:pt x="751" y="6"/>
                </a:lnTo>
                <a:close/>
                <a:moveTo>
                  <a:pt x="737" y="6"/>
                </a:moveTo>
                <a:lnTo>
                  <a:pt x="737" y="6"/>
                </a:lnTo>
                <a:lnTo>
                  <a:pt x="735" y="6"/>
                </a:lnTo>
                <a:lnTo>
                  <a:pt x="734" y="5"/>
                </a:lnTo>
                <a:lnTo>
                  <a:pt x="733" y="4"/>
                </a:lnTo>
                <a:lnTo>
                  <a:pt x="733" y="3"/>
                </a:lnTo>
                <a:lnTo>
                  <a:pt x="733" y="2"/>
                </a:lnTo>
                <a:lnTo>
                  <a:pt x="734" y="1"/>
                </a:lnTo>
                <a:lnTo>
                  <a:pt x="735" y="0"/>
                </a:lnTo>
                <a:lnTo>
                  <a:pt x="737" y="0"/>
                </a:lnTo>
                <a:lnTo>
                  <a:pt x="738" y="0"/>
                </a:lnTo>
                <a:lnTo>
                  <a:pt x="739" y="1"/>
                </a:lnTo>
                <a:lnTo>
                  <a:pt x="740" y="2"/>
                </a:lnTo>
                <a:lnTo>
                  <a:pt x="740" y="3"/>
                </a:lnTo>
                <a:lnTo>
                  <a:pt x="740" y="4"/>
                </a:lnTo>
                <a:lnTo>
                  <a:pt x="739" y="5"/>
                </a:lnTo>
                <a:lnTo>
                  <a:pt x="738" y="6"/>
                </a:lnTo>
                <a:lnTo>
                  <a:pt x="737" y="6"/>
                </a:lnTo>
                <a:close/>
                <a:moveTo>
                  <a:pt x="721" y="6"/>
                </a:moveTo>
                <a:lnTo>
                  <a:pt x="721" y="6"/>
                </a:lnTo>
                <a:lnTo>
                  <a:pt x="720" y="6"/>
                </a:lnTo>
                <a:lnTo>
                  <a:pt x="718" y="5"/>
                </a:lnTo>
                <a:lnTo>
                  <a:pt x="717" y="4"/>
                </a:lnTo>
                <a:lnTo>
                  <a:pt x="717" y="3"/>
                </a:lnTo>
                <a:lnTo>
                  <a:pt x="717" y="2"/>
                </a:lnTo>
                <a:lnTo>
                  <a:pt x="718" y="1"/>
                </a:lnTo>
                <a:lnTo>
                  <a:pt x="720" y="0"/>
                </a:lnTo>
                <a:lnTo>
                  <a:pt x="721" y="0"/>
                </a:lnTo>
                <a:lnTo>
                  <a:pt x="722" y="0"/>
                </a:lnTo>
                <a:lnTo>
                  <a:pt x="723" y="1"/>
                </a:lnTo>
                <a:lnTo>
                  <a:pt x="724" y="2"/>
                </a:lnTo>
                <a:lnTo>
                  <a:pt x="724" y="3"/>
                </a:lnTo>
                <a:lnTo>
                  <a:pt x="724" y="4"/>
                </a:lnTo>
                <a:lnTo>
                  <a:pt x="723" y="5"/>
                </a:lnTo>
                <a:lnTo>
                  <a:pt x="722" y="6"/>
                </a:lnTo>
                <a:lnTo>
                  <a:pt x="721" y="6"/>
                </a:lnTo>
                <a:close/>
                <a:moveTo>
                  <a:pt x="706" y="6"/>
                </a:moveTo>
                <a:lnTo>
                  <a:pt x="706" y="6"/>
                </a:lnTo>
                <a:lnTo>
                  <a:pt x="705" y="6"/>
                </a:lnTo>
                <a:lnTo>
                  <a:pt x="704" y="5"/>
                </a:lnTo>
                <a:lnTo>
                  <a:pt x="702" y="4"/>
                </a:lnTo>
                <a:lnTo>
                  <a:pt x="702" y="3"/>
                </a:lnTo>
                <a:lnTo>
                  <a:pt x="702" y="2"/>
                </a:lnTo>
                <a:lnTo>
                  <a:pt x="704" y="1"/>
                </a:lnTo>
                <a:lnTo>
                  <a:pt x="705" y="0"/>
                </a:lnTo>
                <a:lnTo>
                  <a:pt x="706" y="0"/>
                </a:lnTo>
                <a:lnTo>
                  <a:pt x="707" y="0"/>
                </a:lnTo>
                <a:lnTo>
                  <a:pt x="708" y="1"/>
                </a:lnTo>
                <a:lnTo>
                  <a:pt x="710" y="2"/>
                </a:lnTo>
                <a:lnTo>
                  <a:pt x="710" y="3"/>
                </a:lnTo>
                <a:lnTo>
                  <a:pt x="710" y="4"/>
                </a:lnTo>
                <a:lnTo>
                  <a:pt x="708" y="5"/>
                </a:lnTo>
                <a:lnTo>
                  <a:pt x="707" y="6"/>
                </a:lnTo>
                <a:lnTo>
                  <a:pt x="706" y="6"/>
                </a:lnTo>
                <a:close/>
                <a:moveTo>
                  <a:pt x="690" y="6"/>
                </a:moveTo>
                <a:lnTo>
                  <a:pt x="690" y="6"/>
                </a:lnTo>
                <a:lnTo>
                  <a:pt x="689" y="6"/>
                </a:lnTo>
                <a:lnTo>
                  <a:pt x="688" y="5"/>
                </a:lnTo>
                <a:lnTo>
                  <a:pt x="686" y="4"/>
                </a:lnTo>
                <a:lnTo>
                  <a:pt x="686" y="3"/>
                </a:lnTo>
                <a:lnTo>
                  <a:pt x="686" y="2"/>
                </a:lnTo>
                <a:lnTo>
                  <a:pt x="688" y="1"/>
                </a:lnTo>
                <a:lnTo>
                  <a:pt x="689" y="0"/>
                </a:lnTo>
                <a:lnTo>
                  <a:pt x="690" y="0"/>
                </a:lnTo>
                <a:lnTo>
                  <a:pt x="691" y="0"/>
                </a:lnTo>
                <a:lnTo>
                  <a:pt x="693" y="1"/>
                </a:lnTo>
                <a:lnTo>
                  <a:pt x="694" y="2"/>
                </a:lnTo>
                <a:lnTo>
                  <a:pt x="694" y="3"/>
                </a:lnTo>
                <a:lnTo>
                  <a:pt x="694" y="4"/>
                </a:lnTo>
                <a:lnTo>
                  <a:pt x="693" y="5"/>
                </a:lnTo>
                <a:lnTo>
                  <a:pt x="691" y="6"/>
                </a:lnTo>
                <a:lnTo>
                  <a:pt x="690" y="6"/>
                </a:lnTo>
                <a:close/>
                <a:moveTo>
                  <a:pt x="675" y="6"/>
                </a:moveTo>
                <a:lnTo>
                  <a:pt x="675" y="6"/>
                </a:lnTo>
                <a:lnTo>
                  <a:pt x="673" y="6"/>
                </a:lnTo>
                <a:lnTo>
                  <a:pt x="672" y="5"/>
                </a:lnTo>
                <a:lnTo>
                  <a:pt x="672" y="4"/>
                </a:lnTo>
                <a:lnTo>
                  <a:pt x="672" y="3"/>
                </a:lnTo>
                <a:lnTo>
                  <a:pt x="672" y="2"/>
                </a:lnTo>
                <a:lnTo>
                  <a:pt x="672" y="1"/>
                </a:lnTo>
                <a:lnTo>
                  <a:pt x="673" y="0"/>
                </a:lnTo>
                <a:lnTo>
                  <a:pt x="675" y="0"/>
                </a:lnTo>
                <a:lnTo>
                  <a:pt x="677" y="0"/>
                </a:lnTo>
                <a:lnTo>
                  <a:pt x="678" y="1"/>
                </a:lnTo>
                <a:lnTo>
                  <a:pt x="679" y="2"/>
                </a:lnTo>
                <a:lnTo>
                  <a:pt x="679" y="3"/>
                </a:lnTo>
                <a:lnTo>
                  <a:pt x="679" y="4"/>
                </a:lnTo>
                <a:lnTo>
                  <a:pt x="678" y="5"/>
                </a:lnTo>
                <a:lnTo>
                  <a:pt x="677" y="6"/>
                </a:lnTo>
                <a:lnTo>
                  <a:pt x="675" y="6"/>
                </a:lnTo>
                <a:close/>
                <a:moveTo>
                  <a:pt x="659" y="6"/>
                </a:moveTo>
                <a:lnTo>
                  <a:pt x="659" y="6"/>
                </a:lnTo>
                <a:lnTo>
                  <a:pt x="658" y="6"/>
                </a:lnTo>
                <a:lnTo>
                  <a:pt x="657" y="5"/>
                </a:lnTo>
                <a:lnTo>
                  <a:pt x="656" y="4"/>
                </a:lnTo>
                <a:lnTo>
                  <a:pt x="656" y="3"/>
                </a:lnTo>
                <a:lnTo>
                  <a:pt x="656" y="2"/>
                </a:lnTo>
                <a:lnTo>
                  <a:pt x="657" y="1"/>
                </a:lnTo>
                <a:lnTo>
                  <a:pt x="658" y="0"/>
                </a:lnTo>
                <a:lnTo>
                  <a:pt x="659" y="0"/>
                </a:lnTo>
                <a:lnTo>
                  <a:pt x="661" y="0"/>
                </a:lnTo>
                <a:lnTo>
                  <a:pt x="662" y="1"/>
                </a:lnTo>
                <a:lnTo>
                  <a:pt x="663" y="2"/>
                </a:lnTo>
                <a:lnTo>
                  <a:pt x="663" y="3"/>
                </a:lnTo>
                <a:lnTo>
                  <a:pt x="663" y="4"/>
                </a:lnTo>
                <a:lnTo>
                  <a:pt x="662" y="5"/>
                </a:lnTo>
                <a:lnTo>
                  <a:pt x="661" y="6"/>
                </a:lnTo>
                <a:lnTo>
                  <a:pt x="659" y="6"/>
                </a:lnTo>
                <a:close/>
                <a:moveTo>
                  <a:pt x="645" y="6"/>
                </a:moveTo>
                <a:lnTo>
                  <a:pt x="645" y="6"/>
                </a:lnTo>
                <a:lnTo>
                  <a:pt x="642" y="6"/>
                </a:lnTo>
                <a:lnTo>
                  <a:pt x="641" y="5"/>
                </a:lnTo>
                <a:lnTo>
                  <a:pt x="641" y="4"/>
                </a:lnTo>
                <a:lnTo>
                  <a:pt x="641" y="3"/>
                </a:lnTo>
                <a:lnTo>
                  <a:pt x="641" y="2"/>
                </a:lnTo>
                <a:lnTo>
                  <a:pt x="641" y="1"/>
                </a:lnTo>
                <a:lnTo>
                  <a:pt x="642" y="0"/>
                </a:lnTo>
                <a:lnTo>
                  <a:pt x="645" y="0"/>
                </a:lnTo>
                <a:lnTo>
                  <a:pt x="646" y="0"/>
                </a:lnTo>
                <a:lnTo>
                  <a:pt x="647" y="1"/>
                </a:lnTo>
                <a:lnTo>
                  <a:pt x="648" y="2"/>
                </a:lnTo>
                <a:lnTo>
                  <a:pt x="648" y="3"/>
                </a:lnTo>
                <a:lnTo>
                  <a:pt x="648" y="4"/>
                </a:lnTo>
                <a:lnTo>
                  <a:pt x="647" y="5"/>
                </a:lnTo>
                <a:lnTo>
                  <a:pt x="646" y="6"/>
                </a:lnTo>
                <a:lnTo>
                  <a:pt x="645" y="6"/>
                </a:lnTo>
                <a:close/>
                <a:moveTo>
                  <a:pt x="629" y="6"/>
                </a:moveTo>
                <a:lnTo>
                  <a:pt x="629" y="6"/>
                </a:lnTo>
                <a:lnTo>
                  <a:pt x="628" y="6"/>
                </a:lnTo>
                <a:lnTo>
                  <a:pt x="626" y="5"/>
                </a:lnTo>
                <a:lnTo>
                  <a:pt x="625" y="4"/>
                </a:lnTo>
                <a:lnTo>
                  <a:pt x="625" y="3"/>
                </a:lnTo>
                <a:lnTo>
                  <a:pt x="625" y="2"/>
                </a:lnTo>
                <a:lnTo>
                  <a:pt x="626" y="1"/>
                </a:lnTo>
                <a:lnTo>
                  <a:pt x="628" y="0"/>
                </a:lnTo>
                <a:lnTo>
                  <a:pt x="629" y="0"/>
                </a:lnTo>
                <a:lnTo>
                  <a:pt x="630" y="0"/>
                </a:lnTo>
                <a:lnTo>
                  <a:pt x="631" y="1"/>
                </a:lnTo>
                <a:lnTo>
                  <a:pt x="632" y="2"/>
                </a:lnTo>
                <a:lnTo>
                  <a:pt x="632" y="3"/>
                </a:lnTo>
                <a:lnTo>
                  <a:pt x="632" y="4"/>
                </a:lnTo>
                <a:lnTo>
                  <a:pt x="631" y="5"/>
                </a:lnTo>
                <a:lnTo>
                  <a:pt x="630" y="6"/>
                </a:lnTo>
                <a:lnTo>
                  <a:pt x="629" y="6"/>
                </a:lnTo>
                <a:close/>
                <a:moveTo>
                  <a:pt x="614" y="6"/>
                </a:moveTo>
                <a:lnTo>
                  <a:pt x="614" y="6"/>
                </a:lnTo>
                <a:lnTo>
                  <a:pt x="612" y="6"/>
                </a:lnTo>
                <a:lnTo>
                  <a:pt x="610" y="5"/>
                </a:lnTo>
                <a:lnTo>
                  <a:pt x="610" y="4"/>
                </a:lnTo>
                <a:lnTo>
                  <a:pt x="610" y="3"/>
                </a:lnTo>
                <a:lnTo>
                  <a:pt x="610" y="2"/>
                </a:lnTo>
                <a:lnTo>
                  <a:pt x="610" y="1"/>
                </a:lnTo>
                <a:lnTo>
                  <a:pt x="612" y="0"/>
                </a:lnTo>
                <a:lnTo>
                  <a:pt x="614" y="0"/>
                </a:lnTo>
                <a:lnTo>
                  <a:pt x="615" y="0"/>
                </a:lnTo>
                <a:lnTo>
                  <a:pt x="617" y="1"/>
                </a:lnTo>
                <a:lnTo>
                  <a:pt x="618" y="2"/>
                </a:lnTo>
                <a:lnTo>
                  <a:pt x="618" y="3"/>
                </a:lnTo>
                <a:lnTo>
                  <a:pt x="618" y="4"/>
                </a:lnTo>
                <a:lnTo>
                  <a:pt x="617" y="5"/>
                </a:lnTo>
                <a:lnTo>
                  <a:pt x="615" y="6"/>
                </a:lnTo>
                <a:lnTo>
                  <a:pt x="614" y="6"/>
                </a:lnTo>
                <a:close/>
                <a:moveTo>
                  <a:pt x="598" y="6"/>
                </a:moveTo>
                <a:lnTo>
                  <a:pt x="598" y="6"/>
                </a:lnTo>
                <a:lnTo>
                  <a:pt x="597" y="6"/>
                </a:lnTo>
                <a:lnTo>
                  <a:pt x="596" y="5"/>
                </a:lnTo>
                <a:lnTo>
                  <a:pt x="594" y="4"/>
                </a:lnTo>
                <a:lnTo>
                  <a:pt x="594" y="3"/>
                </a:lnTo>
                <a:lnTo>
                  <a:pt x="594" y="2"/>
                </a:lnTo>
                <a:lnTo>
                  <a:pt x="596" y="1"/>
                </a:lnTo>
                <a:lnTo>
                  <a:pt x="597" y="0"/>
                </a:lnTo>
                <a:lnTo>
                  <a:pt x="598" y="0"/>
                </a:lnTo>
                <a:lnTo>
                  <a:pt x="599" y="0"/>
                </a:lnTo>
                <a:lnTo>
                  <a:pt x="601" y="1"/>
                </a:lnTo>
                <a:lnTo>
                  <a:pt x="602" y="2"/>
                </a:lnTo>
                <a:lnTo>
                  <a:pt x="602" y="3"/>
                </a:lnTo>
                <a:lnTo>
                  <a:pt x="602" y="4"/>
                </a:lnTo>
                <a:lnTo>
                  <a:pt x="601" y="5"/>
                </a:lnTo>
                <a:lnTo>
                  <a:pt x="599" y="6"/>
                </a:lnTo>
                <a:lnTo>
                  <a:pt x="598" y="6"/>
                </a:lnTo>
                <a:close/>
                <a:moveTo>
                  <a:pt x="583" y="6"/>
                </a:moveTo>
                <a:lnTo>
                  <a:pt x="583" y="6"/>
                </a:lnTo>
                <a:lnTo>
                  <a:pt x="581" y="6"/>
                </a:lnTo>
                <a:lnTo>
                  <a:pt x="580" y="5"/>
                </a:lnTo>
                <a:lnTo>
                  <a:pt x="580" y="4"/>
                </a:lnTo>
                <a:lnTo>
                  <a:pt x="580" y="3"/>
                </a:lnTo>
                <a:lnTo>
                  <a:pt x="580" y="2"/>
                </a:lnTo>
                <a:lnTo>
                  <a:pt x="580" y="1"/>
                </a:lnTo>
                <a:lnTo>
                  <a:pt x="581" y="0"/>
                </a:lnTo>
                <a:lnTo>
                  <a:pt x="583" y="0"/>
                </a:lnTo>
                <a:lnTo>
                  <a:pt x="585" y="0"/>
                </a:lnTo>
                <a:lnTo>
                  <a:pt x="586" y="1"/>
                </a:lnTo>
                <a:lnTo>
                  <a:pt x="587" y="2"/>
                </a:lnTo>
                <a:lnTo>
                  <a:pt x="587" y="3"/>
                </a:lnTo>
                <a:lnTo>
                  <a:pt x="587" y="4"/>
                </a:lnTo>
                <a:lnTo>
                  <a:pt x="586" y="5"/>
                </a:lnTo>
                <a:lnTo>
                  <a:pt x="585" y="6"/>
                </a:lnTo>
                <a:lnTo>
                  <a:pt x="583" y="6"/>
                </a:lnTo>
                <a:close/>
                <a:moveTo>
                  <a:pt x="567" y="6"/>
                </a:moveTo>
                <a:lnTo>
                  <a:pt x="567" y="6"/>
                </a:lnTo>
                <a:lnTo>
                  <a:pt x="566" y="6"/>
                </a:lnTo>
                <a:lnTo>
                  <a:pt x="565" y="5"/>
                </a:lnTo>
                <a:lnTo>
                  <a:pt x="564" y="4"/>
                </a:lnTo>
                <a:lnTo>
                  <a:pt x="564" y="3"/>
                </a:lnTo>
                <a:lnTo>
                  <a:pt x="564" y="2"/>
                </a:lnTo>
                <a:lnTo>
                  <a:pt x="565" y="1"/>
                </a:lnTo>
                <a:lnTo>
                  <a:pt x="566" y="0"/>
                </a:lnTo>
                <a:lnTo>
                  <a:pt x="567" y="0"/>
                </a:lnTo>
                <a:lnTo>
                  <a:pt x="569" y="0"/>
                </a:lnTo>
                <a:lnTo>
                  <a:pt x="570" y="1"/>
                </a:lnTo>
                <a:lnTo>
                  <a:pt x="571" y="2"/>
                </a:lnTo>
                <a:lnTo>
                  <a:pt x="571" y="3"/>
                </a:lnTo>
                <a:lnTo>
                  <a:pt x="571" y="4"/>
                </a:lnTo>
                <a:lnTo>
                  <a:pt x="570" y="5"/>
                </a:lnTo>
                <a:lnTo>
                  <a:pt x="569" y="6"/>
                </a:lnTo>
                <a:lnTo>
                  <a:pt x="567" y="6"/>
                </a:lnTo>
                <a:close/>
                <a:moveTo>
                  <a:pt x="553" y="6"/>
                </a:moveTo>
                <a:lnTo>
                  <a:pt x="553" y="6"/>
                </a:lnTo>
                <a:lnTo>
                  <a:pt x="550" y="6"/>
                </a:lnTo>
                <a:lnTo>
                  <a:pt x="549" y="5"/>
                </a:lnTo>
                <a:lnTo>
                  <a:pt x="549" y="4"/>
                </a:lnTo>
                <a:lnTo>
                  <a:pt x="549" y="3"/>
                </a:lnTo>
                <a:lnTo>
                  <a:pt x="549" y="2"/>
                </a:lnTo>
                <a:lnTo>
                  <a:pt x="549" y="1"/>
                </a:lnTo>
                <a:lnTo>
                  <a:pt x="550" y="0"/>
                </a:lnTo>
                <a:lnTo>
                  <a:pt x="553" y="0"/>
                </a:lnTo>
                <a:lnTo>
                  <a:pt x="554" y="0"/>
                </a:lnTo>
                <a:lnTo>
                  <a:pt x="555" y="1"/>
                </a:lnTo>
                <a:lnTo>
                  <a:pt x="556" y="2"/>
                </a:lnTo>
                <a:lnTo>
                  <a:pt x="556" y="3"/>
                </a:lnTo>
                <a:lnTo>
                  <a:pt x="556" y="4"/>
                </a:lnTo>
                <a:lnTo>
                  <a:pt x="555" y="5"/>
                </a:lnTo>
                <a:lnTo>
                  <a:pt x="554" y="6"/>
                </a:lnTo>
                <a:lnTo>
                  <a:pt x="553" y="6"/>
                </a:lnTo>
                <a:close/>
                <a:moveTo>
                  <a:pt x="537" y="6"/>
                </a:moveTo>
                <a:lnTo>
                  <a:pt x="537" y="6"/>
                </a:lnTo>
                <a:lnTo>
                  <a:pt x="536" y="6"/>
                </a:lnTo>
                <a:lnTo>
                  <a:pt x="534" y="5"/>
                </a:lnTo>
                <a:lnTo>
                  <a:pt x="533" y="4"/>
                </a:lnTo>
                <a:lnTo>
                  <a:pt x="533" y="3"/>
                </a:lnTo>
                <a:lnTo>
                  <a:pt x="533" y="2"/>
                </a:lnTo>
                <a:lnTo>
                  <a:pt x="534" y="1"/>
                </a:lnTo>
                <a:lnTo>
                  <a:pt x="536" y="0"/>
                </a:lnTo>
                <a:lnTo>
                  <a:pt x="537" y="0"/>
                </a:lnTo>
                <a:lnTo>
                  <a:pt x="538" y="0"/>
                </a:lnTo>
                <a:lnTo>
                  <a:pt x="539" y="1"/>
                </a:lnTo>
                <a:lnTo>
                  <a:pt x="540" y="2"/>
                </a:lnTo>
                <a:lnTo>
                  <a:pt x="540" y="3"/>
                </a:lnTo>
                <a:lnTo>
                  <a:pt x="540" y="4"/>
                </a:lnTo>
                <a:lnTo>
                  <a:pt x="539" y="5"/>
                </a:lnTo>
                <a:lnTo>
                  <a:pt x="538" y="6"/>
                </a:lnTo>
                <a:lnTo>
                  <a:pt x="537" y="6"/>
                </a:lnTo>
                <a:close/>
                <a:moveTo>
                  <a:pt x="522" y="6"/>
                </a:moveTo>
                <a:lnTo>
                  <a:pt x="522" y="6"/>
                </a:lnTo>
                <a:lnTo>
                  <a:pt x="520" y="6"/>
                </a:lnTo>
                <a:lnTo>
                  <a:pt x="518" y="5"/>
                </a:lnTo>
                <a:lnTo>
                  <a:pt x="518" y="4"/>
                </a:lnTo>
                <a:lnTo>
                  <a:pt x="517" y="3"/>
                </a:lnTo>
                <a:lnTo>
                  <a:pt x="518" y="2"/>
                </a:lnTo>
                <a:lnTo>
                  <a:pt x="518" y="1"/>
                </a:lnTo>
                <a:lnTo>
                  <a:pt x="520" y="0"/>
                </a:lnTo>
                <a:lnTo>
                  <a:pt x="522" y="0"/>
                </a:lnTo>
                <a:lnTo>
                  <a:pt x="523" y="0"/>
                </a:lnTo>
                <a:lnTo>
                  <a:pt x="525" y="1"/>
                </a:lnTo>
                <a:lnTo>
                  <a:pt x="525" y="2"/>
                </a:lnTo>
                <a:lnTo>
                  <a:pt x="526" y="3"/>
                </a:lnTo>
                <a:lnTo>
                  <a:pt x="525" y="4"/>
                </a:lnTo>
                <a:lnTo>
                  <a:pt x="525" y="5"/>
                </a:lnTo>
                <a:lnTo>
                  <a:pt x="523" y="6"/>
                </a:lnTo>
                <a:lnTo>
                  <a:pt x="522" y="6"/>
                </a:lnTo>
                <a:close/>
                <a:moveTo>
                  <a:pt x="506" y="6"/>
                </a:moveTo>
                <a:lnTo>
                  <a:pt x="506" y="6"/>
                </a:lnTo>
                <a:lnTo>
                  <a:pt x="505" y="6"/>
                </a:lnTo>
                <a:lnTo>
                  <a:pt x="504" y="5"/>
                </a:lnTo>
                <a:lnTo>
                  <a:pt x="502" y="4"/>
                </a:lnTo>
                <a:lnTo>
                  <a:pt x="502" y="3"/>
                </a:lnTo>
                <a:lnTo>
                  <a:pt x="502" y="2"/>
                </a:lnTo>
                <a:lnTo>
                  <a:pt x="504" y="1"/>
                </a:lnTo>
                <a:lnTo>
                  <a:pt x="505" y="0"/>
                </a:lnTo>
                <a:lnTo>
                  <a:pt x="506" y="0"/>
                </a:lnTo>
                <a:lnTo>
                  <a:pt x="507" y="0"/>
                </a:lnTo>
                <a:lnTo>
                  <a:pt x="509" y="1"/>
                </a:lnTo>
                <a:lnTo>
                  <a:pt x="510" y="2"/>
                </a:lnTo>
                <a:lnTo>
                  <a:pt x="510" y="3"/>
                </a:lnTo>
                <a:lnTo>
                  <a:pt x="510" y="4"/>
                </a:lnTo>
                <a:lnTo>
                  <a:pt x="509" y="5"/>
                </a:lnTo>
                <a:lnTo>
                  <a:pt x="507" y="6"/>
                </a:lnTo>
                <a:lnTo>
                  <a:pt x="506" y="6"/>
                </a:lnTo>
                <a:close/>
                <a:moveTo>
                  <a:pt x="491" y="6"/>
                </a:moveTo>
                <a:lnTo>
                  <a:pt x="491" y="6"/>
                </a:lnTo>
                <a:lnTo>
                  <a:pt x="489" y="6"/>
                </a:lnTo>
                <a:lnTo>
                  <a:pt x="488" y="5"/>
                </a:lnTo>
                <a:lnTo>
                  <a:pt x="488" y="4"/>
                </a:lnTo>
                <a:lnTo>
                  <a:pt x="487" y="3"/>
                </a:lnTo>
                <a:lnTo>
                  <a:pt x="488" y="2"/>
                </a:lnTo>
                <a:lnTo>
                  <a:pt x="488" y="1"/>
                </a:lnTo>
                <a:lnTo>
                  <a:pt x="489" y="0"/>
                </a:lnTo>
                <a:lnTo>
                  <a:pt x="491" y="0"/>
                </a:lnTo>
                <a:lnTo>
                  <a:pt x="493" y="0"/>
                </a:lnTo>
                <a:lnTo>
                  <a:pt x="494" y="1"/>
                </a:lnTo>
                <a:lnTo>
                  <a:pt x="494" y="2"/>
                </a:lnTo>
                <a:lnTo>
                  <a:pt x="495" y="3"/>
                </a:lnTo>
                <a:lnTo>
                  <a:pt x="494" y="4"/>
                </a:lnTo>
                <a:lnTo>
                  <a:pt x="494" y="5"/>
                </a:lnTo>
                <a:lnTo>
                  <a:pt x="493" y="6"/>
                </a:lnTo>
                <a:lnTo>
                  <a:pt x="491" y="6"/>
                </a:lnTo>
                <a:close/>
                <a:moveTo>
                  <a:pt x="475" y="6"/>
                </a:moveTo>
                <a:lnTo>
                  <a:pt x="475" y="6"/>
                </a:lnTo>
                <a:lnTo>
                  <a:pt x="474" y="6"/>
                </a:lnTo>
                <a:lnTo>
                  <a:pt x="473" y="5"/>
                </a:lnTo>
                <a:lnTo>
                  <a:pt x="472" y="4"/>
                </a:lnTo>
                <a:lnTo>
                  <a:pt x="472" y="3"/>
                </a:lnTo>
                <a:lnTo>
                  <a:pt x="472" y="2"/>
                </a:lnTo>
                <a:lnTo>
                  <a:pt x="473" y="1"/>
                </a:lnTo>
                <a:lnTo>
                  <a:pt x="474" y="0"/>
                </a:lnTo>
                <a:lnTo>
                  <a:pt x="475" y="0"/>
                </a:lnTo>
                <a:lnTo>
                  <a:pt x="477" y="0"/>
                </a:lnTo>
                <a:lnTo>
                  <a:pt x="478" y="1"/>
                </a:lnTo>
                <a:lnTo>
                  <a:pt x="479" y="2"/>
                </a:lnTo>
                <a:lnTo>
                  <a:pt x="479" y="3"/>
                </a:lnTo>
                <a:lnTo>
                  <a:pt x="479" y="4"/>
                </a:lnTo>
                <a:lnTo>
                  <a:pt x="478" y="5"/>
                </a:lnTo>
                <a:lnTo>
                  <a:pt x="477" y="6"/>
                </a:lnTo>
                <a:lnTo>
                  <a:pt x="475" y="6"/>
                </a:lnTo>
                <a:close/>
                <a:moveTo>
                  <a:pt x="461" y="6"/>
                </a:moveTo>
                <a:lnTo>
                  <a:pt x="461" y="6"/>
                </a:lnTo>
                <a:lnTo>
                  <a:pt x="458" y="6"/>
                </a:lnTo>
                <a:lnTo>
                  <a:pt x="457" y="5"/>
                </a:lnTo>
                <a:lnTo>
                  <a:pt x="457" y="4"/>
                </a:lnTo>
                <a:lnTo>
                  <a:pt x="456" y="3"/>
                </a:lnTo>
                <a:lnTo>
                  <a:pt x="457" y="2"/>
                </a:lnTo>
                <a:lnTo>
                  <a:pt x="457" y="1"/>
                </a:lnTo>
                <a:lnTo>
                  <a:pt x="458" y="0"/>
                </a:lnTo>
                <a:lnTo>
                  <a:pt x="461" y="0"/>
                </a:lnTo>
                <a:lnTo>
                  <a:pt x="462" y="0"/>
                </a:lnTo>
                <a:lnTo>
                  <a:pt x="463" y="1"/>
                </a:lnTo>
                <a:lnTo>
                  <a:pt x="463" y="2"/>
                </a:lnTo>
                <a:lnTo>
                  <a:pt x="464" y="3"/>
                </a:lnTo>
                <a:lnTo>
                  <a:pt x="463" y="4"/>
                </a:lnTo>
                <a:lnTo>
                  <a:pt x="463" y="5"/>
                </a:lnTo>
                <a:lnTo>
                  <a:pt x="462" y="6"/>
                </a:lnTo>
                <a:lnTo>
                  <a:pt x="461" y="6"/>
                </a:lnTo>
                <a:close/>
                <a:moveTo>
                  <a:pt x="445" y="6"/>
                </a:moveTo>
                <a:lnTo>
                  <a:pt x="445" y="6"/>
                </a:lnTo>
                <a:lnTo>
                  <a:pt x="444" y="6"/>
                </a:lnTo>
                <a:lnTo>
                  <a:pt x="442" y="5"/>
                </a:lnTo>
                <a:lnTo>
                  <a:pt x="441" y="4"/>
                </a:lnTo>
                <a:lnTo>
                  <a:pt x="441" y="3"/>
                </a:lnTo>
                <a:lnTo>
                  <a:pt x="441" y="2"/>
                </a:lnTo>
                <a:lnTo>
                  <a:pt x="442" y="1"/>
                </a:lnTo>
                <a:lnTo>
                  <a:pt x="444" y="0"/>
                </a:lnTo>
                <a:lnTo>
                  <a:pt x="445" y="0"/>
                </a:lnTo>
                <a:lnTo>
                  <a:pt x="446" y="0"/>
                </a:lnTo>
                <a:lnTo>
                  <a:pt x="447" y="1"/>
                </a:lnTo>
                <a:lnTo>
                  <a:pt x="449" y="2"/>
                </a:lnTo>
                <a:lnTo>
                  <a:pt x="449" y="3"/>
                </a:lnTo>
                <a:lnTo>
                  <a:pt x="449" y="4"/>
                </a:lnTo>
                <a:lnTo>
                  <a:pt x="447" y="5"/>
                </a:lnTo>
                <a:lnTo>
                  <a:pt x="446" y="6"/>
                </a:lnTo>
                <a:lnTo>
                  <a:pt x="445" y="6"/>
                </a:lnTo>
                <a:close/>
                <a:moveTo>
                  <a:pt x="430" y="6"/>
                </a:moveTo>
                <a:lnTo>
                  <a:pt x="430" y="6"/>
                </a:lnTo>
                <a:lnTo>
                  <a:pt x="428" y="6"/>
                </a:lnTo>
                <a:lnTo>
                  <a:pt x="426" y="5"/>
                </a:lnTo>
                <a:lnTo>
                  <a:pt x="426" y="4"/>
                </a:lnTo>
                <a:lnTo>
                  <a:pt x="425" y="3"/>
                </a:lnTo>
                <a:lnTo>
                  <a:pt x="426" y="2"/>
                </a:lnTo>
                <a:lnTo>
                  <a:pt x="426" y="1"/>
                </a:lnTo>
                <a:lnTo>
                  <a:pt x="428" y="0"/>
                </a:lnTo>
                <a:lnTo>
                  <a:pt x="430" y="0"/>
                </a:lnTo>
                <a:lnTo>
                  <a:pt x="431" y="0"/>
                </a:lnTo>
                <a:lnTo>
                  <a:pt x="433" y="1"/>
                </a:lnTo>
                <a:lnTo>
                  <a:pt x="433" y="2"/>
                </a:lnTo>
                <a:lnTo>
                  <a:pt x="434" y="3"/>
                </a:lnTo>
                <a:lnTo>
                  <a:pt x="433" y="4"/>
                </a:lnTo>
                <a:lnTo>
                  <a:pt x="433" y="5"/>
                </a:lnTo>
                <a:lnTo>
                  <a:pt x="431" y="6"/>
                </a:lnTo>
                <a:lnTo>
                  <a:pt x="430" y="6"/>
                </a:lnTo>
                <a:close/>
                <a:moveTo>
                  <a:pt x="414" y="6"/>
                </a:moveTo>
                <a:lnTo>
                  <a:pt x="414" y="6"/>
                </a:lnTo>
                <a:lnTo>
                  <a:pt x="413" y="6"/>
                </a:lnTo>
                <a:lnTo>
                  <a:pt x="412" y="5"/>
                </a:lnTo>
                <a:lnTo>
                  <a:pt x="411" y="4"/>
                </a:lnTo>
                <a:lnTo>
                  <a:pt x="411" y="3"/>
                </a:lnTo>
                <a:lnTo>
                  <a:pt x="411" y="2"/>
                </a:lnTo>
                <a:lnTo>
                  <a:pt x="412" y="1"/>
                </a:lnTo>
                <a:lnTo>
                  <a:pt x="413" y="0"/>
                </a:lnTo>
                <a:lnTo>
                  <a:pt x="414" y="0"/>
                </a:lnTo>
                <a:lnTo>
                  <a:pt x="415" y="0"/>
                </a:lnTo>
                <a:lnTo>
                  <a:pt x="417" y="1"/>
                </a:lnTo>
                <a:lnTo>
                  <a:pt x="418" y="2"/>
                </a:lnTo>
                <a:lnTo>
                  <a:pt x="418" y="3"/>
                </a:lnTo>
                <a:lnTo>
                  <a:pt x="418" y="4"/>
                </a:lnTo>
                <a:lnTo>
                  <a:pt x="417" y="5"/>
                </a:lnTo>
                <a:lnTo>
                  <a:pt x="415" y="6"/>
                </a:lnTo>
                <a:lnTo>
                  <a:pt x="414" y="6"/>
                </a:lnTo>
                <a:close/>
                <a:moveTo>
                  <a:pt x="399" y="6"/>
                </a:moveTo>
                <a:lnTo>
                  <a:pt x="399" y="6"/>
                </a:lnTo>
                <a:lnTo>
                  <a:pt x="397" y="6"/>
                </a:lnTo>
                <a:lnTo>
                  <a:pt x="396" y="5"/>
                </a:lnTo>
                <a:lnTo>
                  <a:pt x="396" y="4"/>
                </a:lnTo>
                <a:lnTo>
                  <a:pt x="395" y="3"/>
                </a:lnTo>
                <a:lnTo>
                  <a:pt x="396" y="2"/>
                </a:lnTo>
                <a:lnTo>
                  <a:pt x="396" y="1"/>
                </a:lnTo>
                <a:lnTo>
                  <a:pt x="397" y="0"/>
                </a:lnTo>
                <a:lnTo>
                  <a:pt x="399" y="0"/>
                </a:lnTo>
                <a:lnTo>
                  <a:pt x="401" y="0"/>
                </a:lnTo>
                <a:lnTo>
                  <a:pt x="402" y="1"/>
                </a:lnTo>
                <a:lnTo>
                  <a:pt x="402" y="2"/>
                </a:lnTo>
                <a:lnTo>
                  <a:pt x="403" y="3"/>
                </a:lnTo>
                <a:lnTo>
                  <a:pt x="402" y="4"/>
                </a:lnTo>
                <a:lnTo>
                  <a:pt x="402" y="5"/>
                </a:lnTo>
                <a:lnTo>
                  <a:pt x="401" y="6"/>
                </a:lnTo>
                <a:lnTo>
                  <a:pt x="399" y="6"/>
                </a:lnTo>
                <a:close/>
                <a:moveTo>
                  <a:pt x="384" y="6"/>
                </a:moveTo>
                <a:lnTo>
                  <a:pt x="384" y="6"/>
                </a:lnTo>
                <a:lnTo>
                  <a:pt x="382" y="6"/>
                </a:lnTo>
                <a:lnTo>
                  <a:pt x="381" y="5"/>
                </a:lnTo>
                <a:lnTo>
                  <a:pt x="380" y="4"/>
                </a:lnTo>
                <a:lnTo>
                  <a:pt x="380" y="3"/>
                </a:lnTo>
                <a:lnTo>
                  <a:pt x="380" y="2"/>
                </a:lnTo>
                <a:lnTo>
                  <a:pt x="381" y="1"/>
                </a:lnTo>
                <a:lnTo>
                  <a:pt x="382" y="0"/>
                </a:lnTo>
                <a:lnTo>
                  <a:pt x="384" y="0"/>
                </a:lnTo>
                <a:lnTo>
                  <a:pt x="385" y="0"/>
                </a:lnTo>
                <a:lnTo>
                  <a:pt x="386" y="1"/>
                </a:lnTo>
                <a:lnTo>
                  <a:pt x="387" y="2"/>
                </a:lnTo>
                <a:lnTo>
                  <a:pt x="387" y="3"/>
                </a:lnTo>
                <a:lnTo>
                  <a:pt x="387" y="4"/>
                </a:lnTo>
                <a:lnTo>
                  <a:pt x="386" y="5"/>
                </a:lnTo>
                <a:lnTo>
                  <a:pt x="385" y="6"/>
                </a:lnTo>
                <a:lnTo>
                  <a:pt x="384" y="6"/>
                </a:lnTo>
                <a:close/>
                <a:moveTo>
                  <a:pt x="369" y="6"/>
                </a:moveTo>
                <a:lnTo>
                  <a:pt x="369" y="6"/>
                </a:lnTo>
                <a:lnTo>
                  <a:pt x="366" y="6"/>
                </a:lnTo>
                <a:lnTo>
                  <a:pt x="365" y="5"/>
                </a:lnTo>
                <a:lnTo>
                  <a:pt x="365" y="4"/>
                </a:lnTo>
                <a:lnTo>
                  <a:pt x="364" y="3"/>
                </a:lnTo>
                <a:lnTo>
                  <a:pt x="365" y="2"/>
                </a:lnTo>
                <a:lnTo>
                  <a:pt x="365" y="1"/>
                </a:lnTo>
                <a:lnTo>
                  <a:pt x="366" y="0"/>
                </a:lnTo>
                <a:lnTo>
                  <a:pt x="369" y="0"/>
                </a:lnTo>
                <a:lnTo>
                  <a:pt x="370" y="0"/>
                </a:lnTo>
                <a:lnTo>
                  <a:pt x="371" y="1"/>
                </a:lnTo>
                <a:lnTo>
                  <a:pt x="371" y="2"/>
                </a:lnTo>
                <a:lnTo>
                  <a:pt x="372" y="3"/>
                </a:lnTo>
                <a:lnTo>
                  <a:pt x="371" y="4"/>
                </a:lnTo>
                <a:lnTo>
                  <a:pt x="371" y="5"/>
                </a:lnTo>
                <a:lnTo>
                  <a:pt x="370" y="6"/>
                </a:lnTo>
                <a:lnTo>
                  <a:pt x="369" y="6"/>
                </a:lnTo>
                <a:close/>
                <a:moveTo>
                  <a:pt x="353" y="6"/>
                </a:moveTo>
                <a:lnTo>
                  <a:pt x="353" y="6"/>
                </a:lnTo>
                <a:lnTo>
                  <a:pt x="352" y="6"/>
                </a:lnTo>
                <a:lnTo>
                  <a:pt x="350" y="5"/>
                </a:lnTo>
                <a:lnTo>
                  <a:pt x="349" y="4"/>
                </a:lnTo>
                <a:lnTo>
                  <a:pt x="349" y="3"/>
                </a:lnTo>
                <a:lnTo>
                  <a:pt x="349" y="2"/>
                </a:lnTo>
                <a:lnTo>
                  <a:pt x="350" y="1"/>
                </a:lnTo>
                <a:lnTo>
                  <a:pt x="352" y="0"/>
                </a:lnTo>
                <a:lnTo>
                  <a:pt x="353" y="0"/>
                </a:lnTo>
                <a:lnTo>
                  <a:pt x="354" y="0"/>
                </a:lnTo>
                <a:lnTo>
                  <a:pt x="355" y="1"/>
                </a:lnTo>
                <a:lnTo>
                  <a:pt x="357" y="2"/>
                </a:lnTo>
                <a:lnTo>
                  <a:pt x="357" y="3"/>
                </a:lnTo>
                <a:lnTo>
                  <a:pt x="357" y="4"/>
                </a:lnTo>
                <a:lnTo>
                  <a:pt x="355" y="5"/>
                </a:lnTo>
                <a:lnTo>
                  <a:pt x="354" y="6"/>
                </a:lnTo>
                <a:lnTo>
                  <a:pt x="353" y="6"/>
                </a:lnTo>
                <a:close/>
                <a:moveTo>
                  <a:pt x="338" y="6"/>
                </a:moveTo>
                <a:lnTo>
                  <a:pt x="338" y="6"/>
                </a:lnTo>
                <a:lnTo>
                  <a:pt x="336" y="6"/>
                </a:lnTo>
                <a:lnTo>
                  <a:pt x="334" y="5"/>
                </a:lnTo>
                <a:lnTo>
                  <a:pt x="334" y="4"/>
                </a:lnTo>
                <a:lnTo>
                  <a:pt x="333" y="3"/>
                </a:lnTo>
                <a:lnTo>
                  <a:pt x="334" y="2"/>
                </a:lnTo>
                <a:lnTo>
                  <a:pt x="334" y="1"/>
                </a:lnTo>
                <a:lnTo>
                  <a:pt x="336" y="0"/>
                </a:lnTo>
                <a:lnTo>
                  <a:pt x="338" y="0"/>
                </a:lnTo>
                <a:lnTo>
                  <a:pt x="339" y="0"/>
                </a:lnTo>
                <a:lnTo>
                  <a:pt x="341" y="1"/>
                </a:lnTo>
                <a:lnTo>
                  <a:pt x="341" y="2"/>
                </a:lnTo>
                <a:lnTo>
                  <a:pt x="342" y="3"/>
                </a:lnTo>
                <a:lnTo>
                  <a:pt x="341" y="4"/>
                </a:lnTo>
                <a:lnTo>
                  <a:pt x="341" y="5"/>
                </a:lnTo>
                <a:lnTo>
                  <a:pt x="339" y="6"/>
                </a:lnTo>
                <a:lnTo>
                  <a:pt x="338" y="6"/>
                </a:lnTo>
                <a:close/>
                <a:moveTo>
                  <a:pt x="322" y="6"/>
                </a:moveTo>
                <a:lnTo>
                  <a:pt x="322" y="6"/>
                </a:lnTo>
                <a:lnTo>
                  <a:pt x="321" y="6"/>
                </a:lnTo>
                <a:lnTo>
                  <a:pt x="320" y="5"/>
                </a:lnTo>
                <a:lnTo>
                  <a:pt x="319" y="4"/>
                </a:lnTo>
                <a:lnTo>
                  <a:pt x="319" y="3"/>
                </a:lnTo>
                <a:lnTo>
                  <a:pt x="319" y="2"/>
                </a:lnTo>
                <a:lnTo>
                  <a:pt x="320" y="1"/>
                </a:lnTo>
                <a:lnTo>
                  <a:pt x="321" y="0"/>
                </a:lnTo>
                <a:lnTo>
                  <a:pt x="322" y="0"/>
                </a:lnTo>
                <a:lnTo>
                  <a:pt x="323" y="0"/>
                </a:lnTo>
                <a:lnTo>
                  <a:pt x="325" y="1"/>
                </a:lnTo>
                <a:lnTo>
                  <a:pt x="326" y="2"/>
                </a:lnTo>
                <a:lnTo>
                  <a:pt x="326" y="3"/>
                </a:lnTo>
                <a:lnTo>
                  <a:pt x="326" y="4"/>
                </a:lnTo>
                <a:lnTo>
                  <a:pt x="325" y="5"/>
                </a:lnTo>
                <a:lnTo>
                  <a:pt x="323" y="6"/>
                </a:lnTo>
                <a:lnTo>
                  <a:pt x="322" y="6"/>
                </a:lnTo>
                <a:close/>
                <a:moveTo>
                  <a:pt x="307" y="6"/>
                </a:moveTo>
                <a:lnTo>
                  <a:pt x="307" y="6"/>
                </a:lnTo>
                <a:lnTo>
                  <a:pt x="305" y="6"/>
                </a:lnTo>
                <a:lnTo>
                  <a:pt x="304" y="5"/>
                </a:lnTo>
                <a:lnTo>
                  <a:pt x="304" y="4"/>
                </a:lnTo>
                <a:lnTo>
                  <a:pt x="303" y="3"/>
                </a:lnTo>
                <a:lnTo>
                  <a:pt x="304" y="2"/>
                </a:lnTo>
                <a:lnTo>
                  <a:pt x="304" y="1"/>
                </a:lnTo>
                <a:lnTo>
                  <a:pt x="305" y="0"/>
                </a:lnTo>
                <a:lnTo>
                  <a:pt x="307" y="0"/>
                </a:lnTo>
                <a:lnTo>
                  <a:pt x="309" y="0"/>
                </a:lnTo>
                <a:lnTo>
                  <a:pt x="310" y="1"/>
                </a:lnTo>
                <a:lnTo>
                  <a:pt x="310" y="2"/>
                </a:lnTo>
                <a:lnTo>
                  <a:pt x="311" y="3"/>
                </a:lnTo>
                <a:lnTo>
                  <a:pt x="310" y="4"/>
                </a:lnTo>
                <a:lnTo>
                  <a:pt x="310" y="5"/>
                </a:lnTo>
                <a:lnTo>
                  <a:pt x="309" y="6"/>
                </a:lnTo>
                <a:lnTo>
                  <a:pt x="307" y="6"/>
                </a:lnTo>
                <a:close/>
                <a:moveTo>
                  <a:pt x="292" y="6"/>
                </a:moveTo>
                <a:lnTo>
                  <a:pt x="292" y="6"/>
                </a:lnTo>
                <a:lnTo>
                  <a:pt x="290" y="6"/>
                </a:lnTo>
                <a:lnTo>
                  <a:pt x="289" y="5"/>
                </a:lnTo>
                <a:lnTo>
                  <a:pt x="288" y="4"/>
                </a:lnTo>
                <a:lnTo>
                  <a:pt x="288" y="3"/>
                </a:lnTo>
                <a:lnTo>
                  <a:pt x="288" y="2"/>
                </a:lnTo>
                <a:lnTo>
                  <a:pt x="289" y="1"/>
                </a:lnTo>
                <a:lnTo>
                  <a:pt x="290" y="0"/>
                </a:lnTo>
                <a:lnTo>
                  <a:pt x="292" y="0"/>
                </a:lnTo>
                <a:lnTo>
                  <a:pt x="293" y="0"/>
                </a:lnTo>
                <a:lnTo>
                  <a:pt x="294" y="1"/>
                </a:lnTo>
                <a:lnTo>
                  <a:pt x="295" y="2"/>
                </a:lnTo>
                <a:lnTo>
                  <a:pt x="295" y="3"/>
                </a:lnTo>
                <a:lnTo>
                  <a:pt x="295" y="4"/>
                </a:lnTo>
                <a:lnTo>
                  <a:pt x="294" y="5"/>
                </a:lnTo>
                <a:lnTo>
                  <a:pt x="293" y="6"/>
                </a:lnTo>
                <a:lnTo>
                  <a:pt x="292" y="6"/>
                </a:lnTo>
                <a:close/>
                <a:moveTo>
                  <a:pt x="277" y="6"/>
                </a:moveTo>
                <a:lnTo>
                  <a:pt x="277" y="6"/>
                </a:lnTo>
                <a:lnTo>
                  <a:pt x="274" y="6"/>
                </a:lnTo>
                <a:lnTo>
                  <a:pt x="273" y="5"/>
                </a:lnTo>
                <a:lnTo>
                  <a:pt x="273" y="4"/>
                </a:lnTo>
                <a:lnTo>
                  <a:pt x="272" y="3"/>
                </a:lnTo>
                <a:lnTo>
                  <a:pt x="273" y="2"/>
                </a:lnTo>
                <a:lnTo>
                  <a:pt x="273" y="1"/>
                </a:lnTo>
                <a:lnTo>
                  <a:pt x="274" y="0"/>
                </a:lnTo>
                <a:lnTo>
                  <a:pt x="277" y="0"/>
                </a:lnTo>
                <a:lnTo>
                  <a:pt x="278" y="0"/>
                </a:lnTo>
                <a:lnTo>
                  <a:pt x="279" y="1"/>
                </a:lnTo>
                <a:lnTo>
                  <a:pt x="279" y="2"/>
                </a:lnTo>
                <a:lnTo>
                  <a:pt x="281" y="3"/>
                </a:lnTo>
                <a:lnTo>
                  <a:pt x="279" y="4"/>
                </a:lnTo>
                <a:lnTo>
                  <a:pt x="279" y="5"/>
                </a:lnTo>
                <a:lnTo>
                  <a:pt x="278" y="6"/>
                </a:lnTo>
                <a:lnTo>
                  <a:pt x="277" y="6"/>
                </a:lnTo>
                <a:close/>
                <a:moveTo>
                  <a:pt x="261" y="6"/>
                </a:moveTo>
                <a:lnTo>
                  <a:pt x="261" y="6"/>
                </a:lnTo>
                <a:lnTo>
                  <a:pt x="260" y="6"/>
                </a:lnTo>
                <a:lnTo>
                  <a:pt x="258" y="5"/>
                </a:lnTo>
                <a:lnTo>
                  <a:pt x="257" y="4"/>
                </a:lnTo>
                <a:lnTo>
                  <a:pt x="257" y="3"/>
                </a:lnTo>
                <a:lnTo>
                  <a:pt x="257" y="2"/>
                </a:lnTo>
                <a:lnTo>
                  <a:pt x="258" y="1"/>
                </a:lnTo>
                <a:lnTo>
                  <a:pt x="260" y="0"/>
                </a:lnTo>
                <a:lnTo>
                  <a:pt x="261" y="0"/>
                </a:lnTo>
                <a:lnTo>
                  <a:pt x="262" y="0"/>
                </a:lnTo>
                <a:lnTo>
                  <a:pt x="263" y="1"/>
                </a:lnTo>
                <a:lnTo>
                  <a:pt x="265" y="2"/>
                </a:lnTo>
                <a:lnTo>
                  <a:pt x="265" y="3"/>
                </a:lnTo>
                <a:lnTo>
                  <a:pt x="265" y="4"/>
                </a:lnTo>
                <a:lnTo>
                  <a:pt x="263" y="5"/>
                </a:lnTo>
                <a:lnTo>
                  <a:pt x="262" y="6"/>
                </a:lnTo>
                <a:lnTo>
                  <a:pt x="261" y="6"/>
                </a:lnTo>
                <a:close/>
                <a:moveTo>
                  <a:pt x="246" y="6"/>
                </a:moveTo>
                <a:lnTo>
                  <a:pt x="246" y="6"/>
                </a:lnTo>
                <a:lnTo>
                  <a:pt x="244" y="6"/>
                </a:lnTo>
                <a:lnTo>
                  <a:pt x="242" y="5"/>
                </a:lnTo>
                <a:lnTo>
                  <a:pt x="242" y="4"/>
                </a:lnTo>
                <a:lnTo>
                  <a:pt x="241" y="3"/>
                </a:lnTo>
                <a:lnTo>
                  <a:pt x="242" y="2"/>
                </a:lnTo>
                <a:lnTo>
                  <a:pt x="242" y="1"/>
                </a:lnTo>
                <a:lnTo>
                  <a:pt x="244" y="0"/>
                </a:lnTo>
                <a:lnTo>
                  <a:pt x="246" y="0"/>
                </a:lnTo>
                <a:lnTo>
                  <a:pt x="247" y="0"/>
                </a:lnTo>
                <a:lnTo>
                  <a:pt x="249" y="1"/>
                </a:lnTo>
                <a:lnTo>
                  <a:pt x="249" y="2"/>
                </a:lnTo>
                <a:lnTo>
                  <a:pt x="250" y="3"/>
                </a:lnTo>
                <a:lnTo>
                  <a:pt x="249" y="4"/>
                </a:lnTo>
                <a:lnTo>
                  <a:pt x="249" y="5"/>
                </a:lnTo>
                <a:lnTo>
                  <a:pt x="247" y="6"/>
                </a:lnTo>
                <a:lnTo>
                  <a:pt x="246" y="6"/>
                </a:lnTo>
                <a:close/>
                <a:moveTo>
                  <a:pt x="230" y="6"/>
                </a:moveTo>
                <a:lnTo>
                  <a:pt x="230" y="6"/>
                </a:lnTo>
                <a:lnTo>
                  <a:pt x="229" y="6"/>
                </a:lnTo>
                <a:lnTo>
                  <a:pt x="228" y="5"/>
                </a:lnTo>
                <a:lnTo>
                  <a:pt x="227" y="4"/>
                </a:lnTo>
                <a:lnTo>
                  <a:pt x="227" y="3"/>
                </a:lnTo>
                <a:lnTo>
                  <a:pt x="227" y="2"/>
                </a:lnTo>
                <a:lnTo>
                  <a:pt x="228" y="1"/>
                </a:lnTo>
                <a:lnTo>
                  <a:pt x="229" y="0"/>
                </a:lnTo>
                <a:lnTo>
                  <a:pt x="230" y="0"/>
                </a:lnTo>
                <a:lnTo>
                  <a:pt x="231" y="0"/>
                </a:lnTo>
                <a:lnTo>
                  <a:pt x="233" y="1"/>
                </a:lnTo>
                <a:lnTo>
                  <a:pt x="234" y="2"/>
                </a:lnTo>
                <a:lnTo>
                  <a:pt x="234" y="3"/>
                </a:lnTo>
                <a:lnTo>
                  <a:pt x="234" y="4"/>
                </a:lnTo>
                <a:lnTo>
                  <a:pt x="233" y="5"/>
                </a:lnTo>
                <a:lnTo>
                  <a:pt x="231" y="6"/>
                </a:lnTo>
                <a:lnTo>
                  <a:pt x="230" y="6"/>
                </a:lnTo>
                <a:close/>
                <a:moveTo>
                  <a:pt x="214" y="6"/>
                </a:moveTo>
                <a:lnTo>
                  <a:pt x="214" y="6"/>
                </a:lnTo>
                <a:lnTo>
                  <a:pt x="213" y="6"/>
                </a:lnTo>
                <a:lnTo>
                  <a:pt x="212" y="5"/>
                </a:lnTo>
                <a:lnTo>
                  <a:pt x="212" y="4"/>
                </a:lnTo>
                <a:lnTo>
                  <a:pt x="211" y="3"/>
                </a:lnTo>
                <a:lnTo>
                  <a:pt x="212" y="2"/>
                </a:lnTo>
                <a:lnTo>
                  <a:pt x="212" y="1"/>
                </a:lnTo>
                <a:lnTo>
                  <a:pt x="213" y="0"/>
                </a:lnTo>
                <a:lnTo>
                  <a:pt x="214" y="0"/>
                </a:lnTo>
                <a:lnTo>
                  <a:pt x="217" y="0"/>
                </a:lnTo>
                <a:lnTo>
                  <a:pt x="218" y="1"/>
                </a:lnTo>
                <a:lnTo>
                  <a:pt x="218" y="2"/>
                </a:lnTo>
                <a:lnTo>
                  <a:pt x="219" y="3"/>
                </a:lnTo>
                <a:lnTo>
                  <a:pt x="218" y="4"/>
                </a:lnTo>
                <a:lnTo>
                  <a:pt x="218" y="5"/>
                </a:lnTo>
                <a:lnTo>
                  <a:pt x="217" y="6"/>
                </a:lnTo>
                <a:lnTo>
                  <a:pt x="214" y="6"/>
                </a:lnTo>
                <a:close/>
                <a:moveTo>
                  <a:pt x="200" y="6"/>
                </a:moveTo>
                <a:lnTo>
                  <a:pt x="200" y="6"/>
                </a:lnTo>
                <a:lnTo>
                  <a:pt x="198" y="6"/>
                </a:lnTo>
                <a:lnTo>
                  <a:pt x="197" y="5"/>
                </a:lnTo>
                <a:lnTo>
                  <a:pt x="196" y="4"/>
                </a:lnTo>
                <a:lnTo>
                  <a:pt x="196" y="3"/>
                </a:lnTo>
                <a:lnTo>
                  <a:pt x="196" y="2"/>
                </a:lnTo>
                <a:lnTo>
                  <a:pt x="197" y="1"/>
                </a:lnTo>
                <a:lnTo>
                  <a:pt x="198" y="0"/>
                </a:lnTo>
                <a:lnTo>
                  <a:pt x="200" y="0"/>
                </a:lnTo>
                <a:lnTo>
                  <a:pt x="201" y="0"/>
                </a:lnTo>
                <a:lnTo>
                  <a:pt x="202" y="1"/>
                </a:lnTo>
                <a:lnTo>
                  <a:pt x="203" y="2"/>
                </a:lnTo>
                <a:lnTo>
                  <a:pt x="203" y="3"/>
                </a:lnTo>
                <a:lnTo>
                  <a:pt x="203" y="4"/>
                </a:lnTo>
                <a:lnTo>
                  <a:pt x="202" y="5"/>
                </a:lnTo>
                <a:lnTo>
                  <a:pt x="201" y="6"/>
                </a:lnTo>
                <a:lnTo>
                  <a:pt x="200" y="6"/>
                </a:lnTo>
                <a:close/>
                <a:moveTo>
                  <a:pt x="184" y="6"/>
                </a:moveTo>
                <a:lnTo>
                  <a:pt x="184" y="6"/>
                </a:lnTo>
                <a:lnTo>
                  <a:pt x="182" y="6"/>
                </a:lnTo>
                <a:lnTo>
                  <a:pt x="181" y="5"/>
                </a:lnTo>
                <a:lnTo>
                  <a:pt x="181" y="4"/>
                </a:lnTo>
                <a:lnTo>
                  <a:pt x="180" y="3"/>
                </a:lnTo>
                <a:lnTo>
                  <a:pt x="181" y="2"/>
                </a:lnTo>
                <a:lnTo>
                  <a:pt x="181" y="1"/>
                </a:lnTo>
                <a:lnTo>
                  <a:pt x="182" y="0"/>
                </a:lnTo>
                <a:lnTo>
                  <a:pt x="184" y="0"/>
                </a:lnTo>
                <a:lnTo>
                  <a:pt x="186" y="0"/>
                </a:lnTo>
                <a:lnTo>
                  <a:pt x="187" y="1"/>
                </a:lnTo>
                <a:lnTo>
                  <a:pt x="187" y="2"/>
                </a:lnTo>
                <a:lnTo>
                  <a:pt x="189" y="3"/>
                </a:lnTo>
                <a:lnTo>
                  <a:pt x="187" y="4"/>
                </a:lnTo>
                <a:lnTo>
                  <a:pt x="187" y="5"/>
                </a:lnTo>
                <a:lnTo>
                  <a:pt x="186" y="6"/>
                </a:lnTo>
                <a:lnTo>
                  <a:pt x="184" y="6"/>
                </a:lnTo>
                <a:close/>
                <a:moveTo>
                  <a:pt x="169" y="6"/>
                </a:moveTo>
                <a:lnTo>
                  <a:pt x="169" y="6"/>
                </a:lnTo>
                <a:lnTo>
                  <a:pt x="168" y="6"/>
                </a:lnTo>
                <a:lnTo>
                  <a:pt x="166" y="5"/>
                </a:lnTo>
                <a:lnTo>
                  <a:pt x="165" y="4"/>
                </a:lnTo>
                <a:lnTo>
                  <a:pt x="165" y="3"/>
                </a:lnTo>
                <a:lnTo>
                  <a:pt x="165" y="2"/>
                </a:lnTo>
                <a:lnTo>
                  <a:pt x="166" y="1"/>
                </a:lnTo>
                <a:lnTo>
                  <a:pt x="168" y="0"/>
                </a:lnTo>
                <a:lnTo>
                  <a:pt x="169" y="0"/>
                </a:lnTo>
                <a:lnTo>
                  <a:pt x="170" y="0"/>
                </a:lnTo>
                <a:lnTo>
                  <a:pt x="171" y="1"/>
                </a:lnTo>
                <a:lnTo>
                  <a:pt x="173" y="2"/>
                </a:lnTo>
                <a:lnTo>
                  <a:pt x="173" y="3"/>
                </a:lnTo>
                <a:lnTo>
                  <a:pt x="173" y="4"/>
                </a:lnTo>
                <a:lnTo>
                  <a:pt x="171" y="5"/>
                </a:lnTo>
                <a:lnTo>
                  <a:pt x="170" y="6"/>
                </a:lnTo>
                <a:lnTo>
                  <a:pt x="169" y="6"/>
                </a:lnTo>
                <a:close/>
                <a:moveTo>
                  <a:pt x="153" y="6"/>
                </a:moveTo>
                <a:lnTo>
                  <a:pt x="153" y="6"/>
                </a:lnTo>
                <a:lnTo>
                  <a:pt x="152" y="6"/>
                </a:lnTo>
                <a:lnTo>
                  <a:pt x="151" y="5"/>
                </a:lnTo>
                <a:lnTo>
                  <a:pt x="151" y="4"/>
                </a:lnTo>
                <a:lnTo>
                  <a:pt x="149" y="3"/>
                </a:lnTo>
                <a:lnTo>
                  <a:pt x="151" y="2"/>
                </a:lnTo>
                <a:lnTo>
                  <a:pt x="151" y="1"/>
                </a:lnTo>
                <a:lnTo>
                  <a:pt x="152" y="0"/>
                </a:lnTo>
                <a:lnTo>
                  <a:pt x="153" y="0"/>
                </a:lnTo>
                <a:lnTo>
                  <a:pt x="155" y="0"/>
                </a:lnTo>
                <a:lnTo>
                  <a:pt x="157" y="1"/>
                </a:lnTo>
                <a:lnTo>
                  <a:pt x="157" y="2"/>
                </a:lnTo>
                <a:lnTo>
                  <a:pt x="158" y="3"/>
                </a:lnTo>
                <a:lnTo>
                  <a:pt x="157" y="4"/>
                </a:lnTo>
                <a:lnTo>
                  <a:pt x="157" y="5"/>
                </a:lnTo>
                <a:lnTo>
                  <a:pt x="155" y="6"/>
                </a:lnTo>
                <a:lnTo>
                  <a:pt x="153" y="6"/>
                </a:lnTo>
                <a:close/>
                <a:moveTo>
                  <a:pt x="138" y="6"/>
                </a:moveTo>
                <a:lnTo>
                  <a:pt x="138" y="6"/>
                </a:lnTo>
                <a:lnTo>
                  <a:pt x="137" y="6"/>
                </a:lnTo>
                <a:lnTo>
                  <a:pt x="136" y="5"/>
                </a:lnTo>
                <a:lnTo>
                  <a:pt x="135" y="4"/>
                </a:lnTo>
                <a:lnTo>
                  <a:pt x="135" y="3"/>
                </a:lnTo>
                <a:lnTo>
                  <a:pt x="135" y="2"/>
                </a:lnTo>
                <a:lnTo>
                  <a:pt x="136" y="1"/>
                </a:lnTo>
                <a:lnTo>
                  <a:pt x="137" y="0"/>
                </a:lnTo>
                <a:lnTo>
                  <a:pt x="138" y="0"/>
                </a:lnTo>
                <a:lnTo>
                  <a:pt x="139" y="0"/>
                </a:lnTo>
                <a:lnTo>
                  <a:pt x="141" y="1"/>
                </a:lnTo>
                <a:lnTo>
                  <a:pt x="142" y="2"/>
                </a:lnTo>
                <a:lnTo>
                  <a:pt x="142" y="3"/>
                </a:lnTo>
                <a:lnTo>
                  <a:pt x="142" y="4"/>
                </a:lnTo>
                <a:lnTo>
                  <a:pt x="141" y="5"/>
                </a:lnTo>
                <a:lnTo>
                  <a:pt x="139" y="6"/>
                </a:lnTo>
                <a:lnTo>
                  <a:pt x="138" y="6"/>
                </a:lnTo>
                <a:close/>
                <a:moveTo>
                  <a:pt x="122" y="6"/>
                </a:moveTo>
                <a:lnTo>
                  <a:pt x="122" y="6"/>
                </a:lnTo>
                <a:lnTo>
                  <a:pt x="121" y="6"/>
                </a:lnTo>
                <a:lnTo>
                  <a:pt x="120" y="5"/>
                </a:lnTo>
                <a:lnTo>
                  <a:pt x="120" y="4"/>
                </a:lnTo>
                <a:lnTo>
                  <a:pt x="119" y="3"/>
                </a:lnTo>
                <a:lnTo>
                  <a:pt x="120" y="2"/>
                </a:lnTo>
                <a:lnTo>
                  <a:pt x="120" y="1"/>
                </a:lnTo>
                <a:lnTo>
                  <a:pt x="121" y="0"/>
                </a:lnTo>
                <a:lnTo>
                  <a:pt x="122" y="0"/>
                </a:lnTo>
                <a:lnTo>
                  <a:pt x="125" y="0"/>
                </a:lnTo>
                <a:lnTo>
                  <a:pt x="126" y="1"/>
                </a:lnTo>
                <a:lnTo>
                  <a:pt x="126" y="2"/>
                </a:lnTo>
                <a:lnTo>
                  <a:pt x="127" y="3"/>
                </a:lnTo>
                <a:lnTo>
                  <a:pt x="126" y="4"/>
                </a:lnTo>
                <a:lnTo>
                  <a:pt x="126" y="5"/>
                </a:lnTo>
                <a:lnTo>
                  <a:pt x="125" y="6"/>
                </a:lnTo>
                <a:lnTo>
                  <a:pt x="122" y="6"/>
                </a:lnTo>
                <a:close/>
                <a:moveTo>
                  <a:pt x="108" y="6"/>
                </a:moveTo>
                <a:lnTo>
                  <a:pt x="108" y="6"/>
                </a:lnTo>
                <a:lnTo>
                  <a:pt x="106" y="6"/>
                </a:lnTo>
                <a:lnTo>
                  <a:pt x="105" y="5"/>
                </a:lnTo>
                <a:lnTo>
                  <a:pt x="104" y="4"/>
                </a:lnTo>
                <a:lnTo>
                  <a:pt x="104" y="3"/>
                </a:lnTo>
                <a:lnTo>
                  <a:pt x="104" y="2"/>
                </a:lnTo>
                <a:lnTo>
                  <a:pt x="105" y="1"/>
                </a:lnTo>
                <a:lnTo>
                  <a:pt x="106" y="0"/>
                </a:lnTo>
                <a:lnTo>
                  <a:pt x="108" y="0"/>
                </a:lnTo>
                <a:lnTo>
                  <a:pt x="109" y="0"/>
                </a:lnTo>
                <a:lnTo>
                  <a:pt x="110" y="1"/>
                </a:lnTo>
                <a:lnTo>
                  <a:pt x="111" y="2"/>
                </a:lnTo>
                <a:lnTo>
                  <a:pt x="111" y="3"/>
                </a:lnTo>
                <a:lnTo>
                  <a:pt x="111" y="4"/>
                </a:lnTo>
                <a:lnTo>
                  <a:pt x="110" y="5"/>
                </a:lnTo>
                <a:lnTo>
                  <a:pt x="109" y="6"/>
                </a:lnTo>
                <a:lnTo>
                  <a:pt x="108" y="6"/>
                </a:lnTo>
                <a:close/>
                <a:moveTo>
                  <a:pt x="92" y="6"/>
                </a:moveTo>
                <a:lnTo>
                  <a:pt x="92" y="6"/>
                </a:lnTo>
                <a:lnTo>
                  <a:pt x="90" y="6"/>
                </a:lnTo>
                <a:lnTo>
                  <a:pt x="89" y="5"/>
                </a:lnTo>
                <a:lnTo>
                  <a:pt x="89" y="4"/>
                </a:lnTo>
                <a:lnTo>
                  <a:pt x="88" y="3"/>
                </a:lnTo>
                <a:lnTo>
                  <a:pt x="89" y="2"/>
                </a:lnTo>
                <a:lnTo>
                  <a:pt x="89" y="1"/>
                </a:lnTo>
                <a:lnTo>
                  <a:pt x="90" y="0"/>
                </a:lnTo>
                <a:lnTo>
                  <a:pt x="92" y="0"/>
                </a:lnTo>
                <a:lnTo>
                  <a:pt x="94" y="0"/>
                </a:lnTo>
                <a:lnTo>
                  <a:pt x="95" y="1"/>
                </a:lnTo>
                <a:lnTo>
                  <a:pt x="95" y="2"/>
                </a:lnTo>
                <a:lnTo>
                  <a:pt x="97" y="3"/>
                </a:lnTo>
                <a:lnTo>
                  <a:pt x="95" y="4"/>
                </a:lnTo>
                <a:lnTo>
                  <a:pt x="95" y="5"/>
                </a:lnTo>
                <a:lnTo>
                  <a:pt x="94" y="6"/>
                </a:lnTo>
                <a:lnTo>
                  <a:pt x="92" y="6"/>
                </a:lnTo>
                <a:close/>
                <a:moveTo>
                  <a:pt x="77" y="6"/>
                </a:moveTo>
                <a:lnTo>
                  <a:pt x="77" y="6"/>
                </a:lnTo>
                <a:lnTo>
                  <a:pt x="76" y="6"/>
                </a:lnTo>
                <a:lnTo>
                  <a:pt x="74" y="5"/>
                </a:lnTo>
                <a:lnTo>
                  <a:pt x="73" y="4"/>
                </a:lnTo>
                <a:lnTo>
                  <a:pt x="73" y="3"/>
                </a:lnTo>
                <a:lnTo>
                  <a:pt x="73" y="2"/>
                </a:lnTo>
                <a:lnTo>
                  <a:pt x="74" y="1"/>
                </a:lnTo>
                <a:lnTo>
                  <a:pt x="76" y="0"/>
                </a:lnTo>
                <a:lnTo>
                  <a:pt x="77" y="0"/>
                </a:lnTo>
                <a:lnTo>
                  <a:pt x="78" y="0"/>
                </a:lnTo>
                <a:lnTo>
                  <a:pt x="79" y="1"/>
                </a:lnTo>
                <a:lnTo>
                  <a:pt x="81" y="2"/>
                </a:lnTo>
                <a:lnTo>
                  <a:pt x="81" y="3"/>
                </a:lnTo>
                <a:lnTo>
                  <a:pt x="81" y="4"/>
                </a:lnTo>
                <a:lnTo>
                  <a:pt x="79" y="5"/>
                </a:lnTo>
                <a:lnTo>
                  <a:pt x="78" y="6"/>
                </a:lnTo>
                <a:lnTo>
                  <a:pt x="77" y="6"/>
                </a:lnTo>
                <a:close/>
                <a:moveTo>
                  <a:pt x="61" y="6"/>
                </a:moveTo>
                <a:lnTo>
                  <a:pt x="61" y="6"/>
                </a:lnTo>
                <a:lnTo>
                  <a:pt x="60" y="6"/>
                </a:lnTo>
                <a:lnTo>
                  <a:pt x="59" y="5"/>
                </a:lnTo>
                <a:lnTo>
                  <a:pt x="59" y="4"/>
                </a:lnTo>
                <a:lnTo>
                  <a:pt x="57" y="3"/>
                </a:lnTo>
                <a:lnTo>
                  <a:pt x="59" y="2"/>
                </a:lnTo>
                <a:lnTo>
                  <a:pt x="59" y="1"/>
                </a:lnTo>
                <a:lnTo>
                  <a:pt x="60" y="0"/>
                </a:lnTo>
                <a:lnTo>
                  <a:pt x="61" y="0"/>
                </a:lnTo>
                <a:lnTo>
                  <a:pt x="63" y="0"/>
                </a:lnTo>
                <a:lnTo>
                  <a:pt x="65" y="1"/>
                </a:lnTo>
                <a:lnTo>
                  <a:pt x="65" y="2"/>
                </a:lnTo>
                <a:lnTo>
                  <a:pt x="66" y="3"/>
                </a:lnTo>
                <a:lnTo>
                  <a:pt x="65" y="4"/>
                </a:lnTo>
                <a:lnTo>
                  <a:pt x="65" y="5"/>
                </a:lnTo>
                <a:lnTo>
                  <a:pt x="63" y="6"/>
                </a:lnTo>
                <a:lnTo>
                  <a:pt x="61" y="6"/>
                </a:lnTo>
                <a:close/>
                <a:moveTo>
                  <a:pt x="46" y="6"/>
                </a:moveTo>
                <a:lnTo>
                  <a:pt x="46" y="6"/>
                </a:lnTo>
                <a:lnTo>
                  <a:pt x="45" y="6"/>
                </a:lnTo>
                <a:lnTo>
                  <a:pt x="44" y="5"/>
                </a:lnTo>
                <a:lnTo>
                  <a:pt x="43" y="4"/>
                </a:lnTo>
                <a:lnTo>
                  <a:pt x="43" y="3"/>
                </a:lnTo>
                <a:lnTo>
                  <a:pt x="43" y="2"/>
                </a:lnTo>
                <a:lnTo>
                  <a:pt x="44" y="1"/>
                </a:lnTo>
                <a:lnTo>
                  <a:pt x="45" y="0"/>
                </a:lnTo>
                <a:lnTo>
                  <a:pt x="46" y="0"/>
                </a:lnTo>
                <a:lnTo>
                  <a:pt x="48" y="0"/>
                </a:lnTo>
                <a:lnTo>
                  <a:pt x="49" y="1"/>
                </a:lnTo>
                <a:lnTo>
                  <a:pt x="50" y="2"/>
                </a:lnTo>
                <a:lnTo>
                  <a:pt x="50" y="3"/>
                </a:lnTo>
                <a:lnTo>
                  <a:pt x="50" y="4"/>
                </a:lnTo>
                <a:lnTo>
                  <a:pt x="49" y="5"/>
                </a:lnTo>
                <a:lnTo>
                  <a:pt x="48" y="6"/>
                </a:lnTo>
                <a:lnTo>
                  <a:pt x="46" y="6"/>
                </a:lnTo>
                <a:close/>
                <a:moveTo>
                  <a:pt x="30" y="6"/>
                </a:moveTo>
                <a:lnTo>
                  <a:pt x="30" y="6"/>
                </a:lnTo>
                <a:lnTo>
                  <a:pt x="29" y="6"/>
                </a:lnTo>
                <a:lnTo>
                  <a:pt x="28" y="5"/>
                </a:lnTo>
                <a:lnTo>
                  <a:pt x="28" y="4"/>
                </a:lnTo>
                <a:lnTo>
                  <a:pt x="27" y="3"/>
                </a:lnTo>
                <a:lnTo>
                  <a:pt x="28" y="2"/>
                </a:lnTo>
                <a:lnTo>
                  <a:pt x="28" y="1"/>
                </a:lnTo>
                <a:lnTo>
                  <a:pt x="29" y="0"/>
                </a:lnTo>
                <a:lnTo>
                  <a:pt x="30" y="0"/>
                </a:lnTo>
                <a:lnTo>
                  <a:pt x="33" y="0"/>
                </a:lnTo>
                <a:lnTo>
                  <a:pt x="34" y="1"/>
                </a:lnTo>
                <a:lnTo>
                  <a:pt x="34" y="2"/>
                </a:lnTo>
                <a:lnTo>
                  <a:pt x="35" y="3"/>
                </a:lnTo>
                <a:lnTo>
                  <a:pt x="34" y="4"/>
                </a:lnTo>
                <a:lnTo>
                  <a:pt x="34" y="5"/>
                </a:lnTo>
                <a:lnTo>
                  <a:pt x="33" y="6"/>
                </a:lnTo>
                <a:lnTo>
                  <a:pt x="30" y="6"/>
                </a:lnTo>
                <a:close/>
                <a:moveTo>
                  <a:pt x="16" y="6"/>
                </a:moveTo>
                <a:lnTo>
                  <a:pt x="16" y="6"/>
                </a:lnTo>
                <a:lnTo>
                  <a:pt x="14" y="6"/>
                </a:lnTo>
                <a:lnTo>
                  <a:pt x="13" y="5"/>
                </a:lnTo>
                <a:lnTo>
                  <a:pt x="12" y="4"/>
                </a:lnTo>
                <a:lnTo>
                  <a:pt x="12" y="3"/>
                </a:lnTo>
                <a:lnTo>
                  <a:pt x="12" y="2"/>
                </a:lnTo>
                <a:lnTo>
                  <a:pt x="13" y="1"/>
                </a:lnTo>
                <a:lnTo>
                  <a:pt x="14" y="0"/>
                </a:lnTo>
                <a:lnTo>
                  <a:pt x="16" y="0"/>
                </a:lnTo>
                <a:lnTo>
                  <a:pt x="17" y="0"/>
                </a:lnTo>
                <a:lnTo>
                  <a:pt x="18" y="1"/>
                </a:lnTo>
                <a:lnTo>
                  <a:pt x="19" y="2"/>
                </a:lnTo>
                <a:lnTo>
                  <a:pt x="19" y="3"/>
                </a:lnTo>
                <a:lnTo>
                  <a:pt x="19" y="4"/>
                </a:lnTo>
                <a:lnTo>
                  <a:pt x="18" y="5"/>
                </a:lnTo>
                <a:lnTo>
                  <a:pt x="17" y="6"/>
                </a:lnTo>
                <a:lnTo>
                  <a:pt x="16" y="6"/>
                </a:lnTo>
                <a:close/>
                <a:moveTo>
                  <a:pt x="7" y="6"/>
                </a:moveTo>
                <a:lnTo>
                  <a:pt x="7" y="6"/>
                </a:lnTo>
                <a:lnTo>
                  <a:pt x="7" y="7"/>
                </a:lnTo>
                <a:lnTo>
                  <a:pt x="6" y="8"/>
                </a:lnTo>
                <a:lnTo>
                  <a:pt x="5" y="9"/>
                </a:lnTo>
                <a:lnTo>
                  <a:pt x="3" y="9"/>
                </a:lnTo>
                <a:lnTo>
                  <a:pt x="2" y="9"/>
                </a:lnTo>
                <a:lnTo>
                  <a:pt x="1" y="8"/>
                </a:lnTo>
                <a:lnTo>
                  <a:pt x="0" y="7"/>
                </a:lnTo>
                <a:lnTo>
                  <a:pt x="0" y="6"/>
                </a:lnTo>
                <a:lnTo>
                  <a:pt x="0" y="5"/>
                </a:lnTo>
                <a:lnTo>
                  <a:pt x="1" y="4"/>
                </a:lnTo>
                <a:lnTo>
                  <a:pt x="2" y="3"/>
                </a:lnTo>
                <a:lnTo>
                  <a:pt x="3" y="3"/>
                </a:lnTo>
                <a:lnTo>
                  <a:pt x="5" y="3"/>
                </a:lnTo>
                <a:lnTo>
                  <a:pt x="6" y="4"/>
                </a:lnTo>
                <a:lnTo>
                  <a:pt x="7" y="5"/>
                </a:lnTo>
                <a:lnTo>
                  <a:pt x="7" y="6"/>
                </a:lnTo>
                <a:close/>
                <a:moveTo>
                  <a:pt x="7" y="18"/>
                </a:moveTo>
                <a:lnTo>
                  <a:pt x="7" y="18"/>
                </a:lnTo>
                <a:lnTo>
                  <a:pt x="7" y="19"/>
                </a:lnTo>
                <a:lnTo>
                  <a:pt x="6" y="20"/>
                </a:lnTo>
                <a:lnTo>
                  <a:pt x="5" y="21"/>
                </a:lnTo>
                <a:lnTo>
                  <a:pt x="3" y="21"/>
                </a:lnTo>
                <a:lnTo>
                  <a:pt x="2" y="21"/>
                </a:lnTo>
                <a:lnTo>
                  <a:pt x="1" y="20"/>
                </a:lnTo>
                <a:lnTo>
                  <a:pt x="0" y="19"/>
                </a:lnTo>
                <a:lnTo>
                  <a:pt x="0" y="18"/>
                </a:lnTo>
                <a:lnTo>
                  <a:pt x="0" y="17"/>
                </a:lnTo>
                <a:lnTo>
                  <a:pt x="1" y="16"/>
                </a:lnTo>
                <a:lnTo>
                  <a:pt x="2" y="15"/>
                </a:lnTo>
                <a:lnTo>
                  <a:pt x="3" y="15"/>
                </a:lnTo>
                <a:lnTo>
                  <a:pt x="5" y="15"/>
                </a:lnTo>
                <a:lnTo>
                  <a:pt x="6" y="16"/>
                </a:lnTo>
                <a:lnTo>
                  <a:pt x="7" y="17"/>
                </a:lnTo>
                <a:lnTo>
                  <a:pt x="7" y="18"/>
                </a:lnTo>
                <a:close/>
                <a:moveTo>
                  <a:pt x="7" y="31"/>
                </a:moveTo>
                <a:lnTo>
                  <a:pt x="7" y="31"/>
                </a:lnTo>
                <a:lnTo>
                  <a:pt x="7" y="32"/>
                </a:lnTo>
                <a:lnTo>
                  <a:pt x="6" y="33"/>
                </a:lnTo>
                <a:lnTo>
                  <a:pt x="5" y="34"/>
                </a:lnTo>
                <a:lnTo>
                  <a:pt x="3" y="34"/>
                </a:lnTo>
                <a:lnTo>
                  <a:pt x="2" y="34"/>
                </a:lnTo>
                <a:lnTo>
                  <a:pt x="1" y="33"/>
                </a:lnTo>
                <a:lnTo>
                  <a:pt x="0" y="32"/>
                </a:lnTo>
                <a:lnTo>
                  <a:pt x="0" y="31"/>
                </a:lnTo>
                <a:lnTo>
                  <a:pt x="0" y="30"/>
                </a:lnTo>
                <a:lnTo>
                  <a:pt x="1" y="29"/>
                </a:lnTo>
                <a:lnTo>
                  <a:pt x="2" y="28"/>
                </a:lnTo>
                <a:lnTo>
                  <a:pt x="3" y="28"/>
                </a:lnTo>
                <a:lnTo>
                  <a:pt x="5" y="28"/>
                </a:lnTo>
                <a:lnTo>
                  <a:pt x="6" y="29"/>
                </a:lnTo>
                <a:lnTo>
                  <a:pt x="7" y="30"/>
                </a:lnTo>
                <a:lnTo>
                  <a:pt x="7" y="31"/>
                </a:lnTo>
                <a:close/>
                <a:moveTo>
                  <a:pt x="7" y="44"/>
                </a:moveTo>
                <a:lnTo>
                  <a:pt x="7" y="44"/>
                </a:lnTo>
                <a:lnTo>
                  <a:pt x="7" y="45"/>
                </a:lnTo>
                <a:lnTo>
                  <a:pt x="6" y="46"/>
                </a:lnTo>
                <a:lnTo>
                  <a:pt x="5" y="47"/>
                </a:lnTo>
                <a:lnTo>
                  <a:pt x="3" y="47"/>
                </a:lnTo>
                <a:lnTo>
                  <a:pt x="2" y="47"/>
                </a:lnTo>
                <a:lnTo>
                  <a:pt x="1" y="46"/>
                </a:lnTo>
                <a:lnTo>
                  <a:pt x="0" y="45"/>
                </a:lnTo>
                <a:lnTo>
                  <a:pt x="0" y="44"/>
                </a:lnTo>
                <a:lnTo>
                  <a:pt x="0" y="43"/>
                </a:lnTo>
                <a:lnTo>
                  <a:pt x="1" y="42"/>
                </a:lnTo>
                <a:lnTo>
                  <a:pt x="2" y="41"/>
                </a:lnTo>
                <a:lnTo>
                  <a:pt x="3" y="41"/>
                </a:lnTo>
                <a:lnTo>
                  <a:pt x="5" y="41"/>
                </a:lnTo>
                <a:lnTo>
                  <a:pt x="6" y="42"/>
                </a:lnTo>
                <a:lnTo>
                  <a:pt x="7" y="43"/>
                </a:lnTo>
                <a:lnTo>
                  <a:pt x="7" y="44"/>
                </a:lnTo>
                <a:close/>
                <a:moveTo>
                  <a:pt x="7" y="57"/>
                </a:moveTo>
                <a:lnTo>
                  <a:pt x="7" y="57"/>
                </a:lnTo>
                <a:lnTo>
                  <a:pt x="7" y="58"/>
                </a:lnTo>
                <a:lnTo>
                  <a:pt x="6" y="59"/>
                </a:lnTo>
                <a:lnTo>
                  <a:pt x="5" y="60"/>
                </a:lnTo>
                <a:lnTo>
                  <a:pt x="3" y="60"/>
                </a:lnTo>
                <a:lnTo>
                  <a:pt x="2" y="60"/>
                </a:lnTo>
                <a:lnTo>
                  <a:pt x="1" y="59"/>
                </a:lnTo>
                <a:lnTo>
                  <a:pt x="0" y="58"/>
                </a:lnTo>
                <a:lnTo>
                  <a:pt x="0" y="57"/>
                </a:lnTo>
                <a:lnTo>
                  <a:pt x="0" y="56"/>
                </a:lnTo>
                <a:lnTo>
                  <a:pt x="1" y="55"/>
                </a:lnTo>
                <a:lnTo>
                  <a:pt x="2" y="54"/>
                </a:lnTo>
                <a:lnTo>
                  <a:pt x="3" y="54"/>
                </a:lnTo>
                <a:lnTo>
                  <a:pt x="5" y="54"/>
                </a:lnTo>
                <a:lnTo>
                  <a:pt x="6" y="55"/>
                </a:lnTo>
                <a:lnTo>
                  <a:pt x="7" y="56"/>
                </a:lnTo>
                <a:lnTo>
                  <a:pt x="7" y="57"/>
                </a:lnTo>
                <a:close/>
                <a:moveTo>
                  <a:pt x="7" y="69"/>
                </a:moveTo>
                <a:lnTo>
                  <a:pt x="7" y="69"/>
                </a:lnTo>
                <a:lnTo>
                  <a:pt x="7" y="70"/>
                </a:lnTo>
                <a:lnTo>
                  <a:pt x="6" y="71"/>
                </a:lnTo>
                <a:lnTo>
                  <a:pt x="5" y="72"/>
                </a:lnTo>
                <a:lnTo>
                  <a:pt x="3" y="72"/>
                </a:lnTo>
                <a:lnTo>
                  <a:pt x="2" y="72"/>
                </a:lnTo>
                <a:lnTo>
                  <a:pt x="1" y="71"/>
                </a:lnTo>
                <a:lnTo>
                  <a:pt x="0" y="70"/>
                </a:lnTo>
                <a:lnTo>
                  <a:pt x="0" y="69"/>
                </a:lnTo>
                <a:lnTo>
                  <a:pt x="0" y="68"/>
                </a:lnTo>
                <a:lnTo>
                  <a:pt x="1" y="67"/>
                </a:lnTo>
                <a:lnTo>
                  <a:pt x="2" y="66"/>
                </a:lnTo>
                <a:lnTo>
                  <a:pt x="3" y="66"/>
                </a:lnTo>
                <a:lnTo>
                  <a:pt x="5" y="66"/>
                </a:lnTo>
                <a:lnTo>
                  <a:pt x="6" y="67"/>
                </a:lnTo>
                <a:lnTo>
                  <a:pt x="7" y="68"/>
                </a:lnTo>
                <a:lnTo>
                  <a:pt x="7" y="69"/>
                </a:lnTo>
                <a:close/>
                <a:moveTo>
                  <a:pt x="7" y="83"/>
                </a:moveTo>
                <a:lnTo>
                  <a:pt x="7" y="83"/>
                </a:lnTo>
                <a:lnTo>
                  <a:pt x="7" y="84"/>
                </a:lnTo>
                <a:lnTo>
                  <a:pt x="6" y="85"/>
                </a:lnTo>
                <a:lnTo>
                  <a:pt x="5" y="86"/>
                </a:lnTo>
                <a:lnTo>
                  <a:pt x="3" y="86"/>
                </a:lnTo>
                <a:lnTo>
                  <a:pt x="2" y="86"/>
                </a:lnTo>
                <a:lnTo>
                  <a:pt x="1" y="85"/>
                </a:lnTo>
                <a:lnTo>
                  <a:pt x="0" y="84"/>
                </a:lnTo>
                <a:lnTo>
                  <a:pt x="0" y="83"/>
                </a:lnTo>
                <a:lnTo>
                  <a:pt x="0" y="81"/>
                </a:lnTo>
                <a:lnTo>
                  <a:pt x="1" y="80"/>
                </a:lnTo>
                <a:lnTo>
                  <a:pt x="2" y="79"/>
                </a:lnTo>
                <a:lnTo>
                  <a:pt x="3" y="79"/>
                </a:lnTo>
                <a:lnTo>
                  <a:pt x="5" y="79"/>
                </a:lnTo>
                <a:lnTo>
                  <a:pt x="6" y="80"/>
                </a:lnTo>
                <a:lnTo>
                  <a:pt x="7" y="81"/>
                </a:lnTo>
                <a:lnTo>
                  <a:pt x="7" y="83"/>
                </a:lnTo>
                <a:close/>
                <a:moveTo>
                  <a:pt x="7" y="95"/>
                </a:moveTo>
                <a:lnTo>
                  <a:pt x="7" y="95"/>
                </a:lnTo>
                <a:lnTo>
                  <a:pt x="7" y="96"/>
                </a:lnTo>
                <a:lnTo>
                  <a:pt x="6" y="97"/>
                </a:lnTo>
                <a:lnTo>
                  <a:pt x="5" y="98"/>
                </a:lnTo>
                <a:lnTo>
                  <a:pt x="3" y="98"/>
                </a:lnTo>
                <a:lnTo>
                  <a:pt x="2" y="98"/>
                </a:lnTo>
                <a:lnTo>
                  <a:pt x="1" y="97"/>
                </a:lnTo>
                <a:lnTo>
                  <a:pt x="0" y="96"/>
                </a:lnTo>
                <a:lnTo>
                  <a:pt x="0" y="95"/>
                </a:lnTo>
                <a:lnTo>
                  <a:pt x="0" y="94"/>
                </a:lnTo>
                <a:lnTo>
                  <a:pt x="1" y="93"/>
                </a:lnTo>
                <a:lnTo>
                  <a:pt x="2" y="92"/>
                </a:lnTo>
                <a:lnTo>
                  <a:pt x="3" y="92"/>
                </a:lnTo>
                <a:lnTo>
                  <a:pt x="5" y="92"/>
                </a:lnTo>
                <a:lnTo>
                  <a:pt x="6" y="93"/>
                </a:lnTo>
                <a:lnTo>
                  <a:pt x="7" y="94"/>
                </a:lnTo>
                <a:lnTo>
                  <a:pt x="7" y="95"/>
                </a:lnTo>
                <a:close/>
                <a:moveTo>
                  <a:pt x="7" y="108"/>
                </a:moveTo>
                <a:lnTo>
                  <a:pt x="7" y="108"/>
                </a:lnTo>
                <a:lnTo>
                  <a:pt x="7" y="109"/>
                </a:lnTo>
                <a:lnTo>
                  <a:pt x="6" y="110"/>
                </a:lnTo>
                <a:lnTo>
                  <a:pt x="5" y="111"/>
                </a:lnTo>
                <a:lnTo>
                  <a:pt x="3" y="111"/>
                </a:lnTo>
                <a:lnTo>
                  <a:pt x="2" y="111"/>
                </a:lnTo>
                <a:lnTo>
                  <a:pt x="1" y="110"/>
                </a:lnTo>
                <a:lnTo>
                  <a:pt x="0" y="109"/>
                </a:lnTo>
                <a:lnTo>
                  <a:pt x="0" y="108"/>
                </a:lnTo>
                <a:lnTo>
                  <a:pt x="0" y="107"/>
                </a:lnTo>
                <a:lnTo>
                  <a:pt x="1" y="106"/>
                </a:lnTo>
                <a:lnTo>
                  <a:pt x="2" y="105"/>
                </a:lnTo>
                <a:lnTo>
                  <a:pt x="3" y="105"/>
                </a:lnTo>
                <a:lnTo>
                  <a:pt x="5" y="105"/>
                </a:lnTo>
                <a:lnTo>
                  <a:pt x="6" y="106"/>
                </a:lnTo>
                <a:lnTo>
                  <a:pt x="7" y="107"/>
                </a:lnTo>
                <a:lnTo>
                  <a:pt x="7" y="108"/>
                </a:lnTo>
                <a:close/>
                <a:moveTo>
                  <a:pt x="7" y="120"/>
                </a:moveTo>
                <a:lnTo>
                  <a:pt x="7" y="120"/>
                </a:lnTo>
                <a:lnTo>
                  <a:pt x="7" y="121"/>
                </a:lnTo>
                <a:lnTo>
                  <a:pt x="6" y="122"/>
                </a:lnTo>
                <a:lnTo>
                  <a:pt x="5" y="124"/>
                </a:lnTo>
                <a:lnTo>
                  <a:pt x="3" y="124"/>
                </a:lnTo>
                <a:lnTo>
                  <a:pt x="2" y="124"/>
                </a:lnTo>
                <a:lnTo>
                  <a:pt x="1" y="122"/>
                </a:lnTo>
                <a:lnTo>
                  <a:pt x="0" y="121"/>
                </a:lnTo>
                <a:lnTo>
                  <a:pt x="0" y="120"/>
                </a:lnTo>
                <a:lnTo>
                  <a:pt x="0" y="119"/>
                </a:lnTo>
                <a:lnTo>
                  <a:pt x="1" y="118"/>
                </a:lnTo>
                <a:lnTo>
                  <a:pt x="2" y="117"/>
                </a:lnTo>
                <a:lnTo>
                  <a:pt x="3" y="117"/>
                </a:lnTo>
                <a:lnTo>
                  <a:pt x="5" y="117"/>
                </a:lnTo>
                <a:lnTo>
                  <a:pt x="6" y="118"/>
                </a:lnTo>
                <a:lnTo>
                  <a:pt x="7" y="119"/>
                </a:lnTo>
                <a:lnTo>
                  <a:pt x="7" y="120"/>
                </a:lnTo>
                <a:close/>
                <a:moveTo>
                  <a:pt x="7" y="134"/>
                </a:moveTo>
                <a:lnTo>
                  <a:pt x="7" y="134"/>
                </a:lnTo>
                <a:lnTo>
                  <a:pt x="7" y="135"/>
                </a:lnTo>
                <a:lnTo>
                  <a:pt x="6" y="136"/>
                </a:lnTo>
                <a:lnTo>
                  <a:pt x="5" y="137"/>
                </a:lnTo>
                <a:lnTo>
                  <a:pt x="3" y="137"/>
                </a:lnTo>
                <a:lnTo>
                  <a:pt x="2" y="137"/>
                </a:lnTo>
                <a:lnTo>
                  <a:pt x="1" y="136"/>
                </a:lnTo>
                <a:lnTo>
                  <a:pt x="0" y="135"/>
                </a:lnTo>
                <a:lnTo>
                  <a:pt x="0" y="134"/>
                </a:lnTo>
                <a:lnTo>
                  <a:pt x="0" y="133"/>
                </a:lnTo>
                <a:lnTo>
                  <a:pt x="1" y="132"/>
                </a:lnTo>
                <a:lnTo>
                  <a:pt x="2" y="131"/>
                </a:lnTo>
                <a:lnTo>
                  <a:pt x="3" y="131"/>
                </a:lnTo>
                <a:lnTo>
                  <a:pt x="5" y="131"/>
                </a:lnTo>
                <a:lnTo>
                  <a:pt x="6" y="132"/>
                </a:lnTo>
                <a:lnTo>
                  <a:pt x="7" y="133"/>
                </a:lnTo>
                <a:lnTo>
                  <a:pt x="7" y="134"/>
                </a:lnTo>
                <a:close/>
                <a:moveTo>
                  <a:pt x="7" y="146"/>
                </a:moveTo>
                <a:lnTo>
                  <a:pt x="7" y="146"/>
                </a:lnTo>
                <a:lnTo>
                  <a:pt x="7" y="147"/>
                </a:lnTo>
                <a:lnTo>
                  <a:pt x="6" y="148"/>
                </a:lnTo>
                <a:lnTo>
                  <a:pt x="5" y="149"/>
                </a:lnTo>
                <a:lnTo>
                  <a:pt x="3" y="149"/>
                </a:lnTo>
                <a:lnTo>
                  <a:pt x="2" y="149"/>
                </a:lnTo>
                <a:lnTo>
                  <a:pt x="1" y="148"/>
                </a:lnTo>
                <a:lnTo>
                  <a:pt x="0" y="147"/>
                </a:lnTo>
                <a:lnTo>
                  <a:pt x="0" y="146"/>
                </a:lnTo>
                <a:lnTo>
                  <a:pt x="0" y="145"/>
                </a:lnTo>
                <a:lnTo>
                  <a:pt x="1" y="144"/>
                </a:lnTo>
                <a:lnTo>
                  <a:pt x="2" y="143"/>
                </a:lnTo>
                <a:lnTo>
                  <a:pt x="3" y="143"/>
                </a:lnTo>
                <a:lnTo>
                  <a:pt x="5" y="143"/>
                </a:lnTo>
                <a:lnTo>
                  <a:pt x="6" y="144"/>
                </a:lnTo>
                <a:lnTo>
                  <a:pt x="7" y="145"/>
                </a:lnTo>
                <a:lnTo>
                  <a:pt x="7" y="146"/>
                </a:lnTo>
                <a:close/>
                <a:moveTo>
                  <a:pt x="7" y="159"/>
                </a:moveTo>
                <a:lnTo>
                  <a:pt x="7" y="159"/>
                </a:lnTo>
                <a:lnTo>
                  <a:pt x="7" y="160"/>
                </a:lnTo>
                <a:lnTo>
                  <a:pt x="6" y="161"/>
                </a:lnTo>
                <a:lnTo>
                  <a:pt x="5" y="162"/>
                </a:lnTo>
                <a:lnTo>
                  <a:pt x="3" y="162"/>
                </a:lnTo>
                <a:lnTo>
                  <a:pt x="2" y="162"/>
                </a:lnTo>
                <a:lnTo>
                  <a:pt x="1" y="161"/>
                </a:lnTo>
                <a:lnTo>
                  <a:pt x="0" y="160"/>
                </a:lnTo>
                <a:lnTo>
                  <a:pt x="0" y="159"/>
                </a:lnTo>
                <a:lnTo>
                  <a:pt x="0" y="158"/>
                </a:lnTo>
                <a:lnTo>
                  <a:pt x="1" y="157"/>
                </a:lnTo>
                <a:lnTo>
                  <a:pt x="2" y="156"/>
                </a:lnTo>
                <a:lnTo>
                  <a:pt x="3" y="156"/>
                </a:lnTo>
                <a:lnTo>
                  <a:pt x="5" y="156"/>
                </a:lnTo>
                <a:lnTo>
                  <a:pt x="6" y="157"/>
                </a:lnTo>
                <a:lnTo>
                  <a:pt x="7" y="158"/>
                </a:lnTo>
                <a:lnTo>
                  <a:pt x="7" y="159"/>
                </a:lnTo>
                <a:close/>
                <a:moveTo>
                  <a:pt x="7" y="172"/>
                </a:moveTo>
                <a:lnTo>
                  <a:pt x="7" y="172"/>
                </a:lnTo>
                <a:lnTo>
                  <a:pt x="7" y="173"/>
                </a:lnTo>
                <a:lnTo>
                  <a:pt x="6" y="174"/>
                </a:lnTo>
                <a:lnTo>
                  <a:pt x="5" y="175"/>
                </a:lnTo>
                <a:lnTo>
                  <a:pt x="3" y="175"/>
                </a:lnTo>
                <a:lnTo>
                  <a:pt x="2" y="175"/>
                </a:lnTo>
                <a:lnTo>
                  <a:pt x="1" y="174"/>
                </a:lnTo>
                <a:lnTo>
                  <a:pt x="0" y="173"/>
                </a:lnTo>
                <a:lnTo>
                  <a:pt x="0" y="172"/>
                </a:lnTo>
                <a:lnTo>
                  <a:pt x="0" y="171"/>
                </a:lnTo>
                <a:lnTo>
                  <a:pt x="1" y="170"/>
                </a:lnTo>
                <a:lnTo>
                  <a:pt x="2" y="169"/>
                </a:lnTo>
                <a:lnTo>
                  <a:pt x="3" y="169"/>
                </a:lnTo>
                <a:lnTo>
                  <a:pt x="5" y="169"/>
                </a:lnTo>
                <a:lnTo>
                  <a:pt x="6" y="170"/>
                </a:lnTo>
                <a:lnTo>
                  <a:pt x="7" y="171"/>
                </a:lnTo>
                <a:lnTo>
                  <a:pt x="7" y="172"/>
                </a:lnTo>
                <a:close/>
                <a:moveTo>
                  <a:pt x="7" y="185"/>
                </a:moveTo>
                <a:lnTo>
                  <a:pt x="7" y="185"/>
                </a:lnTo>
                <a:lnTo>
                  <a:pt x="7" y="186"/>
                </a:lnTo>
                <a:lnTo>
                  <a:pt x="6" y="187"/>
                </a:lnTo>
                <a:lnTo>
                  <a:pt x="5" y="188"/>
                </a:lnTo>
                <a:lnTo>
                  <a:pt x="3" y="188"/>
                </a:lnTo>
                <a:lnTo>
                  <a:pt x="2" y="188"/>
                </a:lnTo>
                <a:lnTo>
                  <a:pt x="1" y="187"/>
                </a:lnTo>
                <a:lnTo>
                  <a:pt x="0" y="186"/>
                </a:lnTo>
                <a:lnTo>
                  <a:pt x="0" y="185"/>
                </a:lnTo>
                <a:lnTo>
                  <a:pt x="0" y="184"/>
                </a:lnTo>
                <a:lnTo>
                  <a:pt x="1" y="183"/>
                </a:lnTo>
                <a:lnTo>
                  <a:pt x="2" y="182"/>
                </a:lnTo>
                <a:lnTo>
                  <a:pt x="3" y="182"/>
                </a:lnTo>
                <a:lnTo>
                  <a:pt x="5" y="182"/>
                </a:lnTo>
                <a:lnTo>
                  <a:pt x="6" y="183"/>
                </a:lnTo>
                <a:lnTo>
                  <a:pt x="7" y="184"/>
                </a:lnTo>
                <a:lnTo>
                  <a:pt x="7" y="185"/>
                </a:lnTo>
                <a:close/>
                <a:moveTo>
                  <a:pt x="7" y="197"/>
                </a:moveTo>
                <a:lnTo>
                  <a:pt x="7" y="197"/>
                </a:lnTo>
                <a:lnTo>
                  <a:pt x="7" y="199"/>
                </a:lnTo>
                <a:lnTo>
                  <a:pt x="6" y="200"/>
                </a:lnTo>
                <a:lnTo>
                  <a:pt x="5" y="200"/>
                </a:lnTo>
                <a:lnTo>
                  <a:pt x="3" y="200"/>
                </a:lnTo>
                <a:lnTo>
                  <a:pt x="2" y="200"/>
                </a:lnTo>
                <a:lnTo>
                  <a:pt x="1" y="200"/>
                </a:lnTo>
                <a:lnTo>
                  <a:pt x="0" y="199"/>
                </a:lnTo>
                <a:lnTo>
                  <a:pt x="0" y="197"/>
                </a:lnTo>
                <a:lnTo>
                  <a:pt x="0" y="196"/>
                </a:lnTo>
                <a:lnTo>
                  <a:pt x="1" y="195"/>
                </a:lnTo>
                <a:lnTo>
                  <a:pt x="2" y="194"/>
                </a:lnTo>
                <a:lnTo>
                  <a:pt x="3" y="194"/>
                </a:lnTo>
                <a:lnTo>
                  <a:pt x="5" y="194"/>
                </a:lnTo>
                <a:lnTo>
                  <a:pt x="6" y="195"/>
                </a:lnTo>
                <a:lnTo>
                  <a:pt x="7" y="196"/>
                </a:lnTo>
                <a:lnTo>
                  <a:pt x="7" y="197"/>
                </a:lnTo>
                <a:close/>
                <a:moveTo>
                  <a:pt x="7" y="211"/>
                </a:moveTo>
                <a:lnTo>
                  <a:pt x="7" y="211"/>
                </a:lnTo>
                <a:lnTo>
                  <a:pt x="7" y="212"/>
                </a:lnTo>
                <a:lnTo>
                  <a:pt x="6" y="213"/>
                </a:lnTo>
                <a:lnTo>
                  <a:pt x="5" y="214"/>
                </a:lnTo>
                <a:lnTo>
                  <a:pt x="3" y="214"/>
                </a:lnTo>
                <a:lnTo>
                  <a:pt x="2" y="214"/>
                </a:lnTo>
                <a:lnTo>
                  <a:pt x="1" y="213"/>
                </a:lnTo>
                <a:lnTo>
                  <a:pt x="0" y="212"/>
                </a:lnTo>
                <a:lnTo>
                  <a:pt x="0" y="211"/>
                </a:lnTo>
                <a:lnTo>
                  <a:pt x="0" y="210"/>
                </a:lnTo>
                <a:lnTo>
                  <a:pt x="1" y="209"/>
                </a:lnTo>
                <a:lnTo>
                  <a:pt x="2" y="208"/>
                </a:lnTo>
                <a:lnTo>
                  <a:pt x="3" y="208"/>
                </a:lnTo>
                <a:lnTo>
                  <a:pt x="5" y="208"/>
                </a:lnTo>
                <a:lnTo>
                  <a:pt x="6" y="209"/>
                </a:lnTo>
                <a:lnTo>
                  <a:pt x="7" y="210"/>
                </a:lnTo>
                <a:lnTo>
                  <a:pt x="7" y="211"/>
                </a:lnTo>
                <a:close/>
                <a:moveTo>
                  <a:pt x="7" y="223"/>
                </a:moveTo>
                <a:lnTo>
                  <a:pt x="7" y="223"/>
                </a:lnTo>
                <a:lnTo>
                  <a:pt x="7" y="225"/>
                </a:lnTo>
                <a:lnTo>
                  <a:pt x="6" y="226"/>
                </a:lnTo>
                <a:lnTo>
                  <a:pt x="5" y="226"/>
                </a:lnTo>
                <a:lnTo>
                  <a:pt x="3" y="226"/>
                </a:lnTo>
                <a:lnTo>
                  <a:pt x="2" y="226"/>
                </a:lnTo>
                <a:lnTo>
                  <a:pt x="1" y="226"/>
                </a:lnTo>
                <a:lnTo>
                  <a:pt x="0" y="225"/>
                </a:lnTo>
                <a:lnTo>
                  <a:pt x="0" y="223"/>
                </a:lnTo>
                <a:lnTo>
                  <a:pt x="0" y="222"/>
                </a:lnTo>
                <a:lnTo>
                  <a:pt x="1" y="221"/>
                </a:lnTo>
                <a:lnTo>
                  <a:pt x="2" y="220"/>
                </a:lnTo>
                <a:lnTo>
                  <a:pt x="3" y="220"/>
                </a:lnTo>
                <a:lnTo>
                  <a:pt x="5" y="220"/>
                </a:lnTo>
                <a:lnTo>
                  <a:pt x="6" y="221"/>
                </a:lnTo>
                <a:lnTo>
                  <a:pt x="7" y="222"/>
                </a:lnTo>
                <a:lnTo>
                  <a:pt x="7" y="223"/>
                </a:lnTo>
                <a:close/>
                <a:moveTo>
                  <a:pt x="7" y="236"/>
                </a:moveTo>
                <a:lnTo>
                  <a:pt x="7" y="236"/>
                </a:lnTo>
                <a:lnTo>
                  <a:pt x="7" y="237"/>
                </a:lnTo>
                <a:lnTo>
                  <a:pt x="6" y="238"/>
                </a:lnTo>
                <a:lnTo>
                  <a:pt x="5" y="239"/>
                </a:lnTo>
                <a:lnTo>
                  <a:pt x="3" y="239"/>
                </a:lnTo>
                <a:lnTo>
                  <a:pt x="2" y="239"/>
                </a:lnTo>
                <a:lnTo>
                  <a:pt x="1" y="238"/>
                </a:lnTo>
                <a:lnTo>
                  <a:pt x="0" y="237"/>
                </a:lnTo>
                <a:lnTo>
                  <a:pt x="0" y="236"/>
                </a:lnTo>
                <a:lnTo>
                  <a:pt x="0" y="235"/>
                </a:lnTo>
                <a:lnTo>
                  <a:pt x="1" y="234"/>
                </a:lnTo>
                <a:lnTo>
                  <a:pt x="2" y="233"/>
                </a:lnTo>
                <a:lnTo>
                  <a:pt x="3" y="233"/>
                </a:lnTo>
                <a:lnTo>
                  <a:pt x="5" y="233"/>
                </a:lnTo>
                <a:lnTo>
                  <a:pt x="6" y="234"/>
                </a:lnTo>
                <a:lnTo>
                  <a:pt x="7" y="235"/>
                </a:lnTo>
                <a:lnTo>
                  <a:pt x="7" y="236"/>
                </a:lnTo>
                <a:close/>
                <a:moveTo>
                  <a:pt x="7" y="249"/>
                </a:moveTo>
                <a:lnTo>
                  <a:pt x="7" y="249"/>
                </a:lnTo>
                <a:lnTo>
                  <a:pt x="7" y="251"/>
                </a:lnTo>
                <a:lnTo>
                  <a:pt x="6" y="252"/>
                </a:lnTo>
                <a:lnTo>
                  <a:pt x="5" y="252"/>
                </a:lnTo>
                <a:lnTo>
                  <a:pt x="3" y="252"/>
                </a:lnTo>
                <a:lnTo>
                  <a:pt x="2" y="252"/>
                </a:lnTo>
                <a:lnTo>
                  <a:pt x="1" y="252"/>
                </a:lnTo>
                <a:lnTo>
                  <a:pt x="0" y="251"/>
                </a:lnTo>
                <a:lnTo>
                  <a:pt x="0" y="249"/>
                </a:lnTo>
                <a:lnTo>
                  <a:pt x="0" y="247"/>
                </a:lnTo>
                <a:lnTo>
                  <a:pt x="1" y="246"/>
                </a:lnTo>
                <a:lnTo>
                  <a:pt x="2" y="245"/>
                </a:lnTo>
                <a:lnTo>
                  <a:pt x="3" y="245"/>
                </a:lnTo>
                <a:lnTo>
                  <a:pt x="5" y="245"/>
                </a:lnTo>
                <a:lnTo>
                  <a:pt x="6" y="246"/>
                </a:lnTo>
                <a:lnTo>
                  <a:pt x="7" y="247"/>
                </a:lnTo>
                <a:lnTo>
                  <a:pt x="7" y="249"/>
                </a:lnTo>
                <a:close/>
                <a:moveTo>
                  <a:pt x="7" y="262"/>
                </a:moveTo>
                <a:lnTo>
                  <a:pt x="7" y="262"/>
                </a:lnTo>
                <a:lnTo>
                  <a:pt x="7" y="263"/>
                </a:lnTo>
                <a:lnTo>
                  <a:pt x="6" y="264"/>
                </a:lnTo>
                <a:lnTo>
                  <a:pt x="5" y="265"/>
                </a:lnTo>
                <a:lnTo>
                  <a:pt x="3" y="265"/>
                </a:lnTo>
                <a:lnTo>
                  <a:pt x="2" y="265"/>
                </a:lnTo>
                <a:lnTo>
                  <a:pt x="1" y="264"/>
                </a:lnTo>
                <a:lnTo>
                  <a:pt x="0" y="263"/>
                </a:lnTo>
                <a:lnTo>
                  <a:pt x="0" y="262"/>
                </a:lnTo>
                <a:lnTo>
                  <a:pt x="0" y="261"/>
                </a:lnTo>
                <a:lnTo>
                  <a:pt x="1" y="260"/>
                </a:lnTo>
                <a:lnTo>
                  <a:pt x="2" y="259"/>
                </a:lnTo>
                <a:lnTo>
                  <a:pt x="3" y="259"/>
                </a:lnTo>
                <a:lnTo>
                  <a:pt x="5" y="259"/>
                </a:lnTo>
                <a:lnTo>
                  <a:pt x="6" y="260"/>
                </a:lnTo>
                <a:lnTo>
                  <a:pt x="7" y="261"/>
                </a:lnTo>
                <a:lnTo>
                  <a:pt x="7" y="262"/>
                </a:lnTo>
                <a:close/>
                <a:moveTo>
                  <a:pt x="7" y="274"/>
                </a:moveTo>
                <a:lnTo>
                  <a:pt x="7" y="274"/>
                </a:lnTo>
                <a:lnTo>
                  <a:pt x="7" y="276"/>
                </a:lnTo>
                <a:lnTo>
                  <a:pt x="6" y="277"/>
                </a:lnTo>
                <a:lnTo>
                  <a:pt x="5" y="277"/>
                </a:lnTo>
                <a:lnTo>
                  <a:pt x="3" y="277"/>
                </a:lnTo>
                <a:lnTo>
                  <a:pt x="2" y="277"/>
                </a:lnTo>
                <a:lnTo>
                  <a:pt x="1" y="277"/>
                </a:lnTo>
                <a:lnTo>
                  <a:pt x="0" y="276"/>
                </a:lnTo>
                <a:lnTo>
                  <a:pt x="0" y="274"/>
                </a:lnTo>
                <a:lnTo>
                  <a:pt x="0" y="273"/>
                </a:lnTo>
                <a:lnTo>
                  <a:pt x="1" y="272"/>
                </a:lnTo>
                <a:lnTo>
                  <a:pt x="2" y="271"/>
                </a:lnTo>
                <a:lnTo>
                  <a:pt x="3" y="271"/>
                </a:lnTo>
                <a:lnTo>
                  <a:pt x="5" y="271"/>
                </a:lnTo>
                <a:lnTo>
                  <a:pt x="6" y="272"/>
                </a:lnTo>
                <a:lnTo>
                  <a:pt x="7" y="273"/>
                </a:lnTo>
                <a:lnTo>
                  <a:pt x="7" y="274"/>
                </a:lnTo>
                <a:close/>
                <a:moveTo>
                  <a:pt x="7" y="287"/>
                </a:moveTo>
                <a:lnTo>
                  <a:pt x="7" y="287"/>
                </a:lnTo>
                <a:lnTo>
                  <a:pt x="7" y="288"/>
                </a:lnTo>
                <a:lnTo>
                  <a:pt x="6" y="290"/>
                </a:lnTo>
                <a:lnTo>
                  <a:pt x="5" y="291"/>
                </a:lnTo>
                <a:lnTo>
                  <a:pt x="3" y="291"/>
                </a:lnTo>
                <a:lnTo>
                  <a:pt x="2" y="291"/>
                </a:lnTo>
                <a:lnTo>
                  <a:pt x="1" y="290"/>
                </a:lnTo>
                <a:lnTo>
                  <a:pt x="0" y="288"/>
                </a:lnTo>
                <a:lnTo>
                  <a:pt x="0" y="287"/>
                </a:lnTo>
                <a:lnTo>
                  <a:pt x="0" y="286"/>
                </a:lnTo>
                <a:lnTo>
                  <a:pt x="1" y="285"/>
                </a:lnTo>
                <a:lnTo>
                  <a:pt x="2" y="284"/>
                </a:lnTo>
                <a:lnTo>
                  <a:pt x="3" y="284"/>
                </a:lnTo>
                <a:lnTo>
                  <a:pt x="5" y="284"/>
                </a:lnTo>
                <a:lnTo>
                  <a:pt x="6" y="285"/>
                </a:lnTo>
                <a:lnTo>
                  <a:pt x="7" y="286"/>
                </a:lnTo>
                <a:lnTo>
                  <a:pt x="7" y="287"/>
                </a:lnTo>
                <a:close/>
                <a:moveTo>
                  <a:pt x="7" y="300"/>
                </a:moveTo>
                <a:lnTo>
                  <a:pt x="7" y="300"/>
                </a:lnTo>
                <a:lnTo>
                  <a:pt x="7" y="302"/>
                </a:lnTo>
                <a:lnTo>
                  <a:pt x="6" y="303"/>
                </a:lnTo>
                <a:lnTo>
                  <a:pt x="5" y="303"/>
                </a:lnTo>
                <a:lnTo>
                  <a:pt x="3" y="303"/>
                </a:lnTo>
                <a:lnTo>
                  <a:pt x="2" y="303"/>
                </a:lnTo>
                <a:lnTo>
                  <a:pt x="1" y="303"/>
                </a:lnTo>
                <a:lnTo>
                  <a:pt x="0" y="302"/>
                </a:lnTo>
                <a:lnTo>
                  <a:pt x="0" y="300"/>
                </a:lnTo>
                <a:lnTo>
                  <a:pt x="0" y="299"/>
                </a:lnTo>
                <a:lnTo>
                  <a:pt x="1" y="298"/>
                </a:lnTo>
                <a:lnTo>
                  <a:pt x="2" y="297"/>
                </a:lnTo>
                <a:lnTo>
                  <a:pt x="3" y="297"/>
                </a:lnTo>
                <a:lnTo>
                  <a:pt x="5" y="297"/>
                </a:lnTo>
                <a:lnTo>
                  <a:pt x="6" y="298"/>
                </a:lnTo>
                <a:lnTo>
                  <a:pt x="7" y="299"/>
                </a:lnTo>
                <a:lnTo>
                  <a:pt x="7" y="300"/>
                </a:lnTo>
                <a:close/>
                <a:moveTo>
                  <a:pt x="7" y="313"/>
                </a:moveTo>
                <a:lnTo>
                  <a:pt x="7" y="313"/>
                </a:lnTo>
                <a:lnTo>
                  <a:pt x="7" y="314"/>
                </a:lnTo>
                <a:lnTo>
                  <a:pt x="6" y="315"/>
                </a:lnTo>
                <a:lnTo>
                  <a:pt x="5" y="316"/>
                </a:lnTo>
                <a:lnTo>
                  <a:pt x="3" y="316"/>
                </a:lnTo>
                <a:lnTo>
                  <a:pt x="2" y="316"/>
                </a:lnTo>
                <a:lnTo>
                  <a:pt x="1" y="315"/>
                </a:lnTo>
                <a:lnTo>
                  <a:pt x="0" y="314"/>
                </a:lnTo>
                <a:lnTo>
                  <a:pt x="0" y="313"/>
                </a:lnTo>
                <a:lnTo>
                  <a:pt x="0" y="312"/>
                </a:lnTo>
                <a:lnTo>
                  <a:pt x="1" y="311"/>
                </a:lnTo>
                <a:lnTo>
                  <a:pt x="2" y="310"/>
                </a:lnTo>
                <a:lnTo>
                  <a:pt x="3" y="310"/>
                </a:lnTo>
                <a:lnTo>
                  <a:pt x="5" y="310"/>
                </a:lnTo>
                <a:lnTo>
                  <a:pt x="6" y="311"/>
                </a:lnTo>
                <a:lnTo>
                  <a:pt x="7" y="312"/>
                </a:lnTo>
                <a:lnTo>
                  <a:pt x="7" y="313"/>
                </a:lnTo>
                <a:close/>
                <a:moveTo>
                  <a:pt x="7" y="325"/>
                </a:moveTo>
                <a:lnTo>
                  <a:pt x="7" y="325"/>
                </a:lnTo>
                <a:lnTo>
                  <a:pt x="7" y="327"/>
                </a:lnTo>
                <a:lnTo>
                  <a:pt x="6" y="328"/>
                </a:lnTo>
                <a:lnTo>
                  <a:pt x="5" y="328"/>
                </a:lnTo>
                <a:lnTo>
                  <a:pt x="3" y="328"/>
                </a:lnTo>
                <a:lnTo>
                  <a:pt x="2" y="328"/>
                </a:lnTo>
                <a:lnTo>
                  <a:pt x="1" y="328"/>
                </a:lnTo>
                <a:lnTo>
                  <a:pt x="0" y="327"/>
                </a:lnTo>
                <a:lnTo>
                  <a:pt x="0" y="325"/>
                </a:lnTo>
                <a:lnTo>
                  <a:pt x="0" y="324"/>
                </a:lnTo>
                <a:lnTo>
                  <a:pt x="1" y="323"/>
                </a:lnTo>
                <a:lnTo>
                  <a:pt x="2" y="322"/>
                </a:lnTo>
                <a:lnTo>
                  <a:pt x="3" y="322"/>
                </a:lnTo>
                <a:lnTo>
                  <a:pt x="5" y="322"/>
                </a:lnTo>
                <a:lnTo>
                  <a:pt x="6" y="323"/>
                </a:lnTo>
                <a:lnTo>
                  <a:pt x="7" y="324"/>
                </a:lnTo>
                <a:lnTo>
                  <a:pt x="7" y="325"/>
                </a:lnTo>
                <a:close/>
                <a:moveTo>
                  <a:pt x="7" y="339"/>
                </a:moveTo>
                <a:lnTo>
                  <a:pt x="7" y="339"/>
                </a:lnTo>
                <a:lnTo>
                  <a:pt x="7" y="340"/>
                </a:lnTo>
                <a:lnTo>
                  <a:pt x="6" y="341"/>
                </a:lnTo>
                <a:lnTo>
                  <a:pt x="5" y="342"/>
                </a:lnTo>
                <a:lnTo>
                  <a:pt x="3" y="342"/>
                </a:lnTo>
                <a:lnTo>
                  <a:pt x="2" y="342"/>
                </a:lnTo>
                <a:lnTo>
                  <a:pt x="1" y="341"/>
                </a:lnTo>
                <a:lnTo>
                  <a:pt x="0" y="340"/>
                </a:lnTo>
                <a:lnTo>
                  <a:pt x="0" y="339"/>
                </a:lnTo>
                <a:lnTo>
                  <a:pt x="0" y="338"/>
                </a:lnTo>
                <a:lnTo>
                  <a:pt x="1" y="337"/>
                </a:lnTo>
                <a:lnTo>
                  <a:pt x="2" y="336"/>
                </a:lnTo>
                <a:lnTo>
                  <a:pt x="3" y="336"/>
                </a:lnTo>
                <a:lnTo>
                  <a:pt x="5" y="336"/>
                </a:lnTo>
                <a:lnTo>
                  <a:pt x="6" y="337"/>
                </a:lnTo>
                <a:lnTo>
                  <a:pt x="7" y="338"/>
                </a:lnTo>
                <a:lnTo>
                  <a:pt x="7" y="339"/>
                </a:lnTo>
                <a:close/>
                <a:moveTo>
                  <a:pt x="7" y="351"/>
                </a:moveTo>
                <a:lnTo>
                  <a:pt x="7" y="351"/>
                </a:lnTo>
                <a:lnTo>
                  <a:pt x="7" y="353"/>
                </a:lnTo>
                <a:lnTo>
                  <a:pt x="6" y="354"/>
                </a:lnTo>
                <a:lnTo>
                  <a:pt x="5" y="354"/>
                </a:lnTo>
                <a:lnTo>
                  <a:pt x="3" y="355"/>
                </a:lnTo>
                <a:lnTo>
                  <a:pt x="2" y="354"/>
                </a:lnTo>
                <a:lnTo>
                  <a:pt x="1" y="354"/>
                </a:lnTo>
                <a:lnTo>
                  <a:pt x="0" y="353"/>
                </a:lnTo>
                <a:lnTo>
                  <a:pt x="0" y="351"/>
                </a:lnTo>
                <a:lnTo>
                  <a:pt x="0" y="350"/>
                </a:lnTo>
                <a:lnTo>
                  <a:pt x="1" y="349"/>
                </a:lnTo>
                <a:lnTo>
                  <a:pt x="2" y="349"/>
                </a:lnTo>
                <a:lnTo>
                  <a:pt x="3" y="348"/>
                </a:lnTo>
                <a:lnTo>
                  <a:pt x="5" y="349"/>
                </a:lnTo>
                <a:lnTo>
                  <a:pt x="6" y="349"/>
                </a:lnTo>
                <a:lnTo>
                  <a:pt x="7" y="350"/>
                </a:lnTo>
                <a:lnTo>
                  <a:pt x="7" y="351"/>
                </a:lnTo>
                <a:close/>
                <a:moveTo>
                  <a:pt x="7" y="364"/>
                </a:moveTo>
                <a:lnTo>
                  <a:pt x="7" y="364"/>
                </a:lnTo>
                <a:lnTo>
                  <a:pt x="7" y="365"/>
                </a:lnTo>
                <a:lnTo>
                  <a:pt x="6" y="366"/>
                </a:lnTo>
                <a:lnTo>
                  <a:pt x="5" y="367"/>
                </a:lnTo>
                <a:lnTo>
                  <a:pt x="3" y="367"/>
                </a:lnTo>
                <a:lnTo>
                  <a:pt x="2" y="367"/>
                </a:lnTo>
                <a:lnTo>
                  <a:pt x="1" y="366"/>
                </a:lnTo>
                <a:lnTo>
                  <a:pt x="0" y="365"/>
                </a:lnTo>
                <a:lnTo>
                  <a:pt x="0" y="364"/>
                </a:lnTo>
                <a:lnTo>
                  <a:pt x="0" y="363"/>
                </a:lnTo>
                <a:lnTo>
                  <a:pt x="1" y="362"/>
                </a:lnTo>
                <a:lnTo>
                  <a:pt x="2" y="361"/>
                </a:lnTo>
                <a:lnTo>
                  <a:pt x="3" y="361"/>
                </a:lnTo>
                <a:lnTo>
                  <a:pt x="5" y="361"/>
                </a:lnTo>
                <a:lnTo>
                  <a:pt x="6" y="362"/>
                </a:lnTo>
                <a:lnTo>
                  <a:pt x="7" y="363"/>
                </a:lnTo>
                <a:lnTo>
                  <a:pt x="7" y="364"/>
                </a:lnTo>
                <a:close/>
                <a:moveTo>
                  <a:pt x="7" y="377"/>
                </a:moveTo>
                <a:lnTo>
                  <a:pt x="7" y="377"/>
                </a:lnTo>
                <a:lnTo>
                  <a:pt x="7" y="379"/>
                </a:lnTo>
                <a:lnTo>
                  <a:pt x="6" y="380"/>
                </a:lnTo>
                <a:lnTo>
                  <a:pt x="5" y="380"/>
                </a:lnTo>
                <a:lnTo>
                  <a:pt x="3" y="381"/>
                </a:lnTo>
                <a:lnTo>
                  <a:pt x="2" y="380"/>
                </a:lnTo>
                <a:lnTo>
                  <a:pt x="1" y="380"/>
                </a:lnTo>
                <a:lnTo>
                  <a:pt x="0" y="379"/>
                </a:lnTo>
                <a:lnTo>
                  <a:pt x="0" y="377"/>
                </a:lnTo>
                <a:lnTo>
                  <a:pt x="0" y="376"/>
                </a:lnTo>
                <a:lnTo>
                  <a:pt x="1" y="375"/>
                </a:lnTo>
                <a:lnTo>
                  <a:pt x="2" y="375"/>
                </a:lnTo>
                <a:lnTo>
                  <a:pt x="3" y="374"/>
                </a:lnTo>
                <a:lnTo>
                  <a:pt x="5" y="375"/>
                </a:lnTo>
                <a:lnTo>
                  <a:pt x="6" y="375"/>
                </a:lnTo>
                <a:lnTo>
                  <a:pt x="7" y="376"/>
                </a:lnTo>
                <a:lnTo>
                  <a:pt x="7" y="377"/>
                </a:lnTo>
                <a:close/>
                <a:moveTo>
                  <a:pt x="7" y="390"/>
                </a:moveTo>
                <a:lnTo>
                  <a:pt x="7" y="390"/>
                </a:lnTo>
                <a:lnTo>
                  <a:pt x="7" y="391"/>
                </a:lnTo>
                <a:lnTo>
                  <a:pt x="6" y="392"/>
                </a:lnTo>
                <a:lnTo>
                  <a:pt x="5" y="393"/>
                </a:lnTo>
                <a:lnTo>
                  <a:pt x="3" y="393"/>
                </a:lnTo>
                <a:lnTo>
                  <a:pt x="2" y="393"/>
                </a:lnTo>
                <a:lnTo>
                  <a:pt x="1" y="392"/>
                </a:lnTo>
                <a:lnTo>
                  <a:pt x="0" y="391"/>
                </a:lnTo>
                <a:lnTo>
                  <a:pt x="0" y="390"/>
                </a:lnTo>
                <a:lnTo>
                  <a:pt x="0" y="389"/>
                </a:lnTo>
                <a:lnTo>
                  <a:pt x="1" y="388"/>
                </a:lnTo>
                <a:lnTo>
                  <a:pt x="2" y="387"/>
                </a:lnTo>
                <a:lnTo>
                  <a:pt x="3" y="387"/>
                </a:lnTo>
                <a:lnTo>
                  <a:pt x="5" y="387"/>
                </a:lnTo>
                <a:lnTo>
                  <a:pt x="6" y="388"/>
                </a:lnTo>
                <a:lnTo>
                  <a:pt x="7" y="389"/>
                </a:lnTo>
                <a:lnTo>
                  <a:pt x="7" y="390"/>
                </a:lnTo>
                <a:close/>
                <a:moveTo>
                  <a:pt x="7" y="402"/>
                </a:moveTo>
                <a:lnTo>
                  <a:pt x="7" y="402"/>
                </a:lnTo>
                <a:lnTo>
                  <a:pt x="7" y="404"/>
                </a:lnTo>
                <a:lnTo>
                  <a:pt x="6" y="405"/>
                </a:lnTo>
                <a:lnTo>
                  <a:pt x="5" y="405"/>
                </a:lnTo>
                <a:lnTo>
                  <a:pt x="3" y="406"/>
                </a:lnTo>
                <a:lnTo>
                  <a:pt x="2" y="405"/>
                </a:lnTo>
                <a:lnTo>
                  <a:pt x="1" y="405"/>
                </a:lnTo>
                <a:lnTo>
                  <a:pt x="0" y="404"/>
                </a:lnTo>
                <a:lnTo>
                  <a:pt x="0" y="402"/>
                </a:lnTo>
                <a:lnTo>
                  <a:pt x="0" y="401"/>
                </a:lnTo>
                <a:lnTo>
                  <a:pt x="1" y="400"/>
                </a:lnTo>
                <a:lnTo>
                  <a:pt x="2" y="400"/>
                </a:lnTo>
                <a:lnTo>
                  <a:pt x="3" y="399"/>
                </a:lnTo>
                <a:lnTo>
                  <a:pt x="5" y="400"/>
                </a:lnTo>
                <a:lnTo>
                  <a:pt x="6" y="400"/>
                </a:lnTo>
                <a:lnTo>
                  <a:pt x="7" y="401"/>
                </a:lnTo>
                <a:lnTo>
                  <a:pt x="7" y="402"/>
                </a:lnTo>
                <a:close/>
                <a:moveTo>
                  <a:pt x="7" y="416"/>
                </a:moveTo>
                <a:lnTo>
                  <a:pt x="7" y="416"/>
                </a:lnTo>
                <a:lnTo>
                  <a:pt x="7" y="417"/>
                </a:lnTo>
                <a:lnTo>
                  <a:pt x="6" y="418"/>
                </a:lnTo>
                <a:lnTo>
                  <a:pt x="5" y="419"/>
                </a:lnTo>
                <a:lnTo>
                  <a:pt x="3" y="419"/>
                </a:lnTo>
                <a:lnTo>
                  <a:pt x="2" y="419"/>
                </a:lnTo>
                <a:lnTo>
                  <a:pt x="1" y="418"/>
                </a:lnTo>
                <a:lnTo>
                  <a:pt x="0" y="417"/>
                </a:lnTo>
                <a:lnTo>
                  <a:pt x="0" y="416"/>
                </a:lnTo>
                <a:lnTo>
                  <a:pt x="0" y="415"/>
                </a:lnTo>
                <a:lnTo>
                  <a:pt x="1" y="413"/>
                </a:lnTo>
                <a:lnTo>
                  <a:pt x="2" y="412"/>
                </a:lnTo>
                <a:lnTo>
                  <a:pt x="3" y="412"/>
                </a:lnTo>
                <a:lnTo>
                  <a:pt x="5" y="412"/>
                </a:lnTo>
                <a:lnTo>
                  <a:pt x="6" y="413"/>
                </a:lnTo>
                <a:lnTo>
                  <a:pt x="7" y="415"/>
                </a:lnTo>
                <a:lnTo>
                  <a:pt x="7" y="416"/>
                </a:lnTo>
                <a:close/>
                <a:moveTo>
                  <a:pt x="7" y="428"/>
                </a:moveTo>
                <a:lnTo>
                  <a:pt x="7" y="428"/>
                </a:lnTo>
                <a:lnTo>
                  <a:pt x="7" y="430"/>
                </a:lnTo>
                <a:lnTo>
                  <a:pt x="6" y="431"/>
                </a:lnTo>
                <a:lnTo>
                  <a:pt x="5" y="431"/>
                </a:lnTo>
                <a:lnTo>
                  <a:pt x="3" y="432"/>
                </a:lnTo>
                <a:lnTo>
                  <a:pt x="2" y="431"/>
                </a:lnTo>
                <a:lnTo>
                  <a:pt x="1" y="431"/>
                </a:lnTo>
                <a:lnTo>
                  <a:pt x="0" y="430"/>
                </a:lnTo>
                <a:lnTo>
                  <a:pt x="0" y="428"/>
                </a:lnTo>
                <a:lnTo>
                  <a:pt x="0" y="427"/>
                </a:lnTo>
                <a:lnTo>
                  <a:pt x="1" y="426"/>
                </a:lnTo>
                <a:lnTo>
                  <a:pt x="2" y="426"/>
                </a:lnTo>
                <a:lnTo>
                  <a:pt x="3" y="425"/>
                </a:lnTo>
                <a:lnTo>
                  <a:pt x="5" y="426"/>
                </a:lnTo>
                <a:lnTo>
                  <a:pt x="6" y="426"/>
                </a:lnTo>
                <a:lnTo>
                  <a:pt x="7" y="427"/>
                </a:lnTo>
                <a:lnTo>
                  <a:pt x="7" y="428"/>
                </a:lnTo>
                <a:close/>
                <a:moveTo>
                  <a:pt x="13" y="430"/>
                </a:moveTo>
                <a:lnTo>
                  <a:pt x="13" y="430"/>
                </a:lnTo>
                <a:lnTo>
                  <a:pt x="14" y="430"/>
                </a:lnTo>
                <a:lnTo>
                  <a:pt x="16" y="431"/>
                </a:lnTo>
                <a:lnTo>
                  <a:pt x="17" y="432"/>
                </a:lnTo>
                <a:lnTo>
                  <a:pt x="17" y="433"/>
                </a:lnTo>
                <a:lnTo>
                  <a:pt x="17" y="434"/>
                </a:lnTo>
                <a:lnTo>
                  <a:pt x="16" y="435"/>
                </a:lnTo>
                <a:lnTo>
                  <a:pt x="14" y="436"/>
                </a:lnTo>
                <a:lnTo>
                  <a:pt x="13" y="436"/>
                </a:lnTo>
                <a:lnTo>
                  <a:pt x="12" y="436"/>
                </a:lnTo>
                <a:lnTo>
                  <a:pt x="11" y="435"/>
                </a:lnTo>
                <a:lnTo>
                  <a:pt x="9" y="434"/>
                </a:lnTo>
                <a:lnTo>
                  <a:pt x="9" y="433"/>
                </a:lnTo>
                <a:lnTo>
                  <a:pt x="9" y="432"/>
                </a:lnTo>
                <a:lnTo>
                  <a:pt x="11" y="431"/>
                </a:lnTo>
                <a:lnTo>
                  <a:pt x="12" y="430"/>
                </a:lnTo>
                <a:lnTo>
                  <a:pt x="13" y="430"/>
                </a:lnTo>
                <a:close/>
                <a:moveTo>
                  <a:pt x="29" y="430"/>
                </a:moveTo>
                <a:lnTo>
                  <a:pt x="29" y="430"/>
                </a:lnTo>
                <a:lnTo>
                  <a:pt x="30" y="430"/>
                </a:lnTo>
                <a:lnTo>
                  <a:pt x="32" y="431"/>
                </a:lnTo>
                <a:lnTo>
                  <a:pt x="33" y="432"/>
                </a:lnTo>
                <a:lnTo>
                  <a:pt x="33" y="433"/>
                </a:lnTo>
                <a:lnTo>
                  <a:pt x="33" y="434"/>
                </a:lnTo>
                <a:lnTo>
                  <a:pt x="32" y="435"/>
                </a:lnTo>
                <a:lnTo>
                  <a:pt x="30" y="436"/>
                </a:lnTo>
                <a:lnTo>
                  <a:pt x="29" y="436"/>
                </a:lnTo>
                <a:lnTo>
                  <a:pt x="28" y="436"/>
                </a:lnTo>
                <a:lnTo>
                  <a:pt x="27" y="435"/>
                </a:lnTo>
                <a:lnTo>
                  <a:pt x="25" y="434"/>
                </a:lnTo>
                <a:lnTo>
                  <a:pt x="25" y="433"/>
                </a:lnTo>
                <a:lnTo>
                  <a:pt x="25" y="432"/>
                </a:lnTo>
                <a:lnTo>
                  <a:pt x="27" y="431"/>
                </a:lnTo>
                <a:lnTo>
                  <a:pt x="28" y="430"/>
                </a:lnTo>
                <a:lnTo>
                  <a:pt x="29" y="430"/>
                </a:lnTo>
                <a:close/>
                <a:moveTo>
                  <a:pt x="44" y="430"/>
                </a:moveTo>
                <a:lnTo>
                  <a:pt x="44" y="430"/>
                </a:lnTo>
                <a:lnTo>
                  <a:pt x="45" y="430"/>
                </a:lnTo>
                <a:lnTo>
                  <a:pt x="46" y="431"/>
                </a:lnTo>
                <a:lnTo>
                  <a:pt x="48" y="432"/>
                </a:lnTo>
                <a:lnTo>
                  <a:pt x="48" y="433"/>
                </a:lnTo>
                <a:lnTo>
                  <a:pt x="48" y="434"/>
                </a:lnTo>
                <a:lnTo>
                  <a:pt x="46" y="435"/>
                </a:lnTo>
                <a:lnTo>
                  <a:pt x="45" y="436"/>
                </a:lnTo>
                <a:lnTo>
                  <a:pt x="44" y="436"/>
                </a:lnTo>
                <a:lnTo>
                  <a:pt x="43" y="436"/>
                </a:lnTo>
                <a:lnTo>
                  <a:pt x="41" y="435"/>
                </a:lnTo>
                <a:lnTo>
                  <a:pt x="40" y="434"/>
                </a:lnTo>
                <a:lnTo>
                  <a:pt x="40" y="433"/>
                </a:lnTo>
                <a:lnTo>
                  <a:pt x="40" y="432"/>
                </a:lnTo>
                <a:lnTo>
                  <a:pt x="41" y="431"/>
                </a:lnTo>
                <a:lnTo>
                  <a:pt x="43" y="430"/>
                </a:lnTo>
                <a:lnTo>
                  <a:pt x="44" y="430"/>
                </a:lnTo>
                <a:close/>
                <a:moveTo>
                  <a:pt x="60" y="430"/>
                </a:moveTo>
                <a:lnTo>
                  <a:pt x="60" y="430"/>
                </a:lnTo>
                <a:lnTo>
                  <a:pt x="61" y="430"/>
                </a:lnTo>
                <a:lnTo>
                  <a:pt x="62" y="431"/>
                </a:lnTo>
                <a:lnTo>
                  <a:pt x="63" y="432"/>
                </a:lnTo>
                <a:lnTo>
                  <a:pt x="63" y="433"/>
                </a:lnTo>
                <a:lnTo>
                  <a:pt x="63" y="434"/>
                </a:lnTo>
                <a:lnTo>
                  <a:pt x="62" y="435"/>
                </a:lnTo>
                <a:lnTo>
                  <a:pt x="61" y="436"/>
                </a:lnTo>
                <a:lnTo>
                  <a:pt x="60" y="436"/>
                </a:lnTo>
                <a:lnTo>
                  <a:pt x="59" y="436"/>
                </a:lnTo>
                <a:lnTo>
                  <a:pt x="57" y="435"/>
                </a:lnTo>
                <a:lnTo>
                  <a:pt x="56" y="434"/>
                </a:lnTo>
                <a:lnTo>
                  <a:pt x="56" y="433"/>
                </a:lnTo>
                <a:lnTo>
                  <a:pt x="56" y="432"/>
                </a:lnTo>
                <a:lnTo>
                  <a:pt x="57" y="431"/>
                </a:lnTo>
                <a:lnTo>
                  <a:pt x="59" y="430"/>
                </a:lnTo>
                <a:lnTo>
                  <a:pt x="60" y="430"/>
                </a:lnTo>
                <a:close/>
                <a:moveTo>
                  <a:pt x="74" y="430"/>
                </a:moveTo>
                <a:lnTo>
                  <a:pt x="74" y="430"/>
                </a:lnTo>
                <a:lnTo>
                  <a:pt x="76" y="430"/>
                </a:lnTo>
                <a:lnTo>
                  <a:pt x="77" y="431"/>
                </a:lnTo>
                <a:lnTo>
                  <a:pt x="78" y="432"/>
                </a:lnTo>
                <a:lnTo>
                  <a:pt x="78" y="433"/>
                </a:lnTo>
                <a:lnTo>
                  <a:pt x="78" y="434"/>
                </a:lnTo>
                <a:lnTo>
                  <a:pt x="77" y="435"/>
                </a:lnTo>
                <a:lnTo>
                  <a:pt x="76" y="436"/>
                </a:lnTo>
                <a:lnTo>
                  <a:pt x="74" y="436"/>
                </a:lnTo>
                <a:lnTo>
                  <a:pt x="73" y="436"/>
                </a:lnTo>
                <a:lnTo>
                  <a:pt x="72" y="435"/>
                </a:lnTo>
                <a:lnTo>
                  <a:pt x="71" y="434"/>
                </a:lnTo>
                <a:lnTo>
                  <a:pt x="71" y="433"/>
                </a:lnTo>
                <a:lnTo>
                  <a:pt x="71" y="432"/>
                </a:lnTo>
                <a:lnTo>
                  <a:pt x="72" y="431"/>
                </a:lnTo>
                <a:lnTo>
                  <a:pt x="73" y="430"/>
                </a:lnTo>
                <a:lnTo>
                  <a:pt x="74" y="430"/>
                </a:lnTo>
                <a:close/>
                <a:moveTo>
                  <a:pt x="90" y="430"/>
                </a:moveTo>
                <a:lnTo>
                  <a:pt x="90" y="430"/>
                </a:lnTo>
                <a:lnTo>
                  <a:pt x="92" y="430"/>
                </a:lnTo>
                <a:lnTo>
                  <a:pt x="93" y="431"/>
                </a:lnTo>
                <a:lnTo>
                  <a:pt x="94" y="432"/>
                </a:lnTo>
                <a:lnTo>
                  <a:pt x="94" y="433"/>
                </a:lnTo>
                <a:lnTo>
                  <a:pt x="94" y="434"/>
                </a:lnTo>
                <a:lnTo>
                  <a:pt x="93" y="435"/>
                </a:lnTo>
                <a:lnTo>
                  <a:pt x="92" y="436"/>
                </a:lnTo>
                <a:lnTo>
                  <a:pt x="90" y="436"/>
                </a:lnTo>
                <a:lnTo>
                  <a:pt x="89" y="436"/>
                </a:lnTo>
                <a:lnTo>
                  <a:pt x="88" y="435"/>
                </a:lnTo>
                <a:lnTo>
                  <a:pt x="87" y="434"/>
                </a:lnTo>
                <a:lnTo>
                  <a:pt x="87" y="433"/>
                </a:lnTo>
                <a:lnTo>
                  <a:pt x="87" y="432"/>
                </a:lnTo>
                <a:lnTo>
                  <a:pt x="88" y="431"/>
                </a:lnTo>
                <a:lnTo>
                  <a:pt x="89" y="430"/>
                </a:lnTo>
                <a:lnTo>
                  <a:pt x="90" y="430"/>
                </a:lnTo>
                <a:close/>
                <a:moveTo>
                  <a:pt x="105" y="430"/>
                </a:moveTo>
                <a:lnTo>
                  <a:pt x="105" y="430"/>
                </a:lnTo>
                <a:lnTo>
                  <a:pt x="106" y="430"/>
                </a:lnTo>
                <a:lnTo>
                  <a:pt x="108" y="431"/>
                </a:lnTo>
                <a:lnTo>
                  <a:pt x="109" y="432"/>
                </a:lnTo>
                <a:lnTo>
                  <a:pt x="109" y="433"/>
                </a:lnTo>
                <a:lnTo>
                  <a:pt x="109" y="434"/>
                </a:lnTo>
                <a:lnTo>
                  <a:pt x="108" y="435"/>
                </a:lnTo>
                <a:lnTo>
                  <a:pt x="106" y="436"/>
                </a:lnTo>
                <a:lnTo>
                  <a:pt x="105" y="436"/>
                </a:lnTo>
                <a:lnTo>
                  <a:pt x="104" y="436"/>
                </a:lnTo>
                <a:lnTo>
                  <a:pt x="103" y="435"/>
                </a:lnTo>
                <a:lnTo>
                  <a:pt x="101" y="434"/>
                </a:lnTo>
                <a:lnTo>
                  <a:pt x="101" y="433"/>
                </a:lnTo>
                <a:lnTo>
                  <a:pt x="101" y="432"/>
                </a:lnTo>
                <a:lnTo>
                  <a:pt x="103" y="431"/>
                </a:lnTo>
                <a:lnTo>
                  <a:pt x="104" y="430"/>
                </a:lnTo>
                <a:lnTo>
                  <a:pt x="105" y="430"/>
                </a:lnTo>
                <a:close/>
                <a:moveTo>
                  <a:pt x="121" y="430"/>
                </a:moveTo>
                <a:lnTo>
                  <a:pt x="121" y="430"/>
                </a:lnTo>
                <a:lnTo>
                  <a:pt x="122" y="430"/>
                </a:lnTo>
                <a:lnTo>
                  <a:pt x="124" y="431"/>
                </a:lnTo>
                <a:lnTo>
                  <a:pt x="125" y="432"/>
                </a:lnTo>
                <a:lnTo>
                  <a:pt x="125" y="433"/>
                </a:lnTo>
                <a:lnTo>
                  <a:pt x="125" y="434"/>
                </a:lnTo>
                <a:lnTo>
                  <a:pt x="124" y="435"/>
                </a:lnTo>
                <a:lnTo>
                  <a:pt x="122" y="436"/>
                </a:lnTo>
                <a:lnTo>
                  <a:pt x="121" y="436"/>
                </a:lnTo>
                <a:lnTo>
                  <a:pt x="120" y="436"/>
                </a:lnTo>
                <a:lnTo>
                  <a:pt x="119" y="435"/>
                </a:lnTo>
                <a:lnTo>
                  <a:pt x="117" y="434"/>
                </a:lnTo>
                <a:lnTo>
                  <a:pt x="117" y="433"/>
                </a:lnTo>
                <a:lnTo>
                  <a:pt x="117" y="432"/>
                </a:lnTo>
                <a:lnTo>
                  <a:pt x="119" y="431"/>
                </a:lnTo>
                <a:lnTo>
                  <a:pt x="120" y="430"/>
                </a:lnTo>
                <a:lnTo>
                  <a:pt x="121" y="430"/>
                </a:lnTo>
                <a:close/>
                <a:moveTo>
                  <a:pt x="136" y="430"/>
                </a:moveTo>
                <a:lnTo>
                  <a:pt x="136" y="430"/>
                </a:lnTo>
                <a:lnTo>
                  <a:pt x="138" y="430"/>
                </a:lnTo>
                <a:lnTo>
                  <a:pt x="139" y="431"/>
                </a:lnTo>
                <a:lnTo>
                  <a:pt x="139" y="432"/>
                </a:lnTo>
                <a:lnTo>
                  <a:pt x="139" y="433"/>
                </a:lnTo>
                <a:lnTo>
                  <a:pt x="139" y="434"/>
                </a:lnTo>
                <a:lnTo>
                  <a:pt x="139" y="435"/>
                </a:lnTo>
                <a:lnTo>
                  <a:pt x="138" y="436"/>
                </a:lnTo>
                <a:lnTo>
                  <a:pt x="136" y="436"/>
                </a:lnTo>
                <a:lnTo>
                  <a:pt x="135" y="436"/>
                </a:lnTo>
                <a:lnTo>
                  <a:pt x="133" y="435"/>
                </a:lnTo>
                <a:lnTo>
                  <a:pt x="132" y="434"/>
                </a:lnTo>
                <a:lnTo>
                  <a:pt x="132" y="433"/>
                </a:lnTo>
                <a:lnTo>
                  <a:pt x="132" y="432"/>
                </a:lnTo>
                <a:lnTo>
                  <a:pt x="133" y="431"/>
                </a:lnTo>
                <a:lnTo>
                  <a:pt x="135" y="430"/>
                </a:lnTo>
                <a:lnTo>
                  <a:pt x="136" y="430"/>
                </a:lnTo>
                <a:close/>
                <a:moveTo>
                  <a:pt x="152" y="430"/>
                </a:moveTo>
                <a:lnTo>
                  <a:pt x="152" y="430"/>
                </a:lnTo>
                <a:lnTo>
                  <a:pt x="153" y="430"/>
                </a:lnTo>
                <a:lnTo>
                  <a:pt x="154" y="431"/>
                </a:lnTo>
                <a:lnTo>
                  <a:pt x="155" y="432"/>
                </a:lnTo>
                <a:lnTo>
                  <a:pt x="155" y="433"/>
                </a:lnTo>
                <a:lnTo>
                  <a:pt x="155" y="434"/>
                </a:lnTo>
                <a:lnTo>
                  <a:pt x="154" y="435"/>
                </a:lnTo>
                <a:lnTo>
                  <a:pt x="153" y="436"/>
                </a:lnTo>
                <a:lnTo>
                  <a:pt x="152" y="436"/>
                </a:lnTo>
                <a:lnTo>
                  <a:pt x="151" y="436"/>
                </a:lnTo>
                <a:lnTo>
                  <a:pt x="149" y="435"/>
                </a:lnTo>
                <a:lnTo>
                  <a:pt x="148" y="434"/>
                </a:lnTo>
                <a:lnTo>
                  <a:pt x="148" y="433"/>
                </a:lnTo>
                <a:lnTo>
                  <a:pt x="148" y="432"/>
                </a:lnTo>
                <a:lnTo>
                  <a:pt x="149" y="431"/>
                </a:lnTo>
                <a:lnTo>
                  <a:pt x="151" y="430"/>
                </a:lnTo>
                <a:lnTo>
                  <a:pt x="152" y="430"/>
                </a:lnTo>
                <a:close/>
                <a:moveTo>
                  <a:pt x="166" y="430"/>
                </a:moveTo>
                <a:lnTo>
                  <a:pt x="166" y="430"/>
                </a:lnTo>
                <a:lnTo>
                  <a:pt x="169" y="430"/>
                </a:lnTo>
                <a:lnTo>
                  <a:pt x="170" y="431"/>
                </a:lnTo>
                <a:lnTo>
                  <a:pt x="170" y="432"/>
                </a:lnTo>
                <a:lnTo>
                  <a:pt x="170" y="433"/>
                </a:lnTo>
                <a:lnTo>
                  <a:pt x="170" y="434"/>
                </a:lnTo>
                <a:lnTo>
                  <a:pt x="170" y="435"/>
                </a:lnTo>
                <a:lnTo>
                  <a:pt x="169" y="436"/>
                </a:lnTo>
                <a:lnTo>
                  <a:pt x="166" y="436"/>
                </a:lnTo>
                <a:lnTo>
                  <a:pt x="165" y="436"/>
                </a:lnTo>
                <a:lnTo>
                  <a:pt x="164" y="435"/>
                </a:lnTo>
                <a:lnTo>
                  <a:pt x="163" y="434"/>
                </a:lnTo>
                <a:lnTo>
                  <a:pt x="163" y="433"/>
                </a:lnTo>
                <a:lnTo>
                  <a:pt x="163" y="432"/>
                </a:lnTo>
                <a:lnTo>
                  <a:pt x="164" y="431"/>
                </a:lnTo>
                <a:lnTo>
                  <a:pt x="165" y="430"/>
                </a:lnTo>
                <a:lnTo>
                  <a:pt x="166" y="430"/>
                </a:lnTo>
                <a:close/>
                <a:moveTo>
                  <a:pt x="182" y="430"/>
                </a:moveTo>
                <a:lnTo>
                  <a:pt x="182" y="430"/>
                </a:lnTo>
                <a:lnTo>
                  <a:pt x="184" y="430"/>
                </a:lnTo>
                <a:lnTo>
                  <a:pt x="185" y="431"/>
                </a:lnTo>
                <a:lnTo>
                  <a:pt x="186" y="432"/>
                </a:lnTo>
                <a:lnTo>
                  <a:pt x="186" y="433"/>
                </a:lnTo>
                <a:lnTo>
                  <a:pt x="186" y="434"/>
                </a:lnTo>
                <a:lnTo>
                  <a:pt x="185" y="435"/>
                </a:lnTo>
                <a:lnTo>
                  <a:pt x="184" y="436"/>
                </a:lnTo>
                <a:lnTo>
                  <a:pt x="182" y="436"/>
                </a:lnTo>
                <a:lnTo>
                  <a:pt x="181" y="436"/>
                </a:lnTo>
                <a:lnTo>
                  <a:pt x="180" y="435"/>
                </a:lnTo>
                <a:lnTo>
                  <a:pt x="179" y="434"/>
                </a:lnTo>
                <a:lnTo>
                  <a:pt x="179" y="433"/>
                </a:lnTo>
                <a:lnTo>
                  <a:pt x="179" y="432"/>
                </a:lnTo>
                <a:lnTo>
                  <a:pt x="180" y="431"/>
                </a:lnTo>
                <a:lnTo>
                  <a:pt x="181" y="430"/>
                </a:lnTo>
                <a:lnTo>
                  <a:pt x="182" y="430"/>
                </a:lnTo>
                <a:close/>
                <a:moveTo>
                  <a:pt x="197" y="430"/>
                </a:moveTo>
                <a:lnTo>
                  <a:pt x="197" y="430"/>
                </a:lnTo>
                <a:lnTo>
                  <a:pt x="200" y="430"/>
                </a:lnTo>
                <a:lnTo>
                  <a:pt x="201" y="431"/>
                </a:lnTo>
                <a:lnTo>
                  <a:pt x="201" y="432"/>
                </a:lnTo>
                <a:lnTo>
                  <a:pt x="201" y="433"/>
                </a:lnTo>
                <a:lnTo>
                  <a:pt x="201" y="434"/>
                </a:lnTo>
                <a:lnTo>
                  <a:pt x="201" y="435"/>
                </a:lnTo>
                <a:lnTo>
                  <a:pt x="200" y="436"/>
                </a:lnTo>
                <a:lnTo>
                  <a:pt x="197" y="436"/>
                </a:lnTo>
                <a:lnTo>
                  <a:pt x="196" y="436"/>
                </a:lnTo>
                <a:lnTo>
                  <a:pt x="195" y="435"/>
                </a:lnTo>
                <a:lnTo>
                  <a:pt x="193" y="434"/>
                </a:lnTo>
                <a:lnTo>
                  <a:pt x="193" y="433"/>
                </a:lnTo>
                <a:lnTo>
                  <a:pt x="193" y="432"/>
                </a:lnTo>
                <a:lnTo>
                  <a:pt x="195" y="431"/>
                </a:lnTo>
                <a:lnTo>
                  <a:pt x="196" y="430"/>
                </a:lnTo>
                <a:lnTo>
                  <a:pt x="197" y="430"/>
                </a:lnTo>
                <a:close/>
                <a:moveTo>
                  <a:pt x="213" y="430"/>
                </a:moveTo>
                <a:lnTo>
                  <a:pt x="213" y="430"/>
                </a:lnTo>
                <a:lnTo>
                  <a:pt x="214" y="430"/>
                </a:lnTo>
                <a:lnTo>
                  <a:pt x="216" y="431"/>
                </a:lnTo>
                <a:lnTo>
                  <a:pt x="217" y="432"/>
                </a:lnTo>
                <a:lnTo>
                  <a:pt x="217" y="433"/>
                </a:lnTo>
                <a:lnTo>
                  <a:pt x="217" y="434"/>
                </a:lnTo>
                <a:lnTo>
                  <a:pt x="216" y="435"/>
                </a:lnTo>
                <a:lnTo>
                  <a:pt x="214" y="436"/>
                </a:lnTo>
                <a:lnTo>
                  <a:pt x="213" y="436"/>
                </a:lnTo>
                <a:lnTo>
                  <a:pt x="212" y="436"/>
                </a:lnTo>
                <a:lnTo>
                  <a:pt x="211" y="435"/>
                </a:lnTo>
                <a:lnTo>
                  <a:pt x="209" y="434"/>
                </a:lnTo>
                <a:lnTo>
                  <a:pt x="209" y="433"/>
                </a:lnTo>
                <a:lnTo>
                  <a:pt x="209" y="432"/>
                </a:lnTo>
                <a:lnTo>
                  <a:pt x="211" y="431"/>
                </a:lnTo>
                <a:lnTo>
                  <a:pt x="212" y="430"/>
                </a:lnTo>
                <a:lnTo>
                  <a:pt x="213" y="430"/>
                </a:lnTo>
                <a:close/>
                <a:moveTo>
                  <a:pt x="228" y="430"/>
                </a:moveTo>
                <a:lnTo>
                  <a:pt x="228" y="430"/>
                </a:lnTo>
                <a:lnTo>
                  <a:pt x="230" y="430"/>
                </a:lnTo>
                <a:lnTo>
                  <a:pt x="231" y="431"/>
                </a:lnTo>
                <a:lnTo>
                  <a:pt x="231" y="432"/>
                </a:lnTo>
                <a:lnTo>
                  <a:pt x="231" y="433"/>
                </a:lnTo>
                <a:lnTo>
                  <a:pt x="231" y="434"/>
                </a:lnTo>
                <a:lnTo>
                  <a:pt x="231" y="435"/>
                </a:lnTo>
                <a:lnTo>
                  <a:pt x="230" y="436"/>
                </a:lnTo>
                <a:lnTo>
                  <a:pt x="228" y="436"/>
                </a:lnTo>
                <a:lnTo>
                  <a:pt x="227" y="436"/>
                </a:lnTo>
                <a:lnTo>
                  <a:pt x="225" y="435"/>
                </a:lnTo>
                <a:lnTo>
                  <a:pt x="224" y="434"/>
                </a:lnTo>
                <a:lnTo>
                  <a:pt x="224" y="433"/>
                </a:lnTo>
                <a:lnTo>
                  <a:pt x="224" y="432"/>
                </a:lnTo>
                <a:lnTo>
                  <a:pt x="225" y="431"/>
                </a:lnTo>
                <a:lnTo>
                  <a:pt x="227" y="430"/>
                </a:lnTo>
                <a:lnTo>
                  <a:pt x="228" y="430"/>
                </a:lnTo>
                <a:close/>
                <a:moveTo>
                  <a:pt x="244" y="430"/>
                </a:moveTo>
                <a:lnTo>
                  <a:pt x="244" y="430"/>
                </a:lnTo>
                <a:lnTo>
                  <a:pt x="245" y="430"/>
                </a:lnTo>
                <a:lnTo>
                  <a:pt x="246" y="431"/>
                </a:lnTo>
                <a:lnTo>
                  <a:pt x="247" y="432"/>
                </a:lnTo>
                <a:lnTo>
                  <a:pt x="247" y="433"/>
                </a:lnTo>
                <a:lnTo>
                  <a:pt x="247" y="434"/>
                </a:lnTo>
                <a:lnTo>
                  <a:pt x="246" y="435"/>
                </a:lnTo>
                <a:lnTo>
                  <a:pt x="245" y="436"/>
                </a:lnTo>
                <a:lnTo>
                  <a:pt x="244" y="436"/>
                </a:lnTo>
                <a:lnTo>
                  <a:pt x="242" y="436"/>
                </a:lnTo>
                <a:lnTo>
                  <a:pt x="241" y="435"/>
                </a:lnTo>
                <a:lnTo>
                  <a:pt x="240" y="434"/>
                </a:lnTo>
                <a:lnTo>
                  <a:pt x="240" y="433"/>
                </a:lnTo>
                <a:lnTo>
                  <a:pt x="240" y="432"/>
                </a:lnTo>
                <a:lnTo>
                  <a:pt x="241" y="431"/>
                </a:lnTo>
                <a:lnTo>
                  <a:pt x="242" y="430"/>
                </a:lnTo>
                <a:lnTo>
                  <a:pt x="244" y="430"/>
                </a:lnTo>
                <a:close/>
                <a:moveTo>
                  <a:pt x="258" y="430"/>
                </a:moveTo>
                <a:lnTo>
                  <a:pt x="258" y="430"/>
                </a:lnTo>
                <a:lnTo>
                  <a:pt x="261" y="430"/>
                </a:lnTo>
                <a:lnTo>
                  <a:pt x="262" y="431"/>
                </a:lnTo>
                <a:lnTo>
                  <a:pt x="262" y="432"/>
                </a:lnTo>
                <a:lnTo>
                  <a:pt x="262" y="433"/>
                </a:lnTo>
                <a:lnTo>
                  <a:pt x="262" y="434"/>
                </a:lnTo>
                <a:lnTo>
                  <a:pt x="262" y="435"/>
                </a:lnTo>
                <a:lnTo>
                  <a:pt x="261" y="436"/>
                </a:lnTo>
                <a:lnTo>
                  <a:pt x="258" y="436"/>
                </a:lnTo>
                <a:lnTo>
                  <a:pt x="257" y="436"/>
                </a:lnTo>
                <a:lnTo>
                  <a:pt x="256" y="435"/>
                </a:lnTo>
                <a:lnTo>
                  <a:pt x="255" y="434"/>
                </a:lnTo>
                <a:lnTo>
                  <a:pt x="255" y="433"/>
                </a:lnTo>
                <a:lnTo>
                  <a:pt x="255" y="432"/>
                </a:lnTo>
                <a:lnTo>
                  <a:pt x="256" y="431"/>
                </a:lnTo>
                <a:lnTo>
                  <a:pt x="257" y="430"/>
                </a:lnTo>
                <a:lnTo>
                  <a:pt x="258" y="430"/>
                </a:lnTo>
                <a:close/>
                <a:moveTo>
                  <a:pt x="274" y="430"/>
                </a:moveTo>
                <a:lnTo>
                  <a:pt x="274" y="430"/>
                </a:lnTo>
                <a:lnTo>
                  <a:pt x="276" y="430"/>
                </a:lnTo>
                <a:lnTo>
                  <a:pt x="277" y="431"/>
                </a:lnTo>
                <a:lnTo>
                  <a:pt x="278" y="432"/>
                </a:lnTo>
                <a:lnTo>
                  <a:pt x="278" y="433"/>
                </a:lnTo>
                <a:lnTo>
                  <a:pt x="278" y="434"/>
                </a:lnTo>
                <a:lnTo>
                  <a:pt x="277" y="435"/>
                </a:lnTo>
                <a:lnTo>
                  <a:pt x="276" y="436"/>
                </a:lnTo>
                <a:lnTo>
                  <a:pt x="274" y="436"/>
                </a:lnTo>
                <a:lnTo>
                  <a:pt x="273" y="436"/>
                </a:lnTo>
                <a:lnTo>
                  <a:pt x="272" y="435"/>
                </a:lnTo>
                <a:lnTo>
                  <a:pt x="271" y="434"/>
                </a:lnTo>
                <a:lnTo>
                  <a:pt x="271" y="433"/>
                </a:lnTo>
                <a:lnTo>
                  <a:pt x="271" y="432"/>
                </a:lnTo>
                <a:lnTo>
                  <a:pt x="272" y="431"/>
                </a:lnTo>
                <a:lnTo>
                  <a:pt x="273" y="430"/>
                </a:lnTo>
                <a:lnTo>
                  <a:pt x="274" y="430"/>
                </a:lnTo>
                <a:close/>
                <a:moveTo>
                  <a:pt x="289" y="430"/>
                </a:moveTo>
                <a:lnTo>
                  <a:pt x="289" y="430"/>
                </a:lnTo>
                <a:lnTo>
                  <a:pt x="292" y="430"/>
                </a:lnTo>
                <a:lnTo>
                  <a:pt x="293" y="431"/>
                </a:lnTo>
                <a:lnTo>
                  <a:pt x="293" y="432"/>
                </a:lnTo>
                <a:lnTo>
                  <a:pt x="294" y="433"/>
                </a:lnTo>
                <a:lnTo>
                  <a:pt x="293" y="434"/>
                </a:lnTo>
                <a:lnTo>
                  <a:pt x="293" y="435"/>
                </a:lnTo>
                <a:lnTo>
                  <a:pt x="292" y="436"/>
                </a:lnTo>
                <a:lnTo>
                  <a:pt x="289" y="436"/>
                </a:lnTo>
                <a:lnTo>
                  <a:pt x="288" y="436"/>
                </a:lnTo>
                <a:lnTo>
                  <a:pt x="287" y="435"/>
                </a:lnTo>
                <a:lnTo>
                  <a:pt x="285" y="434"/>
                </a:lnTo>
                <a:lnTo>
                  <a:pt x="285" y="433"/>
                </a:lnTo>
                <a:lnTo>
                  <a:pt x="285" y="432"/>
                </a:lnTo>
                <a:lnTo>
                  <a:pt x="287" y="431"/>
                </a:lnTo>
                <a:lnTo>
                  <a:pt x="288" y="430"/>
                </a:lnTo>
                <a:lnTo>
                  <a:pt x="289" y="430"/>
                </a:lnTo>
                <a:close/>
                <a:moveTo>
                  <a:pt x="305" y="430"/>
                </a:moveTo>
                <a:lnTo>
                  <a:pt x="305" y="430"/>
                </a:lnTo>
                <a:lnTo>
                  <a:pt x="306" y="430"/>
                </a:lnTo>
                <a:lnTo>
                  <a:pt x="307" y="431"/>
                </a:lnTo>
                <a:lnTo>
                  <a:pt x="309" y="432"/>
                </a:lnTo>
                <a:lnTo>
                  <a:pt x="309" y="433"/>
                </a:lnTo>
                <a:lnTo>
                  <a:pt x="309" y="434"/>
                </a:lnTo>
                <a:lnTo>
                  <a:pt x="307" y="435"/>
                </a:lnTo>
                <a:lnTo>
                  <a:pt x="306" y="436"/>
                </a:lnTo>
                <a:lnTo>
                  <a:pt x="305" y="436"/>
                </a:lnTo>
                <a:lnTo>
                  <a:pt x="304" y="436"/>
                </a:lnTo>
                <a:lnTo>
                  <a:pt x="303" y="435"/>
                </a:lnTo>
                <a:lnTo>
                  <a:pt x="301" y="434"/>
                </a:lnTo>
                <a:lnTo>
                  <a:pt x="301" y="433"/>
                </a:lnTo>
                <a:lnTo>
                  <a:pt x="301" y="432"/>
                </a:lnTo>
                <a:lnTo>
                  <a:pt x="303" y="431"/>
                </a:lnTo>
                <a:lnTo>
                  <a:pt x="304" y="430"/>
                </a:lnTo>
                <a:lnTo>
                  <a:pt x="305" y="430"/>
                </a:lnTo>
                <a:close/>
                <a:moveTo>
                  <a:pt x="320" y="430"/>
                </a:moveTo>
                <a:lnTo>
                  <a:pt x="320" y="430"/>
                </a:lnTo>
                <a:lnTo>
                  <a:pt x="322" y="430"/>
                </a:lnTo>
                <a:lnTo>
                  <a:pt x="323" y="431"/>
                </a:lnTo>
                <a:lnTo>
                  <a:pt x="323" y="432"/>
                </a:lnTo>
                <a:lnTo>
                  <a:pt x="325" y="433"/>
                </a:lnTo>
                <a:lnTo>
                  <a:pt x="323" y="434"/>
                </a:lnTo>
                <a:lnTo>
                  <a:pt x="323" y="435"/>
                </a:lnTo>
                <a:lnTo>
                  <a:pt x="322" y="436"/>
                </a:lnTo>
                <a:lnTo>
                  <a:pt x="320" y="436"/>
                </a:lnTo>
                <a:lnTo>
                  <a:pt x="319" y="436"/>
                </a:lnTo>
                <a:lnTo>
                  <a:pt x="317" y="435"/>
                </a:lnTo>
                <a:lnTo>
                  <a:pt x="317" y="434"/>
                </a:lnTo>
                <a:lnTo>
                  <a:pt x="316" y="433"/>
                </a:lnTo>
                <a:lnTo>
                  <a:pt x="317" y="432"/>
                </a:lnTo>
                <a:lnTo>
                  <a:pt x="317" y="431"/>
                </a:lnTo>
                <a:lnTo>
                  <a:pt x="319" y="430"/>
                </a:lnTo>
                <a:lnTo>
                  <a:pt x="320" y="430"/>
                </a:lnTo>
                <a:close/>
                <a:moveTo>
                  <a:pt x="336" y="430"/>
                </a:moveTo>
                <a:lnTo>
                  <a:pt x="336" y="430"/>
                </a:lnTo>
                <a:lnTo>
                  <a:pt x="337" y="430"/>
                </a:lnTo>
                <a:lnTo>
                  <a:pt x="338" y="431"/>
                </a:lnTo>
                <a:lnTo>
                  <a:pt x="339" y="432"/>
                </a:lnTo>
                <a:lnTo>
                  <a:pt x="339" y="433"/>
                </a:lnTo>
                <a:lnTo>
                  <a:pt x="339" y="434"/>
                </a:lnTo>
                <a:lnTo>
                  <a:pt x="338" y="435"/>
                </a:lnTo>
                <a:lnTo>
                  <a:pt x="337" y="436"/>
                </a:lnTo>
                <a:lnTo>
                  <a:pt x="336" y="436"/>
                </a:lnTo>
                <a:lnTo>
                  <a:pt x="334" y="436"/>
                </a:lnTo>
                <a:lnTo>
                  <a:pt x="333" y="435"/>
                </a:lnTo>
                <a:lnTo>
                  <a:pt x="332" y="434"/>
                </a:lnTo>
                <a:lnTo>
                  <a:pt x="332" y="433"/>
                </a:lnTo>
                <a:lnTo>
                  <a:pt x="332" y="432"/>
                </a:lnTo>
                <a:lnTo>
                  <a:pt x="333" y="431"/>
                </a:lnTo>
                <a:lnTo>
                  <a:pt x="334" y="430"/>
                </a:lnTo>
                <a:lnTo>
                  <a:pt x="336" y="430"/>
                </a:lnTo>
                <a:close/>
                <a:moveTo>
                  <a:pt x="350" y="430"/>
                </a:moveTo>
                <a:lnTo>
                  <a:pt x="350" y="430"/>
                </a:lnTo>
                <a:lnTo>
                  <a:pt x="353" y="430"/>
                </a:lnTo>
                <a:lnTo>
                  <a:pt x="354" y="431"/>
                </a:lnTo>
                <a:lnTo>
                  <a:pt x="354" y="432"/>
                </a:lnTo>
                <a:lnTo>
                  <a:pt x="355" y="433"/>
                </a:lnTo>
                <a:lnTo>
                  <a:pt x="354" y="434"/>
                </a:lnTo>
                <a:lnTo>
                  <a:pt x="354" y="435"/>
                </a:lnTo>
                <a:lnTo>
                  <a:pt x="353" y="436"/>
                </a:lnTo>
                <a:lnTo>
                  <a:pt x="350" y="436"/>
                </a:lnTo>
                <a:lnTo>
                  <a:pt x="349" y="436"/>
                </a:lnTo>
                <a:lnTo>
                  <a:pt x="348" y="435"/>
                </a:lnTo>
                <a:lnTo>
                  <a:pt x="348" y="434"/>
                </a:lnTo>
                <a:lnTo>
                  <a:pt x="347" y="433"/>
                </a:lnTo>
                <a:lnTo>
                  <a:pt x="348" y="432"/>
                </a:lnTo>
                <a:lnTo>
                  <a:pt x="348" y="431"/>
                </a:lnTo>
                <a:lnTo>
                  <a:pt x="349" y="430"/>
                </a:lnTo>
                <a:lnTo>
                  <a:pt x="350" y="430"/>
                </a:lnTo>
                <a:close/>
                <a:moveTo>
                  <a:pt x="366" y="430"/>
                </a:moveTo>
                <a:lnTo>
                  <a:pt x="366" y="430"/>
                </a:lnTo>
                <a:lnTo>
                  <a:pt x="368" y="430"/>
                </a:lnTo>
                <a:lnTo>
                  <a:pt x="369" y="431"/>
                </a:lnTo>
                <a:lnTo>
                  <a:pt x="370" y="432"/>
                </a:lnTo>
                <a:lnTo>
                  <a:pt x="370" y="433"/>
                </a:lnTo>
                <a:lnTo>
                  <a:pt x="370" y="434"/>
                </a:lnTo>
                <a:lnTo>
                  <a:pt x="369" y="435"/>
                </a:lnTo>
                <a:lnTo>
                  <a:pt x="368" y="436"/>
                </a:lnTo>
                <a:lnTo>
                  <a:pt x="366" y="436"/>
                </a:lnTo>
                <a:lnTo>
                  <a:pt x="365" y="436"/>
                </a:lnTo>
                <a:lnTo>
                  <a:pt x="364" y="435"/>
                </a:lnTo>
                <a:lnTo>
                  <a:pt x="363" y="434"/>
                </a:lnTo>
                <a:lnTo>
                  <a:pt x="363" y="433"/>
                </a:lnTo>
                <a:lnTo>
                  <a:pt x="363" y="432"/>
                </a:lnTo>
                <a:lnTo>
                  <a:pt x="364" y="431"/>
                </a:lnTo>
                <a:lnTo>
                  <a:pt x="365" y="430"/>
                </a:lnTo>
                <a:lnTo>
                  <a:pt x="366" y="430"/>
                </a:lnTo>
                <a:close/>
                <a:moveTo>
                  <a:pt x="381" y="430"/>
                </a:moveTo>
                <a:lnTo>
                  <a:pt x="381" y="430"/>
                </a:lnTo>
                <a:lnTo>
                  <a:pt x="384" y="430"/>
                </a:lnTo>
                <a:lnTo>
                  <a:pt x="385" y="431"/>
                </a:lnTo>
                <a:lnTo>
                  <a:pt x="385" y="432"/>
                </a:lnTo>
                <a:lnTo>
                  <a:pt x="386" y="433"/>
                </a:lnTo>
                <a:lnTo>
                  <a:pt x="385" y="434"/>
                </a:lnTo>
                <a:lnTo>
                  <a:pt x="385" y="435"/>
                </a:lnTo>
                <a:lnTo>
                  <a:pt x="384" y="436"/>
                </a:lnTo>
                <a:lnTo>
                  <a:pt x="381" y="436"/>
                </a:lnTo>
                <a:lnTo>
                  <a:pt x="380" y="436"/>
                </a:lnTo>
                <a:lnTo>
                  <a:pt x="379" y="435"/>
                </a:lnTo>
                <a:lnTo>
                  <a:pt x="379" y="434"/>
                </a:lnTo>
                <a:lnTo>
                  <a:pt x="377" y="433"/>
                </a:lnTo>
                <a:lnTo>
                  <a:pt x="379" y="432"/>
                </a:lnTo>
                <a:lnTo>
                  <a:pt x="379" y="431"/>
                </a:lnTo>
                <a:lnTo>
                  <a:pt x="380" y="430"/>
                </a:lnTo>
                <a:lnTo>
                  <a:pt x="381" y="430"/>
                </a:lnTo>
                <a:close/>
                <a:moveTo>
                  <a:pt x="397" y="430"/>
                </a:moveTo>
                <a:lnTo>
                  <a:pt x="397" y="430"/>
                </a:lnTo>
                <a:lnTo>
                  <a:pt x="398" y="430"/>
                </a:lnTo>
                <a:lnTo>
                  <a:pt x="399" y="431"/>
                </a:lnTo>
                <a:lnTo>
                  <a:pt x="401" y="432"/>
                </a:lnTo>
                <a:lnTo>
                  <a:pt x="401" y="433"/>
                </a:lnTo>
                <a:lnTo>
                  <a:pt x="401" y="434"/>
                </a:lnTo>
                <a:lnTo>
                  <a:pt x="399" y="435"/>
                </a:lnTo>
                <a:lnTo>
                  <a:pt x="398" y="436"/>
                </a:lnTo>
                <a:lnTo>
                  <a:pt x="397" y="436"/>
                </a:lnTo>
                <a:lnTo>
                  <a:pt x="396" y="436"/>
                </a:lnTo>
                <a:lnTo>
                  <a:pt x="395" y="435"/>
                </a:lnTo>
                <a:lnTo>
                  <a:pt x="393" y="434"/>
                </a:lnTo>
                <a:lnTo>
                  <a:pt x="393" y="433"/>
                </a:lnTo>
                <a:lnTo>
                  <a:pt x="393" y="432"/>
                </a:lnTo>
                <a:lnTo>
                  <a:pt x="395" y="431"/>
                </a:lnTo>
                <a:lnTo>
                  <a:pt x="396" y="430"/>
                </a:lnTo>
                <a:lnTo>
                  <a:pt x="397" y="430"/>
                </a:lnTo>
                <a:close/>
                <a:moveTo>
                  <a:pt x="412" y="430"/>
                </a:moveTo>
                <a:lnTo>
                  <a:pt x="412" y="430"/>
                </a:lnTo>
                <a:lnTo>
                  <a:pt x="414" y="430"/>
                </a:lnTo>
                <a:lnTo>
                  <a:pt x="415" y="431"/>
                </a:lnTo>
                <a:lnTo>
                  <a:pt x="415" y="432"/>
                </a:lnTo>
                <a:lnTo>
                  <a:pt x="417" y="433"/>
                </a:lnTo>
                <a:lnTo>
                  <a:pt x="415" y="434"/>
                </a:lnTo>
                <a:lnTo>
                  <a:pt x="415" y="435"/>
                </a:lnTo>
                <a:lnTo>
                  <a:pt x="414" y="436"/>
                </a:lnTo>
                <a:lnTo>
                  <a:pt x="412" y="436"/>
                </a:lnTo>
                <a:lnTo>
                  <a:pt x="411" y="436"/>
                </a:lnTo>
                <a:lnTo>
                  <a:pt x="409" y="435"/>
                </a:lnTo>
                <a:lnTo>
                  <a:pt x="409" y="434"/>
                </a:lnTo>
                <a:lnTo>
                  <a:pt x="408" y="433"/>
                </a:lnTo>
                <a:lnTo>
                  <a:pt x="409" y="432"/>
                </a:lnTo>
                <a:lnTo>
                  <a:pt x="409" y="431"/>
                </a:lnTo>
                <a:lnTo>
                  <a:pt x="411" y="430"/>
                </a:lnTo>
                <a:lnTo>
                  <a:pt x="412" y="430"/>
                </a:lnTo>
                <a:close/>
                <a:moveTo>
                  <a:pt x="428" y="430"/>
                </a:moveTo>
                <a:lnTo>
                  <a:pt x="428" y="430"/>
                </a:lnTo>
                <a:lnTo>
                  <a:pt x="429" y="430"/>
                </a:lnTo>
                <a:lnTo>
                  <a:pt x="430" y="431"/>
                </a:lnTo>
                <a:lnTo>
                  <a:pt x="431" y="432"/>
                </a:lnTo>
                <a:lnTo>
                  <a:pt x="431" y="433"/>
                </a:lnTo>
                <a:lnTo>
                  <a:pt x="431" y="434"/>
                </a:lnTo>
                <a:lnTo>
                  <a:pt x="430" y="435"/>
                </a:lnTo>
                <a:lnTo>
                  <a:pt x="429" y="436"/>
                </a:lnTo>
                <a:lnTo>
                  <a:pt x="428" y="436"/>
                </a:lnTo>
                <a:lnTo>
                  <a:pt x="426" y="436"/>
                </a:lnTo>
                <a:lnTo>
                  <a:pt x="425" y="435"/>
                </a:lnTo>
                <a:lnTo>
                  <a:pt x="424" y="434"/>
                </a:lnTo>
                <a:lnTo>
                  <a:pt x="424" y="433"/>
                </a:lnTo>
                <a:lnTo>
                  <a:pt x="424" y="432"/>
                </a:lnTo>
                <a:lnTo>
                  <a:pt x="425" y="431"/>
                </a:lnTo>
                <a:lnTo>
                  <a:pt x="426" y="430"/>
                </a:lnTo>
                <a:lnTo>
                  <a:pt x="428" y="430"/>
                </a:lnTo>
                <a:close/>
                <a:moveTo>
                  <a:pt x="442" y="430"/>
                </a:moveTo>
                <a:lnTo>
                  <a:pt x="442" y="430"/>
                </a:lnTo>
                <a:lnTo>
                  <a:pt x="445" y="430"/>
                </a:lnTo>
                <a:lnTo>
                  <a:pt x="446" y="431"/>
                </a:lnTo>
                <a:lnTo>
                  <a:pt x="446" y="432"/>
                </a:lnTo>
                <a:lnTo>
                  <a:pt x="447" y="433"/>
                </a:lnTo>
                <a:lnTo>
                  <a:pt x="446" y="434"/>
                </a:lnTo>
                <a:lnTo>
                  <a:pt x="446" y="435"/>
                </a:lnTo>
                <a:lnTo>
                  <a:pt x="445" y="436"/>
                </a:lnTo>
                <a:lnTo>
                  <a:pt x="442" y="436"/>
                </a:lnTo>
                <a:lnTo>
                  <a:pt x="441" y="436"/>
                </a:lnTo>
                <a:lnTo>
                  <a:pt x="440" y="435"/>
                </a:lnTo>
                <a:lnTo>
                  <a:pt x="440" y="434"/>
                </a:lnTo>
                <a:lnTo>
                  <a:pt x="439" y="433"/>
                </a:lnTo>
                <a:lnTo>
                  <a:pt x="440" y="432"/>
                </a:lnTo>
                <a:lnTo>
                  <a:pt x="440" y="431"/>
                </a:lnTo>
                <a:lnTo>
                  <a:pt x="441" y="430"/>
                </a:lnTo>
                <a:lnTo>
                  <a:pt x="442" y="430"/>
                </a:lnTo>
                <a:close/>
                <a:moveTo>
                  <a:pt x="458" y="430"/>
                </a:moveTo>
                <a:lnTo>
                  <a:pt x="458" y="430"/>
                </a:lnTo>
                <a:lnTo>
                  <a:pt x="460" y="430"/>
                </a:lnTo>
                <a:lnTo>
                  <a:pt x="461" y="431"/>
                </a:lnTo>
                <a:lnTo>
                  <a:pt x="462" y="432"/>
                </a:lnTo>
                <a:lnTo>
                  <a:pt x="462" y="433"/>
                </a:lnTo>
                <a:lnTo>
                  <a:pt x="462" y="434"/>
                </a:lnTo>
                <a:lnTo>
                  <a:pt x="461" y="435"/>
                </a:lnTo>
                <a:lnTo>
                  <a:pt x="460" y="436"/>
                </a:lnTo>
                <a:lnTo>
                  <a:pt x="458" y="436"/>
                </a:lnTo>
                <a:lnTo>
                  <a:pt x="457" y="436"/>
                </a:lnTo>
                <a:lnTo>
                  <a:pt x="456" y="435"/>
                </a:lnTo>
                <a:lnTo>
                  <a:pt x="455" y="434"/>
                </a:lnTo>
                <a:lnTo>
                  <a:pt x="455" y="433"/>
                </a:lnTo>
                <a:lnTo>
                  <a:pt x="455" y="432"/>
                </a:lnTo>
                <a:lnTo>
                  <a:pt x="456" y="431"/>
                </a:lnTo>
                <a:lnTo>
                  <a:pt x="457" y="430"/>
                </a:lnTo>
                <a:lnTo>
                  <a:pt x="458" y="430"/>
                </a:lnTo>
                <a:close/>
                <a:moveTo>
                  <a:pt x="473" y="430"/>
                </a:moveTo>
                <a:lnTo>
                  <a:pt x="473" y="430"/>
                </a:lnTo>
                <a:lnTo>
                  <a:pt x="475" y="430"/>
                </a:lnTo>
                <a:lnTo>
                  <a:pt x="477" y="431"/>
                </a:lnTo>
                <a:lnTo>
                  <a:pt x="477" y="432"/>
                </a:lnTo>
                <a:lnTo>
                  <a:pt x="478" y="433"/>
                </a:lnTo>
                <a:lnTo>
                  <a:pt x="477" y="434"/>
                </a:lnTo>
                <a:lnTo>
                  <a:pt x="477" y="435"/>
                </a:lnTo>
                <a:lnTo>
                  <a:pt x="475" y="436"/>
                </a:lnTo>
                <a:lnTo>
                  <a:pt x="473" y="436"/>
                </a:lnTo>
                <a:lnTo>
                  <a:pt x="472" y="436"/>
                </a:lnTo>
                <a:lnTo>
                  <a:pt x="471" y="435"/>
                </a:lnTo>
                <a:lnTo>
                  <a:pt x="471" y="434"/>
                </a:lnTo>
                <a:lnTo>
                  <a:pt x="469" y="433"/>
                </a:lnTo>
                <a:lnTo>
                  <a:pt x="471" y="432"/>
                </a:lnTo>
                <a:lnTo>
                  <a:pt x="471" y="431"/>
                </a:lnTo>
                <a:lnTo>
                  <a:pt x="472" y="430"/>
                </a:lnTo>
                <a:lnTo>
                  <a:pt x="473" y="430"/>
                </a:lnTo>
                <a:close/>
                <a:moveTo>
                  <a:pt x="489" y="430"/>
                </a:moveTo>
                <a:lnTo>
                  <a:pt x="489" y="430"/>
                </a:lnTo>
                <a:lnTo>
                  <a:pt x="490" y="430"/>
                </a:lnTo>
                <a:lnTo>
                  <a:pt x="491" y="431"/>
                </a:lnTo>
                <a:lnTo>
                  <a:pt x="493" y="432"/>
                </a:lnTo>
                <a:lnTo>
                  <a:pt x="493" y="433"/>
                </a:lnTo>
                <a:lnTo>
                  <a:pt x="493" y="434"/>
                </a:lnTo>
                <a:lnTo>
                  <a:pt x="491" y="435"/>
                </a:lnTo>
                <a:lnTo>
                  <a:pt x="490" y="436"/>
                </a:lnTo>
                <a:lnTo>
                  <a:pt x="489" y="436"/>
                </a:lnTo>
                <a:lnTo>
                  <a:pt x="488" y="436"/>
                </a:lnTo>
                <a:lnTo>
                  <a:pt x="487" y="435"/>
                </a:lnTo>
                <a:lnTo>
                  <a:pt x="485" y="434"/>
                </a:lnTo>
                <a:lnTo>
                  <a:pt x="485" y="433"/>
                </a:lnTo>
                <a:lnTo>
                  <a:pt x="485" y="432"/>
                </a:lnTo>
                <a:lnTo>
                  <a:pt x="487" y="431"/>
                </a:lnTo>
                <a:lnTo>
                  <a:pt x="488" y="430"/>
                </a:lnTo>
                <a:lnTo>
                  <a:pt x="489" y="430"/>
                </a:lnTo>
                <a:close/>
                <a:moveTo>
                  <a:pt x="504" y="430"/>
                </a:moveTo>
                <a:lnTo>
                  <a:pt x="504" y="430"/>
                </a:lnTo>
                <a:lnTo>
                  <a:pt x="506" y="430"/>
                </a:lnTo>
                <a:lnTo>
                  <a:pt x="507" y="431"/>
                </a:lnTo>
                <a:lnTo>
                  <a:pt x="507" y="432"/>
                </a:lnTo>
                <a:lnTo>
                  <a:pt x="509" y="433"/>
                </a:lnTo>
                <a:lnTo>
                  <a:pt x="507" y="434"/>
                </a:lnTo>
                <a:lnTo>
                  <a:pt x="507" y="435"/>
                </a:lnTo>
                <a:lnTo>
                  <a:pt x="506" y="436"/>
                </a:lnTo>
                <a:lnTo>
                  <a:pt x="504" y="436"/>
                </a:lnTo>
                <a:lnTo>
                  <a:pt x="502" y="436"/>
                </a:lnTo>
                <a:lnTo>
                  <a:pt x="501" y="435"/>
                </a:lnTo>
                <a:lnTo>
                  <a:pt x="501" y="434"/>
                </a:lnTo>
                <a:lnTo>
                  <a:pt x="500" y="433"/>
                </a:lnTo>
                <a:lnTo>
                  <a:pt x="501" y="432"/>
                </a:lnTo>
                <a:lnTo>
                  <a:pt x="501" y="431"/>
                </a:lnTo>
                <a:lnTo>
                  <a:pt x="502" y="430"/>
                </a:lnTo>
                <a:lnTo>
                  <a:pt x="504" y="430"/>
                </a:lnTo>
                <a:close/>
                <a:moveTo>
                  <a:pt x="520" y="430"/>
                </a:moveTo>
                <a:lnTo>
                  <a:pt x="520" y="430"/>
                </a:lnTo>
                <a:lnTo>
                  <a:pt x="521" y="430"/>
                </a:lnTo>
                <a:lnTo>
                  <a:pt x="522" y="431"/>
                </a:lnTo>
                <a:lnTo>
                  <a:pt x="523" y="432"/>
                </a:lnTo>
                <a:lnTo>
                  <a:pt x="523" y="433"/>
                </a:lnTo>
                <a:lnTo>
                  <a:pt x="523" y="434"/>
                </a:lnTo>
                <a:lnTo>
                  <a:pt x="522" y="435"/>
                </a:lnTo>
                <a:lnTo>
                  <a:pt x="521" y="436"/>
                </a:lnTo>
                <a:lnTo>
                  <a:pt x="520" y="436"/>
                </a:lnTo>
                <a:lnTo>
                  <a:pt x="518" y="436"/>
                </a:lnTo>
                <a:lnTo>
                  <a:pt x="517" y="435"/>
                </a:lnTo>
                <a:lnTo>
                  <a:pt x="516" y="434"/>
                </a:lnTo>
                <a:lnTo>
                  <a:pt x="516" y="433"/>
                </a:lnTo>
                <a:lnTo>
                  <a:pt x="516" y="432"/>
                </a:lnTo>
                <a:lnTo>
                  <a:pt x="517" y="431"/>
                </a:lnTo>
                <a:lnTo>
                  <a:pt x="518" y="430"/>
                </a:lnTo>
                <a:lnTo>
                  <a:pt x="520" y="430"/>
                </a:lnTo>
                <a:close/>
                <a:moveTo>
                  <a:pt x="534" y="430"/>
                </a:moveTo>
                <a:lnTo>
                  <a:pt x="534" y="430"/>
                </a:lnTo>
                <a:lnTo>
                  <a:pt x="537" y="430"/>
                </a:lnTo>
                <a:lnTo>
                  <a:pt x="538" y="431"/>
                </a:lnTo>
                <a:lnTo>
                  <a:pt x="538" y="432"/>
                </a:lnTo>
                <a:lnTo>
                  <a:pt x="539" y="433"/>
                </a:lnTo>
                <a:lnTo>
                  <a:pt x="538" y="434"/>
                </a:lnTo>
                <a:lnTo>
                  <a:pt x="538" y="435"/>
                </a:lnTo>
                <a:lnTo>
                  <a:pt x="537" y="436"/>
                </a:lnTo>
                <a:lnTo>
                  <a:pt x="534" y="436"/>
                </a:lnTo>
                <a:lnTo>
                  <a:pt x="533" y="436"/>
                </a:lnTo>
                <a:lnTo>
                  <a:pt x="532" y="435"/>
                </a:lnTo>
                <a:lnTo>
                  <a:pt x="532" y="434"/>
                </a:lnTo>
                <a:lnTo>
                  <a:pt x="531" y="433"/>
                </a:lnTo>
                <a:lnTo>
                  <a:pt x="532" y="432"/>
                </a:lnTo>
                <a:lnTo>
                  <a:pt x="532" y="431"/>
                </a:lnTo>
                <a:lnTo>
                  <a:pt x="533" y="430"/>
                </a:lnTo>
                <a:lnTo>
                  <a:pt x="534" y="430"/>
                </a:lnTo>
                <a:close/>
                <a:moveTo>
                  <a:pt x="550" y="430"/>
                </a:moveTo>
                <a:lnTo>
                  <a:pt x="550" y="430"/>
                </a:lnTo>
                <a:lnTo>
                  <a:pt x="552" y="430"/>
                </a:lnTo>
                <a:lnTo>
                  <a:pt x="553" y="431"/>
                </a:lnTo>
                <a:lnTo>
                  <a:pt x="554" y="432"/>
                </a:lnTo>
                <a:lnTo>
                  <a:pt x="554" y="433"/>
                </a:lnTo>
                <a:lnTo>
                  <a:pt x="554" y="434"/>
                </a:lnTo>
                <a:lnTo>
                  <a:pt x="553" y="435"/>
                </a:lnTo>
                <a:lnTo>
                  <a:pt x="552" y="436"/>
                </a:lnTo>
                <a:lnTo>
                  <a:pt x="550" y="436"/>
                </a:lnTo>
                <a:lnTo>
                  <a:pt x="549" y="436"/>
                </a:lnTo>
                <a:lnTo>
                  <a:pt x="548" y="435"/>
                </a:lnTo>
                <a:lnTo>
                  <a:pt x="547" y="434"/>
                </a:lnTo>
                <a:lnTo>
                  <a:pt x="547" y="433"/>
                </a:lnTo>
                <a:lnTo>
                  <a:pt x="547" y="432"/>
                </a:lnTo>
                <a:lnTo>
                  <a:pt x="548" y="431"/>
                </a:lnTo>
                <a:lnTo>
                  <a:pt x="549" y="430"/>
                </a:lnTo>
                <a:lnTo>
                  <a:pt x="550" y="430"/>
                </a:lnTo>
                <a:close/>
                <a:moveTo>
                  <a:pt x="565" y="430"/>
                </a:moveTo>
                <a:lnTo>
                  <a:pt x="565" y="430"/>
                </a:lnTo>
                <a:lnTo>
                  <a:pt x="567" y="430"/>
                </a:lnTo>
                <a:lnTo>
                  <a:pt x="569" y="431"/>
                </a:lnTo>
                <a:lnTo>
                  <a:pt x="569" y="432"/>
                </a:lnTo>
                <a:lnTo>
                  <a:pt x="570" y="433"/>
                </a:lnTo>
                <a:lnTo>
                  <a:pt x="569" y="434"/>
                </a:lnTo>
                <a:lnTo>
                  <a:pt x="569" y="435"/>
                </a:lnTo>
                <a:lnTo>
                  <a:pt x="567" y="436"/>
                </a:lnTo>
                <a:lnTo>
                  <a:pt x="565" y="436"/>
                </a:lnTo>
                <a:lnTo>
                  <a:pt x="564" y="436"/>
                </a:lnTo>
                <a:lnTo>
                  <a:pt x="563" y="435"/>
                </a:lnTo>
                <a:lnTo>
                  <a:pt x="563" y="434"/>
                </a:lnTo>
                <a:lnTo>
                  <a:pt x="561" y="433"/>
                </a:lnTo>
                <a:lnTo>
                  <a:pt x="563" y="432"/>
                </a:lnTo>
                <a:lnTo>
                  <a:pt x="563" y="431"/>
                </a:lnTo>
                <a:lnTo>
                  <a:pt x="564" y="430"/>
                </a:lnTo>
                <a:lnTo>
                  <a:pt x="565" y="430"/>
                </a:lnTo>
                <a:close/>
                <a:moveTo>
                  <a:pt x="581" y="430"/>
                </a:moveTo>
                <a:lnTo>
                  <a:pt x="581" y="430"/>
                </a:lnTo>
                <a:lnTo>
                  <a:pt x="582" y="430"/>
                </a:lnTo>
                <a:lnTo>
                  <a:pt x="583" y="431"/>
                </a:lnTo>
                <a:lnTo>
                  <a:pt x="585" y="432"/>
                </a:lnTo>
                <a:lnTo>
                  <a:pt x="585" y="433"/>
                </a:lnTo>
                <a:lnTo>
                  <a:pt x="585" y="434"/>
                </a:lnTo>
                <a:lnTo>
                  <a:pt x="583" y="435"/>
                </a:lnTo>
                <a:lnTo>
                  <a:pt x="582" y="436"/>
                </a:lnTo>
                <a:lnTo>
                  <a:pt x="581" y="436"/>
                </a:lnTo>
                <a:lnTo>
                  <a:pt x="580" y="436"/>
                </a:lnTo>
                <a:lnTo>
                  <a:pt x="579" y="435"/>
                </a:lnTo>
                <a:lnTo>
                  <a:pt x="577" y="434"/>
                </a:lnTo>
                <a:lnTo>
                  <a:pt x="577" y="433"/>
                </a:lnTo>
                <a:lnTo>
                  <a:pt x="577" y="432"/>
                </a:lnTo>
                <a:lnTo>
                  <a:pt x="579" y="431"/>
                </a:lnTo>
                <a:lnTo>
                  <a:pt x="580" y="430"/>
                </a:lnTo>
                <a:lnTo>
                  <a:pt x="581" y="430"/>
                </a:lnTo>
                <a:close/>
                <a:moveTo>
                  <a:pt x="596" y="430"/>
                </a:moveTo>
                <a:lnTo>
                  <a:pt x="597" y="430"/>
                </a:lnTo>
                <a:lnTo>
                  <a:pt x="598" y="430"/>
                </a:lnTo>
                <a:lnTo>
                  <a:pt x="599" y="431"/>
                </a:lnTo>
                <a:lnTo>
                  <a:pt x="599" y="432"/>
                </a:lnTo>
                <a:lnTo>
                  <a:pt x="601" y="433"/>
                </a:lnTo>
                <a:lnTo>
                  <a:pt x="599" y="434"/>
                </a:lnTo>
                <a:lnTo>
                  <a:pt x="599" y="435"/>
                </a:lnTo>
                <a:lnTo>
                  <a:pt x="598" y="436"/>
                </a:lnTo>
                <a:lnTo>
                  <a:pt x="597" y="436"/>
                </a:lnTo>
                <a:lnTo>
                  <a:pt x="596" y="436"/>
                </a:lnTo>
                <a:lnTo>
                  <a:pt x="594" y="436"/>
                </a:lnTo>
                <a:lnTo>
                  <a:pt x="593" y="435"/>
                </a:lnTo>
                <a:lnTo>
                  <a:pt x="593" y="434"/>
                </a:lnTo>
                <a:lnTo>
                  <a:pt x="592" y="433"/>
                </a:lnTo>
                <a:lnTo>
                  <a:pt x="593" y="432"/>
                </a:lnTo>
                <a:lnTo>
                  <a:pt x="593" y="431"/>
                </a:lnTo>
                <a:lnTo>
                  <a:pt x="594" y="430"/>
                </a:lnTo>
                <a:lnTo>
                  <a:pt x="596" y="430"/>
                </a:lnTo>
                <a:close/>
                <a:moveTo>
                  <a:pt x="612" y="430"/>
                </a:moveTo>
                <a:lnTo>
                  <a:pt x="612" y="430"/>
                </a:lnTo>
                <a:lnTo>
                  <a:pt x="613" y="430"/>
                </a:lnTo>
                <a:lnTo>
                  <a:pt x="614" y="431"/>
                </a:lnTo>
                <a:lnTo>
                  <a:pt x="615" y="432"/>
                </a:lnTo>
                <a:lnTo>
                  <a:pt x="615" y="433"/>
                </a:lnTo>
                <a:lnTo>
                  <a:pt x="615" y="434"/>
                </a:lnTo>
                <a:lnTo>
                  <a:pt x="614" y="435"/>
                </a:lnTo>
                <a:lnTo>
                  <a:pt x="613" y="436"/>
                </a:lnTo>
                <a:lnTo>
                  <a:pt x="612" y="436"/>
                </a:lnTo>
                <a:lnTo>
                  <a:pt x="610" y="436"/>
                </a:lnTo>
                <a:lnTo>
                  <a:pt x="609" y="435"/>
                </a:lnTo>
                <a:lnTo>
                  <a:pt x="608" y="434"/>
                </a:lnTo>
                <a:lnTo>
                  <a:pt x="608" y="433"/>
                </a:lnTo>
                <a:lnTo>
                  <a:pt x="608" y="432"/>
                </a:lnTo>
                <a:lnTo>
                  <a:pt x="609" y="431"/>
                </a:lnTo>
                <a:lnTo>
                  <a:pt x="610" y="430"/>
                </a:lnTo>
                <a:lnTo>
                  <a:pt x="612" y="430"/>
                </a:lnTo>
                <a:close/>
                <a:moveTo>
                  <a:pt x="628" y="430"/>
                </a:moveTo>
                <a:lnTo>
                  <a:pt x="628" y="430"/>
                </a:lnTo>
                <a:lnTo>
                  <a:pt x="629" y="430"/>
                </a:lnTo>
                <a:lnTo>
                  <a:pt x="630" y="431"/>
                </a:lnTo>
                <a:lnTo>
                  <a:pt x="630" y="432"/>
                </a:lnTo>
                <a:lnTo>
                  <a:pt x="631" y="433"/>
                </a:lnTo>
                <a:lnTo>
                  <a:pt x="630" y="434"/>
                </a:lnTo>
                <a:lnTo>
                  <a:pt x="630" y="435"/>
                </a:lnTo>
                <a:lnTo>
                  <a:pt x="629" y="436"/>
                </a:lnTo>
                <a:lnTo>
                  <a:pt x="628" y="436"/>
                </a:lnTo>
                <a:lnTo>
                  <a:pt x="625" y="436"/>
                </a:lnTo>
                <a:lnTo>
                  <a:pt x="624" y="435"/>
                </a:lnTo>
                <a:lnTo>
                  <a:pt x="624" y="434"/>
                </a:lnTo>
                <a:lnTo>
                  <a:pt x="623" y="433"/>
                </a:lnTo>
                <a:lnTo>
                  <a:pt x="624" y="432"/>
                </a:lnTo>
                <a:lnTo>
                  <a:pt x="624" y="431"/>
                </a:lnTo>
                <a:lnTo>
                  <a:pt x="625" y="430"/>
                </a:lnTo>
                <a:lnTo>
                  <a:pt x="628" y="430"/>
                </a:lnTo>
                <a:close/>
                <a:moveTo>
                  <a:pt x="642" y="430"/>
                </a:moveTo>
                <a:lnTo>
                  <a:pt x="642" y="430"/>
                </a:lnTo>
                <a:lnTo>
                  <a:pt x="644" y="430"/>
                </a:lnTo>
                <a:lnTo>
                  <a:pt x="645" y="431"/>
                </a:lnTo>
                <a:lnTo>
                  <a:pt x="646" y="432"/>
                </a:lnTo>
                <a:lnTo>
                  <a:pt x="646" y="433"/>
                </a:lnTo>
                <a:lnTo>
                  <a:pt x="646" y="434"/>
                </a:lnTo>
                <a:lnTo>
                  <a:pt x="645" y="435"/>
                </a:lnTo>
                <a:lnTo>
                  <a:pt x="644" y="436"/>
                </a:lnTo>
                <a:lnTo>
                  <a:pt x="642" y="436"/>
                </a:lnTo>
                <a:lnTo>
                  <a:pt x="641" y="436"/>
                </a:lnTo>
                <a:lnTo>
                  <a:pt x="640" y="435"/>
                </a:lnTo>
                <a:lnTo>
                  <a:pt x="639" y="434"/>
                </a:lnTo>
                <a:lnTo>
                  <a:pt x="639" y="433"/>
                </a:lnTo>
                <a:lnTo>
                  <a:pt x="639" y="432"/>
                </a:lnTo>
                <a:lnTo>
                  <a:pt x="640" y="431"/>
                </a:lnTo>
                <a:lnTo>
                  <a:pt x="641" y="430"/>
                </a:lnTo>
                <a:lnTo>
                  <a:pt x="642" y="430"/>
                </a:lnTo>
                <a:close/>
                <a:moveTo>
                  <a:pt x="658" y="430"/>
                </a:moveTo>
                <a:lnTo>
                  <a:pt x="658" y="430"/>
                </a:lnTo>
                <a:lnTo>
                  <a:pt x="659" y="430"/>
                </a:lnTo>
                <a:lnTo>
                  <a:pt x="661" y="431"/>
                </a:lnTo>
                <a:lnTo>
                  <a:pt x="661" y="432"/>
                </a:lnTo>
                <a:lnTo>
                  <a:pt x="662" y="433"/>
                </a:lnTo>
                <a:lnTo>
                  <a:pt x="661" y="434"/>
                </a:lnTo>
                <a:lnTo>
                  <a:pt x="661" y="435"/>
                </a:lnTo>
                <a:lnTo>
                  <a:pt x="659" y="436"/>
                </a:lnTo>
                <a:lnTo>
                  <a:pt x="658" y="436"/>
                </a:lnTo>
                <a:lnTo>
                  <a:pt x="656" y="436"/>
                </a:lnTo>
                <a:lnTo>
                  <a:pt x="655" y="435"/>
                </a:lnTo>
                <a:lnTo>
                  <a:pt x="655" y="434"/>
                </a:lnTo>
                <a:lnTo>
                  <a:pt x="653" y="433"/>
                </a:lnTo>
                <a:lnTo>
                  <a:pt x="655" y="432"/>
                </a:lnTo>
                <a:lnTo>
                  <a:pt x="655" y="431"/>
                </a:lnTo>
                <a:lnTo>
                  <a:pt x="656" y="430"/>
                </a:lnTo>
                <a:lnTo>
                  <a:pt x="658" y="430"/>
                </a:lnTo>
                <a:close/>
                <a:moveTo>
                  <a:pt x="673" y="430"/>
                </a:moveTo>
                <a:lnTo>
                  <a:pt x="673" y="430"/>
                </a:lnTo>
                <a:lnTo>
                  <a:pt x="674" y="430"/>
                </a:lnTo>
                <a:lnTo>
                  <a:pt x="675" y="431"/>
                </a:lnTo>
                <a:lnTo>
                  <a:pt x="677" y="432"/>
                </a:lnTo>
                <a:lnTo>
                  <a:pt x="677" y="433"/>
                </a:lnTo>
                <a:lnTo>
                  <a:pt x="677" y="434"/>
                </a:lnTo>
                <a:lnTo>
                  <a:pt x="675" y="435"/>
                </a:lnTo>
                <a:lnTo>
                  <a:pt x="674" y="436"/>
                </a:lnTo>
                <a:lnTo>
                  <a:pt x="673" y="436"/>
                </a:lnTo>
                <a:lnTo>
                  <a:pt x="672" y="436"/>
                </a:lnTo>
                <a:lnTo>
                  <a:pt x="670" y="435"/>
                </a:lnTo>
                <a:lnTo>
                  <a:pt x="669" y="434"/>
                </a:lnTo>
                <a:lnTo>
                  <a:pt x="669" y="433"/>
                </a:lnTo>
                <a:lnTo>
                  <a:pt x="669" y="432"/>
                </a:lnTo>
                <a:lnTo>
                  <a:pt x="670" y="431"/>
                </a:lnTo>
                <a:lnTo>
                  <a:pt x="672" y="430"/>
                </a:lnTo>
                <a:lnTo>
                  <a:pt x="673" y="430"/>
                </a:lnTo>
                <a:close/>
                <a:moveTo>
                  <a:pt x="689" y="430"/>
                </a:moveTo>
                <a:lnTo>
                  <a:pt x="689" y="430"/>
                </a:lnTo>
                <a:lnTo>
                  <a:pt x="690" y="430"/>
                </a:lnTo>
                <a:lnTo>
                  <a:pt x="691" y="431"/>
                </a:lnTo>
                <a:lnTo>
                  <a:pt x="691" y="432"/>
                </a:lnTo>
                <a:lnTo>
                  <a:pt x="693" y="433"/>
                </a:lnTo>
                <a:lnTo>
                  <a:pt x="691" y="434"/>
                </a:lnTo>
                <a:lnTo>
                  <a:pt x="691" y="435"/>
                </a:lnTo>
                <a:lnTo>
                  <a:pt x="690" y="436"/>
                </a:lnTo>
                <a:lnTo>
                  <a:pt x="689" y="436"/>
                </a:lnTo>
                <a:lnTo>
                  <a:pt x="686" y="436"/>
                </a:lnTo>
                <a:lnTo>
                  <a:pt x="685" y="435"/>
                </a:lnTo>
                <a:lnTo>
                  <a:pt x="685" y="434"/>
                </a:lnTo>
                <a:lnTo>
                  <a:pt x="684" y="433"/>
                </a:lnTo>
                <a:lnTo>
                  <a:pt x="685" y="432"/>
                </a:lnTo>
                <a:lnTo>
                  <a:pt x="685" y="431"/>
                </a:lnTo>
                <a:lnTo>
                  <a:pt x="686" y="430"/>
                </a:lnTo>
                <a:lnTo>
                  <a:pt x="689" y="430"/>
                </a:lnTo>
                <a:close/>
                <a:moveTo>
                  <a:pt x="704" y="430"/>
                </a:moveTo>
                <a:lnTo>
                  <a:pt x="704" y="430"/>
                </a:lnTo>
                <a:lnTo>
                  <a:pt x="705" y="430"/>
                </a:lnTo>
                <a:lnTo>
                  <a:pt x="706" y="431"/>
                </a:lnTo>
                <a:lnTo>
                  <a:pt x="707" y="432"/>
                </a:lnTo>
                <a:lnTo>
                  <a:pt x="707" y="433"/>
                </a:lnTo>
                <a:lnTo>
                  <a:pt x="707" y="434"/>
                </a:lnTo>
                <a:lnTo>
                  <a:pt x="706" y="435"/>
                </a:lnTo>
                <a:lnTo>
                  <a:pt x="705" y="436"/>
                </a:lnTo>
                <a:lnTo>
                  <a:pt x="704" y="436"/>
                </a:lnTo>
                <a:lnTo>
                  <a:pt x="702" y="436"/>
                </a:lnTo>
                <a:lnTo>
                  <a:pt x="701" y="435"/>
                </a:lnTo>
                <a:lnTo>
                  <a:pt x="700" y="434"/>
                </a:lnTo>
                <a:lnTo>
                  <a:pt x="700" y="433"/>
                </a:lnTo>
                <a:lnTo>
                  <a:pt x="700" y="432"/>
                </a:lnTo>
                <a:lnTo>
                  <a:pt x="701" y="431"/>
                </a:lnTo>
                <a:lnTo>
                  <a:pt x="702" y="430"/>
                </a:lnTo>
                <a:lnTo>
                  <a:pt x="704" y="430"/>
                </a:lnTo>
                <a:close/>
                <a:moveTo>
                  <a:pt x="720" y="430"/>
                </a:moveTo>
                <a:lnTo>
                  <a:pt x="720" y="430"/>
                </a:lnTo>
                <a:lnTo>
                  <a:pt x="721" y="430"/>
                </a:lnTo>
                <a:lnTo>
                  <a:pt x="722" y="431"/>
                </a:lnTo>
                <a:lnTo>
                  <a:pt x="722" y="432"/>
                </a:lnTo>
                <a:lnTo>
                  <a:pt x="723" y="433"/>
                </a:lnTo>
                <a:lnTo>
                  <a:pt x="722" y="434"/>
                </a:lnTo>
                <a:lnTo>
                  <a:pt x="722" y="435"/>
                </a:lnTo>
                <a:lnTo>
                  <a:pt x="721" y="436"/>
                </a:lnTo>
                <a:lnTo>
                  <a:pt x="720" y="436"/>
                </a:lnTo>
                <a:lnTo>
                  <a:pt x="717" y="436"/>
                </a:lnTo>
                <a:lnTo>
                  <a:pt x="716" y="435"/>
                </a:lnTo>
                <a:lnTo>
                  <a:pt x="716" y="434"/>
                </a:lnTo>
                <a:lnTo>
                  <a:pt x="715" y="433"/>
                </a:lnTo>
                <a:lnTo>
                  <a:pt x="716" y="432"/>
                </a:lnTo>
                <a:lnTo>
                  <a:pt x="716" y="431"/>
                </a:lnTo>
                <a:lnTo>
                  <a:pt x="717" y="430"/>
                </a:lnTo>
                <a:lnTo>
                  <a:pt x="720" y="430"/>
                </a:lnTo>
                <a:close/>
                <a:moveTo>
                  <a:pt x="734" y="430"/>
                </a:moveTo>
                <a:lnTo>
                  <a:pt x="734" y="430"/>
                </a:lnTo>
                <a:lnTo>
                  <a:pt x="735" y="430"/>
                </a:lnTo>
                <a:lnTo>
                  <a:pt x="737" y="431"/>
                </a:lnTo>
                <a:lnTo>
                  <a:pt x="738" y="432"/>
                </a:lnTo>
                <a:lnTo>
                  <a:pt x="738" y="433"/>
                </a:lnTo>
                <a:lnTo>
                  <a:pt x="738" y="434"/>
                </a:lnTo>
                <a:lnTo>
                  <a:pt x="737" y="435"/>
                </a:lnTo>
                <a:lnTo>
                  <a:pt x="735" y="436"/>
                </a:lnTo>
                <a:lnTo>
                  <a:pt x="734" y="436"/>
                </a:lnTo>
                <a:lnTo>
                  <a:pt x="733" y="436"/>
                </a:lnTo>
                <a:lnTo>
                  <a:pt x="732" y="435"/>
                </a:lnTo>
                <a:lnTo>
                  <a:pt x="731" y="434"/>
                </a:lnTo>
                <a:lnTo>
                  <a:pt x="731" y="433"/>
                </a:lnTo>
                <a:lnTo>
                  <a:pt x="731" y="432"/>
                </a:lnTo>
                <a:lnTo>
                  <a:pt x="732" y="431"/>
                </a:lnTo>
                <a:lnTo>
                  <a:pt x="733" y="430"/>
                </a:lnTo>
                <a:lnTo>
                  <a:pt x="734" y="430"/>
                </a:lnTo>
                <a:close/>
                <a:moveTo>
                  <a:pt x="750" y="430"/>
                </a:moveTo>
                <a:lnTo>
                  <a:pt x="750" y="430"/>
                </a:lnTo>
                <a:lnTo>
                  <a:pt x="751" y="430"/>
                </a:lnTo>
                <a:lnTo>
                  <a:pt x="753" y="431"/>
                </a:lnTo>
                <a:lnTo>
                  <a:pt x="753" y="432"/>
                </a:lnTo>
                <a:lnTo>
                  <a:pt x="754" y="433"/>
                </a:lnTo>
                <a:lnTo>
                  <a:pt x="753" y="434"/>
                </a:lnTo>
                <a:lnTo>
                  <a:pt x="753" y="435"/>
                </a:lnTo>
                <a:lnTo>
                  <a:pt x="751" y="436"/>
                </a:lnTo>
                <a:lnTo>
                  <a:pt x="750" y="436"/>
                </a:lnTo>
                <a:lnTo>
                  <a:pt x="748" y="436"/>
                </a:lnTo>
                <a:lnTo>
                  <a:pt x="747" y="435"/>
                </a:lnTo>
                <a:lnTo>
                  <a:pt x="747" y="434"/>
                </a:lnTo>
                <a:lnTo>
                  <a:pt x="745" y="433"/>
                </a:lnTo>
                <a:lnTo>
                  <a:pt x="747" y="432"/>
                </a:lnTo>
                <a:lnTo>
                  <a:pt x="747" y="431"/>
                </a:lnTo>
                <a:lnTo>
                  <a:pt x="748" y="430"/>
                </a:lnTo>
                <a:lnTo>
                  <a:pt x="750" y="430"/>
                </a:lnTo>
                <a:close/>
                <a:moveTo>
                  <a:pt x="765" y="430"/>
                </a:moveTo>
                <a:lnTo>
                  <a:pt x="765" y="430"/>
                </a:lnTo>
                <a:lnTo>
                  <a:pt x="766" y="430"/>
                </a:lnTo>
                <a:lnTo>
                  <a:pt x="767" y="431"/>
                </a:lnTo>
                <a:lnTo>
                  <a:pt x="769" y="432"/>
                </a:lnTo>
                <a:lnTo>
                  <a:pt x="769" y="433"/>
                </a:lnTo>
                <a:lnTo>
                  <a:pt x="769" y="434"/>
                </a:lnTo>
                <a:lnTo>
                  <a:pt x="767" y="435"/>
                </a:lnTo>
                <a:lnTo>
                  <a:pt x="766" y="436"/>
                </a:lnTo>
                <a:lnTo>
                  <a:pt x="765" y="436"/>
                </a:lnTo>
                <a:lnTo>
                  <a:pt x="764" y="436"/>
                </a:lnTo>
                <a:lnTo>
                  <a:pt x="762" y="435"/>
                </a:lnTo>
                <a:lnTo>
                  <a:pt x="761" y="434"/>
                </a:lnTo>
                <a:lnTo>
                  <a:pt x="761" y="433"/>
                </a:lnTo>
                <a:lnTo>
                  <a:pt x="761" y="432"/>
                </a:lnTo>
                <a:lnTo>
                  <a:pt x="762" y="431"/>
                </a:lnTo>
                <a:lnTo>
                  <a:pt x="764" y="430"/>
                </a:lnTo>
                <a:lnTo>
                  <a:pt x="765" y="430"/>
                </a:lnTo>
                <a:close/>
                <a:moveTo>
                  <a:pt x="781" y="430"/>
                </a:moveTo>
                <a:lnTo>
                  <a:pt x="781" y="430"/>
                </a:lnTo>
                <a:lnTo>
                  <a:pt x="782" y="430"/>
                </a:lnTo>
                <a:lnTo>
                  <a:pt x="783" y="431"/>
                </a:lnTo>
                <a:lnTo>
                  <a:pt x="783" y="432"/>
                </a:lnTo>
                <a:lnTo>
                  <a:pt x="785" y="433"/>
                </a:lnTo>
                <a:lnTo>
                  <a:pt x="783" y="434"/>
                </a:lnTo>
                <a:lnTo>
                  <a:pt x="783" y="435"/>
                </a:lnTo>
                <a:lnTo>
                  <a:pt x="782" y="436"/>
                </a:lnTo>
                <a:lnTo>
                  <a:pt x="781" y="436"/>
                </a:lnTo>
                <a:lnTo>
                  <a:pt x="778" y="436"/>
                </a:lnTo>
                <a:lnTo>
                  <a:pt x="777" y="435"/>
                </a:lnTo>
                <a:lnTo>
                  <a:pt x="777" y="434"/>
                </a:lnTo>
                <a:lnTo>
                  <a:pt x="776" y="433"/>
                </a:lnTo>
                <a:lnTo>
                  <a:pt x="777" y="432"/>
                </a:lnTo>
                <a:lnTo>
                  <a:pt x="777" y="431"/>
                </a:lnTo>
                <a:lnTo>
                  <a:pt x="778" y="430"/>
                </a:lnTo>
                <a:lnTo>
                  <a:pt x="781" y="430"/>
                </a:lnTo>
                <a:close/>
                <a:moveTo>
                  <a:pt x="786" y="428"/>
                </a:moveTo>
                <a:lnTo>
                  <a:pt x="786" y="428"/>
                </a:lnTo>
                <a:lnTo>
                  <a:pt x="787" y="427"/>
                </a:lnTo>
                <a:lnTo>
                  <a:pt x="787" y="426"/>
                </a:lnTo>
                <a:lnTo>
                  <a:pt x="788" y="425"/>
                </a:lnTo>
                <a:lnTo>
                  <a:pt x="789" y="425"/>
                </a:lnTo>
                <a:lnTo>
                  <a:pt x="792" y="425"/>
                </a:lnTo>
                <a:lnTo>
                  <a:pt x="793" y="426"/>
                </a:lnTo>
                <a:lnTo>
                  <a:pt x="793" y="427"/>
                </a:lnTo>
                <a:lnTo>
                  <a:pt x="794" y="428"/>
                </a:lnTo>
                <a:lnTo>
                  <a:pt x="793" y="429"/>
                </a:lnTo>
                <a:lnTo>
                  <a:pt x="793" y="430"/>
                </a:lnTo>
                <a:lnTo>
                  <a:pt x="792" y="431"/>
                </a:lnTo>
                <a:lnTo>
                  <a:pt x="789" y="431"/>
                </a:lnTo>
                <a:lnTo>
                  <a:pt x="788" y="431"/>
                </a:lnTo>
                <a:lnTo>
                  <a:pt x="787" y="430"/>
                </a:lnTo>
                <a:lnTo>
                  <a:pt x="787" y="429"/>
                </a:lnTo>
                <a:lnTo>
                  <a:pt x="786" y="428"/>
                </a:lnTo>
                <a:close/>
                <a:moveTo>
                  <a:pt x="786" y="416"/>
                </a:moveTo>
                <a:lnTo>
                  <a:pt x="786" y="416"/>
                </a:lnTo>
                <a:lnTo>
                  <a:pt x="787" y="415"/>
                </a:lnTo>
                <a:lnTo>
                  <a:pt x="787" y="413"/>
                </a:lnTo>
                <a:lnTo>
                  <a:pt x="788" y="412"/>
                </a:lnTo>
                <a:lnTo>
                  <a:pt x="789" y="412"/>
                </a:lnTo>
                <a:lnTo>
                  <a:pt x="792" y="412"/>
                </a:lnTo>
                <a:lnTo>
                  <a:pt x="793" y="413"/>
                </a:lnTo>
                <a:lnTo>
                  <a:pt x="793" y="415"/>
                </a:lnTo>
                <a:lnTo>
                  <a:pt x="794" y="416"/>
                </a:lnTo>
                <a:lnTo>
                  <a:pt x="793" y="417"/>
                </a:lnTo>
                <a:lnTo>
                  <a:pt x="793" y="418"/>
                </a:lnTo>
                <a:lnTo>
                  <a:pt x="792" y="419"/>
                </a:lnTo>
                <a:lnTo>
                  <a:pt x="789" y="419"/>
                </a:lnTo>
                <a:lnTo>
                  <a:pt x="788" y="419"/>
                </a:lnTo>
                <a:lnTo>
                  <a:pt x="787" y="418"/>
                </a:lnTo>
                <a:lnTo>
                  <a:pt x="787" y="417"/>
                </a:lnTo>
                <a:lnTo>
                  <a:pt x="786" y="416"/>
                </a:lnTo>
                <a:close/>
                <a:moveTo>
                  <a:pt x="786" y="402"/>
                </a:moveTo>
                <a:lnTo>
                  <a:pt x="786" y="402"/>
                </a:lnTo>
                <a:lnTo>
                  <a:pt x="787" y="401"/>
                </a:lnTo>
                <a:lnTo>
                  <a:pt x="787" y="400"/>
                </a:lnTo>
                <a:lnTo>
                  <a:pt x="788" y="399"/>
                </a:lnTo>
                <a:lnTo>
                  <a:pt x="789" y="399"/>
                </a:lnTo>
                <a:lnTo>
                  <a:pt x="792" y="399"/>
                </a:lnTo>
                <a:lnTo>
                  <a:pt x="793" y="400"/>
                </a:lnTo>
                <a:lnTo>
                  <a:pt x="793" y="401"/>
                </a:lnTo>
                <a:lnTo>
                  <a:pt x="794" y="402"/>
                </a:lnTo>
                <a:lnTo>
                  <a:pt x="793" y="403"/>
                </a:lnTo>
                <a:lnTo>
                  <a:pt x="793" y="404"/>
                </a:lnTo>
                <a:lnTo>
                  <a:pt x="792" y="405"/>
                </a:lnTo>
                <a:lnTo>
                  <a:pt x="789" y="405"/>
                </a:lnTo>
                <a:lnTo>
                  <a:pt x="788" y="405"/>
                </a:lnTo>
                <a:lnTo>
                  <a:pt x="787" y="404"/>
                </a:lnTo>
                <a:lnTo>
                  <a:pt x="787" y="403"/>
                </a:lnTo>
                <a:lnTo>
                  <a:pt x="786" y="402"/>
                </a:lnTo>
                <a:close/>
                <a:moveTo>
                  <a:pt x="786" y="390"/>
                </a:moveTo>
                <a:lnTo>
                  <a:pt x="786" y="390"/>
                </a:lnTo>
                <a:lnTo>
                  <a:pt x="787" y="389"/>
                </a:lnTo>
                <a:lnTo>
                  <a:pt x="787" y="388"/>
                </a:lnTo>
                <a:lnTo>
                  <a:pt x="788" y="387"/>
                </a:lnTo>
                <a:lnTo>
                  <a:pt x="789" y="387"/>
                </a:lnTo>
                <a:lnTo>
                  <a:pt x="792" y="387"/>
                </a:lnTo>
                <a:lnTo>
                  <a:pt x="793" y="388"/>
                </a:lnTo>
                <a:lnTo>
                  <a:pt x="793" y="389"/>
                </a:lnTo>
                <a:lnTo>
                  <a:pt x="794" y="390"/>
                </a:lnTo>
                <a:lnTo>
                  <a:pt x="793" y="391"/>
                </a:lnTo>
                <a:lnTo>
                  <a:pt x="793" y="392"/>
                </a:lnTo>
                <a:lnTo>
                  <a:pt x="792" y="393"/>
                </a:lnTo>
                <a:lnTo>
                  <a:pt x="789" y="393"/>
                </a:lnTo>
                <a:lnTo>
                  <a:pt x="788" y="393"/>
                </a:lnTo>
                <a:lnTo>
                  <a:pt x="787" y="392"/>
                </a:lnTo>
                <a:lnTo>
                  <a:pt x="787" y="391"/>
                </a:lnTo>
                <a:lnTo>
                  <a:pt x="786" y="390"/>
                </a:lnTo>
                <a:close/>
                <a:moveTo>
                  <a:pt x="786" y="377"/>
                </a:moveTo>
                <a:lnTo>
                  <a:pt x="786" y="377"/>
                </a:lnTo>
                <a:lnTo>
                  <a:pt x="787" y="376"/>
                </a:lnTo>
                <a:lnTo>
                  <a:pt x="787" y="375"/>
                </a:lnTo>
                <a:lnTo>
                  <a:pt x="788" y="374"/>
                </a:lnTo>
                <a:lnTo>
                  <a:pt x="789" y="374"/>
                </a:lnTo>
                <a:lnTo>
                  <a:pt x="792" y="374"/>
                </a:lnTo>
                <a:lnTo>
                  <a:pt x="793" y="375"/>
                </a:lnTo>
                <a:lnTo>
                  <a:pt x="793" y="376"/>
                </a:lnTo>
                <a:lnTo>
                  <a:pt x="794" y="377"/>
                </a:lnTo>
                <a:lnTo>
                  <a:pt x="793" y="378"/>
                </a:lnTo>
                <a:lnTo>
                  <a:pt x="793" y="379"/>
                </a:lnTo>
                <a:lnTo>
                  <a:pt x="792" y="380"/>
                </a:lnTo>
                <a:lnTo>
                  <a:pt x="789" y="380"/>
                </a:lnTo>
                <a:lnTo>
                  <a:pt x="788" y="380"/>
                </a:lnTo>
                <a:lnTo>
                  <a:pt x="787" y="379"/>
                </a:lnTo>
                <a:lnTo>
                  <a:pt x="787" y="378"/>
                </a:lnTo>
                <a:lnTo>
                  <a:pt x="786" y="377"/>
                </a:lnTo>
                <a:close/>
                <a:moveTo>
                  <a:pt x="786" y="364"/>
                </a:moveTo>
                <a:lnTo>
                  <a:pt x="786" y="364"/>
                </a:lnTo>
                <a:lnTo>
                  <a:pt x="787" y="363"/>
                </a:lnTo>
                <a:lnTo>
                  <a:pt x="787" y="362"/>
                </a:lnTo>
                <a:lnTo>
                  <a:pt x="788" y="361"/>
                </a:lnTo>
                <a:lnTo>
                  <a:pt x="789" y="361"/>
                </a:lnTo>
                <a:lnTo>
                  <a:pt x="792" y="361"/>
                </a:lnTo>
                <a:lnTo>
                  <a:pt x="793" y="362"/>
                </a:lnTo>
                <a:lnTo>
                  <a:pt x="793" y="363"/>
                </a:lnTo>
                <a:lnTo>
                  <a:pt x="794" y="364"/>
                </a:lnTo>
                <a:lnTo>
                  <a:pt x="793" y="365"/>
                </a:lnTo>
                <a:lnTo>
                  <a:pt x="793" y="366"/>
                </a:lnTo>
                <a:lnTo>
                  <a:pt x="792" y="367"/>
                </a:lnTo>
                <a:lnTo>
                  <a:pt x="789" y="367"/>
                </a:lnTo>
                <a:lnTo>
                  <a:pt x="788" y="367"/>
                </a:lnTo>
                <a:lnTo>
                  <a:pt x="787" y="366"/>
                </a:lnTo>
                <a:lnTo>
                  <a:pt x="787" y="365"/>
                </a:lnTo>
                <a:lnTo>
                  <a:pt x="786" y="364"/>
                </a:lnTo>
                <a:close/>
                <a:moveTo>
                  <a:pt x="786" y="351"/>
                </a:moveTo>
                <a:lnTo>
                  <a:pt x="786" y="351"/>
                </a:lnTo>
                <a:lnTo>
                  <a:pt x="787" y="350"/>
                </a:lnTo>
                <a:lnTo>
                  <a:pt x="787" y="349"/>
                </a:lnTo>
                <a:lnTo>
                  <a:pt x="788" y="348"/>
                </a:lnTo>
                <a:lnTo>
                  <a:pt x="789" y="348"/>
                </a:lnTo>
                <a:lnTo>
                  <a:pt x="792" y="348"/>
                </a:lnTo>
                <a:lnTo>
                  <a:pt x="793" y="349"/>
                </a:lnTo>
                <a:lnTo>
                  <a:pt x="793" y="350"/>
                </a:lnTo>
                <a:lnTo>
                  <a:pt x="794" y="351"/>
                </a:lnTo>
                <a:lnTo>
                  <a:pt x="793" y="352"/>
                </a:lnTo>
                <a:lnTo>
                  <a:pt x="793" y="353"/>
                </a:lnTo>
                <a:lnTo>
                  <a:pt x="792" y="354"/>
                </a:lnTo>
                <a:lnTo>
                  <a:pt x="789" y="354"/>
                </a:lnTo>
                <a:lnTo>
                  <a:pt x="788" y="354"/>
                </a:lnTo>
                <a:lnTo>
                  <a:pt x="787" y="353"/>
                </a:lnTo>
                <a:lnTo>
                  <a:pt x="787" y="352"/>
                </a:lnTo>
                <a:lnTo>
                  <a:pt x="786" y="351"/>
                </a:lnTo>
                <a:close/>
                <a:moveTo>
                  <a:pt x="786" y="339"/>
                </a:moveTo>
                <a:lnTo>
                  <a:pt x="786" y="339"/>
                </a:lnTo>
                <a:lnTo>
                  <a:pt x="787" y="338"/>
                </a:lnTo>
                <a:lnTo>
                  <a:pt x="787" y="337"/>
                </a:lnTo>
                <a:lnTo>
                  <a:pt x="788" y="336"/>
                </a:lnTo>
                <a:lnTo>
                  <a:pt x="789" y="336"/>
                </a:lnTo>
                <a:lnTo>
                  <a:pt x="792" y="336"/>
                </a:lnTo>
                <a:lnTo>
                  <a:pt x="793" y="337"/>
                </a:lnTo>
                <a:lnTo>
                  <a:pt x="793" y="338"/>
                </a:lnTo>
                <a:lnTo>
                  <a:pt x="794" y="339"/>
                </a:lnTo>
                <a:lnTo>
                  <a:pt x="793" y="340"/>
                </a:lnTo>
                <a:lnTo>
                  <a:pt x="793" y="341"/>
                </a:lnTo>
                <a:lnTo>
                  <a:pt x="792" y="342"/>
                </a:lnTo>
                <a:lnTo>
                  <a:pt x="789" y="342"/>
                </a:lnTo>
                <a:lnTo>
                  <a:pt x="788" y="342"/>
                </a:lnTo>
                <a:lnTo>
                  <a:pt x="787" y="341"/>
                </a:lnTo>
                <a:lnTo>
                  <a:pt x="787" y="340"/>
                </a:lnTo>
                <a:lnTo>
                  <a:pt x="786" y="339"/>
                </a:lnTo>
                <a:close/>
                <a:moveTo>
                  <a:pt x="786" y="325"/>
                </a:moveTo>
                <a:lnTo>
                  <a:pt x="786" y="325"/>
                </a:lnTo>
                <a:lnTo>
                  <a:pt x="787" y="324"/>
                </a:lnTo>
                <a:lnTo>
                  <a:pt x="787" y="323"/>
                </a:lnTo>
                <a:lnTo>
                  <a:pt x="788" y="322"/>
                </a:lnTo>
                <a:lnTo>
                  <a:pt x="789" y="322"/>
                </a:lnTo>
                <a:lnTo>
                  <a:pt x="792" y="322"/>
                </a:lnTo>
                <a:lnTo>
                  <a:pt x="793" y="323"/>
                </a:lnTo>
                <a:lnTo>
                  <a:pt x="793" y="324"/>
                </a:lnTo>
                <a:lnTo>
                  <a:pt x="794" y="325"/>
                </a:lnTo>
                <a:lnTo>
                  <a:pt x="793" y="326"/>
                </a:lnTo>
                <a:lnTo>
                  <a:pt x="793" y="327"/>
                </a:lnTo>
                <a:lnTo>
                  <a:pt x="792" y="328"/>
                </a:lnTo>
                <a:lnTo>
                  <a:pt x="789" y="328"/>
                </a:lnTo>
                <a:lnTo>
                  <a:pt x="788" y="328"/>
                </a:lnTo>
                <a:lnTo>
                  <a:pt x="787" y="327"/>
                </a:lnTo>
                <a:lnTo>
                  <a:pt x="787" y="326"/>
                </a:lnTo>
                <a:lnTo>
                  <a:pt x="786" y="325"/>
                </a:lnTo>
                <a:close/>
                <a:moveTo>
                  <a:pt x="786" y="313"/>
                </a:moveTo>
                <a:lnTo>
                  <a:pt x="786" y="313"/>
                </a:lnTo>
                <a:lnTo>
                  <a:pt x="787" y="312"/>
                </a:lnTo>
                <a:lnTo>
                  <a:pt x="787" y="311"/>
                </a:lnTo>
                <a:lnTo>
                  <a:pt x="788" y="310"/>
                </a:lnTo>
                <a:lnTo>
                  <a:pt x="789" y="310"/>
                </a:lnTo>
                <a:lnTo>
                  <a:pt x="792" y="310"/>
                </a:lnTo>
                <a:lnTo>
                  <a:pt x="793" y="311"/>
                </a:lnTo>
                <a:lnTo>
                  <a:pt x="793" y="312"/>
                </a:lnTo>
                <a:lnTo>
                  <a:pt x="794" y="313"/>
                </a:lnTo>
                <a:lnTo>
                  <a:pt x="793" y="314"/>
                </a:lnTo>
                <a:lnTo>
                  <a:pt x="793" y="315"/>
                </a:lnTo>
                <a:lnTo>
                  <a:pt x="792" y="316"/>
                </a:lnTo>
                <a:lnTo>
                  <a:pt x="789" y="316"/>
                </a:lnTo>
                <a:lnTo>
                  <a:pt x="788" y="316"/>
                </a:lnTo>
                <a:lnTo>
                  <a:pt x="787" y="315"/>
                </a:lnTo>
                <a:lnTo>
                  <a:pt x="787" y="314"/>
                </a:lnTo>
                <a:lnTo>
                  <a:pt x="786" y="313"/>
                </a:lnTo>
                <a:close/>
                <a:moveTo>
                  <a:pt x="786" y="300"/>
                </a:moveTo>
                <a:lnTo>
                  <a:pt x="786" y="300"/>
                </a:lnTo>
                <a:lnTo>
                  <a:pt x="787" y="299"/>
                </a:lnTo>
                <a:lnTo>
                  <a:pt x="787" y="298"/>
                </a:lnTo>
                <a:lnTo>
                  <a:pt x="788" y="297"/>
                </a:lnTo>
                <a:lnTo>
                  <a:pt x="789" y="297"/>
                </a:lnTo>
                <a:lnTo>
                  <a:pt x="792" y="297"/>
                </a:lnTo>
                <a:lnTo>
                  <a:pt x="793" y="298"/>
                </a:lnTo>
                <a:lnTo>
                  <a:pt x="793" y="299"/>
                </a:lnTo>
                <a:lnTo>
                  <a:pt x="794" y="300"/>
                </a:lnTo>
                <a:lnTo>
                  <a:pt x="793" y="301"/>
                </a:lnTo>
                <a:lnTo>
                  <a:pt x="793" y="302"/>
                </a:lnTo>
                <a:lnTo>
                  <a:pt x="792" y="303"/>
                </a:lnTo>
                <a:lnTo>
                  <a:pt x="789" y="303"/>
                </a:lnTo>
                <a:lnTo>
                  <a:pt x="788" y="303"/>
                </a:lnTo>
                <a:lnTo>
                  <a:pt x="787" y="302"/>
                </a:lnTo>
                <a:lnTo>
                  <a:pt x="787" y="301"/>
                </a:lnTo>
                <a:lnTo>
                  <a:pt x="786" y="300"/>
                </a:lnTo>
                <a:close/>
                <a:moveTo>
                  <a:pt x="786" y="287"/>
                </a:moveTo>
                <a:lnTo>
                  <a:pt x="786" y="287"/>
                </a:lnTo>
                <a:lnTo>
                  <a:pt x="787" y="286"/>
                </a:lnTo>
                <a:lnTo>
                  <a:pt x="787" y="285"/>
                </a:lnTo>
                <a:lnTo>
                  <a:pt x="788" y="284"/>
                </a:lnTo>
                <a:lnTo>
                  <a:pt x="789" y="284"/>
                </a:lnTo>
                <a:lnTo>
                  <a:pt x="792" y="284"/>
                </a:lnTo>
                <a:lnTo>
                  <a:pt x="793" y="285"/>
                </a:lnTo>
                <a:lnTo>
                  <a:pt x="793" y="286"/>
                </a:lnTo>
                <a:lnTo>
                  <a:pt x="794" y="287"/>
                </a:lnTo>
                <a:lnTo>
                  <a:pt x="793" y="288"/>
                </a:lnTo>
                <a:lnTo>
                  <a:pt x="793" y="290"/>
                </a:lnTo>
                <a:lnTo>
                  <a:pt x="792" y="291"/>
                </a:lnTo>
                <a:lnTo>
                  <a:pt x="789" y="291"/>
                </a:lnTo>
                <a:lnTo>
                  <a:pt x="788" y="291"/>
                </a:lnTo>
                <a:lnTo>
                  <a:pt x="787" y="290"/>
                </a:lnTo>
                <a:lnTo>
                  <a:pt x="787" y="288"/>
                </a:lnTo>
                <a:lnTo>
                  <a:pt x="786" y="287"/>
                </a:lnTo>
                <a:close/>
                <a:moveTo>
                  <a:pt x="786" y="274"/>
                </a:moveTo>
                <a:lnTo>
                  <a:pt x="786" y="274"/>
                </a:lnTo>
                <a:lnTo>
                  <a:pt x="787" y="273"/>
                </a:lnTo>
                <a:lnTo>
                  <a:pt x="787" y="272"/>
                </a:lnTo>
                <a:lnTo>
                  <a:pt x="788" y="271"/>
                </a:lnTo>
                <a:lnTo>
                  <a:pt x="789" y="271"/>
                </a:lnTo>
                <a:lnTo>
                  <a:pt x="792" y="271"/>
                </a:lnTo>
                <a:lnTo>
                  <a:pt x="793" y="272"/>
                </a:lnTo>
                <a:lnTo>
                  <a:pt x="793" y="273"/>
                </a:lnTo>
                <a:lnTo>
                  <a:pt x="794" y="274"/>
                </a:lnTo>
                <a:lnTo>
                  <a:pt x="793" y="275"/>
                </a:lnTo>
                <a:lnTo>
                  <a:pt x="793" y="276"/>
                </a:lnTo>
                <a:lnTo>
                  <a:pt x="792" y="277"/>
                </a:lnTo>
                <a:lnTo>
                  <a:pt x="789" y="277"/>
                </a:lnTo>
                <a:lnTo>
                  <a:pt x="788" y="277"/>
                </a:lnTo>
                <a:lnTo>
                  <a:pt x="787" y="276"/>
                </a:lnTo>
                <a:lnTo>
                  <a:pt x="787" y="275"/>
                </a:lnTo>
                <a:lnTo>
                  <a:pt x="786" y="274"/>
                </a:lnTo>
                <a:close/>
                <a:moveTo>
                  <a:pt x="786" y="262"/>
                </a:moveTo>
                <a:lnTo>
                  <a:pt x="786" y="262"/>
                </a:lnTo>
                <a:lnTo>
                  <a:pt x="787" y="261"/>
                </a:lnTo>
                <a:lnTo>
                  <a:pt x="787" y="260"/>
                </a:lnTo>
                <a:lnTo>
                  <a:pt x="788" y="259"/>
                </a:lnTo>
                <a:lnTo>
                  <a:pt x="789" y="259"/>
                </a:lnTo>
                <a:lnTo>
                  <a:pt x="792" y="259"/>
                </a:lnTo>
                <a:lnTo>
                  <a:pt x="793" y="260"/>
                </a:lnTo>
                <a:lnTo>
                  <a:pt x="793" y="261"/>
                </a:lnTo>
                <a:lnTo>
                  <a:pt x="794" y="262"/>
                </a:lnTo>
                <a:lnTo>
                  <a:pt x="793" y="263"/>
                </a:lnTo>
                <a:lnTo>
                  <a:pt x="793" y="264"/>
                </a:lnTo>
                <a:lnTo>
                  <a:pt x="792" y="265"/>
                </a:lnTo>
                <a:lnTo>
                  <a:pt x="789" y="265"/>
                </a:lnTo>
                <a:lnTo>
                  <a:pt x="788" y="265"/>
                </a:lnTo>
                <a:lnTo>
                  <a:pt x="787" y="264"/>
                </a:lnTo>
                <a:lnTo>
                  <a:pt x="787" y="263"/>
                </a:lnTo>
                <a:lnTo>
                  <a:pt x="786" y="262"/>
                </a:lnTo>
                <a:close/>
                <a:moveTo>
                  <a:pt x="786" y="249"/>
                </a:moveTo>
                <a:lnTo>
                  <a:pt x="786" y="249"/>
                </a:lnTo>
                <a:lnTo>
                  <a:pt x="787" y="247"/>
                </a:lnTo>
                <a:lnTo>
                  <a:pt x="787" y="246"/>
                </a:lnTo>
                <a:lnTo>
                  <a:pt x="788" y="245"/>
                </a:lnTo>
                <a:lnTo>
                  <a:pt x="789" y="245"/>
                </a:lnTo>
                <a:lnTo>
                  <a:pt x="792" y="245"/>
                </a:lnTo>
                <a:lnTo>
                  <a:pt x="793" y="246"/>
                </a:lnTo>
                <a:lnTo>
                  <a:pt x="793" y="247"/>
                </a:lnTo>
                <a:lnTo>
                  <a:pt x="794" y="249"/>
                </a:lnTo>
                <a:lnTo>
                  <a:pt x="793" y="250"/>
                </a:lnTo>
                <a:lnTo>
                  <a:pt x="793" y="251"/>
                </a:lnTo>
                <a:lnTo>
                  <a:pt x="792" y="252"/>
                </a:lnTo>
                <a:lnTo>
                  <a:pt x="789" y="252"/>
                </a:lnTo>
                <a:lnTo>
                  <a:pt x="788" y="252"/>
                </a:lnTo>
                <a:lnTo>
                  <a:pt x="787" y="251"/>
                </a:lnTo>
                <a:lnTo>
                  <a:pt x="787" y="250"/>
                </a:lnTo>
                <a:lnTo>
                  <a:pt x="786" y="249"/>
                </a:lnTo>
                <a:close/>
                <a:moveTo>
                  <a:pt x="786" y="236"/>
                </a:moveTo>
                <a:lnTo>
                  <a:pt x="786" y="236"/>
                </a:lnTo>
                <a:lnTo>
                  <a:pt x="787" y="235"/>
                </a:lnTo>
                <a:lnTo>
                  <a:pt x="787" y="234"/>
                </a:lnTo>
                <a:lnTo>
                  <a:pt x="788" y="233"/>
                </a:lnTo>
                <a:lnTo>
                  <a:pt x="789" y="233"/>
                </a:lnTo>
                <a:lnTo>
                  <a:pt x="792" y="233"/>
                </a:lnTo>
                <a:lnTo>
                  <a:pt x="793" y="234"/>
                </a:lnTo>
                <a:lnTo>
                  <a:pt x="793" y="235"/>
                </a:lnTo>
                <a:lnTo>
                  <a:pt x="794" y="236"/>
                </a:lnTo>
                <a:lnTo>
                  <a:pt x="793" y="237"/>
                </a:lnTo>
                <a:lnTo>
                  <a:pt x="793" y="238"/>
                </a:lnTo>
                <a:lnTo>
                  <a:pt x="792" y="239"/>
                </a:lnTo>
                <a:lnTo>
                  <a:pt x="789" y="239"/>
                </a:lnTo>
                <a:lnTo>
                  <a:pt x="788" y="239"/>
                </a:lnTo>
                <a:lnTo>
                  <a:pt x="787" y="238"/>
                </a:lnTo>
                <a:lnTo>
                  <a:pt x="787" y="237"/>
                </a:lnTo>
                <a:lnTo>
                  <a:pt x="786" y="236"/>
                </a:lnTo>
                <a:close/>
                <a:moveTo>
                  <a:pt x="786" y="223"/>
                </a:moveTo>
                <a:lnTo>
                  <a:pt x="786" y="223"/>
                </a:lnTo>
                <a:lnTo>
                  <a:pt x="787" y="222"/>
                </a:lnTo>
                <a:lnTo>
                  <a:pt x="787" y="221"/>
                </a:lnTo>
                <a:lnTo>
                  <a:pt x="788" y="220"/>
                </a:lnTo>
                <a:lnTo>
                  <a:pt x="789" y="220"/>
                </a:lnTo>
                <a:lnTo>
                  <a:pt x="792" y="220"/>
                </a:lnTo>
                <a:lnTo>
                  <a:pt x="793" y="221"/>
                </a:lnTo>
                <a:lnTo>
                  <a:pt x="793" y="222"/>
                </a:lnTo>
                <a:lnTo>
                  <a:pt x="794" y="223"/>
                </a:lnTo>
                <a:lnTo>
                  <a:pt x="793" y="224"/>
                </a:lnTo>
                <a:lnTo>
                  <a:pt x="793" y="225"/>
                </a:lnTo>
                <a:lnTo>
                  <a:pt x="792" y="226"/>
                </a:lnTo>
                <a:lnTo>
                  <a:pt x="789" y="226"/>
                </a:lnTo>
                <a:lnTo>
                  <a:pt x="788" y="226"/>
                </a:lnTo>
                <a:lnTo>
                  <a:pt x="787" y="225"/>
                </a:lnTo>
                <a:lnTo>
                  <a:pt x="787" y="224"/>
                </a:lnTo>
                <a:lnTo>
                  <a:pt x="786" y="223"/>
                </a:lnTo>
                <a:close/>
                <a:moveTo>
                  <a:pt x="786" y="211"/>
                </a:moveTo>
                <a:lnTo>
                  <a:pt x="786" y="211"/>
                </a:lnTo>
                <a:lnTo>
                  <a:pt x="787" y="209"/>
                </a:lnTo>
                <a:lnTo>
                  <a:pt x="787" y="208"/>
                </a:lnTo>
                <a:lnTo>
                  <a:pt x="788" y="208"/>
                </a:lnTo>
                <a:lnTo>
                  <a:pt x="789" y="208"/>
                </a:lnTo>
                <a:lnTo>
                  <a:pt x="792" y="208"/>
                </a:lnTo>
                <a:lnTo>
                  <a:pt x="793" y="208"/>
                </a:lnTo>
                <a:lnTo>
                  <a:pt x="793" y="209"/>
                </a:lnTo>
                <a:lnTo>
                  <a:pt x="794" y="211"/>
                </a:lnTo>
                <a:lnTo>
                  <a:pt x="793" y="212"/>
                </a:lnTo>
                <a:lnTo>
                  <a:pt x="793" y="213"/>
                </a:lnTo>
                <a:lnTo>
                  <a:pt x="792" y="214"/>
                </a:lnTo>
                <a:lnTo>
                  <a:pt x="789" y="214"/>
                </a:lnTo>
                <a:lnTo>
                  <a:pt x="788" y="214"/>
                </a:lnTo>
                <a:lnTo>
                  <a:pt x="787" y="213"/>
                </a:lnTo>
                <a:lnTo>
                  <a:pt x="787" y="212"/>
                </a:lnTo>
                <a:lnTo>
                  <a:pt x="786" y="211"/>
                </a:lnTo>
                <a:close/>
                <a:moveTo>
                  <a:pt x="786" y="197"/>
                </a:moveTo>
                <a:lnTo>
                  <a:pt x="786" y="197"/>
                </a:lnTo>
                <a:lnTo>
                  <a:pt x="787" y="196"/>
                </a:lnTo>
                <a:lnTo>
                  <a:pt x="787" y="195"/>
                </a:lnTo>
                <a:lnTo>
                  <a:pt x="788" y="194"/>
                </a:lnTo>
                <a:lnTo>
                  <a:pt x="789" y="194"/>
                </a:lnTo>
                <a:lnTo>
                  <a:pt x="792" y="194"/>
                </a:lnTo>
                <a:lnTo>
                  <a:pt x="793" y="195"/>
                </a:lnTo>
                <a:lnTo>
                  <a:pt x="793" y="196"/>
                </a:lnTo>
                <a:lnTo>
                  <a:pt x="794" y="197"/>
                </a:lnTo>
                <a:lnTo>
                  <a:pt x="793" y="198"/>
                </a:lnTo>
                <a:lnTo>
                  <a:pt x="793" y="199"/>
                </a:lnTo>
                <a:lnTo>
                  <a:pt x="792" y="200"/>
                </a:lnTo>
                <a:lnTo>
                  <a:pt x="789" y="200"/>
                </a:lnTo>
                <a:lnTo>
                  <a:pt x="788" y="200"/>
                </a:lnTo>
                <a:lnTo>
                  <a:pt x="787" y="199"/>
                </a:lnTo>
                <a:lnTo>
                  <a:pt x="787" y="198"/>
                </a:lnTo>
                <a:lnTo>
                  <a:pt x="786" y="197"/>
                </a:lnTo>
                <a:close/>
                <a:moveTo>
                  <a:pt x="786" y="185"/>
                </a:moveTo>
                <a:lnTo>
                  <a:pt x="786" y="185"/>
                </a:lnTo>
                <a:lnTo>
                  <a:pt x="787" y="183"/>
                </a:lnTo>
                <a:lnTo>
                  <a:pt x="787" y="182"/>
                </a:lnTo>
                <a:lnTo>
                  <a:pt x="788" y="182"/>
                </a:lnTo>
                <a:lnTo>
                  <a:pt x="789" y="182"/>
                </a:lnTo>
                <a:lnTo>
                  <a:pt x="792" y="182"/>
                </a:lnTo>
                <a:lnTo>
                  <a:pt x="793" y="182"/>
                </a:lnTo>
                <a:lnTo>
                  <a:pt x="793" y="183"/>
                </a:lnTo>
                <a:lnTo>
                  <a:pt x="794" y="185"/>
                </a:lnTo>
                <a:lnTo>
                  <a:pt x="793" y="186"/>
                </a:lnTo>
                <a:lnTo>
                  <a:pt x="793" y="187"/>
                </a:lnTo>
                <a:lnTo>
                  <a:pt x="792" y="188"/>
                </a:lnTo>
                <a:lnTo>
                  <a:pt x="789" y="188"/>
                </a:lnTo>
                <a:lnTo>
                  <a:pt x="788" y="188"/>
                </a:lnTo>
                <a:lnTo>
                  <a:pt x="787" y="187"/>
                </a:lnTo>
                <a:lnTo>
                  <a:pt x="787" y="186"/>
                </a:lnTo>
                <a:lnTo>
                  <a:pt x="786" y="185"/>
                </a:lnTo>
                <a:close/>
                <a:moveTo>
                  <a:pt x="786" y="172"/>
                </a:moveTo>
                <a:lnTo>
                  <a:pt x="786" y="172"/>
                </a:lnTo>
                <a:lnTo>
                  <a:pt x="787" y="171"/>
                </a:lnTo>
                <a:lnTo>
                  <a:pt x="787" y="170"/>
                </a:lnTo>
                <a:lnTo>
                  <a:pt x="788" y="169"/>
                </a:lnTo>
                <a:lnTo>
                  <a:pt x="789" y="169"/>
                </a:lnTo>
                <a:lnTo>
                  <a:pt x="792" y="169"/>
                </a:lnTo>
                <a:lnTo>
                  <a:pt x="793" y="170"/>
                </a:lnTo>
                <a:lnTo>
                  <a:pt x="793" y="171"/>
                </a:lnTo>
                <a:lnTo>
                  <a:pt x="794" y="172"/>
                </a:lnTo>
                <a:lnTo>
                  <a:pt x="793" y="173"/>
                </a:lnTo>
                <a:lnTo>
                  <a:pt x="793" y="174"/>
                </a:lnTo>
                <a:lnTo>
                  <a:pt x="792" y="175"/>
                </a:lnTo>
                <a:lnTo>
                  <a:pt x="789" y="175"/>
                </a:lnTo>
                <a:lnTo>
                  <a:pt x="788" y="175"/>
                </a:lnTo>
                <a:lnTo>
                  <a:pt x="787" y="174"/>
                </a:lnTo>
                <a:lnTo>
                  <a:pt x="787" y="173"/>
                </a:lnTo>
                <a:lnTo>
                  <a:pt x="786" y="172"/>
                </a:lnTo>
                <a:close/>
                <a:moveTo>
                  <a:pt x="786" y="159"/>
                </a:moveTo>
                <a:lnTo>
                  <a:pt x="786" y="159"/>
                </a:lnTo>
                <a:lnTo>
                  <a:pt x="787" y="157"/>
                </a:lnTo>
                <a:lnTo>
                  <a:pt x="787" y="156"/>
                </a:lnTo>
                <a:lnTo>
                  <a:pt x="788" y="156"/>
                </a:lnTo>
                <a:lnTo>
                  <a:pt x="789" y="156"/>
                </a:lnTo>
                <a:lnTo>
                  <a:pt x="792" y="156"/>
                </a:lnTo>
                <a:lnTo>
                  <a:pt x="793" y="156"/>
                </a:lnTo>
                <a:lnTo>
                  <a:pt x="793" y="157"/>
                </a:lnTo>
                <a:lnTo>
                  <a:pt x="794" y="159"/>
                </a:lnTo>
                <a:lnTo>
                  <a:pt x="793" y="160"/>
                </a:lnTo>
                <a:lnTo>
                  <a:pt x="793" y="161"/>
                </a:lnTo>
                <a:lnTo>
                  <a:pt x="792" y="162"/>
                </a:lnTo>
                <a:lnTo>
                  <a:pt x="789" y="162"/>
                </a:lnTo>
                <a:lnTo>
                  <a:pt x="788" y="162"/>
                </a:lnTo>
                <a:lnTo>
                  <a:pt x="787" y="161"/>
                </a:lnTo>
                <a:lnTo>
                  <a:pt x="787" y="160"/>
                </a:lnTo>
                <a:lnTo>
                  <a:pt x="786" y="159"/>
                </a:lnTo>
                <a:close/>
                <a:moveTo>
                  <a:pt x="786" y="146"/>
                </a:moveTo>
                <a:lnTo>
                  <a:pt x="786" y="146"/>
                </a:lnTo>
                <a:lnTo>
                  <a:pt x="787" y="145"/>
                </a:lnTo>
                <a:lnTo>
                  <a:pt x="787" y="144"/>
                </a:lnTo>
                <a:lnTo>
                  <a:pt x="788" y="143"/>
                </a:lnTo>
                <a:lnTo>
                  <a:pt x="789" y="143"/>
                </a:lnTo>
                <a:lnTo>
                  <a:pt x="792" y="143"/>
                </a:lnTo>
                <a:lnTo>
                  <a:pt x="793" y="144"/>
                </a:lnTo>
                <a:lnTo>
                  <a:pt x="793" y="145"/>
                </a:lnTo>
                <a:lnTo>
                  <a:pt x="794" y="146"/>
                </a:lnTo>
                <a:lnTo>
                  <a:pt x="793" y="147"/>
                </a:lnTo>
                <a:lnTo>
                  <a:pt x="793" y="148"/>
                </a:lnTo>
                <a:lnTo>
                  <a:pt x="792" y="149"/>
                </a:lnTo>
                <a:lnTo>
                  <a:pt x="789" y="149"/>
                </a:lnTo>
                <a:lnTo>
                  <a:pt x="788" y="149"/>
                </a:lnTo>
                <a:lnTo>
                  <a:pt x="787" y="148"/>
                </a:lnTo>
                <a:lnTo>
                  <a:pt x="787" y="147"/>
                </a:lnTo>
                <a:lnTo>
                  <a:pt x="786" y="146"/>
                </a:lnTo>
                <a:close/>
                <a:moveTo>
                  <a:pt x="786" y="134"/>
                </a:moveTo>
                <a:lnTo>
                  <a:pt x="786" y="134"/>
                </a:lnTo>
                <a:lnTo>
                  <a:pt x="787" y="132"/>
                </a:lnTo>
                <a:lnTo>
                  <a:pt x="787" y="131"/>
                </a:lnTo>
                <a:lnTo>
                  <a:pt x="788" y="131"/>
                </a:lnTo>
                <a:lnTo>
                  <a:pt x="789" y="131"/>
                </a:lnTo>
                <a:lnTo>
                  <a:pt x="792" y="131"/>
                </a:lnTo>
                <a:lnTo>
                  <a:pt x="793" y="131"/>
                </a:lnTo>
                <a:lnTo>
                  <a:pt x="793" y="132"/>
                </a:lnTo>
                <a:lnTo>
                  <a:pt x="794" y="134"/>
                </a:lnTo>
                <a:lnTo>
                  <a:pt x="793" y="135"/>
                </a:lnTo>
                <a:lnTo>
                  <a:pt x="793" y="136"/>
                </a:lnTo>
                <a:lnTo>
                  <a:pt x="792" y="137"/>
                </a:lnTo>
                <a:lnTo>
                  <a:pt x="789" y="137"/>
                </a:lnTo>
                <a:lnTo>
                  <a:pt x="788" y="137"/>
                </a:lnTo>
                <a:lnTo>
                  <a:pt x="787" y="136"/>
                </a:lnTo>
                <a:lnTo>
                  <a:pt x="787" y="135"/>
                </a:lnTo>
                <a:lnTo>
                  <a:pt x="786" y="134"/>
                </a:lnTo>
                <a:close/>
                <a:moveTo>
                  <a:pt x="786" y="120"/>
                </a:moveTo>
                <a:lnTo>
                  <a:pt x="786" y="120"/>
                </a:lnTo>
                <a:lnTo>
                  <a:pt x="787" y="119"/>
                </a:lnTo>
                <a:lnTo>
                  <a:pt x="787" y="118"/>
                </a:lnTo>
                <a:lnTo>
                  <a:pt x="788" y="117"/>
                </a:lnTo>
                <a:lnTo>
                  <a:pt x="789" y="117"/>
                </a:lnTo>
                <a:lnTo>
                  <a:pt x="792" y="117"/>
                </a:lnTo>
                <a:lnTo>
                  <a:pt x="793" y="118"/>
                </a:lnTo>
                <a:lnTo>
                  <a:pt x="793" y="119"/>
                </a:lnTo>
                <a:lnTo>
                  <a:pt x="794" y="120"/>
                </a:lnTo>
                <a:lnTo>
                  <a:pt x="793" y="121"/>
                </a:lnTo>
                <a:lnTo>
                  <a:pt x="793" y="122"/>
                </a:lnTo>
                <a:lnTo>
                  <a:pt x="792" y="124"/>
                </a:lnTo>
                <a:lnTo>
                  <a:pt x="789" y="124"/>
                </a:lnTo>
                <a:lnTo>
                  <a:pt x="788" y="124"/>
                </a:lnTo>
                <a:lnTo>
                  <a:pt x="787" y="122"/>
                </a:lnTo>
                <a:lnTo>
                  <a:pt x="787" y="121"/>
                </a:lnTo>
                <a:lnTo>
                  <a:pt x="786" y="120"/>
                </a:lnTo>
                <a:close/>
                <a:moveTo>
                  <a:pt x="786" y="108"/>
                </a:moveTo>
                <a:lnTo>
                  <a:pt x="786" y="108"/>
                </a:lnTo>
                <a:lnTo>
                  <a:pt x="787" y="106"/>
                </a:lnTo>
                <a:lnTo>
                  <a:pt x="787" y="105"/>
                </a:lnTo>
                <a:lnTo>
                  <a:pt x="788" y="105"/>
                </a:lnTo>
                <a:lnTo>
                  <a:pt x="789" y="105"/>
                </a:lnTo>
                <a:lnTo>
                  <a:pt x="792" y="105"/>
                </a:lnTo>
                <a:lnTo>
                  <a:pt x="793" y="105"/>
                </a:lnTo>
                <a:lnTo>
                  <a:pt x="793" y="106"/>
                </a:lnTo>
                <a:lnTo>
                  <a:pt x="794" y="108"/>
                </a:lnTo>
                <a:lnTo>
                  <a:pt x="793" y="109"/>
                </a:lnTo>
                <a:lnTo>
                  <a:pt x="793" y="110"/>
                </a:lnTo>
                <a:lnTo>
                  <a:pt x="792" y="111"/>
                </a:lnTo>
                <a:lnTo>
                  <a:pt x="789" y="111"/>
                </a:lnTo>
                <a:lnTo>
                  <a:pt x="788" y="111"/>
                </a:lnTo>
                <a:lnTo>
                  <a:pt x="787" y="110"/>
                </a:lnTo>
                <a:lnTo>
                  <a:pt x="787" y="109"/>
                </a:lnTo>
                <a:lnTo>
                  <a:pt x="786" y="108"/>
                </a:lnTo>
                <a:close/>
                <a:moveTo>
                  <a:pt x="786" y="95"/>
                </a:moveTo>
                <a:lnTo>
                  <a:pt x="786" y="95"/>
                </a:lnTo>
                <a:lnTo>
                  <a:pt x="787" y="94"/>
                </a:lnTo>
                <a:lnTo>
                  <a:pt x="787" y="93"/>
                </a:lnTo>
                <a:lnTo>
                  <a:pt x="788" y="92"/>
                </a:lnTo>
                <a:lnTo>
                  <a:pt x="789" y="92"/>
                </a:lnTo>
                <a:lnTo>
                  <a:pt x="792" y="92"/>
                </a:lnTo>
                <a:lnTo>
                  <a:pt x="793" y="93"/>
                </a:lnTo>
                <a:lnTo>
                  <a:pt x="793" y="94"/>
                </a:lnTo>
                <a:lnTo>
                  <a:pt x="794" y="95"/>
                </a:lnTo>
                <a:lnTo>
                  <a:pt x="793" y="96"/>
                </a:lnTo>
                <a:lnTo>
                  <a:pt x="793" y="97"/>
                </a:lnTo>
                <a:lnTo>
                  <a:pt x="792" y="98"/>
                </a:lnTo>
                <a:lnTo>
                  <a:pt x="789" y="98"/>
                </a:lnTo>
                <a:lnTo>
                  <a:pt x="788" y="98"/>
                </a:lnTo>
                <a:lnTo>
                  <a:pt x="787" y="97"/>
                </a:lnTo>
                <a:lnTo>
                  <a:pt x="787" y="96"/>
                </a:lnTo>
                <a:lnTo>
                  <a:pt x="786" y="95"/>
                </a:lnTo>
                <a:close/>
                <a:moveTo>
                  <a:pt x="786" y="83"/>
                </a:moveTo>
                <a:lnTo>
                  <a:pt x="786" y="83"/>
                </a:lnTo>
                <a:lnTo>
                  <a:pt x="787" y="80"/>
                </a:lnTo>
                <a:lnTo>
                  <a:pt x="787" y="79"/>
                </a:lnTo>
                <a:lnTo>
                  <a:pt x="788" y="79"/>
                </a:lnTo>
                <a:lnTo>
                  <a:pt x="789" y="78"/>
                </a:lnTo>
                <a:lnTo>
                  <a:pt x="792" y="79"/>
                </a:lnTo>
                <a:lnTo>
                  <a:pt x="793" y="79"/>
                </a:lnTo>
                <a:lnTo>
                  <a:pt x="793" y="80"/>
                </a:lnTo>
                <a:lnTo>
                  <a:pt x="794" y="83"/>
                </a:lnTo>
                <a:lnTo>
                  <a:pt x="793" y="84"/>
                </a:lnTo>
                <a:lnTo>
                  <a:pt x="793" y="85"/>
                </a:lnTo>
                <a:lnTo>
                  <a:pt x="792" y="85"/>
                </a:lnTo>
                <a:lnTo>
                  <a:pt x="789" y="86"/>
                </a:lnTo>
                <a:lnTo>
                  <a:pt x="788" y="85"/>
                </a:lnTo>
                <a:lnTo>
                  <a:pt x="787" y="85"/>
                </a:lnTo>
                <a:lnTo>
                  <a:pt x="787" y="84"/>
                </a:lnTo>
                <a:lnTo>
                  <a:pt x="786" y="83"/>
                </a:lnTo>
                <a:close/>
                <a:moveTo>
                  <a:pt x="786" y="69"/>
                </a:moveTo>
                <a:lnTo>
                  <a:pt x="786" y="69"/>
                </a:lnTo>
                <a:lnTo>
                  <a:pt x="787" y="68"/>
                </a:lnTo>
                <a:lnTo>
                  <a:pt x="787" y="67"/>
                </a:lnTo>
                <a:lnTo>
                  <a:pt x="788" y="66"/>
                </a:lnTo>
                <a:lnTo>
                  <a:pt x="789" y="66"/>
                </a:lnTo>
                <a:lnTo>
                  <a:pt x="792" y="66"/>
                </a:lnTo>
                <a:lnTo>
                  <a:pt x="793" y="67"/>
                </a:lnTo>
                <a:lnTo>
                  <a:pt x="793" y="68"/>
                </a:lnTo>
                <a:lnTo>
                  <a:pt x="794" y="69"/>
                </a:lnTo>
                <a:lnTo>
                  <a:pt x="793" y="70"/>
                </a:lnTo>
                <a:lnTo>
                  <a:pt x="793" y="71"/>
                </a:lnTo>
                <a:lnTo>
                  <a:pt x="792" y="72"/>
                </a:lnTo>
                <a:lnTo>
                  <a:pt x="789" y="72"/>
                </a:lnTo>
                <a:lnTo>
                  <a:pt x="788" y="72"/>
                </a:lnTo>
                <a:lnTo>
                  <a:pt x="787" y="71"/>
                </a:lnTo>
                <a:lnTo>
                  <a:pt x="787" y="70"/>
                </a:lnTo>
                <a:lnTo>
                  <a:pt x="786" y="69"/>
                </a:lnTo>
                <a:close/>
                <a:moveTo>
                  <a:pt x="786" y="57"/>
                </a:moveTo>
                <a:lnTo>
                  <a:pt x="786" y="57"/>
                </a:lnTo>
                <a:lnTo>
                  <a:pt x="787" y="55"/>
                </a:lnTo>
                <a:lnTo>
                  <a:pt x="787" y="54"/>
                </a:lnTo>
                <a:lnTo>
                  <a:pt x="788" y="54"/>
                </a:lnTo>
                <a:lnTo>
                  <a:pt x="789" y="53"/>
                </a:lnTo>
                <a:lnTo>
                  <a:pt x="792" y="54"/>
                </a:lnTo>
                <a:lnTo>
                  <a:pt x="793" y="54"/>
                </a:lnTo>
                <a:lnTo>
                  <a:pt x="793" y="55"/>
                </a:lnTo>
                <a:lnTo>
                  <a:pt x="794" y="57"/>
                </a:lnTo>
                <a:lnTo>
                  <a:pt x="793" y="58"/>
                </a:lnTo>
                <a:lnTo>
                  <a:pt x="793" y="59"/>
                </a:lnTo>
                <a:lnTo>
                  <a:pt x="792" y="59"/>
                </a:lnTo>
                <a:lnTo>
                  <a:pt x="789" y="60"/>
                </a:lnTo>
                <a:lnTo>
                  <a:pt x="788" y="59"/>
                </a:lnTo>
                <a:lnTo>
                  <a:pt x="787" y="59"/>
                </a:lnTo>
                <a:lnTo>
                  <a:pt x="787" y="58"/>
                </a:lnTo>
                <a:lnTo>
                  <a:pt x="786" y="57"/>
                </a:lnTo>
                <a:close/>
                <a:moveTo>
                  <a:pt x="786" y="44"/>
                </a:moveTo>
                <a:lnTo>
                  <a:pt x="786" y="44"/>
                </a:lnTo>
                <a:lnTo>
                  <a:pt x="787" y="43"/>
                </a:lnTo>
                <a:lnTo>
                  <a:pt x="787" y="42"/>
                </a:lnTo>
                <a:lnTo>
                  <a:pt x="788" y="41"/>
                </a:lnTo>
                <a:lnTo>
                  <a:pt x="789" y="41"/>
                </a:lnTo>
                <a:lnTo>
                  <a:pt x="792" y="41"/>
                </a:lnTo>
                <a:lnTo>
                  <a:pt x="793" y="42"/>
                </a:lnTo>
                <a:lnTo>
                  <a:pt x="793" y="43"/>
                </a:lnTo>
                <a:lnTo>
                  <a:pt x="794" y="44"/>
                </a:lnTo>
                <a:lnTo>
                  <a:pt x="793" y="45"/>
                </a:lnTo>
                <a:lnTo>
                  <a:pt x="793" y="46"/>
                </a:lnTo>
                <a:lnTo>
                  <a:pt x="792" y="47"/>
                </a:lnTo>
                <a:lnTo>
                  <a:pt x="789" y="47"/>
                </a:lnTo>
                <a:lnTo>
                  <a:pt x="788" y="47"/>
                </a:lnTo>
                <a:lnTo>
                  <a:pt x="787" y="46"/>
                </a:lnTo>
                <a:lnTo>
                  <a:pt x="787" y="45"/>
                </a:lnTo>
                <a:lnTo>
                  <a:pt x="786" y="44"/>
                </a:lnTo>
                <a:close/>
                <a:moveTo>
                  <a:pt x="786" y="31"/>
                </a:moveTo>
                <a:lnTo>
                  <a:pt x="786" y="31"/>
                </a:lnTo>
                <a:lnTo>
                  <a:pt x="787" y="29"/>
                </a:lnTo>
                <a:lnTo>
                  <a:pt x="787" y="28"/>
                </a:lnTo>
                <a:lnTo>
                  <a:pt x="788" y="28"/>
                </a:lnTo>
                <a:lnTo>
                  <a:pt x="789" y="27"/>
                </a:lnTo>
                <a:lnTo>
                  <a:pt x="792" y="28"/>
                </a:lnTo>
                <a:lnTo>
                  <a:pt x="793" y="28"/>
                </a:lnTo>
                <a:lnTo>
                  <a:pt x="793" y="29"/>
                </a:lnTo>
                <a:lnTo>
                  <a:pt x="794" y="31"/>
                </a:lnTo>
                <a:lnTo>
                  <a:pt x="793" y="32"/>
                </a:lnTo>
                <a:lnTo>
                  <a:pt x="793" y="33"/>
                </a:lnTo>
                <a:lnTo>
                  <a:pt x="792" y="33"/>
                </a:lnTo>
                <a:lnTo>
                  <a:pt x="789" y="34"/>
                </a:lnTo>
                <a:lnTo>
                  <a:pt x="788" y="33"/>
                </a:lnTo>
                <a:lnTo>
                  <a:pt x="787" y="33"/>
                </a:lnTo>
                <a:lnTo>
                  <a:pt x="787" y="32"/>
                </a:lnTo>
                <a:lnTo>
                  <a:pt x="786" y="31"/>
                </a:lnTo>
                <a:close/>
                <a:moveTo>
                  <a:pt x="786" y="18"/>
                </a:moveTo>
                <a:lnTo>
                  <a:pt x="786" y="18"/>
                </a:lnTo>
                <a:lnTo>
                  <a:pt x="787" y="17"/>
                </a:lnTo>
                <a:lnTo>
                  <a:pt x="787" y="16"/>
                </a:lnTo>
                <a:lnTo>
                  <a:pt x="788" y="15"/>
                </a:lnTo>
                <a:lnTo>
                  <a:pt x="789" y="15"/>
                </a:lnTo>
                <a:lnTo>
                  <a:pt x="792" y="15"/>
                </a:lnTo>
                <a:lnTo>
                  <a:pt x="793" y="16"/>
                </a:lnTo>
                <a:lnTo>
                  <a:pt x="793" y="17"/>
                </a:lnTo>
                <a:lnTo>
                  <a:pt x="794" y="18"/>
                </a:lnTo>
                <a:lnTo>
                  <a:pt x="793" y="19"/>
                </a:lnTo>
                <a:lnTo>
                  <a:pt x="793" y="20"/>
                </a:lnTo>
                <a:lnTo>
                  <a:pt x="792" y="21"/>
                </a:lnTo>
                <a:lnTo>
                  <a:pt x="789" y="21"/>
                </a:lnTo>
                <a:lnTo>
                  <a:pt x="788" y="21"/>
                </a:lnTo>
                <a:lnTo>
                  <a:pt x="787" y="20"/>
                </a:lnTo>
                <a:lnTo>
                  <a:pt x="787" y="19"/>
                </a:lnTo>
                <a:lnTo>
                  <a:pt x="786" y="18"/>
                </a:lnTo>
                <a:close/>
                <a:moveTo>
                  <a:pt x="786" y="6"/>
                </a:moveTo>
                <a:lnTo>
                  <a:pt x="786" y="6"/>
                </a:lnTo>
                <a:lnTo>
                  <a:pt x="787" y="4"/>
                </a:lnTo>
                <a:lnTo>
                  <a:pt x="787" y="3"/>
                </a:lnTo>
                <a:lnTo>
                  <a:pt x="788" y="3"/>
                </a:lnTo>
                <a:lnTo>
                  <a:pt x="789" y="2"/>
                </a:lnTo>
                <a:lnTo>
                  <a:pt x="792" y="3"/>
                </a:lnTo>
                <a:lnTo>
                  <a:pt x="793" y="3"/>
                </a:lnTo>
                <a:lnTo>
                  <a:pt x="793" y="4"/>
                </a:lnTo>
                <a:lnTo>
                  <a:pt x="794" y="6"/>
                </a:lnTo>
                <a:lnTo>
                  <a:pt x="793" y="7"/>
                </a:lnTo>
                <a:lnTo>
                  <a:pt x="793" y="8"/>
                </a:lnTo>
                <a:lnTo>
                  <a:pt x="792" y="8"/>
                </a:lnTo>
                <a:lnTo>
                  <a:pt x="789" y="9"/>
                </a:lnTo>
                <a:lnTo>
                  <a:pt x="788" y="8"/>
                </a:lnTo>
                <a:lnTo>
                  <a:pt x="787" y="8"/>
                </a:lnTo>
                <a:lnTo>
                  <a:pt x="787" y="7"/>
                </a:lnTo>
                <a:lnTo>
                  <a:pt x="786" y="6"/>
                </a:lnTo>
                <a:close/>
              </a:path>
            </a:pathLst>
          </a:custGeom>
          <a:solidFill>
            <a:srgbClr val="000000"/>
          </a:solidFill>
          <a:ln>
            <a:noFill/>
          </a:ln>
          <a:extLst>
            <a:ext uri="{91240B29-F687-4F45-9708-019B960494DF}">
              <a14:hiddenLine xmlns:a14="http://schemas.microsoft.com/office/drawing/2010/main" w="1588">
                <a:solidFill>
                  <a:srgbClr val="000000"/>
                </a:solidFill>
                <a:prstDash val="solid"/>
                <a:round/>
                <a:headEnd/>
                <a:tailEnd/>
              </a14:hiddenLine>
            </a:ext>
          </a:extLst>
        </p:spPr>
        <p:txBody>
          <a:bodyPr/>
          <a:lstStyle/>
          <a:p>
            <a:endParaRPr lang="el-GR"/>
          </a:p>
        </p:txBody>
      </p:sp>
      <p:sp>
        <p:nvSpPr>
          <p:cNvPr id="51488" name="Rectangle 297">
            <a:extLst>
              <a:ext uri="{FF2B5EF4-FFF2-40B4-BE49-F238E27FC236}">
                <a16:creationId xmlns:a16="http://schemas.microsoft.com/office/drawing/2014/main" id="{3196747A-8C36-4E79-9D91-8B319406EE5D}"/>
              </a:ext>
            </a:extLst>
          </p:cNvPr>
          <p:cNvSpPr>
            <a:spLocks noChangeArrowheads="1"/>
          </p:cNvSpPr>
          <p:nvPr/>
        </p:nvSpPr>
        <p:spPr bwMode="auto">
          <a:xfrm>
            <a:off x="3376613" y="2449513"/>
            <a:ext cx="7334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Περιορισμοί</a:t>
            </a:r>
            <a:endParaRPr lang="el-GR" altLang="en-US" sz="1800">
              <a:latin typeface="Verdana" panose="020B0604030504040204" pitchFamily="34" charset="0"/>
            </a:endParaRPr>
          </a:p>
        </p:txBody>
      </p:sp>
      <p:sp>
        <p:nvSpPr>
          <p:cNvPr id="51489" name="Rectangle 298">
            <a:extLst>
              <a:ext uri="{FF2B5EF4-FFF2-40B4-BE49-F238E27FC236}">
                <a16:creationId xmlns:a16="http://schemas.microsoft.com/office/drawing/2014/main" id="{286CA402-6457-475B-951E-0C4AB646FF8E}"/>
              </a:ext>
            </a:extLst>
          </p:cNvPr>
          <p:cNvSpPr>
            <a:spLocks noChangeArrowheads="1"/>
          </p:cNvSpPr>
          <p:nvPr/>
        </p:nvSpPr>
        <p:spPr bwMode="auto">
          <a:xfrm>
            <a:off x="4225925" y="2449513"/>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90" name="Rectangle 299">
            <a:extLst>
              <a:ext uri="{FF2B5EF4-FFF2-40B4-BE49-F238E27FC236}">
                <a16:creationId xmlns:a16="http://schemas.microsoft.com/office/drawing/2014/main" id="{4FE72D0C-1B36-411C-AFC6-68D576B7DBC4}"/>
              </a:ext>
            </a:extLst>
          </p:cNvPr>
          <p:cNvSpPr>
            <a:spLocks noChangeArrowheads="1"/>
          </p:cNvSpPr>
          <p:nvPr/>
        </p:nvSpPr>
        <p:spPr bwMode="auto">
          <a:xfrm>
            <a:off x="3376613" y="2617788"/>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91" name="Rectangle 300">
            <a:extLst>
              <a:ext uri="{FF2B5EF4-FFF2-40B4-BE49-F238E27FC236}">
                <a16:creationId xmlns:a16="http://schemas.microsoft.com/office/drawing/2014/main" id="{2FCC14E5-FA36-4FB3-91CE-2E753EE83070}"/>
              </a:ext>
            </a:extLst>
          </p:cNvPr>
          <p:cNvSpPr>
            <a:spLocks noChangeArrowheads="1"/>
          </p:cNvSpPr>
          <p:nvPr/>
        </p:nvSpPr>
        <p:spPr bwMode="auto">
          <a:xfrm>
            <a:off x="3482975" y="2679700"/>
            <a:ext cx="523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492" name="Rectangle 301">
            <a:extLst>
              <a:ext uri="{FF2B5EF4-FFF2-40B4-BE49-F238E27FC236}">
                <a16:creationId xmlns:a16="http://schemas.microsoft.com/office/drawing/2014/main" id="{A5F5738B-1CE3-4649-A3EF-A4DF73AC17E9}"/>
              </a:ext>
            </a:extLst>
          </p:cNvPr>
          <p:cNvSpPr>
            <a:spLocks noChangeArrowheads="1"/>
          </p:cNvSpPr>
          <p:nvPr/>
        </p:nvSpPr>
        <p:spPr bwMode="auto">
          <a:xfrm>
            <a:off x="3543300" y="26177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93" name="Rectangle 302">
            <a:extLst>
              <a:ext uri="{FF2B5EF4-FFF2-40B4-BE49-F238E27FC236}">
                <a16:creationId xmlns:a16="http://schemas.microsoft.com/office/drawing/2014/main" id="{262D6014-1F66-40C0-AB0D-6500DECC3CAF}"/>
              </a:ext>
            </a:extLst>
          </p:cNvPr>
          <p:cNvSpPr>
            <a:spLocks noChangeArrowheads="1"/>
          </p:cNvSpPr>
          <p:nvPr/>
        </p:nvSpPr>
        <p:spPr bwMode="auto">
          <a:xfrm>
            <a:off x="3589338" y="2603500"/>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494" name="Rectangle 303">
            <a:extLst>
              <a:ext uri="{FF2B5EF4-FFF2-40B4-BE49-F238E27FC236}">
                <a16:creationId xmlns:a16="http://schemas.microsoft.com/office/drawing/2014/main" id="{6C963DAE-D820-4B78-B7E7-46532494B3C4}"/>
              </a:ext>
            </a:extLst>
          </p:cNvPr>
          <p:cNvSpPr>
            <a:spLocks noChangeArrowheads="1"/>
          </p:cNvSpPr>
          <p:nvPr/>
        </p:nvSpPr>
        <p:spPr bwMode="auto">
          <a:xfrm>
            <a:off x="3679825" y="26177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495" name="Rectangle 304">
            <a:extLst>
              <a:ext uri="{FF2B5EF4-FFF2-40B4-BE49-F238E27FC236}">
                <a16:creationId xmlns:a16="http://schemas.microsoft.com/office/drawing/2014/main" id="{BD592538-8D9E-4C0C-A2EF-E4B520F693B7}"/>
              </a:ext>
            </a:extLst>
          </p:cNvPr>
          <p:cNvSpPr>
            <a:spLocks noChangeArrowheads="1"/>
          </p:cNvSpPr>
          <p:nvPr/>
        </p:nvSpPr>
        <p:spPr bwMode="auto">
          <a:xfrm>
            <a:off x="3724275" y="2617788"/>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96" name="Rectangle 305">
            <a:extLst>
              <a:ext uri="{FF2B5EF4-FFF2-40B4-BE49-F238E27FC236}">
                <a16:creationId xmlns:a16="http://schemas.microsoft.com/office/drawing/2014/main" id="{0BA8343C-7B29-40FC-BF61-B381C6F7F0AD}"/>
              </a:ext>
            </a:extLst>
          </p:cNvPr>
          <p:cNvSpPr>
            <a:spLocks noChangeArrowheads="1"/>
          </p:cNvSpPr>
          <p:nvPr/>
        </p:nvSpPr>
        <p:spPr bwMode="auto">
          <a:xfrm>
            <a:off x="3832225" y="2679700"/>
            <a:ext cx="1127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  </a:t>
            </a:r>
            <a:endParaRPr lang="el-GR" altLang="en-US" sz="1800">
              <a:latin typeface="Verdana" panose="020B0604030504040204" pitchFamily="34" charset="0"/>
            </a:endParaRPr>
          </a:p>
        </p:txBody>
      </p:sp>
      <p:sp>
        <p:nvSpPr>
          <p:cNvPr id="51497" name="Rectangle 306">
            <a:extLst>
              <a:ext uri="{FF2B5EF4-FFF2-40B4-BE49-F238E27FC236}">
                <a16:creationId xmlns:a16="http://schemas.microsoft.com/office/drawing/2014/main" id="{5456FA41-FCB2-4B4B-8F9F-335E00912032}"/>
              </a:ext>
            </a:extLst>
          </p:cNvPr>
          <p:cNvSpPr>
            <a:spLocks noChangeArrowheads="1"/>
          </p:cNvSpPr>
          <p:nvPr/>
        </p:nvSpPr>
        <p:spPr bwMode="auto">
          <a:xfrm>
            <a:off x="3960813" y="2617788"/>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498" name="Rectangle 307">
            <a:extLst>
              <a:ext uri="{FF2B5EF4-FFF2-40B4-BE49-F238E27FC236}">
                <a16:creationId xmlns:a16="http://schemas.microsoft.com/office/drawing/2014/main" id="{FCE63A38-5F79-47CF-86C8-86EB3870F8D9}"/>
              </a:ext>
            </a:extLst>
          </p:cNvPr>
          <p:cNvSpPr>
            <a:spLocks noChangeArrowheads="1"/>
          </p:cNvSpPr>
          <p:nvPr/>
        </p:nvSpPr>
        <p:spPr bwMode="auto">
          <a:xfrm>
            <a:off x="4067175" y="2679700"/>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499" name="Rectangle 308">
            <a:extLst>
              <a:ext uri="{FF2B5EF4-FFF2-40B4-BE49-F238E27FC236}">
                <a16:creationId xmlns:a16="http://schemas.microsoft.com/office/drawing/2014/main" id="{747FBE09-0E91-43A6-AE86-5DB4EE7EA623}"/>
              </a:ext>
            </a:extLst>
          </p:cNvPr>
          <p:cNvSpPr>
            <a:spLocks noChangeArrowheads="1"/>
          </p:cNvSpPr>
          <p:nvPr/>
        </p:nvSpPr>
        <p:spPr bwMode="auto">
          <a:xfrm>
            <a:off x="4137025" y="26177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500" name="Rectangle 309">
            <a:extLst>
              <a:ext uri="{FF2B5EF4-FFF2-40B4-BE49-F238E27FC236}">
                <a16:creationId xmlns:a16="http://schemas.microsoft.com/office/drawing/2014/main" id="{C0E8D7D4-9FA9-407E-9440-99D165BBDB8D}"/>
              </a:ext>
            </a:extLst>
          </p:cNvPr>
          <p:cNvSpPr>
            <a:spLocks noChangeArrowheads="1"/>
          </p:cNvSpPr>
          <p:nvPr/>
        </p:nvSpPr>
        <p:spPr bwMode="auto">
          <a:xfrm>
            <a:off x="4183063" y="2603500"/>
            <a:ext cx="857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Symbol" panose="05050102010706020507" pitchFamily="18" charset="2"/>
              </a:rPr>
              <a:t>¹</a:t>
            </a:r>
            <a:endParaRPr lang="el-GR" altLang="en-US" sz="1800">
              <a:latin typeface="Verdana" panose="020B0604030504040204" pitchFamily="34" charset="0"/>
            </a:endParaRPr>
          </a:p>
        </p:txBody>
      </p:sp>
      <p:sp>
        <p:nvSpPr>
          <p:cNvPr id="51501" name="Rectangle 310">
            <a:extLst>
              <a:ext uri="{FF2B5EF4-FFF2-40B4-BE49-F238E27FC236}">
                <a16:creationId xmlns:a16="http://schemas.microsoft.com/office/drawing/2014/main" id="{9DACB503-C9D1-43A7-9B1A-251002BA87DB}"/>
              </a:ext>
            </a:extLst>
          </p:cNvPr>
          <p:cNvSpPr>
            <a:spLocks noChangeArrowheads="1"/>
          </p:cNvSpPr>
          <p:nvPr/>
        </p:nvSpPr>
        <p:spPr bwMode="auto">
          <a:xfrm>
            <a:off x="4273550" y="26177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502" name="Rectangle 311">
            <a:extLst>
              <a:ext uri="{FF2B5EF4-FFF2-40B4-BE49-F238E27FC236}">
                <a16:creationId xmlns:a16="http://schemas.microsoft.com/office/drawing/2014/main" id="{A5C366AB-6C2C-49C7-9749-65F986DE78A2}"/>
              </a:ext>
            </a:extLst>
          </p:cNvPr>
          <p:cNvSpPr>
            <a:spLocks noChangeArrowheads="1"/>
          </p:cNvSpPr>
          <p:nvPr/>
        </p:nvSpPr>
        <p:spPr bwMode="auto">
          <a:xfrm>
            <a:off x="4319588" y="2617788"/>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503" name="Rectangle 312">
            <a:extLst>
              <a:ext uri="{FF2B5EF4-FFF2-40B4-BE49-F238E27FC236}">
                <a16:creationId xmlns:a16="http://schemas.microsoft.com/office/drawing/2014/main" id="{C06A12F5-C0C0-4DFD-AAAB-2AEF1D8868C4}"/>
              </a:ext>
            </a:extLst>
          </p:cNvPr>
          <p:cNvSpPr>
            <a:spLocks noChangeArrowheads="1"/>
          </p:cNvSpPr>
          <p:nvPr/>
        </p:nvSpPr>
        <p:spPr bwMode="auto">
          <a:xfrm>
            <a:off x="4425950" y="2679700"/>
            <a:ext cx="6191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504" name="Rectangle 313">
            <a:extLst>
              <a:ext uri="{FF2B5EF4-FFF2-40B4-BE49-F238E27FC236}">
                <a16:creationId xmlns:a16="http://schemas.microsoft.com/office/drawing/2014/main" id="{17D1FE5A-252D-44D4-8FAB-4FB94266257A}"/>
              </a:ext>
            </a:extLst>
          </p:cNvPr>
          <p:cNvSpPr>
            <a:spLocks noChangeArrowheads="1"/>
          </p:cNvSpPr>
          <p:nvPr/>
        </p:nvSpPr>
        <p:spPr bwMode="auto">
          <a:xfrm>
            <a:off x="4495800" y="2679700"/>
            <a:ext cx="269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505" name="Rectangle 314">
            <a:extLst>
              <a:ext uri="{FF2B5EF4-FFF2-40B4-BE49-F238E27FC236}">
                <a16:creationId xmlns:a16="http://schemas.microsoft.com/office/drawing/2014/main" id="{C4882262-8855-4677-9851-BC7AAFD90196}"/>
              </a:ext>
            </a:extLst>
          </p:cNvPr>
          <p:cNvSpPr>
            <a:spLocks noChangeArrowheads="1"/>
          </p:cNvSpPr>
          <p:nvPr/>
        </p:nvSpPr>
        <p:spPr bwMode="auto">
          <a:xfrm>
            <a:off x="3376613" y="2771775"/>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506" name="Rectangle 315">
            <a:extLst>
              <a:ext uri="{FF2B5EF4-FFF2-40B4-BE49-F238E27FC236}">
                <a16:creationId xmlns:a16="http://schemas.microsoft.com/office/drawing/2014/main" id="{97C487A1-330E-4674-8C85-9234824C95C1}"/>
              </a:ext>
            </a:extLst>
          </p:cNvPr>
          <p:cNvSpPr>
            <a:spLocks noChangeArrowheads="1"/>
          </p:cNvSpPr>
          <p:nvPr/>
        </p:nvSpPr>
        <p:spPr bwMode="auto">
          <a:xfrm>
            <a:off x="3482975" y="2835275"/>
            <a:ext cx="52388"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Γ</a:t>
            </a:r>
            <a:endParaRPr lang="el-GR" altLang="en-US" sz="1800">
              <a:latin typeface="Verdana" panose="020B0604030504040204" pitchFamily="34" charset="0"/>
            </a:endParaRPr>
          </a:p>
        </p:txBody>
      </p:sp>
      <p:sp>
        <p:nvSpPr>
          <p:cNvPr id="51507" name="Rectangle 316">
            <a:extLst>
              <a:ext uri="{FF2B5EF4-FFF2-40B4-BE49-F238E27FC236}">
                <a16:creationId xmlns:a16="http://schemas.microsoft.com/office/drawing/2014/main" id="{E9DE4380-7212-4E41-821C-B4E494BD3317}"/>
              </a:ext>
            </a:extLst>
          </p:cNvPr>
          <p:cNvSpPr>
            <a:spLocks noChangeArrowheads="1"/>
          </p:cNvSpPr>
          <p:nvPr/>
        </p:nvSpPr>
        <p:spPr bwMode="auto">
          <a:xfrm>
            <a:off x="3543300" y="2771775"/>
            <a:ext cx="809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&lt;</a:t>
            </a:r>
            <a:endParaRPr lang="el-GR" altLang="en-US" sz="1800">
              <a:latin typeface="Verdana" panose="020B0604030504040204" pitchFamily="34" charset="0"/>
            </a:endParaRPr>
          </a:p>
        </p:txBody>
      </p:sp>
      <p:sp>
        <p:nvSpPr>
          <p:cNvPr id="51508" name="Rectangle 317">
            <a:extLst>
              <a:ext uri="{FF2B5EF4-FFF2-40B4-BE49-F238E27FC236}">
                <a16:creationId xmlns:a16="http://schemas.microsoft.com/office/drawing/2014/main" id="{0DA520A1-5DA8-4283-AB12-D346528C5631}"/>
              </a:ext>
            </a:extLst>
          </p:cNvPr>
          <p:cNvSpPr>
            <a:spLocks noChangeArrowheads="1"/>
          </p:cNvSpPr>
          <p:nvPr/>
        </p:nvSpPr>
        <p:spPr bwMode="auto">
          <a:xfrm>
            <a:off x="3640138" y="2771775"/>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509" name="Rectangle 318">
            <a:extLst>
              <a:ext uri="{FF2B5EF4-FFF2-40B4-BE49-F238E27FC236}">
                <a16:creationId xmlns:a16="http://schemas.microsoft.com/office/drawing/2014/main" id="{AF5EFBBF-0CCF-4720-9D4A-29385FD9E8E2}"/>
              </a:ext>
            </a:extLst>
          </p:cNvPr>
          <p:cNvSpPr>
            <a:spLocks noChangeArrowheads="1"/>
          </p:cNvSpPr>
          <p:nvPr/>
        </p:nvSpPr>
        <p:spPr bwMode="auto">
          <a:xfrm>
            <a:off x="3746500" y="2835275"/>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Β</a:t>
            </a:r>
            <a:endParaRPr lang="el-GR" altLang="en-US" sz="1800">
              <a:latin typeface="Verdana" panose="020B0604030504040204" pitchFamily="34" charset="0"/>
            </a:endParaRPr>
          </a:p>
        </p:txBody>
      </p:sp>
      <p:sp>
        <p:nvSpPr>
          <p:cNvPr id="51510" name="Rectangle 319">
            <a:extLst>
              <a:ext uri="{FF2B5EF4-FFF2-40B4-BE49-F238E27FC236}">
                <a16:creationId xmlns:a16="http://schemas.microsoft.com/office/drawing/2014/main" id="{C10924DF-F316-4FDA-A2FA-0872DC13BFBE}"/>
              </a:ext>
            </a:extLst>
          </p:cNvPr>
          <p:cNvSpPr>
            <a:spLocks noChangeArrowheads="1"/>
          </p:cNvSpPr>
          <p:nvPr/>
        </p:nvSpPr>
        <p:spPr bwMode="auto">
          <a:xfrm>
            <a:off x="3816350" y="2771775"/>
            <a:ext cx="762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511" name="Rectangle 320">
            <a:extLst>
              <a:ext uri="{FF2B5EF4-FFF2-40B4-BE49-F238E27FC236}">
                <a16:creationId xmlns:a16="http://schemas.microsoft.com/office/drawing/2014/main" id="{02776F0E-1F84-4A7F-88C4-DF0B66CBBB9D}"/>
              </a:ext>
            </a:extLst>
          </p:cNvPr>
          <p:cNvSpPr>
            <a:spLocks noChangeArrowheads="1"/>
          </p:cNvSpPr>
          <p:nvPr/>
        </p:nvSpPr>
        <p:spPr bwMode="auto">
          <a:xfrm>
            <a:off x="3908425" y="2771775"/>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512" name="Rectangle 321">
            <a:extLst>
              <a:ext uri="{FF2B5EF4-FFF2-40B4-BE49-F238E27FC236}">
                <a16:creationId xmlns:a16="http://schemas.microsoft.com/office/drawing/2014/main" id="{43584759-D9B1-451F-B777-D74C7BC43652}"/>
              </a:ext>
            </a:extLst>
          </p:cNvPr>
          <p:cNvSpPr>
            <a:spLocks noChangeArrowheads="1"/>
          </p:cNvSpPr>
          <p:nvPr/>
        </p:nvSpPr>
        <p:spPr bwMode="auto">
          <a:xfrm>
            <a:off x="4014788" y="2835275"/>
            <a:ext cx="60325"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Α</a:t>
            </a:r>
            <a:endParaRPr lang="el-GR" altLang="en-US" sz="1800">
              <a:latin typeface="Verdana" panose="020B0604030504040204" pitchFamily="34" charset="0"/>
            </a:endParaRPr>
          </a:p>
        </p:txBody>
      </p:sp>
      <p:sp>
        <p:nvSpPr>
          <p:cNvPr id="51513" name="Rectangle 322">
            <a:extLst>
              <a:ext uri="{FF2B5EF4-FFF2-40B4-BE49-F238E27FC236}">
                <a16:creationId xmlns:a16="http://schemas.microsoft.com/office/drawing/2014/main" id="{366AC05B-41E1-47DB-947E-E8AC9783B80A}"/>
              </a:ext>
            </a:extLst>
          </p:cNvPr>
          <p:cNvSpPr>
            <a:spLocks noChangeArrowheads="1"/>
          </p:cNvSpPr>
          <p:nvPr/>
        </p:nvSpPr>
        <p:spPr bwMode="auto">
          <a:xfrm>
            <a:off x="4087813" y="2771775"/>
            <a:ext cx="825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&gt;</a:t>
            </a:r>
            <a:endParaRPr lang="el-GR" altLang="en-US" sz="1800">
              <a:latin typeface="Verdana" panose="020B0604030504040204" pitchFamily="34" charset="0"/>
            </a:endParaRPr>
          </a:p>
        </p:txBody>
      </p:sp>
      <p:sp>
        <p:nvSpPr>
          <p:cNvPr id="51514" name="Rectangle 323">
            <a:extLst>
              <a:ext uri="{FF2B5EF4-FFF2-40B4-BE49-F238E27FC236}">
                <a16:creationId xmlns:a16="http://schemas.microsoft.com/office/drawing/2014/main" id="{6653597B-7270-459A-8CB7-3B79064BB689}"/>
              </a:ext>
            </a:extLst>
          </p:cNvPr>
          <p:cNvSpPr>
            <a:spLocks noChangeArrowheads="1"/>
          </p:cNvSpPr>
          <p:nvPr/>
        </p:nvSpPr>
        <p:spPr bwMode="auto">
          <a:xfrm>
            <a:off x="4179888" y="2771775"/>
            <a:ext cx="952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V</a:t>
            </a:r>
            <a:endParaRPr lang="el-GR" altLang="en-US" sz="1800">
              <a:latin typeface="Verdana" panose="020B0604030504040204" pitchFamily="34" charset="0"/>
            </a:endParaRPr>
          </a:p>
        </p:txBody>
      </p:sp>
      <p:sp>
        <p:nvSpPr>
          <p:cNvPr id="51515" name="Rectangle 324">
            <a:extLst>
              <a:ext uri="{FF2B5EF4-FFF2-40B4-BE49-F238E27FC236}">
                <a16:creationId xmlns:a16="http://schemas.microsoft.com/office/drawing/2014/main" id="{B5F15A27-3963-4215-83AE-2E9F29EFD6E3}"/>
              </a:ext>
            </a:extLst>
          </p:cNvPr>
          <p:cNvSpPr>
            <a:spLocks noChangeArrowheads="1"/>
          </p:cNvSpPr>
          <p:nvPr/>
        </p:nvSpPr>
        <p:spPr bwMode="auto">
          <a:xfrm>
            <a:off x="4287838" y="2835275"/>
            <a:ext cx="6191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i="1">
                <a:solidFill>
                  <a:srgbClr val="000000"/>
                </a:solidFill>
                <a:latin typeface="Arial" panose="020B0604020202020204" pitchFamily="34" charset="0"/>
              </a:rPr>
              <a:t>Δ</a:t>
            </a:r>
            <a:endParaRPr lang="el-GR" altLang="en-US" sz="1800">
              <a:latin typeface="Verdana" panose="020B0604030504040204" pitchFamily="34" charset="0"/>
            </a:endParaRPr>
          </a:p>
        </p:txBody>
      </p:sp>
      <p:sp>
        <p:nvSpPr>
          <p:cNvPr id="51516" name="Rectangle 325">
            <a:extLst>
              <a:ext uri="{FF2B5EF4-FFF2-40B4-BE49-F238E27FC236}">
                <a16:creationId xmlns:a16="http://schemas.microsoft.com/office/drawing/2014/main" id="{3754369A-13A3-4CB0-864F-6E6FE8BEDF28}"/>
              </a:ext>
            </a:extLst>
          </p:cNvPr>
          <p:cNvSpPr>
            <a:spLocks noChangeArrowheads="1"/>
          </p:cNvSpPr>
          <p:nvPr/>
        </p:nvSpPr>
        <p:spPr bwMode="auto">
          <a:xfrm>
            <a:off x="4357688" y="2771775"/>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i="1">
                <a:solidFill>
                  <a:srgbClr val="000000"/>
                </a:solidFill>
                <a:latin typeface="Arial" panose="020B0604020202020204" pitchFamily="34" charset="0"/>
              </a:rPr>
              <a:t> </a:t>
            </a:r>
            <a:endParaRPr lang="el-GR" altLang="en-US" sz="1800">
              <a:latin typeface="Verdana" panose="020B0604030504040204" pitchFamily="34" charset="0"/>
            </a:endParaRPr>
          </a:p>
        </p:txBody>
      </p:sp>
      <p:sp>
        <p:nvSpPr>
          <p:cNvPr id="51517" name="Rectangle 326">
            <a:extLst>
              <a:ext uri="{FF2B5EF4-FFF2-40B4-BE49-F238E27FC236}">
                <a16:creationId xmlns:a16="http://schemas.microsoft.com/office/drawing/2014/main" id="{1EF57760-0A38-4F79-A4FA-579E36CB947D}"/>
              </a:ext>
            </a:extLst>
          </p:cNvPr>
          <p:cNvSpPr>
            <a:spLocks noChangeArrowheads="1"/>
          </p:cNvSpPr>
          <p:nvPr/>
        </p:nvSpPr>
        <p:spPr bwMode="auto">
          <a:xfrm>
            <a:off x="8140700" y="4508500"/>
            <a:ext cx="5810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US" altLang="en-US" sz="1800">
              <a:latin typeface="Verdana" panose="020B0604030504040204" pitchFamily="34" charset="0"/>
            </a:endParaRPr>
          </a:p>
        </p:txBody>
      </p:sp>
      <p:sp>
        <p:nvSpPr>
          <p:cNvPr id="51518" name="Rectangle 327">
            <a:extLst>
              <a:ext uri="{FF2B5EF4-FFF2-40B4-BE49-F238E27FC236}">
                <a16:creationId xmlns:a16="http://schemas.microsoft.com/office/drawing/2014/main" id="{4AC63573-A7E7-4C69-884F-9949AA68C374}"/>
              </a:ext>
            </a:extLst>
          </p:cNvPr>
          <p:cNvSpPr>
            <a:spLocks noChangeArrowheads="1"/>
          </p:cNvSpPr>
          <p:nvPr/>
        </p:nvSpPr>
        <p:spPr bwMode="auto">
          <a:xfrm>
            <a:off x="8140700" y="4560888"/>
            <a:ext cx="9366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V</a:t>
            </a:r>
            <a:endParaRPr lang="el-GR" altLang="en-US" sz="1800">
              <a:latin typeface="Verdana" panose="020B0604030504040204" pitchFamily="34" charset="0"/>
            </a:endParaRPr>
          </a:p>
        </p:txBody>
      </p:sp>
      <p:sp>
        <p:nvSpPr>
          <p:cNvPr id="51519" name="Rectangle 328">
            <a:extLst>
              <a:ext uri="{FF2B5EF4-FFF2-40B4-BE49-F238E27FC236}">
                <a16:creationId xmlns:a16="http://schemas.microsoft.com/office/drawing/2014/main" id="{44F1572C-6B17-40BD-98FD-046EDF5D13E5}"/>
              </a:ext>
            </a:extLst>
          </p:cNvPr>
          <p:cNvSpPr>
            <a:spLocks noChangeArrowheads="1"/>
          </p:cNvSpPr>
          <p:nvPr/>
        </p:nvSpPr>
        <p:spPr bwMode="auto">
          <a:xfrm>
            <a:off x="8247063" y="4627563"/>
            <a:ext cx="55562"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700" b="1">
                <a:latin typeface="Arial" panose="020B0604020202020204" pitchFamily="34" charset="0"/>
              </a:rPr>
              <a:t>Γ</a:t>
            </a:r>
            <a:endParaRPr lang="el-GR" altLang="en-US" sz="1800">
              <a:latin typeface="Verdana" panose="020B0604030504040204" pitchFamily="34" charset="0"/>
            </a:endParaRPr>
          </a:p>
        </p:txBody>
      </p:sp>
      <p:sp>
        <p:nvSpPr>
          <p:cNvPr id="51520" name="Rectangle 329">
            <a:extLst>
              <a:ext uri="{FF2B5EF4-FFF2-40B4-BE49-F238E27FC236}">
                <a16:creationId xmlns:a16="http://schemas.microsoft.com/office/drawing/2014/main" id="{3E32F5BB-57C1-49EA-A883-CCDC45DD2995}"/>
              </a:ext>
            </a:extLst>
          </p:cNvPr>
          <p:cNvSpPr>
            <a:spLocks noChangeArrowheads="1"/>
          </p:cNvSpPr>
          <p:nvPr/>
        </p:nvSpPr>
        <p:spPr bwMode="auto">
          <a:xfrm>
            <a:off x="8310563" y="4560888"/>
            <a:ext cx="2349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 2</a:t>
            </a:r>
            <a:endParaRPr lang="el-GR" altLang="en-US" sz="1800">
              <a:latin typeface="Verdana" panose="020B0604030504040204" pitchFamily="34" charset="0"/>
            </a:endParaRPr>
          </a:p>
        </p:txBody>
      </p:sp>
      <p:sp>
        <p:nvSpPr>
          <p:cNvPr id="51521" name="Rectangle 330">
            <a:extLst>
              <a:ext uri="{FF2B5EF4-FFF2-40B4-BE49-F238E27FC236}">
                <a16:creationId xmlns:a16="http://schemas.microsoft.com/office/drawing/2014/main" id="{4D1EF8B8-3CDD-4120-92C5-172879F0ABFD}"/>
              </a:ext>
            </a:extLst>
          </p:cNvPr>
          <p:cNvSpPr>
            <a:spLocks noChangeArrowheads="1"/>
          </p:cNvSpPr>
          <p:nvPr/>
        </p:nvSpPr>
        <p:spPr bwMode="auto">
          <a:xfrm>
            <a:off x="8583613" y="4560888"/>
            <a:ext cx="381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l-GR" altLang="en-US" sz="1100" b="1">
                <a:latin typeface="Arial" panose="020B0604020202020204" pitchFamily="34" charset="0"/>
              </a:rPr>
              <a:t> </a:t>
            </a:r>
            <a:endParaRPr lang="el-GR" altLang="en-US" sz="1800">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B251232-FF63-47D2-9317-57BC0BC003C5}"/>
              </a:ext>
            </a:extLst>
          </p:cNvPr>
          <p:cNvSpPr>
            <a:spLocks noGrp="1" noChangeArrowheads="1"/>
          </p:cNvSpPr>
          <p:nvPr>
            <p:ph type="title"/>
          </p:nvPr>
        </p:nvSpPr>
        <p:spPr>
          <a:xfrm>
            <a:off x="609600" y="277813"/>
            <a:ext cx="10972800" cy="1139825"/>
          </a:xfrm>
        </p:spPr>
        <p:txBody>
          <a:bodyPr/>
          <a:lstStyle/>
          <a:p>
            <a:pPr eaLnBrk="1" hangingPunct="1"/>
            <a:r>
              <a:rPr lang="el-GR" altLang="el-GR" sz="3200" b="1">
                <a:latin typeface="Arial" panose="020B0604020202020204" pitchFamily="34" charset="0"/>
                <a:cs typeface="Arial" panose="020B0604020202020204" pitchFamily="34" charset="0"/>
              </a:rPr>
              <a:t>ΠΡΟΒΛΗΜΑ 8 ΒΑΣΙΛΙΣΣΩΝ (1)</a:t>
            </a:r>
          </a:p>
        </p:txBody>
      </p:sp>
      <p:sp>
        <p:nvSpPr>
          <p:cNvPr id="53251" name="Rectangle 3">
            <a:extLst>
              <a:ext uri="{FF2B5EF4-FFF2-40B4-BE49-F238E27FC236}">
                <a16:creationId xmlns:a16="http://schemas.microsoft.com/office/drawing/2014/main" id="{7E3CABA7-522F-4CA4-9ECC-E387B1F14D82}"/>
              </a:ext>
            </a:extLst>
          </p:cNvPr>
          <p:cNvSpPr>
            <a:spLocks noGrp="1" noChangeArrowheads="1"/>
          </p:cNvSpPr>
          <p:nvPr>
            <p:ph type="body" sz="half" idx="1"/>
          </p:nvPr>
        </p:nvSpPr>
        <p:spPr>
          <a:xfrm>
            <a:off x="755650" y="1417638"/>
            <a:ext cx="6437313" cy="5060950"/>
          </a:xfrm>
        </p:spPr>
        <p:txBody>
          <a:bodyPr/>
          <a:lstStyle/>
          <a:p>
            <a:pPr eaLnBrk="1" hangingPunct="1">
              <a:lnSpc>
                <a:spcPct val="80000"/>
              </a:lnSpc>
            </a:pPr>
            <a:r>
              <a:rPr lang="el-GR" altLang="el-GR" sz="1800">
                <a:latin typeface="Arial" panose="020B0604020202020204" pitchFamily="34" charset="0"/>
                <a:cs typeface="Arial" panose="020B0604020202020204" pitchFamily="34" charset="0"/>
              </a:rPr>
              <a:t>Κλασικό παράδειγμα προβλήματος περιορισμών.</a:t>
            </a:r>
          </a:p>
          <a:p>
            <a:pPr lvl="1" eaLnBrk="1" hangingPunct="1">
              <a:lnSpc>
                <a:spcPct val="80000"/>
              </a:lnSpc>
            </a:pPr>
            <a:r>
              <a:rPr lang="el-GR" altLang="el-GR" sz="1800">
                <a:latin typeface="Arial" panose="020B0604020202020204" pitchFamily="34" charset="0"/>
                <a:cs typeface="Arial" panose="020B0604020202020204" pitchFamily="34" charset="0"/>
              </a:rPr>
              <a:t>Το πρόβλημα απαιτεί να τοποθετηθούν 8 βασίλισσες σε μια σκακιέρα 8</a:t>
            </a:r>
            <a:r>
              <a:rPr lang="en-US" altLang="el-GR" sz="1800">
                <a:latin typeface="Arial" panose="020B0604020202020204" pitchFamily="34" charset="0"/>
                <a:cs typeface="Arial" panose="020B0604020202020204" pitchFamily="34" charset="0"/>
              </a:rPr>
              <a:t>x</a:t>
            </a:r>
            <a:r>
              <a:rPr lang="el-GR" altLang="el-GR" sz="1800">
                <a:latin typeface="Arial" panose="020B0604020202020204" pitchFamily="34" charset="0"/>
                <a:cs typeface="Arial" panose="020B0604020202020204" pitchFamily="34" charset="0"/>
              </a:rPr>
              <a:t>8 χωρίς να απειλούν η μια την άλλη. </a:t>
            </a:r>
          </a:p>
          <a:p>
            <a:pPr lvl="1" eaLnBrk="1" hangingPunct="1">
              <a:lnSpc>
                <a:spcPct val="80000"/>
              </a:lnSpc>
            </a:pPr>
            <a:r>
              <a:rPr lang="el-GR" altLang="el-GR" sz="1800">
                <a:latin typeface="Arial" panose="020B0604020202020204" pitchFamily="34" charset="0"/>
                <a:cs typeface="Arial" panose="020B0604020202020204" pitchFamily="34" charset="0"/>
              </a:rPr>
              <a:t>Το πρόβλημα ορίζεται και για περισσότερες των 8 βασιλισσών </a:t>
            </a:r>
          </a:p>
          <a:p>
            <a:pPr lvl="1" eaLnBrk="1" hangingPunct="1">
              <a:lnSpc>
                <a:spcPct val="80000"/>
              </a:lnSpc>
            </a:pPr>
            <a:r>
              <a:rPr lang="el-GR" altLang="el-GR" sz="1800">
                <a:latin typeface="Arial" panose="020B0604020202020204" pitchFamily="34" charset="0"/>
                <a:cs typeface="Arial" panose="020B0604020202020204" pitchFamily="34" charset="0"/>
              </a:rPr>
              <a:t>Η δυσκολία στην επίλυσή του αυξάνει εκθετικά.</a:t>
            </a:r>
          </a:p>
          <a:p>
            <a:pPr lvl="1" eaLnBrk="1" hangingPunct="1">
              <a:lnSpc>
                <a:spcPct val="80000"/>
              </a:lnSpc>
            </a:pPr>
            <a:r>
              <a:rPr lang="el-GR" altLang="el-GR" sz="1800">
                <a:latin typeface="Arial" panose="020B0604020202020204" pitchFamily="34" charset="0"/>
                <a:cs typeface="Arial" panose="020B0604020202020204" pitchFamily="34" charset="0"/>
              </a:rPr>
              <a:t>Χρησιμοποιείται για την μέτρηση της απόδοσης αλγορίθμων ικανοποίησης περιορισμών.</a:t>
            </a:r>
          </a:p>
          <a:p>
            <a:pPr eaLnBrk="1" hangingPunct="1">
              <a:lnSpc>
                <a:spcPct val="80000"/>
              </a:lnSpc>
            </a:pPr>
            <a:r>
              <a:rPr lang="el-GR" altLang="el-GR" sz="1800">
                <a:latin typeface="Arial" panose="020B0604020202020204" pitchFamily="34" charset="0"/>
                <a:cs typeface="Arial" panose="020B0604020202020204" pitchFamily="34" charset="0"/>
              </a:rPr>
              <a:t>Συνθήκη μη απειλής μεταξύ των βασιλισσών:</a:t>
            </a:r>
          </a:p>
          <a:p>
            <a:pPr lvl="1" eaLnBrk="1" hangingPunct="1">
              <a:lnSpc>
                <a:spcPct val="80000"/>
              </a:lnSpc>
            </a:pPr>
            <a:r>
              <a:rPr lang="el-GR" altLang="el-GR" sz="1800">
                <a:latin typeface="Arial" panose="020B0604020202020204" pitchFamily="34" charset="0"/>
                <a:cs typeface="Arial" panose="020B0604020202020204" pitchFamily="34" charset="0"/>
              </a:rPr>
              <a:t>Όλες οι βασίλισσες πρέπει να είναι σε διαφορετική γραμμή:</a:t>
            </a:r>
          </a:p>
          <a:p>
            <a:pPr eaLnBrk="1" hangingPunct="1">
              <a:lnSpc>
                <a:spcPct val="80000"/>
              </a:lnSpc>
              <a:buFont typeface="Wingdings" panose="05000000000000000000" pitchFamily="2" charset="2"/>
              <a:buNone/>
            </a:pPr>
            <a:r>
              <a:rPr lang="el-GR" altLang="el-GR" sz="1800">
                <a:latin typeface="Arial" panose="020B0604020202020204" pitchFamily="34" charset="0"/>
                <a:cs typeface="Arial" panose="020B0604020202020204" pitchFamily="34" charset="0"/>
              </a:rPr>
              <a:t>	    	</a:t>
            </a:r>
            <a:r>
              <a:rPr lang="en-US" altLang="el-GR" sz="1800">
                <a:latin typeface="Arial" panose="020B0604020202020204" pitchFamily="34" charset="0"/>
                <a:cs typeface="Arial" panose="020B0604020202020204" pitchFamily="34" charset="0"/>
                <a:sym typeface="Symbol" panose="05050102010706020507" pitchFamily="18" charset="2"/>
              </a:rPr>
              <a:t></a:t>
            </a:r>
            <a:r>
              <a:rPr lang="en-US" altLang="el-GR" sz="1800">
                <a:latin typeface="Arial" panose="020B0604020202020204" pitchFamily="34" charset="0"/>
                <a:cs typeface="Arial" panose="020B0604020202020204" pitchFamily="34" charset="0"/>
              </a:rPr>
              <a:t>  i, j: Qj ≠ Qi.</a:t>
            </a:r>
            <a:endParaRPr lang="el-GR" altLang="el-GR" sz="1800">
              <a:latin typeface="Arial" panose="020B0604020202020204" pitchFamily="34" charset="0"/>
              <a:cs typeface="Arial" panose="020B0604020202020204" pitchFamily="34" charset="0"/>
            </a:endParaRPr>
          </a:p>
          <a:p>
            <a:pPr lvl="1" eaLnBrk="1" hangingPunct="1">
              <a:lnSpc>
                <a:spcPct val="80000"/>
              </a:lnSpc>
            </a:pPr>
            <a:r>
              <a:rPr lang="el-GR" altLang="el-GR" sz="1800">
                <a:latin typeface="Arial" panose="020B0604020202020204" pitchFamily="34" charset="0"/>
                <a:cs typeface="Arial" panose="020B0604020202020204" pitchFamily="34" charset="0"/>
              </a:rPr>
              <a:t>Ισχύουν οι περιορισμοί:</a:t>
            </a:r>
            <a:endParaRPr lang="pt-BR" altLang="el-GR" sz="1800">
              <a:latin typeface="Arial" panose="020B0604020202020204" pitchFamily="34" charset="0"/>
              <a:cs typeface="Arial" panose="020B0604020202020204" pitchFamily="34" charset="0"/>
            </a:endParaRPr>
          </a:p>
          <a:p>
            <a:pPr eaLnBrk="1" hangingPunct="1">
              <a:lnSpc>
                <a:spcPct val="80000"/>
              </a:lnSpc>
              <a:buFont typeface="Wingdings" panose="05000000000000000000" pitchFamily="2" charset="2"/>
              <a:buNone/>
            </a:pPr>
            <a:r>
              <a:rPr lang="pt-BR" altLang="el-GR" sz="1800">
                <a:latin typeface="Arial" panose="020B0604020202020204" pitchFamily="34" charset="0"/>
                <a:cs typeface="Arial" panose="020B0604020202020204" pitchFamily="34" charset="0"/>
              </a:rPr>
              <a:t>		Qj ≠ Qj+n + n</a:t>
            </a:r>
            <a:r>
              <a:rPr lang="el-GR" altLang="el-GR" sz="1800">
                <a:latin typeface="Arial" panose="020B0604020202020204" pitchFamily="34" charset="0"/>
                <a:cs typeface="Arial" panose="020B0604020202020204" pitchFamily="34" charset="0"/>
              </a:rPr>
              <a:t>, </a:t>
            </a:r>
            <a:r>
              <a:rPr lang="en-US" altLang="el-GR" sz="1800">
                <a:latin typeface="Arial" panose="020B0604020202020204" pitchFamily="34" charset="0"/>
                <a:cs typeface="Arial" panose="020B0604020202020204" pitchFamily="34" charset="0"/>
              </a:rPr>
              <a:t>για</a:t>
            </a:r>
            <a:r>
              <a:rPr lang="pt-BR" altLang="el-GR" sz="1800">
                <a:latin typeface="Arial" panose="020B0604020202020204" pitchFamily="34" charset="0"/>
                <a:cs typeface="Arial" panose="020B0604020202020204" pitchFamily="34" charset="0"/>
              </a:rPr>
              <a:t> n&gt;1  </a:t>
            </a:r>
            <a:r>
              <a:rPr lang="en-US" altLang="el-GR" sz="1800">
                <a:latin typeface="Arial" panose="020B0604020202020204" pitchFamily="34" charset="0"/>
                <a:cs typeface="Arial" panose="020B0604020202020204" pitchFamily="34" charset="0"/>
              </a:rPr>
              <a:t>και</a:t>
            </a:r>
            <a:r>
              <a:rPr lang="pt-BR" altLang="el-GR" sz="1800">
                <a:latin typeface="Arial" panose="020B0604020202020204" pitchFamily="34" charset="0"/>
                <a:cs typeface="Arial" panose="020B0604020202020204" pitchFamily="34" charset="0"/>
              </a:rPr>
              <a:t>   n+j ≤8</a:t>
            </a:r>
          </a:p>
          <a:p>
            <a:pPr eaLnBrk="1" hangingPunct="1">
              <a:lnSpc>
                <a:spcPct val="80000"/>
              </a:lnSpc>
              <a:buFont typeface="Wingdings" panose="05000000000000000000" pitchFamily="2" charset="2"/>
              <a:buNone/>
            </a:pPr>
            <a:r>
              <a:rPr lang="pt-BR" altLang="el-GR" sz="1800">
                <a:latin typeface="Arial" panose="020B0604020202020204" pitchFamily="34" charset="0"/>
                <a:cs typeface="Arial" panose="020B0604020202020204" pitchFamily="34" charset="0"/>
              </a:rPr>
              <a:t>		Qj ≠ Qj+n – n</a:t>
            </a:r>
            <a:r>
              <a:rPr lang="el-GR" altLang="el-GR" sz="1800">
                <a:latin typeface="Arial" panose="020B0604020202020204" pitchFamily="34" charset="0"/>
                <a:cs typeface="Arial" panose="020B0604020202020204" pitchFamily="34" charset="0"/>
              </a:rPr>
              <a:t>, </a:t>
            </a:r>
            <a:r>
              <a:rPr lang="en-US" altLang="el-GR" sz="1800">
                <a:latin typeface="Arial" panose="020B0604020202020204" pitchFamily="34" charset="0"/>
                <a:cs typeface="Arial" panose="020B0604020202020204" pitchFamily="34" charset="0"/>
              </a:rPr>
              <a:t>για</a:t>
            </a:r>
            <a:r>
              <a:rPr lang="pt-BR" altLang="el-GR" sz="1800">
                <a:latin typeface="Arial" panose="020B0604020202020204" pitchFamily="34" charset="0"/>
                <a:cs typeface="Arial" panose="020B0604020202020204" pitchFamily="34" charset="0"/>
              </a:rPr>
              <a:t> n&gt;1  </a:t>
            </a:r>
            <a:r>
              <a:rPr lang="en-US" altLang="el-GR" sz="1800">
                <a:latin typeface="Arial" panose="020B0604020202020204" pitchFamily="34" charset="0"/>
                <a:cs typeface="Arial" panose="020B0604020202020204" pitchFamily="34" charset="0"/>
              </a:rPr>
              <a:t>και</a:t>
            </a:r>
            <a:r>
              <a:rPr lang="pt-BR" altLang="el-GR" sz="1800">
                <a:latin typeface="Arial" panose="020B0604020202020204" pitchFamily="34" charset="0"/>
                <a:cs typeface="Arial" panose="020B0604020202020204" pitchFamily="34" charset="0"/>
              </a:rPr>
              <a:t>   n+j ≤8</a:t>
            </a:r>
            <a:endParaRPr lang="el-GR" altLang="el-GR" sz="1800">
              <a:latin typeface="Arial" panose="020B0604020202020204" pitchFamily="34" charset="0"/>
              <a:cs typeface="Arial" panose="020B0604020202020204" pitchFamily="34" charset="0"/>
            </a:endParaRPr>
          </a:p>
          <a:p>
            <a:pPr lvl="1" eaLnBrk="1" hangingPunct="1">
              <a:lnSpc>
                <a:spcPct val="80000"/>
              </a:lnSpc>
            </a:pPr>
            <a:r>
              <a:rPr lang="el-GR" altLang="el-GR" sz="1800">
                <a:latin typeface="Arial" panose="020B0604020202020204" pitchFamily="34" charset="0"/>
                <a:cs typeface="Arial" panose="020B0604020202020204" pitchFamily="34" charset="0"/>
              </a:rPr>
              <a:t>Σχηματική αναπαράσταση περιορισμών με δύο βασίλισσες στην σκακιέρα. </a:t>
            </a:r>
          </a:p>
        </p:txBody>
      </p:sp>
      <p:graphicFrame>
        <p:nvGraphicFramePr>
          <p:cNvPr id="53252" name="Object 4">
            <a:extLst>
              <a:ext uri="{FF2B5EF4-FFF2-40B4-BE49-F238E27FC236}">
                <a16:creationId xmlns:a16="http://schemas.microsoft.com/office/drawing/2014/main" id="{504E12E3-A837-480E-9CE1-3AAA321D0F7B}"/>
              </a:ext>
            </a:extLst>
          </p:cNvPr>
          <p:cNvGraphicFramePr>
            <a:graphicFrameLocks noGrp="1" noChangeAspect="1"/>
          </p:cNvGraphicFramePr>
          <p:nvPr>
            <p:ph sz="half" idx="2"/>
          </p:nvPr>
        </p:nvGraphicFramePr>
        <p:xfrm>
          <a:off x="7585075" y="1976438"/>
          <a:ext cx="3460750" cy="3359150"/>
        </p:xfrm>
        <a:graphic>
          <a:graphicData uri="http://schemas.openxmlformats.org/presentationml/2006/ole">
            <mc:AlternateContent xmlns:mc="http://schemas.openxmlformats.org/markup-compatibility/2006">
              <mc:Choice xmlns:v="urn:schemas-microsoft-com:vml" Requires="v">
                <p:oleObj spid="_x0000_s53255" name="Εικόνα" r:id="rId4" imgW="2116357" imgH="2053977" progId="Word.Picture.8">
                  <p:embed/>
                </p:oleObj>
              </mc:Choice>
              <mc:Fallback>
                <p:oleObj name="Εικόνα" r:id="rId4" imgW="2116357" imgH="2053977" progId="Word.Picture.8">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5075" y="1976438"/>
                        <a:ext cx="3460750" cy="3359150"/>
                      </a:xfrm>
                      <a:prstGeom prst="rect">
                        <a:avLst/>
                      </a:prstGeom>
                      <a:solidFill>
                        <a:srgbClr val="CCFF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3" name="Freeform 7">
            <a:extLst>
              <a:ext uri="{FF2B5EF4-FFF2-40B4-BE49-F238E27FC236}">
                <a16:creationId xmlns:a16="http://schemas.microsoft.com/office/drawing/2014/main" id="{C6B95895-CBB7-40F7-AA5A-17854A2FD773}"/>
              </a:ext>
            </a:extLst>
          </p:cNvPr>
          <p:cNvSpPr>
            <a:spLocks/>
          </p:cNvSpPr>
          <p:nvPr/>
        </p:nvSpPr>
        <p:spPr bwMode="auto">
          <a:xfrm rot="1664847">
            <a:off x="6632575" y="5194300"/>
            <a:ext cx="730250" cy="846138"/>
          </a:xfrm>
          <a:custGeom>
            <a:avLst/>
            <a:gdLst>
              <a:gd name="T0" fmla="*/ 0 w 460"/>
              <a:gd name="T1" fmla="*/ 2147483646 h 533"/>
              <a:gd name="T2" fmla="*/ 2147483646 w 460"/>
              <a:gd name="T3" fmla="*/ 2147483646 h 533"/>
              <a:gd name="T4" fmla="*/ 2147483646 w 460"/>
              <a:gd name="T5" fmla="*/ 2147483646 h 533"/>
              <a:gd name="T6" fmla="*/ 2147483646 w 460"/>
              <a:gd name="T7" fmla="*/ 0 h 533"/>
              <a:gd name="T8" fmla="*/ 0 60000 65536"/>
              <a:gd name="T9" fmla="*/ 0 60000 65536"/>
              <a:gd name="T10" fmla="*/ 0 60000 65536"/>
              <a:gd name="T11" fmla="*/ 0 60000 65536"/>
              <a:gd name="T12" fmla="*/ 0 w 460"/>
              <a:gd name="T13" fmla="*/ 0 h 533"/>
              <a:gd name="T14" fmla="*/ 460 w 460"/>
              <a:gd name="T15" fmla="*/ 533 h 533"/>
            </a:gdLst>
            <a:ahLst/>
            <a:cxnLst>
              <a:cxn ang="T8">
                <a:pos x="T0" y="T1"/>
              </a:cxn>
              <a:cxn ang="T9">
                <a:pos x="T2" y="T3"/>
              </a:cxn>
              <a:cxn ang="T10">
                <a:pos x="T4" y="T5"/>
              </a:cxn>
              <a:cxn ang="T11">
                <a:pos x="T6" y="T7"/>
              </a:cxn>
            </a:cxnLst>
            <a:rect l="T12" t="T13" r="T14" b="T15"/>
            <a:pathLst>
              <a:path w="460" h="533">
                <a:moveTo>
                  <a:pt x="0" y="509"/>
                </a:moveTo>
                <a:cubicBezTo>
                  <a:pt x="116" y="521"/>
                  <a:pt x="233" y="533"/>
                  <a:pt x="301" y="509"/>
                </a:cubicBezTo>
                <a:cubicBezTo>
                  <a:pt x="369" y="485"/>
                  <a:pt x="383" y="452"/>
                  <a:pt x="409" y="367"/>
                </a:cubicBezTo>
                <a:cubicBezTo>
                  <a:pt x="435" y="282"/>
                  <a:pt x="447" y="141"/>
                  <a:pt x="460" y="0"/>
                </a:cubicBezTo>
              </a:path>
            </a:pathLst>
          </a:custGeom>
          <a:noFill/>
          <a:ln w="28575" cmpd="sng">
            <a:solidFill>
              <a:schemeClr val="accent6">
                <a:lumMod val="75000"/>
              </a:schemeClr>
            </a:solidFill>
            <a:round/>
            <a:headEnd type="none" w="med" len="med"/>
            <a:tailEnd type="triangle" w="lg" len="med"/>
          </a:ln>
        </p:spPr>
        <p:txBody>
          <a:bodyPr/>
          <a:lstStyle/>
          <a:p>
            <a:pPr eaLnBrk="1" fontAlgn="auto" hangingPunct="1">
              <a:spcBef>
                <a:spcPts val="0"/>
              </a:spcBef>
              <a:spcAft>
                <a:spcPts val="0"/>
              </a:spcAft>
              <a:defRPr/>
            </a:pPr>
            <a:endParaRPr lang="el-GR">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084078C-557A-409F-8D4C-385F3B4C9E54}"/>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ΠΡΟΒΛΗΜΑ 8 ΒΑΣΙΛΙΣΣΩΝ (2)</a:t>
            </a:r>
          </a:p>
        </p:txBody>
      </p:sp>
      <p:graphicFrame>
        <p:nvGraphicFramePr>
          <p:cNvPr id="55299" name="Object 4">
            <a:extLst>
              <a:ext uri="{FF2B5EF4-FFF2-40B4-BE49-F238E27FC236}">
                <a16:creationId xmlns:a16="http://schemas.microsoft.com/office/drawing/2014/main" id="{DFE6CC1F-42B3-4D14-8180-A05BAC48D70C}"/>
              </a:ext>
            </a:extLst>
          </p:cNvPr>
          <p:cNvGraphicFramePr>
            <a:graphicFrameLocks noGrp="1" noChangeAspect="1"/>
          </p:cNvGraphicFramePr>
          <p:nvPr>
            <p:ph sz="half" idx="1"/>
          </p:nvPr>
        </p:nvGraphicFramePr>
        <p:xfrm>
          <a:off x="977900" y="1417638"/>
          <a:ext cx="3019425" cy="2916237"/>
        </p:xfrm>
        <a:graphic>
          <a:graphicData uri="http://schemas.openxmlformats.org/presentationml/2006/ole">
            <mc:AlternateContent xmlns:mc="http://schemas.openxmlformats.org/markup-compatibility/2006">
              <mc:Choice xmlns:v="urn:schemas-microsoft-com:vml" Requires="v">
                <p:oleObj spid="_x0000_s55305" name="Εικόνα" r:id="rId4" imgW="2116357" imgH="2044848" progId="Word.Picture.8">
                  <p:embed/>
                </p:oleObj>
              </mc:Choice>
              <mc:Fallback>
                <p:oleObj name="Εικόνα" r:id="rId4" imgW="2116357" imgH="2044848" progId="Word.Picture.8">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7900" y="1417638"/>
                        <a:ext cx="3019425" cy="2916237"/>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0" name="Object 6">
            <a:extLst>
              <a:ext uri="{FF2B5EF4-FFF2-40B4-BE49-F238E27FC236}">
                <a16:creationId xmlns:a16="http://schemas.microsoft.com/office/drawing/2014/main" id="{9A7B7A84-804D-4C91-B6C5-B254952210BA}"/>
              </a:ext>
            </a:extLst>
          </p:cNvPr>
          <p:cNvGraphicFramePr>
            <a:graphicFrameLocks noGrp="1" noChangeAspect="1"/>
          </p:cNvGraphicFramePr>
          <p:nvPr>
            <p:ph sz="half" idx="2"/>
          </p:nvPr>
        </p:nvGraphicFramePr>
        <p:xfrm>
          <a:off x="8039100" y="3317875"/>
          <a:ext cx="3019425" cy="2930525"/>
        </p:xfrm>
        <a:graphic>
          <a:graphicData uri="http://schemas.openxmlformats.org/presentationml/2006/ole">
            <mc:AlternateContent xmlns:mc="http://schemas.openxmlformats.org/markup-compatibility/2006">
              <mc:Choice xmlns:v="urn:schemas-microsoft-com:vml" Requires="v">
                <p:oleObj spid="_x0000_s55306" name="Εικόνα" r:id="rId6" imgW="2116357" imgH="2053977" progId="Word.Picture.8">
                  <p:embed/>
                </p:oleObj>
              </mc:Choice>
              <mc:Fallback>
                <p:oleObj name="Εικόνα" r:id="rId6" imgW="2116357" imgH="2053977" progId="Word.Picture.8">
                  <p:embed/>
                  <p:pic>
                    <p:nvPicPr>
                      <p:cNvPr id="0" name="Object 6"/>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39100" y="3317875"/>
                        <a:ext cx="3019425" cy="2930525"/>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5301" name="Text Box 8">
            <a:extLst>
              <a:ext uri="{FF2B5EF4-FFF2-40B4-BE49-F238E27FC236}">
                <a16:creationId xmlns:a16="http://schemas.microsoft.com/office/drawing/2014/main" id="{DE437629-196C-423A-A7EB-2B3459D37A4E}"/>
              </a:ext>
            </a:extLst>
          </p:cNvPr>
          <p:cNvSpPr txBox="1">
            <a:spLocks noChangeArrowheads="1"/>
          </p:cNvSpPr>
          <p:nvPr/>
        </p:nvSpPr>
        <p:spPr bwMode="auto">
          <a:xfrm>
            <a:off x="4070350" y="1552575"/>
            <a:ext cx="68738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AutoNum type="arabicPeriod"/>
            </a:pPr>
            <a:r>
              <a:rPr lang="el-GR" altLang="en-US" sz="2400">
                <a:latin typeface="Arial" panose="020B0604020202020204" pitchFamily="34" charset="0"/>
                <a:cs typeface="Arial" panose="020B0604020202020204" pitchFamily="34" charset="0"/>
              </a:rPr>
              <a:t>Ανάθεση τιμής στην πρώτη βασίλισσα (</a:t>
            </a:r>
            <a:r>
              <a:rPr lang="en-US" altLang="en-US" sz="2400">
                <a:latin typeface="Arial" panose="020B0604020202020204" pitchFamily="34" charset="0"/>
                <a:cs typeface="Arial" panose="020B0604020202020204" pitchFamily="34" charset="0"/>
              </a:rPr>
              <a:t>Q1=1)</a:t>
            </a:r>
            <a:r>
              <a:rPr lang="el-GR" altLang="en-US" sz="2400">
                <a:latin typeface="Arial" panose="020B0604020202020204" pitchFamily="34" charset="0"/>
                <a:cs typeface="Arial" panose="020B0604020202020204" pitchFamily="34" charset="0"/>
              </a:rPr>
              <a:t> </a:t>
            </a:r>
          </a:p>
          <a:p>
            <a:pPr eaLnBrk="1" hangingPunct="1">
              <a:lnSpc>
                <a:spcPct val="100000"/>
              </a:lnSpc>
              <a:spcBef>
                <a:spcPct val="50000"/>
              </a:spcBef>
              <a:buFontTx/>
              <a:buAutoNum type="arabicPeriod"/>
            </a:pPr>
            <a:r>
              <a:rPr lang="el-GR" altLang="en-US" sz="2400">
                <a:latin typeface="Arial" panose="020B0604020202020204" pitchFamily="34" charset="0"/>
                <a:cs typeface="Arial" panose="020B0604020202020204" pitchFamily="34" charset="0"/>
              </a:rPr>
              <a:t>Αφαίρεση τιμών που δεν ικανοποιούν τους περιορισμούς (βλ. σχήμα) από τα πεδία των μεταβλητών των υπολοίπων βασιλισσών</a:t>
            </a:r>
          </a:p>
        </p:txBody>
      </p:sp>
      <p:sp>
        <p:nvSpPr>
          <p:cNvPr id="55302" name="Text Box 9">
            <a:extLst>
              <a:ext uri="{FF2B5EF4-FFF2-40B4-BE49-F238E27FC236}">
                <a16:creationId xmlns:a16="http://schemas.microsoft.com/office/drawing/2014/main" id="{5E487ADA-6039-4A61-B1BD-B36043AFD05C}"/>
              </a:ext>
            </a:extLst>
          </p:cNvPr>
          <p:cNvSpPr txBox="1">
            <a:spLocks noChangeArrowheads="1"/>
          </p:cNvSpPr>
          <p:nvPr/>
        </p:nvSpPr>
        <p:spPr bwMode="auto">
          <a:xfrm>
            <a:off x="1273175" y="4494213"/>
            <a:ext cx="69659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AutoNum type="arabicPeriod" startAt="3"/>
            </a:pPr>
            <a:r>
              <a:rPr lang="el-GR" altLang="en-US" sz="2400">
                <a:latin typeface="Arial" panose="020B0604020202020204" pitchFamily="34" charset="0"/>
                <a:cs typeface="Arial" panose="020B0604020202020204" pitchFamily="34" charset="0"/>
              </a:rPr>
              <a:t>Ανάθεση τιμής στη δεύτερη βασίλισσα</a:t>
            </a:r>
            <a:r>
              <a:rPr lang="en-US" altLang="en-US" sz="2400">
                <a:latin typeface="Arial" panose="020B0604020202020204" pitchFamily="34" charset="0"/>
                <a:cs typeface="Arial" panose="020B0604020202020204" pitchFamily="34" charset="0"/>
              </a:rPr>
              <a:t> (Q2=3)</a:t>
            </a:r>
          </a:p>
          <a:p>
            <a:pPr eaLnBrk="1" hangingPunct="1">
              <a:lnSpc>
                <a:spcPct val="100000"/>
              </a:lnSpc>
              <a:spcBef>
                <a:spcPct val="50000"/>
              </a:spcBef>
              <a:buFontTx/>
              <a:buAutoNum type="arabicPeriod" startAt="3"/>
            </a:pPr>
            <a:r>
              <a:rPr lang="el-GR" altLang="en-US" sz="2400">
                <a:latin typeface="Arial" panose="020B0604020202020204" pitchFamily="34" charset="0"/>
                <a:cs typeface="Arial" panose="020B0604020202020204" pitchFamily="34" charset="0"/>
              </a:rPr>
              <a:t>Αφαίρεση τιμών που δεν ικανοποιούν τους περιορισμούς (βλ. σχήμα) από τα πεδία των μεταβλητών των υπολοίπων βασιλισσών</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AFD2424-D933-45F9-8A74-0E09FE173D40}"/>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ΠΡΟΒΛΗΜΑ 8 ΒΑΣΙΛΙΣΣΩΝ (3)</a:t>
            </a:r>
          </a:p>
        </p:txBody>
      </p:sp>
      <p:graphicFrame>
        <p:nvGraphicFramePr>
          <p:cNvPr id="57347" name="Object 4">
            <a:extLst>
              <a:ext uri="{FF2B5EF4-FFF2-40B4-BE49-F238E27FC236}">
                <a16:creationId xmlns:a16="http://schemas.microsoft.com/office/drawing/2014/main" id="{B9A23F7A-B50F-40AE-935D-C5E9882557E4}"/>
              </a:ext>
            </a:extLst>
          </p:cNvPr>
          <p:cNvGraphicFramePr>
            <a:graphicFrameLocks noGrp="1" noChangeAspect="1"/>
          </p:cNvGraphicFramePr>
          <p:nvPr>
            <p:ph sz="half" idx="1"/>
          </p:nvPr>
        </p:nvGraphicFramePr>
        <p:xfrm>
          <a:off x="1068388" y="1444625"/>
          <a:ext cx="3392487" cy="3278188"/>
        </p:xfrm>
        <a:graphic>
          <a:graphicData uri="http://schemas.openxmlformats.org/presentationml/2006/ole">
            <mc:AlternateContent xmlns:mc="http://schemas.openxmlformats.org/markup-compatibility/2006">
              <mc:Choice xmlns:v="urn:schemas-microsoft-com:vml" Requires="v">
                <p:oleObj spid="_x0000_s57353" name="Εικόνα" r:id="rId4" imgW="2125486" imgH="2053977" progId="Word.Picture.8">
                  <p:embed/>
                </p:oleObj>
              </mc:Choice>
              <mc:Fallback>
                <p:oleObj name="Εικόνα" r:id="rId4" imgW="2125486" imgH="2053977" progId="Word.Picture.8">
                  <p:embed/>
                  <p:pic>
                    <p:nvPicPr>
                      <p:cNvPr id="0"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388" y="1444625"/>
                        <a:ext cx="3392487" cy="3278188"/>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348" name="Object 11">
            <a:extLst>
              <a:ext uri="{FF2B5EF4-FFF2-40B4-BE49-F238E27FC236}">
                <a16:creationId xmlns:a16="http://schemas.microsoft.com/office/drawing/2014/main" id="{6171068A-89C2-4616-A3BC-A3EFFF06D3C7}"/>
              </a:ext>
            </a:extLst>
          </p:cNvPr>
          <p:cNvGraphicFramePr>
            <a:graphicFrameLocks noGrp="1" noChangeAspect="1"/>
          </p:cNvGraphicFramePr>
          <p:nvPr>
            <p:ph sz="half" idx="2"/>
          </p:nvPr>
        </p:nvGraphicFramePr>
        <p:xfrm>
          <a:off x="6519863" y="2671763"/>
          <a:ext cx="3567112" cy="3459162"/>
        </p:xfrm>
        <a:graphic>
          <a:graphicData uri="http://schemas.openxmlformats.org/presentationml/2006/ole">
            <mc:AlternateContent xmlns:mc="http://schemas.openxmlformats.org/markup-compatibility/2006">
              <mc:Choice xmlns:v="urn:schemas-microsoft-com:vml" Requires="v">
                <p:oleObj spid="_x0000_s57354" name="Εικόνα" r:id="rId6" imgW="2126512" imgH="2064235" progId="Word.Picture.8">
                  <p:embed/>
                </p:oleObj>
              </mc:Choice>
              <mc:Fallback>
                <p:oleObj name="Εικόνα" r:id="rId6" imgW="2126512" imgH="2064235" progId="Word.Picture.8">
                  <p:embed/>
                  <p:pic>
                    <p:nvPicPr>
                      <p:cNvPr id="0" name="Object 11"/>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9863" y="2671763"/>
                        <a:ext cx="3567112" cy="3459162"/>
                      </a:xfrm>
                      <a:prstGeom prst="rect">
                        <a:avLst/>
                      </a:prstGeom>
                      <a:solidFill>
                        <a:srgbClr val="CCFF33"/>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49" name="Text Box 8">
            <a:extLst>
              <a:ext uri="{FF2B5EF4-FFF2-40B4-BE49-F238E27FC236}">
                <a16:creationId xmlns:a16="http://schemas.microsoft.com/office/drawing/2014/main" id="{A45F81AC-284A-4A62-A0C2-3AFF2AF88F49}"/>
              </a:ext>
            </a:extLst>
          </p:cNvPr>
          <p:cNvSpPr txBox="1">
            <a:spLocks noChangeArrowheads="1"/>
          </p:cNvSpPr>
          <p:nvPr/>
        </p:nvSpPr>
        <p:spPr bwMode="auto">
          <a:xfrm>
            <a:off x="4816475" y="1444625"/>
            <a:ext cx="5827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l-GR" altLang="en-US" sz="2400">
                <a:latin typeface="Arial" panose="020B0604020202020204" pitchFamily="34" charset="0"/>
                <a:cs typeface="Arial" panose="020B0604020202020204" pitchFamily="34" charset="0"/>
              </a:rPr>
              <a:t>Περαιτέρω ανάθεση τιμών που δεν οδηγεί σε λύση.</a:t>
            </a:r>
          </a:p>
        </p:txBody>
      </p:sp>
      <p:sp>
        <p:nvSpPr>
          <p:cNvPr id="57350" name="Text Box 9">
            <a:extLst>
              <a:ext uri="{FF2B5EF4-FFF2-40B4-BE49-F238E27FC236}">
                <a16:creationId xmlns:a16="http://schemas.microsoft.com/office/drawing/2014/main" id="{B9DE9D44-F9FE-4DED-8469-D95C8949CB87}"/>
              </a:ext>
            </a:extLst>
          </p:cNvPr>
          <p:cNvSpPr txBox="1">
            <a:spLocks noChangeArrowheads="1"/>
          </p:cNvSpPr>
          <p:nvPr/>
        </p:nvSpPr>
        <p:spPr bwMode="auto">
          <a:xfrm>
            <a:off x="2551113" y="5300663"/>
            <a:ext cx="41227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 typeface="Wingdings" panose="05000000000000000000" pitchFamily="2" charset="2"/>
              <a:buNone/>
            </a:pPr>
            <a:r>
              <a:rPr lang="el-GR" altLang="en-US" sz="2400">
                <a:latin typeface="Arial" panose="020B0604020202020204" pitchFamily="34" charset="0"/>
                <a:cs typeface="Arial" panose="020B0604020202020204" pitchFamily="34" charset="0"/>
              </a:rPr>
              <a:t>Λύση στοπρόβ λημα των 8 βασιλισσών</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84A0C3CD-6D10-403A-B889-638D5AE790E0}"/>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ΣΥΣΤΗΜΑΤΑ ΠΡΟΓΡΑΜΜΑΤΙΣΜΟΥ ΜΕ ΠΕΡΙΟΡΙΣΜΟΥΣ</a:t>
            </a:r>
          </a:p>
        </p:txBody>
      </p:sp>
      <p:sp>
        <p:nvSpPr>
          <p:cNvPr id="80899" name="Rectangle 3">
            <a:extLst>
              <a:ext uri="{FF2B5EF4-FFF2-40B4-BE49-F238E27FC236}">
                <a16:creationId xmlns:a16="http://schemas.microsoft.com/office/drawing/2014/main" id="{95B0A192-FEA5-467E-9CEA-C2B78E01DF45}"/>
              </a:ext>
            </a:extLst>
          </p:cNvPr>
          <p:cNvSpPr>
            <a:spLocks noGrp="1" noChangeArrowheads="1"/>
          </p:cNvSpPr>
          <p:nvPr>
            <p:ph idx="1"/>
          </p:nvPr>
        </p:nvSpPr>
        <p:spPr>
          <a:xfrm>
            <a:off x="944563" y="1516063"/>
            <a:ext cx="10131425" cy="4635500"/>
          </a:xfrm>
        </p:spPr>
        <p:txBody>
          <a:bodyPr rtlCol="0">
            <a:normAutofit fontScale="92500" lnSpcReduction="10000"/>
          </a:bodyPr>
          <a:lstStyle/>
          <a:p>
            <a:pPr eaLnBrk="1" fontAlgn="auto" hangingPunct="1">
              <a:lnSpc>
                <a:spcPct val="100000"/>
              </a:lnSpc>
              <a:spcAft>
                <a:spcPts val="0"/>
              </a:spcAft>
              <a:defRPr/>
            </a:pPr>
            <a:r>
              <a:rPr lang="el-GR" sz="2400" dirty="0"/>
              <a:t>Δημιουργία ενός νέου είδους προγραμματισμού, του </a:t>
            </a:r>
            <a:r>
              <a:rPr lang="el-GR" sz="2400" i="1" dirty="0"/>
              <a:t>προγραμματισμού με περιορισμούς</a:t>
            </a:r>
            <a:r>
              <a:rPr lang="el-GR" sz="2400" dirty="0"/>
              <a:t> (</a:t>
            </a:r>
            <a:r>
              <a:rPr lang="el-GR" sz="2400" i="1" dirty="0" err="1"/>
              <a:t>constraint</a:t>
            </a:r>
            <a:r>
              <a:rPr lang="el-GR" sz="2400" i="1" dirty="0"/>
              <a:t> </a:t>
            </a:r>
            <a:r>
              <a:rPr lang="el-GR" sz="2400" i="1" dirty="0" err="1"/>
              <a:t>programming</a:t>
            </a:r>
            <a:r>
              <a:rPr lang="el-GR" sz="2400" dirty="0"/>
              <a:t>).</a:t>
            </a:r>
            <a:endParaRPr lang="el-GR" sz="2400" i="1" dirty="0"/>
          </a:p>
          <a:p>
            <a:pPr eaLnBrk="1" fontAlgn="auto" hangingPunct="1">
              <a:lnSpc>
                <a:spcPct val="100000"/>
              </a:lnSpc>
              <a:spcAft>
                <a:spcPts val="0"/>
              </a:spcAft>
              <a:defRPr/>
            </a:pPr>
            <a:r>
              <a:rPr lang="el-GR" sz="2400" i="1" dirty="0"/>
              <a:t>Λογικός Προγραμματισμός με Περιορισμούς </a:t>
            </a:r>
            <a:r>
              <a:rPr lang="el-GR" sz="2400" dirty="0"/>
              <a:t>(</a:t>
            </a:r>
            <a:r>
              <a:rPr lang="en-US" sz="2400" i="1" dirty="0"/>
              <a:t>Constraint Logic Programming</a:t>
            </a:r>
            <a:r>
              <a:rPr lang="el-GR" sz="2400" i="1" dirty="0"/>
              <a:t> - </a:t>
            </a:r>
            <a:r>
              <a:rPr lang="en-US" sz="2400" i="1" dirty="0"/>
              <a:t>CLP</a:t>
            </a:r>
            <a:r>
              <a:rPr lang="el-GR" sz="2400" dirty="0"/>
              <a:t>), ως επέκταση των γλωσσών λογικού προγραμματισμού (π.χ. </a:t>
            </a:r>
            <a:r>
              <a:rPr lang="en-US" sz="2400" dirty="0"/>
              <a:t>Prolog</a:t>
            </a:r>
            <a:r>
              <a:rPr lang="el-GR" sz="2400" dirty="0"/>
              <a:t>). </a:t>
            </a:r>
          </a:p>
          <a:p>
            <a:pPr eaLnBrk="1" fontAlgn="auto" hangingPunct="1">
              <a:lnSpc>
                <a:spcPct val="100000"/>
              </a:lnSpc>
              <a:spcAft>
                <a:spcPts val="0"/>
              </a:spcAft>
              <a:defRPr/>
            </a:pPr>
            <a:r>
              <a:rPr lang="el-GR" sz="2400" dirty="0"/>
              <a:t>Παράδειγμα τέτοιου συστήματος είναι το </a:t>
            </a:r>
            <a:r>
              <a:rPr lang="en-US" sz="2400" dirty="0"/>
              <a:t>CHIP </a:t>
            </a:r>
            <a:r>
              <a:rPr lang="el-GR" sz="2400" dirty="0"/>
              <a:t>με πλήθος βιομηχανικών εφαρμογών: </a:t>
            </a:r>
          </a:p>
          <a:p>
            <a:pPr lvl="1" eaLnBrk="1" fontAlgn="auto" hangingPunct="1">
              <a:lnSpc>
                <a:spcPct val="100000"/>
              </a:lnSpc>
              <a:spcAft>
                <a:spcPts val="0"/>
              </a:spcAft>
              <a:defRPr/>
            </a:pPr>
            <a:r>
              <a:rPr lang="el-GR" dirty="0"/>
              <a:t>σύνταξη ωρολογίων προγραμμάτων κατανομής εργασιών, </a:t>
            </a:r>
          </a:p>
          <a:p>
            <a:pPr lvl="1" eaLnBrk="1" fontAlgn="auto" hangingPunct="1">
              <a:lnSpc>
                <a:spcPct val="100000"/>
              </a:lnSpc>
              <a:spcAft>
                <a:spcPts val="0"/>
              </a:spcAft>
              <a:defRPr/>
            </a:pPr>
            <a:r>
              <a:rPr lang="el-GR" dirty="0"/>
              <a:t>σχεδιασμός ενεργειών (</a:t>
            </a:r>
            <a:r>
              <a:rPr lang="en-US" dirty="0"/>
              <a:t>planning</a:t>
            </a:r>
            <a:r>
              <a:rPr lang="el-GR" dirty="0"/>
              <a:t>) για την οργάνωση γραμμών παραγωγής. </a:t>
            </a:r>
          </a:p>
          <a:p>
            <a:pPr eaLnBrk="1" fontAlgn="auto" hangingPunct="1">
              <a:lnSpc>
                <a:spcPct val="100000"/>
              </a:lnSpc>
              <a:spcAft>
                <a:spcPts val="0"/>
              </a:spcAft>
              <a:defRPr/>
            </a:pPr>
            <a:r>
              <a:rPr lang="el-GR" sz="2400" dirty="0"/>
              <a:t>Άλλες γνωστές γλώσσες που υποστηρίζουν προγραμματισμό με περιορισμούς: </a:t>
            </a:r>
            <a:r>
              <a:rPr lang="en-US" sz="2400" dirty="0"/>
              <a:t>SICSTUS</a:t>
            </a:r>
            <a:r>
              <a:rPr lang="el-GR" sz="2400" dirty="0"/>
              <a:t>, </a:t>
            </a:r>
            <a:r>
              <a:rPr lang="en-US" sz="2400" dirty="0"/>
              <a:t>ECLIPSE PROLOG</a:t>
            </a:r>
            <a:r>
              <a:rPr lang="el-GR" sz="2400" dirty="0"/>
              <a:t>, η Ο</a:t>
            </a:r>
            <a:r>
              <a:rPr lang="en-US" sz="2400" dirty="0"/>
              <a:t>z </a:t>
            </a:r>
            <a:r>
              <a:rPr lang="el-GR" sz="2400" dirty="0"/>
              <a:t>και η </a:t>
            </a:r>
            <a:r>
              <a:rPr lang="en-US" sz="2400" dirty="0"/>
              <a:t>GNU</a:t>
            </a:r>
            <a:r>
              <a:rPr lang="el-GR" sz="2400" dirty="0"/>
              <a:t>-</a:t>
            </a:r>
            <a:r>
              <a:rPr lang="en-US" sz="2400" dirty="0"/>
              <a:t>PROLOG</a:t>
            </a:r>
            <a:r>
              <a:rPr lang="el-GR" sz="2400" dirty="0"/>
              <a:t>, </a:t>
            </a:r>
            <a:r>
              <a:rPr lang="el-GR" sz="2400" dirty="0" err="1"/>
              <a:t>κλπ</a:t>
            </a:r>
            <a:endParaRPr lang="el-GR" sz="2400" dirty="0"/>
          </a:p>
          <a:p>
            <a:pPr eaLnBrk="1" fontAlgn="auto" hangingPunct="1">
              <a:lnSpc>
                <a:spcPct val="100000"/>
              </a:lnSpc>
              <a:spcAft>
                <a:spcPts val="0"/>
              </a:spcAft>
              <a:defRPr/>
            </a:pPr>
            <a:r>
              <a:rPr lang="el-GR" sz="2400" dirty="0"/>
              <a:t>Αρκετές εκδόσεις της γλώσσας </a:t>
            </a:r>
            <a:r>
              <a:rPr lang="en-US" sz="2400" dirty="0"/>
              <a:t>Prolog </a:t>
            </a:r>
            <a:r>
              <a:rPr lang="el-GR" sz="2400" dirty="0"/>
              <a:t>υποστηρίζουν σε μεγαλύτερο ή μικρότερο βαθμό το νέο είδος προγραμματισμού.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604AA43-857F-4432-AF86-BD5D917700DE}"/>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ΑΝΑΠΑΡΑΣΤΑΣΗ ΠΡΟΒΛΗΜΑΤΟΣ</a:t>
            </a:r>
          </a:p>
        </p:txBody>
      </p:sp>
      <p:sp>
        <p:nvSpPr>
          <p:cNvPr id="44035" name="Rectangle 3">
            <a:extLst>
              <a:ext uri="{FF2B5EF4-FFF2-40B4-BE49-F238E27FC236}">
                <a16:creationId xmlns:a16="http://schemas.microsoft.com/office/drawing/2014/main" id="{64075A31-362B-4D3D-8D25-1F68368D3E47}"/>
              </a:ext>
            </a:extLst>
          </p:cNvPr>
          <p:cNvSpPr>
            <a:spLocks noGrp="1" noChangeArrowheads="1"/>
          </p:cNvSpPr>
          <p:nvPr>
            <p:ph idx="1"/>
          </p:nvPr>
        </p:nvSpPr>
        <p:spPr/>
        <p:txBody>
          <a:bodyPr rtlCol="0">
            <a:normAutofit/>
          </a:bodyPr>
          <a:lstStyle/>
          <a:p>
            <a:pPr algn="just" eaLnBrk="1" fontAlgn="auto" hangingPunct="1">
              <a:spcAft>
                <a:spcPts val="0"/>
              </a:spcAft>
              <a:defRPr/>
            </a:pPr>
            <a:r>
              <a:rPr lang="el-GR" sz="2400" dirty="0">
                <a:latin typeface="Arial" panose="020B0604020202020204" pitchFamily="34" charset="0"/>
                <a:cs typeface="Arial" panose="020B0604020202020204" pitchFamily="34" charset="0"/>
              </a:rPr>
              <a:t>Ένα πρόβλημα ικανοποίησης περιορισμών (</a:t>
            </a:r>
            <a:r>
              <a:rPr lang="en-US" sz="2400" dirty="0">
                <a:latin typeface="Arial" panose="020B0604020202020204" pitchFamily="34" charset="0"/>
                <a:cs typeface="Arial" panose="020B0604020202020204" pitchFamily="34" charset="0"/>
              </a:rPr>
              <a:t>constraint satisfaction problem</a:t>
            </a:r>
            <a:r>
              <a:rPr lang="el-GR" sz="2400" dirty="0">
                <a:latin typeface="Arial" panose="020B0604020202020204" pitchFamily="34" charset="0"/>
                <a:cs typeface="Arial" panose="020B0604020202020204" pitchFamily="34" charset="0"/>
              </a:rPr>
              <a:t>) ορίζεται από:</a:t>
            </a:r>
          </a:p>
          <a:p>
            <a:pPr lvl="1" eaLnBrk="1" fontAlgn="auto" hangingPunct="1">
              <a:spcAft>
                <a:spcPts val="0"/>
              </a:spcAft>
              <a:defRPr/>
            </a:pPr>
            <a:r>
              <a:rPr lang="el-GR" dirty="0">
                <a:latin typeface="Arial" panose="020B0604020202020204" pitchFamily="34" charset="0"/>
                <a:cs typeface="Arial" panose="020B0604020202020204" pitchFamily="34" charset="0"/>
              </a:rPr>
              <a:t>Ένα </a:t>
            </a:r>
            <a:r>
              <a:rPr lang="el-GR" dirty="0">
                <a:solidFill>
                  <a:schemeClr val="accent6">
                    <a:lumMod val="75000"/>
                  </a:schemeClr>
                </a:solidFill>
                <a:latin typeface="Arial" panose="020B0604020202020204" pitchFamily="34" charset="0"/>
                <a:cs typeface="Arial" panose="020B0604020202020204" pitchFamily="34" charset="0"/>
              </a:rPr>
              <a:t>σύνολο </a:t>
            </a:r>
            <a:r>
              <a:rPr lang="el-GR" i="1" dirty="0">
                <a:solidFill>
                  <a:schemeClr val="accent6">
                    <a:lumMod val="75000"/>
                  </a:schemeClr>
                </a:solidFill>
                <a:latin typeface="Arial" panose="020B0604020202020204" pitchFamily="34" charset="0"/>
                <a:cs typeface="Arial" panose="020B0604020202020204" pitchFamily="34" charset="0"/>
              </a:rPr>
              <a:t>n</a:t>
            </a:r>
            <a:r>
              <a:rPr lang="el-GR" dirty="0">
                <a:solidFill>
                  <a:schemeClr val="accent6">
                    <a:lumMod val="75000"/>
                  </a:schemeClr>
                </a:solidFill>
                <a:latin typeface="Arial" panose="020B0604020202020204" pitchFamily="34" charset="0"/>
                <a:cs typeface="Arial" panose="020B0604020202020204" pitchFamily="34" charset="0"/>
              </a:rPr>
              <a:t> μεταβλητών </a:t>
            </a:r>
            <a:r>
              <a:rPr lang="el-GR"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 V</a:t>
            </a:r>
            <a:r>
              <a:rPr lang="el-GR" baseline="-25000"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n</a:t>
            </a:r>
            <a:r>
              <a:rPr lang="el-GR" dirty="0">
                <a:latin typeface="Arial" panose="020B0604020202020204" pitchFamily="34" charset="0"/>
                <a:cs typeface="Arial" panose="020B0604020202020204" pitchFamily="34" charset="0"/>
              </a:rPr>
              <a:t> ,</a:t>
            </a:r>
          </a:p>
          <a:p>
            <a:pPr lvl="1" eaLnBrk="1" fontAlgn="auto" hangingPunct="1">
              <a:spcAft>
                <a:spcPts val="0"/>
              </a:spcAft>
              <a:defRPr/>
            </a:pPr>
            <a:r>
              <a:rPr lang="el-GR" dirty="0">
                <a:latin typeface="Arial" panose="020B0604020202020204" pitchFamily="34" charset="0"/>
                <a:cs typeface="Arial" panose="020B0604020202020204" pitchFamily="34" charset="0"/>
              </a:rPr>
              <a:t>Ένα </a:t>
            </a:r>
            <a:r>
              <a:rPr lang="el-GR" dirty="0">
                <a:solidFill>
                  <a:schemeClr val="accent6">
                    <a:lumMod val="75000"/>
                  </a:schemeClr>
                </a:solidFill>
                <a:latin typeface="Arial" panose="020B0604020202020204" pitchFamily="34" charset="0"/>
                <a:cs typeface="Arial" panose="020B0604020202020204" pitchFamily="34" charset="0"/>
              </a:rPr>
              <a:t>σύνολο </a:t>
            </a:r>
            <a:r>
              <a:rPr lang="el-GR" i="1" dirty="0">
                <a:solidFill>
                  <a:schemeClr val="accent6">
                    <a:lumMod val="75000"/>
                  </a:schemeClr>
                </a:solidFill>
                <a:latin typeface="Arial" panose="020B0604020202020204" pitchFamily="34" charset="0"/>
                <a:cs typeface="Arial" panose="020B0604020202020204" pitchFamily="34" charset="0"/>
              </a:rPr>
              <a:t>n</a:t>
            </a:r>
            <a:r>
              <a:rPr lang="el-GR" dirty="0">
                <a:solidFill>
                  <a:schemeClr val="accent6">
                    <a:lumMod val="75000"/>
                  </a:schemeClr>
                </a:solidFill>
                <a:latin typeface="Arial" panose="020B0604020202020204" pitchFamily="34" charset="0"/>
                <a:cs typeface="Arial" panose="020B0604020202020204" pitchFamily="34" charset="0"/>
              </a:rPr>
              <a:t> πεδίων τιμών </a:t>
            </a:r>
            <a:r>
              <a:rPr lang="el-GR" dirty="0">
                <a:latin typeface="Arial" panose="020B0604020202020204" pitchFamily="34" charset="0"/>
                <a:cs typeface="Arial" panose="020B0604020202020204" pitchFamily="34" charset="0"/>
              </a:rPr>
              <a:t>D</a:t>
            </a:r>
            <a:r>
              <a:rPr lang="el-GR" baseline="-25000"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 ...D</a:t>
            </a:r>
            <a:r>
              <a:rPr lang="el-GR" baseline="-25000" dirty="0">
                <a:latin typeface="Arial" panose="020B0604020202020204" pitchFamily="34" charset="0"/>
                <a:cs typeface="Arial" panose="020B0604020202020204" pitchFamily="34" charset="0"/>
              </a:rPr>
              <a:t>n</a:t>
            </a:r>
            <a:r>
              <a:rPr lang="el-GR" dirty="0">
                <a:latin typeface="Arial" panose="020B0604020202020204" pitchFamily="34" charset="0"/>
                <a:cs typeface="Arial" panose="020B0604020202020204" pitchFamily="34" charset="0"/>
              </a:rPr>
              <a:t>, που αντιστοιχούν σε κάθε μεταβλητή έτσι ώστε V</a:t>
            </a:r>
            <a:r>
              <a:rPr lang="el-GR" baseline="-25000" dirty="0">
                <a:latin typeface="Arial" panose="020B0604020202020204" pitchFamily="34" charset="0"/>
                <a:cs typeface="Arial" panose="020B0604020202020204" pitchFamily="34" charset="0"/>
              </a:rPr>
              <a:t>i</a:t>
            </a:r>
            <a:r>
              <a:rPr lang="el-GR"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sym typeface="Symbol" pitchFamily="18" charset="2"/>
              </a:rPr>
              <a:t></a:t>
            </a:r>
            <a:r>
              <a:rPr lang="el-GR" dirty="0">
                <a:latin typeface="Arial" panose="020B0604020202020204" pitchFamily="34" charset="0"/>
                <a:cs typeface="Arial" panose="020B0604020202020204" pitchFamily="34" charset="0"/>
              </a:rPr>
              <a:t> D</a:t>
            </a:r>
            <a:r>
              <a:rPr lang="el-GR" baseline="-25000" dirty="0">
                <a:latin typeface="Arial" panose="020B0604020202020204" pitchFamily="34" charset="0"/>
                <a:cs typeface="Arial" panose="020B0604020202020204" pitchFamily="34" charset="0"/>
              </a:rPr>
              <a:t>i</a:t>
            </a:r>
            <a:r>
              <a:rPr lang="el-GR" dirty="0">
                <a:latin typeface="Arial" panose="020B0604020202020204" pitchFamily="34" charset="0"/>
                <a:cs typeface="Arial" panose="020B0604020202020204" pitchFamily="34" charset="0"/>
              </a:rPr>
              <a:t> , και</a:t>
            </a:r>
          </a:p>
          <a:p>
            <a:pPr lvl="1" eaLnBrk="1" fontAlgn="auto" hangingPunct="1">
              <a:spcAft>
                <a:spcPts val="0"/>
              </a:spcAft>
              <a:defRPr/>
            </a:pPr>
            <a:r>
              <a:rPr lang="el-GR" dirty="0">
                <a:latin typeface="Arial" panose="020B0604020202020204" pitchFamily="34" charset="0"/>
                <a:cs typeface="Arial" panose="020B0604020202020204" pitchFamily="34" charset="0"/>
              </a:rPr>
              <a:t>Ένα </a:t>
            </a:r>
            <a:r>
              <a:rPr lang="el-GR" dirty="0">
                <a:solidFill>
                  <a:schemeClr val="accent6">
                    <a:lumMod val="75000"/>
                  </a:schemeClr>
                </a:solidFill>
                <a:latin typeface="Arial" panose="020B0604020202020204" pitchFamily="34" charset="0"/>
                <a:cs typeface="Arial" panose="020B0604020202020204" pitchFamily="34" charset="0"/>
              </a:rPr>
              <a:t>σύνολο σχέσεων (περιορισμών) </a:t>
            </a:r>
            <a:r>
              <a:rPr lang="el-GR" dirty="0">
                <a:latin typeface="Arial" panose="020B0604020202020204" pitchFamily="34" charset="0"/>
                <a:cs typeface="Arial" panose="020B0604020202020204" pitchFamily="34" charset="0"/>
              </a:rPr>
              <a:t>C</a:t>
            </a:r>
            <a:r>
              <a:rPr lang="el-GR" baseline="-25000" dirty="0">
                <a:latin typeface="Arial" panose="020B0604020202020204" pitchFamily="34" charset="0"/>
                <a:cs typeface="Arial" panose="020B0604020202020204" pitchFamily="34" charset="0"/>
              </a:rPr>
              <a:t>1</a:t>
            </a:r>
            <a:r>
              <a:rPr lang="el-GR" dirty="0">
                <a:latin typeface="Arial" panose="020B0604020202020204" pitchFamily="34" charset="0"/>
                <a:cs typeface="Arial" panose="020B0604020202020204" pitchFamily="34" charset="0"/>
              </a:rPr>
              <a:t>, C</a:t>
            </a:r>
            <a:r>
              <a:rPr lang="el-GR" baseline="-25000" dirty="0">
                <a:latin typeface="Arial" panose="020B0604020202020204" pitchFamily="34" charset="0"/>
                <a:cs typeface="Arial" panose="020B0604020202020204" pitchFamily="34" charset="0"/>
              </a:rPr>
              <a:t>2</a:t>
            </a:r>
            <a:r>
              <a:rPr lang="el-GR" dirty="0">
                <a:latin typeface="Arial" panose="020B0604020202020204" pitchFamily="34" charset="0"/>
                <a:cs typeface="Arial" panose="020B0604020202020204" pitchFamily="34" charset="0"/>
              </a:rPr>
              <a:t>,...C</a:t>
            </a:r>
            <a:r>
              <a:rPr lang="el-GR" baseline="-25000" dirty="0">
                <a:latin typeface="Arial" panose="020B0604020202020204" pitchFamily="34" charset="0"/>
                <a:cs typeface="Arial" panose="020B0604020202020204" pitchFamily="34" charset="0"/>
              </a:rPr>
              <a:t>m</a:t>
            </a:r>
            <a:r>
              <a:rPr lang="el-GR" dirty="0">
                <a:latin typeface="Arial" panose="020B0604020202020204" pitchFamily="34" charset="0"/>
                <a:cs typeface="Arial" panose="020B0604020202020204" pitchFamily="34" charset="0"/>
              </a:rPr>
              <a:t> όπου C</a:t>
            </a:r>
            <a:r>
              <a:rPr lang="el-GR" baseline="-25000" dirty="0">
                <a:latin typeface="Arial" panose="020B0604020202020204" pitchFamily="34" charset="0"/>
                <a:cs typeface="Arial" panose="020B0604020202020204" pitchFamily="34" charset="0"/>
              </a:rPr>
              <a:t>i</a:t>
            </a:r>
            <a:r>
              <a:rPr lang="el-GR" dirty="0">
                <a:latin typeface="Arial" panose="020B0604020202020204" pitchFamily="34" charset="0"/>
                <a:cs typeface="Arial" panose="020B0604020202020204" pitchFamily="34" charset="0"/>
              </a:rPr>
              <a:t>(</a:t>
            </a:r>
            <a:r>
              <a:rPr lang="el-GR" dirty="0" err="1">
                <a:latin typeface="Arial" panose="020B0604020202020204" pitchFamily="34" charset="0"/>
                <a:cs typeface="Arial" panose="020B0604020202020204" pitchFamily="34" charset="0"/>
              </a:rPr>
              <a:t>V</a:t>
            </a:r>
            <a:r>
              <a:rPr lang="el-GR" baseline="-25000" dirty="0" err="1">
                <a:latin typeface="Arial" panose="020B0604020202020204" pitchFamily="34" charset="0"/>
                <a:cs typeface="Arial" panose="020B0604020202020204" pitchFamily="34" charset="0"/>
              </a:rPr>
              <a:t>k</a:t>
            </a:r>
            <a:r>
              <a:rPr lang="el-GR" dirty="0" err="1">
                <a:latin typeface="Arial" panose="020B0604020202020204" pitchFamily="34" charset="0"/>
                <a:cs typeface="Arial" panose="020B0604020202020204" pitchFamily="34" charset="0"/>
              </a:rPr>
              <a:t>,...,V</a:t>
            </a:r>
            <a:r>
              <a:rPr lang="en-US" baseline="-25000" dirty="0">
                <a:latin typeface="Arial" panose="020B0604020202020204" pitchFamily="34" charset="0"/>
                <a:cs typeface="Arial" panose="020B0604020202020204" pitchFamily="34" charset="0"/>
              </a:rPr>
              <a:t>r</a:t>
            </a:r>
            <a:r>
              <a:rPr lang="el-GR" dirty="0">
                <a:latin typeface="Arial" panose="020B0604020202020204" pitchFamily="34" charset="0"/>
                <a:cs typeface="Arial" panose="020B0604020202020204" pitchFamily="34" charset="0"/>
              </a:rPr>
              <a:t>) μια σχέση μεταξύ μεταβλητών του προβλήματος. </a:t>
            </a:r>
          </a:p>
          <a:p>
            <a:pPr eaLnBrk="1" fontAlgn="auto" hangingPunct="1">
              <a:spcAft>
                <a:spcPts val="0"/>
              </a:spcAft>
              <a:defRPr/>
            </a:pPr>
            <a:r>
              <a:rPr lang="el-GR" sz="2400" dirty="0">
                <a:latin typeface="Arial" panose="020B0604020202020204" pitchFamily="34" charset="0"/>
                <a:cs typeface="Arial" panose="020B0604020202020204" pitchFamily="34" charset="0"/>
              </a:rPr>
              <a:t>Ανάλογα με το πόσες μεταβλητές περιλαμβάνει ένας περιορισμός χαρακτηρίζεται ως </a:t>
            </a:r>
            <a:r>
              <a:rPr lang="el-GR" sz="2400" i="1" dirty="0">
                <a:solidFill>
                  <a:schemeClr val="accent6">
                    <a:lumMod val="75000"/>
                  </a:schemeClr>
                </a:solidFill>
                <a:latin typeface="Arial" panose="020B0604020202020204" pitchFamily="34" charset="0"/>
                <a:cs typeface="Arial" panose="020B0604020202020204" pitchFamily="34" charset="0"/>
              </a:rPr>
              <a:t>μοναδιαίος</a:t>
            </a:r>
            <a:r>
              <a:rPr lang="el-GR" sz="2400" dirty="0">
                <a:solidFill>
                  <a:schemeClr val="accent6">
                    <a:lumMod val="75000"/>
                  </a:schemeClr>
                </a:solidFill>
                <a:latin typeface="Arial" panose="020B0604020202020204" pitchFamily="34" charset="0"/>
                <a:cs typeface="Arial" panose="020B0604020202020204" pitchFamily="34" charset="0"/>
              </a:rPr>
              <a:t> (</a:t>
            </a:r>
            <a:r>
              <a:rPr lang="el-GR" sz="2400" i="1" dirty="0" err="1">
                <a:solidFill>
                  <a:schemeClr val="accent6">
                    <a:lumMod val="75000"/>
                  </a:schemeClr>
                </a:solidFill>
                <a:latin typeface="Arial" panose="020B0604020202020204" pitchFamily="34" charset="0"/>
                <a:cs typeface="Arial" panose="020B0604020202020204" pitchFamily="34" charset="0"/>
              </a:rPr>
              <a:t>unary</a:t>
            </a:r>
            <a:r>
              <a:rPr lang="el-GR" sz="2400" dirty="0">
                <a:solidFill>
                  <a:schemeClr val="accent6">
                    <a:lumMod val="75000"/>
                  </a:schemeClr>
                </a:solidFill>
                <a:latin typeface="Arial" panose="020B0604020202020204" pitchFamily="34" charset="0"/>
                <a:cs typeface="Arial" panose="020B0604020202020204" pitchFamily="34" charset="0"/>
              </a:rPr>
              <a:t>), </a:t>
            </a:r>
            <a:r>
              <a:rPr lang="el-GR" sz="2400" i="1" dirty="0">
                <a:solidFill>
                  <a:schemeClr val="accent6">
                    <a:lumMod val="75000"/>
                  </a:schemeClr>
                </a:solidFill>
                <a:latin typeface="Arial" panose="020B0604020202020204" pitchFamily="34" charset="0"/>
                <a:cs typeface="Arial" panose="020B0604020202020204" pitchFamily="34" charset="0"/>
              </a:rPr>
              <a:t>δυαδικός</a:t>
            </a:r>
            <a:r>
              <a:rPr lang="el-GR" sz="2400" dirty="0">
                <a:solidFill>
                  <a:schemeClr val="accent6">
                    <a:lumMod val="75000"/>
                  </a:schemeClr>
                </a:solidFill>
                <a:latin typeface="Arial" panose="020B0604020202020204" pitchFamily="34" charset="0"/>
                <a:cs typeface="Arial" panose="020B0604020202020204" pitchFamily="34" charset="0"/>
              </a:rPr>
              <a:t> (</a:t>
            </a:r>
            <a:r>
              <a:rPr lang="el-GR" sz="2400" i="1" dirty="0" err="1">
                <a:solidFill>
                  <a:schemeClr val="accent6">
                    <a:lumMod val="75000"/>
                  </a:schemeClr>
                </a:solidFill>
                <a:latin typeface="Arial" panose="020B0604020202020204" pitchFamily="34" charset="0"/>
                <a:cs typeface="Arial" panose="020B0604020202020204" pitchFamily="34" charset="0"/>
              </a:rPr>
              <a:t>binary</a:t>
            </a:r>
            <a:r>
              <a:rPr lang="el-GR" sz="2400" dirty="0">
                <a:solidFill>
                  <a:schemeClr val="accent6">
                    <a:lumMod val="75000"/>
                  </a:schemeClr>
                </a:solidFill>
                <a:latin typeface="Arial" panose="020B0604020202020204" pitchFamily="34" charset="0"/>
                <a:cs typeface="Arial" panose="020B0604020202020204" pitchFamily="34" charset="0"/>
              </a:rPr>
              <a:t>) ή </a:t>
            </a:r>
            <a:r>
              <a:rPr lang="el-GR" sz="2400" i="1" dirty="0">
                <a:solidFill>
                  <a:schemeClr val="accent6">
                    <a:lumMod val="75000"/>
                  </a:schemeClr>
                </a:solidFill>
                <a:latin typeface="Arial" panose="020B0604020202020204" pitchFamily="34" charset="0"/>
                <a:cs typeface="Arial" panose="020B0604020202020204" pitchFamily="34" charset="0"/>
              </a:rPr>
              <a:t>ανώτερης</a:t>
            </a:r>
            <a:r>
              <a:rPr lang="el-GR" sz="2400" dirty="0">
                <a:solidFill>
                  <a:schemeClr val="accent6">
                    <a:lumMod val="75000"/>
                  </a:schemeClr>
                </a:solidFill>
                <a:latin typeface="Arial" panose="020B0604020202020204" pitchFamily="34" charset="0"/>
                <a:cs typeface="Arial" panose="020B0604020202020204" pitchFamily="34" charset="0"/>
              </a:rPr>
              <a:t> τάξης (</a:t>
            </a:r>
            <a:r>
              <a:rPr lang="el-GR" sz="2400" i="1" dirty="0" err="1">
                <a:solidFill>
                  <a:schemeClr val="accent6">
                    <a:lumMod val="75000"/>
                  </a:schemeClr>
                </a:solidFill>
                <a:latin typeface="Arial" panose="020B0604020202020204" pitchFamily="34" charset="0"/>
                <a:cs typeface="Arial" panose="020B0604020202020204" pitchFamily="34" charset="0"/>
              </a:rPr>
              <a:t>higher</a:t>
            </a:r>
            <a:r>
              <a:rPr lang="el-GR" sz="2400" i="1" dirty="0">
                <a:solidFill>
                  <a:schemeClr val="accent6">
                    <a:lumMod val="75000"/>
                  </a:schemeClr>
                </a:solidFill>
                <a:latin typeface="Arial" panose="020B0604020202020204" pitchFamily="34" charset="0"/>
                <a:cs typeface="Arial" panose="020B0604020202020204" pitchFamily="34" charset="0"/>
              </a:rPr>
              <a:t> </a:t>
            </a:r>
            <a:r>
              <a:rPr lang="el-GR" sz="2400" i="1" dirty="0" err="1">
                <a:solidFill>
                  <a:schemeClr val="accent6">
                    <a:lumMod val="75000"/>
                  </a:schemeClr>
                </a:solidFill>
                <a:latin typeface="Arial" panose="020B0604020202020204" pitchFamily="34" charset="0"/>
                <a:cs typeface="Arial" panose="020B0604020202020204" pitchFamily="34" charset="0"/>
              </a:rPr>
              <a:t>order</a:t>
            </a:r>
            <a:r>
              <a:rPr lang="el-GR" sz="2400" dirty="0">
                <a:solidFill>
                  <a:schemeClr val="accent6">
                    <a:lumMod val="75000"/>
                  </a:schemeClr>
                </a:solidFill>
                <a:latin typeface="Arial" panose="020B0604020202020204" pitchFamily="34" charset="0"/>
                <a:cs typeface="Arial" panose="020B060402020202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3DDED56-301F-4642-981C-4AF4031D2699}"/>
              </a:ext>
            </a:extLst>
          </p:cNvPr>
          <p:cNvSpPr>
            <a:spLocks noGrp="1" noChangeArrowheads="1"/>
          </p:cNvSpPr>
          <p:nvPr>
            <p:ph type="title"/>
          </p:nvPr>
        </p:nvSpPr>
        <p:spPr>
          <a:xfrm>
            <a:off x="838200" y="365125"/>
            <a:ext cx="10515600" cy="1047750"/>
          </a:xfrm>
        </p:spPr>
        <p:txBody>
          <a:bodyPr/>
          <a:lstStyle/>
          <a:p>
            <a:pPr eaLnBrk="1" hangingPunct="1"/>
            <a:r>
              <a:rPr lang="el-GR" altLang="el-GR" sz="3200" b="1">
                <a:latin typeface="Arial" panose="020B0604020202020204" pitchFamily="34" charset="0"/>
                <a:cs typeface="Arial" panose="020B0604020202020204" pitchFamily="34" charset="0"/>
              </a:rPr>
              <a:t>ΛΥΣΗ ΠΡΟΒΛΗΜΑΤΟΣ ΠΕΡΙΟΡΙΣΜΩΝ </a:t>
            </a:r>
          </a:p>
        </p:txBody>
      </p:sp>
      <p:sp>
        <p:nvSpPr>
          <p:cNvPr id="46083" name="Rectangle 3">
            <a:extLst>
              <a:ext uri="{FF2B5EF4-FFF2-40B4-BE49-F238E27FC236}">
                <a16:creationId xmlns:a16="http://schemas.microsoft.com/office/drawing/2014/main" id="{B1638423-2ABC-488E-9FBA-AB091CF478E9}"/>
              </a:ext>
            </a:extLst>
          </p:cNvPr>
          <p:cNvSpPr>
            <a:spLocks noGrp="1" noChangeArrowheads="1"/>
          </p:cNvSpPr>
          <p:nvPr>
            <p:ph idx="1"/>
          </p:nvPr>
        </p:nvSpPr>
        <p:spPr>
          <a:xfrm>
            <a:off x="838200" y="1412875"/>
            <a:ext cx="10163175" cy="4781550"/>
          </a:xfrm>
        </p:spPr>
        <p:txBody>
          <a:bodyPr rtlCol="0">
            <a:normAutofit/>
          </a:bodyPr>
          <a:lstStyle/>
          <a:p>
            <a:pPr algn="just" eaLnBrk="1" fontAlgn="auto" hangingPunct="1">
              <a:spcAft>
                <a:spcPts val="0"/>
              </a:spcAft>
              <a:defRPr/>
            </a:pPr>
            <a:r>
              <a:rPr lang="el-GR" sz="2400" dirty="0">
                <a:latin typeface="Arial" panose="020B0604020202020204" pitchFamily="34" charset="0"/>
                <a:cs typeface="Arial" panose="020B0604020202020204" pitchFamily="34" charset="0"/>
              </a:rPr>
              <a:t>Λύση αποτελεί μια ανάθεση τιμών στις μεταβλητές του προβλήματος:</a:t>
            </a:r>
          </a:p>
          <a:p>
            <a:pPr algn="just" eaLnBrk="1" fontAlgn="auto" hangingPunct="1">
              <a:spcAft>
                <a:spcPts val="0"/>
              </a:spcAft>
              <a:buFont typeface="Wingdings" panose="05000000000000000000" pitchFamily="2" charset="2"/>
              <a:buNone/>
              <a:defRPr/>
            </a:pPr>
            <a:r>
              <a:rPr lang="el-GR" sz="2400" dirty="0">
                <a:latin typeface="Arial" panose="020B0604020202020204" pitchFamily="34" charset="0"/>
                <a:cs typeface="Arial" panose="020B0604020202020204" pitchFamily="34" charset="0"/>
              </a:rPr>
              <a:t>	 </a:t>
            </a:r>
            <a:r>
              <a:rPr lang="en-US" sz="2400" dirty="0">
                <a:solidFill>
                  <a:schemeClr val="accent6">
                    <a:lumMod val="75000"/>
                  </a:schemeClr>
                </a:solidFill>
                <a:latin typeface="Arial" panose="020B0604020202020204" pitchFamily="34" charset="0"/>
                <a:cs typeface="Arial" panose="020B0604020202020204" pitchFamily="34" charset="0"/>
              </a:rPr>
              <a:t>V</a:t>
            </a:r>
            <a:r>
              <a:rPr lang="el-GR" sz="2400" baseline="-25000" dirty="0">
                <a:solidFill>
                  <a:schemeClr val="accent6">
                    <a:lumMod val="75000"/>
                  </a:schemeClr>
                </a:solidFill>
                <a:latin typeface="Arial" panose="020B0604020202020204" pitchFamily="34" charset="0"/>
                <a:cs typeface="Arial" panose="020B0604020202020204" pitchFamily="34" charset="0"/>
              </a:rPr>
              <a:t>1</a:t>
            </a:r>
            <a:r>
              <a:rPr lang="el-GR" sz="2400" dirty="0">
                <a:solidFill>
                  <a:schemeClr val="accent6">
                    <a:lumMod val="75000"/>
                  </a:schemeClr>
                </a:solidFill>
                <a:latin typeface="Arial" panose="020B0604020202020204" pitchFamily="34" charset="0"/>
                <a:cs typeface="Arial" panose="020B0604020202020204" pitchFamily="34" charset="0"/>
              </a:rPr>
              <a:t> = </a:t>
            </a:r>
            <a:r>
              <a:rPr lang="en-US" sz="2400" dirty="0">
                <a:solidFill>
                  <a:schemeClr val="accent6">
                    <a:lumMod val="75000"/>
                  </a:schemeClr>
                </a:solidFill>
                <a:latin typeface="Arial" panose="020B0604020202020204" pitchFamily="34" charset="0"/>
                <a:cs typeface="Arial" panose="020B0604020202020204" pitchFamily="34" charset="0"/>
              </a:rPr>
              <a:t>d</a:t>
            </a:r>
            <a:r>
              <a:rPr lang="el-GR" sz="2400" baseline="-25000" dirty="0">
                <a:solidFill>
                  <a:schemeClr val="accent6">
                    <a:lumMod val="75000"/>
                  </a:schemeClr>
                </a:solidFill>
                <a:latin typeface="Arial" panose="020B0604020202020204" pitchFamily="34" charset="0"/>
                <a:cs typeface="Arial" panose="020B0604020202020204" pitchFamily="34" charset="0"/>
              </a:rPr>
              <a:t>1</a:t>
            </a:r>
            <a:r>
              <a:rPr lang="el-GR" sz="2400" dirty="0">
                <a:solidFill>
                  <a:schemeClr val="accent6">
                    <a:lumMod val="75000"/>
                  </a:schemeClr>
                </a:solidFill>
                <a:latin typeface="Arial" panose="020B0604020202020204" pitchFamily="34" charset="0"/>
                <a:cs typeface="Arial" panose="020B0604020202020204" pitchFamily="34" charset="0"/>
              </a:rPr>
              <a:t>, </a:t>
            </a:r>
            <a:r>
              <a:rPr lang="en-US" sz="2400" dirty="0">
                <a:solidFill>
                  <a:schemeClr val="accent6">
                    <a:lumMod val="75000"/>
                  </a:schemeClr>
                </a:solidFill>
                <a:latin typeface="Arial" panose="020B0604020202020204" pitchFamily="34" charset="0"/>
                <a:cs typeface="Arial" panose="020B0604020202020204" pitchFamily="34" charset="0"/>
              </a:rPr>
              <a:t>V</a:t>
            </a:r>
            <a:r>
              <a:rPr lang="el-GR" sz="2400" baseline="-25000" dirty="0">
                <a:solidFill>
                  <a:schemeClr val="accent6">
                    <a:lumMod val="75000"/>
                  </a:schemeClr>
                </a:solidFill>
                <a:latin typeface="Arial" panose="020B0604020202020204" pitchFamily="34" charset="0"/>
                <a:cs typeface="Arial" panose="020B0604020202020204" pitchFamily="34" charset="0"/>
              </a:rPr>
              <a:t>2</a:t>
            </a:r>
            <a:r>
              <a:rPr lang="el-GR" sz="2400" dirty="0">
                <a:solidFill>
                  <a:schemeClr val="accent6">
                    <a:lumMod val="75000"/>
                  </a:schemeClr>
                </a:solidFill>
                <a:latin typeface="Arial" panose="020B0604020202020204" pitchFamily="34" charset="0"/>
                <a:cs typeface="Arial" panose="020B0604020202020204" pitchFamily="34" charset="0"/>
              </a:rPr>
              <a:t> = </a:t>
            </a:r>
            <a:r>
              <a:rPr lang="en-US" sz="2400" dirty="0">
                <a:solidFill>
                  <a:schemeClr val="accent6">
                    <a:lumMod val="75000"/>
                  </a:schemeClr>
                </a:solidFill>
                <a:latin typeface="Arial" panose="020B0604020202020204" pitchFamily="34" charset="0"/>
                <a:cs typeface="Arial" panose="020B0604020202020204" pitchFamily="34" charset="0"/>
              </a:rPr>
              <a:t>d</a:t>
            </a:r>
            <a:r>
              <a:rPr lang="el-GR" sz="2400" baseline="-25000" dirty="0">
                <a:solidFill>
                  <a:schemeClr val="accent6">
                    <a:lumMod val="75000"/>
                  </a:schemeClr>
                </a:solidFill>
                <a:latin typeface="Arial" panose="020B0604020202020204" pitchFamily="34" charset="0"/>
                <a:cs typeface="Arial" panose="020B0604020202020204" pitchFamily="34" charset="0"/>
              </a:rPr>
              <a:t>2</a:t>
            </a:r>
            <a:r>
              <a:rPr lang="el-GR" sz="2400" dirty="0">
                <a:solidFill>
                  <a:schemeClr val="accent6">
                    <a:lumMod val="75000"/>
                  </a:schemeClr>
                </a:solidFill>
                <a:latin typeface="Arial" panose="020B0604020202020204" pitchFamily="34" charset="0"/>
                <a:cs typeface="Arial" panose="020B0604020202020204" pitchFamily="34" charset="0"/>
              </a:rPr>
              <a:t>, ... </a:t>
            </a:r>
            <a:r>
              <a:rPr lang="en-US" sz="2400" dirty="0" err="1">
                <a:solidFill>
                  <a:schemeClr val="accent6">
                    <a:lumMod val="75000"/>
                  </a:schemeClr>
                </a:solidFill>
                <a:latin typeface="Arial" panose="020B0604020202020204" pitchFamily="34" charset="0"/>
                <a:cs typeface="Arial" panose="020B0604020202020204" pitchFamily="34" charset="0"/>
              </a:rPr>
              <a:t>V</a:t>
            </a:r>
            <a:r>
              <a:rPr lang="en-US" sz="2400" baseline="-25000" dirty="0" err="1">
                <a:solidFill>
                  <a:schemeClr val="accent6">
                    <a:lumMod val="75000"/>
                  </a:schemeClr>
                </a:solidFill>
                <a:latin typeface="Arial" panose="020B0604020202020204" pitchFamily="34" charset="0"/>
                <a:cs typeface="Arial" panose="020B0604020202020204" pitchFamily="34" charset="0"/>
              </a:rPr>
              <a:t>n</a:t>
            </a:r>
            <a:r>
              <a:rPr lang="en-US" sz="2400" dirty="0">
                <a:solidFill>
                  <a:schemeClr val="accent6">
                    <a:lumMod val="75000"/>
                  </a:schemeClr>
                </a:solidFill>
                <a:latin typeface="Arial" panose="020B0604020202020204" pitchFamily="34" charset="0"/>
                <a:cs typeface="Arial" panose="020B0604020202020204" pitchFamily="34" charset="0"/>
              </a:rPr>
              <a:t> = </a:t>
            </a:r>
            <a:r>
              <a:rPr lang="en-US" sz="2400" dirty="0" err="1">
                <a:solidFill>
                  <a:schemeClr val="accent6">
                    <a:lumMod val="75000"/>
                  </a:schemeClr>
                </a:solidFill>
                <a:latin typeface="Arial" panose="020B0604020202020204" pitchFamily="34" charset="0"/>
                <a:cs typeface="Arial" panose="020B0604020202020204" pitchFamily="34" charset="0"/>
              </a:rPr>
              <a:t>d</a:t>
            </a:r>
            <a:r>
              <a:rPr lang="en-US" sz="2400" baseline="-25000" dirty="0" err="1">
                <a:solidFill>
                  <a:schemeClr val="accent6">
                    <a:lumMod val="75000"/>
                  </a:schemeClr>
                </a:solidFill>
                <a:latin typeface="Arial" panose="020B0604020202020204" pitchFamily="34" charset="0"/>
                <a:cs typeface="Arial" panose="020B0604020202020204" pitchFamily="34" charset="0"/>
              </a:rPr>
              <a:t>n</a:t>
            </a:r>
            <a:r>
              <a:rPr lang="en-US" sz="2400" dirty="0">
                <a:solidFill>
                  <a:schemeClr val="accent6">
                    <a:lumMod val="75000"/>
                  </a:schemeClr>
                </a:solidFill>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(όπου </a:t>
            </a:r>
            <a:r>
              <a:rPr lang="en-US" sz="2400" dirty="0">
                <a:latin typeface="Arial" panose="020B0604020202020204" pitchFamily="34" charset="0"/>
                <a:cs typeface="Arial" panose="020B0604020202020204" pitchFamily="34" charset="0"/>
              </a:rPr>
              <a:t>d</a:t>
            </a:r>
            <a:r>
              <a:rPr lang="el-GR"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sym typeface="Symbol" pitchFamily="18" charset="2"/>
              </a:rPr>
              <a:t></a:t>
            </a:r>
            <a:r>
              <a:rPr lang="en-US" sz="2400" dirty="0">
                <a:latin typeface="Arial" panose="020B0604020202020204" pitchFamily="34" charset="0"/>
                <a:cs typeface="Arial" panose="020B0604020202020204" pitchFamily="34" charset="0"/>
              </a:rPr>
              <a:t>D</a:t>
            </a:r>
            <a:r>
              <a:rPr lang="en-US" sz="2400" baseline="-25000" dirty="0">
                <a:latin typeface="Arial" panose="020B0604020202020204" pitchFamily="34" charset="0"/>
                <a:cs typeface="Arial" panose="020B0604020202020204" pitchFamily="34" charset="0"/>
              </a:rPr>
              <a:t>1</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d</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sym typeface="Symbol" pitchFamily="18" charset="2"/>
              </a:rPr>
              <a:t></a:t>
            </a:r>
            <a:r>
              <a:rPr lang="en-US" sz="2400" dirty="0">
                <a:latin typeface="Arial" panose="020B0604020202020204" pitchFamily="34" charset="0"/>
                <a:cs typeface="Arial" panose="020B0604020202020204" pitchFamily="34" charset="0"/>
              </a:rPr>
              <a:t>D</a:t>
            </a:r>
            <a:r>
              <a:rPr lang="en-US" sz="2400" baseline="-25000" dirty="0">
                <a:latin typeface="Arial" panose="020B0604020202020204" pitchFamily="34" charset="0"/>
                <a:cs typeface="Arial" panose="020B0604020202020204" pitchFamily="34" charset="0"/>
              </a:rPr>
              <a:t>2</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t>
            </a:r>
            <a:r>
              <a:rPr lang="en-US" sz="2400" baseline="-25000" dirty="0" err="1">
                <a:latin typeface="Arial" panose="020B0604020202020204" pitchFamily="34" charset="0"/>
                <a:cs typeface="Arial" panose="020B0604020202020204" pitchFamily="34" charset="0"/>
              </a:rPr>
              <a:t>n</a:t>
            </a:r>
            <a:r>
              <a:rPr lang="en-US" sz="2400" dirty="0" err="1">
                <a:latin typeface="Arial" panose="020B0604020202020204" pitchFamily="34" charset="0"/>
                <a:cs typeface="Arial" panose="020B0604020202020204" pitchFamily="34" charset="0"/>
                <a:sym typeface="Symbol" pitchFamily="18" charset="2"/>
              </a:rPr>
              <a:t></a:t>
            </a:r>
            <a:r>
              <a:rPr lang="en-US" sz="2400" dirty="0" err="1">
                <a:latin typeface="Arial" panose="020B0604020202020204" pitchFamily="34" charset="0"/>
                <a:cs typeface="Arial" panose="020B0604020202020204" pitchFamily="34" charset="0"/>
              </a:rPr>
              <a:t>D</a:t>
            </a:r>
            <a:r>
              <a:rPr lang="en-US" sz="2400" baseline="-25000" dirty="0" err="1">
                <a:latin typeface="Arial" panose="020B0604020202020204" pitchFamily="34" charset="0"/>
                <a:cs typeface="Arial" panose="020B0604020202020204" pitchFamily="34" charset="0"/>
              </a:rPr>
              <a:t>n</a:t>
            </a:r>
            <a:r>
              <a:rPr lang="el-GR" sz="2400" baseline="-250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lgn="just" eaLnBrk="1" fontAlgn="auto" hangingPunct="1">
              <a:spcAft>
                <a:spcPts val="0"/>
              </a:spcAft>
              <a:buFont typeface="Wingdings" panose="05000000000000000000" pitchFamily="2" charset="2"/>
              <a:buNone/>
              <a:defRPr/>
            </a:pPr>
            <a:r>
              <a:rPr lang="el-GR" sz="2400" dirty="0">
                <a:latin typeface="Arial" panose="020B0604020202020204" pitchFamily="34" charset="0"/>
                <a:cs typeface="Arial" panose="020B0604020202020204" pitchFamily="34" charset="0"/>
              </a:rPr>
              <a:t>	τέτοια ώστε να ικανοποιούνται οι περιορισμοί</a:t>
            </a:r>
            <a:r>
              <a:rPr lang="en-US" sz="2400" dirty="0">
                <a:latin typeface="Arial" panose="020B0604020202020204" pitchFamily="34" charset="0"/>
                <a:cs typeface="Arial" panose="020B0604020202020204" pitchFamily="34" charset="0"/>
              </a:rPr>
              <a:t> C</a:t>
            </a:r>
            <a:r>
              <a:rPr lang="en-US" sz="2400" baseline="-25000" dirty="0">
                <a:latin typeface="Arial" panose="020B0604020202020204" pitchFamily="34" charset="0"/>
                <a:cs typeface="Arial" panose="020B0604020202020204" pitchFamily="34" charset="0"/>
              </a:rPr>
              <a:t>1</a:t>
            </a:r>
            <a:r>
              <a:rPr lang="el-GR" sz="2400" dirty="0">
                <a:latin typeface="Arial" panose="020B0604020202020204" pitchFamily="34" charset="0"/>
                <a:cs typeface="Arial" panose="020B0604020202020204" pitchFamily="34" charset="0"/>
                <a:sym typeface="Symbol" pitchFamily="18" charset="2"/>
              </a:rPr>
              <a:t>, </a:t>
            </a:r>
            <a:r>
              <a:rPr lang="en-US" sz="2400" dirty="0">
                <a:latin typeface="Arial" panose="020B0604020202020204" pitchFamily="34" charset="0"/>
                <a:cs typeface="Arial" panose="020B0604020202020204" pitchFamily="34" charset="0"/>
              </a:rPr>
              <a:t>C</a:t>
            </a:r>
            <a:r>
              <a:rPr lang="en-US" sz="2400" baseline="-25000" dirty="0">
                <a:latin typeface="Arial" panose="020B0604020202020204" pitchFamily="34" charset="0"/>
                <a:cs typeface="Arial" panose="020B0604020202020204" pitchFamily="34" charset="0"/>
              </a:rPr>
              <a:t>2</a:t>
            </a:r>
            <a:r>
              <a:rPr lang="el-GR" sz="2400" dirty="0">
                <a:latin typeface="Arial" panose="020B0604020202020204" pitchFamily="34" charset="0"/>
                <a:cs typeface="Arial" panose="020B0604020202020204" pitchFamily="34" charset="0"/>
                <a:sym typeface="Symbol" pitchFamily="18" charset="2"/>
              </a:rPr>
              <a:t>, </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sym typeface="Symbol" pitchFamily="18" charset="2"/>
              </a:rPr>
              <a:t>, </a:t>
            </a:r>
            <a:r>
              <a:rPr lang="en-US" sz="2400" dirty="0">
                <a:latin typeface="Arial" panose="020B0604020202020204" pitchFamily="34" charset="0"/>
                <a:cs typeface="Arial" panose="020B0604020202020204" pitchFamily="34" charset="0"/>
              </a:rPr>
              <a:t>C</a:t>
            </a:r>
            <a:r>
              <a:rPr lang="en-US" sz="2400" baseline="-25000" dirty="0">
                <a:latin typeface="Arial" panose="020B0604020202020204" pitchFamily="34" charset="0"/>
                <a:cs typeface="Arial" panose="020B0604020202020204" pitchFamily="34" charset="0"/>
              </a:rPr>
              <a:t>m</a:t>
            </a:r>
            <a:endParaRPr lang="el-GR" sz="2400" baseline="-25000" dirty="0">
              <a:latin typeface="Arial" panose="020B0604020202020204" pitchFamily="34" charset="0"/>
              <a:cs typeface="Arial" panose="020B0604020202020204" pitchFamily="34" charset="0"/>
            </a:endParaRPr>
          </a:p>
          <a:p>
            <a:pPr algn="just" eaLnBrk="1" fontAlgn="auto" hangingPunct="1">
              <a:spcAft>
                <a:spcPts val="0"/>
              </a:spcAft>
              <a:defRPr/>
            </a:pPr>
            <a:r>
              <a:rPr lang="el-GR" sz="2400" dirty="0">
                <a:latin typeface="Arial" panose="020B0604020202020204" pitchFamily="34" charset="0"/>
                <a:cs typeface="Arial" panose="020B0604020202020204" pitchFamily="34" charset="0"/>
              </a:rPr>
              <a:t>Τα προβλήματα με </a:t>
            </a:r>
            <a:r>
              <a:rPr lang="en-US" sz="2400" dirty="0">
                <a:latin typeface="Arial" panose="020B0604020202020204" pitchFamily="34" charset="0"/>
                <a:cs typeface="Arial" panose="020B0604020202020204" pitchFamily="34" charset="0"/>
              </a:rPr>
              <a:t>D</a:t>
            </a:r>
            <a:r>
              <a:rPr lang="en-US" sz="2400" baseline="-25000" dirty="0">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διακριτών τιμών αναφέρονται ως </a:t>
            </a:r>
            <a:r>
              <a:rPr lang="el-GR" sz="2400" i="1" dirty="0">
                <a:solidFill>
                  <a:schemeClr val="accent6">
                    <a:lumMod val="75000"/>
                  </a:schemeClr>
                </a:solidFill>
                <a:latin typeface="Arial" panose="020B0604020202020204" pitchFamily="34" charset="0"/>
                <a:cs typeface="Arial" panose="020B0604020202020204" pitchFamily="34" charset="0"/>
              </a:rPr>
              <a:t>προβλήματα ικανοποίησης περιορισμών</a:t>
            </a:r>
            <a:r>
              <a:rPr lang="el-GR" sz="2400" dirty="0">
                <a:latin typeface="Arial" panose="020B0604020202020204" pitchFamily="34" charset="0"/>
                <a:cs typeface="Arial" panose="020B0604020202020204" pitchFamily="34" charset="0"/>
              </a:rPr>
              <a:t>, ενώ αυτά με </a:t>
            </a:r>
            <a:r>
              <a:rPr lang="en-US" sz="2400" dirty="0">
                <a:latin typeface="Arial" panose="020B0604020202020204" pitchFamily="34" charset="0"/>
                <a:cs typeface="Arial" panose="020B0604020202020204" pitchFamily="34" charset="0"/>
              </a:rPr>
              <a:t>D</a:t>
            </a:r>
            <a:r>
              <a:rPr lang="en-US" sz="2400" baseline="-25000" dirty="0">
                <a:latin typeface="Arial" panose="020B0604020202020204" pitchFamily="34" charset="0"/>
                <a:cs typeface="Arial" panose="020B0604020202020204" pitchFamily="34" charset="0"/>
              </a:rPr>
              <a:t>i</a:t>
            </a:r>
            <a:r>
              <a:rPr lang="el-GR" sz="2400" dirty="0">
                <a:latin typeface="Arial" panose="020B0604020202020204" pitchFamily="34" charset="0"/>
                <a:cs typeface="Arial" panose="020B0604020202020204" pitchFamily="34" charset="0"/>
              </a:rPr>
              <a:t> συνεχών τιμών ως </a:t>
            </a:r>
            <a:r>
              <a:rPr lang="el-GR" sz="2400" i="1" dirty="0">
                <a:solidFill>
                  <a:schemeClr val="accent6">
                    <a:lumMod val="75000"/>
                  </a:schemeClr>
                </a:solidFill>
                <a:latin typeface="Arial" panose="020B0604020202020204" pitchFamily="34" charset="0"/>
                <a:cs typeface="Arial" panose="020B0604020202020204" pitchFamily="34" charset="0"/>
              </a:rPr>
              <a:t>προβλήματα επίλυσης περιορισμών</a:t>
            </a:r>
            <a:r>
              <a:rPr lang="el-GR" sz="2400" dirty="0">
                <a:latin typeface="Arial" panose="020B0604020202020204" pitchFamily="34" charset="0"/>
                <a:cs typeface="Arial" panose="020B0604020202020204" pitchFamily="34" charset="0"/>
              </a:rPr>
              <a:t>.</a:t>
            </a:r>
          </a:p>
          <a:p>
            <a:pPr algn="just" eaLnBrk="1" fontAlgn="auto" hangingPunct="1">
              <a:spcAft>
                <a:spcPts val="0"/>
              </a:spcAft>
              <a:defRPr/>
            </a:pPr>
            <a:r>
              <a:rPr lang="el-GR" sz="2400" dirty="0">
                <a:latin typeface="Arial" panose="020B0604020202020204" pitchFamily="34" charset="0"/>
                <a:cs typeface="Arial" panose="020B0604020202020204" pitchFamily="34" charset="0"/>
              </a:rPr>
              <a:t>Η αναζήτηση λύσης στα προβλήματα ικανοποίησης περιορισμών οδηγεί στο φαινόμενο της συνδυαστικής έκρηξης (</a:t>
            </a:r>
            <a:r>
              <a:rPr lang="el-GR" sz="2400" dirty="0" err="1">
                <a:latin typeface="Arial" panose="020B0604020202020204" pitchFamily="34" charset="0"/>
                <a:cs typeface="Arial" panose="020B0604020202020204" pitchFamily="34" charset="0"/>
              </a:rPr>
              <a:t>combinatorial</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explosion</a:t>
            </a:r>
            <a:r>
              <a:rPr lang="el-GR" sz="2400" dirty="0">
                <a:latin typeface="Arial" panose="020B0604020202020204" pitchFamily="34" charset="0"/>
                <a:cs typeface="Arial" panose="020B0604020202020204" pitchFamily="34" charset="0"/>
              </a:rPr>
              <a:t>). Γι’ αυτό απαιτούνται ειδικοί αλγόριθμοι για τη μείωση του χώρου αναζήτησης.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2342FA9-A6F3-48EF-9A61-779337969BEB}"/>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Παράδειγμα Προβλήματος </a:t>
            </a:r>
            <a:r>
              <a:rPr lang="en-US" altLang="el-GR" sz="3200" b="1">
                <a:latin typeface="Arial" panose="020B0604020202020204" pitchFamily="34" charset="0"/>
                <a:cs typeface="Arial" panose="020B0604020202020204" pitchFamily="34" charset="0"/>
              </a:rPr>
              <a:t>(1)</a:t>
            </a:r>
            <a:endParaRPr lang="el-GR" altLang="el-GR" sz="3200" b="1">
              <a:latin typeface="Arial" panose="020B0604020202020204" pitchFamily="34" charset="0"/>
              <a:cs typeface="Arial" panose="020B0604020202020204" pitchFamily="34" charset="0"/>
            </a:endParaRPr>
          </a:p>
        </p:txBody>
      </p:sp>
      <p:sp>
        <p:nvSpPr>
          <p:cNvPr id="47107" name="Rectangle 3">
            <a:extLst>
              <a:ext uri="{FF2B5EF4-FFF2-40B4-BE49-F238E27FC236}">
                <a16:creationId xmlns:a16="http://schemas.microsoft.com/office/drawing/2014/main" id="{B9F56F0D-DA3B-4315-931B-CE72913BEB50}"/>
              </a:ext>
            </a:extLst>
          </p:cNvPr>
          <p:cNvSpPr>
            <a:spLocks noGrp="1" noChangeArrowheads="1"/>
          </p:cNvSpPr>
          <p:nvPr>
            <p:ph idx="1"/>
          </p:nvPr>
        </p:nvSpPr>
        <p:spPr/>
        <p:txBody>
          <a:bodyPr rtlCol="0">
            <a:normAutofit/>
          </a:bodyPr>
          <a:lstStyle/>
          <a:p>
            <a:pPr eaLnBrk="1" fontAlgn="auto" hangingPunct="1">
              <a:spcAft>
                <a:spcPts val="0"/>
              </a:spcAft>
              <a:defRPr/>
            </a:pPr>
            <a:r>
              <a:rPr lang="el-GR" sz="2400" u="sng" dirty="0">
                <a:solidFill>
                  <a:schemeClr val="accent6">
                    <a:lumMod val="75000"/>
                  </a:schemeClr>
                </a:solidFill>
                <a:latin typeface="Arial" panose="020B0604020202020204" pitchFamily="34" charset="0"/>
                <a:cs typeface="Arial" panose="020B0604020202020204" pitchFamily="34" charset="0"/>
              </a:rPr>
              <a:t>Ζητούμενο</a:t>
            </a:r>
            <a:r>
              <a:rPr lang="el-GR" sz="2400" dirty="0">
                <a:latin typeface="Arial" panose="020B0604020202020204" pitchFamily="34" charset="0"/>
                <a:cs typeface="Arial" panose="020B0604020202020204" pitchFamily="34" charset="0"/>
              </a:rPr>
              <a:t>: Με ποια σειρά πρέπει να εισαχθούν τα προϊόντα Α, Β, Γ, Δ μέσα σε ένα βιομηχανικό μύλο. </a:t>
            </a:r>
          </a:p>
          <a:p>
            <a:pPr eaLnBrk="1" fontAlgn="auto" hangingPunct="1">
              <a:spcAft>
                <a:spcPts val="0"/>
              </a:spcAft>
              <a:defRPr/>
            </a:pPr>
            <a:r>
              <a:rPr lang="el-GR" sz="2400" u="sng" dirty="0">
                <a:solidFill>
                  <a:schemeClr val="accent6">
                    <a:lumMod val="75000"/>
                  </a:schemeClr>
                </a:solidFill>
                <a:latin typeface="Arial" panose="020B0604020202020204" pitchFamily="34" charset="0"/>
                <a:cs typeface="Arial" panose="020B0604020202020204" pitchFamily="34" charset="0"/>
              </a:rPr>
              <a:t>Απαιτήσεις</a:t>
            </a:r>
            <a:r>
              <a:rPr lang="el-GR" sz="2400" dirty="0">
                <a:latin typeface="Arial" panose="020B0604020202020204" pitchFamily="34" charset="0"/>
                <a:cs typeface="Arial" panose="020B0604020202020204" pitchFamily="34" charset="0"/>
              </a:rPr>
              <a:t>: Το προϊόν Α πρέπει να εισαχθεί στο μύλο μετά από το Δ, το Γ πριν από το Β, και το Β πριν από το Α.</a:t>
            </a:r>
          </a:p>
          <a:p>
            <a:pPr eaLnBrk="1" fontAlgn="auto" hangingPunct="1">
              <a:spcAft>
                <a:spcPts val="0"/>
              </a:spcAft>
              <a:defRPr/>
            </a:pPr>
            <a:r>
              <a:rPr lang="el-GR" sz="2400" u="sng" dirty="0">
                <a:solidFill>
                  <a:schemeClr val="accent6">
                    <a:lumMod val="75000"/>
                  </a:schemeClr>
                </a:solidFill>
                <a:latin typeface="Arial" panose="020B0604020202020204" pitchFamily="34" charset="0"/>
                <a:cs typeface="Arial" panose="020B0604020202020204" pitchFamily="34" charset="0"/>
              </a:rPr>
              <a:t>Αναπαράσταση</a:t>
            </a:r>
            <a:r>
              <a:rPr lang="el-GR" sz="2400" dirty="0">
                <a:latin typeface="Arial" panose="020B0604020202020204" pitchFamily="34" charset="0"/>
                <a:cs typeface="Arial" panose="020B0604020202020204" pitchFamily="34" charset="0"/>
              </a:rPr>
              <a:t>:</a:t>
            </a:r>
          </a:p>
          <a:p>
            <a:pPr lvl="1" eaLnBrk="1" fontAlgn="auto" hangingPunct="1">
              <a:spcAft>
                <a:spcPts val="0"/>
              </a:spcAft>
              <a:defRPr/>
            </a:pPr>
            <a:r>
              <a:rPr lang="el-GR" dirty="0">
                <a:latin typeface="Arial" panose="020B0604020202020204" pitchFamily="34" charset="0"/>
                <a:cs typeface="Arial" panose="020B0604020202020204" pitchFamily="34" charset="0"/>
              </a:rPr>
              <a:t>Μεταβλητές: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Α</a:t>
            </a:r>
            <a:r>
              <a:rPr lang="en-US" dirty="0">
                <a:latin typeface="Arial" panose="020B0604020202020204" pitchFamily="34" charset="0"/>
                <a:cs typeface="Arial" panose="020B0604020202020204" pitchFamily="34" charset="0"/>
              </a:rPr>
              <a:t>, V</a:t>
            </a:r>
            <a:r>
              <a:rPr lang="el-GR" baseline="-25000" dirty="0">
                <a:latin typeface="Arial" panose="020B0604020202020204" pitchFamily="34" charset="0"/>
                <a:cs typeface="Arial" panose="020B0604020202020204" pitchFamily="34" charset="0"/>
              </a:rPr>
              <a:t>Β</a:t>
            </a:r>
            <a:r>
              <a:rPr lang="en-US" dirty="0">
                <a:latin typeface="Arial" panose="020B0604020202020204" pitchFamily="34" charset="0"/>
                <a:cs typeface="Arial" panose="020B0604020202020204" pitchFamily="34" charset="0"/>
              </a:rPr>
              <a:t>, V</a:t>
            </a:r>
            <a:r>
              <a:rPr lang="el-GR" baseline="-25000" dirty="0">
                <a:latin typeface="Arial" panose="020B0604020202020204" pitchFamily="34" charset="0"/>
                <a:cs typeface="Arial" panose="020B0604020202020204" pitchFamily="34" charset="0"/>
              </a:rPr>
              <a:t>Γ</a:t>
            </a:r>
            <a:r>
              <a:rPr lang="el-G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Δ</a:t>
            </a:r>
          </a:p>
          <a:p>
            <a:pPr lvl="1" eaLnBrk="1" fontAlgn="auto" hangingPunct="1">
              <a:spcAft>
                <a:spcPts val="0"/>
              </a:spcAft>
              <a:defRPr/>
            </a:pPr>
            <a:r>
              <a:rPr lang="el-GR" dirty="0">
                <a:latin typeface="Arial" panose="020B0604020202020204" pitchFamily="34" charset="0"/>
                <a:cs typeface="Arial" panose="020B0604020202020204" pitchFamily="34" charset="0"/>
              </a:rPr>
              <a:t>Πεδία τιμών: </a:t>
            </a:r>
            <a:r>
              <a:rPr lang="en-US" dirty="0">
                <a:latin typeface="Arial" panose="020B0604020202020204" pitchFamily="34" charset="0"/>
                <a:cs typeface="Arial" panose="020B0604020202020204" pitchFamily="34" charset="0"/>
              </a:rPr>
              <a:t>D</a:t>
            </a:r>
            <a:r>
              <a:rPr lang="el-GR" baseline="-25000" dirty="0">
                <a:latin typeface="Arial" panose="020B0604020202020204" pitchFamily="34" charset="0"/>
                <a:cs typeface="Arial" panose="020B0604020202020204" pitchFamily="34" charset="0"/>
              </a:rPr>
              <a:t>Α</a:t>
            </a:r>
            <a:r>
              <a:rPr lang="el-G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D</a:t>
            </a:r>
            <a:r>
              <a:rPr lang="el-GR" baseline="-25000" dirty="0">
                <a:latin typeface="Arial" panose="020B0604020202020204" pitchFamily="34" charset="0"/>
                <a:cs typeface="Arial" panose="020B0604020202020204" pitchFamily="34" charset="0"/>
              </a:rPr>
              <a:t>Β</a:t>
            </a:r>
            <a:r>
              <a:rPr lang="el-G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D</a:t>
            </a:r>
            <a:r>
              <a:rPr lang="el-GR" baseline="-25000" dirty="0">
                <a:latin typeface="Arial" panose="020B0604020202020204" pitchFamily="34" charset="0"/>
                <a:cs typeface="Arial" panose="020B0604020202020204" pitchFamily="34" charset="0"/>
              </a:rPr>
              <a:t>Γ</a:t>
            </a:r>
            <a:r>
              <a:rPr lang="el-G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D</a:t>
            </a:r>
            <a:r>
              <a:rPr lang="el-GR" baseline="-25000" dirty="0">
                <a:latin typeface="Arial" panose="020B0604020202020204" pitchFamily="34" charset="0"/>
                <a:cs typeface="Arial" panose="020B0604020202020204" pitchFamily="34" charset="0"/>
              </a:rPr>
              <a:t>Δ</a:t>
            </a:r>
            <a:r>
              <a:rPr lang="el-GR" dirty="0">
                <a:latin typeface="Arial" panose="020B0604020202020204" pitchFamily="34" charset="0"/>
                <a:cs typeface="Arial" panose="020B0604020202020204" pitchFamily="34" charset="0"/>
              </a:rPr>
              <a:t> = {1, 2, 3, 4} </a:t>
            </a:r>
          </a:p>
          <a:p>
            <a:pPr lvl="1" eaLnBrk="1" fontAlgn="auto" hangingPunct="1">
              <a:spcAft>
                <a:spcPts val="0"/>
              </a:spcAft>
              <a:defRPr/>
            </a:pPr>
            <a:r>
              <a:rPr lang="el-GR" dirty="0">
                <a:latin typeface="Arial" panose="020B0604020202020204" pitchFamily="34" charset="0"/>
                <a:cs typeface="Arial" panose="020B0604020202020204" pitchFamily="34" charset="0"/>
              </a:rPr>
              <a:t>Περιορισμοί: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Α </a:t>
            </a:r>
            <a:r>
              <a:rPr lang="el-GR"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V</a:t>
            </a:r>
            <a:r>
              <a:rPr lang="el-GR" baseline="-25000" dirty="0">
                <a:latin typeface="Arial" panose="020B0604020202020204" pitchFamily="34" charset="0"/>
                <a:cs typeface="Arial" panose="020B0604020202020204" pitchFamily="34" charset="0"/>
              </a:rPr>
              <a:t>Β</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rPr>
              <a:t> V</a:t>
            </a:r>
            <a:r>
              <a:rPr lang="el-GR" baseline="-25000" dirty="0">
                <a:latin typeface="Arial" panose="020B0604020202020204" pitchFamily="34" charset="0"/>
                <a:cs typeface="Arial" panose="020B0604020202020204" pitchFamily="34" charset="0"/>
              </a:rPr>
              <a:t>Γ </a:t>
            </a:r>
            <a:r>
              <a:rPr lang="el-GR" dirty="0">
                <a:latin typeface="Arial" panose="020B0604020202020204" pitchFamily="34" charset="0"/>
                <a:cs typeface="Arial" panose="020B0604020202020204" pitchFamily="34" charset="0"/>
                <a:sym typeface="Symbol" pitchFamily="18" charset="2"/>
              </a:rPr>
              <a:t></a:t>
            </a:r>
            <a:r>
              <a:rPr lang="el-GR" baseline="-25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Δ </a:t>
            </a:r>
            <a:r>
              <a:rPr lang="el-GR" dirty="0">
                <a:latin typeface="Arial" panose="020B0604020202020204" pitchFamily="34" charset="0"/>
                <a:cs typeface="Arial" panose="020B0604020202020204" pitchFamily="34" charset="0"/>
              </a:rPr>
              <a:t>(διαφορετική σειρά)</a:t>
            </a:r>
          </a:p>
          <a:p>
            <a:pPr lvl="1" eaLnBrk="1" fontAlgn="auto" hangingPunct="1">
              <a:spcAft>
                <a:spcPts val="0"/>
              </a:spcAft>
              <a:buFontTx/>
              <a:buNone/>
              <a:defRPr/>
            </a:pPr>
            <a:r>
              <a:rPr lang="el-GR" baseline="-25000" dirty="0">
                <a:latin typeface="Arial" panose="020B0604020202020204" pitchFamily="34" charset="0"/>
                <a:cs typeface="Arial" panose="020B0604020202020204" pitchFamily="34" charset="0"/>
              </a:rPr>
              <a:t> 			         </a:t>
            </a:r>
            <a:r>
              <a:rPr lang="en-US" baseline="-25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Α </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&gt;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Δ</a:t>
            </a:r>
            <a:r>
              <a:rPr lang="el-G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Γ </a:t>
            </a:r>
            <a:r>
              <a:rPr lang="el-GR" dirty="0">
                <a:latin typeface="Arial" panose="020B0604020202020204" pitchFamily="34" charset="0"/>
                <a:cs typeface="Arial" panose="020B0604020202020204" pitchFamily="34" charset="0"/>
              </a:rPr>
              <a:t>&lt;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Β</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Β </a:t>
            </a:r>
            <a:r>
              <a:rPr lang="en-US" dirty="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&lt; </a:t>
            </a:r>
            <a:r>
              <a:rPr lang="en-US" dirty="0">
                <a:latin typeface="Arial" panose="020B0604020202020204" pitchFamily="34" charset="0"/>
                <a:cs typeface="Arial" panose="020B0604020202020204" pitchFamily="34" charset="0"/>
              </a:rPr>
              <a:t>V</a:t>
            </a:r>
            <a:r>
              <a:rPr lang="el-GR" baseline="-25000" dirty="0">
                <a:latin typeface="Arial" panose="020B0604020202020204" pitchFamily="34" charset="0"/>
                <a:cs typeface="Arial" panose="020B0604020202020204" pitchFamily="34" charset="0"/>
              </a:rPr>
              <a:t>Α</a:t>
            </a:r>
            <a:r>
              <a:rPr lang="en-US" dirty="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646BB09A-546F-410D-981C-FBB65943D46F}"/>
              </a:ext>
            </a:extLst>
          </p:cNvPr>
          <p:cNvSpPr>
            <a:spLocks noGrp="1" noChangeArrowheads="1"/>
          </p:cNvSpPr>
          <p:nvPr>
            <p:ph idx="1"/>
          </p:nvPr>
        </p:nvSpPr>
        <p:spPr/>
        <p:txBody>
          <a:bodyPr/>
          <a:lstStyle/>
          <a:p>
            <a:pPr eaLnBrk="1" hangingPunct="1"/>
            <a:r>
              <a:rPr lang="el-GR" altLang="el-GR" sz="2400">
                <a:latin typeface="Arial" panose="020B0604020202020204" pitchFamily="34" charset="0"/>
                <a:cs typeface="Arial" panose="020B0604020202020204" pitchFamily="34" charset="0"/>
              </a:rPr>
              <a:t>Δυνατές λύσεις:</a:t>
            </a:r>
          </a:p>
          <a:p>
            <a:pPr lvl="1" eaLnBrk="1" hangingPunct="1"/>
            <a:r>
              <a:rPr lang="el-GR" altLang="el-GR">
                <a:latin typeface="Arial" panose="020B0604020202020204" pitchFamily="34" charset="0"/>
                <a:cs typeface="Arial" panose="020B0604020202020204" pitchFamily="34" charset="0"/>
              </a:rPr>
              <a:t>V</a:t>
            </a:r>
            <a:r>
              <a:rPr lang="el-GR" altLang="el-GR" baseline="-25000">
                <a:latin typeface="Arial" panose="020B0604020202020204" pitchFamily="34" charset="0"/>
                <a:cs typeface="Arial" panose="020B0604020202020204" pitchFamily="34" charset="0"/>
              </a:rPr>
              <a:t>Α</a:t>
            </a:r>
            <a:r>
              <a:rPr lang="el-GR" altLang="el-GR">
                <a:latin typeface="Arial" panose="020B0604020202020204" pitchFamily="34" charset="0"/>
                <a:cs typeface="Arial" panose="020B0604020202020204" pitchFamily="34" charset="0"/>
              </a:rPr>
              <a:t> = 4, V</a:t>
            </a:r>
            <a:r>
              <a:rPr lang="el-GR" altLang="el-GR" baseline="-25000">
                <a:latin typeface="Arial" panose="020B0604020202020204" pitchFamily="34" charset="0"/>
                <a:cs typeface="Arial" panose="020B0604020202020204" pitchFamily="34" charset="0"/>
              </a:rPr>
              <a:t>Β</a:t>
            </a:r>
            <a:r>
              <a:rPr lang="el-GR" altLang="el-GR">
                <a:latin typeface="Arial" panose="020B0604020202020204" pitchFamily="34" charset="0"/>
                <a:cs typeface="Arial" panose="020B0604020202020204" pitchFamily="34" charset="0"/>
              </a:rPr>
              <a:t> = 2, V</a:t>
            </a:r>
            <a:r>
              <a:rPr lang="el-GR" altLang="el-GR" baseline="-25000">
                <a:latin typeface="Arial" panose="020B0604020202020204" pitchFamily="34" charset="0"/>
                <a:cs typeface="Arial" panose="020B0604020202020204" pitchFamily="34" charset="0"/>
              </a:rPr>
              <a:t>Γ</a:t>
            </a:r>
            <a:r>
              <a:rPr lang="el-GR" altLang="el-GR">
                <a:latin typeface="Arial" panose="020B0604020202020204" pitchFamily="34" charset="0"/>
                <a:cs typeface="Arial" panose="020B0604020202020204" pitchFamily="34" charset="0"/>
              </a:rPr>
              <a:t>, = 1, V</a:t>
            </a:r>
            <a:r>
              <a:rPr lang="el-GR" altLang="el-GR" baseline="-25000">
                <a:latin typeface="Arial" panose="020B0604020202020204" pitchFamily="34" charset="0"/>
                <a:cs typeface="Arial" panose="020B0604020202020204" pitchFamily="34" charset="0"/>
              </a:rPr>
              <a:t>Δ</a:t>
            </a:r>
            <a:r>
              <a:rPr lang="el-GR" altLang="el-GR">
                <a:latin typeface="Arial" panose="020B0604020202020204" pitchFamily="34" charset="0"/>
                <a:cs typeface="Arial" panose="020B0604020202020204" pitchFamily="34" charset="0"/>
              </a:rPr>
              <a:t> = 3  (Γ, Β, Δ, Α)</a:t>
            </a:r>
          </a:p>
          <a:p>
            <a:pPr lvl="1" eaLnBrk="1" hangingPunct="1"/>
            <a:r>
              <a:rPr lang="el-GR" altLang="el-GR">
                <a:latin typeface="Arial" panose="020B0604020202020204" pitchFamily="34" charset="0"/>
                <a:cs typeface="Arial" panose="020B0604020202020204" pitchFamily="34" charset="0"/>
              </a:rPr>
              <a:t>V</a:t>
            </a:r>
            <a:r>
              <a:rPr lang="el-GR" altLang="el-GR" baseline="-25000">
                <a:latin typeface="Arial" panose="020B0604020202020204" pitchFamily="34" charset="0"/>
                <a:cs typeface="Arial" panose="020B0604020202020204" pitchFamily="34" charset="0"/>
              </a:rPr>
              <a:t>Α</a:t>
            </a:r>
            <a:r>
              <a:rPr lang="el-GR" altLang="el-GR">
                <a:latin typeface="Arial" panose="020B0604020202020204" pitchFamily="34" charset="0"/>
                <a:cs typeface="Arial" panose="020B0604020202020204" pitchFamily="34" charset="0"/>
              </a:rPr>
              <a:t> = 4, V</a:t>
            </a:r>
            <a:r>
              <a:rPr lang="el-GR" altLang="el-GR" baseline="-25000">
                <a:latin typeface="Arial" panose="020B0604020202020204" pitchFamily="34" charset="0"/>
                <a:cs typeface="Arial" panose="020B0604020202020204" pitchFamily="34" charset="0"/>
              </a:rPr>
              <a:t>Β</a:t>
            </a:r>
            <a:r>
              <a:rPr lang="el-GR" altLang="el-GR">
                <a:latin typeface="Arial" panose="020B0604020202020204" pitchFamily="34" charset="0"/>
                <a:cs typeface="Arial" panose="020B0604020202020204" pitchFamily="34" charset="0"/>
              </a:rPr>
              <a:t> = 3, V</a:t>
            </a:r>
            <a:r>
              <a:rPr lang="el-GR" altLang="el-GR" baseline="-25000">
                <a:latin typeface="Arial" panose="020B0604020202020204" pitchFamily="34" charset="0"/>
                <a:cs typeface="Arial" panose="020B0604020202020204" pitchFamily="34" charset="0"/>
              </a:rPr>
              <a:t>Γ</a:t>
            </a:r>
            <a:r>
              <a:rPr lang="el-GR" altLang="el-GR">
                <a:latin typeface="Arial" panose="020B0604020202020204" pitchFamily="34" charset="0"/>
                <a:cs typeface="Arial" panose="020B0604020202020204" pitchFamily="34" charset="0"/>
              </a:rPr>
              <a:t>, = 1, V</a:t>
            </a:r>
            <a:r>
              <a:rPr lang="el-GR" altLang="el-GR" baseline="-25000">
                <a:latin typeface="Arial" panose="020B0604020202020204" pitchFamily="34" charset="0"/>
                <a:cs typeface="Arial" panose="020B0604020202020204" pitchFamily="34" charset="0"/>
              </a:rPr>
              <a:t>Δ</a:t>
            </a:r>
            <a:r>
              <a:rPr lang="el-GR" altLang="el-GR">
                <a:latin typeface="Arial" panose="020B0604020202020204" pitchFamily="34" charset="0"/>
                <a:cs typeface="Arial" panose="020B0604020202020204" pitchFamily="34" charset="0"/>
              </a:rPr>
              <a:t> = 2  (Γ, Δ, Β, Α)</a:t>
            </a:r>
          </a:p>
          <a:p>
            <a:pPr lvl="1" eaLnBrk="1" hangingPunct="1"/>
            <a:r>
              <a:rPr lang="el-GR" altLang="el-GR">
                <a:latin typeface="Arial" panose="020B0604020202020204" pitchFamily="34" charset="0"/>
                <a:cs typeface="Arial" panose="020B0604020202020204" pitchFamily="34" charset="0"/>
              </a:rPr>
              <a:t>V</a:t>
            </a:r>
            <a:r>
              <a:rPr lang="el-GR" altLang="el-GR" baseline="-25000">
                <a:latin typeface="Arial" panose="020B0604020202020204" pitchFamily="34" charset="0"/>
                <a:cs typeface="Arial" panose="020B0604020202020204" pitchFamily="34" charset="0"/>
              </a:rPr>
              <a:t>Α</a:t>
            </a:r>
            <a:r>
              <a:rPr lang="el-GR" altLang="el-GR">
                <a:latin typeface="Arial" panose="020B0604020202020204" pitchFamily="34" charset="0"/>
                <a:cs typeface="Arial" panose="020B0604020202020204" pitchFamily="34" charset="0"/>
              </a:rPr>
              <a:t> = 4, V</a:t>
            </a:r>
            <a:r>
              <a:rPr lang="el-GR" altLang="el-GR" baseline="-25000">
                <a:latin typeface="Arial" panose="020B0604020202020204" pitchFamily="34" charset="0"/>
                <a:cs typeface="Arial" panose="020B0604020202020204" pitchFamily="34" charset="0"/>
              </a:rPr>
              <a:t>Β</a:t>
            </a:r>
            <a:r>
              <a:rPr lang="el-GR" altLang="el-GR">
                <a:latin typeface="Arial" panose="020B0604020202020204" pitchFamily="34" charset="0"/>
                <a:cs typeface="Arial" panose="020B0604020202020204" pitchFamily="34" charset="0"/>
              </a:rPr>
              <a:t> = 3, V</a:t>
            </a:r>
            <a:r>
              <a:rPr lang="el-GR" altLang="el-GR" baseline="-25000">
                <a:latin typeface="Arial" panose="020B0604020202020204" pitchFamily="34" charset="0"/>
                <a:cs typeface="Arial" panose="020B0604020202020204" pitchFamily="34" charset="0"/>
              </a:rPr>
              <a:t>Γ</a:t>
            </a:r>
            <a:r>
              <a:rPr lang="el-GR" altLang="el-GR">
                <a:latin typeface="Arial" panose="020B0604020202020204" pitchFamily="34" charset="0"/>
                <a:cs typeface="Arial" panose="020B0604020202020204" pitchFamily="34" charset="0"/>
              </a:rPr>
              <a:t>, = 2, V</a:t>
            </a:r>
            <a:r>
              <a:rPr lang="el-GR" altLang="el-GR" baseline="-25000">
                <a:latin typeface="Arial" panose="020B0604020202020204" pitchFamily="34" charset="0"/>
                <a:cs typeface="Arial" panose="020B0604020202020204" pitchFamily="34" charset="0"/>
              </a:rPr>
              <a:t>Δ</a:t>
            </a:r>
            <a:r>
              <a:rPr lang="el-GR" altLang="el-GR">
                <a:latin typeface="Arial" panose="020B0604020202020204" pitchFamily="34" charset="0"/>
                <a:cs typeface="Arial" panose="020B0604020202020204" pitchFamily="34" charset="0"/>
              </a:rPr>
              <a:t> = 1  (Δ, Γ, Β, Α)</a:t>
            </a:r>
          </a:p>
        </p:txBody>
      </p:sp>
      <p:sp>
        <p:nvSpPr>
          <p:cNvPr id="14339" name="Rectangle 2">
            <a:extLst>
              <a:ext uri="{FF2B5EF4-FFF2-40B4-BE49-F238E27FC236}">
                <a16:creationId xmlns:a16="http://schemas.microsoft.com/office/drawing/2014/main" id="{E4A46D8A-230B-40F8-A5B3-1E9B133558C8}"/>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Παράδειγμα Προβλήματος </a:t>
            </a:r>
            <a:r>
              <a:rPr lang="en-US" altLang="el-GR" sz="3200" b="1">
                <a:latin typeface="Arial" panose="020B0604020202020204" pitchFamily="34" charset="0"/>
                <a:cs typeface="Arial" panose="020B0604020202020204" pitchFamily="34" charset="0"/>
              </a:rPr>
              <a:t>(2)</a:t>
            </a:r>
            <a:endParaRPr lang="el-GR" altLang="el-GR" sz="3200" b="1">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A41738B-3687-4198-9297-99F14B835627}"/>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ΠΑΡΑΓΩΓΗ ΚΑΙ ΔΟΚΙΜΗ (1) </a:t>
            </a:r>
          </a:p>
        </p:txBody>
      </p:sp>
      <p:sp>
        <p:nvSpPr>
          <p:cNvPr id="49155" name="Rectangle 3">
            <a:extLst>
              <a:ext uri="{FF2B5EF4-FFF2-40B4-BE49-F238E27FC236}">
                <a16:creationId xmlns:a16="http://schemas.microsoft.com/office/drawing/2014/main" id="{5E5ED880-C4B0-4EF7-BCF9-D0A47A26000B}"/>
              </a:ext>
            </a:extLst>
          </p:cNvPr>
          <p:cNvSpPr>
            <a:spLocks noGrp="1" noChangeArrowheads="1"/>
          </p:cNvSpPr>
          <p:nvPr>
            <p:ph idx="1"/>
          </p:nvPr>
        </p:nvSpPr>
        <p:spPr/>
        <p:txBody>
          <a:bodyPr rtlCol="0">
            <a:normAutofit/>
          </a:bodyPr>
          <a:lstStyle/>
          <a:p>
            <a:pPr marL="609600" indent="-609600" eaLnBrk="1" fontAlgn="auto" hangingPunct="1">
              <a:spcAft>
                <a:spcPts val="0"/>
              </a:spcAft>
              <a:defRPr/>
            </a:pPr>
            <a:r>
              <a:rPr lang="el-GR" sz="2400" dirty="0">
                <a:latin typeface="Arial" panose="020B0604020202020204" pitchFamily="34" charset="0"/>
                <a:cs typeface="Arial" panose="020B0604020202020204" pitchFamily="34" charset="0"/>
              </a:rPr>
              <a:t>Χρήση Γεννήτριας Λύσεων (</a:t>
            </a:r>
            <a:r>
              <a:rPr lang="en-US" sz="2400" dirty="0">
                <a:latin typeface="Arial" panose="020B0604020202020204" pitchFamily="34" charset="0"/>
                <a:cs typeface="Arial" panose="020B0604020202020204" pitchFamily="34" charset="0"/>
              </a:rPr>
              <a:t>Generator) </a:t>
            </a:r>
            <a:r>
              <a:rPr lang="el-GR" sz="2400" dirty="0">
                <a:latin typeface="Arial" panose="020B0604020202020204" pitchFamily="34" charset="0"/>
                <a:cs typeface="Arial" panose="020B0604020202020204" pitchFamily="34" charset="0"/>
              </a:rPr>
              <a:t>και Ελεγκτή</a:t>
            </a:r>
            <a:r>
              <a:rPr lang="en-US" sz="2400" dirty="0">
                <a:latin typeface="Arial" panose="020B0604020202020204" pitchFamily="34" charset="0"/>
                <a:cs typeface="Arial" panose="020B0604020202020204" pitchFamily="34" charset="0"/>
              </a:rPr>
              <a:t> (Tester)</a:t>
            </a:r>
          </a:p>
          <a:p>
            <a:pPr marL="0" indent="0" eaLnBrk="1" fontAlgn="auto" hangingPunct="1">
              <a:spcAft>
                <a:spcPts val="0"/>
              </a:spcAft>
              <a:buFont typeface="Arial" panose="020B0604020202020204" pitchFamily="34" charset="0"/>
              <a:buNone/>
              <a:defRPr/>
            </a:pPr>
            <a:endParaRPr lang="en-US" sz="2400" dirty="0">
              <a:latin typeface="Arial" panose="020B0604020202020204" pitchFamily="34" charset="0"/>
              <a:cs typeface="Arial" panose="020B0604020202020204" pitchFamily="34" charset="0"/>
            </a:endParaRPr>
          </a:p>
          <a:p>
            <a:pPr marL="609600" indent="-609600" eaLnBrk="1" fontAlgn="auto" hangingPunct="1">
              <a:spcAft>
                <a:spcPts val="0"/>
              </a:spcAft>
              <a:defRPr/>
            </a:pPr>
            <a:r>
              <a:rPr lang="el-GR" sz="2400" b="1" dirty="0">
                <a:latin typeface="Arial" panose="020B0604020202020204" pitchFamily="34" charset="0"/>
                <a:cs typeface="Arial" panose="020B0604020202020204" pitchFamily="34" charset="0"/>
              </a:rPr>
              <a:t>Αλγόριθμος</a:t>
            </a:r>
          </a:p>
          <a:p>
            <a:pPr marL="990600" lvl="1" indent="-533400" eaLnBrk="1" fontAlgn="auto" hangingPunct="1">
              <a:spcAft>
                <a:spcPts val="0"/>
              </a:spcAft>
              <a:buFontTx/>
              <a:buAutoNum type="arabicPeriod"/>
              <a:defRPr/>
            </a:pPr>
            <a:r>
              <a:rPr lang="el-GR" dirty="0">
                <a:latin typeface="Arial" panose="020B0604020202020204" pitchFamily="34" charset="0"/>
                <a:cs typeface="Arial" panose="020B0604020202020204" pitchFamily="34" charset="0"/>
              </a:rPr>
              <a:t>Παράγαγε μια υποψήφια λύση (συνδυασμό τιμών μεταβλητών) (γεννήτρια)</a:t>
            </a:r>
          </a:p>
          <a:p>
            <a:pPr marL="990600" lvl="1" indent="-533400" eaLnBrk="1" fontAlgn="auto" hangingPunct="1">
              <a:spcAft>
                <a:spcPts val="0"/>
              </a:spcAft>
              <a:buFontTx/>
              <a:buAutoNum type="arabicPeriod"/>
              <a:defRPr/>
            </a:pPr>
            <a:r>
              <a:rPr lang="el-GR" dirty="0">
                <a:latin typeface="Arial" panose="020B0604020202020204" pitchFamily="34" charset="0"/>
                <a:cs typeface="Arial" panose="020B0604020202020204" pitchFamily="34" charset="0"/>
              </a:rPr>
              <a:t>Έλεγξε αν είναι λύση (δηλ. ικανοποιεί τους περιορισμούς) (ελεγκτής)</a:t>
            </a:r>
          </a:p>
          <a:p>
            <a:pPr marL="990600" lvl="1" indent="-533400" eaLnBrk="1" fontAlgn="auto" hangingPunct="1">
              <a:spcAft>
                <a:spcPts val="0"/>
              </a:spcAft>
              <a:buFontTx/>
              <a:buAutoNum type="arabicPeriod"/>
              <a:defRPr/>
            </a:pPr>
            <a:r>
              <a:rPr lang="el-GR" dirty="0">
                <a:latin typeface="Arial" panose="020B0604020202020204" pitchFamily="34" charset="0"/>
                <a:cs typeface="Arial" panose="020B0604020202020204" pitchFamily="34" charset="0"/>
              </a:rPr>
              <a:t>Αν είναι σταμάτα (επιτυχία), αλλιώς πήγαινε στο βήμα 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380AE9E-E41B-49D2-BCAD-AD26D7440932}"/>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ΠΑΡΑΓΩΓΗ ΚΑΙ ΔΟΚΙΜΗ (2)</a:t>
            </a:r>
          </a:p>
        </p:txBody>
      </p:sp>
      <p:sp>
        <p:nvSpPr>
          <p:cNvPr id="50179" name="Rectangle 3">
            <a:extLst>
              <a:ext uri="{FF2B5EF4-FFF2-40B4-BE49-F238E27FC236}">
                <a16:creationId xmlns:a16="http://schemas.microsoft.com/office/drawing/2014/main" id="{CE095BB1-013D-4DEF-9F4E-6FD5687899A3}"/>
              </a:ext>
            </a:extLst>
          </p:cNvPr>
          <p:cNvSpPr>
            <a:spLocks noGrp="1" noChangeArrowheads="1"/>
          </p:cNvSpPr>
          <p:nvPr>
            <p:ph idx="1"/>
          </p:nvPr>
        </p:nvSpPr>
        <p:spPr/>
        <p:txBody>
          <a:bodyPr rtlCol="0">
            <a:normAutofit/>
          </a:bodyPr>
          <a:lstStyle/>
          <a:p>
            <a:pPr eaLnBrk="1" fontAlgn="auto" hangingPunct="1">
              <a:spcAft>
                <a:spcPts val="0"/>
              </a:spcAft>
              <a:defRPr/>
            </a:pPr>
            <a:r>
              <a:rPr lang="el-GR" sz="2400" dirty="0">
                <a:latin typeface="Arial" panose="020B0604020202020204" pitchFamily="34" charset="0"/>
                <a:cs typeface="Arial" panose="020B0604020202020204" pitchFamily="34" charset="0"/>
              </a:rPr>
              <a:t>Ιδιότητες/κριτήρια γεννήτριας λύσεων:</a:t>
            </a:r>
            <a:endParaRPr lang="en-US" sz="2400" dirty="0">
              <a:latin typeface="Arial" panose="020B0604020202020204" pitchFamily="34" charset="0"/>
              <a:cs typeface="Arial" panose="020B0604020202020204" pitchFamily="34" charset="0"/>
            </a:endParaRPr>
          </a:p>
          <a:p>
            <a:pPr eaLnBrk="1" fontAlgn="auto" hangingPunct="1">
              <a:spcAft>
                <a:spcPts val="0"/>
              </a:spcAft>
              <a:defRPr/>
            </a:pPr>
            <a:endParaRPr lang="el-GR" sz="2400" dirty="0">
              <a:latin typeface="Arial" panose="020B0604020202020204" pitchFamily="34" charset="0"/>
              <a:cs typeface="Arial" panose="020B0604020202020204" pitchFamily="34" charset="0"/>
            </a:endParaRPr>
          </a:p>
          <a:p>
            <a:pPr lvl="1" algn="just" eaLnBrk="1" fontAlgn="auto" hangingPunct="1">
              <a:spcAft>
                <a:spcPts val="0"/>
              </a:spcAft>
              <a:defRPr/>
            </a:pPr>
            <a:r>
              <a:rPr lang="el-GR" dirty="0">
                <a:latin typeface="Arial" panose="020B0604020202020204" pitchFamily="34" charset="0"/>
                <a:cs typeface="Arial" panose="020B0604020202020204" pitchFamily="34" charset="0"/>
              </a:rPr>
              <a:t>Να έχει </a:t>
            </a:r>
            <a:r>
              <a:rPr lang="el-GR" u="sng" dirty="0">
                <a:solidFill>
                  <a:schemeClr val="accent6">
                    <a:lumMod val="75000"/>
                  </a:schemeClr>
                </a:solidFill>
                <a:latin typeface="Arial" panose="020B0604020202020204" pitchFamily="34" charset="0"/>
                <a:cs typeface="Arial" panose="020B0604020202020204" pitchFamily="34" charset="0"/>
              </a:rPr>
              <a:t>πληρότητα</a:t>
            </a:r>
            <a:r>
              <a:rPr lang="el-GR" dirty="0">
                <a:latin typeface="Arial" panose="020B0604020202020204" pitchFamily="34" charset="0"/>
                <a:cs typeface="Arial" panose="020B0604020202020204" pitchFamily="34" charset="0"/>
              </a:rPr>
              <a:t> (παράγονται όλοι οι δυνατοί συνδυασμοί τιμών-λύσεις)</a:t>
            </a:r>
          </a:p>
          <a:p>
            <a:pPr lvl="1" algn="just" eaLnBrk="1" fontAlgn="auto" hangingPunct="1">
              <a:spcAft>
                <a:spcPts val="0"/>
              </a:spcAft>
              <a:defRPr/>
            </a:pPr>
            <a:r>
              <a:rPr lang="el-GR" dirty="0">
                <a:latin typeface="Arial" panose="020B0604020202020204" pitchFamily="34" charset="0"/>
                <a:cs typeface="Arial" panose="020B0604020202020204" pitchFamily="34" charset="0"/>
              </a:rPr>
              <a:t>Να είναι </a:t>
            </a:r>
            <a:r>
              <a:rPr lang="el-GR" u="sng" dirty="0">
                <a:solidFill>
                  <a:schemeClr val="accent6">
                    <a:lumMod val="75000"/>
                  </a:schemeClr>
                </a:solidFill>
                <a:latin typeface="Arial" panose="020B0604020202020204" pitchFamily="34" charset="0"/>
                <a:cs typeface="Arial" panose="020B0604020202020204" pitchFamily="34" charset="0"/>
              </a:rPr>
              <a:t>απέριττη</a:t>
            </a:r>
            <a:r>
              <a:rPr lang="el-GR" dirty="0">
                <a:latin typeface="Arial" panose="020B0604020202020204" pitchFamily="34" charset="0"/>
                <a:cs typeface="Arial" panose="020B0604020202020204" pitchFamily="34" charset="0"/>
              </a:rPr>
              <a:t> (κάθε δυνατός συνδυασμός-λύση παράγεται μια φορά)</a:t>
            </a:r>
          </a:p>
          <a:p>
            <a:pPr lvl="1" algn="just" eaLnBrk="1" fontAlgn="auto" hangingPunct="1">
              <a:spcAft>
                <a:spcPts val="0"/>
              </a:spcAft>
              <a:defRPr/>
            </a:pPr>
            <a:r>
              <a:rPr lang="el-GR" dirty="0">
                <a:latin typeface="Arial" panose="020B0604020202020204" pitchFamily="34" charset="0"/>
                <a:cs typeface="Arial" panose="020B0604020202020204" pitchFamily="34" charset="0"/>
              </a:rPr>
              <a:t>Να έχει </a:t>
            </a:r>
            <a:r>
              <a:rPr lang="el-GR" u="sng" dirty="0">
                <a:solidFill>
                  <a:schemeClr val="accent6">
                    <a:lumMod val="75000"/>
                  </a:schemeClr>
                </a:solidFill>
                <a:latin typeface="Arial" panose="020B0604020202020204" pitchFamily="34" charset="0"/>
                <a:cs typeface="Arial" panose="020B0604020202020204" pitchFamily="34" charset="0"/>
              </a:rPr>
              <a:t>ικανότητα ενημέρωσης</a:t>
            </a:r>
            <a:r>
              <a:rPr lang="el-GR" dirty="0">
                <a:solidFill>
                  <a:schemeClr val="accent6">
                    <a:lumMod val="75000"/>
                  </a:schemeClr>
                </a:solidFill>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(χρησιμοποιεί πληροφορία σχετική με το πρόβλημα για μείωση των παραγόμενων συνδυασμών-λύσεων)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06042D4-B87A-445E-9002-BD5F41E982F4}"/>
              </a:ext>
            </a:extLst>
          </p:cNvPr>
          <p:cNvSpPr>
            <a:spLocks noGrp="1" noChangeArrowheads="1"/>
          </p:cNvSpPr>
          <p:nvPr>
            <p:ph type="title"/>
          </p:nvPr>
        </p:nvSpPr>
        <p:spPr/>
        <p:txBody>
          <a:bodyPr/>
          <a:lstStyle/>
          <a:p>
            <a:pPr eaLnBrk="1" hangingPunct="1"/>
            <a:r>
              <a:rPr lang="el-GR" altLang="el-GR" sz="3200" b="1">
                <a:latin typeface="Arial" panose="020B0604020202020204" pitchFamily="34" charset="0"/>
                <a:cs typeface="Arial" panose="020B0604020202020204" pitchFamily="34" charset="0"/>
              </a:rPr>
              <a:t>ΠΑΡΑΓΩΓΗ ΚΑΙ ΔΟΚΙΜΗ (3)</a:t>
            </a:r>
          </a:p>
        </p:txBody>
      </p:sp>
      <p:sp>
        <p:nvSpPr>
          <p:cNvPr id="20483" name="Rectangle 3">
            <a:extLst>
              <a:ext uri="{FF2B5EF4-FFF2-40B4-BE49-F238E27FC236}">
                <a16:creationId xmlns:a16="http://schemas.microsoft.com/office/drawing/2014/main" id="{B75982E7-A591-4164-9904-0E402C223875}"/>
              </a:ext>
            </a:extLst>
          </p:cNvPr>
          <p:cNvSpPr>
            <a:spLocks noGrp="1" noChangeArrowheads="1"/>
          </p:cNvSpPr>
          <p:nvPr>
            <p:ph idx="1"/>
          </p:nvPr>
        </p:nvSpPr>
        <p:spPr/>
        <p:txBody>
          <a:bodyPr/>
          <a:lstStyle/>
          <a:p>
            <a:pPr algn="just" eaLnBrk="1" hangingPunct="1"/>
            <a:r>
              <a:rPr lang="el-GR" altLang="el-GR" sz="2400">
                <a:latin typeface="Arial" panose="020B0604020202020204" pitchFamily="34" charset="0"/>
                <a:cs typeface="Arial" panose="020B0604020202020204" pitchFamily="34" charset="0"/>
              </a:rPr>
              <a:t>Π.χ. στο πρόβλημα της σειράς εισαγωγής των προϊόντων στο βιομηχανικό μύλο, χρησιμοποιώντας ως πληροφορία σχετική με το πρόβλημα το ότι το προϊόν Α εισάγεται πάντα τελευταίο, παράγονται μόνο οι συνδυασμοί:</a:t>
            </a:r>
          </a:p>
          <a:p>
            <a:pPr algn="just" eaLnBrk="1" hangingPunct="1">
              <a:buFont typeface="Wingdings" panose="05000000000000000000" pitchFamily="2" charset="2"/>
              <a:buNone/>
            </a:pPr>
            <a:r>
              <a:rPr lang="el-GR" altLang="el-GR" sz="2400">
                <a:latin typeface="Arial" panose="020B0604020202020204" pitchFamily="34" charset="0"/>
                <a:cs typeface="Arial" panose="020B0604020202020204" pitchFamily="34" charset="0"/>
              </a:rPr>
              <a:t>	 V</a:t>
            </a:r>
            <a:r>
              <a:rPr lang="el-GR" altLang="el-GR" sz="2400" baseline="-25000">
                <a:latin typeface="Arial" panose="020B0604020202020204" pitchFamily="34" charset="0"/>
                <a:cs typeface="Arial" panose="020B0604020202020204" pitchFamily="34" charset="0"/>
              </a:rPr>
              <a:t>Α</a:t>
            </a:r>
            <a:r>
              <a:rPr lang="el-GR" altLang="el-GR" sz="2400">
                <a:latin typeface="Arial" panose="020B0604020202020204" pitchFamily="34" charset="0"/>
                <a:cs typeface="Arial" panose="020B0604020202020204" pitchFamily="34" charset="0"/>
              </a:rPr>
              <a:t> = 4, V</a:t>
            </a:r>
            <a:r>
              <a:rPr lang="el-GR" altLang="el-GR" sz="2400" baseline="-25000">
                <a:latin typeface="Arial" panose="020B0604020202020204" pitchFamily="34" charset="0"/>
                <a:cs typeface="Arial" panose="020B0604020202020204" pitchFamily="34" charset="0"/>
              </a:rPr>
              <a:t>Β</a:t>
            </a:r>
            <a:r>
              <a:rPr lang="el-GR" altLang="el-GR" sz="2400">
                <a:latin typeface="Arial" panose="020B0604020202020204" pitchFamily="34" charset="0"/>
                <a:cs typeface="Arial" panose="020B0604020202020204" pitchFamily="34" charset="0"/>
              </a:rPr>
              <a:t> = 1, V</a:t>
            </a:r>
            <a:r>
              <a:rPr lang="el-GR" altLang="el-GR" sz="2400" baseline="-25000">
                <a:latin typeface="Arial" panose="020B0604020202020204" pitchFamily="34" charset="0"/>
                <a:cs typeface="Arial" panose="020B0604020202020204" pitchFamily="34" charset="0"/>
              </a:rPr>
              <a:t>Γ</a:t>
            </a:r>
            <a:r>
              <a:rPr lang="el-GR" altLang="el-GR" sz="2400">
                <a:latin typeface="Arial" panose="020B0604020202020204" pitchFamily="34" charset="0"/>
                <a:cs typeface="Arial" panose="020B0604020202020204" pitchFamily="34" charset="0"/>
              </a:rPr>
              <a:t>, = 1, V</a:t>
            </a:r>
            <a:r>
              <a:rPr lang="el-GR" altLang="el-GR" sz="2400" baseline="-25000">
                <a:latin typeface="Arial" panose="020B0604020202020204" pitchFamily="34" charset="0"/>
                <a:cs typeface="Arial" panose="020B0604020202020204" pitchFamily="34" charset="0"/>
              </a:rPr>
              <a:t>Δ</a:t>
            </a:r>
            <a:r>
              <a:rPr lang="el-GR" altLang="el-GR" sz="2400">
                <a:latin typeface="Arial" panose="020B0604020202020204" pitchFamily="34" charset="0"/>
                <a:cs typeface="Arial" panose="020B0604020202020204" pitchFamily="34" charset="0"/>
              </a:rPr>
              <a:t> = 1 </a:t>
            </a:r>
          </a:p>
          <a:p>
            <a:pPr algn="just" eaLnBrk="1" hangingPunct="1">
              <a:buFont typeface="Wingdings" panose="05000000000000000000" pitchFamily="2" charset="2"/>
              <a:buNone/>
            </a:pPr>
            <a:r>
              <a:rPr lang="el-GR" altLang="el-GR" sz="2400">
                <a:latin typeface="Arial" panose="020B0604020202020204" pitchFamily="34" charset="0"/>
                <a:cs typeface="Arial" panose="020B0604020202020204" pitchFamily="34" charset="0"/>
              </a:rPr>
              <a:t>	 V</a:t>
            </a:r>
            <a:r>
              <a:rPr lang="el-GR" altLang="el-GR" sz="2400" baseline="-25000">
                <a:latin typeface="Arial" panose="020B0604020202020204" pitchFamily="34" charset="0"/>
                <a:cs typeface="Arial" panose="020B0604020202020204" pitchFamily="34" charset="0"/>
              </a:rPr>
              <a:t>Α</a:t>
            </a:r>
            <a:r>
              <a:rPr lang="el-GR" altLang="el-GR" sz="2400">
                <a:latin typeface="Arial" panose="020B0604020202020204" pitchFamily="34" charset="0"/>
                <a:cs typeface="Arial" panose="020B0604020202020204" pitchFamily="34" charset="0"/>
              </a:rPr>
              <a:t> = 4, V</a:t>
            </a:r>
            <a:r>
              <a:rPr lang="el-GR" altLang="el-GR" sz="2400" baseline="-25000">
                <a:latin typeface="Arial" panose="020B0604020202020204" pitchFamily="34" charset="0"/>
                <a:cs typeface="Arial" panose="020B0604020202020204" pitchFamily="34" charset="0"/>
              </a:rPr>
              <a:t>Β</a:t>
            </a:r>
            <a:r>
              <a:rPr lang="el-GR" altLang="el-GR" sz="2400">
                <a:latin typeface="Arial" panose="020B0604020202020204" pitchFamily="34" charset="0"/>
                <a:cs typeface="Arial" panose="020B0604020202020204" pitchFamily="34" charset="0"/>
              </a:rPr>
              <a:t> = 2, V</a:t>
            </a:r>
            <a:r>
              <a:rPr lang="el-GR" altLang="el-GR" sz="2400" baseline="-25000">
                <a:latin typeface="Arial" panose="020B0604020202020204" pitchFamily="34" charset="0"/>
                <a:cs typeface="Arial" panose="020B0604020202020204" pitchFamily="34" charset="0"/>
              </a:rPr>
              <a:t>Γ</a:t>
            </a:r>
            <a:r>
              <a:rPr lang="el-GR" altLang="el-GR" sz="2400">
                <a:latin typeface="Arial" panose="020B0604020202020204" pitchFamily="34" charset="0"/>
                <a:cs typeface="Arial" panose="020B0604020202020204" pitchFamily="34" charset="0"/>
              </a:rPr>
              <a:t>, = 1, V</a:t>
            </a:r>
            <a:r>
              <a:rPr lang="el-GR" altLang="el-GR" sz="2400" baseline="-25000">
                <a:latin typeface="Arial" panose="020B0604020202020204" pitchFamily="34" charset="0"/>
                <a:cs typeface="Arial" panose="020B0604020202020204" pitchFamily="34" charset="0"/>
              </a:rPr>
              <a:t>Δ</a:t>
            </a:r>
            <a:r>
              <a:rPr lang="el-GR" altLang="el-GR" sz="2400">
                <a:latin typeface="Arial" panose="020B0604020202020204" pitchFamily="34" charset="0"/>
                <a:cs typeface="Arial" panose="020B0604020202020204" pitchFamily="34" charset="0"/>
              </a:rPr>
              <a:t> = 1 </a:t>
            </a:r>
          </a:p>
          <a:p>
            <a:pPr algn="just" eaLnBrk="1" hangingPunct="1">
              <a:buFont typeface="Wingdings" panose="05000000000000000000" pitchFamily="2" charset="2"/>
              <a:buNone/>
            </a:pPr>
            <a:r>
              <a:rPr lang="el-GR" altLang="el-GR" sz="2400">
                <a:latin typeface="Arial" panose="020B0604020202020204" pitchFamily="34" charset="0"/>
                <a:cs typeface="Arial" panose="020B0604020202020204" pitchFamily="34" charset="0"/>
              </a:rPr>
              <a:t>			…</a:t>
            </a:r>
          </a:p>
          <a:p>
            <a:pPr algn="just" eaLnBrk="1" hangingPunct="1">
              <a:buFont typeface="Wingdings" panose="05000000000000000000" pitchFamily="2" charset="2"/>
              <a:buNone/>
            </a:pPr>
            <a:r>
              <a:rPr lang="el-GR" altLang="el-GR" sz="2400">
                <a:latin typeface="Arial" panose="020B0604020202020204" pitchFamily="34" charset="0"/>
                <a:cs typeface="Arial" panose="020B0604020202020204" pitchFamily="34" charset="0"/>
              </a:rPr>
              <a:t>	 V</a:t>
            </a:r>
            <a:r>
              <a:rPr lang="el-GR" altLang="el-GR" sz="2400" baseline="-25000">
                <a:latin typeface="Arial" panose="020B0604020202020204" pitchFamily="34" charset="0"/>
                <a:cs typeface="Arial" panose="020B0604020202020204" pitchFamily="34" charset="0"/>
              </a:rPr>
              <a:t>Α</a:t>
            </a:r>
            <a:r>
              <a:rPr lang="el-GR" altLang="el-GR" sz="2400">
                <a:latin typeface="Arial" panose="020B0604020202020204" pitchFamily="34" charset="0"/>
                <a:cs typeface="Arial" panose="020B0604020202020204" pitchFamily="34" charset="0"/>
              </a:rPr>
              <a:t> = 4, V</a:t>
            </a:r>
            <a:r>
              <a:rPr lang="el-GR" altLang="el-GR" sz="2400" baseline="-25000">
                <a:latin typeface="Arial" panose="020B0604020202020204" pitchFamily="34" charset="0"/>
                <a:cs typeface="Arial" panose="020B0604020202020204" pitchFamily="34" charset="0"/>
              </a:rPr>
              <a:t>Β</a:t>
            </a:r>
            <a:r>
              <a:rPr lang="el-GR" altLang="el-GR" sz="2400">
                <a:latin typeface="Arial" panose="020B0604020202020204" pitchFamily="34" charset="0"/>
                <a:cs typeface="Arial" panose="020B0604020202020204" pitchFamily="34" charset="0"/>
              </a:rPr>
              <a:t> = 4, V</a:t>
            </a:r>
            <a:r>
              <a:rPr lang="el-GR" altLang="el-GR" sz="2400" baseline="-25000">
                <a:latin typeface="Arial" panose="020B0604020202020204" pitchFamily="34" charset="0"/>
                <a:cs typeface="Arial" panose="020B0604020202020204" pitchFamily="34" charset="0"/>
              </a:rPr>
              <a:t>Γ</a:t>
            </a:r>
            <a:r>
              <a:rPr lang="el-GR" altLang="el-GR" sz="2400">
                <a:latin typeface="Arial" panose="020B0604020202020204" pitchFamily="34" charset="0"/>
                <a:cs typeface="Arial" panose="020B0604020202020204" pitchFamily="34" charset="0"/>
              </a:rPr>
              <a:t>, = 4, V</a:t>
            </a:r>
            <a:r>
              <a:rPr lang="el-GR" altLang="el-GR" sz="2400" baseline="-25000">
                <a:latin typeface="Arial" panose="020B0604020202020204" pitchFamily="34" charset="0"/>
                <a:cs typeface="Arial" panose="020B0604020202020204" pitchFamily="34" charset="0"/>
              </a:rPr>
              <a:t>Δ</a:t>
            </a:r>
            <a:r>
              <a:rPr lang="el-GR" altLang="el-GR" sz="2400">
                <a:latin typeface="Arial" panose="020B0604020202020204" pitchFamily="34" charset="0"/>
                <a:cs typeface="Arial" panose="020B0604020202020204" pitchFamily="34" charset="0"/>
              </a:rPr>
              <a:t> = 4</a:t>
            </a:r>
          </a:p>
          <a:p>
            <a:pPr algn="just" eaLnBrk="1" hangingPunct="1">
              <a:buFont typeface="Wingdings" panose="05000000000000000000" pitchFamily="2" charset="2"/>
              <a:buNone/>
            </a:pPr>
            <a:endParaRPr lang="el-GR" altLang="el-GR" sz="2400">
              <a:latin typeface="Arial" panose="020B0604020202020204" pitchFamily="34" charset="0"/>
              <a:cs typeface="Arial" panose="020B0604020202020204" pitchFamily="34" charset="0"/>
            </a:endParaRPr>
          </a:p>
          <a:p>
            <a:pPr algn="just" eaLnBrk="1" hangingPunct="1">
              <a:buFont typeface="Wingdings" panose="05000000000000000000" pitchFamily="2" charset="2"/>
              <a:buNone/>
            </a:pPr>
            <a:r>
              <a:rPr lang="el-GR" altLang="el-GR" sz="2400">
                <a:latin typeface="Arial" panose="020B0604020202020204" pitchFamily="34" charset="0"/>
                <a:cs typeface="Arial" panose="020B0604020202020204" pitchFamily="34" charset="0"/>
              </a:rPr>
              <a:t>	Δηλ. 4</a:t>
            </a:r>
            <a:r>
              <a:rPr lang="el-GR" altLang="el-GR" sz="2400" baseline="30000">
                <a:latin typeface="Arial" panose="020B0604020202020204" pitchFamily="34" charset="0"/>
                <a:cs typeface="Arial" panose="020B0604020202020204" pitchFamily="34" charset="0"/>
              </a:rPr>
              <a:t>3</a:t>
            </a:r>
            <a:r>
              <a:rPr lang="el-GR" altLang="el-GR" sz="2400">
                <a:latin typeface="Arial" panose="020B0604020202020204" pitchFamily="34" charset="0"/>
                <a:cs typeface="Arial" panose="020B0604020202020204" pitchFamily="34" charset="0"/>
              </a:rPr>
              <a:t> = </a:t>
            </a:r>
            <a:r>
              <a:rPr lang="el-GR" altLang="el-GR" sz="2400" u="sng">
                <a:latin typeface="Arial" panose="020B0604020202020204" pitchFamily="34" charset="0"/>
                <a:cs typeface="Arial" panose="020B0604020202020204" pitchFamily="34" charset="0"/>
              </a:rPr>
              <a:t>64</a:t>
            </a:r>
            <a:r>
              <a:rPr lang="el-GR" altLang="el-GR" sz="2400">
                <a:latin typeface="Arial" panose="020B0604020202020204" pitchFamily="34" charset="0"/>
                <a:cs typeface="Arial" panose="020B0604020202020204" pitchFamily="34" charset="0"/>
              </a:rPr>
              <a:t> αντί 4</a:t>
            </a:r>
            <a:r>
              <a:rPr lang="el-GR" altLang="el-GR" sz="2400" baseline="30000">
                <a:latin typeface="Arial" panose="020B0604020202020204" pitchFamily="34" charset="0"/>
                <a:cs typeface="Arial" panose="020B0604020202020204" pitchFamily="34" charset="0"/>
              </a:rPr>
              <a:t>4</a:t>
            </a:r>
            <a:r>
              <a:rPr lang="el-GR" altLang="el-GR" sz="2400">
                <a:latin typeface="Arial" panose="020B0604020202020204" pitchFamily="34" charset="0"/>
                <a:cs typeface="Arial" panose="020B0604020202020204" pitchFamily="34" charset="0"/>
              </a:rPr>
              <a:t> = </a:t>
            </a:r>
            <a:r>
              <a:rPr lang="el-GR" altLang="el-GR" sz="2400" u="sng">
                <a:latin typeface="Arial" panose="020B0604020202020204" pitchFamily="34" charset="0"/>
                <a:cs typeface="Arial" panose="020B0604020202020204" pitchFamily="34" charset="0"/>
              </a:rPr>
              <a:t>256</a:t>
            </a:r>
            <a:r>
              <a:rPr lang="el-GR" altLang="el-GR" sz="2400">
                <a:latin typeface="Arial" panose="020B0604020202020204" pitchFamily="34" charset="0"/>
                <a:cs typeface="Arial" panose="020B0604020202020204" pitchFamily="34" charset="0"/>
              </a:rPr>
              <a:t>. </a:t>
            </a:r>
          </a:p>
        </p:txBody>
      </p:sp>
    </p:spTree>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1244</TotalTime>
  <Words>3487</Words>
  <Application>Microsoft Office PowerPoint</Application>
  <PresentationFormat>Ευρεία οθόνη</PresentationFormat>
  <Paragraphs>570</Paragraphs>
  <Slides>28</Slides>
  <Notes>27</Notes>
  <HiddenSlides>0</HiddenSlides>
  <MMClips>0</MMClips>
  <ScaleCrop>false</ScaleCrop>
  <HeadingPairs>
    <vt:vector size="8" baseType="variant">
      <vt:variant>
        <vt:lpstr>Γραμματοσειρές που χρησιμοποιούνται</vt:lpstr>
      </vt:variant>
      <vt:variant>
        <vt:i4>9</vt:i4>
      </vt:variant>
      <vt:variant>
        <vt:lpstr>Θέμα</vt:lpstr>
      </vt:variant>
      <vt:variant>
        <vt:i4>2</vt:i4>
      </vt:variant>
      <vt:variant>
        <vt:lpstr>Ενσωματωμένοι διακομιστές OLE</vt:lpstr>
      </vt:variant>
      <vt:variant>
        <vt:i4>1</vt:i4>
      </vt:variant>
      <vt:variant>
        <vt:lpstr>Τίτλοι διαφανειών</vt:lpstr>
      </vt:variant>
      <vt:variant>
        <vt:i4>28</vt:i4>
      </vt:variant>
    </vt:vector>
  </HeadingPairs>
  <TitlesOfParts>
    <vt:vector size="40" baseType="lpstr">
      <vt:lpstr>Arial</vt:lpstr>
      <vt:lpstr>Arial Black</vt:lpstr>
      <vt:lpstr>Arial Narrow</vt:lpstr>
      <vt:lpstr>Calibri</vt:lpstr>
      <vt:lpstr>Calibri Light</vt:lpstr>
      <vt:lpstr>Symbol</vt:lpstr>
      <vt:lpstr>Times New Roman</vt:lpstr>
      <vt:lpstr>Verdana</vt:lpstr>
      <vt:lpstr>Wingdings</vt:lpstr>
      <vt:lpstr>Θέμα του Office</vt:lpstr>
      <vt:lpstr>Office Theme</vt:lpstr>
      <vt:lpstr>Εικόνα</vt:lpstr>
      <vt:lpstr>Τεχνητή Νοημοσύνη </vt:lpstr>
      <vt:lpstr>ΠΡΟΒΛΗΜΑΤΑ ΙΚΑΝΟΠΟΙΗΣΗΣ ΠΕΡΙΟΡΙΣΜΩΝ</vt:lpstr>
      <vt:lpstr>ΑΝΑΠΑΡΑΣΤΑΣΗ ΠΡΟΒΛΗΜΑΤΟΣ</vt:lpstr>
      <vt:lpstr>ΛΥΣΗ ΠΡΟΒΛΗΜΑΤΟΣ ΠΕΡΙΟΡΙΣΜΩΝ </vt:lpstr>
      <vt:lpstr>Παράδειγμα Προβλήματος (1)</vt:lpstr>
      <vt:lpstr>Παράδειγμα Προβλήματος (2)</vt:lpstr>
      <vt:lpstr>ΠΑΡΑΓΩΓΗ ΚΑΙ ΔΟΚΙΜΗ (1) </vt:lpstr>
      <vt:lpstr>ΠΑΡΑΓΩΓΗ ΚΑΙ ΔΟΚΙΜΗ (2)</vt:lpstr>
      <vt:lpstr>ΠΑΡΑΓΩΓΗ ΚΑΙ ΔΟΚΙΜΗ (3)</vt:lpstr>
      <vt:lpstr>ΑΛΓΟΡΙΘΜΟΙ ΕΠΙΔΙΟΡΘΩΣΗΣ (1) </vt:lpstr>
      <vt:lpstr>ΑΛΓΟΡΙΘΜΟΙ ΕΠΙΔΙΟΡΘΩΣΗΣ (2)</vt:lpstr>
      <vt:lpstr>ΚΛΑΣΣΙΚΟΙ ΑΛΓΟΡΙΘΜΟΙ ΑΝΑΖΗΤΗΣΗΣ (1)</vt:lpstr>
      <vt:lpstr>ΚΛΑΣΣΙΚΟΙ ΑΛΓΟΡΙΘΜΟΙ ΑΝΑΖΗΤΗΣΗΣ (2)</vt:lpstr>
      <vt:lpstr>ΑΛΓΟΡΙΘΜΟΙ ΕΛΕΓΧΟΥ ΣΥΝΕΠΕΙΑΣ</vt:lpstr>
      <vt:lpstr>ΠΑΡΑΔΕΙΓΜΑ</vt:lpstr>
      <vt:lpstr>ΓΡΑΦΟΣ ΠΕΡΙΟΡΙΣΜΩΝ</vt:lpstr>
      <vt:lpstr>ΚΑΤΗΓΟΡΙΕΣ ΑΛΓΟΡΙΘΜΩΝ ΣΥΝΕΠΕΙΑΣ</vt:lpstr>
      <vt:lpstr>Ο ΑΛΓΟΡΙΘΜΟΣ AC-3</vt:lpstr>
      <vt:lpstr>ΧΑΡΑΚΤΗΡΙΣΤΙΚΑ AC-3</vt:lpstr>
      <vt:lpstr>Κ-ΣΥΝΕΠΕΙΑ</vt:lpstr>
      <vt:lpstr>ΣΥΝΔΥΑΣΜΟΣ ΑΛΓΟΡΙΘΜΩΝ ΣΥΝΕΠΕΙΑΣ ΚΑΙ ΚΛΑΣΣΙΚΗΣ ΑΝΑΖΗΤΗΣΗΣ (1)</vt:lpstr>
      <vt:lpstr>ΣΥΝΔΥΑΣΜΟΣ ΑΛΓΟΡΙΘΜΩΝ ΣΥΝΕΠΕΙΑΣ ΚΑΙ ΚΛΑΣΣΙΚΗΣ ΑΝΑΖΗΤΗΣΗΣ (2)</vt:lpstr>
      <vt:lpstr>ΣΥΝΔΥΑΣΜΟΣ ΑΛΓΟΡΙΘΜΩΝ ΣΥΝΕΠΕΙΑΣ ΚΑΙ ΚΛΑΣΣΙΚΗΣ ΑΝΑΖΗΤΗΣΗΣ (3)</vt:lpstr>
      <vt:lpstr>ΠΑΡΑΔΕΙΓΜΑ</vt:lpstr>
      <vt:lpstr>ΠΡΟΒΛΗΜΑ 8 ΒΑΣΙΛΙΣΣΩΝ (1)</vt:lpstr>
      <vt:lpstr>ΠΡΟΒΛΗΜΑ 8 ΒΑΣΙΛΙΣΣΩΝ (2)</vt:lpstr>
      <vt:lpstr>ΠΡΟΒΛΗΜΑ 8 ΒΑΣΙΛΙΣΣΩΝ (3)</vt:lpstr>
      <vt:lpstr>ΣΥΣΤΗΜΑΤΑ ΠΡΟΓΡΑΜΜΑΤΙΣΜΟΥ ΜΕ ΠΕΡΙΟΡΙΣΜΟΥΣ</vt:lpstr>
    </vt:vector>
  </TitlesOfParts>
  <Company>Πανεπιστήμιο Πατρών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ΙΚΑΝΟΠΟΙΗΣΗ ΠΕΡΙΟΡΙΣΜΩΝ</dc:title>
  <dc:creator>Το όνομα χρήστη σας</dc:creator>
  <cp:lastModifiedBy>Chatzilygeroudis Ioannis</cp:lastModifiedBy>
  <cp:revision>81</cp:revision>
  <dcterms:created xsi:type="dcterms:W3CDTF">2005-11-08T16:32:42Z</dcterms:created>
  <dcterms:modified xsi:type="dcterms:W3CDTF">2022-09-25T20:23:10Z</dcterms:modified>
</cp:coreProperties>
</file>