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341" r:id="rId2"/>
    <p:sldId id="261" r:id="rId3"/>
    <p:sldId id="262" r:id="rId4"/>
    <p:sldId id="422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321" r:id="rId27"/>
    <p:sldId id="320" r:id="rId28"/>
    <p:sldId id="322" r:id="rId29"/>
    <p:sldId id="280" r:id="rId30"/>
    <p:sldId id="342" r:id="rId31"/>
    <p:sldId id="343" r:id="rId32"/>
    <p:sldId id="344" r:id="rId33"/>
    <p:sldId id="345" r:id="rId34"/>
    <p:sldId id="346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272" autoAdjust="0"/>
  </p:normalViewPr>
  <p:slideViewPr>
    <p:cSldViewPr>
      <p:cViewPr>
        <p:scale>
          <a:sx n="100" d="100"/>
          <a:sy n="100" d="100"/>
        </p:scale>
        <p:origin x="-4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7.xml"/><Relationship Id="rId21" Type="http://schemas.openxmlformats.org/officeDocument/2006/relationships/slide" Target="slides/slide2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E852-9188-430D-9BE8-9BB856D0F314}" type="datetimeFigureOut">
              <a:rPr lang="el-GR" smtClean="0"/>
              <a:pPr/>
              <a:t>31/7/2015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F21A-92A8-4CFE-9F61-18089F3B8D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1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29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248400"/>
            <a:ext cx="5138737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 ΜΗΧΑΝΙΣΜΟΙ ΠΟΙΟΤΗΤΑΣ ΥΠΗΡΕΣΙΑΣ ΣΕ ΔΙΚΤΥΑ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F03-B364-442C-8110-96561E33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στην Ποιότητα Υπηρεσίας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3463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40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10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65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7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886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ura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6.cti.gr/ru6/bour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6.cti.gr/ru6/bouras/graduate-courses/mhxanismoi-poiothtas-uphresias?language=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ΜΗΧΑΝΙΣΜΟΙ ΠΟΙΟΤΗΤΑΣ ΥΠΗΡΕΣΙΑΣ ΣΕ ΔΙΚΤΥΑ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Ενότητα </a:t>
            </a:r>
            <a:r>
              <a:rPr lang="en-US" smtClean="0"/>
              <a:t># </a:t>
            </a:r>
            <a:r>
              <a:rPr lang="en-US" smtClean="0"/>
              <a:t>10</a:t>
            </a:r>
            <a:r>
              <a:rPr lang="el-GR" smtClean="0"/>
              <a:t>:</a:t>
            </a:r>
            <a:r>
              <a:rPr lang="en-US" dirty="0" smtClean="0"/>
              <a:t> </a:t>
            </a:r>
            <a:r>
              <a:rPr lang="el-GR" altLang="en-US" dirty="0" smtClean="0"/>
              <a:t>Συμβάσεις Διασφάλισης Επιπέδου Ποιότητας Υπηρεσιών (ΣΔΕΠΥ) </a:t>
            </a:r>
            <a:r>
              <a:rPr lang="en-GB" altLang="en-US" dirty="0" smtClean="0"/>
              <a:t>I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Καθηγητής Χρήστος Ι. </a:t>
            </a:r>
            <a:r>
              <a:rPr lang="el-GR" dirty="0" err="1" smtClean="0"/>
              <a:t>Μπούρας</a:t>
            </a:r>
            <a:endParaRPr lang="el-GR" dirty="0" smtClean="0"/>
          </a:p>
          <a:p>
            <a:r>
              <a:rPr lang="el-GR" dirty="0" smtClean="0"/>
              <a:t>Τμήμα Μηχανικών Η/Υ &amp; Πληροφορικής</a:t>
            </a:r>
            <a:r>
              <a:rPr lang="en-US" dirty="0" smtClean="0"/>
              <a:t>, </a:t>
            </a:r>
            <a:r>
              <a:rPr lang="el-GR" dirty="0" smtClean="0"/>
              <a:t>Πανεπιστήμιο Πατρών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bouras@cti.gr</a:t>
            </a:r>
            <a:r>
              <a:rPr lang="el-GR" dirty="0" smtClean="0"/>
              <a:t>,</a:t>
            </a:r>
            <a:r>
              <a:rPr lang="en-US" dirty="0" smtClean="0"/>
              <a:t> site: </a:t>
            </a:r>
            <a:r>
              <a:rPr lang="en-US" dirty="0" smtClean="0">
                <a:hlinkClick r:id="rId4"/>
              </a:rPr>
              <a:t>http://ru6.cti.gr/ru6/bouras</a:t>
            </a:r>
            <a:r>
              <a:rPr lang="el-GR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Ορισμός ΣΔΕΠΥ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Σύμβαση Διασφάλισης Επιπέδου Ποιότητας Υπηρεσιών (ΣΔΕΠΥ):</a:t>
            </a:r>
          </a:p>
          <a:p>
            <a:pPr lvl="1"/>
            <a:r>
              <a:rPr lang="el-GR" altLang="en-US" dirty="0" smtClean="0"/>
              <a:t>Ένα νομικό κείμενο που περιλαμβάνεται (ή επισυνάπτεται) σε ένα γενικότερο συμβόλαιο για μια συμφωνία ανάθεσης δραστηριοτήτων σε εξωτερικό συνεργάτη (</a:t>
            </a:r>
            <a:r>
              <a:rPr lang="en-US" altLang="en-US" dirty="0" smtClean="0"/>
              <a:t>outsourcing</a:t>
            </a:r>
            <a:r>
              <a:rPr lang="el-GR" altLang="en-US" dirty="0" smtClean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περιλαμβάνει μια ΣΔΕΠΥ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Περιλαμβάνει περιγραφή των υπηρεσιών που θα παρέχονται και καθορίζει τις προδιαγραφές για το επίπεδο των υπηρεσιών, που περιγράφουν ξεκάθαρα:</a:t>
            </a:r>
          </a:p>
          <a:p>
            <a:pPr lvl="1"/>
            <a:r>
              <a:rPr lang="el-GR" altLang="en-US" smtClean="0"/>
              <a:t>το επίπεδο της απόδοσης</a:t>
            </a:r>
          </a:p>
          <a:p>
            <a:pPr lvl="1"/>
            <a:r>
              <a:rPr lang="el-GR" altLang="en-US" smtClean="0"/>
              <a:t>τα αποτελέσματα που ο αγοραστής αναμένει να λαμβάνει από τον πάροχο των υπηρεσιών</a:t>
            </a:r>
          </a:p>
          <a:p>
            <a:r>
              <a:rPr lang="el-GR" altLang="en-US" smtClean="0"/>
              <a:t>Ο πάροχος πρέπει να φθάσει ή και να ξεπεράσει αυτά τα επίπεδα απόδοσης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Είδη ΣΔΕΠΥ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Οι ΣΔΕΠΥ κατηγοριοποιούνται ως προς:</a:t>
            </a:r>
          </a:p>
          <a:p>
            <a:pPr lvl="1"/>
            <a:r>
              <a:rPr lang="el-GR" altLang="en-US" smtClean="0"/>
              <a:t>τις υπηρεσίες, αντικείμενο της ΣΔΕΠΥ</a:t>
            </a:r>
          </a:p>
          <a:p>
            <a:pPr lvl="1"/>
            <a:r>
              <a:rPr lang="el-GR" altLang="en-US" smtClean="0"/>
              <a:t>το πότε αντιδρά ο πάροχος για τη παροχή της υπηρεσίας</a:t>
            </a:r>
          </a:p>
          <a:p>
            <a:pPr lvl="1"/>
            <a:r>
              <a:rPr lang="el-GR" altLang="en-US" smtClean="0"/>
              <a:t>το αν ο πάροχος είναι εντός ή εκτός οργανισμού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Κατηγοριοποίηση ως προς τις υπηρεσίες και το αντικείμενο (1)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Τεχνικής υποστήριξης (</a:t>
            </a:r>
            <a:r>
              <a:rPr lang="en-US" altLang="en-US" dirty="0" smtClean="0"/>
              <a:t>technical support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Δικτύωση (</a:t>
            </a:r>
            <a:r>
              <a:rPr lang="en-US" altLang="en-US" dirty="0" smtClean="0"/>
              <a:t>networking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Παροχή υποδομής (</a:t>
            </a:r>
            <a:r>
              <a:rPr lang="en-US" altLang="en-US" dirty="0" smtClean="0"/>
              <a:t>systems infrastructure</a:t>
            </a:r>
            <a:r>
              <a:rPr lang="el-GR" altLang="en-US" dirty="0" smtClean="0"/>
              <a:t>)</a:t>
            </a:r>
          </a:p>
          <a:p>
            <a:r>
              <a:rPr lang="el-GR" altLang="en-US" dirty="0" smtClean="0"/>
              <a:t>Περιβάλλοντα ανάπτυξης (</a:t>
            </a:r>
            <a:r>
              <a:rPr lang="en-US" altLang="en-US" dirty="0" smtClean="0"/>
              <a:t>development environment</a:t>
            </a:r>
            <a:r>
              <a:rPr lang="el-GR" altLang="en-US" dirty="0" smtClean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Κατηγοριοποίηση ως προς τις υπηρεσίες και το αντικείμενο (2)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Εφαρμογές (</a:t>
            </a:r>
            <a:r>
              <a:rPr lang="en-US" altLang="en-US" smtClean="0"/>
              <a:t>applications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Περιεχόμενο (</a:t>
            </a:r>
            <a:r>
              <a:rPr lang="en-US" altLang="en-US" smtClean="0"/>
              <a:t>content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Υποστήριξη διαδικασιών (</a:t>
            </a:r>
            <a:r>
              <a:rPr lang="en-US" altLang="en-US" smtClean="0"/>
              <a:t>process support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Ανάληψη διαδικασιών (</a:t>
            </a:r>
            <a:r>
              <a:rPr lang="en-US" altLang="en-US" smtClean="0"/>
              <a:t>process execution</a:t>
            </a:r>
            <a:r>
              <a:rPr lang="el-GR" altLang="en-US" smtClean="0"/>
              <a:t>)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Ενδεικτικές ΣΔΕΠΥ (1)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Παροχής υπηρεσιών δικτύωσης και παροχής δικτυακών υπηρεσιών</a:t>
            </a:r>
          </a:p>
          <a:p>
            <a:pPr lvl="1"/>
            <a:r>
              <a:rPr lang="el-GR" altLang="en-US" dirty="0" smtClean="0"/>
              <a:t>διασύνδεση με το Διαδίκτυο</a:t>
            </a:r>
          </a:p>
          <a:p>
            <a:pPr lvl="1"/>
            <a:r>
              <a:rPr lang="el-GR" altLang="en-US" dirty="0" smtClean="0"/>
              <a:t>διασύνδεση μεταξύ των παραρτημάτων οργανισμού</a:t>
            </a:r>
          </a:p>
          <a:p>
            <a:pPr lvl="1"/>
            <a:r>
              <a:rPr lang="el-GR" altLang="en-US" dirty="0" smtClean="0"/>
              <a:t>λειτουργία, διαχείριση και συντήρηση τοπικού δικτύου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Ενδεικτικές ΣΔΕΠΥ (2)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Ακόμα:</a:t>
            </a:r>
          </a:p>
          <a:p>
            <a:pPr lvl="1"/>
            <a:r>
              <a:rPr lang="el-GR" altLang="en-US" smtClean="0"/>
              <a:t>φιλοξενία δικτυακού τόπου</a:t>
            </a:r>
          </a:p>
          <a:p>
            <a:pPr lvl="1"/>
            <a:r>
              <a:rPr lang="el-GR" altLang="en-US" smtClean="0"/>
              <a:t>χρήση εξυπηρετητών για δικτυακές εφαρμογές, για τηλεδιάσκεψη, εξυπηρετητές δεδομένων ροής για μετάδοση δεδομένων ροής</a:t>
            </a:r>
          </a:p>
          <a:p>
            <a:pPr lvl="1"/>
            <a:r>
              <a:rPr lang="el-GR" altLang="en-US" smtClean="0"/>
              <a:t>εκτέλεση εφαρμογών κατ’ απαίτηση (</a:t>
            </a:r>
            <a:r>
              <a:rPr lang="en-US" altLang="en-US" smtClean="0"/>
              <a:t>AoD – Application on Demand</a:t>
            </a:r>
            <a:r>
              <a:rPr lang="el-GR" altLang="en-US" smtClean="0"/>
              <a:t>)</a:t>
            </a:r>
          </a:p>
          <a:p>
            <a:endParaRPr lang="el-GR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Κατηγοριοποίηση ως προς το χρόνο αντίδρασης του παρόχου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Συνεχούς παροχής υπηρεσιών (</a:t>
            </a:r>
            <a:r>
              <a:rPr lang="en-US" altLang="en-US" smtClean="0"/>
              <a:t>performance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Απόκρισης σε συμβάντα (</a:t>
            </a:r>
            <a:r>
              <a:rPr lang="en-US" altLang="en-US" smtClean="0"/>
              <a:t>reactive</a:t>
            </a:r>
            <a:r>
              <a:rPr lang="el-GR" altLang="en-US" smtClean="0"/>
              <a:t>)</a:t>
            </a:r>
          </a:p>
          <a:p>
            <a:r>
              <a:rPr lang="el-GR" altLang="en-US" smtClean="0"/>
              <a:t>Πρόληψης (</a:t>
            </a:r>
            <a:r>
              <a:rPr lang="en-US" altLang="en-US" smtClean="0"/>
              <a:t>proactive</a:t>
            </a:r>
            <a:r>
              <a:rPr lang="el-GR" altLang="en-US" smtClean="0"/>
              <a:t>)</a:t>
            </a:r>
          </a:p>
          <a:p>
            <a:endParaRPr lang="el-GR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ΣΔΕΠΥ συνεχούς παροχής υπηρεσιών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Ορίζουν το επίπεδο ποιότητας των παρεχόμενων υπηρεσιών βασισμένες σε αντικειμενικές μετρήσεις και σε προκαθορισμένα όρια τιμών που καθορίζουν το αποδεκτό επίπεδο υπηρεσιών</a:t>
            </a:r>
          </a:p>
          <a:p>
            <a:pPr lvl="1"/>
            <a:r>
              <a:rPr lang="el-GR" altLang="en-US" smtClean="0"/>
              <a:t>π.χ. ΣΔΕΠΥ για παροχή υπηρεσίας φιλοξενίας δικτυακού τόπου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ΣΔΕΠΥ απόκρισης σε συμβάντα (1)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Αφορούν την παροχή υπηρεσιών ως αποτέλεσμα κάποιου γεγονότος ή αιτήματος από τον οργανισμό</a:t>
            </a:r>
          </a:p>
          <a:p>
            <a:pPr lvl="1"/>
            <a:r>
              <a:rPr lang="el-GR" altLang="en-US" smtClean="0"/>
              <a:t>Κατηγοριοποίηση των συμβάντων</a:t>
            </a:r>
          </a:p>
          <a:p>
            <a:pPr lvl="1"/>
            <a:r>
              <a:rPr lang="el-GR" altLang="en-US" smtClean="0"/>
              <a:t>Καθορισμός του βαθμού στον οποίο είναι υπεύθυνος ο πάροχος για την επίλυση των προβλημάτων</a:t>
            </a:r>
          </a:p>
          <a:p>
            <a:r>
              <a:rPr lang="el-GR" altLang="en-US" smtClean="0"/>
              <a:t>Κύρια μετρούμενη ποσότητα είναι ο χρόνος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Εισαγωγή στις Συμβάσεις Διασφάλισης Επιπέδου Ποιότητας Υπηρεσιών (ΣΔΕΠΥ)</a:t>
            </a:r>
          </a:p>
          <a:p>
            <a:r>
              <a:rPr lang="el-GR" smtClean="0"/>
              <a:t>Παρουσίαση τις αναγκαιότητας των ΣΔΕΠΥ</a:t>
            </a:r>
          </a:p>
          <a:p>
            <a:r>
              <a:rPr lang="el-GR" smtClean="0"/>
              <a:t>Κατανόηση του ρόλου και του περιεχόμενου των ΣΔΕΠΥ</a:t>
            </a:r>
          </a:p>
          <a:p>
            <a:r>
              <a:rPr lang="el-GR" smtClean="0"/>
              <a:t>Κατανόηση των διαφορετικών ειδών ΣΔΕΠΥ και του πότε χρησιμοποιείται το κάθε είδος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ΣΔΕΠΥ απόκρισης σε συμβάντα (2)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Τα συμβάντα κατηγοριοποιούνται ανάλογα με: </a:t>
            </a:r>
          </a:p>
          <a:p>
            <a:pPr lvl="1"/>
            <a:r>
              <a:rPr lang="el-GR" altLang="en-US" smtClean="0"/>
              <a:t>Την σοβαρότητά τους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χαρακτηρίζει το πρόβλημα</a:t>
            </a:r>
          </a:p>
          <a:p>
            <a:pPr lvl="1"/>
            <a:r>
              <a:rPr lang="el-GR" altLang="en-US" smtClean="0"/>
              <a:t>Την προτεραιότητα επίλυσής τους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χαρακτηρίζει την επίλυσή τους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ΣΔΕΠΥ απόκρισης σε συμβάντα (3)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smtClean="0"/>
              <a:t>Ενδεικτική κατηγοριοποίηση με βάση τη σοβαρότητα:</a:t>
            </a:r>
          </a:p>
          <a:p>
            <a:pPr lvl="1"/>
            <a:r>
              <a:rPr lang="el-GR" altLang="en-US" smtClean="0"/>
              <a:t>επικίνδυνο (</a:t>
            </a:r>
            <a:r>
              <a:rPr lang="en-US" altLang="en-US" smtClean="0"/>
              <a:t>critical</a:t>
            </a:r>
            <a:r>
              <a:rPr lang="el-GR" altLang="en-US" smtClean="0"/>
              <a:t>): Κάποια υπηρεσία δεν παρέχεται ή το επίπεδο παροχής δεν είναι αποδεκτό</a:t>
            </a:r>
          </a:p>
          <a:p>
            <a:pPr lvl="1"/>
            <a:r>
              <a:rPr lang="el-GR" altLang="en-US" smtClean="0"/>
              <a:t>επείγον (</a:t>
            </a:r>
            <a:r>
              <a:rPr lang="en-US" altLang="en-US" smtClean="0"/>
              <a:t>urgent</a:t>
            </a:r>
            <a:r>
              <a:rPr lang="el-GR" altLang="en-US" smtClean="0"/>
              <a:t>): Η υπηρεσία παρέχεται κανονικά αλλά κάποιο τμήμα της χρειάζεται άμεση αποκατάσταση προκειμένου να αποφευχθεί πρόβλημα</a:t>
            </a:r>
          </a:p>
          <a:p>
            <a:pPr lvl="1"/>
            <a:r>
              <a:rPr lang="el-GR" altLang="en-US" smtClean="0"/>
              <a:t>συνηθισμένο (</a:t>
            </a:r>
            <a:r>
              <a:rPr lang="en-US" altLang="en-US" smtClean="0"/>
              <a:t>routine</a:t>
            </a:r>
            <a:r>
              <a:rPr lang="el-GR" altLang="en-US" smtClean="0"/>
              <a:t>): Η υπηρεσία παρέχεται και το επίπεδο είναι ικανοποιητικό αλλά υπάρχει ένα θέμα που χρήζει αντιμετώπισης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ΣΔΕΠΥ πρόληψης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Αφορούν την παροχή υπηρεσιών που στοχεύουν στην πρόληψη προβλημάτων</a:t>
            </a:r>
          </a:p>
          <a:p>
            <a:r>
              <a:rPr lang="el-GR" altLang="en-US" smtClean="0"/>
              <a:t>Ενδεικτικές ΣΔΕΠΥ πρόληψης αφορούν:</a:t>
            </a:r>
          </a:p>
          <a:p>
            <a:pPr lvl="1"/>
            <a:r>
              <a:rPr lang="el-GR" altLang="en-US" smtClean="0"/>
              <a:t>Λήψη αντιγράφων ασφαλείας (</a:t>
            </a:r>
            <a:r>
              <a:rPr lang="en-US" altLang="en-US" smtClean="0"/>
              <a:t>backup</a:t>
            </a:r>
            <a:r>
              <a:rPr lang="el-GR" altLang="en-US" smtClean="0"/>
              <a:t>),</a:t>
            </a:r>
          </a:p>
          <a:p>
            <a:pPr lvl="1"/>
            <a:r>
              <a:rPr lang="el-GR" altLang="en-US" smtClean="0"/>
              <a:t>Τακτικό έλεγχο αρχείων </a:t>
            </a:r>
            <a:r>
              <a:rPr lang="en-US" altLang="en-US" smtClean="0"/>
              <a:t>log</a:t>
            </a:r>
            <a:endParaRPr lang="el-GR" altLang="en-US" smtClean="0"/>
          </a:p>
          <a:p>
            <a:pPr lvl="1"/>
            <a:r>
              <a:rPr lang="el-GR" altLang="en-US" smtClean="0"/>
              <a:t>Τακτικό έλεγχο δικτυακών συσκευών</a:t>
            </a:r>
          </a:p>
          <a:p>
            <a:pPr lvl="1"/>
            <a:r>
              <a:rPr lang="el-GR" altLang="en-US" smtClean="0"/>
              <a:t>Εγκατάσταση νέων εκδόσεων λογισμικού 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Κατηγοριοποίηση ως προς τη σχέση παρόχου - οργανισμού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mtClean="0"/>
              <a:t>Αρχικά οι ΣΔΕΠΥ συνάπτονταν μεταξύ ενός οργανισμού–λήπτη των υπηρεσιών και ενός εξωτερικού πάροχου</a:t>
            </a:r>
          </a:p>
          <a:p>
            <a:pPr lvl="1"/>
            <a:r>
              <a:rPr lang="el-GR" altLang="en-US" smtClean="0"/>
              <a:t>Εξωτερικές ΣΔΕΠΥ</a:t>
            </a:r>
          </a:p>
          <a:p>
            <a:r>
              <a:rPr lang="el-GR" altLang="en-US" smtClean="0"/>
              <a:t>Οι ΣΔΕΠΥ άρχισαν να χρησιμοποιούνται και για τον καθορισμό του επιπέδου των υπηρεσιών που παρέχουν διάφορα τμήματα ενός οργανισμού σε άλλα τμήματα του ίδιου οργανισμού</a:t>
            </a:r>
          </a:p>
          <a:p>
            <a:pPr lvl="1"/>
            <a:r>
              <a:rPr lang="el-GR" altLang="en-US" smtClean="0"/>
              <a:t>Εσωτερικές ΣΔΕΠΥ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Εσωτερικές ΣΔΕΠΥ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Ο πάροχος είναι τμήμα του οργανισμού, του οποίου άλλα τμήματα είναι οι λήπτες των υπηρεσιών</a:t>
            </a:r>
          </a:p>
          <a:p>
            <a:r>
              <a:rPr lang="el-GR" altLang="en-US" smtClean="0"/>
              <a:t>Οι όποιες ΣΔΕΠΥ είναι εσωτερικό θέμα του οργανισμού και οι σχετικές ΣΔΕΠΥ δεν χρειάζεται να είναι αυστηρές ως προς το νομικό τμήμα τους </a:t>
            </a:r>
            <a:r>
              <a:rPr lang="el-GR" altLang="en-US" smtClean="0">
                <a:sym typeface="Wingdings" pitchFamily="2" charset="2"/>
              </a:rPr>
              <a:t> </a:t>
            </a:r>
            <a:r>
              <a:rPr lang="el-GR" altLang="en-US" smtClean="0"/>
              <a:t>απλούστερες</a:t>
            </a:r>
          </a:p>
          <a:p>
            <a:r>
              <a:rPr lang="el-GR" altLang="en-US" smtClean="0"/>
              <a:t>Το θέμα των πληρωμών αλλά και των αποζημιώσεων είναι συνήθως λογιστικό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Εξωτερικές ΣΔΕΠΥ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 πάροχος είναι εξωτερικός και δεν σχετίζεται με τον οργανισμό ο οποίος είναι λήπτης των υπηρεσιών</a:t>
            </a:r>
          </a:p>
          <a:p>
            <a:r>
              <a:rPr lang="el-GR" altLang="en-US" smtClean="0"/>
              <a:t>Οι όποιες ΣΔΕΠΥ πρέπει να είναι ξεκάθαρες σε όλα τα θέματα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συνήθως πιο περίπλοκες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Γιατί χρειάζονται οι ΣΔΕΠΥ</a:t>
            </a:r>
          </a:p>
          <a:p>
            <a:r>
              <a:rPr lang="el-GR" altLang="en-US" dirty="0" smtClean="0"/>
              <a:t>Ορισμός και περιεχόμενο των ΣΔΕΠΥ</a:t>
            </a:r>
          </a:p>
          <a:p>
            <a:r>
              <a:rPr lang="el-GR" altLang="en-US" dirty="0" smtClean="0"/>
              <a:t>Κατηγοριοποίηση των ΣΔΕΠΥ</a:t>
            </a:r>
          </a:p>
          <a:p>
            <a:pPr lvl="1"/>
            <a:r>
              <a:rPr lang="el-GR" dirty="0" smtClean="0"/>
              <a:t>ως προς τις υπηρεσίες και το αντικείμενο </a:t>
            </a:r>
          </a:p>
          <a:p>
            <a:pPr lvl="1"/>
            <a:r>
              <a:rPr lang="el-GR" dirty="0" smtClean="0"/>
              <a:t>ως προς το χρόνο αντίδρασης</a:t>
            </a:r>
          </a:p>
          <a:p>
            <a:pPr lvl="1"/>
            <a:r>
              <a:rPr lang="el-GR" dirty="0" smtClean="0"/>
              <a:t>ως προς τη σχέση </a:t>
            </a:r>
            <a:r>
              <a:rPr lang="el-GR" dirty="0" err="1" smtClean="0"/>
              <a:t>παρόχου</a:t>
            </a:r>
            <a:r>
              <a:rPr lang="el-GR" dirty="0" smtClean="0"/>
              <a:t> – οργανισμού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Σημειώσεις μαθήματος (Κεφάλαιο 6)</a:t>
            </a:r>
            <a:endParaRPr lang="en-GB" dirty="0" smtClean="0"/>
          </a:p>
          <a:p>
            <a:r>
              <a:rPr lang="el-GR" dirty="0" smtClean="0"/>
              <a:t>Βιβλία</a:t>
            </a:r>
            <a:r>
              <a:rPr lang="en-GB" dirty="0" smtClean="0"/>
              <a:t> / papers</a:t>
            </a:r>
          </a:p>
          <a:p>
            <a:pPr lvl="1"/>
            <a:r>
              <a:rPr lang="en-US" dirty="0" smtClean="0"/>
              <a:t>E. </a:t>
            </a:r>
            <a:r>
              <a:rPr lang="en-US" dirty="0" err="1" smtClean="0"/>
              <a:t>Wustenhoff</a:t>
            </a:r>
            <a:r>
              <a:rPr lang="en-US" dirty="0" smtClean="0"/>
              <a:t>, Service Level Agreement in the Data Center, Sun </a:t>
            </a:r>
            <a:r>
              <a:rPr lang="en-US" dirty="0" err="1" smtClean="0"/>
              <a:t>BluePrints</a:t>
            </a:r>
            <a:r>
              <a:rPr lang="en-US" dirty="0" smtClean="0"/>
              <a:t> </a:t>
            </a:r>
            <a:r>
              <a:rPr lang="en-US" dirty="0" err="1" smtClean="0"/>
              <a:t>OnLine</a:t>
            </a:r>
            <a:r>
              <a:rPr lang="en-US" dirty="0" smtClean="0"/>
              <a:t>, April 2002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Goolsby</a:t>
            </a:r>
            <a:r>
              <a:rPr lang="en-US" dirty="0" smtClean="0"/>
              <a:t>, A Guide for Establishing Service Level Specifications for Outsourcing Relationships, White Paper, Everest Group, December 2001</a:t>
            </a:r>
          </a:p>
          <a:p>
            <a:pPr lvl="1"/>
            <a:r>
              <a:rPr lang="en-US" dirty="0" smtClean="0"/>
              <a:t>R. Sturm, W. Morris, M. </a:t>
            </a:r>
            <a:r>
              <a:rPr lang="en-US" dirty="0" err="1" smtClean="0"/>
              <a:t>Jander</a:t>
            </a:r>
            <a:r>
              <a:rPr lang="en-US" dirty="0" smtClean="0"/>
              <a:t>, Foundations of Service Level Management, SAMS Publishing, April 2000</a:t>
            </a:r>
          </a:p>
          <a:p>
            <a:r>
              <a:rPr lang="en-US" dirty="0" smtClean="0"/>
              <a:t>Links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http://ru6.cti.gr/ru6/bouras/graduate-courses/mhxanismoi-poiothtas-uphresias?language=el</a:t>
            </a:r>
            <a:r>
              <a:rPr lang="el-GR" alt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Δικτυακός τόπος μαθήματος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7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Γιατί χρειάζονται οι ΣΔΕΠΥ</a:t>
            </a:r>
          </a:p>
          <a:p>
            <a:r>
              <a:rPr lang="el-GR" altLang="en-US" dirty="0" smtClean="0"/>
              <a:t>Ορισμός και περιεχόμενο των ΣΔΕΠΥ</a:t>
            </a:r>
          </a:p>
          <a:p>
            <a:r>
              <a:rPr lang="el-GR" altLang="en-US" dirty="0" smtClean="0"/>
              <a:t>Κατηγοριοποίηση των ΣΔΕΠΥ</a:t>
            </a:r>
          </a:p>
          <a:p>
            <a:pPr lvl="1"/>
            <a:r>
              <a:rPr lang="el-GR" dirty="0" smtClean="0"/>
              <a:t>ως προς τις υπηρεσίες και το αντικείμενο </a:t>
            </a:r>
          </a:p>
          <a:p>
            <a:pPr lvl="1"/>
            <a:r>
              <a:rPr lang="el-GR" dirty="0" smtClean="0"/>
              <a:t>ως προς το χρόνο αντίδρασης</a:t>
            </a:r>
          </a:p>
          <a:p>
            <a:pPr lvl="1"/>
            <a:r>
              <a:rPr lang="el-GR" dirty="0" smtClean="0"/>
              <a:t>ως προς τη σχέση </a:t>
            </a:r>
            <a:r>
              <a:rPr lang="el-GR" dirty="0" err="1" smtClean="0"/>
              <a:t>παρόχου</a:t>
            </a:r>
            <a:r>
              <a:rPr lang="el-GR" dirty="0" smtClean="0"/>
              <a:t> – οργανισμού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</a:t>
            </a:r>
            <a:r>
              <a:rPr lang="el-GR" sz="2000" smtClean="0"/>
              <a:t>αναπτυχθεί 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9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Χρήστος </a:t>
            </a:r>
            <a:r>
              <a:rPr lang="el-GR" sz="2000" dirty="0" err="1" smtClean="0">
                <a:solidFill>
                  <a:srgbClr val="FF0000"/>
                </a:solidFill>
              </a:rPr>
              <a:t>Μπούρας</a:t>
            </a:r>
            <a:r>
              <a:rPr lang="el-GR" sz="2000" dirty="0" smtClean="0">
                <a:solidFill>
                  <a:srgbClr val="FF0000"/>
                </a:solidFill>
              </a:rPr>
              <a:t> 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Μηχανισμοί Ποιότητας Υπηρεσίας σε Δίκτυα. Συμβάσεις Διασφάλισης Επιπέδου Ποιότητας Υπηρεσιών (ΣΔΕΠΥ) </a:t>
            </a:r>
            <a:r>
              <a:rPr lang="en-GB" sz="2000" dirty="0" smtClean="0">
                <a:solidFill>
                  <a:srgbClr val="FF0000"/>
                </a:solidFill>
              </a:rPr>
              <a:t>I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</a:rPr>
              <a:t>eclass.upatras.gr/courses/CEID1103/</a:t>
            </a:r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35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Συμβάσεις Διασφάλισης Επιπέδου Ποιότητας Υπηρεσιών (ΣΔΕΠΥ) </a:t>
            </a:r>
            <a:r>
              <a:rPr lang="en-GB" dirty="0" smtClean="0"/>
              <a:t>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3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smtClean="0"/>
              <a:t>Χρησιμότητα καθορισμού προδιαγραφών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Ανάγκη εγγυημένης απόδοσης του δικτύου και εγγυημένης τιμής για ορισμένες παραμέτρους του δικτύου</a:t>
            </a:r>
          </a:p>
          <a:p>
            <a:r>
              <a:rPr lang="el-GR" altLang="en-US" dirty="0" smtClean="0"/>
              <a:t>Όταν συμφωνείται η παροχή και λήψη δικτυακών υπηρεσιών καθορίζονται και αντίστοιχες προδιαγραφές για το επίπεδο ποιότητας των προσφερομένων και λαμβανομένων υπηρεσιών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Προδιαγραφές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 smtClean="0"/>
              <a:t>Ο καθορισμός κατάλληλων προδιαγραφών για το επίπεδο λαμβανομένων υπηρεσιών είναι γενικότερα ένας πολύ καθοριστικός παράγοντας για την επιτυχημένη λήψη δικτυακών υπηρεσιών από εξωτερικούς </a:t>
            </a:r>
            <a:r>
              <a:rPr lang="el-GR" altLang="en-US" dirty="0" err="1" smtClean="0"/>
              <a:t>παρόχους</a:t>
            </a:r>
            <a:endParaRPr lang="el-GR" altLang="en-US" dirty="0" smtClean="0"/>
          </a:p>
          <a:p>
            <a:r>
              <a:rPr lang="el-GR" altLang="en-US" dirty="0" smtClean="0"/>
              <a:t>Με τις προδιαγραφές για το επίπεδο των υπηρεσιών ο αγοραστής των υπηρεσιών καθορίζει τα αποτελέσματα που θέλει να έχει, αλλά δεν καθορίζει τον τρόπο με τον οποίο ο προμηθευτής (</a:t>
            </a:r>
            <a:r>
              <a:rPr lang="el-GR" altLang="en-US" dirty="0" err="1" smtClean="0"/>
              <a:t>πάροχος</a:t>
            </a:r>
            <a:r>
              <a:rPr lang="el-GR" altLang="en-US" dirty="0" smtClean="0"/>
              <a:t>) της υπηρεσίας θα λειτουργεί την υπηρεσία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Ρόλος προδιαγραφών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Εξασφαλίζουν την ευθύνη από πλευρά παρόχου</a:t>
            </a:r>
          </a:p>
          <a:p>
            <a:r>
              <a:rPr lang="el-GR" altLang="en-US" smtClean="0"/>
              <a:t>Καθορίζουν το αντίτιμο για την παρεχόμενη υπηρεσία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Εκχώρηση δραστηριοτήτων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Σε περίπτωση εκχώρησης της λειτουργίας δραστηριοτήτων σε εξωτερικό πάροχο (</a:t>
            </a:r>
            <a:r>
              <a:rPr lang="en-US" altLang="en-US" smtClean="0"/>
              <a:t>outsourcing</a:t>
            </a:r>
            <a:r>
              <a:rPr lang="el-GR" altLang="en-US" smtClean="0"/>
              <a:t>), το ικανοποιητικό επίπεδο υπηρεσιών για τον αγοραστή εξασφαλίζεται από:</a:t>
            </a:r>
          </a:p>
          <a:p>
            <a:pPr lvl="1"/>
            <a:r>
              <a:rPr lang="el-GR" altLang="en-US" smtClean="0"/>
              <a:t>Καθορισμό του απαιτούμενου επίπεδου ποιότητας των υπηρεσιών</a:t>
            </a:r>
          </a:p>
          <a:p>
            <a:pPr lvl="1"/>
            <a:r>
              <a:rPr lang="el-GR" altLang="en-US" smtClean="0"/>
              <a:t>Τακτική μέτρηση της απόδοσης του πάροχου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Κόστος υπηρεσιών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Οι προδιαγραφές επηρεάζουν και το κόστος παροχής των υπηρεσιών</a:t>
            </a:r>
          </a:p>
          <a:p>
            <a:r>
              <a:rPr lang="el-GR" altLang="en-US" smtClean="0"/>
              <a:t>Αγοραστές που επιθυμούν πολύ υψηλά επίπεδα υπηρεσιών δημιουργούν μεγαλύτερες ανάγκες σε πόρους του πάροχου </a:t>
            </a:r>
            <a:r>
              <a:rPr lang="el-GR" altLang="en-US" smtClean="0">
                <a:sym typeface="Wingdings" pitchFamily="2" charset="2"/>
              </a:rPr>
              <a:t></a:t>
            </a:r>
            <a:r>
              <a:rPr lang="el-GR" altLang="en-US" smtClean="0"/>
              <a:t> αυξάνουν το κόστος των υπηρεσιών</a:t>
            </a:r>
            <a:endParaRPr lang="el-GR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1287</Words>
  <Application>Microsoft Office PowerPoint</Application>
  <PresentationFormat>On-screen Show (4:3)</PresentationFormat>
  <Paragraphs>163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1_Θέμα του Office</vt:lpstr>
      <vt:lpstr>ΜΗΧΑΝΙΣΜΟΙ ΠΟΙΟΤΗΤΑΣ ΥΠΗΡΕΣΙΑΣ ΣΕ ΔΙΚΤΥΑ</vt:lpstr>
      <vt:lpstr>Σκοποί  ενότητας</vt:lpstr>
      <vt:lpstr>Περιεχόμενα ενότητας</vt:lpstr>
      <vt:lpstr>Συμβάσεις Διασφάλισης Επιπέδου Ποιότητας Υπηρεσιών (ΣΔΕΠΥ) I</vt:lpstr>
      <vt:lpstr>Χρησιμότητα καθορισμού προδιαγραφών</vt:lpstr>
      <vt:lpstr>Προδιαγραφές</vt:lpstr>
      <vt:lpstr>Ρόλος προδιαγραφών</vt:lpstr>
      <vt:lpstr>Εκχώρηση δραστηριοτήτων</vt:lpstr>
      <vt:lpstr>Κόστος υπηρεσιών</vt:lpstr>
      <vt:lpstr>Ορισμός ΣΔΕΠΥ</vt:lpstr>
      <vt:lpstr>Τι περιλαμβάνει μια ΣΔΕΠΥ</vt:lpstr>
      <vt:lpstr>Είδη ΣΔΕΠΥ</vt:lpstr>
      <vt:lpstr>Κατηγοριοποίηση ως προς τις υπηρεσίες και το αντικείμενο (1)</vt:lpstr>
      <vt:lpstr>Κατηγοριοποίηση ως προς τις υπηρεσίες και το αντικείμενο (2)</vt:lpstr>
      <vt:lpstr>Ενδεικτικές ΣΔΕΠΥ (1)</vt:lpstr>
      <vt:lpstr>Ενδεικτικές ΣΔΕΠΥ (2)</vt:lpstr>
      <vt:lpstr>Κατηγοριοποίηση ως προς το χρόνο αντίδρασης του παρόχου</vt:lpstr>
      <vt:lpstr>ΣΔΕΠΥ συνεχούς παροχής υπηρεσιών</vt:lpstr>
      <vt:lpstr>ΣΔΕΠΥ απόκρισης σε συμβάντα (1)</vt:lpstr>
      <vt:lpstr>ΣΔΕΠΥ απόκρισης σε συμβάντα (2)</vt:lpstr>
      <vt:lpstr>ΣΔΕΠΥ απόκρισης σε συμβάντα (3)</vt:lpstr>
      <vt:lpstr>ΣΔΕΠΥ πρόληψης</vt:lpstr>
      <vt:lpstr>Κατηγοριοποίηση ως προς τη σχέση παρόχου - οργανισμού</vt:lpstr>
      <vt:lpstr>Εσωτερικές ΣΔΕΠΥ</vt:lpstr>
      <vt:lpstr>Εξωτερικές ΣΔΕΠΥ</vt:lpstr>
      <vt:lpstr>Σύντομη ανασκόπηση</vt:lpstr>
      <vt:lpstr>Βιβλιογραφία</vt:lpstr>
      <vt:lpstr>Ερωτήσεις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Vaggelis Kapoulas</cp:lastModifiedBy>
  <cp:revision>283</cp:revision>
  <dcterms:created xsi:type="dcterms:W3CDTF">2012-09-06T09:03:05Z</dcterms:created>
  <dcterms:modified xsi:type="dcterms:W3CDTF">2015-07-31T10:26:50Z</dcterms:modified>
</cp:coreProperties>
</file>