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341" r:id="rId2"/>
    <p:sldId id="261" r:id="rId3"/>
    <p:sldId id="262" r:id="rId4"/>
    <p:sldId id="422"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58" r:id="rId22"/>
    <p:sldId id="459" r:id="rId23"/>
    <p:sldId id="460" r:id="rId24"/>
    <p:sldId id="461" r:id="rId25"/>
    <p:sldId id="462" r:id="rId26"/>
    <p:sldId id="463" r:id="rId27"/>
    <p:sldId id="464" r:id="rId28"/>
    <p:sldId id="465" r:id="rId29"/>
    <p:sldId id="466" r:id="rId30"/>
    <p:sldId id="467" r:id="rId31"/>
    <p:sldId id="468" r:id="rId32"/>
    <p:sldId id="321" r:id="rId33"/>
    <p:sldId id="320" r:id="rId34"/>
    <p:sldId id="322" r:id="rId35"/>
    <p:sldId id="280" r:id="rId36"/>
    <p:sldId id="342" r:id="rId37"/>
    <p:sldId id="343" r:id="rId38"/>
    <p:sldId id="344" r:id="rId39"/>
    <p:sldId id="345" r:id="rId40"/>
    <p:sldId id="346"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272" autoAdjust="0"/>
  </p:normalViewPr>
  <p:slideViewPr>
    <p:cSldViewPr>
      <p:cViewPr>
        <p:scale>
          <a:sx n="100" d="100"/>
          <a:sy n="100" d="100"/>
        </p:scale>
        <p:origin x="-420"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E8E852-9188-430D-9BE8-9BB856D0F314}" type="datetimeFigureOut">
              <a:rPr lang="el-GR" smtClean="0"/>
              <a:pPr/>
              <a:t>19/11/2015</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1CF21A-92A8-4CFE-9F61-18089F3B8DA7}"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 xmlns:p14="http://schemas.microsoft.com/office/powerpoint/2010/main" val="40518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664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 xmlns:p14="http://schemas.microsoft.com/office/powerpoint/2010/main" val="2200634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7"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0191615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 xmlns:p14="http://schemas.microsoft.com/office/powerpoint/2010/main" val="20629002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a:xfrm>
            <a:off x="6553200" y="6356350"/>
            <a:ext cx="2133600" cy="365125"/>
          </a:xfrm>
          <a:prstGeom prst="rect">
            <a:avLst/>
          </a:prstGeom>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692150"/>
            <a:ext cx="6657975" cy="752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331913" y="6248400"/>
            <a:ext cx="5138737"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l-GR" altLang="en-US"/>
              <a:t> ΜΗΧΑΝΙΣΜΟΙ ΠΟΙΟΤΗΤΑΣ ΥΠΗΡΕΣΙΑΣ ΣΕ ΔΙΚΤΥΑ</a:t>
            </a:r>
            <a:endParaRPr lang="en-US" altLang="en-US"/>
          </a:p>
        </p:txBody>
      </p:sp>
      <p:sp>
        <p:nvSpPr>
          <p:cNvPr id="6" name="Slide Number Placeholder 5"/>
          <p:cNvSpPr>
            <a:spLocks noGrp="1"/>
          </p:cNvSpPr>
          <p:nvPr>
            <p:ph type="sldNum" sz="quarter" idx="11"/>
          </p:nvPr>
        </p:nvSpPr>
        <p:spPr>
          <a:xfrm>
            <a:off x="6553200" y="6248400"/>
            <a:ext cx="2133600" cy="4572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2F01FF03-B364-442C-8110-96561E33D37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Εισαγωγή στην Ποιότητα Υπηρεσίας</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1229379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3463375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504095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10"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0265245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6"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67124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472190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9"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2724010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a:defRPr/>
            </a:pPr>
            <a:r>
              <a:rPr lang="el-GR" sz="1000" dirty="0" smtClean="0">
                <a:solidFill>
                  <a:srgbClr val="5075BC"/>
                </a:solidFill>
              </a:rPr>
              <a:t>Βασικά στοιχεία ευρυζωνικών επικοινωνιών Μέρος 1</a:t>
            </a:r>
            <a:endParaRPr lang="en-US" sz="1000" dirty="0">
              <a:solidFill>
                <a:srgbClr val="5075BC"/>
              </a:solidFill>
              <a:ea typeface="ＭＳ Ｐゴシック" pitchFamily="34" charset="-128"/>
            </a:endParaRPr>
          </a:p>
        </p:txBody>
      </p:sp>
      <p:pic>
        <p:nvPicPr>
          <p:cNvPr id="8" name="Εικόνα 1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721" y="6170955"/>
            <a:ext cx="587839" cy="570413"/>
          </a:xfrm>
          <a:prstGeom prst="rect">
            <a:avLst/>
          </a:prstGeom>
        </p:spPr>
      </p:pic>
    </p:spTree>
    <p:extLst>
      <p:ext uri="{BB962C8B-B14F-4D97-AF65-F5344CB8AC3E}">
        <p14:creationId xmlns="" xmlns:p14="http://schemas.microsoft.com/office/powerpoint/2010/main" val="37511797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 xmlns:p14="http://schemas.microsoft.com/office/powerpoint/2010/main" val="33886660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 id="2147483674"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uras@ct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u6.cti.gr/ru6/boura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u6.cti.gr/ru6/bouras/graduate-courses/mhxanismoi-poiothtas-uphresias?language=e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mtClean="0"/>
              <a:t>ΜΗΧΑΝΙΣΜΟΙ </a:t>
            </a:r>
            <a:r>
              <a:rPr lang="el-GR" dirty="0" smtClean="0"/>
              <a:t>ΠΟΙΟΤΗΤΑΣ ΥΠΗΡΕΣΙΑΣ ΣΕ ΔΙΚΤΥΑ</a:t>
            </a:r>
            <a:endParaRPr lang="el-GR" dirty="0"/>
          </a:p>
        </p:txBody>
      </p:sp>
      <p:sp>
        <p:nvSpPr>
          <p:cNvPr id="3" name="Υπότιτλος 2"/>
          <p:cNvSpPr>
            <a:spLocks noGrp="1"/>
          </p:cNvSpPr>
          <p:nvPr>
            <p:ph type="subTitle" idx="1"/>
          </p:nvPr>
        </p:nvSpPr>
        <p:spPr/>
        <p:txBody>
          <a:bodyPr>
            <a:normAutofit fontScale="55000" lnSpcReduction="20000"/>
          </a:bodyPr>
          <a:lstStyle/>
          <a:p>
            <a:r>
              <a:rPr lang="el-GR" dirty="0" smtClean="0"/>
              <a:t>Ενότητα </a:t>
            </a:r>
            <a:r>
              <a:rPr lang="en-US" dirty="0" smtClean="0"/>
              <a:t>#</a:t>
            </a:r>
            <a:r>
              <a:rPr lang="el-GR" dirty="0" smtClean="0"/>
              <a:t> </a:t>
            </a:r>
            <a:r>
              <a:rPr lang="en-US" dirty="0" smtClean="0"/>
              <a:t>5</a:t>
            </a:r>
            <a:r>
              <a:rPr lang="el-GR" dirty="0" smtClean="0"/>
              <a:t>:</a:t>
            </a:r>
            <a:r>
              <a:rPr lang="en-US" dirty="0" smtClean="0"/>
              <a:t> </a:t>
            </a:r>
            <a:r>
              <a:rPr lang="en-GB" altLang="en-US" dirty="0" smtClean="0"/>
              <a:t>Differentiated Services (</a:t>
            </a:r>
            <a:r>
              <a:rPr lang="en-GB" altLang="en-US" dirty="0" err="1" smtClean="0"/>
              <a:t>DiffServ</a:t>
            </a:r>
            <a:r>
              <a:rPr lang="en-GB" altLang="en-US" dirty="0" smtClean="0"/>
              <a:t>) II</a:t>
            </a:r>
            <a:endParaRPr lang="el-GR" dirty="0" smtClean="0"/>
          </a:p>
          <a:p>
            <a:endParaRPr lang="en-US" dirty="0" smtClean="0"/>
          </a:p>
          <a:p>
            <a:endParaRPr lang="el-GR" dirty="0" smtClean="0"/>
          </a:p>
          <a:p>
            <a:r>
              <a:rPr lang="el-GR" dirty="0" smtClean="0"/>
              <a:t>Καθηγητής Χρήστος Ι. </a:t>
            </a:r>
            <a:r>
              <a:rPr lang="el-GR" dirty="0" err="1" smtClean="0"/>
              <a:t>Μπούρας</a:t>
            </a:r>
            <a:endParaRPr lang="el-GR" dirty="0" smtClean="0"/>
          </a:p>
          <a:p>
            <a:r>
              <a:rPr lang="el-GR" dirty="0" smtClean="0"/>
              <a:t>Τμήμα Μηχανικών Η/Υ &amp; Πληροφορικής</a:t>
            </a:r>
            <a:r>
              <a:rPr lang="en-US" dirty="0" smtClean="0"/>
              <a:t>, </a:t>
            </a:r>
            <a:r>
              <a:rPr lang="el-GR" dirty="0" smtClean="0"/>
              <a:t>Πανεπιστήμιο Πατρών</a:t>
            </a:r>
          </a:p>
          <a:p>
            <a:r>
              <a:rPr lang="en-US" dirty="0" smtClean="0"/>
              <a:t>email: </a:t>
            </a:r>
            <a:r>
              <a:rPr lang="en-US" dirty="0" smtClean="0">
                <a:hlinkClick r:id="rId3"/>
              </a:rPr>
              <a:t>bouras@cti.gr</a:t>
            </a:r>
            <a:r>
              <a:rPr lang="el-GR" dirty="0" smtClean="0"/>
              <a:t>,</a:t>
            </a:r>
            <a:r>
              <a:rPr lang="en-US" dirty="0" smtClean="0"/>
              <a:t> site: </a:t>
            </a:r>
            <a:r>
              <a:rPr lang="en-US" dirty="0" smtClean="0">
                <a:hlinkClick r:id="rId4"/>
              </a:rPr>
              <a:t>http://ru6.cti.gr/ru6/bouras</a:t>
            </a:r>
            <a:r>
              <a:rPr lang="el-GR" dirty="0" smtClean="0"/>
              <a:t>  </a:t>
            </a:r>
            <a:endParaRPr lang="en-US" dirty="0" smtClean="0"/>
          </a:p>
          <a:p>
            <a:endParaRPr lang="en-US" dirty="0" smtClean="0"/>
          </a:p>
          <a:p>
            <a:endParaRPr lang="el-GR" dirty="0" smtClean="0"/>
          </a:p>
        </p:txBody>
      </p:sp>
      <p:pic>
        <p:nvPicPr>
          <p:cNvPr id="4" name="Εικόνα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909301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el-GR" altLang="en-US" smtClean="0"/>
              <a:t>Διαχείριση Ουρών (6)</a:t>
            </a:r>
          </a:p>
        </p:txBody>
      </p:sp>
      <p:sp>
        <p:nvSpPr>
          <p:cNvPr id="38917" name="Rectangle 3"/>
          <p:cNvSpPr>
            <a:spLocks noGrp="1" noChangeArrowheads="1"/>
          </p:cNvSpPr>
          <p:nvPr>
            <p:ph type="body" idx="1"/>
          </p:nvPr>
        </p:nvSpPr>
        <p:spPr/>
        <p:txBody>
          <a:bodyPr>
            <a:normAutofit fontScale="70000" lnSpcReduction="20000"/>
          </a:bodyPr>
          <a:lstStyle/>
          <a:p>
            <a:r>
              <a:rPr lang="el-GR" altLang="en-US" smtClean="0"/>
              <a:t>Το θέμα της διαχείρισης των ουρών γίνεται ακόμα επιτακτικότερο και πιο κρίσιμο ειδικά σε καταστάσεις συμφόρησης του δικτύου όπου πρέπει πλέον οι ουρές να αντιδράσουν σωστά και άμεσα</a:t>
            </a:r>
          </a:p>
          <a:p>
            <a:r>
              <a:rPr lang="el-GR" altLang="en-US" smtClean="0"/>
              <a:t>Το κυριότερο πρόβλημα είναι πως να προσδιοριστούν συγκεκριμένες στρατηγικές αποφάσεις για την ανάληψη δράσεων</a:t>
            </a:r>
          </a:p>
          <a:p>
            <a:pPr lvl="1"/>
            <a:r>
              <a:rPr lang="el-GR" altLang="en-US" smtClean="0"/>
              <a:t>Μια από αυτές τις αποφάσεις είναι πότε αποφασίζεται να απορρίπτονται πακέτα, δηλαδή αν απορρίπτονται πακέτα μόλις φτάσουν στην ουρά ή επιτρέπεται να απορρίπτονται πακέτα που βρίσκονται μέσα στην ουρά προκειμένου να εξυπηρετηθούν άλλα, μεγαλύτερης προτεραιότητας.</a:t>
            </a:r>
          </a:p>
          <a:p>
            <a:pPr lvl="1"/>
            <a:r>
              <a:rPr lang="el-GR" altLang="en-US" smtClean="0"/>
              <a:t>Επίσης κρίσιμη απόφαση είναι με βάση ποια κριτήρια και πληροφορίες απορρίπτονται τα πακέτα, αφού μπορεί να κρατούνται γενικές πληροφορίες για όλη την κίνηση ή αντίθετα για κάθε είδος κίνησης ξεχωριστά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r>
              <a:rPr lang="el-GR" altLang="en-US" smtClean="0"/>
              <a:t>Αποφυγή συμφόρησης</a:t>
            </a:r>
          </a:p>
        </p:txBody>
      </p:sp>
      <p:sp>
        <p:nvSpPr>
          <p:cNvPr id="39941" name="Rectangle 3"/>
          <p:cNvSpPr>
            <a:spLocks noGrp="1" noChangeArrowheads="1"/>
          </p:cNvSpPr>
          <p:nvPr>
            <p:ph type="body" idx="1"/>
          </p:nvPr>
        </p:nvSpPr>
        <p:spPr/>
        <p:txBody>
          <a:bodyPr>
            <a:normAutofit fontScale="70000" lnSpcReduction="20000"/>
          </a:bodyPr>
          <a:lstStyle/>
          <a:p>
            <a:r>
              <a:rPr lang="el-GR" altLang="en-US" smtClean="0"/>
              <a:t>Για την αποφυγή της συμφόρησης υπάρχουν συγκεκριμένοι μηχανισμοί από το πρωτόκολλο TCP στο επίπεδο μεταφοράς σύμφωνα με το OSI μοντέλο. Παράλληλα με αυτούς, οι διαχειριστές έχουν την δυνατότητα να χρησιμοποιούν και άλλους μηχανισμούς όπως:</a:t>
            </a:r>
          </a:p>
          <a:p>
            <a:pPr lvl="1"/>
            <a:r>
              <a:rPr lang="el-GR" altLang="en-US" smtClean="0"/>
              <a:t>Απόρριψη των πακέτων. Ο μηχανισμός αυτός έχει διπλό αποτέλεσμα καθώς αφενός μειώνει άμεσα το φόρτο του δικτύου και αφετέρου ενημερώνει άμεσα το πρωτόκολλο TCP για συμφόρηση. Αυτό επιτυγχάνεται αφού το TCP θεωρεί ότι κάθε απώλεια πακέτου οφείλεται σε συμφόρηση και στη συνέχεια ενεργοποιεί αυτόματα το μηχανισμό του για την αποφυγή συμφόρησης.</a:t>
            </a:r>
          </a:p>
          <a:p>
            <a:pPr lvl="1"/>
            <a:r>
              <a:rPr lang="el-GR" altLang="en-US" smtClean="0"/>
              <a:t>Μαρκάρισμα των πακέτων ότι υπάρχει συμφόρηση στο δίκτυο (</a:t>
            </a:r>
            <a:r>
              <a:rPr lang="en-US" altLang="en-US" smtClean="0"/>
              <a:t>ECN)</a:t>
            </a:r>
            <a:r>
              <a:rPr lang="el-GR" altLang="en-US" smtClean="0"/>
              <a:t>. Η δεύτερη αυτή μέθοδος είναι λιγότερο καταστροφική από την πρώτη αφού δεν απορρίπτει πακέτα αλλά και λιγότερο άμεση αφού το δίκτυο δεν «αποφορτίζεται» άμεσα.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r>
              <a:rPr lang="en-US" altLang="en-US" smtClean="0"/>
              <a:t>Explicit Congestion Notification</a:t>
            </a:r>
            <a:r>
              <a:rPr lang="el-GR" altLang="en-US" smtClean="0"/>
              <a:t> (1)</a:t>
            </a:r>
          </a:p>
        </p:txBody>
      </p:sp>
      <p:sp>
        <p:nvSpPr>
          <p:cNvPr id="40965" name="Rectangle 3"/>
          <p:cNvSpPr>
            <a:spLocks noGrp="1" noChangeArrowheads="1"/>
          </p:cNvSpPr>
          <p:nvPr>
            <p:ph type="body" idx="1"/>
          </p:nvPr>
        </p:nvSpPr>
        <p:spPr/>
        <p:txBody>
          <a:bodyPr>
            <a:normAutofit fontScale="85000" lnSpcReduction="20000"/>
          </a:bodyPr>
          <a:lstStyle/>
          <a:p>
            <a:r>
              <a:rPr lang="el-GR" altLang="en-US" smtClean="0"/>
              <a:t>Στηρίζεται στα 2 αχρησιμοποίητα bits του πεδίου DSCP (DiffServ Code Point), τα οποία πλέον ονομάζονται ECN Capable Transport (ECT) και Congestion Experienced (CE) αντίστοιχα</a:t>
            </a:r>
          </a:p>
          <a:p>
            <a:r>
              <a:rPr lang="el-GR" altLang="en-US" smtClean="0"/>
              <a:t>Αυτός ο μηχανισμός ελέγχεται από τα πρωτόκολλα του επιπέδου μεταφοράς και η λειτουργία του είναι απλή:</a:t>
            </a:r>
          </a:p>
          <a:p>
            <a:pPr lvl="1"/>
            <a:r>
              <a:rPr lang="el-GR" altLang="en-US" smtClean="0"/>
              <a:t>Το bit ECT τίθεται στην τιμή 1 αν τα άκρα μιας ροής που μεταδίδεται κατανοούν την λειτουργία του bit CE και κατ’ επέκταση του όλου αυτού μηχανισμού.</a:t>
            </a:r>
          </a:p>
          <a:p>
            <a:pPr lvl="1"/>
            <a:r>
              <a:rPr lang="el-GR" altLang="en-US" smtClean="0"/>
              <a:t>Το bit CE τίθεται στην τιμή 1 όταν κάποιος δρομολογητής επιθυμεί να ειδοποιήσει για συμφόρηση και το bit ECT είναι ενεργοποιημένο.</a:t>
            </a:r>
          </a:p>
          <a:p>
            <a:endParaRPr lang="el-GR" alt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altLang="en-US" smtClean="0"/>
              <a:t>Explicit Congestion Notification</a:t>
            </a:r>
            <a:r>
              <a:rPr lang="el-GR" altLang="en-US" smtClean="0"/>
              <a:t> (2)</a:t>
            </a:r>
          </a:p>
        </p:txBody>
      </p:sp>
      <p:sp>
        <p:nvSpPr>
          <p:cNvPr id="41989" name="Rectangle 3"/>
          <p:cNvSpPr>
            <a:spLocks noGrp="1" noChangeArrowheads="1"/>
          </p:cNvSpPr>
          <p:nvPr>
            <p:ph type="body" idx="1"/>
          </p:nvPr>
        </p:nvSpPr>
        <p:spPr/>
        <p:txBody>
          <a:bodyPr>
            <a:normAutofit fontScale="85000" lnSpcReduction="20000"/>
          </a:bodyPr>
          <a:lstStyle/>
          <a:p>
            <a:r>
              <a:rPr lang="en-US" altLang="en-US" smtClean="0"/>
              <a:t>M</a:t>
            </a:r>
            <a:r>
              <a:rPr lang="el-GR" altLang="en-US" smtClean="0"/>
              <a:t>ε τη μέθοδο αυτή ειδοποιούνται τα πρωτόκολλα με μη καταστροφικό τρόπο </a:t>
            </a:r>
            <a:r>
              <a:rPr lang="en-US" altLang="en-US" smtClean="0"/>
              <a:t>-</a:t>
            </a:r>
            <a:r>
              <a:rPr lang="el-GR" altLang="en-US" smtClean="0"/>
              <a:t>αν κατανοούν τη μέθοδο</a:t>
            </a:r>
            <a:r>
              <a:rPr lang="en-US" altLang="en-US" smtClean="0"/>
              <a:t>-</a:t>
            </a:r>
          </a:p>
          <a:p>
            <a:r>
              <a:rPr lang="el-GR" altLang="en-US" smtClean="0"/>
              <a:t>Σε αντίθετη περίπτωση (δεν καταλαβαίνουν τη μέθοδο) κατανοούν τη συμφόρηση από την απόρριψη του πακέτου</a:t>
            </a:r>
            <a:endParaRPr lang="en-US" altLang="en-US" smtClean="0"/>
          </a:p>
          <a:p>
            <a:r>
              <a:rPr lang="el-GR" altLang="en-US" smtClean="0"/>
              <a:t>Ένα κρίσιμο σημείο</a:t>
            </a:r>
            <a:r>
              <a:rPr lang="en-US" altLang="en-US" smtClean="0"/>
              <a:t> </a:t>
            </a:r>
            <a:r>
              <a:rPr lang="el-GR" altLang="en-US" smtClean="0"/>
              <a:t>στη μέθοδο αυτή </a:t>
            </a:r>
            <a:r>
              <a:rPr lang="en-US" altLang="en-US" smtClean="0"/>
              <a:t>(</a:t>
            </a:r>
            <a:r>
              <a:rPr lang="el-GR" altLang="en-US" smtClean="0"/>
              <a:t>υπό έρευνα τα ταλευταία χρόνια</a:t>
            </a:r>
            <a:r>
              <a:rPr lang="en-US" altLang="en-US" smtClean="0"/>
              <a:t>)</a:t>
            </a:r>
            <a:r>
              <a:rPr lang="el-GR" altLang="en-US" smtClean="0"/>
              <a:t> είναι πότε ο δρομολογητής αποφασίζει να ειδοποιήσει για συμφόρηση, αφού σε περιπτώσεις παροδικής συμφόρησης λόγω μικροεκρήξεων της κίνησης, δεν είναι αποδοτικό να ειδοποιείται το πρωτόκολλο καθώς τότε θα υποβαθμιστεί η απόδοση του δικτύου χωρίς λόγο.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en-US" altLang="en-US" smtClean="0"/>
              <a:t>Random Early Detection (RED)</a:t>
            </a:r>
            <a:r>
              <a:rPr lang="el-GR" altLang="en-US" smtClean="0"/>
              <a:t> (1)</a:t>
            </a:r>
          </a:p>
        </p:txBody>
      </p:sp>
      <p:sp>
        <p:nvSpPr>
          <p:cNvPr id="43013" name="Rectangle 3"/>
          <p:cNvSpPr>
            <a:spLocks noGrp="1" noChangeArrowheads="1"/>
          </p:cNvSpPr>
          <p:nvPr>
            <p:ph type="body" idx="1"/>
          </p:nvPr>
        </p:nvSpPr>
        <p:spPr/>
        <p:txBody>
          <a:bodyPr>
            <a:normAutofit fontScale="85000" lnSpcReduction="20000"/>
          </a:bodyPr>
          <a:lstStyle/>
          <a:p>
            <a:r>
              <a:rPr lang="el-GR" altLang="en-US" smtClean="0"/>
              <a:t>Στέλνει ειδοποιήσεις για συμφόρηση τυχαία</a:t>
            </a:r>
          </a:p>
          <a:p>
            <a:r>
              <a:rPr lang="el-GR" altLang="en-US" smtClean="0"/>
              <a:t>Η συχνότητα με την αυτές στέλνονται εξαρτάται από τη μέση πληρότητα της ουράς</a:t>
            </a:r>
          </a:p>
          <a:p>
            <a:r>
              <a:rPr lang="el-GR" altLang="en-US" smtClean="0"/>
              <a:t>Ο τρόπος με τον οποίο ειδοποιεί τα πρωτόκολλα για συμφόρηση είναι έμμεσος καθώς αυτό γίνεται με απόρριψη πακέτων</a:t>
            </a:r>
          </a:p>
          <a:p>
            <a:r>
              <a:rPr lang="el-GR" altLang="en-US" smtClean="0"/>
              <a:t>Σε κάθε ουρά που εφαρμόζεται ο RED ορίζονται τρία μεγέθη:</a:t>
            </a:r>
          </a:p>
          <a:p>
            <a:pPr lvl="1"/>
            <a:r>
              <a:rPr lang="el-GR" altLang="en-US" smtClean="0"/>
              <a:t>Το ελάχιστο κατώφλι (min threshold)</a:t>
            </a:r>
          </a:p>
          <a:p>
            <a:pPr lvl="1"/>
            <a:r>
              <a:rPr lang="el-GR" altLang="en-US" smtClean="0"/>
              <a:t>To μέγιστο κατώφλι (max threshold)</a:t>
            </a:r>
          </a:p>
          <a:p>
            <a:pPr lvl="1"/>
            <a:r>
              <a:rPr lang="el-GR" altLang="en-US" smtClean="0"/>
              <a:t>Η μέγιστη πιθανότητα (max possibility)</a:t>
            </a:r>
          </a:p>
          <a:p>
            <a:endParaRPr lang="el-GR"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ltLang="en-US" smtClean="0"/>
              <a:t>Random Early Detection (RED)</a:t>
            </a:r>
            <a:r>
              <a:rPr lang="el-GR" altLang="en-US" smtClean="0"/>
              <a:t> (2)</a:t>
            </a:r>
          </a:p>
        </p:txBody>
      </p:sp>
      <p:sp>
        <p:nvSpPr>
          <p:cNvPr id="44037" name="Rectangle 3"/>
          <p:cNvSpPr>
            <a:spLocks noGrp="1" noChangeArrowheads="1"/>
          </p:cNvSpPr>
          <p:nvPr>
            <p:ph type="body" idx="1"/>
          </p:nvPr>
        </p:nvSpPr>
        <p:spPr/>
        <p:txBody>
          <a:bodyPr>
            <a:normAutofit fontScale="77500" lnSpcReduction="20000"/>
          </a:bodyPr>
          <a:lstStyle/>
          <a:p>
            <a:r>
              <a:rPr lang="en-US" altLang="en-US" smtClean="0"/>
              <a:t>O</a:t>
            </a:r>
            <a:r>
              <a:rPr lang="el-GR" altLang="en-US" smtClean="0"/>
              <a:t> μηχανισμός λειτουργεί ως εξής:</a:t>
            </a:r>
          </a:p>
          <a:p>
            <a:pPr lvl="1"/>
            <a:r>
              <a:rPr lang="el-GR" altLang="en-US" smtClean="0"/>
              <a:t>Εάν η μέση πληρότητα είναι μικρότερη από την τιμή min_threshold τότε όλα τα πακέτα διέρχονται κανονικά και δεν έχουμε καμία απόρριψη.</a:t>
            </a:r>
          </a:p>
          <a:p>
            <a:pPr lvl="1"/>
            <a:r>
              <a:rPr lang="el-GR" altLang="en-US" smtClean="0"/>
              <a:t>Εάν η μέση πληρότητα είναι μεγαλύτερη από την τιμή min_threshold και μικρότερη από την τιμή max_threshold τότε η πιθανότητα απόρριψης αυξάνει γραμμικά από 0 έως την τιμή max_possibility.</a:t>
            </a:r>
          </a:p>
          <a:p>
            <a:pPr lvl="1"/>
            <a:r>
              <a:rPr lang="el-GR" altLang="en-US" smtClean="0"/>
              <a:t>Τέλος αν η μέση πληρότητα ξεπερνά την τιμή του max_threshold, τότε όλα τα πακέτα απορρίπτονται.</a:t>
            </a:r>
            <a:endParaRPr lang="en-US" altLang="en-US" smtClean="0"/>
          </a:p>
          <a:p>
            <a:r>
              <a:rPr lang="el-GR" altLang="en-US" smtClean="0"/>
              <a:t>Οι τρεις αυτές καταστάσεις στις οποίες μπορεί να βρίσκεται μια ουρά ονομάζονται αντίστοιχα κανονική, αποφυγής συμφόρησης και ελέγχου συμφόρησης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a:bodyPr>
          <a:lstStyle/>
          <a:p>
            <a:r>
              <a:rPr lang="en-US" altLang="en-US" smtClean="0"/>
              <a:t>Random Early Detection (RED)</a:t>
            </a:r>
            <a:r>
              <a:rPr lang="el-GR" altLang="en-US" smtClean="0"/>
              <a:t> (3)</a:t>
            </a:r>
          </a:p>
        </p:txBody>
      </p:sp>
      <p:sp>
        <p:nvSpPr>
          <p:cNvPr id="45061" name="Rectangle 3"/>
          <p:cNvSpPr>
            <a:spLocks noGrp="1" noChangeArrowheads="1"/>
          </p:cNvSpPr>
          <p:nvPr>
            <p:ph sz="half" idx="1"/>
          </p:nvPr>
        </p:nvSpPr>
        <p:spPr/>
        <p:txBody>
          <a:bodyPr>
            <a:normAutofit fontScale="85000" lnSpcReduction="20000"/>
          </a:bodyPr>
          <a:lstStyle/>
          <a:p>
            <a:r>
              <a:rPr lang="en-US" altLang="en-US" smtClean="0"/>
              <a:t>O</a:t>
            </a:r>
            <a:r>
              <a:rPr lang="el-GR" altLang="en-US" smtClean="0"/>
              <a:t> μηχανισμός αυτός είναι ιδιαίτερα αποδοτικός</a:t>
            </a:r>
            <a:r>
              <a:rPr lang="en-US" altLang="en-US" smtClean="0"/>
              <a:t> </a:t>
            </a:r>
            <a:r>
              <a:rPr lang="el-GR" altLang="en-US" smtClean="0"/>
              <a:t>αλλά παρουσιάζει σημαντική δυσκολία στη ρύθμιση των παραμέτρων του</a:t>
            </a:r>
            <a:endParaRPr lang="en-US" altLang="en-US" smtClean="0"/>
          </a:p>
          <a:p>
            <a:r>
              <a:rPr lang="el-GR" altLang="en-US" smtClean="0"/>
              <a:t>Επίσης, πρέπει να επιτρέπει να περνούν μικροεκρήξεις χωρίς απόρριψη πακέτων, ενώ αντίθετα θα πρέπει να αντιδρά άμεσα σε περιπτώσεις παρατεταμένης αύξησης της μέσης πληρότητας της ουράς</a:t>
            </a:r>
            <a:endParaRPr lang="en-US" altLang="en-US" smtClean="0"/>
          </a:p>
          <a:p>
            <a:endParaRPr lang="en-US" altLang="en-US" smtClean="0"/>
          </a:p>
        </p:txBody>
      </p:sp>
      <p:pic>
        <p:nvPicPr>
          <p:cNvPr id="12" name="Picture 4" descr="Η λειτουργία του μηχανισμού RED"/>
          <p:cNvPicPr>
            <a:picLocks noGrp="1" noChangeAspect="1" noChangeArrowheads="1"/>
          </p:cNvPicPr>
          <p:nvPr>
            <p:ph sz="half" idx="2"/>
          </p:nvPr>
        </p:nvPicPr>
        <p:blipFill>
          <a:blip r:embed="rId2" cstate="print"/>
          <a:srcRect/>
          <a:stretch>
            <a:fillRect/>
          </a:stretch>
        </p:blipFill>
        <p:spPr>
          <a:xfrm>
            <a:off x="4648200" y="2716004"/>
            <a:ext cx="4038600" cy="229435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normAutofit/>
          </a:bodyPr>
          <a:lstStyle/>
          <a:p>
            <a:r>
              <a:rPr lang="en-US" altLang="en-US" smtClean="0"/>
              <a:t>Weighted RED</a:t>
            </a:r>
            <a:endParaRPr lang="el-GR" altLang="en-US" smtClean="0"/>
          </a:p>
        </p:txBody>
      </p:sp>
      <p:sp>
        <p:nvSpPr>
          <p:cNvPr id="46085" name="Rectangle 3"/>
          <p:cNvSpPr>
            <a:spLocks noGrp="1" noChangeArrowheads="1"/>
          </p:cNvSpPr>
          <p:nvPr>
            <p:ph sz="half" idx="1"/>
          </p:nvPr>
        </p:nvSpPr>
        <p:spPr/>
        <p:txBody>
          <a:bodyPr>
            <a:normAutofit fontScale="70000" lnSpcReduction="20000"/>
          </a:bodyPr>
          <a:lstStyle/>
          <a:p>
            <a:r>
              <a:rPr lang="el-GR" altLang="en-US" dirty="0" smtClean="0"/>
              <a:t>Ο </a:t>
            </a:r>
            <a:r>
              <a:rPr lang="en-US" altLang="en-US" dirty="0" smtClean="0"/>
              <a:t>Weighted</a:t>
            </a:r>
            <a:r>
              <a:rPr lang="el-GR" altLang="en-US" dirty="0" smtClean="0"/>
              <a:t> RED αποτελεί μια σημαντική παραλλαγή του κλασσικού RED μηχανισμού αφού επιτρέπει να συμπεριφέρεται η ουρά με διαφορετικό τρόπο (εφαρμόζοντας διαφορετικά κριτήρια) στα πακέτα μιας ροής</a:t>
            </a:r>
            <a:endParaRPr lang="en-US" altLang="en-US" dirty="0" smtClean="0"/>
          </a:p>
          <a:p>
            <a:r>
              <a:rPr lang="el-GR" altLang="en-US" dirty="0" smtClean="0"/>
              <a:t>Λειτουργεί όπως ο απλός </a:t>
            </a:r>
            <a:r>
              <a:rPr lang="en-US" altLang="en-US" dirty="0" smtClean="0"/>
              <a:t>RED</a:t>
            </a:r>
            <a:r>
              <a:rPr lang="el-GR" altLang="en-US" dirty="0" smtClean="0"/>
              <a:t> με τη διαφορά ότι σε αυτόν ορίζονται περισσότερες τριάδες μεταβλητών (</a:t>
            </a:r>
            <a:r>
              <a:rPr lang="en-GB" altLang="en-US" dirty="0" smtClean="0"/>
              <a:t>m</a:t>
            </a:r>
            <a:r>
              <a:rPr lang="en-US" altLang="en-US" dirty="0" smtClean="0"/>
              <a:t>in</a:t>
            </a:r>
            <a:r>
              <a:rPr lang="el-GR" altLang="en-US" dirty="0" smtClean="0"/>
              <a:t>_</a:t>
            </a:r>
            <a:r>
              <a:rPr lang="en-US" altLang="en-US" dirty="0" smtClean="0"/>
              <a:t>threshold</a:t>
            </a:r>
            <a:r>
              <a:rPr lang="el-GR" altLang="en-US" dirty="0" smtClean="0"/>
              <a:t>, </a:t>
            </a:r>
            <a:r>
              <a:rPr lang="en-US" altLang="en-US" dirty="0" smtClean="0"/>
              <a:t>max</a:t>
            </a:r>
            <a:r>
              <a:rPr lang="el-GR" altLang="en-US" dirty="0" smtClean="0"/>
              <a:t>_</a:t>
            </a:r>
            <a:r>
              <a:rPr lang="en-US" altLang="en-US" dirty="0" smtClean="0"/>
              <a:t>threshold</a:t>
            </a:r>
            <a:r>
              <a:rPr lang="el-GR" altLang="en-US" dirty="0" smtClean="0"/>
              <a:t>, </a:t>
            </a:r>
            <a:r>
              <a:rPr lang="en-US" altLang="en-US" dirty="0" smtClean="0"/>
              <a:t>max</a:t>
            </a:r>
            <a:r>
              <a:rPr lang="el-GR" altLang="en-US" dirty="0" smtClean="0"/>
              <a:t>_</a:t>
            </a:r>
            <a:r>
              <a:rPr lang="en-US" altLang="en-US" dirty="0" smtClean="0"/>
              <a:t>possibility</a:t>
            </a:r>
            <a:r>
              <a:rPr lang="el-GR" altLang="en-US" dirty="0" smtClean="0"/>
              <a:t>), όσες και ο αριθμός των διαφορετικών τρόπων χειρισμού πακέτων που ζητείται. </a:t>
            </a:r>
          </a:p>
        </p:txBody>
      </p:sp>
      <p:pic>
        <p:nvPicPr>
          <p:cNvPr id="12" name="Picture 4" descr="Η λειτουργία του μηχανισμού Weighted RED"/>
          <p:cNvPicPr>
            <a:picLocks noGrp="1" noChangeAspect="1" noChangeArrowheads="1"/>
          </p:cNvPicPr>
          <p:nvPr>
            <p:ph sz="half" idx="2"/>
          </p:nvPr>
        </p:nvPicPr>
        <p:blipFill>
          <a:blip r:embed="rId2" cstate="print"/>
          <a:srcRect/>
          <a:stretch>
            <a:fillRect/>
          </a:stretch>
        </p:blipFill>
        <p:spPr>
          <a:xfrm>
            <a:off x="4648200" y="2649743"/>
            <a:ext cx="4038600" cy="242687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l-GR" altLang="en-US" smtClean="0"/>
              <a:t>Χρονοδρομολόγηση (1)</a:t>
            </a:r>
          </a:p>
        </p:txBody>
      </p:sp>
      <p:sp>
        <p:nvSpPr>
          <p:cNvPr id="16389" name="Rectangle 3"/>
          <p:cNvSpPr>
            <a:spLocks noGrp="1" noChangeArrowheads="1"/>
          </p:cNvSpPr>
          <p:nvPr>
            <p:ph type="body" idx="1"/>
          </p:nvPr>
        </p:nvSpPr>
        <p:spPr/>
        <p:txBody>
          <a:bodyPr>
            <a:normAutofit fontScale="77500" lnSpcReduction="20000"/>
          </a:bodyPr>
          <a:lstStyle/>
          <a:p>
            <a:r>
              <a:rPr lang="el-GR" altLang="en-US" dirty="0" smtClean="0"/>
              <a:t>Η </a:t>
            </a:r>
            <a:r>
              <a:rPr lang="el-GR" altLang="en-US" dirty="0" err="1" smtClean="0"/>
              <a:t>χρονοδρομολόγηση</a:t>
            </a:r>
            <a:r>
              <a:rPr lang="el-GR" altLang="en-US" dirty="0" smtClean="0"/>
              <a:t> ορίζει τον τρόπο με τον οποίο χειρίζεται το δίκτυο τις ουρές, δηλαδή ποια ουρά στέλνει δεδομένα και για πόσο χρόνο. </a:t>
            </a:r>
          </a:p>
          <a:p>
            <a:r>
              <a:rPr lang="el-GR" altLang="en-US" dirty="0" smtClean="0"/>
              <a:t>Ο μηχανισμός αυτός έχει στην διάθεσή του το σύνολο των ουρών που έχει ένας δρομολογητής και αποφασίζει με ποια σειρά θα μεταδώσουν πακέτα και για πόσο διάστημα η καθεμία</a:t>
            </a:r>
          </a:p>
          <a:p>
            <a:r>
              <a:rPr lang="el-GR" altLang="en-US" dirty="0" smtClean="0"/>
              <a:t>Ο ρόλος του </a:t>
            </a:r>
            <a:r>
              <a:rPr lang="el-GR" altLang="en-US" dirty="0" err="1" smtClean="0"/>
              <a:t>χρονοδρομολογητή</a:t>
            </a:r>
            <a:r>
              <a:rPr lang="el-GR" altLang="en-US" dirty="0" smtClean="0"/>
              <a:t> είναι ιδιαίτερα κρίσιμος για ένα δίκτυο όταν επιθυμεί να παρέχει εγγυήσεις ποιότητας</a:t>
            </a:r>
          </a:p>
          <a:p>
            <a:pPr lvl="1"/>
            <a:r>
              <a:rPr lang="el-GR" altLang="en-US" dirty="0" smtClean="0"/>
              <a:t>Η λειτουργία του δρομολογητή καθορίζει την καθυστέρηση σε κάθε ουρά και τον τρόπο που διαμοιράζεται η γραμμή μετάδοσης μεταξύ των ουρών.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l-GR" altLang="en-US" smtClean="0"/>
              <a:t>Χρονοδρομολόγηση (2)</a:t>
            </a:r>
          </a:p>
        </p:txBody>
      </p:sp>
      <p:sp>
        <p:nvSpPr>
          <p:cNvPr id="17413" name="Rectangle 3"/>
          <p:cNvSpPr>
            <a:spLocks noGrp="1" noChangeArrowheads="1"/>
          </p:cNvSpPr>
          <p:nvPr>
            <p:ph type="body" idx="1"/>
          </p:nvPr>
        </p:nvSpPr>
        <p:spPr/>
        <p:txBody>
          <a:bodyPr>
            <a:normAutofit fontScale="62500" lnSpcReduction="20000"/>
          </a:bodyPr>
          <a:lstStyle/>
          <a:p>
            <a:r>
              <a:rPr lang="el-GR" altLang="en-US" smtClean="0"/>
              <a:t>ο μηχανισμός του χρονοδρομολογητή καθορίζει το είδος της ποιότητας που παρέχει το δίκτυο. Οι παράμετροι που μπορεί και επηρεάζει είναι:</a:t>
            </a:r>
          </a:p>
          <a:p>
            <a:pPr lvl="1"/>
            <a:r>
              <a:rPr lang="el-GR" altLang="en-US" smtClean="0"/>
              <a:t>Η χωρητικότητα κάθε ροής, αφού μπορεί και ελέγχει κάθε πότε η ροή αυτή θα μεταδίδει.</a:t>
            </a:r>
          </a:p>
          <a:p>
            <a:pPr lvl="1"/>
            <a:r>
              <a:rPr lang="el-GR" altLang="en-US" smtClean="0"/>
              <a:t>Την καθυστέρηση κάθε ροής, αφού ελέγχει το ρυθμό με τον οποίο κάθε ροή μεταδίδει, άρα καθορίζει και το χρονικό διάστημα που τα πακέτα παραμένουν στην ουρά.</a:t>
            </a:r>
          </a:p>
          <a:p>
            <a:pPr lvl="1"/>
            <a:r>
              <a:rPr lang="el-GR" altLang="en-US" smtClean="0"/>
              <a:t>Την διακύμανση καθυστέρησης.</a:t>
            </a:r>
          </a:p>
          <a:p>
            <a:r>
              <a:rPr lang="el-GR" altLang="en-US" smtClean="0"/>
              <a:t>οι μηχανισμοί χρονοδρομολόγησης που είναι διαθέσιμοι είναι αρκετοί</a:t>
            </a:r>
          </a:p>
          <a:p>
            <a:r>
              <a:rPr lang="el-GR" altLang="en-US" smtClean="0"/>
              <a:t>Η επιλογή του καταλληλότερου πρέπει να γίνεται προσεκτικά και με βάση ορισμένα κριτήρια. </a:t>
            </a:r>
          </a:p>
          <a:p>
            <a:pPr lvl="1"/>
            <a:r>
              <a:rPr lang="el-GR" altLang="en-US" smtClean="0"/>
              <a:t>Για την επιλογή του μηχανισμού πρέπει να ελέγχεται πρώτα το είδος των εγγυήσεων που παρέχει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ενότητας</a:t>
            </a:r>
            <a:endParaRPr lang="el-GR" dirty="0"/>
          </a:p>
        </p:txBody>
      </p:sp>
      <p:sp>
        <p:nvSpPr>
          <p:cNvPr id="5" name="Content Placeholder 4"/>
          <p:cNvSpPr>
            <a:spLocks noGrp="1"/>
          </p:cNvSpPr>
          <p:nvPr>
            <p:ph idx="1"/>
          </p:nvPr>
        </p:nvSpPr>
        <p:spPr/>
        <p:txBody>
          <a:bodyPr>
            <a:normAutofit/>
          </a:bodyPr>
          <a:lstStyle/>
          <a:p>
            <a:r>
              <a:rPr lang="el-GR" altLang="en-US" dirty="0" smtClean="0"/>
              <a:t>Η κατανόηση των μηχανισμού διαχείρισης ουρών</a:t>
            </a:r>
          </a:p>
          <a:p>
            <a:r>
              <a:rPr lang="el-GR" altLang="en-US" dirty="0" smtClean="0"/>
              <a:t>Η κατανόηση της λειτουργίας των σχετικών αλγόριθμων</a:t>
            </a:r>
          </a:p>
          <a:p>
            <a:r>
              <a:rPr lang="el-GR" dirty="0" smtClean="0"/>
              <a:t>Η εξοικείωση με την έννοια της </a:t>
            </a:r>
            <a:r>
              <a:rPr lang="el-GR" dirty="0" err="1" smtClean="0"/>
              <a:t>χρονοδρομολόγησης</a:t>
            </a:r>
            <a:endParaRPr lang="el-GR" altLang="en-US" dirty="0" smtClean="0"/>
          </a:p>
          <a:p>
            <a:r>
              <a:rPr lang="el-GR" dirty="0" smtClean="0"/>
              <a:t>Η κατανόηση της λειτουργίας των μηχανισμών </a:t>
            </a:r>
            <a:r>
              <a:rPr lang="el-GR" dirty="0" err="1" smtClean="0"/>
              <a:t>χρονοδρομολόγησης</a:t>
            </a:r>
            <a:endParaRPr lang="el-GR" dirty="0" smtClean="0"/>
          </a:p>
          <a:p>
            <a:endParaRPr lang="el-GR" altLang="en-US" dirty="0" smtClean="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l-GR" altLang="en-US" smtClean="0"/>
              <a:t>Χρονοδρομολόγηση (3)</a:t>
            </a:r>
          </a:p>
        </p:txBody>
      </p:sp>
      <p:sp>
        <p:nvSpPr>
          <p:cNvPr id="18437" name="Rectangle 3"/>
          <p:cNvSpPr>
            <a:spLocks noGrp="1" noChangeArrowheads="1"/>
          </p:cNvSpPr>
          <p:nvPr>
            <p:ph type="body" idx="1"/>
          </p:nvPr>
        </p:nvSpPr>
        <p:spPr/>
        <p:txBody>
          <a:bodyPr/>
          <a:lstStyle/>
          <a:p>
            <a:r>
              <a:rPr lang="el-GR" altLang="en-US" smtClean="0"/>
              <a:t>Διαθέσιμοι </a:t>
            </a:r>
            <a:r>
              <a:rPr lang="el-GR" altLang="en-US" dirty="0" smtClean="0"/>
              <a:t>Μηχανισμοί </a:t>
            </a:r>
            <a:r>
              <a:rPr lang="el-GR" altLang="en-US" dirty="0" err="1" smtClean="0"/>
              <a:t>Χρονοδρομολόγησης</a:t>
            </a:r>
            <a:r>
              <a:rPr lang="el-GR" altLang="en-US" dirty="0" smtClean="0"/>
              <a:t>:</a:t>
            </a:r>
          </a:p>
          <a:p>
            <a:pPr lvl="1"/>
            <a:r>
              <a:rPr lang="en-US" altLang="en-US" dirty="0" smtClean="0"/>
              <a:t>FIFO</a:t>
            </a:r>
            <a:endParaRPr lang="el-GR" altLang="en-US" dirty="0" smtClean="0"/>
          </a:p>
          <a:p>
            <a:pPr lvl="1"/>
            <a:r>
              <a:rPr lang="en-US" altLang="en-US" dirty="0" smtClean="0"/>
              <a:t>Priority </a:t>
            </a:r>
            <a:r>
              <a:rPr lang="en-US" altLang="en-US" dirty="0" err="1" smtClean="0"/>
              <a:t>Queueing</a:t>
            </a:r>
            <a:endParaRPr lang="el-GR" altLang="en-US" dirty="0" smtClean="0"/>
          </a:p>
          <a:p>
            <a:pPr lvl="1"/>
            <a:r>
              <a:rPr lang="en-US" altLang="en-US" dirty="0" smtClean="0"/>
              <a:t>Deficit Round Robin </a:t>
            </a:r>
            <a:r>
              <a:rPr lang="el-GR" altLang="en-US" dirty="0" smtClean="0"/>
              <a:t>και </a:t>
            </a:r>
            <a:r>
              <a:rPr lang="en-US" altLang="en-US" dirty="0" smtClean="0"/>
              <a:t>Modified Deficit Round Robin</a:t>
            </a:r>
          </a:p>
          <a:p>
            <a:pPr lvl="1"/>
            <a:r>
              <a:rPr lang="en-US" altLang="en-US" dirty="0" smtClean="0"/>
              <a:t>Fair </a:t>
            </a:r>
            <a:r>
              <a:rPr lang="en-US" altLang="en-US" dirty="0" err="1" smtClean="0"/>
              <a:t>Queueing</a:t>
            </a:r>
            <a:r>
              <a:rPr lang="en-US" altLang="en-US" dirty="0" smtClean="0"/>
              <a:t> </a:t>
            </a:r>
            <a:r>
              <a:rPr lang="el-GR" altLang="en-US" dirty="0" smtClean="0"/>
              <a:t>και </a:t>
            </a:r>
            <a:r>
              <a:rPr lang="en-US" altLang="en-US" dirty="0" smtClean="0"/>
              <a:t>Weighted Fair </a:t>
            </a:r>
            <a:r>
              <a:rPr lang="en-US" altLang="en-US" dirty="0" err="1" smtClean="0"/>
              <a:t>Queueing</a:t>
            </a:r>
            <a:endParaRPr lang="el-GR" alt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l-GR" altLang="en-US" dirty="0" smtClean="0"/>
              <a:t>Μηχανισμός </a:t>
            </a:r>
            <a:r>
              <a:rPr lang="en-US" altLang="en-US" dirty="0" smtClean="0"/>
              <a:t>FIFO (1)</a:t>
            </a:r>
            <a:endParaRPr lang="el-GR" altLang="en-US" dirty="0" smtClean="0"/>
          </a:p>
        </p:txBody>
      </p:sp>
      <p:sp>
        <p:nvSpPr>
          <p:cNvPr id="19461" name="Rectangle 3"/>
          <p:cNvSpPr>
            <a:spLocks noGrp="1" noChangeArrowheads="1"/>
          </p:cNvSpPr>
          <p:nvPr>
            <p:ph type="body" idx="1"/>
          </p:nvPr>
        </p:nvSpPr>
        <p:spPr/>
        <p:txBody>
          <a:bodyPr>
            <a:normAutofit/>
          </a:bodyPr>
          <a:lstStyle/>
          <a:p>
            <a:r>
              <a:rPr lang="el-GR" altLang="en-US" dirty="0" smtClean="0"/>
              <a:t>Είναι ο παλαιότερος που υπάρχει. </a:t>
            </a:r>
          </a:p>
          <a:p>
            <a:r>
              <a:rPr lang="el-GR" altLang="en-US" dirty="0" smtClean="0"/>
              <a:t>Υποθέτει ότι υπάρχει μόνο 1 ουρά και η λογική του είναι ότι εξέρχεται από την ουρά το πρώτο πακέτο που μπήκε (το παλαιότερο πακέτο μέσα στην ουρά)</a:t>
            </a:r>
          </a:p>
          <a:p>
            <a:r>
              <a:rPr lang="el-GR" altLang="en-US" dirty="0" smtClean="0"/>
              <a:t>Ο μηχανισμός αυτός όπως γίνεται σαφές αντιμετωπίζει όλα τα πακέτα όμοια και δεν εισάγει καμία έννοια προτεραιότητας.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el-GR" altLang="en-US" dirty="0" smtClean="0"/>
              <a:t>Μηχανισμός </a:t>
            </a:r>
            <a:r>
              <a:rPr lang="en-US" altLang="en-US" dirty="0" smtClean="0"/>
              <a:t>FIFO (2)</a:t>
            </a:r>
            <a:endParaRPr lang="el-GR" altLang="en-US" dirty="0" smtClean="0"/>
          </a:p>
        </p:txBody>
      </p:sp>
      <p:sp>
        <p:nvSpPr>
          <p:cNvPr id="19461" name="Rectangle 3"/>
          <p:cNvSpPr>
            <a:spLocks noGrp="1" noChangeArrowheads="1"/>
          </p:cNvSpPr>
          <p:nvPr>
            <p:ph type="body" idx="1"/>
          </p:nvPr>
        </p:nvSpPr>
        <p:spPr/>
        <p:txBody>
          <a:bodyPr>
            <a:normAutofit fontScale="85000" lnSpcReduction="10000"/>
          </a:bodyPr>
          <a:lstStyle/>
          <a:p>
            <a:r>
              <a:rPr lang="el-GR" altLang="en-US" dirty="0" smtClean="0"/>
              <a:t>Πλεονεκτήματα:</a:t>
            </a:r>
          </a:p>
          <a:p>
            <a:pPr lvl="1"/>
            <a:r>
              <a:rPr lang="el-GR" altLang="en-US" dirty="0" smtClean="0"/>
              <a:t>απλότητα </a:t>
            </a:r>
          </a:p>
          <a:p>
            <a:pPr lvl="1"/>
            <a:r>
              <a:rPr lang="el-GR" altLang="en-US" dirty="0" smtClean="0"/>
              <a:t>μπορεί να βρει εφαρμογή σε περιπτώσεις γραμμών μετάδοσης πολύ μεγάλης ταχύτητας όπου δεν υπάρχει καθόλου συμφόρηση</a:t>
            </a:r>
          </a:p>
          <a:p>
            <a:r>
              <a:rPr lang="el-GR" altLang="en-US" dirty="0" smtClean="0"/>
              <a:t>Μειονεκτήματα:</a:t>
            </a:r>
          </a:p>
          <a:p>
            <a:pPr lvl="1"/>
            <a:r>
              <a:rPr lang="el-GR" altLang="en-US" dirty="0" smtClean="0"/>
              <a:t>σε περιπτώσεις συμφόρησης έχει πολύ κακή απόδοση</a:t>
            </a:r>
          </a:p>
          <a:p>
            <a:pPr lvl="1"/>
            <a:r>
              <a:rPr lang="el-GR" altLang="en-US" dirty="0" smtClean="0"/>
              <a:t>Επίσης αντίστοιχα κακή απόδοση παρουσιάζει και στις περιπτώσεις όπου υπάρχουν εφαρμογές με καταιγισμούς που μπορεί να καταλαμβάνουν όλη την ουρά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en-US" altLang="en-US" smtClean="0"/>
              <a:t>Priority Queueing</a:t>
            </a:r>
            <a:endParaRPr lang="el-GR" altLang="en-US" smtClean="0"/>
          </a:p>
        </p:txBody>
      </p:sp>
      <p:sp>
        <p:nvSpPr>
          <p:cNvPr id="20485" name="Rectangle 3"/>
          <p:cNvSpPr>
            <a:spLocks noGrp="1" noChangeArrowheads="1"/>
          </p:cNvSpPr>
          <p:nvPr>
            <p:ph type="body" idx="1"/>
          </p:nvPr>
        </p:nvSpPr>
        <p:spPr/>
        <p:txBody>
          <a:bodyPr>
            <a:normAutofit fontScale="77500" lnSpcReduction="20000"/>
          </a:bodyPr>
          <a:lstStyle/>
          <a:p>
            <a:r>
              <a:rPr lang="el-GR" altLang="en-US" smtClean="0"/>
              <a:t>Διαθέτει 1 ουρά αυστηρής προτεραιότητας και πάντοτε εξυπηρετείται όταν έχει πακέτα σε βάρος των υπολοίπων</a:t>
            </a:r>
          </a:p>
          <a:p>
            <a:r>
              <a:rPr lang="el-GR" altLang="en-US" smtClean="0"/>
              <a:t>Η είσοδος των πακέτων στην κατάλληλη ουρά γίνεται ανάλογα με την ταξινόμηση τους (</a:t>
            </a:r>
            <a:r>
              <a:rPr lang="en-US" altLang="en-US" smtClean="0"/>
              <a:t>DSCP values)</a:t>
            </a:r>
            <a:endParaRPr lang="el-GR" altLang="en-US" smtClean="0"/>
          </a:p>
          <a:p>
            <a:r>
              <a:rPr lang="el-GR" altLang="en-US" smtClean="0"/>
              <a:t>Ο μηχανισμός αυτός εισάγει στο δίκτυο ένα είδος αδικίας καθώς ανάλογα με το ρυθμό που καταφτάνουν πακέτα στην ουρά υψηλής προτεραιότητας, μπορεί οι άλλες ουρές είτε να εξυπηρετούνται ελάχιστα είτε ακόμη και καθόλου</a:t>
            </a:r>
          </a:p>
          <a:p>
            <a:pPr lvl="1"/>
            <a:r>
              <a:rPr lang="el-GR" altLang="en-US" smtClean="0"/>
              <a:t>Αυτό μπορεί να διορθωθεί είτε με αυστηρή αστυνόμευση, είτε εφαρμόζοντας μορφοποίηση στην κίνηση υψηλής προτεραιότητας σε κάποιο προηγούμενο σημείο της διαδρομής </a:t>
            </a:r>
          </a:p>
          <a:p>
            <a:r>
              <a:rPr lang="el-GR" altLang="en-US" smtClean="0"/>
              <a:t>προσφέρει πολύ χαμηλή καθυστέρηση</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altLang="en-US" dirty="0" smtClean="0"/>
              <a:t>Round Robin</a:t>
            </a:r>
            <a:endParaRPr lang="el-GR" altLang="en-US" dirty="0" smtClean="0"/>
          </a:p>
        </p:txBody>
      </p:sp>
      <p:sp>
        <p:nvSpPr>
          <p:cNvPr id="21509" name="Rectangle 3"/>
          <p:cNvSpPr>
            <a:spLocks noGrp="1" noChangeArrowheads="1"/>
          </p:cNvSpPr>
          <p:nvPr>
            <p:ph type="body" idx="1"/>
          </p:nvPr>
        </p:nvSpPr>
        <p:spPr/>
        <p:txBody>
          <a:bodyPr>
            <a:normAutofit/>
          </a:bodyPr>
          <a:lstStyle/>
          <a:p>
            <a:r>
              <a:rPr lang="en-US" altLang="en-US" dirty="0" smtClean="0"/>
              <a:t>Round Robin</a:t>
            </a:r>
          </a:p>
          <a:p>
            <a:pPr lvl="1"/>
            <a:r>
              <a:rPr lang="el-GR" altLang="en-US" dirty="0" smtClean="0"/>
              <a:t>Χειρίζεται όλες τις ουρές όμοια και τις ελέγχει κυκλικά </a:t>
            </a:r>
          </a:p>
          <a:p>
            <a:pPr lvl="1"/>
            <a:r>
              <a:rPr lang="el-GR" altLang="en-US" dirty="0" smtClean="0"/>
              <a:t>Σε όποια βρει πακέτο στην αναμονή το μεταδίδει και συνεχίζει τον κυκλικό έλεγχο. </a:t>
            </a:r>
          </a:p>
          <a:p>
            <a:pPr lvl="1"/>
            <a:r>
              <a:rPr lang="el-GR" altLang="en-US" dirty="0" smtClean="0"/>
              <a:t>Δεν μπορεί να παρέχει εγγυήσεις για την καθυστέρηση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altLang="en-US" dirty="0" smtClean="0"/>
              <a:t>Deficit Round Robin</a:t>
            </a:r>
            <a:r>
              <a:rPr lang="el-GR" altLang="en-US" dirty="0" smtClean="0"/>
              <a:t> (1)</a:t>
            </a:r>
          </a:p>
        </p:txBody>
      </p:sp>
      <p:sp>
        <p:nvSpPr>
          <p:cNvPr id="21509" name="Rectangle 3"/>
          <p:cNvSpPr>
            <a:spLocks noGrp="1" noChangeArrowheads="1"/>
          </p:cNvSpPr>
          <p:nvPr>
            <p:ph type="body" idx="1"/>
          </p:nvPr>
        </p:nvSpPr>
        <p:spPr/>
        <p:txBody>
          <a:bodyPr>
            <a:normAutofit/>
          </a:bodyPr>
          <a:lstStyle/>
          <a:p>
            <a:r>
              <a:rPr lang="en-US" altLang="en-US" dirty="0" smtClean="0"/>
              <a:t>Deficit Round Robin</a:t>
            </a:r>
          </a:p>
          <a:p>
            <a:pPr lvl="1"/>
            <a:r>
              <a:rPr lang="el-GR" altLang="en-US" dirty="0" smtClean="0"/>
              <a:t>Οι ουρές ελέγχονται ξανά κυκλικά, αλλά προσπαθούν να διατηρούν σταθερό το μέσο ρυθμό μετάδοσης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altLang="en-US" smtClean="0"/>
              <a:t>Deficit Round Robin</a:t>
            </a:r>
            <a:r>
              <a:rPr lang="el-GR" altLang="en-US" smtClean="0"/>
              <a:t> (2)</a:t>
            </a:r>
            <a:endParaRPr lang="el-GR" altLang="en-US" dirty="0" smtClean="0"/>
          </a:p>
        </p:txBody>
      </p:sp>
      <p:sp>
        <p:nvSpPr>
          <p:cNvPr id="22533" name="Rectangle 3"/>
          <p:cNvSpPr>
            <a:spLocks noGrp="1" noChangeArrowheads="1"/>
          </p:cNvSpPr>
          <p:nvPr>
            <p:ph type="body" idx="1"/>
          </p:nvPr>
        </p:nvSpPr>
        <p:spPr/>
        <p:txBody>
          <a:bodyPr/>
          <a:lstStyle/>
          <a:p>
            <a:r>
              <a:rPr lang="el-GR" altLang="en-US" smtClean="0"/>
              <a:t>Σε κάθε ουρά ορίζονται 2 ποσότητες: το κβάντο Q και το έλλειμμα D.</a:t>
            </a:r>
            <a:endParaRPr lang="en-US" altLang="en-US" smtClean="0"/>
          </a:p>
          <a:p>
            <a:r>
              <a:rPr lang="el-GR" altLang="en-US" smtClean="0"/>
              <a:t>Το κβάντο είναι ο μέγιστος αριθμός bytes που μπορεί να μεταδώσει η ουρά κάθε φορά</a:t>
            </a:r>
            <a:endParaRPr lang="en-US" altLang="en-US" smtClean="0"/>
          </a:p>
          <a:p>
            <a:r>
              <a:rPr lang="el-GR" altLang="en-US" smtClean="0"/>
              <a:t>Αν μεταδώσει λιγότερα τότε η διαφορά αποθηκεύεται στο έλλειμμα και προστίθεται στην μέγιστη τιμή bytes που θα μεταδώσει την αμέσως επόμενη φορά.</a:t>
            </a:r>
            <a:endParaRPr lang="el-GR"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en-US" smtClean="0"/>
              <a:t>Modified Deficit Round Robin</a:t>
            </a:r>
            <a:r>
              <a:rPr lang="el-GR" altLang="en-US" smtClean="0"/>
              <a:t> (1)</a:t>
            </a:r>
          </a:p>
        </p:txBody>
      </p:sp>
      <p:sp>
        <p:nvSpPr>
          <p:cNvPr id="23557" name="Rectangle 3"/>
          <p:cNvSpPr>
            <a:spLocks noGrp="1" noChangeArrowheads="1"/>
          </p:cNvSpPr>
          <p:nvPr>
            <p:ph type="body" idx="1"/>
          </p:nvPr>
        </p:nvSpPr>
        <p:spPr/>
        <p:txBody>
          <a:bodyPr>
            <a:normAutofit lnSpcReduction="10000"/>
          </a:bodyPr>
          <a:lstStyle/>
          <a:p>
            <a:r>
              <a:rPr lang="el-GR" altLang="en-US" dirty="0" smtClean="0"/>
              <a:t>M-DRR λειτουργεί ουσιαστικά όπως ο DRR με τη διαφορά ότι εισάγει και μια ουρά προτεραιότητας ώστε να επιτυγχάνει χαμηλή καθυστέρηση</a:t>
            </a:r>
            <a:endParaRPr lang="en-US" altLang="en-US" dirty="0" smtClean="0"/>
          </a:p>
          <a:p>
            <a:r>
              <a:rPr lang="el-GR" altLang="en-US" dirty="0" smtClean="0"/>
              <a:t>Οι υπόλοιπες ουρές εξυπηρετούνται με τη σειρά σύμφωνα με τον μηχανισμό DRR και η ουρά προτεραιότητας είτε εξυπηρετείται εναλλάξ με τις άλλες είτε κατά απόλυτη προτεραιότητα</a:t>
            </a:r>
            <a:endParaRPr lang="en-US" alt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en-US" smtClean="0"/>
              <a:t>Modified Deficit Round Robin</a:t>
            </a:r>
            <a:r>
              <a:rPr lang="el-GR" altLang="en-US" smtClean="0"/>
              <a:t> (2)</a:t>
            </a:r>
          </a:p>
        </p:txBody>
      </p:sp>
      <p:sp>
        <p:nvSpPr>
          <p:cNvPr id="24581" name="Rectangle 3"/>
          <p:cNvSpPr>
            <a:spLocks noGrp="1" noChangeArrowheads="1"/>
          </p:cNvSpPr>
          <p:nvPr>
            <p:ph type="body" idx="1"/>
          </p:nvPr>
        </p:nvSpPr>
        <p:spPr/>
        <p:txBody>
          <a:bodyPr>
            <a:normAutofit fontScale="92500" lnSpcReduction="10000"/>
          </a:bodyPr>
          <a:lstStyle/>
          <a:p>
            <a:r>
              <a:rPr lang="el-GR" altLang="en-US" dirty="0" smtClean="0"/>
              <a:t>Υπάρχουν 2 παραλλαγές του </a:t>
            </a:r>
            <a:r>
              <a:rPr lang="en-US" altLang="en-US" dirty="0" smtClean="0"/>
              <a:t>M</a:t>
            </a:r>
            <a:r>
              <a:rPr lang="el-GR" altLang="en-US" dirty="0" smtClean="0"/>
              <a:t>-</a:t>
            </a:r>
            <a:r>
              <a:rPr lang="en-US" altLang="en-US" dirty="0" smtClean="0"/>
              <a:t>DRR</a:t>
            </a:r>
            <a:r>
              <a:rPr lang="el-GR" altLang="en-US" dirty="0" smtClean="0"/>
              <a:t>, με το σημείο που διαφέρουν να είναι πόσο συχνά εξυπηρετείται η ουρά προτεραιότητας </a:t>
            </a:r>
          </a:p>
          <a:p>
            <a:pPr lvl="1"/>
            <a:r>
              <a:rPr lang="el-GR" altLang="en-US" dirty="0" smtClean="0"/>
              <a:t>Εναλλακτική Προτεραιότητα (</a:t>
            </a:r>
            <a:r>
              <a:rPr lang="en-US" altLang="en-US" dirty="0" smtClean="0"/>
              <a:t>Alternate Priority</a:t>
            </a:r>
            <a:r>
              <a:rPr lang="el-GR" altLang="en-US" dirty="0" smtClean="0"/>
              <a:t>)</a:t>
            </a:r>
            <a:endParaRPr lang="en-US" altLang="en-US" dirty="0" smtClean="0"/>
          </a:p>
          <a:p>
            <a:pPr lvl="2"/>
            <a:r>
              <a:rPr lang="en-US" altLang="en-US" dirty="0" smtClean="0"/>
              <a:t>H</a:t>
            </a:r>
            <a:r>
              <a:rPr lang="el-GR" altLang="en-US" dirty="0" smtClean="0"/>
              <a:t> ουρά προτεραιότητας εξυπηρετείται εκ περιτροπής με τις υπόλοιπες ουρές, οι οποίες εξυπηρετούνται με τη σειρά. </a:t>
            </a:r>
            <a:endParaRPr lang="en-US" altLang="en-US" dirty="0" smtClean="0"/>
          </a:p>
          <a:p>
            <a:pPr lvl="1"/>
            <a:r>
              <a:rPr lang="el-GR" altLang="en-US" dirty="0" smtClean="0"/>
              <a:t>Αυστηρή Προτεραιότητα (</a:t>
            </a:r>
            <a:r>
              <a:rPr lang="en-US" altLang="en-US" dirty="0" smtClean="0"/>
              <a:t>Strict Priority</a:t>
            </a:r>
            <a:r>
              <a:rPr lang="el-GR" altLang="en-US" dirty="0" smtClean="0"/>
              <a:t>)</a:t>
            </a:r>
            <a:endParaRPr lang="en-US" altLang="en-US" dirty="0" smtClean="0"/>
          </a:p>
          <a:p>
            <a:pPr lvl="2"/>
            <a:r>
              <a:rPr lang="en-US" altLang="en-US" dirty="0" smtClean="0"/>
              <a:t>H</a:t>
            </a:r>
            <a:r>
              <a:rPr lang="el-GR" altLang="en-US" dirty="0" smtClean="0"/>
              <a:t> ουρά προτεραιότητας εξυπηρετείται κατά απόλυτη προτεραιότητα για όσο διάστημα έχει πακέτα προς μετάδοση </a:t>
            </a:r>
            <a:endParaRPr lang="en-US" alt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r>
              <a:rPr lang="en-US" altLang="en-US" dirty="0" smtClean="0"/>
              <a:t>Modified Deficit Round Robin</a:t>
            </a:r>
            <a:r>
              <a:rPr lang="el-GR" altLang="en-US" dirty="0" smtClean="0"/>
              <a:t> (3)</a:t>
            </a:r>
          </a:p>
        </p:txBody>
      </p:sp>
      <p:sp>
        <p:nvSpPr>
          <p:cNvPr id="24581" name="Rectangle 3"/>
          <p:cNvSpPr>
            <a:spLocks noGrp="1" noChangeArrowheads="1"/>
          </p:cNvSpPr>
          <p:nvPr>
            <p:ph type="body" idx="1"/>
          </p:nvPr>
        </p:nvSpPr>
        <p:spPr/>
        <p:txBody>
          <a:bodyPr>
            <a:normAutofit/>
          </a:bodyPr>
          <a:lstStyle/>
          <a:p>
            <a:r>
              <a:rPr lang="el-GR" altLang="en-US" dirty="0" smtClean="0"/>
              <a:t>Είναι ευέλικτος και αποδοτικός μηχανισμός ιδίως σε περιπτώσεις όπου δεν υπάρχει μεγάλη συμφόρηση. </a:t>
            </a:r>
          </a:p>
          <a:p>
            <a:r>
              <a:rPr lang="el-GR" altLang="en-US" dirty="0" smtClean="0"/>
              <a:t>Προτείνεται να χρησιμοποιείται παράλληλα με ένα μηχανισμό διαχείρισης ουρών που προλαμβάνει τη συμφόρηση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Περιεχόμενα ενότητας</a:t>
            </a:r>
            <a:endParaRPr lang="el-GR" dirty="0"/>
          </a:p>
        </p:txBody>
      </p:sp>
      <p:sp>
        <p:nvSpPr>
          <p:cNvPr id="3" name="Content Placeholder 2"/>
          <p:cNvSpPr>
            <a:spLocks noGrp="1"/>
          </p:cNvSpPr>
          <p:nvPr>
            <p:ph idx="1"/>
          </p:nvPr>
        </p:nvSpPr>
        <p:spPr/>
        <p:txBody>
          <a:bodyPr>
            <a:normAutofit fontScale="92500" lnSpcReduction="20000"/>
          </a:bodyPr>
          <a:lstStyle/>
          <a:p>
            <a:r>
              <a:rPr lang="el-GR" altLang="en-US" dirty="0" smtClean="0"/>
              <a:t>Διαχείριση Ουρών</a:t>
            </a:r>
          </a:p>
          <a:p>
            <a:pPr lvl="1"/>
            <a:r>
              <a:rPr lang="el-GR" altLang="en-US" dirty="0" smtClean="0"/>
              <a:t>Μηχανισμός </a:t>
            </a:r>
            <a:r>
              <a:rPr lang="en-GB" altLang="en-US" dirty="0" smtClean="0"/>
              <a:t>Explicit Congestion Notification (</a:t>
            </a:r>
            <a:r>
              <a:rPr lang="en-US" altLang="en-US" dirty="0" smtClean="0"/>
              <a:t>ECN) </a:t>
            </a:r>
            <a:endParaRPr lang="el-GR" altLang="en-US" dirty="0" smtClean="0"/>
          </a:p>
          <a:p>
            <a:pPr lvl="1"/>
            <a:r>
              <a:rPr lang="el-GR" altLang="en-US" dirty="0" smtClean="0"/>
              <a:t>Μηχανισμός </a:t>
            </a:r>
            <a:r>
              <a:rPr lang="en-GB" altLang="en-US" dirty="0" smtClean="0"/>
              <a:t>Random Early Detection (</a:t>
            </a:r>
            <a:r>
              <a:rPr lang="en-US" altLang="en-US" dirty="0" smtClean="0"/>
              <a:t>RED) </a:t>
            </a:r>
            <a:endParaRPr lang="en-GB" altLang="en-US" dirty="0" smtClean="0"/>
          </a:p>
          <a:p>
            <a:pPr lvl="1"/>
            <a:r>
              <a:rPr lang="el-GR" altLang="en-US" dirty="0" smtClean="0"/>
              <a:t>Μηχανισμός </a:t>
            </a:r>
            <a:r>
              <a:rPr lang="en-US" altLang="en-US" dirty="0" smtClean="0"/>
              <a:t>Weighted RED</a:t>
            </a:r>
            <a:endParaRPr lang="el-GR" altLang="en-US" dirty="0" smtClean="0"/>
          </a:p>
          <a:p>
            <a:r>
              <a:rPr lang="el-GR" altLang="en-US" dirty="0" err="1" smtClean="0"/>
              <a:t>Χρονοδρομολόγηση</a:t>
            </a:r>
            <a:r>
              <a:rPr lang="el-GR" altLang="en-US" dirty="0" smtClean="0"/>
              <a:t> </a:t>
            </a:r>
          </a:p>
          <a:p>
            <a:pPr lvl="1"/>
            <a:r>
              <a:rPr lang="en-US" altLang="en-US" dirty="0" smtClean="0"/>
              <a:t>FIFO</a:t>
            </a:r>
            <a:endParaRPr lang="el-GR" altLang="en-US" dirty="0" smtClean="0"/>
          </a:p>
          <a:p>
            <a:pPr lvl="1"/>
            <a:r>
              <a:rPr lang="en-US" altLang="en-US" dirty="0" smtClean="0"/>
              <a:t>Priority </a:t>
            </a:r>
            <a:r>
              <a:rPr lang="en-US" altLang="en-US" dirty="0" err="1" smtClean="0"/>
              <a:t>Queueing</a:t>
            </a:r>
            <a:endParaRPr lang="el-GR" altLang="en-US" dirty="0" smtClean="0"/>
          </a:p>
          <a:p>
            <a:pPr lvl="1"/>
            <a:r>
              <a:rPr lang="en-US" altLang="en-US" dirty="0" smtClean="0"/>
              <a:t>Deficit Round Robin </a:t>
            </a:r>
            <a:r>
              <a:rPr lang="el-GR" altLang="en-US" dirty="0" smtClean="0"/>
              <a:t>και </a:t>
            </a:r>
            <a:r>
              <a:rPr lang="en-US" altLang="en-US" dirty="0" smtClean="0"/>
              <a:t>Modified Deficit Round Robin</a:t>
            </a:r>
          </a:p>
          <a:p>
            <a:pPr lvl="1"/>
            <a:r>
              <a:rPr lang="en-US" altLang="en-US" dirty="0" smtClean="0"/>
              <a:t>Fair </a:t>
            </a:r>
            <a:r>
              <a:rPr lang="en-US" altLang="en-US" dirty="0" err="1" smtClean="0"/>
              <a:t>Queueing</a:t>
            </a:r>
            <a:r>
              <a:rPr lang="en-US" altLang="en-US" dirty="0" smtClean="0"/>
              <a:t> </a:t>
            </a:r>
            <a:r>
              <a:rPr lang="el-GR" altLang="en-US" dirty="0" smtClean="0"/>
              <a:t>και </a:t>
            </a:r>
            <a:r>
              <a:rPr lang="en-US" altLang="en-US" dirty="0" smtClean="0"/>
              <a:t>Weighted Fair </a:t>
            </a:r>
            <a:r>
              <a:rPr lang="en-US" altLang="en-US" dirty="0" err="1" smtClean="0"/>
              <a:t>Queueing</a:t>
            </a:r>
            <a:endParaRPr lang="el-GR" altLang="en-US" dirty="0" smtClean="0"/>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altLang="en-US" smtClean="0"/>
              <a:t>Fair Queueing</a:t>
            </a:r>
            <a:endParaRPr lang="el-GR" altLang="en-US" smtClean="0"/>
          </a:p>
        </p:txBody>
      </p:sp>
      <p:sp>
        <p:nvSpPr>
          <p:cNvPr id="25605" name="Rectangle 3"/>
          <p:cNvSpPr>
            <a:spLocks noGrp="1" noChangeArrowheads="1"/>
          </p:cNvSpPr>
          <p:nvPr>
            <p:ph type="body" idx="1"/>
          </p:nvPr>
        </p:nvSpPr>
        <p:spPr/>
        <p:txBody>
          <a:bodyPr>
            <a:normAutofit fontScale="77500" lnSpcReduction="20000"/>
          </a:bodyPr>
          <a:lstStyle/>
          <a:p>
            <a:r>
              <a:rPr lang="el-GR" altLang="en-US" smtClean="0"/>
              <a:t>Στοχεύει να εξυπηρετεί όλες τις ουρές με τέτοιο τρόπο ώστε να ικανοποιείται μακροπρόθεσμα ο στόχος για ίσο μέσο εύρος ζώνης</a:t>
            </a:r>
          </a:p>
          <a:p>
            <a:r>
              <a:rPr lang="el-GR" altLang="en-US" smtClean="0"/>
              <a:t>Μειονεκτήματα</a:t>
            </a:r>
          </a:p>
          <a:p>
            <a:pPr lvl="1"/>
            <a:r>
              <a:rPr lang="el-GR" altLang="en-US" smtClean="0"/>
              <a:t>Για να επιτύχει το στόχο της πρέπει να σημαδεύει τα πακέτα και να υπολογίζει τον αναμενόμενο χρόνο αναχώρησής τους. Όμως, οι υπολογισμοί αυτοί είναι αρκετοί και χρονοβόροι με αποτέλεσμα τελικά να γίνονται προσεγγιστικά, γεγονός που οδηγεί σε βραχυπρόθεσμες αδικίες </a:t>
            </a:r>
          </a:p>
          <a:p>
            <a:pPr lvl="1"/>
            <a:r>
              <a:rPr lang="el-GR" altLang="en-US" smtClean="0"/>
              <a:t>Είναι σχεδιασμένη να εφαρμόζεται στη περίπτωση ξεχωριστών ουρών για κάθε ροή προκειμένου να επιτυγχάνει να μην επηρεάζεται κάθε ροή από την ύπαρξη της άλλης. Η λογική αυτή όμως δεν μπορεί να λειτουργήσει με το μοντέλο της συγκέντρωσης ροών (</a:t>
            </a:r>
            <a:r>
              <a:rPr lang="en-US" altLang="en-US" smtClean="0"/>
              <a:t>aggregate classes</a:t>
            </a:r>
            <a:r>
              <a:rPr lang="el-GR" altLang="en-US" smtClean="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altLang="en-US" smtClean="0"/>
              <a:t>Weighted Fair Queueing</a:t>
            </a:r>
            <a:endParaRPr lang="el-GR" altLang="en-US" smtClean="0"/>
          </a:p>
        </p:txBody>
      </p:sp>
      <p:sp>
        <p:nvSpPr>
          <p:cNvPr id="26629" name="Rectangle 3"/>
          <p:cNvSpPr>
            <a:spLocks noGrp="1" noChangeArrowheads="1"/>
          </p:cNvSpPr>
          <p:nvPr>
            <p:ph type="body" idx="1"/>
          </p:nvPr>
        </p:nvSpPr>
        <p:spPr/>
        <p:txBody>
          <a:bodyPr>
            <a:normAutofit fontScale="85000" lnSpcReduction="20000"/>
          </a:bodyPr>
          <a:lstStyle/>
          <a:p>
            <a:r>
              <a:rPr lang="el-GR" altLang="en-US" smtClean="0"/>
              <a:t>Αποτελεί μια σημαντική παραλλαγή της μεθόδου «δίκαιης ουράς»</a:t>
            </a:r>
          </a:p>
          <a:p>
            <a:r>
              <a:rPr lang="el-GR" altLang="en-US" smtClean="0"/>
              <a:t>Στόχος είναι να αποδίδει βάρη σε κάθε ουρά επιτρέποντας να διαφοροποιείται το μέσο εύρο ζώνης που κάθε μια αντιλαμβάνεται</a:t>
            </a:r>
          </a:p>
          <a:p>
            <a:r>
              <a:rPr lang="el-GR" altLang="en-US" smtClean="0"/>
              <a:t>Αν υπάρχουν Ν ουρές με πακέτα προς μετάδοση τότε κάθε ουρά Μ εξυπηρετείται έτσι ώστε να λαμβάνει ποσοστό </a:t>
            </a:r>
            <a:r>
              <a:rPr lang="en-US" altLang="en-US" smtClean="0"/>
              <a:t>WM</a:t>
            </a:r>
            <a:r>
              <a:rPr lang="el-GR" altLang="en-US" smtClean="0"/>
              <a:t> από το συνολικό ρυθμό της γραμμής</a:t>
            </a:r>
            <a:endParaRPr lang="en-US" altLang="en-US" smtClean="0"/>
          </a:p>
          <a:p>
            <a:r>
              <a:rPr lang="el-GR" altLang="en-US" smtClean="0"/>
              <a:t>Σε περίπτωση που κάποιες από τις ουρές είναι άδειες τότε το εύρος ζώνης (που θα έπαιρναν οι ουρές αυτές) μοιράζεται αναλογικά στις υπόλοιπες με βάση πάντοτε τα βάρη τους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Σύντομη ανασκόπηση</a:t>
            </a:r>
            <a:endParaRPr lang="el-GR" dirty="0"/>
          </a:p>
        </p:txBody>
      </p:sp>
      <p:sp>
        <p:nvSpPr>
          <p:cNvPr id="5" name="Θέση περιεχομένου 4"/>
          <p:cNvSpPr>
            <a:spLocks noGrp="1"/>
          </p:cNvSpPr>
          <p:nvPr>
            <p:ph idx="1"/>
          </p:nvPr>
        </p:nvSpPr>
        <p:spPr/>
        <p:txBody>
          <a:bodyPr>
            <a:normAutofit fontScale="92500" lnSpcReduction="20000"/>
          </a:bodyPr>
          <a:lstStyle/>
          <a:p>
            <a:r>
              <a:rPr lang="el-GR" altLang="en-US" dirty="0" smtClean="0"/>
              <a:t>Διαχείριση Ουρών</a:t>
            </a:r>
          </a:p>
          <a:p>
            <a:pPr lvl="1"/>
            <a:r>
              <a:rPr lang="el-GR" altLang="en-US" dirty="0" smtClean="0"/>
              <a:t>Μηχανισμός </a:t>
            </a:r>
            <a:r>
              <a:rPr lang="en-GB" altLang="en-US" dirty="0" smtClean="0"/>
              <a:t>Explicit Congestion Notification (</a:t>
            </a:r>
            <a:r>
              <a:rPr lang="en-US" altLang="en-US" dirty="0" smtClean="0"/>
              <a:t>ECN) </a:t>
            </a:r>
            <a:endParaRPr lang="el-GR" altLang="en-US" dirty="0" smtClean="0"/>
          </a:p>
          <a:p>
            <a:pPr lvl="1"/>
            <a:r>
              <a:rPr lang="el-GR" altLang="en-US" dirty="0" smtClean="0"/>
              <a:t>Μηχανισμός </a:t>
            </a:r>
            <a:r>
              <a:rPr lang="en-GB" altLang="en-US" dirty="0" smtClean="0"/>
              <a:t>Random Early Detection (</a:t>
            </a:r>
            <a:r>
              <a:rPr lang="en-US" altLang="en-US" dirty="0" smtClean="0"/>
              <a:t>RED) </a:t>
            </a:r>
            <a:endParaRPr lang="en-GB" altLang="en-US" dirty="0" smtClean="0"/>
          </a:p>
          <a:p>
            <a:pPr lvl="1"/>
            <a:r>
              <a:rPr lang="el-GR" altLang="en-US" dirty="0" smtClean="0"/>
              <a:t>Μηχανισμός </a:t>
            </a:r>
            <a:r>
              <a:rPr lang="en-US" altLang="en-US" dirty="0" smtClean="0"/>
              <a:t>Weighted RED</a:t>
            </a:r>
            <a:endParaRPr lang="el-GR" altLang="en-US" dirty="0" smtClean="0"/>
          </a:p>
          <a:p>
            <a:r>
              <a:rPr lang="el-GR" altLang="en-US" dirty="0" err="1" smtClean="0"/>
              <a:t>Χρονοδρομολόγηση</a:t>
            </a:r>
            <a:r>
              <a:rPr lang="el-GR" altLang="en-US" dirty="0" smtClean="0"/>
              <a:t> </a:t>
            </a:r>
          </a:p>
          <a:p>
            <a:pPr lvl="1"/>
            <a:r>
              <a:rPr lang="en-US" altLang="en-US" dirty="0" smtClean="0"/>
              <a:t>FIFO</a:t>
            </a:r>
            <a:endParaRPr lang="el-GR" altLang="en-US" dirty="0" smtClean="0"/>
          </a:p>
          <a:p>
            <a:pPr lvl="1"/>
            <a:r>
              <a:rPr lang="en-US" altLang="en-US" dirty="0" smtClean="0"/>
              <a:t>Priority </a:t>
            </a:r>
            <a:r>
              <a:rPr lang="en-US" altLang="en-US" dirty="0" err="1" smtClean="0"/>
              <a:t>Queueing</a:t>
            </a:r>
            <a:endParaRPr lang="el-GR" altLang="en-US" dirty="0" smtClean="0"/>
          </a:p>
          <a:p>
            <a:pPr lvl="1"/>
            <a:r>
              <a:rPr lang="en-US" altLang="en-US" dirty="0" smtClean="0"/>
              <a:t>Deficit Round Robin </a:t>
            </a:r>
            <a:r>
              <a:rPr lang="el-GR" altLang="en-US" dirty="0" smtClean="0"/>
              <a:t>και </a:t>
            </a:r>
            <a:r>
              <a:rPr lang="en-US" altLang="en-US" smtClean="0"/>
              <a:t>Modified </a:t>
            </a:r>
            <a:r>
              <a:rPr lang="en-US" altLang="en-US" dirty="0" smtClean="0"/>
              <a:t>Deficit Round Robin</a:t>
            </a:r>
          </a:p>
          <a:p>
            <a:pPr lvl="1"/>
            <a:r>
              <a:rPr lang="en-US" altLang="en-US" dirty="0" smtClean="0"/>
              <a:t>Fair </a:t>
            </a:r>
            <a:r>
              <a:rPr lang="en-US" altLang="en-US" dirty="0" err="1" smtClean="0"/>
              <a:t>Queueing</a:t>
            </a:r>
            <a:r>
              <a:rPr lang="en-US" altLang="en-US" dirty="0" smtClean="0"/>
              <a:t> </a:t>
            </a:r>
            <a:r>
              <a:rPr lang="el-GR" altLang="en-US" dirty="0" smtClean="0"/>
              <a:t>και </a:t>
            </a:r>
            <a:r>
              <a:rPr lang="en-US" altLang="en-US" dirty="0" smtClean="0"/>
              <a:t>Weighted Fair </a:t>
            </a:r>
            <a:r>
              <a:rPr lang="en-US" altLang="en-US" dirty="0" err="1" smtClean="0"/>
              <a:t>Queueing</a:t>
            </a:r>
            <a:endParaRPr lang="el-GR" altLang="en-US" dirty="0" smtClean="0"/>
          </a:p>
        </p:txBody>
      </p:sp>
    </p:spTree>
    <p:extLst>
      <p:ext uri="{BB962C8B-B14F-4D97-AF65-F5344CB8AC3E}">
        <p14:creationId xmlns="" xmlns:p14="http://schemas.microsoft.com/office/powerpoint/2010/main" val="2834887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smtClean="0"/>
              <a:t>Βιβλιογραφία</a:t>
            </a:r>
            <a:endParaRPr lang="el-GR" dirty="0"/>
          </a:p>
        </p:txBody>
      </p:sp>
      <p:sp>
        <p:nvSpPr>
          <p:cNvPr id="5" name="Θέση περιεχομένου 4"/>
          <p:cNvSpPr>
            <a:spLocks noGrp="1"/>
          </p:cNvSpPr>
          <p:nvPr>
            <p:ph idx="1"/>
          </p:nvPr>
        </p:nvSpPr>
        <p:spPr/>
        <p:txBody>
          <a:bodyPr>
            <a:normAutofit fontScale="62500" lnSpcReduction="20000"/>
          </a:bodyPr>
          <a:lstStyle/>
          <a:p>
            <a:r>
              <a:rPr lang="el-GR" dirty="0" smtClean="0"/>
              <a:t>Σημειώσεις μαθήματος (Κεφάλαιο </a:t>
            </a:r>
            <a:r>
              <a:rPr lang="en-GB" dirty="0" smtClean="0"/>
              <a:t>4</a:t>
            </a:r>
            <a:r>
              <a:rPr lang="el-GR" dirty="0" smtClean="0"/>
              <a:t>)</a:t>
            </a:r>
            <a:endParaRPr lang="en-GB" dirty="0" smtClean="0"/>
          </a:p>
          <a:p>
            <a:r>
              <a:rPr lang="el-GR" dirty="0" smtClean="0"/>
              <a:t>Βιβλία</a:t>
            </a:r>
            <a:endParaRPr lang="en-GB" dirty="0" smtClean="0"/>
          </a:p>
          <a:p>
            <a:pPr lvl="1"/>
            <a:r>
              <a:rPr lang="en-US" dirty="0" smtClean="0"/>
              <a:t>S. </a:t>
            </a:r>
            <a:r>
              <a:rPr lang="en-US" dirty="0" err="1" smtClean="0"/>
              <a:t>Vegesna</a:t>
            </a:r>
            <a:r>
              <a:rPr lang="en-US" dirty="0" smtClean="0"/>
              <a:t>, IP Quality of Service: the complete resource for understanding and deploying IP Quality of Service for Cisco networks, Cisco Press, 2001</a:t>
            </a:r>
          </a:p>
          <a:p>
            <a:pPr lvl="1"/>
            <a:r>
              <a:rPr lang="en-GB" dirty="0" smtClean="0"/>
              <a:t>H. K. Lew, S. </a:t>
            </a:r>
            <a:r>
              <a:rPr lang="en-GB" dirty="0" err="1" smtClean="0"/>
              <a:t>Spanier</a:t>
            </a:r>
            <a:r>
              <a:rPr lang="en-GB" dirty="0" smtClean="0"/>
              <a:t>, M. Ford, T. Stevenson, Internetworking Technologies Handbook, Cisco Press, 1998</a:t>
            </a:r>
          </a:p>
          <a:p>
            <a:pPr lvl="1"/>
            <a:r>
              <a:rPr lang="en-GB" dirty="0" smtClean="0"/>
              <a:t>W. Stallings, Data and Computer Communications, 10th edition, Pearson, 2013</a:t>
            </a:r>
          </a:p>
          <a:p>
            <a:pPr lvl="1"/>
            <a:r>
              <a:rPr lang="en-GB" dirty="0" smtClean="0"/>
              <a:t>W. Stevens, TCP / IP Illustrated, Volume 1: The Protocols, 2nd edition, Addison-Wesley</a:t>
            </a:r>
            <a:r>
              <a:rPr lang="en-GB" smtClean="0"/>
              <a:t>, 2011</a:t>
            </a:r>
            <a:endParaRPr lang="en-GB" dirty="0" smtClean="0"/>
          </a:p>
          <a:p>
            <a:r>
              <a:rPr lang="en-US" dirty="0" smtClean="0"/>
              <a:t>Links</a:t>
            </a:r>
            <a:r>
              <a:rPr lang="el-GR" dirty="0" smtClean="0"/>
              <a:t>:</a:t>
            </a:r>
            <a:endParaRPr lang="en-US" dirty="0" smtClean="0"/>
          </a:p>
          <a:p>
            <a:pPr lvl="1"/>
            <a:r>
              <a:rPr lang="en-US" altLang="en-US" dirty="0" smtClean="0">
                <a:hlinkClick r:id="rId3"/>
              </a:rPr>
              <a:t>http://ru6.cti.gr/ru6/bouras/graduate-courses/mhxanismoi-poiothtas-uphresias?language=el</a:t>
            </a:r>
            <a:r>
              <a:rPr lang="el-GR" altLang="en-US" dirty="0" smtClean="0"/>
              <a:t> </a:t>
            </a:r>
            <a:r>
              <a:rPr lang="en-US" dirty="0" smtClean="0"/>
              <a:t>(</a:t>
            </a:r>
            <a:r>
              <a:rPr lang="el-GR" dirty="0" smtClean="0"/>
              <a:t>Δικτυακός τόπος μαθήματος</a:t>
            </a:r>
            <a:r>
              <a:rPr lang="en-US" dirty="0" smtClean="0"/>
              <a:t>)</a:t>
            </a:r>
            <a:endParaRPr lang="el-GR" dirty="0" smtClean="0"/>
          </a:p>
          <a:p>
            <a:pPr lvl="1"/>
            <a:endParaRPr lang="en-US" dirty="0" smtClean="0"/>
          </a:p>
          <a:p>
            <a:pPr lvl="1"/>
            <a:endParaRPr lang="el-GR" dirty="0"/>
          </a:p>
        </p:txBody>
      </p:sp>
    </p:spTree>
    <p:extLst>
      <p:ext uri="{BB962C8B-B14F-4D97-AF65-F5344CB8AC3E}">
        <p14:creationId xmlns="" xmlns:p14="http://schemas.microsoft.com/office/powerpoint/2010/main" val="2834887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Ερωτήσεις</a:t>
            </a:r>
          </a:p>
        </p:txBody>
      </p:sp>
      <p:sp>
        <p:nvSpPr>
          <p:cNvPr id="5" name="Θέση περιεχομένου 4"/>
          <p:cNvSpPr>
            <a:spLocks noGrp="1"/>
          </p:cNvSpPr>
          <p:nvPr>
            <p:ph idx="1"/>
          </p:nvPr>
        </p:nvSpPr>
        <p:spPr/>
        <p:txBody>
          <a:bodyPr/>
          <a:lstStyle/>
          <a:p>
            <a:endParaRPr lang="el-GR" dirty="0"/>
          </a:p>
        </p:txBody>
      </p:sp>
    </p:spTree>
    <p:extLst>
      <p:ext uri="{BB962C8B-B14F-4D97-AF65-F5344CB8AC3E}">
        <p14:creationId xmlns="" xmlns:p14="http://schemas.microsoft.com/office/powerpoint/2010/main" val="4167249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a:t>
            </a:r>
            <a:r>
              <a:rPr lang="el-GR" sz="2000" smtClean="0"/>
              <a:t>αναπτυχθεί 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2502224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 xmlns:p14="http://schemas.microsoft.com/office/powerpoint/2010/main" val="2769870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solidFill>
                  <a:srgbClr val="FF0000"/>
                </a:solidFill>
              </a:rPr>
              <a:t>1.0</a:t>
            </a:r>
            <a:r>
              <a:rPr lang="el-GR" sz="2000" dirty="0" smtClean="0"/>
              <a:t>.  </a:t>
            </a:r>
          </a:p>
          <a:p>
            <a:endParaRPr lang="el-GR" sz="2000" dirty="0"/>
          </a:p>
        </p:txBody>
      </p:sp>
      <p:sp>
        <p:nvSpPr>
          <p:cNvPr id="6" name="Ορθογώνιο 5"/>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351284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solidFill>
                  <a:srgbClr val="FF0000"/>
                </a:solidFill>
              </a:rPr>
              <a:t>Χρήστος </a:t>
            </a:r>
            <a:r>
              <a:rPr lang="el-GR" sz="2000" dirty="0" err="1" smtClean="0">
                <a:solidFill>
                  <a:srgbClr val="FF0000"/>
                </a:solidFill>
              </a:rPr>
              <a:t>Μπούρας</a:t>
            </a:r>
            <a:r>
              <a:rPr lang="el-GR" sz="2000" dirty="0" smtClean="0">
                <a:solidFill>
                  <a:srgbClr val="FF0000"/>
                </a:solidFill>
              </a:rPr>
              <a:t> 201</a:t>
            </a:r>
            <a:r>
              <a:rPr lang="en-GB" sz="2000" dirty="0" smtClean="0">
                <a:solidFill>
                  <a:srgbClr val="FF0000"/>
                </a:solidFill>
              </a:rPr>
              <a:t>5</a:t>
            </a:r>
            <a:r>
              <a:rPr lang="el-GR" sz="2000" dirty="0" smtClean="0"/>
              <a:t>. «</a:t>
            </a:r>
            <a:r>
              <a:rPr lang="el-GR" sz="2000" dirty="0" smtClean="0">
                <a:solidFill>
                  <a:srgbClr val="FF0000"/>
                </a:solidFill>
              </a:rPr>
              <a:t>Μηχανισμοί Ποιότητας Υπηρεσίας σε Δίκτυα. </a:t>
            </a:r>
            <a:r>
              <a:rPr lang="en-GB" sz="2000" dirty="0" smtClean="0">
                <a:solidFill>
                  <a:srgbClr val="FF0000"/>
                </a:solidFill>
              </a:rPr>
              <a:t>Differentiated Services (</a:t>
            </a:r>
            <a:r>
              <a:rPr lang="en-GB" sz="2000" dirty="0" err="1" smtClean="0">
                <a:solidFill>
                  <a:srgbClr val="FF0000"/>
                </a:solidFill>
              </a:rPr>
              <a:t>DiffServ</a:t>
            </a:r>
            <a:r>
              <a:rPr lang="en-GB" sz="2000" dirty="0" smtClean="0">
                <a:solidFill>
                  <a:srgbClr val="FF0000"/>
                </a:solidFill>
              </a:rPr>
              <a:t>) II</a:t>
            </a:r>
            <a:r>
              <a:rPr lang="el-GR" sz="2000" dirty="0" smtClean="0"/>
              <a:t>». Έκδοση: </a:t>
            </a:r>
            <a:r>
              <a:rPr lang="el-GR" sz="2000" dirty="0" smtClean="0">
                <a:solidFill>
                  <a:srgbClr val="FF0000"/>
                </a:solidFill>
              </a:rPr>
              <a:t>1.0</a:t>
            </a:r>
            <a:r>
              <a:rPr lang="el-GR" sz="2000" dirty="0" smtClean="0"/>
              <a:t>. Πάτρα </a:t>
            </a:r>
            <a:r>
              <a:rPr lang="el-GR" sz="2000" dirty="0" smtClean="0">
                <a:solidFill>
                  <a:srgbClr val="FF0000"/>
                </a:solidFill>
              </a:rPr>
              <a:t>201</a:t>
            </a:r>
            <a:r>
              <a:rPr lang="en-GB" sz="2000" dirty="0" smtClean="0">
                <a:solidFill>
                  <a:srgbClr val="FF0000"/>
                </a:solidFill>
              </a:rPr>
              <a:t>5</a:t>
            </a:r>
            <a:r>
              <a:rPr lang="el-GR" sz="2000" dirty="0" smtClean="0"/>
              <a:t>. Διαθέσιμο από τη δικτυακή διεύθυνση: </a:t>
            </a:r>
            <a:r>
              <a:rPr lang="en-US" sz="2000" dirty="0">
                <a:solidFill>
                  <a:srgbClr val="FF0000"/>
                </a:solidFill>
              </a:rPr>
              <a:t>https://</a:t>
            </a:r>
            <a:r>
              <a:rPr lang="en-US" sz="2000" dirty="0" smtClean="0">
                <a:solidFill>
                  <a:srgbClr val="FF0000"/>
                </a:solidFill>
              </a:rPr>
              <a:t>eclass.upatras.gr/courses/CEID1103/</a:t>
            </a:r>
          </a:p>
          <a:p>
            <a:endParaRPr lang="el-GR" sz="2000" dirty="0"/>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75295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Differentiated Services (</a:t>
            </a:r>
            <a:r>
              <a:rPr lang="en-GB" dirty="0" err="1" smtClean="0"/>
              <a:t>DiffServ</a:t>
            </a:r>
            <a:r>
              <a:rPr lang="en-GB" dirty="0" smtClean="0"/>
              <a:t>) II</a:t>
            </a:r>
            <a:endParaRPr lang="en-US" dirty="0"/>
          </a:p>
        </p:txBody>
      </p:sp>
      <p:sp>
        <p:nvSpPr>
          <p:cNvPr id="9" name="Text Placeholder 8"/>
          <p:cNvSpPr>
            <a:spLocks noGrp="1"/>
          </p:cNvSpPr>
          <p:nvPr>
            <p:ph type="body" idx="1"/>
          </p:nvPr>
        </p:nvSpPr>
        <p:spPr/>
        <p:txBody>
          <a:bodyPr/>
          <a:lstStyle/>
          <a:p>
            <a:endParaRPr lang="el-GR" dirty="0"/>
          </a:p>
        </p:txBody>
      </p:sp>
    </p:spTree>
    <p:extLst>
      <p:ext uri="{BB962C8B-B14F-4D97-AF65-F5344CB8AC3E}">
        <p14:creationId xmlns="" xmlns:p14="http://schemas.microsoft.com/office/powerpoint/2010/main" val="4273168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735369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l-GR" altLang="en-US" smtClean="0"/>
              <a:t>Διαχείριση Ουρών (1)</a:t>
            </a:r>
          </a:p>
        </p:txBody>
      </p:sp>
      <p:sp>
        <p:nvSpPr>
          <p:cNvPr id="33797" name="Rectangle 3"/>
          <p:cNvSpPr>
            <a:spLocks noGrp="1" noChangeArrowheads="1"/>
          </p:cNvSpPr>
          <p:nvPr>
            <p:ph type="body" idx="1"/>
          </p:nvPr>
        </p:nvSpPr>
        <p:spPr/>
        <p:txBody>
          <a:bodyPr>
            <a:normAutofit fontScale="77500" lnSpcReduction="20000"/>
          </a:bodyPr>
          <a:lstStyle/>
          <a:p>
            <a:r>
              <a:rPr lang="el-GR" altLang="en-US" smtClean="0"/>
              <a:t>Αποτελεί ένα σημαντικό και κρίσιμο ζήτημα για το διαχειριστή του δικτύου προκειμένου να είναι σε θέση να προσφέρει ποιότητα υπηρεσίας </a:t>
            </a:r>
          </a:p>
          <a:p>
            <a:r>
              <a:rPr lang="el-GR" altLang="en-US" smtClean="0"/>
              <a:t>Επίσης είναι μια βασική προϋπόθεση για τη λειτουργία του μηχανισμού της χρονοδρομολόγησης</a:t>
            </a:r>
          </a:p>
          <a:p>
            <a:pPr lvl="1"/>
            <a:r>
              <a:rPr lang="el-GR" altLang="en-US" smtClean="0"/>
              <a:t>Προκειμένου το δίκτυο να ικανοποιήσει όλες τις εγγυήσεις παροχής ποιότητας υπηρεσίας πρέπει να χειρίζεται τα πακέτα κάθε κλάσης ποιότητας σε ξεχωριστή ουρά ώστε να μπορεί να εφαρμόζει τον κατάλληλο μηχανισμό χρονοδρομολόγησης</a:t>
            </a:r>
          </a:p>
          <a:p>
            <a:pPr lvl="1"/>
            <a:r>
              <a:rPr lang="el-GR" altLang="en-US" smtClean="0"/>
              <a:t>Σε αντίθετη περίπτωση δεν είναι δυνατό ο μηχανισμός χρονοδρομολόγησης να διαχωρίσει τις διαφορετικές κλάσεις ποιότητας και να προσφέρει επομένως τις κατάλληλες εγγυήσεις στις αντίστοιχες ροές.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l-GR" altLang="en-US" smtClean="0"/>
              <a:t>Διαχείριση Ουρών (2)</a:t>
            </a:r>
          </a:p>
        </p:txBody>
      </p:sp>
      <p:sp>
        <p:nvSpPr>
          <p:cNvPr id="34821" name="Rectangle 3"/>
          <p:cNvSpPr>
            <a:spLocks noGrp="1" noChangeArrowheads="1"/>
          </p:cNvSpPr>
          <p:nvPr>
            <p:ph type="body" idx="1"/>
          </p:nvPr>
        </p:nvSpPr>
        <p:spPr/>
        <p:txBody>
          <a:bodyPr>
            <a:normAutofit fontScale="92500" lnSpcReduction="20000"/>
          </a:bodyPr>
          <a:lstStyle/>
          <a:p>
            <a:r>
              <a:rPr lang="el-GR" altLang="en-US" dirty="0" smtClean="0"/>
              <a:t>Αν δεν γίνει διαχωρισμός των κλάσεων ποιότητας σε διαφορετικές ουρές:</a:t>
            </a:r>
          </a:p>
          <a:p>
            <a:pPr lvl="1"/>
            <a:r>
              <a:rPr lang="el-GR" altLang="en-US" dirty="0" smtClean="0"/>
              <a:t>θα συσσωρεύονται στην ίδια ουρά ροές με διαφορετικές απαιτήσεις</a:t>
            </a:r>
          </a:p>
          <a:p>
            <a:pPr lvl="1"/>
            <a:r>
              <a:rPr lang="el-GR" altLang="en-US" dirty="0" smtClean="0"/>
              <a:t>με αποτέλεσμα είτε πακέτα να απορρίπτονται (αν γεμίσει η ουρά) είτε να παρουσιάζεται μεγάλη καθυστέρηση</a:t>
            </a:r>
          </a:p>
          <a:p>
            <a:pPr lvl="1"/>
            <a:r>
              <a:rPr lang="el-GR" altLang="en-US" dirty="0" smtClean="0"/>
              <a:t>Συνέπεια όλων αυτών είναι το δίκτυο να μην μπορεί να παρέχει τις καλύτερες εγγυήσεις και αντίστοιχα η απόδοση που επιτυγχάνουν οι εφαρμογές των πελατών να υποβαθμίζεται σημαντικά.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r>
              <a:rPr lang="el-GR" altLang="en-US" smtClean="0"/>
              <a:t>Διαχείριση Ουρών (3)</a:t>
            </a:r>
          </a:p>
        </p:txBody>
      </p:sp>
      <p:sp>
        <p:nvSpPr>
          <p:cNvPr id="35845" name="Rectangle 3"/>
          <p:cNvSpPr>
            <a:spLocks noGrp="1" noChangeArrowheads="1"/>
          </p:cNvSpPr>
          <p:nvPr>
            <p:ph type="body" idx="1"/>
          </p:nvPr>
        </p:nvSpPr>
        <p:spPr/>
        <p:txBody>
          <a:bodyPr>
            <a:normAutofit/>
          </a:bodyPr>
          <a:lstStyle/>
          <a:p>
            <a:r>
              <a:rPr lang="el-GR" altLang="en-US" dirty="0" smtClean="0"/>
              <a:t>Οι λειτουργίες των μηχανισμών:</a:t>
            </a:r>
          </a:p>
          <a:p>
            <a:pPr lvl="1"/>
            <a:r>
              <a:rPr lang="el-GR" altLang="en-US" dirty="0" smtClean="0"/>
              <a:t>Είσοδος ενός πακέτου στη σωστή ουρά με βάση τη κατηγοριοποίηση του πακέτου από τον αντίστοιχο μηχανισμό.</a:t>
            </a:r>
          </a:p>
          <a:p>
            <a:pPr lvl="1"/>
            <a:r>
              <a:rPr lang="el-GR" altLang="en-US" dirty="0" smtClean="0"/>
              <a:t>Απόρριψη ενός πακέτου στην περίπτωση που η ουρά που πρέπει να εισαχθεί είναι γεμάτη.</a:t>
            </a:r>
          </a:p>
          <a:p>
            <a:pPr lvl="1"/>
            <a:r>
              <a:rPr lang="el-GR" altLang="en-US" dirty="0" smtClean="0"/>
              <a:t>Απομάκρυνση ενός πακέτου από την κορυφή της ουράς όταν το ζητήσει ο </a:t>
            </a:r>
            <a:r>
              <a:rPr lang="el-GR" altLang="en-US" dirty="0" err="1" smtClean="0"/>
              <a:t>χρονοδρομολογητής</a:t>
            </a:r>
            <a:r>
              <a:rPr lang="el-GR" altLang="en-US" dirty="0" smtClean="0"/>
              <a:t> προκειμένου να μεταδοθεί στον επόμενο κόμβο.</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l-GR" altLang="en-US" smtClean="0"/>
              <a:t>Διαχείριση Ουρών (4)</a:t>
            </a:r>
          </a:p>
        </p:txBody>
      </p:sp>
      <p:sp>
        <p:nvSpPr>
          <p:cNvPr id="36869" name="Rectangle 3"/>
          <p:cNvSpPr>
            <a:spLocks noGrp="1" noChangeArrowheads="1"/>
          </p:cNvSpPr>
          <p:nvPr>
            <p:ph type="body" idx="1"/>
          </p:nvPr>
        </p:nvSpPr>
        <p:spPr/>
        <p:txBody>
          <a:bodyPr>
            <a:normAutofit lnSpcReduction="10000"/>
          </a:bodyPr>
          <a:lstStyle/>
          <a:p>
            <a:r>
              <a:rPr lang="el-GR" altLang="en-US" dirty="0" smtClean="0"/>
              <a:t>Οι λειτουργίες των μηχανισμών (συνέχεια):</a:t>
            </a:r>
          </a:p>
          <a:p>
            <a:pPr lvl="1"/>
            <a:r>
              <a:rPr lang="el-GR" altLang="en-US" dirty="0" smtClean="0"/>
              <a:t>Έλεγχος της κατάστασης της ουράς, δηλαδή της μέσης πληρότητάς της και ανάληψη πρωτοβουλιών ανάλογα με αυτή την τιμή, με στόχο τη διατήρηση της μέσης πληρότητας σε χαμηλά επίπεδα:</a:t>
            </a:r>
          </a:p>
          <a:p>
            <a:pPr lvl="2"/>
            <a:r>
              <a:rPr lang="el-GR" altLang="en-US" dirty="0" smtClean="0"/>
              <a:t>Αφαίρεση ενός πακέτου από την ουρά και απόρριψή του όταν η ουρά έχει αρχίσει να γεμίζει.</a:t>
            </a:r>
          </a:p>
          <a:p>
            <a:pPr lvl="2"/>
            <a:r>
              <a:rPr lang="el-GR" altLang="en-US" dirty="0" smtClean="0"/>
              <a:t>Μαρκάρισμα ενός πακέτου όταν η ουρά παρουσιάζει μεγάλη πληρότητα (ECN).</a:t>
            </a:r>
          </a:p>
          <a:p>
            <a:endParaRPr lang="el-GR" alt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r>
              <a:rPr lang="el-GR" altLang="en-US" smtClean="0"/>
              <a:t>Διαχείριση Ουρών (5)</a:t>
            </a:r>
          </a:p>
        </p:txBody>
      </p:sp>
      <p:sp>
        <p:nvSpPr>
          <p:cNvPr id="37893" name="Rectangle 3"/>
          <p:cNvSpPr>
            <a:spLocks noGrp="1" noChangeArrowheads="1"/>
          </p:cNvSpPr>
          <p:nvPr>
            <p:ph type="body" idx="1"/>
          </p:nvPr>
        </p:nvSpPr>
        <p:spPr/>
        <p:txBody>
          <a:bodyPr>
            <a:normAutofit fontScale="85000" lnSpcReduction="10000"/>
          </a:bodyPr>
          <a:lstStyle/>
          <a:p>
            <a:r>
              <a:rPr lang="el-GR" altLang="en-US" dirty="0" smtClean="0"/>
              <a:t>Αποδοτική λειτουργία των ουρών εξασφαλίζεται μέσα από τη διατήρηση σε χαμηλά επίπεδα της μέσης πληρότητάς της:</a:t>
            </a:r>
          </a:p>
          <a:p>
            <a:pPr lvl="1"/>
            <a:r>
              <a:rPr lang="el-GR" altLang="en-US" dirty="0" smtClean="0"/>
              <a:t>Μπορούν να απορροφούνται εύκολα εκρήξεις της κίνησης</a:t>
            </a:r>
          </a:p>
          <a:p>
            <a:pPr lvl="2"/>
            <a:r>
              <a:rPr lang="el-GR" altLang="en-US" dirty="0" smtClean="0"/>
              <a:t>Αντίθετα, αν η μέση πληρότητα ήταν υψηλή τότε πλήθος πακέτων κατά τη διάρκεια εκρήξεων θα απορρίπτονταν</a:t>
            </a:r>
          </a:p>
          <a:p>
            <a:pPr lvl="1"/>
            <a:r>
              <a:rPr lang="el-GR" altLang="en-US" dirty="0" smtClean="0"/>
              <a:t>Η μικρή πληρότητα μιας ουράς συνεπάγεται πως η μέση καθυστέρηση εξυπηρέτησης θα παραμένει χαμηλή</a:t>
            </a:r>
          </a:p>
          <a:p>
            <a:pPr lvl="1"/>
            <a:r>
              <a:rPr lang="el-GR" altLang="en-US" dirty="0" smtClean="0"/>
              <a:t>Τέλος, διατηρείται σε χαμηλά πλαίσια η διακύμανση καθυστέρησης (στους ουρές προτεραιότητας που μας ενδιαφέρει)</a:t>
            </a:r>
          </a:p>
        </p:txBody>
      </p:sp>
    </p:spTree>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2153</TotalTime>
  <Words>2535</Words>
  <Application>Microsoft Office PowerPoint</Application>
  <PresentationFormat>On-screen Show (4:3)</PresentationFormat>
  <Paragraphs>215</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1_Θέμα του Office</vt:lpstr>
      <vt:lpstr>ΜΗΧΑΝΙΣΜΟΙ ΠΟΙΟΤΗΤΑΣ ΥΠΗΡΕΣΙΑΣ ΣΕ ΔΙΚΤΥΑ</vt:lpstr>
      <vt:lpstr>Σκοποί  ενότητας</vt:lpstr>
      <vt:lpstr>Περιεχόμενα ενότητας</vt:lpstr>
      <vt:lpstr>Differentiated Services (DiffServ) II</vt:lpstr>
      <vt:lpstr>Διαχείριση Ουρών (1)</vt:lpstr>
      <vt:lpstr>Διαχείριση Ουρών (2)</vt:lpstr>
      <vt:lpstr>Διαχείριση Ουρών (3)</vt:lpstr>
      <vt:lpstr>Διαχείριση Ουρών (4)</vt:lpstr>
      <vt:lpstr>Διαχείριση Ουρών (5)</vt:lpstr>
      <vt:lpstr>Διαχείριση Ουρών (6)</vt:lpstr>
      <vt:lpstr>Αποφυγή συμφόρησης</vt:lpstr>
      <vt:lpstr>Explicit Congestion Notification (1)</vt:lpstr>
      <vt:lpstr>Explicit Congestion Notification (2)</vt:lpstr>
      <vt:lpstr>Random Early Detection (RED) (1)</vt:lpstr>
      <vt:lpstr>Random Early Detection (RED) (2)</vt:lpstr>
      <vt:lpstr>Random Early Detection (RED) (3)</vt:lpstr>
      <vt:lpstr>Weighted RED</vt:lpstr>
      <vt:lpstr>Χρονοδρομολόγηση (1)</vt:lpstr>
      <vt:lpstr>Χρονοδρομολόγηση (2)</vt:lpstr>
      <vt:lpstr>Χρονοδρομολόγηση (3)</vt:lpstr>
      <vt:lpstr>Μηχανισμός FIFO (1)</vt:lpstr>
      <vt:lpstr>Μηχανισμός FIFO (2)</vt:lpstr>
      <vt:lpstr>Priority Queueing</vt:lpstr>
      <vt:lpstr>Round Robin</vt:lpstr>
      <vt:lpstr>Deficit Round Robin (1)</vt:lpstr>
      <vt:lpstr>Deficit Round Robin (2)</vt:lpstr>
      <vt:lpstr>Modified Deficit Round Robin (1)</vt:lpstr>
      <vt:lpstr>Modified Deficit Round Robin (2)</vt:lpstr>
      <vt:lpstr>Modified Deficit Round Robin (3)</vt:lpstr>
      <vt:lpstr>Fair Queueing</vt:lpstr>
      <vt:lpstr>Weighted Fair Queueing</vt:lpstr>
      <vt:lpstr>Σύντομη ανασκόπηση</vt:lpstr>
      <vt:lpstr>Βιβλιογραφία</vt:lpstr>
      <vt:lpstr>Ερωτήσεις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Vaggelis Kapoulas</cp:lastModifiedBy>
  <cp:revision>327</cp:revision>
  <dcterms:created xsi:type="dcterms:W3CDTF">2012-09-06T09:03:05Z</dcterms:created>
  <dcterms:modified xsi:type="dcterms:W3CDTF">2015-11-19T11:57:51Z</dcterms:modified>
</cp:coreProperties>
</file>