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0" r:id="rId14"/>
    <p:sldId id="271" r:id="rId15"/>
    <p:sldId id="272" r:id="rId16"/>
    <p:sldId id="267" r:id="rId17"/>
    <p:sldId id="268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97"/>
    <p:restoredTop sz="64922"/>
  </p:normalViewPr>
  <p:slideViewPr>
    <p:cSldViewPr snapToGrid="0">
      <p:cViewPr varScale="1">
        <p:scale>
          <a:sx n="77" d="100"/>
          <a:sy n="77" d="100"/>
        </p:scale>
        <p:origin x="20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A8097-8C1E-C440-99A5-F05B1EBE3CB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9EEF70-2C81-6D42-8151-6BF4FBDC1AA6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76285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Καλησπέρα! Μέχρι τώρα, ήμασταν περιορισμένοι. Η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JavaScript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μας ζούσε μέσα σε ένα 'κλουβί': 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του χρήστη. Μπορούσαμε να κάνουμε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fetch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για να ζητήσουμε δεδομένα, αλλά ποιος μας τα έδινε; Σήμερα, σπάμε τους περιορισμούς. Θα μάθουμε πώς να γράφουμε κώδικα που τρέχει απευθείας στο λειτουργικό σύστημα, πώς να ελέγχουμε βάσεις δεδομένων και πώς να φτιάξουμε 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που θα τροφοδοτεί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Food Sharing App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1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7577156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Πάμε να φτιάξουμε 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που περιμένει τα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fetch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από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Front-End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σας. Φωνάζουμε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Του λέμε: Όταν έρχεται ένα Αίτημα (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Request -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δες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URL.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Αν ζητάνε το </a:t>
            </a:r>
            <a:r>
              <a:rPr lang="el-G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api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/meals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δώσε τους (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Response -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ένα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JSON.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Ακούγεται απλό, αλλά φανταστείτε να έχετε 50 διαφορετικά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URLs (routes).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Αυτό το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if/else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θα γίνει χάος! Γι' αυτό υπάρχει λύση.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11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391088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Κανένας σοβαρός προγραμματιστής δεν γράφει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Servers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με το σκέτο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module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που είδαμε πριν. Όλη η αγορά εργασίας χρησιμοποιεί το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Express.js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ένα εξωτερικό πακέτο που εγκαθιστούμε μέσω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NPM.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Απλοποιεί δραματικά τον κώδικα, μας επιτρέπει να διαβάζουμε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JSON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με μία γραμμή, και οργανώνει τις 'πόρτες' (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routes)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μας τέλεια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12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357724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Ας μιλήσουμε για την πιο σημαντική έννοια 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Express: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τα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Middlewares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Όταν ένα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Request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φτάνει στον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σας, δεν πάει κατευθείαν στον τελικό προορισμό του. Περνάει μέσα από έναν 'διάδρομο' με ελέγχους. Αυτοί οι έλεγχοι είναι τα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Middlewares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σαν τους ελεγκτές εισιτηρίων στο μετρό. Παίρνουν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Request,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κοιτάνε, ίσως το πειράζουν λίγο, και αν όλα είναι καλά, δίνουν το πράσινο φως για να προχωρήσει στο επόμενο βήμα.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13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628442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Στην πράξη τώρα. Όταν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Front-End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στέλνει μια νέα αγγελία φαγητού, τη στέλνει ως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JSON (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κείμενο). Αν προσπαθήσετε να διαβάσετε το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req.body.dish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χωρίς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Middleware,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θα πάρετε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undefined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γιατί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βλέπει απλά ένα μεγάλο 'κατεβατό' από χαρακτήρες. Γράφοντας τη μαγική γραμμή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app.use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express.json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())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βάζετε έναν 'μεταφραστή' στην πόρτα 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Αυτός ο μεταφραστής πιάνει το κείμενο, το κάνει κανονικό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JavaScript Object,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το αφήνει να περάσει. Έτσι εμείς είμαστε έτοιμοι να το χρησιμοποιήσουμε!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14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323021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Δεν υπάρχουν μόνο έτοιμα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middlewares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μπορούμε να γράψουμε και τα δικά μας! Ας φτιάξουμε έναν 'κατάσκοπο' (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Logger).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Γράφουμε μια συνάρτηση που παίρνει τα γνωστά μας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αλλά παίρνει και το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next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Μέσα στη συνάρτηση, τυπώνουμε στην κονσόλα μας τι ώρα ήρθε το αίτημα και ποιο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URL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ζήτησε. Και τώρα το πιο κρίσιμο σημείο: Πρέπει ΥΠΟΧΡΕΩΤΙΚΑ να καλέσουμε το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next()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Αν δεν το γράψουμε, ο 'πορτιέρης' κρατάει τον πελάτη στην πόρτα για πάντα. Ο κώδικας κολλάει εκεί και ο χρήστης βλέπει τη σελίδα να φορτώνει ασταμάτητα.</a:t>
            </a:r>
          </a:p>
          <a:p>
            <a:endParaRPr lang="el-GR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l-GR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Γιατί σας τα λέω όλα αυτά; Στην εργασία σας θα έχετε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Admin (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Διαχειριστή). Πώς θα εμποδίσετε έναν απλό φοιτητή από το να μπει στη σελίδα των στατιστικών 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Admin;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Θα φτιάξετε ένα δικό σας 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Auth Middleware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Ελεγκτή Ασφαλείας). Αυτό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middleware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θα ελέγχει αν ο χρήστης είναι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Admin.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Αν είναι, θα κάνει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next()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θα τον αφήνει να δει τα στατιστικά. Αν δεν είναι, ΔΕΝ θα κάνει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next()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αλλά θα του ρίχνει 'πόρτα' στέλνοντάς του τον κωδικό </a:t>
            </a:r>
            <a:r>
              <a:rPr lang="el-G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403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Forbidden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που μάθαμε! Αυτή είναι η πραγματική δύναμη των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Middlewares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15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2871958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μας τρέχει! Αν ανοίξετε 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Chrome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πάτε στο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http://localhost:3000/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api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/meals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θα δείτε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JSON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με τα σουβλάκια και τη σαλάτα! Γιατί; Γιατί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κάνει πάντα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 requests.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Αλλά πώς θα δοκιμάσουμε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 (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την υποβολή φόρμας); Δεν μπορούμε από το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url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Εκεί χρησιμοποιούμε εργαλεία όπως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Thunder Client.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Μπορούμε να φτιάξουμε ένα ψεύτικο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JSON,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να το στείλουμε στον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μας, και να δούμε αν η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Express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'έπιασε' σωστά!" </a:t>
            </a:r>
            <a:r>
              <a:rPr lang="el-G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(Εδώ κάνετε μια γρήγορη ζωντανή επίδειξη αποστολής ενός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 request </a:t>
            </a:r>
            <a:r>
              <a:rPr lang="el-G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μέσω του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extension).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16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7840875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Αυτό που κάναμε σήμερα είναι η ραχοκοκαλιά της εργασίας σας.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Front-End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 θα κάνει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fetch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σε αυτόν ακριβώς 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που φτιάξαμε. Έχουμε όμως ένα τελευταίο πρόβλημα: Οι αγγελίες μας ζουν μέσα σε μια μεταβλητή (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 meals = []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Αν πέσει το ρεύμα, τα δεδομένα σβήστηκαν. Στην επόμενη διάλεξη, θα συνδέσουμε 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Node.js 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μας με μια πραγματική Βάση Δεδομένων, κλείνοντας οριστικά τον κύκλο ανάπτυξης του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UniBite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17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106114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Έχουμε φτιάξει έναν τέλειο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Υπάρχει όμως ένα τεράστιο πρόβλημα 'νοικοκυριού'. Έχουμε βάλει την κουζίνα, το σαλόνι και το μπάνιο μέσα στο ίδιο δωμάτιο. Το αρχείο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server.js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έχει τις ρυθμίσεις 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Express,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τη σύνδεση με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MongoDB,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Schemas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όλη τη λογική του τι συμβαίνει όταν κάνουμε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Αυτό λέγεται κώδικας-σπαγγέτι. Αν δουλεύετε ομαδικά στην εργασία σας και γράφετε όλοι στο ίδιο αρχείο, θα 'πατάει' ο ένας τον κώδικα του άλλου!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18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3660592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Η λύση σε αυτό το χάος είναι ο διαχωρισμός αρμοδιοτήτων. Στη βιομηχανία χρησιμοποιούμε κυρίως το πρότυπο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MVC.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Φανταστείτε ξανά το εστιατόριο. Το 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View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ο κατάλογος που βλέπει ο πελάτης (το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Front-End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σας). Τα 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οι σερβιτόροι που παίρνουν την παραγγελία. Ο 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Controller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ο σεφ στην κουζίνα που ξέρει τη συνταγή και παίρνει αποφάσεις. Και το 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το ψυγείο με τα υλικά (η Βάση Δεδομένων). Ο καθένας κάνει ΜΟΝΟ τη δουλειά του!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19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5115733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Ορίστε πώς πρέπει να στήσετε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 για να πάρετε άριστα στην οργάνωση. Θα φτιάξετε ξεχωριστούς φακέλους. Στο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θα μπει μόνο ο κώδικας για το πώς μοιάζει η αγγελία. Στο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θα πούμε ποιες διευθύνσεις (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URLs)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υπάρχουν. Το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server.js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θα μείνει καθαρό, θα έχει μόνο 15-20 γραμμές κώδικα και ο ρόλος του θα είναι απλά να ξεκινάει την εφαρμογή και να ενώνει τα υπόλοιπα αρχεία!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20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826635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Ο μεγαλύτερος μύθος είναι ότι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μια νέα γλώσσα. Όχι. Είναι η ίδια ακριβώς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JavaScript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που μάθατε. Το 2009,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Ryan Dahl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πήρε τη μηχανή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V8 (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τον εγκέφαλο 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 Chrome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που διαβάζει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JS),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την έβγαλε από 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της έβαλε εργαλεία γραμμένα σε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C++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την έκανε να τρέχει απευθείας στα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Windows,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στο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Linux.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Έτσι γεννήθηκε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Node.js!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2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0708558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Πώς τα ενώνουμε όλα αυτά; Στο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Node.js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μάθαμε ήδη το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module.exports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το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require()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Η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Express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μας δίνει το εργαλείο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Router()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σαν ένας 'μίνι-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server'.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Φτιάχνουμε το αρχείο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mealRoutes.js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βάζουμε εκεί όλες τις διαδρομές που αφορούν τα γεύματα, και το κάνουμε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export.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Στη συνέχεια, πάμε στο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server.js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του λέμε: 'Όποτε βλέπεις κάποιον να ζητάει το </a:t>
            </a:r>
            <a:r>
              <a:rPr lang="el-G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api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/meals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στείλε τον στο αρχείο των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routes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να εξυπηρετηθεί!'. Έτσι, μπορεί ο Γιάννης να προγραμματίζει τα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routes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των γευμάτων, η Μαρία τα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routes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των χρηστών, και ο κώδικάς σας να μην 'χτυπήσει' ποτέ!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21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3769724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Ήρθε η ώρα να μιλήσουμε για τον ελέφαντα στο δωμάτιο. Θα σας συμβεί 100% στην εργασία σας. Έχετε σηκώσει 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σας, έχετε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HTML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σας, πατάτε το κουμπί 'Δημοσίευση Αγγελίας' και στην κονσόλα σκάει ένα τεράστιο κόκκινο σφάλμα που γράφει τη λέξη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CORS.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αστείο; Αν στείλετε το ίδιο αίτημα μέσω 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Postman,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δουλεύει τέλεια! Γιατί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 αρνείται να συνεργαστεί;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22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41977366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Ο ένοχος δεν είναι ο κώδικάς σας στο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Node.js.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Ο ένοχος είναι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Chrome.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Οι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browsers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εκ σχεδιασμού παρανοϊκοί. Φανταστείτε να μπαίνετε σε ένα κακόβουλο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site (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hacker.com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η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JavaScript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site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αυτού να κάνει ένα κρυφό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fetch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προς το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e-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banking.gr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για να κλέψει δεδομένα! Για να σας προστατεύσει,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εφαρμόζει την πολιτική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Same-Origin.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Επιτρέπει στη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JS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να μιλάει ΜΟΝΟ στον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από τον οποίο κατέβηκε η σελίδα. Εφόσον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Front-End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 τρέχει στο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 5500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στο 3000,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βλέπει ως 'επίθεση' και ρίχνει άκυρο!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23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40592139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CORS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δεν είναι το πρόβλημα, είναι η λύση! Είναι το πρωτόκολλο που δημιουργήθηκε για να παρακάμπτουμε αυτή την 'παράνοια' 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με ασφάλεια. Πώς δουλεύει; Όταν πάτε να ανεβάσετε τη Σαλάτα σας (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POST),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δεν τη στέλνει αμέσως. Στέλνει πρώτα έναν 'ανιχνευτή' στον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ρωτάει: 'Γεια σου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στο 3000. Έχω εδώ ένα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HTML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από το 5500 που θέλει να σου μιλήσει. Επιτρέπεται;'. Αν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δεν απαντήσει 'Ναι',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μπλοκάρει την αποστολή.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24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3961394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εδώ έρχεται η μαγεία 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Express.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Αντί να γράφουμε χειροκίνητα κώδικα για να απαντάμε στον 'ανιχνευτή' 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κατεβάζουμε το έτοιμο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middleware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Βάζοντάς το στην κορυφή του κώδικά μας, μετατρέπουμε 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μας σε ένα φιλικό, ανοιχτό περιβάλλον. Όποτε ρωτάει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 '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Επιτρέπεται να σου μιλήσει το 5500;',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middleware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()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απαντάει αυτόματα 'Εννοείται, πέρνα!'. Στην πράξη, κολλάει μια ειδική ταμπέλα (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Header)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που λέγεται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Access-Control-Allow-Origin: *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που σημαίνει 'Δέχομαι αιτήματα από παντού’.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Όσο χτίζετε την εργασία σας στο σπίτι, το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app.use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())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με την κενή παρένθεση είναι τέλειο. Επιτρέπει τα πάντα (το γνωστό αστεράκι </a:t>
            </a:r>
            <a:r>
              <a:rPr lang="el-G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Όμως, όταν βγείτε στη βιομηχανία και ανεβάσετε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 στο πραγματικό ίντερνετ, δεν θα θέλετε ο οποιοσδήποτε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hacker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να κάνει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fetch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API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σας. Τότε, θα βάλετε κανόνες μέσα στην παρένθεση: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app.use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({ origin: 'http://my-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unibite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frontend.com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 }))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Έτσι,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 θα δέχεται αιτήματα </a:t>
            </a:r>
            <a:r>
              <a:rPr lang="el-G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μόνο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από το δικό σας, επίσημο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Front-End!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25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946554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Αν γράψετε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document.getElementById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θα </a:t>
            </a:r>
            <a:r>
              <a:rPr lang="el-GR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κρασάρει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ένας υπολογιστής χωρίς οθόνη σε ένα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center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Δεν υπάρχει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DOM.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Σε αντάλλαγμα όμως, αποκτάτε 'υπερδυνάμεις'. Μπορείτε να διαβάσετε και να γράψετε αρχεία στον σκληρό δίσκο, κάτι που 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απαγορεύει αυστηρά για λόγους ασφαλείας.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3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4121101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Αυτό είναι το πιο σημαντικό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της ημέρας. Παραδοσιακές γλώσσες (όπως η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PHP)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δημιουργούν έναν νέο 'εργάτη' για κάθε χρήστη. Αν μπουν 1.000 φοιτητές για φαγητό, θέλουμε 1.000 εργάτες.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διαφορετικό. Έχει ΕΝΑΝ εργάτη. Όμως δεν περιμένει ποτέ! Λειτουργεί σαν τον τέλειο σερβιτόρο: παίρνει το αίτημα, το στέλνει στη βάση δεδομένων και, αντί να περιμένει, πάει στον επόμενο χρήστη. Όταν η βάση δεδομένων είναι έτοιμη, του χτυπάει ένα 'καμπανάκι' (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 Loop)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και ο σερβιτόρος επιστρέφει.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Αυτό κάνει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απίστευτα γρήγορο!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4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197947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Μέχρι τώρα είδαμε την αναλογία με τον σερβιτόρο. Τώρα βλέπουμε τι γίνεται πραγματικά μέσα στο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Node.</a:t>
            </a:r>
            <a:br>
              <a:rPr lang="en-GB" dirty="0"/>
            </a:b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Ο κώδικας τρέχει στο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Call Stack.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Όταν μια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async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λειτουργία τελειώσει, μπαίνει στην ουρά (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Callback Queue).</a:t>
            </a:r>
            <a:br>
              <a:rPr lang="en-GB" dirty="0"/>
            </a:b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 Loop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ελέγχει: 'είσαι ελεύθερος;' Αν ναι → εκτελεί το επόμενο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task.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5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444708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Στον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browser,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αν είχαμε 5 αρχεία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JS,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τα βάζαμε με τη σειρά στο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HTML.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δεν υπάρχει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HTML!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Για να μοιράσουμε τον κώδικά μας, χρησιμοποιούμε το σύστημα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CommonJS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Αν φτιάξετε μια συνάρτηση που υπολογίζει τον ΦΠΑ στο αρχείο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tax.js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τη 'στέλνετε' έξω με το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module.exports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Στο κεντρικό σας αρχείο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app.js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τη 'ρουφάτε' μέσα γράφοντας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tax = require('./tax')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6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941312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Όταν κατεβάζετε το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Node.js,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δεν κατεβάζετε ένα άδειο κουτί. Μέσα έχει εργοστασιακά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modules.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Δεν χρειάζεται να τα εγκαταστήσετε, απλά τα καλείτε. Πάμε να δούμε το πιο χρήσιμο από αυτά, το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7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365854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Ο προγραμματισμός σήμερα είναι συνεργατικός. Δεν γράφουμε τον κώδικα από το μηδέν. Θέλετε να φτιάξετε ένα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PDF;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Κάποιος έχει γράψει κώδικα για αυτό. Θέλετε να συνδεθείτε σε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MongoDB;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Κάποιος το έχει λύσει. Όλα αυτά τα κατεβάζουμε μέσω 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NPM.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αρχείο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package.json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είναι η συνταγή μαγειρικής του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σας: κρατάει μια λίστα με το ποια εξωτερικά εργαλεία χρησιμοποιείτε.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9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557895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Αν γράφουμε 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app.js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κάθε φορά που αλλάζουμε μια γραμμή, θα χάσουμε τη μισή μας μέρα. Ας τρέξουμε στο τερματικό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install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nodemon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Τώρα, αν τρέξουμε 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npx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nodemon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app.js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l-G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πρόγραμμα μένει ανοιχτό και παρακολουθεί τις αλλαγές μας ζωντανά. Καλώς ήρθατε στο επαγγελματικό</a:t>
            </a:r>
            <a:r>
              <a:rPr lang="ko-KR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development)!</a:t>
            </a: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9EEF70-2C81-6D42-8151-6BF4FBDC1AA6}" type="slidenum">
              <a:rPr lang="en-GR" smtClean="0"/>
              <a:t>10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640191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CA00C-2A5A-0575-54F4-E890947B99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9A01E1-8D44-38D0-F258-A2BA68753E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37B02A-7063-69EF-604D-08A47899E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3CB3B-5E7A-22D5-0500-CC7B2F53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23D71-6185-FEDD-02BC-B972A8AB4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387615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4E342-4510-988E-95FE-23A7360D0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69B754-ADA9-5571-B792-97B6C9BBB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4A7A2-03D1-2420-2B2F-CE79FD519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44A09E-149C-DDF5-6566-099AB6B47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C3664-2DCB-EC36-5D2A-78DFAF9B0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998882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75BFBC-740E-ABCE-C524-4311D4809F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D8E7FA-F20D-1650-2FDA-BAC5712680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4DB4AA-F2EF-776B-F365-18069E1F8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0AABF-9B60-D745-A7D6-CEC8C5077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27922B-7904-4A07-36CD-5680F6850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850221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28FBF-4F59-AB08-BEFD-BB4415F58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463E90-AE2C-B91F-68D0-BCA72F607A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3794DC-15C4-17E3-85DE-A5F8D547A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FA0A23-3192-B970-5BD4-BF5195D49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522A3F-61B9-67E3-4552-85F1810CE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418026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B649C-B24D-DA65-AB42-F76913289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B1174F-BA5E-BC06-BC46-244A35C9B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EF1D94-39FA-1038-2AA7-C895A2FF7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519AE7-57E2-A646-D589-8A615993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0E0C37-7892-C824-49AF-E535D9E46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348888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85C1D-7050-A56F-047C-C4914A067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6237D-E702-27B7-BBB6-8124AA82EA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C397F8-2256-D0F6-5B74-788D1CA3C8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77EC5-620D-0565-D11F-24B130765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8C3A04-F334-F4E0-E612-310D4568B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3FC4F6-9AA3-EB24-EC77-BFB44D486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573219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B607F-0DA6-3224-CFDC-0F68D7A2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DA79D7-DD3C-193C-4641-1369634F4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7ADD02-8A34-CFB7-0993-5AAFABA885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91CEFE-BDF6-6C2D-DDC0-9DA6446223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4BD7FE-9867-74A1-3387-5045821BBA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1B5B4E-6E3F-1C4A-6BCB-A757CA996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9289D4-3F0D-4E8B-21F5-EDC4BF573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2FCF86-79A5-F898-24D3-5627C924F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05614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7EA67-DBF6-A47C-FDF9-D0F2FE3FA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9C3430-0D6F-1F5E-D1F9-FB222FCAD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72DD5C-74DD-C305-C042-47013F22E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BAE3B4-E0B7-7DE0-BB29-0EB8A4C2C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73970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49A6E4-C2AD-3396-E2D6-7A95AB37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2D5165-6C38-6C82-E420-28BF2A1C5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042D55-AA62-4144-31E8-5BB7A688D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804820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5459B-6179-ABF0-657F-ADA1960FE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01F60-B162-CCE5-6FAF-CFD79DEEBC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CFEAA-2072-6AFC-826F-14B7539114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96D636-DC9F-8168-8F76-719C0045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95EB2B-B791-3D0F-A0B1-659950BBC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7421C8-900F-DD0D-D5F1-645C4E4F2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56564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91F96-B5E5-9D48-4E4A-394D5C38B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FE897A-C8F0-8B20-348A-80A6329354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32B1DB-4880-1F71-F1FB-3B75ED9190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E0A83-CBE3-28A3-F650-8DCAEA15C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549B9A-23FB-936F-56C1-724446D36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EC2C9E-3118-5838-32F0-AE107BCEA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104144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7003AC-E184-44E7-331C-F382CED40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AB3033-D036-51C0-28C2-661C20FD6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7A46A4-C235-54FF-07AA-27F33E7187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0359B4-5E8B-6C40-80A0-46532694D848}" type="datetimeFigureOut">
              <a:rPr lang="en-GR" smtClean="0"/>
              <a:t>21/4/26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1E676-BC47-F90A-E39B-6573744F8C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8B658-DB9A-3DFA-CC59-7BAE7D026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5474CC-DD2C-DC42-AB5F-A9AF69E13FE1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925626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DA08E-FF7E-06A7-D0B0-D73C0A66A8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 algn="l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Εισαγωγή στο Node.js &amp; Χτίσιμο του Server </a:t>
            </a:r>
            <a:endParaRPr lang="en-GR" altLang="en-GR" dirty="0">
              <a:latin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57202F-E59A-913E-2347-9E1180C261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R" dirty="0"/>
              <a:t>Jeries Besarat</a:t>
            </a:r>
          </a:p>
          <a:p>
            <a:r>
              <a:rPr lang="en-GR" dirty="0"/>
              <a:t>besarat@ceid.upatras.gr</a:t>
            </a:r>
          </a:p>
        </p:txBody>
      </p:sp>
    </p:spTree>
    <p:extLst>
      <p:ext uri="{BB962C8B-B14F-4D97-AF65-F5344CB8AC3E}">
        <p14:creationId xmlns:p14="http://schemas.microsoft.com/office/powerpoint/2010/main" val="533395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6036F-3310-A658-5808-E2B9932CF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Εγκατάσταση του Nodemon (Live Demo)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85755-7663-75BC-A55C-6A50C4D96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Το πρόβλημα: Το Node δεν καταλαβαίνει πότε σώζουμε το αρχείο. Πρέπει να το κλείνουμε και να το ξανανοίγουμε.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Η λύση: Το πακέτο 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nodemon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.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432874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7721B-0301-870C-8EA8-3607570DF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Ο "Γυμνός" HTTP Server (Ο δύσκολος τρόπος) 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00B92-7682-28DE-2D32-99A8CE55A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R" dirty="0"/>
              <a:t>const http = require('http');</a:t>
            </a:r>
          </a:p>
          <a:p>
            <a:pPr marL="0" indent="0">
              <a:buNone/>
            </a:pPr>
            <a:endParaRPr lang="en-GR" dirty="0"/>
          </a:p>
          <a:p>
            <a:pPr marL="0" indent="0">
              <a:buNone/>
            </a:pPr>
            <a:r>
              <a:rPr lang="en-GR" dirty="0"/>
              <a:t>const server = http.createServer((req, res) =&gt; {</a:t>
            </a:r>
          </a:p>
          <a:p>
            <a:pPr marL="0" indent="0">
              <a:buNone/>
            </a:pPr>
            <a:r>
              <a:rPr lang="en-GR" dirty="0"/>
              <a:t>    if (req.url === '/api/meals') {</a:t>
            </a:r>
          </a:p>
          <a:p>
            <a:pPr marL="0" indent="0">
              <a:buNone/>
            </a:pPr>
            <a:r>
              <a:rPr lang="en-GR" dirty="0"/>
              <a:t>        res.writeHead(200, { 'Content-Type': 'application/json' });</a:t>
            </a:r>
          </a:p>
          <a:p>
            <a:pPr marL="0" indent="0">
              <a:buNone/>
            </a:pPr>
            <a:r>
              <a:rPr lang="en-GR" dirty="0"/>
              <a:t>        res.end(JSON.stringify([{ dish: "Πίτσα" }]));</a:t>
            </a:r>
          </a:p>
          <a:p>
            <a:pPr marL="0" indent="0">
              <a:buNone/>
            </a:pPr>
            <a:r>
              <a:rPr lang="en-GR" dirty="0"/>
              <a:t>    } else {</a:t>
            </a:r>
          </a:p>
          <a:p>
            <a:pPr marL="0" indent="0">
              <a:buNone/>
            </a:pPr>
            <a:r>
              <a:rPr lang="en-GR" dirty="0"/>
              <a:t>        res.writeHead(404);</a:t>
            </a:r>
          </a:p>
          <a:p>
            <a:pPr marL="0" indent="0">
              <a:buNone/>
            </a:pPr>
            <a:r>
              <a:rPr lang="en-GR" dirty="0"/>
              <a:t>        res.end("Page not found");</a:t>
            </a:r>
          </a:p>
          <a:p>
            <a:pPr marL="0" indent="0">
              <a:buNone/>
            </a:pPr>
            <a:r>
              <a:rPr lang="en-GR" dirty="0"/>
              <a:t>    }</a:t>
            </a:r>
          </a:p>
          <a:p>
            <a:pPr marL="0" indent="0">
              <a:buNone/>
            </a:pPr>
            <a:r>
              <a:rPr lang="en-GR" dirty="0"/>
              <a:t>});</a:t>
            </a:r>
          </a:p>
          <a:p>
            <a:pPr marL="0" indent="0">
              <a:buNone/>
            </a:pPr>
            <a:endParaRPr lang="en-GR" dirty="0"/>
          </a:p>
          <a:p>
            <a:pPr marL="0" indent="0">
              <a:buNone/>
            </a:pPr>
            <a:r>
              <a:rPr lang="en-GR" dirty="0"/>
              <a:t>server.listen(3000, () =&gt; console.log("Ο Server ακούει στη θύρα 3000"));</a:t>
            </a:r>
          </a:p>
          <a:p>
            <a:pPr marL="0" indent="0">
              <a:buNone/>
            </a:pPr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4127043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67539-5130-7FEC-8CBA-92ED65769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Express.js &amp; Το Food Sharing API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9B287C-24B0-5E0F-E231-5048AE7D14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ο Express είναι το πιο δημοφιλές Web Framework για το Node.js.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Κάνει τη δημιουργία Servers, Routes (Διαδρομών) και τη διαχείριση JSON παιχνιδάκι.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Εγκατάσταση: 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npm install express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563758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5E256-8F2B-A7F4-0BFA-CB5ECAB73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Τι είναι το Middleware; (Ο "Πορτιέρης")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A2E20-7E42-0FB1-6C27-ABE7DAC9A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Middleware (Ενδιάμεσο Λογισμικό):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Συναρτήσεις που εκτελούνται </a:t>
            </a:r>
            <a:r>
              <a:rPr lang="en-GR" altLang="en-GR" i="1" dirty="0">
                <a:solidFill>
                  <a:srgbClr val="000000"/>
                </a:solidFill>
                <a:latin typeface="Arial" panose="020B0604020202020204" pitchFamily="34" charset="0"/>
              </a:rPr>
              <a:t>ανάμεσα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στην άφιξη του Request και στην τελική μας απάντηση (Response).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Η Αναλογία: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Σκεφτείτε ένα κλαμπ (ο Server σας). Ο πελάτης (Request) θέλει να μπει μέσα (Route). Ο πορτιέρης (Middleware) τον σταματάει στην πόρτα για έλεγχο.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Τι μπορεί να κάνει ο Πορτιέρης;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Να του </a:t>
            </a:r>
            <a:r>
              <a:rPr lang="el-GR" altLang="en-GR" dirty="0" err="1">
                <a:solidFill>
                  <a:srgbClr val="000000"/>
                </a:solidFill>
                <a:latin typeface="Arial" panose="020B0604020202020204" pitchFamily="34" charset="0"/>
              </a:rPr>
              <a:t>προσθ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έ</a:t>
            </a:r>
            <a:r>
              <a:rPr lang="el-GR" altLang="en-GR" dirty="0" err="1">
                <a:solidFill>
                  <a:srgbClr val="000000"/>
                </a:solidFill>
                <a:latin typeface="Arial" panose="020B0604020202020204" pitchFamily="34" charset="0"/>
              </a:rPr>
              <a:t>σει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l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σφραγίδα στο χέρι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 (Μετατροπή δεδομένων).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Να του ρίξει "πόρτα" (Απόρριψη αιτήματος - π.χ. δεν έχεις εισιτήριο).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Να τον αφήσει να περάσει στο επόμενο στάδιο (</a:t>
            </a: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Η συνάρτηση </a:t>
            </a:r>
            <a:r>
              <a:rPr kumimoji="0" lang="en-GR" altLang="en-GR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next()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).</a:t>
            </a: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4116108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1910C-271C-1531-01C5-07B636989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Το πιο διάσημο Middleware (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express.json()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D9F9E-9C9D-C501-E5A2-956FC077BE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Θυμάστε που ο Client στέλνει τα δεδομένα (POST) "πακεταρισμένα" ως κείμενο με το 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JSON.stringify()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;</a:t>
            </a:r>
            <a:endParaRPr kumimoji="0" lang="el-GR" altLang="en-GR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Ο Server τα λαμβάνει ως απλό κείμενο. Πώς θα τα κάνει ξανά JS Object για να τα διαβάσουμε;</a:t>
            </a:r>
            <a:endParaRPr lang="el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Χρησιμοποιούμε ένα </a:t>
            </a: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έτοιμο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Middleware</a:t>
            </a:r>
            <a:endParaRPr lang="en-GR" altLang="en-GR" dirty="0"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561479-CBD0-F228-D302-36C4DE0593D3}"/>
              </a:ext>
            </a:extLst>
          </p:cNvPr>
          <p:cNvSpPr txBox="1"/>
          <p:nvPr/>
        </p:nvSpPr>
        <p:spPr>
          <a:xfrm>
            <a:off x="1249680" y="5292546"/>
            <a:ext cx="969263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R" sz="2400" dirty="0"/>
              <a:t>// Λέμε στο Express: "Πέρνα ΟΛΑ τα requests μέσα από αυτόν τον μεταφραστή!"</a:t>
            </a:r>
          </a:p>
          <a:p>
            <a:r>
              <a:rPr lang="en-GR" sz="2400" dirty="0"/>
              <a:t>app.use(express.json());</a:t>
            </a:r>
          </a:p>
        </p:txBody>
      </p:sp>
    </p:spTree>
    <p:extLst>
      <p:ext uri="{BB962C8B-B14F-4D97-AF65-F5344CB8AC3E}">
        <p14:creationId xmlns:p14="http://schemas.microsoft.com/office/powerpoint/2010/main" val="1508085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49D5B-1163-B95D-8A11-4B96F591F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Φτιάχνοντας το δικό μας Middleware (Custom)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8A33B-28ED-AA58-674F-D6AABBB9B1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Κάθε συνάρτηση Middleware παίρνει 3 παραμέτρους: 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req</a:t>
            </a:r>
            <a:r>
              <a:rPr lang="en-GR" altLang="en-GR" dirty="0">
                <a:solidFill>
                  <a:srgbClr val="000000"/>
                </a:solidFill>
              </a:rPr>
              <a:t>,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res</a:t>
            </a:r>
            <a:r>
              <a:rPr lang="en-GR" altLang="en-GR" dirty="0">
                <a:solidFill>
                  <a:srgbClr val="000000"/>
                </a:solidFill>
              </a:rPr>
              <a:t>, και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next</a:t>
            </a:r>
            <a:r>
              <a:rPr lang="en-GR" altLang="en-GR" dirty="0">
                <a:solidFill>
                  <a:srgbClr val="000000"/>
                </a:solidFill>
              </a:rPr>
              <a:t>.</a:t>
            </a:r>
            <a:endParaRPr lang="el-GR" altLang="en-GR" dirty="0">
              <a:solidFill>
                <a:srgbClr val="000000"/>
              </a:solidFill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n-GR" altLang="en-GR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GR" altLang="en-GR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ΠΡΟΣΟΧΗ: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Αν ξεχάσετε να καλέσετε την 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next()</a:t>
            </a:r>
            <a:r>
              <a:rPr lang="en-GR" altLang="en-GR" dirty="0">
                <a:solidFill>
                  <a:srgbClr val="000000"/>
                </a:solidFill>
              </a:rPr>
              <a:t>, το request "παγώνει" για πάντα και η οθόνη του χρήστη φορτώνει επ' άπειρον!</a:t>
            </a:r>
            <a:endParaRPr kumimoji="0" lang="en-GR" altLang="en-G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G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EB9D0C-DF16-63C1-E823-80AE2E7E8B37}"/>
              </a:ext>
            </a:extLst>
          </p:cNvPr>
          <p:cNvSpPr txBox="1"/>
          <p:nvPr/>
        </p:nvSpPr>
        <p:spPr>
          <a:xfrm>
            <a:off x="3308464" y="4001294"/>
            <a:ext cx="592143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R" dirty="0"/>
              <a:t>// Ένα απλό Middleware Καταγραφής (Logger)</a:t>
            </a:r>
          </a:p>
          <a:p>
            <a:r>
              <a:rPr lang="en-GR" dirty="0"/>
              <a:t>const myLogger = (req, res, next) =&gt; {</a:t>
            </a:r>
          </a:p>
          <a:p>
            <a:r>
              <a:rPr lang="en-GR" dirty="0"/>
              <a:t>    console.log(`[LOG] Ήρθε νέο Request στο URL: ${req.url}`);</a:t>
            </a:r>
          </a:p>
          <a:p>
            <a:endParaRPr lang="en-GR" dirty="0"/>
          </a:p>
          <a:p>
            <a:r>
              <a:rPr lang="en-GR" dirty="0"/>
              <a:t>    // Δίνουμε το πράσινο φως να συνεχίσει!</a:t>
            </a:r>
          </a:p>
          <a:p>
            <a:r>
              <a:rPr lang="en-GR" dirty="0"/>
              <a:t>    next(); </a:t>
            </a:r>
          </a:p>
          <a:p>
            <a:r>
              <a:rPr lang="en-GR" dirty="0"/>
              <a:t>};</a:t>
            </a:r>
          </a:p>
          <a:p>
            <a:endParaRPr lang="en-GR" dirty="0"/>
          </a:p>
          <a:p>
            <a:r>
              <a:rPr lang="en-GR" dirty="0"/>
              <a:t>app.use(myLogger); // Το ενεργοποιούμε για όλα τα routes</a:t>
            </a:r>
          </a:p>
        </p:txBody>
      </p:sp>
    </p:spTree>
    <p:extLst>
      <p:ext uri="{BB962C8B-B14F-4D97-AF65-F5344CB8AC3E}">
        <p14:creationId xmlns:p14="http://schemas.microsoft.com/office/powerpoint/2010/main" val="1419173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45545-9413-6212-B00E-90EDCB9F1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Δοκιμάζοντας το API (Postman / Thunder Client)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1B32F-C0B8-3731-A217-1AD194C19C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Πώς τεστάρουμε τον Server χωρίς να έχουμε έτοιμο Front-End (HTML/CSS);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Χρησιμοποιούμε εργαλεία όπως το </a:t>
            </a: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Postman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ή το extension </a:t>
            </a: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Thunder Client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στο VS Code.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40221685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72BFB-93CF-6AAC-5F73-82CE9DD27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23224-3112-FC47-31A0-A7D938EFCA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Τι καταφέραμε: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Μάθαμε τη φιλοσοφία του Node.js, τα Modules, το NPM, και στήσαμε έναν RESTful Server με το Express.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Το κομμάτι που λείπει: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Αν κλείσω το τερματικό, ο πίνακας 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meals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χάνεται!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Επόμενη (και τελευταία) Διάλεξη: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el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Αρχιτεκτονική και </a:t>
            </a:r>
            <a:r>
              <a:rPr lang="en-US" altLang="en-GR" dirty="0">
                <a:solidFill>
                  <a:srgbClr val="000000"/>
                </a:solidFill>
                <a:latin typeface="Arial" panose="020B0604020202020204" pitchFamily="34" charset="0"/>
              </a:rPr>
              <a:t>project structure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4075300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DB1E1-CA26-0E7E-06A1-252B4F8DC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Αρχιτεκτονική και Project Structure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0BACA0-D712-1CFF-FBB3-3230F46CF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Μέχρι τώρα: Όλα στο 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server.js</a:t>
            </a:r>
            <a:r>
              <a:rPr lang="en-GR" altLang="en-GR" dirty="0">
                <a:solidFill>
                  <a:srgbClr val="000000"/>
                </a:solidFill>
              </a:rPr>
              <a:t> 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(Ρυθμίσεις, Βάση Δεδομένων, Routes, Λογική).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Το Πρόβλημα: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Τι θα γίνει όταν προσθέσουμε Χρήστες, Αιτήματα, Αξιολογήσεις, Admin Panels; Το αρχείο θα γίνει χαώδες.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Αν 3 φοιτητές γράφουν κώδικα ταυτόχρονα στο ίδιο αρχείο, θα έχετε τεράστια "Git Conflicts" (συγκρούσεις)!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2393629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058A14AF-9FB5-4CC7-BA35-E8E85D3E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3BF5C-386B-35E7-914A-8480FAD81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 fontScale="90000"/>
          </a:bodyPr>
          <a:lstStyle/>
          <a:p>
            <a:r>
              <a:rPr lang="en-GR" altLang="en-GR" sz="4800" dirty="0">
                <a:solidFill>
                  <a:srgbClr val="000000"/>
                </a:solidFill>
                <a:latin typeface="-webkit-standard"/>
              </a:rPr>
              <a:t>Η Αρχιτεκτονική MVC (Διαιρεί και Βασίλευε)</a:t>
            </a:r>
            <a:endParaRPr lang="en-GR" sz="4800" dirty="0"/>
          </a:p>
        </p:txBody>
      </p:sp>
      <p:sp>
        <p:nvSpPr>
          <p:cNvPr id="2057" name="Rectangle 2056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9" name="Rectangle 2058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19CB8E-198C-385F-C78A-119CF2483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" y="2344189"/>
            <a:ext cx="6084915" cy="4006734"/>
          </a:xfrm>
        </p:spPr>
        <p:txBody>
          <a:bodyPr anchor="ctr">
            <a:normAutofit lnSpcReduction="10000"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sz="2000" dirty="0">
                <a:solidFill>
                  <a:srgbClr val="000000"/>
                </a:solidFill>
                <a:latin typeface="Arial" panose="020B0604020202020204" pitchFamily="34" charset="0"/>
              </a:rPr>
              <a:t>Το πιο διάσημο μοτίβο σχεδιασμού λογισμικού (Design Pattern): </a:t>
            </a:r>
            <a:r>
              <a:rPr lang="en-GR" altLang="en-GR" sz="2000" b="1" dirty="0">
                <a:solidFill>
                  <a:srgbClr val="000000"/>
                </a:solidFill>
                <a:latin typeface="Arial" panose="020B0604020202020204" pitchFamily="34" charset="0"/>
              </a:rPr>
              <a:t>MVC</a:t>
            </a:r>
            <a:r>
              <a:rPr lang="en-GR" altLang="en-GR" sz="20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sz="2000" b="1" dirty="0">
                <a:solidFill>
                  <a:srgbClr val="000000"/>
                </a:solidFill>
                <a:latin typeface="Arial" panose="020B0604020202020204" pitchFamily="34" charset="0"/>
              </a:rPr>
              <a:t>M (Model):</a:t>
            </a:r>
            <a:r>
              <a:rPr lang="en-GR" altLang="en-GR" sz="2000" dirty="0">
                <a:solidFill>
                  <a:srgbClr val="000000"/>
                </a:solidFill>
                <a:latin typeface="Arial" panose="020B0604020202020204" pitchFamily="34" charset="0"/>
              </a:rPr>
              <a:t> Τα δεδομένα μας. Πώς μιλάμε στη Βάση Δεδομένων (Τα Mongoose Schemas).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sz="2000" b="1" dirty="0">
                <a:solidFill>
                  <a:srgbClr val="000000"/>
                </a:solidFill>
                <a:latin typeface="Arial" panose="020B0604020202020204" pitchFamily="34" charset="0"/>
              </a:rPr>
              <a:t>V (View):</a:t>
            </a:r>
            <a:r>
              <a:rPr lang="en-GR" altLang="en-GR" sz="2000" dirty="0">
                <a:solidFill>
                  <a:srgbClr val="000000"/>
                </a:solidFill>
                <a:latin typeface="Arial" panose="020B0604020202020204" pitchFamily="34" charset="0"/>
              </a:rPr>
              <a:t> Η Εμφάνιση. Το Front-End μας (Η HTML/CSS και η DOM λογική που φτιάξαμε).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sz="2000" b="1" dirty="0">
                <a:solidFill>
                  <a:srgbClr val="000000"/>
                </a:solidFill>
                <a:latin typeface="Arial" panose="020B0604020202020204" pitchFamily="34" charset="0"/>
              </a:rPr>
              <a:t>C (Controller):</a:t>
            </a:r>
            <a:r>
              <a:rPr lang="en-GR" altLang="en-GR" sz="2000" dirty="0">
                <a:solidFill>
                  <a:srgbClr val="000000"/>
                </a:solidFill>
                <a:latin typeface="Arial" panose="020B0604020202020204" pitchFamily="34" charset="0"/>
              </a:rPr>
              <a:t> Ο Εγκέφαλος. Η λογική του Server. ("Αν οι μερίδες είναι 0, βγάλε σφάλμα").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sz="2000" i="1" dirty="0">
                <a:solidFill>
                  <a:srgbClr val="000000"/>
                </a:solidFill>
                <a:latin typeface="Arial" panose="020B0604020202020204" pitchFamily="34" charset="0"/>
              </a:rPr>
              <a:t>(+ Routes)</a:t>
            </a:r>
            <a:r>
              <a:rPr lang="en-GR" altLang="en-GR" sz="2000" dirty="0">
                <a:solidFill>
                  <a:srgbClr val="000000"/>
                </a:solidFill>
                <a:latin typeface="Arial" panose="020B0604020202020204" pitchFamily="34" charset="0"/>
              </a:rPr>
              <a:t>: Οι "πόρτες" που συνδέουν το View με τον Controller!</a:t>
            </a:r>
            <a:endParaRPr lang="en-GR" altLang="en-GR" sz="2000" dirty="0">
              <a:latin typeface="Arial" panose="020B0604020202020204" pitchFamily="34" charset="0"/>
            </a:endParaRPr>
          </a:p>
          <a:p>
            <a:endParaRPr lang="en-GR" sz="20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162FC74-17CD-C420-BED2-D674C3DEA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3620" y="3053808"/>
            <a:ext cx="4998189" cy="249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1" name="Rectangle 2060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121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2DBD1-5B45-1B01-0C0D-40BB72E8F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Τι ΕΙΝΑΙ και τι ΔΕΝ ΕΙΝΑΙ το Node.js</a:t>
            </a:r>
            <a:endParaRPr lang="en-GR" altLang="en-GR" dirty="0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8F2BC-7E69-69AE-85CB-37C82FC981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ΔΕΝ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είναι γλώσσα προγραμματισμού (Είναι JavaScript).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ΔΕΝ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είναι Framework (όπως το React ή το Angular).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ΕΙΝΑΙ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ένα "Runtime Environment" (Περιβάλλον Εκτέλεσης).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Βασίζεται στη μηχανή </a:t>
            </a: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V8 της Google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(αυτή που έχει ο Chrome).</a:t>
            </a:r>
          </a:p>
        </p:txBody>
      </p:sp>
    </p:spTree>
    <p:extLst>
      <p:ext uri="{BB962C8B-B14F-4D97-AF65-F5344CB8AC3E}">
        <p14:creationId xmlns:p14="http://schemas.microsoft.com/office/powerpoint/2010/main" val="35976405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974AE-9AB5-07D8-7605-A9FA5ABF6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Η Τέλεια Δομή Φακέλων (Folder Structure)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2D51C7-47CC-FE9F-010E-0C4B2DCC52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R" altLang="en-GR">
                <a:solidFill>
                  <a:srgbClr val="000000"/>
                </a:solidFill>
                <a:latin typeface="-webkit-standard"/>
              </a:rPr>
              <a:t>Πώς πρέπει να μοιάζουν οι φάκελοι στο VS Code σας για το </a:t>
            </a:r>
            <a:r>
              <a:rPr lang="en-GR" altLang="en-GR" b="1">
                <a:solidFill>
                  <a:srgbClr val="000000"/>
                </a:solidFill>
              </a:rPr>
              <a:t>UniBite</a:t>
            </a:r>
            <a:r>
              <a:rPr lang="en-GR" altLang="en-GR">
                <a:solidFill>
                  <a:srgbClr val="000000"/>
                </a:solidFill>
                <a:latin typeface="-webkit-standard"/>
              </a:rPr>
              <a:t>:</a:t>
            </a:r>
            <a:endParaRPr lang="en-GR" altLang="en-GR">
              <a:latin typeface="Arial" panose="020B0604020202020204" pitchFamily="34" charset="0"/>
            </a:endParaRPr>
          </a:p>
          <a:p>
            <a:endParaRPr lang="en-G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831C23-CC40-55D0-443B-A3C9ADD006DD}"/>
              </a:ext>
            </a:extLst>
          </p:cNvPr>
          <p:cNvSpPr txBox="1"/>
          <p:nvPr/>
        </p:nvSpPr>
        <p:spPr>
          <a:xfrm>
            <a:off x="2118360" y="2714127"/>
            <a:ext cx="923544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R" sz="2400" dirty="0"/>
              <a:t>📁 unibite-app/</a:t>
            </a:r>
          </a:p>
          <a:p>
            <a:r>
              <a:rPr lang="en-GR" sz="2400" dirty="0"/>
              <a:t>├── 📁 public/       (Τα αρχεία του Front-End: index.html, app.js, style.css)</a:t>
            </a:r>
          </a:p>
          <a:p>
            <a:r>
              <a:rPr lang="en-GR" sz="2400" dirty="0"/>
              <a:t>├── 📁 models/       (Tα Mongoose Schemas: π.χ. Meal.js)</a:t>
            </a:r>
          </a:p>
          <a:p>
            <a:r>
              <a:rPr lang="en-GR" sz="2400" dirty="0"/>
              <a:t>├── 📁 controllers/  (Η λογική: π.χ. mealController.js)</a:t>
            </a:r>
          </a:p>
          <a:p>
            <a:r>
              <a:rPr lang="en-GR" sz="2400" dirty="0"/>
              <a:t>├── 📁 routes/       (Οι διαδρομές: π.χ. mealRoutes.js)</a:t>
            </a:r>
          </a:p>
          <a:p>
            <a:r>
              <a:rPr lang="en-GR" sz="2400" dirty="0"/>
              <a:t>├── 📄 server.js     (Το κεντρικό αρχείο - ΠΟΛΥ ΜΙΚΡΟ!)</a:t>
            </a:r>
          </a:p>
          <a:p>
            <a:r>
              <a:rPr lang="en-GR" sz="2400" dirty="0"/>
              <a:t>└── 📄 package.json</a:t>
            </a:r>
          </a:p>
        </p:txBody>
      </p:sp>
    </p:spTree>
    <p:extLst>
      <p:ext uri="{BB962C8B-B14F-4D97-AF65-F5344CB8AC3E}">
        <p14:creationId xmlns:p14="http://schemas.microsoft.com/office/powerpoint/2010/main" val="2763610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38F6C-5175-D087-9CA5-E602753DE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Σπάζοντας τα Routes (Το 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express.Router</a:t>
            </a:r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F6A28-3D01-B3DC-F9B8-1233F55AD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Πώς μεταφέρουμε τα routes (π.χ. 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app.get('/api/meals')</a:t>
            </a:r>
            <a:r>
              <a:rPr lang="en-GR" altLang="en-GR" dirty="0">
                <a:solidFill>
                  <a:srgbClr val="000000"/>
                </a:solidFill>
              </a:rPr>
              <a:t>) σε δικό τους αρχείο;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Χρησιμοποιούμε το </a:t>
            </a:r>
            <a:r>
              <a:rPr lang="en-GR" altLang="en-GR" b="1" dirty="0">
                <a:solidFill>
                  <a:srgbClr val="000000"/>
                </a:solidFill>
                <a:latin typeface="Arial Unicode MS" panose="020B0604020202020204" pitchFamily="34" charset="-128"/>
              </a:rPr>
              <a:t>express.Router()</a:t>
            </a:r>
            <a:r>
              <a:rPr lang="en-GR" altLang="en-GR" dirty="0">
                <a:solidFill>
                  <a:srgbClr val="000000"/>
                </a:solidFill>
              </a:rPr>
              <a:t>.</a:t>
            </a: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Στο αρχείο </a:t>
            </a:r>
            <a:r>
              <a:rPr lang="en-GR" altLang="en-GR" b="1" dirty="0">
                <a:solidFill>
                  <a:srgbClr val="000000"/>
                </a:solidFill>
                <a:latin typeface="Arial Unicode MS" panose="020B0604020202020204" pitchFamily="34" charset="-128"/>
              </a:rPr>
              <a:t>routes/mealRoutes.js</a:t>
            </a:r>
            <a:r>
              <a:rPr lang="en-GR" altLang="en-GR" b="1" dirty="0">
                <a:solidFill>
                  <a:srgbClr val="000000"/>
                </a:solidFill>
              </a:rPr>
              <a:t>: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C4390D-FEF4-AA8B-1D26-7DC824D495D4}"/>
              </a:ext>
            </a:extLst>
          </p:cNvPr>
          <p:cNvSpPr txBox="1"/>
          <p:nvPr/>
        </p:nvSpPr>
        <p:spPr>
          <a:xfrm>
            <a:off x="838200" y="4145638"/>
            <a:ext cx="52578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R" dirty="0"/>
              <a:t>const express = require('express');</a:t>
            </a:r>
          </a:p>
          <a:p>
            <a:r>
              <a:rPr lang="en-GR" dirty="0"/>
              <a:t>const router = express.Router();</a:t>
            </a:r>
          </a:p>
          <a:p>
            <a:endParaRPr lang="en-GR" dirty="0"/>
          </a:p>
          <a:p>
            <a:r>
              <a:rPr lang="en-GR" dirty="0"/>
              <a:t>router.get('/', (req, res) =&gt; { res.send("Φέρνω τα γεύματα...") });</a:t>
            </a:r>
          </a:p>
          <a:p>
            <a:endParaRPr lang="en-GR" dirty="0"/>
          </a:p>
          <a:p>
            <a:r>
              <a:rPr lang="en-GR" dirty="0"/>
              <a:t>module.exports = router; // Εξάγουμε το Router!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D98C68-CDF3-A8B3-73E8-4E22FD0B9912}"/>
              </a:ext>
            </a:extLst>
          </p:cNvPr>
          <p:cNvSpPr txBox="1"/>
          <p:nvPr/>
        </p:nvSpPr>
        <p:spPr>
          <a:xfrm>
            <a:off x="6096000" y="4838134"/>
            <a:ext cx="61015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R" dirty="0"/>
              <a:t>const mealRoutes = require('./routes/mealRoutes');</a:t>
            </a:r>
          </a:p>
          <a:p>
            <a:r>
              <a:rPr lang="en-GR" dirty="0"/>
              <a:t>app.use('/api/meals', mealRoutes); // Ενώνουμε το Router!</a:t>
            </a:r>
          </a:p>
        </p:txBody>
      </p:sp>
    </p:spTree>
    <p:extLst>
      <p:ext uri="{BB962C8B-B14F-4D97-AF65-F5344CB8AC3E}">
        <p14:creationId xmlns:p14="http://schemas.microsoft.com/office/powerpoint/2010/main" val="5469856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BC915-2CDF-FE96-B211-7822CD0F8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Ο Εφιάλτης του CORS (Και πώς να τον δαμάσετε)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39BA13-F887-6E76-F4CA-25BAB70F9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Γράψαμε τον τέλειο Server. Τον τρέχουμε στο 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localhost:3000</a:t>
            </a:r>
            <a:r>
              <a:rPr lang="en-GR" altLang="en-GR" dirty="0">
                <a:solidFill>
                  <a:srgbClr val="000000"/>
                </a:solidFill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Γράψαμε το τέλειο Front-End. Το τρέχουμε με Live Server στο 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localhost:5500</a:t>
            </a:r>
            <a:r>
              <a:rPr lang="en-GR" altLang="en-GR" dirty="0">
                <a:solidFill>
                  <a:srgbClr val="000000"/>
                </a:solidFill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Κάνουμε 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fetch()</a:t>
            </a:r>
            <a:r>
              <a:rPr lang="en-GR" altLang="en-GR" dirty="0">
                <a:solidFill>
                  <a:srgbClr val="000000"/>
                </a:solidFill>
              </a:rPr>
              <a:t> 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και... </a:t>
            </a: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ΜΠΑΜ! Κόκκινο λάθος στην Console!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Μήνυμα: </a:t>
            </a:r>
            <a:r>
              <a:rPr lang="en-GR" altLang="en-GR" i="1" dirty="0">
                <a:solidFill>
                  <a:srgbClr val="000000"/>
                </a:solidFill>
                <a:latin typeface="Arial" panose="020B0604020202020204" pitchFamily="34" charset="0"/>
              </a:rPr>
              <a:t>"Access to fetch at... has been blocked by CORS policy"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3853042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55110-FFB5-C37C-BF19-976210CAD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Η Παράνοια του Browser (Same-Origin Policy)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8F3C-EB74-7BAF-84ED-8F583CBEB1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Ποιος φταίει;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Ο ίδιος ο Browser (Chrome, Firefox, Safari)!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Ο Server (Node.js) δεν έχει κανένα πρόβλημα να μιλήσει με οποιονδήποτε.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Same-Origin Policy: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Ένας αυστηρός κανόνας ασφαλείας. Ο Browser λέει: </a:t>
            </a:r>
            <a:r>
              <a:rPr lang="en-GR" altLang="en-GR" i="1" dirty="0">
                <a:solidFill>
                  <a:srgbClr val="000000"/>
                </a:solidFill>
                <a:latin typeface="Arial" panose="020B0604020202020204" pitchFamily="34" charset="0"/>
              </a:rPr>
              <a:t>"Αν η σελίδα φορτώθηκε από το port 5500, απαγορεύω στη JavaScript της να στείλει κρυφά δεδομένα στο port 3000 ή σε άλλο domain!"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31715742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89E21-C4CD-01BC-67F3-8846997C7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Τι σημαίνει CORS;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1D698-80F2-D699-9EA3-A1BDC03E7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ross-</a:t>
            </a: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O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rigin </a:t>
            </a: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R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esource </a:t>
            </a: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haring (Διαμοιρασμός Πόρων Διαφορετικής Προέλευσης).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Είναι ο νόμιμος τρόπος να πούμε στον Browser: </a:t>
            </a:r>
            <a:r>
              <a:rPr lang="en-GR" altLang="en-GR" i="1" dirty="0">
                <a:solidFill>
                  <a:srgbClr val="000000"/>
                </a:solidFill>
                <a:latin typeface="Arial" panose="020B0604020202020204" pitchFamily="34" charset="0"/>
              </a:rPr>
              <a:t>"Χαλάρωσε, αυτός ο Server είναι δικός μου, άσε με να του μιλήσω!"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Η διαδικασία "Preflight" (Η αναγνώριση):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Πριν στείλει το JSON της αγγελίας, ο browser στέλνει γρήγορα ένα 'κενό' request (OPTIONS) για να ρωτήσει τον Server: </a:t>
            </a:r>
            <a:r>
              <a:rPr lang="en-GR" altLang="en-GR" i="1" dirty="0">
                <a:solidFill>
                  <a:srgbClr val="000000"/>
                </a:solidFill>
                <a:latin typeface="Arial" panose="020B0604020202020204" pitchFamily="34" charset="0"/>
              </a:rPr>
              <a:t>"Δέχεσαι δεδομένα από το port 5500;"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6241802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EE1E1-A8D9-BEA7-4C36-1A76405C7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Η Λύση στο Express (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app.use(cors())</a:t>
            </a:r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83757-0F73-8C1B-50F1-4E9E741709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Το NPM μας σώζει ξανά.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Εγκατάσταση: 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npm install cors</a:t>
            </a:r>
            <a:endParaRPr lang="en-GR" altLang="en-GR" dirty="0">
              <a:solidFill>
                <a:srgbClr val="000000"/>
              </a:solidFill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Στον κώδικα: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172AD7-3FB5-A627-0590-8160597AD6D3}"/>
              </a:ext>
            </a:extLst>
          </p:cNvPr>
          <p:cNvSpPr txBox="1"/>
          <p:nvPr/>
        </p:nvSpPr>
        <p:spPr>
          <a:xfrm>
            <a:off x="2336569" y="3429000"/>
            <a:ext cx="751886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R" sz="2400" dirty="0"/>
              <a:t>const cors = require('cors');</a:t>
            </a:r>
          </a:p>
          <a:p>
            <a:endParaRPr lang="en-GR" sz="2400" dirty="0"/>
          </a:p>
          <a:p>
            <a:r>
              <a:rPr lang="en-GR" sz="2400" dirty="0"/>
              <a:t>// Το βάζουμε ως Middleware, ΠΡΙΝ από όλα τα routes!</a:t>
            </a:r>
          </a:p>
          <a:p>
            <a:r>
              <a:rPr lang="en-GR" sz="2400" dirty="0"/>
              <a:t>app.use(cors());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536F2F-E961-610F-E698-A05628F6606A}"/>
              </a:ext>
            </a:extLst>
          </p:cNvPr>
          <p:cNvSpPr txBox="1"/>
          <p:nvPr/>
        </p:nvSpPr>
        <p:spPr>
          <a:xfrm>
            <a:off x="838200" y="5530632"/>
            <a:ext cx="10515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R" altLang="en-G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Τι κάνει κρυφά; Προσθέτει μια "σφραγίδα" (Header) στην απάντηση: </a:t>
            </a:r>
            <a:r>
              <a:rPr kumimoji="0" lang="en-GR" altLang="en-G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Access-Control-Allow-Origin: *</a:t>
            </a:r>
            <a:r>
              <a:rPr kumimoji="0" lang="en-GR" altLang="en-G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 (Επιτρέπονται όλοι!).</a:t>
            </a:r>
            <a:endParaRPr kumimoji="0" lang="en-GR" altLang="en-G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665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8461A-609D-C604-8E11-E0275AFF3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Τι χάνουμε και τι κερδίζουμε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99B41-3EC8-86D1-9CCD-E8CFD19151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Αντίο DOM: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Το 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document.querySelector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βγάζει ERROR. Δεν υπάρχει οθόνη, άρα δεν υπάρχει HTML!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Αντίο Window: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Δεν υπάρχει 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window.alert()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Νέες Δυνάμεις: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Έχουμε πρόσβαση στο Σύστημα Αρχείων (σκληρός δίσκος), στα Δίκτυα (Ports), και στις Βάσεις Δεδομένων. Το νέο παγκόσμιο αντικείμενο λέγεται 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global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.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380461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FF829-AE0C-12CE-64F0-975DB5458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Το Μυστικό της Επιτυχίας: Asynchronous &amp; Non-Blocking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B5B3A-A732-EF3F-F15A-06F0710F4A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Πώς μπορεί το Node να εξυπηρετεί χιλιάδες χρήστες ταυτόχρονα ενώ είναι </a:t>
            </a: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Single-Threaded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(έχει μόνο έναν εργάτη);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Blocking I/O: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Ο σερβιτόρος περιμένει στην κουζίνα να ψηθεί η μπριζόλα.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Non-Blocking I/O (Node.js):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 Ο σερβιτόρος δίνει την παραγγελία στην κουζίνα και πάει αμέσως στο επόμενο τραπέζι! (Event Loop).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372563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13149-40AC-EC3A-89F2-55CDE2C54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R" altLang="en-GR" dirty="0">
                <a:latin typeface="-webkit-standard"/>
              </a:rPr>
              <a:t>Πώς δουλεύει ΠΡΑΓΜΑΤΙΚΑ το Node.js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6F367-5558-851A-6FF6-ABA5C71EA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latin typeface="Arial" panose="020B0604020202020204" pitchFamily="34" charset="0"/>
              </a:rPr>
              <a:t>Call Stack (Εκτέλεση κώδικα)</a:t>
            </a:r>
            <a:endParaRPr lang="el-GR" altLang="en-GR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latin typeface="Arial" panose="020B0604020202020204" pitchFamily="34" charset="0"/>
              </a:rPr>
              <a:t>Callback Queue (Ουρά εργασιών)</a:t>
            </a:r>
            <a:endParaRPr lang="el-GR" altLang="en-GR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latin typeface="Arial" panose="020B0604020202020204" pitchFamily="34" charset="0"/>
              </a:rPr>
              <a:t>Event Loop (Ο “μαέστρος”)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529505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732FF-D130-BE54-292E-F744EC847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Η φιλοσοφία των Modules (Κομμάτια Lego)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3ECA1-0C02-C6E8-D287-DD8699DFA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Στο Node, κάθε αρχείο είναι ένα αυτόνομο </a:t>
            </a:r>
            <a:r>
              <a:rPr lang="en-GR" altLang="en-GR" b="1" dirty="0">
                <a:solidFill>
                  <a:srgbClr val="000000"/>
                </a:solidFill>
                <a:latin typeface="Arial" panose="020B0604020202020204" pitchFamily="34" charset="0"/>
              </a:rPr>
              <a:t>Module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Δεν υπάρχουν πια τα 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&lt;script src="..."&gt;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της HTML.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R" altLang="en-GR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Χρησιμοποιούμε τη συνάρτηση 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require()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για να εισάγουμε κώδικα και το 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module.exports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lang="en-GR" altLang="en-GR" dirty="0">
                <a:solidFill>
                  <a:srgbClr val="000000"/>
                </a:solidFill>
                <a:latin typeface="Arial" panose="020B0604020202020204" pitchFamily="34" charset="0"/>
              </a:rPr>
              <a:t>για να εξάγουμε.</a:t>
            </a:r>
            <a:endParaRPr lang="en-GR" altLang="en-GR" dirty="0"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358992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9A4AD-D005-C9EF-CD86-973F78CFE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Core Modules (Τα έτοιμα εργαλεία)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0D6854-4C32-9977-B4B8-C2AAB4F01D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Το Node έρχεται με έτοιμα εργαλεία: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en-GR" altLang="en-GR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fs</a:t>
            </a:r>
            <a:r>
              <a:rPr lang="en-GR" altLang="en-GR" dirty="0">
                <a:solidFill>
                  <a:srgbClr val="000000"/>
                </a:solidFill>
              </a:rPr>
              <a:t> 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(File System): Για διαχείριση αρχείων.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n-GR" altLang="en-GR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path</a:t>
            </a:r>
            <a:r>
              <a:rPr lang="en-GR" altLang="en-GR" dirty="0">
                <a:solidFill>
                  <a:srgbClr val="000000"/>
                </a:solidFill>
              </a:rPr>
              <a:t>: Για διαδρομές φακέλων.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n-GR" altLang="en-GR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os</a:t>
            </a:r>
            <a:r>
              <a:rPr lang="en-GR" altLang="en-GR" dirty="0">
                <a:solidFill>
                  <a:srgbClr val="000000"/>
                </a:solidFill>
              </a:rPr>
              <a:t>: Για πληροφορίες του λειτουργικού συστήματος (RAM, CPU).</a:t>
            </a:r>
            <a:endParaRPr kumimoji="0" lang="en-GR" altLang="en-G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3674037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4DF6B-32FC-369B-09A8-33D86801A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Live Demo - Το File System (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fs</a:t>
            </a: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)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D0C977-6DB4-8F48-04D0-302754C9A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R" dirty="0"/>
              <a:t>const fs = require('fs');</a:t>
            </a:r>
          </a:p>
          <a:p>
            <a:endParaRPr lang="en-GR" dirty="0"/>
          </a:p>
          <a:p>
            <a:r>
              <a:rPr lang="en-GR" dirty="0"/>
              <a:t>// Γράφουμε στον δίσκο (Σύγχρονα, για απλότητα στο πρώτο demo)</a:t>
            </a:r>
          </a:p>
          <a:p>
            <a:r>
              <a:rPr lang="en-GR" dirty="0"/>
              <a:t>fs.writeFileSync('meals.txt', '1. Παστίτσιο \n2. Σαλάτα');</a:t>
            </a:r>
          </a:p>
          <a:p>
            <a:r>
              <a:rPr lang="en-GR" dirty="0"/>
              <a:t>console.log("Το αρχείο δημιουργήθηκε!");</a:t>
            </a:r>
          </a:p>
          <a:p>
            <a:endParaRPr lang="en-GR" dirty="0"/>
          </a:p>
          <a:p>
            <a:r>
              <a:rPr lang="en-GR" dirty="0"/>
              <a:t>// Διαβάζουμε από τον δίσκο</a:t>
            </a:r>
          </a:p>
          <a:p>
            <a:r>
              <a:rPr lang="en-GR" dirty="0"/>
              <a:t>const data = fs.readFileSync('meals.txt', 'utf-8');</a:t>
            </a:r>
          </a:p>
          <a:p>
            <a:r>
              <a:rPr lang="en-GR" dirty="0"/>
              <a:t>console.log("Διάβασα από τον δίσκο:\n" + data);</a:t>
            </a:r>
          </a:p>
          <a:p>
            <a:pPr marL="0" indent="0">
              <a:buNone/>
            </a:pPr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92260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E79FD-0E8F-DB16-EB5B-782B31949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R" altLang="en-GR" dirty="0">
                <a:solidFill>
                  <a:srgbClr val="000000"/>
                </a:solidFill>
                <a:latin typeface="-webkit-standard"/>
              </a:rPr>
              <a:t>NPM &amp; Ο Πρώτος μας Server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F82D5-3850-B240-EE09-714FE14D00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Τι γίνεται αν τα εργαλεία του Node δεν μας φτάνουν;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n-GR" altLang="en-GR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GR" altLang="en-GR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Το NPM είναι η μεγαλύτερη βιβλιοθήκη ανοιχτού κώδικα στον κόσμο.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n-GR" altLang="en-GR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 Unicode MS" panose="020B0604020202020204" pitchFamily="34" charset="-128"/>
              </a:rPr>
              <a:t>npm init</a:t>
            </a:r>
            <a:r>
              <a:rPr lang="en-GR" altLang="en-GR" dirty="0">
                <a:solidFill>
                  <a:srgbClr val="000000"/>
                </a:solidFill>
              </a:rPr>
              <a:t>: Δημιουργεί την "ταυτότητα" του project (</a:t>
            </a:r>
            <a:r>
              <a:rPr lang="en-GR" altLang="en-GR" dirty="0">
                <a:solidFill>
                  <a:srgbClr val="000000"/>
                </a:solidFill>
                <a:latin typeface="Arial Unicode MS" panose="020B0604020202020204" pitchFamily="34" charset="-128"/>
              </a:rPr>
              <a:t>package.json</a:t>
            </a:r>
            <a:r>
              <a:rPr lang="en-GR" altLang="en-GR" dirty="0">
                <a:solidFill>
                  <a:srgbClr val="000000"/>
                </a:solidFill>
              </a:rPr>
              <a:t>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n-GR" altLang="en-GR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R" altLang="en-GR" b="1" dirty="0">
                <a:solidFill>
                  <a:srgbClr val="000000"/>
                </a:solidFill>
                <a:latin typeface="Arial Unicode MS" panose="020B0604020202020204" pitchFamily="34" charset="-128"/>
              </a:rPr>
              <a:t>npm install &lt;όνομα_πακέτου&gt;</a:t>
            </a:r>
            <a:r>
              <a:rPr lang="en-GR" altLang="en-GR" dirty="0">
                <a:solidFill>
                  <a:srgbClr val="000000"/>
                </a:solidFill>
              </a:rPr>
              <a:t>: Κατεβάζει κώδικα άλλων προγραμματιστών!</a:t>
            </a:r>
            <a:endParaRPr kumimoji="0" lang="en-GR" altLang="en-G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4141723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3902</Words>
  <Application>Microsoft Macintosh PowerPoint</Application>
  <PresentationFormat>Widescreen</PresentationFormat>
  <Paragraphs>251</Paragraphs>
  <Slides>25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-webkit-standard</vt:lpstr>
      <vt:lpstr>Aptos</vt:lpstr>
      <vt:lpstr>Aptos Display</vt:lpstr>
      <vt:lpstr>Arial</vt:lpstr>
      <vt:lpstr>Arial Unicode MS</vt:lpstr>
      <vt:lpstr>Office Theme</vt:lpstr>
      <vt:lpstr>Εισαγωγή στο Node.js &amp; Χτίσιμο του Server </vt:lpstr>
      <vt:lpstr>Τι ΕΙΝΑΙ και τι ΔΕΝ ΕΙΝΑΙ το Node.js</vt:lpstr>
      <vt:lpstr>Τι χάνουμε και τι κερδίζουμε</vt:lpstr>
      <vt:lpstr>Το Μυστικό της Επιτυχίας: Asynchronous &amp; Non-Blocking</vt:lpstr>
      <vt:lpstr>Πώς δουλεύει ΠΡΑΓΜΑΤΙΚΑ το Node.js</vt:lpstr>
      <vt:lpstr>Η φιλοσοφία των Modules (Κομμάτια Lego)</vt:lpstr>
      <vt:lpstr>Core Modules (Τα έτοιμα εργαλεία)</vt:lpstr>
      <vt:lpstr>Live Demo - Το File System (fs)</vt:lpstr>
      <vt:lpstr>NPM &amp; Ο Πρώτος μας Server</vt:lpstr>
      <vt:lpstr>Εγκατάσταση του Nodemon (Live Demo)</vt:lpstr>
      <vt:lpstr>Ο "Γυμνός" HTTP Server (Ο δύσκολος τρόπος) </vt:lpstr>
      <vt:lpstr>Express.js &amp; Το Food Sharing API</vt:lpstr>
      <vt:lpstr>Τι είναι το Middleware; (Ο "Πορτιέρης")</vt:lpstr>
      <vt:lpstr>Το πιο διάσημο Middleware (express.json())</vt:lpstr>
      <vt:lpstr>Φτιάχνοντας το δικό μας Middleware (Custom)</vt:lpstr>
      <vt:lpstr>Δοκιμάζοντας το API (Postman / Thunder Client)</vt:lpstr>
      <vt:lpstr>PowerPoint Presentation</vt:lpstr>
      <vt:lpstr>Αρχιτεκτονική και Project Structure</vt:lpstr>
      <vt:lpstr>Η Αρχιτεκτονική MVC (Διαιρεί και Βασίλευε)</vt:lpstr>
      <vt:lpstr>Η Τέλεια Δομή Φακέλων (Folder Structure)</vt:lpstr>
      <vt:lpstr>Σπάζοντας τα Routes (Το express.Router)</vt:lpstr>
      <vt:lpstr>Ο Εφιάλτης του CORS (Και πώς να τον δαμάσετε)</vt:lpstr>
      <vt:lpstr>Η Παράνοια του Browser (Same-Origin Policy)</vt:lpstr>
      <vt:lpstr>Τι σημαίνει CORS;</vt:lpstr>
      <vt:lpstr>Η Λύση στο Express (app.use(cors()))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ΤΖΕΡΙΕΣ ΜΠΕΣΑΡΑΤ</dc:creator>
  <cp:lastModifiedBy>ΤΖΕΡΙΕΣ ΜΠΕΣΑΡΑΤ</cp:lastModifiedBy>
  <cp:revision>61</cp:revision>
  <dcterms:created xsi:type="dcterms:W3CDTF">2026-04-21T05:26:49Z</dcterms:created>
  <dcterms:modified xsi:type="dcterms:W3CDTF">2026-04-21T10:31:15Z</dcterms:modified>
</cp:coreProperties>
</file>