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wav" ContentType="audio/wav"/>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839" r:id="rId1"/>
  </p:sldMasterIdLst>
  <p:notesMasterIdLst>
    <p:notesMasterId r:id="rId46"/>
  </p:notesMasterIdLst>
  <p:sldIdLst>
    <p:sldId id="256" r:id="rId2"/>
    <p:sldId id="257" r:id="rId3"/>
    <p:sldId id="258" r:id="rId4"/>
    <p:sldId id="304" r:id="rId5"/>
    <p:sldId id="259" r:id="rId6"/>
    <p:sldId id="296" r:id="rId7"/>
    <p:sldId id="289" r:id="rId8"/>
    <p:sldId id="261" r:id="rId9"/>
    <p:sldId id="290" r:id="rId10"/>
    <p:sldId id="297" r:id="rId11"/>
    <p:sldId id="315" r:id="rId12"/>
    <p:sldId id="316" r:id="rId13"/>
    <p:sldId id="317" r:id="rId14"/>
    <p:sldId id="319" r:id="rId15"/>
    <p:sldId id="321" r:id="rId16"/>
    <p:sldId id="323" r:id="rId17"/>
    <p:sldId id="325" r:id="rId18"/>
    <p:sldId id="330" r:id="rId19"/>
    <p:sldId id="333" r:id="rId20"/>
    <p:sldId id="334" r:id="rId21"/>
    <p:sldId id="326" r:id="rId22"/>
    <p:sldId id="298" r:id="rId23"/>
    <p:sldId id="299" r:id="rId24"/>
    <p:sldId id="300" r:id="rId25"/>
    <p:sldId id="262" r:id="rId26"/>
    <p:sldId id="263" r:id="rId27"/>
    <p:sldId id="301" r:id="rId28"/>
    <p:sldId id="335" r:id="rId29"/>
    <p:sldId id="336" r:id="rId30"/>
    <p:sldId id="266" r:id="rId31"/>
    <p:sldId id="267" r:id="rId32"/>
    <p:sldId id="302" r:id="rId33"/>
    <p:sldId id="268" r:id="rId34"/>
    <p:sldId id="269" r:id="rId35"/>
    <p:sldId id="270" r:id="rId36"/>
    <p:sldId id="344" r:id="rId37"/>
    <p:sldId id="345" r:id="rId38"/>
    <p:sldId id="340" r:id="rId39"/>
    <p:sldId id="305" r:id="rId40"/>
    <p:sldId id="347" r:id="rId41"/>
    <p:sldId id="349" r:id="rId42"/>
    <p:sldId id="352" r:id="rId43"/>
    <p:sldId id="354" r:id="rId44"/>
    <p:sldId id="356" r:id="rId45"/>
  </p:sldIdLst>
  <p:sldSz cx="9144000" cy="6858000" type="screen4x3"/>
  <p:notesSz cx="6858000" cy="9144000"/>
  <p:defaultTextStyle>
    <a:defPPr>
      <a:defRPr lang="el-GR"/>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CF05A"/>
    <a:srgbClr val="FFFF00"/>
    <a:srgbClr val="FF3300"/>
    <a:srgbClr val="E5E862"/>
    <a:srgbClr val="660033"/>
    <a:srgbClr val="9933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72713" autoAdjust="0"/>
  </p:normalViewPr>
  <p:slideViewPr>
    <p:cSldViewPr>
      <p:cViewPr varScale="1">
        <p:scale>
          <a:sx n="118" d="100"/>
          <a:sy n="118" d="100"/>
        </p:scale>
        <p:origin x="2968" y="8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notesMaster" Target="notesMasters/notesMaster1.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10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el-GR"/>
          </a:p>
        </p:txBody>
      </p:sp>
      <p:sp>
        <p:nvSpPr>
          <p:cNvPr id="13107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el-GR"/>
          </a:p>
        </p:txBody>
      </p:sp>
      <p:sp>
        <p:nvSpPr>
          <p:cNvPr id="13107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13107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l-GR"/>
              <a:t>Click to edit Master text styles</a:t>
            </a:r>
          </a:p>
          <a:p>
            <a:pPr lvl="1"/>
            <a:r>
              <a:rPr lang="el-GR"/>
              <a:t>Second level</a:t>
            </a:r>
          </a:p>
          <a:p>
            <a:pPr lvl="2"/>
            <a:r>
              <a:rPr lang="el-GR"/>
              <a:t>Third level</a:t>
            </a:r>
          </a:p>
          <a:p>
            <a:pPr lvl="3"/>
            <a:r>
              <a:rPr lang="el-GR"/>
              <a:t>Fourth level</a:t>
            </a:r>
          </a:p>
          <a:p>
            <a:pPr lvl="4"/>
            <a:r>
              <a:rPr lang="el-GR"/>
              <a:t>Fifth level</a:t>
            </a:r>
          </a:p>
        </p:txBody>
      </p:sp>
      <p:sp>
        <p:nvSpPr>
          <p:cNvPr id="13107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el-GR"/>
          </a:p>
        </p:txBody>
      </p:sp>
      <p:sp>
        <p:nvSpPr>
          <p:cNvPr id="13107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DB9697CE-0FCF-46C5-B58B-D134E2170FA3}" type="slidenum">
              <a:rPr lang="el-GR"/>
              <a:pPr/>
              <a:t>‹#›</a:t>
            </a:fld>
            <a:endParaRPr lang="el-GR"/>
          </a:p>
        </p:txBody>
      </p:sp>
    </p:spTree>
    <p:extLst>
      <p:ext uri="{BB962C8B-B14F-4D97-AF65-F5344CB8AC3E}">
        <p14:creationId xmlns:p14="http://schemas.microsoft.com/office/powerpoint/2010/main" val="1956031351"/>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combinatorics.scientist.gr/" TargetMode="External"/><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BAFC9D9-DCDE-4F35-9A0C-3BF533CBD677}" type="slidenum">
              <a:rPr lang="el-GR"/>
              <a:pPr/>
              <a:t>1</a:t>
            </a:fld>
            <a:endParaRPr lang="el-GR"/>
          </a:p>
        </p:txBody>
      </p:sp>
      <p:sp>
        <p:nvSpPr>
          <p:cNvPr id="132098" name="Rectangle 2"/>
          <p:cNvSpPr>
            <a:spLocks noGrp="1" noRot="1" noChangeAspect="1" noChangeArrowheads="1" noTextEdit="1"/>
          </p:cNvSpPr>
          <p:nvPr>
            <p:ph type="sldImg"/>
          </p:nvPr>
        </p:nvSpPr>
        <p:spPr>
          <a:ln/>
        </p:spPr>
      </p:sp>
      <p:sp>
        <p:nvSpPr>
          <p:cNvPr id="132099" name="Rectangle 3"/>
          <p:cNvSpPr>
            <a:spLocks noGrp="1" noChangeArrowheads="1"/>
          </p:cNvSpPr>
          <p:nvPr>
            <p:ph type="body" idx="1"/>
          </p:nvPr>
        </p:nvSpPr>
        <p:spPr/>
        <p:txBody>
          <a:bodyPr/>
          <a:lstStyle/>
          <a:p>
            <a:pPr>
              <a:buNone/>
            </a:pPr>
            <a:r>
              <a:rPr lang="en-US" dirty="0">
                <a:hlinkClick r:id="rId3"/>
              </a:rPr>
              <a:t>http://combinatorics.scientist.gr/</a:t>
            </a:r>
            <a:endParaRPr lang="en-US" dirty="0"/>
          </a:p>
          <a:p>
            <a:pPr>
              <a:buNone/>
            </a:pPr>
            <a:endParaRPr lang="en-US" dirty="0"/>
          </a:p>
          <a:p>
            <a:pPr>
              <a:buNone/>
            </a:pPr>
            <a:r>
              <a:rPr lang="en-US" dirty="0"/>
              <a:t>Rosen </a:t>
            </a:r>
            <a:r>
              <a:rPr lang="el-GR" dirty="0"/>
              <a:t>Διαφάνειες Έλεγξε</a:t>
            </a:r>
            <a:endParaRPr lang="en-US" dirty="0"/>
          </a:p>
          <a:p>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l-GR" dirty="0"/>
              <a:t>14 σειρές (κάθετα,</a:t>
            </a:r>
            <a:r>
              <a:rPr lang="el-GR" baseline="0" dirty="0"/>
              <a:t> οριζόντια, διαγώνια) αλλά αριθμοί από το -6 έως το 6 δηλαδή 13. </a:t>
            </a:r>
            <a:endParaRPr lang="el-GR" dirty="0"/>
          </a:p>
        </p:txBody>
      </p:sp>
      <p:sp>
        <p:nvSpPr>
          <p:cNvPr id="4" name="Slide Number Placeholder 3"/>
          <p:cNvSpPr>
            <a:spLocks noGrp="1"/>
          </p:cNvSpPr>
          <p:nvPr>
            <p:ph type="sldNum" sz="quarter" idx="10"/>
          </p:nvPr>
        </p:nvSpPr>
        <p:spPr/>
        <p:txBody>
          <a:bodyPr/>
          <a:lstStyle/>
          <a:p>
            <a:fld id="{DB9697CE-0FCF-46C5-B58B-D134E2170FA3}" type="slidenum">
              <a:rPr lang="el-GR" smtClean="0"/>
              <a:pPr/>
              <a:t>13</a:t>
            </a:fld>
            <a:endParaRPr lang="el-G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l-GR" dirty="0"/>
              <a:t>Έστω η επιφάνεια </a:t>
            </a:r>
            <a:r>
              <a:rPr lang="en-US" dirty="0"/>
              <a:t>AO </a:t>
            </a:r>
            <a:r>
              <a:rPr lang="el-GR" dirty="0"/>
              <a:t>του ωκεανού στον πλανήτη. Έστω η επιφάνεια </a:t>
            </a:r>
            <a:r>
              <a:rPr lang="en-US" dirty="0"/>
              <a:t>AA </a:t>
            </a:r>
            <a:r>
              <a:rPr lang="el-GR" dirty="0"/>
              <a:t>που αποτελείται από όλα τα </a:t>
            </a:r>
            <a:r>
              <a:rPr lang="el-GR" dirty="0" err="1"/>
              <a:t>αντιδιαμετρικά</a:t>
            </a:r>
            <a:r>
              <a:rPr lang="el-GR" dirty="0"/>
              <a:t> σημεία του ΑΟ (του ωκεανού). Άρα, </a:t>
            </a:r>
            <a:r>
              <a:rPr lang="en-US" dirty="0"/>
              <a:t>AA = AO</a:t>
            </a:r>
            <a:r>
              <a:rPr lang="el-GR" dirty="0"/>
              <a:t> (τα μέτρα των επιφανειών τους είναι ίσα)</a:t>
            </a:r>
            <a:r>
              <a:rPr lang="en-US" dirty="0"/>
              <a:t>. We now look at the combined area AO +AA = 2AO (by equality of the</a:t>
            </a:r>
            <a:r>
              <a:rPr lang="el-GR" dirty="0"/>
              <a:t> </a:t>
            </a:r>
            <a:r>
              <a:rPr lang="en-US" dirty="0"/>
              <a:t>areas). </a:t>
            </a:r>
            <a:r>
              <a:rPr lang="el-GR" dirty="0"/>
              <a:t>Αφού ο ωκεανός καλύπτει περισσότερο από το μισό της γης (έστω ότι η επιφάνεια της γης είναι ΑΠ) έχουμε ότι </a:t>
            </a:r>
            <a:r>
              <a:rPr lang="en-US" dirty="0"/>
              <a:t>AO + AA = 2AO &gt; 2(1</a:t>
            </a:r>
            <a:r>
              <a:rPr lang="el-GR" dirty="0"/>
              <a:t>/2</a:t>
            </a:r>
            <a:r>
              <a:rPr lang="en-US" dirty="0"/>
              <a:t>A</a:t>
            </a:r>
            <a:r>
              <a:rPr lang="el-GR" dirty="0"/>
              <a:t>Π</a:t>
            </a:r>
            <a:r>
              <a:rPr lang="en-US" dirty="0"/>
              <a:t> ) = A</a:t>
            </a:r>
            <a:r>
              <a:rPr lang="el-GR" dirty="0"/>
              <a:t>Π</a:t>
            </a:r>
            <a:r>
              <a:rPr lang="en-US" dirty="0"/>
              <a:t>.</a:t>
            </a:r>
            <a:r>
              <a:rPr lang="el-GR" dirty="0"/>
              <a:t> Εφαρμόζοντας τη γεωμετρική μορφή της Αρχής των Περιστερώνων</a:t>
            </a:r>
            <a:r>
              <a:rPr lang="en-US" dirty="0"/>
              <a:t>, </a:t>
            </a:r>
            <a:r>
              <a:rPr lang="el-GR" dirty="0"/>
              <a:t>αφού </a:t>
            </a:r>
            <a:r>
              <a:rPr lang="en-US" dirty="0"/>
              <a:t>AO + AA &gt; A</a:t>
            </a:r>
            <a:r>
              <a:rPr lang="el-GR" dirty="0"/>
              <a:t>Π</a:t>
            </a:r>
            <a:r>
              <a:rPr lang="en-US" dirty="0"/>
              <a:t> , </a:t>
            </a:r>
            <a:r>
              <a:rPr lang="el-GR" dirty="0"/>
              <a:t>και το ΑΠ αναπαριστά όλη την επιφάνεια της γης</a:t>
            </a:r>
            <a:r>
              <a:rPr lang="en-US" dirty="0"/>
              <a:t>, </a:t>
            </a:r>
            <a:r>
              <a:rPr lang="el-GR" dirty="0"/>
              <a:t>συμπεραίνουμε ότι τα </a:t>
            </a:r>
            <a:r>
              <a:rPr lang="en-US" dirty="0"/>
              <a:t>AO </a:t>
            </a:r>
            <a:r>
              <a:rPr lang="el-GR" dirty="0"/>
              <a:t>και </a:t>
            </a:r>
            <a:r>
              <a:rPr lang="en-US" dirty="0"/>
              <a:t>AA </a:t>
            </a:r>
            <a:r>
              <a:rPr lang="el-GR" dirty="0"/>
              <a:t>θα πρέπει να επικαλύπτονται</a:t>
            </a:r>
            <a:r>
              <a:rPr lang="en-US" dirty="0"/>
              <a:t>. </a:t>
            </a:r>
            <a:r>
              <a:rPr lang="el-GR" dirty="0"/>
              <a:t>Αυτό σημαίνει ότι υπάρχει τουλάχιστον ένα σημείο που είναι ταυτόχρονα στον ωκεανό και αποτελεί </a:t>
            </a:r>
            <a:r>
              <a:rPr lang="el-GR" dirty="0" err="1"/>
              <a:t>αντιδιαμετρικό</a:t>
            </a:r>
            <a:r>
              <a:rPr lang="el-GR" dirty="0"/>
              <a:t> σημείο ενός σημείου του ωκεανού. Επομένως, υπάρχει τουλάχιστον ένα ζεύγος </a:t>
            </a:r>
            <a:r>
              <a:rPr lang="el-GR" dirty="0" err="1"/>
              <a:t>αντιδιαμετρικών</a:t>
            </a:r>
            <a:r>
              <a:rPr lang="el-GR" dirty="0"/>
              <a:t> σημείων που ανήκουν στον ωκεανό. </a:t>
            </a:r>
            <a:endParaRPr lang="en-US" dirty="0"/>
          </a:p>
        </p:txBody>
      </p:sp>
      <p:sp>
        <p:nvSpPr>
          <p:cNvPr id="4" name="Slide Number Placeholder 3"/>
          <p:cNvSpPr>
            <a:spLocks noGrp="1"/>
          </p:cNvSpPr>
          <p:nvPr>
            <p:ph type="sldNum" sz="quarter" idx="10"/>
          </p:nvPr>
        </p:nvSpPr>
        <p:spPr/>
        <p:txBody>
          <a:bodyPr/>
          <a:lstStyle/>
          <a:p>
            <a:fld id="{DB9697CE-0FCF-46C5-B58B-D134E2170FA3}" type="slidenum">
              <a:rPr lang="el-GR" smtClean="0"/>
              <a:pPr/>
              <a:t>18</a:t>
            </a:fld>
            <a:endParaRPr lang="el-G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kern="1200" dirty="0">
                <a:solidFill>
                  <a:schemeClr val="tx1"/>
                </a:solidFill>
                <a:effectLst/>
                <a:latin typeface="Arial" charset="0"/>
                <a:ea typeface="+mn-ea"/>
                <a:cs typeface="+mn-cs"/>
              </a:rPr>
              <a:t>Any integer when divided by 100 leaves a remainder which is one of </a:t>
            </a:r>
            <a:r>
              <a:rPr lang="en-US" sz="1200" b="0" i="0" u="none" strike="noStrike" kern="1200" dirty="0">
                <a:solidFill>
                  <a:schemeClr val="tx1"/>
                </a:solidFill>
                <a:effectLst/>
                <a:latin typeface="Arial" charset="0"/>
                <a:ea typeface="+mn-ea"/>
                <a:cs typeface="+mn-cs"/>
              </a:rPr>
              <a:t>{0,…,99}</a:t>
            </a:r>
            <a:r>
              <a:rPr lang="en-US" sz="1200" b="0" i="0" kern="1200" dirty="0">
                <a:solidFill>
                  <a:schemeClr val="tx1"/>
                </a:solidFill>
                <a:effectLst/>
                <a:latin typeface="Arial" charset="0"/>
                <a:ea typeface="+mn-ea"/>
                <a:cs typeface="+mn-cs"/>
              </a:rPr>
              <a:t>. So, we can group all integers that leave remainder 0 after dividing by 100 into 1 bucket and call the bucket [0]. Similarly, we can group all integers that leave remainder 1 after dividing by 100 into 1 bucket and call the bucket [1] and so on. So, we will have 100 buckets from [0], [1], [2] up to [99].</a:t>
            </a:r>
            <a:br>
              <a:rPr lang="en-US" dirty="0"/>
            </a:br>
            <a:br>
              <a:rPr lang="en-US" dirty="0"/>
            </a:br>
            <a:r>
              <a:rPr lang="en-US" sz="1200" b="0" i="0" kern="1200" dirty="0">
                <a:solidFill>
                  <a:schemeClr val="tx1"/>
                </a:solidFill>
                <a:effectLst/>
                <a:latin typeface="Arial" charset="0"/>
                <a:ea typeface="+mn-ea"/>
                <a:cs typeface="+mn-cs"/>
              </a:rPr>
              <a:t>Now, let us look at a pair of buckets say [99] and [1]. If I take one element from [99] bucket and one element from [1] bucket, then their sum will be divisible by 100. Can you see why? </a:t>
            </a:r>
            <a:br>
              <a:rPr lang="en-US" dirty="0"/>
            </a:br>
            <a:br>
              <a:rPr lang="en-US" dirty="0"/>
            </a:br>
            <a:r>
              <a:rPr lang="en-US" sz="1200" b="0" i="0" kern="1200" dirty="0">
                <a:solidFill>
                  <a:schemeClr val="tx1"/>
                </a:solidFill>
                <a:effectLst/>
                <a:latin typeface="Arial" charset="0"/>
                <a:ea typeface="+mn-ea"/>
                <a:cs typeface="+mn-cs"/>
              </a:rPr>
              <a:t>Now, let us pair all such buckets. They are: ([0], [0]), ([1], [99]), ([2], [98]) and so on </a:t>
            </a:r>
            <a:r>
              <a:rPr lang="en-US" sz="1200" b="0" i="0" kern="1200" dirty="0" err="1">
                <a:solidFill>
                  <a:schemeClr val="tx1"/>
                </a:solidFill>
                <a:effectLst/>
                <a:latin typeface="Arial" charset="0"/>
                <a:ea typeface="+mn-ea"/>
                <a:cs typeface="+mn-cs"/>
              </a:rPr>
              <a:t>upto</a:t>
            </a:r>
            <a:r>
              <a:rPr lang="en-US" sz="1200" b="0" i="0" kern="1200" dirty="0">
                <a:solidFill>
                  <a:schemeClr val="tx1"/>
                </a:solidFill>
                <a:effectLst/>
                <a:latin typeface="Arial" charset="0"/>
                <a:ea typeface="+mn-ea"/>
                <a:cs typeface="+mn-cs"/>
              </a:rPr>
              <a:t> ([50], [50]). So, we notice that there are 51 such pairs of buckets. But we have 52 numbers, so by pigeonhole principle, at least two of the 52 given numbers must belong to the same pair.</a:t>
            </a:r>
            <a:br>
              <a:rPr lang="en-US" dirty="0"/>
            </a:br>
            <a:br>
              <a:rPr lang="en-US" dirty="0"/>
            </a:br>
            <a:r>
              <a:rPr lang="en-US" sz="1200" b="0" i="0" kern="1200" dirty="0">
                <a:solidFill>
                  <a:schemeClr val="tx1"/>
                </a:solidFill>
                <a:effectLst/>
                <a:latin typeface="Arial" charset="0"/>
                <a:ea typeface="+mn-ea"/>
                <a:cs typeface="+mn-cs"/>
              </a:rPr>
              <a:t>Case 1: Both these numbers belong to the same bucket, which means that they leave the same remainder when divided by 100. Hence, their difference will be divisible by 100.</a:t>
            </a:r>
            <a:br>
              <a:rPr lang="en-US" dirty="0"/>
            </a:br>
            <a:br>
              <a:rPr lang="en-US" dirty="0"/>
            </a:br>
            <a:r>
              <a:rPr lang="en-US" sz="1200" b="0" i="0" kern="1200" dirty="0">
                <a:solidFill>
                  <a:schemeClr val="tx1"/>
                </a:solidFill>
                <a:effectLst/>
                <a:latin typeface="Arial" charset="0"/>
                <a:ea typeface="+mn-ea"/>
                <a:cs typeface="+mn-cs"/>
              </a:rPr>
              <a:t>Case 2: The number belong to different buckets. But we know that when they are in those two buckets, then their sum is divisible by 100.</a:t>
            </a:r>
            <a:endParaRPr lang="el-GR" dirty="0"/>
          </a:p>
        </p:txBody>
      </p:sp>
      <p:sp>
        <p:nvSpPr>
          <p:cNvPr id="4" name="Slide Number Placeholder 3"/>
          <p:cNvSpPr>
            <a:spLocks noGrp="1"/>
          </p:cNvSpPr>
          <p:nvPr>
            <p:ph type="sldNum" sz="quarter" idx="10"/>
          </p:nvPr>
        </p:nvSpPr>
        <p:spPr/>
        <p:txBody>
          <a:bodyPr/>
          <a:lstStyle/>
          <a:p>
            <a:fld id="{DB9697CE-0FCF-46C5-B58B-D134E2170FA3}" type="slidenum">
              <a:rPr lang="el-GR" smtClean="0"/>
              <a:pPr/>
              <a:t>19</a:t>
            </a:fld>
            <a:endParaRPr lang="el-GR"/>
          </a:p>
        </p:txBody>
      </p:sp>
    </p:spTree>
    <p:extLst>
      <p:ext uri="{BB962C8B-B14F-4D97-AF65-F5344CB8AC3E}">
        <p14:creationId xmlns:p14="http://schemas.microsoft.com/office/powerpoint/2010/main" val="374936836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4</a:t>
            </a:r>
          </a:p>
          <a:p>
            <a:r>
              <a:rPr lang="en-US" dirty="0"/>
              <a:t>22</a:t>
            </a:r>
          </a:p>
          <a:p>
            <a:r>
              <a:rPr lang="en-US"/>
              <a:t>11</a:t>
            </a:r>
            <a:endParaRPr lang="el-GR"/>
          </a:p>
        </p:txBody>
      </p:sp>
      <p:sp>
        <p:nvSpPr>
          <p:cNvPr id="4" name="Slide Number Placeholder 3"/>
          <p:cNvSpPr>
            <a:spLocks noGrp="1"/>
          </p:cNvSpPr>
          <p:nvPr>
            <p:ph type="sldNum" sz="quarter" idx="10"/>
          </p:nvPr>
        </p:nvSpPr>
        <p:spPr/>
        <p:txBody>
          <a:bodyPr/>
          <a:lstStyle/>
          <a:p>
            <a:fld id="{DB9697CE-0FCF-46C5-B58B-D134E2170FA3}" type="slidenum">
              <a:rPr lang="el-GR" smtClean="0"/>
              <a:pPr/>
              <a:t>20</a:t>
            </a:fld>
            <a:endParaRPr lang="el-GR"/>
          </a:p>
        </p:txBody>
      </p:sp>
    </p:spTree>
    <p:extLst>
      <p:ext uri="{BB962C8B-B14F-4D97-AF65-F5344CB8AC3E}">
        <p14:creationId xmlns:p14="http://schemas.microsoft.com/office/powerpoint/2010/main" val="272815711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7448E77-F1F4-4BA7-ABB7-B42A5725AF50}" type="slidenum">
              <a:rPr lang="el-GR"/>
              <a:pPr/>
              <a:t>22</a:t>
            </a:fld>
            <a:endParaRPr lang="el-GR"/>
          </a:p>
        </p:txBody>
      </p:sp>
      <p:sp>
        <p:nvSpPr>
          <p:cNvPr id="330754" name="Rectangle 2"/>
          <p:cNvSpPr>
            <a:spLocks noGrp="1" noRot="1" noChangeAspect="1" noChangeArrowheads="1" noTextEdit="1"/>
          </p:cNvSpPr>
          <p:nvPr>
            <p:ph type="sldImg"/>
          </p:nvPr>
        </p:nvSpPr>
        <p:spPr>
          <a:ln/>
        </p:spPr>
      </p:sp>
      <p:sp>
        <p:nvSpPr>
          <p:cNvPr id="33075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C7B086C-53FE-4D26-961C-10E549DA8215}" type="slidenum">
              <a:rPr lang="el-GR"/>
              <a:pPr/>
              <a:t>23</a:t>
            </a:fld>
            <a:endParaRPr lang="el-GR"/>
          </a:p>
        </p:txBody>
      </p:sp>
      <p:sp>
        <p:nvSpPr>
          <p:cNvPr id="331778" name="Rectangle 2"/>
          <p:cNvSpPr>
            <a:spLocks noGrp="1" noRot="1" noChangeAspect="1" noChangeArrowheads="1" noTextEdit="1"/>
          </p:cNvSpPr>
          <p:nvPr>
            <p:ph type="sldImg"/>
          </p:nvPr>
        </p:nvSpPr>
        <p:spPr>
          <a:ln/>
        </p:spPr>
      </p:sp>
      <p:sp>
        <p:nvSpPr>
          <p:cNvPr id="33177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C7B086C-53FE-4D26-961C-10E549DA8215}" type="slidenum">
              <a:rPr lang="el-GR"/>
              <a:pPr/>
              <a:t>24</a:t>
            </a:fld>
            <a:endParaRPr lang="el-GR"/>
          </a:p>
        </p:txBody>
      </p:sp>
      <p:sp>
        <p:nvSpPr>
          <p:cNvPr id="331778" name="Rectangle 2"/>
          <p:cNvSpPr>
            <a:spLocks noGrp="1" noRot="1" noChangeAspect="1" noChangeArrowheads="1" noTextEdit="1"/>
          </p:cNvSpPr>
          <p:nvPr>
            <p:ph type="sldImg"/>
          </p:nvPr>
        </p:nvSpPr>
        <p:spPr>
          <a:ln/>
        </p:spPr>
      </p:sp>
      <p:sp>
        <p:nvSpPr>
          <p:cNvPr id="33177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82636AE-BA90-47F7-83D9-2C7E8FE372AB}" type="slidenum">
              <a:rPr lang="el-GR"/>
              <a:pPr/>
              <a:t>25</a:t>
            </a:fld>
            <a:endParaRPr lang="el-GR"/>
          </a:p>
        </p:txBody>
      </p:sp>
      <p:sp>
        <p:nvSpPr>
          <p:cNvPr id="328706" name="Rectangle 2"/>
          <p:cNvSpPr>
            <a:spLocks noGrp="1" noRot="1" noChangeAspect="1" noChangeArrowheads="1" noTextEdit="1"/>
          </p:cNvSpPr>
          <p:nvPr>
            <p:ph type="sldImg"/>
          </p:nvPr>
        </p:nvSpPr>
        <p:spPr>
          <a:ln/>
        </p:spPr>
      </p:sp>
      <p:sp>
        <p:nvSpPr>
          <p:cNvPr id="32870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AAF2346-6707-4DEF-A7D7-4F6DB9325675}" type="slidenum">
              <a:rPr lang="el-GR"/>
              <a:pPr/>
              <a:t>26</a:t>
            </a:fld>
            <a:endParaRPr lang="el-GR"/>
          </a:p>
        </p:txBody>
      </p:sp>
      <p:sp>
        <p:nvSpPr>
          <p:cNvPr id="329730" name="Rectangle 2"/>
          <p:cNvSpPr>
            <a:spLocks noGrp="1" noRot="1" noChangeAspect="1" noChangeArrowheads="1" noTextEdit="1"/>
          </p:cNvSpPr>
          <p:nvPr>
            <p:ph type="sldImg"/>
          </p:nvPr>
        </p:nvSpPr>
        <p:spPr>
          <a:ln/>
        </p:spPr>
      </p:sp>
      <p:sp>
        <p:nvSpPr>
          <p:cNvPr id="32973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C7B086C-53FE-4D26-961C-10E549DA8215}" type="slidenum">
              <a:rPr lang="el-GR"/>
              <a:pPr/>
              <a:t>27</a:t>
            </a:fld>
            <a:endParaRPr lang="el-GR"/>
          </a:p>
        </p:txBody>
      </p:sp>
      <p:sp>
        <p:nvSpPr>
          <p:cNvPr id="331778" name="Rectangle 2"/>
          <p:cNvSpPr>
            <a:spLocks noGrp="1" noRot="1" noChangeAspect="1" noChangeArrowheads="1" noTextEdit="1"/>
          </p:cNvSpPr>
          <p:nvPr>
            <p:ph type="sldImg"/>
          </p:nvPr>
        </p:nvSpPr>
        <p:spPr>
          <a:ln/>
        </p:spPr>
      </p:sp>
      <p:sp>
        <p:nvSpPr>
          <p:cNvPr id="33177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049F529-3D6C-4B3D-BC0C-BB502406EFA0}" type="slidenum">
              <a:rPr lang="el-GR"/>
              <a:pPr/>
              <a:t>2</a:t>
            </a:fld>
            <a:endParaRPr lang="el-GR"/>
          </a:p>
        </p:txBody>
      </p:sp>
      <p:sp>
        <p:nvSpPr>
          <p:cNvPr id="323586" name="Rectangle 2"/>
          <p:cNvSpPr>
            <a:spLocks noGrp="1" noRot="1" noChangeAspect="1" noChangeArrowheads="1" noTextEdit="1"/>
          </p:cNvSpPr>
          <p:nvPr>
            <p:ph type="sldImg"/>
          </p:nvPr>
        </p:nvSpPr>
        <p:spPr>
          <a:ln/>
        </p:spPr>
      </p:sp>
      <p:sp>
        <p:nvSpPr>
          <p:cNvPr id="32358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107BD53-E92D-4DF8-BB0D-4FB9BD1736B0}" type="slidenum">
              <a:rPr lang="el-GR"/>
              <a:pPr/>
              <a:t>30</a:t>
            </a:fld>
            <a:endParaRPr lang="el-GR"/>
          </a:p>
        </p:txBody>
      </p:sp>
      <p:sp>
        <p:nvSpPr>
          <p:cNvPr id="332802" name="Rectangle 2"/>
          <p:cNvSpPr>
            <a:spLocks noGrp="1" noRot="1" noChangeAspect="1" noChangeArrowheads="1" noTextEdit="1"/>
          </p:cNvSpPr>
          <p:nvPr>
            <p:ph type="sldImg"/>
          </p:nvPr>
        </p:nvSpPr>
        <p:spPr>
          <a:ln/>
        </p:spPr>
      </p:sp>
      <p:sp>
        <p:nvSpPr>
          <p:cNvPr id="33280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D1F3537-D1E2-42A1-B88E-82AB312BA986}" type="slidenum">
              <a:rPr lang="el-GR"/>
              <a:pPr/>
              <a:t>31</a:t>
            </a:fld>
            <a:endParaRPr lang="el-GR"/>
          </a:p>
        </p:txBody>
      </p:sp>
      <p:sp>
        <p:nvSpPr>
          <p:cNvPr id="333826" name="Rectangle 2"/>
          <p:cNvSpPr>
            <a:spLocks noGrp="1" noRot="1" noChangeAspect="1" noChangeArrowheads="1" noTextEdit="1"/>
          </p:cNvSpPr>
          <p:nvPr>
            <p:ph type="sldImg"/>
          </p:nvPr>
        </p:nvSpPr>
        <p:spPr>
          <a:ln/>
        </p:spPr>
      </p:sp>
      <p:sp>
        <p:nvSpPr>
          <p:cNvPr id="33382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C7B086C-53FE-4D26-961C-10E549DA8215}" type="slidenum">
              <a:rPr lang="el-GR"/>
              <a:pPr/>
              <a:t>32</a:t>
            </a:fld>
            <a:endParaRPr lang="el-GR"/>
          </a:p>
        </p:txBody>
      </p:sp>
      <p:sp>
        <p:nvSpPr>
          <p:cNvPr id="331778" name="Rectangle 2"/>
          <p:cNvSpPr>
            <a:spLocks noGrp="1" noRot="1" noChangeAspect="1" noChangeArrowheads="1" noTextEdit="1"/>
          </p:cNvSpPr>
          <p:nvPr>
            <p:ph type="sldImg"/>
          </p:nvPr>
        </p:nvSpPr>
        <p:spPr>
          <a:ln/>
        </p:spPr>
      </p:sp>
      <p:sp>
        <p:nvSpPr>
          <p:cNvPr id="331779" name="Rectangle 3"/>
          <p:cNvSpPr>
            <a:spLocks noGrp="1" noChangeArrowheads="1"/>
          </p:cNvSpPr>
          <p:nvPr>
            <p:ph type="body" idx="1"/>
          </p:nvPr>
        </p:nvSpPr>
        <p:spPr/>
        <p:txBody>
          <a:bodyPr/>
          <a:lstStyle/>
          <a:p>
            <a:r>
              <a:rPr lang="el-GR" dirty="0"/>
              <a:t>Κάνε ένα παράδειγμα με σπαθιά, άσσους και μαύρα (κόκκινα;). </a:t>
            </a:r>
            <a:r>
              <a:rPr lang="el-GR"/>
              <a:t>Εδώ έχουμε τρία σύνολα. </a:t>
            </a:r>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3C3325C-52D2-4C4E-B527-75F597AB89B0}" type="slidenum">
              <a:rPr lang="el-GR"/>
              <a:pPr/>
              <a:t>33</a:t>
            </a:fld>
            <a:endParaRPr lang="el-GR"/>
          </a:p>
        </p:txBody>
      </p:sp>
      <p:sp>
        <p:nvSpPr>
          <p:cNvPr id="334850" name="Rectangle 2"/>
          <p:cNvSpPr>
            <a:spLocks noGrp="1" noRot="1" noChangeAspect="1" noChangeArrowheads="1" noTextEdit="1"/>
          </p:cNvSpPr>
          <p:nvPr>
            <p:ph type="sldImg"/>
          </p:nvPr>
        </p:nvSpPr>
        <p:spPr>
          <a:ln/>
        </p:spPr>
      </p:sp>
      <p:sp>
        <p:nvSpPr>
          <p:cNvPr id="33485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3439053-86E6-4C97-9AF0-E366A9B6B9D7}" type="slidenum">
              <a:rPr lang="el-GR"/>
              <a:pPr/>
              <a:t>34</a:t>
            </a:fld>
            <a:endParaRPr lang="el-GR"/>
          </a:p>
        </p:txBody>
      </p:sp>
      <p:sp>
        <p:nvSpPr>
          <p:cNvPr id="335874" name="Rectangle 2"/>
          <p:cNvSpPr>
            <a:spLocks noGrp="1" noRot="1" noChangeAspect="1" noChangeArrowheads="1" noTextEdit="1"/>
          </p:cNvSpPr>
          <p:nvPr>
            <p:ph type="sldImg"/>
          </p:nvPr>
        </p:nvSpPr>
        <p:spPr>
          <a:ln/>
        </p:spPr>
      </p:sp>
      <p:sp>
        <p:nvSpPr>
          <p:cNvPr id="33587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994364E-B60E-48C7-B173-F7B1EBD3EB4B}" type="slidenum">
              <a:rPr lang="el-GR"/>
              <a:pPr/>
              <a:t>35</a:t>
            </a:fld>
            <a:endParaRPr lang="el-GR"/>
          </a:p>
        </p:txBody>
      </p:sp>
      <p:sp>
        <p:nvSpPr>
          <p:cNvPr id="336898" name="Rectangle 2"/>
          <p:cNvSpPr>
            <a:spLocks noGrp="1" noRot="1" noChangeAspect="1" noChangeArrowheads="1" noTextEdit="1"/>
          </p:cNvSpPr>
          <p:nvPr>
            <p:ph type="sldImg"/>
          </p:nvPr>
        </p:nvSpPr>
        <p:spPr>
          <a:ln/>
        </p:spPr>
      </p:sp>
      <p:sp>
        <p:nvSpPr>
          <p:cNvPr id="33689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B727B3D-AC65-48AE-92FE-C9E8AB200510}" type="slidenum">
              <a:rPr lang="el-GR"/>
              <a:pPr/>
              <a:t>37</a:t>
            </a:fld>
            <a:endParaRPr lang="el-GR"/>
          </a:p>
        </p:txBody>
      </p:sp>
      <p:sp>
        <p:nvSpPr>
          <p:cNvPr id="353282" name="Rectangle 2"/>
          <p:cNvSpPr>
            <a:spLocks noGrp="1" noRot="1" noChangeAspect="1" noChangeArrowheads="1" noTextEdit="1"/>
          </p:cNvSpPr>
          <p:nvPr>
            <p:ph type="sldImg"/>
          </p:nvPr>
        </p:nvSpPr>
        <p:spPr>
          <a:ln/>
        </p:spPr>
      </p:sp>
      <p:sp>
        <p:nvSpPr>
          <p:cNvPr id="35328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l-GR" dirty="0"/>
              <a:t> Εδώ ξεκινάμε με </a:t>
            </a:r>
            <a:r>
              <a:rPr lang="en-US" dirty="0"/>
              <a:t>c</a:t>
            </a:r>
            <a:r>
              <a:rPr lang="el-GR" dirty="0"/>
              <a:t>.</a:t>
            </a:r>
            <a:r>
              <a:rPr lang="el-GR" baseline="0" dirty="0"/>
              <a:t> Θα πρέπει να δούμε τις περιπτώσεις για </a:t>
            </a:r>
            <a:r>
              <a:rPr lang="en-US" baseline="0" dirty="0"/>
              <a:t>a</a:t>
            </a:r>
            <a:r>
              <a:rPr lang="el-GR" baseline="0" dirty="0"/>
              <a:t> και </a:t>
            </a:r>
            <a:r>
              <a:rPr lang="en-US" baseline="0" dirty="0"/>
              <a:t>b</a:t>
            </a:r>
            <a:r>
              <a:rPr lang="el-GR" baseline="0" dirty="0"/>
              <a:t>.</a:t>
            </a:r>
            <a:endParaRPr lang="en-US" dirty="0"/>
          </a:p>
        </p:txBody>
      </p:sp>
      <p:sp>
        <p:nvSpPr>
          <p:cNvPr id="4" name="Slide Number Placeholder 3"/>
          <p:cNvSpPr>
            <a:spLocks noGrp="1"/>
          </p:cNvSpPr>
          <p:nvPr>
            <p:ph type="sldNum" sz="quarter" idx="10"/>
          </p:nvPr>
        </p:nvSpPr>
        <p:spPr/>
        <p:txBody>
          <a:bodyPr/>
          <a:lstStyle/>
          <a:p>
            <a:fld id="{DB9697CE-0FCF-46C5-B58B-D134E2170FA3}" type="slidenum">
              <a:rPr lang="el-GR" smtClean="0"/>
              <a:pPr/>
              <a:t>38</a:t>
            </a:fld>
            <a:endParaRPr lang="el-G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B727B3D-AC65-48AE-92FE-C9E8AB200510}" type="slidenum">
              <a:rPr lang="el-GR"/>
              <a:pPr/>
              <a:t>39</a:t>
            </a:fld>
            <a:endParaRPr lang="el-GR"/>
          </a:p>
        </p:txBody>
      </p:sp>
      <p:sp>
        <p:nvSpPr>
          <p:cNvPr id="353282" name="Rectangle 2"/>
          <p:cNvSpPr>
            <a:spLocks noGrp="1" noRot="1" noChangeAspect="1" noChangeArrowheads="1" noTextEdit="1"/>
          </p:cNvSpPr>
          <p:nvPr>
            <p:ph type="sldImg"/>
          </p:nvPr>
        </p:nvSpPr>
        <p:spPr>
          <a:ln/>
        </p:spPr>
      </p:sp>
      <p:sp>
        <p:nvSpPr>
          <p:cNvPr id="353283" name="Rectangle 3"/>
          <p:cNvSpPr>
            <a:spLocks noGrp="1" noChangeArrowheads="1"/>
          </p:cNvSpPr>
          <p:nvPr>
            <p:ph type="body" idx="1"/>
          </p:nvPr>
        </p:nvSpPr>
        <p:spPr/>
        <p:txBody>
          <a:bodyPr/>
          <a:lstStyle/>
          <a:p>
            <a:endParaRPr lang="en-US" dirty="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mc:AlternateContent xmlns:mc="http://schemas.openxmlformats.org/markup-compatibility/2006" xmlns:a14="http://schemas.microsoft.com/office/drawing/2010/main">
        <mc:Choice Requires="a14">
          <p:sp>
            <p:nvSpPr>
              <p:cNvPr id="3" name="Notes Placeholder 2"/>
              <p:cNvSpPr>
                <a:spLocks noGrp="1"/>
              </p:cNvSpPr>
              <p:nvPr>
                <p:ph type="body" idx="1"/>
              </p:nvPr>
            </p:nvSpPr>
            <p:spPr/>
            <p:txBody>
              <a:bodyPr/>
              <a:lstStyle/>
              <a:p>
                <a:r>
                  <a:rPr lang="el-GR" sz="1200" kern="1200" dirty="0">
                    <a:solidFill>
                      <a:schemeClr val="tx1"/>
                    </a:solidFill>
                    <a:effectLst/>
                    <a:latin typeface="Arial" charset="0"/>
                    <a:ea typeface="+mn-ea"/>
                    <a:cs typeface="+mn-cs"/>
                  </a:rPr>
                  <a:t>Είναι, 110=2</a:t>
                </a:r>
                <a:r>
                  <a:rPr lang="el-GR" sz="1200" kern="1200" dirty="0">
                    <a:solidFill>
                      <a:schemeClr val="tx1"/>
                    </a:solidFill>
                    <a:effectLst/>
                    <a:latin typeface="Arial" charset="0"/>
                    <a:ea typeface="+mn-ea"/>
                    <a:cs typeface="+mn-cs"/>
                    <a:sym typeface="Symbol" panose="05050102010706020507" pitchFamily="18" charset="2"/>
                  </a:rPr>
                  <a:t></a:t>
                </a:r>
                <a:r>
                  <a:rPr lang="el-GR" sz="1200" kern="1200" dirty="0">
                    <a:solidFill>
                      <a:schemeClr val="tx1"/>
                    </a:solidFill>
                    <a:effectLst/>
                    <a:latin typeface="Arial" charset="0"/>
                    <a:ea typeface="+mn-ea"/>
                    <a:cs typeface="+mn-cs"/>
                  </a:rPr>
                  <a:t>5</a:t>
                </a:r>
                <a:r>
                  <a:rPr lang="el-GR" sz="1200" kern="1200" dirty="0">
                    <a:solidFill>
                      <a:schemeClr val="tx1"/>
                    </a:solidFill>
                    <a:effectLst/>
                    <a:latin typeface="Arial" charset="0"/>
                    <a:ea typeface="+mn-ea"/>
                    <a:cs typeface="+mn-cs"/>
                    <a:sym typeface="Symbol" panose="05050102010706020507" pitchFamily="18" charset="2"/>
                  </a:rPr>
                  <a:t></a:t>
                </a:r>
                <a:r>
                  <a:rPr lang="el-GR" sz="1200" kern="1200" dirty="0">
                    <a:solidFill>
                      <a:schemeClr val="tx1"/>
                    </a:solidFill>
                    <a:effectLst/>
                    <a:latin typeface="Arial" charset="0"/>
                    <a:ea typeface="+mn-ea"/>
                    <a:cs typeface="+mn-cs"/>
                  </a:rPr>
                  <a:t>11. Έστω </a:t>
                </a:r>
                <a:r>
                  <a:rPr lang="en-US" sz="1200" i="1" kern="1200" dirty="0">
                    <a:solidFill>
                      <a:schemeClr val="tx1"/>
                    </a:solidFill>
                    <a:effectLst/>
                    <a:latin typeface="Arial" charset="0"/>
                    <a:ea typeface="+mn-ea"/>
                    <a:cs typeface="+mn-cs"/>
                  </a:rPr>
                  <a:t>S</a:t>
                </a:r>
                <a:r>
                  <a:rPr lang="el-GR" sz="1200" kern="1200" dirty="0">
                    <a:solidFill>
                      <a:schemeClr val="tx1"/>
                    </a:solidFill>
                    <a:effectLst/>
                    <a:latin typeface="Arial" charset="0"/>
                    <a:ea typeface="+mn-ea"/>
                    <a:cs typeface="+mn-cs"/>
                  </a:rPr>
                  <a:t>={1,2,3,…,110} και άρα |</a:t>
                </a:r>
                <a:r>
                  <a:rPr lang="en-US" sz="1200" i="1" kern="1200" dirty="0">
                    <a:solidFill>
                      <a:schemeClr val="tx1"/>
                    </a:solidFill>
                    <a:effectLst/>
                    <a:latin typeface="Arial" charset="0"/>
                    <a:ea typeface="+mn-ea"/>
                    <a:cs typeface="+mn-cs"/>
                  </a:rPr>
                  <a:t>S</a:t>
                </a:r>
                <a:r>
                  <a:rPr lang="el-GR" sz="1200" kern="1200" dirty="0">
                    <a:solidFill>
                      <a:schemeClr val="tx1"/>
                    </a:solidFill>
                    <a:effectLst/>
                    <a:latin typeface="Arial" charset="0"/>
                    <a:ea typeface="+mn-ea"/>
                    <a:cs typeface="+mn-cs"/>
                  </a:rPr>
                  <a:t>|=110. Έστω τα παρακάτω σύνολα:</a:t>
                </a:r>
              </a:p>
              <a:p>
                <a:r>
                  <a:rPr lang="el-GR" sz="1200" i="1" kern="1200" dirty="0">
                    <a:solidFill>
                      <a:schemeClr val="tx1"/>
                    </a:solidFill>
                    <a:effectLst/>
                    <a:latin typeface="Arial" charset="0"/>
                    <a:ea typeface="+mn-ea"/>
                    <a:cs typeface="+mn-cs"/>
                  </a:rPr>
                  <a:t>Χ</a:t>
                </a:r>
                <a:r>
                  <a:rPr lang="el-GR" sz="1200" kern="1200" dirty="0">
                    <a:solidFill>
                      <a:schemeClr val="tx1"/>
                    </a:solidFill>
                    <a:effectLst/>
                    <a:latin typeface="Arial" charset="0"/>
                    <a:ea typeface="+mn-ea"/>
                    <a:cs typeface="+mn-cs"/>
                  </a:rPr>
                  <a:t>: ο αριθμός διαιρείται με το 2. |</a:t>
                </a:r>
                <a:r>
                  <a:rPr lang="el-GR" sz="1200" i="1" kern="1200" dirty="0">
                    <a:solidFill>
                      <a:schemeClr val="tx1"/>
                    </a:solidFill>
                    <a:effectLst/>
                    <a:latin typeface="Arial" charset="0"/>
                    <a:ea typeface="+mn-ea"/>
                    <a:cs typeface="+mn-cs"/>
                  </a:rPr>
                  <a:t>Χ</a:t>
                </a:r>
                <a:r>
                  <a:rPr lang="el-GR" sz="1200" kern="1200" dirty="0">
                    <a:solidFill>
                      <a:schemeClr val="tx1"/>
                    </a:solidFill>
                    <a:effectLst/>
                    <a:latin typeface="Arial" charset="0"/>
                    <a:ea typeface="+mn-ea"/>
                    <a:cs typeface="+mn-cs"/>
                  </a:rPr>
                  <a:t>|=110/2=55.</a:t>
                </a:r>
              </a:p>
              <a:p>
                <a:r>
                  <a:rPr lang="el-GR" sz="1200" i="1" kern="1200" dirty="0">
                    <a:solidFill>
                      <a:schemeClr val="tx1"/>
                    </a:solidFill>
                    <a:effectLst/>
                    <a:latin typeface="Arial" charset="0"/>
                    <a:ea typeface="+mn-ea"/>
                    <a:cs typeface="+mn-cs"/>
                  </a:rPr>
                  <a:t>Υ</a:t>
                </a:r>
                <a:r>
                  <a:rPr lang="el-GR" sz="1200" kern="1200" dirty="0">
                    <a:solidFill>
                      <a:schemeClr val="tx1"/>
                    </a:solidFill>
                    <a:effectLst/>
                    <a:latin typeface="Arial" charset="0"/>
                    <a:ea typeface="+mn-ea"/>
                    <a:cs typeface="+mn-cs"/>
                  </a:rPr>
                  <a:t>: ο αριθμός διαιρείται με το 5. |</a:t>
                </a:r>
                <a:r>
                  <a:rPr lang="el-GR" sz="1200" i="1" kern="1200" dirty="0">
                    <a:solidFill>
                      <a:schemeClr val="tx1"/>
                    </a:solidFill>
                    <a:effectLst/>
                    <a:latin typeface="Arial" charset="0"/>
                    <a:ea typeface="+mn-ea"/>
                    <a:cs typeface="+mn-cs"/>
                  </a:rPr>
                  <a:t>Υ</a:t>
                </a:r>
                <a:r>
                  <a:rPr lang="el-GR" sz="1200" kern="1200" dirty="0">
                    <a:solidFill>
                      <a:schemeClr val="tx1"/>
                    </a:solidFill>
                    <a:effectLst/>
                    <a:latin typeface="Arial" charset="0"/>
                    <a:ea typeface="+mn-ea"/>
                    <a:cs typeface="+mn-cs"/>
                  </a:rPr>
                  <a:t>|=110/5=22.</a:t>
                </a:r>
              </a:p>
              <a:p>
                <a:r>
                  <a:rPr lang="el-GR" sz="1200" i="1" kern="1200" dirty="0">
                    <a:solidFill>
                      <a:schemeClr val="tx1"/>
                    </a:solidFill>
                    <a:effectLst/>
                    <a:latin typeface="Arial" charset="0"/>
                    <a:ea typeface="+mn-ea"/>
                    <a:cs typeface="+mn-cs"/>
                  </a:rPr>
                  <a:t>Ζ</a:t>
                </a:r>
                <a:r>
                  <a:rPr lang="el-GR" sz="1200" kern="1200" dirty="0">
                    <a:solidFill>
                      <a:schemeClr val="tx1"/>
                    </a:solidFill>
                    <a:effectLst/>
                    <a:latin typeface="Arial" charset="0"/>
                    <a:ea typeface="+mn-ea"/>
                    <a:cs typeface="+mn-cs"/>
                  </a:rPr>
                  <a:t>: ο αριθμός διαιρείται με το 11. |Ζ|=110/11=10.</a:t>
                </a:r>
              </a:p>
              <a:p>
                <a:r>
                  <a:rPr lang="el-GR" sz="1200" kern="1200" dirty="0">
                    <a:solidFill>
                      <a:schemeClr val="tx1"/>
                    </a:solidFill>
                    <a:effectLst/>
                    <a:latin typeface="Arial" charset="0"/>
                    <a:ea typeface="+mn-ea"/>
                    <a:cs typeface="+mn-cs"/>
                  </a:rPr>
                  <a:t>Αυτό που ζητάμε είναι το </a:t>
                </a:r>
                <a14:m>
                  <m:oMath xmlns:m="http://schemas.openxmlformats.org/officeDocument/2006/math">
                    <m:d>
                      <m:dPr>
                        <m:begChr m:val="|"/>
                        <m:endChr m:val="|"/>
                        <m:ctrlPr>
                          <a:rPr lang="el-GR" sz="1200" i="1" kern="1200">
                            <a:solidFill>
                              <a:schemeClr val="tx1"/>
                            </a:solidFill>
                            <a:effectLst/>
                            <a:latin typeface="Cambria Math" panose="02040503050406030204" pitchFamily="18" charset="0"/>
                            <a:ea typeface="+mn-ea"/>
                            <a:cs typeface="+mn-cs"/>
                          </a:rPr>
                        </m:ctrlPr>
                      </m:dPr>
                      <m:e>
                        <m:acc>
                          <m:accPr>
                            <m:chr m:val="̅"/>
                            <m:ctrlPr>
                              <a:rPr lang="el-GR" sz="1200" i="1" kern="1200">
                                <a:solidFill>
                                  <a:schemeClr val="tx1"/>
                                </a:solidFill>
                                <a:effectLst/>
                                <a:latin typeface="Cambria Math" panose="02040503050406030204" pitchFamily="18" charset="0"/>
                                <a:ea typeface="+mn-ea"/>
                                <a:cs typeface="+mn-cs"/>
                              </a:rPr>
                            </m:ctrlPr>
                          </m:accPr>
                          <m:e>
                            <m:r>
                              <a:rPr lang="el-GR" sz="1200" i="1" kern="1200">
                                <a:solidFill>
                                  <a:schemeClr val="tx1"/>
                                </a:solidFill>
                                <a:effectLst/>
                                <a:latin typeface="Cambria Math" panose="02040503050406030204" pitchFamily="18" charset="0"/>
                                <a:ea typeface="+mn-ea"/>
                                <a:cs typeface="+mn-cs"/>
                              </a:rPr>
                              <m:t>𝛸</m:t>
                            </m:r>
                          </m:e>
                        </m:acc>
                        <m:r>
                          <a:rPr lang="el-GR" sz="1200" i="1" kern="1200">
                            <a:solidFill>
                              <a:schemeClr val="tx1"/>
                            </a:solidFill>
                            <a:effectLst/>
                            <a:latin typeface="Cambria Math" panose="02040503050406030204" pitchFamily="18" charset="0"/>
                            <a:ea typeface="+mn-ea"/>
                            <a:cs typeface="+mn-cs"/>
                          </a:rPr>
                          <m:t>∩</m:t>
                        </m:r>
                        <m:acc>
                          <m:accPr>
                            <m:chr m:val="̅"/>
                            <m:ctrlPr>
                              <a:rPr lang="el-GR" sz="1200" i="1" kern="1200">
                                <a:solidFill>
                                  <a:schemeClr val="tx1"/>
                                </a:solidFill>
                                <a:effectLst/>
                                <a:latin typeface="Cambria Math" panose="02040503050406030204" pitchFamily="18" charset="0"/>
                                <a:ea typeface="+mn-ea"/>
                                <a:cs typeface="+mn-cs"/>
                              </a:rPr>
                            </m:ctrlPr>
                          </m:accPr>
                          <m:e>
                            <m:r>
                              <a:rPr lang="el-GR" sz="1200" i="1" kern="1200">
                                <a:solidFill>
                                  <a:schemeClr val="tx1"/>
                                </a:solidFill>
                                <a:effectLst/>
                                <a:latin typeface="Cambria Math" panose="02040503050406030204" pitchFamily="18" charset="0"/>
                                <a:ea typeface="+mn-ea"/>
                                <a:cs typeface="+mn-cs"/>
                              </a:rPr>
                              <m:t>𝛶</m:t>
                            </m:r>
                          </m:e>
                        </m:acc>
                        <m:r>
                          <a:rPr lang="el-GR" sz="1200" i="1" kern="1200">
                            <a:solidFill>
                              <a:schemeClr val="tx1"/>
                            </a:solidFill>
                            <a:effectLst/>
                            <a:latin typeface="Cambria Math" panose="02040503050406030204" pitchFamily="18" charset="0"/>
                            <a:ea typeface="+mn-ea"/>
                            <a:cs typeface="+mn-cs"/>
                          </a:rPr>
                          <m:t>∩</m:t>
                        </m:r>
                        <m:acc>
                          <m:accPr>
                            <m:chr m:val="̅"/>
                            <m:ctrlPr>
                              <a:rPr lang="el-GR" sz="1200" i="1" kern="1200">
                                <a:solidFill>
                                  <a:schemeClr val="tx1"/>
                                </a:solidFill>
                                <a:effectLst/>
                                <a:latin typeface="Cambria Math" panose="02040503050406030204" pitchFamily="18" charset="0"/>
                                <a:ea typeface="+mn-ea"/>
                                <a:cs typeface="+mn-cs"/>
                              </a:rPr>
                            </m:ctrlPr>
                          </m:accPr>
                          <m:e>
                            <m:r>
                              <a:rPr lang="el-GR" sz="1200" i="1" kern="1200">
                                <a:solidFill>
                                  <a:schemeClr val="tx1"/>
                                </a:solidFill>
                                <a:effectLst/>
                                <a:latin typeface="Cambria Math" panose="02040503050406030204" pitchFamily="18" charset="0"/>
                                <a:ea typeface="+mn-ea"/>
                                <a:cs typeface="+mn-cs"/>
                              </a:rPr>
                              <m:t>𝛧</m:t>
                            </m:r>
                          </m:e>
                        </m:acc>
                      </m:e>
                    </m:d>
                  </m:oMath>
                </a14:m>
                <a:r>
                  <a:rPr lang="el-GR" sz="1200" kern="1200" dirty="0">
                    <a:solidFill>
                      <a:schemeClr val="tx1"/>
                    </a:solidFill>
                    <a:effectLst/>
                    <a:latin typeface="Arial" charset="0"/>
                    <a:ea typeface="+mn-ea"/>
                    <a:cs typeface="+mn-cs"/>
                  </a:rPr>
                  <a:t>.</a:t>
                </a:r>
              </a:p>
              <a:p>
                <a:r>
                  <a:rPr lang="el-GR" sz="1200" kern="1200" dirty="0">
                    <a:solidFill>
                      <a:schemeClr val="tx1"/>
                    </a:solidFill>
                    <a:effectLst/>
                    <a:latin typeface="Arial" charset="0"/>
                    <a:ea typeface="+mn-ea"/>
                    <a:cs typeface="+mn-cs"/>
                  </a:rPr>
                  <a:t>Επίσης:</a:t>
                </a:r>
              </a:p>
              <a:p>
                <a:pPr/>
                <a14:m>
                  <m:oMathPara xmlns:m="http://schemas.openxmlformats.org/officeDocument/2006/math">
                    <m:oMathParaPr>
                      <m:jc m:val="centerGroup"/>
                    </m:oMathParaPr>
                    <m:oMath xmlns:m="http://schemas.openxmlformats.org/officeDocument/2006/math">
                      <m:d>
                        <m:dPr>
                          <m:begChr m:val="|"/>
                          <m:endChr m:val="|"/>
                          <m:ctrlPr>
                            <a:rPr lang="el-GR" sz="1200" i="1" kern="1200">
                              <a:solidFill>
                                <a:schemeClr val="tx1"/>
                              </a:solidFill>
                              <a:effectLst/>
                              <a:latin typeface="Cambria Math" panose="02040503050406030204" pitchFamily="18" charset="0"/>
                              <a:ea typeface="+mn-ea"/>
                              <a:cs typeface="+mn-cs"/>
                            </a:rPr>
                          </m:ctrlPr>
                        </m:dPr>
                        <m:e>
                          <m:r>
                            <a:rPr lang="el-GR" sz="1200" i="1" kern="1200">
                              <a:solidFill>
                                <a:schemeClr val="tx1"/>
                              </a:solidFill>
                              <a:effectLst/>
                              <a:latin typeface="Cambria Math" panose="02040503050406030204" pitchFamily="18" charset="0"/>
                              <a:ea typeface="+mn-ea"/>
                              <a:cs typeface="+mn-cs"/>
                            </a:rPr>
                            <m:t>𝛸</m:t>
                          </m:r>
                          <m:r>
                            <a:rPr lang="el-GR" sz="1200" i="1" kern="1200">
                              <a:solidFill>
                                <a:schemeClr val="tx1"/>
                              </a:solidFill>
                              <a:effectLst/>
                              <a:latin typeface="Cambria Math" panose="02040503050406030204" pitchFamily="18" charset="0"/>
                              <a:ea typeface="+mn-ea"/>
                              <a:cs typeface="+mn-cs"/>
                            </a:rPr>
                            <m:t>∩</m:t>
                          </m:r>
                          <m:r>
                            <a:rPr lang="el-GR" sz="1200" i="1" kern="1200">
                              <a:solidFill>
                                <a:schemeClr val="tx1"/>
                              </a:solidFill>
                              <a:effectLst/>
                              <a:latin typeface="Cambria Math" panose="02040503050406030204" pitchFamily="18" charset="0"/>
                              <a:ea typeface="+mn-ea"/>
                              <a:cs typeface="+mn-cs"/>
                            </a:rPr>
                            <m:t>𝛶</m:t>
                          </m:r>
                        </m:e>
                      </m:d>
                      <m:r>
                        <a:rPr lang="el-GR" sz="1200" i="1" kern="1200">
                          <a:solidFill>
                            <a:schemeClr val="tx1"/>
                          </a:solidFill>
                          <a:effectLst/>
                          <a:latin typeface="Cambria Math" panose="02040503050406030204" pitchFamily="18" charset="0"/>
                          <a:ea typeface="+mn-ea"/>
                          <a:cs typeface="+mn-cs"/>
                        </a:rPr>
                        <m:t>=</m:t>
                      </m:r>
                      <m:f>
                        <m:fPr>
                          <m:ctrlPr>
                            <a:rPr lang="el-GR" sz="1200" i="1" kern="1200">
                              <a:solidFill>
                                <a:schemeClr val="tx1"/>
                              </a:solidFill>
                              <a:effectLst/>
                              <a:latin typeface="Cambria Math" panose="02040503050406030204" pitchFamily="18" charset="0"/>
                              <a:ea typeface="+mn-ea"/>
                              <a:cs typeface="+mn-cs"/>
                            </a:rPr>
                          </m:ctrlPr>
                        </m:fPr>
                        <m:num>
                          <m:r>
                            <a:rPr lang="el-GR" sz="1200" i="1" kern="1200">
                              <a:solidFill>
                                <a:schemeClr val="tx1"/>
                              </a:solidFill>
                              <a:effectLst/>
                              <a:latin typeface="Cambria Math" panose="02040503050406030204" pitchFamily="18" charset="0"/>
                              <a:ea typeface="+mn-ea"/>
                              <a:cs typeface="+mn-cs"/>
                            </a:rPr>
                            <m:t>110</m:t>
                          </m:r>
                        </m:num>
                        <m:den>
                          <m:r>
                            <a:rPr lang="el-GR" sz="1200" i="1" kern="1200">
                              <a:solidFill>
                                <a:schemeClr val="tx1"/>
                              </a:solidFill>
                              <a:effectLst/>
                              <a:latin typeface="Cambria Math" panose="02040503050406030204" pitchFamily="18" charset="0"/>
                              <a:ea typeface="+mn-ea"/>
                              <a:cs typeface="+mn-cs"/>
                            </a:rPr>
                            <m:t>10</m:t>
                          </m:r>
                        </m:den>
                      </m:f>
                      <m:r>
                        <a:rPr lang="el-GR" sz="1200" i="1" kern="1200">
                          <a:solidFill>
                            <a:schemeClr val="tx1"/>
                          </a:solidFill>
                          <a:effectLst/>
                          <a:latin typeface="Cambria Math" panose="02040503050406030204" pitchFamily="18" charset="0"/>
                          <a:ea typeface="+mn-ea"/>
                          <a:cs typeface="+mn-cs"/>
                        </a:rPr>
                        <m:t>=11</m:t>
                      </m:r>
                    </m:oMath>
                  </m:oMathPara>
                </a14:m>
                <a:endParaRPr lang="el-GR" sz="1200" kern="1200" dirty="0">
                  <a:solidFill>
                    <a:schemeClr val="tx1"/>
                  </a:solidFill>
                  <a:effectLst/>
                  <a:latin typeface="Arial" charset="0"/>
                  <a:ea typeface="+mn-ea"/>
                  <a:cs typeface="+mn-cs"/>
                </a:endParaRPr>
              </a:p>
              <a:p>
                <a:pPr/>
                <a14:m>
                  <m:oMathPara xmlns:m="http://schemas.openxmlformats.org/officeDocument/2006/math">
                    <m:oMathParaPr>
                      <m:jc m:val="centerGroup"/>
                    </m:oMathParaPr>
                    <m:oMath xmlns:m="http://schemas.openxmlformats.org/officeDocument/2006/math">
                      <m:d>
                        <m:dPr>
                          <m:begChr m:val="|"/>
                          <m:endChr m:val="|"/>
                          <m:ctrlPr>
                            <a:rPr lang="el-GR" sz="1200" i="1" kern="1200">
                              <a:solidFill>
                                <a:schemeClr val="tx1"/>
                              </a:solidFill>
                              <a:effectLst/>
                              <a:latin typeface="Cambria Math" panose="02040503050406030204" pitchFamily="18" charset="0"/>
                              <a:ea typeface="+mn-ea"/>
                              <a:cs typeface="+mn-cs"/>
                            </a:rPr>
                          </m:ctrlPr>
                        </m:dPr>
                        <m:e>
                          <m:r>
                            <a:rPr lang="el-GR" sz="1200" i="1" kern="1200">
                              <a:solidFill>
                                <a:schemeClr val="tx1"/>
                              </a:solidFill>
                              <a:effectLst/>
                              <a:latin typeface="Cambria Math" panose="02040503050406030204" pitchFamily="18" charset="0"/>
                              <a:ea typeface="+mn-ea"/>
                              <a:cs typeface="+mn-cs"/>
                            </a:rPr>
                            <m:t>𝛸</m:t>
                          </m:r>
                          <m:r>
                            <a:rPr lang="el-GR" sz="1200" i="1" kern="1200">
                              <a:solidFill>
                                <a:schemeClr val="tx1"/>
                              </a:solidFill>
                              <a:effectLst/>
                              <a:latin typeface="Cambria Math" panose="02040503050406030204" pitchFamily="18" charset="0"/>
                              <a:ea typeface="+mn-ea"/>
                              <a:cs typeface="+mn-cs"/>
                            </a:rPr>
                            <m:t>∩</m:t>
                          </m:r>
                          <m:r>
                            <a:rPr lang="el-GR" sz="1200" i="1" kern="1200">
                              <a:solidFill>
                                <a:schemeClr val="tx1"/>
                              </a:solidFill>
                              <a:effectLst/>
                              <a:latin typeface="Cambria Math" panose="02040503050406030204" pitchFamily="18" charset="0"/>
                              <a:ea typeface="+mn-ea"/>
                              <a:cs typeface="+mn-cs"/>
                            </a:rPr>
                            <m:t>𝛧</m:t>
                          </m:r>
                        </m:e>
                      </m:d>
                      <m:r>
                        <a:rPr lang="el-GR" sz="1200" i="1" kern="1200">
                          <a:solidFill>
                            <a:schemeClr val="tx1"/>
                          </a:solidFill>
                          <a:effectLst/>
                          <a:latin typeface="Cambria Math" panose="02040503050406030204" pitchFamily="18" charset="0"/>
                          <a:ea typeface="+mn-ea"/>
                          <a:cs typeface="+mn-cs"/>
                        </a:rPr>
                        <m:t>=</m:t>
                      </m:r>
                      <m:f>
                        <m:fPr>
                          <m:ctrlPr>
                            <a:rPr lang="el-GR" sz="1200" i="1" kern="1200">
                              <a:solidFill>
                                <a:schemeClr val="tx1"/>
                              </a:solidFill>
                              <a:effectLst/>
                              <a:latin typeface="Cambria Math" panose="02040503050406030204" pitchFamily="18" charset="0"/>
                              <a:ea typeface="+mn-ea"/>
                              <a:cs typeface="+mn-cs"/>
                            </a:rPr>
                          </m:ctrlPr>
                        </m:fPr>
                        <m:num>
                          <m:r>
                            <a:rPr lang="el-GR" sz="1200" i="1" kern="1200">
                              <a:solidFill>
                                <a:schemeClr val="tx1"/>
                              </a:solidFill>
                              <a:effectLst/>
                              <a:latin typeface="Cambria Math" panose="02040503050406030204" pitchFamily="18" charset="0"/>
                              <a:ea typeface="+mn-ea"/>
                              <a:cs typeface="+mn-cs"/>
                            </a:rPr>
                            <m:t>110</m:t>
                          </m:r>
                        </m:num>
                        <m:den>
                          <m:r>
                            <a:rPr lang="el-GR" sz="1200" i="1" kern="1200">
                              <a:solidFill>
                                <a:schemeClr val="tx1"/>
                              </a:solidFill>
                              <a:effectLst/>
                              <a:latin typeface="Cambria Math" panose="02040503050406030204" pitchFamily="18" charset="0"/>
                              <a:ea typeface="+mn-ea"/>
                              <a:cs typeface="+mn-cs"/>
                            </a:rPr>
                            <m:t>22</m:t>
                          </m:r>
                        </m:den>
                      </m:f>
                      <m:r>
                        <a:rPr lang="el-GR" sz="1200" i="1" kern="1200">
                          <a:solidFill>
                            <a:schemeClr val="tx1"/>
                          </a:solidFill>
                          <a:effectLst/>
                          <a:latin typeface="Cambria Math" panose="02040503050406030204" pitchFamily="18" charset="0"/>
                          <a:ea typeface="+mn-ea"/>
                          <a:cs typeface="+mn-cs"/>
                        </a:rPr>
                        <m:t>=5</m:t>
                      </m:r>
                    </m:oMath>
                  </m:oMathPara>
                </a14:m>
                <a:endParaRPr lang="el-GR" sz="1200" kern="1200" dirty="0">
                  <a:solidFill>
                    <a:schemeClr val="tx1"/>
                  </a:solidFill>
                  <a:effectLst/>
                  <a:latin typeface="Arial" charset="0"/>
                  <a:ea typeface="+mn-ea"/>
                  <a:cs typeface="+mn-cs"/>
                </a:endParaRPr>
              </a:p>
              <a:p>
                <a:pPr/>
                <a14:m>
                  <m:oMathPara xmlns:m="http://schemas.openxmlformats.org/officeDocument/2006/math">
                    <m:oMathParaPr>
                      <m:jc m:val="centerGroup"/>
                    </m:oMathParaPr>
                    <m:oMath xmlns:m="http://schemas.openxmlformats.org/officeDocument/2006/math">
                      <m:d>
                        <m:dPr>
                          <m:begChr m:val="|"/>
                          <m:endChr m:val="|"/>
                          <m:ctrlPr>
                            <a:rPr lang="el-GR" sz="1200" i="1" kern="1200">
                              <a:solidFill>
                                <a:schemeClr val="tx1"/>
                              </a:solidFill>
                              <a:effectLst/>
                              <a:latin typeface="Cambria Math" panose="02040503050406030204" pitchFamily="18" charset="0"/>
                              <a:ea typeface="+mn-ea"/>
                              <a:cs typeface="+mn-cs"/>
                            </a:rPr>
                          </m:ctrlPr>
                        </m:dPr>
                        <m:e>
                          <m:r>
                            <a:rPr lang="el-GR" sz="1200" i="1" kern="1200">
                              <a:solidFill>
                                <a:schemeClr val="tx1"/>
                              </a:solidFill>
                              <a:effectLst/>
                              <a:latin typeface="Cambria Math" panose="02040503050406030204" pitchFamily="18" charset="0"/>
                              <a:ea typeface="+mn-ea"/>
                              <a:cs typeface="+mn-cs"/>
                            </a:rPr>
                            <m:t>𝛶</m:t>
                          </m:r>
                          <m:r>
                            <a:rPr lang="el-GR" sz="1200" i="1" kern="1200">
                              <a:solidFill>
                                <a:schemeClr val="tx1"/>
                              </a:solidFill>
                              <a:effectLst/>
                              <a:latin typeface="Cambria Math" panose="02040503050406030204" pitchFamily="18" charset="0"/>
                              <a:ea typeface="+mn-ea"/>
                              <a:cs typeface="+mn-cs"/>
                            </a:rPr>
                            <m:t>∩</m:t>
                          </m:r>
                          <m:r>
                            <a:rPr lang="el-GR" sz="1200" i="1" kern="1200">
                              <a:solidFill>
                                <a:schemeClr val="tx1"/>
                              </a:solidFill>
                              <a:effectLst/>
                              <a:latin typeface="Cambria Math" panose="02040503050406030204" pitchFamily="18" charset="0"/>
                              <a:ea typeface="+mn-ea"/>
                              <a:cs typeface="+mn-cs"/>
                            </a:rPr>
                            <m:t>𝛧</m:t>
                          </m:r>
                        </m:e>
                      </m:d>
                      <m:r>
                        <a:rPr lang="el-GR" sz="1200" i="1" kern="1200">
                          <a:solidFill>
                            <a:schemeClr val="tx1"/>
                          </a:solidFill>
                          <a:effectLst/>
                          <a:latin typeface="Cambria Math" panose="02040503050406030204" pitchFamily="18" charset="0"/>
                          <a:ea typeface="+mn-ea"/>
                          <a:cs typeface="+mn-cs"/>
                        </a:rPr>
                        <m:t>=</m:t>
                      </m:r>
                      <m:f>
                        <m:fPr>
                          <m:ctrlPr>
                            <a:rPr lang="el-GR" sz="1200" i="1" kern="1200">
                              <a:solidFill>
                                <a:schemeClr val="tx1"/>
                              </a:solidFill>
                              <a:effectLst/>
                              <a:latin typeface="Cambria Math" panose="02040503050406030204" pitchFamily="18" charset="0"/>
                              <a:ea typeface="+mn-ea"/>
                              <a:cs typeface="+mn-cs"/>
                            </a:rPr>
                          </m:ctrlPr>
                        </m:fPr>
                        <m:num>
                          <m:r>
                            <a:rPr lang="el-GR" sz="1200" i="1" kern="1200">
                              <a:solidFill>
                                <a:schemeClr val="tx1"/>
                              </a:solidFill>
                              <a:effectLst/>
                              <a:latin typeface="Cambria Math" panose="02040503050406030204" pitchFamily="18" charset="0"/>
                              <a:ea typeface="+mn-ea"/>
                              <a:cs typeface="+mn-cs"/>
                            </a:rPr>
                            <m:t>110</m:t>
                          </m:r>
                        </m:num>
                        <m:den>
                          <m:r>
                            <a:rPr lang="el-GR" sz="1200" i="1" kern="1200">
                              <a:solidFill>
                                <a:schemeClr val="tx1"/>
                              </a:solidFill>
                              <a:effectLst/>
                              <a:latin typeface="Cambria Math" panose="02040503050406030204" pitchFamily="18" charset="0"/>
                              <a:ea typeface="+mn-ea"/>
                              <a:cs typeface="+mn-cs"/>
                            </a:rPr>
                            <m:t>55</m:t>
                          </m:r>
                        </m:den>
                      </m:f>
                      <m:r>
                        <a:rPr lang="el-GR" sz="1200" i="1" kern="1200">
                          <a:solidFill>
                            <a:schemeClr val="tx1"/>
                          </a:solidFill>
                          <a:effectLst/>
                          <a:latin typeface="Cambria Math" panose="02040503050406030204" pitchFamily="18" charset="0"/>
                          <a:ea typeface="+mn-ea"/>
                          <a:cs typeface="+mn-cs"/>
                        </a:rPr>
                        <m:t>=2</m:t>
                      </m:r>
                    </m:oMath>
                  </m:oMathPara>
                </a14:m>
                <a:endParaRPr lang="el-GR" sz="1200" kern="1200" dirty="0">
                  <a:solidFill>
                    <a:schemeClr val="tx1"/>
                  </a:solidFill>
                  <a:effectLst/>
                  <a:latin typeface="Arial" charset="0"/>
                  <a:ea typeface="+mn-ea"/>
                  <a:cs typeface="+mn-cs"/>
                </a:endParaRPr>
              </a:p>
              <a:p>
                <a:pPr/>
                <a14:m>
                  <m:oMathPara xmlns:m="http://schemas.openxmlformats.org/officeDocument/2006/math">
                    <m:oMathParaPr>
                      <m:jc m:val="centerGroup"/>
                    </m:oMathParaPr>
                    <m:oMath xmlns:m="http://schemas.openxmlformats.org/officeDocument/2006/math">
                      <m:d>
                        <m:dPr>
                          <m:begChr m:val="|"/>
                          <m:endChr m:val="|"/>
                          <m:ctrlPr>
                            <a:rPr lang="el-GR" sz="1200" i="1" kern="1200">
                              <a:solidFill>
                                <a:schemeClr val="tx1"/>
                              </a:solidFill>
                              <a:effectLst/>
                              <a:latin typeface="Cambria Math" panose="02040503050406030204" pitchFamily="18" charset="0"/>
                              <a:ea typeface="+mn-ea"/>
                              <a:cs typeface="+mn-cs"/>
                            </a:rPr>
                          </m:ctrlPr>
                        </m:dPr>
                        <m:e>
                          <m:r>
                            <a:rPr lang="el-GR" sz="1200" i="1" kern="1200">
                              <a:solidFill>
                                <a:schemeClr val="tx1"/>
                              </a:solidFill>
                              <a:effectLst/>
                              <a:latin typeface="Cambria Math" panose="02040503050406030204" pitchFamily="18" charset="0"/>
                              <a:ea typeface="+mn-ea"/>
                              <a:cs typeface="+mn-cs"/>
                            </a:rPr>
                            <m:t>𝛸</m:t>
                          </m:r>
                          <m:r>
                            <a:rPr lang="el-GR" sz="1200" i="1" kern="1200">
                              <a:solidFill>
                                <a:schemeClr val="tx1"/>
                              </a:solidFill>
                              <a:effectLst/>
                              <a:latin typeface="Cambria Math" panose="02040503050406030204" pitchFamily="18" charset="0"/>
                              <a:ea typeface="+mn-ea"/>
                              <a:cs typeface="+mn-cs"/>
                            </a:rPr>
                            <m:t>∩</m:t>
                          </m:r>
                          <m:r>
                            <a:rPr lang="el-GR" sz="1200" i="1" kern="1200">
                              <a:solidFill>
                                <a:schemeClr val="tx1"/>
                              </a:solidFill>
                              <a:effectLst/>
                              <a:latin typeface="Cambria Math" panose="02040503050406030204" pitchFamily="18" charset="0"/>
                              <a:ea typeface="+mn-ea"/>
                              <a:cs typeface="+mn-cs"/>
                            </a:rPr>
                            <m:t>𝛶</m:t>
                          </m:r>
                          <m:r>
                            <a:rPr lang="el-GR" sz="1200" i="1" kern="1200">
                              <a:solidFill>
                                <a:schemeClr val="tx1"/>
                              </a:solidFill>
                              <a:effectLst/>
                              <a:latin typeface="Cambria Math" panose="02040503050406030204" pitchFamily="18" charset="0"/>
                              <a:ea typeface="+mn-ea"/>
                              <a:cs typeface="+mn-cs"/>
                            </a:rPr>
                            <m:t>∩</m:t>
                          </m:r>
                          <m:r>
                            <a:rPr lang="el-GR" sz="1200" i="1" kern="1200">
                              <a:solidFill>
                                <a:schemeClr val="tx1"/>
                              </a:solidFill>
                              <a:effectLst/>
                              <a:latin typeface="Cambria Math" panose="02040503050406030204" pitchFamily="18" charset="0"/>
                              <a:ea typeface="+mn-ea"/>
                              <a:cs typeface="+mn-cs"/>
                            </a:rPr>
                            <m:t>𝛧</m:t>
                          </m:r>
                        </m:e>
                      </m:d>
                      <m:r>
                        <a:rPr lang="el-GR" sz="1200" i="1" kern="1200">
                          <a:solidFill>
                            <a:schemeClr val="tx1"/>
                          </a:solidFill>
                          <a:effectLst/>
                          <a:latin typeface="Cambria Math" panose="02040503050406030204" pitchFamily="18" charset="0"/>
                          <a:ea typeface="+mn-ea"/>
                          <a:cs typeface="+mn-cs"/>
                        </a:rPr>
                        <m:t>=</m:t>
                      </m:r>
                      <m:f>
                        <m:fPr>
                          <m:ctrlPr>
                            <a:rPr lang="el-GR" sz="1200" i="1" kern="1200">
                              <a:solidFill>
                                <a:schemeClr val="tx1"/>
                              </a:solidFill>
                              <a:effectLst/>
                              <a:latin typeface="Cambria Math" panose="02040503050406030204" pitchFamily="18" charset="0"/>
                              <a:ea typeface="+mn-ea"/>
                              <a:cs typeface="+mn-cs"/>
                            </a:rPr>
                          </m:ctrlPr>
                        </m:fPr>
                        <m:num>
                          <m:r>
                            <a:rPr lang="el-GR" sz="1200" i="1" kern="1200">
                              <a:solidFill>
                                <a:schemeClr val="tx1"/>
                              </a:solidFill>
                              <a:effectLst/>
                              <a:latin typeface="Cambria Math" panose="02040503050406030204" pitchFamily="18" charset="0"/>
                              <a:ea typeface="+mn-ea"/>
                              <a:cs typeface="+mn-cs"/>
                            </a:rPr>
                            <m:t>110</m:t>
                          </m:r>
                        </m:num>
                        <m:den>
                          <m:r>
                            <a:rPr lang="el-GR" sz="1200" i="1" kern="1200">
                              <a:solidFill>
                                <a:schemeClr val="tx1"/>
                              </a:solidFill>
                              <a:effectLst/>
                              <a:latin typeface="Cambria Math" panose="02040503050406030204" pitchFamily="18" charset="0"/>
                              <a:ea typeface="+mn-ea"/>
                              <a:cs typeface="+mn-cs"/>
                            </a:rPr>
                            <m:t>110</m:t>
                          </m:r>
                        </m:den>
                      </m:f>
                      <m:r>
                        <a:rPr lang="el-GR" sz="1200" i="1" kern="1200">
                          <a:solidFill>
                            <a:schemeClr val="tx1"/>
                          </a:solidFill>
                          <a:effectLst/>
                          <a:latin typeface="Cambria Math" panose="02040503050406030204" pitchFamily="18" charset="0"/>
                          <a:ea typeface="+mn-ea"/>
                          <a:cs typeface="+mn-cs"/>
                        </a:rPr>
                        <m:t>=1</m:t>
                      </m:r>
                    </m:oMath>
                  </m:oMathPara>
                </a14:m>
                <a:endParaRPr lang="el-GR" sz="1200" kern="1200" dirty="0">
                  <a:solidFill>
                    <a:schemeClr val="tx1"/>
                  </a:solidFill>
                  <a:effectLst/>
                  <a:latin typeface="Arial" charset="0"/>
                  <a:ea typeface="+mn-ea"/>
                  <a:cs typeface="+mn-cs"/>
                </a:endParaRPr>
              </a:p>
              <a:p>
                <a:r>
                  <a:rPr lang="el-GR" sz="1200" kern="1200" dirty="0">
                    <a:solidFill>
                      <a:schemeClr val="tx1"/>
                    </a:solidFill>
                    <a:effectLst/>
                    <a:latin typeface="Arial" charset="0"/>
                    <a:ea typeface="+mn-ea"/>
                    <a:cs typeface="+mn-cs"/>
                  </a:rPr>
                  <a:t>Έχουμε:</a:t>
                </a:r>
              </a:p>
              <a:p>
                <a:r>
                  <a:rPr lang="el-GR" sz="1200" kern="1200" dirty="0">
                    <a:solidFill>
                      <a:schemeClr val="tx1"/>
                    </a:solidFill>
                    <a:effectLst/>
                    <a:latin typeface="Arial" charset="0"/>
                    <a:ea typeface="+mn-ea"/>
                    <a:cs typeface="+mn-cs"/>
                  </a:rPr>
                  <a:t> </a:t>
                </a:r>
              </a:p>
              <a:p>
                <a:pPr/>
                <a14:m>
                  <m:oMathPara xmlns:m="http://schemas.openxmlformats.org/officeDocument/2006/math">
                    <m:oMathParaPr>
                      <m:jc m:val="centerGroup"/>
                    </m:oMathParaPr>
                    <m:oMath xmlns:m="http://schemas.openxmlformats.org/officeDocument/2006/math">
                      <m:d>
                        <m:dPr>
                          <m:begChr m:val="|"/>
                          <m:endChr m:val="|"/>
                          <m:ctrlPr>
                            <a:rPr lang="el-GR" sz="1200" i="1" kern="1200">
                              <a:solidFill>
                                <a:schemeClr val="tx1"/>
                              </a:solidFill>
                              <a:effectLst/>
                              <a:latin typeface="Cambria Math" panose="02040503050406030204" pitchFamily="18" charset="0"/>
                              <a:ea typeface="+mn-ea"/>
                              <a:cs typeface="+mn-cs"/>
                            </a:rPr>
                          </m:ctrlPr>
                        </m:dPr>
                        <m:e>
                          <m:acc>
                            <m:accPr>
                              <m:chr m:val="̅"/>
                              <m:ctrlPr>
                                <a:rPr lang="el-GR" sz="1200" i="1" kern="1200">
                                  <a:solidFill>
                                    <a:schemeClr val="tx1"/>
                                  </a:solidFill>
                                  <a:effectLst/>
                                  <a:latin typeface="Cambria Math" panose="02040503050406030204" pitchFamily="18" charset="0"/>
                                  <a:ea typeface="+mn-ea"/>
                                  <a:cs typeface="+mn-cs"/>
                                </a:rPr>
                              </m:ctrlPr>
                            </m:accPr>
                            <m:e>
                              <m:r>
                                <a:rPr lang="el-GR" sz="1200" i="1" kern="1200">
                                  <a:solidFill>
                                    <a:schemeClr val="tx1"/>
                                  </a:solidFill>
                                  <a:effectLst/>
                                  <a:latin typeface="Cambria Math" panose="02040503050406030204" pitchFamily="18" charset="0"/>
                                  <a:ea typeface="+mn-ea"/>
                                  <a:cs typeface="+mn-cs"/>
                                </a:rPr>
                                <m:t>𝛸</m:t>
                              </m:r>
                            </m:e>
                          </m:acc>
                          <m:r>
                            <a:rPr lang="el-GR" sz="1200" i="1" kern="1200">
                              <a:solidFill>
                                <a:schemeClr val="tx1"/>
                              </a:solidFill>
                              <a:effectLst/>
                              <a:latin typeface="Cambria Math" panose="02040503050406030204" pitchFamily="18" charset="0"/>
                              <a:ea typeface="+mn-ea"/>
                              <a:cs typeface="+mn-cs"/>
                            </a:rPr>
                            <m:t>∩</m:t>
                          </m:r>
                          <m:acc>
                            <m:accPr>
                              <m:chr m:val="̅"/>
                              <m:ctrlPr>
                                <a:rPr lang="el-GR" sz="1200" i="1" kern="1200">
                                  <a:solidFill>
                                    <a:schemeClr val="tx1"/>
                                  </a:solidFill>
                                  <a:effectLst/>
                                  <a:latin typeface="Cambria Math" panose="02040503050406030204" pitchFamily="18" charset="0"/>
                                  <a:ea typeface="+mn-ea"/>
                                  <a:cs typeface="+mn-cs"/>
                                </a:rPr>
                              </m:ctrlPr>
                            </m:accPr>
                            <m:e>
                              <m:r>
                                <a:rPr lang="el-GR" sz="1200" i="1" kern="1200">
                                  <a:solidFill>
                                    <a:schemeClr val="tx1"/>
                                  </a:solidFill>
                                  <a:effectLst/>
                                  <a:latin typeface="Cambria Math" panose="02040503050406030204" pitchFamily="18" charset="0"/>
                                  <a:ea typeface="+mn-ea"/>
                                  <a:cs typeface="+mn-cs"/>
                                </a:rPr>
                                <m:t>𝛶</m:t>
                              </m:r>
                            </m:e>
                          </m:acc>
                          <m:r>
                            <a:rPr lang="el-GR" sz="1200" i="1" kern="1200">
                              <a:solidFill>
                                <a:schemeClr val="tx1"/>
                              </a:solidFill>
                              <a:effectLst/>
                              <a:latin typeface="Cambria Math" panose="02040503050406030204" pitchFamily="18" charset="0"/>
                              <a:ea typeface="+mn-ea"/>
                              <a:cs typeface="+mn-cs"/>
                            </a:rPr>
                            <m:t>∩</m:t>
                          </m:r>
                          <m:acc>
                            <m:accPr>
                              <m:chr m:val="̅"/>
                              <m:ctrlPr>
                                <a:rPr lang="el-GR" sz="1200" i="1" kern="1200">
                                  <a:solidFill>
                                    <a:schemeClr val="tx1"/>
                                  </a:solidFill>
                                  <a:effectLst/>
                                  <a:latin typeface="Cambria Math" panose="02040503050406030204" pitchFamily="18" charset="0"/>
                                  <a:ea typeface="+mn-ea"/>
                                  <a:cs typeface="+mn-cs"/>
                                </a:rPr>
                              </m:ctrlPr>
                            </m:accPr>
                            <m:e>
                              <m:r>
                                <a:rPr lang="el-GR" sz="1200" i="1" kern="1200">
                                  <a:solidFill>
                                    <a:schemeClr val="tx1"/>
                                  </a:solidFill>
                                  <a:effectLst/>
                                  <a:latin typeface="Cambria Math" panose="02040503050406030204" pitchFamily="18" charset="0"/>
                                  <a:ea typeface="+mn-ea"/>
                                  <a:cs typeface="+mn-cs"/>
                                </a:rPr>
                                <m:t>𝛧</m:t>
                              </m:r>
                            </m:e>
                          </m:acc>
                        </m:e>
                      </m:d>
                      <m:r>
                        <a:rPr lang="el-GR" sz="1200" i="1" kern="1200">
                          <a:solidFill>
                            <a:schemeClr val="tx1"/>
                          </a:solidFill>
                          <a:effectLst/>
                          <a:latin typeface="Cambria Math" panose="02040503050406030204" pitchFamily="18" charset="0"/>
                          <a:ea typeface="+mn-ea"/>
                          <a:cs typeface="+mn-cs"/>
                        </a:rPr>
                        <m:t>=</m:t>
                      </m:r>
                      <m:d>
                        <m:dPr>
                          <m:begChr m:val="|"/>
                          <m:endChr m:val="|"/>
                          <m:ctrlPr>
                            <a:rPr lang="el-GR" sz="1200" i="1" kern="1200">
                              <a:solidFill>
                                <a:schemeClr val="tx1"/>
                              </a:solidFill>
                              <a:effectLst/>
                              <a:latin typeface="Cambria Math" panose="02040503050406030204" pitchFamily="18" charset="0"/>
                              <a:ea typeface="+mn-ea"/>
                              <a:cs typeface="+mn-cs"/>
                            </a:rPr>
                          </m:ctrlPr>
                        </m:dPr>
                        <m:e>
                          <m:acc>
                            <m:accPr>
                              <m:chr m:val="̅"/>
                              <m:ctrlPr>
                                <a:rPr lang="el-GR" sz="1200" i="1" kern="1200">
                                  <a:solidFill>
                                    <a:schemeClr val="tx1"/>
                                  </a:solidFill>
                                  <a:effectLst/>
                                  <a:latin typeface="Cambria Math" panose="02040503050406030204" pitchFamily="18" charset="0"/>
                                  <a:ea typeface="+mn-ea"/>
                                  <a:cs typeface="+mn-cs"/>
                                </a:rPr>
                              </m:ctrlPr>
                            </m:accPr>
                            <m:e>
                              <m:r>
                                <a:rPr lang="el-GR" sz="1200" i="1" kern="1200">
                                  <a:solidFill>
                                    <a:schemeClr val="tx1"/>
                                  </a:solidFill>
                                  <a:effectLst/>
                                  <a:latin typeface="Cambria Math" panose="02040503050406030204" pitchFamily="18" charset="0"/>
                                  <a:ea typeface="+mn-ea"/>
                                  <a:cs typeface="+mn-cs"/>
                                </a:rPr>
                                <m:t>𝛸</m:t>
                              </m:r>
                              <m:r>
                                <a:rPr lang="el-GR" sz="1200" i="1" kern="1200">
                                  <a:solidFill>
                                    <a:schemeClr val="tx1"/>
                                  </a:solidFill>
                                  <a:effectLst/>
                                  <a:latin typeface="Cambria Math" panose="02040503050406030204" pitchFamily="18" charset="0"/>
                                  <a:ea typeface="+mn-ea"/>
                                  <a:cs typeface="+mn-cs"/>
                                </a:rPr>
                                <m:t>∪</m:t>
                              </m:r>
                              <m:r>
                                <a:rPr lang="el-GR" sz="1200" i="1" kern="1200">
                                  <a:solidFill>
                                    <a:schemeClr val="tx1"/>
                                  </a:solidFill>
                                  <a:effectLst/>
                                  <a:latin typeface="Cambria Math" panose="02040503050406030204" pitchFamily="18" charset="0"/>
                                  <a:ea typeface="+mn-ea"/>
                                  <a:cs typeface="+mn-cs"/>
                                </a:rPr>
                                <m:t>𝛶</m:t>
                              </m:r>
                              <m:r>
                                <a:rPr lang="el-GR" sz="1200" i="1" kern="1200">
                                  <a:solidFill>
                                    <a:schemeClr val="tx1"/>
                                  </a:solidFill>
                                  <a:effectLst/>
                                  <a:latin typeface="Cambria Math" panose="02040503050406030204" pitchFamily="18" charset="0"/>
                                  <a:ea typeface="+mn-ea"/>
                                  <a:cs typeface="+mn-cs"/>
                                </a:rPr>
                                <m:t>∪</m:t>
                              </m:r>
                              <m:r>
                                <a:rPr lang="el-GR" sz="1200" i="1" kern="1200">
                                  <a:solidFill>
                                    <a:schemeClr val="tx1"/>
                                  </a:solidFill>
                                  <a:effectLst/>
                                  <a:latin typeface="Cambria Math" panose="02040503050406030204" pitchFamily="18" charset="0"/>
                                  <a:ea typeface="+mn-ea"/>
                                  <a:cs typeface="+mn-cs"/>
                                </a:rPr>
                                <m:t>𝛧</m:t>
                              </m:r>
                            </m:e>
                          </m:acc>
                        </m:e>
                      </m:d>
                    </m:oMath>
                  </m:oMathPara>
                </a14:m>
                <a:endParaRPr lang="el-GR" sz="1200" kern="1200" dirty="0">
                  <a:solidFill>
                    <a:schemeClr val="tx1"/>
                  </a:solidFill>
                  <a:effectLst/>
                  <a:latin typeface="Arial" charset="0"/>
                  <a:ea typeface="+mn-ea"/>
                  <a:cs typeface="+mn-cs"/>
                </a:endParaRPr>
              </a:p>
              <a:p>
                <a:r>
                  <a:rPr lang="el-GR" sz="1200" kern="1200" dirty="0">
                    <a:solidFill>
                      <a:schemeClr val="tx1"/>
                    </a:solidFill>
                    <a:effectLst/>
                    <a:latin typeface="Arial" charset="0"/>
                    <a:ea typeface="+mn-ea"/>
                    <a:cs typeface="+mn-cs"/>
                  </a:rPr>
                  <a:t>Από εγκλεισμό-αποκλεισμό έχουμε:</a:t>
                </a:r>
              </a:p>
              <a:p>
                <a:r>
                  <a:rPr lang="el-GR" sz="1200" kern="1200" dirty="0">
                    <a:solidFill>
                      <a:schemeClr val="tx1"/>
                    </a:solidFill>
                    <a:effectLst/>
                    <a:latin typeface="Arial" charset="0"/>
                    <a:ea typeface="+mn-ea"/>
                    <a:cs typeface="+mn-cs"/>
                  </a:rPr>
                  <a:t> </a:t>
                </a:r>
              </a:p>
              <a:p>
                <a:pPr/>
                <a14:m>
                  <m:oMathPara xmlns:m="http://schemas.openxmlformats.org/officeDocument/2006/math">
                    <m:oMathParaPr>
                      <m:jc m:val="centerGroup"/>
                    </m:oMathParaPr>
                    <m:oMath xmlns:m="http://schemas.openxmlformats.org/officeDocument/2006/math">
                      <m:d>
                        <m:dPr>
                          <m:begChr m:val="|"/>
                          <m:endChr m:val="|"/>
                          <m:ctrlPr>
                            <a:rPr lang="el-GR" sz="1200" i="1" kern="1200">
                              <a:solidFill>
                                <a:schemeClr val="tx1"/>
                              </a:solidFill>
                              <a:effectLst/>
                              <a:latin typeface="Cambria Math" panose="02040503050406030204" pitchFamily="18" charset="0"/>
                              <a:ea typeface="+mn-ea"/>
                              <a:cs typeface="+mn-cs"/>
                            </a:rPr>
                          </m:ctrlPr>
                        </m:dPr>
                        <m:e>
                          <m:r>
                            <a:rPr lang="el-GR" sz="1200" i="1" kern="1200">
                              <a:solidFill>
                                <a:schemeClr val="tx1"/>
                              </a:solidFill>
                              <a:effectLst/>
                              <a:latin typeface="Cambria Math" panose="02040503050406030204" pitchFamily="18" charset="0"/>
                              <a:ea typeface="+mn-ea"/>
                              <a:cs typeface="+mn-cs"/>
                            </a:rPr>
                            <m:t>𝛸</m:t>
                          </m:r>
                          <m:r>
                            <a:rPr lang="el-GR" sz="1200" i="1" kern="1200">
                              <a:solidFill>
                                <a:schemeClr val="tx1"/>
                              </a:solidFill>
                              <a:effectLst/>
                              <a:latin typeface="Cambria Math" panose="02040503050406030204" pitchFamily="18" charset="0"/>
                              <a:ea typeface="+mn-ea"/>
                              <a:cs typeface="+mn-cs"/>
                            </a:rPr>
                            <m:t>∪</m:t>
                          </m:r>
                          <m:r>
                            <a:rPr lang="el-GR" sz="1200" i="1" kern="1200">
                              <a:solidFill>
                                <a:schemeClr val="tx1"/>
                              </a:solidFill>
                              <a:effectLst/>
                              <a:latin typeface="Cambria Math" panose="02040503050406030204" pitchFamily="18" charset="0"/>
                              <a:ea typeface="+mn-ea"/>
                              <a:cs typeface="+mn-cs"/>
                            </a:rPr>
                            <m:t>𝛶</m:t>
                          </m:r>
                          <m:r>
                            <a:rPr lang="el-GR" sz="1200" i="1" kern="1200">
                              <a:solidFill>
                                <a:schemeClr val="tx1"/>
                              </a:solidFill>
                              <a:effectLst/>
                              <a:latin typeface="Cambria Math" panose="02040503050406030204" pitchFamily="18" charset="0"/>
                              <a:ea typeface="+mn-ea"/>
                              <a:cs typeface="+mn-cs"/>
                            </a:rPr>
                            <m:t>∪</m:t>
                          </m:r>
                          <m:r>
                            <a:rPr lang="el-GR" sz="1200" i="1" kern="1200">
                              <a:solidFill>
                                <a:schemeClr val="tx1"/>
                              </a:solidFill>
                              <a:effectLst/>
                              <a:latin typeface="Cambria Math" panose="02040503050406030204" pitchFamily="18" charset="0"/>
                              <a:ea typeface="+mn-ea"/>
                              <a:cs typeface="+mn-cs"/>
                            </a:rPr>
                            <m:t>𝛧</m:t>
                          </m:r>
                        </m:e>
                      </m:d>
                      <m:r>
                        <a:rPr lang="el-GR" sz="1200" i="1" kern="1200">
                          <a:solidFill>
                            <a:schemeClr val="tx1"/>
                          </a:solidFill>
                          <a:effectLst/>
                          <a:latin typeface="Cambria Math" panose="02040503050406030204" pitchFamily="18" charset="0"/>
                          <a:ea typeface="+mn-ea"/>
                          <a:cs typeface="+mn-cs"/>
                        </a:rPr>
                        <m:t>=</m:t>
                      </m:r>
                      <m:d>
                        <m:dPr>
                          <m:begChr m:val="|"/>
                          <m:endChr m:val="|"/>
                          <m:ctrlPr>
                            <a:rPr lang="el-GR" sz="1200" i="1" kern="1200">
                              <a:solidFill>
                                <a:schemeClr val="tx1"/>
                              </a:solidFill>
                              <a:effectLst/>
                              <a:latin typeface="Cambria Math" panose="02040503050406030204" pitchFamily="18" charset="0"/>
                              <a:ea typeface="+mn-ea"/>
                              <a:cs typeface="+mn-cs"/>
                            </a:rPr>
                          </m:ctrlPr>
                        </m:dPr>
                        <m:e>
                          <m:r>
                            <a:rPr lang="el-GR" sz="1200" i="1" kern="1200">
                              <a:solidFill>
                                <a:schemeClr val="tx1"/>
                              </a:solidFill>
                              <a:effectLst/>
                              <a:latin typeface="Cambria Math" panose="02040503050406030204" pitchFamily="18" charset="0"/>
                              <a:ea typeface="+mn-ea"/>
                              <a:cs typeface="+mn-cs"/>
                            </a:rPr>
                            <m:t>𝛸</m:t>
                          </m:r>
                        </m:e>
                      </m:d>
                      <m:r>
                        <a:rPr lang="el-GR" sz="1200" i="1" kern="1200">
                          <a:solidFill>
                            <a:schemeClr val="tx1"/>
                          </a:solidFill>
                          <a:effectLst/>
                          <a:latin typeface="Cambria Math" panose="02040503050406030204" pitchFamily="18" charset="0"/>
                          <a:ea typeface="+mn-ea"/>
                          <a:cs typeface="+mn-cs"/>
                        </a:rPr>
                        <m:t>+</m:t>
                      </m:r>
                      <m:d>
                        <m:dPr>
                          <m:begChr m:val="|"/>
                          <m:endChr m:val="|"/>
                          <m:ctrlPr>
                            <a:rPr lang="el-GR" sz="1200" i="1" kern="1200">
                              <a:solidFill>
                                <a:schemeClr val="tx1"/>
                              </a:solidFill>
                              <a:effectLst/>
                              <a:latin typeface="Cambria Math" panose="02040503050406030204" pitchFamily="18" charset="0"/>
                              <a:ea typeface="+mn-ea"/>
                              <a:cs typeface="+mn-cs"/>
                            </a:rPr>
                          </m:ctrlPr>
                        </m:dPr>
                        <m:e>
                          <m:r>
                            <a:rPr lang="el-GR" sz="1200" i="1" kern="1200">
                              <a:solidFill>
                                <a:schemeClr val="tx1"/>
                              </a:solidFill>
                              <a:effectLst/>
                              <a:latin typeface="Cambria Math" panose="02040503050406030204" pitchFamily="18" charset="0"/>
                              <a:ea typeface="+mn-ea"/>
                              <a:cs typeface="+mn-cs"/>
                            </a:rPr>
                            <m:t>𝛶</m:t>
                          </m:r>
                        </m:e>
                      </m:d>
                      <m:r>
                        <a:rPr lang="el-GR" sz="1200" i="1" kern="1200">
                          <a:solidFill>
                            <a:schemeClr val="tx1"/>
                          </a:solidFill>
                          <a:effectLst/>
                          <a:latin typeface="Cambria Math" panose="02040503050406030204" pitchFamily="18" charset="0"/>
                          <a:ea typeface="+mn-ea"/>
                          <a:cs typeface="+mn-cs"/>
                        </a:rPr>
                        <m:t>+</m:t>
                      </m:r>
                      <m:d>
                        <m:dPr>
                          <m:begChr m:val="|"/>
                          <m:endChr m:val="|"/>
                          <m:ctrlPr>
                            <a:rPr lang="el-GR" sz="1200" i="1" kern="1200">
                              <a:solidFill>
                                <a:schemeClr val="tx1"/>
                              </a:solidFill>
                              <a:effectLst/>
                              <a:latin typeface="Cambria Math" panose="02040503050406030204" pitchFamily="18" charset="0"/>
                              <a:ea typeface="+mn-ea"/>
                              <a:cs typeface="+mn-cs"/>
                            </a:rPr>
                          </m:ctrlPr>
                        </m:dPr>
                        <m:e>
                          <m:r>
                            <a:rPr lang="el-GR" sz="1200" i="1" kern="1200">
                              <a:solidFill>
                                <a:schemeClr val="tx1"/>
                              </a:solidFill>
                              <a:effectLst/>
                              <a:latin typeface="Cambria Math" panose="02040503050406030204" pitchFamily="18" charset="0"/>
                              <a:ea typeface="+mn-ea"/>
                              <a:cs typeface="+mn-cs"/>
                            </a:rPr>
                            <m:t>𝛧</m:t>
                          </m:r>
                        </m:e>
                      </m:d>
                      <m:r>
                        <a:rPr lang="el-GR" sz="1200" i="1" kern="1200">
                          <a:solidFill>
                            <a:schemeClr val="tx1"/>
                          </a:solidFill>
                          <a:effectLst/>
                          <a:latin typeface="Cambria Math" panose="02040503050406030204" pitchFamily="18" charset="0"/>
                          <a:ea typeface="+mn-ea"/>
                          <a:cs typeface="+mn-cs"/>
                        </a:rPr>
                        <m:t>−</m:t>
                      </m:r>
                      <m:d>
                        <m:dPr>
                          <m:begChr m:val="|"/>
                          <m:endChr m:val="|"/>
                          <m:ctrlPr>
                            <a:rPr lang="el-GR" sz="1200" i="1" kern="1200">
                              <a:solidFill>
                                <a:schemeClr val="tx1"/>
                              </a:solidFill>
                              <a:effectLst/>
                              <a:latin typeface="Cambria Math" panose="02040503050406030204" pitchFamily="18" charset="0"/>
                              <a:ea typeface="+mn-ea"/>
                              <a:cs typeface="+mn-cs"/>
                            </a:rPr>
                          </m:ctrlPr>
                        </m:dPr>
                        <m:e>
                          <m:r>
                            <a:rPr lang="el-GR" sz="1200" i="1" kern="1200">
                              <a:solidFill>
                                <a:schemeClr val="tx1"/>
                              </a:solidFill>
                              <a:effectLst/>
                              <a:latin typeface="Cambria Math" panose="02040503050406030204" pitchFamily="18" charset="0"/>
                              <a:ea typeface="+mn-ea"/>
                              <a:cs typeface="+mn-cs"/>
                            </a:rPr>
                            <m:t>𝛸</m:t>
                          </m:r>
                          <m:r>
                            <a:rPr lang="el-GR" sz="1200" i="1" kern="1200">
                              <a:solidFill>
                                <a:schemeClr val="tx1"/>
                              </a:solidFill>
                              <a:effectLst/>
                              <a:latin typeface="Cambria Math" panose="02040503050406030204" pitchFamily="18" charset="0"/>
                              <a:ea typeface="+mn-ea"/>
                              <a:cs typeface="+mn-cs"/>
                            </a:rPr>
                            <m:t>∩</m:t>
                          </m:r>
                          <m:r>
                            <a:rPr lang="el-GR" sz="1200" i="1" kern="1200">
                              <a:solidFill>
                                <a:schemeClr val="tx1"/>
                              </a:solidFill>
                              <a:effectLst/>
                              <a:latin typeface="Cambria Math" panose="02040503050406030204" pitchFamily="18" charset="0"/>
                              <a:ea typeface="+mn-ea"/>
                              <a:cs typeface="+mn-cs"/>
                            </a:rPr>
                            <m:t>𝛶</m:t>
                          </m:r>
                        </m:e>
                      </m:d>
                      <m:r>
                        <a:rPr lang="el-GR" sz="1200" i="1" kern="1200">
                          <a:solidFill>
                            <a:schemeClr val="tx1"/>
                          </a:solidFill>
                          <a:effectLst/>
                          <a:latin typeface="Cambria Math" panose="02040503050406030204" pitchFamily="18" charset="0"/>
                          <a:ea typeface="+mn-ea"/>
                          <a:cs typeface="+mn-cs"/>
                        </a:rPr>
                        <m:t>−</m:t>
                      </m:r>
                      <m:d>
                        <m:dPr>
                          <m:begChr m:val="|"/>
                          <m:endChr m:val="|"/>
                          <m:ctrlPr>
                            <a:rPr lang="el-GR" sz="1200" i="1" kern="1200">
                              <a:solidFill>
                                <a:schemeClr val="tx1"/>
                              </a:solidFill>
                              <a:effectLst/>
                              <a:latin typeface="Cambria Math" panose="02040503050406030204" pitchFamily="18" charset="0"/>
                              <a:ea typeface="+mn-ea"/>
                              <a:cs typeface="+mn-cs"/>
                            </a:rPr>
                          </m:ctrlPr>
                        </m:dPr>
                        <m:e>
                          <m:r>
                            <a:rPr lang="el-GR" sz="1200" i="1" kern="1200">
                              <a:solidFill>
                                <a:schemeClr val="tx1"/>
                              </a:solidFill>
                              <a:effectLst/>
                              <a:latin typeface="Cambria Math" panose="02040503050406030204" pitchFamily="18" charset="0"/>
                              <a:ea typeface="+mn-ea"/>
                              <a:cs typeface="+mn-cs"/>
                            </a:rPr>
                            <m:t>𝛸</m:t>
                          </m:r>
                          <m:r>
                            <a:rPr lang="el-GR" sz="1200" i="1" kern="1200">
                              <a:solidFill>
                                <a:schemeClr val="tx1"/>
                              </a:solidFill>
                              <a:effectLst/>
                              <a:latin typeface="Cambria Math" panose="02040503050406030204" pitchFamily="18" charset="0"/>
                              <a:ea typeface="+mn-ea"/>
                              <a:cs typeface="+mn-cs"/>
                            </a:rPr>
                            <m:t>∩</m:t>
                          </m:r>
                          <m:r>
                            <a:rPr lang="el-GR" sz="1200" i="1" kern="1200">
                              <a:solidFill>
                                <a:schemeClr val="tx1"/>
                              </a:solidFill>
                              <a:effectLst/>
                              <a:latin typeface="Cambria Math" panose="02040503050406030204" pitchFamily="18" charset="0"/>
                              <a:ea typeface="+mn-ea"/>
                              <a:cs typeface="+mn-cs"/>
                            </a:rPr>
                            <m:t>𝛧</m:t>
                          </m:r>
                        </m:e>
                      </m:d>
                      <m:r>
                        <a:rPr lang="el-GR" sz="1200" i="1" kern="1200">
                          <a:solidFill>
                            <a:schemeClr val="tx1"/>
                          </a:solidFill>
                          <a:effectLst/>
                          <a:latin typeface="Cambria Math" panose="02040503050406030204" pitchFamily="18" charset="0"/>
                          <a:ea typeface="+mn-ea"/>
                          <a:cs typeface="+mn-cs"/>
                        </a:rPr>
                        <m:t>−</m:t>
                      </m:r>
                      <m:d>
                        <m:dPr>
                          <m:begChr m:val="|"/>
                          <m:endChr m:val="|"/>
                          <m:ctrlPr>
                            <a:rPr lang="el-GR" sz="1200" i="1" kern="1200">
                              <a:solidFill>
                                <a:schemeClr val="tx1"/>
                              </a:solidFill>
                              <a:effectLst/>
                              <a:latin typeface="Cambria Math" panose="02040503050406030204" pitchFamily="18" charset="0"/>
                              <a:ea typeface="+mn-ea"/>
                              <a:cs typeface="+mn-cs"/>
                            </a:rPr>
                          </m:ctrlPr>
                        </m:dPr>
                        <m:e>
                          <m:r>
                            <a:rPr lang="el-GR" sz="1200" i="1" kern="1200">
                              <a:solidFill>
                                <a:schemeClr val="tx1"/>
                              </a:solidFill>
                              <a:effectLst/>
                              <a:latin typeface="Cambria Math" panose="02040503050406030204" pitchFamily="18" charset="0"/>
                              <a:ea typeface="+mn-ea"/>
                              <a:cs typeface="+mn-cs"/>
                            </a:rPr>
                            <m:t>𝛶</m:t>
                          </m:r>
                          <m:r>
                            <a:rPr lang="el-GR" sz="1200" i="1" kern="1200">
                              <a:solidFill>
                                <a:schemeClr val="tx1"/>
                              </a:solidFill>
                              <a:effectLst/>
                              <a:latin typeface="Cambria Math" panose="02040503050406030204" pitchFamily="18" charset="0"/>
                              <a:ea typeface="+mn-ea"/>
                              <a:cs typeface="+mn-cs"/>
                            </a:rPr>
                            <m:t>∩</m:t>
                          </m:r>
                          <m:r>
                            <a:rPr lang="el-GR" sz="1200" i="1" kern="1200">
                              <a:solidFill>
                                <a:schemeClr val="tx1"/>
                              </a:solidFill>
                              <a:effectLst/>
                              <a:latin typeface="Cambria Math" panose="02040503050406030204" pitchFamily="18" charset="0"/>
                              <a:ea typeface="+mn-ea"/>
                              <a:cs typeface="+mn-cs"/>
                            </a:rPr>
                            <m:t>𝛧</m:t>
                          </m:r>
                        </m:e>
                      </m:d>
                      <m:r>
                        <a:rPr lang="el-GR" sz="1200" i="1" kern="1200">
                          <a:solidFill>
                            <a:schemeClr val="tx1"/>
                          </a:solidFill>
                          <a:effectLst/>
                          <a:latin typeface="Cambria Math" panose="02040503050406030204" pitchFamily="18" charset="0"/>
                          <a:ea typeface="+mn-ea"/>
                          <a:cs typeface="+mn-cs"/>
                        </a:rPr>
                        <m:t>+</m:t>
                      </m:r>
                      <m:d>
                        <m:dPr>
                          <m:begChr m:val="|"/>
                          <m:endChr m:val="|"/>
                          <m:ctrlPr>
                            <a:rPr lang="el-GR" sz="1200" i="1" kern="1200">
                              <a:solidFill>
                                <a:schemeClr val="tx1"/>
                              </a:solidFill>
                              <a:effectLst/>
                              <a:latin typeface="Cambria Math" panose="02040503050406030204" pitchFamily="18" charset="0"/>
                              <a:ea typeface="+mn-ea"/>
                              <a:cs typeface="+mn-cs"/>
                            </a:rPr>
                          </m:ctrlPr>
                        </m:dPr>
                        <m:e>
                          <m:r>
                            <a:rPr lang="el-GR" sz="1200" i="1" kern="1200">
                              <a:solidFill>
                                <a:schemeClr val="tx1"/>
                              </a:solidFill>
                              <a:effectLst/>
                              <a:latin typeface="Cambria Math" panose="02040503050406030204" pitchFamily="18" charset="0"/>
                              <a:ea typeface="+mn-ea"/>
                              <a:cs typeface="+mn-cs"/>
                            </a:rPr>
                            <m:t>𝛸</m:t>
                          </m:r>
                          <m:r>
                            <a:rPr lang="el-GR" sz="1200" i="1" kern="1200">
                              <a:solidFill>
                                <a:schemeClr val="tx1"/>
                              </a:solidFill>
                              <a:effectLst/>
                              <a:latin typeface="Cambria Math" panose="02040503050406030204" pitchFamily="18" charset="0"/>
                              <a:ea typeface="+mn-ea"/>
                              <a:cs typeface="+mn-cs"/>
                            </a:rPr>
                            <m:t>∩</m:t>
                          </m:r>
                          <m:r>
                            <a:rPr lang="el-GR" sz="1200" i="1" kern="1200">
                              <a:solidFill>
                                <a:schemeClr val="tx1"/>
                              </a:solidFill>
                              <a:effectLst/>
                              <a:latin typeface="Cambria Math" panose="02040503050406030204" pitchFamily="18" charset="0"/>
                              <a:ea typeface="+mn-ea"/>
                              <a:cs typeface="+mn-cs"/>
                            </a:rPr>
                            <m:t>𝛶</m:t>
                          </m:r>
                          <m:r>
                            <a:rPr lang="el-GR" sz="1200" i="1" kern="1200">
                              <a:solidFill>
                                <a:schemeClr val="tx1"/>
                              </a:solidFill>
                              <a:effectLst/>
                              <a:latin typeface="Cambria Math" panose="02040503050406030204" pitchFamily="18" charset="0"/>
                              <a:ea typeface="+mn-ea"/>
                              <a:cs typeface="+mn-cs"/>
                            </a:rPr>
                            <m:t>∩</m:t>
                          </m:r>
                          <m:r>
                            <a:rPr lang="el-GR" sz="1200" i="1" kern="1200">
                              <a:solidFill>
                                <a:schemeClr val="tx1"/>
                              </a:solidFill>
                              <a:effectLst/>
                              <a:latin typeface="Cambria Math" panose="02040503050406030204" pitchFamily="18" charset="0"/>
                              <a:ea typeface="+mn-ea"/>
                              <a:cs typeface="+mn-cs"/>
                            </a:rPr>
                            <m:t>𝛧</m:t>
                          </m:r>
                        </m:e>
                      </m:d>
                    </m:oMath>
                  </m:oMathPara>
                </a14:m>
                <a:endParaRPr lang="el-GR" sz="1200" kern="1200" dirty="0">
                  <a:solidFill>
                    <a:schemeClr val="tx1"/>
                  </a:solidFill>
                  <a:effectLst/>
                  <a:latin typeface="Arial" charset="0"/>
                  <a:ea typeface="+mn-ea"/>
                  <a:cs typeface="+mn-cs"/>
                </a:endParaRPr>
              </a:p>
              <a:p>
                <a:r>
                  <a:rPr lang="el-GR" sz="1200" kern="1200" dirty="0">
                    <a:solidFill>
                      <a:schemeClr val="tx1"/>
                    </a:solidFill>
                    <a:effectLst/>
                    <a:latin typeface="Arial" charset="0"/>
                    <a:ea typeface="+mn-ea"/>
                    <a:cs typeface="+mn-cs"/>
                  </a:rPr>
                  <a:t>Από συμπληρωματικά σύνολα ισχύει:</a:t>
                </a:r>
              </a:p>
              <a:p>
                <a:pPr/>
                <a14:m>
                  <m:oMathPara xmlns:m="http://schemas.openxmlformats.org/officeDocument/2006/math">
                    <m:oMathParaPr>
                      <m:jc m:val="centerGroup"/>
                    </m:oMathParaPr>
                    <m:oMath xmlns:m="http://schemas.openxmlformats.org/officeDocument/2006/math">
                      <m:d>
                        <m:dPr>
                          <m:begChr m:val="|"/>
                          <m:endChr m:val="|"/>
                          <m:ctrlPr>
                            <a:rPr lang="el-GR" sz="1200" i="1" kern="1200">
                              <a:solidFill>
                                <a:schemeClr val="tx1"/>
                              </a:solidFill>
                              <a:effectLst/>
                              <a:latin typeface="Cambria Math" panose="02040503050406030204" pitchFamily="18" charset="0"/>
                              <a:ea typeface="+mn-ea"/>
                              <a:cs typeface="+mn-cs"/>
                            </a:rPr>
                          </m:ctrlPr>
                        </m:dPr>
                        <m:e>
                          <m:acc>
                            <m:accPr>
                              <m:chr m:val="̅"/>
                              <m:ctrlPr>
                                <a:rPr lang="el-GR" sz="1200" i="1" kern="1200">
                                  <a:solidFill>
                                    <a:schemeClr val="tx1"/>
                                  </a:solidFill>
                                  <a:effectLst/>
                                  <a:latin typeface="Cambria Math" panose="02040503050406030204" pitchFamily="18" charset="0"/>
                                  <a:ea typeface="+mn-ea"/>
                                  <a:cs typeface="+mn-cs"/>
                                </a:rPr>
                              </m:ctrlPr>
                            </m:accPr>
                            <m:e>
                              <m:r>
                                <a:rPr lang="el-GR" sz="1200" i="1" kern="1200">
                                  <a:solidFill>
                                    <a:schemeClr val="tx1"/>
                                  </a:solidFill>
                                  <a:effectLst/>
                                  <a:latin typeface="Cambria Math" panose="02040503050406030204" pitchFamily="18" charset="0"/>
                                  <a:ea typeface="+mn-ea"/>
                                  <a:cs typeface="+mn-cs"/>
                                </a:rPr>
                                <m:t>𝛸</m:t>
                              </m:r>
                            </m:e>
                          </m:acc>
                          <m:r>
                            <a:rPr lang="el-GR" sz="1200" i="1" kern="1200">
                              <a:solidFill>
                                <a:schemeClr val="tx1"/>
                              </a:solidFill>
                              <a:effectLst/>
                              <a:latin typeface="Cambria Math" panose="02040503050406030204" pitchFamily="18" charset="0"/>
                              <a:ea typeface="+mn-ea"/>
                              <a:cs typeface="+mn-cs"/>
                            </a:rPr>
                            <m:t>∩</m:t>
                          </m:r>
                          <m:acc>
                            <m:accPr>
                              <m:chr m:val="̅"/>
                              <m:ctrlPr>
                                <a:rPr lang="el-GR" sz="1200" i="1" kern="1200">
                                  <a:solidFill>
                                    <a:schemeClr val="tx1"/>
                                  </a:solidFill>
                                  <a:effectLst/>
                                  <a:latin typeface="Cambria Math" panose="02040503050406030204" pitchFamily="18" charset="0"/>
                                  <a:ea typeface="+mn-ea"/>
                                  <a:cs typeface="+mn-cs"/>
                                </a:rPr>
                              </m:ctrlPr>
                            </m:accPr>
                            <m:e>
                              <m:r>
                                <a:rPr lang="el-GR" sz="1200" i="1" kern="1200">
                                  <a:solidFill>
                                    <a:schemeClr val="tx1"/>
                                  </a:solidFill>
                                  <a:effectLst/>
                                  <a:latin typeface="Cambria Math" panose="02040503050406030204" pitchFamily="18" charset="0"/>
                                  <a:ea typeface="+mn-ea"/>
                                  <a:cs typeface="+mn-cs"/>
                                </a:rPr>
                                <m:t>𝛶</m:t>
                              </m:r>
                            </m:e>
                          </m:acc>
                          <m:r>
                            <a:rPr lang="el-GR" sz="1200" i="1" kern="1200">
                              <a:solidFill>
                                <a:schemeClr val="tx1"/>
                              </a:solidFill>
                              <a:effectLst/>
                              <a:latin typeface="Cambria Math" panose="02040503050406030204" pitchFamily="18" charset="0"/>
                              <a:ea typeface="+mn-ea"/>
                              <a:cs typeface="+mn-cs"/>
                            </a:rPr>
                            <m:t>∩</m:t>
                          </m:r>
                          <m:acc>
                            <m:accPr>
                              <m:chr m:val="̅"/>
                              <m:ctrlPr>
                                <a:rPr lang="el-GR" sz="1200" i="1" kern="1200">
                                  <a:solidFill>
                                    <a:schemeClr val="tx1"/>
                                  </a:solidFill>
                                  <a:effectLst/>
                                  <a:latin typeface="Cambria Math" panose="02040503050406030204" pitchFamily="18" charset="0"/>
                                  <a:ea typeface="+mn-ea"/>
                                  <a:cs typeface="+mn-cs"/>
                                </a:rPr>
                              </m:ctrlPr>
                            </m:accPr>
                            <m:e>
                              <m:r>
                                <a:rPr lang="el-GR" sz="1200" i="1" kern="1200">
                                  <a:solidFill>
                                    <a:schemeClr val="tx1"/>
                                  </a:solidFill>
                                  <a:effectLst/>
                                  <a:latin typeface="Cambria Math" panose="02040503050406030204" pitchFamily="18" charset="0"/>
                                  <a:ea typeface="+mn-ea"/>
                                  <a:cs typeface="+mn-cs"/>
                                </a:rPr>
                                <m:t>𝛧</m:t>
                              </m:r>
                            </m:e>
                          </m:acc>
                        </m:e>
                      </m:d>
                      <m:r>
                        <a:rPr lang="el-GR" sz="1200" i="1" kern="1200">
                          <a:solidFill>
                            <a:schemeClr val="tx1"/>
                          </a:solidFill>
                          <a:effectLst/>
                          <a:latin typeface="Cambria Math" panose="02040503050406030204" pitchFamily="18" charset="0"/>
                          <a:ea typeface="+mn-ea"/>
                          <a:cs typeface="+mn-cs"/>
                        </a:rPr>
                        <m:t>=</m:t>
                      </m:r>
                      <m:d>
                        <m:dPr>
                          <m:begChr m:val="|"/>
                          <m:endChr m:val="|"/>
                          <m:ctrlPr>
                            <a:rPr lang="el-GR" sz="1200" i="1" kern="1200">
                              <a:solidFill>
                                <a:schemeClr val="tx1"/>
                              </a:solidFill>
                              <a:effectLst/>
                              <a:latin typeface="Cambria Math" panose="02040503050406030204" pitchFamily="18" charset="0"/>
                              <a:ea typeface="+mn-ea"/>
                              <a:cs typeface="+mn-cs"/>
                            </a:rPr>
                          </m:ctrlPr>
                        </m:dPr>
                        <m:e>
                          <m:acc>
                            <m:accPr>
                              <m:chr m:val="̅"/>
                              <m:ctrlPr>
                                <a:rPr lang="el-GR" sz="1200" i="1" kern="1200">
                                  <a:solidFill>
                                    <a:schemeClr val="tx1"/>
                                  </a:solidFill>
                                  <a:effectLst/>
                                  <a:latin typeface="Cambria Math" panose="02040503050406030204" pitchFamily="18" charset="0"/>
                                  <a:ea typeface="+mn-ea"/>
                                  <a:cs typeface="+mn-cs"/>
                                </a:rPr>
                              </m:ctrlPr>
                            </m:accPr>
                            <m:e>
                              <m:r>
                                <a:rPr lang="el-GR" sz="1200" i="1" kern="1200">
                                  <a:solidFill>
                                    <a:schemeClr val="tx1"/>
                                  </a:solidFill>
                                  <a:effectLst/>
                                  <a:latin typeface="Cambria Math" panose="02040503050406030204" pitchFamily="18" charset="0"/>
                                  <a:ea typeface="+mn-ea"/>
                                  <a:cs typeface="+mn-cs"/>
                                </a:rPr>
                                <m:t>𝛸</m:t>
                              </m:r>
                              <m:r>
                                <a:rPr lang="el-GR" sz="1200" i="1" kern="1200">
                                  <a:solidFill>
                                    <a:schemeClr val="tx1"/>
                                  </a:solidFill>
                                  <a:effectLst/>
                                  <a:latin typeface="Cambria Math" panose="02040503050406030204" pitchFamily="18" charset="0"/>
                                  <a:ea typeface="+mn-ea"/>
                                  <a:cs typeface="+mn-cs"/>
                                </a:rPr>
                                <m:t>∪</m:t>
                              </m:r>
                              <m:r>
                                <a:rPr lang="el-GR" sz="1200" i="1" kern="1200">
                                  <a:solidFill>
                                    <a:schemeClr val="tx1"/>
                                  </a:solidFill>
                                  <a:effectLst/>
                                  <a:latin typeface="Cambria Math" panose="02040503050406030204" pitchFamily="18" charset="0"/>
                                  <a:ea typeface="+mn-ea"/>
                                  <a:cs typeface="+mn-cs"/>
                                </a:rPr>
                                <m:t>𝛶</m:t>
                              </m:r>
                              <m:r>
                                <a:rPr lang="el-GR" sz="1200" i="1" kern="1200">
                                  <a:solidFill>
                                    <a:schemeClr val="tx1"/>
                                  </a:solidFill>
                                  <a:effectLst/>
                                  <a:latin typeface="Cambria Math" panose="02040503050406030204" pitchFamily="18" charset="0"/>
                                  <a:ea typeface="+mn-ea"/>
                                  <a:cs typeface="+mn-cs"/>
                                </a:rPr>
                                <m:t>∪</m:t>
                              </m:r>
                              <m:r>
                                <a:rPr lang="el-GR" sz="1200" i="1" kern="1200">
                                  <a:solidFill>
                                    <a:schemeClr val="tx1"/>
                                  </a:solidFill>
                                  <a:effectLst/>
                                  <a:latin typeface="Cambria Math" panose="02040503050406030204" pitchFamily="18" charset="0"/>
                                  <a:ea typeface="+mn-ea"/>
                                  <a:cs typeface="+mn-cs"/>
                                </a:rPr>
                                <m:t>𝛧</m:t>
                              </m:r>
                            </m:e>
                          </m:acc>
                        </m:e>
                      </m:d>
                      <m:r>
                        <a:rPr lang="el-GR" sz="1200" i="1" kern="1200">
                          <a:solidFill>
                            <a:schemeClr val="tx1"/>
                          </a:solidFill>
                          <a:effectLst/>
                          <a:latin typeface="Cambria Math" panose="02040503050406030204" pitchFamily="18" charset="0"/>
                          <a:ea typeface="+mn-ea"/>
                          <a:cs typeface="+mn-cs"/>
                        </a:rPr>
                        <m:t>=</m:t>
                      </m:r>
                      <m:d>
                        <m:dPr>
                          <m:begChr m:val="|"/>
                          <m:endChr m:val="|"/>
                          <m:ctrlPr>
                            <a:rPr lang="el-GR" sz="1200" i="1" kern="1200">
                              <a:solidFill>
                                <a:schemeClr val="tx1"/>
                              </a:solidFill>
                              <a:effectLst/>
                              <a:latin typeface="Cambria Math" panose="02040503050406030204" pitchFamily="18" charset="0"/>
                              <a:ea typeface="+mn-ea"/>
                              <a:cs typeface="+mn-cs"/>
                            </a:rPr>
                          </m:ctrlPr>
                        </m:dPr>
                        <m:e>
                          <m:r>
                            <a:rPr lang="en-US" sz="1200" i="1" kern="1200">
                              <a:solidFill>
                                <a:schemeClr val="tx1"/>
                              </a:solidFill>
                              <a:effectLst/>
                              <a:latin typeface="Cambria Math" panose="02040503050406030204" pitchFamily="18" charset="0"/>
                              <a:ea typeface="+mn-ea"/>
                              <a:cs typeface="+mn-cs"/>
                            </a:rPr>
                            <m:t>𝑆</m:t>
                          </m:r>
                        </m:e>
                      </m:d>
                      <m:r>
                        <a:rPr lang="el-GR" sz="1200" i="1" kern="1200">
                          <a:solidFill>
                            <a:schemeClr val="tx1"/>
                          </a:solidFill>
                          <a:effectLst/>
                          <a:latin typeface="Cambria Math" panose="02040503050406030204" pitchFamily="18" charset="0"/>
                          <a:ea typeface="+mn-ea"/>
                          <a:cs typeface="+mn-cs"/>
                        </a:rPr>
                        <m:t>−</m:t>
                      </m:r>
                      <m:d>
                        <m:dPr>
                          <m:begChr m:val="|"/>
                          <m:endChr m:val="|"/>
                          <m:ctrlPr>
                            <a:rPr lang="el-GR" sz="1200" i="1" kern="1200">
                              <a:solidFill>
                                <a:schemeClr val="tx1"/>
                              </a:solidFill>
                              <a:effectLst/>
                              <a:latin typeface="Cambria Math" panose="02040503050406030204" pitchFamily="18" charset="0"/>
                              <a:ea typeface="+mn-ea"/>
                              <a:cs typeface="+mn-cs"/>
                            </a:rPr>
                          </m:ctrlPr>
                        </m:dPr>
                        <m:e>
                          <m:r>
                            <a:rPr lang="el-GR" sz="1200" i="1" kern="1200">
                              <a:solidFill>
                                <a:schemeClr val="tx1"/>
                              </a:solidFill>
                              <a:effectLst/>
                              <a:latin typeface="Cambria Math" panose="02040503050406030204" pitchFamily="18" charset="0"/>
                              <a:ea typeface="+mn-ea"/>
                              <a:cs typeface="+mn-cs"/>
                            </a:rPr>
                            <m:t>𝛸</m:t>
                          </m:r>
                          <m:r>
                            <a:rPr lang="el-GR" sz="1200" i="1" kern="1200">
                              <a:solidFill>
                                <a:schemeClr val="tx1"/>
                              </a:solidFill>
                              <a:effectLst/>
                              <a:latin typeface="Cambria Math" panose="02040503050406030204" pitchFamily="18" charset="0"/>
                              <a:ea typeface="+mn-ea"/>
                              <a:cs typeface="+mn-cs"/>
                            </a:rPr>
                            <m:t>∪</m:t>
                          </m:r>
                          <m:r>
                            <a:rPr lang="el-GR" sz="1200" i="1" kern="1200">
                              <a:solidFill>
                                <a:schemeClr val="tx1"/>
                              </a:solidFill>
                              <a:effectLst/>
                              <a:latin typeface="Cambria Math" panose="02040503050406030204" pitchFamily="18" charset="0"/>
                              <a:ea typeface="+mn-ea"/>
                              <a:cs typeface="+mn-cs"/>
                            </a:rPr>
                            <m:t>𝛶</m:t>
                          </m:r>
                          <m:r>
                            <a:rPr lang="el-GR" sz="1200" i="1" kern="1200">
                              <a:solidFill>
                                <a:schemeClr val="tx1"/>
                              </a:solidFill>
                              <a:effectLst/>
                              <a:latin typeface="Cambria Math" panose="02040503050406030204" pitchFamily="18" charset="0"/>
                              <a:ea typeface="+mn-ea"/>
                              <a:cs typeface="+mn-cs"/>
                            </a:rPr>
                            <m:t>∪</m:t>
                          </m:r>
                          <m:r>
                            <a:rPr lang="el-GR" sz="1200" i="1" kern="1200">
                              <a:solidFill>
                                <a:schemeClr val="tx1"/>
                              </a:solidFill>
                              <a:effectLst/>
                              <a:latin typeface="Cambria Math" panose="02040503050406030204" pitchFamily="18" charset="0"/>
                              <a:ea typeface="+mn-ea"/>
                              <a:cs typeface="+mn-cs"/>
                            </a:rPr>
                            <m:t>𝛧</m:t>
                          </m:r>
                        </m:e>
                      </m:d>
                    </m:oMath>
                  </m:oMathPara>
                </a14:m>
                <a:endParaRPr lang="el-GR" sz="1200" kern="1200" dirty="0">
                  <a:solidFill>
                    <a:schemeClr val="tx1"/>
                  </a:solidFill>
                  <a:effectLst/>
                  <a:latin typeface="Arial" charset="0"/>
                  <a:ea typeface="+mn-ea"/>
                  <a:cs typeface="+mn-cs"/>
                </a:endParaRPr>
              </a:p>
              <a:p>
                <a:r>
                  <a:rPr lang="el-GR" sz="1200" kern="1200" dirty="0">
                    <a:solidFill>
                      <a:schemeClr val="tx1"/>
                    </a:solidFill>
                    <a:effectLst/>
                    <a:latin typeface="Arial" charset="0"/>
                    <a:ea typeface="+mn-ea"/>
                    <a:cs typeface="+mn-cs"/>
                  </a:rPr>
                  <a:t>Άρα:</a:t>
                </a:r>
              </a:p>
              <a:p>
                <a:pPr/>
                <a:br>
                  <a:rPr lang="el-GR" sz="1200" b="1" kern="1200" dirty="0">
                    <a:solidFill>
                      <a:schemeClr val="tx1"/>
                    </a:solidFill>
                    <a:effectLst/>
                    <a:latin typeface="Arial" charset="0"/>
                    <a:ea typeface="+mn-ea"/>
                    <a:cs typeface="+mn-cs"/>
                  </a:rPr>
                </a:br>
                <a14:m>
                  <m:oMathPara xmlns:m="http://schemas.openxmlformats.org/officeDocument/2006/math">
                    <m:oMathParaPr>
                      <m:jc m:val="centerGroup"/>
                    </m:oMathParaPr>
                    <m:oMath xmlns:m="http://schemas.openxmlformats.org/officeDocument/2006/math">
                      <m:d>
                        <m:dPr>
                          <m:begChr m:val="|"/>
                          <m:endChr m:val="|"/>
                          <m:ctrlPr>
                            <a:rPr lang="el-GR" sz="1200" i="1" kern="1200">
                              <a:solidFill>
                                <a:schemeClr val="tx1"/>
                              </a:solidFill>
                              <a:effectLst/>
                              <a:latin typeface="Cambria Math" panose="02040503050406030204" pitchFamily="18" charset="0"/>
                              <a:ea typeface="+mn-ea"/>
                              <a:cs typeface="+mn-cs"/>
                            </a:rPr>
                          </m:ctrlPr>
                        </m:dPr>
                        <m:e>
                          <m:acc>
                            <m:accPr>
                              <m:chr m:val="̅"/>
                              <m:ctrlPr>
                                <a:rPr lang="el-GR" sz="1200" i="1" kern="1200">
                                  <a:solidFill>
                                    <a:schemeClr val="tx1"/>
                                  </a:solidFill>
                                  <a:effectLst/>
                                  <a:latin typeface="Cambria Math" panose="02040503050406030204" pitchFamily="18" charset="0"/>
                                  <a:ea typeface="+mn-ea"/>
                                  <a:cs typeface="+mn-cs"/>
                                </a:rPr>
                              </m:ctrlPr>
                            </m:accPr>
                            <m:e>
                              <m:r>
                                <a:rPr lang="el-GR" sz="1200" i="1" kern="1200">
                                  <a:solidFill>
                                    <a:schemeClr val="tx1"/>
                                  </a:solidFill>
                                  <a:effectLst/>
                                  <a:latin typeface="Cambria Math" panose="02040503050406030204" pitchFamily="18" charset="0"/>
                                  <a:ea typeface="+mn-ea"/>
                                  <a:cs typeface="+mn-cs"/>
                                </a:rPr>
                                <m:t>𝛸</m:t>
                              </m:r>
                            </m:e>
                          </m:acc>
                          <m:r>
                            <a:rPr lang="el-GR" sz="1200" i="1" kern="1200">
                              <a:solidFill>
                                <a:schemeClr val="tx1"/>
                              </a:solidFill>
                              <a:effectLst/>
                              <a:latin typeface="Cambria Math" panose="02040503050406030204" pitchFamily="18" charset="0"/>
                              <a:ea typeface="+mn-ea"/>
                              <a:cs typeface="+mn-cs"/>
                            </a:rPr>
                            <m:t>∩</m:t>
                          </m:r>
                          <m:acc>
                            <m:accPr>
                              <m:chr m:val="̅"/>
                              <m:ctrlPr>
                                <a:rPr lang="el-GR" sz="1200" i="1" kern="1200">
                                  <a:solidFill>
                                    <a:schemeClr val="tx1"/>
                                  </a:solidFill>
                                  <a:effectLst/>
                                  <a:latin typeface="Cambria Math" panose="02040503050406030204" pitchFamily="18" charset="0"/>
                                  <a:ea typeface="+mn-ea"/>
                                  <a:cs typeface="+mn-cs"/>
                                </a:rPr>
                              </m:ctrlPr>
                            </m:accPr>
                            <m:e>
                              <m:r>
                                <a:rPr lang="el-GR" sz="1200" i="1" kern="1200">
                                  <a:solidFill>
                                    <a:schemeClr val="tx1"/>
                                  </a:solidFill>
                                  <a:effectLst/>
                                  <a:latin typeface="Cambria Math" panose="02040503050406030204" pitchFamily="18" charset="0"/>
                                  <a:ea typeface="+mn-ea"/>
                                  <a:cs typeface="+mn-cs"/>
                                </a:rPr>
                                <m:t>𝛶</m:t>
                              </m:r>
                            </m:e>
                          </m:acc>
                          <m:r>
                            <a:rPr lang="el-GR" sz="1200" i="1" kern="1200">
                              <a:solidFill>
                                <a:schemeClr val="tx1"/>
                              </a:solidFill>
                              <a:effectLst/>
                              <a:latin typeface="Cambria Math" panose="02040503050406030204" pitchFamily="18" charset="0"/>
                              <a:ea typeface="+mn-ea"/>
                              <a:cs typeface="+mn-cs"/>
                            </a:rPr>
                            <m:t>∩</m:t>
                          </m:r>
                          <m:acc>
                            <m:accPr>
                              <m:chr m:val="̅"/>
                              <m:ctrlPr>
                                <a:rPr lang="el-GR" sz="1200" i="1" kern="1200">
                                  <a:solidFill>
                                    <a:schemeClr val="tx1"/>
                                  </a:solidFill>
                                  <a:effectLst/>
                                  <a:latin typeface="Cambria Math" panose="02040503050406030204" pitchFamily="18" charset="0"/>
                                  <a:ea typeface="+mn-ea"/>
                                  <a:cs typeface="+mn-cs"/>
                                </a:rPr>
                              </m:ctrlPr>
                            </m:accPr>
                            <m:e>
                              <m:r>
                                <a:rPr lang="el-GR" sz="1200" i="1" kern="1200">
                                  <a:solidFill>
                                    <a:schemeClr val="tx1"/>
                                  </a:solidFill>
                                  <a:effectLst/>
                                  <a:latin typeface="Cambria Math" panose="02040503050406030204" pitchFamily="18" charset="0"/>
                                  <a:ea typeface="+mn-ea"/>
                                  <a:cs typeface="+mn-cs"/>
                                </a:rPr>
                                <m:t>𝛧</m:t>
                              </m:r>
                            </m:e>
                          </m:acc>
                        </m:e>
                      </m:d>
                      <m:r>
                        <a:rPr lang="el-GR" sz="1200" i="1" kern="1200">
                          <a:solidFill>
                            <a:schemeClr val="tx1"/>
                          </a:solidFill>
                          <a:effectLst/>
                          <a:latin typeface="Cambria Math" panose="02040503050406030204" pitchFamily="18" charset="0"/>
                          <a:ea typeface="+mn-ea"/>
                          <a:cs typeface="+mn-cs"/>
                        </a:rPr>
                        <m:t>=</m:t>
                      </m:r>
                      <m:d>
                        <m:dPr>
                          <m:begChr m:val="|"/>
                          <m:endChr m:val="|"/>
                          <m:ctrlPr>
                            <a:rPr lang="el-GR" sz="1200" i="1" kern="1200">
                              <a:solidFill>
                                <a:schemeClr val="tx1"/>
                              </a:solidFill>
                              <a:effectLst/>
                              <a:latin typeface="Cambria Math" panose="02040503050406030204" pitchFamily="18" charset="0"/>
                              <a:ea typeface="+mn-ea"/>
                              <a:cs typeface="+mn-cs"/>
                            </a:rPr>
                          </m:ctrlPr>
                        </m:dPr>
                        <m:e>
                          <m:r>
                            <a:rPr lang="en-US" sz="1200" i="1" kern="1200">
                              <a:solidFill>
                                <a:schemeClr val="tx1"/>
                              </a:solidFill>
                              <a:effectLst/>
                              <a:latin typeface="Cambria Math" panose="02040503050406030204" pitchFamily="18" charset="0"/>
                              <a:ea typeface="+mn-ea"/>
                              <a:cs typeface="+mn-cs"/>
                            </a:rPr>
                            <m:t>𝑆</m:t>
                          </m:r>
                        </m:e>
                      </m:d>
                      <m:r>
                        <a:rPr lang="el-GR" sz="1200" i="1" kern="1200">
                          <a:solidFill>
                            <a:schemeClr val="tx1"/>
                          </a:solidFill>
                          <a:effectLst/>
                          <a:latin typeface="Cambria Math" panose="02040503050406030204" pitchFamily="18" charset="0"/>
                          <a:ea typeface="+mn-ea"/>
                          <a:cs typeface="+mn-cs"/>
                        </a:rPr>
                        <m:t>−</m:t>
                      </m:r>
                      <m:d>
                        <m:dPr>
                          <m:begChr m:val="|"/>
                          <m:endChr m:val="|"/>
                          <m:ctrlPr>
                            <a:rPr lang="el-GR" sz="1200" i="1" kern="1200">
                              <a:solidFill>
                                <a:schemeClr val="tx1"/>
                              </a:solidFill>
                              <a:effectLst/>
                              <a:latin typeface="Cambria Math" panose="02040503050406030204" pitchFamily="18" charset="0"/>
                              <a:ea typeface="+mn-ea"/>
                              <a:cs typeface="+mn-cs"/>
                            </a:rPr>
                          </m:ctrlPr>
                        </m:dPr>
                        <m:e>
                          <m:r>
                            <a:rPr lang="el-GR" sz="1200" i="1" kern="1200">
                              <a:solidFill>
                                <a:schemeClr val="tx1"/>
                              </a:solidFill>
                              <a:effectLst/>
                              <a:latin typeface="Cambria Math" panose="02040503050406030204" pitchFamily="18" charset="0"/>
                              <a:ea typeface="+mn-ea"/>
                              <a:cs typeface="+mn-cs"/>
                            </a:rPr>
                            <m:t>𝛸</m:t>
                          </m:r>
                        </m:e>
                      </m:d>
                      <m:r>
                        <a:rPr lang="el-GR" sz="1200" i="1" kern="1200">
                          <a:solidFill>
                            <a:schemeClr val="tx1"/>
                          </a:solidFill>
                          <a:effectLst/>
                          <a:latin typeface="Cambria Math" panose="02040503050406030204" pitchFamily="18" charset="0"/>
                          <a:ea typeface="+mn-ea"/>
                          <a:cs typeface="+mn-cs"/>
                        </a:rPr>
                        <m:t>−</m:t>
                      </m:r>
                      <m:d>
                        <m:dPr>
                          <m:begChr m:val="|"/>
                          <m:endChr m:val="|"/>
                          <m:ctrlPr>
                            <a:rPr lang="el-GR" sz="1200" i="1" kern="1200">
                              <a:solidFill>
                                <a:schemeClr val="tx1"/>
                              </a:solidFill>
                              <a:effectLst/>
                              <a:latin typeface="Cambria Math" panose="02040503050406030204" pitchFamily="18" charset="0"/>
                              <a:ea typeface="+mn-ea"/>
                              <a:cs typeface="+mn-cs"/>
                            </a:rPr>
                          </m:ctrlPr>
                        </m:dPr>
                        <m:e>
                          <m:r>
                            <a:rPr lang="el-GR" sz="1200" i="1" kern="1200">
                              <a:solidFill>
                                <a:schemeClr val="tx1"/>
                              </a:solidFill>
                              <a:effectLst/>
                              <a:latin typeface="Cambria Math" panose="02040503050406030204" pitchFamily="18" charset="0"/>
                              <a:ea typeface="+mn-ea"/>
                              <a:cs typeface="+mn-cs"/>
                            </a:rPr>
                            <m:t>𝛶</m:t>
                          </m:r>
                        </m:e>
                      </m:d>
                      <m:r>
                        <a:rPr lang="el-GR" sz="1200" i="1" kern="1200">
                          <a:solidFill>
                            <a:schemeClr val="tx1"/>
                          </a:solidFill>
                          <a:effectLst/>
                          <a:latin typeface="Cambria Math" panose="02040503050406030204" pitchFamily="18" charset="0"/>
                          <a:ea typeface="+mn-ea"/>
                          <a:cs typeface="+mn-cs"/>
                        </a:rPr>
                        <m:t>−</m:t>
                      </m:r>
                      <m:d>
                        <m:dPr>
                          <m:begChr m:val="|"/>
                          <m:endChr m:val="|"/>
                          <m:ctrlPr>
                            <a:rPr lang="el-GR" sz="1200" i="1" kern="1200">
                              <a:solidFill>
                                <a:schemeClr val="tx1"/>
                              </a:solidFill>
                              <a:effectLst/>
                              <a:latin typeface="Cambria Math" panose="02040503050406030204" pitchFamily="18" charset="0"/>
                              <a:ea typeface="+mn-ea"/>
                              <a:cs typeface="+mn-cs"/>
                            </a:rPr>
                          </m:ctrlPr>
                        </m:dPr>
                        <m:e>
                          <m:r>
                            <a:rPr lang="el-GR" sz="1200" i="1" kern="1200">
                              <a:solidFill>
                                <a:schemeClr val="tx1"/>
                              </a:solidFill>
                              <a:effectLst/>
                              <a:latin typeface="Cambria Math" panose="02040503050406030204" pitchFamily="18" charset="0"/>
                              <a:ea typeface="+mn-ea"/>
                              <a:cs typeface="+mn-cs"/>
                            </a:rPr>
                            <m:t>𝛧</m:t>
                          </m:r>
                        </m:e>
                      </m:d>
                      <m:r>
                        <a:rPr lang="el-GR" sz="1200" i="1" kern="1200">
                          <a:solidFill>
                            <a:schemeClr val="tx1"/>
                          </a:solidFill>
                          <a:effectLst/>
                          <a:latin typeface="Cambria Math" panose="02040503050406030204" pitchFamily="18" charset="0"/>
                          <a:ea typeface="+mn-ea"/>
                          <a:cs typeface="+mn-cs"/>
                        </a:rPr>
                        <m:t>+</m:t>
                      </m:r>
                      <m:d>
                        <m:dPr>
                          <m:begChr m:val="|"/>
                          <m:endChr m:val="|"/>
                          <m:ctrlPr>
                            <a:rPr lang="el-GR" sz="1200" i="1" kern="1200">
                              <a:solidFill>
                                <a:schemeClr val="tx1"/>
                              </a:solidFill>
                              <a:effectLst/>
                              <a:latin typeface="Cambria Math" panose="02040503050406030204" pitchFamily="18" charset="0"/>
                              <a:ea typeface="+mn-ea"/>
                              <a:cs typeface="+mn-cs"/>
                            </a:rPr>
                          </m:ctrlPr>
                        </m:dPr>
                        <m:e>
                          <m:r>
                            <a:rPr lang="el-GR" sz="1200" i="1" kern="1200">
                              <a:solidFill>
                                <a:schemeClr val="tx1"/>
                              </a:solidFill>
                              <a:effectLst/>
                              <a:latin typeface="Cambria Math" panose="02040503050406030204" pitchFamily="18" charset="0"/>
                              <a:ea typeface="+mn-ea"/>
                              <a:cs typeface="+mn-cs"/>
                            </a:rPr>
                            <m:t>𝛸</m:t>
                          </m:r>
                          <m:r>
                            <a:rPr lang="el-GR" sz="1200" i="1" kern="1200">
                              <a:solidFill>
                                <a:schemeClr val="tx1"/>
                              </a:solidFill>
                              <a:effectLst/>
                              <a:latin typeface="Cambria Math" panose="02040503050406030204" pitchFamily="18" charset="0"/>
                              <a:ea typeface="+mn-ea"/>
                              <a:cs typeface="+mn-cs"/>
                            </a:rPr>
                            <m:t>∩</m:t>
                          </m:r>
                          <m:r>
                            <a:rPr lang="el-GR" sz="1200" i="1" kern="1200">
                              <a:solidFill>
                                <a:schemeClr val="tx1"/>
                              </a:solidFill>
                              <a:effectLst/>
                              <a:latin typeface="Cambria Math" panose="02040503050406030204" pitchFamily="18" charset="0"/>
                              <a:ea typeface="+mn-ea"/>
                              <a:cs typeface="+mn-cs"/>
                            </a:rPr>
                            <m:t>𝛶</m:t>
                          </m:r>
                        </m:e>
                      </m:d>
                      <m:r>
                        <a:rPr lang="el-GR" sz="1200" i="1" kern="1200">
                          <a:solidFill>
                            <a:schemeClr val="tx1"/>
                          </a:solidFill>
                          <a:effectLst/>
                          <a:latin typeface="Cambria Math" panose="02040503050406030204" pitchFamily="18" charset="0"/>
                          <a:ea typeface="+mn-ea"/>
                          <a:cs typeface="+mn-cs"/>
                        </a:rPr>
                        <m:t>+</m:t>
                      </m:r>
                      <m:d>
                        <m:dPr>
                          <m:begChr m:val="|"/>
                          <m:endChr m:val="|"/>
                          <m:ctrlPr>
                            <a:rPr lang="el-GR" sz="1200" i="1" kern="1200">
                              <a:solidFill>
                                <a:schemeClr val="tx1"/>
                              </a:solidFill>
                              <a:effectLst/>
                              <a:latin typeface="Cambria Math" panose="02040503050406030204" pitchFamily="18" charset="0"/>
                              <a:ea typeface="+mn-ea"/>
                              <a:cs typeface="+mn-cs"/>
                            </a:rPr>
                          </m:ctrlPr>
                        </m:dPr>
                        <m:e>
                          <m:r>
                            <a:rPr lang="el-GR" sz="1200" i="1" kern="1200">
                              <a:solidFill>
                                <a:schemeClr val="tx1"/>
                              </a:solidFill>
                              <a:effectLst/>
                              <a:latin typeface="Cambria Math" panose="02040503050406030204" pitchFamily="18" charset="0"/>
                              <a:ea typeface="+mn-ea"/>
                              <a:cs typeface="+mn-cs"/>
                            </a:rPr>
                            <m:t>𝛸</m:t>
                          </m:r>
                          <m:r>
                            <a:rPr lang="el-GR" sz="1200" i="1" kern="1200">
                              <a:solidFill>
                                <a:schemeClr val="tx1"/>
                              </a:solidFill>
                              <a:effectLst/>
                              <a:latin typeface="Cambria Math" panose="02040503050406030204" pitchFamily="18" charset="0"/>
                              <a:ea typeface="+mn-ea"/>
                              <a:cs typeface="+mn-cs"/>
                            </a:rPr>
                            <m:t>∩</m:t>
                          </m:r>
                          <m:r>
                            <a:rPr lang="el-GR" sz="1200" i="1" kern="1200">
                              <a:solidFill>
                                <a:schemeClr val="tx1"/>
                              </a:solidFill>
                              <a:effectLst/>
                              <a:latin typeface="Cambria Math" panose="02040503050406030204" pitchFamily="18" charset="0"/>
                              <a:ea typeface="+mn-ea"/>
                              <a:cs typeface="+mn-cs"/>
                            </a:rPr>
                            <m:t>𝛧</m:t>
                          </m:r>
                        </m:e>
                      </m:d>
                      <m:r>
                        <a:rPr lang="el-GR" sz="1200" i="1" kern="1200">
                          <a:solidFill>
                            <a:schemeClr val="tx1"/>
                          </a:solidFill>
                          <a:effectLst/>
                          <a:latin typeface="Cambria Math" panose="02040503050406030204" pitchFamily="18" charset="0"/>
                          <a:ea typeface="+mn-ea"/>
                          <a:cs typeface="+mn-cs"/>
                        </a:rPr>
                        <m:t>+</m:t>
                      </m:r>
                      <m:d>
                        <m:dPr>
                          <m:begChr m:val="|"/>
                          <m:endChr m:val="|"/>
                          <m:ctrlPr>
                            <a:rPr lang="el-GR" sz="1200" i="1" kern="1200">
                              <a:solidFill>
                                <a:schemeClr val="tx1"/>
                              </a:solidFill>
                              <a:effectLst/>
                              <a:latin typeface="Cambria Math" panose="02040503050406030204" pitchFamily="18" charset="0"/>
                              <a:ea typeface="+mn-ea"/>
                              <a:cs typeface="+mn-cs"/>
                            </a:rPr>
                          </m:ctrlPr>
                        </m:dPr>
                        <m:e>
                          <m:r>
                            <a:rPr lang="el-GR" sz="1200" i="1" kern="1200">
                              <a:solidFill>
                                <a:schemeClr val="tx1"/>
                              </a:solidFill>
                              <a:effectLst/>
                              <a:latin typeface="Cambria Math" panose="02040503050406030204" pitchFamily="18" charset="0"/>
                              <a:ea typeface="+mn-ea"/>
                              <a:cs typeface="+mn-cs"/>
                            </a:rPr>
                            <m:t>𝛶</m:t>
                          </m:r>
                          <m:r>
                            <a:rPr lang="el-GR" sz="1200" i="1" kern="1200">
                              <a:solidFill>
                                <a:schemeClr val="tx1"/>
                              </a:solidFill>
                              <a:effectLst/>
                              <a:latin typeface="Cambria Math" panose="02040503050406030204" pitchFamily="18" charset="0"/>
                              <a:ea typeface="+mn-ea"/>
                              <a:cs typeface="+mn-cs"/>
                            </a:rPr>
                            <m:t>∩</m:t>
                          </m:r>
                          <m:r>
                            <a:rPr lang="el-GR" sz="1200" i="1" kern="1200">
                              <a:solidFill>
                                <a:schemeClr val="tx1"/>
                              </a:solidFill>
                              <a:effectLst/>
                              <a:latin typeface="Cambria Math" panose="02040503050406030204" pitchFamily="18" charset="0"/>
                              <a:ea typeface="+mn-ea"/>
                              <a:cs typeface="+mn-cs"/>
                            </a:rPr>
                            <m:t>𝛧</m:t>
                          </m:r>
                        </m:e>
                      </m:d>
                      <m:r>
                        <a:rPr lang="el-GR" sz="1200" i="1" kern="1200">
                          <a:solidFill>
                            <a:schemeClr val="tx1"/>
                          </a:solidFill>
                          <a:effectLst/>
                          <a:latin typeface="Cambria Math" panose="02040503050406030204" pitchFamily="18" charset="0"/>
                          <a:ea typeface="+mn-ea"/>
                          <a:cs typeface="+mn-cs"/>
                        </a:rPr>
                        <m:t>−</m:t>
                      </m:r>
                      <m:d>
                        <m:dPr>
                          <m:begChr m:val="|"/>
                          <m:endChr m:val="|"/>
                          <m:ctrlPr>
                            <a:rPr lang="el-GR" sz="1200" i="1" kern="1200">
                              <a:solidFill>
                                <a:schemeClr val="tx1"/>
                              </a:solidFill>
                              <a:effectLst/>
                              <a:latin typeface="Cambria Math" panose="02040503050406030204" pitchFamily="18" charset="0"/>
                              <a:ea typeface="+mn-ea"/>
                              <a:cs typeface="+mn-cs"/>
                            </a:rPr>
                          </m:ctrlPr>
                        </m:dPr>
                        <m:e>
                          <m:r>
                            <a:rPr lang="el-GR" sz="1200" i="1" kern="1200">
                              <a:solidFill>
                                <a:schemeClr val="tx1"/>
                              </a:solidFill>
                              <a:effectLst/>
                              <a:latin typeface="Cambria Math" panose="02040503050406030204" pitchFamily="18" charset="0"/>
                              <a:ea typeface="+mn-ea"/>
                              <a:cs typeface="+mn-cs"/>
                            </a:rPr>
                            <m:t>𝛸</m:t>
                          </m:r>
                          <m:r>
                            <a:rPr lang="el-GR" sz="1200" i="1" kern="1200">
                              <a:solidFill>
                                <a:schemeClr val="tx1"/>
                              </a:solidFill>
                              <a:effectLst/>
                              <a:latin typeface="Cambria Math" panose="02040503050406030204" pitchFamily="18" charset="0"/>
                              <a:ea typeface="+mn-ea"/>
                              <a:cs typeface="+mn-cs"/>
                            </a:rPr>
                            <m:t>∩</m:t>
                          </m:r>
                          <m:r>
                            <a:rPr lang="el-GR" sz="1200" i="1" kern="1200">
                              <a:solidFill>
                                <a:schemeClr val="tx1"/>
                              </a:solidFill>
                              <a:effectLst/>
                              <a:latin typeface="Cambria Math" panose="02040503050406030204" pitchFamily="18" charset="0"/>
                              <a:ea typeface="+mn-ea"/>
                              <a:cs typeface="+mn-cs"/>
                            </a:rPr>
                            <m:t>𝛶</m:t>
                          </m:r>
                          <m:r>
                            <a:rPr lang="el-GR" sz="1200" i="1" kern="1200">
                              <a:solidFill>
                                <a:schemeClr val="tx1"/>
                              </a:solidFill>
                              <a:effectLst/>
                              <a:latin typeface="Cambria Math" panose="02040503050406030204" pitchFamily="18" charset="0"/>
                              <a:ea typeface="+mn-ea"/>
                              <a:cs typeface="+mn-cs"/>
                            </a:rPr>
                            <m:t>∩</m:t>
                          </m:r>
                          <m:r>
                            <a:rPr lang="el-GR" sz="1200" i="1" kern="1200">
                              <a:solidFill>
                                <a:schemeClr val="tx1"/>
                              </a:solidFill>
                              <a:effectLst/>
                              <a:latin typeface="Cambria Math" panose="02040503050406030204" pitchFamily="18" charset="0"/>
                              <a:ea typeface="+mn-ea"/>
                              <a:cs typeface="+mn-cs"/>
                            </a:rPr>
                            <m:t>𝛧</m:t>
                          </m:r>
                        </m:e>
                      </m:d>
                    </m:oMath>
                  </m:oMathPara>
                </a14:m>
                <a:endParaRPr lang="el-GR" sz="1200" kern="1200" dirty="0">
                  <a:solidFill>
                    <a:schemeClr val="tx1"/>
                  </a:solidFill>
                  <a:effectLst/>
                  <a:latin typeface="Arial" charset="0"/>
                  <a:ea typeface="+mn-ea"/>
                  <a:cs typeface="+mn-cs"/>
                </a:endParaRPr>
              </a:p>
              <a:p>
                <a:pPr/>
                <a14:m>
                  <m:oMathPara xmlns:m="http://schemas.openxmlformats.org/officeDocument/2006/math">
                    <m:oMathParaPr>
                      <m:jc m:val="centerGroup"/>
                    </m:oMathParaPr>
                    <m:oMath xmlns:m="http://schemas.openxmlformats.org/officeDocument/2006/math">
                      <m:d>
                        <m:dPr>
                          <m:begChr m:val="|"/>
                          <m:endChr m:val="|"/>
                          <m:ctrlPr>
                            <a:rPr lang="el-GR" sz="1200" i="1" kern="1200">
                              <a:solidFill>
                                <a:schemeClr val="tx1"/>
                              </a:solidFill>
                              <a:effectLst/>
                              <a:latin typeface="Cambria Math" panose="02040503050406030204" pitchFamily="18" charset="0"/>
                              <a:ea typeface="+mn-ea"/>
                              <a:cs typeface="+mn-cs"/>
                            </a:rPr>
                          </m:ctrlPr>
                        </m:dPr>
                        <m:e>
                          <m:acc>
                            <m:accPr>
                              <m:chr m:val="̅"/>
                              <m:ctrlPr>
                                <a:rPr lang="el-GR" sz="1200" i="1" kern="1200">
                                  <a:solidFill>
                                    <a:schemeClr val="tx1"/>
                                  </a:solidFill>
                                  <a:effectLst/>
                                  <a:latin typeface="Cambria Math" panose="02040503050406030204" pitchFamily="18" charset="0"/>
                                  <a:ea typeface="+mn-ea"/>
                                  <a:cs typeface="+mn-cs"/>
                                </a:rPr>
                              </m:ctrlPr>
                            </m:accPr>
                            <m:e>
                              <m:r>
                                <a:rPr lang="el-GR" sz="1200" i="1" kern="1200">
                                  <a:solidFill>
                                    <a:schemeClr val="tx1"/>
                                  </a:solidFill>
                                  <a:effectLst/>
                                  <a:latin typeface="Cambria Math" panose="02040503050406030204" pitchFamily="18" charset="0"/>
                                  <a:ea typeface="+mn-ea"/>
                                  <a:cs typeface="+mn-cs"/>
                                </a:rPr>
                                <m:t>𝛸</m:t>
                              </m:r>
                            </m:e>
                          </m:acc>
                          <m:r>
                            <a:rPr lang="el-GR" sz="1200" i="1" kern="1200">
                              <a:solidFill>
                                <a:schemeClr val="tx1"/>
                              </a:solidFill>
                              <a:effectLst/>
                              <a:latin typeface="Cambria Math" panose="02040503050406030204" pitchFamily="18" charset="0"/>
                              <a:ea typeface="+mn-ea"/>
                              <a:cs typeface="+mn-cs"/>
                            </a:rPr>
                            <m:t>∩</m:t>
                          </m:r>
                          <m:acc>
                            <m:accPr>
                              <m:chr m:val="̅"/>
                              <m:ctrlPr>
                                <a:rPr lang="el-GR" sz="1200" i="1" kern="1200">
                                  <a:solidFill>
                                    <a:schemeClr val="tx1"/>
                                  </a:solidFill>
                                  <a:effectLst/>
                                  <a:latin typeface="Cambria Math" panose="02040503050406030204" pitchFamily="18" charset="0"/>
                                  <a:ea typeface="+mn-ea"/>
                                  <a:cs typeface="+mn-cs"/>
                                </a:rPr>
                              </m:ctrlPr>
                            </m:accPr>
                            <m:e>
                              <m:r>
                                <a:rPr lang="el-GR" sz="1200" i="1" kern="1200">
                                  <a:solidFill>
                                    <a:schemeClr val="tx1"/>
                                  </a:solidFill>
                                  <a:effectLst/>
                                  <a:latin typeface="Cambria Math" panose="02040503050406030204" pitchFamily="18" charset="0"/>
                                  <a:ea typeface="+mn-ea"/>
                                  <a:cs typeface="+mn-cs"/>
                                </a:rPr>
                                <m:t>𝛶</m:t>
                              </m:r>
                            </m:e>
                          </m:acc>
                          <m:r>
                            <a:rPr lang="el-GR" sz="1200" i="1" kern="1200">
                              <a:solidFill>
                                <a:schemeClr val="tx1"/>
                              </a:solidFill>
                              <a:effectLst/>
                              <a:latin typeface="Cambria Math" panose="02040503050406030204" pitchFamily="18" charset="0"/>
                              <a:ea typeface="+mn-ea"/>
                              <a:cs typeface="+mn-cs"/>
                            </a:rPr>
                            <m:t>∩</m:t>
                          </m:r>
                          <m:acc>
                            <m:accPr>
                              <m:chr m:val="̅"/>
                              <m:ctrlPr>
                                <a:rPr lang="el-GR" sz="1200" i="1" kern="1200">
                                  <a:solidFill>
                                    <a:schemeClr val="tx1"/>
                                  </a:solidFill>
                                  <a:effectLst/>
                                  <a:latin typeface="Cambria Math" panose="02040503050406030204" pitchFamily="18" charset="0"/>
                                  <a:ea typeface="+mn-ea"/>
                                  <a:cs typeface="+mn-cs"/>
                                </a:rPr>
                              </m:ctrlPr>
                            </m:accPr>
                            <m:e>
                              <m:r>
                                <a:rPr lang="el-GR" sz="1200" i="1" kern="1200">
                                  <a:solidFill>
                                    <a:schemeClr val="tx1"/>
                                  </a:solidFill>
                                  <a:effectLst/>
                                  <a:latin typeface="Cambria Math" panose="02040503050406030204" pitchFamily="18" charset="0"/>
                                  <a:ea typeface="+mn-ea"/>
                                  <a:cs typeface="+mn-cs"/>
                                </a:rPr>
                                <m:t>𝛧</m:t>
                              </m:r>
                            </m:e>
                          </m:acc>
                        </m:e>
                      </m:d>
                      <m:r>
                        <a:rPr lang="el-GR" sz="1200" i="1" kern="1200">
                          <a:solidFill>
                            <a:schemeClr val="tx1"/>
                          </a:solidFill>
                          <a:effectLst/>
                          <a:latin typeface="Cambria Math" panose="02040503050406030204" pitchFamily="18" charset="0"/>
                          <a:ea typeface="+mn-ea"/>
                          <a:cs typeface="+mn-cs"/>
                        </a:rPr>
                        <m:t>=110−55−22−10+11+5+2−1</m:t>
                      </m:r>
                    </m:oMath>
                  </m:oMathPara>
                </a14:m>
                <a:endParaRPr lang="el-GR" sz="1200" kern="1200" dirty="0">
                  <a:solidFill>
                    <a:schemeClr val="tx1"/>
                  </a:solidFill>
                  <a:effectLst/>
                  <a:latin typeface="Arial" charset="0"/>
                  <a:ea typeface="+mn-ea"/>
                  <a:cs typeface="+mn-cs"/>
                </a:endParaRPr>
              </a:p>
              <a:p>
                <a:pPr/>
                <a14:m>
                  <m:oMathPara xmlns:m="http://schemas.openxmlformats.org/officeDocument/2006/math">
                    <m:oMathParaPr>
                      <m:jc m:val="centerGroup"/>
                    </m:oMathParaPr>
                    <m:oMath xmlns:m="http://schemas.openxmlformats.org/officeDocument/2006/math">
                      <m:d>
                        <m:dPr>
                          <m:begChr m:val="|"/>
                          <m:endChr m:val="|"/>
                          <m:ctrlPr>
                            <a:rPr lang="el-GR" sz="1200" i="1" kern="1200">
                              <a:solidFill>
                                <a:schemeClr val="tx1"/>
                              </a:solidFill>
                              <a:effectLst/>
                              <a:latin typeface="Cambria Math" panose="02040503050406030204" pitchFamily="18" charset="0"/>
                              <a:ea typeface="+mn-ea"/>
                              <a:cs typeface="+mn-cs"/>
                            </a:rPr>
                          </m:ctrlPr>
                        </m:dPr>
                        <m:e>
                          <m:acc>
                            <m:accPr>
                              <m:chr m:val="̅"/>
                              <m:ctrlPr>
                                <a:rPr lang="el-GR" sz="1200" i="1" kern="1200">
                                  <a:solidFill>
                                    <a:schemeClr val="tx1"/>
                                  </a:solidFill>
                                  <a:effectLst/>
                                  <a:latin typeface="Cambria Math" panose="02040503050406030204" pitchFamily="18" charset="0"/>
                                  <a:ea typeface="+mn-ea"/>
                                  <a:cs typeface="+mn-cs"/>
                                </a:rPr>
                              </m:ctrlPr>
                            </m:accPr>
                            <m:e>
                              <m:r>
                                <a:rPr lang="el-GR" sz="1200" i="1" kern="1200">
                                  <a:solidFill>
                                    <a:schemeClr val="tx1"/>
                                  </a:solidFill>
                                  <a:effectLst/>
                                  <a:latin typeface="Cambria Math" panose="02040503050406030204" pitchFamily="18" charset="0"/>
                                  <a:ea typeface="+mn-ea"/>
                                  <a:cs typeface="+mn-cs"/>
                                </a:rPr>
                                <m:t>𝛸</m:t>
                              </m:r>
                            </m:e>
                          </m:acc>
                          <m:r>
                            <a:rPr lang="el-GR" sz="1200" i="1" kern="1200">
                              <a:solidFill>
                                <a:schemeClr val="tx1"/>
                              </a:solidFill>
                              <a:effectLst/>
                              <a:latin typeface="Cambria Math" panose="02040503050406030204" pitchFamily="18" charset="0"/>
                              <a:ea typeface="+mn-ea"/>
                              <a:cs typeface="+mn-cs"/>
                            </a:rPr>
                            <m:t>∩</m:t>
                          </m:r>
                          <m:acc>
                            <m:accPr>
                              <m:chr m:val="̅"/>
                              <m:ctrlPr>
                                <a:rPr lang="el-GR" sz="1200" i="1" kern="1200">
                                  <a:solidFill>
                                    <a:schemeClr val="tx1"/>
                                  </a:solidFill>
                                  <a:effectLst/>
                                  <a:latin typeface="Cambria Math" panose="02040503050406030204" pitchFamily="18" charset="0"/>
                                  <a:ea typeface="+mn-ea"/>
                                  <a:cs typeface="+mn-cs"/>
                                </a:rPr>
                              </m:ctrlPr>
                            </m:accPr>
                            <m:e>
                              <m:r>
                                <a:rPr lang="el-GR" sz="1200" i="1" kern="1200">
                                  <a:solidFill>
                                    <a:schemeClr val="tx1"/>
                                  </a:solidFill>
                                  <a:effectLst/>
                                  <a:latin typeface="Cambria Math" panose="02040503050406030204" pitchFamily="18" charset="0"/>
                                  <a:ea typeface="+mn-ea"/>
                                  <a:cs typeface="+mn-cs"/>
                                </a:rPr>
                                <m:t>𝛶</m:t>
                              </m:r>
                            </m:e>
                          </m:acc>
                          <m:r>
                            <a:rPr lang="el-GR" sz="1200" i="1" kern="1200">
                              <a:solidFill>
                                <a:schemeClr val="tx1"/>
                              </a:solidFill>
                              <a:effectLst/>
                              <a:latin typeface="Cambria Math" panose="02040503050406030204" pitchFamily="18" charset="0"/>
                              <a:ea typeface="+mn-ea"/>
                              <a:cs typeface="+mn-cs"/>
                            </a:rPr>
                            <m:t>∩</m:t>
                          </m:r>
                          <m:acc>
                            <m:accPr>
                              <m:chr m:val="̅"/>
                              <m:ctrlPr>
                                <a:rPr lang="el-GR" sz="1200" i="1" kern="1200">
                                  <a:solidFill>
                                    <a:schemeClr val="tx1"/>
                                  </a:solidFill>
                                  <a:effectLst/>
                                  <a:latin typeface="Cambria Math" panose="02040503050406030204" pitchFamily="18" charset="0"/>
                                  <a:ea typeface="+mn-ea"/>
                                  <a:cs typeface="+mn-cs"/>
                                </a:rPr>
                              </m:ctrlPr>
                            </m:accPr>
                            <m:e>
                              <m:r>
                                <a:rPr lang="el-GR" sz="1200" i="1" kern="1200">
                                  <a:solidFill>
                                    <a:schemeClr val="tx1"/>
                                  </a:solidFill>
                                  <a:effectLst/>
                                  <a:latin typeface="Cambria Math" panose="02040503050406030204" pitchFamily="18" charset="0"/>
                                  <a:ea typeface="+mn-ea"/>
                                  <a:cs typeface="+mn-cs"/>
                                </a:rPr>
                                <m:t>𝛧</m:t>
                              </m:r>
                            </m:e>
                          </m:acc>
                        </m:e>
                      </m:d>
                      <m:r>
                        <a:rPr lang="el-GR" sz="1200" i="1" kern="1200">
                          <a:solidFill>
                            <a:schemeClr val="tx1"/>
                          </a:solidFill>
                          <a:effectLst/>
                          <a:latin typeface="Cambria Math" panose="02040503050406030204" pitchFamily="18" charset="0"/>
                          <a:ea typeface="+mn-ea"/>
                          <a:cs typeface="+mn-cs"/>
                        </a:rPr>
                        <m:t>=40</m:t>
                      </m:r>
                    </m:oMath>
                  </m:oMathPara>
                </a14:m>
                <a:endParaRPr lang="el-GR" sz="1200" kern="1200" dirty="0">
                  <a:solidFill>
                    <a:schemeClr val="tx1"/>
                  </a:solidFill>
                  <a:effectLst/>
                  <a:latin typeface="Arial" charset="0"/>
                  <a:ea typeface="+mn-ea"/>
                  <a:cs typeface="+mn-cs"/>
                </a:endParaRPr>
              </a:p>
              <a:p>
                <a:endParaRPr lang="el-GR" dirty="0"/>
              </a:p>
            </p:txBody>
          </p:sp>
        </mc:Choice>
        <mc:Fallback xmlns="">
          <p:sp>
            <p:nvSpPr>
              <p:cNvPr id="3" name="Notes Placeholder 2"/>
              <p:cNvSpPr>
                <a:spLocks noGrp="1"/>
              </p:cNvSpPr>
              <p:nvPr>
                <p:ph type="body" idx="1"/>
              </p:nvPr>
            </p:nvSpPr>
            <p:spPr/>
            <p:txBody>
              <a:bodyPr/>
              <a:lstStyle/>
              <a:p>
                <a:r>
                  <a:rPr lang="el-GR" sz="1200" kern="1200" dirty="0">
                    <a:solidFill>
                      <a:schemeClr val="tx1"/>
                    </a:solidFill>
                    <a:effectLst/>
                    <a:latin typeface="Arial" charset="0"/>
                    <a:ea typeface="+mn-ea"/>
                    <a:cs typeface="+mn-cs"/>
                  </a:rPr>
                  <a:t>Είναι, 110=2</a:t>
                </a:r>
                <a:r>
                  <a:rPr lang="el-GR" sz="1200" kern="1200" dirty="0">
                    <a:solidFill>
                      <a:schemeClr val="tx1"/>
                    </a:solidFill>
                    <a:effectLst/>
                    <a:latin typeface="Arial" charset="0"/>
                    <a:ea typeface="+mn-ea"/>
                    <a:cs typeface="+mn-cs"/>
                    <a:sym typeface="Symbol" panose="05050102010706020507" pitchFamily="18" charset="2"/>
                  </a:rPr>
                  <a:t></a:t>
                </a:r>
                <a:r>
                  <a:rPr lang="el-GR" sz="1200" kern="1200" dirty="0">
                    <a:solidFill>
                      <a:schemeClr val="tx1"/>
                    </a:solidFill>
                    <a:effectLst/>
                    <a:latin typeface="Arial" charset="0"/>
                    <a:ea typeface="+mn-ea"/>
                    <a:cs typeface="+mn-cs"/>
                  </a:rPr>
                  <a:t>5</a:t>
                </a:r>
                <a:r>
                  <a:rPr lang="el-GR" sz="1200" kern="1200" dirty="0">
                    <a:solidFill>
                      <a:schemeClr val="tx1"/>
                    </a:solidFill>
                    <a:effectLst/>
                    <a:latin typeface="Arial" charset="0"/>
                    <a:ea typeface="+mn-ea"/>
                    <a:cs typeface="+mn-cs"/>
                    <a:sym typeface="Symbol" panose="05050102010706020507" pitchFamily="18" charset="2"/>
                  </a:rPr>
                  <a:t></a:t>
                </a:r>
                <a:r>
                  <a:rPr lang="el-GR" sz="1200" kern="1200" dirty="0">
                    <a:solidFill>
                      <a:schemeClr val="tx1"/>
                    </a:solidFill>
                    <a:effectLst/>
                    <a:latin typeface="Arial" charset="0"/>
                    <a:ea typeface="+mn-ea"/>
                    <a:cs typeface="+mn-cs"/>
                  </a:rPr>
                  <a:t>11. Έστω </a:t>
                </a:r>
                <a:r>
                  <a:rPr lang="en-US" sz="1200" i="1" kern="1200" dirty="0">
                    <a:solidFill>
                      <a:schemeClr val="tx1"/>
                    </a:solidFill>
                    <a:effectLst/>
                    <a:latin typeface="Arial" charset="0"/>
                    <a:ea typeface="+mn-ea"/>
                    <a:cs typeface="+mn-cs"/>
                  </a:rPr>
                  <a:t>S</a:t>
                </a:r>
                <a:r>
                  <a:rPr lang="el-GR" sz="1200" kern="1200" dirty="0">
                    <a:solidFill>
                      <a:schemeClr val="tx1"/>
                    </a:solidFill>
                    <a:effectLst/>
                    <a:latin typeface="Arial" charset="0"/>
                    <a:ea typeface="+mn-ea"/>
                    <a:cs typeface="+mn-cs"/>
                  </a:rPr>
                  <a:t>={1,2,3,…,110} και άρα |</a:t>
                </a:r>
                <a:r>
                  <a:rPr lang="en-US" sz="1200" i="1" kern="1200" dirty="0">
                    <a:solidFill>
                      <a:schemeClr val="tx1"/>
                    </a:solidFill>
                    <a:effectLst/>
                    <a:latin typeface="Arial" charset="0"/>
                    <a:ea typeface="+mn-ea"/>
                    <a:cs typeface="+mn-cs"/>
                  </a:rPr>
                  <a:t>S</a:t>
                </a:r>
                <a:r>
                  <a:rPr lang="el-GR" sz="1200" kern="1200" dirty="0">
                    <a:solidFill>
                      <a:schemeClr val="tx1"/>
                    </a:solidFill>
                    <a:effectLst/>
                    <a:latin typeface="Arial" charset="0"/>
                    <a:ea typeface="+mn-ea"/>
                    <a:cs typeface="+mn-cs"/>
                  </a:rPr>
                  <a:t>|=110. Έστω τα παρακάτω σύνολα:</a:t>
                </a:r>
              </a:p>
              <a:p>
                <a:r>
                  <a:rPr lang="el-GR" sz="1200" i="1" kern="1200" dirty="0">
                    <a:solidFill>
                      <a:schemeClr val="tx1"/>
                    </a:solidFill>
                    <a:effectLst/>
                    <a:latin typeface="Arial" charset="0"/>
                    <a:ea typeface="+mn-ea"/>
                    <a:cs typeface="+mn-cs"/>
                  </a:rPr>
                  <a:t>Χ</a:t>
                </a:r>
                <a:r>
                  <a:rPr lang="el-GR" sz="1200" kern="1200" dirty="0">
                    <a:solidFill>
                      <a:schemeClr val="tx1"/>
                    </a:solidFill>
                    <a:effectLst/>
                    <a:latin typeface="Arial" charset="0"/>
                    <a:ea typeface="+mn-ea"/>
                    <a:cs typeface="+mn-cs"/>
                  </a:rPr>
                  <a:t>: ο αριθμός διαιρείται με το 2. |</a:t>
                </a:r>
                <a:r>
                  <a:rPr lang="el-GR" sz="1200" i="1" kern="1200" dirty="0">
                    <a:solidFill>
                      <a:schemeClr val="tx1"/>
                    </a:solidFill>
                    <a:effectLst/>
                    <a:latin typeface="Arial" charset="0"/>
                    <a:ea typeface="+mn-ea"/>
                    <a:cs typeface="+mn-cs"/>
                  </a:rPr>
                  <a:t>Χ</a:t>
                </a:r>
                <a:r>
                  <a:rPr lang="el-GR" sz="1200" kern="1200" dirty="0">
                    <a:solidFill>
                      <a:schemeClr val="tx1"/>
                    </a:solidFill>
                    <a:effectLst/>
                    <a:latin typeface="Arial" charset="0"/>
                    <a:ea typeface="+mn-ea"/>
                    <a:cs typeface="+mn-cs"/>
                  </a:rPr>
                  <a:t>|=110/2=55.</a:t>
                </a:r>
              </a:p>
              <a:p>
                <a:r>
                  <a:rPr lang="el-GR" sz="1200" i="1" kern="1200" dirty="0">
                    <a:solidFill>
                      <a:schemeClr val="tx1"/>
                    </a:solidFill>
                    <a:effectLst/>
                    <a:latin typeface="Arial" charset="0"/>
                    <a:ea typeface="+mn-ea"/>
                    <a:cs typeface="+mn-cs"/>
                  </a:rPr>
                  <a:t>Υ</a:t>
                </a:r>
                <a:r>
                  <a:rPr lang="el-GR" sz="1200" kern="1200" dirty="0">
                    <a:solidFill>
                      <a:schemeClr val="tx1"/>
                    </a:solidFill>
                    <a:effectLst/>
                    <a:latin typeface="Arial" charset="0"/>
                    <a:ea typeface="+mn-ea"/>
                    <a:cs typeface="+mn-cs"/>
                  </a:rPr>
                  <a:t>: ο αριθμός διαιρείται με το 5. |</a:t>
                </a:r>
                <a:r>
                  <a:rPr lang="el-GR" sz="1200" i="1" kern="1200" dirty="0">
                    <a:solidFill>
                      <a:schemeClr val="tx1"/>
                    </a:solidFill>
                    <a:effectLst/>
                    <a:latin typeface="Arial" charset="0"/>
                    <a:ea typeface="+mn-ea"/>
                    <a:cs typeface="+mn-cs"/>
                  </a:rPr>
                  <a:t>Υ</a:t>
                </a:r>
                <a:r>
                  <a:rPr lang="el-GR" sz="1200" kern="1200" dirty="0">
                    <a:solidFill>
                      <a:schemeClr val="tx1"/>
                    </a:solidFill>
                    <a:effectLst/>
                    <a:latin typeface="Arial" charset="0"/>
                    <a:ea typeface="+mn-ea"/>
                    <a:cs typeface="+mn-cs"/>
                  </a:rPr>
                  <a:t>|=110/5=22.</a:t>
                </a:r>
              </a:p>
              <a:p>
                <a:r>
                  <a:rPr lang="el-GR" sz="1200" i="1" kern="1200" dirty="0">
                    <a:solidFill>
                      <a:schemeClr val="tx1"/>
                    </a:solidFill>
                    <a:effectLst/>
                    <a:latin typeface="Arial" charset="0"/>
                    <a:ea typeface="+mn-ea"/>
                    <a:cs typeface="+mn-cs"/>
                  </a:rPr>
                  <a:t>Ζ</a:t>
                </a:r>
                <a:r>
                  <a:rPr lang="el-GR" sz="1200" kern="1200" dirty="0">
                    <a:solidFill>
                      <a:schemeClr val="tx1"/>
                    </a:solidFill>
                    <a:effectLst/>
                    <a:latin typeface="Arial" charset="0"/>
                    <a:ea typeface="+mn-ea"/>
                    <a:cs typeface="+mn-cs"/>
                  </a:rPr>
                  <a:t>: ο αριθμός διαιρείται με το 11. |Ζ|=110/11=10.</a:t>
                </a:r>
              </a:p>
              <a:p>
                <a:r>
                  <a:rPr lang="el-GR" sz="1200" kern="1200" dirty="0">
                    <a:solidFill>
                      <a:schemeClr val="tx1"/>
                    </a:solidFill>
                    <a:effectLst/>
                    <a:latin typeface="Arial" charset="0"/>
                    <a:ea typeface="+mn-ea"/>
                    <a:cs typeface="+mn-cs"/>
                  </a:rPr>
                  <a:t>Αυτό που ζητάμε είναι το </a:t>
                </a:r>
                <a:r>
                  <a:rPr lang="el-GR" sz="1200" i="0" kern="1200">
                    <a:solidFill>
                      <a:schemeClr val="tx1"/>
                    </a:solidFill>
                    <a:effectLst/>
                    <a:latin typeface="Arial" charset="0"/>
                    <a:ea typeface="+mn-ea"/>
                    <a:cs typeface="+mn-cs"/>
                  </a:rPr>
                  <a:t>|𝛸 ̅∩𝛶 ̅∩𝛧 ̅ |</a:t>
                </a:r>
                <a:r>
                  <a:rPr lang="el-GR" sz="1200" kern="1200" dirty="0">
                    <a:solidFill>
                      <a:schemeClr val="tx1"/>
                    </a:solidFill>
                    <a:effectLst/>
                    <a:latin typeface="Arial" charset="0"/>
                    <a:ea typeface="+mn-ea"/>
                    <a:cs typeface="+mn-cs"/>
                  </a:rPr>
                  <a:t>.</a:t>
                </a:r>
              </a:p>
              <a:p>
                <a:r>
                  <a:rPr lang="el-GR" sz="1200" kern="1200" dirty="0">
                    <a:solidFill>
                      <a:schemeClr val="tx1"/>
                    </a:solidFill>
                    <a:effectLst/>
                    <a:latin typeface="Arial" charset="0"/>
                    <a:ea typeface="+mn-ea"/>
                    <a:cs typeface="+mn-cs"/>
                  </a:rPr>
                  <a:t>Επίσης:</a:t>
                </a:r>
              </a:p>
              <a:p>
                <a:r>
                  <a:rPr lang="el-GR" sz="1200" i="0" kern="1200">
                    <a:solidFill>
                      <a:schemeClr val="tx1"/>
                    </a:solidFill>
                    <a:effectLst/>
                    <a:latin typeface="Arial" charset="0"/>
                    <a:ea typeface="+mn-ea"/>
                    <a:cs typeface="+mn-cs"/>
                  </a:rPr>
                  <a:t>|𝛸∩𝛶|=110/10=11</a:t>
                </a:r>
                <a:endParaRPr lang="el-GR" sz="1200" kern="1200" dirty="0">
                  <a:solidFill>
                    <a:schemeClr val="tx1"/>
                  </a:solidFill>
                  <a:effectLst/>
                  <a:latin typeface="Arial" charset="0"/>
                  <a:ea typeface="+mn-ea"/>
                  <a:cs typeface="+mn-cs"/>
                </a:endParaRPr>
              </a:p>
              <a:p>
                <a:r>
                  <a:rPr lang="el-GR" sz="1200" i="0" kern="1200">
                    <a:solidFill>
                      <a:schemeClr val="tx1"/>
                    </a:solidFill>
                    <a:effectLst/>
                    <a:latin typeface="Arial" charset="0"/>
                    <a:ea typeface="+mn-ea"/>
                    <a:cs typeface="+mn-cs"/>
                  </a:rPr>
                  <a:t>|𝛸∩𝛧|=110/22=5</a:t>
                </a:r>
                <a:endParaRPr lang="el-GR" sz="1200" kern="1200" dirty="0">
                  <a:solidFill>
                    <a:schemeClr val="tx1"/>
                  </a:solidFill>
                  <a:effectLst/>
                  <a:latin typeface="Arial" charset="0"/>
                  <a:ea typeface="+mn-ea"/>
                  <a:cs typeface="+mn-cs"/>
                </a:endParaRPr>
              </a:p>
              <a:p>
                <a:r>
                  <a:rPr lang="el-GR" sz="1200" i="0" kern="1200">
                    <a:solidFill>
                      <a:schemeClr val="tx1"/>
                    </a:solidFill>
                    <a:effectLst/>
                    <a:latin typeface="Arial" charset="0"/>
                    <a:ea typeface="+mn-ea"/>
                    <a:cs typeface="+mn-cs"/>
                  </a:rPr>
                  <a:t>|𝛶∩𝛧|=110/55=2</a:t>
                </a:r>
                <a:endParaRPr lang="el-GR" sz="1200" kern="1200" dirty="0">
                  <a:solidFill>
                    <a:schemeClr val="tx1"/>
                  </a:solidFill>
                  <a:effectLst/>
                  <a:latin typeface="Arial" charset="0"/>
                  <a:ea typeface="+mn-ea"/>
                  <a:cs typeface="+mn-cs"/>
                </a:endParaRPr>
              </a:p>
              <a:p>
                <a:r>
                  <a:rPr lang="el-GR" sz="1200" i="0" kern="1200">
                    <a:solidFill>
                      <a:schemeClr val="tx1"/>
                    </a:solidFill>
                    <a:effectLst/>
                    <a:latin typeface="Arial" charset="0"/>
                    <a:ea typeface="+mn-ea"/>
                    <a:cs typeface="+mn-cs"/>
                  </a:rPr>
                  <a:t>|𝛸∩𝛶∩𝛧|=110/110=1</a:t>
                </a:r>
                <a:endParaRPr lang="el-GR" sz="1200" kern="1200" dirty="0">
                  <a:solidFill>
                    <a:schemeClr val="tx1"/>
                  </a:solidFill>
                  <a:effectLst/>
                  <a:latin typeface="Arial" charset="0"/>
                  <a:ea typeface="+mn-ea"/>
                  <a:cs typeface="+mn-cs"/>
                </a:endParaRPr>
              </a:p>
              <a:p>
                <a:r>
                  <a:rPr lang="el-GR" sz="1200" kern="1200" dirty="0">
                    <a:solidFill>
                      <a:schemeClr val="tx1"/>
                    </a:solidFill>
                    <a:effectLst/>
                    <a:latin typeface="Arial" charset="0"/>
                    <a:ea typeface="+mn-ea"/>
                    <a:cs typeface="+mn-cs"/>
                  </a:rPr>
                  <a:t>Έχουμε:</a:t>
                </a:r>
              </a:p>
              <a:p>
                <a:r>
                  <a:rPr lang="el-GR" sz="1200" kern="1200" dirty="0">
                    <a:solidFill>
                      <a:schemeClr val="tx1"/>
                    </a:solidFill>
                    <a:effectLst/>
                    <a:latin typeface="Arial" charset="0"/>
                    <a:ea typeface="+mn-ea"/>
                    <a:cs typeface="+mn-cs"/>
                  </a:rPr>
                  <a:t> </a:t>
                </a:r>
              </a:p>
              <a:p>
                <a:r>
                  <a:rPr lang="el-GR" sz="1200" i="0" kern="1200">
                    <a:solidFill>
                      <a:schemeClr val="tx1"/>
                    </a:solidFill>
                    <a:effectLst/>
                    <a:latin typeface="Arial" charset="0"/>
                    <a:ea typeface="+mn-ea"/>
                    <a:cs typeface="+mn-cs"/>
                  </a:rPr>
                  <a:t>|𝛸 ̅∩𝛶 ̅∩𝛧 ̅ |=|(𝛸∪𝛶∪𝛧) ̅ |</a:t>
                </a:r>
                <a:endParaRPr lang="el-GR" sz="1200" kern="1200" dirty="0">
                  <a:solidFill>
                    <a:schemeClr val="tx1"/>
                  </a:solidFill>
                  <a:effectLst/>
                  <a:latin typeface="Arial" charset="0"/>
                  <a:ea typeface="+mn-ea"/>
                  <a:cs typeface="+mn-cs"/>
                </a:endParaRPr>
              </a:p>
              <a:p>
                <a:r>
                  <a:rPr lang="el-GR" sz="1200" kern="1200" dirty="0">
                    <a:solidFill>
                      <a:schemeClr val="tx1"/>
                    </a:solidFill>
                    <a:effectLst/>
                    <a:latin typeface="Arial" charset="0"/>
                    <a:ea typeface="+mn-ea"/>
                    <a:cs typeface="+mn-cs"/>
                  </a:rPr>
                  <a:t>Από εγκλεισμό-αποκλεισμό έχουμε:</a:t>
                </a:r>
              </a:p>
              <a:p>
                <a:r>
                  <a:rPr lang="el-GR" sz="1200" kern="1200" dirty="0">
                    <a:solidFill>
                      <a:schemeClr val="tx1"/>
                    </a:solidFill>
                    <a:effectLst/>
                    <a:latin typeface="Arial" charset="0"/>
                    <a:ea typeface="+mn-ea"/>
                    <a:cs typeface="+mn-cs"/>
                  </a:rPr>
                  <a:t> </a:t>
                </a:r>
              </a:p>
              <a:p>
                <a:r>
                  <a:rPr lang="el-GR" sz="1200" i="0" kern="1200">
                    <a:solidFill>
                      <a:schemeClr val="tx1"/>
                    </a:solidFill>
                    <a:effectLst/>
                    <a:latin typeface="Arial" charset="0"/>
                    <a:ea typeface="+mn-ea"/>
                    <a:cs typeface="+mn-cs"/>
                  </a:rPr>
                  <a:t>|𝛸∪𝛶∪𝛧|=|𝛸|+|𝛶|+|𝛧|−|𝛸∩𝛶|−|𝛸∩𝛧|−|𝛶∩𝛧|+|𝛸∩𝛶∩𝛧|</a:t>
                </a:r>
                <a:endParaRPr lang="el-GR" sz="1200" kern="1200" dirty="0">
                  <a:solidFill>
                    <a:schemeClr val="tx1"/>
                  </a:solidFill>
                  <a:effectLst/>
                  <a:latin typeface="Arial" charset="0"/>
                  <a:ea typeface="+mn-ea"/>
                  <a:cs typeface="+mn-cs"/>
                </a:endParaRPr>
              </a:p>
              <a:p>
                <a:r>
                  <a:rPr lang="el-GR" sz="1200" kern="1200" dirty="0">
                    <a:solidFill>
                      <a:schemeClr val="tx1"/>
                    </a:solidFill>
                    <a:effectLst/>
                    <a:latin typeface="Arial" charset="0"/>
                    <a:ea typeface="+mn-ea"/>
                    <a:cs typeface="+mn-cs"/>
                  </a:rPr>
                  <a:t>Από συμπληρωματικά σύνολα ισχύει:</a:t>
                </a:r>
              </a:p>
              <a:p>
                <a:r>
                  <a:rPr lang="el-GR" sz="1200" i="0" kern="1200">
                    <a:solidFill>
                      <a:schemeClr val="tx1"/>
                    </a:solidFill>
                    <a:effectLst/>
                    <a:latin typeface="Arial" charset="0"/>
                    <a:ea typeface="+mn-ea"/>
                    <a:cs typeface="+mn-cs"/>
                  </a:rPr>
                  <a:t>|𝛸 ̅∩𝛶 ̅∩𝛧 ̅ |=|(𝛸∪𝛶∪𝛧) ̅ |=|</a:t>
                </a:r>
                <a:r>
                  <a:rPr lang="en-US" sz="1200" i="0" kern="1200">
                    <a:solidFill>
                      <a:schemeClr val="tx1"/>
                    </a:solidFill>
                    <a:effectLst/>
                    <a:latin typeface="Arial" charset="0"/>
                    <a:ea typeface="+mn-ea"/>
                    <a:cs typeface="+mn-cs"/>
                  </a:rPr>
                  <a:t>𝑆|</a:t>
                </a:r>
                <a:r>
                  <a:rPr lang="el-GR" sz="1200" i="0" kern="1200">
                    <a:solidFill>
                      <a:schemeClr val="tx1"/>
                    </a:solidFill>
                    <a:effectLst/>
                    <a:latin typeface="Arial" charset="0"/>
                    <a:ea typeface="+mn-ea"/>
                    <a:cs typeface="+mn-cs"/>
                  </a:rPr>
                  <a:t>−|𝛸∪𝛶∪𝛧|</a:t>
                </a:r>
                <a:endParaRPr lang="el-GR" sz="1200" kern="1200" dirty="0">
                  <a:solidFill>
                    <a:schemeClr val="tx1"/>
                  </a:solidFill>
                  <a:effectLst/>
                  <a:latin typeface="Arial" charset="0"/>
                  <a:ea typeface="+mn-ea"/>
                  <a:cs typeface="+mn-cs"/>
                </a:endParaRPr>
              </a:p>
              <a:p>
                <a:r>
                  <a:rPr lang="el-GR" sz="1200" kern="1200" dirty="0">
                    <a:solidFill>
                      <a:schemeClr val="tx1"/>
                    </a:solidFill>
                    <a:effectLst/>
                    <a:latin typeface="Arial" charset="0"/>
                    <a:ea typeface="+mn-ea"/>
                    <a:cs typeface="+mn-cs"/>
                  </a:rPr>
                  <a:t>Άρα:</a:t>
                </a:r>
              </a:p>
              <a:p>
                <a:br>
                  <a:rPr lang="el-GR" sz="1200" b="1" kern="1200" dirty="0">
                    <a:solidFill>
                      <a:schemeClr val="tx1"/>
                    </a:solidFill>
                    <a:effectLst/>
                    <a:latin typeface="Arial" charset="0"/>
                    <a:ea typeface="+mn-ea"/>
                    <a:cs typeface="+mn-cs"/>
                  </a:rPr>
                </a:br>
                <a:r>
                  <a:rPr lang="el-GR" sz="1200" i="0" kern="1200">
                    <a:solidFill>
                      <a:schemeClr val="tx1"/>
                    </a:solidFill>
                    <a:effectLst/>
                    <a:latin typeface="Arial" charset="0"/>
                    <a:ea typeface="+mn-ea"/>
                    <a:cs typeface="+mn-cs"/>
                  </a:rPr>
                  <a:t>|𝛸 ̅∩𝛶 ̅∩𝛧 ̅ |=|</a:t>
                </a:r>
                <a:r>
                  <a:rPr lang="en-US" sz="1200" i="0" kern="1200">
                    <a:solidFill>
                      <a:schemeClr val="tx1"/>
                    </a:solidFill>
                    <a:effectLst/>
                    <a:latin typeface="Arial" charset="0"/>
                    <a:ea typeface="+mn-ea"/>
                    <a:cs typeface="+mn-cs"/>
                  </a:rPr>
                  <a:t>𝑆|</a:t>
                </a:r>
                <a:r>
                  <a:rPr lang="el-GR" sz="1200" i="0" kern="1200">
                    <a:solidFill>
                      <a:schemeClr val="tx1"/>
                    </a:solidFill>
                    <a:effectLst/>
                    <a:latin typeface="Arial" charset="0"/>
                    <a:ea typeface="+mn-ea"/>
                    <a:cs typeface="+mn-cs"/>
                  </a:rPr>
                  <a:t>−|𝛸|−|𝛶|−|𝛧|+|𝛸∩𝛶|+|𝛸∩𝛧|+|𝛶∩𝛧|−|𝛸∩𝛶∩𝛧|</a:t>
                </a:r>
                <a:endParaRPr lang="el-GR" sz="1200" kern="1200" dirty="0">
                  <a:solidFill>
                    <a:schemeClr val="tx1"/>
                  </a:solidFill>
                  <a:effectLst/>
                  <a:latin typeface="Arial" charset="0"/>
                  <a:ea typeface="+mn-ea"/>
                  <a:cs typeface="+mn-cs"/>
                </a:endParaRPr>
              </a:p>
              <a:p>
                <a:r>
                  <a:rPr lang="el-GR" sz="1200" i="0" kern="1200">
                    <a:solidFill>
                      <a:schemeClr val="tx1"/>
                    </a:solidFill>
                    <a:effectLst/>
                    <a:latin typeface="Arial" charset="0"/>
                    <a:ea typeface="+mn-ea"/>
                    <a:cs typeface="+mn-cs"/>
                  </a:rPr>
                  <a:t>|𝛸 ̅∩𝛶 ̅∩𝛧 ̅ |=110−55−22−10+11+5+2−1</a:t>
                </a:r>
                <a:endParaRPr lang="el-GR" sz="1200" kern="1200" dirty="0">
                  <a:solidFill>
                    <a:schemeClr val="tx1"/>
                  </a:solidFill>
                  <a:effectLst/>
                  <a:latin typeface="Arial" charset="0"/>
                  <a:ea typeface="+mn-ea"/>
                  <a:cs typeface="+mn-cs"/>
                </a:endParaRPr>
              </a:p>
              <a:p>
                <a:r>
                  <a:rPr lang="el-GR" sz="1200" i="0" kern="1200">
                    <a:solidFill>
                      <a:schemeClr val="tx1"/>
                    </a:solidFill>
                    <a:effectLst/>
                    <a:latin typeface="Arial" charset="0"/>
                    <a:ea typeface="+mn-ea"/>
                    <a:cs typeface="+mn-cs"/>
                  </a:rPr>
                  <a:t>|𝛸 ̅∩𝛶 ̅∩𝛧 ̅ |=40</a:t>
                </a:r>
                <a:endParaRPr lang="el-GR" sz="1200" kern="1200" dirty="0">
                  <a:solidFill>
                    <a:schemeClr val="tx1"/>
                  </a:solidFill>
                  <a:effectLst/>
                  <a:latin typeface="Arial" charset="0"/>
                  <a:ea typeface="+mn-ea"/>
                  <a:cs typeface="+mn-cs"/>
                </a:endParaRPr>
              </a:p>
              <a:p>
                <a:endParaRPr lang="el-GR" dirty="0"/>
              </a:p>
            </p:txBody>
          </p:sp>
        </mc:Fallback>
      </mc:AlternateContent>
      <p:sp>
        <p:nvSpPr>
          <p:cNvPr id="4" name="Slide Number Placeholder 3"/>
          <p:cNvSpPr>
            <a:spLocks noGrp="1"/>
          </p:cNvSpPr>
          <p:nvPr>
            <p:ph type="sldNum" sz="quarter" idx="5"/>
          </p:nvPr>
        </p:nvSpPr>
        <p:spPr/>
        <p:txBody>
          <a:bodyPr/>
          <a:lstStyle/>
          <a:p>
            <a:fld id="{DB9697CE-0FCF-46C5-B58B-D134E2170FA3}" type="slidenum">
              <a:rPr lang="el-GR" smtClean="0"/>
              <a:pPr/>
              <a:t>40</a:t>
            </a:fld>
            <a:endParaRPr lang="el-GR"/>
          </a:p>
        </p:txBody>
      </p:sp>
    </p:spTree>
    <p:extLst>
      <p:ext uri="{BB962C8B-B14F-4D97-AF65-F5344CB8AC3E}">
        <p14:creationId xmlns:p14="http://schemas.microsoft.com/office/powerpoint/2010/main" val="137859015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556E9FD-A2E4-40A6-A67B-14BE9702EE51}" type="slidenum">
              <a:rPr lang="el-GR"/>
              <a:pPr/>
              <a:t>3</a:t>
            </a:fld>
            <a:endParaRPr lang="el-GR"/>
          </a:p>
        </p:txBody>
      </p:sp>
      <p:sp>
        <p:nvSpPr>
          <p:cNvPr id="324610" name="Rectangle 2"/>
          <p:cNvSpPr>
            <a:spLocks noGrp="1" noRot="1" noChangeAspect="1" noChangeArrowheads="1" noTextEdit="1"/>
          </p:cNvSpPr>
          <p:nvPr>
            <p:ph type="sldImg"/>
          </p:nvPr>
        </p:nvSpPr>
        <p:spPr>
          <a:ln/>
        </p:spPr>
      </p:sp>
      <p:sp>
        <p:nvSpPr>
          <p:cNvPr id="32461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mc:AlternateContent xmlns:mc="http://schemas.openxmlformats.org/markup-compatibility/2006" xmlns:a14="http://schemas.microsoft.com/office/drawing/2010/main">
        <mc:Choice Requires="a14">
          <p:sp>
            <p:nvSpPr>
              <p:cNvPr id="3" name="Notes Placeholder 2"/>
              <p:cNvSpPr>
                <a:spLocks noGrp="1"/>
              </p:cNvSpPr>
              <p:nvPr>
                <p:ph type="body" idx="1"/>
              </p:nvPr>
            </p:nvSpPr>
            <p:spPr/>
            <p:txBody>
              <a:bodyPr/>
              <a:lstStyle/>
              <a:p>
                <a:pPr marL="0" marR="0" lvl="0" indent="0" algn="l" defTabSz="914400" rtl="0" eaLnBrk="1" fontAlgn="base" latinLnBrk="0" hangingPunct="1">
                  <a:lnSpc>
                    <a:spcPct val="100000"/>
                  </a:lnSpc>
                  <a:spcBef>
                    <a:spcPct val="30000"/>
                  </a:spcBef>
                  <a:spcAft>
                    <a:spcPct val="0"/>
                  </a:spcAft>
                  <a:buClrTx/>
                  <a:buSzTx/>
                  <a:buFontTx/>
                  <a:buNone/>
                  <a:tabLst/>
                  <a:defRPr/>
                </a:pPr>
                <a:r>
                  <a:rPr lang="el-GR" sz="1200" kern="1200" dirty="0">
                    <a:solidFill>
                      <a:schemeClr val="tx1"/>
                    </a:solidFill>
                    <a:effectLst/>
                    <a:latin typeface="Arial" charset="0"/>
                    <a:ea typeface="+mn-ea"/>
                    <a:cs typeface="+mn-cs"/>
                  </a:rPr>
                  <a:t>Χωρίζουμε το τετράγωνο σε 4 ίσα τετράγωνα μήκους ½. Οι περιστερώνες είναι τα τετράγωνα αυτά ενώ τα περιστέρια είναι τα σημεία. Αφού έχουμε 5 σημεία σε 4 τετράγωνα από την αρχή του περιστερώνα 2 σημεία τουλάχιστον θα είναι στο ίδιο τετράγωνο. Η μέγιστη απόσταση σε ένα τετράγωνο είναι ίση με τη διαγώνιο του τετραγώνου. Άρα η μέγιστη μεταξύ τους απόσταση θα είναι </a:t>
                </a:r>
                <a14:m>
                  <m:oMath xmlns:m="http://schemas.openxmlformats.org/officeDocument/2006/math">
                    <m:rad>
                      <m:radPr>
                        <m:degHide m:val="on"/>
                        <m:ctrlPr>
                          <a:rPr lang="el-GR" sz="1200" i="1" kern="1200">
                            <a:solidFill>
                              <a:schemeClr val="tx1"/>
                            </a:solidFill>
                            <a:effectLst/>
                            <a:latin typeface="Cambria Math" panose="02040503050406030204" pitchFamily="18" charset="0"/>
                            <a:ea typeface="+mn-ea"/>
                            <a:cs typeface="+mn-cs"/>
                          </a:rPr>
                        </m:ctrlPr>
                      </m:radPr>
                      <m:deg/>
                      <m:e>
                        <m:sSup>
                          <m:sSupPr>
                            <m:ctrlPr>
                              <a:rPr lang="el-GR" sz="1200" i="1" kern="1200">
                                <a:solidFill>
                                  <a:schemeClr val="tx1"/>
                                </a:solidFill>
                                <a:effectLst/>
                                <a:latin typeface="Cambria Math" panose="02040503050406030204" pitchFamily="18" charset="0"/>
                                <a:ea typeface="+mn-ea"/>
                                <a:cs typeface="+mn-cs"/>
                              </a:rPr>
                            </m:ctrlPr>
                          </m:sSupPr>
                          <m:e>
                            <m:d>
                              <m:dPr>
                                <m:ctrlPr>
                                  <a:rPr lang="el-GR" sz="1200" i="1" kern="1200">
                                    <a:solidFill>
                                      <a:schemeClr val="tx1"/>
                                    </a:solidFill>
                                    <a:effectLst/>
                                    <a:latin typeface="Cambria Math" panose="02040503050406030204" pitchFamily="18" charset="0"/>
                                    <a:ea typeface="+mn-ea"/>
                                    <a:cs typeface="+mn-cs"/>
                                  </a:rPr>
                                </m:ctrlPr>
                              </m:dPr>
                              <m:e>
                                <m:f>
                                  <m:fPr>
                                    <m:ctrlPr>
                                      <a:rPr lang="el-GR" sz="1200" i="1" kern="1200">
                                        <a:solidFill>
                                          <a:schemeClr val="tx1"/>
                                        </a:solidFill>
                                        <a:effectLst/>
                                        <a:latin typeface="Cambria Math" panose="02040503050406030204" pitchFamily="18" charset="0"/>
                                        <a:ea typeface="+mn-ea"/>
                                        <a:cs typeface="+mn-cs"/>
                                      </a:rPr>
                                    </m:ctrlPr>
                                  </m:fPr>
                                  <m:num>
                                    <m:r>
                                      <a:rPr lang="el-GR" sz="1200" i="1" kern="1200">
                                        <a:solidFill>
                                          <a:schemeClr val="tx1"/>
                                        </a:solidFill>
                                        <a:effectLst/>
                                        <a:latin typeface="Cambria Math" panose="02040503050406030204" pitchFamily="18" charset="0"/>
                                        <a:ea typeface="+mn-ea"/>
                                        <a:cs typeface="+mn-cs"/>
                                      </a:rPr>
                                      <m:t>1</m:t>
                                    </m:r>
                                  </m:num>
                                  <m:den>
                                    <m:r>
                                      <a:rPr lang="el-GR" sz="1200" i="1" kern="1200">
                                        <a:solidFill>
                                          <a:schemeClr val="tx1"/>
                                        </a:solidFill>
                                        <a:effectLst/>
                                        <a:latin typeface="Cambria Math" panose="02040503050406030204" pitchFamily="18" charset="0"/>
                                        <a:ea typeface="+mn-ea"/>
                                        <a:cs typeface="+mn-cs"/>
                                      </a:rPr>
                                      <m:t>2</m:t>
                                    </m:r>
                                  </m:den>
                                </m:f>
                              </m:e>
                            </m:d>
                          </m:e>
                          <m:sup>
                            <m:r>
                              <a:rPr lang="el-GR" sz="1200" i="1" kern="1200">
                                <a:solidFill>
                                  <a:schemeClr val="tx1"/>
                                </a:solidFill>
                                <a:effectLst/>
                                <a:latin typeface="Cambria Math" panose="02040503050406030204" pitchFamily="18" charset="0"/>
                                <a:ea typeface="+mn-ea"/>
                                <a:cs typeface="+mn-cs"/>
                              </a:rPr>
                              <m:t>2</m:t>
                            </m:r>
                          </m:sup>
                        </m:sSup>
                        <m:r>
                          <a:rPr lang="el-GR" sz="1200" i="1" kern="1200">
                            <a:solidFill>
                              <a:schemeClr val="tx1"/>
                            </a:solidFill>
                            <a:effectLst/>
                            <a:latin typeface="Cambria Math" panose="02040503050406030204" pitchFamily="18" charset="0"/>
                            <a:ea typeface="+mn-ea"/>
                            <a:cs typeface="+mn-cs"/>
                          </a:rPr>
                          <m:t>+</m:t>
                        </m:r>
                        <m:sSup>
                          <m:sSupPr>
                            <m:ctrlPr>
                              <a:rPr lang="el-GR" sz="1200" i="1" kern="1200">
                                <a:solidFill>
                                  <a:schemeClr val="tx1"/>
                                </a:solidFill>
                                <a:effectLst/>
                                <a:latin typeface="Cambria Math" panose="02040503050406030204" pitchFamily="18" charset="0"/>
                                <a:ea typeface="+mn-ea"/>
                                <a:cs typeface="+mn-cs"/>
                              </a:rPr>
                            </m:ctrlPr>
                          </m:sSupPr>
                          <m:e>
                            <m:d>
                              <m:dPr>
                                <m:ctrlPr>
                                  <a:rPr lang="el-GR" sz="1200" i="1" kern="1200">
                                    <a:solidFill>
                                      <a:schemeClr val="tx1"/>
                                    </a:solidFill>
                                    <a:effectLst/>
                                    <a:latin typeface="Cambria Math" panose="02040503050406030204" pitchFamily="18" charset="0"/>
                                    <a:ea typeface="+mn-ea"/>
                                    <a:cs typeface="+mn-cs"/>
                                  </a:rPr>
                                </m:ctrlPr>
                              </m:dPr>
                              <m:e>
                                <m:f>
                                  <m:fPr>
                                    <m:ctrlPr>
                                      <a:rPr lang="el-GR" sz="1200" i="1" kern="1200">
                                        <a:solidFill>
                                          <a:schemeClr val="tx1"/>
                                        </a:solidFill>
                                        <a:effectLst/>
                                        <a:latin typeface="Cambria Math" panose="02040503050406030204" pitchFamily="18" charset="0"/>
                                        <a:ea typeface="+mn-ea"/>
                                        <a:cs typeface="+mn-cs"/>
                                      </a:rPr>
                                    </m:ctrlPr>
                                  </m:fPr>
                                  <m:num>
                                    <m:r>
                                      <a:rPr lang="el-GR" sz="1200" i="1" kern="1200">
                                        <a:solidFill>
                                          <a:schemeClr val="tx1"/>
                                        </a:solidFill>
                                        <a:effectLst/>
                                        <a:latin typeface="Cambria Math" panose="02040503050406030204" pitchFamily="18" charset="0"/>
                                        <a:ea typeface="+mn-ea"/>
                                        <a:cs typeface="+mn-cs"/>
                                      </a:rPr>
                                      <m:t>1</m:t>
                                    </m:r>
                                  </m:num>
                                  <m:den>
                                    <m:r>
                                      <a:rPr lang="el-GR" sz="1200" i="1" kern="1200">
                                        <a:solidFill>
                                          <a:schemeClr val="tx1"/>
                                        </a:solidFill>
                                        <a:effectLst/>
                                        <a:latin typeface="Cambria Math" panose="02040503050406030204" pitchFamily="18" charset="0"/>
                                        <a:ea typeface="+mn-ea"/>
                                        <a:cs typeface="+mn-cs"/>
                                      </a:rPr>
                                      <m:t>2</m:t>
                                    </m:r>
                                  </m:den>
                                </m:f>
                              </m:e>
                            </m:d>
                          </m:e>
                          <m:sup>
                            <m:r>
                              <a:rPr lang="el-GR" sz="1200" i="1" kern="1200">
                                <a:solidFill>
                                  <a:schemeClr val="tx1"/>
                                </a:solidFill>
                                <a:effectLst/>
                                <a:latin typeface="Cambria Math" panose="02040503050406030204" pitchFamily="18" charset="0"/>
                                <a:ea typeface="+mn-ea"/>
                                <a:cs typeface="+mn-cs"/>
                              </a:rPr>
                              <m:t>2</m:t>
                            </m:r>
                          </m:sup>
                        </m:sSup>
                      </m:e>
                    </m:rad>
                    <m:r>
                      <a:rPr lang="el-GR" sz="1200" i="1" kern="1200">
                        <a:solidFill>
                          <a:schemeClr val="tx1"/>
                        </a:solidFill>
                        <a:effectLst/>
                        <a:latin typeface="Cambria Math" panose="02040503050406030204" pitchFamily="18" charset="0"/>
                        <a:ea typeface="+mn-ea"/>
                        <a:cs typeface="+mn-cs"/>
                      </a:rPr>
                      <m:t>=</m:t>
                    </m:r>
                    <m:f>
                      <m:fPr>
                        <m:ctrlPr>
                          <a:rPr lang="el-GR" sz="1200" i="1" kern="1200">
                            <a:solidFill>
                              <a:schemeClr val="tx1"/>
                            </a:solidFill>
                            <a:effectLst/>
                            <a:latin typeface="Cambria Math" panose="02040503050406030204" pitchFamily="18" charset="0"/>
                            <a:ea typeface="+mn-ea"/>
                            <a:cs typeface="+mn-cs"/>
                          </a:rPr>
                        </m:ctrlPr>
                      </m:fPr>
                      <m:num>
                        <m:r>
                          <a:rPr lang="el-GR" sz="1200" i="1" kern="1200">
                            <a:solidFill>
                              <a:schemeClr val="tx1"/>
                            </a:solidFill>
                            <a:effectLst/>
                            <a:latin typeface="Cambria Math" panose="02040503050406030204" pitchFamily="18" charset="0"/>
                            <a:ea typeface="+mn-ea"/>
                            <a:cs typeface="+mn-cs"/>
                          </a:rPr>
                          <m:t>1</m:t>
                        </m:r>
                      </m:num>
                      <m:den>
                        <m:rad>
                          <m:radPr>
                            <m:degHide m:val="on"/>
                            <m:ctrlPr>
                              <a:rPr lang="el-GR" sz="1200" i="1" kern="1200">
                                <a:solidFill>
                                  <a:schemeClr val="tx1"/>
                                </a:solidFill>
                                <a:effectLst/>
                                <a:latin typeface="Cambria Math" panose="02040503050406030204" pitchFamily="18" charset="0"/>
                                <a:ea typeface="+mn-ea"/>
                                <a:cs typeface="+mn-cs"/>
                              </a:rPr>
                            </m:ctrlPr>
                          </m:radPr>
                          <m:deg/>
                          <m:e>
                            <m:r>
                              <a:rPr lang="el-GR" sz="1200" i="1" kern="1200">
                                <a:solidFill>
                                  <a:schemeClr val="tx1"/>
                                </a:solidFill>
                                <a:effectLst/>
                                <a:latin typeface="Cambria Math" panose="02040503050406030204" pitchFamily="18" charset="0"/>
                                <a:ea typeface="+mn-ea"/>
                                <a:cs typeface="+mn-cs"/>
                              </a:rPr>
                              <m:t>2</m:t>
                            </m:r>
                          </m:e>
                        </m:rad>
                      </m:den>
                    </m:f>
                    <m:r>
                      <a:rPr lang="el-GR" sz="1200" i="1" kern="1200">
                        <a:solidFill>
                          <a:schemeClr val="tx1"/>
                        </a:solidFill>
                        <a:effectLst/>
                        <a:latin typeface="Cambria Math" panose="02040503050406030204" pitchFamily="18" charset="0"/>
                        <a:ea typeface="+mn-ea"/>
                        <a:cs typeface="+mn-cs"/>
                      </a:rPr>
                      <m:t>=</m:t>
                    </m:r>
                    <m:f>
                      <m:fPr>
                        <m:ctrlPr>
                          <a:rPr lang="el-GR" sz="1200" i="1" kern="1200">
                            <a:solidFill>
                              <a:schemeClr val="tx1"/>
                            </a:solidFill>
                            <a:effectLst/>
                            <a:latin typeface="Cambria Math" panose="02040503050406030204" pitchFamily="18" charset="0"/>
                            <a:ea typeface="+mn-ea"/>
                            <a:cs typeface="+mn-cs"/>
                          </a:rPr>
                        </m:ctrlPr>
                      </m:fPr>
                      <m:num>
                        <m:rad>
                          <m:radPr>
                            <m:degHide m:val="on"/>
                            <m:ctrlPr>
                              <a:rPr lang="el-GR" sz="1200" i="1" kern="1200">
                                <a:solidFill>
                                  <a:schemeClr val="tx1"/>
                                </a:solidFill>
                                <a:effectLst/>
                                <a:latin typeface="Cambria Math" panose="02040503050406030204" pitchFamily="18" charset="0"/>
                                <a:ea typeface="+mn-ea"/>
                                <a:cs typeface="+mn-cs"/>
                              </a:rPr>
                            </m:ctrlPr>
                          </m:radPr>
                          <m:deg/>
                          <m:e>
                            <m:r>
                              <a:rPr lang="el-GR" sz="1200" i="1" kern="1200">
                                <a:solidFill>
                                  <a:schemeClr val="tx1"/>
                                </a:solidFill>
                                <a:effectLst/>
                                <a:latin typeface="Cambria Math" panose="02040503050406030204" pitchFamily="18" charset="0"/>
                                <a:ea typeface="+mn-ea"/>
                                <a:cs typeface="+mn-cs"/>
                              </a:rPr>
                              <m:t>2</m:t>
                            </m:r>
                          </m:e>
                        </m:rad>
                      </m:num>
                      <m:den>
                        <m:r>
                          <a:rPr lang="el-GR" sz="1200" i="1" kern="1200">
                            <a:solidFill>
                              <a:schemeClr val="tx1"/>
                            </a:solidFill>
                            <a:effectLst/>
                            <a:latin typeface="Cambria Math" panose="02040503050406030204" pitchFamily="18" charset="0"/>
                            <a:ea typeface="+mn-ea"/>
                            <a:cs typeface="+mn-cs"/>
                          </a:rPr>
                          <m:t>2</m:t>
                        </m:r>
                      </m:den>
                    </m:f>
                  </m:oMath>
                </a14:m>
                <a:r>
                  <a:rPr lang="el-GR" sz="1200" kern="1200" dirty="0">
                    <a:solidFill>
                      <a:schemeClr val="tx1"/>
                    </a:solidFill>
                    <a:effectLst/>
                    <a:latin typeface="Arial" charset="0"/>
                    <a:ea typeface="+mn-ea"/>
                    <a:cs typeface="+mn-cs"/>
                  </a:rPr>
                  <a:t>.</a:t>
                </a:r>
              </a:p>
              <a:p>
                <a:endParaRPr lang="el-GR" dirty="0"/>
              </a:p>
            </p:txBody>
          </p:sp>
        </mc:Choice>
        <mc:Fallback xmlns="">
          <p:sp>
            <p:nvSpPr>
              <p:cNvPr id="3" name="Notes Placeholder 2"/>
              <p:cNvSpPr>
                <a:spLocks noGrp="1"/>
              </p:cNvSpPr>
              <p:nvPr>
                <p:ph type="body" idx="1"/>
              </p:nvPr>
            </p:nvSpPr>
            <p:spPr/>
            <p:txBody>
              <a:bodyPr/>
              <a:lstStyle/>
              <a:p>
                <a:pPr marL="0" marR="0" lvl="0" indent="0" algn="l" defTabSz="914400" rtl="0" eaLnBrk="1" fontAlgn="base" latinLnBrk="0" hangingPunct="1">
                  <a:lnSpc>
                    <a:spcPct val="100000"/>
                  </a:lnSpc>
                  <a:spcBef>
                    <a:spcPct val="30000"/>
                  </a:spcBef>
                  <a:spcAft>
                    <a:spcPct val="0"/>
                  </a:spcAft>
                  <a:buClrTx/>
                  <a:buSzTx/>
                  <a:buFontTx/>
                  <a:buNone/>
                  <a:tabLst/>
                  <a:defRPr/>
                </a:pPr>
                <a:r>
                  <a:rPr lang="el-GR" sz="1200" kern="1200" dirty="0">
                    <a:solidFill>
                      <a:schemeClr val="tx1"/>
                    </a:solidFill>
                    <a:effectLst/>
                    <a:latin typeface="Arial" charset="0"/>
                    <a:ea typeface="+mn-ea"/>
                    <a:cs typeface="+mn-cs"/>
                  </a:rPr>
                  <a:t>Χωρίζουμε το τετράγωνο σε 4 ίσα τετράγωνα μήκους ½. Οι περιστερώνες είναι τα τετράγωνα αυτά ενώ τα περιστέρια είναι τα σημεία. Αφού έχουμε 5 σημεία σε 4 τετράγωνα από την αρχή του περιστερώνα 2 σημεία τουλάχιστον θα είναι στο ίδιο τετράγωνο. Η μέγιστη απόσταση σε ένα τετράγωνο είναι ίση με τη διαγώνιο του τετραγώνου. Άρα η μέγιστη μεταξύ τους απόσταση θα είναι </a:t>
                </a:r>
                <a:r>
                  <a:rPr lang="el-GR" sz="1200" i="0" kern="1200">
                    <a:solidFill>
                      <a:schemeClr val="tx1"/>
                    </a:solidFill>
                    <a:effectLst/>
                    <a:latin typeface="Arial" charset="0"/>
                    <a:ea typeface="+mn-ea"/>
                    <a:cs typeface="+mn-cs"/>
                  </a:rPr>
                  <a:t>√((1/2)^2+(1/2)^2 )=1/√2=√2/2</a:t>
                </a:r>
                <a:r>
                  <a:rPr lang="el-GR" sz="1200" kern="1200" dirty="0">
                    <a:solidFill>
                      <a:schemeClr val="tx1"/>
                    </a:solidFill>
                    <a:effectLst/>
                    <a:latin typeface="Arial" charset="0"/>
                    <a:ea typeface="+mn-ea"/>
                    <a:cs typeface="+mn-cs"/>
                  </a:rPr>
                  <a:t>.</a:t>
                </a:r>
              </a:p>
              <a:p>
                <a:endParaRPr lang="el-GR" dirty="0"/>
              </a:p>
            </p:txBody>
          </p:sp>
        </mc:Fallback>
      </mc:AlternateContent>
      <p:sp>
        <p:nvSpPr>
          <p:cNvPr id="4" name="Slide Number Placeholder 3"/>
          <p:cNvSpPr>
            <a:spLocks noGrp="1"/>
          </p:cNvSpPr>
          <p:nvPr>
            <p:ph type="sldNum" sz="quarter" idx="5"/>
          </p:nvPr>
        </p:nvSpPr>
        <p:spPr/>
        <p:txBody>
          <a:bodyPr/>
          <a:lstStyle/>
          <a:p>
            <a:fld id="{DB9697CE-0FCF-46C5-B58B-D134E2170FA3}" type="slidenum">
              <a:rPr lang="el-GR" smtClean="0"/>
              <a:pPr/>
              <a:t>41</a:t>
            </a:fld>
            <a:endParaRPr lang="el-GR"/>
          </a:p>
        </p:txBody>
      </p:sp>
    </p:spTree>
    <p:extLst>
      <p:ext uri="{BB962C8B-B14F-4D97-AF65-F5344CB8AC3E}">
        <p14:creationId xmlns:p14="http://schemas.microsoft.com/office/powerpoint/2010/main" val="3020394480"/>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mc:AlternateContent xmlns:mc="http://schemas.openxmlformats.org/markup-compatibility/2006" xmlns:a14="http://schemas.microsoft.com/office/drawing/2010/main">
        <mc:Choice Requires="a14">
          <p:sp>
            <p:nvSpPr>
              <p:cNvPr id="3" name="Notes Placeholder 2"/>
              <p:cNvSpPr>
                <a:spLocks noGrp="1"/>
              </p:cNvSpPr>
              <p:nvPr>
                <p:ph type="body" idx="1"/>
              </p:nvPr>
            </p:nvSpPr>
            <p:spPr/>
            <p:txBody>
              <a:bodyPr/>
              <a:lstStyle/>
              <a:p>
                <a:pPr marL="118872" indent="0">
                  <a:buNone/>
                </a:pPr>
                <a:r>
                  <a:rPr lang="el-GR" dirty="0"/>
                  <a:t>1. Χρησιμοποιούμε εγκλεισμό-αποκλεισμό. Υπάρχουν 7! κωδικοί που περιέχουν τη λέξη «</a:t>
                </a:r>
                <a:r>
                  <a:rPr lang="el-GR" dirty="0" err="1"/>
                  <a:t>αυγο</a:t>
                </a:r>
                <a:r>
                  <a:rPr lang="el-GR" dirty="0"/>
                  <a:t>», 6! που περιέχουν τη λέξη «</a:t>
                </a:r>
                <a:r>
                  <a:rPr lang="el-GR" dirty="0" err="1"/>
                  <a:t>περνω</a:t>
                </a:r>
                <a:r>
                  <a:rPr lang="el-GR" dirty="0"/>
                  <a:t>» και 5! που περιέχουν τη λέξη «</a:t>
                </a:r>
                <a:r>
                  <a:rPr lang="el-GR" dirty="0" err="1"/>
                  <a:t>σπερνα</a:t>
                </a:r>
                <a:r>
                  <a:rPr lang="el-GR" dirty="0"/>
                  <a:t>». Υπάρχουν 3! κωδικοί που περιέχουν ταυτόχρονα τη λέξη «</a:t>
                </a:r>
                <a:r>
                  <a:rPr lang="el-GR" dirty="0" err="1"/>
                  <a:t>αυγο</a:t>
                </a:r>
                <a:r>
                  <a:rPr lang="el-GR" dirty="0"/>
                  <a:t>» και «</a:t>
                </a:r>
                <a:r>
                  <a:rPr lang="el-GR" dirty="0" err="1"/>
                  <a:t>περνω</a:t>
                </a:r>
                <a:r>
                  <a:rPr lang="el-GR" dirty="0"/>
                  <a:t>», ενώ δεν υπάρχει κωδικός που να έχει ταυτόχρονα τις λέξεις «</a:t>
                </a:r>
                <a:r>
                  <a:rPr lang="el-GR" dirty="0" err="1"/>
                  <a:t>σπερνα</a:t>
                </a:r>
                <a:r>
                  <a:rPr lang="el-GR" dirty="0"/>
                  <a:t>» και «</a:t>
                </a:r>
                <a:r>
                  <a:rPr lang="el-GR" dirty="0" err="1"/>
                  <a:t>περνω</a:t>
                </a:r>
                <a:r>
                  <a:rPr lang="el-GR" dirty="0"/>
                  <a:t>». Επίσης, οι λέξεις «</a:t>
                </a:r>
                <a:r>
                  <a:rPr lang="el-GR" dirty="0" err="1"/>
                  <a:t>σπερνα</a:t>
                </a:r>
                <a:r>
                  <a:rPr lang="el-GR" dirty="0"/>
                  <a:t>» και «</a:t>
                </a:r>
                <a:r>
                  <a:rPr lang="el-GR" dirty="0" err="1"/>
                  <a:t>αυγο</a:t>
                </a:r>
                <a:r>
                  <a:rPr lang="el-GR" dirty="0"/>
                  <a:t>» μπορεί να υπάρχουν ταυτόχρονα αν εμπεριέχεται η λέξη «</a:t>
                </a:r>
                <a:r>
                  <a:rPr lang="el-GR" dirty="0" err="1"/>
                  <a:t>σπερναυγο</a:t>
                </a:r>
                <a:r>
                  <a:rPr lang="el-GR" dirty="0"/>
                  <a:t>» και το ω μπορεί να πάρει οποιαδήποτε θέση από τις 2! που υπάρχουν. Κανένας κωδικός δεν μπορεί να περιέχει και τις τρεις λέξεις. Άρα το πλήθος των λέξεων που περιέχουν τουλάχιστον μία από τις απαγορευμένες λέξεις είναι:</a:t>
                </a:r>
              </a:p>
              <a:p>
                <a:pPr marL="118872" indent="0">
                  <a:buNone/>
                </a:pPr>
                <a14:m>
                  <m:oMathPara xmlns:m="http://schemas.openxmlformats.org/officeDocument/2006/math">
                    <m:oMathParaPr>
                      <m:jc m:val="centerGroup"/>
                    </m:oMathParaPr>
                    <m:oMath xmlns:m="http://schemas.openxmlformats.org/officeDocument/2006/math">
                      <m:d>
                        <m:dPr>
                          <m:ctrlPr>
                            <a:rPr lang="el-GR" i="1">
                              <a:latin typeface="Cambria Math" panose="02040503050406030204" pitchFamily="18" charset="0"/>
                            </a:rPr>
                          </m:ctrlPr>
                        </m:dPr>
                        <m:e>
                          <m:r>
                            <a:rPr lang="el-GR" i="1">
                              <a:latin typeface="Cambria Math"/>
                            </a:rPr>
                            <m:t>7!+6!+5!</m:t>
                          </m:r>
                        </m:e>
                      </m:d>
                      <m:r>
                        <a:rPr lang="el-GR" i="1">
                          <a:latin typeface="Cambria Math"/>
                        </a:rPr>
                        <m:t>−</m:t>
                      </m:r>
                      <m:d>
                        <m:dPr>
                          <m:ctrlPr>
                            <a:rPr lang="el-GR" i="1">
                              <a:latin typeface="Cambria Math" panose="02040503050406030204" pitchFamily="18" charset="0"/>
                            </a:rPr>
                          </m:ctrlPr>
                        </m:dPr>
                        <m:e>
                          <m:r>
                            <a:rPr lang="el-GR" i="1">
                              <a:latin typeface="Cambria Math"/>
                            </a:rPr>
                            <m:t>3!+0+2!</m:t>
                          </m:r>
                        </m:e>
                      </m:d>
                      <m:r>
                        <a:rPr lang="el-GR" i="1">
                          <a:latin typeface="Cambria Math"/>
                        </a:rPr>
                        <m:t>+0=49∙5!−8</m:t>
                      </m:r>
                    </m:oMath>
                  </m:oMathPara>
                </a14:m>
                <a:endParaRPr lang="el-GR" dirty="0"/>
              </a:p>
              <a:p>
                <a:pPr marL="118872" indent="0">
                  <a:buNone/>
                </a:pPr>
                <a:r>
                  <a:rPr lang="el-GR" dirty="0"/>
                  <a:t>Και άρα το συνολικό πλήθος έγκυρων κωδικών είναι:</a:t>
                </a:r>
              </a:p>
              <a:p>
                <a:pPr marL="118872" indent="0">
                  <a:buNone/>
                </a:pPr>
                <a14:m>
                  <m:oMathPara xmlns:m="http://schemas.openxmlformats.org/officeDocument/2006/math">
                    <m:oMathParaPr>
                      <m:jc m:val="centerGroup"/>
                    </m:oMathParaPr>
                    <m:oMath xmlns:m="http://schemas.openxmlformats.org/officeDocument/2006/math">
                      <m:r>
                        <a:rPr lang="el-GR" i="1">
                          <a:latin typeface="Cambria Math"/>
                        </a:rPr>
                        <m:t>10!−49∙5!+8=3.622.928</m:t>
                      </m:r>
                    </m:oMath>
                  </m:oMathPara>
                </a14:m>
                <a:endParaRPr lang="el-GR" dirty="0"/>
              </a:p>
              <a:p>
                <a:endParaRPr lang="el-GR" dirty="0"/>
              </a:p>
            </p:txBody>
          </p:sp>
        </mc:Choice>
        <mc:Fallback xmlns="">
          <p:sp>
            <p:nvSpPr>
              <p:cNvPr id="3" name="Notes Placeholder 2"/>
              <p:cNvSpPr>
                <a:spLocks noGrp="1"/>
              </p:cNvSpPr>
              <p:nvPr>
                <p:ph type="body" idx="1"/>
              </p:nvPr>
            </p:nvSpPr>
            <p:spPr/>
            <p:txBody>
              <a:bodyPr/>
              <a:lstStyle/>
              <a:p>
                <a:pPr marL="118872" indent="0">
                  <a:buNone/>
                </a:pPr>
                <a:r>
                  <a:rPr lang="el-GR" dirty="0"/>
                  <a:t>1. Χρησιμοποιούμε εγκλεισμό-αποκλεισμό. Υπάρχουν 7! κωδικοί που περιέχουν τη λέξη «</a:t>
                </a:r>
                <a:r>
                  <a:rPr lang="el-GR" dirty="0" err="1"/>
                  <a:t>αυγο</a:t>
                </a:r>
                <a:r>
                  <a:rPr lang="el-GR" dirty="0"/>
                  <a:t>», 6! που περιέχουν τη λέξη «</a:t>
                </a:r>
                <a:r>
                  <a:rPr lang="el-GR" dirty="0" err="1"/>
                  <a:t>περνω</a:t>
                </a:r>
                <a:r>
                  <a:rPr lang="el-GR" dirty="0"/>
                  <a:t>» και 5! που περιέχουν τη λέξη «</a:t>
                </a:r>
                <a:r>
                  <a:rPr lang="el-GR" dirty="0" err="1"/>
                  <a:t>σπερνα</a:t>
                </a:r>
                <a:r>
                  <a:rPr lang="el-GR" dirty="0"/>
                  <a:t>». Υπάρχουν 3! κωδικοί που περιέχουν ταυτόχρονα τη λέξη «</a:t>
                </a:r>
                <a:r>
                  <a:rPr lang="el-GR" dirty="0" err="1"/>
                  <a:t>αυγο</a:t>
                </a:r>
                <a:r>
                  <a:rPr lang="el-GR" dirty="0"/>
                  <a:t>» και «</a:t>
                </a:r>
                <a:r>
                  <a:rPr lang="el-GR" dirty="0" err="1"/>
                  <a:t>περνω</a:t>
                </a:r>
                <a:r>
                  <a:rPr lang="el-GR" dirty="0"/>
                  <a:t>», ενώ δεν υπάρχει κωδικός που να έχει ταυτόχρονα τις λέξεις «</a:t>
                </a:r>
                <a:r>
                  <a:rPr lang="el-GR" dirty="0" err="1"/>
                  <a:t>σπερνα</a:t>
                </a:r>
                <a:r>
                  <a:rPr lang="el-GR" dirty="0"/>
                  <a:t>» και «</a:t>
                </a:r>
                <a:r>
                  <a:rPr lang="el-GR" dirty="0" err="1"/>
                  <a:t>περνω</a:t>
                </a:r>
                <a:r>
                  <a:rPr lang="el-GR" dirty="0"/>
                  <a:t>». Επίσης, οι λέξεις «</a:t>
                </a:r>
                <a:r>
                  <a:rPr lang="el-GR" dirty="0" err="1"/>
                  <a:t>σπερνα</a:t>
                </a:r>
                <a:r>
                  <a:rPr lang="el-GR" dirty="0"/>
                  <a:t>» και «</a:t>
                </a:r>
                <a:r>
                  <a:rPr lang="el-GR" dirty="0" err="1"/>
                  <a:t>αυγο</a:t>
                </a:r>
                <a:r>
                  <a:rPr lang="el-GR" dirty="0"/>
                  <a:t>» μπορεί να υπάρχουν ταυτόχρονα αν εμπεριέχεται η λέξη «</a:t>
                </a:r>
                <a:r>
                  <a:rPr lang="el-GR" dirty="0" err="1"/>
                  <a:t>σπερναυγο</a:t>
                </a:r>
                <a:r>
                  <a:rPr lang="el-GR" dirty="0"/>
                  <a:t>» και το ω μπορεί να πάρει οποιαδήποτε θέση από τις 2! που υπάρχουν. Κανένας κωδικός δεν μπορεί να περιέχει και τις τρεις λέξεις. Άρα το πλήθος των λέξεων που περιέχουν τουλάχιστον μία από τις απαγορευμένες λέξεις είναι:</a:t>
                </a:r>
              </a:p>
              <a:p>
                <a:pPr marL="118872" indent="0">
                  <a:buNone/>
                </a:pPr>
                <a:r>
                  <a:rPr lang="el-GR" i="0">
                    <a:latin typeface="Cambria Math" panose="02040503050406030204" pitchFamily="18" charset="0"/>
                  </a:rPr>
                  <a:t>(</a:t>
                </a:r>
                <a:r>
                  <a:rPr lang="el-GR" i="0">
                    <a:latin typeface="Cambria Math"/>
                  </a:rPr>
                  <a:t>7!+6!+5!</a:t>
                </a:r>
                <a:r>
                  <a:rPr lang="el-GR" i="0">
                    <a:latin typeface="Cambria Math" panose="02040503050406030204" pitchFamily="18" charset="0"/>
                  </a:rPr>
                  <a:t>)</a:t>
                </a:r>
                <a:r>
                  <a:rPr lang="el-GR" i="0">
                    <a:latin typeface="Cambria Math"/>
                  </a:rPr>
                  <a:t>−</a:t>
                </a:r>
                <a:r>
                  <a:rPr lang="el-GR" i="0">
                    <a:latin typeface="Cambria Math" panose="02040503050406030204" pitchFamily="18" charset="0"/>
                  </a:rPr>
                  <a:t>(</a:t>
                </a:r>
                <a:r>
                  <a:rPr lang="el-GR" i="0">
                    <a:latin typeface="Cambria Math"/>
                  </a:rPr>
                  <a:t>3!+0+2!</a:t>
                </a:r>
                <a:r>
                  <a:rPr lang="el-GR" i="0">
                    <a:latin typeface="Cambria Math" panose="02040503050406030204" pitchFamily="18" charset="0"/>
                  </a:rPr>
                  <a:t>)</a:t>
                </a:r>
                <a:r>
                  <a:rPr lang="el-GR" i="0">
                    <a:latin typeface="Cambria Math"/>
                  </a:rPr>
                  <a:t>+0=49∙5!−8</a:t>
                </a:r>
                <a:endParaRPr lang="el-GR" dirty="0"/>
              </a:p>
              <a:p>
                <a:pPr marL="118872" indent="0">
                  <a:buNone/>
                </a:pPr>
                <a:r>
                  <a:rPr lang="el-GR" dirty="0"/>
                  <a:t>Και άρα το συνολικό πλήθος έγκυρων κωδικών είναι:</a:t>
                </a:r>
              </a:p>
              <a:p>
                <a:pPr marL="118872" indent="0">
                  <a:buNone/>
                </a:pPr>
                <a:r>
                  <a:rPr lang="el-GR" i="0">
                    <a:latin typeface="Cambria Math"/>
                  </a:rPr>
                  <a:t>10!−49∙5!+8=3.622.928</a:t>
                </a:r>
                <a:endParaRPr lang="el-GR" dirty="0"/>
              </a:p>
              <a:p>
                <a:endParaRPr lang="el-GR" dirty="0"/>
              </a:p>
            </p:txBody>
          </p:sp>
        </mc:Fallback>
      </mc:AlternateContent>
      <p:sp>
        <p:nvSpPr>
          <p:cNvPr id="4" name="Slide Number Placeholder 3"/>
          <p:cNvSpPr>
            <a:spLocks noGrp="1"/>
          </p:cNvSpPr>
          <p:nvPr>
            <p:ph type="sldNum" sz="quarter" idx="5"/>
          </p:nvPr>
        </p:nvSpPr>
        <p:spPr/>
        <p:txBody>
          <a:bodyPr/>
          <a:lstStyle/>
          <a:p>
            <a:fld id="{DB9697CE-0FCF-46C5-B58B-D134E2170FA3}" type="slidenum">
              <a:rPr lang="el-GR" smtClean="0"/>
              <a:pPr/>
              <a:t>42</a:t>
            </a:fld>
            <a:endParaRPr lang="el-GR"/>
          </a:p>
        </p:txBody>
      </p:sp>
    </p:spTree>
    <p:extLst>
      <p:ext uri="{BB962C8B-B14F-4D97-AF65-F5344CB8AC3E}">
        <p14:creationId xmlns:p14="http://schemas.microsoft.com/office/powerpoint/2010/main" val="208106535"/>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18872" indent="0">
              <a:buNone/>
            </a:pPr>
            <a:r>
              <a:rPr lang="el-GR" dirty="0"/>
              <a:t>Αριθμούμε τους ανθρώπους από το 0 έως το 9 και θα αναπαριστούμε με ένα τριψήφιο αριθμό από δεξιά προς αριστερά σχετικά με το ποιος παίρνει την κόκκινη σφαίρα, ποιος την μπλε και ποιος την πράσινη. Για παράδειγμα, ο αριθμός 455 σημαίνει ότι την κόκκινη την παίρνει ο 5, την μπλε την παίρνει πάλι ο 5 και την πράσινη την παίρνει ο 4. Επομένως, κάθε ακέραιος στο διάστημα [0, 999] αντιστοιχεί σε μία κατανομή σφαιρών ενώ κάθε κατανομή σφαιρών αντιστοιχεί σε έναν τέτοιο ακέραιο (η συνάρτηση αυτή είναι 1 προς 1). </a:t>
            </a:r>
          </a:p>
          <a:p>
            <a:pPr marL="118872" indent="0">
              <a:buNone/>
            </a:pPr>
            <a:r>
              <a:rPr lang="el-GR" dirty="0"/>
              <a:t>Αφού υπάρχει αντιστοιχία μεταξύ των προβλημάτων, η απάντηση στο (Α) είναι ίση με το πλήθος των ακεραίων στο [0, 999] και άρα είναι 1000.</a:t>
            </a:r>
          </a:p>
          <a:p>
            <a:endParaRPr lang="el-GR" dirty="0"/>
          </a:p>
        </p:txBody>
      </p:sp>
      <p:sp>
        <p:nvSpPr>
          <p:cNvPr id="4" name="Slide Number Placeholder 3"/>
          <p:cNvSpPr>
            <a:spLocks noGrp="1"/>
          </p:cNvSpPr>
          <p:nvPr>
            <p:ph type="sldNum" sz="quarter" idx="5"/>
          </p:nvPr>
        </p:nvSpPr>
        <p:spPr/>
        <p:txBody>
          <a:bodyPr/>
          <a:lstStyle/>
          <a:p>
            <a:fld id="{DB9697CE-0FCF-46C5-B58B-D134E2170FA3}" type="slidenum">
              <a:rPr lang="el-GR" smtClean="0"/>
              <a:pPr/>
              <a:t>43</a:t>
            </a:fld>
            <a:endParaRPr lang="el-GR"/>
          </a:p>
        </p:txBody>
      </p:sp>
    </p:spTree>
    <p:extLst>
      <p:ext uri="{BB962C8B-B14F-4D97-AF65-F5344CB8AC3E}">
        <p14:creationId xmlns:p14="http://schemas.microsoft.com/office/powerpoint/2010/main" val="3211704484"/>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mc:AlternateContent xmlns:mc="http://schemas.openxmlformats.org/markup-compatibility/2006" xmlns:a14="http://schemas.microsoft.com/office/drawing/2010/main">
        <mc:Choice Requires="a14">
          <p:sp>
            <p:nvSpPr>
              <p:cNvPr id="3" name="Notes Placeholder 2"/>
              <p:cNvSpPr>
                <a:spLocks noGrp="1"/>
              </p:cNvSpPr>
              <p:nvPr>
                <p:ph type="body" idx="1"/>
              </p:nvPr>
            </p:nvSpPr>
            <p:spPr/>
            <p:txBody>
              <a:bodyPr/>
              <a:lstStyle/>
              <a:p>
                <a:pPr marL="118872" indent="0">
                  <a:buNone/>
                </a:pPr>
                <a:r>
                  <a:rPr lang="el-GR" dirty="0"/>
                  <a:t>Έστω ότι Κ είναι το σύνολο των φοιτητών που αγόρασαν Καφέ, Π το σύνολο των φοιτητών που αγόρασαν Πίτσα και Μ το σύνολο που αγόρασε Μπουγάτσα. Αυτό που θέλουμε να υπολογίσουμε είναι η ποσότητα </a:t>
                </a:r>
                <a14:m>
                  <m:oMath xmlns:m="http://schemas.openxmlformats.org/officeDocument/2006/math">
                    <m:r>
                      <a:rPr lang="el-GR" i="1">
                        <a:latin typeface="Cambria Math" panose="02040503050406030204" pitchFamily="18" charset="0"/>
                      </a:rPr>
                      <m:t>100−</m:t>
                    </m:r>
                    <m:d>
                      <m:dPr>
                        <m:begChr m:val="|"/>
                        <m:endChr m:val="|"/>
                        <m:ctrlPr>
                          <a:rPr lang="el-GR" i="1">
                            <a:latin typeface="Cambria Math" panose="02040503050406030204" pitchFamily="18" charset="0"/>
                          </a:rPr>
                        </m:ctrlPr>
                      </m:dPr>
                      <m:e>
                        <m:r>
                          <a:rPr lang="el-GR" i="1">
                            <a:latin typeface="Cambria Math" panose="02040503050406030204" pitchFamily="18" charset="0"/>
                          </a:rPr>
                          <m:t>𝛫</m:t>
                        </m:r>
                        <m:r>
                          <a:rPr lang="el-GR" i="1">
                            <a:latin typeface="Cambria Math" panose="02040503050406030204" pitchFamily="18" charset="0"/>
                          </a:rPr>
                          <m:t>∪</m:t>
                        </m:r>
                        <m:r>
                          <a:rPr lang="el-GR" i="1">
                            <a:latin typeface="Cambria Math" panose="02040503050406030204" pitchFamily="18" charset="0"/>
                          </a:rPr>
                          <m:t>𝛱</m:t>
                        </m:r>
                        <m:r>
                          <a:rPr lang="el-GR" i="1">
                            <a:latin typeface="Cambria Math" panose="02040503050406030204" pitchFamily="18" charset="0"/>
                          </a:rPr>
                          <m:t>∪</m:t>
                        </m:r>
                        <m:r>
                          <a:rPr lang="en-US" i="1">
                            <a:latin typeface="Cambria Math" panose="02040503050406030204" pitchFamily="18" charset="0"/>
                          </a:rPr>
                          <m:t>𝑀</m:t>
                        </m:r>
                      </m:e>
                    </m:d>
                  </m:oMath>
                </a14:m>
                <a:r>
                  <a:rPr lang="el-GR" dirty="0"/>
                  <a:t>. </a:t>
                </a:r>
              </a:p>
              <a:p>
                <a:pPr marL="118872" indent="0">
                  <a:buNone/>
                </a:pPr>
                <a:r>
                  <a:rPr lang="el-GR" dirty="0"/>
                  <a:t>Από εγκλεισμό/αποκλεισμό προκύπτει το εξής:</a:t>
                </a:r>
              </a:p>
              <a:p>
                <a:pPr marL="118872" indent="0">
                  <a:buNone/>
                </a:pPr>
                <a14:m>
                  <m:oMathPara xmlns:m="http://schemas.openxmlformats.org/officeDocument/2006/math">
                    <m:oMathParaPr>
                      <m:jc m:val="centerGroup"/>
                    </m:oMathParaPr>
                    <m:oMath xmlns:m="http://schemas.openxmlformats.org/officeDocument/2006/math">
                      <m:d>
                        <m:dPr>
                          <m:begChr m:val="|"/>
                          <m:endChr m:val="|"/>
                          <m:ctrlPr>
                            <a:rPr lang="el-GR" i="1">
                              <a:latin typeface="Cambria Math" panose="02040503050406030204" pitchFamily="18" charset="0"/>
                            </a:rPr>
                          </m:ctrlPr>
                        </m:dPr>
                        <m:e>
                          <m:r>
                            <a:rPr lang="el-GR" i="1">
                              <a:latin typeface="Cambria Math" panose="02040503050406030204" pitchFamily="18" charset="0"/>
                            </a:rPr>
                            <m:t>𝛫</m:t>
                          </m:r>
                          <m:r>
                            <a:rPr lang="el-GR" i="1">
                              <a:latin typeface="Cambria Math" panose="02040503050406030204" pitchFamily="18" charset="0"/>
                            </a:rPr>
                            <m:t>∪</m:t>
                          </m:r>
                          <m:r>
                            <a:rPr lang="el-GR" i="1">
                              <a:latin typeface="Cambria Math" panose="02040503050406030204" pitchFamily="18" charset="0"/>
                            </a:rPr>
                            <m:t>𝛱</m:t>
                          </m:r>
                          <m:r>
                            <a:rPr lang="el-GR" i="1">
                              <a:latin typeface="Cambria Math" panose="02040503050406030204" pitchFamily="18" charset="0"/>
                            </a:rPr>
                            <m:t>∪</m:t>
                          </m:r>
                          <m:r>
                            <a:rPr lang="en-US" i="1">
                              <a:latin typeface="Cambria Math" panose="02040503050406030204" pitchFamily="18" charset="0"/>
                            </a:rPr>
                            <m:t>𝑀</m:t>
                          </m:r>
                        </m:e>
                      </m:d>
                      <m:r>
                        <a:rPr lang="el-GR" i="1">
                          <a:latin typeface="Cambria Math" panose="02040503050406030204" pitchFamily="18" charset="0"/>
                        </a:rPr>
                        <m:t>=</m:t>
                      </m:r>
                      <m:d>
                        <m:dPr>
                          <m:begChr m:val="|"/>
                          <m:endChr m:val="|"/>
                          <m:ctrlPr>
                            <a:rPr lang="el-GR" i="1">
                              <a:latin typeface="Cambria Math" panose="02040503050406030204" pitchFamily="18" charset="0"/>
                            </a:rPr>
                          </m:ctrlPr>
                        </m:dPr>
                        <m:e>
                          <m:r>
                            <a:rPr lang="en-US" i="1">
                              <a:latin typeface="Cambria Math" panose="02040503050406030204" pitchFamily="18" charset="0"/>
                            </a:rPr>
                            <m:t>𝐾</m:t>
                          </m:r>
                        </m:e>
                      </m:d>
                      <m:r>
                        <a:rPr lang="en-US" i="1">
                          <a:latin typeface="Cambria Math" panose="02040503050406030204" pitchFamily="18" charset="0"/>
                        </a:rPr>
                        <m:t>+</m:t>
                      </m:r>
                      <m:d>
                        <m:dPr>
                          <m:begChr m:val="|"/>
                          <m:endChr m:val="|"/>
                          <m:ctrlPr>
                            <a:rPr lang="el-GR" i="1">
                              <a:latin typeface="Cambria Math" panose="02040503050406030204" pitchFamily="18" charset="0"/>
                            </a:rPr>
                          </m:ctrlPr>
                        </m:dPr>
                        <m:e>
                          <m:r>
                            <a:rPr lang="el-GR" i="1">
                              <a:latin typeface="Cambria Math" panose="02040503050406030204" pitchFamily="18" charset="0"/>
                            </a:rPr>
                            <m:t>𝛱</m:t>
                          </m:r>
                        </m:e>
                      </m:d>
                      <m:r>
                        <a:rPr lang="el-GR" i="1">
                          <a:latin typeface="Cambria Math" panose="02040503050406030204" pitchFamily="18" charset="0"/>
                        </a:rPr>
                        <m:t>+</m:t>
                      </m:r>
                      <m:d>
                        <m:dPr>
                          <m:begChr m:val="|"/>
                          <m:endChr m:val="|"/>
                          <m:ctrlPr>
                            <a:rPr lang="el-GR" i="1">
                              <a:latin typeface="Cambria Math" panose="02040503050406030204" pitchFamily="18" charset="0"/>
                            </a:rPr>
                          </m:ctrlPr>
                        </m:dPr>
                        <m:e>
                          <m:r>
                            <a:rPr lang="el-GR" i="1">
                              <a:latin typeface="Cambria Math" panose="02040503050406030204" pitchFamily="18" charset="0"/>
                            </a:rPr>
                            <m:t>𝛭</m:t>
                          </m:r>
                        </m:e>
                      </m:d>
                      <m:r>
                        <a:rPr lang="el-GR" i="1">
                          <a:latin typeface="Cambria Math" panose="02040503050406030204" pitchFamily="18" charset="0"/>
                        </a:rPr>
                        <m:t>−</m:t>
                      </m:r>
                      <m:d>
                        <m:dPr>
                          <m:begChr m:val="|"/>
                          <m:endChr m:val="|"/>
                          <m:ctrlPr>
                            <a:rPr lang="el-GR" i="1">
                              <a:latin typeface="Cambria Math" panose="02040503050406030204" pitchFamily="18" charset="0"/>
                            </a:rPr>
                          </m:ctrlPr>
                        </m:dPr>
                        <m:e>
                          <m:r>
                            <a:rPr lang="el-GR" i="1">
                              <a:latin typeface="Cambria Math" panose="02040503050406030204" pitchFamily="18" charset="0"/>
                            </a:rPr>
                            <m:t>𝐾</m:t>
                          </m:r>
                          <m:r>
                            <a:rPr lang="el-GR" i="1">
                              <a:latin typeface="Cambria Math" panose="02040503050406030204" pitchFamily="18" charset="0"/>
                            </a:rPr>
                            <m:t>∩</m:t>
                          </m:r>
                          <m:r>
                            <a:rPr lang="el-GR" i="1">
                              <a:latin typeface="Cambria Math" panose="02040503050406030204" pitchFamily="18" charset="0"/>
                            </a:rPr>
                            <m:t>𝛱</m:t>
                          </m:r>
                        </m:e>
                      </m:d>
                      <m:r>
                        <a:rPr lang="el-GR" i="1">
                          <a:latin typeface="Cambria Math" panose="02040503050406030204" pitchFamily="18" charset="0"/>
                        </a:rPr>
                        <m:t>−</m:t>
                      </m:r>
                      <m:d>
                        <m:dPr>
                          <m:begChr m:val="|"/>
                          <m:endChr m:val="|"/>
                          <m:ctrlPr>
                            <a:rPr lang="el-GR" i="1">
                              <a:latin typeface="Cambria Math" panose="02040503050406030204" pitchFamily="18" charset="0"/>
                            </a:rPr>
                          </m:ctrlPr>
                        </m:dPr>
                        <m:e>
                          <m:r>
                            <a:rPr lang="el-GR" i="1">
                              <a:latin typeface="Cambria Math" panose="02040503050406030204" pitchFamily="18" charset="0"/>
                            </a:rPr>
                            <m:t>𝛱</m:t>
                          </m:r>
                          <m:r>
                            <a:rPr lang="el-GR" i="1">
                              <a:latin typeface="Cambria Math" panose="02040503050406030204" pitchFamily="18" charset="0"/>
                            </a:rPr>
                            <m:t>∩</m:t>
                          </m:r>
                          <m:r>
                            <a:rPr lang="el-GR" i="1">
                              <a:latin typeface="Cambria Math" panose="02040503050406030204" pitchFamily="18" charset="0"/>
                            </a:rPr>
                            <m:t>𝛭</m:t>
                          </m:r>
                        </m:e>
                      </m:d>
                      <m:r>
                        <a:rPr lang="el-GR" i="1">
                          <a:latin typeface="Cambria Math" panose="02040503050406030204" pitchFamily="18" charset="0"/>
                        </a:rPr>
                        <m:t>−</m:t>
                      </m:r>
                      <m:d>
                        <m:dPr>
                          <m:begChr m:val="|"/>
                          <m:endChr m:val="|"/>
                          <m:ctrlPr>
                            <a:rPr lang="el-GR" i="1">
                              <a:latin typeface="Cambria Math" panose="02040503050406030204" pitchFamily="18" charset="0"/>
                            </a:rPr>
                          </m:ctrlPr>
                        </m:dPr>
                        <m:e>
                          <m:r>
                            <a:rPr lang="el-GR" i="1">
                              <a:latin typeface="Cambria Math" panose="02040503050406030204" pitchFamily="18" charset="0"/>
                            </a:rPr>
                            <m:t>𝛫</m:t>
                          </m:r>
                          <m:r>
                            <a:rPr lang="el-GR" i="1">
                              <a:latin typeface="Cambria Math" panose="02040503050406030204" pitchFamily="18" charset="0"/>
                            </a:rPr>
                            <m:t>∩</m:t>
                          </m:r>
                          <m:r>
                            <a:rPr lang="el-GR" i="1">
                              <a:latin typeface="Cambria Math" panose="02040503050406030204" pitchFamily="18" charset="0"/>
                            </a:rPr>
                            <m:t>𝛭</m:t>
                          </m:r>
                        </m:e>
                      </m:d>
                      <m:r>
                        <a:rPr lang="el-GR" i="1">
                          <a:latin typeface="Cambria Math" panose="02040503050406030204" pitchFamily="18" charset="0"/>
                        </a:rPr>
                        <m:t>+</m:t>
                      </m:r>
                      <m:d>
                        <m:dPr>
                          <m:begChr m:val="|"/>
                          <m:endChr m:val="|"/>
                          <m:ctrlPr>
                            <a:rPr lang="el-GR" i="1">
                              <a:latin typeface="Cambria Math" panose="02040503050406030204" pitchFamily="18" charset="0"/>
                            </a:rPr>
                          </m:ctrlPr>
                        </m:dPr>
                        <m:e>
                          <m:r>
                            <a:rPr lang="el-GR" i="1">
                              <a:latin typeface="Cambria Math" panose="02040503050406030204" pitchFamily="18" charset="0"/>
                            </a:rPr>
                            <m:t>𝛫</m:t>
                          </m:r>
                          <m:r>
                            <a:rPr lang="el-GR" i="1">
                              <a:latin typeface="Cambria Math" panose="02040503050406030204" pitchFamily="18" charset="0"/>
                            </a:rPr>
                            <m:t>∩</m:t>
                          </m:r>
                          <m:r>
                            <a:rPr lang="el-GR" i="1">
                              <a:latin typeface="Cambria Math" panose="02040503050406030204" pitchFamily="18" charset="0"/>
                            </a:rPr>
                            <m:t>𝛱</m:t>
                          </m:r>
                          <m:r>
                            <a:rPr lang="el-GR" i="1">
                              <a:latin typeface="Cambria Math" panose="02040503050406030204" pitchFamily="18" charset="0"/>
                            </a:rPr>
                            <m:t>∩</m:t>
                          </m:r>
                          <m:r>
                            <a:rPr lang="el-GR" i="1">
                              <a:latin typeface="Cambria Math" panose="02040503050406030204" pitchFamily="18" charset="0"/>
                            </a:rPr>
                            <m:t>𝛭</m:t>
                          </m:r>
                        </m:e>
                      </m:d>
                    </m:oMath>
                  </m:oMathPara>
                </a14:m>
                <a:endParaRPr lang="el-GR" dirty="0"/>
              </a:p>
              <a:p>
                <a:pPr marL="118872" indent="0">
                  <a:buNone/>
                </a:pPr>
                <a:r>
                  <a:rPr lang="el-GR" dirty="0"/>
                  <a:t>Η συνολική είσπραξη είναι 200 ευρώ και άρα </a:t>
                </a:r>
                <a14:m>
                  <m:oMath xmlns:m="http://schemas.openxmlformats.org/officeDocument/2006/math">
                    <m:d>
                      <m:dPr>
                        <m:begChr m:val="|"/>
                        <m:endChr m:val="|"/>
                        <m:ctrlPr>
                          <a:rPr lang="el-GR" i="1">
                            <a:latin typeface="Cambria Math" panose="02040503050406030204" pitchFamily="18" charset="0"/>
                          </a:rPr>
                        </m:ctrlPr>
                      </m:dPr>
                      <m:e>
                        <m:r>
                          <a:rPr lang="en-US" i="1">
                            <a:latin typeface="Cambria Math" panose="02040503050406030204" pitchFamily="18" charset="0"/>
                          </a:rPr>
                          <m:t>𝐾</m:t>
                        </m:r>
                      </m:e>
                    </m:d>
                    <m:r>
                      <a:rPr lang="el-GR" i="1">
                        <a:latin typeface="Cambria Math" panose="02040503050406030204" pitchFamily="18" charset="0"/>
                      </a:rPr>
                      <m:t>+</m:t>
                    </m:r>
                    <m:d>
                      <m:dPr>
                        <m:begChr m:val="|"/>
                        <m:endChr m:val="|"/>
                        <m:ctrlPr>
                          <a:rPr lang="el-GR" i="1">
                            <a:latin typeface="Cambria Math" panose="02040503050406030204" pitchFamily="18" charset="0"/>
                          </a:rPr>
                        </m:ctrlPr>
                      </m:dPr>
                      <m:e>
                        <m:r>
                          <a:rPr lang="el-GR" i="1">
                            <a:latin typeface="Cambria Math" panose="02040503050406030204" pitchFamily="18" charset="0"/>
                          </a:rPr>
                          <m:t>𝛱</m:t>
                        </m:r>
                      </m:e>
                    </m:d>
                    <m:r>
                      <a:rPr lang="el-GR" i="1">
                        <a:latin typeface="Cambria Math" panose="02040503050406030204" pitchFamily="18" charset="0"/>
                      </a:rPr>
                      <m:t>+</m:t>
                    </m:r>
                    <m:d>
                      <m:dPr>
                        <m:begChr m:val="|"/>
                        <m:endChr m:val="|"/>
                        <m:ctrlPr>
                          <a:rPr lang="el-GR" i="1">
                            <a:latin typeface="Cambria Math" panose="02040503050406030204" pitchFamily="18" charset="0"/>
                          </a:rPr>
                        </m:ctrlPr>
                      </m:dPr>
                      <m:e>
                        <m:r>
                          <a:rPr lang="el-GR" i="1">
                            <a:latin typeface="Cambria Math" panose="02040503050406030204" pitchFamily="18" charset="0"/>
                          </a:rPr>
                          <m:t>𝛭</m:t>
                        </m:r>
                      </m:e>
                    </m:d>
                    <m:r>
                      <a:rPr lang="el-GR" i="1">
                        <a:latin typeface="Cambria Math" panose="02040503050406030204" pitchFamily="18" charset="0"/>
                      </a:rPr>
                      <m:t>=200</m:t>
                    </m:r>
                  </m:oMath>
                </a14:m>
                <a:r>
                  <a:rPr lang="el-GR" dirty="0"/>
                  <a:t> αφού κοστίζουν 1 ευρώ το καθένα. Αφού 75 φοιτητές χάλασαν τουλάχιστον 2 ευρώ (πήραν τουλάχιστον 2 προϊόντα) θα ισχύει ότι:</a:t>
                </a:r>
              </a:p>
              <a:p>
                <a:pPr marL="118872" indent="0">
                  <a:buNone/>
                </a:pPr>
                <a14:m>
                  <m:oMathPara xmlns:m="http://schemas.openxmlformats.org/officeDocument/2006/math">
                    <m:oMathParaPr>
                      <m:jc m:val="centerGroup"/>
                    </m:oMathParaPr>
                    <m:oMath xmlns:m="http://schemas.openxmlformats.org/officeDocument/2006/math">
                      <m:d>
                        <m:dPr>
                          <m:begChr m:val="|"/>
                          <m:endChr m:val="|"/>
                          <m:ctrlPr>
                            <a:rPr lang="el-GR" i="1">
                              <a:latin typeface="Cambria Math" panose="02040503050406030204" pitchFamily="18" charset="0"/>
                            </a:rPr>
                          </m:ctrlPr>
                        </m:dPr>
                        <m:e>
                          <m:r>
                            <a:rPr lang="el-GR" i="1">
                              <a:latin typeface="Cambria Math" panose="02040503050406030204" pitchFamily="18" charset="0"/>
                            </a:rPr>
                            <m:t>𝐾</m:t>
                          </m:r>
                          <m:r>
                            <a:rPr lang="el-GR" i="1">
                              <a:latin typeface="Cambria Math" panose="02040503050406030204" pitchFamily="18" charset="0"/>
                            </a:rPr>
                            <m:t>∩</m:t>
                          </m:r>
                          <m:r>
                            <a:rPr lang="el-GR" i="1">
                              <a:latin typeface="Cambria Math" panose="02040503050406030204" pitchFamily="18" charset="0"/>
                            </a:rPr>
                            <m:t>𝛱</m:t>
                          </m:r>
                        </m:e>
                      </m:d>
                      <m:r>
                        <a:rPr lang="el-GR" i="1">
                          <a:latin typeface="Cambria Math" panose="02040503050406030204" pitchFamily="18" charset="0"/>
                        </a:rPr>
                        <m:t>+</m:t>
                      </m:r>
                      <m:d>
                        <m:dPr>
                          <m:begChr m:val="|"/>
                          <m:endChr m:val="|"/>
                          <m:ctrlPr>
                            <a:rPr lang="el-GR" i="1">
                              <a:latin typeface="Cambria Math" panose="02040503050406030204" pitchFamily="18" charset="0"/>
                            </a:rPr>
                          </m:ctrlPr>
                        </m:dPr>
                        <m:e>
                          <m:r>
                            <a:rPr lang="el-GR" i="1">
                              <a:latin typeface="Cambria Math" panose="02040503050406030204" pitchFamily="18" charset="0"/>
                            </a:rPr>
                            <m:t>𝛱</m:t>
                          </m:r>
                          <m:r>
                            <a:rPr lang="el-GR" i="1">
                              <a:latin typeface="Cambria Math" panose="02040503050406030204" pitchFamily="18" charset="0"/>
                            </a:rPr>
                            <m:t>∩</m:t>
                          </m:r>
                          <m:r>
                            <a:rPr lang="el-GR" i="1">
                              <a:latin typeface="Cambria Math" panose="02040503050406030204" pitchFamily="18" charset="0"/>
                            </a:rPr>
                            <m:t>𝛭</m:t>
                          </m:r>
                        </m:e>
                      </m:d>
                      <m:r>
                        <a:rPr lang="el-GR" i="1">
                          <a:latin typeface="Cambria Math" panose="02040503050406030204" pitchFamily="18" charset="0"/>
                        </a:rPr>
                        <m:t>+</m:t>
                      </m:r>
                      <m:d>
                        <m:dPr>
                          <m:begChr m:val="|"/>
                          <m:endChr m:val="|"/>
                          <m:ctrlPr>
                            <a:rPr lang="el-GR" i="1">
                              <a:latin typeface="Cambria Math" panose="02040503050406030204" pitchFamily="18" charset="0"/>
                            </a:rPr>
                          </m:ctrlPr>
                        </m:dPr>
                        <m:e>
                          <m:r>
                            <a:rPr lang="el-GR" i="1">
                              <a:latin typeface="Cambria Math" panose="02040503050406030204" pitchFamily="18" charset="0"/>
                            </a:rPr>
                            <m:t>𝛫</m:t>
                          </m:r>
                          <m:r>
                            <a:rPr lang="el-GR" i="1">
                              <a:latin typeface="Cambria Math" panose="02040503050406030204" pitchFamily="18" charset="0"/>
                            </a:rPr>
                            <m:t>∩</m:t>
                          </m:r>
                          <m:r>
                            <a:rPr lang="el-GR" i="1">
                              <a:latin typeface="Cambria Math" panose="02040503050406030204" pitchFamily="18" charset="0"/>
                            </a:rPr>
                            <m:t>𝛭</m:t>
                          </m:r>
                        </m:e>
                      </m:d>
                      <m:r>
                        <a:rPr lang="el-GR" i="1">
                          <a:latin typeface="Cambria Math" panose="02040503050406030204" pitchFamily="18" charset="0"/>
                        </a:rPr>
                        <m:t>−2</m:t>
                      </m:r>
                      <m:d>
                        <m:dPr>
                          <m:begChr m:val="|"/>
                          <m:endChr m:val="|"/>
                          <m:ctrlPr>
                            <a:rPr lang="el-GR" i="1">
                              <a:latin typeface="Cambria Math" panose="02040503050406030204" pitchFamily="18" charset="0"/>
                            </a:rPr>
                          </m:ctrlPr>
                        </m:dPr>
                        <m:e>
                          <m:r>
                            <a:rPr lang="el-GR" i="1">
                              <a:latin typeface="Cambria Math" panose="02040503050406030204" pitchFamily="18" charset="0"/>
                            </a:rPr>
                            <m:t>𝛫</m:t>
                          </m:r>
                          <m:r>
                            <a:rPr lang="el-GR" i="1">
                              <a:latin typeface="Cambria Math" panose="02040503050406030204" pitchFamily="18" charset="0"/>
                            </a:rPr>
                            <m:t>∩</m:t>
                          </m:r>
                          <m:r>
                            <a:rPr lang="el-GR" i="1">
                              <a:latin typeface="Cambria Math" panose="02040503050406030204" pitchFamily="18" charset="0"/>
                            </a:rPr>
                            <m:t>𝛱</m:t>
                          </m:r>
                          <m:r>
                            <a:rPr lang="el-GR" i="1">
                              <a:latin typeface="Cambria Math" panose="02040503050406030204" pitchFamily="18" charset="0"/>
                            </a:rPr>
                            <m:t>∩</m:t>
                          </m:r>
                          <m:r>
                            <a:rPr lang="el-GR" i="1">
                              <a:latin typeface="Cambria Math" panose="02040503050406030204" pitchFamily="18" charset="0"/>
                            </a:rPr>
                            <m:t>𝛭</m:t>
                          </m:r>
                        </m:e>
                      </m:d>
                      <m:r>
                        <a:rPr lang="el-GR" i="1">
                          <a:latin typeface="Cambria Math" panose="02040503050406030204" pitchFamily="18" charset="0"/>
                        </a:rPr>
                        <m:t>=75</m:t>
                      </m:r>
                    </m:oMath>
                  </m:oMathPara>
                </a14:m>
                <a:endParaRPr lang="el-GR" dirty="0"/>
              </a:p>
              <a:p>
                <a:pPr marL="118872" indent="0">
                  <a:buNone/>
                </a:pPr>
                <a:r>
                  <a:rPr lang="el-GR" dirty="0"/>
                  <a:t>Αφαιρούμε 2 φορές το </a:t>
                </a:r>
                <a14:m>
                  <m:oMath xmlns:m="http://schemas.openxmlformats.org/officeDocument/2006/math">
                    <m:d>
                      <m:dPr>
                        <m:begChr m:val="|"/>
                        <m:endChr m:val="|"/>
                        <m:ctrlPr>
                          <a:rPr lang="el-GR" i="1">
                            <a:latin typeface="Cambria Math" panose="02040503050406030204" pitchFamily="18" charset="0"/>
                          </a:rPr>
                        </m:ctrlPr>
                      </m:dPr>
                      <m:e>
                        <m:r>
                          <a:rPr lang="el-GR" i="1">
                            <a:latin typeface="Cambria Math" panose="02040503050406030204" pitchFamily="18" charset="0"/>
                          </a:rPr>
                          <m:t>𝛫</m:t>
                        </m:r>
                        <m:r>
                          <a:rPr lang="el-GR" i="1">
                            <a:latin typeface="Cambria Math" panose="02040503050406030204" pitchFamily="18" charset="0"/>
                          </a:rPr>
                          <m:t>∩</m:t>
                        </m:r>
                        <m:r>
                          <a:rPr lang="el-GR" i="1">
                            <a:latin typeface="Cambria Math" panose="02040503050406030204" pitchFamily="18" charset="0"/>
                          </a:rPr>
                          <m:t>𝛱</m:t>
                        </m:r>
                        <m:r>
                          <a:rPr lang="el-GR" i="1">
                            <a:latin typeface="Cambria Math" panose="02040503050406030204" pitchFamily="18" charset="0"/>
                          </a:rPr>
                          <m:t>∩</m:t>
                        </m:r>
                        <m:r>
                          <a:rPr lang="el-GR" i="1">
                            <a:latin typeface="Cambria Math" panose="02040503050406030204" pitchFamily="18" charset="0"/>
                          </a:rPr>
                          <m:t>𝛭</m:t>
                        </m:r>
                      </m:e>
                    </m:d>
                  </m:oMath>
                </a14:m>
                <a:r>
                  <a:rPr lang="el-GR" dirty="0"/>
                  <a:t> μιας και τα κοινά στοιχεία στα σύνολα που προστίθενται μετρούνται 3 φορές.</a:t>
                </a:r>
              </a:p>
              <a:p>
                <a:pPr marL="118872" indent="0">
                  <a:buNone/>
                </a:pPr>
                <a:r>
                  <a:rPr lang="el-GR" dirty="0"/>
                  <a:t>Επομένως προκύπτει ότι:</a:t>
                </a:r>
              </a:p>
              <a:p>
                <a:pPr marL="118872" indent="0">
                  <a:buNone/>
                </a:pPr>
                <a14:m>
                  <m:oMathPara xmlns:m="http://schemas.openxmlformats.org/officeDocument/2006/math">
                    <m:oMathParaPr>
                      <m:jc m:val="centerGroup"/>
                    </m:oMathParaPr>
                    <m:oMath xmlns:m="http://schemas.openxmlformats.org/officeDocument/2006/math">
                      <m:d>
                        <m:dPr>
                          <m:begChr m:val="|"/>
                          <m:endChr m:val="|"/>
                          <m:ctrlPr>
                            <a:rPr lang="el-GR" i="1">
                              <a:latin typeface="Cambria Math" panose="02040503050406030204" pitchFamily="18" charset="0"/>
                            </a:rPr>
                          </m:ctrlPr>
                        </m:dPr>
                        <m:e>
                          <m:r>
                            <a:rPr lang="el-GR" i="1">
                              <a:latin typeface="Cambria Math" panose="02040503050406030204" pitchFamily="18" charset="0"/>
                            </a:rPr>
                            <m:t>𝐾</m:t>
                          </m:r>
                          <m:r>
                            <a:rPr lang="el-GR" i="1">
                              <a:latin typeface="Cambria Math" panose="02040503050406030204" pitchFamily="18" charset="0"/>
                            </a:rPr>
                            <m:t>∩</m:t>
                          </m:r>
                          <m:r>
                            <a:rPr lang="el-GR" i="1">
                              <a:latin typeface="Cambria Math" panose="02040503050406030204" pitchFamily="18" charset="0"/>
                            </a:rPr>
                            <m:t>𝛱</m:t>
                          </m:r>
                        </m:e>
                      </m:d>
                      <m:r>
                        <a:rPr lang="el-GR" i="1">
                          <a:latin typeface="Cambria Math" panose="02040503050406030204" pitchFamily="18" charset="0"/>
                        </a:rPr>
                        <m:t>+</m:t>
                      </m:r>
                      <m:d>
                        <m:dPr>
                          <m:begChr m:val="|"/>
                          <m:endChr m:val="|"/>
                          <m:ctrlPr>
                            <a:rPr lang="el-GR" i="1">
                              <a:latin typeface="Cambria Math" panose="02040503050406030204" pitchFamily="18" charset="0"/>
                            </a:rPr>
                          </m:ctrlPr>
                        </m:dPr>
                        <m:e>
                          <m:r>
                            <a:rPr lang="el-GR" i="1">
                              <a:latin typeface="Cambria Math" panose="02040503050406030204" pitchFamily="18" charset="0"/>
                            </a:rPr>
                            <m:t>𝛱</m:t>
                          </m:r>
                          <m:r>
                            <a:rPr lang="el-GR" i="1">
                              <a:latin typeface="Cambria Math" panose="02040503050406030204" pitchFamily="18" charset="0"/>
                            </a:rPr>
                            <m:t>∩</m:t>
                          </m:r>
                          <m:r>
                            <a:rPr lang="el-GR" i="1">
                              <a:latin typeface="Cambria Math" panose="02040503050406030204" pitchFamily="18" charset="0"/>
                            </a:rPr>
                            <m:t>𝛭</m:t>
                          </m:r>
                        </m:e>
                      </m:d>
                      <m:r>
                        <a:rPr lang="el-GR" i="1">
                          <a:latin typeface="Cambria Math" panose="02040503050406030204" pitchFamily="18" charset="0"/>
                        </a:rPr>
                        <m:t>+</m:t>
                      </m:r>
                      <m:d>
                        <m:dPr>
                          <m:begChr m:val="|"/>
                          <m:endChr m:val="|"/>
                          <m:ctrlPr>
                            <a:rPr lang="el-GR" i="1">
                              <a:latin typeface="Cambria Math" panose="02040503050406030204" pitchFamily="18" charset="0"/>
                            </a:rPr>
                          </m:ctrlPr>
                        </m:dPr>
                        <m:e>
                          <m:r>
                            <a:rPr lang="el-GR" i="1">
                              <a:latin typeface="Cambria Math" panose="02040503050406030204" pitchFamily="18" charset="0"/>
                            </a:rPr>
                            <m:t>𝛫</m:t>
                          </m:r>
                          <m:r>
                            <a:rPr lang="el-GR" i="1">
                              <a:latin typeface="Cambria Math" panose="02040503050406030204" pitchFamily="18" charset="0"/>
                            </a:rPr>
                            <m:t>∩</m:t>
                          </m:r>
                          <m:r>
                            <a:rPr lang="el-GR" i="1">
                              <a:latin typeface="Cambria Math" panose="02040503050406030204" pitchFamily="18" charset="0"/>
                            </a:rPr>
                            <m:t>𝛭</m:t>
                          </m:r>
                        </m:e>
                      </m:d>
                      <m:r>
                        <a:rPr lang="el-GR" i="1">
                          <a:latin typeface="Cambria Math" panose="02040503050406030204" pitchFamily="18" charset="0"/>
                        </a:rPr>
                        <m:t>−</m:t>
                      </m:r>
                      <m:d>
                        <m:dPr>
                          <m:begChr m:val="|"/>
                          <m:endChr m:val="|"/>
                          <m:ctrlPr>
                            <a:rPr lang="el-GR" i="1">
                              <a:latin typeface="Cambria Math" panose="02040503050406030204" pitchFamily="18" charset="0"/>
                            </a:rPr>
                          </m:ctrlPr>
                        </m:dPr>
                        <m:e>
                          <m:r>
                            <a:rPr lang="el-GR" i="1">
                              <a:latin typeface="Cambria Math" panose="02040503050406030204" pitchFamily="18" charset="0"/>
                            </a:rPr>
                            <m:t>𝛫</m:t>
                          </m:r>
                          <m:r>
                            <a:rPr lang="el-GR" i="1">
                              <a:latin typeface="Cambria Math" panose="02040503050406030204" pitchFamily="18" charset="0"/>
                            </a:rPr>
                            <m:t>∩</m:t>
                          </m:r>
                          <m:r>
                            <a:rPr lang="el-GR" i="1">
                              <a:latin typeface="Cambria Math" panose="02040503050406030204" pitchFamily="18" charset="0"/>
                            </a:rPr>
                            <m:t>𝛱</m:t>
                          </m:r>
                          <m:r>
                            <a:rPr lang="el-GR" i="1">
                              <a:latin typeface="Cambria Math" panose="02040503050406030204" pitchFamily="18" charset="0"/>
                            </a:rPr>
                            <m:t>∩</m:t>
                          </m:r>
                          <m:r>
                            <a:rPr lang="el-GR" i="1">
                              <a:latin typeface="Cambria Math" panose="02040503050406030204" pitchFamily="18" charset="0"/>
                            </a:rPr>
                            <m:t>𝛭</m:t>
                          </m:r>
                        </m:e>
                      </m:d>
                      <m:r>
                        <a:rPr lang="el-GR" i="1">
                          <a:latin typeface="Cambria Math" panose="02040503050406030204" pitchFamily="18" charset="0"/>
                        </a:rPr>
                        <m:t>=105</m:t>
                      </m:r>
                    </m:oMath>
                  </m:oMathPara>
                </a14:m>
                <a:endParaRPr lang="el-GR" dirty="0"/>
              </a:p>
              <a:p>
                <a:pPr marL="118872" indent="0">
                  <a:buNone/>
                </a:pPr>
                <a:r>
                  <a:rPr lang="el-GR" dirty="0"/>
                  <a:t>Επιπλέον αφού 30 χάλασαν 3 ευρώ (πήραν και τα τρία προϊόντα) θα έχουμε:</a:t>
                </a:r>
              </a:p>
              <a:p>
                <a:pPr marL="118872" indent="0">
                  <a:buNone/>
                </a:pPr>
                <a14:m>
                  <m:oMathPara xmlns:m="http://schemas.openxmlformats.org/officeDocument/2006/math">
                    <m:oMathParaPr>
                      <m:jc m:val="centerGroup"/>
                    </m:oMathParaPr>
                    <m:oMath xmlns:m="http://schemas.openxmlformats.org/officeDocument/2006/math">
                      <m:d>
                        <m:dPr>
                          <m:begChr m:val="|"/>
                          <m:endChr m:val="|"/>
                          <m:ctrlPr>
                            <a:rPr lang="el-GR" i="1">
                              <a:latin typeface="Cambria Math" panose="02040503050406030204" pitchFamily="18" charset="0"/>
                            </a:rPr>
                          </m:ctrlPr>
                        </m:dPr>
                        <m:e>
                          <m:r>
                            <a:rPr lang="el-GR" i="1">
                              <a:latin typeface="Cambria Math" panose="02040503050406030204" pitchFamily="18" charset="0"/>
                            </a:rPr>
                            <m:t>𝛫</m:t>
                          </m:r>
                          <m:r>
                            <a:rPr lang="el-GR" i="1">
                              <a:latin typeface="Cambria Math" panose="02040503050406030204" pitchFamily="18" charset="0"/>
                            </a:rPr>
                            <m:t>∩</m:t>
                          </m:r>
                          <m:r>
                            <a:rPr lang="el-GR" i="1">
                              <a:latin typeface="Cambria Math" panose="02040503050406030204" pitchFamily="18" charset="0"/>
                            </a:rPr>
                            <m:t>𝛱</m:t>
                          </m:r>
                          <m:r>
                            <a:rPr lang="el-GR" i="1">
                              <a:latin typeface="Cambria Math" panose="02040503050406030204" pitchFamily="18" charset="0"/>
                            </a:rPr>
                            <m:t>∩</m:t>
                          </m:r>
                          <m:r>
                            <a:rPr lang="el-GR" i="1">
                              <a:latin typeface="Cambria Math" panose="02040503050406030204" pitchFamily="18" charset="0"/>
                            </a:rPr>
                            <m:t>𝛭</m:t>
                          </m:r>
                        </m:e>
                      </m:d>
                      <m:r>
                        <a:rPr lang="el-GR" i="1">
                          <a:latin typeface="Cambria Math" panose="02040503050406030204" pitchFamily="18" charset="0"/>
                        </a:rPr>
                        <m:t>=30</m:t>
                      </m:r>
                    </m:oMath>
                  </m:oMathPara>
                </a14:m>
                <a:endParaRPr lang="el-GR" dirty="0"/>
              </a:p>
              <a:p>
                <a:pPr marL="118872" indent="0">
                  <a:buNone/>
                </a:pPr>
                <a:r>
                  <a:rPr lang="el-GR" dirty="0"/>
                  <a:t>Άρα: </a:t>
                </a:r>
              </a:p>
              <a:p>
                <a:pPr marL="118872" indent="0">
                  <a:buNone/>
                </a:pPr>
                <a14:m>
                  <m:oMathPara xmlns:m="http://schemas.openxmlformats.org/officeDocument/2006/math">
                    <m:oMathParaPr>
                      <m:jc m:val="centerGroup"/>
                    </m:oMathParaPr>
                    <m:oMath xmlns:m="http://schemas.openxmlformats.org/officeDocument/2006/math">
                      <m:d>
                        <m:dPr>
                          <m:begChr m:val="|"/>
                          <m:endChr m:val="|"/>
                          <m:ctrlPr>
                            <a:rPr lang="el-GR" i="1">
                              <a:latin typeface="Cambria Math" panose="02040503050406030204" pitchFamily="18" charset="0"/>
                            </a:rPr>
                          </m:ctrlPr>
                        </m:dPr>
                        <m:e>
                          <m:r>
                            <a:rPr lang="el-GR" i="1">
                              <a:latin typeface="Cambria Math" panose="02040503050406030204" pitchFamily="18" charset="0"/>
                            </a:rPr>
                            <m:t>𝛫</m:t>
                          </m:r>
                          <m:r>
                            <a:rPr lang="el-GR" i="1">
                              <a:latin typeface="Cambria Math" panose="02040503050406030204" pitchFamily="18" charset="0"/>
                            </a:rPr>
                            <m:t>∪</m:t>
                          </m:r>
                          <m:r>
                            <a:rPr lang="el-GR" i="1">
                              <a:latin typeface="Cambria Math" panose="02040503050406030204" pitchFamily="18" charset="0"/>
                            </a:rPr>
                            <m:t>𝛱</m:t>
                          </m:r>
                          <m:r>
                            <a:rPr lang="el-GR" i="1">
                              <a:latin typeface="Cambria Math" panose="02040503050406030204" pitchFamily="18" charset="0"/>
                            </a:rPr>
                            <m:t>∪</m:t>
                          </m:r>
                          <m:r>
                            <a:rPr lang="en-US" i="1">
                              <a:latin typeface="Cambria Math" panose="02040503050406030204" pitchFamily="18" charset="0"/>
                            </a:rPr>
                            <m:t>𝑀</m:t>
                          </m:r>
                        </m:e>
                      </m:d>
                      <m:r>
                        <a:rPr lang="el-GR" i="1">
                          <a:latin typeface="Cambria Math" panose="02040503050406030204" pitchFamily="18" charset="0"/>
                        </a:rPr>
                        <m:t>=200−105=95</m:t>
                      </m:r>
                    </m:oMath>
                  </m:oMathPara>
                </a14:m>
                <a:endParaRPr lang="el-GR" dirty="0"/>
              </a:p>
              <a:p>
                <a:pPr marL="118872" indent="0">
                  <a:buNone/>
                </a:pPr>
                <a:r>
                  <a:rPr lang="el-GR" dirty="0"/>
                  <a:t>Επομένως, αυτοί που δεν αγόρασαν τίποτα είναι:</a:t>
                </a:r>
              </a:p>
              <a:p>
                <a:pPr marL="118872" indent="0">
                  <a:buNone/>
                </a:pPr>
                <a14:m>
                  <m:oMathPara xmlns:m="http://schemas.openxmlformats.org/officeDocument/2006/math">
                    <m:oMathParaPr>
                      <m:jc m:val="centerGroup"/>
                    </m:oMathParaPr>
                    <m:oMath xmlns:m="http://schemas.openxmlformats.org/officeDocument/2006/math">
                      <m:r>
                        <a:rPr lang="el-GR" i="1">
                          <a:latin typeface="Cambria Math" panose="02040503050406030204" pitchFamily="18" charset="0"/>
                        </a:rPr>
                        <m:t>100−</m:t>
                      </m:r>
                      <m:d>
                        <m:dPr>
                          <m:begChr m:val="|"/>
                          <m:endChr m:val="|"/>
                          <m:ctrlPr>
                            <a:rPr lang="el-GR" i="1">
                              <a:latin typeface="Cambria Math" panose="02040503050406030204" pitchFamily="18" charset="0"/>
                            </a:rPr>
                          </m:ctrlPr>
                        </m:dPr>
                        <m:e>
                          <m:r>
                            <a:rPr lang="el-GR" i="1">
                              <a:latin typeface="Cambria Math" panose="02040503050406030204" pitchFamily="18" charset="0"/>
                            </a:rPr>
                            <m:t>𝛫</m:t>
                          </m:r>
                          <m:r>
                            <a:rPr lang="el-GR" i="1">
                              <a:latin typeface="Cambria Math" panose="02040503050406030204" pitchFamily="18" charset="0"/>
                            </a:rPr>
                            <m:t>∪</m:t>
                          </m:r>
                          <m:r>
                            <a:rPr lang="el-GR" i="1">
                              <a:latin typeface="Cambria Math" panose="02040503050406030204" pitchFamily="18" charset="0"/>
                            </a:rPr>
                            <m:t>𝛱</m:t>
                          </m:r>
                          <m:r>
                            <a:rPr lang="el-GR" i="1">
                              <a:latin typeface="Cambria Math" panose="02040503050406030204" pitchFamily="18" charset="0"/>
                            </a:rPr>
                            <m:t>∪</m:t>
                          </m:r>
                          <m:r>
                            <a:rPr lang="en-US" i="1">
                              <a:latin typeface="Cambria Math" panose="02040503050406030204" pitchFamily="18" charset="0"/>
                            </a:rPr>
                            <m:t>𝑀</m:t>
                          </m:r>
                        </m:e>
                      </m:d>
                      <m:r>
                        <a:rPr lang="el-GR" i="1">
                          <a:latin typeface="Cambria Math" panose="02040503050406030204" pitchFamily="18" charset="0"/>
                        </a:rPr>
                        <m:t>=5</m:t>
                      </m:r>
                    </m:oMath>
                  </m:oMathPara>
                </a14:m>
                <a:endParaRPr lang="el-GR" dirty="0"/>
              </a:p>
              <a:p>
                <a:endParaRPr lang="el-GR" dirty="0"/>
              </a:p>
            </p:txBody>
          </p:sp>
        </mc:Choice>
        <mc:Fallback xmlns="">
          <p:sp>
            <p:nvSpPr>
              <p:cNvPr id="3" name="Notes Placeholder 2"/>
              <p:cNvSpPr>
                <a:spLocks noGrp="1"/>
              </p:cNvSpPr>
              <p:nvPr>
                <p:ph type="body" idx="1"/>
              </p:nvPr>
            </p:nvSpPr>
            <p:spPr/>
            <p:txBody>
              <a:bodyPr/>
              <a:lstStyle/>
              <a:p>
                <a:pPr marL="118872" indent="0">
                  <a:buNone/>
                </a:pPr>
                <a:r>
                  <a:rPr lang="el-GR" dirty="0"/>
                  <a:t>Έστω ότι Κ είναι το σύνολο των φοιτητών που αγόρασαν Καφέ, Π το σύνολο των φοιτητών που αγόρασαν Πίτσα και Μ το σύνολο που αγόρασε Μπουγάτσα. Αυτό που θέλουμε να υπολογίσουμε είναι η ποσότητα </a:t>
                </a:r>
                <a:r>
                  <a:rPr lang="el-GR" i="0">
                    <a:latin typeface="Cambria Math" panose="02040503050406030204" pitchFamily="18" charset="0"/>
                  </a:rPr>
                  <a:t>100−|𝛫∪𝛱∪</a:t>
                </a:r>
                <a:r>
                  <a:rPr lang="en-US" i="0">
                    <a:latin typeface="Cambria Math" panose="02040503050406030204" pitchFamily="18" charset="0"/>
                  </a:rPr>
                  <a:t>𝑀|</a:t>
                </a:r>
                <a:r>
                  <a:rPr lang="el-GR" dirty="0"/>
                  <a:t>. </a:t>
                </a:r>
              </a:p>
              <a:p>
                <a:pPr marL="118872" indent="0">
                  <a:buNone/>
                </a:pPr>
                <a:r>
                  <a:rPr lang="el-GR" dirty="0"/>
                  <a:t>Από εγκλεισμό/αποκλεισμό προκύπτει το εξής:</a:t>
                </a:r>
              </a:p>
              <a:p>
                <a:pPr marL="118872" indent="0">
                  <a:buNone/>
                </a:pPr>
                <a:r>
                  <a:rPr lang="el-GR" i="0">
                    <a:latin typeface="Cambria Math" panose="02040503050406030204" pitchFamily="18" charset="0"/>
                  </a:rPr>
                  <a:t>|𝛫∪𝛱∪</a:t>
                </a:r>
                <a:r>
                  <a:rPr lang="en-US" i="0">
                    <a:latin typeface="Cambria Math" panose="02040503050406030204" pitchFamily="18" charset="0"/>
                  </a:rPr>
                  <a:t>𝑀|</a:t>
                </a:r>
                <a:r>
                  <a:rPr lang="el-GR" i="0">
                    <a:latin typeface="Cambria Math" panose="02040503050406030204" pitchFamily="18" charset="0"/>
                  </a:rPr>
                  <a:t>=|</a:t>
                </a:r>
                <a:r>
                  <a:rPr lang="en-US" i="0">
                    <a:latin typeface="Cambria Math" panose="02040503050406030204" pitchFamily="18" charset="0"/>
                  </a:rPr>
                  <a:t>𝐾|+</a:t>
                </a:r>
                <a:r>
                  <a:rPr lang="el-GR" i="0">
                    <a:latin typeface="Cambria Math" panose="02040503050406030204" pitchFamily="18" charset="0"/>
                  </a:rPr>
                  <a:t>|𝛱|+|𝛭|−|𝐾∩𝛱|−|𝛱∩𝛭|−|𝛫∩𝛭|+|𝛫∩𝛱∩𝛭|</a:t>
                </a:r>
                <a:endParaRPr lang="el-GR" dirty="0"/>
              </a:p>
              <a:p>
                <a:pPr marL="118872" indent="0">
                  <a:buNone/>
                </a:pPr>
                <a:r>
                  <a:rPr lang="el-GR" dirty="0"/>
                  <a:t>Η συνολική είσπραξη είναι 200 ευρώ και άρα </a:t>
                </a:r>
                <a:r>
                  <a:rPr lang="el-GR" i="0">
                    <a:latin typeface="Cambria Math" panose="02040503050406030204" pitchFamily="18" charset="0"/>
                  </a:rPr>
                  <a:t>|</a:t>
                </a:r>
                <a:r>
                  <a:rPr lang="en-US" i="0">
                    <a:latin typeface="Cambria Math" panose="02040503050406030204" pitchFamily="18" charset="0"/>
                  </a:rPr>
                  <a:t>𝐾|</a:t>
                </a:r>
                <a:r>
                  <a:rPr lang="el-GR" i="0">
                    <a:latin typeface="Cambria Math" panose="02040503050406030204" pitchFamily="18" charset="0"/>
                  </a:rPr>
                  <a:t>+|𝛱|+|𝛭|=200</a:t>
                </a:r>
                <a:r>
                  <a:rPr lang="el-GR" dirty="0"/>
                  <a:t> αφού κοστίζουν 1 ευρώ το καθένα. Αφού 75 φοιτητές χάλασαν τουλάχιστον 2 ευρώ (πήραν τουλάχιστον 2 προϊόντα) θα ισχύει ότι:</a:t>
                </a:r>
              </a:p>
              <a:p>
                <a:pPr marL="118872" indent="0">
                  <a:buNone/>
                </a:pPr>
                <a:r>
                  <a:rPr lang="el-GR" i="0">
                    <a:latin typeface="Cambria Math" panose="02040503050406030204" pitchFamily="18" charset="0"/>
                  </a:rPr>
                  <a:t>|𝐾∩𝛱|+|𝛱∩𝛭|+|𝛫∩𝛭|−2|𝛫∩𝛱∩𝛭|=75</a:t>
                </a:r>
                <a:endParaRPr lang="el-GR" dirty="0"/>
              </a:p>
              <a:p>
                <a:pPr marL="118872" indent="0">
                  <a:buNone/>
                </a:pPr>
                <a:r>
                  <a:rPr lang="el-GR" dirty="0"/>
                  <a:t>Αφαιρούμε 2 φορές το </a:t>
                </a:r>
                <a:r>
                  <a:rPr lang="el-GR" i="0">
                    <a:latin typeface="Cambria Math" panose="02040503050406030204" pitchFamily="18" charset="0"/>
                  </a:rPr>
                  <a:t>|𝛫∩𝛱∩𝛭|</a:t>
                </a:r>
                <a:r>
                  <a:rPr lang="el-GR" dirty="0"/>
                  <a:t> μιας και τα κοινά στοιχεία στα σύνολα που προστίθενται μετρούνται 3 φορές.</a:t>
                </a:r>
              </a:p>
              <a:p>
                <a:pPr marL="118872" indent="0">
                  <a:buNone/>
                </a:pPr>
                <a:r>
                  <a:rPr lang="el-GR" dirty="0"/>
                  <a:t>Επομένως προκύπτει ότι:</a:t>
                </a:r>
              </a:p>
              <a:p>
                <a:pPr marL="118872" indent="0">
                  <a:buNone/>
                </a:pPr>
                <a:r>
                  <a:rPr lang="el-GR" i="0">
                    <a:latin typeface="Cambria Math" panose="02040503050406030204" pitchFamily="18" charset="0"/>
                  </a:rPr>
                  <a:t>|𝐾∩𝛱|+|𝛱∩𝛭|+|𝛫∩𝛭|−|𝛫∩𝛱∩𝛭|=105</a:t>
                </a:r>
                <a:endParaRPr lang="el-GR" dirty="0"/>
              </a:p>
              <a:p>
                <a:pPr marL="118872" indent="0">
                  <a:buNone/>
                </a:pPr>
                <a:r>
                  <a:rPr lang="el-GR" dirty="0"/>
                  <a:t>Επιπλέον αφού 30 χάλασαν 3 ευρώ (πήραν και τα τρία προϊόντα) θα έχουμε:</a:t>
                </a:r>
              </a:p>
              <a:p>
                <a:pPr marL="118872" indent="0">
                  <a:buNone/>
                </a:pPr>
                <a:r>
                  <a:rPr lang="el-GR" i="0">
                    <a:latin typeface="Cambria Math" panose="02040503050406030204" pitchFamily="18" charset="0"/>
                  </a:rPr>
                  <a:t>|𝛫∩𝛱∩𝛭|=30</a:t>
                </a:r>
                <a:endParaRPr lang="el-GR" dirty="0"/>
              </a:p>
              <a:p>
                <a:pPr marL="118872" indent="0">
                  <a:buNone/>
                </a:pPr>
                <a:r>
                  <a:rPr lang="el-GR" dirty="0"/>
                  <a:t>Άρα: </a:t>
                </a:r>
              </a:p>
              <a:p>
                <a:pPr marL="118872" indent="0">
                  <a:buNone/>
                </a:pPr>
                <a:r>
                  <a:rPr lang="el-GR" i="0">
                    <a:latin typeface="Cambria Math" panose="02040503050406030204" pitchFamily="18" charset="0"/>
                  </a:rPr>
                  <a:t>|𝛫∪𝛱∪</a:t>
                </a:r>
                <a:r>
                  <a:rPr lang="en-US" i="0">
                    <a:latin typeface="Cambria Math" panose="02040503050406030204" pitchFamily="18" charset="0"/>
                  </a:rPr>
                  <a:t>𝑀|</a:t>
                </a:r>
                <a:r>
                  <a:rPr lang="el-GR" i="0">
                    <a:latin typeface="Cambria Math" panose="02040503050406030204" pitchFamily="18" charset="0"/>
                  </a:rPr>
                  <a:t>=200−105=95</a:t>
                </a:r>
                <a:endParaRPr lang="el-GR" dirty="0"/>
              </a:p>
              <a:p>
                <a:pPr marL="118872" indent="0">
                  <a:buNone/>
                </a:pPr>
                <a:r>
                  <a:rPr lang="el-GR" dirty="0"/>
                  <a:t>Επομένως, αυτοί που δεν αγόρασαν τίποτα είναι:</a:t>
                </a:r>
              </a:p>
              <a:p>
                <a:pPr marL="118872" indent="0">
                  <a:buNone/>
                </a:pPr>
                <a:r>
                  <a:rPr lang="el-GR" i="0">
                    <a:latin typeface="Cambria Math" panose="02040503050406030204" pitchFamily="18" charset="0"/>
                  </a:rPr>
                  <a:t>100−|𝛫∪𝛱∪</a:t>
                </a:r>
                <a:r>
                  <a:rPr lang="en-US" i="0">
                    <a:latin typeface="Cambria Math" panose="02040503050406030204" pitchFamily="18" charset="0"/>
                  </a:rPr>
                  <a:t>𝑀|</a:t>
                </a:r>
                <a:r>
                  <a:rPr lang="el-GR" i="0">
                    <a:latin typeface="Cambria Math" panose="02040503050406030204" pitchFamily="18" charset="0"/>
                  </a:rPr>
                  <a:t>=5</a:t>
                </a:r>
                <a:endParaRPr lang="el-GR" dirty="0"/>
              </a:p>
              <a:p>
                <a:endParaRPr lang="el-GR" dirty="0"/>
              </a:p>
            </p:txBody>
          </p:sp>
        </mc:Fallback>
      </mc:AlternateContent>
      <p:sp>
        <p:nvSpPr>
          <p:cNvPr id="4" name="Slide Number Placeholder 3"/>
          <p:cNvSpPr>
            <a:spLocks noGrp="1"/>
          </p:cNvSpPr>
          <p:nvPr>
            <p:ph type="sldNum" sz="quarter" idx="5"/>
          </p:nvPr>
        </p:nvSpPr>
        <p:spPr/>
        <p:txBody>
          <a:bodyPr/>
          <a:lstStyle/>
          <a:p>
            <a:fld id="{DB9697CE-0FCF-46C5-B58B-D134E2170FA3}" type="slidenum">
              <a:rPr lang="el-GR" smtClean="0"/>
              <a:pPr/>
              <a:t>44</a:t>
            </a:fld>
            <a:endParaRPr lang="el-GR"/>
          </a:p>
        </p:txBody>
      </p:sp>
    </p:spTree>
    <p:extLst>
      <p:ext uri="{BB962C8B-B14F-4D97-AF65-F5344CB8AC3E}">
        <p14:creationId xmlns:p14="http://schemas.microsoft.com/office/powerpoint/2010/main" val="80689169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556E9FD-A2E4-40A6-A67B-14BE9702EE51}" type="slidenum">
              <a:rPr lang="el-GR"/>
              <a:pPr/>
              <a:t>4</a:t>
            </a:fld>
            <a:endParaRPr lang="el-GR"/>
          </a:p>
        </p:txBody>
      </p:sp>
      <p:sp>
        <p:nvSpPr>
          <p:cNvPr id="324610" name="Rectangle 2"/>
          <p:cNvSpPr>
            <a:spLocks noGrp="1" noRot="1" noChangeAspect="1" noChangeArrowheads="1" noTextEdit="1"/>
          </p:cNvSpPr>
          <p:nvPr>
            <p:ph type="sldImg"/>
          </p:nvPr>
        </p:nvSpPr>
        <p:spPr>
          <a:ln/>
        </p:spPr>
      </p:sp>
      <p:sp>
        <p:nvSpPr>
          <p:cNvPr id="32461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896D239-5830-4A13-B48D-2DF6411FEA77}" type="slidenum">
              <a:rPr lang="el-GR"/>
              <a:pPr/>
              <a:t>5</a:t>
            </a:fld>
            <a:endParaRPr lang="el-GR"/>
          </a:p>
        </p:txBody>
      </p:sp>
      <p:sp>
        <p:nvSpPr>
          <p:cNvPr id="325634" name="Rectangle 2"/>
          <p:cNvSpPr>
            <a:spLocks noGrp="1" noRot="1" noChangeAspect="1" noChangeArrowheads="1" noTextEdit="1"/>
          </p:cNvSpPr>
          <p:nvPr>
            <p:ph type="sldImg"/>
          </p:nvPr>
        </p:nvSpPr>
        <p:spPr>
          <a:ln/>
        </p:spPr>
      </p:sp>
      <p:sp>
        <p:nvSpPr>
          <p:cNvPr id="32563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0B3BC90-7395-46B1-9FF9-EFF701E7152D}" type="slidenum">
              <a:rPr lang="el-GR"/>
              <a:pPr/>
              <a:t>6</a:t>
            </a:fld>
            <a:endParaRPr lang="el-GR"/>
          </a:p>
        </p:txBody>
      </p:sp>
      <p:sp>
        <p:nvSpPr>
          <p:cNvPr id="326658" name="Rectangle 2"/>
          <p:cNvSpPr>
            <a:spLocks noGrp="1" noRot="1" noChangeAspect="1" noChangeArrowheads="1" noTextEdit="1"/>
          </p:cNvSpPr>
          <p:nvPr>
            <p:ph type="sldImg"/>
          </p:nvPr>
        </p:nvSpPr>
        <p:spPr>
          <a:ln/>
        </p:spPr>
      </p:sp>
      <p:sp>
        <p:nvSpPr>
          <p:cNvPr id="326659" name="Rectangle 3"/>
          <p:cNvSpPr>
            <a:spLocks noGrp="1" noChangeArrowheads="1"/>
          </p:cNvSpPr>
          <p:nvPr>
            <p:ph type="body" idx="1"/>
          </p:nvPr>
        </p:nvSpPr>
        <p:spPr/>
        <p:txBody>
          <a:bodyPr/>
          <a:lstStyle/>
          <a:p>
            <a:r>
              <a:rPr lang="en-US" dirty="0"/>
              <a:t>25 </a:t>
            </a:r>
            <a:r>
              <a:rPr lang="el-GR" dirty="0"/>
              <a:t>ψηφία ο κάθε αριθμός</a:t>
            </a:r>
          </a:p>
          <a:p>
            <a:r>
              <a:rPr lang="el-GR" dirty="0"/>
              <a:t>Οι τρόπο για να τα χωρίσουμε σε 2 ίσιες ομάδες (10^27 τρόποι περίπου)</a:t>
            </a:r>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0B3BC90-7395-46B1-9FF9-EFF701E7152D}" type="slidenum">
              <a:rPr lang="el-GR"/>
              <a:pPr/>
              <a:t>7</a:t>
            </a:fld>
            <a:endParaRPr lang="el-GR"/>
          </a:p>
        </p:txBody>
      </p:sp>
      <p:sp>
        <p:nvSpPr>
          <p:cNvPr id="326658" name="Rectangle 2"/>
          <p:cNvSpPr>
            <a:spLocks noGrp="1" noRot="1" noChangeAspect="1" noChangeArrowheads="1" noTextEdit="1"/>
          </p:cNvSpPr>
          <p:nvPr>
            <p:ph type="sldImg"/>
          </p:nvPr>
        </p:nvSpPr>
        <p:spPr>
          <a:ln/>
        </p:spPr>
      </p:sp>
      <p:sp>
        <p:nvSpPr>
          <p:cNvPr id="326659" name="Rectangle 3"/>
          <p:cNvSpPr>
            <a:spLocks noGrp="1" noChangeArrowheads="1"/>
          </p:cNvSpPr>
          <p:nvPr>
            <p:ph type="body" idx="1"/>
          </p:nvPr>
        </p:nvSpPr>
        <p:spPr/>
        <p:txBody>
          <a:bodyPr/>
          <a:lstStyle/>
          <a:p>
            <a:r>
              <a:rPr lang="el-GR" dirty="0"/>
              <a:t>Επιλέγει</a:t>
            </a:r>
            <a:r>
              <a:rPr lang="el-GR" baseline="0" dirty="0"/>
              <a:t> 6 φύλλα, μετά 5 φύλλα και μετά 4 φύλλα. Δείχνει ο βοηθός τα 5 φύλλα, 4 φύλλα και 3 φύλλα αντίστοιχα και ο μάγος βρίσκει το 6</a:t>
            </a:r>
            <a:r>
              <a:rPr lang="el-GR" baseline="30000" dirty="0"/>
              <a:t>ο</a:t>
            </a:r>
            <a:r>
              <a:rPr lang="el-GR" baseline="0" dirty="0"/>
              <a:t>, 5</a:t>
            </a:r>
            <a:r>
              <a:rPr lang="el-GR" baseline="30000" dirty="0"/>
              <a:t>ο</a:t>
            </a:r>
            <a:r>
              <a:rPr lang="el-GR" baseline="0" dirty="0"/>
              <a:t> και 4</a:t>
            </a:r>
            <a:r>
              <a:rPr lang="el-GR" baseline="30000" dirty="0"/>
              <a:t>ο</a:t>
            </a:r>
            <a:r>
              <a:rPr lang="el-GR" baseline="0" dirty="0"/>
              <a:t> φύλλο αντίστοιχα.</a:t>
            </a:r>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2BD7DBF-B35F-4238-9354-98D180FC774A}" type="slidenum">
              <a:rPr lang="el-GR"/>
              <a:pPr/>
              <a:t>8</a:t>
            </a:fld>
            <a:endParaRPr lang="el-GR"/>
          </a:p>
        </p:txBody>
      </p:sp>
      <p:sp>
        <p:nvSpPr>
          <p:cNvPr id="327682" name="Rectangle 2"/>
          <p:cNvSpPr>
            <a:spLocks noGrp="1" noRot="1" noChangeAspect="1" noChangeArrowheads="1" noTextEdit="1"/>
          </p:cNvSpPr>
          <p:nvPr>
            <p:ph type="sldImg"/>
          </p:nvPr>
        </p:nvSpPr>
        <p:spPr>
          <a:ln/>
        </p:spPr>
      </p:sp>
      <p:sp>
        <p:nvSpPr>
          <p:cNvPr id="32768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0B3BC90-7395-46B1-9FF9-EFF701E7152D}" type="slidenum">
              <a:rPr lang="el-GR"/>
              <a:pPr/>
              <a:t>10</a:t>
            </a:fld>
            <a:endParaRPr lang="el-GR"/>
          </a:p>
        </p:txBody>
      </p:sp>
      <p:sp>
        <p:nvSpPr>
          <p:cNvPr id="326658" name="Rectangle 2"/>
          <p:cNvSpPr>
            <a:spLocks noGrp="1" noRot="1" noChangeAspect="1" noChangeArrowheads="1" noTextEdit="1"/>
          </p:cNvSpPr>
          <p:nvPr>
            <p:ph type="sldImg"/>
          </p:nvPr>
        </p:nvSpPr>
        <p:spPr>
          <a:ln/>
        </p:spPr>
      </p:sp>
      <p:sp>
        <p:nvSpPr>
          <p:cNvPr id="326659" name="Rectangle 3"/>
          <p:cNvSpPr>
            <a:spLocks noGrp="1" noChangeArrowheads="1"/>
          </p:cNvSpPr>
          <p:nvPr>
            <p:ph type="body" idx="1"/>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0" y="0"/>
            <a:ext cx="9143999" cy="513543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ctrTitle"/>
          </p:nvPr>
        </p:nvSpPr>
        <p:spPr>
          <a:xfrm>
            <a:off x="685800" y="3355848"/>
            <a:ext cx="8077200" cy="1673352"/>
          </a:xfrm>
        </p:spPr>
        <p:txBody>
          <a:bodyPr vert="horz" lIns="91440" tIns="0" rIns="45720" bIns="0" rtlCol="0" anchor="t">
            <a:normAutofit/>
            <a:scene3d>
              <a:camera prst="orthographicFront"/>
              <a:lightRig rig="threePt" dir="t">
                <a:rot lat="0" lon="0" rev="4800000"/>
              </a:lightRig>
            </a:scene3d>
            <a:sp3d prstMaterial="matte">
              <a:bevelT w="50800" h="10160"/>
            </a:sp3d>
          </a:bodyPr>
          <a:lstStyle>
            <a:lvl1pPr algn="l">
              <a:defRPr sz="4700" b="1"/>
            </a:lvl1pPr>
            <a:extLst/>
          </a:lstStyle>
          <a:p>
            <a:r>
              <a:rPr kumimoji="0" lang="en-US"/>
              <a:t>Click to edit Master title style</a:t>
            </a:r>
          </a:p>
        </p:txBody>
      </p:sp>
      <p:sp>
        <p:nvSpPr>
          <p:cNvPr id="3" name="Subtitle 2"/>
          <p:cNvSpPr>
            <a:spLocks noGrp="1"/>
          </p:cNvSpPr>
          <p:nvPr>
            <p:ph type="subTitle" idx="1"/>
          </p:nvPr>
        </p:nvSpPr>
        <p:spPr>
          <a:xfrm>
            <a:off x="685800" y="1828800"/>
            <a:ext cx="8077200" cy="1499616"/>
          </a:xfrm>
        </p:spPr>
        <p:txBody>
          <a:bodyPr lIns="118872" tIns="0" rIns="45720" bIns="0" anchor="b"/>
          <a:lstStyle>
            <a:lvl1pPr marL="0" indent="0" algn="l">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extLst/>
          </a:lstStyle>
          <a:p>
            <a:r>
              <a:rPr kumimoji="0" lang="en-US"/>
              <a:t>Click to edit Master subtitle style</a:t>
            </a:r>
          </a:p>
        </p:txBody>
      </p:sp>
      <p:sp>
        <p:nvSpPr>
          <p:cNvPr id="4" name="Date Placeholder 3"/>
          <p:cNvSpPr>
            <a:spLocks noGrp="1"/>
          </p:cNvSpPr>
          <p:nvPr>
            <p:ph type="dt" sz="half" idx="10"/>
          </p:nvPr>
        </p:nvSpPr>
        <p:spPr/>
        <p:txBody>
          <a:bodyPr/>
          <a:lstStyle/>
          <a:p>
            <a:fld id="{6052109C-A5E2-45D5-9D41-B5C6DEB8561D}" type="datetime1">
              <a:rPr lang="el-GR" smtClean="0"/>
              <a:pPr/>
              <a:t>9/1/2025</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5949B794-D56B-430D-8323-8A41A7A3D964}" type="slidenum">
              <a:rPr lang="el-GR" smtClean="0"/>
              <a:pPr/>
              <a:t>‹#›</a:t>
            </a:fld>
            <a:endParaRPr lang="el-GR"/>
          </a:p>
        </p:txBody>
      </p:sp>
      <p:sp>
        <p:nvSpPr>
          <p:cNvPr id="10" name="Rectangle 9"/>
          <p:cNvSpPr/>
          <p:nvPr/>
        </p:nvSpPr>
        <p:spPr bwMode="invGray">
          <a:xfrm>
            <a:off x="0" y="5128334"/>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transition>
    <p:checker dir="vert"/>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21B277DB-410F-43D4-B999-8FDE93A218DD}" type="datetime1">
              <a:rPr lang="el-GR" smtClean="0"/>
              <a:pPr/>
              <a:t>9/1/2025</a:t>
            </a:fld>
            <a:endParaRPr lang="el-GR"/>
          </a:p>
        </p:txBody>
      </p:sp>
      <p:sp>
        <p:nvSpPr>
          <p:cNvPr id="6" name="Slide Number Placeholder 5"/>
          <p:cNvSpPr>
            <a:spLocks noGrp="1"/>
          </p:cNvSpPr>
          <p:nvPr>
            <p:ph type="sldNum" sz="quarter" idx="12"/>
          </p:nvPr>
        </p:nvSpPr>
        <p:spPr/>
        <p:txBody>
          <a:bodyPr/>
          <a:lstStyle/>
          <a:p>
            <a:fld id="{04082C09-9075-4316-9873-22391B807701}" type="slidenum">
              <a:rPr lang="el-GR" smtClean="0"/>
              <a:pPr/>
              <a:t>‹#›</a:t>
            </a:fld>
            <a:endParaRPr lang="el-GR"/>
          </a:p>
        </p:txBody>
      </p:sp>
    </p:spTree>
  </p:cSld>
  <p:clrMapOvr>
    <a:masterClrMapping/>
  </p:clrMapOvr>
  <p:transition>
    <p:checker dir="vert"/>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9" name="Rectangle 8"/>
          <p:cNvSpPr/>
          <p:nvPr/>
        </p:nvSpPr>
        <p:spPr bwMode="invGray">
          <a:xfrm>
            <a:off x="6598920" y="0"/>
            <a:ext cx="45720" cy="6858000"/>
          </a:xfrm>
          <a:prstGeom prst="rect">
            <a:avLst/>
          </a:prstGeom>
          <a:solidFill>
            <a:srgbClr val="FFFFFF"/>
          </a:solidFill>
          <a:ln w="48000" cap="flat" cmpd="thickThin" algn="ctr">
            <a:noFill/>
            <a:prstDash val="solid"/>
          </a:ln>
          <a:effectLst>
            <a:outerShdw blurRad="31750" dist="10160" dir="108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bwMode="ltGray">
          <a:xfrm>
            <a:off x="6647687" y="0"/>
            <a:ext cx="2514601" cy="685800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Vertical Title 1"/>
          <p:cNvSpPr>
            <a:spLocks noGrp="1"/>
          </p:cNvSpPr>
          <p:nvPr>
            <p:ph type="title" orient="vert"/>
          </p:nvPr>
        </p:nvSpPr>
        <p:spPr>
          <a:xfrm>
            <a:off x="6781800" y="274640"/>
            <a:ext cx="19050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304800"/>
            <a:ext cx="60198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FF38337D-BA57-4914-923C-B798F30968E3}" type="datetime1">
              <a:rPr lang="el-GR" smtClean="0"/>
              <a:pPr/>
              <a:t>9/1/2025</a:t>
            </a:fld>
            <a:endParaRPr lang="el-GR"/>
          </a:p>
        </p:txBody>
      </p:sp>
      <p:sp>
        <p:nvSpPr>
          <p:cNvPr id="6" name="Slide Number Placeholder 5"/>
          <p:cNvSpPr>
            <a:spLocks noGrp="1"/>
          </p:cNvSpPr>
          <p:nvPr>
            <p:ph type="sldNum" sz="quarter" idx="12"/>
          </p:nvPr>
        </p:nvSpPr>
        <p:spPr/>
        <p:txBody>
          <a:bodyPr/>
          <a:lstStyle/>
          <a:p>
            <a:fld id="{9831E55A-69BB-420F-B4B0-212AD4444B7D}" type="slidenum">
              <a:rPr lang="el-GR" smtClean="0"/>
              <a:pPr/>
              <a:t>‹#›</a:t>
            </a:fld>
            <a:endParaRPr lang="el-GR"/>
          </a:p>
        </p:txBody>
      </p:sp>
    </p:spTree>
  </p:cSld>
  <p:clrMapOvr>
    <a:masterClrMapping/>
  </p:clrMapOvr>
  <p:transition>
    <p:checker dir="vert"/>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clipArtAndTx">
  <p:cSld name="Title, Clip Art and Text">
    <p:spTree>
      <p:nvGrpSpPr>
        <p:cNvPr id="1" name=""/>
        <p:cNvGrpSpPr/>
        <p:nvPr/>
      </p:nvGrpSpPr>
      <p:grpSpPr>
        <a:xfrm>
          <a:off x="0" y="0"/>
          <a:ext cx="0" cy="0"/>
          <a:chOff x="0" y="0"/>
          <a:chExt cx="0" cy="0"/>
        </a:xfrm>
      </p:grpSpPr>
      <p:sp>
        <p:nvSpPr>
          <p:cNvPr id="2" name="Title 1"/>
          <p:cNvSpPr>
            <a:spLocks noGrp="1"/>
          </p:cNvSpPr>
          <p:nvPr>
            <p:ph type="title"/>
          </p:nvPr>
        </p:nvSpPr>
        <p:spPr>
          <a:xfrm>
            <a:off x="685800" y="465138"/>
            <a:ext cx="7772400" cy="1431925"/>
          </a:xfrm>
        </p:spPr>
        <p:txBody>
          <a:bodyPr/>
          <a:lstStyle/>
          <a:p>
            <a:r>
              <a:rPr lang="en-US"/>
              <a:t>Click to edit Master title style</a:t>
            </a:r>
          </a:p>
        </p:txBody>
      </p:sp>
      <p:sp>
        <p:nvSpPr>
          <p:cNvPr id="3" name="ClipArt Placeholder 2"/>
          <p:cNvSpPr>
            <a:spLocks noGrp="1"/>
          </p:cNvSpPr>
          <p:nvPr>
            <p:ph type="clipArt" sz="half" idx="1"/>
          </p:nvPr>
        </p:nvSpPr>
        <p:spPr>
          <a:xfrm>
            <a:off x="685800" y="1981200"/>
            <a:ext cx="3810000" cy="4114800"/>
          </a:xfrm>
        </p:spPr>
        <p:txBody>
          <a:bodyPr/>
          <a:lstStyle/>
          <a:p>
            <a:endParaRPr lang="en-US"/>
          </a:p>
        </p:txBody>
      </p:sp>
      <p:sp>
        <p:nvSpPr>
          <p:cNvPr id="4" name="Text Placeholder 3"/>
          <p:cNvSpPr>
            <a:spLocks noGrp="1"/>
          </p:cNvSpPr>
          <p:nvPr>
            <p:ph type="body" sz="half" idx="2"/>
          </p:nvPr>
        </p:nvSpPr>
        <p:spPr>
          <a:xfrm>
            <a:off x="4648200" y="1981200"/>
            <a:ext cx="38100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a:xfrm>
            <a:off x="712788" y="6313488"/>
            <a:ext cx="1905000" cy="457200"/>
          </a:xfrm>
        </p:spPr>
        <p:txBody>
          <a:bodyPr/>
          <a:lstStyle>
            <a:lvl1pPr>
              <a:defRPr/>
            </a:lvl1pPr>
          </a:lstStyle>
          <a:p>
            <a:endParaRPr lang="en-US"/>
          </a:p>
        </p:txBody>
      </p:sp>
      <p:sp>
        <p:nvSpPr>
          <p:cNvPr id="6" name="Footer Placeholder 5"/>
          <p:cNvSpPr>
            <a:spLocks noGrp="1"/>
          </p:cNvSpPr>
          <p:nvPr>
            <p:ph type="ftr" sz="quarter" idx="11"/>
          </p:nvPr>
        </p:nvSpPr>
        <p:spPr>
          <a:xfrm>
            <a:off x="3151188" y="6313488"/>
            <a:ext cx="2895600" cy="457200"/>
          </a:xfrm>
        </p:spPr>
        <p:txBody>
          <a:bodyPr/>
          <a:lstStyle>
            <a:lvl1pPr>
              <a:defRPr/>
            </a:lvl1pPr>
          </a:lstStyle>
          <a:p>
            <a:endParaRPr lang="en-US"/>
          </a:p>
        </p:txBody>
      </p:sp>
      <p:sp>
        <p:nvSpPr>
          <p:cNvPr id="7" name="Slide Number Placeholder 6"/>
          <p:cNvSpPr>
            <a:spLocks noGrp="1"/>
          </p:cNvSpPr>
          <p:nvPr>
            <p:ph type="sldNum" sz="quarter" idx="12"/>
          </p:nvPr>
        </p:nvSpPr>
        <p:spPr>
          <a:xfrm>
            <a:off x="6580188" y="6313488"/>
            <a:ext cx="1905000" cy="457200"/>
          </a:xfrm>
        </p:spPr>
        <p:txBody>
          <a:bodyPr/>
          <a:lstStyle>
            <a:lvl1pPr>
              <a:defRPr/>
            </a:lvl1pPr>
          </a:lstStyle>
          <a:p>
            <a:fld id="{D8D45819-B155-4ECE-969C-EA00A8672DED}"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55448"/>
            <a:ext cx="8229600" cy="1252728"/>
          </a:xfrm>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091107C2-C6DF-4EA4-82DF-309FB0DCE47B}" type="datetime1">
              <a:rPr lang="el-GR" smtClean="0"/>
              <a:pPr/>
              <a:t>9/1/2025</a:t>
            </a:fld>
            <a:endParaRPr lang="el-GR"/>
          </a:p>
        </p:txBody>
      </p:sp>
      <p:sp>
        <p:nvSpPr>
          <p:cNvPr id="6" name="Slide Number Placeholder 5"/>
          <p:cNvSpPr>
            <a:spLocks noGrp="1"/>
          </p:cNvSpPr>
          <p:nvPr>
            <p:ph type="sldNum" sz="quarter" idx="12"/>
          </p:nvPr>
        </p:nvSpPr>
        <p:spPr/>
        <p:txBody>
          <a:bodyPr/>
          <a:lstStyle/>
          <a:p>
            <a:fld id="{77487637-6FAD-49A0-8FEC-D4266B500393}" type="slidenum">
              <a:rPr lang="el-GR" smtClean="0"/>
              <a:pPr/>
              <a:t>‹#›</a:t>
            </a:fld>
            <a:endParaRPr lang="el-GR"/>
          </a:p>
        </p:txBody>
      </p:sp>
    </p:spTree>
  </p:cSld>
  <p:clrMapOvr>
    <a:masterClrMapping/>
  </p:clrMapOvr>
  <p:transition>
    <p:checker dir="vert"/>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0" y="1"/>
            <a:ext cx="9144000" cy="260252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ectangle 11"/>
          <p:cNvSpPr/>
          <p:nvPr/>
        </p:nvSpPr>
        <p:spPr bwMode="invGray">
          <a:xfrm>
            <a:off x="0" y="2602520"/>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749808" y="118872"/>
            <a:ext cx="8013192" cy="1636776"/>
          </a:xfrm>
        </p:spPr>
        <p:txBody>
          <a:bodyPr vert="horz" lIns="91440" tIns="0" rIns="91440" bIns="0" rtlCol="0" anchor="b">
            <a:normAutofit/>
            <a:scene3d>
              <a:camera prst="orthographicFront"/>
              <a:lightRig rig="threePt" dir="t">
                <a:rot lat="0" lon="0" rev="4800000"/>
              </a:lightRig>
            </a:scene3d>
            <a:sp3d prstMaterial="matte">
              <a:bevelT w="50800" h="10160"/>
            </a:sp3d>
          </a:bodyPr>
          <a:lstStyle>
            <a:lvl1pPr algn="l">
              <a:defRPr sz="4700" b="1" cap="none" baseline="0"/>
            </a:lvl1pPr>
            <a:extLst/>
          </a:lstStyle>
          <a:p>
            <a:r>
              <a:rPr kumimoji="0" lang="en-US"/>
              <a:t>Click to edit Master title style</a:t>
            </a:r>
          </a:p>
        </p:txBody>
      </p:sp>
      <p:sp>
        <p:nvSpPr>
          <p:cNvPr id="3" name="Text Placeholder 2"/>
          <p:cNvSpPr>
            <a:spLocks noGrp="1"/>
          </p:cNvSpPr>
          <p:nvPr>
            <p:ph type="body" idx="1"/>
          </p:nvPr>
        </p:nvSpPr>
        <p:spPr>
          <a:xfrm>
            <a:off x="740664" y="1828800"/>
            <a:ext cx="8022336" cy="685800"/>
          </a:xfrm>
        </p:spPr>
        <p:txBody>
          <a:bodyPr lIns="146304" tIns="0" rIns="45720" bIns="0"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extLst/>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BC7CE576-A8AC-4609-A1D6-DB9C6D5B34C6}" type="datetime1">
              <a:rPr lang="el-GR" smtClean="0"/>
              <a:pPr/>
              <a:t>9/1/2025</a:t>
            </a:fld>
            <a:endParaRPr lang="el-GR"/>
          </a:p>
        </p:txBody>
      </p:sp>
      <p:sp>
        <p:nvSpPr>
          <p:cNvPr id="6" name="Slide Number Placeholder 5"/>
          <p:cNvSpPr>
            <a:spLocks noGrp="1"/>
          </p:cNvSpPr>
          <p:nvPr>
            <p:ph type="sldNum" sz="quarter" idx="12"/>
          </p:nvPr>
        </p:nvSpPr>
        <p:spPr/>
        <p:txBody>
          <a:bodyPr/>
          <a:lstStyle/>
          <a:p>
            <a:fld id="{058B9D07-E72D-44B4-AACD-B562ABAD9EDE}" type="slidenum">
              <a:rPr lang="el-GR" smtClean="0"/>
              <a:pPr/>
              <a:t>‹#›</a:t>
            </a:fld>
            <a:endParaRPr lang="el-GR"/>
          </a:p>
        </p:txBody>
      </p:sp>
    </p:spTree>
  </p:cSld>
  <p:clrMapOvr>
    <a:overrideClrMapping bg1="dk1" tx1="lt1" bg2="dk2" tx2="lt2" accent1="accent1" accent2="accent2" accent3="accent3" accent4="accent4" accent5="accent5" accent6="accent6" hlink="hlink" folHlink="folHlink"/>
  </p:clrMapOvr>
  <p:transition>
    <p:checker dir="vert"/>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457200" y="1773936"/>
            <a:ext cx="4038600" cy="4623816"/>
          </a:xfrm>
        </p:spPr>
        <p:txBody>
          <a:bodyPr lIns="9144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773936"/>
            <a:ext cx="4038600" cy="462381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64E1701C-B679-4699-AE25-A5D14A9ED101}" type="datetime1">
              <a:rPr lang="el-GR" smtClean="0"/>
              <a:pPr/>
              <a:t>9/1/2025</a:t>
            </a:fld>
            <a:endParaRPr lang="el-GR"/>
          </a:p>
        </p:txBody>
      </p:sp>
      <p:sp>
        <p:nvSpPr>
          <p:cNvPr id="7" name="Slide Number Placeholder 6"/>
          <p:cNvSpPr>
            <a:spLocks noGrp="1"/>
          </p:cNvSpPr>
          <p:nvPr>
            <p:ph type="sldNum" sz="quarter" idx="12"/>
          </p:nvPr>
        </p:nvSpPr>
        <p:spPr/>
        <p:txBody>
          <a:bodyPr/>
          <a:lstStyle/>
          <a:p>
            <a:fld id="{FFDC4CDD-F482-4B3C-A4F5-8023B9EE31EC}" type="slidenum">
              <a:rPr lang="el-GR" smtClean="0"/>
              <a:pPr/>
              <a:t>‹#›</a:t>
            </a:fld>
            <a:endParaRPr lang="el-GR"/>
          </a:p>
        </p:txBody>
      </p:sp>
    </p:spTree>
  </p:cSld>
  <p:clrMapOvr>
    <a:masterClrMapping/>
  </p:clrMapOvr>
  <p:transition>
    <p:checker dir="vert"/>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extLst/>
          </a:lstStyle>
          <a:p>
            <a:r>
              <a:rPr kumimoji="0" lang="en-US"/>
              <a:t>Click to edit Master title style</a:t>
            </a:r>
          </a:p>
        </p:txBody>
      </p:sp>
      <p:sp>
        <p:nvSpPr>
          <p:cNvPr id="3" name="Text Placeholder 2"/>
          <p:cNvSpPr>
            <a:spLocks noGrp="1"/>
          </p:cNvSpPr>
          <p:nvPr>
            <p:ph type="body" idx="1"/>
          </p:nvPr>
        </p:nvSpPr>
        <p:spPr>
          <a:xfrm>
            <a:off x="457200" y="1698987"/>
            <a:ext cx="4040188"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a:t>Click to edit Master text styles</a:t>
            </a:r>
          </a:p>
        </p:txBody>
      </p:sp>
      <p:sp>
        <p:nvSpPr>
          <p:cNvPr id="4" name="Content Placeholder 3"/>
          <p:cNvSpPr>
            <a:spLocks noGrp="1"/>
          </p:cNvSpPr>
          <p:nvPr>
            <p:ph sz="half" idx="2"/>
          </p:nvPr>
        </p:nvSpPr>
        <p:spPr>
          <a:xfrm>
            <a:off x="457200" y="244951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Text Placeholder 4"/>
          <p:cNvSpPr>
            <a:spLocks noGrp="1"/>
          </p:cNvSpPr>
          <p:nvPr>
            <p:ph type="body" sz="quarter" idx="3"/>
          </p:nvPr>
        </p:nvSpPr>
        <p:spPr>
          <a:xfrm>
            <a:off x="4645025" y="1698987"/>
            <a:ext cx="4041775"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a:t>Click to edit Master text styles</a:t>
            </a:r>
          </a:p>
        </p:txBody>
      </p:sp>
      <p:sp>
        <p:nvSpPr>
          <p:cNvPr id="6" name="Content Placeholder 5"/>
          <p:cNvSpPr>
            <a:spLocks noGrp="1"/>
          </p:cNvSpPr>
          <p:nvPr>
            <p:ph sz="quarter" idx="4"/>
          </p:nvPr>
        </p:nvSpPr>
        <p:spPr>
          <a:xfrm>
            <a:off x="4645025" y="2449512"/>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4E587A82-09C9-4FD8-B416-745E355368F9}" type="datetime1">
              <a:rPr lang="el-GR" smtClean="0"/>
              <a:pPr/>
              <a:t>9/1/2025</a:t>
            </a:fld>
            <a:endParaRPr lang="el-GR"/>
          </a:p>
        </p:txBody>
      </p:sp>
      <p:sp>
        <p:nvSpPr>
          <p:cNvPr id="9" name="Slide Number Placeholder 8"/>
          <p:cNvSpPr>
            <a:spLocks noGrp="1"/>
          </p:cNvSpPr>
          <p:nvPr>
            <p:ph type="sldNum" sz="quarter" idx="12"/>
          </p:nvPr>
        </p:nvSpPr>
        <p:spPr/>
        <p:txBody>
          <a:bodyPr/>
          <a:lstStyle/>
          <a:p>
            <a:fld id="{63B4D24C-6C5B-4DDE-8E98-8ECFA0DAC054}" type="slidenum">
              <a:rPr lang="el-GR" smtClean="0"/>
              <a:pPr/>
              <a:t>‹#›</a:t>
            </a:fld>
            <a:endParaRPr lang="el-GR"/>
          </a:p>
        </p:txBody>
      </p:sp>
    </p:spTree>
  </p:cSld>
  <p:clrMapOvr>
    <a:masterClrMapping/>
  </p:clrMapOvr>
  <p:transition>
    <p:checker dir="vert"/>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3C24EA5B-ACDB-4F5C-813D-762A8CD8917B}" type="datetime1">
              <a:rPr lang="el-GR" smtClean="0"/>
              <a:pPr/>
              <a:t>9/1/2025</a:t>
            </a:fld>
            <a:endParaRPr lang="el-GR"/>
          </a:p>
        </p:txBody>
      </p:sp>
      <p:sp>
        <p:nvSpPr>
          <p:cNvPr id="5" name="Slide Number Placeholder 4"/>
          <p:cNvSpPr>
            <a:spLocks noGrp="1"/>
          </p:cNvSpPr>
          <p:nvPr>
            <p:ph type="sldNum" sz="quarter" idx="12"/>
          </p:nvPr>
        </p:nvSpPr>
        <p:spPr/>
        <p:txBody>
          <a:bodyPr/>
          <a:lstStyle/>
          <a:p>
            <a:fld id="{25227196-FED7-4B2B-A6F8-90C423DF2355}" type="slidenum">
              <a:rPr lang="el-GR" smtClean="0"/>
              <a:pPr/>
              <a:t>‹#›</a:t>
            </a:fld>
            <a:endParaRPr lang="el-GR"/>
          </a:p>
        </p:txBody>
      </p:sp>
    </p:spTree>
  </p:cSld>
  <p:clrMapOvr>
    <a:masterClrMapping/>
  </p:clrMapOvr>
  <p:transition>
    <p:checker dir="vert"/>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6B207CA-9514-4634-A01A-75D1F5E42F84}" type="datetime1">
              <a:rPr lang="el-GR" smtClean="0"/>
              <a:pPr/>
              <a:t>9/1/2025</a:t>
            </a:fld>
            <a:endParaRPr lang="el-GR"/>
          </a:p>
        </p:txBody>
      </p:sp>
      <p:sp>
        <p:nvSpPr>
          <p:cNvPr id="4" name="Slide Number Placeholder 3"/>
          <p:cNvSpPr>
            <a:spLocks noGrp="1"/>
          </p:cNvSpPr>
          <p:nvPr>
            <p:ph type="sldNum" sz="quarter" idx="12"/>
          </p:nvPr>
        </p:nvSpPr>
        <p:spPr/>
        <p:txBody>
          <a:bodyPr/>
          <a:lstStyle/>
          <a:p>
            <a:fld id="{246D7F52-D423-4D0C-9112-0A50BB63AA53}" type="slidenum">
              <a:rPr lang="el-GR" smtClean="0"/>
              <a:pPr/>
              <a:t>‹#›</a:t>
            </a:fld>
            <a:endParaRPr lang="el-GR"/>
          </a:p>
        </p:txBody>
      </p:sp>
    </p:spTree>
  </p:cSld>
  <p:clrMapOvr>
    <a:masterClrMapping/>
  </p:clrMapOvr>
  <p:transition>
    <p:checker dir="vert"/>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7838" y="152400"/>
            <a:ext cx="2523744" cy="978408"/>
          </a:xfrm>
        </p:spPr>
        <p:txBody>
          <a:bodyPr vert="horz" lIns="73152" rIns="45720" bIns="0" rtlCol="0" anchor="b">
            <a:normAutofit/>
            <a:sp3d prstMaterial="matte"/>
          </a:bodyPr>
          <a:lstStyle>
            <a:lvl1pPr algn="l">
              <a:defRPr sz="2000" b="0"/>
            </a:lvl1pPr>
            <a:extLst/>
          </a:lstStyle>
          <a:p>
            <a:r>
              <a:rPr kumimoji="0" lang="en-US"/>
              <a:t>Click to edit Master title style</a:t>
            </a:r>
          </a:p>
        </p:txBody>
      </p:sp>
      <p:sp>
        <p:nvSpPr>
          <p:cNvPr id="3" name="Content Placeholder 2"/>
          <p:cNvSpPr>
            <a:spLocks noGrp="1"/>
          </p:cNvSpPr>
          <p:nvPr>
            <p:ph idx="1"/>
          </p:nvPr>
        </p:nvSpPr>
        <p:spPr>
          <a:xfrm>
            <a:off x="3019377" y="1743133"/>
            <a:ext cx="5920641" cy="455888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Text Placeholder 3"/>
          <p:cNvSpPr>
            <a:spLocks noGrp="1"/>
          </p:cNvSpPr>
          <p:nvPr>
            <p:ph type="body" sz="half" idx="2"/>
          </p:nvPr>
        </p:nvSpPr>
        <p:spPr>
          <a:xfrm>
            <a:off x="167838" y="1730018"/>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BEC450B3-BA9B-405B-9520-AF6AA58A018B}" type="datetime1">
              <a:rPr lang="el-GR" smtClean="0"/>
              <a:pPr/>
              <a:t>9/1/2025</a:t>
            </a:fld>
            <a:endParaRPr lang="el-GR"/>
          </a:p>
        </p:txBody>
      </p:sp>
      <p:sp>
        <p:nvSpPr>
          <p:cNvPr id="7" name="Slide Number Placeholder 6"/>
          <p:cNvSpPr>
            <a:spLocks noGrp="1"/>
          </p:cNvSpPr>
          <p:nvPr>
            <p:ph type="sldNum" sz="quarter" idx="12"/>
          </p:nvPr>
        </p:nvSpPr>
        <p:spPr/>
        <p:txBody>
          <a:bodyPr/>
          <a:lstStyle/>
          <a:p>
            <a:fld id="{A36D18F6-4319-4780-9780-952E30C37D35}" type="slidenum">
              <a:rPr lang="el-GR" smtClean="0"/>
              <a:pPr/>
              <a:t>‹#›</a:t>
            </a:fld>
            <a:endParaRPr lang="el-GR"/>
          </a:p>
        </p:txBody>
      </p:sp>
      <p:sp>
        <p:nvSpPr>
          <p:cNvPr id="12" name="Rectangle 11"/>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Tree>
  </p:cSld>
  <p:clrMapOvr>
    <a:masterClrMapping/>
  </p:clrMapOvr>
  <p:transition>
    <p:checker dir="vert"/>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4592" y="155448"/>
            <a:ext cx="2525150" cy="978408"/>
          </a:xfrm>
        </p:spPr>
        <p:txBody>
          <a:bodyPr lIns="73152" bIns="0" anchor="b">
            <a:sp3d prstMaterial="matte"/>
          </a:bodyPr>
          <a:lstStyle>
            <a:lvl1pPr algn="l">
              <a:defRPr sz="2000" b="0"/>
            </a:lvl1pPr>
            <a:extLst/>
          </a:lstStyle>
          <a:p>
            <a:r>
              <a:rPr kumimoji="0" lang="en-US"/>
              <a:t>Click to edit Master title style</a:t>
            </a:r>
          </a:p>
        </p:txBody>
      </p:sp>
      <p:sp>
        <p:nvSpPr>
          <p:cNvPr id="3" name="Picture Placeholder 2"/>
          <p:cNvSpPr>
            <a:spLocks noGrp="1"/>
          </p:cNvSpPr>
          <p:nvPr>
            <p:ph type="pic" idx="1"/>
          </p:nvPr>
        </p:nvSpPr>
        <p:spPr>
          <a:xfrm>
            <a:off x="2903805" y="1484808"/>
            <a:ext cx="6247397" cy="5373192"/>
          </a:xfrm>
          <a:solidFill>
            <a:schemeClr val="bg2">
              <a:shade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extLst/>
          </a:lstStyle>
          <a:p>
            <a:r>
              <a:rPr kumimoji="0" lang="en-US"/>
              <a:t>Click icon to add picture</a:t>
            </a:r>
            <a:endParaRPr kumimoji="0" lang="en-US" dirty="0"/>
          </a:p>
        </p:txBody>
      </p:sp>
      <p:sp>
        <p:nvSpPr>
          <p:cNvPr id="4" name="Text Placeholder 3"/>
          <p:cNvSpPr>
            <a:spLocks noGrp="1"/>
          </p:cNvSpPr>
          <p:nvPr>
            <p:ph type="body" sz="half" idx="2"/>
          </p:nvPr>
        </p:nvSpPr>
        <p:spPr>
          <a:xfrm>
            <a:off x="164592" y="1728216"/>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a:t>Click to edit Master text styles</a:t>
            </a:r>
          </a:p>
        </p:txBody>
      </p:sp>
      <p:sp>
        <p:nvSpPr>
          <p:cNvPr id="5" name="Date Placeholder 4"/>
          <p:cNvSpPr>
            <a:spLocks noGrp="1"/>
          </p:cNvSpPr>
          <p:nvPr>
            <p:ph type="dt" sz="half" idx="10"/>
          </p:nvPr>
        </p:nvSpPr>
        <p:spPr>
          <a:xfrm>
            <a:off x="164592" y="1170432"/>
            <a:ext cx="2523744" cy="201168"/>
          </a:xfrm>
        </p:spPr>
        <p:txBody>
          <a:bodyPr/>
          <a:lstStyle/>
          <a:p>
            <a:fld id="{102FDB88-E810-4138-9A0F-B53BF1DC2672}" type="datetime1">
              <a:rPr lang="el-GR" smtClean="0"/>
              <a:pPr/>
              <a:t>9/1/2025</a:t>
            </a:fld>
            <a:endParaRPr lang="el-GR"/>
          </a:p>
        </p:txBody>
      </p:sp>
      <p:sp>
        <p:nvSpPr>
          <p:cNvPr id="11" name="Rectangle 10"/>
          <p:cNvSpPr/>
          <p:nvPr/>
        </p:nvSpPr>
        <p:spPr>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bwMode="invGray">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Footer Placeholder 5"/>
          <p:cNvSpPr>
            <a:spLocks noGrp="1"/>
          </p:cNvSpPr>
          <p:nvPr>
            <p:ph type="ftr" sz="quarter" idx="11"/>
          </p:nvPr>
        </p:nvSpPr>
        <p:spPr>
          <a:xfrm>
            <a:off x="3035808" y="1170432"/>
            <a:ext cx="5193792" cy="201168"/>
          </a:xfrm>
        </p:spPr>
        <p:txBody>
          <a:bodyPr/>
          <a:lstStyle>
            <a:lvl1pPr>
              <a:defRPr>
                <a:solidFill>
                  <a:schemeClr val="bg1">
                    <a:shade val="50000"/>
                  </a:schemeClr>
                </a:solidFill>
              </a:defRPr>
            </a:lvl1pPr>
          </a:lstStyle>
          <a:p>
            <a:r>
              <a:rPr lang="el-GR"/>
              <a:t>Τμήμα Πληροφορικής ΑΠΘ </a:t>
            </a:r>
          </a:p>
          <a:p>
            <a:r>
              <a:rPr lang="el-GR"/>
              <a:t> Λ. Αγγελής</a:t>
            </a:r>
          </a:p>
        </p:txBody>
      </p:sp>
      <p:sp>
        <p:nvSpPr>
          <p:cNvPr id="7" name="Slide Number Placeholder 6"/>
          <p:cNvSpPr>
            <a:spLocks noGrp="1"/>
          </p:cNvSpPr>
          <p:nvPr>
            <p:ph type="sldNum" sz="quarter" idx="12"/>
          </p:nvPr>
        </p:nvSpPr>
        <p:spPr>
          <a:xfrm>
            <a:off x="8339328" y="1170432"/>
            <a:ext cx="733864" cy="201168"/>
          </a:xfrm>
        </p:spPr>
        <p:txBody>
          <a:bodyPr/>
          <a:lstStyle/>
          <a:p>
            <a:fld id="{96D59A5F-31BE-42D4-9DF5-3B88FA715FE7}" type="slidenum">
              <a:rPr lang="el-GR" smtClean="0"/>
              <a:pPr/>
              <a:t>‹#›</a:t>
            </a:fld>
            <a:endParaRPr lang="el-GR"/>
          </a:p>
        </p:txBody>
      </p:sp>
    </p:spTree>
  </p:cSld>
  <p:clrMapOvr>
    <a:overrideClrMapping bg1="lt1" tx1="dk1" bg2="lt2" tx2="dk2" accent1="accent1" accent2="accent2" accent3="accent3" accent4="accent4" accent5="accent5" accent6="accent6" hlink="hlink" folHlink="folHlink"/>
  </p:clrMapOvr>
  <p:transition>
    <p:checker dir="vert"/>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bwMode="invGray">
          <a:xfrm>
            <a:off x="0" y="1435895"/>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7" name="Rectangle 6"/>
          <p:cNvSpPr/>
          <p:nvPr/>
        </p:nvSpPr>
        <p:spPr bwMode="ltGray">
          <a:xfrm>
            <a:off x="0" y="0"/>
            <a:ext cx="9143999" cy="143373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Placeholder 1"/>
          <p:cNvSpPr>
            <a:spLocks noGrp="1"/>
          </p:cNvSpPr>
          <p:nvPr>
            <p:ph type="title"/>
          </p:nvPr>
        </p:nvSpPr>
        <p:spPr>
          <a:xfrm>
            <a:off x="457200" y="152400"/>
            <a:ext cx="8229600" cy="1251062"/>
          </a:xfrm>
          <a:prstGeom prst="rect">
            <a:avLst/>
          </a:prstGeom>
        </p:spPr>
        <p:txBody>
          <a:bodyPr vert="horz" lIns="91440" rIns="45720" rtlCol="0" anchor="ctr">
            <a:normAutofit/>
            <a:scene3d>
              <a:camera prst="orthographicFront"/>
              <a:lightRig rig="threePt" dir="t">
                <a:rot lat="0" lon="0" rev="4800000"/>
              </a:lightRig>
            </a:scene3d>
            <a:sp3d prstMaterial="matte">
              <a:bevelT w="50800" h="10160"/>
            </a:sp3d>
          </a:bodyPr>
          <a:lstStyle/>
          <a:p>
            <a:r>
              <a:rPr kumimoji="0" lang="en-US"/>
              <a:t>Click to edit Master title style</a:t>
            </a:r>
          </a:p>
        </p:txBody>
      </p:sp>
      <p:sp>
        <p:nvSpPr>
          <p:cNvPr id="3" name="Text Placeholder 2"/>
          <p:cNvSpPr>
            <a:spLocks noGrp="1"/>
          </p:cNvSpPr>
          <p:nvPr>
            <p:ph type="body" idx="1"/>
          </p:nvPr>
        </p:nvSpPr>
        <p:spPr>
          <a:xfrm>
            <a:off x="457200" y="1775191"/>
            <a:ext cx="8229600" cy="4625609"/>
          </a:xfrm>
          <a:prstGeom prst="rect">
            <a:avLst/>
          </a:prstGeom>
        </p:spPr>
        <p:txBody>
          <a:bodyPr vert="horz" lIns="54864" tIns="91440" rtlCol="0">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4" name="Date Placeholder 3"/>
          <p:cNvSpPr>
            <a:spLocks noGrp="1"/>
          </p:cNvSpPr>
          <p:nvPr>
            <p:ph type="dt" sz="half" idx="2"/>
          </p:nvPr>
        </p:nvSpPr>
        <p:spPr>
          <a:xfrm>
            <a:off x="457200" y="6476999"/>
            <a:ext cx="2133600" cy="274320"/>
          </a:xfrm>
          <a:prstGeom prst="rect">
            <a:avLst/>
          </a:prstGeom>
        </p:spPr>
        <p:txBody>
          <a:bodyPr vert="horz" lIns="109728" rIns="45720" bIns="0" rtlCol="0" anchor="b"/>
          <a:lstStyle>
            <a:lvl1pPr algn="l" eaLnBrk="1" latinLnBrk="0" hangingPunct="1">
              <a:defRPr kumimoji="0" sz="1200">
                <a:solidFill>
                  <a:schemeClr val="tx1">
                    <a:tint val="95000"/>
                  </a:schemeClr>
                </a:solidFill>
              </a:defRPr>
            </a:lvl1pPr>
            <a:extLst/>
          </a:lstStyle>
          <a:p>
            <a:fld id="{56064176-9147-4C17-9FE7-DD10645EB9E3}" type="datetime1">
              <a:rPr lang="el-GR" smtClean="0"/>
              <a:pPr/>
              <a:t>9/1/2025</a:t>
            </a:fld>
            <a:endParaRPr lang="el-GR"/>
          </a:p>
        </p:txBody>
      </p:sp>
      <p:sp>
        <p:nvSpPr>
          <p:cNvPr id="5" name="Footer Placeholder 4"/>
          <p:cNvSpPr>
            <a:spLocks noGrp="1"/>
          </p:cNvSpPr>
          <p:nvPr>
            <p:ph type="ftr" sz="quarter" idx="3"/>
          </p:nvPr>
        </p:nvSpPr>
        <p:spPr>
          <a:xfrm>
            <a:off x="2640596" y="6476999"/>
            <a:ext cx="5507719" cy="274320"/>
          </a:xfrm>
          <a:prstGeom prst="rect">
            <a:avLst/>
          </a:prstGeom>
        </p:spPr>
        <p:txBody>
          <a:bodyPr vert="horz" lIns="45720" rIns="45720" bIns="0" rtlCol="0" anchor="b"/>
          <a:lstStyle>
            <a:lvl1pPr algn="l" eaLnBrk="1" latinLnBrk="0" hangingPunct="1">
              <a:defRPr kumimoji="0" sz="1200">
                <a:solidFill>
                  <a:schemeClr val="tx1">
                    <a:tint val="95000"/>
                  </a:schemeClr>
                </a:solidFill>
              </a:defRPr>
            </a:lvl1pPr>
            <a:extLst/>
          </a:lstStyle>
          <a:p>
            <a:r>
              <a:rPr lang="el-GR"/>
              <a:t>Τμήμα Πληροφορικής ΑΠΘ </a:t>
            </a:r>
          </a:p>
          <a:p>
            <a:r>
              <a:rPr lang="el-GR"/>
              <a:t> Λ. Αγγελής</a:t>
            </a:r>
          </a:p>
        </p:txBody>
      </p:sp>
      <p:sp>
        <p:nvSpPr>
          <p:cNvPr id="6" name="Slide Number Placeholder 5"/>
          <p:cNvSpPr>
            <a:spLocks noGrp="1"/>
          </p:cNvSpPr>
          <p:nvPr>
            <p:ph type="sldNum" sz="quarter" idx="4"/>
          </p:nvPr>
        </p:nvSpPr>
        <p:spPr>
          <a:xfrm>
            <a:off x="8204396" y="6476999"/>
            <a:ext cx="733864" cy="274320"/>
          </a:xfrm>
          <a:prstGeom prst="rect">
            <a:avLst/>
          </a:prstGeom>
        </p:spPr>
        <p:txBody>
          <a:bodyPr vert="horz" bIns="0" rtlCol="0" anchor="b"/>
          <a:lstStyle>
            <a:lvl1pPr algn="r" eaLnBrk="1" latinLnBrk="0" hangingPunct="1">
              <a:defRPr kumimoji="0" sz="1200">
                <a:solidFill>
                  <a:schemeClr val="tx1">
                    <a:tint val="95000"/>
                  </a:schemeClr>
                </a:solidFill>
              </a:defRPr>
            </a:lvl1pPr>
            <a:extLst/>
          </a:lstStyle>
          <a:p>
            <a:fld id="{44EEF7CB-A7FC-4E86-99F6-E36C228F0642}" type="slidenum">
              <a:rPr lang="el-GR" smtClean="0"/>
              <a:pPr/>
              <a:t>‹#›</a:t>
            </a:fld>
            <a:endParaRPr lang="el-GR"/>
          </a:p>
        </p:txBody>
      </p:sp>
    </p:spTree>
  </p:cSld>
  <p:clrMap bg1="lt1" tx1="dk1" bg2="lt2" tx2="dk2" accent1="accent1" accent2="accent2" accent3="accent3" accent4="accent4" accent5="accent5" accent6="accent6" hlink="hlink" folHlink="folHlink"/>
  <p:sldLayoutIdLst>
    <p:sldLayoutId id="2147483840" r:id="rId1"/>
    <p:sldLayoutId id="2147483841" r:id="rId2"/>
    <p:sldLayoutId id="2147483842" r:id="rId3"/>
    <p:sldLayoutId id="2147483843" r:id="rId4"/>
    <p:sldLayoutId id="2147483844" r:id="rId5"/>
    <p:sldLayoutId id="2147483845" r:id="rId6"/>
    <p:sldLayoutId id="2147483846" r:id="rId7"/>
    <p:sldLayoutId id="2147483847" r:id="rId8"/>
    <p:sldLayoutId id="2147483848" r:id="rId9"/>
    <p:sldLayoutId id="2147483849" r:id="rId10"/>
    <p:sldLayoutId id="2147483850" r:id="rId11"/>
    <p:sldLayoutId id="2147483851" r:id="rId12"/>
  </p:sldLayoutIdLst>
  <p:transition>
    <p:checker dir="vert"/>
  </p:transition>
  <p:hf hdr="0"/>
  <p:txStyles>
    <p:titleStyle>
      <a:lvl1pPr algn="l" rtl="0" eaLnBrk="1" latinLnBrk="0" hangingPunct="1">
        <a:spcBef>
          <a:spcPct val="0"/>
        </a:spcBef>
        <a:buNone/>
        <a:defRPr kumimoji="0" sz="4500" b="1" kern="1200">
          <a:solidFill>
            <a:schemeClr val="accent1">
              <a:satMod val="150000"/>
            </a:schemeClr>
          </a:solidFill>
          <a:effectLst/>
          <a:latin typeface="+mj-lt"/>
          <a:ea typeface="+mj-ea"/>
          <a:cs typeface="+mj-cs"/>
        </a:defRPr>
      </a:lvl1pPr>
      <a:extLst/>
    </p:titleStyle>
    <p:bodyStyle>
      <a:lvl1pPr marL="438912" indent="-320040" algn="l" rtl="0" eaLnBrk="1" latinLnBrk="0" hangingPunct="1">
        <a:spcBef>
          <a:spcPts val="0"/>
        </a:spcBef>
        <a:buClr>
          <a:schemeClr val="accent1"/>
        </a:buClr>
        <a:buSzPct val="80000"/>
        <a:buFont typeface="Wingdings 2"/>
        <a:buChar char=""/>
        <a:defRPr kumimoji="0" sz="3200" kern="1200">
          <a:solidFill>
            <a:schemeClr val="tx1"/>
          </a:solidFill>
          <a:latin typeface="+mn-lt"/>
          <a:ea typeface="+mn-ea"/>
          <a:cs typeface="+mn-cs"/>
        </a:defRPr>
      </a:lvl1pPr>
      <a:lvl2pPr marL="731520" indent="-274320" algn="l" rtl="0" eaLnBrk="1" latinLnBrk="0" hangingPunct="1">
        <a:spcBef>
          <a:spcPct val="20000"/>
        </a:spcBef>
        <a:buClr>
          <a:schemeClr val="accent2"/>
        </a:buClr>
        <a:buSzPct val="90000"/>
        <a:buFont typeface="Wingdings"/>
        <a:buChar char=""/>
        <a:defRPr kumimoji="0" sz="2800" kern="1200">
          <a:solidFill>
            <a:schemeClr val="tx1"/>
          </a:solidFill>
          <a:latin typeface="+mn-lt"/>
          <a:ea typeface="+mn-ea"/>
          <a:cs typeface="+mn-cs"/>
        </a:defRPr>
      </a:lvl2pPr>
      <a:lvl3pPr marL="996696" indent="-228600" algn="l" rtl="0" eaLnBrk="1" latinLnBrk="0" hangingPunct="1">
        <a:spcBef>
          <a:spcPct val="20000"/>
        </a:spcBef>
        <a:buClr>
          <a:schemeClr val="accent3"/>
        </a:buClr>
        <a:buFont typeface="Arial"/>
        <a:buChar char="▪"/>
        <a:defRPr kumimoji="0" sz="2400" kern="1200">
          <a:solidFill>
            <a:schemeClr val="tx1"/>
          </a:solidFill>
          <a:latin typeface="+mn-lt"/>
          <a:ea typeface="+mn-ea"/>
          <a:cs typeface="+mn-cs"/>
        </a:defRPr>
      </a:lvl3pPr>
      <a:lvl4pPr marL="1216152" indent="-182880" algn="l" rtl="0" eaLnBrk="1" latinLnBrk="0" hangingPunct="1">
        <a:spcBef>
          <a:spcPct val="20000"/>
        </a:spcBef>
        <a:buClr>
          <a:schemeClr val="accent4"/>
        </a:buClr>
        <a:buFont typeface="Arial"/>
        <a:buChar char="▪"/>
        <a:defRPr kumimoji="0" sz="2000" kern="1200">
          <a:solidFill>
            <a:schemeClr val="tx1"/>
          </a:solidFill>
          <a:latin typeface="+mn-lt"/>
          <a:ea typeface="+mn-ea"/>
          <a:cs typeface="+mn-cs"/>
        </a:defRPr>
      </a:lvl4pPr>
      <a:lvl5pPr marL="1426464" indent="-182880" algn="l" rtl="0" eaLnBrk="1" latinLnBrk="0" hangingPunct="1">
        <a:spcBef>
          <a:spcPct val="20000"/>
        </a:spcBef>
        <a:buClr>
          <a:schemeClr val="accent5"/>
        </a:buClr>
        <a:buFont typeface="Wingdings 3"/>
        <a:buChar char=""/>
        <a:defRPr kumimoji="0" lang="en-US" sz="2000" kern="1200" smtClean="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w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8.wmf"/><Relationship Id="rId2" Type="http://schemas.openxmlformats.org/officeDocument/2006/relationships/audio" Target="../media/audio1.wav"/><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3" Type="http://schemas.openxmlformats.org/officeDocument/2006/relationships/image" Target="../media/image9.wmf"/><Relationship Id="rId2" Type="http://schemas.openxmlformats.org/officeDocument/2006/relationships/audio" Target="../media/audio1.wav"/><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3" Type="http://schemas.openxmlformats.org/officeDocument/2006/relationships/image" Target="../media/image10.wmf"/><Relationship Id="rId2" Type="http://schemas.openxmlformats.org/officeDocument/2006/relationships/audio" Target="../media/audio1.wav"/><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2" Type="http://schemas.openxmlformats.org/officeDocument/2006/relationships/image" Target="../media/image11.wmf"/><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1.xml"/><Relationship Id="rId1" Type="http://schemas.openxmlformats.org/officeDocument/2006/relationships/slideLayout" Target="../slideLayouts/slideLayout12.xml"/><Relationship Id="rId4" Type="http://schemas.openxmlformats.org/officeDocument/2006/relationships/image" Target="../media/image12.wmf"/></Relationships>
</file>

<file path=ppt/slides/_rels/slide19.xml.rels><?xml version="1.0" encoding="UTF-8" standalone="yes"?>
<Relationships xmlns="http://schemas.openxmlformats.org/package/2006/relationships"><Relationship Id="rId3" Type="http://schemas.openxmlformats.org/officeDocument/2006/relationships/image" Target="../media/image13.wmf"/><Relationship Id="rId2" Type="http://schemas.openxmlformats.org/officeDocument/2006/relationships/notesSlide" Target="../notesSlides/notesSlide12.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3.xml"/><Relationship Id="rId1" Type="http://schemas.openxmlformats.org/officeDocument/2006/relationships/slideLayout" Target="../slideLayouts/slideLayout12.xml"/><Relationship Id="rId4" Type="http://schemas.openxmlformats.org/officeDocument/2006/relationships/image" Target="../media/image14.wmf"/></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15.emf"/></Relationships>
</file>

<file path=ppt/slides/_rels/slide23.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notesSlide" Target="../notesSlides/notesSlide15.xml"/><Relationship Id="rId1" Type="http://schemas.openxmlformats.org/officeDocument/2006/relationships/slideLayout" Target="../slideLayouts/slideLayout2.xml"/><Relationship Id="rId6" Type="http://schemas.openxmlformats.org/officeDocument/2006/relationships/image" Target="../media/image17.emf"/><Relationship Id="rId5" Type="http://schemas.openxmlformats.org/officeDocument/2006/relationships/oleObject" Target="../embeddings/oleObject4.bin"/><Relationship Id="rId4" Type="http://schemas.openxmlformats.org/officeDocument/2006/relationships/image" Target="../media/image16.emf"/></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notesSlide" Target="../notesSlides/notesSlide17.xml"/><Relationship Id="rId1" Type="http://schemas.openxmlformats.org/officeDocument/2006/relationships/slideLayout" Target="../slideLayouts/slideLayout2.xml"/><Relationship Id="rId4" Type="http://schemas.openxmlformats.org/officeDocument/2006/relationships/image" Target="../media/image18.emf"/></Relationships>
</file>

<file path=ppt/slides/_rels/slide26.xml.rels><?xml version="1.0" encoding="UTF-8" standalone="yes"?>
<Relationships xmlns="http://schemas.openxmlformats.org/package/2006/relationships"><Relationship Id="rId3" Type="http://schemas.openxmlformats.org/officeDocument/2006/relationships/oleObject" Target="../embeddings/oleObject6.bin"/><Relationship Id="rId2" Type="http://schemas.openxmlformats.org/officeDocument/2006/relationships/notesSlide" Target="../notesSlides/notesSlide18.xml"/><Relationship Id="rId1" Type="http://schemas.openxmlformats.org/officeDocument/2006/relationships/slideLayout" Target="../slideLayouts/slideLayout2.xml"/><Relationship Id="rId4" Type="http://schemas.openxmlformats.org/officeDocument/2006/relationships/image" Target="../media/image19.emf"/></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20.jpe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oleObject" Target="../embeddings/oleObject7.bin"/><Relationship Id="rId2" Type="http://schemas.openxmlformats.org/officeDocument/2006/relationships/notesSlide" Target="../notesSlides/notesSlide20.xml"/><Relationship Id="rId1" Type="http://schemas.openxmlformats.org/officeDocument/2006/relationships/slideLayout" Target="../slideLayouts/slideLayout2.xml"/><Relationship Id="rId4" Type="http://schemas.openxmlformats.org/officeDocument/2006/relationships/image" Target="../media/image21.emf"/></Relationships>
</file>

<file path=ppt/slides/_rels/slide31.xml.rels><?xml version="1.0" encoding="UTF-8" standalone="yes"?>
<Relationships xmlns="http://schemas.openxmlformats.org/package/2006/relationships"><Relationship Id="rId3" Type="http://schemas.openxmlformats.org/officeDocument/2006/relationships/oleObject" Target="../embeddings/oleObject8.bin"/><Relationship Id="rId2" Type="http://schemas.openxmlformats.org/officeDocument/2006/relationships/notesSlide" Target="../notesSlides/notesSlide21.xml"/><Relationship Id="rId1" Type="http://schemas.openxmlformats.org/officeDocument/2006/relationships/slideLayout" Target="../slideLayouts/slideLayout2.xml"/><Relationship Id="rId6" Type="http://schemas.openxmlformats.org/officeDocument/2006/relationships/image" Target="../media/image23.wmf"/><Relationship Id="rId5" Type="http://schemas.openxmlformats.org/officeDocument/2006/relationships/oleObject" Target="../embeddings/oleObject9.bin"/><Relationship Id="rId4" Type="http://schemas.openxmlformats.org/officeDocument/2006/relationships/image" Target="../media/image22.emf"/></Relationships>
</file>

<file path=ppt/slides/_rels/slide32.xml.rels><?xml version="1.0" encoding="UTF-8" standalone="yes"?>
<Relationships xmlns="http://schemas.openxmlformats.org/package/2006/relationships"><Relationship Id="rId3" Type="http://schemas.openxmlformats.org/officeDocument/2006/relationships/oleObject" Target="../embeddings/oleObject10.bin"/><Relationship Id="rId2" Type="http://schemas.openxmlformats.org/officeDocument/2006/relationships/notesSlide" Target="../notesSlides/notesSlide22.xml"/><Relationship Id="rId1" Type="http://schemas.openxmlformats.org/officeDocument/2006/relationships/slideLayout" Target="../slideLayouts/slideLayout2.xml"/><Relationship Id="rId4" Type="http://schemas.openxmlformats.org/officeDocument/2006/relationships/image" Target="../media/image24.wmf"/></Relationships>
</file>

<file path=ppt/slides/_rels/slide33.xml.rels><?xml version="1.0" encoding="UTF-8" standalone="yes"?>
<Relationships xmlns="http://schemas.openxmlformats.org/package/2006/relationships"><Relationship Id="rId3" Type="http://schemas.openxmlformats.org/officeDocument/2006/relationships/oleObject" Target="../embeddings/oleObject11.bin"/><Relationship Id="rId2" Type="http://schemas.openxmlformats.org/officeDocument/2006/relationships/notesSlide" Target="../notesSlides/notesSlide23.xml"/><Relationship Id="rId1" Type="http://schemas.openxmlformats.org/officeDocument/2006/relationships/slideLayout" Target="../slideLayouts/slideLayout2.xml"/><Relationship Id="rId4" Type="http://schemas.openxmlformats.org/officeDocument/2006/relationships/image" Target="../media/image25.emf"/></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oleObject" Target="../embeddings/oleObject12.bin"/><Relationship Id="rId2" Type="http://schemas.openxmlformats.org/officeDocument/2006/relationships/notesSlide" Target="../notesSlides/notesSlide25.xml"/><Relationship Id="rId1" Type="http://schemas.openxmlformats.org/officeDocument/2006/relationships/slideLayout" Target="../slideLayouts/slideLayout2.xml"/><Relationship Id="rId4" Type="http://schemas.openxmlformats.org/officeDocument/2006/relationships/image" Target="../media/image26.wmf"/></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oleObject" Target="../embeddings/oleObject13.bin"/><Relationship Id="rId2" Type="http://schemas.openxmlformats.org/officeDocument/2006/relationships/notesSlide" Target="../notesSlides/notesSlide26.xml"/><Relationship Id="rId1" Type="http://schemas.openxmlformats.org/officeDocument/2006/relationships/slideLayout" Target="../slideLayouts/slideLayout2.xml"/><Relationship Id="rId6" Type="http://schemas.openxmlformats.org/officeDocument/2006/relationships/image" Target="../media/image28.wmf"/><Relationship Id="rId5" Type="http://schemas.openxmlformats.org/officeDocument/2006/relationships/oleObject" Target="../embeddings/oleObject14.bin"/><Relationship Id="rId4" Type="http://schemas.openxmlformats.org/officeDocument/2006/relationships/image" Target="../media/image27.wmf"/></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image" Target="../media/image29.png"/><Relationship Id="rId2" Type="http://schemas.openxmlformats.org/officeDocument/2006/relationships/notesSlide" Target="../notesSlides/notesSlide28.xml"/><Relationship Id="rId1" Type="http://schemas.openxmlformats.org/officeDocument/2006/relationships/slideLayout" Target="../slideLayouts/slideLayout2.xml"/><Relationship Id="rId6" Type="http://schemas.openxmlformats.org/officeDocument/2006/relationships/image" Target="../media/image32.png"/><Relationship Id="rId5" Type="http://schemas.openxmlformats.org/officeDocument/2006/relationships/image" Target="../media/image31.png"/><Relationship Id="rId4" Type="http://schemas.openxmlformats.org/officeDocument/2006/relationships/image" Target="../media/image30.pn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image" Target="../media/image77.png"/><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4.emf"/></Relationships>
</file>

<file path=ppt/slides/_rels/slide9.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428596" y="3500438"/>
            <a:ext cx="8077200" cy="1673352"/>
          </a:xfrm>
        </p:spPr>
        <p:txBody>
          <a:bodyPr/>
          <a:lstStyle/>
          <a:p>
            <a:r>
              <a:rPr lang="el-GR" b="1" dirty="0">
                <a:solidFill>
                  <a:srgbClr val="FF3300"/>
                </a:solidFill>
              </a:rPr>
              <a:t>ΔΙΑΚΡΙΤΑ ΜΑΘΗΜΑΤΙΚΑ</a:t>
            </a:r>
          </a:p>
        </p:txBody>
      </p:sp>
      <p:sp>
        <p:nvSpPr>
          <p:cNvPr id="2051" name="Rectangle 3"/>
          <p:cNvSpPr>
            <a:spLocks noGrp="1" noChangeArrowheads="1"/>
          </p:cNvSpPr>
          <p:nvPr>
            <p:ph type="subTitle" idx="1"/>
          </p:nvPr>
        </p:nvSpPr>
        <p:spPr>
          <a:xfrm>
            <a:off x="357158" y="4572008"/>
            <a:ext cx="8077200" cy="1499616"/>
          </a:xfrm>
        </p:spPr>
        <p:txBody>
          <a:bodyPr/>
          <a:lstStyle/>
          <a:p>
            <a:pPr marL="609600" indent="-609600"/>
            <a:r>
              <a:rPr lang="el-GR" sz="2800" b="1" dirty="0">
                <a:solidFill>
                  <a:srgbClr val="FFFF00"/>
                </a:solidFill>
              </a:rPr>
              <a:t>ΣΥΝΔΥΑΣΤΙΚΗ</a:t>
            </a:r>
            <a:r>
              <a:rPr lang="en-US" sz="2800" b="1" dirty="0">
                <a:solidFill>
                  <a:srgbClr val="FFFF00"/>
                </a:solidFill>
              </a:rPr>
              <a:t> I</a:t>
            </a:r>
            <a:r>
              <a:rPr lang="el-GR" sz="2800" b="1" dirty="0">
                <a:solidFill>
                  <a:srgbClr val="FFFF00"/>
                </a:solidFill>
              </a:rPr>
              <a:t>: </a:t>
            </a:r>
            <a:r>
              <a:rPr lang="el-GR" sz="2800" b="1">
                <a:solidFill>
                  <a:srgbClr val="FFFF00"/>
                </a:solidFill>
              </a:rPr>
              <a:t>Βασικές Αρχές</a:t>
            </a:r>
            <a:endParaRPr lang="el-GR" sz="2800" b="1" dirty="0">
              <a:solidFill>
                <a:srgbClr val="FFFF00"/>
              </a:solidFill>
            </a:endParaRPr>
          </a:p>
          <a:p>
            <a:pPr marL="609600" indent="-609600"/>
            <a:endParaRPr lang="el-GR" b="1" dirty="0">
              <a:solidFill>
                <a:srgbClr val="FFFF00"/>
              </a:solidFill>
            </a:endParaRPr>
          </a:p>
        </p:txBody>
      </p:sp>
    </p:spTree>
  </p:cSld>
  <p:clrMapOvr>
    <a:masterClrMapping/>
  </p:clrMapOvr>
  <p:transition>
    <p:checker dir="vert"/>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9794" name="Rectangle 2"/>
          <p:cNvSpPr>
            <a:spLocks noGrp="1" noChangeArrowheads="1"/>
          </p:cNvSpPr>
          <p:nvPr>
            <p:ph type="title"/>
          </p:nvPr>
        </p:nvSpPr>
        <p:spPr/>
        <p:txBody>
          <a:bodyPr>
            <a:normAutofit/>
          </a:bodyPr>
          <a:lstStyle/>
          <a:p>
            <a:r>
              <a:rPr lang="el-GR" b="1" dirty="0">
                <a:solidFill>
                  <a:srgbClr val="FF3300"/>
                </a:solidFill>
              </a:rPr>
              <a:t>Παράδειγμα</a:t>
            </a:r>
            <a:endParaRPr lang="en-US" b="1" dirty="0">
              <a:solidFill>
                <a:srgbClr val="FF3300"/>
              </a:solidFill>
            </a:endParaRPr>
          </a:p>
        </p:txBody>
      </p:sp>
      <p:sp>
        <p:nvSpPr>
          <p:cNvPr id="289795" name="Rectangle 3"/>
          <p:cNvSpPr>
            <a:spLocks noGrp="1" noChangeArrowheads="1"/>
          </p:cNvSpPr>
          <p:nvPr>
            <p:ph idx="1"/>
          </p:nvPr>
        </p:nvSpPr>
        <p:spPr>
          <a:xfrm>
            <a:off x="428596" y="1643050"/>
            <a:ext cx="8229600" cy="1285884"/>
          </a:xfrm>
        </p:spPr>
        <p:txBody>
          <a:bodyPr>
            <a:normAutofit/>
          </a:bodyPr>
          <a:lstStyle/>
          <a:p>
            <a:pPr marL="0" indent="0">
              <a:buNone/>
            </a:pPr>
            <a:r>
              <a:rPr lang="el-GR" i="1" dirty="0">
                <a:latin typeface="Times New Roman" pitchFamily="18" charset="0"/>
                <a:cs typeface="Times New Roman" pitchFamily="18" charset="0"/>
              </a:rPr>
              <a:t>Α </a:t>
            </a:r>
            <a:r>
              <a:rPr lang="el-GR" dirty="0">
                <a:latin typeface="Times New Roman" pitchFamily="18" charset="0"/>
                <a:cs typeface="Times New Roman" pitchFamily="18" charset="0"/>
              </a:rPr>
              <a:t>= επιλογή 12 ντόνατς από 5 είδη</a:t>
            </a:r>
          </a:p>
          <a:p>
            <a:pPr marL="0" indent="0">
              <a:buNone/>
            </a:pPr>
            <a:r>
              <a:rPr lang="el-GR" i="1" dirty="0">
                <a:latin typeface="Times New Roman" pitchFamily="18" charset="0"/>
                <a:cs typeface="Times New Roman" pitchFamily="18" charset="0"/>
              </a:rPr>
              <a:t>Β </a:t>
            </a:r>
            <a:r>
              <a:rPr lang="el-GR" dirty="0">
                <a:latin typeface="Times New Roman" pitchFamily="18" charset="0"/>
                <a:cs typeface="Times New Roman" pitchFamily="18" charset="0"/>
              </a:rPr>
              <a:t>= ακολουθίες 16 </a:t>
            </a:r>
            <a:r>
              <a:rPr lang="en-US" dirty="0">
                <a:latin typeface="Times New Roman" pitchFamily="18" charset="0"/>
                <a:cs typeface="Times New Roman" pitchFamily="18" charset="0"/>
              </a:rPr>
              <a:t>bits</a:t>
            </a:r>
            <a:r>
              <a:rPr lang="el-GR" dirty="0">
                <a:latin typeface="Times New Roman" pitchFamily="18" charset="0"/>
                <a:cs typeface="Times New Roman" pitchFamily="18" charset="0"/>
              </a:rPr>
              <a:t> με τέσσερις 1  </a:t>
            </a:r>
            <a:endParaRPr lang="en-US" dirty="0">
              <a:latin typeface="Times New Roman" pitchFamily="18" charset="0"/>
              <a:cs typeface="Times New Roman" pitchFamily="18" charset="0"/>
            </a:endParaRPr>
          </a:p>
        </p:txBody>
      </p:sp>
      <p:sp>
        <p:nvSpPr>
          <p:cNvPr id="5" name="Date Placeholder 4"/>
          <p:cNvSpPr>
            <a:spLocks noGrp="1"/>
          </p:cNvSpPr>
          <p:nvPr>
            <p:ph type="dt" sz="half" idx="10"/>
          </p:nvPr>
        </p:nvSpPr>
        <p:spPr/>
        <p:txBody>
          <a:bodyPr/>
          <a:lstStyle/>
          <a:p>
            <a:fld id="{356A77B5-19F8-4931-8DB3-42752847035F}" type="datetime1">
              <a:rPr lang="el-GR"/>
              <a:pPr/>
              <a:t>9/1/2025</a:t>
            </a:fld>
            <a:endParaRPr lang="el-GR"/>
          </a:p>
        </p:txBody>
      </p:sp>
      <p:sp>
        <p:nvSpPr>
          <p:cNvPr id="4" name="Slide Number Placeholder 3"/>
          <p:cNvSpPr>
            <a:spLocks noGrp="1"/>
          </p:cNvSpPr>
          <p:nvPr>
            <p:ph type="sldNum" sz="quarter" idx="12"/>
          </p:nvPr>
        </p:nvSpPr>
        <p:spPr/>
        <p:txBody>
          <a:bodyPr/>
          <a:lstStyle/>
          <a:p>
            <a:fld id="{77D5E72F-C398-47ED-8188-F01943B3BA3E}" type="slidenum">
              <a:rPr lang="el-GR"/>
              <a:pPr/>
              <a:t>10</a:t>
            </a:fld>
            <a:endParaRPr lang="el-GR"/>
          </a:p>
        </p:txBody>
      </p:sp>
      <p:sp>
        <p:nvSpPr>
          <p:cNvPr id="6" name="Rectangle 3"/>
          <p:cNvSpPr txBox="1">
            <a:spLocks noChangeArrowheads="1"/>
          </p:cNvSpPr>
          <p:nvPr/>
        </p:nvSpPr>
        <p:spPr>
          <a:xfrm>
            <a:off x="428596" y="2928934"/>
            <a:ext cx="8229600" cy="714380"/>
          </a:xfrm>
          <a:prstGeom prst="rect">
            <a:avLst/>
          </a:prstGeom>
        </p:spPr>
        <p:txBody>
          <a:bodyPr vert="horz" lIns="54864" tIns="91440" rtlCol="0">
            <a:normAutofit/>
          </a:bodyPr>
          <a:lstStyle/>
          <a:p>
            <a:pPr marL="0" marR="0" lvl="0" indent="0" algn="l" defTabSz="914400" rtl="0" eaLnBrk="1" fontAlgn="auto" latinLnBrk="0" hangingPunct="1">
              <a:lnSpc>
                <a:spcPct val="100000"/>
              </a:lnSpc>
              <a:spcBef>
                <a:spcPts val="0"/>
              </a:spcBef>
              <a:spcAft>
                <a:spcPts val="0"/>
              </a:spcAft>
              <a:buClr>
                <a:schemeClr val="accent1"/>
              </a:buClr>
              <a:buSzPct val="80000"/>
              <a:buFont typeface="Wingdings 2"/>
              <a:buNone/>
              <a:tabLst/>
              <a:defRPr/>
            </a:pPr>
            <a:r>
              <a:rPr lang="el-GR" sz="3200" dirty="0">
                <a:latin typeface="Times New Roman" pitchFamily="18" charset="0"/>
                <a:cs typeface="Times New Roman" pitchFamily="18" charset="0"/>
              </a:rPr>
              <a:t>00  1		  </a:t>
            </a:r>
            <a:r>
              <a:rPr lang="el-GR" sz="3200" dirty="0" err="1">
                <a:latin typeface="Times New Roman" pitchFamily="18" charset="0"/>
                <a:cs typeface="Times New Roman" pitchFamily="18" charset="0"/>
              </a:rPr>
              <a:t>1</a:t>
            </a:r>
            <a:r>
              <a:rPr lang="el-GR" sz="3200" dirty="0">
                <a:latin typeface="Times New Roman" pitchFamily="18" charset="0"/>
                <a:cs typeface="Times New Roman" pitchFamily="18" charset="0"/>
              </a:rPr>
              <a:t>	00000	1	000	   1	00</a:t>
            </a:r>
            <a:endParaRPr kumimoji="0" lang="en-US" sz="3200" b="0" i="0" u="none" strike="noStrike" kern="1200" cap="none" spc="0" normalizeH="0" baseline="0" noProof="0" dirty="0">
              <a:ln>
                <a:noFill/>
              </a:ln>
              <a:solidFill>
                <a:schemeClr val="tx1"/>
              </a:solidFill>
              <a:effectLst/>
              <a:uLnTx/>
              <a:uFillTx/>
              <a:latin typeface="Times New Roman" pitchFamily="18" charset="0"/>
              <a:ea typeface="+mn-ea"/>
              <a:cs typeface="Times New Roman" pitchFamily="18" charset="0"/>
            </a:endParaRPr>
          </a:p>
        </p:txBody>
      </p:sp>
      <p:sp>
        <p:nvSpPr>
          <p:cNvPr id="7" name="Rectangle 3"/>
          <p:cNvSpPr txBox="1">
            <a:spLocks noChangeArrowheads="1"/>
          </p:cNvSpPr>
          <p:nvPr/>
        </p:nvSpPr>
        <p:spPr>
          <a:xfrm>
            <a:off x="428596" y="3714752"/>
            <a:ext cx="8229600" cy="714380"/>
          </a:xfrm>
          <a:prstGeom prst="rect">
            <a:avLst/>
          </a:prstGeom>
        </p:spPr>
        <p:txBody>
          <a:bodyPr vert="horz" lIns="54864" tIns="91440" rtlCol="0">
            <a:normAutofit fontScale="92500"/>
          </a:bodyPr>
          <a:lstStyle/>
          <a:p>
            <a:pPr marL="0" marR="0" lvl="0" indent="0" algn="l" defTabSz="914400" rtl="0" eaLnBrk="1" fontAlgn="auto" latinLnBrk="0" hangingPunct="1">
              <a:lnSpc>
                <a:spcPct val="100000"/>
              </a:lnSpc>
              <a:spcBef>
                <a:spcPts val="0"/>
              </a:spcBef>
              <a:spcAft>
                <a:spcPts val="0"/>
              </a:spcAft>
              <a:buClr>
                <a:schemeClr val="accent1"/>
              </a:buClr>
              <a:buSzPct val="80000"/>
              <a:buFont typeface="Wingdings 2"/>
              <a:buNone/>
              <a:tabLst/>
              <a:defRPr/>
            </a:pPr>
            <a:r>
              <a:rPr lang="el-GR" sz="3200" dirty="0">
                <a:latin typeface="Times New Roman" pitchFamily="18" charset="0"/>
                <a:cs typeface="Times New Roman" pitchFamily="18" charset="0"/>
              </a:rPr>
              <a:t>2	       0		      5			   3		2</a:t>
            </a:r>
            <a:endParaRPr kumimoji="0" lang="en-US" sz="3200" b="0" i="0" u="none" strike="noStrike" kern="1200" cap="none" spc="0" normalizeH="0" baseline="0" noProof="0" dirty="0">
              <a:ln>
                <a:noFill/>
              </a:ln>
              <a:solidFill>
                <a:schemeClr val="tx1"/>
              </a:solidFill>
              <a:effectLst/>
              <a:uLnTx/>
              <a:uFillTx/>
              <a:latin typeface="Times New Roman" pitchFamily="18" charset="0"/>
              <a:ea typeface="+mn-ea"/>
              <a:cs typeface="Times New Roman" pitchFamily="18" charset="0"/>
            </a:endParaRPr>
          </a:p>
        </p:txBody>
      </p:sp>
      <p:sp>
        <p:nvSpPr>
          <p:cNvPr id="8" name="Rectangle 3"/>
          <p:cNvSpPr txBox="1">
            <a:spLocks noChangeArrowheads="1"/>
          </p:cNvSpPr>
          <p:nvPr/>
        </p:nvSpPr>
        <p:spPr>
          <a:xfrm>
            <a:off x="428596" y="4357694"/>
            <a:ext cx="8229600" cy="714380"/>
          </a:xfrm>
          <a:prstGeom prst="rect">
            <a:avLst/>
          </a:prstGeom>
        </p:spPr>
        <p:txBody>
          <a:bodyPr vert="horz" lIns="54864" tIns="91440" rtlCol="0">
            <a:normAutofit fontScale="77500" lnSpcReduction="20000"/>
          </a:bodyPr>
          <a:lstStyle/>
          <a:p>
            <a:pPr marL="0" marR="0" lvl="0" indent="0" algn="l" defTabSz="914400" rtl="0" eaLnBrk="1" fontAlgn="auto" latinLnBrk="0" hangingPunct="1">
              <a:lnSpc>
                <a:spcPct val="100000"/>
              </a:lnSpc>
              <a:spcBef>
                <a:spcPts val="0"/>
              </a:spcBef>
              <a:spcAft>
                <a:spcPts val="0"/>
              </a:spcAft>
              <a:buClr>
                <a:schemeClr val="accent1"/>
              </a:buClr>
              <a:buSzPct val="80000"/>
              <a:buFont typeface="Wingdings 2"/>
              <a:buNone/>
              <a:tabLst/>
              <a:defRPr/>
            </a:pPr>
            <a:r>
              <a:rPr lang="el-GR" sz="3200" dirty="0">
                <a:latin typeface="Times New Roman" pitchFamily="18" charset="0"/>
                <a:cs typeface="Times New Roman" pitchFamily="18" charset="0"/>
              </a:rPr>
              <a:t>Σοκ.	    Φρ.	   	     </a:t>
            </a:r>
            <a:r>
              <a:rPr lang="el-GR" sz="3200" dirty="0" err="1">
                <a:latin typeface="Times New Roman" pitchFamily="18" charset="0"/>
                <a:cs typeface="Times New Roman" pitchFamily="18" charset="0"/>
              </a:rPr>
              <a:t>Βερ</a:t>
            </a:r>
            <a:r>
              <a:rPr lang="el-GR" sz="3200" dirty="0">
                <a:latin typeface="Times New Roman" pitchFamily="18" charset="0"/>
                <a:cs typeface="Times New Roman" pitchFamily="18" charset="0"/>
              </a:rPr>
              <a:t>.		Μήλο		Πορτ.</a:t>
            </a:r>
            <a:endParaRPr kumimoji="0" lang="en-US" sz="3200" b="0" i="0" u="none" strike="noStrike" kern="1200" cap="none" spc="0" normalizeH="0" baseline="0" noProof="0" dirty="0">
              <a:ln>
                <a:noFill/>
              </a:ln>
              <a:solidFill>
                <a:schemeClr val="tx1"/>
              </a:solidFill>
              <a:effectLst/>
              <a:uLnTx/>
              <a:uFillTx/>
              <a:latin typeface="Times New Roman" pitchFamily="18" charset="0"/>
              <a:ea typeface="+mn-ea"/>
              <a:cs typeface="Times New Roman" pitchFamily="18" charset="0"/>
            </a:endParaRPr>
          </a:p>
        </p:txBody>
      </p:sp>
      <p:sp>
        <p:nvSpPr>
          <p:cNvPr id="9" name="Rectangle 3"/>
          <p:cNvSpPr txBox="1">
            <a:spLocks noChangeArrowheads="1"/>
          </p:cNvSpPr>
          <p:nvPr/>
        </p:nvSpPr>
        <p:spPr>
          <a:xfrm>
            <a:off x="428596" y="4929198"/>
            <a:ext cx="8229600" cy="1285884"/>
          </a:xfrm>
          <a:prstGeom prst="rect">
            <a:avLst/>
          </a:prstGeom>
        </p:spPr>
        <p:txBody>
          <a:bodyPr vert="horz" lIns="54864" tIns="91440" rtlCol="0">
            <a:normAutofit/>
          </a:bodyPr>
          <a:lstStyle/>
          <a:p>
            <a:pPr marL="0" marR="0" lvl="0" indent="0" algn="l" defTabSz="914400" rtl="0" eaLnBrk="1" fontAlgn="auto" latinLnBrk="0" hangingPunct="1">
              <a:lnSpc>
                <a:spcPct val="100000"/>
              </a:lnSpc>
              <a:spcBef>
                <a:spcPts val="0"/>
              </a:spcBef>
              <a:spcAft>
                <a:spcPts val="0"/>
              </a:spcAft>
              <a:buClr>
                <a:schemeClr val="accent1"/>
              </a:buClr>
              <a:buSzPct val="80000"/>
              <a:buFont typeface="Wingdings 2"/>
              <a:buNone/>
              <a:tabLst/>
              <a:defRPr/>
            </a:pPr>
            <a:r>
              <a:rPr kumimoji="0" lang="el-GR" sz="3200" b="0" i="0" u="none" strike="noStrike" kern="1200" cap="none" spc="0" normalizeH="0" baseline="0" noProof="0" dirty="0">
                <a:ln>
                  <a:noFill/>
                </a:ln>
                <a:solidFill>
                  <a:schemeClr val="tx1"/>
                </a:solidFill>
                <a:effectLst/>
                <a:uLnTx/>
                <a:uFillTx/>
                <a:latin typeface="Times New Roman" pitchFamily="18" charset="0"/>
                <a:ea typeface="+mn-ea"/>
                <a:cs typeface="Times New Roman" pitchFamily="18" charset="0"/>
              </a:rPr>
              <a:t>Με τέσσερις 1 χωρίζουμε τα 0 μεταξύ τους.</a:t>
            </a:r>
            <a:r>
              <a:rPr kumimoji="0" lang="el-GR" sz="3200" b="0" i="0" u="none" strike="noStrike" kern="1200" cap="none" spc="0" normalizeH="0" noProof="0" dirty="0">
                <a:ln>
                  <a:noFill/>
                </a:ln>
                <a:solidFill>
                  <a:schemeClr val="tx1"/>
                </a:solidFill>
                <a:effectLst/>
                <a:uLnTx/>
                <a:uFillTx/>
                <a:latin typeface="Times New Roman" pitchFamily="18" charset="0"/>
                <a:ea typeface="+mn-ea"/>
                <a:cs typeface="Times New Roman" pitchFamily="18" charset="0"/>
              </a:rPr>
              <a:t> Άρα </a:t>
            </a:r>
            <a:r>
              <a:rPr kumimoji="0" lang="el-GR" sz="3200" b="0" i="1" u="none" strike="noStrike" kern="1200" cap="none" spc="0" normalizeH="0" noProof="0" dirty="0">
                <a:ln>
                  <a:noFill/>
                </a:ln>
                <a:solidFill>
                  <a:schemeClr val="tx1"/>
                </a:solidFill>
                <a:effectLst/>
                <a:uLnTx/>
                <a:uFillTx/>
                <a:latin typeface="Times New Roman" pitchFamily="18" charset="0"/>
                <a:ea typeface="+mn-ea"/>
                <a:cs typeface="Times New Roman" pitchFamily="18" charset="0"/>
              </a:rPr>
              <a:t>Β</a:t>
            </a:r>
            <a:r>
              <a:rPr kumimoji="0" lang="el-GR" sz="3200" b="0" i="0" u="none" strike="noStrike" kern="1200" cap="none" spc="0" normalizeH="0" noProof="0" dirty="0">
                <a:ln>
                  <a:noFill/>
                </a:ln>
                <a:solidFill>
                  <a:schemeClr val="tx1"/>
                </a:solidFill>
                <a:effectLst/>
                <a:uLnTx/>
                <a:uFillTx/>
                <a:latin typeface="Times New Roman" pitchFamily="18" charset="0"/>
                <a:ea typeface="+mn-ea"/>
                <a:cs typeface="Times New Roman" pitchFamily="18" charset="0"/>
              </a:rPr>
              <a:t>. </a:t>
            </a:r>
            <a:r>
              <a:rPr kumimoji="0" lang="el-GR" sz="3200" b="0" i="0" u="none" strike="noStrike" kern="1200" cap="none" spc="0" normalizeH="0" baseline="0" noProof="0" dirty="0">
                <a:ln>
                  <a:noFill/>
                </a:ln>
                <a:solidFill>
                  <a:schemeClr val="tx1"/>
                </a:solidFill>
                <a:effectLst/>
                <a:uLnTx/>
                <a:uFillTx/>
                <a:latin typeface="Times New Roman" pitchFamily="18" charset="0"/>
                <a:ea typeface="+mn-ea"/>
                <a:cs typeface="Times New Roman" pitchFamily="18" charset="0"/>
              </a:rPr>
              <a:t>  </a:t>
            </a:r>
            <a:endParaRPr kumimoji="0" lang="en-US" sz="3200" b="0" i="0" u="none" strike="noStrike" kern="1200" cap="none" spc="0" normalizeH="0" baseline="0" noProof="0" dirty="0">
              <a:ln>
                <a:noFill/>
              </a:ln>
              <a:solidFill>
                <a:schemeClr val="tx1"/>
              </a:solidFill>
              <a:effectLst/>
              <a:uLnTx/>
              <a:uFillTx/>
              <a:latin typeface="Times New Roman" pitchFamily="18" charset="0"/>
              <a:ea typeface="+mn-ea"/>
              <a:cs typeface="Times New Roman" pitchFamily="18" charset="0"/>
            </a:endParaRPr>
          </a:p>
        </p:txBody>
      </p:sp>
    </p:spTree>
  </p:cSld>
  <p:clrMapOvr>
    <a:masterClrMapping/>
  </p:clrMapOvr>
  <p:transition>
    <p:checke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linds(horizontal)">
                                      <p:cBhvr>
                                        <p:cTn id="7" dur="500"/>
                                        <p:tgtEl>
                                          <p:spTgt spid="6"/>
                                        </p:tgtEl>
                                      </p:cBhvr>
                                    </p:animEffect>
                                  </p:childTnLst>
                                </p:cTn>
                              </p:par>
                            </p:childTnLst>
                          </p:cTn>
                        </p:par>
                        <p:par>
                          <p:cTn id="8" fill="hold">
                            <p:stCondLst>
                              <p:cond delay="500"/>
                            </p:stCondLst>
                            <p:childTnLst>
                              <p:par>
                                <p:cTn id="9" presetID="3" presetClass="entr" presetSubtype="10" fill="hold" grpId="0" nodeType="afterEffect">
                                  <p:stCondLst>
                                    <p:cond delay="0"/>
                                  </p:stCondLst>
                                  <p:childTnLst>
                                    <p:set>
                                      <p:cBhvr>
                                        <p:cTn id="10" dur="1" fill="hold">
                                          <p:stCondLst>
                                            <p:cond delay="0"/>
                                          </p:stCondLst>
                                        </p:cTn>
                                        <p:tgtEl>
                                          <p:spTgt spid="7"/>
                                        </p:tgtEl>
                                        <p:attrNameLst>
                                          <p:attrName>style.visibility</p:attrName>
                                        </p:attrNameLst>
                                      </p:cBhvr>
                                      <p:to>
                                        <p:strVal val="visible"/>
                                      </p:to>
                                    </p:set>
                                    <p:animEffect transition="in" filter="blinds(horizontal)">
                                      <p:cBhvr>
                                        <p:cTn id="11" dur="2000"/>
                                        <p:tgtEl>
                                          <p:spTgt spid="7"/>
                                        </p:tgtEl>
                                      </p:cBhvr>
                                    </p:animEffect>
                                  </p:childTnLst>
                                </p:cTn>
                              </p:par>
                              <p:par>
                                <p:cTn id="12" presetID="3" presetClass="entr" presetSubtype="10" fill="hold" grpId="0" nodeType="withEffect">
                                  <p:stCondLst>
                                    <p:cond delay="0"/>
                                  </p:stCondLst>
                                  <p:childTnLst>
                                    <p:set>
                                      <p:cBhvr>
                                        <p:cTn id="13" dur="1" fill="hold">
                                          <p:stCondLst>
                                            <p:cond delay="0"/>
                                          </p:stCondLst>
                                        </p:cTn>
                                        <p:tgtEl>
                                          <p:spTgt spid="8"/>
                                        </p:tgtEl>
                                        <p:attrNameLst>
                                          <p:attrName>style.visibility</p:attrName>
                                        </p:attrNameLst>
                                      </p:cBhvr>
                                      <p:to>
                                        <p:strVal val="visible"/>
                                      </p:to>
                                    </p:set>
                                    <p:animEffect transition="in" filter="blinds(horizontal)">
                                      <p:cBhvr>
                                        <p:cTn id="14" dur="2000"/>
                                        <p:tgtEl>
                                          <p:spTgt spid="8"/>
                                        </p:tgtEl>
                                      </p:cBhvr>
                                    </p:animEffect>
                                  </p:childTnLst>
                                </p:cTn>
                              </p:par>
                            </p:childTnLst>
                          </p:cTn>
                        </p:par>
                      </p:childTnLst>
                    </p:cTn>
                  </p:par>
                  <p:par>
                    <p:cTn id="15" fill="hold">
                      <p:stCondLst>
                        <p:cond delay="indefinite"/>
                      </p:stCondLst>
                      <p:childTnLst>
                        <p:par>
                          <p:cTn id="16" fill="hold">
                            <p:stCondLst>
                              <p:cond delay="0"/>
                            </p:stCondLst>
                            <p:childTnLst>
                              <p:par>
                                <p:cTn id="17" presetID="3" presetClass="entr" presetSubtype="10"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animEffect transition="in" filter="blinds(horizontal)">
                                      <p:cBhvr>
                                        <p:cTn id="19"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8" grpId="0"/>
      <p:bldP spid="9"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Η Αρχή των Περιστερώνων</a:t>
            </a:r>
            <a:endParaRPr lang="en-US" dirty="0"/>
          </a:p>
        </p:txBody>
      </p:sp>
      <p:sp>
        <p:nvSpPr>
          <p:cNvPr id="3" name="Content Placeholder 2"/>
          <p:cNvSpPr>
            <a:spLocks noGrp="1"/>
          </p:cNvSpPr>
          <p:nvPr>
            <p:ph idx="1"/>
          </p:nvPr>
        </p:nvSpPr>
        <p:spPr>
          <a:xfrm>
            <a:off x="457200" y="1775191"/>
            <a:ext cx="8229600" cy="1509793"/>
          </a:xfrm>
        </p:spPr>
        <p:txBody>
          <a:bodyPr>
            <a:normAutofit fontScale="70000" lnSpcReduction="20000"/>
          </a:bodyPr>
          <a:lstStyle/>
          <a:p>
            <a:pPr>
              <a:lnSpc>
                <a:spcPct val="120000"/>
              </a:lnSpc>
            </a:pPr>
            <a:r>
              <a:rPr lang="el-GR" dirty="0">
                <a:latin typeface="Arial" charset="0"/>
              </a:rPr>
              <a:t>Αν βάλετε 6</a:t>
            </a:r>
            <a:r>
              <a:rPr lang="en-GB" dirty="0">
                <a:latin typeface="Arial" charset="0"/>
              </a:rPr>
              <a:t> </a:t>
            </a:r>
            <a:r>
              <a:rPr lang="el-GR" dirty="0">
                <a:latin typeface="Arial" charset="0"/>
              </a:rPr>
              <a:t>περιστέρια σε 5 περιστερώνες τότε τουλάχιστον ένας περιστερώνας θα περιέχει παραπάνω από 1 περιστέρι</a:t>
            </a:r>
            <a:endParaRPr lang="en-US" dirty="0">
              <a:latin typeface="Arial" charset="0"/>
            </a:endParaRPr>
          </a:p>
          <a:p>
            <a:pPr>
              <a:lnSpc>
                <a:spcPct val="120000"/>
              </a:lnSpc>
            </a:pPr>
            <a:endParaRPr lang="en-US" dirty="0">
              <a:latin typeface="Arial" charset="0"/>
            </a:endParaRPr>
          </a:p>
          <a:p>
            <a:pPr>
              <a:lnSpc>
                <a:spcPct val="120000"/>
              </a:lnSpc>
              <a:buNone/>
            </a:pPr>
            <a:r>
              <a:rPr lang="el-GR" dirty="0" err="1">
                <a:latin typeface="Arial" charset="0"/>
              </a:rPr>
              <a:t>Γουάου</a:t>
            </a:r>
            <a:r>
              <a:rPr lang="el-GR" dirty="0">
                <a:latin typeface="Arial" charset="0"/>
              </a:rPr>
              <a:t> – Τι είπες ρε φίλε!!!!</a:t>
            </a:r>
            <a:endParaRPr lang="en-GB" dirty="0">
              <a:latin typeface="Arial" charset="0"/>
            </a:endParaRPr>
          </a:p>
        </p:txBody>
      </p:sp>
      <p:sp>
        <p:nvSpPr>
          <p:cNvPr id="4" name="Date Placeholder 3"/>
          <p:cNvSpPr>
            <a:spLocks noGrp="1"/>
          </p:cNvSpPr>
          <p:nvPr>
            <p:ph type="dt" sz="half" idx="10"/>
          </p:nvPr>
        </p:nvSpPr>
        <p:spPr/>
        <p:txBody>
          <a:bodyPr/>
          <a:lstStyle/>
          <a:p>
            <a:fld id="{091107C2-C6DF-4EA4-82DF-309FB0DCE47B}" type="datetime1">
              <a:rPr lang="el-GR" smtClean="0"/>
              <a:pPr/>
              <a:t>9/1/2025</a:t>
            </a:fld>
            <a:endParaRPr lang="el-GR"/>
          </a:p>
        </p:txBody>
      </p:sp>
      <p:sp>
        <p:nvSpPr>
          <p:cNvPr id="6" name="Slide Number Placeholder 5"/>
          <p:cNvSpPr>
            <a:spLocks noGrp="1"/>
          </p:cNvSpPr>
          <p:nvPr>
            <p:ph type="sldNum" sz="quarter" idx="12"/>
          </p:nvPr>
        </p:nvSpPr>
        <p:spPr/>
        <p:txBody>
          <a:bodyPr/>
          <a:lstStyle/>
          <a:p>
            <a:fld id="{77487637-6FAD-49A0-8FEC-D4266B500393}" type="slidenum">
              <a:rPr lang="el-GR" smtClean="0"/>
              <a:pPr/>
              <a:t>11</a:t>
            </a:fld>
            <a:endParaRPr lang="el-GR"/>
          </a:p>
        </p:txBody>
      </p:sp>
      <p:pic>
        <p:nvPicPr>
          <p:cNvPr id="7" name="Picture 5"/>
          <p:cNvPicPr>
            <a:picLocks noChangeAspect="1" noChangeArrowheads="1"/>
          </p:cNvPicPr>
          <p:nvPr/>
        </p:nvPicPr>
        <p:blipFill>
          <a:blip r:embed="rId2" cstate="print"/>
          <a:srcRect/>
          <a:stretch>
            <a:fillRect/>
          </a:stretch>
        </p:blipFill>
        <p:spPr bwMode="auto">
          <a:xfrm>
            <a:off x="0" y="3719513"/>
            <a:ext cx="1627188" cy="1462087"/>
          </a:xfrm>
          <a:prstGeom prst="rect">
            <a:avLst/>
          </a:prstGeom>
          <a:noFill/>
          <a:ln w="9525">
            <a:noFill/>
            <a:round/>
            <a:headEnd/>
            <a:tailEnd/>
          </a:ln>
        </p:spPr>
      </p:pic>
      <p:pic>
        <p:nvPicPr>
          <p:cNvPr id="8" name="Picture 6"/>
          <p:cNvPicPr>
            <a:picLocks noChangeAspect="1" noChangeArrowheads="1"/>
          </p:cNvPicPr>
          <p:nvPr/>
        </p:nvPicPr>
        <p:blipFill>
          <a:blip r:embed="rId2" cstate="print"/>
          <a:srcRect/>
          <a:stretch>
            <a:fillRect/>
          </a:stretch>
        </p:blipFill>
        <p:spPr bwMode="auto">
          <a:xfrm>
            <a:off x="1501775" y="3735388"/>
            <a:ext cx="1627188" cy="1462087"/>
          </a:xfrm>
          <a:prstGeom prst="rect">
            <a:avLst/>
          </a:prstGeom>
          <a:noFill/>
          <a:ln w="9525">
            <a:noFill/>
            <a:round/>
            <a:headEnd/>
            <a:tailEnd/>
          </a:ln>
        </p:spPr>
      </p:pic>
      <p:pic>
        <p:nvPicPr>
          <p:cNvPr id="9" name="Picture 7"/>
          <p:cNvPicPr>
            <a:picLocks noChangeAspect="1" noChangeArrowheads="1"/>
          </p:cNvPicPr>
          <p:nvPr/>
        </p:nvPicPr>
        <p:blipFill>
          <a:blip r:embed="rId2" cstate="print"/>
          <a:srcRect/>
          <a:stretch>
            <a:fillRect/>
          </a:stretch>
        </p:blipFill>
        <p:spPr bwMode="auto">
          <a:xfrm>
            <a:off x="3035300" y="3778250"/>
            <a:ext cx="1627188" cy="1462088"/>
          </a:xfrm>
          <a:prstGeom prst="rect">
            <a:avLst/>
          </a:prstGeom>
          <a:noFill/>
          <a:ln w="9525">
            <a:noFill/>
            <a:round/>
            <a:headEnd/>
            <a:tailEnd/>
          </a:ln>
        </p:spPr>
      </p:pic>
      <p:pic>
        <p:nvPicPr>
          <p:cNvPr id="10" name="Picture 8"/>
          <p:cNvPicPr>
            <a:picLocks noChangeAspect="1" noChangeArrowheads="1"/>
          </p:cNvPicPr>
          <p:nvPr/>
        </p:nvPicPr>
        <p:blipFill>
          <a:blip r:embed="rId2" cstate="print"/>
          <a:srcRect/>
          <a:stretch>
            <a:fillRect/>
          </a:stretch>
        </p:blipFill>
        <p:spPr bwMode="auto">
          <a:xfrm>
            <a:off x="4437063" y="3813175"/>
            <a:ext cx="1627187" cy="1462088"/>
          </a:xfrm>
          <a:prstGeom prst="rect">
            <a:avLst/>
          </a:prstGeom>
          <a:noFill/>
          <a:ln w="9525">
            <a:noFill/>
            <a:round/>
            <a:headEnd/>
            <a:tailEnd/>
          </a:ln>
        </p:spPr>
      </p:pic>
      <p:pic>
        <p:nvPicPr>
          <p:cNvPr id="11" name="Picture 9"/>
          <p:cNvPicPr>
            <a:picLocks noChangeAspect="1" noChangeArrowheads="1"/>
          </p:cNvPicPr>
          <p:nvPr/>
        </p:nvPicPr>
        <p:blipFill>
          <a:blip r:embed="rId2" cstate="print"/>
          <a:srcRect/>
          <a:stretch>
            <a:fillRect/>
          </a:stretch>
        </p:blipFill>
        <p:spPr bwMode="auto">
          <a:xfrm>
            <a:off x="7516813" y="3692525"/>
            <a:ext cx="1627187" cy="1462088"/>
          </a:xfrm>
          <a:prstGeom prst="rect">
            <a:avLst/>
          </a:prstGeom>
          <a:noFill/>
          <a:ln w="9525">
            <a:noFill/>
            <a:round/>
            <a:headEnd/>
            <a:tailEnd/>
          </a:ln>
        </p:spPr>
      </p:pic>
      <p:pic>
        <p:nvPicPr>
          <p:cNvPr id="12" name="Picture 10"/>
          <p:cNvPicPr>
            <a:picLocks noChangeAspect="1" noChangeArrowheads="1"/>
          </p:cNvPicPr>
          <p:nvPr/>
        </p:nvPicPr>
        <p:blipFill>
          <a:blip r:embed="rId2" cstate="print"/>
          <a:srcRect/>
          <a:stretch>
            <a:fillRect/>
          </a:stretch>
        </p:blipFill>
        <p:spPr bwMode="auto">
          <a:xfrm>
            <a:off x="6061075" y="3757613"/>
            <a:ext cx="1627188" cy="1462087"/>
          </a:xfrm>
          <a:prstGeom prst="rect">
            <a:avLst/>
          </a:prstGeom>
          <a:noFill/>
          <a:ln w="9525">
            <a:noFill/>
            <a:round/>
            <a:headEnd/>
            <a:tailEnd/>
          </a:ln>
        </p:spPr>
      </p:pic>
      <p:sp>
        <p:nvSpPr>
          <p:cNvPr id="13" name="Oval 11"/>
          <p:cNvSpPr>
            <a:spLocks noChangeArrowheads="1"/>
          </p:cNvSpPr>
          <p:nvPr/>
        </p:nvSpPr>
        <p:spPr bwMode="auto">
          <a:xfrm>
            <a:off x="1062038" y="5370513"/>
            <a:ext cx="1108075" cy="1060450"/>
          </a:xfrm>
          <a:prstGeom prst="ellipse">
            <a:avLst/>
          </a:prstGeom>
          <a:solidFill>
            <a:srgbClr val="FF9933"/>
          </a:solidFill>
          <a:ln w="9360">
            <a:solidFill>
              <a:srgbClr val="FF9933"/>
            </a:solidFill>
            <a:miter lim="800000"/>
            <a:headEnd/>
            <a:tailEnd/>
          </a:ln>
        </p:spPr>
        <p:txBody>
          <a:bodyPr wrap="none" anchor="ctr"/>
          <a:lstStyle/>
          <a:p>
            <a:endParaRPr lang="en-US"/>
          </a:p>
        </p:txBody>
      </p:sp>
      <p:sp>
        <p:nvSpPr>
          <p:cNvPr id="14" name="Oval 12"/>
          <p:cNvSpPr>
            <a:spLocks noChangeArrowheads="1"/>
          </p:cNvSpPr>
          <p:nvPr/>
        </p:nvSpPr>
        <p:spPr bwMode="auto">
          <a:xfrm>
            <a:off x="2557463" y="5375275"/>
            <a:ext cx="1108075" cy="1060450"/>
          </a:xfrm>
          <a:prstGeom prst="ellipse">
            <a:avLst/>
          </a:prstGeom>
          <a:solidFill>
            <a:srgbClr val="FFFF00"/>
          </a:solidFill>
          <a:ln w="9360">
            <a:solidFill>
              <a:srgbClr val="FFFF00"/>
            </a:solidFill>
            <a:miter lim="800000"/>
            <a:headEnd/>
            <a:tailEnd/>
          </a:ln>
        </p:spPr>
        <p:txBody>
          <a:bodyPr wrap="none" anchor="ctr"/>
          <a:lstStyle/>
          <a:p>
            <a:endParaRPr lang="en-US"/>
          </a:p>
        </p:txBody>
      </p:sp>
      <p:sp>
        <p:nvSpPr>
          <p:cNvPr id="15" name="Oval 13"/>
          <p:cNvSpPr>
            <a:spLocks noChangeArrowheads="1"/>
          </p:cNvSpPr>
          <p:nvPr/>
        </p:nvSpPr>
        <p:spPr bwMode="auto">
          <a:xfrm>
            <a:off x="4062413" y="5360988"/>
            <a:ext cx="1092200" cy="1060450"/>
          </a:xfrm>
          <a:prstGeom prst="ellipse">
            <a:avLst/>
          </a:prstGeom>
          <a:solidFill>
            <a:srgbClr val="66FF99"/>
          </a:solidFill>
          <a:ln w="9360">
            <a:solidFill>
              <a:srgbClr val="FF9933"/>
            </a:solidFill>
            <a:miter lim="800000"/>
            <a:headEnd/>
            <a:tailEnd/>
          </a:ln>
        </p:spPr>
        <p:txBody>
          <a:bodyPr wrap="none" anchor="ctr"/>
          <a:lstStyle/>
          <a:p>
            <a:endParaRPr lang="en-US"/>
          </a:p>
        </p:txBody>
      </p:sp>
      <p:sp>
        <p:nvSpPr>
          <p:cNvPr id="16" name="Oval 14"/>
          <p:cNvSpPr>
            <a:spLocks noChangeArrowheads="1"/>
          </p:cNvSpPr>
          <p:nvPr/>
        </p:nvSpPr>
        <p:spPr bwMode="auto">
          <a:xfrm>
            <a:off x="5521325" y="5360988"/>
            <a:ext cx="1108075" cy="1060450"/>
          </a:xfrm>
          <a:prstGeom prst="ellipse">
            <a:avLst/>
          </a:prstGeom>
          <a:solidFill>
            <a:srgbClr val="CC00FF"/>
          </a:solidFill>
          <a:ln w="9360">
            <a:solidFill>
              <a:srgbClr val="FF9933"/>
            </a:solidFill>
            <a:miter lim="800000"/>
            <a:headEnd/>
            <a:tailEnd/>
          </a:ln>
        </p:spPr>
        <p:txBody>
          <a:bodyPr wrap="none" anchor="ctr"/>
          <a:lstStyle/>
          <a:p>
            <a:endParaRPr lang="en-US"/>
          </a:p>
        </p:txBody>
      </p:sp>
      <p:sp>
        <p:nvSpPr>
          <p:cNvPr id="17" name="Oval 15"/>
          <p:cNvSpPr>
            <a:spLocks noChangeArrowheads="1"/>
          </p:cNvSpPr>
          <p:nvPr/>
        </p:nvSpPr>
        <p:spPr bwMode="auto">
          <a:xfrm>
            <a:off x="7026275" y="5375275"/>
            <a:ext cx="1108075" cy="1060450"/>
          </a:xfrm>
          <a:prstGeom prst="ellipse">
            <a:avLst/>
          </a:prstGeom>
          <a:solidFill>
            <a:srgbClr val="6699FF"/>
          </a:solidFill>
          <a:ln w="9360">
            <a:solidFill>
              <a:srgbClr val="FF9933"/>
            </a:solidFill>
            <a:miter lim="800000"/>
            <a:headEnd/>
            <a:tailEnd/>
          </a:ln>
        </p:spPr>
        <p:txBody>
          <a:bodyPr wrap="none" anchor="ctr"/>
          <a:lstStyle/>
          <a:p>
            <a:endParaRPr lang="en-US"/>
          </a:p>
        </p:txBody>
      </p:sp>
      <p:cxnSp>
        <p:nvCxnSpPr>
          <p:cNvPr id="19" name="Straight Arrow Connector 18"/>
          <p:cNvCxnSpPr/>
          <p:nvPr/>
        </p:nvCxnSpPr>
        <p:spPr>
          <a:xfrm>
            <a:off x="755576" y="4653136"/>
            <a:ext cx="864096" cy="1224136"/>
          </a:xfrm>
          <a:prstGeom prst="straightConnector1">
            <a:avLst/>
          </a:prstGeom>
          <a:ln w="28575">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21" name="Straight Arrow Connector 20"/>
          <p:cNvCxnSpPr/>
          <p:nvPr/>
        </p:nvCxnSpPr>
        <p:spPr>
          <a:xfrm>
            <a:off x="2195736" y="4653136"/>
            <a:ext cx="864096" cy="1224136"/>
          </a:xfrm>
          <a:prstGeom prst="straightConnector1">
            <a:avLst/>
          </a:prstGeom>
          <a:ln w="28575">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22" name="Straight Arrow Connector 21"/>
          <p:cNvCxnSpPr/>
          <p:nvPr/>
        </p:nvCxnSpPr>
        <p:spPr>
          <a:xfrm>
            <a:off x="3707904" y="4653136"/>
            <a:ext cx="864096" cy="1224136"/>
          </a:xfrm>
          <a:prstGeom prst="straightConnector1">
            <a:avLst/>
          </a:prstGeom>
          <a:ln w="28575">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23" name="Straight Arrow Connector 22"/>
          <p:cNvCxnSpPr/>
          <p:nvPr/>
        </p:nvCxnSpPr>
        <p:spPr>
          <a:xfrm>
            <a:off x="5148064" y="4725144"/>
            <a:ext cx="864096" cy="1224136"/>
          </a:xfrm>
          <a:prstGeom prst="straightConnector1">
            <a:avLst/>
          </a:prstGeom>
          <a:ln w="28575">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24" name="Straight Arrow Connector 23"/>
          <p:cNvCxnSpPr/>
          <p:nvPr/>
        </p:nvCxnSpPr>
        <p:spPr>
          <a:xfrm>
            <a:off x="6732240" y="4725144"/>
            <a:ext cx="864096" cy="1224136"/>
          </a:xfrm>
          <a:prstGeom prst="straightConnector1">
            <a:avLst/>
          </a:prstGeom>
          <a:ln w="28575">
            <a:solidFill>
              <a:srgbClr val="C00000"/>
            </a:solidFill>
            <a:tailEnd type="arrow"/>
          </a:ln>
        </p:spPr>
        <p:style>
          <a:lnRef idx="1">
            <a:schemeClr val="accent1"/>
          </a:lnRef>
          <a:fillRef idx="0">
            <a:schemeClr val="accent1"/>
          </a:fillRef>
          <a:effectRef idx="0">
            <a:schemeClr val="accent1"/>
          </a:effectRef>
          <a:fontRef idx="minor">
            <a:schemeClr val="tx1"/>
          </a:fontRef>
        </p:style>
      </p:cxnSp>
      <p:sp>
        <p:nvSpPr>
          <p:cNvPr id="27" name="Rectangular Callout 26"/>
          <p:cNvSpPr/>
          <p:nvPr/>
        </p:nvSpPr>
        <p:spPr>
          <a:xfrm>
            <a:off x="5250656" y="2624892"/>
            <a:ext cx="3384376" cy="1008112"/>
          </a:xfrm>
          <a:prstGeom prst="wedgeRectCallout">
            <a:avLst>
              <a:gd name="adj1" fmla="val 15243"/>
              <a:gd name="adj2" fmla="val 66428"/>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2800" dirty="0"/>
              <a:t>Ή απλά θα ζήσει ελεύθερο!!! </a:t>
            </a:r>
            <a:endParaRPr lang="en-US" sz="2800" dirty="0"/>
          </a:p>
        </p:txBody>
      </p:sp>
      <p:pic>
        <p:nvPicPr>
          <p:cNvPr id="446466" name="Picture 2" descr="Αποτέλεσμα εικόνας για wow"/>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171013" y="2608510"/>
            <a:ext cx="773380" cy="1064916"/>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4"/>
          <p:cNvSpPr/>
          <p:nvPr/>
        </p:nvSpPr>
        <p:spPr>
          <a:xfrm>
            <a:off x="3995936" y="3429000"/>
            <a:ext cx="1080120" cy="30638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Tree>
  </p:cSld>
  <p:clrMapOvr>
    <a:masterClrMapping/>
  </p:clrMapOvr>
  <p:transition>
    <p:checke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fill="hold" nodeType="clickEffect">
                                  <p:stCondLst>
                                    <p:cond delay="0"/>
                                  </p:stCondLst>
                                  <p:childTnLst>
                                    <p:set>
                                      <p:cBhvr additive="repl">
                                        <p:cTn id="6" dur="1" fill="hold">
                                          <p:stCondLst>
                                            <p:cond delay="0"/>
                                          </p:stCondLst>
                                        </p:cTn>
                                        <p:tgtEl>
                                          <p:spTgt spid="7"/>
                                        </p:tgtEl>
                                        <p:attrNameLst>
                                          <p:attrName>style.visibility</p:attrName>
                                        </p:attrNameLst>
                                      </p:cBhvr>
                                      <p:to>
                                        <p:strVal val="visible"/>
                                      </p:to>
                                    </p:set>
                                  </p:childTnLst>
                                </p:cTn>
                              </p:par>
                              <p:par>
                                <p:cTn id="7" presetID="1" presetClass="entr" fill="hold" nodeType="withEffect">
                                  <p:stCondLst>
                                    <p:cond delay="0"/>
                                  </p:stCondLst>
                                  <p:childTnLst>
                                    <p:set>
                                      <p:cBhvr additive="repl">
                                        <p:cTn id="8" dur="1" fill="hold">
                                          <p:stCondLst>
                                            <p:cond delay="0"/>
                                          </p:stCondLst>
                                        </p:cTn>
                                        <p:tgtEl>
                                          <p:spTgt spid="8"/>
                                        </p:tgtEl>
                                        <p:attrNameLst>
                                          <p:attrName>style.visibility</p:attrName>
                                        </p:attrNameLst>
                                      </p:cBhvr>
                                      <p:to>
                                        <p:strVal val="visible"/>
                                      </p:to>
                                    </p:set>
                                  </p:childTnLst>
                                </p:cTn>
                              </p:par>
                              <p:par>
                                <p:cTn id="9" presetID="1" presetClass="entr" fill="hold" nodeType="withEffect">
                                  <p:stCondLst>
                                    <p:cond delay="0"/>
                                  </p:stCondLst>
                                  <p:childTnLst>
                                    <p:set>
                                      <p:cBhvr additive="repl">
                                        <p:cTn id="10" dur="1" fill="hold">
                                          <p:stCondLst>
                                            <p:cond delay="0"/>
                                          </p:stCondLst>
                                        </p:cTn>
                                        <p:tgtEl>
                                          <p:spTgt spid="9"/>
                                        </p:tgtEl>
                                        <p:attrNameLst>
                                          <p:attrName>style.visibility</p:attrName>
                                        </p:attrNameLst>
                                      </p:cBhvr>
                                      <p:to>
                                        <p:strVal val="visible"/>
                                      </p:to>
                                    </p:set>
                                  </p:childTnLst>
                                </p:cTn>
                              </p:par>
                              <p:par>
                                <p:cTn id="11" presetID="1" presetClass="entr" fill="hold" nodeType="withEffect">
                                  <p:stCondLst>
                                    <p:cond delay="0"/>
                                  </p:stCondLst>
                                  <p:childTnLst>
                                    <p:set>
                                      <p:cBhvr additive="repl">
                                        <p:cTn id="12" dur="1" fill="hold">
                                          <p:stCondLst>
                                            <p:cond delay="0"/>
                                          </p:stCondLst>
                                        </p:cTn>
                                        <p:tgtEl>
                                          <p:spTgt spid="10"/>
                                        </p:tgtEl>
                                        <p:attrNameLst>
                                          <p:attrName>style.visibility</p:attrName>
                                        </p:attrNameLst>
                                      </p:cBhvr>
                                      <p:to>
                                        <p:strVal val="visible"/>
                                      </p:to>
                                    </p:set>
                                  </p:childTnLst>
                                </p:cTn>
                              </p:par>
                              <p:par>
                                <p:cTn id="13" presetID="1" presetClass="entr" fill="hold" nodeType="withEffect">
                                  <p:stCondLst>
                                    <p:cond delay="0"/>
                                  </p:stCondLst>
                                  <p:childTnLst>
                                    <p:set>
                                      <p:cBhvr additive="repl">
                                        <p:cTn id="14" dur="1" fill="hold">
                                          <p:stCondLst>
                                            <p:cond delay="0"/>
                                          </p:stCondLst>
                                        </p:cTn>
                                        <p:tgtEl>
                                          <p:spTgt spid="12"/>
                                        </p:tgtEl>
                                        <p:attrNameLst>
                                          <p:attrName>style.visibility</p:attrName>
                                        </p:attrNameLst>
                                      </p:cBhvr>
                                      <p:to>
                                        <p:strVal val="visible"/>
                                      </p:to>
                                    </p:set>
                                  </p:childTnLst>
                                </p:cTn>
                              </p:par>
                              <p:par>
                                <p:cTn id="15" presetID="1" presetClass="entr" fill="hold" nodeType="withEffect">
                                  <p:stCondLst>
                                    <p:cond delay="0"/>
                                  </p:stCondLst>
                                  <p:childTnLst>
                                    <p:set>
                                      <p:cBhvr additive="repl">
                                        <p:cTn id="16" dur="1" fill="hold">
                                          <p:stCondLst>
                                            <p:cond delay="0"/>
                                          </p:stCondLst>
                                        </p:cTn>
                                        <p:tgtEl>
                                          <p:spTgt spid="11"/>
                                        </p:tgtEl>
                                        <p:attrNameLst>
                                          <p:attrName>style.visibility</p:attrName>
                                        </p:attrNameLst>
                                      </p:cBhvr>
                                      <p:to>
                                        <p:strVal val="visible"/>
                                      </p:to>
                                    </p:set>
                                  </p:childTnLst>
                                </p:cTn>
                              </p:par>
                            </p:childTnLst>
                          </p:cTn>
                        </p:par>
                        <p:par>
                          <p:cTn id="17" fill="hold">
                            <p:stCondLst>
                              <p:cond delay="0"/>
                            </p:stCondLst>
                            <p:childTnLst>
                              <p:par>
                                <p:cTn id="18" presetID="1" presetClass="entr" fill="hold" grpId="0" nodeType="afterEffect">
                                  <p:stCondLst>
                                    <p:cond delay="0"/>
                                  </p:stCondLst>
                                  <p:childTnLst>
                                    <p:set>
                                      <p:cBhvr additive="repl">
                                        <p:cTn id="19" dur="1" fill="hold">
                                          <p:stCondLst>
                                            <p:cond delay="0"/>
                                          </p:stCondLst>
                                        </p:cTn>
                                        <p:tgtEl>
                                          <p:spTgt spid="13"/>
                                        </p:tgtEl>
                                        <p:attrNameLst>
                                          <p:attrName>style.visibility</p:attrName>
                                        </p:attrNameLst>
                                      </p:cBhvr>
                                      <p:to>
                                        <p:strVal val="visible"/>
                                      </p:to>
                                    </p:set>
                                  </p:childTnLst>
                                </p:cTn>
                              </p:par>
                              <p:par>
                                <p:cTn id="20" presetID="1" presetClass="entr" fill="hold" grpId="0" nodeType="withEffect">
                                  <p:stCondLst>
                                    <p:cond delay="0"/>
                                  </p:stCondLst>
                                  <p:childTnLst>
                                    <p:set>
                                      <p:cBhvr additive="repl">
                                        <p:cTn id="21" dur="1" fill="hold">
                                          <p:stCondLst>
                                            <p:cond delay="0"/>
                                          </p:stCondLst>
                                        </p:cTn>
                                        <p:tgtEl>
                                          <p:spTgt spid="14"/>
                                        </p:tgtEl>
                                        <p:attrNameLst>
                                          <p:attrName>style.visibility</p:attrName>
                                        </p:attrNameLst>
                                      </p:cBhvr>
                                      <p:to>
                                        <p:strVal val="visible"/>
                                      </p:to>
                                    </p:set>
                                  </p:childTnLst>
                                </p:cTn>
                              </p:par>
                              <p:par>
                                <p:cTn id="22" presetID="1" presetClass="entr" fill="hold" grpId="0" nodeType="withEffect">
                                  <p:stCondLst>
                                    <p:cond delay="0"/>
                                  </p:stCondLst>
                                  <p:childTnLst>
                                    <p:set>
                                      <p:cBhvr additive="repl">
                                        <p:cTn id="23" dur="1" fill="hold">
                                          <p:stCondLst>
                                            <p:cond delay="0"/>
                                          </p:stCondLst>
                                        </p:cTn>
                                        <p:tgtEl>
                                          <p:spTgt spid="15"/>
                                        </p:tgtEl>
                                        <p:attrNameLst>
                                          <p:attrName>style.visibility</p:attrName>
                                        </p:attrNameLst>
                                      </p:cBhvr>
                                      <p:to>
                                        <p:strVal val="visible"/>
                                      </p:to>
                                    </p:set>
                                  </p:childTnLst>
                                </p:cTn>
                              </p:par>
                              <p:par>
                                <p:cTn id="24" presetID="1" presetClass="entr" fill="hold" grpId="0" nodeType="withEffect">
                                  <p:stCondLst>
                                    <p:cond delay="0"/>
                                  </p:stCondLst>
                                  <p:childTnLst>
                                    <p:set>
                                      <p:cBhvr additive="repl">
                                        <p:cTn id="25" dur="1" fill="hold">
                                          <p:stCondLst>
                                            <p:cond delay="0"/>
                                          </p:stCondLst>
                                        </p:cTn>
                                        <p:tgtEl>
                                          <p:spTgt spid="16"/>
                                        </p:tgtEl>
                                        <p:attrNameLst>
                                          <p:attrName>style.visibility</p:attrName>
                                        </p:attrNameLst>
                                      </p:cBhvr>
                                      <p:to>
                                        <p:strVal val="visible"/>
                                      </p:to>
                                    </p:set>
                                  </p:childTnLst>
                                </p:cTn>
                              </p:par>
                              <p:par>
                                <p:cTn id="26" presetID="1" presetClass="entr" fill="hold" grpId="0" nodeType="withEffect">
                                  <p:stCondLst>
                                    <p:cond delay="0"/>
                                  </p:stCondLst>
                                  <p:childTnLst>
                                    <p:set>
                                      <p:cBhvr additive="repl">
                                        <p:cTn id="27" dur="1" fill="hold">
                                          <p:stCondLst>
                                            <p:cond delay="0"/>
                                          </p:stCondLst>
                                        </p:cTn>
                                        <p:tgtEl>
                                          <p:spTgt spid="17"/>
                                        </p:tgtEl>
                                        <p:attrNameLst>
                                          <p:attrName>style.visibility</p:attrName>
                                        </p:attrNameLst>
                                      </p:cBhvr>
                                      <p:to>
                                        <p:strVal val="visible"/>
                                      </p:to>
                                    </p:set>
                                  </p:childTnLst>
                                </p:cTn>
                              </p:par>
                            </p:childTnLst>
                          </p:cTn>
                        </p:par>
                        <p:par>
                          <p:cTn id="28" fill="hold">
                            <p:stCondLst>
                              <p:cond delay="0"/>
                            </p:stCondLst>
                            <p:childTnLst>
                              <p:par>
                                <p:cTn id="29" presetID="22" presetClass="entr" presetSubtype="4" fill="hold" nodeType="afterEffect">
                                  <p:stCondLst>
                                    <p:cond delay="0"/>
                                  </p:stCondLst>
                                  <p:childTnLst>
                                    <p:set>
                                      <p:cBhvr>
                                        <p:cTn id="30" dur="1" fill="hold">
                                          <p:stCondLst>
                                            <p:cond delay="0"/>
                                          </p:stCondLst>
                                        </p:cTn>
                                        <p:tgtEl>
                                          <p:spTgt spid="19"/>
                                        </p:tgtEl>
                                        <p:attrNameLst>
                                          <p:attrName>style.visibility</p:attrName>
                                        </p:attrNameLst>
                                      </p:cBhvr>
                                      <p:to>
                                        <p:strVal val="visible"/>
                                      </p:to>
                                    </p:set>
                                    <p:animEffect transition="in" filter="wipe(down)">
                                      <p:cBhvr>
                                        <p:cTn id="31" dur="500"/>
                                        <p:tgtEl>
                                          <p:spTgt spid="19"/>
                                        </p:tgtEl>
                                      </p:cBhvr>
                                    </p:animEffect>
                                  </p:childTnLst>
                                </p:cTn>
                              </p:par>
                            </p:childTnLst>
                          </p:cTn>
                        </p:par>
                        <p:par>
                          <p:cTn id="32" fill="hold">
                            <p:stCondLst>
                              <p:cond delay="500"/>
                            </p:stCondLst>
                            <p:childTnLst>
                              <p:par>
                                <p:cTn id="33" presetID="22" presetClass="entr" presetSubtype="4" fill="hold" nodeType="afterEffect">
                                  <p:stCondLst>
                                    <p:cond delay="0"/>
                                  </p:stCondLst>
                                  <p:childTnLst>
                                    <p:set>
                                      <p:cBhvr>
                                        <p:cTn id="34" dur="1" fill="hold">
                                          <p:stCondLst>
                                            <p:cond delay="0"/>
                                          </p:stCondLst>
                                        </p:cTn>
                                        <p:tgtEl>
                                          <p:spTgt spid="21"/>
                                        </p:tgtEl>
                                        <p:attrNameLst>
                                          <p:attrName>style.visibility</p:attrName>
                                        </p:attrNameLst>
                                      </p:cBhvr>
                                      <p:to>
                                        <p:strVal val="visible"/>
                                      </p:to>
                                    </p:set>
                                    <p:animEffect transition="in" filter="wipe(down)">
                                      <p:cBhvr>
                                        <p:cTn id="35" dur="500"/>
                                        <p:tgtEl>
                                          <p:spTgt spid="21"/>
                                        </p:tgtEl>
                                      </p:cBhvr>
                                    </p:animEffect>
                                  </p:childTnLst>
                                </p:cTn>
                              </p:par>
                            </p:childTnLst>
                          </p:cTn>
                        </p:par>
                        <p:par>
                          <p:cTn id="36" fill="hold">
                            <p:stCondLst>
                              <p:cond delay="1000"/>
                            </p:stCondLst>
                            <p:childTnLst>
                              <p:par>
                                <p:cTn id="37" presetID="22" presetClass="entr" presetSubtype="4" fill="hold" nodeType="afterEffect">
                                  <p:stCondLst>
                                    <p:cond delay="0"/>
                                  </p:stCondLst>
                                  <p:childTnLst>
                                    <p:set>
                                      <p:cBhvr>
                                        <p:cTn id="38" dur="1" fill="hold">
                                          <p:stCondLst>
                                            <p:cond delay="0"/>
                                          </p:stCondLst>
                                        </p:cTn>
                                        <p:tgtEl>
                                          <p:spTgt spid="22"/>
                                        </p:tgtEl>
                                        <p:attrNameLst>
                                          <p:attrName>style.visibility</p:attrName>
                                        </p:attrNameLst>
                                      </p:cBhvr>
                                      <p:to>
                                        <p:strVal val="visible"/>
                                      </p:to>
                                    </p:set>
                                    <p:animEffect transition="in" filter="wipe(down)">
                                      <p:cBhvr>
                                        <p:cTn id="39" dur="500"/>
                                        <p:tgtEl>
                                          <p:spTgt spid="22"/>
                                        </p:tgtEl>
                                      </p:cBhvr>
                                    </p:animEffect>
                                  </p:childTnLst>
                                </p:cTn>
                              </p:par>
                            </p:childTnLst>
                          </p:cTn>
                        </p:par>
                        <p:par>
                          <p:cTn id="40" fill="hold">
                            <p:stCondLst>
                              <p:cond delay="1500"/>
                            </p:stCondLst>
                            <p:childTnLst>
                              <p:par>
                                <p:cTn id="41" presetID="22" presetClass="entr" presetSubtype="4" fill="hold" nodeType="afterEffect">
                                  <p:stCondLst>
                                    <p:cond delay="0"/>
                                  </p:stCondLst>
                                  <p:childTnLst>
                                    <p:set>
                                      <p:cBhvr>
                                        <p:cTn id="42" dur="1" fill="hold">
                                          <p:stCondLst>
                                            <p:cond delay="0"/>
                                          </p:stCondLst>
                                        </p:cTn>
                                        <p:tgtEl>
                                          <p:spTgt spid="23"/>
                                        </p:tgtEl>
                                        <p:attrNameLst>
                                          <p:attrName>style.visibility</p:attrName>
                                        </p:attrNameLst>
                                      </p:cBhvr>
                                      <p:to>
                                        <p:strVal val="visible"/>
                                      </p:to>
                                    </p:set>
                                    <p:animEffect transition="in" filter="wipe(down)">
                                      <p:cBhvr>
                                        <p:cTn id="43" dur="500"/>
                                        <p:tgtEl>
                                          <p:spTgt spid="23"/>
                                        </p:tgtEl>
                                      </p:cBhvr>
                                    </p:animEffect>
                                  </p:childTnLst>
                                </p:cTn>
                              </p:par>
                            </p:childTnLst>
                          </p:cTn>
                        </p:par>
                        <p:par>
                          <p:cTn id="44" fill="hold">
                            <p:stCondLst>
                              <p:cond delay="2000"/>
                            </p:stCondLst>
                            <p:childTnLst>
                              <p:par>
                                <p:cTn id="45" presetID="22" presetClass="entr" presetSubtype="4" fill="hold" nodeType="afterEffect">
                                  <p:stCondLst>
                                    <p:cond delay="0"/>
                                  </p:stCondLst>
                                  <p:childTnLst>
                                    <p:set>
                                      <p:cBhvr>
                                        <p:cTn id="46" dur="1" fill="hold">
                                          <p:stCondLst>
                                            <p:cond delay="0"/>
                                          </p:stCondLst>
                                        </p:cTn>
                                        <p:tgtEl>
                                          <p:spTgt spid="24"/>
                                        </p:tgtEl>
                                        <p:attrNameLst>
                                          <p:attrName>style.visibility</p:attrName>
                                        </p:attrNameLst>
                                      </p:cBhvr>
                                      <p:to>
                                        <p:strVal val="visible"/>
                                      </p:to>
                                    </p:set>
                                    <p:animEffect transition="in" filter="wipe(down)">
                                      <p:cBhvr>
                                        <p:cTn id="47" dur="500"/>
                                        <p:tgtEl>
                                          <p:spTgt spid="24"/>
                                        </p:tgtEl>
                                      </p:cBhvr>
                                    </p:animEffect>
                                  </p:childTnLst>
                                </p:cTn>
                              </p:par>
                            </p:childTnLst>
                          </p:cTn>
                        </p:par>
                        <p:par>
                          <p:cTn id="48" fill="hold">
                            <p:stCondLst>
                              <p:cond delay="2500"/>
                            </p:stCondLst>
                            <p:childTnLst>
                              <p:par>
                                <p:cTn id="49" presetID="22" presetClass="entr" presetSubtype="1" fill="hold" grpId="0" nodeType="afterEffect">
                                  <p:stCondLst>
                                    <p:cond delay="0"/>
                                  </p:stCondLst>
                                  <p:childTnLst>
                                    <p:set>
                                      <p:cBhvr>
                                        <p:cTn id="50" dur="1" fill="hold">
                                          <p:stCondLst>
                                            <p:cond delay="0"/>
                                          </p:stCondLst>
                                        </p:cTn>
                                        <p:tgtEl>
                                          <p:spTgt spid="27"/>
                                        </p:tgtEl>
                                        <p:attrNameLst>
                                          <p:attrName>style.visibility</p:attrName>
                                        </p:attrNameLst>
                                      </p:cBhvr>
                                      <p:to>
                                        <p:strVal val="visible"/>
                                      </p:to>
                                    </p:set>
                                    <p:animEffect transition="in" filter="wipe(up)">
                                      <p:cBhvr>
                                        <p:cTn id="51" dur="500"/>
                                        <p:tgtEl>
                                          <p:spTgt spid="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14" grpId="0" animBg="1"/>
      <p:bldP spid="15" grpId="0" animBg="1"/>
      <p:bldP spid="16" grpId="0" animBg="1"/>
      <p:bldP spid="17" grpId="0" animBg="1"/>
      <p:bldP spid="27" grpId="0" animBg="1"/>
    </p:bld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6322" name="Rectangle 2"/>
          <p:cNvSpPr>
            <a:spLocks noGrp="1" noChangeArrowheads="1"/>
          </p:cNvSpPr>
          <p:nvPr>
            <p:ph type="title"/>
          </p:nvPr>
        </p:nvSpPr>
        <p:spPr>
          <a:xfrm>
            <a:off x="685800" y="214290"/>
            <a:ext cx="7772400" cy="1347810"/>
          </a:xfrm>
        </p:spPr>
        <p:txBody>
          <a:bodyPr>
            <a:normAutofit/>
          </a:bodyPr>
          <a:lstStyle/>
          <a:p>
            <a:r>
              <a:rPr lang="el-GR" dirty="0">
                <a:latin typeface="Times New Roman" pitchFamily="18" charset="0"/>
                <a:cs typeface="Times New Roman" pitchFamily="18" charset="0"/>
              </a:rPr>
              <a:t>Πρόβλημα 1</a:t>
            </a:r>
            <a:endParaRPr lang="en-US" dirty="0">
              <a:latin typeface="Times New Roman" pitchFamily="18" charset="0"/>
              <a:cs typeface="Times New Roman" pitchFamily="18" charset="0"/>
            </a:endParaRPr>
          </a:p>
        </p:txBody>
      </p:sp>
      <p:sp>
        <p:nvSpPr>
          <p:cNvPr id="56323" name="Rectangle 3"/>
          <p:cNvSpPr>
            <a:spLocks noGrp="1" noChangeArrowheads="1"/>
          </p:cNvSpPr>
          <p:nvPr>
            <p:ph type="body" sz="half" idx="2"/>
          </p:nvPr>
        </p:nvSpPr>
        <p:spPr>
          <a:xfrm>
            <a:off x="4646613" y="1981200"/>
            <a:ext cx="3811587" cy="4114800"/>
          </a:xfrm>
        </p:spPr>
        <p:txBody>
          <a:bodyPr>
            <a:normAutofit/>
          </a:bodyPr>
          <a:lstStyle/>
          <a:p>
            <a:r>
              <a:rPr lang="en-US" sz="2800" dirty="0">
                <a:latin typeface="Times New Roman" pitchFamily="18" charset="0"/>
                <a:cs typeface="Times New Roman" pitchFamily="18" charset="0"/>
              </a:rPr>
              <a:t>15 </a:t>
            </a:r>
            <a:r>
              <a:rPr lang="el-GR" sz="2800" dirty="0">
                <a:latin typeface="Times New Roman" pitchFamily="18" charset="0"/>
                <a:cs typeface="Times New Roman" pitchFamily="18" charset="0"/>
              </a:rPr>
              <a:t>τουρίστες προσπαθούν να ανέβουν τα Μετέωρα. Ο μεγαλύτερος είναι </a:t>
            </a:r>
            <a:r>
              <a:rPr lang="en-US" sz="2800" dirty="0">
                <a:latin typeface="Times New Roman" pitchFamily="18" charset="0"/>
                <a:cs typeface="Times New Roman" pitchFamily="18" charset="0"/>
              </a:rPr>
              <a:t>33</a:t>
            </a:r>
            <a:r>
              <a:rPr lang="el-GR" sz="2800" dirty="0">
                <a:latin typeface="Times New Roman" pitchFamily="18" charset="0"/>
                <a:cs typeface="Times New Roman" pitchFamily="18" charset="0"/>
              </a:rPr>
              <a:t> και ο νεότερος είναι </a:t>
            </a:r>
            <a:r>
              <a:rPr lang="en-US" sz="2800" dirty="0">
                <a:latin typeface="Times New Roman" pitchFamily="18" charset="0"/>
                <a:cs typeface="Times New Roman" pitchFamily="18" charset="0"/>
              </a:rPr>
              <a:t>20. </a:t>
            </a:r>
            <a:r>
              <a:rPr lang="el-GR" sz="2800" dirty="0">
                <a:latin typeface="Times New Roman" pitchFamily="18" charset="0"/>
                <a:cs typeface="Times New Roman" pitchFamily="18" charset="0"/>
              </a:rPr>
              <a:t>Να δείξετε ότι 2 τουρίστες τουλάχιστον έχουν ίδια ηλικία</a:t>
            </a:r>
            <a:r>
              <a:rPr lang="en-US" sz="2800" dirty="0">
                <a:latin typeface="Times New Roman" pitchFamily="18" charset="0"/>
                <a:cs typeface="Times New Roman" pitchFamily="18" charset="0"/>
              </a:rPr>
              <a:t>.</a:t>
            </a:r>
          </a:p>
        </p:txBody>
      </p:sp>
      <p:pic>
        <p:nvPicPr>
          <p:cNvPr id="56324" name="Picture 4" descr="C:\Program Files\Common Files\Microsoft Shared\Clipart\cagcat50\bd05219_.wmf"/>
          <p:cNvPicPr>
            <a:picLocks noGrp="1" noChangeAspect="1" noChangeArrowheads="1"/>
          </p:cNvPicPr>
          <p:nvPr>
            <p:ph type="clipArt" sz="half" idx="1"/>
          </p:nvPr>
        </p:nvPicPr>
        <p:blipFill>
          <a:blip r:embed="rId3" cstate="print"/>
          <a:srcRect/>
          <a:stretch>
            <a:fillRect/>
          </a:stretch>
        </p:blipFill>
        <p:spPr>
          <a:xfrm>
            <a:off x="685800" y="2012950"/>
            <a:ext cx="3811588" cy="4049713"/>
          </a:xfr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nodeType="afterEffect">
                                  <p:stCondLst>
                                    <p:cond delay="0"/>
                                  </p:stCondLst>
                                  <p:childTnLst>
                                    <p:set>
                                      <p:cBhvr>
                                        <p:cTn id="6" dur="1" fill="hold">
                                          <p:stCondLst>
                                            <p:cond delay="0"/>
                                          </p:stCondLst>
                                        </p:cTn>
                                        <p:tgtEl>
                                          <p:spTgt spid="56324"/>
                                        </p:tgtEl>
                                        <p:attrNameLst>
                                          <p:attrName>style.visibility</p:attrName>
                                        </p:attrNameLst>
                                      </p:cBhvr>
                                      <p:to>
                                        <p:strVal val="visible"/>
                                      </p:to>
                                    </p:set>
                                    <p:animEffect transition="in" filter="wipe(up)">
                                      <p:cBhvr>
                                        <p:cTn id="7" dur="500"/>
                                        <p:tgtEl>
                                          <p:spTgt spid="56324"/>
                                        </p:tgtEl>
                                      </p:cBhvr>
                                    </p:animEffect>
                                  </p:childTnLst>
                                  <p:subTnLst>
                                    <p:audio>
                                      <p:cMediaNode>
                                        <p:cTn display="0" masterRel="sameClick">
                                          <p:stCondLst>
                                            <p:cond evt="begin" delay="0">
                                              <p:tn val="5"/>
                                            </p:cond>
                                          </p:stCondLst>
                                          <p:endCondLst>
                                            <p:cond evt="onStopAudio" delay="0">
                                              <p:tgtEl>
                                                <p:sldTgt/>
                                              </p:tgtEl>
                                            </p:cond>
                                          </p:endCondLst>
                                        </p:cTn>
                                        <p:tgtEl>
                                          <p:sndTgt r:embed="rId2" name="chimes.wav"/>
                                        </p:tgtEl>
                                      </p:cMediaNode>
                                    </p:audio>
                                  </p:subTnLst>
                                </p:cTn>
                              </p:par>
                            </p:childTnLst>
                          </p:cTn>
                        </p:par>
                        <p:par>
                          <p:cTn id="8" fill="hold">
                            <p:stCondLst>
                              <p:cond delay="500"/>
                            </p:stCondLst>
                            <p:childTnLst>
                              <p:par>
                                <p:cTn id="9" presetID="2" presetClass="entr" presetSubtype="6" fill="hold" grpId="0" nodeType="afterEffect">
                                  <p:stCondLst>
                                    <p:cond delay="0"/>
                                  </p:stCondLst>
                                  <p:childTnLst>
                                    <p:set>
                                      <p:cBhvr>
                                        <p:cTn id="10" dur="1" fill="hold">
                                          <p:stCondLst>
                                            <p:cond delay="0"/>
                                          </p:stCondLst>
                                        </p:cTn>
                                        <p:tgtEl>
                                          <p:spTgt spid="56323">
                                            <p:txEl>
                                              <p:pRg st="0" end="0"/>
                                            </p:txEl>
                                          </p:spTgt>
                                        </p:tgtEl>
                                        <p:attrNameLst>
                                          <p:attrName>style.visibility</p:attrName>
                                        </p:attrNameLst>
                                      </p:cBhvr>
                                      <p:to>
                                        <p:strVal val="visible"/>
                                      </p:to>
                                    </p:set>
                                    <p:anim calcmode="lin" valueType="num">
                                      <p:cBhvr additive="base">
                                        <p:cTn id="11" dur="500" fill="hold"/>
                                        <p:tgtEl>
                                          <p:spTgt spid="56323">
                                            <p:txEl>
                                              <p:pRg st="0" end="0"/>
                                            </p:txEl>
                                          </p:spTgt>
                                        </p:tgtEl>
                                        <p:attrNameLst>
                                          <p:attrName>ppt_x</p:attrName>
                                        </p:attrNameLst>
                                      </p:cBhvr>
                                      <p:tavLst>
                                        <p:tav tm="0">
                                          <p:val>
                                            <p:strVal val="1+#ppt_w/2"/>
                                          </p:val>
                                        </p:tav>
                                        <p:tav tm="100000">
                                          <p:val>
                                            <p:strVal val="#ppt_x"/>
                                          </p:val>
                                        </p:tav>
                                      </p:tavLst>
                                    </p:anim>
                                    <p:anim calcmode="lin" valueType="num">
                                      <p:cBhvr additive="base">
                                        <p:cTn id="12" dur="500" fill="hold"/>
                                        <p:tgtEl>
                                          <p:spTgt spid="5632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6323" grpId="0" build="p" autoUpdateAnimBg="0" advAuto="0"/>
    </p:bldLst>
  </p:timing>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a:xfrm>
            <a:off x="685800" y="428604"/>
            <a:ext cx="7772400" cy="1133496"/>
          </a:xfrm>
        </p:spPr>
        <p:txBody>
          <a:bodyPr>
            <a:normAutofit/>
          </a:bodyPr>
          <a:lstStyle/>
          <a:p>
            <a:r>
              <a:rPr lang="el-GR" dirty="0"/>
              <a:t>Πρόβλημα 2</a:t>
            </a:r>
            <a:endParaRPr lang="en-US" dirty="0"/>
          </a:p>
        </p:txBody>
      </p:sp>
      <p:sp>
        <p:nvSpPr>
          <p:cNvPr id="44036" name="Rectangle 4"/>
          <p:cNvSpPr>
            <a:spLocks noGrp="1" noChangeArrowheads="1"/>
          </p:cNvSpPr>
          <p:nvPr>
            <p:ph type="body" sz="half" idx="2"/>
          </p:nvPr>
        </p:nvSpPr>
        <p:spPr>
          <a:xfrm>
            <a:off x="3733800" y="1524000"/>
            <a:ext cx="5410200" cy="5048272"/>
          </a:xfrm>
        </p:spPr>
        <p:txBody>
          <a:bodyPr>
            <a:normAutofit/>
          </a:bodyPr>
          <a:lstStyle/>
          <a:p>
            <a:pPr>
              <a:lnSpc>
                <a:spcPct val="90000"/>
              </a:lnSpc>
            </a:pPr>
            <a:r>
              <a:rPr lang="el-GR" sz="2800" dirty="0">
                <a:latin typeface="Times New Roman" pitchFamily="18" charset="0"/>
                <a:cs typeface="Times New Roman" pitchFamily="18" charset="0"/>
              </a:rPr>
              <a:t>Ο μάγος είπε στην Αλίκη ότι θα την βοηθήσει να πάει σπίτι αν μπορούσε να φτιάξει ένα μαγικό </a:t>
            </a:r>
            <a:r>
              <a:rPr lang="en-US" sz="2800" dirty="0">
                <a:latin typeface="Times New Roman" pitchFamily="18" charset="0"/>
                <a:cs typeface="Times New Roman" pitchFamily="18" charset="0"/>
              </a:rPr>
              <a:t>6x6</a:t>
            </a:r>
            <a:r>
              <a:rPr lang="el-GR" sz="2800" dirty="0">
                <a:latin typeface="Times New Roman" pitchFamily="18" charset="0"/>
                <a:cs typeface="Times New Roman" pitchFamily="18" charset="0"/>
              </a:rPr>
              <a:t> τετράγωνο με κελιά με τιμές </a:t>
            </a:r>
            <a:r>
              <a:rPr lang="en-US" sz="2800" dirty="0">
                <a:latin typeface="Times New Roman" pitchFamily="18" charset="0"/>
                <a:cs typeface="Times New Roman" pitchFamily="18" charset="0"/>
              </a:rPr>
              <a:t>“+1”</a:t>
            </a:r>
            <a:r>
              <a:rPr lang="el-GR" sz="2800" dirty="0">
                <a:latin typeface="Times New Roman" pitchFamily="18" charset="0"/>
                <a:cs typeface="Times New Roman" pitchFamily="18" charset="0"/>
              </a:rPr>
              <a:t> ή</a:t>
            </a:r>
            <a:r>
              <a:rPr lang="en-US" sz="2800" dirty="0">
                <a:latin typeface="Times New Roman" pitchFamily="18" charset="0"/>
                <a:cs typeface="Times New Roman" pitchFamily="18" charset="0"/>
              </a:rPr>
              <a:t> “-1”, </a:t>
            </a:r>
            <a:r>
              <a:rPr lang="el-GR" sz="2800" dirty="0">
                <a:latin typeface="Times New Roman" pitchFamily="18" charset="0"/>
                <a:cs typeface="Times New Roman" pitchFamily="18" charset="0"/>
              </a:rPr>
              <a:t>έτσι ώστε όλες οι κάθετες, οριζόντιες και διαγώνιες να έχουν διαφορετικό άθροισμα.</a:t>
            </a:r>
            <a:endParaRPr lang="en-US" sz="2800" dirty="0">
              <a:latin typeface="Times New Roman" pitchFamily="18" charset="0"/>
              <a:cs typeface="Times New Roman" pitchFamily="18" charset="0"/>
            </a:endParaRPr>
          </a:p>
          <a:p>
            <a:pPr>
              <a:lnSpc>
                <a:spcPct val="90000"/>
              </a:lnSpc>
            </a:pPr>
            <a:endParaRPr lang="el-GR" sz="2800" dirty="0">
              <a:latin typeface="Times New Roman" pitchFamily="18" charset="0"/>
              <a:cs typeface="Times New Roman" pitchFamily="18" charset="0"/>
            </a:endParaRPr>
          </a:p>
          <a:p>
            <a:pPr>
              <a:lnSpc>
                <a:spcPct val="90000"/>
              </a:lnSpc>
            </a:pPr>
            <a:r>
              <a:rPr lang="el-GR" sz="2800" dirty="0">
                <a:latin typeface="Times New Roman" pitchFamily="18" charset="0"/>
                <a:cs typeface="Times New Roman" pitchFamily="18" charset="0"/>
              </a:rPr>
              <a:t>Αποδείξτε ότι ο μάγος δεν θα βοηθήσει την Αλίκη αφού δεν υπάρχει τέτοιο τετράγωνο</a:t>
            </a:r>
            <a:r>
              <a:rPr lang="en-US" sz="2800" dirty="0">
                <a:latin typeface="Times New Roman" pitchFamily="18" charset="0"/>
                <a:cs typeface="Times New Roman" pitchFamily="18" charset="0"/>
              </a:rPr>
              <a:t>.</a:t>
            </a:r>
          </a:p>
        </p:txBody>
      </p:sp>
      <p:graphicFrame>
        <p:nvGraphicFramePr>
          <p:cNvPr id="44175" name="Group 143"/>
          <p:cNvGraphicFramePr>
            <a:graphicFrameLocks noGrp="1"/>
          </p:cNvGraphicFramePr>
          <p:nvPr/>
        </p:nvGraphicFramePr>
        <p:xfrm>
          <a:off x="228600" y="1752600"/>
          <a:ext cx="3581400" cy="3108960"/>
        </p:xfrm>
        <a:graphic>
          <a:graphicData uri="http://schemas.openxmlformats.org/drawingml/2006/table">
            <a:tbl>
              <a:tblPr/>
              <a:tblGrid>
                <a:gridCol w="671513">
                  <a:extLst>
                    <a:ext uri="{9D8B030D-6E8A-4147-A177-3AD203B41FA5}">
                      <a16:colId xmlns:a16="http://schemas.microsoft.com/office/drawing/2014/main" val="20000"/>
                    </a:ext>
                  </a:extLst>
                </a:gridCol>
                <a:gridCol w="522287">
                  <a:extLst>
                    <a:ext uri="{9D8B030D-6E8A-4147-A177-3AD203B41FA5}">
                      <a16:colId xmlns:a16="http://schemas.microsoft.com/office/drawing/2014/main" val="20001"/>
                    </a:ext>
                  </a:extLst>
                </a:gridCol>
                <a:gridCol w="596900">
                  <a:extLst>
                    <a:ext uri="{9D8B030D-6E8A-4147-A177-3AD203B41FA5}">
                      <a16:colId xmlns:a16="http://schemas.microsoft.com/office/drawing/2014/main" val="20002"/>
                    </a:ext>
                  </a:extLst>
                </a:gridCol>
                <a:gridCol w="596900">
                  <a:extLst>
                    <a:ext uri="{9D8B030D-6E8A-4147-A177-3AD203B41FA5}">
                      <a16:colId xmlns:a16="http://schemas.microsoft.com/office/drawing/2014/main" val="20003"/>
                    </a:ext>
                  </a:extLst>
                </a:gridCol>
                <a:gridCol w="596900">
                  <a:extLst>
                    <a:ext uri="{9D8B030D-6E8A-4147-A177-3AD203B41FA5}">
                      <a16:colId xmlns:a16="http://schemas.microsoft.com/office/drawing/2014/main" val="20004"/>
                    </a:ext>
                  </a:extLst>
                </a:gridCol>
                <a:gridCol w="596900">
                  <a:extLst>
                    <a:ext uri="{9D8B030D-6E8A-4147-A177-3AD203B41FA5}">
                      <a16:colId xmlns:a16="http://schemas.microsoft.com/office/drawing/2014/main" val="20005"/>
                    </a:ext>
                  </a:extLst>
                </a:gridCol>
              </a:tblGrid>
              <a:tr h="492125">
                <a:tc>
                  <a:txBody>
                    <a:bodyPr/>
                    <a:lstStyle/>
                    <a:p>
                      <a:pPr marL="0" marR="0" lvl="0" indent="0" algn="l" defTabSz="914400" rtl="0" eaLnBrk="1" fontAlgn="base" latinLnBrk="0" hangingPunct="1">
                        <a:lnSpc>
                          <a:spcPct val="100000"/>
                        </a:lnSpc>
                        <a:spcBef>
                          <a:spcPct val="20000"/>
                        </a:spcBef>
                        <a:spcAft>
                          <a:spcPct val="0"/>
                        </a:spcAft>
                        <a:buClrTx/>
                        <a:buSzPct val="85000"/>
                        <a:buFontTx/>
                        <a:buNone/>
                        <a:tabLst/>
                      </a:pPr>
                      <a:r>
                        <a:rPr kumimoji="0" lang="en-US" sz="2800" b="0" i="0" u="none" strike="noStrike" cap="none" normalizeH="0" baseline="0">
                          <a:ln>
                            <a:noFill/>
                          </a:ln>
                          <a:solidFill>
                            <a:schemeClr val="tx1"/>
                          </a:solidFill>
                          <a:effectLst/>
                          <a:latin typeface="Arial" charset="0"/>
                        </a:rPr>
                        <a:t>-1</a:t>
                      </a: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20000"/>
                        </a:spcBef>
                        <a:spcAft>
                          <a:spcPct val="0"/>
                        </a:spcAft>
                        <a:buClrTx/>
                        <a:buSzPct val="85000"/>
                        <a:buFontTx/>
                        <a:buNone/>
                        <a:tabLst/>
                      </a:pPr>
                      <a:r>
                        <a:rPr kumimoji="0" lang="en-US" sz="2800" b="0" i="0" u="none" strike="noStrike" cap="none" normalizeH="0" baseline="0">
                          <a:ln>
                            <a:noFill/>
                          </a:ln>
                          <a:solidFill>
                            <a:schemeClr val="tx1"/>
                          </a:solidFill>
                          <a:effectLst/>
                          <a:latin typeface="Arial" charset="0"/>
                        </a:rPr>
                        <a:t>1</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Pct val="85000"/>
                        <a:buFontTx/>
                        <a:buNone/>
                        <a:tabLst/>
                      </a:pPr>
                      <a:r>
                        <a:rPr kumimoji="0" lang="en-US" sz="2800" b="0" i="0" u="none" strike="noStrike" cap="none" normalizeH="0" baseline="0">
                          <a:ln>
                            <a:noFill/>
                          </a:ln>
                          <a:solidFill>
                            <a:schemeClr val="tx1"/>
                          </a:solidFill>
                          <a:effectLst/>
                          <a:latin typeface="Arial" charset="0"/>
                        </a:rPr>
                        <a:t>1</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Pct val="85000"/>
                        <a:buFontTx/>
                        <a:buNone/>
                        <a:tabLst/>
                      </a:pPr>
                      <a:r>
                        <a:rPr kumimoji="0" lang="en-US" sz="2800" b="0" i="0" u="none" strike="noStrike" cap="none" normalizeH="0" baseline="0">
                          <a:ln>
                            <a:noFill/>
                          </a:ln>
                          <a:solidFill>
                            <a:schemeClr val="tx1"/>
                          </a:solidFill>
                          <a:effectLst/>
                          <a:latin typeface="Arial" charset="0"/>
                        </a:rPr>
                        <a:t>1</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Pct val="85000"/>
                        <a:buFontTx/>
                        <a:buNone/>
                        <a:tabLst/>
                      </a:pPr>
                      <a:r>
                        <a:rPr kumimoji="0" lang="en-US" sz="2800" b="0" i="0" u="none" strike="noStrike" cap="none" normalizeH="0" baseline="0">
                          <a:ln>
                            <a:noFill/>
                          </a:ln>
                          <a:solidFill>
                            <a:schemeClr val="tx1"/>
                          </a:solidFill>
                          <a:effectLst/>
                          <a:latin typeface="Arial" charset="0"/>
                        </a:rPr>
                        <a:t>1</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Pct val="85000"/>
                        <a:buFontTx/>
                        <a:buNone/>
                        <a:tabLst/>
                      </a:pPr>
                      <a:r>
                        <a:rPr kumimoji="0" lang="en-US" sz="2800" b="0" i="0" u="none" strike="noStrike" cap="none" normalizeH="0" baseline="0">
                          <a:ln>
                            <a:noFill/>
                          </a:ln>
                          <a:solidFill>
                            <a:schemeClr val="tx1"/>
                          </a:solidFill>
                          <a:effectLst/>
                          <a:latin typeface="Arial" charset="0"/>
                        </a:rPr>
                        <a:t>-1</a:t>
                      </a: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000"/>
                  </a:ext>
                </a:extLst>
              </a:tr>
              <a:tr h="488950">
                <a:tc>
                  <a:txBody>
                    <a:bodyPr/>
                    <a:lstStyle/>
                    <a:p>
                      <a:pPr marL="0" marR="0" lvl="0" indent="0" algn="l" defTabSz="914400" rtl="0" eaLnBrk="1" fontAlgn="base" latinLnBrk="0" hangingPunct="1">
                        <a:lnSpc>
                          <a:spcPct val="100000"/>
                        </a:lnSpc>
                        <a:spcBef>
                          <a:spcPct val="20000"/>
                        </a:spcBef>
                        <a:spcAft>
                          <a:spcPct val="0"/>
                        </a:spcAft>
                        <a:buClrTx/>
                        <a:buSzPct val="85000"/>
                        <a:buFontTx/>
                        <a:buNone/>
                        <a:tabLst/>
                      </a:pPr>
                      <a:r>
                        <a:rPr kumimoji="0" lang="en-US" sz="2800" b="0" i="0" u="none" strike="noStrike" cap="none" normalizeH="0" baseline="0">
                          <a:ln>
                            <a:noFill/>
                          </a:ln>
                          <a:solidFill>
                            <a:schemeClr val="tx1"/>
                          </a:solidFill>
                          <a:effectLst/>
                          <a:latin typeface="Arial" charset="0"/>
                        </a:rPr>
                        <a:t>1</a:t>
                      </a: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Pct val="85000"/>
                        <a:buFontTx/>
                        <a:buNone/>
                        <a:tabLst/>
                      </a:pPr>
                      <a:r>
                        <a:rPr kumimoji="0" lang="en-US" sz="2800" b="0" i="0" u="none" strike="noStrike" cap="none" normalizeH="0" baseline="0">
                          <a:ln>
                            <a:noFill/>
                          </a:ln>
                          <a:solidFill>
                            <a:schemeClr val="tx1"/>
                          </a:solidFill>
                          <a:effectLst/>
                          <a:latin typeface="Arial" charset="0"/>
                        </a:rPr>
                        <a:t>-1</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20000"/>
                        </a:spcBef>
                        <a:spcAft>
                          <a:spcPct val="0"/>
                        </a:spcAft>
                        <a:buClrTx/>
                        <a:buSzPct val="85000"/>
                        <a:buFontTx/>
                        <a:buNone/>
                        <a:tabLst/>
                      </a:pPr>
                      <a:r>
                        <a:rPr kumimoji="0" lang="en-US" sz="2800" b="0" i="0" u="none" strike="noStrike" cap="none" normalizeH="0" baseline="0">
                          <a:ln>
                            <a:noFill/>
                          </a:ln>
                          <a:solidFill>
                            <a:schemeClr val="tx1"/>
                          </a:solidFill>
                          <a:effectLst/>
                          <a:latin typeface="Arial" charset="0"/>
                        </a:rPr>
                        <a:t>1</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Pct val="85000"/>
                        <a:buFontTx/>
                        <a:buNone/>
                        <a:tabLst/>
                      </a:pPr>
                      <a:r>
                        <a:rPr kumimoji="0" lang="en-US" sz="2800" b="0" i="0" u="none" strike="noStrike" cap="none" normalizeH="0" baseline="0">
                          <a:ln>
                            <a:noFill/>
                          </a:ln>
                          <a:solidFill>
                            <a:schemeClr val="tx1"/>
                          </a:solidFill>
                          <a:effectLst/>
                          <a:latin typeface="Arial" charset="0"/>
                        </a:rPr>
                        <a:t>1</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Pct val="85000"/>
                        <a:buFontTx/>
                        <a:buNone/>
                        <a:tabLst/>
                      </a:pPr>
                      <a:r>
                        <a:rPr kumimoji="0" lang="en-US" sz="2800" b="0" i="0" u="none" strike="noStrike" cap="none" normalizeH="0" baseline="0">
                          <a:ln>
                            <a:noFill/>
                          </a:ln>
                          <a:solidFill>
                            <a:schemeClr val="tx1"/>
                          </a:solidFill>
                          <a:effectLst/>
                          <a:latin typeface="Arial" charset="0"/>
                        </a:rPr>
                        <a:t>-1</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20000"/>
                        </a:spcBef>
                        <a:spcAft>
                          <a:spcPct val="0"/>
                        </a:spcAft>
                        <a:buClrTx/>
                        <a:buSzPct val="85000"/>
                        <a:buFontTx/>
                        <a:buNone/>
                        <a:tabLst/>
                      </a:pPr>
                      <a:r>
                        <a:rPr kumimoji="0" lang="en-US" sz="2800" b="0" i="0" u="none" strike="noStrike" cap="none" normalizeH="0" baseline="0">
                          <a:ln>
                            <a:noFill/>
                          </a:ln>
                          <a:solidFill>
                            <a:schemeClr val="tx1"/>
                          </a:solidFill>
                          <a:effectLst/>
                          <a:latin typeface="Arial" charset="0"/>
                        </a:rPr>
                        <a:t>1</a:t>
                      </a: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492125">
                <a:tc>
                  <a:txBody>
                    <a:bodyPr/>
                    <a:lstStyle/>
                    <a:p>
                      <a:pPr marL="0" marR="0" lvl="0" indent="0" algn="l" defTabSz="914400" rtl="0" eaLnBrk="1" fontAlgn="base" latinLnBrk="0" hangingPunct="1">
                        <a:lnSpc>
                          <a:spcPct val="100000"/>
                        </a:lnSpc>
                        <a:spcBef>
                          <a:spcPct val="20000"/>
                        </a:spcBef>
                        <a:spcAft>
                          <a:spcPct val="0"/>
                        </a:spcAft>
                        <a:buClrTx/>
                        <a:buSzPct val="85000"/>
                        <a:buFontTx/>
                        <a:buNone/>
                        <a:tabLst/>
                      </a:pPr>
                      <a:r>
                        <a:rPr kumimoji="0" lang="en-US" sz="2800" b="0" i="0" u="none" strike="noStrike" cap="none" normalizeH="0" baseline="0">
                          <a:ln>
                            <a:noFill/>
                          </a:ln>
                          <a:solidFill>
                            <a:schemeClr val="tx1"/>
                          </a:solidFill>
                          <a:effectLst/>
                          <a:latin typeface="Arial" charset="0"/>
                        </a:rPr>
                        <a:t>1</a:t>
                      </a: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Pct val="85000"/>
                        <a:buFontTx/>
                        <a:buNone/>
                        <a:tabLst/>
                      </a:pPr>
                      <a:r>
                        <a:rPr kumimoji="0" lang="en-US" sz="2800" b="0" i="0" u="none" strike="noStrike" cap="none" normalizeH="0" baseline="0">
                          <a:ln>
                            <a:noFill/>
                          </a:ln>
                          <a:solidFill>
                            <a:schemeClr val="tx1"/>
                          </a:solidFill>
                          <a:effectLst/>
                          <a:latin typeface="Arial" charset="0"/>
                        </a:rPr>
                        <a:t>1</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Pct val="85000"/>
                        <a:buFontTx/>
                        <a:buNone/>
                        <a:tabLst/>
                      </a:pPr>
                      <a:r>
                        <a:rPr kumimoji="0" lang="en-US" sz="2800" b="0" i="0" u="none" strike="noStrike" cap="none" normalizeH="0" baseline="0">
                          <a:ln>
                            <a:noFill/>
                          </a:ln>
                          <a:solidFill>
                            <a:schemeClr val="tx1"/>
                          </a:solidFill>
                          <a:effectLst/>
                          <a:latin typeface="Arial" charset="0"/>
                        </a:rPr>
                        <a:t>-1</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20000"/>
                        </a:spcBef>
                        <a:spcAft>
                          <a:spcPct val="0"/>
                        </a:spcAft>
                        <a:buClrTx/>
                        <a:buSzPct val="85000"/>
                        <a:buFontTx/>
                        <a:buNone/>
                        <a:tabLst/>
                      </a:pPr>
                      <a:r>
                        <a:rPr kumimoji="0" lang="en-US" sz="2800" b="0" i="0" u="none" strike="noStrike" cap="none" normalizeH="0" baseline="0">
                          <a:ln>
                            <a:noFill/>
                          </a:ln>
                          <a:solidFill>
                            <a:schemeClr val="tx1"/>
                          </a:solidFill>
                          <a:effectLst/>
                          <a:latin typeface="Arial" charset="0"/>
                        </a:rPr>
                        <a:t>-1</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20000"/>
                        </a:spcBef>
                        <a:spcAft>
                          <a:spcPct val="0"/>
                        </a:spcAft>
                        <a:buClrTx/>
                        <a:buSzPct val="85000"/>
                        <a:buFontTx/>
                        <a:buNone/>
                        <a:tabLst/>
                      </a:pPr>
                      <a:r>
                        <a:rPr kumimoji="0" lang="en-US" sz="2800" b="0" i="0" u="none" strike="noStrike" cap="none" normalizeH="0" baseline="0">
                          <a:ln>
                            <a:noFill/>
                          </a:ln>
                          <a:solidFill>
                            <a:schemeClr val="tx1"/>
                          </a:solidFill>
                          <a:effectLst/>
                          <a:latin typeface="Arial" charset="0"/>
                        </a:rPr>
                        <a:t>1</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Pct val="85000"/>
                        <a:buFontTx/>
                        <a:buNone/>
                        <a:tabLst/>
                      </a:pPr>
                      <a:r>
                        <a:rPr kumimoji="0" lang="en-US" sz="2800" b="0" i="0" u="none" strike="noStrike" cap="none" normalizeH="0" baseline="0">
                          <a:ln>
                            <a:noFill/>
                          </a:ln>
                          <a:solidFill>
                            <a:schemeClr val="tx1"/>
                          </a:solidFill>
                          <a:effectLst/>
                          <a:latin typeface="Arial" charset="0"/>
                        </a:rPr>
                        <a:t>1</a:t>
                      </a: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492125">
                <a:tc>
                  <a:txBody>
                    <a:bodyPr/>
                    <a:lstStyle/>
                    <a:p>
                      <a:pPr marL="0" marR="0" lvl="0" indent="0" algn="l" defTabSz="914400" rtl="0" eaLnBrk="1" fontAlgn="base" latinLnBrk="0" hangingPunct="1">
                        <a:lnSpc>
                          <a:spcPct val="100000"/>
                        </a:lnSpc>
                        <a:spcBef>
                          <a:spcPct val="20000"/>
                        </a:spcBef>
                        <a:spcAft>
                          <a:spcPct val="0"/>
                        </a:spcAft>
                        <a:buClrTx/>
                        <a:buSzPct val="85000"/>
                        <a:buFontTx/>
                        <a:buNone/>
                        <a:tabLst/>
                      </a:pPr>
                      <a:r>
                        <a:rPr kumimoji="0" lang="en-US" sz="2800" b="0" i="0" u="none" strike="noStrike" cap="none" normalizeH="0" baseline="0">
                          <a:ln>
                            <a:noFill/>
                          </a:ln>
                          <a:solidFill>
                            <a:schemeClr val="tx1"/>
                          </a:solidFill>
                          <a:effectLst/>
                          <a:latin typeface="Arial" charset="0"/>
                        </a:rPr>
                        <a:t>1</a:t>
                      </a: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Pct val="85000"/>
                        <a:buFontTx/>
                        <a:buNone/>
                        <a:tabLst/>
                      </a:pPr>
                      <a:r>
                        <a:rPr kumimoji="0" lang="en-US" sz="2800" b="0" i="0" u="none" strike="noStrike" cap="none" normalizeH="0" baseline="0">
                          <a:ln>
                            <a:noFill/>
                          </a:ln>
                          <a:solidFill>
                            <a:schemeClr val="tx1"/>
                          </a:solidFill>
                          <a:effectLst/>
                          <a:latin typeface="Arial" charset="0"/>
                        </a:rPr>
                        <a:t>1</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Pct val="85000"/>
                        <a:buFontTx/>
                        <a:buNone/>
                        <a:tabLst/>
                      </a:pPr>
                      <a:r>
                        <a:rPr kumimoji="0" lang="en-US" sz="2800" b="0" i="0" u="none" strike="noStrike" cap="none" normalizeH="0" baseline="0">
                          <a:ln>
                            <a:noFill/>
                          </a:ln>
                          <a:solidFill>
                            <a:schemeClr val="tx1"/>
                          </a:solidFill>
                          <a:effectLst/>
                          <a:latin typeface="Arial" charset="0"/>
                        </a:rPr>
                        <a:t>-1</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20000"/>
                        </a:spcBef>
                        <a:spcAft>
                          <a:spcPct val="0"/>
                        </a:spcAft>
                        <a:buClrTx/>
                        <a:buSzPct val="85000"/>
                        <a:buFontTx/>
                        <a:buNone/>
                        <a:tabLst/>
                      </a:pPr>
                      <a:r>
                        <a:rPr kumimoji="0" lang="en-US" sz="2800" b="0" i="0" u="none" strike="noStrike" cap="none" normalizeH="0" baseline="0">
                          <a:ln>
                            <a:noFill/>
                          </a:ln>
                          <a:solidFill>
                            <a:schemeClr val="tx1"/>
                          </a:solidFill>
                          <a:effectLst/>
                          <a:latin typeface="Arial" charset="0"/>
                        </a:rPr>
                        <a:t>-1</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20000"/>
                        </a:spcBef>
                        <a:spcAft>
                          <a:spcPct val="0"/>
                        </a:spcAft>
                        <a:buClrTx/>
                        <a:buSzPct val="85000"/>
                        <a:buFontTx/>
                        <a:buNone/>
                        <a:tabLst/>
                      </a:pPr>
                      <a:r>
                        <a:rPr kumimoji="0" lang="en-US" sz="2800" b="0" i="0" u="none" strike="noStrike" cap="none" normalizeH="0" baseline="0">
                          <a:ln>
                            <a:noFill/>
                          </a:ln>
                          <a:solidFill>
                            <a:schemeClr val="tx1"/>
                          </a:solidFill>
                          <a:effectLst/>
                          <a:latin typeface="Arial" charset="0"/>
                        </a:rPr>
                        <a:t>1</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Pct val="85000"/>
                        <a:buFontTx/>
                        <a:buNone/>
                        <a:tabLst/>
                      </a:pPr>
                      <a:r>
                        <a:rPr kumimoji="0" lang="en-US" sz="2800" b="0" i="0" u="none" strike="noStrike" cap="none" normalizeH="0" baseline="0">
                          <a:ln>
                            <a:noFill/>
                          </a:ln>
                          <a:solidFill>
                            <a:schemeClr val="tx1"/>
                          </a:solidFill>
                          <a:effectLst/>
                          <a:latin typeface="Arial" charset="0"/>
                        </a:rPr>
                        <a:t>1</a:t>
                      </a: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488950">
                <a:tc>
                  <a:txBody>
                    <a:bodyPr/>
                    <a:lstStyle/>
                    <a:p>
                      <a:pPr marL="0" marR="0" lvl="0" indent="0" algn="l" defTabSz="914400" rtl="0" eaLnBrk="1" fontAlgn="base" latinLnBrk="0" hangingPunct="1">
                        <a:lnSpc>
                          <a:spcPct val="100000"/>
                        </a:lnSpc>
                        <a:spcBef>
                          <a:spcPct val="20000"/>
                        </a:spcBef>
                        <a:spcAft>
                          <a:spcPct val="0"/>
                        </a:spcAft>
                        <a:buClrTx/>
                        <a:buSzPct val="85000"/>
                        <a:buFontTx/>
                        <a:buNone/>
                        <a:tabLst/>
                      </a:pPr>
                      <a:r>
                        <a:rPr kumimoji="0" lang="en-US" sz="2800" b="0" i="0" u="none" strike="noStrike" cap="none" normalizeH="0" baseline="0">
                          <a:ln>
                            <a:noFill/>
                          </a:ln>
                          <a:solidFill>
                            <a:schemeClr val="tx1"/>
                          </a:solidFill>
                          <a:effectLst/>
                          <a:latin typeface="Arial" charset="0"/>
                        </a:rPr>
                        <a:t>1</a:t>
                      </a: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Pct val="85000"/>
                        <a:buFontTx/>
                        <a:buNone/>
                        <a:tabLst/>
                      </a:pPr>
                      <a:r>
                        <a:rPr kumimoji="0" lang="en-US" sz="2800" b="0" i="0" u="none" strike="noStrike" cap="none" normalizeH="0" baseline="0">
                          <a:ln>
                            <a:noFill/>
                          </a:ln>
                          <a:solidFill>
                            <a:schemeClr val="tx1"/>
                          </a:solidFill>
                          <a:effectLst/>
                          <a:latin typeface="Arial" charset="0"/>
                        </a:rPr>
                        <a:t>-1</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20000"/>
                        </a:spcBef>
                        <a:spcAft>
                          <a:spcPct val="0"/>
                        </a:spcAft>
                        <a:buClrTx/>
                        <a:buSzPct val="85000"/>
                        <a:buFontTx/>
                        <a:buNone/>
                        <a:tabLst/>
                      </a:pPr>
                      <a:r>
                        <a:rPr kumimoji="0" lang="en-US" sz="2800" b="0" i="0" u="none" strike="noStrike" cap="none" normalizeH="0" baseline="0">
                          <a:ln>
                            <a:noFill/>
                          </a:ln>
                          <a:solidFill>
                            <a:schemeClr val="tx1"/>
                          </a:solidFill>
                          <a:effectLst/>
                          <a:latin typeface="Arial" charset="0"/>
                        </a:rPr>
                        <a:t>1</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Pct val="85000"/>
                        <a:buFontTx/>
                        <a:buNone/>
                        <a:tabLst/>
                      </a:pPr>
                      <a:r>
                        <a:rPr kumimoji="0" lang="en-US" sz="2800" b="0" i="0" u="none" strike="noStrike" cap="none" normalizeH="0" baseline="0">
                          <a:ln>
                            <a:noFill/>
                          </a:ln>
                          <a:solidFill>
                            <a:schemeClr val="tx1"/>
                          </a:solidFill>
                          <a:effectLst/>
                          <a:latin typeface="Arial" charset="0"/>
                        </a:rPr>
                        <a:t>1</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Pct val="85000"/>
                        <a:buFontTx/>
                        <a:buNone/>
                        <a:tabLst/>
                      </a:pPr>
                      <a:r>
                        <a:rPr kumimoji="0" lang="en-US" sz="2800" b="0" i="0" u="none" strike="noStrike" cap="none" normalizeH="0" baseline="0">
                          <a:ln>
                            <a:noFill/>
                          </a:ln>
                          <a:solidFill>
                            <a:schemeClr val="tx1"/>
                          </a:solidFill>
                          <a:effectLst/>
                          <a:latin typeface="Arial" charset="0"/>
                        </a:rPr>
                        <a:t>-1</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20000"/>
                        </a:spcBef>
                        <a:spcAft>
                          <a:spcPct val="0"/>
                        </a:spcAft>
                        <a:buClrTx/>
                        <a:buSzPct val="85000"/>
                        <a:buFontTx/>
                        <a:buNone/>
                        <a:tabLst/>
                      </a:pPr>
                      <a:r>
                        <a:rPr kumimoji="0" lang="en-US" sz="2800" b="0" i="0" u="none" strike="noStrike" cap="none" normalizeH="0" baseline="0">
                          <a:ln>
                            <a:noFill/>
                          </a:ln>
                          <a:solidFill>
                            <a:schemeClr val="tx1"/>
                          </a:solidFill>
                          <a:effectLst/>
                          <a:latin typeface="Arial" charset="0"/>
                        </a:rPr>
                        <a:t>1</a:t>
                      </a: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492125">
                <a:tc>
                  <a:txBody>
                    <a:bodyPr/>
                    <a:lstStyle/>
                    <a:p>
                      <a:pPr marL="0" marR="0" lvl="0" indent="0" algn="l" defTabSz="914400" rtl="0" eaLnBrk="1" fontAlgn="base" latinLnBrk="0" hangingPunct="1">
                        <a:lnSpc>
                          <a:spcPct val="100000"/>
                        </a:lnSpc>
                        <a:spcBef>
                          <a:spcPct val="20000"/>
                        </a:spcBef>
                        <a:spcAft>
                          <a:spcPct val="0"/>
                        </a:spcAft>
                        <a:buClrTx/>
                        <a:buSzPct val="85000"/>
                        <a:buFontTx/>
                        <a:buNone/>
                        <a:tabLst/>
                      </a:pPr>
                      <a:r>
                        <a:rPr kumimoji="0" lang="en-US" sz="2800" b="0" i="0" u="none" strike="noStrike" cap="none" normalizeH="0" baseline="0">
                          <a:ln>
                            <a:noFill/>
                          </a:ln>
                          <a:solidFill>
                            <a:schemeClr val="tx1"/>
                          </a:solidFill>
                          <a:effectLst/>
                          <a:latin typeface="Arial" charset="0"/>
                        </a:rPr>
                        <a:t>-1</a:t>
                      </a: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20000"/>
                        </a:spcBef>
                        <a:spcAft>
                          <a:spcPct val="0"/>
                        </a:spcAft>
                        <a:buClrTx/>
                        <a:buSzPct val="85000"/>
                        <a:buFontTx/>
                        <a:buNone/>
                        <a:tabLst/>
                      </a:pPr>
                      <a:r>
                        <a:rPr kumimoji="0" lang="en-US" sz="2800" b="0" i="0" u="none" strike="noStrike" cap="none" normalizeH="0" baseline="0">
                          <a:ln>
                            <a:noFill/>
                          </a:ln>
                          <a:solidFill>
                            <a:schemeClr val="tx1"/>
                          </a:solidFill>
                          <a:effectLst/>
                          <a:latin typeface="Arial" charset="0"/>
                        </a:rPr>
                        <a:t>-1</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Pct val="85000"/>
                        <a:buFontTx/>
                        <a:buNone/>
                        <a:tabLst/>
                      </a:pPr>
                      <a:r>
                        <a:rPr kumimoji="0" lang="en-US" sz="2800" b="0" i="0" u="none" strike="noStrike" cap="none" normalizeH="0" baseline="0">
                          <a:ln>
                            <a:noFill/>
                          </a:ln>
                          <a:solidFill>
                            <a:schemeClr val="tx1"/>
                          </a:solidFill>
                          <a:effectLst/>
                          <a:latin typeface="Arial" charset="0"/>
                        </a:rPr>
                        <a:t>1</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Pct val="85000"/>
                        <a:buFontTx/>
                        <a:buNone/>
                        <a:tabLst/>
                      </a:pPr>
                      <a:r>
                        <a:rPr kumimoji="0" lang="en-US" sz="2800" b="0" i="0" u="none" strike="noStrike" cap="none" normalizeH="0" baseline="0">
                          <a:ln>
                            <a:noFill/>
                          </a:ln>
                          <a:solidFill>
                            <a:schemeClr val="tx1"/>
                          </a:solidFill>
                          <a:effectLst/>
                          <a:latin typeface="Arial" charset="0"/>
                        </a:rPr>
                        <a:t>1</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Pct val="85000"/>
                        <a:buFontTx/>
                        <a:buNone/>
                        <a:tabLst/>
                      </a:pPr>
                      <a:r>
                        <a:rPr kumimoji="0" lang="en-US" sz="2800" b="0" i="0" u="none" strike="noStrike" cap="none" normalizeH="0" baseline="0">
                          <a:ln>
                            <a:noFill/>
                          </a:ln>
                          <a:solidFill>
                            <a:schemeClr val="tx1"/>
                          </a:solidFill>
                          <a:effectLst/>
                          <a:latin typeface="Arial" charset="0"/>
                        </a:rPr>
                        <a:t>1</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Pct val="85000"/>
                        <a:buFontTx/>
                        <a:buNone/>
                        <a:tabLst/>
                      </a:pPr>
                      <a:r>
                        <a:rPr kumimoji="0" lang="en-US" sz="2800" b="0" i="0" u="none" strike="noStrike" cap="none" normalizeH="0" baseline="0">
                          <a:ln>
                            <a:noFill/>
                          </a:ln>
                          <a:solidFill>
                            <a:schemeClr val="tx1"/>
                          </a:solidFill>
                          <a:effectLst/>
                          <a:latin typeface="Arial" charset="0"/>
                        </a:rPr>
                        <a:t>-1</a:t>
                      </a: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005"/>
                  </a:ext>
                </a:extLst>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nodeType="afterEffect">
                                  <p:stCondLst>
                                    <p:cond delay="0"/>
                                  </p:stCondLst>
                                  <p:childTnLst>
                                    <p:set>
                                      <p:cBhvr>
                                        <p:cTn id="6" dur="1" fill="hold">
                                          <p:stCondLst>
                                            <p:cond delay="0"/>
                                          </p:stCondLst>
                                        </p:cTn>
                                        <p:tgtEl>
                                          <p:spTgt spid="44175"/>
                                        </p:tgtEl>
                                        <p:attrNameLst>
                                          <p:attrName>style.visibility</p:attrName>
                                        </p:attrNameLst>
                                      </p:cBhvr>
                                      <p:to>
                                        <p:strVal val="visible"/>
                                      </p:to>
                                    </p:set>
                                    <p:animEffect transition="in" filter="wipe(up)">
                                      <p:cBhvr>
                                        <p:cTn id="7" dur="500"/>
                                        <p:tgtEl>
                                          <p:spTgt spid="44175"/>
                                        </p:tgtEl>
                                      </p:cBhvr>
                                    </p:animEffect>
                                  </p:childTnLst>
                                  <p:subTnLst>
                                    <p:audio>
                                      <p:cMediaNode>
                                        <p:cTn display="0" masterRel="sameClick">
                                          <p:stCondLst>
                                            <p:cond evt="begin" delay="0">
                                              <p:tn val="5"/>
                                            </p:cond>
                                          </p:stCondLst>
                                          <p:endCondLst>
                                            <p:cond evt="onStopAudio" delay="0">
                                              <p:tgtEl>
                                                <p:sldTgt/>
                                              </p:tgtEl>
                                            </p:cond>
                                          </p:endCondLst>
                                        </p:cTn>
                                        <p:tgtEl>
                                          <p:sndTgt r:embed="rId3" name="chimes.wav"/>
                                        </p:tgtEl>
                                      </p:cMediaNode>
                                    </p:audio>
                                  </p:subTnLst>
                                </p:cTn>
                              </p:par>
                            </p:childTnLst>
                          </p:cTn>
                        </p:par>
                        <p:par>
                          <p:cTn id="8" fill="hold">
                            <p:stCondLst>
                              <p:cond delay="500"/>
                            </p:stCondLst>
                            <p:childTnLst>
                              <p:par>
                                <p:cTn id="9" presetID="2" presetClass="entr" presetSubtype="6" fill="hold" grpId="0" nodeType="afterEffect">
                                  <p:stCondLst>
                                    <p:cond delay="0"/>
                                  </p:stCondLst>
                                  <p:childTnLst>
                                    <p:set>
                                      <p:cBhvr>
                                        <p:cTn id="10" dur="1" fill="hold">
                                          <p:stCondLst>
                                            <p:cond delay="0"/>
                                          </p:stCondLst>
                                        </p:cTn>
                                        <p:tgtEl>
                                          <p:spTgt spid="44036">
                                            <p:txEl>
                                              <p:pRg st="0" end="0"/>
                                            </p:txEl>
                                          </p:spTgt>
                                        </p:tgtEl>
                                        <p:attrNameLst>
                                          <p:attrName>style.visibility</p:attrName>
                                        </p:attrNameLst>
                                      </p:cBhvr>
                                      <p:to>
                                        <p:strVal val="visible"/>
                                      </p:to>
                                    </p:set>
                                    <p:anim calcmode="lin" valueType="num">
                                      <p:cBhvr additive="base">
                                        <p:cTn id="11" dur="500" fill="hold"/>
                                        <p:tgtEl>
                                          <p:spTgt spid="44036">
                                            <p:txEl>
                                              <p:pRg st="0" end="0"/>
                                            </p:txEl>
                                          </p:spTgt>
                                        </p:tgtEl>
                                        <p:attrNameLst>
                                          <p:attrName>ppt_x</p:attrName>
                                        </p:attrNameLst>
                                      </p:cBhvr>
                                      <p:tavLst>
                                        <p:tav tm="0">
                                          <p:val>
                                            <p:strVal val="1+#ppt_w/2"/>
                                          </p:val>
                                        </p:tav>
                                        <p:tav tm="100000">
                                          <p:val>
                                            <p:strVal val="#ppt_x"/>
                                          </p:val>
                                        </p:tav>
                                      </p:tavLst>
                                    </p:anim>
                                    <p:anim calcmode="lin" valueType="num">
                                      <p:cBhvr additive="base">
                                        <p:cTn id="12" dur="500" fill="hold"/>
                                        <p:tgtEl>
                                          <p:spTgt spid="44036">
                                            <p:txEl>
                                              <p:pRg st="0" end="0"/>
                                            </p:txEl>
                                          </p:spTgt>
                                        </p:tgtEl>
                                        <p:attrNameLst>
                                          <p:attrName>ppt_y</p:attrName>
                                        </p:attrNameLst>
                                      </p:cBhvr>
                                      <p:tavLst>
                                        <p:tav tm="0">
                                          <p:val>
                                            <p:strVal val="1+#ppt_h/2"/>
                                          </p:val>
                                        </p:tav>
                                        <p:tav tm="100000">
                                          <p:val>
                                            <p:strVal val="#ppt_y"/>
                                          </p:val>
                                        </p:tav>
                                      </p:tavLst>
                                    </p:anim>
                                  </p:childTnLst>
                                </p:cTn>
                              </p:par>
                            </p:childTnLst>
                          </p:cTn>
                        </p:par>
                        <p:par>
                          <p:cTn id="13" fill="hold">
                            <p:stCondLst>
                              <p:cond delay="1000"/>
                            </p:stCondLst>
                            <p:childTnLst>
                              <p:par>
                                <p:cTn id="14" presetID="2" presetClass="entr" presetSubtype="6" fill="hold" grpId="0" nodeType="afterEffect">
                                  <p:stCondLst>
                                    <p:cond delay="0"/>
                                  </p:stCondLst>
                                  <p:childTnLst>
                                    <p:set>
                                      <p:cBhvr>
                                        <p:cTn id="15" dur="1" fill="hold">
                                          <p:stCondLst>
                                            <p:cond delay="0"/>
                                          </p:stCondLst>
                                        </p:cTn>
                                        <p:tgtEl>
                                          <p:spTgt spid="44036">
                                            <p:txEl>
                                              <p:pRg st="2" end="2"/>
                                            </p:txEl>
                                          </p:spTgt>
                                        </p:tgtEl>
                                        <p:attrNameLst>
                                          <p:attrName>style.visibility</p:attrName>
                                        </p:attrNameLst>
                                      </p:cBhvr>
                                      <p:to>
                                        <p:strVal val="visible"/>
                                      </p:to>
                                    </p:set>
                                    <p:anim calcmode="lin" valueType="num">
                                      <p:cBhvr additive="base">
                                        <p:cTn id="16" dur="500" fill="hold"/>
                                        <p:tgtEl>
                                          <p:spTgt spid="44036">
                                            <p:txEl>
                                              <p:pRg st="2" end="2"/>
                                            </p:txEl>
                                          </p:spTgt>
                                        </p:tgtEl>
                                        <p:attrNameLst>
                                          <p:attrName>ppt_x</p:attrName>
                                        </p:attrNameLst>
                                      </p:cBhvr>
                                      <p:tavLst>
                                        <p:tav tm="0">
                                          <p:val>
                                            <p:strVal val="1+#ppt_w/2"/>
                                          </p:val>
                                        </p:tav>
                                        <p:tav tm="100000">
                                          <p:val>
                                            <p:strVal val="#ppt_x"/>
                                          </p:val>
                                        </p:tav>
                                      </p:tavLst>
                                    </p:anim>
                                    <p:anim calcmode="lin" valueType="num">
                                      <p:cBhvr additive="base">
                                        <p:cTn id="17" dur="500" fill="hold"/>
                                        <p:tgtEl>
                                          <p:spTgt spid="44036">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036" grpId="0" build="p" autoUpdateAnimBg="0" advAuto="0"/>
    </p:bldLst>
  </p:timing>
</p:sld>
</file>

<file path=ppt/slides/slide14.xml><?xml version="1.0" encoding="utf-8"?>
<p:sld xmlns:a="http://schemas.openxmlformats.org/drawingml/2006/main" xmlns:r="http://schemas.openxmlformats.org/officeDocument/2006/relationships" xmlns:p="http://schemas.openxmlformats.org/presentationml/2006/main" showMasterPhAnim="0" show="0">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a:xfrm>
            <a:off x="685800" y="800100"/>
            <a:ext cx="7772400" cy="762000"/>
          </a:xfrm>
        </p:spPr>
        <p:txBody>
          <a:bodyPr>
            <a:normAutofit fontScale="90000"/>
          </a:bodyPr>
          <a:lstStyle/>
          <a:p>
            <a:r>
              <a:rPr lang="en-US"/>
              <a:t>Problem 4</a:t>
            </a:r>
          </a:p>
        </p:txBody>
      </p:sp>
      <p:sp>
        <p:nvSpPr>
          <p:cNvPr id="47108" name="Rectangle 4"/>
          <p:cNvSpPr>
            <a:spLocks noGrp="1" noChangeArrowheads="1"/>
          </p:cNvSpPr>
          <p:nvPr>
            <p:ph type="body" sz="half" idx="2"/>
          </p:nvPr>
        </p:nvSpPr>
        <p:spPr>
          <a:xfrm>
            <a:off x="4646613" y="1981200"/>
            <a:ext cx="4497387" cy="4114800"/>
          </a:xfrm>
        </p:spPr>
        <p:txBody>
          <a:bodyPr/>
          <a:lstStyle/>
          <a:p>
            <a:r>
              <a:rPr lang="en-US" sz="2400" b="1"/>
              <a:t>There are 30 students </a:t>
            </a:r>
          </a:p>
          <a:p>
            <a:pPr>
              <a:buFontTx/>
              <a:buNone/>
            </a:pPr>
            <a:r>
              <a:rPr lang="en-US" sz="2400" b="1"/>
              <a:t>  in the classroom. Peter</a:t>
            </a:r>
          </a:p>
          <a:p>
            <a:pPr>
              <a:buFontTx/>
              <a:buNone/>
            </a:pPr>
            <a:r>
              <a:rPr lang="en-US" sz="2400" b="1"/>
              <a:t>  got the worth results on a  </a:t>
            </a:r>
          </a:p>
          <a:p>
            <a:pPr>
              <a:buFontTx/>
              <a:buNone/>
            </a:pPr>
            <a:r>
              <a:rPr lang="en-US" sz="2400" b="1"/>
              <a:t>  test, and he made 13</a:t>
            </a:r>
          </a:p>
          <a:p>
            <a:pPr>
              <a:buFontTx/>
              <a:buNone/>
            </a:pPr>
            <a:r>
              <a:rPr lang="en-US" sz="2400" b="1"/>
              <a:t>  mistakes. Can you prove</a:t>
            </a:r>
          </a:p>
          <a:p>
            <a:pPr>
              <a:buFontTx/>
              <a:buNone/>
            </a:pPr>
            <a:r>
              <a:rPr lang="en-US" sz="2400" b="1"/>
              <a:t>  that there are at least 3</a:t>
            </a:r>
          </a:p>
          <a:p>
            <a:pPr>
              <a:buFontTx/>
              <a:buNone/>
            </a:pPr>
            <a:r>
              <a:rPr lang="en-US" sz="2400" b="1"/>
              <a:t>  students who all made the</a:t>
            </a:r>
          </a:p>
          <a:p>
            <a:pPr>
              <a:buFontTx/>
              <a:buNone/>
            </a:pPr>
            <a:r>
              <a:rPr lang="en-US" sz="2400" b="1"/>
              <a:t>  same number of mistakes</a:t>
            </a:r>
          </a:p>
          <a:p>
            <a:pPr>
              <a:buFontTx/>
              <a:buNone/>
            </a:pPr>
            <a:r>
              <a:rPr lang="en-US" sz="2400" b="1"/>
              <a:t>  (not necessarily 13)?</a:t>
            </a:r>
          </a:p>
        </p:txBody>
      </p:sp>
      <p:pic>
        <p:nvPicPr>
          <p:cNvPr id="47117" name="Picture 13" descr="C:\Program Files\Common Files\Microsoft Shared\Clipart\cagcat50\bs02064_.wmf"/>
          <p:cNvPicPr>
            <a:picLocks noGrp="1" noChangeAspect="1" noChangeArrowheads="1"/>
          </p:cNvPicPr>
          <p:nvPr>
            <p:ph type="clipArt" sz="half" idx="1"/>
          </p:nvPr>
        </p:nvPicPr>
        <p:blipFill>
          <a:blip r:embed="rId3" cstate="print"/>
          <a:srcRect/>
          <a:stretch>
            <a:fillRect/>
          </a:stretch>
        </p:blipFill>
        <p:spPr>
          <a:xfrm>
            <a:off x="768350" y="1981200"/>
            <a:ext cx="3644900" cy="4114800"/>
          </a:xfrm>
        </p:spPr>
      </p:pic>
    </p:spTree>
  </p:cSld>
  <p:clrMapOvr>
    <a:masterClrMapping/>
  </p:clrMapOvr>
  <p:transition>
    <p:checker dir="ver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nodeType="afterEffect">
                                  <p:stCondLst>
                                    <p:cond delay="0"/>
                                  </p:stCondLst>
                                  <p:childTnLst>
                                    <p:set>
                                      <p:cBhvr>
                                        <p:cTn id="6" dur="1" fill="hold">
                                          <p:stCondLst>
                                            <p:cond delay="0"/>
                                          </p:stCondLst>
                                        </p:cTn>
                                        <p:tgtEl>
                                          <p:spTgt spid="47117"/>
                                        </p:tgtEl>
                                        <p:attrNameLst>
                                          <p:attrName>style.visibility</p:attrName>
                                        </p:attrNameLst>
                                      </p:cBhvr>
                                      <p:to>
                                        <p:strVal val="visible"/>
                                      </p:to>
                                    </p:set>
                                    <p:animEffect transition="in" filter="wipe(up)">
                                      <p:cBhvr>
                                        <p:cTn id="7" dur="500"/>
                                        <p:tgtEl>
                                          <p:spTgt spid="47117"/>
                                        </p:tgtEl>
                                      </p:cBhvr>
                                    </p:animEffect>
                                  </p:childTnLst>
                                  <p:subTnLst>
                                    <p:audio>
                                      <p:cMediaNode>
                                        <p:cTn display="0" masterRel="sameClick">
                                          <p:stCondLst>
                                            <p:cond evt="begin" delay="0">
                                              <p:tn val="5"/>
                                            </p:cond>
                                          </p:stCondLst>
                                          <p:endCondLst>
                                            <p:cond evt="onStopAudio" delay="0">
                                              <p:tgtEl>
                                                <p:sldTgt/>
                                              </p:tgtEl>
                                            </p:cond>
                                          </p:endCondLst>
                                        </p:cTn>
                                        <p:tgtEl>
                                          <p:sndTgt r:embed="rId2" name="chimes.wav"/>
                                        </p:tgtEl>
                                      </p:cMediaNode>
                                    </p:audio>
                                  </p:subTnLst>
                                </p:cTn>
                              </p:par>
                            </p:childTnLst>
                          </p:cTn>
                        </p:par>
                        <p:par>
                          <p:cTn id="8" fill="hold">
                            <p:stCondLst>
                              <p:cond delay="500"/>
                            </p:stCondLst>
                            <p:childTnLst>
                              <p:par>
                                <p:cTn id="9" presetID="2" presetClass="entr" presetSubtype="6" fill="hold" grpId="0" nodeType="afterEffect">
                                  <p:stCondLst>
                                    <p:cond delay="0"/>
                                  </p:stCondLst>
                                  <p:childTnLst>
                                    <p:set>
                                      <p:cBhvr>
                                        <p:cTn id="10" dur="1" fill="hold">
                                          <p:stCondLst>
                                            <p:cond delay="0"/>
                                          </p:stCondLst>
                                        </p:cTn>
                                        <p:tgtEl>
                                          <p:spTgt spid="47108">
                                            <p:txEl>
                                              <p:pRg st="0" end="0"/>
                                            </p:txEl>
                                          </p:spTgt>
                                        </p:tgtEl>
                                        <p:attrNameLst>
                                          <p:attrName>style.visibility</p:attrName>
                                        </p:attrNameLst>
                                      </p:cBhvr>
                                      <p:to>
                                        <p:strVal val="visible"/>
                                      </p:to>
                                    </p:set>
                                    <p:anim calcmode="lin" valueType="num">
                                      <p:cBhvr additive="base">
                                        <p:cTn id="11" dur="500" fill="hold"/>
                                        <p:tgtEl>
                                          <p:spTgt spid="47108">
                                            <p:txEl>
                                              <p:pRg st="0" end="0"/>
                                            </p:txEl>
                                          </p:spTgt>
                                        </p:tgtEl>
                                        <p:attrNameLst>
                                          <p:attrName>ppt_x</p:attrName>
                                        </p:attrNameLst>
                                      </p:cBhvr>
                                      <p:tavLst>
                                        <p:tav tm="0">
                                          <p:val>
                                            <p:strVal val="1+#ppt_w/2"/>
                                          </p:val>
                                        </p:tav>
                                        <p:tav tm="100000">
                                          <p:val>
                                            <p:strVal val="#ppt_x"/>
                                          </p:val>
                                        </p:tav>
                                      </p:tavLst>
                                    </p:anim>
                                    <p:anim calcmode="lin" valueType="num">
                                      <p:cBhvr additive="base">
                                        <p:cTn id="12" dur="500" fill="hold"/>
                                        <p:tgtEl>
                                          <p:spTgt spid="47108">
                                            <p:txEl>
                                              <p:pRg st="0" end="0"/>
                                            </p:txEl>
                                          </p:spTgt>
                                        </p:tgtEl>
                                        <p:attrNameLst>
                                          <p:attrName>ppt_y</p:attrName>
                                        </p:attrNameLst>
                                      </p:cBhvr>
                                      <p:tavLst>
                                        <p:tav tm="0">
                                          <p:val>
                                            <p:strVal val="1+#ppt_h/2"/>
                                          </p:val>
                                        </p:tav>
                                        <p:tav tm="100000">
                                          <p:val>
                                            <p:strVal val="#ppt_y"/>
                                          </p:val>
                                        </p:tav>
                                      </p:tavLst>
                                    </p:anim>
                                  </p:childTnLst>
                                </p:cTn>
                              </p:par>
                            </p:childTnLst>
                          </p:cTn>
                        </p:par>
                        <p:par>
                          <p:cTn id="13" fill="hold">
                            <p:stCondLst>
                              <p:cond delay="1000"/>
                            </p:stCondLst>
                            <p:childTnLst>
                              <p:par>
                                <p:cTn id="14" presetID="2" presetClass="entr" presetSubtype="6" fill="hold" grpId="0" nodeType="afterEffect">
                                  <p:stCondLst>
                                    <p:cond delay="0"/>
                                  </p:stCondLst>
                                  <p:childTnLst>
                                    <p:set>
                                      <p:cBhvr>
                                        <p:cTn id="15" dur="1" fill="hold">
                                          <p:stCondLst>
                                            <p:cond delay="0"/>
                                          </p:stCondLst>
                                        </p:cTn>
                                        <p:tgtEl>
                                          <p:spTgt spid="47108">
                                            <p:txEl>
                                              <p:pRg st="1" end="1"/>
                                            </p:txEl>
                                          </p:spTgt>
                                        </p:tgtEl>
                                        <p:attrNameLst>
                                          <p:attrName>style.visibility</p:attrName>
                                        </p:attrNameLst>
                                      </p:cBhvr>
                                      <p:to>
                                        <p:strVal val="visible"/>
                                      </p:to>
                                    </p:set>
                                    <p:anim calcmode="lin" valueType="num">
                                      <p:cBhvr additive="base">
                                        <p:cTn id="16" dur="500" fill="hold"/>
                                        <p:tgtEl>
                                          <p:spTgt spid="47108">
                                            <p:txEl>
                                              <p:pRg st="1" end="1"/>
                                            </p:txEl>
                                          </p:spTgt>
                                        </p:tgtEl>
                                        <p:attrNameLst>
                                          <p:attrName>ppt_x</p:attrName>
                                        </p:attrNameLst>
                                      </p:cBhvr>
                                      <p:tavLst>
                                        <p:tav tm="0">
                                          <p:val>
                                            <p:strVal val="1+#ppt_w/2"/>
                                          </p:val>
                                        </p:tav>
                                        <p:tav tm="100000">
                                          <p:val>
                                            <p:strVal val="#ppt_x"/>
                                          </p:val>
                                        </p:tav>
                                      </p:tavLst>
                                    </p:anim>
                                    <p:anim calcmode="lin" valueType="num">
                                      <p:cBhvr additive="base">
                                        <p:cTn id="17" dur="500" fill="hold"/>
                                        <p:tgtEl>
                                          <p:spTgt spid="47108">
                                            <p:txEl>
                                              <p:pRg st="1" end="1"/>
                                            </p:txEl>
                                          </p:spTgt>
                                        </p:tgtEl>
                                        <p:attrNameLst>
                                          <p:attrName>ppt_y</p:attrName>
                                        </p:attrNameLst>
                                      </p:cBhvr>
                                      <p:tavLst>
                                        <p:tav tm="0">
                                          <p:val>
                                            <p:strVal val="1+#ppt_h/2"/>
                                          </p:val>
                                        </p:tav>
                                        <p:tav tm="100000">
                                          <p:val>
                                            <p:strVal val="#ppt_y"/>
                                          </p:val>
                                        </p:tav>
                                      </p:tavLst>
                                    </p:anim>
                                  </p:childTnLst>
                                </p:cTn>
                              </p:par>
                            </p:childTnLst>
                          </p:cTn>
                        </p:par>
                        <p:par>
                          <p:cTn id="18" fill="hold">
                            <p:stCondLst>
                              <p:cond delay="1500"/>
                            </p:stCondLst>
                            <p:childTnLst>
                              <p:par>
                                <p:cTn id="19" presetID="2" presetClass="entr" presetSubtype="6" fill="hold" grpId="0" nodeType="afterEffect">
                                  <p:stCondLst>
                                    <p:cond delay="0"/>
                                  </p:stCondLst>
                                  <p:childTnLst>
                                    <p:set>
                                      <p:cBhvr>
                                        <p:cTn id="20" dur="1" fill="hold">
                                          <p:stCondLst>
                                            <p:cond delay="0"/>
                                          </p:stCondLst>
                                        </p:cTn>
                                        <p:tgtEl>
                                          <p:spTgt spid="47108">
                                            <p:txEl>
                                              <p:pRg st="2" end="2"/>
                                            </p:txEl>
                                          </p:spTgt>
                                        </p:tgtEl>
                                        <p:attrNameLst>
                                          <p:attrName>style.visibility</p:attrName>
                                        </p:attrNameLst>
                                      </p:cBhvr>
                                      <p:to>
                                        <p:strVal val="visible"/>
                                      </p:to>
                                    </p:set>
                                    <p:anim calcmode="lin" valueType="num">
                                      <p:cBhvr additive="base">
                                        <p:cTn id="21" dur="500" fill="hold"/>
                                        <p:tgtEl>
                                          <p:spTgt spid="47108">
                                            <p:txEl>
                                              <p:pRg st="2" end="2"/>
                                            </p:txEl>
                                          </p:spTgt>
                                        </p:tgtEl>
                                        <p:attrNameLst>
                                          <p:attrName>ppt_x</p:attrName>
                                        </p:attrNameLst>
                                      </p:cBhvr>
                                      <p:tavLst>
                                        <p:tav tm="0">
                                          <p:val>
                                            <p:strVal val="1+#ppt_w/2"/>
                                          </p:val>
                                        </p:tav>
                                        <p:tav tm="100000">
                                          <p:val>
                                            <p:strVal val="#ppt_x"/>
                                          </p:val>
                                        </p:tav>
                                      </p:tavLst>
                                    </p:anim>
                                    <p:anim calcmode="lin" valueType="num">
                                      <p:cBhvr additive="base">
                                        <p:cTn id="22" dur="500" fill="hold"/>
                                        <p:tgtEl>
                                          <p:spTgt spid="47108">
                                            <p:txEl>
                                              <p:pRg st="2" end="2"/>
                                            </p:txEl>
                                          </p:spTgt>
                                        </p:tgtEl>
                                        <p:attrNameLst>
                                          <p:attrName>ppt_y</p:attrName>
                                        </p:attrNameLst>
                                      </p:cBhvr>
                                      <p:tavLst>
                                        <p:tav tm="0">
                                          <p:val>
                                            <p:strVal val="1+#ppt_h/2"/>
                                          </p:val>
                                        </p:tav>
                                        <p:tav tm="100000">
                                          <p:val>
                                            <p:strVal val="#ppt_y"/>
                                          </p:val>
                                        </p:tav>
                                      </p:tavLst>
                                    </p:anim>
                                  </p:childTnLst>
                                </p:cTn>
                              </p:par>
                            </p:childTnLst>
                          </p:cTn>
                        </p:par>
                        <p:par>
                          <p:cTn id="23" fill="hold">
                            <p:stCondLst>
                              <p:cond delay="2000"/>
                            </p:stCondLst>
                            <p:childTnLst>
                              <p:par>
                                <p:cTn id="24" presetID="2" presetClass="entr" presetSubtype="6" fill="hold" grpId="0" nodeType="afterEffect">
                                  <p:stCondLst>
                                    <p:cond delay="0"/>
                                  </p:stCondLst>
                                  <p:childTnLst>
                                    <p:set>
                                      <p:cBhvr>
                                        <p:cTn id="25" dur="1" fill="hold">
                                          <p:stCondLst>
                                            <p:cond delay="0"/>
                                          </p:stCondLst>
                                        </p:cTn>
                                        <p:tgtEl>
                                          <p:spTgt spid="47108">
                                            <p:txEl>
                                              <p:pRg st="3" end="3"/>
                                            </p:txEl>
                                          </p:spTgt>
                                        </p:tgtEl>
                                        <p:attrNameLst>
                                          <p:attrName>style.visibility</p:attrName>
                                        </p:attrNameLst>
                                      </p:cBhvr>
                                      <p:to>
                                        <p:strVal val="visible"/>
                                      </p:to>
                                    </p:set>
                                    <p:anim calcmode="lin" valueType="num">
                                      <p:cBhvr additive="base">
                                        <p:cTn id="26" dur="500" fill="hold"/>
                                        <p:tgtEl>
                                          <p:spTgt spid="47108">
                                            <p:txEl>
                                              <p:pRg st="3" end="3"/>
                                            </p:txEl>
                                          </p:spTgt>
                                        </p:tgtEl>
                                        <p:attrNameLst>
                                          <p:attrName>ppt_x</p:attrName>
                                        </p:attrNameLst>
                                      </p:cBhvr>
                                      <p:tavLst>
                                        <p:tav tm="0">
                                          <p:val>
                                            <p:strVal val="1+#ppt_w/2"/>
                                          </p:val>
                                        </p:tav>
                                        <p:tav tm="100000">
                                          <p:val>
                                            <p:strVal val="#ppt_x"/>
                                          </p:val>
                                        </p:tav>
                                      </p:tavLst>
                                    </p:anim>
                                    <p:anim calcmode="lin" valueType="num">
                                      <p:cBhvr additive="base">
                                        <p:cTn id="27" dur="500" fill="hold"/>
                                        <p:tgtEl>
                                          <p:spTgt spid="47108">
                                            <p:txEl>
                                              <p:pRg st="3" end="3"/>
                                            </p:txEl>
                                          </p:spTgt>
                                        </p:tgtEl>
                                        <p:attrNameLst>
                                          <p:attrName>ppt_y</p:attrName>
                                        </p:attrNameLst>
                                      </p:cBhvr>
                                      <p:tavLst>
                                        <p:tav tm="0">
                                          <p:val>
                                            <p:strVal val="1+#ppt_h/2"/>
                                          </p:val>
                                        </p:tav>
                                        <p:tav tm="100000">
                                          <p:val>
                                            <p:strVal val="#ppt_y"/>
                                          </p:val>
                                        </p:tav>
                                      </p:tavLst>
                                    </p:anim>
                                  </p:childTnLst>
                                </p:cTn>
                              </p:par>
                            </p:childTnLst>
                          </p:cTn>
                        </p:par>
                        <p:par>
                          <p:cTn id="28" fill="hold">
                            <p:stCondLst>
                              <p:cond delay="2500"/>
                            </p:stCondLst>
                            <p:childTnLst>
                              <p:par>
                                <p:cTn id="29" presetID="2" presetClass="entr" presetSubtype="6" fill="hold" grpId="0" nodeType="afterEffect">
                                  <p:stCondLst>
                                    <p:cond delay="0"/>
                                  </p:stCondLst>
                                  <p:childTnLst>
                                    <p:set>
                                      <p:cBhvr>
                                        <p:cTn id="30" dur="1" fill="hold">
                                          <p:stCondLst>
                                            <p:cond delay="0"/>
                                          </p:stCondLst>
                                        </p:cTn>
                                        <p:tgtEl>
                                          <p:spTgt spid="47108">
                                            <p:txEl>
                                              <p:pRg st="4" end="4"/>
                                            </p:txEl>
                                          </p:spTgt>
                                        </p:tgtEl>
                                        <p:attrNameLst>
                                          <p:attrName>style.visibility</p:attrName>
                                        </p:attrNameLst>
                                      </p:cBhvr>
                                      <p:to>
                                        <p:strVal val="visible"/>
                                      </p:to>
                                    </p:set>
                                    <p:anim calcmode="lin" valueType="num">
                                      <p:cBhvr additive="base">
                                        <p:cTn id="31" dur="500" fill="hold"/>
                                        <p:tgtEl>
                                          <p:spTgt spid="47108">
                                            <p:txEl>
                                              <p:pRg st="4" end="4"/>
                                            </p:txEl>
                                          </p:spTgt>
                                        </p:tgtEl>
                                        <p:attrNameLst>
                                          <p:attrName>ppt_x</p:attrName>
                                        </p:attrNameLst>
                                      </p:cBhvr>
                                      <p:tavLst>
                                        <p:tav tm="0">
                                          <p:val>
                                            <p:strVal val="1+#ppt_w/2"/>
                                          </p:val>
                                        </p:tav>
                                        <p:tav tm="100000">
                                          <p:val>
                                            <p:strVal val="#ppt_x"/>
                                          </p:val>
                                        </p:tav>
                                      </p:tavLst>
                                    </p:anim>
                                    <p:anim calcmode="lin" valueType="num">
                                      <p:cBhvr additive="base">
                                        <p:cTn id="32" dur="500" fill="hold"/>
                                        <p:tgtEl>
                                          <p:spTgt spid="47108">
                                            <p:txEl>
                                              <p:pRg st="4" end="4"/>
                                            </p:txEl>
                                          </p:spTgt>
                                        </p:tgtEl>
                                        <p:attrNameLst>
                                          <p:attrName>ppt_y</p:attrName>
                                        </p:attrNameLst>
                                      </p:cBhvr>
                                      <p:tavLst>
                                        <p:tav tm="0">
                                          <p:val>
                                            <p:strVal val="1+#ppt_h/2"/>
                                          </p:val>
                                        </p:tav>
                                        <p:tav tm="100000">
                                          <p:val>
                                            <p:strVal val="#ppt_y"/>
                                          </p:val>
                                        </p:tav>
                                      </p:tavLst>
                                    </p:anim>
                                  </p:childTnLst>
                                </p:cTn>
                              </p:par>
                            </p:childTnLst>
                          </p:cTn>
                        </p:par>
                        <p:par>
                          <p:cTn id="33" fill="hold">
                            <p:stCondLst>
                              <p:cond delay="3000"/>
                            </p:stCondLst>
                            <p:childTnLst>
                              <p:par>
                                <p:cTn id="34" presetID="2" presetClass="entr" presetSubtype="6" fill="hold" grpId="0" nodeType="afterEffect">
                                  <p:stCondLst>
                                    <p:cond delay="0"/>
                                  </p:stCondLst>
                                  <p:childTnLst>
                                    <p:set>
                                      <p:cBhvr>
                                        <p:cTn id="35" dur="1" fill="hold">
                                          <p:stCondLst>
                                            <p:cond delay="0"/>
                                          </p:stCondLst>
                                        </p:cTn>
                                        <p:tgtEl>
                                          <p:spTgt spid="47108">
                                            <p:txEl>
                                              <p:pRg st="5" end="5"/>
                                            </p:txEl>
                                          </p:spTgt>
                                        </p:tgtEl>
                                        <p:attrNameLst>
                                          <p:attrName>style.visibility</p:attrName>
                                        </p:attrNameLst>
                                      </p:cBhvr>
                                      <p:to>
                                        <p:strVal val="visible"/>
                                      </p:to>
                                    </p:set>
                                    <p:anim calcmode="lin" valueType="num">
                                      <p:cBhvr additive="base">
                                        <p:cTn id="36" dur="500" fill="hold"/>
                                        <p:tgtEl>
                                          <p:spTgt spid="47108">
                                            <p:txEl>
                                              <p:pRg st="5" end="5"/>
                                            </p:txEl>
                                          </p:spTgt>
                                        </p:tgtEl>
                                        <p:attrNameLst>
                                          <p:attrName>ppt_x</p:attrName>
                                        </p:attrNameLst>
                                      </p:cBhvr>
                                      <p:tavLst>
                                        <p:tav tm="0">
                                          <p:val>
                                            <p:strVal val="1+#ppt_w/2"/>
                                          </p:val>
                                        </p:tav>
                                        <p:tav tm="100000">
                                          <p:val>
                                            <p:strVal val="#ppt_x"/>
                                          </p:val>
                                        </p:tav>
                                      </p:tavLst>
                                    </p:anim>
                                    <p:anim calcmode="lin" valueType="num">
                                      <p:cBhvr additive="base">
                                        <p:cTn id="37" dur="500" fill="hold"/>
                                        <p:tgtEl>
                                          <p:spTgt spid="47108">
                                            <p:txEl>
                                              <p:pRg st="5" end="5"/>
                                            </p:txEl>
                                          </p:spTgt>
                                        </p:tgtEl>
                                        <p:attrNameLst>
                                          <p:attrName>ppt_y</p:attrName>
                                        </p:attrNameLst>
                                      </p:cBhvr>
                                      <p:tavLst>
                                        <p:tav tm="0">
                                          <p:val>
                                            <p:strVal val="1+#ppt_h/2"/>
                                          </p:val>
                                        </p:tav>
                                        <p:tav tm="100000">
                                          <p:val>
                                            <p:strVal val="#ppt_y"/>
                                          </p:val>
                                        </p:tav>
                                      </p:tavLst>
                                    </p:anim>
                                  </p:childTnLst>
                                </p:cTn>
                              </p:par>
                            </p:childTnLst>
                          </p:cTn>
                        </p:par>
                        <p:par>
                          <p:cTn id="38" fill="hold">
                            <p:stCondLst>
                              <p:cond delay="3500"/>
                            </p:stCondLst>
                            <p:childTnLst>
                              <p:par>
                                <p:cTn id="39" presetID="2" presetClass="entr" presetSubtype="6" fill="hold" grpId="0" nodeType="afterEffect">
                                  <p:stCondLst>
                                    <p:cond delay="0"/>
                                  </p:stCondLst>
                                  <p:childTnLst>
                                    <p:set>
                                      <p:cBhvr>
                                        <p:cTn id="40" dur="1" fill="hold">
                                          <p:stCondLst>
                                            <p:cond delay="0"/>
                                          </p:stCondLst>
                                        </p:cTn>
                                        <p:tgtEl>
                                          <p:spTgt spid="47108">
                                            <p:txEl>
                                              <p:pRg st="6" end="6"/>
                                            </p:txEl>
                                          </p:spTgt>
                                        </p:tgtEl>
                                        <p:attrNameLst>
                                          <p:attrName>style.visibility</p:attrName>
                                        </p:attrNameLst>
                                      </p:cBhvr>
                                      <p:to>
                                        <p:strVal val="visible"/>
                                      </p:to>
                                    </p:set>
                                    <p:anim calcmode="lin" valueType="num">
                                      <p:cBhvr additive="base">
                                        <p:cTn id="41" dur="500" fill="hold"/>
                                        <p:tgtEl>
                                          <p:spTgt spid="47108">
                                            <p:txEl>
                                              <p:pRg st="6" end="6"/>
                                            </p:txEl>
                                          </p:spTgt>
                                        </p:tgtEl>
                                        <p:attrNameLst>
                                          <p:attrName>ppt_x</p:attrName>
                                        </p:attrNameLst>
                                      </p:cBhvr>
                                      <p:tavLst>
                                        <p:tav tm="0">
                                          <p:val>
                                            <p:strVal val="1+#ppt_w/2"/>
                                          </p:val>
                                        </p:tav>
                                        <p:tav tm="100000">
                                          <p:val>
                                            <p:strVal val="#ppt_x"/>
                                          </p:val>
                                        </p:tav>
                                      </p:tavLst>
                                    </p:anim>
                                    <p:anim calcmode="lin" valueType="num">
                                      <p:cBhvr additive="base">
                                        <p:cTn id="42" dur="500" fill="hold"/>
                                        <p:tgtEl>
                                          <p:spTgt spid="47108">
                                            <p:txEl>
                                              <p:pRg st="6" end="6"/>
                                            </p:txEl>
                                          </p:spTgt>
                                        </p:tgtEl>
                                        <p:attrNameLst>
                                          <p:attrName>ppt_y</p:attrName>
                                        </p:attrNameLst>
                                      </p:cBhvr>
                                      <p:tavLst>
                                        <p:tav tm="0">
                                          <p:val>
                                            <p:strVal val="1+#ppt_h/2"/>
                                          </p:val>
                                        </p:tav>
                                        <p:tav tm="100000">
                                          <p:val>
                                            <p:strVal val="#ppt_y"/>
                                          </p:val>
                                        </p:tav>
                                      </p:tavLst>
                                    </p:anim>
                                  </p:childTnLst>
                                </p:cTn>
                              </p:par>
                            </p:childTnLst>
                          </p:cTn>
                        </p:par>
                        <p:par>
                          <p:cTn id="43" fill="hold">
                            <p:stCondLst>
                              <p:cond delay="4000"/>
                            </p:stCondLst>
                            <p:childTnLst>
                              <p:par>
                                <p:cTn id="44" presetID="2" presetClass="entr" presetSubtype="6" fill="hold" grpId="0" nodeType="afterEffect">
                                  <p:stCondLst>
                                    <p:cond delay="0"/>
                                  </p:stCondLst>
                                  <p:childTnLst>
                                    <p:set>
                                      <p:cBhvr>
                                        <p:cTn id="45" dur="1" fill="hold">
                                          <p:stCondLst>
                                            <p:cond delay="0"/>
                                          </p:stCondLst>
                                        </p:cTn>
                                        <p:tgtEl>
                                          <p:spTgt spid="47108">
                                            <p:txEl>
                                              <p:pRg st="7" end="7"/>
                                            </p:txEl>
                                          </p:spTgt>
                                        </p:tgtEl>
                                        <p:attrNameLst>
                                          <p:attrName>style.visibility</p:attrName>
                                        </p:attrNameLst>
                                      </p:cBhvr>
                                      <p:to>
                                        <p:strVal val="visible"/>
                                      </p:to>
                                    </p:set>
                                    <p:anim calcmode="lin" valueType="num">
                                      <p:cBhvr additive="base">
                                        <p:cTn id="46" dur="500" fill="hold"/>
                                        <p:tgtEl>
                                          <p:spTgt spid="47108">
                                            <p:txEl>
                                              <p:pRg st="7" end="7"/>
                                            </p:txEl>
                                          </p:spTgt>
                                        </p:tgtEl>
                                        <p:attrNameLst>
                                          <p:attrName>ppt_x</p:attrName>
                                        </p:attrNameLst>
                                      </p:cBhvr>
                                      <p:tavLst>
                                        <p:tav tm="0">
                                          <p:val>
                                            <p:strVal val="1+#ppt_w/2"/>
                                          </p:val>
                                        </p:tav>
                                        <p:tav tm="100000">
                                          <p:val>
                                            <p:strVal val="#ppt_x"/>
                                          </p:val>
                                        </p:tav>
                                      </p:tavLst>
                                    </p:anim>
                                    <p:anim calcmode="lin" valueType="num">
                                      <p:cBhvr additive="base">
                                        <p:cTn id="47" dur="500" fill="hold"/>
                                        <p:tgtEl>
                                          <p:spTgt spid="47108">
                                            <p:txEl>
                                              <p:pRg st="7" end="7"/>
                                            </p:txEl>
                                          </p:spTgt>
                                        </p:tgtEl>
                                        <p:attrNameLst>
                                          <p:attrName>ppt_y</p:attrName>
                                        </p:attrNameLst>
                                      </p:cBhvr>
                                      <p:tavLst>
                                        <p:tav tm="0">
                                          <p:val>
                                            <p:strVal val="1+#ppt_h/2"/>
                                          </p:val>
                                        </p:tav>
                                        <p:tav tm="100000">
                                          <p:val>
                                            <p:strVal val="#ppt_y"/>
                                          </p:val>
                                        </p:tav>
                                      </p:tavLst>
                                    </p:anim>
                                  </p:childTnLst>
                                </p:cTn>
                              </p:par>
                            </p:childTnLst>
                          </p:cTn>
                        </p:par>
                        <p:par>
                          <p:cTn id="48" fill="hold">
                            <p:stCondLst>
                              <p:cond delay="4500"/>
                            </p:stCondLst>
                            <p:childTnLst>
                              <p:par>
                                <p:cTn id="49" presetID="2" presetClass="entr" presetSubtype="6" fill="hold" grpId="0" nodeType="afterEffect">
                                  <p:stCondLst>
                                    <p:cond delay="0"/>
                                  </p:stCondLst>
                                  <p:childTnLst>
                                    <p:set>
                                      <p:cBhvr>
                                        <p:cTn id="50" dur="1" fill="hold">
                                          <p:stCondLst>
                                            <p:cond delay="0"/>
                                          </p:stCondLst>
                                        </p:cTn>
                                        <p:tgtEl>
                                          <p:spTgt spid="47108">
                                            <p:txEl>
                                              <p:pRg st="8" end="8"/>
                                            </p:txEl>
                                          </p:spTgt>
                                        </p:tgtEl>
                                        <p:attrNameLst>
                                          <p:attrName>style.visibility</p:attrName>
                                        </p:attrNameLst>
                                      </p:cBhvr>
                                      <p:to>
                                        <p:strVal val="visible"/>
                                      </p:to>
                                    </p:set>
                                    <p:anim calcmode="lin" valueType="num">
                                      <p:cBhvr additive="base">
                                        <p:cTn id="51" dur="500" fill="hold"/>
                                        <p:tgtEl>
                                          <p:spTgt spid="47108">
                                            <p:txEl>
                                              <p:pRg st="8" end="8"/>
                                            </p:txEl>
                                          </p:spTgt>
                                        </p:tgtEl>
                                        <p:attrNameLst>
                                          <p:attrName>ppt_x</p:attrName>
                                        </p:attrNameLst>
                                      </p:cBhvr>
                                      <p:tavLst>
                                        <p:tav tm="0">
                                          <p:val>
                                            <p:strVal val="1+#ppt_w/2"/>
                                          </p:val>
                                        </p:tav>
                                        <p:tav tm="100000">
                                          <p:val>
                                            <p:strVal val="#ppt_x"/>
                                          </p:val>
                                        </p:tav>
                                      </p:tavLst>
                                    </p:anim>
                                    <p:anim calcmode="lin" valueType="num">
                                      <p:cBhvr additive="base">
                                        <p:cTn id="52" dur="500" fill="hold"/>
                                        <p:tgtEl>
                                          <p:spTgt spid="47108">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7108" grpId="0" build="p" autoUpdateAnimBg="0" advAuto="0"/>
    </p:bldLst>
  </p:timing>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a:xfrm>
            <a:off x="685800" y="214290"/>
            <a:ext cx="7772400" cy="1347810"/>
          </a:xfrm>
        </p:spPr>
        <p:txBody>
          <a:bodyPr>
            <a:normAutofit/>
          </a:bodyPr>
          <a:lstStyle/>
          <a:p>
            <a:r>
              <a:rPr lang="el-GR" dirty="0"/>
              <a:t>Πρόβλημα 3</a:t>
            </a:r>
            <a:endParaRPr lang="en-US" dirty="0"/>
          </a:p>
        </p:txBody>
      </p:sp>
      <p:sp>
        <p:nvSpPr>
          <p:cNvPr id="46083" name="Rectangle 3"/>
          <p:cNvSpPr>
            <a:spLocks noGrp="1" noChangeArrowheads="1"/>
          </p:cNvSpPr>
          <p:nvPr>
            <p:ph type="body" sz="half" idx="2"/>
          </p:nvPr>
        </p:nvSpPr>
        <p:spPr>
          <a:xfrm>
            <a:off x="4646613" y="1981200"/>
            <a:ext cx="4497387" cy="4114800"/>
          </a:xfrm>
        </p:spPr>
        <p:txBody>
          <a:bodyPr>
            <a:normAutofit/>
          </a:bodyPr>
          <a:lstStyle/>
          <a:p>
            <a:r>
              <a:rPr lang="el-GR" sz="2800" dirty="0">
                <a:latin typeface="Times New Roman" pitchFamily="18" charset="0"/>
                <a:cs typeface="Times New Roman" pitchFamily="18" charset="0"/>
              </a:rPr>
              <a:t>Υπάρχουν </a:t>
            </a:r>
            <a:r>
              <a:rPr lang="en-US" sz="2800" dirty="0">
                <a:latin typeface="Times New Roman" pitchFamily="18" charset="0"/>
                <a:cs typeface="Times New Roman" pitchFamily="18" charset="0"/>
              </a:rPr>
              <a:t>380 </a:t>
            </a:r>
            <a:r>
              <a:rPr lang="el-GR" sz="2800" dirty="0">
                <a:latin typeface="Times New Roman" pitchFamily="18" charset="0"/>
                <a:cs typeface="Times New Roman" pitchFamily="18" charset="0"/>
              </a:rPr>
              <a:t>φοιτητές στη σχολή μαγείας</a:t>
            </a:r>
            <a:r>
              <a:rPr lang="en-US" sz="2800" dirty="0">
                <a:latin typeface="Times New Roman" pitchFamily="18" charset="0"/>
                <a:cs typeface="Times New Roman" pitchFamily="18" charset="0"/>
              </a:rPr>
              <a:t>. </a:t>
            </a:r>
          </a:p>
          <a:p>
            <a:pPr>
              <a:buFontTx/>
              <a:buNone/>
            </a:pPr>
            <a:endParaRPr lang="en-US" sz="2800" dirty="0">
              <a:latin typeface="Times New Roman" pitchFamily="18" charset="0"/>
              <a:cs typeface="Times New Roman" pitchFamily="18" charset="0"/>
            </a:endParaRPr>
          </a:p>
          <a:p>
            <a:r>
              <a:rPr lang="el-GR" sz="2800" dirty="0">
                <a:latin typeface="Times New Roman" pitchFamily="18" charset="0"/>
                <a:cs typeface="Times New Roman" pitchFamily="18" charset="0"/>
              </a:rPr>
              <a:t>Αποδείξτε ότι υπάρχουν τουλάχιστον δύο φοιτητές που έχουν ίδια γενέθλια</a:t>
            </a:r>
            <a:r>
              <a:rPr lang="en-US" sz="2800" dirty="0">
                <a:latin typeface="Times New Roman" pitchFamily="18" charset="0"/>
                <a:cs typeface="Times New Roman" pitchFamily="18" charset="0"/>
              </a:rPr>
              <a:t>.</a:t>
            </a:r>
          </a:p>
        </p:txBody>
      </p:sp>
      <p:pic>
        <p:nvPicPr>
          <p:cNvPr id="46084" name="Picture 4" descr="C:\Program Files\Common Files\Microsoft Shared\Clipart\cagcat50\bd05545_.wmf"/>
          <p:cNvPicPr>
            <a:picLocks noGrp="1" noChangeAspect="1" noChangeArrowheads="1"/>
          </p:cNvPicPr>
          <p:nvPr>
            <p:ph type="clipArt" sz="half" idx="1"/>
          </p:nvPr>
        </p:nvPicPr>
        <p:blipFill>
          <a:blip r:embed="rId3" cstate="print"/>
          <a:srcRect/>
          <a:stretch>
            <a:fillRect/>
          </a:stretch>
        </p:blipFill>
        <p:spPr>
          <a:xfrm>
            <a:off x="746125" y="1981200"/>
            <a:ext cx="3690938" cy="4114800"/>
          </a:xfr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nodeType="afterEffect">
                                  <p:stCondLst>
                                    <p:cond delay="0"/>
                                  </p:stCondLst>
                                  <p:childTnLst>
                                    <p:set>
                                      <p:cBhvr>
                                        <p:cTn id="6" dur="1" fill="hold">
                                          <p:stCondLst>
                                            <p:cond delay="0"/>
                                          </p:stCondLst>
                                        </p:cTn>
                                        <p:tgtEl>
                                          <p:spTgt spid="46084"/>
                                        </p:tgtEl>
                                        <p:attrNameLst>
                                          <p:attrName>style.visibility</p:attrName>
                                        </p:attrNameLst>
                                      </p:cBhvr>
                                      <p:to>
                                        <p:strVal val="visible"/>
                                      </p:to>
                                    </p:set>
                                    <p:animEffect transition="in" filter="wipe(up)">
                                      <p:cBhvr>
                                        <p:cTn id="7" dur="500"/>
                                        <p:tgtEl>
                                          <p:spTgt spid="46084"/>
                                        </p:tgtEl>
                                      </p:cBhvr>
                                    </p:animEffect>
                                  </p:childTnLst>
                                  <p:subTnLst>
                                    <p:audio>
                                      <p:cMediaNode>
                                        <p:cTn display="0" masterRel="sameClick">
                                          <p:stCondLst>
                                            <p:cond evt="begin" delay="0">
                                              <p:tn val="5"/>
                                            </p:cond>
                                          </p:stCondLst>
                                          <p:endCondLst>
                                            <p:cond evt="onStopAudio" delay="0">
                                              <p:tgtEl>
                                                <p:sldTgt/>
                                              </p:tgtEl>
                                            </p:cond>
                                          </p:endCondLst>
                                        </p:cTn>
                                        <p:tgtEl>
                                          <p:sndTgt r:embed="rId2" name="chimes.wav"/>
                                        </p:tgtEl>
                                      </p:cMediaNode>
                                    </p:audio>
                                  </p:subTnLst>
                                </p:cTn>
                              </p:par>
                            </p:childTnLst>
                          </p:cTn>
                        </p:par>
                        <p:par>
                          <p:cTn id="8" fill="hold">
                            <p:stCondLst>
                              <p:cond delay="500"/>
                            </p:stCondLst>
                            <p:childTnLst>
                              <p:par>
                                <p:cTn id="9" presetID="2" presetClass="entr" presetSubtype="6" fill="hold" grpId="0" nodeType="afterEffect">
                                  <p:stCondLst>
                                    <p:cond delay="0"/>
                                  </p:stCondLst>
                                  <p:childTnLst>
                                    <p:set>
                                      <p:cBhvr>
                                        <p:cTn id="10" dur="1" fill="hold">
                                          <p:stCondLst>
                                            <p:cond delay="0"/>
                                          </p:stCondLst>
                                        </p:cTn>
                                        <p:tgtEl>
                                          <p:spTgt spid="46083">
                                            <p:txEl>
                                              <p:pRg st="0" end="0"/>
                                            </p:txEl>
                                          </p:spTgt>
                                        </p:tgtEl>
                                        <p:attrNameLst>
                                          <p:attrName>style.visibility</p:attrName>
                                        </p:attrNameLst>
                                      </p:cBhvr>
                                      <p:to>
                                        <p:strVal val="visible"/>
                                      </p:to>
                                    </p:set>
                                    <p:anim calcmode="lin" valueType="num">
                                      <p:cBhvr additive="base">
                                        <p:cTn id="11" dur="500" fill="hold"/>
                                        <p:tgtEl>
                                          <p:spTgt spid="46083">
                                            <p:txEl>
                                              <p:pRg st="0" end="0"/>
                                            </p:txEl>
                                          </p:spTgt>
                                        </p:tgtEl>
                                        <p:attrNameLst>
                                          <p:attrName>ppt_x</p:attrName>
                                        </p:attrNameLst>
                                      </p:cBhvr>
                                      <p:tavLst>
                                        <p:tav tm="0">
                                          <p:val>
                                            <p:strVal val="1+#ppt_w/2"/>
                                          </p:val>
                                        </p:tav>
                                        <p:tav tm="100000">
                                          <p:val>
                                            <p:strVal val="#ppt_x"/>
                                          </p:val>
                                        </p:tav>
                                      </p:tavLst>
                                    </p:anim>
                                    <p:anim calcmode="lin" valueType="num">
                                      <p:cBhvr additive="base">
                                        <p:cTn id="12" dur="500" fill="hold"/>
                                        <p:tgtEl>
                                          <p:spTgt spid="46083">
                                            <p:txEl>
                                              <p:pRg st="0" end="0"/>
                                            </p:txEl>
                                          </p:spTgt>
                                        </p:tgtEl>
                                        <p:attrNameLst>
                                          <p:attrName>ppt_y</p:attrName>
                                        </p:attrNameLst>
                                      </p:cBhvr>
                                      <p:tavLst>
                                        <p:tav tm="0">
                                          <p:val>
                                            <p:strVal val="1+#ppt_h/2"/>
                                          </p:val>
                                        </p:tav>
                                        <p:tav tm="100000">
                                          <p:val>
                                            <p:strVal val="#ppt_y"/>
                                          </p:val>
                                        </p:tav>
                                      </p:tavLst>
                                    </p:anim>
                                  </p:childTnLst>
                                </p:cTn>
                              </p:par>
                            </p:childTnLst>
                          </p:cTn>
                        </p:par>
                        <p:par>
                          <p:cTn id="13" fill="hold">
                            <p:stCondLst>
                              <p:cond delay="1000"/>
                            </p:stCondLst>
                            <p:childTnLst>
                              <p:par>
                                <p:cTn id="14" presetID="2" presetClass="entr" presetSubtype="6" fill="hold" grpId="0" nodeType="afterEffect">
                                  <p:stCondLst>
                                    <p:cond delay="0"/>
                                  </p:stCondLst>
                                  <p:childTnLst>
                                    <p:set>
                                      <p:cBhvr>
                                        <p:cTn id="15" dur="1" fill="hold">
                                          <p:stCondLst>
                                            <p:cond delay="0"/>
                                          </p:stCondLst>
                                        </p:cTn>
                                        <p:tgtEl>
                                          <p:spTgt spid="46083">
                                            <p:txEl>
                                              <p:pRg st="2" end="2"/>
                                            </p:txEl>
                                          </p:spTgt>
                                        </p:tgtEl>
                                        <p:attrNameLst>
                                          <p:attrName>style.visibility</p:attrName>
                                        </p:attrNameLst>
                                      </p:cBhvr>
                                      <p:to>
                                        <p:strVal val="visible"/>
                                      </p:to>
                                    </p:set>
                                    <p:anim calcmode="lin" valueType="num">
                                      <p:cBhvr additive="base">
                                        <p:cTn id="16" dur="500" fill="hold"/>
                                        <p:tgtEl>
                                          <p:spTgt spid="46083">
                                            <p:txEl>
                                              <p:pRg st="2" end="2"/>
                                            </p:txEl>
                                          </p:spTgt>
                                        </p:tgtEl>
                                        <p:attrNameLst>
                                          <p:attrName>ppt_x</p:attrName>
                                        </p:attrNameLst>
                                      </p:cBhvr>
                                      <p:tavLst>
                                        <p:tav tm="0">
                                          <p:val>
                                            <p:strVal val="1+#ppt_w/2"/>
                                          </p:val>
                                        </p:tav>
                                        <p:tav tm="100000">
                                          <p:val>
                                            <p:strVal val="#ppt_x"/>
                                          </p:val>
                                        </p:tav>
                                      </p:tavLst>
                                    </p:anim>
                                    <p:anim calcmode="lin" valueType="num">
                                      <p:cBhvr additive="base">
                                        <p:cTn id="17" dur="500" fill="hold"/>
                                        <p:tgtEl>
                                          <p:spTgt spid="4608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6083" grpId="0" build="p" autoUpdateAnimBg="0" advAuto="0"/>
    </p:bldLst>
  </p:timing>
</p:sld>
</file>

<file path=ppt/slides/slide16.xml><?xml version="1.0" encoding="utf-8"?>
<p:sld xmlns:a="http://schemas.openxmlformats.org/drawingml/2006/main" xmlns:r="http://schemas.openxmlformats.org/officeDocument/2006/relationships" xmlns:p="http://schemas.openxmlformats.org/presentationml/2006/main" showMasterPhAnim="0" show="0">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a:xfrm>
            <a:off x="685800" y="800100"/>
            <a:ext cx="7772400" cy="762000"/>
          </a:xfrm>
        </p:spPr>
        <p:txBody>
          <a:bodyPr>
            <a:normAutofit fontScale="90000"/>
          </a:bodyPr>
          <a:lstStyle/>
          <a:p>
            <a:r>
              <a:rPr lang="en-US"/>
              <a:t>Problem 8</a:t>
            </a:r>
          </a:p>
        </p:txBody>
      </p:sp>
      <p:sp>
        <p:nvSpPr>
          <p:cNvPr id="50180" name="Rectangle 4"/>
          <p:cNvSpPr>
            <a:spLocks noGrp="1" noChangeArrowheads="1"/>
          </p:cNvSpPr>
          <p:nvPr>
            <p:ph type="body" sz="half" idx="2"/>
          </p:nvPr>
        </p:nvSpPr>
        <p:spPr>
          <a:xfrm>
            <a:off x="4646613" y="1981200"/>
            <a:ext cx="4268787" cy="4114800"/>
          </a:xfrm>
        </p:spPr>
        <p:txBody>
          <a:bodyPr/>
          <a:lstStyle/>
          <a:p>
            <a:r>
              <a:rPr lang="en-US" sz="2800"/>
              <a:t>A student drew 12 not parallel lines on the sheet of paper.</a:t>
            </a:r>
          </a:p>
          <a:p>
            <a:pPr>
              <a:buFontTx/>
              <a:buNone/>
            </a:pPr>
            <a:r>
              <a:rPr lang="en-US" sz="2800"/>
              <a:t>   Prove that there are at</a:t>
            </a:r>
          </a:p>
          <a:p>
            <a:pPr>
              <a:buFontTx/>
              <a:buNone/>
            </a:pPr>
            <a:r>
              <a:rPr lang="en-US" sz="2800"/>
              <a:t>   least two lines that</a:t>
            </a:r>
          </a:p>
          <a:p>
            <a:pPr>
              <a:buFontTx/>
              <a:buNone/>
            </a:pPr>
            <a:r>
              <a:rPr lang="en-US" sz="2800"/>
              <a:t>   make an angle of less</a:t>
            </a:r>
          </a:p>
          <a:p>
            <a:pPr>
              <a:buFontTx/>
              <a:buNone/>
            </a:pPr>
            <a:r>
              <a:rPr lang="en-US" sz="2800"/>
              <a:t>   than 15 degrees with</a:t>
            </a:r>
          </a:p>
          <a:p>
            <a:pPr>
              <a:buFontTx/>
              <a:buNone/>
            </a:pPr>
            <a:r>
              <a:rPr lang="en-US" sz="2800"/>
              <a:t>   one another.</a:t>
            </a:r>
          </a:p>
        </p:txBody>
      </p:sp>
      <p:sp>
        <p:nvSpPr>
          <p:cNvPr id="50181" name="Line 5"/>
          <p:cNvSpPr>
            <a:spLocks noChangeShapeType="1"/>
          </p:cNvSpPr>
          <p:nvPr/>
        </p:nvSpPr>
        <p:spPr bwMode="auto">
          <a:xfrm>
            <a:off x="1600200" y="2514600"/>
            <a:ext cx="1752600" cy="3276600"/>
          </a:xfrm>
          <a:prstGeom prst="line">
            <a:avLst/>
          </a:prstGeom>
          <a:noFill/>
          <a:ln w="9525">
            <a:solidFill>
              <a:schemeClr val="tx1"/>
            </a:solidFill>
            <a:miter lim="800000"/>
            <a:headEnd/>
            <a:tailEnd/>
          </a:ln>
          <a:effectLst/>
        </p:spPr>
        <p:txBody>
          <a:bodyPr wrap="none"/>
          <a:lstStyle/>
          <a:p>
            <a:endParaRPr lang="en-US"/>
          </a:p>
        </p:txBody>
      </p:sp>
      <p:sp>
        <p:nvSpPr>
          <p:cNvPr id="50182" name="Line 6"/>
          <p:cNvSpPr>
            <a:spLocks noChangeShapeType="1"/>
          </p:cNvSpPr>
          <p:nvPr/>
        </p:nvSpPr>
        <p:spPr bwMode="auto">
          <a:xfrm flipH="1">
            <a:off x="1066800" y="2209800"/>
            <a:ext cx="1066800" cy="1981200"/>
          </a:xfrm>
          <a:prstGeom prst="line">
            <a:avLst/>
          </a:prstGeom>
          <a:noFill/>
          <a:ln w="9525">
            <a:solidFill>
              <a:schemeClr val="tx1"/>
            </a:solidFill>
            <a:miter lim="800000"/>
            <a:headEnd/>
            <a:tailEnd/>
          </a:ln>
          <a:effectLst/>
        </p:spPr>
        <p:txBody>
          <a:bodyPr wrap="none"/>
          <a:lstStyle/>
          <a:p>
            <a:endParaRPr lang="en-US"/>
          </a:p>
        </p:txBody>
      </p:sp>
      <p:sp>
        <p:nvSpPr>
          <p:cNvPr id="50183" name="Line 7"/>
          <p:cNvSpPr>
            <a:spLocks noChangeShapeType="1"/>
          </p:cNvSpPr>
          <p:nvPr/>
        </p:nvSpPr>
        <p:spPr bwMode="auto">
          <a:xfrm>
            <a:off x="990600" y="3352800"/>
            <a:ext cx="3276600" cy="1219200"/>
          </a:xfrm>
          <a:prstGeom prst="line">
            <a:avLst/>
          </a:prstGeom>
          <a:noFill/>
          <a:ln w="9525">
            <a:solidFill>
              <a:schemeClr val="tx1"/>
            </a:solidFill>
            <a:miter lim="800000"/>
            <a:headEnd/>
            <a:tailEnd/>
          </a:ln>
          <a:effectLst/>
        </p:spPr>
        <p:txBody>
          <a:bodyPr wrap="none"/>
          <a:lstStyle/>
          <a:p>
            <a:endParaRPr lang="en-US"/>
          </a:p>
        </p:txBody>
      </p:sp>
      <p:sp>
        <p:nvSpPr>
          <p:cNvPr id="50184" name="Line 8"/>
          <p:cNvSpPr>
            <a:spLocks noChangeShapeType="1"/>
          </p:cNvSpPr>
          <p:nvPr/>
        </p:nvSpPr>
        <p:spPr bwMode="auto">
          <a:xfrm flipH="1">
            <a:off x="2667000" y="2209800"/>
            <a:ext cx="990600" cy="3429000"/>
          </a:xfrm>
          <a:prstGeom prst="line">
            <a:avLst/>
          </a:prstGeom>
          <a:noFill/>
          <a:ln w="9525">
            <a:solidFill>
              <a:schemeClr val="tx1"/>
            </a:solidFill>
            <a:miter lim="800000"/>
            <a:headEnd/>
            <a:tailEnd/>
          </a:ln>
          <a:effectLst/>
        </p:spPr>
        <p:txBody>
          <a:bodyPr wrap="none"/>
          <a:lstStyle/>
          <a:p>
            <a:endParaRPr lang="en-US"/>
          </a:p>
        </p:txBody>
      </p:sp>
      <p:sp>
        <p:nvSpPr>
          <p:cNvPr id="50185" name="Line 9"/>
          <p:cNvSpPr>
            <a:spLocks noChangeShapeType="1"/>
          </p:cNvSpPr>
          <p:nvPr/>
        </p:nvSpPr>
        <p:spPr bwMode="auto">
          <a:xfrm flipV="1">
            <a:off x="1447800" y="4495800"/>
            <a:ext cx="3048000" cy="228600"/>
          </a:xfrm>
          <a:prstGeom prst="line">
            <a:avLst/>
          </a:prstGeom>
          <a:noFill/>
          <a:ln w="9525">
            <a:solidFill>
              <a:schemeClr val="tx1"/>
            </a:solidFill>
            <a:miter lim="800000"/>
            <a:headEnd/>
            <a:tailEnd/>
          </a:ln>
          <a:effectLst/>
        </p:spPr>
        <p:txBody>
          <a:bodyPr wrap="none"/>
          <a:lstStyle/>
          <a:p>
            <a:endParaRPr lang="en-US"/>
          </a:p>
        </p:txBody>
      </p:sp>
      <p:sp>
        <p:nvSpPr>
          <p:cNvPr id="50186" name="Line 10"/>
          <p:cNvSpPr>
            <a:spLocks noChangeShapeType="1"/>
          </p:cNvSpPr>
          <p:nvPr/>
        </p:nvSpPr>
        <p:spPr bwMode="auto">
          <a:xfrm flipV="1">
            <a:off x="990600" y="2133600"/>
            <a:ext cx="1981200" cy="2667000"/>
          </a:xfrm>
          <a:prstGeom prst="line">
            <a:avLst/>
          </a:prstGeom>
          <a:noFill/>
          <a:ln w="9525">
            <a:solidFill>
              <a:schemeClr val="tx1"/>
            </a:solidFill>
            <a:miter lim="800000"/>
            <a:headEnd/>
            <a:tailEnd/>
          </a:ln>
          <a:effectLst/>
        </p:spPr>
        <p:txBody>
          <a:bodyPr wrap="none"/>
          <a:lstStyle/>
          <a:p>
            <a:endParaRPr lang="en-US"/>
          </a:p>
        </p:txBody>
      </p:sp>
      <p:sp>
        <p:nvSpPr>
          <p:cNvPr id="50187" name="Line 11"/>
          <p:cNvSpPr>
            <a:spLocks noChangeShapeType="1"/>
          </p:cNvSpPr>
          <p:nvPr/>
        </p:nvSpPr>
        <p:spPr bwMode="auto">
          <a:xfrm>
            <a:off x="1143000" y="3276600"/>
            <a:ext cx="3200400" cy="914400"/>
          </a:xfrm>
          <a:prstGeom prst="line">
            <a:avLst/>
          </a:prstGeom>
          <a:noFill/>
          <a:ln w="9525">
            <a:solidFill>
              <a:schemeClr val="tx1"/>
            </a:solidFill>
            <a:miter lim="800000"/>
            <a:headEnd/>
            <a:tailEnd/>
          </a:ln>
          <a:effectLst/>
        </p:spPr>
        <p:txBody>
          <a:bodyPr wrap="none"/>
          <a:lstStyle/>
          <a:p>
            <a:endParaRPr lang="en-US"/>
          </a:p>
        </p:txBody>
      </p:sp>
      <p:sp>
        <p:nvSpPr>
          <p:cNvPr id="50188" name="Line 12"/>
          <p:cNvSpPr>
            <a:spLocks noChangeShapeType="1"/>
          </p:cNvSpPr>
          <p:nvPr/>
        </p:nvSpPr>
        <p:spPr bwMode="auto">
          <a:xfrm>
            <a:off x="1295400" y="4953000"/>
            <a:ext cx="2667000" cy="152400"/>
          </a:xfrm>
          <a:prstGeom prst="line">
            <a:avLst/>
          </a:prstGeom>
          <a:noFill/>
          <a:ln w="9525">
            <a:solidFill>
              <a:schemeClr val="tx1"/>
            </a:solidFill>
            <a:miter lim="800000"/>
            <a:headEnd/>
            <a:tailEnd/>
          </a:ln>
          <a:effectLst/>
        </p:spPr>
        <p:txBody>
          <a:bodyPr wrap="none"/>
          <a:lstStyle/>
          <a:p>
            <a:endParaRPr lang="en-US"/>
          </a:p>
        </p:txBody>
      </p:sp>
      <p:sp>
        <p:nvSpPr>
          <p:cNvPr id="50189" name="Line 13"/>
          <p:cNvSpPr>
            <a:spLocks noChangeShapeType="1"/>
          </p:cNvSpPr>
          <p:nvPr/>
        </p:nvSpPr>
        <p:spPr bwMode="auto">
          <a:xfrm flipV="1">
            <a:off x="1447800" y="4953000"/>
            <a:ext cx="2590800" cy="838200"/>
          </a:xfrm>
          <a:prstGeom prst="line">
            <a:avLst/>
          </a:prstGeom>
          <a:noFill/>
          <a:ln w="9525">
            <a:solidFill>
              <a:schemeClr val="tx1"/>
            </a:solidFill>
            <a:miter lim="800000"/>
            <a:headEnd/>
            <a:tailEnd/>
          </a:ln>
          <a:effectLst/>
        </p:spPr>
        <p:txBody>
          <a:bodyPr wrap="none"/>
          <a:lstStyle/>
          <a:p>
            <a:endParaRPr lang="en-US"/>
          </a:p>
        </p:txBody>
      </p:sp>
      <p:sp>
        <p:nvSpPr>
          <p:cNvPr id="50190" name="Line 14"/>
          <p:cNvSpPr>
            <a:spLocks noChangeShapeType="1"/>
          </p:cNvSpPr>
          <p:nvPr/>
        </p:nvSpPr>
        <p:spPr bwMode="auto">
          <a:xfrm flipV="1">
            <a:off x="1066800" y="3200400"/>
            <a:ext cx="3352800" cy="1905000"/>
          </a:xfrm>
          <a:prstGeom prst="line">
            <a:avLst/>
          </a:prstGeom>
          <a:noFill/>
          <a:ln w="9525">
            <a:solidFill>
              <a:schemeClr val="tx1"/>
            </a:solidFill>
            <a:miter lim="800000"/>
            <a:headEnd/>
            <a:tailEnd/>
          </a:ln>
          <a:effectLst/>
        </p:spPr>
        <p:txBody>
          <a:bodyPr wrap="none"/>
          <a:lstStyle/>
          <a:p>
            <a:endParaRPr lang="en-US"/>
          </a:p>
        </p:txBody>
      </p:sp>
      <p:sp>
        <p:nvSpPr>
          <p:cNvPr id="50192" name="Line 16"/>
          <p:cNvSpPr>
            <a:spLocks noChangeShapeType="1"/>
          </p:cNvSpPr>
          <p:nvPr/>
        </p:nvSpPr>
        <p:spPr bwMode="auto">
          <a:xfrm>
            <a:off x="1066800" y="2438400"/>
            <a:ext cx="914400" cy="3048000"/>
          </a:xfrm>
          <a:prstGeom prst="line">
            <a:avLst/>
          </a:prstGeom>
          <a:noFill/>
          <a:ln w="9525">
            <a:solidFill>
              <a:schemeClr val="tx1"/>
            </a:solidFill>
            <a:miter lim="800000"/>
            <a:headEnd/>
            <a:tailEnd/>
          </a:ln>
          <a:effectLst/>
        </p:spPr>
        <p:txBody>
          <a:bodyPr wrap="none"/>
          <a:lstStyle/>
          <a:p>
            <a:endParaRPr lang="en-US"/>
          </a:p>
        </p:txBody>
      </p:sp>
      <p:sp>
        <p:nvSpPr>
          <p:cNvPr id="50193" name="Line 17"/>
          <p:cNvSpPr>
            <a:spLocks noChangeShapeType="1"/>
          </p:cNvSpPr>
          <p:nvPr/>
        </p:nvSpPr>
        <p:spPr bwMode="auto">
          <a:xfrm>
            <a:off x="1447800" y="2057400"/>
            <a:ext cx="2743200" cy="2971800"/>
          </a:xfrm>
          <a:prstGeom prst="line">
            <a:avLst/>
          </a:prstGeom>
          <a:noFill/>
          <a:ln w="9525">
            <a:solidFill>
              <a:schemeClr val="tx1"/>
            </a:solidFill>
            <a:miter lim="800000"/>
            <a:headEnd/>
            <a:tailEnd/>
          </a:ln>
          <a:effectLst/>
        </p:spPr>
        <p:txBody>
          <a:bodyPr wrap="none"/>
          <a:lstStyle/>
          <a:p>
            <a:endParaRPr lang="en-US"/>
          </a:p>
        </p:txBody>
      </p:sp>
    </p:spTree>
  </p:cSld>
  <p:clrMapOvr>
    <a:masterClrMapping/>
  </p:clrMapOvr>
  <p:transition>
    <p:checker dir="ver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50181"/>
                                        </p:tgtEl>
                                        <p:attrNameLst>
                                          <p:attrName>style.visibility</p:attrName>
                                        </p:attrNameLst>
                                      </p:cBhvr>
                                      <p:to>
                                        <p:strVal val="visible"/>
                                      </p:to>
                                    </p:set>
                                    <p:animEffect transition="in" filter="wipe(up)">
                                      <p:cBhvr>
                                        <p:cTn id="7" dur="500"/>
                                        <p:tgtEl>
                                          <p:spTgt spid="50181"/>
                                        </p:tgtEl>
                                      </p:cBhvr>
                                    </p:animEffect>
                                  </p:childTnLst>
                                  <p:subTnLst>
                                    <p:audio>
                                      <p:cMediaNode>
                                        <p:cTn display="0" masterRel="sameClick">
                                          <p:stCondLst>
                                            <p:cond evt="begin" delay="0">
                                              <p:tn val="5"/>
                                            </p:cond>
                                          </p:stCondLst>
                                          <p:endCondLst>
                                            <p:cond evt="onStopAudio" delay="0">
                                              <p:tgtEl>
                                                <p:sldTgt/>
                                              </p:tgtEl>
                                            </p:cond>
                                          </p:endCondLst>
                                        </p:cTn>
                                        <p:tgtEl>
                                          <p:sndTgt r:embed="rId2" name="chimes.wav"/>
                                        </p:tgtEl>
                                      </p:cMediaNode>
                                    </p:audio>
                                  </p:subTnLst>
                                </p:cTn>
                              </p:par>
                            </p:childTnLst>
                          </p:cTn>
                        </p:par>
                        <p:par>
                          <p:cTn id="8" fill="hold">
                            <p:stCondLst>
                              <p:cond delay="500"/>
                            </p:stCondLst>
                            <p:childTnLst>
                              <p:par>
                                <p:cTn id="9" presetID="22" presetClass="entr" presetSubtype="1" fill="hold" grpId="0" nodeType="afterEffect">
                                  <p:stCondLst>
                                    <p:cond delay="0"/>
                                  </p:stCondLst>
                                  <p:childTnLst>
                                    <p:set>
                                      <p:cBhvr>
                                        <p:cTn id="10" dur="1" fill="hold">
                                          <p:stCondLst>
                                            <p:cond delay="0"/>
                                          </p:stCondLst>
                                        </p:cTn>
                                        <p:tgtEl>
                                          <p:spTgt spid="50182"/>
                                        </p:tgtEl>
                                        <p:attrNameLst>
                                          <p:attrName>style.visibility</p:attrName>
                                        </p:attrNameLst>
                                      </p:cBhvr>
                                      <p:to>
                                        <p:strVal val="visible"/>
                                      </p:to>
                                    </p:set>
                                    <p:animEffect transition="in" filter="wipe(up)">
                                      <p:cBhvr>
                                        <p:cTn id="11" dur="500"/>
                                        <p:tgtEl>
                                          <p:spTgt spid="50182"/>
                                        </p:tgtEl>
                                      </p:cBhvr>
                                    </p:animEffect>
                                  </p:childTnLst>
                                  <p:subTnLst>
                                    <p:audio>
                                      <p:cMediaNode>
                                        <p:cTn display="0" masterRel="sameClick">
                                          <p:stCondLst>
                                            <p:cond evt="begin" delay="0">
                                              <p:tn val="9"/>
                                            </p:cond>
                                          </p:stCondLst>
                                          <p:endCondLst>
                                            <p:cond evt="onStopAudio" delay="0">
                                              <p:tgtEl>
                                                <p:sldTgt/>
                                              </p:tgtEl>
                                            </p:cond>
                                          </p:endCondLst>
                                        </p:cTn>
                                        <p:tgtEl>
                                          <p:sndTgt r:embed="rId2" name="chimes.wav"/>
                                        </p:tgtEl>
                                      </p:cMediaNode>
                                    </p:audio>
                                  </p:subTnLst>
                                </p:cTn>
                              </p:par>
                            </p:childTnLst>
                          </p:cTn>
                        </p:par>
                        <p:par>
                          <p:cTn id="12" fill="hold">
                            <p:stCondLst>
                              <p:cond delay="1000"/>
                            </p:stCondLst>
                            <p:childTnLst>
                              <p:par>
                                <p:cTn id="13" presetID="22" presetClass="entr" presetSubtype="1" fill="hold" grpId="0" nodeType="afterEffect">
                                  <p:stCondLst>
                                    <p:cond delay="0"/>
                                  </p:stCondLst>
                                  <p:childTnLst>
                                    <p:set>
                                      <p:cBhvr>
                                        <p:cTn id="14" dur="1" fill="hold">
                                          <p:stCondLst>
                                            <p:cond delay="0"/>
                                          </p:stCondLst>
                                        </p:cTn>
                                        <p:tgtEl>
                                          <p:spTgt spid="50183"/>
                                        </p:tgtEl>
                                        <p:attrNameLst>
                                          <p:attrName>style.visibility</p:attrName>
                                        </p:attrNameLst>
                                      </p:cBhvr>
                                      <p:to>
                                        <p:strVal val="visible"/>
                                      </p:to>
                                    </p:set>
                                    <p:animEffect transition="in" filter="wipe(up)">
                                      <p:cBhvr>
                                        <p:cTn id="15" dur="500"/>
                                        <p:tgtEl>
                                          <p:spTgt spid="50183"/>
                                        </p:tgtEl>
                                      </p:cBhvr>
                                    </p:animEffect>
                                  </p:childTnLst>
                                  <p:subTnLst>
                                    <p:audio>
                                      <p:cMediaNode>
                                        <p:cTn display="0" masterRel="sameClick">
                                          <p:stCondLst>
                                            <p:cond evt="begin" delay="0">
                                              <p:tn val="13"/>
                                            </p:cond>
                                          </p:stCondLst>
                                          <p:endCondLst>
                                            <p:cond evt="onStopAudio" delay="0">
                                              <p:tgtEl>
                                                <p:sldTgt/>
                                              </p:tgtEl>
                                            </p:cond>
                                          </p:endCondLst>
                                        </p:cTn>
                                        <p:tgtEl>
                                          <p:sndTgt r:embed="rId2" name="chimes.wav"/>
                                        </p:tgtEl>
                                      </p:cMediaNode>
                                    </p:audio>
                                  </p:subTnLst>
                                </p:cTn>
                              </p:par>
                            </p:childTnLst>
                          </p:cTn>
                        </p:par>
                        <p:par>
                          <p:cTn id="16" fill="hold">
                            <p:stCondLst>
                              <p:cond delay="1500"/>
                            </p:stCondLst>
                            <p:childTnLst>
                              <p:par>
                                <p:cTn id="17" presetID="22" presetClass="entr" presetSubtype="1" fill="hold" grpId="0" nodeType="afterEffect">
                                  <p:stCondLst>
                                    <p:cond delay="0"/>
                                  </p:stCondLst>
                                  <p:childTnLst>
                                    <p:set>
                                      <p:cBhvr>
                                        <p:cTn id="18" dur="1" fill="hold">
                                          <p:stCondLst>
                                            <p:cond delay="0"/>
                                          </p:stCondLst>
                                        </p:cTn>
                                        <p:tgtEl>
                                          <p:spTgt spid="50184"/>
                                        </p:tgtEl>
                                        <p:attrNameLst>
                                          <p:attrName>style.visibility</p:attrName>
                                        </p:attrNameLst>
                                      </p:cBhvr>
                                      <p:to>
                                        <p:strVal val="visible"/>
                                      </p:to>
                                    </p:set>
                                    <p:animEffect transition="in" filter="wipe(up)">
                                      <p:cBhvr>
                                        <p:cTn id="19" dur="500"/>
                                        <p:tgtEl>
                                          <p:spTgt spid="50184"/>
                                        </p:tgtEl>
                                      </p:cBhvr>
                                    </p:animEffect>
                                  </p:childTnLst>
                                  <p:subTnLst>
                                    <p:audio>
                                      <p:cMediaNode>
                                        <p:cTn display="0" masterRel="sameClick">
                                          <p:stCondLst>
                                            <p:cond evt="begin" delay="0">
                                              <p:tn val="17"/>
                                            </p:cond>
                                          </p:stCondLst>
                                          <p:endCondLst>
                                            <p:cond evt="onStopAudio" delay="0">
                                              <p:tgtEl>
                                                <p:sldTgt/>
                                              </p:tgtEl>
                                            </p:cond>
                                          </p:endCondLst>
                                        </p:cTn>
                                        <p:tgtEl>
                                          <p:sndTgt r:embed="rId2" name="chimes.wav"/>
                                        </p:tgtEl>
                                      </p:cMediaNode>
                                    </p:audio>
                                  </p:subTnLst>
                                </p:cTn>
                              </p:par>
                            </p:childTnLst>
                          </p:cTn>
                        </p:par>
                        <p:par>
                          <p:cTn id="20" fill="hold">
                            <p:stCondLst>
                              <p:cond delay="2000"/>
                            </p:stCondLst>
                            <p:childTnLst>
                              <p:par>
                                <p:cTn id="21" presetID="22" presetClass="entr" presetSubtype="1" fill="hold" grpId="0" nodeType="afterEffect">
                                  <p:stCondLst>
                                    <p:cond delay="0"/>
                                  </p:stCondLst>
                                  <p:childTnLst>
                                    <p:set>
                                      <p:cBhvr>
                                        <p:cTn id="22" dur="1" fill="hold">
                                          <p:stCondLst>
                                            <p:cond delay="0"/>
                                          </p:stCondLst>
                                        </p:cTn>
                                        <p:tgtEl>
                                          <p:spTgt spid="50185"/>
                                        </p:tgtEl>
                                        <p:attrNameLst>
                                          <p:attrName>style.visibility</p:attrName>
                                        </p:attrNameLst>
                                      </p:cBhvr>
                                      <p:to>
                                        <p:strVal val="visible"/>
                                      </p:to>
                                    </p:set>
                                    <p:animEffect transition="in" filter="wipe(up)">
                                      <p:cBhvr>
                                        <p:cTn id="23" dur="500"/>
                                        <p:tgtEl>
                                          <p:spTgt spid="50185"/>
                                        </p:tgtEl>
                                      </p:cBhvr>
                                    </p:animEffect>
                                  </p:childTnLst>
                                  <p:subTnLst>
                                    <p:audio>
                                      <p:cMediaNode>
                                        <p:cTn display="0" masterRel="sameClick">
                                          <p:stCondLst>
                                            <p:cond evt="begin" delay="0">
                                              <p:tn val="21"/>
                                            </p:cond>
                                          </p:stCondLst>
                                          <p:endCondLst>
                                            <p:cond evt="onStopAudio" delay="0">
                                              <p:tgtEl>
                                                <p:sldTgt/>
                                              </p:tgtEl>
                                            </p:cond>
                                          </p:endCondLst>
                                        </p:cTn>
                                        <p:tgtEl>
                                          <p:sndTgt r:embed="rId2" name="chimes.wav"/>
                                        </p:tgtEl>
                                      </p:cMediaNode>
                                    </p:audio>
                                  </p:subTnLst>
                                </p:cTn>
                              </p:par>
                            </p:childTnLst>
                          </p:cTn>
                        </p:par>
                        <p:par>
                          <p:cTn id="24" fill="hold">
                            <p:stCondLst>
                              <p:cond delay="2500"/>
                            </p:stCondLst>
                            <p:childTnLst>
                              <p:par>
                                <p:cTn id="25" presetID="22" presetClass="entr" presetSubtype="1" fill="hold" grpId="0" nodeType="afterEffect">
                                  <p:stCondLst>
                                    <p:cond delay="0"/>
                                  </p:stCondLst>
                                  <p:childTnLst>
                                    <p:set>
                                      <p:cBhvr>
                                        <p:cTn id="26" dur="1" fill="hold">
                                          <p:stCondLst>
                                            <p:cond delay="0"/>
                                          </p:stCondLst>
                                        </p:cTn>
                                        <p:tgtEl>
                                          <p:spTgt spid="50186"/>
                                        </p:tgtEl>
                                        <p:attrNameLst>
                                          <p:attrName>style.visibility</p:attrName>
                                        </p:attrNameLst>
                                      </p:cBhvr>
                                      <p:to>
                                        <p:strVal val="visible"/>
                                      </p:to>
                                    </p:set>
                                    <p:animEffect transition="in" filter="wipe(up)">
                                      <p:cBhvr>
                                        <p:cTn id="27" dur="500"/>
                                        <p:tgtEl>
                                          <p:spTgt spid="50186"/>
                                        </p:tgtEl>
                                      </p:cBhvr>
                                    </p:animEffect>
                                  </p:childTnLst>
                                  <p:subTnLst>
                                    <p:audio>
                                      <p:cMediaNode>
                                        <p:cTn display="0" masterRel="sameClick">
                                          <p:stCondLst>
                                            <p:cond evt="begin" delay="0">
                                              <p:tn val="25"/>
                                            </p:cond>
                                          </p:stCondLst>
                                          <p:endCondLst>
                                            <p:cond evt="onStopAudio" delay="0">
                                              <p:tgtEl>
                                                <p:sldTgt/>
                                              </p:tgtEl>
                                            </p:cond>
                                          </p:endCondLst>
                                        </p:cTn>
                                        <p:tgtEl>
                                          <p:sndTgt r:embed="rId2" name="chimes.wav"/>
                                        </p:tgtEl>
                                      </p:cMediaNode>
                                    </p:audio>
                                  </p:subTnLst>
                                </p:cTn>
                              </p:par>
                            </p:childTnLst>
                          </p:cTn>
                        </p:par>
                        <p:par>
                          <p:cTn id="28" fill="hold">
                            <p:stCondLst>
                              <p:cond delay="3000"/>
                            </p:stCondLst>
                            <p:childTnLst>
                              <p:par>
                                <p:cTn id="29" presetID="22" presetClass="entr" presetSubtype="1" fill="hold" grpId="0" nodeType="afterEffect">
                                  <p:stCondLst>
                                    <p:cond delay="0"/>
                                  </p:stCondLst>
                                  <p:childTnLst>
                                    <p:set>
                                      <p:cBhvr>
                                        <p:cTn id="30" dur="1" fill="hold">
                                          <p:stCondLst>
                                            <p:cond delay="0"/>
                                          </p:stCondLst>
                                        </p:cTn>
                                        <p:tgtEl>
                                          <p:spTgt spid="50187"/>
                                        </p:tgtEl>
                                        <p:attrNameLst>
                                          <p:attrName>style.visibility</p:attrName>
                                        </p:attrNameLst>
                                      </p:cBhvr>
                                      <p:to>
                                        <p:strVal val="visible"/>
                                      </p:to>
                                    </p:set>
                                    <p:animEffect transition="in" filter="wipe(up)">
                                      <p:cBhvr>
                                        <p:cTn id="31" dur="500"/>
                                        <p:tgtEl>
                                          <p:spTgt spid="50187"/>
                                        </p:tgtEl>
                                      </p:cBhvr>
                                    </p:animEffect>
                                  </p:childTnLst>
                                  <p:subTnLst>
                                    <p:audio>
                                      <p:cMediaNode>
                                        <p:cTn display="0" masterRel="sameClick">
                                          <p:stCondLst>
                                            <p:cond evt="begin" delay="0">
                                              <p:tn val="29"/>
                                            </p:cond>
                                          </p:stCondLst>
                                          <p:endCondLst>
                                            <p:cond evt="onStopAudio" delay="0">
                                              <p:tgtEl>
                                                <p:sldTgt/>
                                              </p:tgtEl>
                                            </p:cond>
                                          </p:endCondLst>
                                        </p:cTn>
                                        <p:tgtEl>
                                          <p:sndTgt r:embed="rId2" name="chimes.wav"/>
                                        </p:tgtEl>
                                      </p:cMediaNode>
                                    </p:audio>
                                  </p:subTnLst>
                                </p:cTn>
                              </p:par>
                            </p:childTnLst>
                          </p:cTn>
                        </p:par>
                        <p:par>
                          <p:cTn id="32" fill="hold">
                            <p:stCondLst>
                              <p:cond delay="3500"/>
                            </p:stCondLst>
                            <p:childTnLst>
                              <p:par>
                                <p:cTn id="33" presetID="22" presetClass="entr" presetSubtype="1" fill="hold" grpId="0" nodeType="afterEffect">
                                  <p:stCondLst>
                                    <p:cond delay="0"/>
                                  </p:stCondLst>
                                  <p:childTnLst>
                                    <p:set>
                                      <p:cBhvr>
                                        <p:cTn id="34" dur="1" fill="hold">
                                          <p:stCondLst>
                                            <p:cond delay="0"/>
                                          </p:stCondLst>
                                        </p:cTn>
                                        <p:tgtEl>
                                          <p:spTgt spid="50188"/>
                                        </p:tgtEl>
                                        <p:attrNameLst>
                                          <p:attrName>style.visibility</p:attrName>
                                        </p:attrNameLst>
                                      </p:cBhvr>
                                      <p:to>
                                        <p:strVal val="visible"/>
                                      </p:to>
                                    </p:set>
                                    <p:animEffect transition="in" filter="wipe(up)">
                                      <p:cBhvr>
                                        <p:cTn id="35" dur="500"/>
                                        <p:tgtEl>
                                          <p:spTgt spid="50188"/>
                                        </p:tgtEl>
                                      </p:cBhvr>
                                    </p:animEffect>
                                  </p:childTnLst>
                                  <p:subTnLst>
                                    <p:audio>
                                      <p:cMediaNode>
                                        <p:cTn display="0" masterRel="sameClick">
                                          <p:stCondLst>
                                            <p:cond evt="begin" delay="0">
                                              <p:tn val="33"/>
                                            </p:cond>
                                          </p:stCondLst>
                                          <p:endCondLst>
                                            <p:cond evt="onStopAudio" delay="0">
                                              <p:tgtEl>
                                                <p:sldTgt/>
                                              </p:tgtEl>
                                            </p:cond>
                                          </p:endCondLst>
                                        </p:cTn>
                                        <p:tgtEl>
                                          <p:sndTgt r:embed="rId2" name="chimes.wav"/>
                                        </p:tgtEl>
                                      </p:cMediaNode>
                                    </p:audio>
                                  </p:subTnLst>
                                </p:cTn>
                              </p:par>
                            </p:childTnLst>
                          </p:cTn>
                        </p:par>
                        <p:par>
                          <p:cTn id="36" fill="hold">
                            <p:stCondLst>
                              <p:cond delay="4000"/>
                            </p:stCondLst>
                            <p:childTnLst>
                              <p:par>
                                <p:cTn id="37" presetID="22" presetClass="entr" presetSubtype="1" fill="hold" grpId="0" nodeType="afterEffect">
                                  <p:stCondLst>
                                    <p:cond delay="0"/>
                                  </p:stCondLst>
                                  <p:childTnLst>
                                    <p:set>
                                      <p:cBhvr>
                                        <p:cTn id="38" dur="1" fill="hold">
                                          <p:stCondLst>
                                            <p:cond delay="0"/>
                                          </p:stCondLst>
                                        </p:cTn>
                                        <p:tgtEl>
                                          <p:spTgt spid="50189"/>
                                        </p:tgtEl>
                                        <p:attrNameLst>
                                          <p:attrName>style.visibility</p:attrName>
                                        </p:attrNameLst>
                                      </p:cBhvr>
                                      <p:to>
                                        <p:strVal val="visible"/>
                                      </p:to>
                                    </p:set>
                                    <p:animEffect transition="in" filter="wipe(up)">
                                      <p:cBhvr>
                                        <p:cTn id="39" dur="500"/>
                                        <p:tgtEl>
                                          <p:spTgt spid="50189"/>
                                        </p:tgtEl>
                                      </p:cBhvr>
                                    </p:animEffect>
                                  </p:childTnLst>
                                  <p:subTnLst>
                                    <p:audio>
                                      <p:cMediaNode>
                                        <p:cTn display="0" masterRel="sameClick">
                                          <p:stCondLst>
                                            <p:cond evt="begin" delay="0">
                                              <p:tn val="37"/>
                                            </p:cond>
                                          </p:stCondLst>
                                          <p:endCondLst>
                                            <p:cond evt="onStopAudio" delay="0">
                                              <p:tgtEl>
                                                <p:sldTgt/>
                                              </p:tgtEl>
                                            </p:cond>
                                          </p:endCondLst>
                                        </p:cTn>
                                        <p:tgtEl>
                                          <p:sndTgt r:embed="rId2" name="chimes.wav"/>
                                        </p:tgtEl>
                                      </p:cMediaNode>
                                    </p:audio>
                                  </p:subTnLst>
                                </p:cTn>
                              </p:par>
                            </p:childTnLst>
                          </p:cTn>
                        </p:par>
                        <p:par>
                          <p:cTn id="40" fill="hold">
                            <p:stCondLst>
                              <p:cond delay="4500"/>
                            </p:stCondLst>
                            <p:childTnLst>
                              <p:par>
                                <p:cTn id="41" presetID="22" presetClass="entr" presetSubtype="1" fill="hold" grpId="0" nodeType="afterEffect">
                                  <p:stCondLst>
                                    <p:cond delay="0"/>
                                  </p:stCondLst>
                                  <p:childTnLst>
                                    <p:set>
                                      <p:cBhvr>
                                        <p:cTn id="42" dur="1" fill="hold">
                                          <p:stCondLst>
                                            <p:cond delay="0"/>
                                          </p:stCondLst>
                                        </p:cTn>
                                        <p:tgtEl>
                                          <p:spTgt spid="50190"/>
                                        </p:tgtEl>
                                        <p:attrNameLst>
                                          <p:attrName>style.visibility</p:attrName>
                                        </p:attrNameLst>
                                      </p:cBhvr>
                                      <p:to>
                                        <p:strVal val="visible"/>
                                      </p:to>
                                    </p:set>
                                    <p:animEffect transition="in" filter="wipe(up)">
                                      <p:cBhvr>
                                        <p:cTn id="43" dur="500"/>
                                        <p:tgtEl>
                                          <p:spTgt spid="50190"/>
                                        </p:tgtEl>
                                      </p:cBhvr>
                                    </p:animEffect>
                                  </p:childTnLst>
                                  <p:subTnLst>
                                    <p:audio>
                                      <p:cMediaNode>
                                        <p:cTn display="0" masterRel="sameClick">
                                          <p:stCondLst>
                                            <p:cond evt="begin" delay="0">
                                              <p:tn val="41"/>
                                            </p:cond>
                                          </p:stCondLst>
                                          <p:endCondLst>
                                            <p:cond evt="onStopAudio" delay="0">
                                              <p:tgtEl>
                                                <p:sldTgt/>
                                              </p:tgtEl>
                                            </p:cond>
                                          </p:endCondLst>
                                        </p:cTn>
                                        <p:tgtEl>
                                          <p:sndTgt r:embed="rId2" name="chimes.wav"/>
                                        </p:tgtEl>
                                      </p:cMediaNode>
                                    </p:audio>
                                  </p:subTnLst>
                                </p:cTn>
                              </p:par>
                            </p:childTnLst>
                          </p:cTn>
                        </p:par>
                        <p:par>
                          <p:cTn id="44" fill="hold">
                            <p:stCondLst>
                              <p:cond delay="5000"/>
                            </p:stCondLst>
                            <p:childTnLst>
                              <p:par>
                                <p:cTn id="45" presetID="22" presetClass="entr" presetSubtype="1" fill="hold" grpId="0" nodeType="afterEffect">
                                  <p:stCondLst>
                                    <p:cond delay="0"/>
                                  </p:stCondLst>
                                  <p:childTnLst>
                                    <p:set>
                                      <p:cBhvr>
                                        <p:cTn id="46" dur="1" fill="hold">
                                          <p:stCondLst>
                                            <p:cond delay="0"/>
                                          </p:stCondLst>
                                        </p:cTn>
                                        <p:tgtEl>
                                          <p:spTgt spid="50192"/>
                                        </p:tgtEl>
                                        <p:attrNameLst>
                                          <p:attrName>style.visibility</p:attrName>
                                        </p:attrNameLst>
                                      </p:cBhvr>
                                      <p:to>
                                        <p:strVal val="visible"/>
                                      </p:to>
                                    </p:set>
                                    <p:animEffect transition="in" filter="wipe(up)">
                                      <p:cBhvr>
                                        <p:cTn id="47" dur="500"/>
                                        <p:tgtEl>
                                          <p:spTgt spid="50192"/>
                                        </p:tgtEl>
                                      </p:cBhvr>
                                    </p:animEffect>
                                  </p:childTnLst>
                                  <p:subTnLst>
                                    <p:audio>
                                      <p:cMediaNode>
                                        <p:cTn display="0" masterRel="sameClick">
                                          <p:stCondLst>
                                            <p:cond evt="begin" delay="0">
                                              <p:tn val="45"/>
                                            </p:cond>
                                          </p:stCondLst>
                                          <p:endCondLst>
                                            <p:cond evt="onStopAudio" delay="0">
                                              <p:tgtEl>
                                                <p:sldTgt/>
                                              </p:tgtEl>
                                            </p:cond>
                                          </p:endCondLst>
                                        </p:cTn>
                                        <p:tgtEl>
                                          <p:sndTgt r:embed="rId2" name="chimes.wav"/>
                                        </p:tgtEl>
                                      </p:cMediaNode>
                                    </p:audio>
                                  </p:subTnLst>
                                </p:cTn>
                              </p:par>
                            </p:childTnLst>
                          </p:cTn>
                        </p:par>
                        <p:par>
                          <p:cTn id="48" fill="hold">
                            <p:stCondLst>
                              <p:cond delay="5500"/>
                            </p:stCondLst>
                            <p:childTnLst>
                              <p:par>
                                <p:cTn id="49" presetID="22" presetClass="entr" presetSubtype="1" fill="hold" grpId="0" nodeType="afterEffect">
                                  <p:stCondLst>
                                    <p:cond delay="0"/>
                                  </p:stCondLst>
                                  <p:childTnLst>
                                    <p:set>
                                      <p:cBhvr>
                                        <p:cTn id="50" dur="1" fill="hold">
                                          <p:stCondLst>
                                            <p:cond delay="0"/>
                                          </p:stCondLst>
                                        </p:cTn>
                                        <p:tgtEl>
                                          <p:spTgt spid="50193"/>
                                        </p:tgtEl>
                                        <p:attrNameLst>
                                          <p:attrName>style.visibility</p:attrName>
                                        </p:attrNameLst>
                                      </p:cBhvr>
                                      <p:to>
                                        <p:strVal val="visible"/>
                                      </p:to>
                                    </p:set>
                                    <p:animEffect transition="in" filter="wipe(up)">
                                      <p:cBhvr>
                                        <p:cTn id="51" dur="500"/>
                                        <p:tgtEl>
                                          <p:spTgt spid="50193"/>
                                        </p:tgtEl>
                                      </p:cBhvr>
                                    </p:animEffect>
                                  </p:childTnLst>
                                  <p:subTnLst>
                                    <p:audio>
                                      <p:cMediaNode>
                                        <p:cTn display="0" masterRel="sameClick">
                                          <p:stCondLst>
                                            <p:cond evt="begin" delay="0">
                                              <p:tn val="49"/>
                                            </p:cond>
                                          </p:stCondLst>
                                          <p:endCondLst>
                                            <p:cond evt="onStopAudio" delay="0">
                                              <p:tgtEl>
                                                <p:sldTgt/>
                                              </p:tgtEl>
                                            </p:cond>
                                          </p:endCondLst>
                                        </p:cTn>
                                        <p:tgtEl>
                                          <p:sndTgt r:embed="rId2" name="chimes.wav"/>
                                        </p:tgtEl>
                                      </p:cMediaNode>
                                    </p:audio>
                                  </p:subTnLst>
                                </p:cTn>
                              </p:par>
                            </p:childTnLst>
                          </p:cTn>
                        </p:par>
                        <p:par>
                          <p:cTn id="52" fill="hold">
                            <p:stCondLst>
                              <p:cond delay="6000"/>
                            </p:stCondLst>
                            <p:childTnLst>
                              <p:par>
                                <p:cTn id="53" presetID="2" presetClass="entr" presetSubtype="6" fill="hold" grpId="0" nodeType="afterEffect">
                                  <p:stCondLst>
                                    <p:cond delay="0"/>
                                  </p:stCondLst>
                                  <p:childTnLst>
                                    <p:set>
                                      <p:cBhvr>
                                        <p:cTn id="54" dur="1" fill="hold">
                                          <p:stCondLst>
                                            <p:cond delay="0"/>
                                          </p:stCondLst>
                                        </p:cTn>
                                        <p:tgtEl>
                                          <p:spTgt spid="50180">
                                            <p:txEl>
                                              <p:pRg st="0" end="0"/>
                                            </p:txEl>
                                          </p:spTgt>
                                        </p:tgtEl>
                                        <p:attrNameLst>
                                          <p:attrName>style.visibility</p:attrName>
                                        </p:attrNameLst>
                                      </p:cBhvr>
                                      <p:to>
                                        <p:strVal val="visible"/>
                                      </p:to>
                                    </p:set>
                                    <p:anim calcmode="lin" valueType="num">
                                      <p:cBhvr additive="base">
                                        <p:cTn id="55" dur="500" fill="hold"/>
                                        <p:tgtEl>
                                          <p:spTgt spid="50180">
                                            <p:txEl>
                                              <p:pRg st="0" end="0"/>
                                            </p:txEl>
                                          </p:spTgt>
                                        </p:tgtEl>
                                        <p:attrNameLst>
                                          <p:attrName>ppt_x</p:attrName>
                                        </p:attrNameLst>
                                      </p:cBhvr>
                                      <p:tavLst>
                                        <p:tav tm="0">
                                          <p:val>
                                            <p:strVal val="1+#ppt_w/2"/>
                                          </p:val>
                                        </p:tav>
                                        <p:tav tm="100000">
                                          <p:val>
                                            <p:strVal val="#ppt_x"/>
                                          </p:val>
                                        </p:tav>
                                      </p:tavLst>
                                    </p:anim>
                                    <p:anim calcmode="lin" valueType="num">
                                      <p:cBhvr additive="base">
                                        <p:cTn id="56" dur="500" fill="hold"/>
                                        <p:tgtEl>
                                          <p:spTgt spid="50180">
                                            <p:txEl>
                                              <p:pRg st="0" end="0"/>
                                            </p:txEl>
                                          </p:spTgt>
                                        </p:tgtEl>
                                        <p:attrNameLst>
                                          <p:attrName>ppt_y</p:attrName>
                                        </p:attrNameLst>
                                      </p:cBhvr>
                                      <p:tavLst>
                                        <p:tav tm="0">
                                          <p:val>
                                            <p:strVal val="1+#ppt_h/2"/>
                                          </p:val>
                                        </p:tav>
                                        <p:tav tm="100000">
                                          <p:val>
                                            <p:strVal val="#ppt_y"/>
                                          </p:val>
                                        </p:tav>
                                      </p:tavLst>
                                    </p:anim>
                                  </p:childTnLst>
                                </p:cTn>
                              </p:par>
                            </p:childTnLst>
                          </p:cTn>
                        </p:par>
                        <p:par>
                          <p:cTn id="57" fill="hold">
                            <p:stCondLst>
                              <p:cond delay="6500"/>
                            </p:stCondLst>
                            <p:childTnLst>
                              <p:par>
                                <p:cTn id="58" presetID="2" presetClass="entr" presetSubtype="6" fill="hold" grpId="0" nodeType="afterEffect">
                                  <p:stCondLst>
                                    <p:cond delay="0"/>
                                  </p:stCondLst>
                                  <p:childTnLst>
                                    <p:set>
                                      <p:cBhvr>
                                        <p:cTn id="59" dur="1" fill="hold">
                                          <p:stCondLst>
                                            <p:cond delay="0"/>
                                          </p:stCondLst>
                                        </p:cTn>
                                        <p:tgtEl>
                                          <p:spTgt spid="50180">
                                            <p:txEl>
                                              <p:pRg st="1" end="1"/>
                                            </p:txEl>
                                          </p:spTgt>
                                        </p:tgtEl>
                                        <p:attrNameLst>
                                          <p:attrName>style.visibility</p:attrName>
                                        </p:attrNameLst>
                                      </p:cBhvr>
                                      <p:to>
                                        <p:strVal val="visible"/>
                                      </p:to>
                                    </p:set>
                                    <p:anim calcmode="lin" valueType="num">
                                      <p:cBhvr additive="base">
                                        <p:cTn id="60" dur="500" fill="hold"/>
                                        <p:tgtEl>
                                          <p:spTgt spid="50180">
                                            <p:txEl>
                                              <p:pRg st="1" end="1"/>
                                            </p:txEl>
                                          </p:spTgt>
                                        </p:tgtEl>
                                        <p:attrNameLst>
                                          <p:attrName>ppt_x</p:attrName>
                                        </p:attrNameLst>
                                      </p:cBhvr>
                                      <p:tavLst>
                                        <p:tav tm="0">
                                          <p:val>
                                            <p:strVal val="1+#ppt_w/2"/>
                                          </p:val>
                                        </p:tav>
                                        <p:tav tm="100000">
                                          <p:val>
                                            <p:strVal val="#ppt_x"/>
                                          </p:val>
                                        </p:tav>
                                      </p:tavLst>
                                    </p:anim>
                                    <p:anim calcmode="lin" valueType="num">
                                      <p:cBhvr additive="base">
                                        <p:cTn id="61" dur="500" fill="hold"/>
                                        <p:tgtEl>
                                          <p:spTgt spid="50180">
                                            <p:txEl>
                                              <p:pRg st="1" end="1"/>
                                            </p:txEl>
                                          </p:spTgt>
                                        </p:tgtEl>
                                        <p:attrNameLst>
                                          <p:attrName>ppt_y</p:attrName>
                                        </p:attrNameLst>
                                      </p:cBhvr>
                                      <p:tavLst>
                                        <p:tav tm="0">
                                          <p:val>
                                            <p:strVal val="1+#ppt_h/2"/>
                                          </p:val>
                                        </p:tav>
                                        <p:tav tm="100000">
                                          <p:val>
                                            <p:strVal val="#ppt_y"/>
                                          </p:val>
                                        </p:tav>
                                      </p:tavLst>
                                    </p:anim>
                                  </p:childTnLst>
                                </p:cTn>
                              </p:par>
                            </p:childTnLst>
                          </p:cTn>
                        </p:par>
                        <p:par>
                          <p:cTn id="62" fill="hold">
                            <p:stCondLst>
                              <p:cond delay="7000"/>
                            </p:stCondLst>
                            <p:childTnLst>
                              <p:par>
                                <p:cTn id="63" presetID="2" presetClass="entr" presetSubtype="6" fill="hold" grpId="0" nodeType="afterEffect">
                                  <p:stCondLst>
                                    <p:cond delay="0"/>
                                  </p:stCondLst>
                                  <p:childTnLst>
                                    <p:set>
                                      <p:cBhvr>
                                        <p:cTn id="64" dur="1" fill="hold">
                                          <p:stCondLst>
                                            <p:cond delay="0"/>
                                          </p:stCondLst>
                                        </p:cTn>
                                        <p:tgtEl>
                                          <p:spTgt spid="50180">
                                            <p:txEl>
                                              <p:pRg st="2" end="2"/>
                                            </p:txEl>
                                          </p:spTgt>
                                        </p:tgtEl>
                                        <p:attrNameLst>
                                          <p:attrName>style.visibility</p:attrName>
                                        </p:attrNameLst>
                                      </p:cBhvr>
                                      <p:to>
                                        <p:strVal val="visible"/>
                                      </p:to>
                                    </p:set>
                                    <p:anim calcmode="lin" valueType="num">
                                      <p:cBhvr additive="base">
                                        <p:cTn id="65" dur="500" fill="hold"/>
                                        <p:tgtEl>
                                          <p:spTgt spid="50180">
                                            <p:txEl>
                                              <p:pRg st="2" end="2"/>
                                            </p:txEl>
                                          </p:spTgt>
                                        </p:tgtEl>
                                        <p:attrNameLst>
                                          <p:attrName>ppt_x</p:attrName>
                                        </p:attrNameLst>
                                      </p:cBhvr>
                                      <p:tavLst>
                                        <p:tav tm="0">
                                          <p:val>
                                            <p:strVal val="1+#ppt_w/2"/>
                                          </p:val>
                                        </p:tav>
                                        <p:tav tm="100000">
                                          <p:val>
                                            <p:strVal val="#ppt_x"/>
                                          </p:val>
                                        </p:tav>
                                      </p:tavLst>
                                    </p:anim>
                                    <p:anim calcmode="lin" valueType="num">
                                      <p:cBhvr additive="base">
                                        <p:cTn id="66" dur="500" fill="hold"/>
                                        <p:tgtEl>
                                          <p:spTgt spid="50180">
                                            <p:txEl>
                                              <p:pRg st="2" end="2"/>
                                            </p:txEl>
                                          </p:spTgt>
                                        </p:tgtEl>
                                        <p:attrNameLst>
                                          <p:attrName>ppt_y</p:attrName>
                                        </p:attrNameLst>
                                      </p:cBhvr>
                                      <p:tavLst>
                                        <p:tav tm="0">
                                          <p:val>
                                            <p:strVal val="1+#ppt_h/2"/>
                                          </p:val>
                                        </p:tav>
                                        <p:tav tm="100000">
                                          <p:val>
                                            <p:strVal val="#ppt_y"/>
                                          </p:val>
                                        </p:tav>
                                      </p:tavLst>
                                    </p:anim>
                                  </p:childTnLst>
                                </p:cTn>
                              </p:par>
                            </p:childTnLst>
                          </p:cTn>
                        </p:par>
                        <p:par>
                          <p:cTn id="67" fill="hold">
                            <p:stCondLst>
                              <p:cond delay="7500"/>
                            </p:stCondLst>
                            <p:childTnLst>
                              <p:par>
                                <p:cTn id="68" presetID="2" presetClass="entr" presetSubtype="6" fill="hold" grpId="0" nodeType="afterEffect">
                                  <p:stCondLst>
                                    <p:cond delay="0"/>
                                  </p:stCondLst>
                                  <p:childTnLst>
                                    <p:set>
                                      <p:cBhvr>
                                        <p:cTn id="69" dur="1" fill="hold">
                                          <p:stCondLst>
                                            <p:cond delay="0"/>
                                          </p:stCondLst>
                                        </p:cTn>
                                        <p:tgtEl>
                                          <p:spTgt spid="50180">
                                            <p:txEl>
                                              <p:pRg st="3" end="3"/>
                                            </p:txEl>
                                          </p:spTgt>
                                        </p:tgtEl>
                                        <p:attrNameLst>
                                          <p:attrName>style.visibility</p:attrName>
                                        </p:attrNameLst>
                                      </p:cBhvr>
                                      <p:to>
                                        <p:strVal val="visible"/>
                                      </p:to>
                                    </p:set>
                                    <p:anim calcmode="lin" valueType="num">
                                      <p:cBhvr additive="base">
                                        <p:cTn id="70" dur="500" fill="hold"/>
                                        <p:tgtEl>
                                          <p:spTgt spid="50180">
                                            <p:txEl>
                                              <p:pRg st="3" end="3"/>
                                            </p:txEl>
                                          </p:spTgt>
                                        </p:tgtEl>
                                        <p:attrNameLst>
                                          <p:attrName>ppt_x</p:attrName>
                                        </p:attrNameLst>
                                      </p:cBhvr>
                                      <p:tavLst>
                                        <p:tav tm="0">
                                          <p:val>
                                            <p:strVal val="1+#ppt_w/2"/>
                                          </p:val>
                                        </p:tav>
                                        <p:tav tm="100000">
                                          <p:val>
                                            <p:strVal val="#ppt_x"/>
                                          </p:val>
                                        </p:tav>
                                      </p:tavLst>
                                    </p:anim>
                                    <p:anim calcmode="lin" valueType="num">
                                      <p:cBhvr additive="base">
                                        <p:cTn id="71" dur="500" fill="hold"/>
                                        <p:tgtEl>
                                          <p:spTgt spid="50180">
                                            <p:txEl>
                                              <p:pRg st="3" end="3"/>
                                            </p:txEl>
                                          </p:spTgt>
                                        </p:tgtEl>
                                        <p:attrNameLst>
                                          <p:attrName>ppt_y</p:attrName>
                                        </p:attrNameLst>
                                      </p:cBhvr>
                                      <p:tavLst>
                                        <p:tav tm="0">
                                          <p:val>
                                            <p:strVal val="1+#ppt_h/2"/>
                                          </p:val>
                                        </p:tav>
                                        <p:tav tm="100000">
                                          <p:val>
                                            <p:strVal val="#ppt_y"/>
                                          </p:val>
                                        </p:tav>
                                      </p:tavLst>
                                    </p:anim>
                                  </p:childTnLst>
                                </p:cTn>
                              </p:par>
                            </p:childTnLst>
                          </p:cTn>
                        </p:par>
                        <p:par>
                          <p:cTn id="72" fill="hold">
                            <p:stCondLst>
                              <p:cond delay="8000"/>
                            </p:stCondLst>
                            <p:childTnLst>
                              <p:par>
                                <p:cTn id="73" presetID="2" presetClass="entr" presetSubtype="6" fill="hold" grpId="0" nodeType="afterEffect">
                                  <p:stCondLst>
                                    <p:cond delay="0"/>
                                  </p:stCondLst>
                                  <p:childTnLst>
                                    <p:set>
                                      <p:cBhvr>
                                        <p:cTn id="74" dur="1" fill="hold">
                                          <p:stCondLst>
                                            <p:cond delay="0"/>
                                          </p:stCondLst>
                                        </p:cTn>
                                        <p:tgtEl>
                                          <p:spTgt spid="50180">
                                            <p:txEl>
                                              <p:pRg st="4" end="4"/>
                                            </p:txEl>
                                          </p:spTgt>
                                        </p:tgtEl>
                                        <p:attrNameLst>
                                          <p:attrName>style.visibility</p:attrName>
                                        </p:attrNameLst>
                                      </p:cBhvr>
                                      <p:to>
                                        <p:strVal val="visible"/>
                                      </p:to>
                                    </p:set>
                                    <p:anim calcmode="lin" valueType="num">
                                      <p:cBhvr additive="base">
                                        <p:cTn id="75" dur="500" fill="hold"/>
                                        <p:tgtEl>
                                          <p:spTgt spid="50180">
                                            <p:txEl>
                                              <p:pRg st="4" end="4"/>
                                            </p:txEl>
                                          </p:spTgt>
                                        </p:tgtEl>
                                        <p:attrNameLst>
                                          <p:attrName>ppt_x</p:attrName>
                                        </p:attrNameLst>
                                      </p:cBhvr>
                                      <p:tavLst>
                                        <p:tav tm="0">
                                          <p:val>
                                            <p:strVal val="1+#ppt_w/2"/>
                                          </p:val>
                                        </p:tav>
                                        <p:tav tm="100000">
                                          <p:val>
                                            <p:strVal val="#ppt_x"/>
                                          </p:val>
                                        </p:tav>
                                      </p:tavLst>
                                    </p:anim>
                                    <p:anim calcmode="lin" valueType="num">
                                      <p:cBhvr additive="base">
                                        <p:cTn id="76" dur="500" fill="hold"/>
                                        <p:tgtEl>
                                          <p:spTgt spid="50180">
                                            <p:txEl>
                                              <p:pRg st="4" end="4"/>
                                            </p:txEl>
                                          </p:spTgt>
                                        </p:tgtEl>
                                        <p:attrNameLst>
                                          <p:attrName>ppt_y</p:attrName>
                                        </p:attrNameLst>
                                      </p:cBhvr>
                                      <p:tavLst>
                                        <p:tav tm="0">
                                          <p:val>
                                            <p:strVal val="1+#ppt_h/2"/>
                                          </p:val>
                                        </p:tav>
                                        <p:tav tm="100000">
                                          <p:val>
                                            <p:strVal val="#ppt_y"/>
                                          </p:val>
                                        </p:tav>
                                      </p:tavLst>
                                    </p:anim>
                                  </p:childTnLst>
                                </p:cTn>
                              </p:par>
                            </p:childTnLst>
                          </p:cTn>
                        </p:par>
                        <p:par>
                          <p:cTn id="77" fill="hold">
                            <p:stCondLst>
                              <p:cond delay="8500"/>
                            </p:stCondLst>
                            <p:childTnLst>
                              <p:par>
                                <p:cTn id="78" presetID="2" presetClass="entr" presetSubtype="6" fill="hold" grpId="0" nodeType="afterEffect">
                                  <p:stCondLst>
                                    <p:cond delay="0"/>
                                  </p:stCondLst>
                                  <p:childTnLst>
                                    <p:set>
                                      <p:cBhvr>
                                        <p:cTn id="79" dur="1" fill="hold">
                                          <p:stCondLst>
                                            <p:cond delay="0"/>
                                          </p:stCondLst>
                                        </p:cTn>
                                        <p:tgtEl>
                                          <p:spTgt spid="50180">
                                            <p:txEl>
                                              <p:pRg st="5" end="5"/>
                                            </p:txEl>
                                          </p:spTgt>
                                        </p:tgtEl>
                                        <p:attrNameLst>
                                          <p:attrName>style.visibility</p:attrName>
                                        </p:attrNameLst>
                                      </p:cBhvr>
                                      <p:to>
                                        <p:strVal val="visible"/>
                                      </p:to>
                                    </p:set>
                                    <p:anim calcmode="lin" valueType="num">
                                      <p:cBhvr additive="base">
                                        <p:cTn id="80" dur="500" fill="hold"/>
                                        <p:tgtEl>
                                          <p:spTgt spid="50180">
                                            <p:txEl>
                                              <p:pRg st="5" end="5"/>
                                            </p:txEl>
                                          </p:spTgt>
                                        </p:tgtEl>
                                        <p:attrNameLst>
                                          <p:attrName>ppt_x</p:attrName>
                                        </p:attrNameLst>
                                      </p:cBhvr>
                                      <p:tavLst>
                                        <p:tav tm="0">
                                          <p:val>
                                            <p:strVal val="1+#ppt_w/2"/>
                                          </p:val>
                                        </p:tav>
                                        <p:tav tm="100000">
                                          <p:val>
                                            <p:strVal val="#ppt_x"/>
                                          </p:val>
                                        </p:tav>
                                      </p:tavLst>
                                    </p:anim>
                                    <p:anim calcmode="lin" valueType="num">
                                      <p:cBhvr additive="base">
                                        <p:cTn id="81" dur="500" fill="hold"/>
                                        <p:tgtEl>
                                          <p:spTgt spid="50180">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0180" grpId="0" build="p" autoUpdateAnimBg="0" advAuto="0"/>
      <p:bldP spid="50181" grpId="0" animBg="1"/>
      <p:bldP spid="50182" grpId="0" animBg="1"/>
      <p:bldP spid="50183" grpId="0" animBg="1"/>
      <p:bldP spid="50184" grpId="0" animBg="1"/>
      <p:bldP spid="50185" grpId="0" animBg="1"/>
      <p:bldP spid="50186" grpId="0" animBg="1"/>
      <p:bldP spid="50187" grpId="0" animBg="1"/>
      <p:bldP spid="50188" grpId="0" animBg="1"/>
      <p:bldP spid="50189" grpId="0" animBg="1"/>
      <p:bldP spid="50190" grpId="0" animBg="1"/>
      <p:bldP spid="50192" grpId="0" animBg="1"/>
      <p:bldP spid="50193" grpId="0" animBg="1"/>
    </p:bldLst>
  </p:timing>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4274" name="Rectangle 2"/>
          <p:cNvSpPr>
            <a:spLocks noGrp="1" noChangeArrowheads="1"/>
          </p:cNvSpPr>
          <p:nvPr>
            <p:ph type="title"/>
          </p:nvPr>
        </p:nvSpPr>
        <p:spPr>
          <a:xfrm>
            <a:off x="685800" y="214290"/>
            <a:ext cx="7772400" cy="1347810"/>
          </a:xfrm>
        </p:spPr>
        <p:txBody>
          <a:bodyPr>
            <a:normAutofit/>
          </a:bodyPr>
          <a:lstStyle/>
          <a:p>
            <a:r>
              <a:rPr lang="el-GR" dirty="0"/>
              <a:t>Πρόβλημα 4</a:t>
            </a:r>
            <a:endParaRPr lang="en-US" dirty="0"/>
          </a:p>
        </p:txBody>
      </p:sp>
      <p:sp>
        <p:nvSpPr>
          <p:cNvPr id="54276" name="Rectangle 4"/>
          <p:cNvSpPr>
            <a:spLocks noGrp="1" noChangeArrowheads="1"/>
          </p:cNvSpPr>
          <p:nvPr>
            <p:ph type="body" sz="half" idx="2"/>
          </p:nvPr>
        </p:nvSpPr>
        <p:spPr>
          <a:xfrm>
            <a:off x="4646613" y="1600200"/>
            <a:ext cx="4497387" cy="4800600"/>
          </a:xfrm>
        </p:spPr>
        <p:txBody>
          <a:bodyPr>
            <a:normAutofit/>
          </a:bodyPr>
          <a:lstStyle/>
          <a:p>
            <a:r>
              <a:rPr lang="en-US" sz="2800" dirty="0">
                <a:latin typeface="Times New Roman" pitchFamily="18" charset="0"/>
                <a:cs typeface="Times New Roman" pitchFamily="18" charset="0"/>
              </a:rPr>
              <a:t>65 </a:t>
            </a:r>
            <a:r>
              <a:rPr lang="el-GR" sz="2800" dirty="0">
                <a:latin typeface="Times New Roman" pitchFamily="18" charset="0"/>
                <a:cs typeface="Times New Roman" pitchFamily="18" charset="0"/>
              </a:rPr>
              <a:t>φοιτητές έγραψαν τρία διαγωνίσματα. Οι πιθανοί βαθμοί είναι: </a:t>
            </a:r>
            <a:r>
              <a:rPr lang="en-US" sz="2800" dirty="0">
                <a:latin typeface="Times New Roman" pitchFamily="18" charset="0"/>
                <a:cs typeface="Times New Roman" pitchFamily="18" charset="0"/>
              </a:rPr>
              <a:t>A, B, C </a:t>
            </a:r>
            <a:r>
              <a:rPr lang="el-GR" sz="2800" dirty="0">
                <a:latin typeface="Times New Roman" pitchFamily="18" charset="0"/>
                <a:cs typeface="Times New Roman" pitchFamily="18" charset="0"/>
              </a:rPr>
              <a:t>και </a:t>
            </a:r>
            <a:r>
              <a:rPr lang="en-US" sz="2800" dirty="0">
                <a:latin typeface="Times New Roman" pitchFamily="18" charset="0"/>
                <a:cs typeface="Times New Roman" pitchFamily="18" charset="0"/>
              </a:rPr>
              <a:t>D. </a:t>
            </a:r>
          </a:p>
          <a:p>
            <a:r>
              <a:rPr lang="el-GR" sz="2800" dirty="0">
                <a:latin typeface="Times New Roman" pitchFamily="18" charset="0"/>
                <a:cs typeface="Times New Roman" pitchFamily="18" charset="0"/>
              </a:rPr>
              <a:t>Αποδείξτε ότι υπάρχουν τουλάχιστον δύο φοιτητές που έγραψαν ίδιους βαθμούς και στα τρία διαγωνίσματα</a:t>
            </a:r>
            <a:r>
              <a:rPr lang="en-US" sz="2800" dirty="0">
                <a:latin typeface="Times New Roman" pitchFamily="18" charset="0"/>
                <a:cs typeface="Times New Roman" pitchFamily="18" charset="0"/>
              </a:rPr>
              <a:t>.</a:t>
            </a:r>
          </a:p>
        </p:txBody>
      </p:sp>
      <p:pic>
        <p:nvPicPr>
          <p:cNvPr id="54277" name="Picture 5" descr="C:\Program Files\Common Files\Microsoft Shared\Clipart\cagcat50\pe03166_.wmf"/>
          <p:cNvPicPr>
            <a:picLocks noGrp="1" noChangeAspect="1" noChangeArrowheads="1"/>
          </p:cNvPicPr>
          <p:nvPr>
            <p:ph type="clipArt" sz="half" idx="1"/>
          </p:nvPr>
        </p:nvPicPr>
        <p:blipFill>
          <a:blip r:embed="rId2" cstate="print"/>
          <a:srcRect/>
          <a:stretch>
            <a:fillRect/>
          </a:stretch>
        </p:blipFill>
        <p:spPr>
          <a:xfrm>
            <a:off x="873125" y="1981200"/>
            <a:ext cx="3438525" cy="4114800"/>
          </a:xfr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6" fill="hold" grpId="0" nodeType="afterEffect">
                                  <p:stCondLst>
                                    <p:cond delay="0"/>
                                  </p:stCondLst>
                                  <p:childTnLst>
                                    <p:set>
                                      <p:cBhvr>
                                        <p:cTn id="6" dur="1" fill="hold">
                                          <p:stCondLst>
                                            <p:cond delay="0"/>
                                          </p:stCondLst>
                                        </p:cTn>
                                        <p:tgtEl>
                                          <p:spTgt spid="54276">
                                            <p:txEl>
                                              <p:pRg st="0" end="0"/>
                                            </p:txEl>
                                          </p:spTgt>
                                        </p:tgtEl>
                                        <p:attrNameLst>
                                          <p:attrName>style.visibility</p:attrName>
                                        </p:attrNameLst>
                                      </p:cBhvr>
                                      <p:to>
                                        <p:strVal val="visible"/>
                                      </p:to>
                                    </p:set>
                                    <p:anim calcmode="lin" valueType="num">
                                      <p:cBhvr additive="base">
                                        <p:cTn id="7" dur="500" fill="hold"/>
                                        <p:tgtEl>
                                          <p:spTgt spid="54276">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54276">
                                            <p:txEl>
                                              <p:pRg st="0" end="0"/>
                                            </p:txEl>
                                          </p:spTgt>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2" presetClass="entr" presetSubtype="6" fill="hold" grpId="0" nodeType="afterEffect">
                                  <p:stCondLst>
                                    <p:cond delay="0"/>
                                  </p:stCondLst>
                                  <p:childTnLst>
                                    <p:set>
                                      <p:cBhvr>
                                        <p:cTn id="11" dur="1" fill="hold">
                                          <p:stCondLst>
                                            <p:cond delay="0"/>
                                          </p:stCondLst>
                                        </p:cTn>
                                        <p:tgtEl>
                                          <p:spTgt spid="54276">
                                            <p:txEl>
                                              <p:pRg st="1" end="1"/>
                                            </p:txEl>
                                          </p:spTgt>
                                        </p:tgtEl>
                                        <p:attrNameLst>
                                          <p:attrName>style.visibility</p:attrName>
                                        </p:attrNameLst>
                                      </p:cBhvr>
                                      <p:to>
                                        <p:strVal val="visible"/>
                                      </p:to>
                                    </p:set>
                                    <p:anim calcmode="lin" valueType="num">
                                      <p:cBhvr additive="base">
                                        <p:cTn id="12" dur="500" fill="hold"/>
                                        <p:tgtEl>
                                          <p:spTgt spid="54276">
                                            <p:txEl>
                                              <p:pRg st="1" end="1"/>
                                            </p:txEl>
                                          </p:spTgt>
                                        </p:tgtEl>
                                        <p:attrNameLst>
                                          <p:attrName>ppt_x</p:attrName>
                                        </p:attrNameLst>
                                      </p:cBhvr>
                                      <p:tavLst>
                                        <p:tav tm="0">
                                          <p:val>
                                            <p:strVal val="1+#ppt_w/2"/>
                                          </p:val>
                                        </p:tav>
                                        <p:tav tm="100000">
                                          <p:val>
                                            <p:strVal val="#ppt_x"/>
                                          </p:val>
                                        </p:tav>
                                      </p:tavLst>
                                    </p:anim>
                                    <p:anim calcmode="lin" valueType="num">
                                      <p:cBhvr additive="base">
                                        <p:cTn id="13" dur="500" fill="hold"/>
                                        <p:tgtEl>
                                          <p:spTgt spid="54276">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4276" grpId="0" build="p" autoUpdateAnimBg="0" advAuto="0"/>
    </p:bldLst>
  </p:timing>
</p:sld>
</file>

<file path=ppt/slides/slide18.xml><?xml version="1.0" encoding="utf-8"?>
<p:sld xmlns:a="http://schemas.openxmlformats.org/drawingml/2006/main" xmlns:r="http://schemas.openxmlformats.org/officeDocument/2006/relationships" xmlns:p="http://schemas.openxmlformats.org/presentationml/2006/main" showMasterPhAnim="0" show="0">
  <p:cSld>
    <p:spTree>
      <p:nvGrpSpPr>
        <p:cNvPr id="1" name=""/>
        <p:cNvGrpSpPr/>
        <p:nvPr/>
      </p:nvGrpSpPr>
      <p:grpSpPr>
        <a:xfrm>
          <a:off x="0" y="0"/>
          <a:ext cx="0" cy="0"/>
          <a:chOff x="0" y="0"/>
          <a:chExt cx="0" cy="0"/>
        </a:xfrm>
      </p:grpSpPr>
      <p:sp>
        <p:nvSpPr>
          <p:cNvPr id="57346" name="Rectangle 2"/>
          <p:cNvSpPr>
            <a:spLocks noGrp="1" noChangeArrowheads="1"/>
          </p:cNvSpPr>
          <p:nvPr>
            <p:ph type="title"/>
          </p:nvPr>
        </p:nvSpPr>
        <p:spPr>
          <a:xfrm>
            <a:off x="683568" y="692696"/>
            <a:ext cx="7772400" cy="762000"/>
          </a:xfrm>
        </p:spPr>
        <p:txBody>
          <a:bodyPr>
            <a:normAutofit fontScale="90000"/>
          </a:bodyPr>
          <a:lstStyle/>
          <a:p>
            <a:r>
              <a:rPr lang="el-GR" dirty="0"/>
              <a:t>Πρόβλημα 5</a:t>
            </a:r>
            <a:endParaRPr lang="en-US" dirty="0"/>
          </a:p>
        </p:txBody>
      </p:sp>
      <p:sp>
        <p:nvSpPr>
          <p:cNvPr id="57347" name="Rectangle 3"/>
          <p:cNvSpPr>
            <a:spLocks noGrp="1" noChangeArrowheads="1"/>
          </p:cNvSpPr>
          <p:nvPr>
            <p:ph type="body" sz="half" idx="2"/>
          </p:nvPr>
        </p:nvSpPr>
        <p:spPr>
          <a:xfrm>
            <a:off x="4495800" y="1828800"/>
            <a:ext cx="4648200" cy="4267200"/>
          </a:xfrm>
        </p:spPr>
        <p:txBody>
          <a:bodyPr>
            <a:normAutofit/>
          </a:bodyPr>
          <a:lstStyle/>
          <a:p>
            <a:r>
              <a:rPr lang="el-GR" sz="2800" dirty="0"/>
              <a:t>Ο ωκεανός καλύπτει περισσότερη από τη μισή επιφάνεια της γης. Μπορείτε να αποδείξετε ότι υπάρχει ένα ζευγάρι </a:t>
            </a:r>
            <a:r>
              <a:rPr lang="el-GR" sz="2800" dirty="0" err="1"/>
              <a:t>αντιδιαμετρικών</a:t>
            </a:r>
            <a:r>
              <a:rPr lang="el-GR" sz="2800" dirty="0"/>
              <a:t> σημείων ώστε και τα δύο να είναι στον ωκεανό;</a:t>
            </a:r>
            <a:endParaRPr lang="en-US" sz="2800" dirty="0"/>
          </a:p>
        </p:txBody>
      </p:sp>
      <p:pic>
        <p:nvPicPr>
          <p:cNvPr id="57348" name="Picture 4" descr="C:\Program Files\Common Files\Microsoft Shared\Clipart\cagcat50\bd06662_.wmf"/>
          <p:cNvPicPr>
            <a:picLocks noGrp="1" noChangeAspect="1" noChangeArrowheads="1"/>
          </p:cNvPicPr>
          <p:nvPr>
            <p:ph type="clipArt" sz="half" idx="1"/>
          </p:nvPr>
        </p:nvPicPr>
        <p:blipFill>
          <a:blip r:embed="rId4" cstate="print"/>
          <a:srcRect/>
          <a:stretch>
            <a:fillRect/>
          </a:stretch>
        </p:blipFill>
        <p:spPr>
          <a:xfrm>
            <a:off x="685800" y="2124075"/>
            <a:ext cx="3811588" cy="3829050"/>
          </a:xfrm>
        </p:spPr>
      </p:pic>
    </p:spTree>
  </p:cSld>
  <p:clrMapOvr>
    <a:masterClrMapping/>
  </p:clrMapOvr>
  <p:transition>
    <p:checker dir="ver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nodeType="afterEffect">
                                  <p:stCondLst>
                                    <p:cond delay="0"/>
                                  </p:stCondLst>
                                  <p:childTnLst>
                                    <p:set>
                                      <p:cBhvr>
                                        <p:cTn id="6" dur="1" fill="hold">
                                          <p:stCondLst>
                                            <p:cond delay="0"/>
                                          </p:stCondLst>
                                        </p:cTn>
                                        <p:tgtEl>
                                          <p:spTgt spid="57348"/>
                                        </p:tgtEl>
                                        <p:attrNameLst>
                                          <p:attrName>style.visibility</p:attrName>
                                        </p:attrNameLst>
                                      </p:cBhvr>
                                      <p:to>
                                        <p:strVal val="visible"/>
                                      </p:to>
                                    </p:set>
                                    <p:animEffect transition="in" filter="wipe(up)">
                                      <p:cBhvr>
                                        <p:cTn id="7" dur="500"/>
                                        <p:tgtEl>
                                          <p:spTgt spid="57348"/>
                                        </p:tgtEl>
                                      </p:cBhvr>
                                    </p:animEffect>
                                  </p:childTnLst>
                                  <p:subTnLst>
                                    <p:audio>
                                      <p:cMediaNode>
                                        <p:cTn display="0" masterRel="sameClick">
                                          <p:stCondLst>
                                            <p:cond evt="begin" delay="0">
                                              <p:tn val="5"/>
                                            </p:cond>
                                          </p:stCondLst>
                                          <p:endCondLst>
                                            <p:cond evt="onStopAudio" delay="0">
                                              <p:tgtEl>
                                                <p:sldTgt/>
                                              </p:tgtEl>
                                            </p:cond>
                                          </p:endCondLst>
                                        </p:cTn>
                                        <p:tgtEl>
                                          <p:sndTgt r:embed="rId3" name="chimes.wav"/>
                                        </p:tgtEl>
                                      </p:cMediaNode>
                                    </p:audio>
                                  </p:subTnLst>
                                </p:cTn>
                              </p:par>
                            </p:childTnLst>
                          </p:cTn>
                        </p:par>
                        <p:par>
                          <p:cTn id="8" fill="hold">
                            <p:stCondLst>
                              <p:cond delay="500"/>
                            </p:stCondLst>
                            <p:childTnLst>
                              <p:par>
                                <p:cTn id="9" presetID="2" presetClass="entr" presetSubtype="6" fill="hold" grpId="0" nodeType="afterEffect">
                                  <p:stCondLst>
                                    <p:cond delay="0"/>
                                  </p:stCondLst>
                                  <p:childTnLst>
                                    <p:set>
                                      <p:cBhvr>
                                        <p:cTn id="10" dur="1" fill="hold">
                                          <p:stCondLst>
                                            <p:cond delay="0"/>
                                          </p:stCondLst>
                                        </p:cTn>
                                        <p:tgtEl>
                                          <p:spTgt spid="57347">
                                            <p:txEl>
                                              <p:pRg st="0" end="0"/>
                                            </p:txEl>
                                          </p:spTgt>
                                        </p:tgtEl>
                                        <p:attrNameLst>
                                          <p:attrName>style.visibility</p:attrName>
                                        </p:attrNameLst>
                                      </p:cBhvr>
                                      <p:to>
                                        <p:strVal val="visible"/>
                                      </p:to>
                                    </p:set>
                                    <p:anim calcmode="lin" valueType="num">
                                      <p:cBhvr additive="base">
                                        <p:cTn id="11" dur="500" fill="hold"/>
                                        <p:tgtEl>
                                          <p:spTgt spid="57347">
                                            <p:txEl>
                                              <p:pRg st="0" end="0"/>
                                            </p:txEl>
                                          </p:spTgt>
                                        </p:tgtEl>
                                        <p:attrNameLst>
                                          <p:attrName>ppt_x</p:attrName>
                                        </p:attrNameLst>
                                      </p:cBhvr>
                                      <p:tavLst>
                                        <p:tav tm="0">
                                          <p:val>
                                            <p:strVal val="1+#ppt_w/2"/>
                                          </p:val>
                                        </p:tav>
                                        <p:tav tm="100000">
                                          <p:val>
                                            <p:strVal val="#ppt_x"/>
                                          </p:val>
                                        </p:tav>
                                      </p:tavLst>
                                    </p:anim>
                                    <p:anim calcmode="lin" valueType="num">
                                      <p:cBhvr additive="base">
                                        <p:cTn id="12" dur="500" fill="hold"/>
                                        <p:tgtEl>
                                          <p:spTgt spid="57347">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7347" grpId="0" build="p" autoUpdateAnimBg="0" advAuto="0"/>
    </p:bldLst>
  </p:timing>
</p:sld>
</file>

<file path=ppt/slides/slide1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2226" name="Rectangle 2"/>
          <p:cNvSpPr>
            <a:spLocks noGrp="1" noChangeArrowheads="1"/>
          </p:cNvSpPr>
          <p:nvPr>
            <p:ph type="title"/>
          </p:nvPr>
        </p:nvSpPr>
        <p:spPr>
          <a:xfrm>
            <a:off x="611560" y="620688"/>
            <a:ext cx="7772400" cy="762000"/>
          </a:xfrm>
        </p:spPr>
        <p:txBody>
          <a:bodyPr>
            <a:normAutofit fontScale="90000"/>
          </a:bodyPr>
          <a:lstStyle/>
          <a:p>
            <a:r>
              <a:rPr lang="el-GR" dirty="0"/>
              <a:t>Πρόβλημα 6</a:t>
            </a:r>
            <a:endParaRPr lang="en-US" dirty="0"/>
          </a:p>
        </p:txBody>
      </p:sp>
      <p:sp>
        <p:nvSpPr>
          <p:cNvPr id="52228" name="Rectangle 4"/>
          <p:cNvSpPr>
            <a:spLocks noGrp="1" noChangeArrowheads="1"/>
          </p:cNvSpPr>
          <p:nvPr>
            <p:ph type="body" sz="half" idx="2"/>
          </p:nvPr>
        </p:nvSpPr>
        <p:spPr>
          <a:xfrm>
            <a:off x="4419600" y="1828800"/>
            <a:ext cx="4724400" cy="4267200"/>
          </a:xfrm>
        </p:spPr>
        <p:txBody>
          <a:bodyPr>
            <a:normAutofit/>
          </a:bodyPr>
          <a:lstStyle/>
          <a:p>
            <a:r>
              <a:rPr lang="el-GR" sz="2800" dirty="0"/>
              <a:t>Ένας μαθητής επιλέγει 52 φυσικούς αριθμούς. Αποδείξτε ότι μπορούμε να επιλέξουμε δύο αριθμούς από αυτή τη λίστα έτσι ώστε είτε το άθροισμά τους ή η διαφορά τους να διαιρείται από το 100.</a:t>
            </a:r>
            <a:endParaRPr lang="en-US" sz="2800" dirty="0"/>
          </a:p>
        </p:txBody>
      </p:sp>
      <p:pic>
        <p:nvPicPr>
          <p:cNvPr id="52229" name="Picture 5" descr="C:\Program Files\Common Files\Microsoft Shared\Clipart\cagcat50\bs00559_.wmf"/>
          <p:cNvPicPr>
            <a:picLocks noGrp="1" noChangeAspect="1" noChangeArrowheads="1"/>
          </p:cNvPicPr>
          <p:nvPr>
            <p:ph type="clipArt" sz="half" idx="1"/>
          </p:nvPr>
        </p:nvPicPr>
        <p:blipFill>
          <a:blip r:embed="rId3" cstate="print"/>
          <a:srcRect/>
          <a:stretch>
            <a:fillRect/>
          </a:stretch>
        </p:blipFill>
        <p:spPr>
          <a:xfrm>
            <a:off x="685800" y="2811463"/>
            <a:ext cx="3811588" cy="2454275"/>
          </a:xfrm>
        </p:spPr>
      </p:pic>
    </p:spTree>
    <p:extLst>
      <p:ext uri="{BB962C8B-B14F-4D97-AF65-F5344CB8AC3E}">
        <p14:creationId xmlns:p14="http://schemas.microsoft.com/office/powerpoint/2010/main" val="542197707"/>
      </p:ext>
    </p:extLst>
  </p:cSld>
  <p:clrMapOvr>
    <a:masterClrMapping/>
  </p:clrMapOvr>
  <p:transition>
    <p:checker dir="ver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6" fill="hold" grpId="0" nodeType="afterEffect">
                                  <p:stCondLst>
                                    <p:cond delay="0"/>
                                  </p:stCondLst>
                                  <p:childTnLst>
                                    <p:set>
                                      <p:cBhvr>
                                        <p:cTn id="6" dur="1" fill="hold">
                                          <p:stCondLst>
                                            <p:cond delay="0"/>
                                          </p:stCondLst>
                                        </p:cTn>
                                        <p:tgtEl>
                                          <p:spTgt spid="52228">
                                            <p:txEl>
                                              <p:pRg st="0" end="0"/>
                                            </p:txEl>
                                          </p:spTgt>
                                        </p:tgtEl>
                                        <p:attrNameLst>
                                          <p:attrName>style.visibility</p:attrName>
                                        </p:attrNameLst>
                                      </p:cBhvr>
                                      <p:to>
                                        <p:strVal val="visible"/>
                                      </p:to>
                                    </p:set>
                                    <p:anim calcmode="lin" valueType="num">
                                      <p:cBhvr additive="base">
                                        <p:cTn id="7" dur="500" fill="hold"/>
                                        <p:tgtEl>
                                          <p:spTgt spid="52228">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52228">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2228" grpId="0" build="p" autoUpdateAnimBg="0" advAuto="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22" name="Rectangle 2"/>
          <p:cNvSpPr>
            <a:spLocks noGrp="1" noChangeArrowheads="1"/>
          </p:cNvSpPr>
          <p:nvPr>
            <p:ph type="title"/>
          </p:nvPr>
        </p:nvSpPr>
        <p:spPr/>
        <p:txBody>
          <a:bodyPr/>
          <a:lstStyle/>
          <a:p>
            <a:r>
              <a:rPr lang="el-GR" b="1">
                <a:solidFill>
                  <a:srgbClr val="FF3300"/>
                </a:solidFill>
              </a:rPr>
              <a:t>Αρίθμηση</a:t>
            </a:r>
            <a:endParaRPr lang="en-US" b="1">
              <a:solidFill>
                <a:srgbClr val="FF3300"/>
              </a:solidFill>
            </a:endParaRPr>
          </a:p>
        </p:txBody>
      </p:sp>
      <p:sp>
        <p:nvSpPr>
          <p:cNvPr id="286723" name="Rectangle 3"/>
          <p:cNvSpPr>
            <a:spLocks noGrp="1" noChangeArrowheads="1"/>
          </p:cNvSpPr>
          <p:nvPr>
            <p:ph idx="1"/>
          </p:nvPr>
        </p:nvSpPr>
        <p:spPr/>
        <p:txBody>
          <a:bodyPr/>
          <a:lstStyle/>
          <a:p>
            <a:r>
              <a:rPr lang="el-GR" b="1" i="1" dirty="0">
                <a:solidFill>
                  <a:srgbClr val="0070C0"/>
                </a:solidFill>
              </a:rPr>
              <a:t>Αρίθμηση</a:t>
            </a:r>
            <a:r>
              <a:rPr lang="el-GR" dirty="0"/>
              <a:t> (</a:t>
            </a:r>
            <a:r>
              <a:rPr lang="el-GR" dirty="0" err="1"/>
              <a:t>counting</a:t>
            </a:r>
            <a:r>
              <a:rPr lang="el-GR" dirty="0"/>
              <a:t>): διαδικασία εύρεσης του αριθμού των στοιχείων ενός πεπερασμένου συνόλου</a:t>
            </a:r>
          </a:p>
          <a:p>
            <a:r>
              <a:rPr lang="el-GR" dirty="0"/>
              <a:t>Μικρά σε πλήθος σύνολα: καταμέτρηση στοιχείων ένα προς ένα </a:t>
            </a:r>
          </a:p>
          <a:p>
            <a:r>
              <a:rPr lang="el-GR" dirty="0"/>
              <a:t>Στην καθημερινή πρακτική: καταμέτρηση αδύνατη (π.χ. τυχερά παιχνίδια, σκάκι, προγραμματισμός ενεργειών, κλπ) </a:t>
            </a:r>
            <a:endParaRPr lang="en-US" dirty="0"/>
          </a:p>
        </p:txBody>
      </p:sp>
      <p:sp>
        <p:nvSpPr>
          <p:cNvPr id="5" name="Date Placeholder 4"/>
          <p:cNvSpPr>
            <a:spLocks noGrp="1"/>
          </p:cNvSpPr>
          <p:nvPr>
            <p:ph type="dt" sz="half" idx="10"/>
          </p:nvPr>
        </p:nvSpPr>
        <p:spPr/>
        <p:txBody>
          <a:bodyPr/>
          <a:lstStyle/>
          <a:p>
            <a:fld id="{9089A956-CF0A-49F9-AE83-8DB3A22107F5}" type="datetime1">
              <a:rPr lang="el-GR"/>
              <a:pPr/>
              <a:t>9/1/2025</a:t>
            </a:fld>
            <a:endParaRPr lang="el-GR"/>
          </a:p>
        </p:txBody>
      </p:sp>
      <p:sp>
        <p:nvSpPr>
          <p:cNvPr id="4" name="Slide Number Placeholder 3"/>
          <p:cNvSpPr>
            <a:spLocks noGrp="1"/>
          </p:cNvSpPr>
          <p:nvPr>
            <p:ph type="sldNum" sz="quarter" idx="12"/>
          </p:nvPr>
        </p:nvSpPr>
        <p:spPr/>
        <p:txBody>
          <a:bodyPr/>
          <a:lstStyle/>
          <a:p>
            <a:fld id="{2F42050E-0CF7-480E-AE53-111A1A46824B}" type="slidenum">
              <a:rPr lang="el-GR"/>
              <a:pPr/>
              <a:t>2</a:t>
            </a:fld>
            <a:endParaRPr lang="el-GR"/>
          </a:p>
        </p:txBody>
      </p:sp>
    </p:spTree>
  </p:cSld>
  <p:clrMapOvr>
    <a:masterClrMapping/>
  </p:clrMapOvr>
  <p:transition>
    <p:checke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86723">
                                            <p:txEl>
                                              <p:pRg st="1" end="1"/>
                                            </p:txEl>
                                          </p:spTgt>
                                        </p:tgtEl>
                                        <p:attrNameLst>
                                          <p:attrName>style.visibility</p:attrName>
                                        </p:attrNameLst>
                                      </p:cBhvr>
                                      <p:to>
                                        <p:strVal val="visible"/>
                                      </p:to>
                                    </p:set>
                                    <p:animEffect transition="in" filter="fade">
                                      <p:cBhvr>
                                        <p:cTn id="7" dur="500"/>
                                        <p:tgtEl>
                                          <p:spTgt spid="28672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86723">
                                            <p:txEl>
                                              <p:pRg st="2" end="2"/>
                                            </p:txEl>
                                          </p:spTgt>
                                        </p:tgtEl>
                                        <p:attrNameLst>
                                          <p:attrName>style.visibility</p:attrName>
                                        </p:attrNameLst>
                                      </p:cBhvr>
                                      <p:to>
                                        <p:strVal val="visible"/>
                                      </p:to>
                                    </p:set>
                                    <p:animEffect transition="in" filter="fade">
                                      <p:cBhvr>
                                        <p:cTn id="12" dur="500"/>
                                        <p:tgtEl>
                                          <p:spTgt spid="28672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8370" name="Rectangle 2"/>
          <p:cNvSpPr>
            <a:spLocks noGrp="1" noChangeArrowheads="1"/>
          </p:cNvSpPr>
          <p:nvPr>
            <p:ph type="title"/>
          </p:nvPr>
        </p:nvSpPr>
        <p:spPr>
          <a:xfrm>
            <a:off x="685800" y="428604"/>
            <a:ext cx="7772400" cy="1133496"/>
          </a:xfrm>
        </p:spPr>
        <p:txBody>
          <a:bodyPr>
            <a:normAutofit/>
          </a:bodyPr>
          <a:lstStyle/>
          <a:p>
            <a:r>
              <a:rPr lang="el-GR" dirty="0"/>
              <a:t>Πρόβλημα</a:t>
            </a:r>
            <a:r>
              <a:rPr lang="en-US" dirty="0"/>
              <a:t> 7</a:t>
            </a:r>
          </a:p>
        </p:txBody>
      </p:sp>
      <p:sp>
        <p:nvSpPr>
          <p:cNvPr id="58371" name="Rectangle 3"/>
          <p:cNvSpPr>
            <a:spLocks noGrp="1" noChangeArrowheads="1"/>
          </p:cNvSpPr>
          <p:nvPr>
            <p:ph type="body" sz="half" idx="2"/>
          </p:nvPr>
        </p:nvSpPr>
        <p:spPr>
          <a:xfrm>
            <a:off x="4648200" y="1752600"/>
            <a:ext cx="4114800" cy="4605358"/>
          </a:xfrm>
        </p:spPr>
        <p:txBody>
          <a:bodyPr>
            <a:normAutofit/>
          </a:bodyPr>
          <a:lstStyle/>
          <a:p>
            <a:pPr>
              <a:lnSpc>
                <a:spcPct val="90000"/>
              </a:lnSpc>
            </a:pPr>
            <a:r>
              <a:rPr lang="el-GR" sz="2400" dirty="0">
                <a:latin typeface="Times New Roman" pitchFamily="18" charset="0"/>
                <a:cs typeface="Times New Roman" pitchFamily="18" charset="0"/>
              </a:rPr>
              <a:t>Ο Γιάννης έχει </a:t>
            </a:r>
            <a:r>
              <a:rPr lang="en-US" sz="2400" dirty="0">
                <a:latin typeface="Times New Roman" pitchFamily="18" charset="0"/>
                <a:cs typeface="Times New Roman" pitchFamily="18" charset="0"/>
              </a:rPr>
              <a:t>30 </a:t>
            </a:r>
            <a:r>
              <a:rPr lang="el-GR" sz="2400" dirty="0">
                <a:latin typeface="Times New Roman" pitchFamily="18" charset="0"/>
                <a:cs typeface="Times New Roman" pitchFamily="18" charset="0"/>
              </a:rPr>
              <a:t>κάλτσες σε ένα κουτί</a:t>
            </a:r>
            <a:r>
              <a:rPr lang="en-US" sz="2400" dirty="0">
                <a:latin typeface="Times New Roman" pitchFamily="18" charset="0"/>
                <a:cs typeface="Times New Roman" pitchFamily="18" charset="0"/>
              </a:rPr>
              <a:t>: 10 </a:t>
            </a:r>
            <a:r>
              <a:rPr lang="el-GR" sz="2400" dirty="0">
                <a:latin typeface="Times New Roman" pitchFamily="18" charset="0"/>
                <a:cs typeface="Times New Roman" pitchFamily="18" charset="0"/>
              </a:rPr>
              <a:t>άσπρες, 10 κόκκινες και 10 μαύρες</a:t>
            </a:r>
            <a:r>
              <a:rPr lang="en-US" sz="2400" dirty="0">
                <a:latin typeface="Times New Roman" pitchFamily="18" charset="0"/>
                <a:cs typeface="Times New Roman" pitchFamily="18" charset="0"/>
              </a:rPr>
              <a:t>. </a:t>
            </a:r>
            <a:r>
              <a:rPr lang="el-GR" sz="2400" dirty="0">
                <a:latin typeface="Times New Roman" pitchFamily="18" charset="0"/>
                <a:cs typeface="Times New Roman" pitchFamily="18" charset="0"/>
              </a:rPr>
              <a:t>Πόσες κάλτσες πρέπει να τραβήξει τουλάχιστον χωρίς να κοιτάζει ώστε:</a:t>
            </a:r>
            <a:endParaRPr lang="en-US" sz="2400" dirty="0">
              <a:latin typeface="Times New Roman" pitchFamily="18" charset="0"/>
              <a:cs typeface="Times New Roman" pitchFamily="18" charset="0"/>
            </a:endParaRPr>
          </a:p>
          <a:p>
            <a:pPr>
              <a:lnSpc>
                <a:spcPct val="90000"/>
              </a:lnSpc>
              <a:buNone/>
            </a:pPr>
            <a:r>
              <a:rPr lang="en-US" sz="2400" dirty="0">
                <a:latin typeface="Times New Roman" pitchFamily="18" charset="0"/>
                <a:cs typeface="Times New Roman" pitchFamily="18" charset="0"/>
              </a:rPr>
              <a:t>1)</a:t>
            </a:r>
            <a:r>
              <a:rPr lang="el-GR" sz="2400" dirty="0">
                <a:latin typeface="Times New Roman" pitchFamily="18" charset="0"/>
                <a:cs typeface="Times New Roman" pitchFamily="18" charset="0"/>
              </a:rPr>
              <a:t> Δύο κάλτσες να έχουν το ίδιο χρώμα</a:t>
            </a:r>
            <a:endParaRPr lang="en-US" sz="2400" dirty="0">
              <a:latin typeface="Times New Roman" pitchFamily="18" charset="0"/>
              <a:cs typeface="Times New Roman" pitchFamily="18" charset="0"/>
            </a:endParaRPr>
          </a:p>
          <a:p>
            <a:pPr>
              <a:lnSpc>
                <a:spcPct val="90000"/>
              </a:lnSpc>
              <a:buNone/>
            </a:pPr>
            <a:r>
              <a:rPr lang="en-US" sz="2400" dirty="0">
                <a:latin typeface="Times New Roman" pitchFamily="18" charset="0"/>
                <a:cs typeface="Times New Roman" pitchFamily="18" charset="0"/>
              </a:rPr>
              <a:t>2) </a:t>
            </a:r>
            <a:r>
              <a:rPr lang="el-GR" sz="2400" dirty="0">
                <a:latin typeface="Times New Roman" pitchFamily="18" charset="0"/>
                <a:cs typeface="Times New Roman" pitchFamily="18" charset="0"/>
              </a:rPr>
              <a:t>Να τραβήξει δύο μαύρες κάλτσες</a:t>
            </a:r>
            <a:endParaRPr lang="en-US" sz="2400" dirty="0">
              <a:latin typeface="Times New Roman" pitchFamily="18" charset="0"/>
              <a:cs typeface="Times New Roman" pitchFamily="18" charset="0"/>
            </a:endParaRPr>
          </a:p>
          <a:p>
            <a:pPr>
              <a:lnSpc>
                <a:spcPct val="90000"/>
              </a:lnSpc>
              <a:buNone/>
            </a:pPr>
            <a:r>
              <a:rPr lang="en-US" sz="2400" dirty="0">
                <a:latin typeface="Times New Roman" pitchFamily="18" charset="0"/>
                <a:cs typeface="Times New Roman" pitchFamily="18" charset="0"/>
              </a:rPr>
              <a:t>3) </a:t>
            </a:r>
            <a:r>
              <a:rPr lang="el-GR" sz="2400" dirty="0">
                <a:latin typeface="Times New Roman" pitchFamily="18" charset="0"/>
                <a:cs typeface="Times New Roman" pitchFamily="18" charset="0"/>
              </a:rPr>
              <a:t>Δύο διαφορετικές κάλτσες</a:t>
            </a:r>
            <a:endParaRPr lang="en-US" sz="2400" dirty="0">
              <a:latin typeface="Times New Roman" pitchFamily="18" charset="0"/>
              <a:cs typeface="Times New Roman" pitchFamily="18" charset="0"/>
            </a:endParaRPr>
          </a:p>
        </p:txBody>
      </p:sp>
      <p:pic>
        <p:nvPicPr>
          <p:cNvPr id="58372" name="Picture 4" descr="C:\Program Files\Common Files\Microsoft Shared\Clipart\cagcat50\pe01682_.wmf"/>
          <p:cNvPicPr>
            <a:picLocks noGrp="1" noChangeAspect="1" noChangeArrowheads="1"/>
          </p:cNvPicPr>
          <p:nvPr>
            <p:ph type="clipArt" sz="half" idx="1"/>
          </p:nvPr>
        </p:nvPicPr>
        <p:blipFill>
          <a:blip r:embed="rId4" cstate="print"/>
          <a:srcRect/>
          <a:stretch>
            <a:fillRect/>
          </a:stretch>
        </p:blipFill>
        <p:spPr>
          <a:xfrm>
            <a:off x="609600" y="1676400"/>
            <a:ext cx="3709988" cy="4114800"/>
          </a:xfrm>
        </p:spPr>
      </p:pic>
    </p:spTree>
    <p:extLst>
      <p:ext uri="{BB962C8B-B14F-4D97-AF65-F5344CB8AC3E}">
        <p14:creationId xmlns:p14="http://schemas.microsoft.com/office/powerpoint/2010/main" val="373014498"/>
      </p:ext>
    </p:extLst>
  </p:cSld>
  <p:clrMapOvr>
    <a:masterClrMapping/>
  </p:clrMapOvr>
  <p:transition>
    <p:checker dir="ver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nodeType="afterEffect">
                                  <p:stCondLst>
                                    <p:cond delay="0"/>
                                  </p:stCondLst>
                                  <p:childTnLst>
                                    <p:set>
                                      <p:cBhvr>
                                        <p:cTn id="6" dur="1" fill="hold">
                                          <p:stCondLst>
                                            <p:cond delay="0"/>
                                          </p:stCondLst>
                                        </p:cTn>
                                        <p:tgtEl>
                                          <p:spTgt spid="58372"/>
                                        </p:tgtEl>
                                        <p:attrNameLst>
                                          <p:attrName>style.visibility</p:attrName>
                                        </p:attrNameLst>
                                      </p:cBhvr>
                                      <p:to>
                                        <p:strVal val="visible"/>
                                      </p:to>
                                    </p:set>
                                    <p:animEffect transition="in" filter="wipe(up)">
                                      <p:cBhvr>
                                        <p:cTn id="7" dur="500"/>
                                        <p:tgtEl>
                                          <p:spTgt spid="58372"/>
                                        </p:tgtEl>
                                      </p:cBhvr>
                                    </p:animEffect>
                                  </p:childTnLst>
                                  <p:subTnLst>
                                    <p:audio>
                                      <p:cMediaNode>
                                        <p:cTn display="0" masterRel="sameClick">
                                          <p:stCondLst>
                                            <p:cond evt="begin" delay="0">
                                              <p:tn val="5"/>
                                            </p:cond>
                                          </p:stCondLst>
                                          <p:endCondLst>
                                            <p:cond evt="onStopAudio" delay="0">
                                              <p:tgtEl>
                                                <p:sldTgt/>
                                              </p:tgtEl>
                                            </p:cond>
                                          </p:endCondLst>
                                        </p:cTn>
                                        <p:tgtEl>
                                          <p:sndTgt r:embed="rId3" name="chimes.wav"/>
                                        </p:tgtEl>
                                      </p:cMediaNode>
                                    </p:audio>
                                  </p:subTnLst>
                                </p:cTn>
                              </p:par>
                            </p:childTnLst>
                          </p:cTn>
                        </p:par>
                        <p:par>
                          <p:cTn id="8" fill="hold">
                            <p:stCondLst>
                              <p:cond delay="500"/>
                            </p:stCondLst>
                            <p:childTnLst>
                              <p:par>
                                <p:cTn id="9" presetID="2" presetClass="entr" presetSubtype="6" fill="hold" grpId="0" nodeType="afterEffect">
                                  <p:stCondLst>
                                    <p:cond delay="0"/>
                                  </p:stCondLst>
                                  <p:childTnLst>
                                    <p:set>
                                      <p:cBhvr>
                                        <p:cTn id="10" dur="1" fill="hold">
                                          <p:stCondLst>
                                            <p:cond delay="0"/>
                                          </p:stCondLst>
                                        </p:cTn>
                                        <p:tgtEl>
                                          <p:spTgt spid="58371">
                                            <p:txEl>
                                              <p:pRg st="0" end="0"/>
                                            </p:txEl>
                                          </p:spTgt>
                                        </p:tgtEl>
                                        <p:attrNameLst>
                                          <p:attrName>style.visibility</p:attrName>
                                        </p:attrNameLst>
                                      </p:cBhvr>
                                      <p:to>
                                        <p:strVal val="visible"/>
                                      </p:to>
                                    </p:set>
                                    <p:anim calcmode="lin" valueType="num">
                                      <p:cBhvr additive="base">
                                        <p:cTn id="11" dur="500" fill="hold"/>
                                        <p:tgtEl>
                                          <p:spTgt spid="58371">
                                            <p:txEl>
                                              <p:pRg st="0" end="0"/>
                                            </p:txEl>
                                          </p:spTgt>
                                        </p:tgtEl>
                                        <p:attrNameLst>
                                          <p:attrName>ppt_x</p:attrName>
                                        </p:attrNameLst>
                                      </p:cBhvr>
                                      <p:tavLst>
                                        <p:tav tm="0">
                                          <p:val>
                                            <p:strVal val="1+#ppt_w/2"/>
                                          </p:val>
                                        </p:tav>
                                        <p:tav tm="100000">
                                          <p:val>
                                            <p:strVal val="#ppt_x"/>
                                          </p:val>
                                        </p:tav>
                                      </p:tavLst>
                                    </p:anim>
                                    <p:anim calcmode="lin" valueType="num">
                                      <p:cBhvr additive="base">
                                        <p:cTn id="12" dur="500" fill="hold"/>
                                        <p:tgtEl>
                                          <p:spTgt spid="58371">
                                            <p:txEl>
                                              <p:pRg st="0" end="0"/>
                                            </p:txEl>
                                          </p:spTgt>
                                        </p:tgtEl>
                                        <p:attrNameLst>
                                          <p:attrName>ppt_y</p:attrName>
                                        </p:attrNameLst>
                                      </p:cBhvr>
                                      <p:tavLst>
                                        <p:tav tm="0">
                                          <p:val>
                                            <p:strVal val="1+#ppt_h/2"/>
                                          </p:val>
                                        </p:tav>
                                        <p:tav tm="100000">
                                          <p:val>
                                            <p:strVal val="#ppt_y"/>
                                          </p:val>
                                        </p:tav>
                                      </p:tavLst>
                                    </p:anim>
                                  </p:childTnLst>
                                </p:cTn>
                              </p:par>
                            </p:childTnLst>
                          </p:cTn>
                        </p:par>
                        <p:par>
                          <p:cTn id="13" fill="hold">
                            <p:stCondLst>
                              <p:cond delay="1000"/>
                            </p:stCondLst>
                            <p:childTnLst>
                              <p:par>
                                <p:cTn id="14" presetID="2" presetClass="entr" presetSubtype="6" fill="hold" grpId="0" nodeType="afterEffect">
                                  <p:stCondLst>
                                    <p:cond delay="0"/>
                                  </p:stCondLst>
                                  <p:childTnLst>
                                    <p:set>
                                      <p:cBhvr>
                                        <p:cTn id="15" dur="1" fill="hold">
                                          <p:stCondLst>
                                            <p:cond delay="0"/>
                                          </p:stCondLst>
                                        </p:cTn>
                                        <p:tgtEl>
                                          <p:spTgt spid="58371">
                                            <p:txEl>
                                              <p:pRg st="1" end="1"/>
                                            </p:txEl>
                                          </p:spTgt>
                                        </p:tgtEl>
                                        <p:attrNameLst>
                                          <p:attrName>style.visibility</p:attrName>
                                        </p:attrNameLst>
                                      </p:cBhvr>
                                      <p:to>
                                        <p:strVal val="visible"/>
                                      </p:to>
                                    </p:set>
                                    <p:anim calcmode="lin" valueType="num">
                                      <p:cBhvr additive="base">
                                        <p:cTn id="16" dur="500" fill="hold"/>
                                        <p:tgtEl>
                                          <p:spTgt spid="58371">
                                            <p:txEl>
                                              <p:pRg st="1" end="1"/>
                                            </p:txEl>
                                          </p:spTgt>
                                        </p:tgtEl>
                                        <p:attrNameLst>
                                          <p:attrName>ppt_x</p:attrName>
                                        </p:attrNameLst>
                                      </p:cBhvr>
                                      <p:tavLst>
                                        <p:tav tm="0">
                                          <p:val>
                                            <p:strVal val="1+#ppt_w/2"/>
                                          </p:val>
                                        </p:tav>
                                        <p:tav tm="100000">
                                          <p:val>
                                            <p:strVal val="#ppt_x"/>
                                          </p:val>
                                        </p:tav>
                                      </p:tavLst>
                                    </p:anim>
                                    <p:anim calcmode="lin" valueType="num">
                                      <p:cBhvr additive="base">
                                        <p:cTn id="17" dur="500" fill="hold"/>
                                        <p:tgtEl>
                                          <p:spTgt spid="58371">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8" fill="hold">
                      <p:stCondLst>
                        <p:cond delay="indefinite"/>
                      </p:stCondLst>
                      <p:childTnLst>
                        <p:par>
                          <p:cTn id="19" fill="hold">
                            <p:stCondLst>
                              <p:cond delay="0"/>
                            </p:stCondLst>
                            <p:childTnLst>
                              <p:par>
                                <p:cTn id="20" presetID="2" presetClass="entr" presetSubtype="6" fill="hold" grpId="0" nodeType="clickEffect">
                                  <p:stCondLst>
                                    <p:cond delay="0"/>
                                  </p:stCondLst>
                                  <p:childTnLst>
                                    <p:set>
                                      <p:cBhvr>
                                        <p:cTn id="21" dur="1" fill="hold">
                                          <p:stCondLst>
                                            <p:cond delay="0"/>
                                          </p:stCondLst>
                                        </p:cTn>
                                        <p:tgtEl>
                                          <p:spTgt spid="58371">
                                            <p:txEl>
                                              <p:pRg st="2" end="2"/>
                                            </p:txEl>
                                          </p:spTgt>
                                        </p:tgtEl>
                                        <p:attrNameLst>
                                          <p:attrName>style.visibility</p:attrName>
                                        </p:attrNameLst>
                                      </p:cBhvr>
                                      <p:to>
                                        <p:strVal val="visible"/>
                                      </p:to>
                                    </p:set>
                                    <p:anim calcmode="lin" valueType="num">
                                      <p:cBhvr additive="base">
                                        <p:cTn id="22" dur="500" fill="hold"/>
                                        <p:tgtEl>
                                          <p:spTgt spid="58371">
                                            <p:txEl>
                                              <p:pRg st="2" end="2"/>
                                            </p:txEl>
                                          </p:spTgt>
                                        </p:tgtEl>
                                        <p:attrNameLst>
                                          <p:attrName>ppt_x</p:attrName>
                                        </p:attrNameLst>
                                      </p:cBhvr>
                                      <p:tavLst>
                                        <p:tav tm="0">
                                          <p:val>
                                            <p:strVal val="1+#ppt_w/2"/>
                                          </p:val>
                                        </p:tav>
                                        <p:tav tm="100000">
                                          <p:val>
                                            <p:strVal val="#ppt_x"/>
                                          </p:val>
                                        </p:tav>
                                      </p:tavLst>
                                    </p:anim>
                                    <p:anim calcmode="lin" valueType="num">
                                      <p:cBhvr additive="base">
                                        <p:cTn id="23" dur="500" fill="hold"/>
                                        <p:tgtEl>
                                          <p:spTgt spid="58371">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2" presetClass="entr" presetSubtype="6" fill="hold" grpId="0" nodeType="clickEffect">
                                  <p:stCondLst>
                                    <p:cond delay="0"/>
                                  </p:stCondLst>
                                  <p:childTnLst>
                                    <p:set>
                                      <p:cBhvr>
                                        <p:cTn id="27" dur="1" fill="hold">
                                          <p:stCondLst>
                                            <p:cond delay="0"/>
                                          </p:stCondLst>
                                        </p:cTn>
                                        <p:tgtEl>
                                          <p:spTgt spid="58371">
                                            <p:txEl>
                                              <p:pRg st="3" end="3"/>
                                            </p:txEl>
                                          </p:spTgt>
                                        </p:tgtEl>
                                        <p:attrNameLst>
                                          <p:attrName>style.visibility</p:attrName>
                                        </p:attrNameLst>
                                      </p:cBhvr>
                                      <p:to>
                                        <p:strVal val="visible"/>
                                      </p:to>
                                    </p:set>
                                    <p:anim calcmode="lin" valueType="num">
                                      <p:cBhvr additive="base">
                                        <p:cTn id="28" dur="500" fill="hold"/>
                                        <p:tgtEl>
                                          <p:spTgt spid="58371">
                                            <p:txEl>
                                              <p:pRg st="3" end="3"/>
                                            </p:txEl>
                                          </p:spTgt>
                                        </p:tgtEl>
                                        <p:attrNameLst>
                                          <p:attrName>ppt_x</p:attrName>
                                        </p:attrNameLst>
                                      </p:cBhvr>
                                      <p:tavLst>
                                        <p:tav tm="0">
                                          <p:val>
                                            <p:strVal val="1+#ppt_w/2"/>
                                          </p:val>
                                        </p:tav>
                                        <p:tav tm="100000">
                                          <p:val>
                                            <p:strVal val="#ppt_x"/>
                                          </p:val>
                                        </p:tav>
                                      </p:tavLst>
                                    </p:anim>
                                    <p:anim calcmode="lin" valueType="num">
                                      <p:cBhvr additive="base">
                                        <p:cTn id="29" dur="500" fill="hold"/>
                                        <p:tgtEl>
                                          <p:spTgt spid="58371">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8371" grpId="0" uiExpand="1" build="p" autoUpdateAnimBg="0" advAuto="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8D45819-B155-4ECE-969C-EA00A8672DED}" type="slidenum">
              <a:rPr lang="en-US" smtClean="0"/>
              <a:pPr/>
              <a:t>21</a:t>
            </a:fld>
            <a:endParaRPr lang="en-US"/>
          </a:p>
        </p:txBody>
      </p:sp>
      <p:sp>
        <p:nvSpPr>
          <p:cNvPr id="8" name="Rectangle 2"/>
          <p:cNvSpPr>
            <a:spLocks noGrp="1" noChangeArrowheads="1"/>
          </p:cNvSpPr>
          <p:nvPr>
            <p:ph type="title"/>
          </p:nvPr>
        </p:nvSpPr>
        <p:spPr>
          <a:xfrm>
            <a:off x="0" y="214290"/>
            <a:ext cx="9144000" cy="1484319"/>
          </a:xfrm>
        </p:spPr>
        <p:txBody>
          <a:bodyPr>
            <a:normAutofit/>
          </a:bodyPr>
          <a:lstStyle/>
          <a:p>
            <a:r>
              <a:rPr lang="el-GR" dirty="0"/>
              <a:t>Γενικευμένη Αρχή Περιστερώνων</a:t>
            </a:r>
            <a:endParaRPr lang="en-US" dirty="0"/>
          </a:p>
        </p:txBody>
      </p:sp>
      <p:sp>
        <p:nvSpPr>
          <p:cNvPr id="9" name="Rectangle 3"/>
          <p:cNvSpPr>
            <a:spLocks noGrp="1" noChangeArrowheads="1"/>
          </p:cNvSpPr>
          <p:nvPr>
            <p:ph type="body" idx="1"/>
          </p:nvPr>
        </p:nvSpPr>
        <p:spPr>
          <a:xfrm>
            <a:off x="142844" y="1905000"/>
            <a:ext cx="8315356" cy="4452958"/>
          </a:xfrm>
        </p:spPr>
        <p:txBody>
          <a:bodyPr>
            <a:normAutofit/>
          </a:bodyPr>
          <a:lstStyle/>
          <a:p>
            <a:r>
              <a:rPr lang="el-GR" sz="2800" dirty="0">
                <a:latin typeface="Times New Roman" pitchFamily="18" charset="0"/>
                <a:cs typeface="Times New Roman" pitchFamily="18" charset="0"/>
              </a:rPr>
              <a:t>Αν </a:t>
            </a:r>
            <a:r>
              <a:rPr lang="en-US" sz="2800" i="1" dirty="0">
                <a:latin typeface="Times New Roman" pitchFamily="18" charset="0"/>
                <a:cs typeface="Times New Roman" pitchFamily="18" charset="0"/>
              </a:rPr>
              <a:t>N</a:t>
            </a:r>
            <a:r>
              <a:rPr lang="en-US" sz="2800" dirty="0">
                <a:latin typeface="Times New Roman" pitchFamily="18" charset="0"/>
                <a:cs typeface="Times New Roman" pitchFamily="18" charset="0"/>
              </a:rPr>
              <a:t> </a:t>
            </a:r>
            <a:r>
              <a:rPr lang="el-GR" sz="2800" dirty="0">
                <a:latin typeface="Times New Roman" pitchFamily="18" charset="0"/>
                <a:cs typeface="Times New Roman" pitchFamily="18" charset="0"/>
              </a:rPr>
              <a:t>αντικείμενα τοποθετηθούν σε </a:t>
            </a:r>
            <a:r>
              <a:rPr lang="en-US" sz="2800" i="1" dirty="0">
                <a:latin typeface="Times New Roman" pitchFamily="18" charset="0"/>
                <a:cs typeface="Times New Roman" pitchFamily="18" charset="0"/>
              </a:rPr>
              <a:t>k</a:t>
            </a:r>
            <a:r>
              <a:rPr lang="en-US" sz="2800" dirty="0">
                <a:latin typeface="Times New Roman" pitchFamily="18" charset="0"/>
                <a:cs typeface="Times New Roman" pitchFamily="18" charset="0"/>
              </a:rPr>
              <a:t> </a:t>
            </a:r>
            <a:r>
              <a:rPr lang="el-GR" sz="2800" dirty="0">
                <a:latin typeface="Times New Roman" pitchFamily="18" charset="0"/>
                <a:cs typeface="Times New Roman" pitchFamily="18" charset="0"/>
              </a:rPr>
              <a:t>κουτιά</a:t>
            </a:r>
            <a:r>
              <a:rPr lang="en-US" sz="2800" dirty="0">
                <a:latin typeface="Times New Roman" pitchFamily="18" charset="0"/>
                <a:cs typeface="Times New Roman" pitchFamily="18" charset="0"/>
              </a:rPr>
              <a:t>, </a:t>
            </a:r>
            <a:r>
              <a:rPr lang="el-GR" sz="2800" dirty="0">
                <a:latin typeface="Times New Roman" pitchFamily="18" charset="0"/>
                <a:cs typeface="Times New Roman" pitchFamily="18" charset="0"/>
              </a:rPr>
              <a:t>τότε υπάρχει τουλάχιστον ένα κουτί που περιέχει τουλάχιστον </a:t>
            </a:r>
            <a:r>
              <a:rPr lang="en-US" sz="2800" dirty="0">
                <a:latin typeface="Times New Roman" pitchFamily="18" charset="0"/>
                <a:cs typeface="Times New Roman" pitchFamily="18" charset="0"/>
                <a:sym typeface="Symbol" pitchFamily="18" charset="2"/>
              </a:rPr>
              <a:t></a:t>
            </a:r>
            <a:r>
              <a:rPr lang="en-US" sz="2800" i="1" dirty="0">
                <a:latin typeface="Times New Roman" pitchFamily="18" charset="0"/>
                <a:cs typeface="Times New Roman" pitchFamily="18" charset="0"/>
                <a:sym typeface="Symbol" pitchFamily="18" charset="2"/>
              </a:rPr>
              <a:t>N</a:t>
            </a:r>
            <a:r>
              <a:rPr lang="en-US" sz="2800" dirty="0">
                <a:latin typeface="Times New Roman" pitchFamily="18" charset="0"/>
                <a:cs typeface="Times New Roman" pitchFamily="18" charset="0"/>
                <a:sym typeface="Symbol" pitchFamily="18" charset="2"/>
              </a:rPr>
              <a:t>/</a:t>
            </a:r>
            <a:r>
              <a:rPr lang="en-US" sz="2800" i="1" dirty="0">
                <a:latin typeface="Times New Roman" pitchFamily="18" charset="0"/>
                <a:cs typeface="Times New Roman" pitchFamily="18" charset="0"/>
                <a:sym typeface="Symbol" pitchFamily="18" charset="2"/>
              </a:rPr>
              <a:t>k</a:t>
            </a:r>
            <a:r>
              <a:rPr lang="en-US" sz="2800" dirty="0">
                <a:latin typeface="Times New Roman" pitchFamily="18" charset="0"/>
                <a:cs typeface="Times New Roman" pitchFamily="18" charset="0"/>
                <a:sym typeface="Symbol" pitchFamily="18" charset="2"/>
              </a:rPr>
              <a:t> </a:t>
            </a:r>
            <a:r>
              <a:rPr lang="el-GR" sz="2800" dirty="0">
                <a:latin typeface="Times New Roman" pitchFamily="18" charset="0"/>
                <a:cs typeface="Times New Roman" pitchFamily="18" charset="0"/>
                <a:sym typeface="Symbol" pitchFamily="18" charset="2"/>
              </a:rPr>
              <a:t>αντικείμενα</a:t>
            </a:r>
            <a:endParaRPr lang="en-US" sz="2800" dirty="0">
              <a:latin typeface="Times New Roman" pitchFamily="18" charset="0"/>
              <a:cs typeface="Times New Roman" pitchFamily="18" charset="0"/>
              <a:sym typeface="Symbol" pitchFamily="18" charset="2"/>
            </a:endParaRPr>
          </a:p>
          <a:p>
            <a:r>
              <a:rPr lang="el-GR" sz="2800" dirty="0">
                <a:latin typeface="Times New Roman" pitchFamily="18" charset="0"/>
                <a:cs typeface="Times New Roman" pitchFamily="18" charset="0"/>
                <a:sym typeface="Symbol" pitchFamily="18" charset="2"/>
              </a:rPr>
              <a:t>Παράδειγμα:</a:t>
            </a:r>
            <a:endParaRPr lang="en-US" sz="2800" dirty="0">
              <a:latin typeface="Times New Roman" pitchFamily="18" charset="0"/>
              <a:cs typeface="Times New Roman" pitchFamily="18" charset="0"/>
              <a:sym typeface="Symbol" pitchFamily="18" charset="2"/>
            </a:endParaRPr>
          </a:p>
          <a:p>
            <a:pPr lvl="1"/>
            <a:r>
              <a:rPr lang="el-GR" sz="2400" dirty="0">
                <a:latin typeface="Times New Roman" pitchFamily="18" charset="0"/>
                <a:cs typeface="Times New Roman" pitchFamily="18" charset="0"/>
                <a:sym typeface="Symbol" pitchFamily="18" charset="2"/>
              </a:rPr>
              <a:t>Μεταξύ 100 ανθρώπων </a:t>
            </a:r>
            <a:r>
              <a:rPr lang="en-US" sz="2400" dirty="0">
                <a:latin typeface="Times New Roman" pitchFamily="18" charset="0"/>
                <a:cs typeface="Times New Roman" pitchFamily="18" charset="0"/>
                <a:sym typeface="Symbol" pitchFamily="18" charset="2"/>
              </a:rPr>
              <a:t> </a:t>
            </a:r>
            <a:r>
              <a:rPr lang="el-GR" sz="2400" dirty="0">
                <a:latin typeface="Times New Roman" pitchFamily="18" charset="0"/>
                <a:cs typeface="Times New Roman" pitchFamily="18" charset="0"/>
                <a:sym typeface="Symbol" pitchFamily="18" charset="2"/>
              </a:rPr>
              <a:t>υπάρχουν τουλάχιστον </a:t>
            </a:r>
            <a:r>
              <a:rPr lang="en-US" sz="2400" dirty="0">
                <a:latin typeface="Times New Roman" pitchFamily="18" charset="0"/>
                <a:cs typeface="Times New Roman" pitchFamily="18" charset="0"/>
                <a:sym typeface="Symbol" pitchFamily="18" charset="2"/>
              </a:rPr>
              <a:t>100/12 = 9 </a:t>
            </a:r>
            <a:r>
              <a:rPr lang="el-GR" sz="2400" dirty="0">
                <a:latin typeface="Times New Roman" pitchFamily="18" charset="0"/>
                <a:cs typeface="Times New Roman" pitchFamily="18" charset="0"/>
                <a:sym typeface="Symbol" pitchFamily="18" charset="2"/>
              </a:rPr>
              <a:t>που γεννήθηκαν τον ίδιο μήνα</a:t>
            </a:r>
            <a:r>
              <a:rPr lang="en-US" sz="2400" dirty="0">
                <a:latin typeface="Times New Roman" pitchFamily="18" charset="0"/>
                <a:cs typeface="Times New Roman" pitchFamily="18" charset="0"/>
                <a:sym typeface="Symbol" pitchFamily="18" charset="2"/>
              </a:rPr>
              <a:t>.</a:t>
            </a:r>
          </a:p>
          <a:p>
            <a:pPr lvl="1"/>
            <a:r>
              <a:rPr lang="el-GR" sz="2400" dirty="0">
                <a:latin typeface="Times New Roman" pitchFamily="18" charset="0"/>
                <a:cs typeface="Times New Roman" pitchFamily="18" charset="0"/>
                <a:sym typeface="Symbol" pitchFamily="18" charset="2"/>
              </a:rPr>
              <a:t>Ποιός είναι ο ελάχιστος αριθμός φοιτητών σε μία τάξη έτσι ώστε να είμαστε σίγουροι ότι τουλάχιστον 6 θα πάρουν τον ίδιο βαθμό </a:t>
            </a:r>
            <a:r>
              <a:rPr lang="en-US" sz="2400" dirty="0">
                <a:latin typeface="Times New Roman" pitchFamily="18" charset="0"/>
                <a:cs typeface="Times New Roman" pitchFamily="18" charset="0"/>
                <a:sym typeface="Symbol" pitchFamily="18" charset="2"/>
              </a:rPr>
              <a:t>(5 </a:t>
            </a:r>
            <a:r>
              <a:rPr lang="el-GR" sz="2400" dirty="0">
                <a:latin typeface="Times New Roman" pitchFamily="18" charset="0"/>
                <a:cs typeface="Times New Roman" pitchFamily="18" charset="0"/>
                <a:sym typeface="Symbol" pitchFamily="18" charset="2"/>
              </a:rPr>
              <a:t>επιλογές βαθμού</a:t>
            </a:r>
            <a:r>
              <a:rPr lang="en-US" sz="2400" dirty="0">
                <a:latin typeface="Times New Roman" pitchFamily="18" charset="0"/>
                <a:cs typeface="Times New Roman" pitchFamily="18" charset="0"/>
                <a:sym typeface="Symbol" pitchFamily="18" charset="2"/>
              </a:rPr>
              <a:t>:A,B,C,D,F)  </a:t>
            </a:r>
          </a:p>
          <a:p>
            <a:pPr lvl="2"/>
            <a:r>
              <a:rPr lang="el-GR" sz="2000" dirty="0">
                <a:latin typeface="Times New Roman" pitchFamily="18" charset="0"/>
                <a:cs typeface="Times New Roman" pitchFamily="18" charset="0"/>
                <a:sym typeface="Symbol" pitchFamily="18" charset="2"/>
              </a:rPr>
              <a:t>Μικρότερος ακέραιος </a:t>
            </a:r>
            <a:r>
              <a:rPr lang="el-GR" sz="2000" i="1" dirty="0">
                <a:latin typeface="Times New Roman" pitchFamily="18" charset="0"/>
                <a:cs typeface="Times New Roman" pitchFamily="18" charset="0"/>
                <a:sym typeface="Symbol" pitchFamily="18" charset="2"/>
              </a:rPr>
              <a:t>Ν</a:t>
            </a:r>
            <a:r>
              <a:rPr lang="el-GR" sz="2000" dirty="0">
                <a:latin typeface="Times New Roman" pitchFamily="18" charset="0"/>
                <a:cs typeface="Times New Roman" pitchFamily="18" charset="0"/>
                <a:sym typeface="Symbol" pitchFamily="18" charset="2"/>
              </a:rPr>
              <a:t> ώστε </a:t>
            </a:r>
            <a:r>
              <a:rPr lang="en-US" sz="2000" dirty="0">
                <a:latin typeface="Times New Roman" pitchFamily="18" charset="0"/>
                <a:cs typeface="Times New Roman" pitchFamily="18" charset="0"/>
                <a:sym typeface="Symbol" pitchFamily="18" charset="2"/>
              </a:rPr>
              <a:t>N/5 = 6, 5*5+1 = 26</a:t>
            </a:r>
            <a:endParaRPr lang="en-US" dirty="0">
              <a:latin typeface="Times New Roman" pitchFamily="18" charset="0"/>
              <a:cs typeface="Times New Roman" pitchFamily="18" charset="0"/>
              <a:sym typeface="Symbol" pitchFamily="18" charset="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 calcmode="lin" valueType="num">
                                      <p:cBhvr additive="base">
                                        <p:cTn id="7" dur="500" fill="hold"/>
                                        <p:tgtEl>
                                          <p:spTgt spid="9">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9">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9">
                                            <p:txEl>
                                              <p:pRg st="1" end="1"/>
                                            </p:txEl>
                                          </p:spTgt>
                                        </p:tgtEl>
                                        <p:attrNameLst>
                                          <p:attrName>style.visibility</p:attrName>
                                        </p:attrNameLst>
                                      </p:cBhvr>
                                      <p:to>
                                        <p:strVal val="visible"/>
                                      </p:to>
                                    </p:set>
                                    <p:anim calcmode="lin" valueType="num">
                                      <p:cBhvr additive="base">
                                        <p:cTn id="13" dur="500" fill="hold"/>
                                        <p:tgtEl>
                                          <p:spTgt spid="9">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9">
                                            <p:txEl>
                                              <p:pRg st="1" end="1"/>
                                            </p:txEl>
                                          </p:spTgt>
                                        </p:tgtEl>
                                        <p:attrNameLst>
                                          <p:attrName>ppt_y</p:attrName>
                                        </p:attrNameLst>
                                      </p:cBhvr>
                                      <p:tavLst>
                                        <p:tav tm="0">
                                          <p:val>
                                            <p:strVal val="#ppt_y"/>
                                          </p:val>
                                        </p:tav>
                                        <p:tav tm="100000">
                                          <p:val>
                                            <p:strVal val="#ppt_y"/>
                                          </p:val>
                                        </p:tav>
                                      </p:tavLst>
                                    </p:anim>
                                  </p:childTnLst>
                                </p:cTn>
                              </p:par>
                            </p:childTnLst>
                          </p:cTn>
                        </p:par>
                        <p:par>
                          <p:cTn id="15" fill="hold">
                            <p:stCondLst>
                              <p:cond delay="500"/>
                            </p:stCondLst>
                            <p:childTnLst>
                              <p:par>
                                <p:cTn id="16" presetID="2" presetClass="entr" presetSubtype="8" fill="hold" grpId="0" nodeType="afterEffect">
                                  <p:stCondLst>
                                    <p:cond delay="0"/>
                                  </p:stCondLst>
                                  <p:childTnLst>
                                    <p:set>
                                      <p:cBhvr>
                                        <p:cTn id="17" dur="1" fill="hold">
                                          <p:stCondLst>
                                            <p:cond delay="0"/>
                                          </p:stCondLst>
                                        </p:cTn>
                                        <p:tgtEl>
                                          <p:spTgt spid="9">
                                            <p:txEl>
                                              <p:pRg st="2" end="2"/>
                                            </p:txEl>
                                          </p:spTgt>
                                        </p:tgtEl>
                                        <p:attrNameLst>
                                          <p:attrName>style.visibility</p:attrName>
                                        </p:attrNameLst>
                                      </p:cBhvr>
                                      <p:to>
                                        <p:strVal val="visible"/>
                                      </p:to>
                                    </p:set>
                                    <p:anim calcmode="lin" valueType="num">
                                      <p:cBhvr additive="base">
                                        <p:cTn id="18" dur="500" fill="hold"/>
                                        <p:tgtEl>
                                          <p:spTgt spid="9">
                                            <p:txEl>
                                              <p:pRg st="2" end="2"/>
                                            </p:txEl>
                                          </p:spTgt>
                                        </p:tgtEl>
                                        <p:attrNameLst>
                                          <p:attrName>ppt_x</p:attrName>
                                        </p:attrNameLst>
                                      </p:cBhvr>
                                      <p:tavLst>
                                        <p:tav tm="0">
                                          <p:val>
                                            <p:strVal val="0-#ppt_w/2"/>
                                          </p:val>
                                        </p:tav>
                                        <p:tav tm="100000">
                                          <p:val>
                                            <p:strVal val="#ppt_x"/>
                                          </p:val>
                                        </p:tav>
                                      </p:tavLst>
                                    </p:anim>
                                    <p:anim calcmode="lin" valueType="num">
                                      <p:cBhvr additive="base">
                                        <p:cTn id="19" dur="500" fill="hold"/>
                                        <p:tgtEl>
                                          <p:spTgt spid="9">
                                            <p:txEl>
                                              <p:pRg st="2" end="2"/>
                                            </p:txEl>
                                          </p:spTgt>
                                        </p:tgtEl>
                                        <p:attrNameLst>
                                          <p:attrName>ppt_y</p:attrName>
                                        </p:attrNameLst>
                                      </p:cBhvr>
                                      <p:tavLst>
                                        <p:tav tm="0">
                                          <p:val>
                                            <p:strVal val="#ppt_y"/>
                                          </p:val>
                                        </p:tav>
                                        <p:tav tm="100000">
                                          <p:val>
                                            <p:strVal val="#ppt_y"/>
                                          </p:val>
                                        </p:tav>
                                      </p:tavLst>
                                    </p:anim>
                                  </p:childTnLst>
                                </p:cTn>
                              </p:par>
                            </p:childTnLst>
                          </p:cTn>
                        </p:par>
                        <p:par>
                          <p:cTn id="20" fill="hold">
                            <p:stCondLst>
                              <p:cond delay="1000"/>
                            </p:stCondLst>
                            <p:childTnLst>
                              <p:par>
                                <p:cTn id="21" presetID="2" presetClass="entr" presetSubtype="8" fill="hold" grpId="0" nodeType="afterEffect">
                                  <p:stCondLst>
                                    <p:cond delay="0"/>
                                  </p:stCondLst>
                                  <p:childTnLst>
                                    <p:set>
                                      <p:cBhvr>
                                        <p:cTn id="22" dur="1" fill="hold">
                                          <p:stCondLst>
                                            <p:cond delay="0"/>
                                          </p:stCondLst>
                                        </p:cTn>
                                        <p:tgtEl>
                                          <p:spTgt spid="9">
                                            <p:txEl>
                                              <p:pRg st="3" end="3"/>
                                            </p:txEl>
                                          </p:spTgt>
                                        </p:tgtEl>
                                        <p:attrNameLst>
                                          <p:attrName>style.visibility</p:attrName>
                                        </p:attrNameLst>
                                      </p:cBhvr>
                                      <p:to>
                                        <p:strVal val="visible"/>
                                      </p:to>
                                    </p:set>
                                    <p:anim calcmode="lin" valueType="num">
                                      <p:cBhvr additive="base">
                                        <p:cTn id="23" dur="500" fill="hold"/>
                                        <p:tgtEl>
                                          <p:spTgt spid="9">
                                            <p:txEl>
                                              <p:pRg st="3" end="3"/>
                                            </p:txEl>
                                          </p:spTgt>
                                        </p:tgtEl>
                                        <p:attrNameLst>
                                          <p:attrName>ppt_x</p:attrName>
                                        </p:attrNameLst>
                                      </p:cBhvr>
                                      <p:tavLst>
                                        <p:tav tm="0">
                                          <p:val>
                                            <p:strVal val="0-#ppt_w/2"/>
                                          </p:val>
                                        </p:tav>
                                        <p:tav tm="100000">
                                          <p:val>
                                            <p:strVal val="#ppt_x"/>
                                          </p:val>
                                        </p:tav>
                                      </p:tavLst>
                                    </p:anim>
                                    <p:anim calcmode="lin" valueType="num">
                                      <p:cBhvr additive="base">
                                        <p:cTn id="24" dur="500" fill="hold"/>
                                        <p:tgtEl>
                                          <p:spTgt spid="9">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8" fill="hold" grpId="0" nodeType="clickEffect">
                                  <p:stCondLst>
                                    <p:cond delay="0"/>
                                  </p:stCondLst>
                                  <p:childTnLst>
                                    <p:set>
                                      <p:cBhvr>
                                        <p:cTn id="28" dur="1" fill="hold">
                                          <p:stCondLst>
                                            <p:cond delay="0"/>
                                          </p:stCondLst>
                                        </p:cTn>
                                        <p:tgtEl>
                                          <p:spTgt spid="9">
                                            <p:txEl>
                                              <p:pRg st="4" end="4"/>
                                            </p:txEl>
                                          </p:spTgt>
                                        </p:tgtEl>
                                        <p:attrNameLst>
                                          <p:attrName>style.visibility</p:attrName>
                                        </p:attrNameLst>
                                      </p:cBhvr>
                                      <p:to>
                                        <p:strVal val="visible"/>
                                      </p:to>
                                    </p:set>
                                    <p:anim calcmode="lin" valueType="num">
                                      <p:cBhvr additive="base">
                                        <p:cTn id="29" dur="500" fill="hold"/>
                                        <p:tgtEl>
                                          <p:spTgt spid="9">
                                            <p:txEl>
                                              <p:pRg st="4" end="4"/>
                                            </p:txEl>
                                          </p:spTgt>
                                        </p:tgtEl>
                                        <p:attrNameLst>
                                          <p:attrName>ppt_x</p:attrName>
                                        </p:attrNameLst>
                                      </p:cBhvr>
                                      <p:tavLst>
                                        <p:tav tm="0">
                                          <p:val>
                                            <p:strVal val="0-#ppt_w/2"/>
                                          </p:val>
                                        </p:tav>
                                        <p:tav tm="100000">
                                          <p:val>
                                            <p:strVal val="#ppt_x"/>
                                          </p:val>
                                        </p:tav>
                                      </p:tavLst>
                                    </p:anim>
                                    <p:anim calcmode="lin" valueType="num">
                                      <p:cBhvr additive="base">
                                        <p:cTn id="30" dur="500" fill="hold"/>
                                        <p:tgtEl>
                                          <p:spTgt spid="9">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uiExpand="1" build="p" bldLvl="3" autoUpdateAnimBg="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3890" name="Rectangle 2"/>
          <p:cNvSpPr>
            <a:spLocks noGrp="1" noChangeArrowheads="1"/>
          </p:cNvSpPr>
          <p:nvPr>
            <p:ph type="title"/>
          </p:nvPr>
        </p:nvSpPr>
        <p:spPr/>
        <p:txBody>
          <a:bodyPr>
            <a:normAutofit/>
          </a:bodyPr>
          <a:lstStyle/>
          <a:p>
            <a:r>
              <a:rPr lang="el-GR" b="1" dirty="0">
                <a:solidFill>
                  <a:srgbClr val="FF3300"/>
                </a:solidFill>
              </a:rPr>
              <a:t>Αρχή του Γινομένου</a:t>
            </a:r>
            <a:endParaRPr lang="en-US" b="1" dirty="0">
              <a:solidFill>
                <a:srgbClr val="FF3300"/>
              </a:solidFill>
            </a:endParaRPr>
          </a:p>
        </p:txBody>
      </p:sp>
      <p:sp>
        <p:nvSpPr>
          <p:cNvPr id="6" name="Date Placeholder 4"/>
          <p:cNvSpPr>
            <a:spLocks noGrp="1"/>
          </p:cNvSpPr>
          <p:nvPr>
            <p:ph type="dt" sz="half" idx="10"/>
          </p:nvPr>
        </p:nvSpPr>
        <p:spPr/>
        <p:txBody>
          <a:bodyPr/>
          <a:lstStyle/>
          <a:p>
            <a:fld id="{2905DC8B-45A5-4CA0-BDD8-C2DE2C5E45D7}" type="datetime1">
              <a:rPr lang="el-GR"/>
              <a:pPr/>
              <a:t>9/1/2025</a:t>
            </a:fld>
            <a:endParaRPr lang="el-GR"/>
          </a:p>
        </p:txBody>
      </p:sp>
      <p:sp>
        <p:nvSpPr>
          <p:cNvPr id="5" name="Slide Number Placeholder 3"/>
          <p:cNvSpPr>
            <a:spLocks noGrp="1"/>
          </p:cNvSpPr>
          <p:nvPr>
            <p:ph type="sldNum" sz="quarter" idx="12"/>
          </p:nvPr>
        </p:nvSpPr>
        <p:spPr/>
        <p:txBody>
          <a:bodyPr/>
          <a:lstStyle/>
          <a:p>
            <a:fld id="{FEE85467-EC1D-4E63-804D-8D156B33C2F7}" type="slidenum">
              <a:rPr lang="el-GR"/>
              <a:pPr/>
              <a:t>22</a:t>
            </a:fld>
            <a:endParaRPr lang="el-GR"/>
          </a:p>
        </p:txBody>
      </p:sp>
      <p:graphicFrame>
        <p:nvGraphicFramePr>
          <p:cNvPr id="293893" name="Object 5"/>
          <p:cNvGraphicFramePr>
            <a:graphicFrameLocks noChangeAspect="1"/>
          </p:cNvGraphicFramePr>
          <p:nvPr/>
        </p:nvGraphicFramePr>
        <p:xfrm>
          <a:off x="182563" y="1631949"/>
          <a:ext cx="8604279" cy="4818315"/>
        </p:xfrm>
        <a:graphic>
          <a:graphicData uri="http://schemas.openxmlformats.org/presentationml/2006/ole">
            <mc:AlternateContent xmlns:mc="http://schemas.openxmlformats.org/markup-compatibility/2006">
              <mc:Choice xmlns:v="urn:schemas-microsoft-com:vml" Requires="v">
                <p:oleObj name="Document" r:id="rId3" imgW="6489851" imgH="3617166" progId="Word.Document.8">
                  <p:embed/>
                </p:oleObj>
              </mc:Choice>
              <mc:Fallback>
                <p:oleObj name="Document" r:id="rId3" imgW="6489851" imgH="3617166" progId="Word.Document.8">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82563" y="1631949"/>
                        <a:ext cx="8604279" cy="4818315"/>
                      </a:xfrm>
                      <a:prstGeom prst="rect">
                        <a:avLst/>
                      </a:prstGeom>
                      <a:noFill/>
                      <a:ln>
                        <a:noFill/>
                      </a:ln>
                      <a:effectLst/>
                      <a:extLst>
                        <a:ext uri="{909E8E84-426E-40DD-AFC4-6F175D3DCCD1}">
                          <a14:hiddenFill xmlns:a14="http://schemas.microsoft.com/office/drawing/2010/main">
                            <a:solidFill>
                              <a:srgbClr val="FFFF99"/>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ransition>
    <p:checker dir="vert"/>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4914" name="Rectangle 2"/>
          <p:cNvSpPr>
            <a:spLocks noGrp="1" noChangeArrowheads="1"/>
          </p:cNvSpPr>
          <p:nvPr>
            <p:ph type="title"/>
          </p:nvPr>
        </p:nvSpPr>
        <p:spPr/>
        <p:txBody>
          <a:bodyPr/>
          <a:lstStyle/>
          <a:p>
            <a:r>
              <a:rPr lang="el-GR" b="1" dirty="0">
                <a:solidFill>
                  <a:srgbClr val="FF3300"/>
                </a:solidFill>
              </a:rPr>
              <a:t>Γενίκευση</a:t>
            </a:r>
            <a:endParaRPr lang="en-US" b="1" dirty="0">
              <a:solidFill>
                <a:srgbClr val="FF3300"/>
              </a:solidFill>
            </a:endParaRPr>
          </a:p>
        </p:txBody>
      </p:sp>
      <p:sp>
        <p:nvSpPr>
          <p:cNvPr id="7" name="Date Placeholder 4"/>
          <p:cNvSpPr>
            <a:spLocks noGrp="1"/>
          </p:cNvSpPr>
          <p:nvPr>
            <p:ph type="dt" sz="half" idx="10"/>
          </p:nvPr>
        </p:nvSpPr>
        <p:spPr/>
        <p:txBody>
          <a:bodyPr/>
          <a:lstStyle/>
          <a:p>
            <a:fld id="{608071A7-15DA-4A11-BC03-3D4797D16A40}" type="datetime1">
              <a:rPr lang="el-GR"/>
              <a:pPr/>
              <a:t>9/1/2025</a:t>
            </a:fld>
            <a:endParaRPr lang="el-GR"/>
          </a:p>
        </p:txBody>
      </p:sp>
      <p:sp>
        <p:nvSpPr>
          <p:cNvPr id="6" name="Slide Number Placeholder 3"/>
          <p:cNvSpPr>
            <a:spLocks noGrp="1"/>
          </p:cNvSpPr>
          <p:nvPr>
            <p:ph type="sldNum" sz="quarter" idx="12"/>
          </p:nvPr>
        </p:nvSpPr>
        <p:spPr/>
        <p:txBody>
          <a:bodyPr/>
          <a:lstStyle/>
          <a:p>
            <a:fld id="{CF33AC7E-D437-4DD2-8DCF-E862B89F1801}" type="slidenum">
              <a:rPr lang="el-GR"/>
              <a:pPr/>
              <a:t>23</a:t>
            </a:fld>
            <a:endParaRPr lang="el-GR"/>
          </a:p>
        </p:txBody>
      </p:sp>
      <p:graphicFrame>
        <p:nvGraphicFramePr>
          <p:cNvPr id="294917" name="Object 5"/>
          <p:cNvGraphicFramePr>
            <a:graphicFrameLocks noChangeAspect="1"/>
          </p:cNvGraphicFramePr>
          <p:nvPr/>
        </p:nvGraphicFramePr>
        <p:xfrm>
          <a:off x="214282" y="1643050"/>
          <a:ext cx="8642350" cy="3948112"/>
        </p:xfrm>
        <a:graphic>
          <a:graphicData uri="http://schemas.openxmlformats.org/presentationml/2006/ole">
            <mc:AlternateContent xmlns:mc="http://schemas.openxmlformats.org/markup-compatibility/2006">
              <mc:Choice xmlns:v="urn:schemas-microsoft-com:vml" Requires="v">
                <p:oleObj name="Document" r:id="rId3" imgW="5474329" imgH="2889258" progId="Word.Document.8">
                  <p:embed/>
                </p:oleObj>
              </mc:Choice>
              <mc:Fallback>
                <p:oleObj name="Document" r:id="rId3" imgW="5474329" imgH="2889258" progId="Word.Document.8">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14282" y="1643050"/>
                        <a:ext cx="8642350" cy="3948112"/>
                      </a:xfrm>
                      <a:prstGeom prst="rect">
                        <a:avLst/>
                      </a:prstGeom>
                      <a:noFill/>
                      <a:ln>
                        <a:noFill/>
                      </a:ln>
                      <a:effectLst/>
                      <a:extLst>
                        <a:ext uri="{909E8E84-426E-40DD-AFC4-6F175D3DCCD1}">
                          <a14:hiddenFill xmlns:a14="http://schemas.microsoft.com/office/drawing/2010/main">
                            <a:solidFill>
                              <a:srgbClr val="FFFF99"/>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94918" name="Object 6"/>
          <p:cNvGraphicFramePr>
            <a:graphicFrameLocks noChangeAspect="1"/>
          </p:cNvGraphicFramePr>
          <p:nvPr/>
        </p:nvGraphicFramePr>
        <p:xfrm>
          <a:off x="214282" y="5786454"/>
          <a:ext cx="8642350" cy="758825"/>
        </p:xfrm>
        <a:graphic>
          <a:graphicData uri="http://schemas.openxmlformats.org/presentationml/2006/ole">
            <mc:AlternateContent xmlns:mc="http://schemas.openxmlformats.org/markup-compatibility/2006">
              <mc:Choice xmlns:v="urn:schemas-microsoft-com:vml" Requires="v">
                <p:oleObj name="Document" r:id="rId5" imgW="8388423" imgH="735884" progId="Word.Document.8">
                  <p:embed/>
                </p:oleObj>
              </mc:Choice>
              <mc:Fallback>
                <p:oleObj name="Document" r:id="rId5" imgW="8388423" imgH="735884" progId="Word.Document.8">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14282" y="5786454"/>
                        <a:ext cx="8642350" cy="758825"/>
                      </a:xfrm>
                      <a:prstGeom prst="rect">
                        <a:avLst/>
                      </a:prstGeom>
                      <a:noFill/>
                      <a:ln>
                        <a:noFill/>
                      </a:ln>
                      <a:effectLst/>
                      <a:extLst>
                        <a:ext uri="{909E8E84-426E-40DD-AFC4-6F175D3DCCD1}">
                          <a14:hiddenFill xmlns:a14="http://schemas.microsoft.com/office/drawing/2010/main">
                            <a:solidFill>
                              <a:srgbClr val="FFFF99"/>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ransition>
    <p:checker dir="vert"/>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4914" name="Rectangle 2"/>
          <p:cNvSpPr>
            <a:spLocks noGrp="1" noChangeArrowheads="1"/>
          </p:cNvSpPr>
          <p:nvPr>
            <p:ph type="title"/>
          </p:nvPr>
        </p:nvSpPr>
        <p:spPr/>
        <p:txBody>
          <a:bodyPr/>
          <a:lstStyle/>
          <a:p>
            <a:r>
              <a:rPr lang="el-GR" dirty="0">
                <a:solidFill>
                  <a:srgbClr val="FF3300"/>
                </a:solidFill>
              </a:rPr>
              <a:t>Παράδειγμα</a:t>
            </a:r>
            <a:endParaRPr lang="en-US" b="1" dirty="0">
              <a:solidFill>
                <a:srgbClr val="FF3300"/>
              </a:solidFill>
            </a:endParaRPr>
          </a:p>
        </p:txBody>
      </p:sp>
      <p:sp>
        <p:nvSpPr>
          <p:cNvPr id="7" name="Date Placeholder 4"/>
          <p:cNvSpPr>
            <a:spLocks noGrp="1"/>
          </p:cNvSpPr>
          <p:nvPr>
            <p:ph type="dt" sz="half" idx="10"/>
          </p:nvPr>
        </p:nvSpPr>
        <p:spPr/>
        <p:txBody>
          <a:bodyPr/>
          <a:lstStyle/>
          <a:p>
            <a:fld id="{608071A7-15DA-4A11-BC03-3D4797D16A40}" type="datetime1">
              <a:rPr lang="el-GR"/>
              <a:pPr/>
              <a:t>9/1/2025</a:t>
            </a:fld>
            <a:endParaRPr lang="el-GR"/>
          </a:p>
        </p:txBody>
      </p:sp>
      <p:sp>
        <p:nvSpPr>
          <p:cNvPr id="6" name="Slide Number Placeholder 3"/>
          <p:cNvSpPr>
            <a:spLocks noGrp="1"/>
          </p:cNvSpPr>
          <p:nvPr>
            <p:ph type="sldNum" sz="quarter" idx="12"/>
          </p:nvPr>
        </p:nvSpPr>
        <p:spPr/>
        <p:txBody>
          <a:bodyPr/>
          <a:lstStyle/>
          <a:p>
            <a:fld id="{CF33AC7E-D437-4DD2-8DCF-E862B89F1801}" type="slidenum">
              <a:rPr lang="el-GR"/>
              <a:pPr/>
              <a:t>24</a:t>
            </a:fld>
            <a:endParaRPr lang="el-GR"/>
          </a:p>
        </p:txBody>
      </p:sp>
      <p:sp>
        <p:nvSpPr>
          <p:cNvPr id="8" name="Rectangle 3"/>
          <p:cNvSpPr>
            <a:spLocks noGrp="1" noChangeArrowheads="1"/>
          </p:cNvSpPr>
          <p:nvPr>
            <p:ph idx="1"/>
          </p:nvPr>
        </p:nvSpPr>
        <p:spPr>
          <a:xfrm>
            <a:off x="323528" y="1643050"/>
            <a:ext cx="8496944" cy="4929222"/>
          </a:xfrm>
        </p:spPr>
        <p:txBody>
          <a:bodyPr>
            <a:normAutofit/>
          </a:bodyPr>
          <a:lstStyle/>
          <a:p>
            <a:pPr marL="0" indent="0">
              <a:buNone/>
            </a:pPr>
            <a:r>
              <a:rPr lang="el-GR" dirty="0">
                <a:latin typeface="Times New Roman" pitchFamily="18" charset="0"/>
                <a:cs typeface="Times New Roman" pitchFamily="18" charset="0"/>
              </a:rPr>
              <a:t>Πόσοι αριθμοί μεταξύ 100 και 1000 έχουν τρία διαφορετικά περιττά ψηφία (π.χ. 153 ναι, 133 όχι).</a:t>
            </a:r>
          </a:p>
          <a:p>
            <a:pPr marL="0" indent="0">
              <a:buNone/>
            </a:pPr>
            <a:endParaRPr lang="el-GR" dirty="0">
              <a:latin typeface="Times New Roman" pitchFamily="18" charset="0"/>
              <a:cs typeface="Times New Roman" pitchFamily="18" charset="0"/>
            </a:endParaRPr>
          </a:p>
          <a:p>
            <a:pPr marL="0" indent="0">
              <a:buNone/>
            </a:pPr>
            <a:r>
              <a:rPr lang="el-GR" dirty="0">
                <a:latin typeface="Times New Roman" pitchFamily="18" charset="0"/>
                <a:cs typeface="Times New Roman" pitchFamily="18" charset="0"/>
              </a:rPr>
              <a:t>Για το πρώτο ψηφίο έχουμε 5 επιλογές από {1,3,5,7,9}. Για το δεύτερο έχουμε 4 επιλογές από το σύνολο {1,3,5,7,9} με αφαίρεση της 1</a:t>
            </a:r>
            <a:r>
              <a:rPr lang="el-GR" baseline="30000" dirty="0">
                <a:latin typeface="Times New Roman" pitchFamily="18" charset="0"/>
                <a:cs typeface="Times New Roman" pitchFamily="18" charset="0"/>
              </a:rPr>
              <a:t>ης</a:t>
            </a:r>
            <a:r>
              <a:rPr lang="el-GR" dirty="0">
                <a:latin typeface="Times New Roman" pitchFamily="18" charset="0"/>
                <a:cs typeface="Times New Roman" pitchFamily="18" charset="0"/>
              </a:rPr>
              <a:t> επιλογής. Αντίστοιχα για το τρίτο ψηφίο έχουμε 3. </a:t>
            </a:r>
          </a:p>
          <a:p>
            <a:pPr marL="0" indent="0">
              <a:buNone/>
            </a:pPr>
            <a:r>
              <a:rPr lang="el-GR" dirty="0">
                <a:latin typeface="Times New Roman" pitchFamily="18" charset="0"/>
                <a:cs typeface="Times New Roman" pitchFamily="18" charset="0"/>
              </a:rPr>
              <a:t>Άρα: 5×4×3=60 αριθμοί</a:t>
            </a:r>
            <a:endParaRPr lang="en-US" dirty="0">
              <a:latin typeface="Times New Roman" pitchFamily="18" charset="0"/>
              <a:cs typeface="Times New Roman" pitchFamily="18" charset="0"/>
            </a:endParaRPr>
          </a:p>
        </p:txBody>
      </p:sp>
    </p:spTree>
  </p:cSld>
  <p:clrMapOvr>
    <a:masterClrMapping/>
  </p:clrMapOvr>
  <p:transition>
    <p:checke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8">
                                            <p:txEl>
                                              <p:pRg st="2" end="2"/>
                                            </p:txEl>
                                          </p:spTgt>
                                        </p:tgtEl>
                                        <p:attrNameLst>
                                          <p:attrName>style.visibility</p:attrName>
                                        </p:attrNameLst>
                                      </p:cBhvr>
                                      <p:to>
                                        <p:strVal val="visible"/>
                                      </p:to>
                                    </p:set>
                                    <p:animEffect transition="in" filter="blinds(horizontal)">
                                      <p:cBhvr>
                                        <p:cTn id="7" dur="500"/>
                                        <p:tgtEl>
                                          <p:spTgt spid="8">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8">
                                            <p:txEl>
                                              <p:pRg st="3" end="3"/>
                                            </p:txEl>
                                          </p:spTgt>
                                        </p:tgtEl>
                                        <p:attrNameLst>
                                          <p:attrName>style.visibility</p:attrName>
                                        </p:attrNameLst>
                                      </p:cBhvr>
                                      <p:to>
                                        <p:strVal val="visible"/>
                                      </p:to>
                                    </p:set>
                                    <p:animEffect transition="in" filter="blinds(horizontal)">
                                      <p:cBhvr>
                                        <p:cTn id="12" dur="500"/>
                                        <p:tgtEl>
                                          <p:spTgt spid="8">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1842" name="Rectangle 2"/>
          <p:cNvSpPr>
            <a:spLocks noGrp="1" noChangeArrowheads="1"/>
          </p:cNvSpPr>
          <p:nvPr>
            <p:ph type="title"/>
          </p:nvPr>
        </p:nvSpPr>
        <p:spPr/>
        <p:txBody>
          <a:bodyPr>
            <a:normAutofit/>
          </a:bodyPr>
          <a:lstStyle/>
          <a:p>
            <a:r>
              <a:rPr lang="el-GR" b="1" dirty="0">
                <a:solidFill>
                  <a:srgbClr val="FF3300"/>
                </a:solidFill>
              </a:rPr>
              <a:t>Αρχή του Αθροίσματος</a:t>
            </a:r>
            <a:endParaRPr lang="en-US" b="1" dirty="0">
              <a:solidFill>
                <a:srgbClr val="FF3300"/>
              </a:solidFill>
            </a:endParaRPr>
          </a:p>
        </p:txBody>
      </p:sp>
      <p:graphicFrame>
        <p:nvGraphicFramePr>
          <p:cNvPr id="291843" name="Object 3"/>
          <p:cNvGraphicFramePr>
            <a:graphicFrameLocks noGrp="1" noChangeAspect="1"/>
          </p:cNvGraphicFramePr>
          <p:nvPr>
            <p:ph idx="1"/>
          </p:nvPr>
        </p:nvGraphicFramePr>
        <p:xfrm>
          <a:off x="285720" y="2143116"/>
          <a:ext cx="8327744" cy="3913207"/>
        </p:xfrm>
        <a:graphic>
          <a:graphicData uri="http://schemas.openxmlformats.org/presentationml/2006/ole">
            <mc:AlternateContent xmlns:mc="http://schemas.openxmlformats.org/markup-compatibility/2006">
              <mc:Choice xmlns:v="urn:schemas-microsoft-com:vml" Requires="v">
                <p:oleObj name="Document" r:id="rId3" imgW="6722042" imgH="3158723" progId="Word.Document.8">
                  <p:embed/>
                </p:oleObj>
              </mc:Choice>
              <mc:Fallback>
                <p:oleObj name="Document" r:id="rId3" imgW="6722042" imgH="3158723" progId="Word.Document.8">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85720" y="2143116"/>
                        <a:ext cx="8327744" cy="3913207"/>
                      </a:xfrm>
                      <a:prstGeom prst="rect">
                        <a:avLst/>
                      </a:prstGeom>
                      <a:noFill/>
                      <a:extLst>
                        <a:ext uri="{909E8E84-426E-40DD-AFC4-6F175D3DCCD1}">
                          <a14:hiddenFill xmlns:a14="http://schemas.microsoft.com/office/drawing/2010/main">
                            <a:solidFill>
                              <a:srgbClr val="FFFF99"/>
                            </a:solidFill>
                          </a14:hiddenFill>
                        </a:ext>
                      </a:extLst>
                    </p:spPr>
                  </p:pic>
                </p:oleObj>
              </mc:Fallback>
            </mc:AlternateContent>
          </a:graphicData>
        </a:graphic>
      </p:graphicFrame>
      <p:sp>
        <p:nvSpPr>
          <p:cNvPr id="5" name="Date Placeholder 4"/>
          <p:cNvSpPr>
            <a:spLocks noGrp="1"/>
          </p:cNvSpPr>
          <p:nvPr>
            <p:ph type="dt" sz="half" idx="10"/>
          </p:nvPr>
        </p:nvSpPr>
        <p:spPr/>
        <p:txBody>
          <a:bodyPr/>
          <a:lstStyle/>
          <a:p>
            <a:fld id="{6C073130-E460-40AD-89C2-66A8A1652124}" type="datetime1">
              <a:rPr lang="el-GR"/>
              <a:pPr/>
              <a:t>9/1/2025</a:t>
            </a:fld>
            <a:endParaRPr lang="el-GR"/>
          </a:p>
        </p:txBody>
      </p:sp>
      <p:sp>
        <p:nvSpPr>
          <p:cNvPr id="4" name="Slide Number Placeholder 3"/>
          <p:cNvSpPr>
            <a:spLocks noGrp="1"/>
          </p:cNvSpPr>
          <p:nvPr>
            <p:ph type="sldNum" sz="quarter" idx="12"/>
          </p:nvPr>
        </p:nvSpPr>
        <p:spPr/>
        <p:txBody>
          <a:bodyPr/>
          <a:lstStyle/>
          <a:p>
            <a:fld id="{8716D08E-234F-4F3B-B86C-937646E56389}" type="slidenum">
              <a:rPr lang="el-GR"/>
              <a:pPr/>
              <a:t>25</a:t>
            </a:fld>
            <a:endParaRPr lang="el-GR"/>
          </a:p>
        </p:txBody>
      </p:sp>
    </p:spTree>
  </p:cSld>
  <p:clrMapOvr>
    <a:masterClrMapping/>
  </p:clrMapOvr>
  <p:transition>
    <p:checker dir="vert"/>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2866" name="Rectangle 2"/>
          <p:cNvSpPr>
            <a:spLocks noGrp="1" noChangeArrowheads="1"/>
          </p:cNvSpPr>
          <p:nvPr>
            <p:ph type="title"/>
          </p:nvPr>
        </p:nvSpPr>
        <p:spPr/>
        <p:txBody>
          <a:bodyPr/>
          <a:lstStyle/>
          <a:p>
            <a:r>
              <a:rPr lang="el-GR" b="1" dirty="0">
                <a:solidFill>
                  <a:srgbClr val="FF3300"/>
                </a:solidFill>
              </a:rPr>
              <a:t>Γενίκευση</a:t>
            </a:r>
            <a:endParaRPr lang="en-US" b="1" dirty="0">
              <a:solidFill>
                <a:srgbClr val="FF3300"/>
              </a:solidFill>
            </a:endParaRPr>
          </a:p>
        </p:txBody>
      </p:sp>
      <p:graphicFrame>
        <p:nvGraphicFramePr>
          <p:cNvPr id="292868" name="Object 4"/>
          <p:cNvGraphicFramePr>
            <a:graphicFrameLocks noGrp="1" noChangeAspect="1"/>
          </p:cNvGraphicFramePr>
          <p:nvPr>
            <p:ph idx="1"/>
          </p:nvPr>
        </p:nvGraphicFramePr>
        <p:xfrm>
          <a:off x="314324" y="1857374"/>
          <a:ext cx="8273815" cy="4572021"/>
        </p:xfrm>
        <a:graphic>
          <a:graphicData uri="http://schemas.openxmlformats.org/presentationml/2006/ole">
            <mc:AlternateContent xmlns:mc="http://schemas.openxmlformats.org/markup-compatibility/2006">
              <mc:Choice xmlns:v="urn:schemas-microsoft-com:vml" Requires="v">
                <p:oleObj name="Document" r:id="rId3" imgW="6698643" imgH="3702450" progId="Word.Document.8">
                  <p:embed/>
                </p:oleObj>
              </mc:Choice>
              <mc:Fallback>
                <p:oleObj name="Document" r:id="rId3" imgW="6698643" imgH="3702450" progId="Word.Document.8">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14324" y="1857374"/>
                        <a:ext cx="8273815" cy="4572021"/>
                      </a:xfrm>
                      <a:prstGeom prst="rect">
                        <a:avLst/>
                      </a:prstGeom>
                      <a:noFill/>
                      <a:extLst>
                        <a:ext uri="{909E8E84-426E-40DD-AFC4-6F175D3DCCD1}">
                          <a14:hiddenFill xmlns:a14="http://schemas.microsoft.com/office/drawing/2010/main">
                            <a:solidFill>
                              <a:srgbClr val="FFFF99"/>
                            </a:solidFill>
                          </a14:hiddenFill>
                        </a:ext>
                      </a:extLst>
                    </p:spPr>
                  </p:pic>
                </p:oleObj>
              </mc:Fallback>
            </mc:AlternateContent>
          </a:graphicData>
        </a:graphic>
      </p:graphicFrame>
      <p:sp>
        <p:nvSpPr>
          <p:cNvPr id="5" name="Date Placeholder 4"/>
          <p:cNvSpPr>
            <a:spLocks noGrp="1"/>
          </p:cNvSpPr>
          <p:nvPr>
            <p:ph type="dt" sz="half" idx="10"/>
          </p:nvPr>
        </p:nvSpPr>
        <p:spPr/>
        <p:txBody>
          <a:bodyPr/>
          <a:lstStyle/>
          <a:p>
            <a:fld id="{12C4F27E-2E47-45B9-9316-B7C8D895394A}" type="datetime1">
              <a:rPr lang="el-GR"/>
              <a:pPr/>
              <a:t>9/1/2025</a:t>
            </a:fld>
            <a:endParaRPr lang="el-GR"/>
          </a:p>
        </p:txBody>
      </p:sp>
      <p:sp>
        <p:nvSpPr>
          <p:cNvPr id="4" name="Slide Number Placeholder 3"/>
          <p:cNvSpPr>
            <a:spLocks noGrp="1"/>
          </p:cNvSpPr>
          <p:nvPr>
            <p:ph type="sldNum" sz="quarter" idx="12"/>
          </p:nvPr>
        </p:nvSpPr>
        <p:spPr/>
        <p:txBody>
          <a:bodyPr/>
          <a:lstStyle/>
          <a:p>
            <a:fld id="{F54F233C-F69C-4314-9998-E30FE9902609}" type="slidenum">
              <a:rPr lang="el-GR"/>
              <a:pPr/>
              <a:t>26</a:t>
            </a:fld>
            <a:endParaRPr lang="el-GR"/>
          </a:p>
        </p:txBody>
      </p:sp>
    </p:spTree>
  </p:cSld>
  <p:clrMapOvr>
    <a:masterClrMapping/>
  </p:clrMapOvr>
  <p:transition>
    <p:checker dir="vert"/>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4914" name="Rectangle 2"/>
          <p:cNvSpPr>
            <a:spLocks noGrp="1" noChangeArrowheads="1"/>
          </p:cNvSpPr>
          <p:nvPr>
            <p:ph type="title"/>
          </p:nvPr>
        </p:nvSpPr>
        <p:spPr/>
        <p:txBody>
          <a:bodyPr/>
          <a:lstStyle/>
          <a:p>
            <a:r>
              <a:rPr lang="el-GR" dirty="0">
                <a:solidFill>
                  <a:srgbClr val="FF3300"/>
                </a:solidFill>
              </a:rPr>
              <a:t>Παράδειγμα</a:t>
            </a:r>
            <a:endParaRPr lang="en-US" b="1" dirty="0">
              <a:solidFill>
                <a:srgbClr val="FF3300"/>
              </a:solidFill>
            </a:endParaRPr>
          </a:p>
        </p:txBody>
      </p:sp>
      <p:sp>
        <p:nvSpPr>
          <p:cNvPr id="7" name="Date Placeholder 4"/>
          <p:cNvSpPr>
            <a:spLocks noGrp="1"/>
          </p:cNvSpPr>
          <p:nvPr>
            <p:ph type="dt" sz="half" idx="10"/>
          </p:nvPr>
        </p:nvSpPr>
        <p:spPr/>
        <p:txBody>
          <a:bodyPr/>
          <a:lstStyle/>
          <a:p>
            <a:fld id="{608071A7-15DA-4A11-BC03-3D4797D16A40}" type="datetime1">
              <a:rPr lang="el-GR"/>
              <a:pPr/>
              <a:t>9/1/2025</a:t>
            </a:fld>
            <a:endParaRPr lang="el-GR"/>
          </a:p>
        </p:txBody>
      </p:sp>
      <p:sp>
        <p:nvSpPr>
          <p:cNvPr id="6" name="Slide Number Placeholder 3"/>
          <p:cNvSpPr>
            <a:spLocks noGrp="1"/>
          </p:cNvSpPr>
          <p:nvPr>
            <p:ph type="sldNum" sz="quarter" idx="12"/>
          </p:nvPr>
        </p:nvSpPr>
        <p:spPr/>
        <p:txBody>
          <a:bodyPr/>
          <a:lstStyle/>
          <a:p>
            <a:fld id="{CF33AC7E-D437-4DD2-8DCF-E862B89F1801}" type="slidenum">
              <a:rPr lang="el-GR"/>
              <a:pPr/>
              <a:t>27</a:t>
            </a:fld>
            <a:endParaRPr lang="el-GR"/>
          </a:p>
        </p:txBody>
      </p:sp>
      <p:sp>
        <p:nvSpPr>
          <p:cNvPr id="8" name="Rectangle 3"/>
          <p:cNvSpPr>
            <a:spLocks noGrp="1" noChangeArrowheads="1"/>
          </p:cNvSpPr>
          <p:nvPr>
            <p:ph idx="1"/>
          </p:nvPr>
        </p:nvSpPr>
        <p:spPr>
          <a:xfrm>
            <a:off x="428596" y="1643050"/>
            <a:ext cx="8229600" cy="4929222"/>
          </a:xfrm>
        </p:spPr>
        <p:txBody>
          <a:bodyPr>
            <a:normAutofit/>
          </a:bodyPr>
          <a:lstStyle/>
          <a:p>
            <a:pPr marL="0" indent="0">
              <a:buNone/>
            </a:pPr>
            <a:r>
              <a:rPr lang="el-GR" dirty="0">
                <a:latin typeface="Times New Roman" pitchFamily="18" charset="0"/>
                <a:cs typeface="Times New Roman" pitchFamily="18" charset="0"/>
              </a:rPr>
              <a:t>Με πόσους τρόπους μπορεί κάποιος να κερδίσει όταν ρίχνει με τρία διαφορετικά μεταξύ τους ζάρια και κερδίζει αν φέρει διπλές ή τριπλές;</a:t>
            </a:r>
          </a:p>
          <a:p>
            <a:pPr marL="0" indent="0">
              <a:buNone/>
            </a:pPr>
            <a:endParaRPr lang="el-GR" dirty="0">
              <a:latin typeface="Times New Roman" pitchFamily="18" charset="0"/>
              <a:cs typeface="Times New Roman" pitchFamily="18" charset="0"/>
            </a:endParaRPr>
          </a:p>
          <a:p>
            <a:pPr marL="0" indent="0">
              <a:buNone/>
            </a:pPr>
            <a:r>
              <a:rPr lang="el-GR" dirty="0">
                <a:latin typeface="Times New Roman" pitchFamily="18" charset="0"/>
                <a:cs typeface="Times New Roman" pitchFamily="18" charset="0"/>
              </a:rPr>
              <a:t>Αποτελέσματα ρίψης: {1,2,3,4,5,6}. </a:t>
            </a:r>
          </a:p>
          <a:p>
            <a:pPr marL="0" indent="0">
              <a:buNone/>
            </a:pPr>
            <a:r>
              <a:rPr lang="el-GR" dirty="0">
                <a:latin typeface="Times New Roman" pitchFamily="18" charset="0"/>
                <a:cs typeface="Times New Roman" pitchFamily="18" charset="0"/>
              </a:rPr>
              <a:t>Δυνατές περιπτώσεις: ΧΧΥ, ΧΥΧ, ΥΧΧ, ΧΧΧ</a:t>
            </a:r>
          </a:p>
          <a:p>
            <a:pPr marL="0" indent="0">
              <a:buNone/>
            </a:pPr>
            <a:endParaRPr lang="el-GR" dirty="0">
              <a:latin typeface="Times New Roman" pitchFamily="18" charset="0"/>
              <a:cs typeface="Times New Roman" pitchFamily="18" charset="0"/>
            </a:endParaRPr>
          </a:p>
          <a:p>
            <a:pPr marL="0" indent="0">
              <a:buNone/>
            </a:pPr>
            <a:r>
              <a:rPr lang="el-GR" dirty="0">
                <a:latin typeface="Times New Roman" pitchFamily="18" charset="0"/>
                <a:cs typeface="Times New Roman" pitchFamily="18" charset="0"/>
              </a:rPr>
              <a:t>6×5+ </a:t>
            </a:r>
            <a:r>
              <a:rPr lang="el-GR" dirty="0" err="1">
                <a:latin typeface="Times New Roman" pitchFamily="18" charset="0"/>
                <a:cs typeface="Times New Roman" pitchFamily="18" charset="0"/>
              </a:rPr>
              <a:t>6×5+</a:t>
            </a:r>
            <a:r>
              <a:rPr lang="el-GR" dirty="0">
                <a:latin typeface="Times New Roman" pitchFamily="18" charset="0"/>
                <a:cs typeface="Times New Roman" pitchFamily="18" charset="0"/>
              </a:rPr>
              <a:t> 6×5+6=96 περιπτώσεις να κερδίσεις</a:t>
            </a:r>
            <a:endParaRPr lang="en-US" dirty="0">
              <a:latin typeface="Times New Roman" pitchFamily="18" charset="0"/>
              <a:cs typeface="Times New Roman" pitchFamily="18" charset="0"/>
            </a:endParaRPr>
          </a:p>
        </p:txBody>
      </p:sp>
    </p:spTree>
  </p:cSld>
  <p:clrMapOvr>
    <a:masterClrMapping/>
  </p:clrMapOvr>
  <p:transition>
    <p:checke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8">
                                            <p:txEl>
                                              <p:pRg st="2" end="2"/>
                                            </p:txEl>
                                          </p:spTgt>
                                        </p:tgtEl>
                                        <p:attrNameLst>
                                          <p:attrName>style.visibility</p:attrName>
                                        </p:attrNameLst>
                                      </p:cBhvr>
                                      <p:to>
                                        <p:strVal val="visible"/>
                                      </p:to>
                                    </p:set>
                                    <p:animEffect transition="in" filter="blinds(horizontal)">
                                      <p:cBhvr>
                                        <p:cTn id="7" dur="500"/>
                                        <p:tgtEl>
                                          <p:spTgt spid="8">
                                            <p:txEl>
                                              <p:pRg st="2" end="2"/>
                                            </p:txEl>
                                          </p:spTgt>
                                        </p:tgtEl>
                                      </p:cBhvr>
                                    </p:animEffect>
                                  </p:childTnLst>
                                </p:cTn>
                              </p:par>
                              <p:par>
                                <p:cTn id="8" presetID="3" presetClass="entr" presetSubtype="10" fill="hold" nodeType="withEffect">
                                  <p:stCondLst>
                                    <p:cond delay="0"/>
                                  </p:stCondLst>
                                  <p:childTnLst>
                                    <p:set>
                                      <p:cBhvr>
                                        <p:cTn id="9" dur="1" fill="hold">
                                          <p:stCondLst>
                                            <p:cond delay="0"/>
                                          </p:stCondLst>
                                        </p:cTn>
                                        <p:tgtEl>
                                          <p:spTgt spid="8">
                                            <p:txEl>
                                              <p:pRg st="3" end="3"/>
                                            </p:txEl>
                                          </p:spTgt>
                                        </p:tgtEl>
                                        <p:attrNameLst>
                                          <p:attrName>style.visibility</p:attrName>
                                        </p:attrNameLst>
                                      </p:cBhvr>
                                      <p:to>
                                        <p:strVal val="visible"/>
                                      </p:to>
                                    </p:set>
                                    <p:animEffect transition="in" filter="blinds(horizontal)">
                                      <p:cBhvr>
                                        <p:cTn id="10" dur="500"/>
                                        <p:tgtEl>
                                          <p:spTgt spid="8">
                                            <p:txEl>
                                              <p:pRg st="3" end="3"/>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 presetClass="entr" presetSubtype="10" fill="hold" nodeType="clickEffect">
                                  <p:stCondLst>
                                    <p:cond delay="0"/>
                                  </p:stCondLst>
                                  <p:childTnLst>
                                    <p:set>
                                      <p:cBhvr>
                                        <p:cTn id="14" dur="1" fill="hold">
                                          <p:stCondLst>
                                            <p:cond delay="0"/>
                                          </p:stCondLst>
                                        </p:cTn>
                                        <p:tgtEl>
                                          <p:spTgt spid="8">
                                            <p:txEl>
                                              <p:pRg st="5" end="5"/>
                                            </p:txEl>
                                          </p:spTgt>
                                        </p:tgtEl>
                                        <p:attrNameLst>
                                          <p:attrName>style.visibility</p:attrName>
                                        </p:attrNameLst>
                                      </p:cBhvr>
                                      <p:to>
                                        <p:strVal val="visible"/>
                                      </p:to>
                                    </p:set>
                                    <p:animEffect transition="in" filter="blinds(horizontal)">
                                      <p:cBhvr>
                                        <p:cTn id="15" dur="500"/>
                                        <p:tgtEl>
                                          <p:spTgt spid="8">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Internet Addresses</a:t>
            </a:r>
          </a:p>
        </p:txBody>
      </p:sp>
      <p:sp>
        <p:nvSpPr>
          <p:cNvPr id="3" name="Content Placeholder 2"/>
          <p:cNvSpPr>
            <a:spLocks noGrp="1"/>
          </p:cNvSpPr>
          <p:nvPr>
            <p:ph idx="1"/>
          </p:nvPr>
        </p:nvSpPr>
        <p:spPr/>
        <p:txBody>
          <a:bodyPr>
            <a:normAutofit fontScale="70000" lnSpcReduction="20000"/>
          </a:bodyPr>
          <a:lstStyle/>
          <a:p>
            <a:r>
              <a:rPr lang="en-US" dirty="0"/>
              <a:t>Version </a:t>
            </a:r>
            <a:r>
              <a:rPr lang="en-US" dirty="0">
                <a:latin typeface="Cambria Math" pitchFamily="18" charset="0"/>
                <a:ea typeface="Cambria Math" pitchFamily="18" charset="0"/>
              </a:rPr>
              <a:t>4</a:t>
            </a:r>
            <a:r>
              <a:rPr lang="en-US" dirty="0"/>
              <a:t> of the Internet Protocol (IPv</a:t>
            </a:r>
            <a:r>
              <a:rPr lang="en-US" dirty="0">
                <a:latin typeface="Cambria Math" pitchFamily="18" charset="0"/>
                <a:ea typeface="Cambria Math" pitchFamily="18" charset="0"/>
              </a:rPr>
              <a:t>4</a:t>
            </a:r>
            <a:r>
              <a:rPr lang="en-US" dirty="0"/>
              <a:t>) uses </a:t>
            </a:r>
            <a:r>
              <a:rPr lang="en-US" dirty="0">
                <a:latin typeface="Cambria Math" pitchFamily="18" charset="0"/>
                <a:ea typeface="Cambria Math" pitchFamily="18" charset="0"/>
              </a:rPr>
              <a:t>32</a:t>
            </a:r>
            <a:r>
              <a:rPr lang="en-US" dirty="0"/>
              <a:t> bits.</a:t>
            </a:r>
          </a:p>
          <a:p>
            <a:endParaRPr lang="en-US" dirty="0"/>
          </a:p>
          <a:p>
            <a:pPr>
              <a:buNone/>
            </a:pPr>
            <a:endParaRPr lang="en-US" dirty="0"/>
          </a:p>
          <a:p>
            <a:pPr>
              <a:buNone/>
            </a:pPr>
            <a:endParaRPr lang="en-US" dirty="0"/>
          </a:p>
          <a:p>
            <a:pPr>
              <a:buNone/>
            </a:pPr>
            <a:endParaRPr lang="en-US" dirty="0"/>
          </a:p>
          <a:p>
            <a:pPr>
              <a:buNone/>
            </a:pPr>
            <a:endParaRPr lang="en-US" dirty="0"/>
          </a:p>
          <a:p>
            <a:r>
              <a:rPr lang="en-US" b="1" dirty="0"/>
              <a:t>Class A Addresses</a:t>
            </a:r>
            <a:r>
              <a:rPr lang="en-US" dirty="0"/>
              <a:t>: used for the largest networks, a </a:t>
            </a:r>
            <a:r>
              <a:rPr lang="en-US" dirty="0">
                <a:latin typeface="Cambria Math" pitchFamily="18" charset="0"/>
                <a:ea typeface="Cambria Math" pitchFamily="18" charset="0"/>
              </a:rPr>
              <a:t>0</a:t>
            </a:r>
            <a:r>
              <a:rPr lang="en-US" dirty="0"/>
              <a:t>,followed by a </a:t>
            </a:r>
            <a:r>
              <a:rPr lang="en-US" dirty="0">
                <a:latin typeface="Cambria Math" pitchFamily="18" charset="0"/>
                <a:ea typeface="Cambria Math" pitchFamily="18" charset="0"/>
              </a:rPr>
              <a:t>7</a:t>
            </a:r>
            <a:r>
              <a:rPr lang="en-US" dirty="0"/>
              <a:t>-bit </a:t>
            </a:r>
            <a:r>
              <a:rPr lang="en-US" dirty="0" err="1"/>
              <a:t>netid</a:t>
            </a:r>
            <a:r>
              <a:rPr lang="en-US" dirty="0"/>
              <a:t> and a </a:t>
            </a:r>
            <a:r>
              <a:rPr lang="en-US" dirty="0">
                <a:latin typeface="Cambria Math" pitchFamily="18" charset="0"/>
                <a:ea typeface="Cambria Math" pitchFamily="18" charset="0"/>
              </a:rPr>
              <a:t>24</a:t>
            </a:r>
            <a:r>
              <a:rPr lang="en-US" dirty="0"/>
              <a:t>-bit </a:t>
            </a:r>
            <a:r>
              <a:rPr lang="en-US" dirty="0" err="1"/>
              <a:t>hostid</a:t>
            </a:r>
            <a:r>
              <a:rPr lang="en-US" dirty="0"/>
              <a:t>.</a:t>
            </a:r>
          </a:p>
          <a:p>
            <a:r>
              <a:rPr lang="en-US" b="1" dirty="0"/>
              <a:t>Class B Addresses</a:t>
            </a:r>
            <a:r>
              <a:rPr lang="en-US" dirty="0"/>
              <a:t>: used for the medium-sized networks, a </a:t>
            </a:r>
            <a:r>
              <a:rPr lang="en-US" dirty="0">
                <a:latin typeface="Cambria Math" pitchFamily="18" charset="0"/>
                <a:ea typeface="Cambria Math" pitchFamily="18" charset="0"/>
              </a:rPr>
              <a:t>10</a:t>
            </a:r>
            <a:r>
              <a:rPr lang="en-US" dirty="0"/>
              <a:t>,followed by a </a:t>
            </a:r>
            <a:r>
              <a:rPr lang="en-US" dirty="0">
                <a:latin typeface="Cambria Math" pitchFamily="18" charset="0"/>
                <a:ea typeface="Cambria Math" pitchFamily="18" charset="0"/>
              </a:rPr>
              <a:t>14</a:t>
            </a:r>
            <a:r>
              <a:rPr lang="en-US" dirty="0"/>
              <a:t>-bit </a:t>
            </a:r>
            <a:r>
              <a:rPr lang="en-US" dirty="0" err="1"/>
              <a:t>netid</a:t>
            </a:r>
            <a:r>
              <a:rPr lang="en-US" dirty="0"/>
              <a:t> and a </a:t>
            </a:r>
            <a:r>
              <a:rPr lang="en-US" dirty="0">
                <a:latin typeface="Cambria Math" pitchFamily="18" charset="0"/>
                <a:ea typeface="Cambria Math" pitchFamily="18" charset="0"/>
              </a:rPr>
              <a:t>16</a:t>
            </a:r>
            <a:r>
              <a:rPr lang="en-US" dirty="0"/>
              <a:t>-bit </a:t>
            </a:r>
            <a:r>
              <a:rPr lang="en-US" dirty="0" err="1"/>
              <a:t>hostid</a:t>
            </a:r>
            <a:r>
              <a:rPr lang="en-US" dirty="0"/>
              <a:t>.</a:t>
            </a:r>
          </a:p>
          <a:p>
            <a:r>
              <a:rPr lang="en-US" b="1" dirty="0"/>
              <a:t>Class C Addresses</a:t>
            </a:r>
            <a:r>
              <a:rPr lang="en-US" dirty="0"/>
              <a:t>: used for the smallest networks, a </a:t>
            </a:r>
            <a:r>
              <a:rPr lang="en-US" dirty="0">
                <a:latin typeface="Cambria Math" pitchFamily="18" charset="0"/>
                <a:ea typeface="Cambria Math" pitchFamily="18" charset="0"/>
              </a:rPr>
              <a:t>110</a:t>
            </a:r>
            <a:r>
              <a:rPr lang="en-US" dirty="0"/>
              <a:t>,followed by a </a:t>
            </a:r>
            <a:r>
              <a:rPr lang="en-US" dirty="0">
                <a:latin typeface="Cambria Math" pitchFamily="18" charset="0"/>
                <a:ea typeface="Cambria Math" pitchFamily="18" charset="0"/>
              </a:rPr>
              <a:t>21</a:t>
            </a:r>
            <a:r>
              <a:rPr lang="en-US" dirty="0"/>
              <a:t>-bit </a:t>
            </a:r>
            <a:r>
              <a:rPr lang="en-US" dirty="0" err="1"/>
              <a:t>netid</a:t>
            </a:r>
            <a:r>
              <a:rPr lang="en-US" dirty="0"/>
              <a:t> and a </a:t>
            </a:r>
            <a:r>
              <a:rPr lang="en-US" dirty="0">
                <a:latin typeface="Cambria Math" pitchFamily="18" charset="0"/>
                <a:ea typeface="Cambria Math" pitchFamily="18" charset="0"/>
              </a:rPr>
              <a:t>8</a:t>
            </a:r>
            <a:r>
              <a:rPr lang="en-US" dirty="0"/>
              <a:t>-bit </a:t>
            </a:r>
            <a:r>
              <a:rPr lang="en-US" dirty="0" err="1"/>
              <a:t>hostid</a:t>
            </a:r>
            <a:r>
              <a:rPr lang="en-US" dirty="0"/>
              <a:t>.</a:t>
            </a:r>
          </a:p>
          <a:p>
            <a:pPr lvl="1"/>
            <a:r>
              <a:rPr lang="en-US" dirty="0"/>
              <a:t>Neither Class D nor Class E addresses are assigned as the address of a computer on the internet. Only Classes A, B, and C are available. </a:t>
            </a:r>
          </a:p>
          <a:p>
            <a:pPr lvl="1"/>
            <a:r>
              <a:rPr lang="en-US" dirty="0">
                <a:latin typeface="Cambria Math" pitchFamily="18" charset="0"/>
                <a:ea typeface="Cambria Math" pitchFamily="18" charset="0"/>
              </a:rPr>
              <a:t>1111111</a:t>
            </a:r>
            <a:r>
              <a:rPr lang="en-US" dirty="0"/>
              <a:t> is not available as the </a:t>
            </a:r>
            <a:r>
              <a:rPr lang="en-US" dirty="0" err="1"/>
              <a:t>netid</a:t>
            </a:r>
            <a:r>
              <a:rPr lang="en-US" dirty="0"/>
              <a:t> of a Class A network.</a:t>
            </a:r>
          </a:p>
          <a:p>
            <a:pPr lvl="1"/>
            <a:r>
              <a:rPr lang="en-US" dirty="0" err="1"/>
              <a:t>Hostids</a:t>
            </a:r>
            <a:r>
              <a:rPr lang="en-US" dirty="0"/>
              <a:t> consisting of all </a:t>
            </a:r>
            <a:r>
              <a:rPr lang="en-US" dirty="0">
                <a:latin typeface="Cambria Math" pitchFamily="18" charset="0"/>
                <a:ea typeface="Cambria Math" pitchFamily="18" charset="0"/>
              </a:rPr>
              <a:t>0</a:t>
            </a:r>
            <a:r>
              <a:rPr lang="en-US" dirty="0"/>
              <a:t>s and all </a:t>
            </a:r>
            <a:r>
              <a:rPr lang="en-US" dirty="0">
                <a:latin typeface="Cambria Math" pitchFamily="18" charset="0"/>
                <a:ea typeface="Cambria Math" pitchFamily="18" charset="0"/>
              </a:rPr>
              <a:t>1</a:t>
            </a:r>
            <a:r>
              <a:rPr lang="en-US" dirty="0"/>
              <a:t>s are not available in any network. </a:t>
            </a:r>
          </a:p>
        </p:txBody>
      </p:sp>
      <p:pic>
        <p:nvPicPr>
          <p:cNvPr id="4" name="Picture 3" descr="0502.jpg"/>
          <p:cNvPicPr>
            <a:picLocks noChangeAspect="1"/>
          </p:cNvPicPr>
          <p:nvPr/>
        </p:nvPicPr>
        <p:blipFill>
          <a:blip r:embed="rId2" cstate="print"/>
          <a:stretch>
            <a:fillRect/>
          </a:stretch>
        </p:blipFill>
        <p:spPr>
          <a:xfrm>
            <a:off x="1905000" y="2209800"/>
            <a:ext cx="4425696" cy="1217676"/>
          </a:xfrm>
          <a:prstGeom prst="rect">
            <a:avLst/>
          </a:prstGeom>
        </p:spPr>
      </p:pic>
    </p:spTree>
    <p:extLst>
      <p:ext uri="{BB962C8B-B14F-4D97-AF65-F5344CB8AC3E}">
        <p14:creationId xmlns:p14="http://schemas.microsoft.com/office/powerpoint/2010/main" val="3054110990"/>
      </p:ext>
    </p:extLst>
  </p:cSld>
  <p:clrMapOvr>
    <a:masterClrMapping/>
  </p:clrMapOvr>
  <p:transition>
    <p:checker dir="vert"/>
  </p:transition>
</p:sld>
</file>

<file path=ppt/slides/slide2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Counting Internet Addresses</a:t>
            </a:r>
          </a:p>
        </p:txBody>
      </p:sp>
      <p:sp>
        <p:nvSpPr>
          <p:cNvPr id="3" name="Content Placeholder 2"/>
          <p:cNvSpPr>
            <a:spLocks noGrp="1"/>
          </p:cNvSpPr>
          <p:nvPr>
            <p:ph idx="1"/>
          </p:nvPr>
        </p:nvSpPr>
        <p:spPr/>
        <p:txBody>
          <a:bodyPr>
            <a:normAutofit fontScale="70000" lnSpcReduction="20000"/>
          </a:bodyPr>
          <a:lstStyle/>
          <a:p>
            <a:pPr>
              <a:buNone/>
            </a:pPr>
            <a:r>
              <a:rPr lang="en-US" b="1" dirty="0"/>
              <a:t>    Example</a:t>
            </a:r>
            <a:r>
              <a:rPr lang="en-US" dirty="0"/>
              <a:t>: How many different IPv</a:t>
            </a:r>
            <a:r>
              <a:rPr lang="en-US" dirty="0">
                <a:latin typeface="Cambria Math" pitchFamily="18" charset="0"/>
                <a:ea typeface="Cambria Math" pitchFamily="18" charset="0"/>
              </a:rPr>
              <a:t>4</a:t>
            </a:r>
            <a:r>
              <a:rPr lang="en-US" dirty="0"/>
              <a:t> addresses are available for computers on the internet?</a:t>
            </a:r>
          </a:p>
          <a:p>
            <a:pPr>
              <a:buNone/>
            </a:pPr>
            <a:r>
              <a:rPr lang="en-US" b="1" dirty="0"/>
              <a:t>    Solution</a:t>
            </a:r>
            <a:r>
              <a:rPr lang="en-US" dirty="0"/>
              <a:t>: Use both the sum and the product rule. Let </a:t>
            </a:r>
            <a:r>
              <a:rPr lang="en-US" i="1" dirty="0"/>
              <a:t>x</a:t>
            </a:r>
            <a:r>
              <a:rPr lang="en-US" dirty="0"/>
              <a:t> be the number of available addresses, and let </a:t>
            </a:r>
            <a:r>
              <a:rPr lang="en-US" i="1" dirty="0" err="1"/>
              <a:t>x</a:t>
            </a:r>
            <a:r>
              <a:rPr lang="en-US" baseline="-25000" dirty="0" err="1"/>
              <a:t>A</a:t>
            </a:r>
            <a:r>
              <a:rPr lang="en-US" dirty="0"/>
              <a:t>, </a:t>
            </a:r>
            <a:r>
              <a:rPr lang="en-US" i="1" dirty="0" err="1"/>
              <a:t>x</a:t>
            </a:r>
            <a:r>
              <a:rPr lang="en-US" baseline="-25000" dirty="0" err="1"/>
              <a:t>B</a:t>
            </a:r>
            <a:r>
              <a:rPr lang="en-US" dirty="0"/>
              <a:t>, and </a:t>
            </a:r>
            <a:r>
              <a:rPr lang="en-US" i="1" dirty="0" err="1"/>
              <a:t>x</a:t>
            </a:r>
            <a:r>
              <a:rPr lang="en-US" baseline="-25000" dirty="0" err="1"/>
              <a:t>C</a:t>
            </a:r>
            <a:r>
              <a:rPr lang="en-US" dirty="0"/>
              <a:t> denote the number of addresses for the respective classes.</a:t>
            </a:r>
          </a:p>
          <a:p>
            <a:pPr lvl="1"/>
            <a:r>
              <a:rPr lang="en-US" dirty="0"/>
              <a:t>To find, </a:t>
            </a:r>
            <a:r>
              <a:rPr lang="en-US" i="1" dirty="0" err="1"/>
              <a:t>x</a:t>
            </a:r>
            <a:r>
              <a:rPr lang="en-US" baseline="-25000" dirty="0" err="1"/>
              <a:t>A</a:t>
            </a:r>
            <a:r>
              <a:rPr lang="en-US" dirty="0"/>
              <a:t>: </a:t>
            </a:r>
            <a:r>
              <a:rPr lang="en-US" dirty="0">
                <a:latin typeface="Cambria Math" pitchFamily="18" charset="0"/>
                <a:ea typeface="Cambria Math" pitchFamily="18" charset="0"/>
              </a:rPr>
              <a:t>2</a:t>
            </a:r>
            <a:r>
              <a:rPr lang="en-US" baseline="30000" dirty="0">
                <a:latin typeface="Cambria Math" pitchFamily="18" charset="0"/>
                <a:ea typeface="Cambria Math" pitchFamily="18" charset="0"/>
              </a:rPr>
              <a:t>7</a:t>
            </a:r>
            <a:r>
              <a:rPr lang="en-US" dirty="0"/>
              <a:t> </a:t>
            </a:r>
            <a:r>
              <a:rPr lang="en-US" dirty="0">
                <a:latin typeface="Cambria Math"/>
                <a:ea typeface="Cambria Math"/>
              </a:rPr>
              <a:t>− 1 = 127 </a:t>
            </a:r>
            <a:r>
              <a:rPr lang="en-US" dirty="0" err="1">
                <a:latin typeface="Cambria Math"/>
                <a:ea typeface="Cambria Math"/>
              </a:rPr>
              <a:t>netids</a:t>
            </a:r>
            <a:r>
              <a:rPr lang="en-US" dirty="0">
                <a:latin typeface="Cambria Math"/>
                <a:ea typeface="Cambria Math"/>
              </a:rPr>
              <a:t>. </a:t>
            </a:r>
            <a:r>
              <a:rPr lang="en-US" dirty="0">
                <a:latin typeface="Cambria Math" pitchFamily="18" charset="0"/>
                <a:ea typeface="Cambria Math" pitchFamily="18" charset="0"/>
              </a:rPr>
              <a:t>2</a:t>
            </a:r>
            <a:r>
              <a:rPr lang="en-US" baseline="30000" dirty="0">
                <a:latin typeface="Cambria Math" pitchFamily="18" charset="0"/>
                <a:ea typeface="Cambria Math" pitchFamily="18" charset="0"/>
              </a:rPr>
              <a:t>24</a:t>
            </a:r>
            <a:r>
              <a:rPr lang="en-US" dirty="0"/>
              <a:t> </a:t>
            </a:r>
            <a:r>
              <a:rPr lang="en-US" dirty="0">
                <a:latin typeface="Cambria Math"/>
                <a:ea typeface="Cambria Math"/>
              </a:rPr>
              <a:t>− 2 = 16,777,214 </a:t>
            </a:r>
            <a:r>
              <a:rPr lang="en-US" dirty="0" err="1">
                <a:latin typeface="Cambria Math"/>
                <a:ea typeface="Cambria Math"/>
              </a:rPr>
              <a:t>hostids</a:t>
            </a:r>
            <a:r>
              <a:rPr lang="en-US" dirty="0">
                <a:latin typeface="Cambria Math"/>
                <a:ea typeface="Cambria Math"/>
              </a:rPr>
              <a:t>. </a:t>
            </a:r>
          </a:p>
          <a:p>
            <a:pPr lvl="1">
              <a:buNone/>
            </a:pPr>
            <a:r>
              <a:rPr lang="en-US" i="1" dirty="0"/>
              <a:t>                   </a:t>
            </a:r>
            <a:r>
              <a:rPr lang="en-US" i="1" dirty="0" err="1"/>
              <a:t>x</a:t>
            </a:r>
            <a:r>
              <a:rPr lang="en-US" baseline="-25000" dirty="0" err="1"/>
              <a:t>A</a:t>
            </a:r>
            <a:r>
              <a:rPr lang="en-US" i="1" dirty="0"/>
              <a:t> = </a:t>
            </a:r>
            <a:r>
              <a:rPr lang="en-US" dirty="0">
                <a:latin typeface="Cambria Math" pitchFamily="18" charset="0"/>
                <a:ea typeface="Cambria Math" pitchFamily="18" charset="0"/>
              </a:rPr>
              <a:t>127</a:t>
            </a:r>
            <a:r>
              <a:rPr lang="en-US" dirty="0">
                <a:latin typeface="Cambria Math"/>
                <a:ea typeface="Cambria Math"/>
              </a:rPr>
              <a:t>∙ 16,777,214 = 2,130,706,178.</a:t>
            </a:r>
            <a:endParaRPr lang="en-US" dirty="0">
              <a:latin typeface="Cambria Math" pitchFamily="18" charset="0"/>
              <a:ea typeface="Cambria Math" pitchFamily="18" charset="0"/>
            </a:endParaRPr>
          </a:p>
          <a:p>
            <a:pPr lvl="1"/>
            <a:r>
              <a:rPr lang="en-US" dirty="0"/>
              <a:t>To find, </a:t>
            </a:r>
            <a:r>
              <a:rPr lang="en-US" i="1" dirty="0" err="1"/>
              <a:t>x</a:t>
            </a:r>
            <a:r>
              <a:rPr lang="en-US" baseline="-25000" dirty="0" err="1"/>
              <a:t>B</a:t>
            </a:r>
            <a:r>
              <a:rPr lang="en-US" dirty="0"/>
              <a:t>: </a:t>
            </a:r>
            <a:r>
              <a:rPr lang="en-US" dirty="0">
                <a:latin typeface="Cambria Math" pitchFamily="18" charset="0"/>
                <a:ea typeface="Cambria Math" pitchFamily="18" charset="0"/>
              </a:rPr>
              <a:t>2</a:t>
            </a:r>
            <a:r>
              <a:rPr lang="en-US" baseline="30000" dirty="0">
                <a:latin typeface="Cambria Math" pitchFamily="18" charset="0"/>
                <a:ea typeface="Cambria Math" pitchFamily="18" charset="0"/>
              </a:rPr>
              <a:t>14</a:t>
            </a:r>
            <a:r>
              <a:rPr lang="en-US" dirty="0"/>
              <a:t> </a:t>
            </a:r>
            <a:r>
              <a:rPr lang="en-US" dirty="0">
                <a:latin typeface="Cambria Math"/>
                <a:ea typeface="Cambria Math"/>
              </a:rPr>
              <a:t>= 16,384 </a:t>
            </a:r>
            <a:r>
              <a:rPr lang="en-US" dirty="0" err="1">
                <a:latin typeface="Cambria Math"/>
                <a:ea typeface="Cambria Math"/>
              </a:rPr>
              <a:t>netids</a:t>
            </a:r>
            <a:r>
              <a:rPr lang="en-US" dirty="0">
                <a:latin typeface="Cambria Math"/>
                <a:ea typeface="Cambria Math"/>
              </a:rPr>
              <a:t>. </a:t>
            </a:r>
            <a:r>
              <a:rPr lang="en-US" dirty="0">
                <a:latin typeface="Cambria Math" pitchFamily="18" charset="0"/>
                <a:ea typeface="Cambria Math" pitchFamily="18" charset="0"/>
              </a:rPr>
              <a:t>2</a:t>
            </a:r>
            <a:r>
              <a:rPr lang="en-US" baseline="30000" dirty="0">
                <a:latin typeface="Cambria Math" pitchFamily="18" charset="0"/>
                <a:ea typeface="Cambria Math" pitchFamily="18" charset="0"/>
              </a:rPr>
              <a:t>16</a:t>
            </a:r>
            <a:r>
              <a:rPr lang="en-US" dirty="0"/>
              <a:t> </a:t>
            </a:r>
            <a:r>
              <a:rPr lang="en-US" dirty="0">
                <a:latin typeface="Cambria Math"/>
                <a:ea typeface="Cambria Math"/>
              </a:rPr>
              <a:t>− 2 = 16,534 </a:t>
            </a:r>
            <a:r>
              <a:rPr lang="en-US" dirty="0" err="1">
                <a:latin typeface="Cambria Math"/>
                <a:ea typeface="Cambria Math"/>
              </a:rPr>
              <a:t>hostids</a:t>
            </a:r>
            <a:r>
              <a:rPr lang="en-US" dirty="0">
                <a:latin typeface="Cambria Math"/>
                <a:ea typeface="Cambria Math"/>
              </a:rPr>
              <a:t>. </a:t>
            </a:r>
          </a:p>
          <a:p>
            <a:pPr lvl="1">
              <a:buNone/>
            </a:pPr>
            <a:r>
              <a:rPr lang="en-US" i="1" dirty="0"/>
              <a:t>                   </a:t>
            </a:r>
            <a:r>
              <a:rPr lang="en-US" i="1" dirty="0" err="1"/>
              <a:t>x</a:t>
            </a:r>
            <a:r>
              <a:rPr lang="en-US" baseline="-25000" dirty="0" err="1"/>
              <a:t>B</a:t>
            </a:r>
            <a:r>
              <a:rPr lang="en-US" i="1" dirty="0"/>
              <a:t> = </a:t>
            </a:r>
            <a:r>
              <a:rPr lang="en-US" dirty="0">
                <a:latin typeface="Cambria Math"/>
                <a:ea typeface="Cambria Math"/>
              </a:rPr>
              <a:t>16,384 ∙ 16, 534 = 1,073,709,056.</a:t>
            </a:r>
            <a:endParaRPr lang="en-US" dirty="0"/>
          </a:p>
          <a:p>
            <a:pPr lvl="1"/>
            <a:r>
              <a:rPr lang="en-US" dirty="0"/>
              <a:t>To find, </a:t>
            </a:r>
            <a:r>
              <a:rPr lang="en-US" i="1" dirty="0" err="1"/>
              <a:t>x</a:t>
            </a:r>
            <a:r>
              <a:rPr lang="en-US" baseline="-25000" dirty="0" err="1"/>
              <a:t>C</a:t>
            </a:r>
            <a:r>
              <a:rPr lang="en-US" dirty="0"/>
              <a:t>: </a:t>
            </a:r>
            <a:r>
              <a:rPr lang="en-US" dirty="0">
                <a:latin typeface="Cambria Math" pitchFamily="18" charset="0"/>
                <a:ea typeface="Cambria Math" pitchFamily="18" charset="0"/>
              </a:rPr>
              <a:t>2</a:t>
            </a:r>
            <a:r>
              <a:rPr lang="en-US" baseline="30000" dirty="0">
                <a:latin typeface="Cambria Math" pitchFamily="18" charset="0"/>
                <a:ea typeface="Cambria Math" pitchFamily="18" charset="0"/>
              </a:rPr>
              <a:t>21</a:t>
            </a:r>
            <a:r>
              <a:rPr lang="en-US" dirty="0"/>
              <a:t> </a:t>
            </a:r>
            <a:r>
              <a:rPr lang="en-US" dirty="0">
                <a:latin typeface="Cambria Math"/>
                <a:ea typeface="Cambria Math"/>
              </a:rPr>
              <a:t>= 2,097,152 </a:t>
            </a:r>
            <a:r>
              <a:rPr lang="en-US" dirty="0" err="1">
                <a:latin typeface="Cambria Math"/>
                <a:ea typeface="Cambria Math"/>
              </a:rPr>
              <a:t>netids</a:t>
            </a:r>
            <a:r>
              <a:rPr lang="en-US" dirty="0">
                <a:latin typeface="Cambria Math"/>
                <a:ea typeface="Cambria Math"/>
              </a:rPr>
              <a:t>. </a:t>
            </a:r>
            <a:r>
              <a:rPr lang="en-US" dirty="0">
                <a:latin typeface="Cambria Math" pitchFamily="18" charset="0"/>
                <a:ea typeface="Cambria Math" pitchFamily="18" charset="0"/>
              </a:rPr>
              <a:t>2</a:t>
            </a:r>
            <a:r>
              <a:rPr lang="en-US" baseline="30000" dirty="0">
                <a:latin typeface="Cambria Math" pitchFamily="18" charset="0"/>
                <a:ea typeface="Cambria Math" pitchFamily="18" charset="0"/>
              </a:rPr>
              <a:t>8</a:t>
            </a:r>
            <a:r>
              <a:rPr lang="en-US" dirty="0"/>
              <a:t> </a:t>
            </a:r>
            <a:r>
              <a:rPr lang="en-US" dirty="0">
                <a:latin typeface="Cambria Math"/>
                <a:ea typeface="Cambria Math"/>
              </a:rPr>
              <a:t>− 2 = 254 </a:t>
            </a:r>
            <a:r>
              <a:rPr lang="en-US" dirty="0" err="1">
                <a:latin typeface="Cambria Math"/>
                <a:ea typeface="Cambria Math"/>
              </a:rPr>
              <a:t>hostids</a:t>
            </a:r>
            <a:r>
              <a:rPr lang="en-US" dirty="0">
                <a:latin typeface="Cambria Math"/>
                <a:ea typeface="Cambria Math"/>
              </a:rPr>
              <a:t>. </a:t>
            </a:r>
          </a:p>
          <a:p>
            <a:pPr lvl="1">
              <a:buNone/>
            </a:pPr>
            <a:r>
              <a:rPr lang="en-US" i="1" dirty="0"/>
              <a:t>                   </a:t>
            </a:r>
            <a:r>
              <a:rPr lang="en-US" i="1" dirty="0" err="1"/>
              <a:t>x</a:t>
            </a:r>
            <a:r>
              <a:rPr lang="en-US" baseline="-25000" dirty="0" err="1"/>
              <a:t>C</a:t>
            </a:r>
            <a:r>
              <a:rPr lang="en-US" i="1" dirty="0"/>
              <a:t> = </a:t>
            </a:r>
            <a:r>
              <a:rPr lang="en-US" dirty="0">
                <a:latin typeface="Cambria Math"/>
                <a:ea typeface="Cambria Math"/>
              </a:rPr>
              <a:t>2,097,152 ∙ 254 = 532,676,608.</a:t>
            </a:r>
            <a:endParaRPr lang="en-US" dirty="0"/>
          </a:p>
          <a:p>
            <a:pPr lvl="1"/>
            <a:r>
              <a:rPr lang="en-US" dirty="0"/>
              <a:t>Hence, the total number of available IPv</a:t>
            </a:r>
            <a:r>
              <a:rPr lang="en-US" dirty="0">
                <a:latin typeface="Cambria Math" pitchFamily="18" charset="0"/>
                <a:ea typeface="Cambria Math" pitchFamily="18" charset="0"/>
              </a:rPr>
              <a:t>4</a:t>
            </a:r>
            <a:r>
              <a:rPr lang="en-US" dirty="0"/>
              <a:t> addresses is</a:t>
            </a:r>
          </a:p>
          <a:p>
            <a:pPr lvl="1">
              <a:buNone/>
            </a:pPr>
            <a:r>
              <a:rPr lang="en-US" dirty="0"/>
              <a:t>            </a:t>
            </a:r>
            <a:r>
              <a:rPr lang="en-US" i="1" dirty="0"/>
              <a:t>x = </a:t>
            </a:r>
            <a:r>
              <a:rPr lang="en-US" i="1" dirty="0" err="1"/>
              <a:t>x</a:t>
            </a:r>
            <a:r>
              <a:rPr lang="en-US" baseline="-25000" dirty="0" err="1"/>
              <a:t>A</a:t>
            </a:r>
            <a:r>
              <a:rPr lang="en-US" dirty="0"/>
              <a:t> +  </a:t>
            </a:r>
            <a:r>
              <a:rPr lang="en-US" i="1" dirty="0" err="1"/>
              <a:t>x</a:t>
            </a:r>
            <a:r>
              <a:rPr lang="en-US" baseline="-25000" dirty="0" err="1"/>
              <a:t>B</a:t>
            </a:r>
            <a:r>
              <a:rPr lang="en-US" dirty="0"/>
              <a:t>  + </a:t>
            </a:r>
            <a:r>
              <a:rPr lang="en-US" i="1" dirty="0" err="1"/>
              <a:t>x</a:t>
            </a:r>
            <a:r>
              <a:rPr lang="en-US" baseline="-25000" dirty="0" err="1"/>
              <a:t>C</a:t>
            </a:r>
            <a:r>
              <a:rPr lang="en-US" dirty="0"/>
              <a:t> </a:t>
            </a:r>
          </a:p>
          <a:p>
            <a:pPr lvl="1">
              <a:buNone/>
            </a:pPr>
            <a:r>
              <a:rPr lang="en-US" dirty="0"/>
              <a:t>              = </a:t>
            </a:r>
            <a:r>
              <a:rPr lang="en-US" dirty="0">
                <a:latin typeface="Cambria Math" pitchFamily="18" charset="0"/>
                <a:ea typeface="Cambria Math" pitchFamily="18" charset="0"/>
              </a:rPr>
              <a:t>2,130,706,178 + 1,073,709,056 + 532,676,608</a:t>
            </a:r>
          </a:p>
          <a:p>
            <a:pPr lvl="1">
              <a:buNone/>
            </a:pPr>
            <a:r>
              <a:rPr lang="en-US" dirty="0">
                <a:latin typeface="Cambria Math" pitchFamily="18" charset="0"/>
                <a:ea typeface="Cambria Math" pitchFamily="18" charset="0"/>
              </a:rPr>
              <a:t>               = 3, 737,091,842.</a:t>
            </a:r>
          </a:p>
        </p:txBody>
      </p:sp>
      <p:sp>
        <p:nvSpPr>
          <p:cNvPr id="4" name="TextBox 3"/>
          <p:cNvSpPr txBox="1"/>
          <p:nvPr/>
        </p:nvSpPr>
        <p:spPr>
          <a:xfrm>
            <a:off x="4191000" y="5867400"/>
            <a:ext cx="4724400" cy="923330"/>
          </a:xfrm>
          <a:prstGeom prst="rect">
            <a:avLst/>
          </a:prstGeom>
          <a:noFill/>
          <a:ln>
            <a:solidFill>
              <a:schemeClr val="accent1"/>
            </a:solidFill>
          </a:ln>
        </p:spPr>
        <p:txBody>
          <a:bodyPr wrap="square" rtlCol="0">
            <a:spAutoFit/>
          </a:bodyPr>
          <a:lstStyle/>
          <a:p>
            <a:r>
              <a:rPr lang="en-US" dirty="0"/>
              <a:t>Not Enough Today !!</a:t>
            </a:r>
          </a:p>
          <a:p>
            <a:r>
              <a:rPr lang="en-US" dirty="0"/>
              <a:t>The newer IPv6 protocol solves the problem of too few addresses.</a:t>
            </a:r>
          </a:p>
        </p:txBody>
      </p:sp>
    </p:spTree>
    <p:extLst>
      <p:ext uri="{BB962C8B-B14F-4D97-AF65-F5344CB8AC3E}">
        <p14:creationId xmlns:p14="http://schemas.microsoft.com/office/powerpoint/2010/main" val="423639424"/>
      </p:ext>
    </p:extLst>
  </p:cSld>
  <p:clrMapOvr>
    <a:masterClrMapping/>
  </p:clrMapOvr>
  <p:transition>
    <p:checker dir="vert"/>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7746" name="Rectangle 2"/>
          <p:cNvSpPr>
            <a:spLocks noGrp="1" noChangeArrowheads="1"/>
          </p:cNvSpPr>
          <p:nvPr>
            <p:ph type="title"/>
          </p:nvPr>
        </p:nvSpPr>
        <p:spPr/>
        <p:txBody>
          <a:bodyPr>
            <a:normAutofit fontScale="90000"/>
          </a:bodyPr>
          <a:lstStyle/>
          <a:p>
            <a:r>
              <a:rPr lang="el-GR" b="1">
                <a:solidFill>
                  <a:srgbClr val="FF3300"/>
                </a:solidFill>
              </a:rPr>
              <a:t>Παραδείγματα στην πληροφορική</a:t>
            </a:r>
            <a:endParaRPr lang="en-US" b="1">
              <a:solidFill>
                <a:srgbClr val="FF3300"/>
              </a:solidFill>
            </a:endParaRPr>
          </a:p>
        </p:txBody>
      </p:sp>
      <p:sp>
        <p:nvSpPr>
          <p:cNvPr id="287747" name="Rectangle 3"/>
          <p:cNvSpPr>
            <a:spLocks noGrp="1" noChangeArrowheads="1"/>
          </p:cNvSpPr>
          <p:nvPr>
            <p:ph idx="1"/>
          </p:nvPr>
        </p:nvSpPr>
        <p:spPr/>
        <p:txBody>
          <a:bodyPr/>
          <a:lstStyle/>
          <a:p>
            <a:r>
              <a:rPr lang="el-GR" dirty="0"/>
              <a:t>Η πολυπλοκότητα και η αποδοτικότητα των αλγορίθμων εκτιμάται από τον αριθμό συγκεκριμένων διαδικασιών που εκτελούνται</a:t>
            </a:r>
          </a:p>
          <a:p>
            <a:r>
              <a:rPr lang="el-GR" dirty="0"/>
              <a:t>Ο σχεδιασμός κυκλωμάτων απαιτεί αρίθμηση των δυνατών περιπτώσεων δεδομένων – αποτελεσμάτων</a:t>
            </a:r>
          </a:p>
          <a:p>
            <a:r>
              <a:rPr lang="el-GR" dirty="0"/>
              <a:t>Η διαχείριση των δεδομένων εξαρτάται άμεσα από την αρίθμηση τους </a:t>
            </a:r>
            <a:endParaRPr lang="en-US" dirty="0"/>
          </a:p>
        </p:txBody>
      </p:sp>
      <p:sp>
        <p:nvSpPr>
          <p:cNvPr id="5" name="Date Placeholder 4"/>
          <p:cNvSpPr>
            <a:spLocks noGrp="1"/>
          </p:cNvSpPr>
          <p:nvPr>
            <p:ph type="dt" sz="half" idx="10"/>
          </p:nvPr>
        </p:nvSpPr>
        <p:spPr/>
        <p:txBody>
          <a:bodyPr/>
          <a:lstStyle/>
          <a:p>
            <a:fld id="{E9DD4123-3A00-4D2D-9F73-4ED489264262}" type="datetime1">
              <a:rPr lang="el-GR"/>
              <a:pPr/>
              <a:t>9/1/2025</a:t>
            </a:fld>
            <a:endParaRPr lang="el-GR"/>
          </a:p>
        </p:txBody>
      </p:sp>
      <p:sp>
        <p:nvSpPr>
          <p:cNvPr id="4" name="Slide Number Placeholder 3"/>
          <p:cNvSpPr>
            <a:spLocks noGrp="1"/>
          </p:cNvSpPr>
          <p:nvPr>
            <p:ph type="sldNum" sz="quarter" idx="12"/>
          </p:nvPr>
        </p:nvSpPr>
        <p:spPr/>
        <p:txBody>
          <a:bodyPr/>
          <a:lstStyle/>
          <a:p>
            <a:fld id="{C7F04CE7-4207-494C-8700-5D6FFEC0AE27}" type="slidenum">
              <a:rPr lang="el-GR"/>
              <a:pPr/>
              <a:t>3</a:t>
            </a:fld>
            <a:endParaRPr lang="el-GR"/>
          </a:p>
        </p:txBody>
      </p:sp>
    </p:spTree>
  </p:cSld>
  <p:clrMapOvr>
    <a:masterClrMapping/>
  </p:clrMapOvr>
  <p:transition>
    <p:checke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87747">
                                            <p:txEl>
                                              <p:pRg st="1" end="1"/>
                                            </p:txEl>
                                          </p:spTgt>
                                        </p:tgtEl>
                                        <p:attrNameLst>
                                          <p:attrName>style.visibility</p:attrName>
                                        </p:attrNameLst>
                                      </p:cBhvr>
                                      <p:to>
                                        <p:strVal val="visible"/>
                                      </p:to>
                                    </p:set>
                                    <p:animEffect transition="in" filter="fade">
                                      <p:cBhvr>
                                        <p:cTn id="7" dur="500"/>
                                        <p:tgtEl>
                                          <p:spTgt spid="287747">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87747">
                                            <p:txEl>
                                              <p:pRg st="2" end="2"/>
                                            </p:txEl>
                                          </p:spTgt>
                                        </p:tgtEl>
                                        <p:attrNameLst>
                                          <p:attrName>style.visibility</p:attrName>
                                        </p:attrNameLst>
                                      </p:cBhvr>
                                      <p:to>
                                        <p:strVal val="visible"/>
                                      </p:to>
                                    </p:set>
                                    <p:animEffect transition="in" filter="fade">
                                      <p:cBhvr>
                                        <p:cTn id="12" dur="500"/>
                                        <p:tgtEl>
                                          <p:spTgt spid="287747">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5938" name="Rectangle 2"/>
          <p:cNvSpPr>
            <a:spLocks noGrp="1" noChangeArrowheads="1"/>
          </p:cNvSpPr>
          <p:nvPr>
            <p:ph type="title"/>
          </p:nvPr>
        </p:nvSpPr>
        <p:spPr/>
        <p:txBody>
          <a:bodyPr/>
          <a:lstStyle/>
          <a:p>
            <a:r>
              <a:rPr lang="el-GR" dirty="0">
                <a:solidFill>
                  <a:srgbClr val="FF3300"/>
                </a:solidFill>
              </a:rPr>
              <a:t>Εγκλεισμός – Αποκλεισμός</a:t>
            </a:r>
            <a:endParaRPr lang="en-US" b="1" dirty="0">
              <a:solidFill>
                <a:srgbClr val="FF3300"/>
              </a:solidFill>
            </a:endParaRPr>
          </a:p>
        </p:txBody>
      </p:sp>
      <p:sp>
        <p:nvSpPr>
          <p:cNvPr id="6" name="Date Placeholder 4"/>
          <p:cNvSpPr>
            <a:spLocks noGrp="1"/>
          </p:cNvSpPr>
          <p:nvPr>
            <p:ph type="dt" sz="half" idx="10"/>
          </p:nvPr>
        </p:nvSpPr>
        <p:spPr/>
        <p:txBody>
          <a:bodyPr/>
          <a:lstStyle/>
          <a:p>
            <a:fld id="{2C880F88-185D-49C0-941A-41B93C8F0006}" type="datetime1">
              <a:rPr lang="el-GR"/>
              <a:pPr/>
              <a:t>9/1/2025</a:t>
            </a:fld>
            <a:endParaRPr lang="el-GR"/>
          </a:p>
        </p:txBody>
      </p:sp>
      <p:sp>
        <p:nvSpPr>
          <p:cNvPr id="5" name="Slide Number Placeholder 3"/>
          <p:cNvSpPr>
            <a:spLocks noGrp="1"/>
          </p:cNvSpPr>
          <p:nvPr>
            <p:ph type="sldNum" sz="quarter" idx="12"/>
          </p:nvPr>
        </p:nvSpPr>
        <p:spPr/>
        <p:txBody>
          <a:bodyPr/>
          <a:lstStyle/>
          <a:p>
            <a:fld id="{C92F5D15-824C-429C-8781-6DDB82624B7E}" type="slidenum">
              <a:rPr lang="el-GR"/>
              <a:pPr/>
              <a:t>30</a:t>
            </a:fld>
            <a:endParaRPr lang="el-GR"/>
          </a:p>
        </p:txBody>
      </p:sp>
      <p:graphicFrame>
        <p:nvGraphicFramePr>
          <p:cNvPr id="295941" name="Object 5"/>
          <p:cNvGraphicFramePr>
            <a:graphicFrameLocks noChangeAspect="1"/>
          </p:cNvGraphicFramePr>
          <p:nvPr/>
        </p:nvGraphicFramePr>
        <p:xfrm>
          <a:off x="214282" y="1785926"/>
          <a:ext cx="8527073" cy="4510106"/>
        </p:xfrm>
        <a:graphic>
          <a:graphicData uri="http://schemas.openxmlformats.org/presentationml/2006/ole">
            <mc:AlternateContent xmlns:mc="http://schemas.openxmlformats.org/markup-compatibility/2006">
              <mc:Choice xmlns:v="urn:schemas-microsoft-com:vml" Requires="v">
                <p:oleObj name="Document" r:id="rId3" imgW="6578767" imgH="3467830" progId="Word.Document.8">
                  <p:embed/>
                </p:oleObj>
              </mc:Choice>
              <mc:Fallback>
                <p:oleObj name="Document" r:id="rId3" imgW="6578767" imgH="3467830" progId="Word.Document.8">
                  <p:embed/>
                  <p:pic>
                    <p:nvPicPr>
                      <p:cNvPr id="0"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14282" y="1785926"/>
                        <a:ext cx="8527073" cy="4510106"/>
                      </a:xfrm>
                      <a:prstGeom prst="rect">
                        <a:avLst/>
                      </a:prstGeom>
                      <a:noFill/>
                      <a:ln>
                        <a:noFill/>
                      </a:ln>
                      <a:effectLst/>
                      <a:extLst>
                        <a:ext uri="{909E8E84-426E-40DD-AFC4-6F175D3DCCD1}">
                          <a14:hiddenFill xmlns:a14="http://schemas.microsoft.com/office/drawing/2010/main">
                            <a:solidFill>
                              <a:srgbClr val="FFFF99"/>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ransition>
    <p:checker dir="vert"/>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986" name="Rectangle 2"/>
          <p:cNvSpPr>
            <a:spLocks noGrp="1" noChangeArrowheads="1"/>
          </p:cNvSpPr>
          <p:nvPr>
            <p:ph type="title"/>
          </p:nvPr>
        </p:nvSpPr>
        <p:spPr/>
        <p:txBody>
          <a:bodyPr/>
          <a:lstStyle/>
          <a:p>
            <a:r>
              <a:rPr lang="el-GR" b="1" dirty="0">
                <a:solidFill>
                  <a:srgbClr val="FF3300"/>
                </a:solidFill>
              </a:rPr>
              <a:t>Γενίκευση</a:t>
            </a:r>
            <a:endParaRPr lang="en-US" b="1" dirty="0">
              <a:solidFill>
                <a:srgbClr val="FF3300"/>
              </a:solidFill>
            </a:endParaRPr>
          </a:p>
        </p:txBody>
      </p:sp>
      <p:graphicFrame>
        <p:nvGraphicFramePr>
          <p:cNvPr id="297987" name="Object 3"/>
          <p:cNvGraphicFramePr>
            <a:graphicFrameLocks noGrp="1" noChangeAspect="1"/>
          </p:cNvGraphicFramePr>
          <p:nvPr>
            <p:ph idx="1"/>
          </p:nvPr>
        </p:nvGraphicFramePr>
        <p:xfrm>
          <a:off x="214282" y="1857364"/>
          <a:ext cx="8678863" cy="474662"/>
        </p:xfrm>
        <a:graphic>
          <a:graphicData uri="http://schemas.openxmlformats.org/presentationml/2006/ole">
            <mc:AlternateContent xmlns:mc="http://schemas.openxmlformats.org/markup-compatibility/2006">
              <mc:Choice xmlns:v="urn:schemas-microsoft-com:vml" Requires="v">
                <p:oleObj name="Document" r:id="rId3" imgW="8388423" imgH="458083" progId="Word.Document.8">
                  <p:embed/>
                </p:oleObj>
              </mc:Choice>
              <mc:Fallback>
                <p:oleObj name="Document" r:id="rId3" imgW="8388423" imgH="458083" progId="Word.Document.8">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14282" y="1857364"/>
                        <a:ext cx="8678863" cy="474662"/>
                      </a:xfrm>
                      <a:prstGeom prst="rect">
                        <a:avLst/>
                      </a:prstGeom>
                      <a:noFill/>
                      <a:extLst>
                        <a:ext uri="{909E8E84-426E-40DD-AFC4-6F175D3DCCD1}">
                          <a14:hiddenFill xmlns:a14="http://schemas.microsoft.com/office/drawing/2010/main">
                            <a:solidFill>
                              <a:srgbClr val="FFFF99"/>
                            </a:solidFill>
                          </a14:hiddenFill>
                        </a:ext>
                      </a:extLst>
                    </p:spPr>
                  </p:pic>
                </p:oleObj>
              </mc:Fallback>
            </mc:AlternateContent>
          </a:graphicData>
        </a:graphic>
      </p:graphicFrame>
      <p:sp>
        <p:nvSpPr>
          <p:cNvPr id="7" name="Date Placeholder 4"/>
          <p:cNvSpPr>
            <a:spLocks noGrp="1"/>
          </p:cNvSpPr>
          <p:nvPr>
            <p:ph type="dt" sz="half" idx="10"/>
          </p:nvPr>
        </p:nvSpPr>
        <p:spPr/>
        <p:txBody>
          <a:bodyPr/>
          <a:lstStyle/>
          <a:p>
            <a:fld id="{6EEF41F0-3761-4F26-9A15-2884FEFDB2B7}" type="datetime1">
              <a:rPr lang="el-GR"/>
              <a:pPr/>
              <a:t>9/1/2025</a:t>
            </a:fld>
            <a:endParaRPr lang="el-GR"/>
          </a:p>
        </p:txBody>
      </p:sp>
      <p:sp>
        <p:nvSpPr>
          <p:cNvPr id="6" name="Slide Number Placeholder 3"/>
          <p:cNvSpPr>
            <a:spLocks noGrp="1"/>
          </p:cNvSpPr>
          <p:nvPr>
            <p:ph type="sldNum" sz="quarter" idx="12"/>
          </p:nvPr>
        </p:nvSpPr>
        <p:spPr/>
        <p:txBody>
          <a:bodyPr/>
          <a:lstStyle/>
          <a:p>
            <a:fld id="{0B98A1B4-FA24-4A44-9EF2-59BA8D3A0C76}" type="slidenum">
              <a:rPr lang="el-GR"/>
              <a:pPr/>
              <a:t>31</a:t>
            </a:fld>
            <a:endParaRPr lang="el-GR"/>
          </a:p>
        </p:txBody>
      </p:sp>
      <p:sp>
        <p:nvSpPr>
          <p:cNvPr id="297990" name="Rectangle 6"/>
          <p:cNvSpPr>
            <a:spLocks noChangeArrowheads="1"/>
          </p:cNvSpPr>
          <p:nvPr/>
        </p:nvSpPr>
        <p:spPr bwMode="auto">
          <a:xfrm>
            <a:off x="0" y="2738438"/>
            <a:ext cx="9144000" cy="0"/>
          </a:xfrm>
          <a:prstGeom prst="rect">
            <a:avLst/>
          </a:prstGeom>
          <a:noFill/>
          <a:ln w="9525">
            <a:noFill/>
            <a:miter lim="800000"/>
            <a:headEnd/>
            <a:tailEnd/>
          </a:ln>
          <a:effectLst/>
        </p:spPr>
        <p:txBody>
          <a:bodyPr anchor="ctr">
            <a:spAutoFit/>
          </a:bodyPr>
          <a:lstStyle/>
          <a:p>
            <a:endParaRPr lang="el-GR"/>
          </a:p>
        </p:txBody>
      </p:sp>
      <p:graphicFrame>
        <p:nvGraphicFramePr>
          <p:cNvPr id="297989" name="Object 5"/>
          <p:cNvGraphicFramePr>
            <a:graphicFrameLocks noChangeAspect="1"/>
          </p:cNvGraphicFramePr>
          <p:nvPr/>
        </p:nvGraphicFramePr>
        <p:xfrm>
          <a:off x="142875" y="2738438"/>
          <a:ext cx="8893175" cy="2616200"/>
        </p:xfrm>
        <a:graphic>
          <a:graphicData uri="http://schemas.openxmlformats.org/presentationml/2006/ole">
            <mc:AlternateContent xmlns:mc="http://schemas.openxmlformats.org/markup-compatibility/2006">
              <mc:Choice xmlns:v="urn:schemas-microsoft-com:vml" Requires="v">
                <p:oleObj name="Equation" r:id="rId5" imgW="4699000" imgH="1384300" progId="Equation.3">
                  <p:embed/>
                </p:oleObj>
              </mc:Choice>
              <mc:Fallback>
                <p:oleObj name="Equation" r:id="rId5" imgW="4699000" imgH="1384300" progId="Equation.3">
                  <p:embed/>
                  <p:pic>
                    <p:nvPicPr>
                      <p:cNvPr id="0"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42875" y="2738438"/>
                        <a:ext cx="8893175" cy="2616200"/>
                      </a:xfrm>
                      <a:prstGeom prst="rect">
                        <a:avLst/>
                      </a:prstGeom>
                      <a:noFill/>
                      <a:extLst>
                        <a:ext uri="{909E8E84-426E-40DD-AFC4-6F175D3DCCD1}">
                          <a14:hiddenFill xmlns:a14="http://schemas.microsoft.com/office/drawing/2010/main">
                            <a:solidFill>
                              <a:srgbClr val="FFFF99"/>
                            </a:solidFill>
                          </a14:hiddenFill>
                        </a:ext>
                      </a:extLst>
                    </p:spPr>
                  </p:pic>
                </p:oleObj>
              </mc:Fallback>
            </mc:AlternateContent>
          </a:graphicData>
        </a:graphic>
      </p:graphicFrame>
    </p:spTree>
  </p:cSld>
  <p:clrMapOvr>
    <a:masterClrMapping/>
  </p:clrMapOvr>
  <p:transition>
    <p:checker dir="vert"/>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4914" name="Rectangle 2"/>
          <p:cNvSpPr>
            <a:spLocks noGrp="1" noChangeArrowheads="1"/>
          </p:cNvSpPr>
          <p:nvPr>
            <p:ph type="title"/>
          </p:nvPr>
        </p:nvSpPr>
        <p:spPr/>
        <p:txBody>
          <a:bodyPr/>
          <a:lstStyle/>
          <a:p>
            <a:r>
              <a:rPr lang="el-GR" dirty="0">
                <a:solidFill>
                  <a:srgbClr val="FF3300"/>
                </a:solidFill>
              </a:rPr>
              <a:t>Παράδειγμα</a:t>
            </a:r>
            <a:endParaRPr lang="en-US" b="1" dirty="0">
              <a:solidFill>
                <a:srgbClr val="FF3300"/>
              </a:solidFill>
            </a:endParaRPr>
          </a:p>
        </p:txBody>
      </p:sp>
      <p:sp>
        <p:nvSpPr>
          <p:cNvPr id="7" name="Date Placeholder 4"/>
          <p:cNvSpPr>
            <a:spLocks noGrp="1"/>
          </p:cNvSpPr>
          <p:nvPr>
            <p:ph type="dt" sz="half" idx="10"/>
          </p:nvPr>
        </p:nvSpPr>
        <p:spPr/>
        <p:txBody>
          <a:bodyPr/>
          <a:lstStyle/>
          <a:p>
            <a:fld id="{608071A7-15DA-4A11-BC03-3D4797D16A40}" type="datetime1">
              <a:rPr lang="el-GR"/>
              <a:pPr/>
              <a:t>9/1/2025</a:t>
            </a:fld>
            <a:endParaRPr lang="el-GR"/>
          </a:p>
        </p:txBody>
      </p:sp>
      <p:sp>
        <p:nvSpPr>
          <p:cNvPr id="6" name="Slide Number Placeholder 3"/>
          <p:cNvSpPr>
            <a:spLocks noGrp="1"/>
          </p:cNvSpPr>
          <p:nvPr>
            <p:ph type="sldNum" sz="quarter" idx="12"/>
          </p:nvPr>
        </p:nvSpPr>
        <p:spPr/>
        <p:txBody>
          <a:bodyPr/>
          <a:lstStyle/>
          <a:p>
            <a:fld id="{CF33AC7E-D437-4DD2-8DCF-E862B89F1801}" type="slidenum">
              <a:rPr lang="el-GR"/>
              <a:pPr/>
              <a:t>32</a:t>
            </a:fld>
            <a:endParaRPr lang="el-GR"/>
          </a:p>
        </p:txBody>
      </p:sp>
      <p:sp>
        <p:nvSpPr>
          <p:cNvPr id="8" name="Rectangle 3"/>
          <p:cNvSpPr>
            <a:spLocks noGrp="1" noChangeArrowheads="1"/>
          </p:cNvSpPr>
          <p:nvPr>
            <p:ph idx="1"/>
          </p:nvPr>
        </p:nvSpPr>
        <p:spPr>
          <a:xfrm>
            <a:off x="428596" y="1643050"/>
            <a:ext cx="8229600" cy="4929222"/>
          </a:xfrm>
        </p:spPr>
        <p:txBody>
          <a:bodyPr>
            <a:normAutofit/>
          </a:bodyPr>
          <a:lstStyle/>
          <a:p>
            <a:pPr marL="0" indent="0">
              <a:buNone/>
            </a:pPr>
            <a:r>
              <a:rPr lang="el-GR" dirty="0">
                <a:latin typeface="Times New Roman" pitchFamily="18" charset="0"/>
                <a:cs typeface="Times New Roman" pitchFamily="18" charset="0"/>
              </a:rPr>
              <a:t>Να βρείτε το πλήθος των χαρτιών μίας τράπουλας που είναι είτε σπαθιά ή άσσοι. </a:t>
            </a:r>
          </a:p>
          <a:p>
            <a:pPr marL="0" indent="0">
              <a:buNone/>
            </a:pPr>
            <a:endParaRPr lang="el-GR" dirty="0">
              <a:latin typeface="Times New Roman" pitchFamily="18" charset="0"/>
              <a:cs typeface="Times New Roman" pitchFamily="18" charset="0"/>
            </a:endParaRPr>
          </a:p>
          <a:p>
            <a:pPr marL="0" indent="0">
              <a:buNone/>
            </a:pPr>
            <a:r>
              <a:rPr lang="el-GR" dirty="0">
                <a:latin typeface="Times New Roman" pitchFamily="18" charset="0"/>
                <a:cs typeface="Times New Roman" pitchFamily="18" charset="0"/>
              </a:rPr>
              <a:t>Α = σπαθιά, |Α| = 13</a:t>
            </a:r>
          </a:p>
          <a:p>
            <a:pPr marL="0" indent="0">
              <a:buNone/>
            </a:pPr>
            <a:r>
              <a:rPr lang="el-GR" dirty="0">
                <a:latin typeface="Times New Roman" pitchFamily="18" charset="0"/>
                <a:cs typeface="Times New Roman" pitchFamily="18" charset="0"/>
              </a:rPr>
              <a:t>Β = άσσοι, |Β| = 4</a:t>
            </a:r>
          </a:p>
          <a:p>
            <a:pPr marL="0" indent="0">
              <a:buNone/>
            </a:pPr>
            <a:r>
              <a:rPr lang="el-GR" dirty="0">
                <a:latin typeface="Times New Roman" pitchFamily="18" charset="0"/>
                <a:cs typeface="Times New Roman" pitchFamily="18" charset="0"/>
              </a:rPr>
              <a:t>|Α∩Β| = 1</a:t>
            </a:r>
          </a:p>
          <a:p>
            <a:pPr marL="0" indent="0">
              <a:buNone/>
            </a:pPr>
            <a:endParaRPr lang="el-GR" dirty="0">
              <a:latin typeface="Times New Roman" pitchFamily="18" charset="0"/>
              <a:cs typeface="Times New Roman" pitchFamily="18" charset="0"/>
            </a:endParaRPr>
          </a:p>
          <a:p>
            <a:pPr marL="0" indent="0">
              <a:buNone/>
            </a:pPr>
            <a:r>
              <a:rPr lang="el-GR" dirty="0">
                <a:latin typeface="Times New Roman" pitchFamily="18" charset="0"/>
                <a:cs typeface="Times New Roman" pitchFamily="18" charset="0"/>
              </a:rPr>
              <a:t>Άρα:</a:t>
            </a:r>
            <a:endParaRPr lang="en-US" dirty="0">
              <a:latin typeface="Times New Roman" pitchFamily="18" charset="0"/>
              <a:cs typeface="Times New Roman" pitchFamily="18" charset="0"/>
            </a:endParaRPr>
          </a:p>
        </p:txBody>
      </p:sp>
      <p:graphicFrame>
        <p:nvGraphicFramePr>
          <p:cNvPr id="9" name="Object 8"/>
          <p:cNvGraphicFramePr>
            <a:graphicFrameLocks noChangeAspect="1"/>
          </p:cNvGraphicFramePr>
          <p:nvPr/>
        </p:nvGraphicFramePr>
        <p:xfrm>
          <a:off x="1500165" y="5214950"/>
          <a:ext cx="6688383" cy="500066"/>
        </p:xfrm>
        <a:graphic>
          <a:graphicData uri="http://schemas.openxmlformats.org/presentationml/2006/ole">
            <mc:AlternateContent xmlns:mc="http://schemas.openxmlformats.org/markup-compatibility/2006">
              <mc:Choice xmlns:v="urn:schemas-microsoft-com:vml" Requires="v">
                <p:oleObj name="Equation" r:id="rId3" imgW="2717640" imgH="203040" progId="Equation.3">
                  <p:embed/>
                </p:oleObj>
              </mc:Choice>
              <mc:Fallback>
                <p:oleObj name="Equation" r:id="rId3" imgW="2717640" imgH="203040" progId="Equation.3">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00165" y="5214950"/>
                        <a:ext cx="6688383" cy="500066"/>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ransition>
    <p:checke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8">
                                            <p:txEl>
                                              <p:pRg st="2" end="2"/>
                                            </p:txEl>
                                          </p:spTgt>
                                        </p:tgtEl>
                                        <p:attrNameLst>
                                          <p:attrName>style.visibility</p:attrName>
                                        </p:attrNameLst>
                                      </p:cBhvr>
                                      <p:to>
                                        <p:strVal val="visible"/>
                                      </p:to>
                                    </p:set>
                                    <p:animEffect transition="in" filter="blinds(horizontal)">
                                      <p:cBhvr>
                                        <p:cTn id="7" dur="500"/>
                                        <p:tgtEl>
                                          <p:spTgt spid="8">
                                            <p:txEl>
                                              <p:pRg st="2" end="2"/>
                                            </p:txEl>
                                          </p:spTgt>
                                        </p:tgtEl>
                                      </p:cBhvr>
                                    </p:animEffect>
                                  </p:childTnLst>
                                </p:cTn>
                              </p:par>
                              <p:par>
                                <p:cTn id="8" presetID="3" presetClass="entr" presetSubtype="10" fill="hold" nodeType="withEffect">
                                  <p:stCondLst>
                                    <p:cond delay="0"/>
                                  </p:stCondLst>
                                  <p:childTnLst>
                                    <p:set>
                                      <p:cBhvr>
                                        <p:cTn id="9" dur="1" fill="hold">
                                          <p:stCondLst>
                                            <p:cond delay="0"/>
                                          </p:stCondLst>
                                        </p:cTn>
                                        <p:tgtEl>
                                          <p:spTgt spid="8">
                                            <p:txEl>
                                              <p:pRg st="3" end="3"/>
                                            </p:txEl>
                                          </p:spTgt>
                                        </p:tgtEl>
                                        <p:attrNameLst>
                                          <p:attrName>style.visibility</p:attrName>
                                        </p:attrNameLst>
                                      </p:cBhvr>
                                      <p:to>
                                        <p:strVal val="visible"/>
                                      </p:to>
                                    </p:set>
                                    <p:animEffect transition="in" filter="blinds(horizontal)">
                                      <p:cBhvr>
                                        <p:cTn id="10" dur="500"/>
                                        <p:tgtEl>
                                          <p:spTgt spid="8">
                                            <p:txEl>
                                              <p:pRg st="3" end="3"/>
                                            </p:txEl>
                                          </p:spTgt>
                                        </p:tgtEl>
                                      </p:cBhvr>
                                    </p:animEffect>
                                  </p:childTnLst>
                                </p:cTn>
                              </p:par>
                              <p:par>
                                <p:cTn id="11" presetID="3" presetClass="entr" presetSubtype="10" fill="hold" nodeType="withEffect">
                                  <p:stCondLst>
                                    <p:cond delay="0"/>
                                  </p:stCondLst>
                                  <p:childTnLst>
                                    <p:set>
                                      <p:cBhvr>
                                        <p:cTn id="12" dur="1" fill="hold">
                                          <p:stCondLst>
                                            <p:cond delay="0"/>
                                          </p:stCondLst>
                                        </p:cTn>
                                        <p:tgtEl>
                                          <p:spTgt spid="8">
                                            <p:txEl>
                                              <p:pRg st="4" end="4"/>
                                            </p:txEl>
                                          </p:spTgt>
                                        </p:tgtEl>
                                        <p:attrNameLst>
                                          <p:attrName>style.visibility</p:attrName>
                                        </p:attrNameLst>
                                      </p:cBhvr>
                                      <p:to>
                                        <p:strVal val="visible"/>
                                      </p:to>
                                    </p:set>
                                    <p:animEffect transition="in" filter="blinds(horizontal)">
                                      <p:cBhvr>
                                        <p:cTn id="13" dur="500"/>
                                        <p:tgtEl>
                                          <p:spTgt spid="8">
                                            <p:txEl>
                                              <p:pRg st="4" end="4"/>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3" presetClass="entr" presetSubtype="10" fill="hold" nodeType="clickEffect">
                                  <p:stCondLst>
                                    <p:cond delay="0"/>
                                  </p:stCondLst>
                                  <p:childTnLst>
                                    <p:set>
                                      <p:cBhvr>
                                        <p:cTn id="17" dur="1" fill="hold">
                                          <p:stCondLst>
                                            <p:cond delay="0"/>
                                          </p:stCondLst>
                                        </p:cTn>
                                        <p:tgtEl>
                                          <p:spTgt spid="8">
                                            <p:txEl>
                                              <p:pRg st="6" end="6"/>
                                            </p:txEl>
                                          </p:spTgt>
                                        </p:tgtEl>
                                        <p:attrNameLst>
                                          <p:attrName>style.visibility</p:attrName>
                                        </p:attrNameLst>
                                      </p:cBhvr>
                                      <p:to>
                                        <p:strVal val="visible"/>
                                      </p:to>
                                    </p:set>
                                    <p:animEffect transition="in" filter="blinds(horizontal)">
                                      <p:cBhvr>
                                        <p:cTn id="18" dur="500"/>
                                        <p:tgtEl>
                                          <p:spTgt spid="8">
                                            <p:txEl>
                                              <p:pRg st="6" end="6"/>
                                            </p:txEl>
                                          </p:spTgt>
                                        </p:tgtEl>
                                      </p:cBhvr>
                                    </p:animEffect>
                                  </p:childTnLst>
                                </p:cTn>
                              </p:par>
                              <p:par>
                                <p:cTn id="19" presetID="3" presetClass="entr" presetSubtype="10" fill="hold" nodeType="withEffect">
                                  <p:stCondLst>
                                    <p:cond delay="0"/>
                                  </p:stCondLst>
                                  <p:childTnLst>
                                    <p:set>
                                      <p:cBhvr>
                                        <p:cTn id="20" dur="1" fill="hold">
                                          <p:stCondLst>
                                            <p:cond delay="0"/>
                                          </p:stCondLst>
                                        </p:cTn>
                                        <p:tgtEl>
                                          <p:spTgt spid="9"/>
                                        </p:tgtEl>
                                        <p:attrNameLst>
                                          <p:attrName>style.visibility</p:attrName>
                                        </p:attrNameLst>
                                      </p:cBhvr>
                                      <p:to>
                                        <p:strVal val="visible"/>
                                      </p:to>
                                    </p:set>
                                    <p:animEffect transition="in" filter="blinds(horizontal)">
                                      <p:cBhvr>
                                        <p:cTn id="21"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9010" name="Rectangle 2"/>
          <p:cNvSpPr>
            <a:spLocks noGrp="1" noChangeArrowheads="1"/>
          </p:cNvSpPr>
          <p:nvPr>
            <p:ph type="title"/>
          </p:nvPr>
        </p:nvSpPr>
        <p:spPr/>
        <p:txBody>
          <a:bodyPr>
            <a:normAutofit/>
          </a:bodyPr>
          <a:lstStyle/>
          <a:p>
            <a:r>
              <a:rPr lang="el-GR" b="1" dirty="0">
                <a:solidFill>
                  <a:srgbClr val="FF3300"/>
                </a:solidFill>
              </a:rPr>
              <a:t>Θεμελιώδης Αρχή Απαρίθμησης</a:t>
            </a:r>
            <a:endParaRPr lang="en-US" b="1" dirty="0">
              <a:solidFill>
                <a:srgbClr val="FF3300"/>
              </a:solidFill>
            </a:endParaRPr>
          </a:p>
        </p:txBody>
      </p:sp>
      <p:sp>
        <p:nvSpPr>
          <p:cNvPr id="6" name="Date Placeholder 4"/>
          <p:cNvSpPr>
            <a:spLocks noGrp="1"/>
          </p:cNvSpPr>
          <p:nvPr>
            <p:ph type="dt" sz="half" idx="10"/>
          </p:nvPr>
        </p:nvSpPr>
        <p:spPr/>
        <p:txBody>
          <a:bodyPr/>
          <a:lstStyle/>
          <a:p>
            <a:fld id="{AF5A6FFA-FEC9-43CC-94C6-5A3CE8214526}" type="datetime1">
              <a:rPr lang="el-GR"/>
              <a:pPr/>
              <a:t>9/1/2025</a:t>
            </a:fld>
            <a:endParaRPr lang="el-GR"/>
          </a:p>
        </p:txBody>
      </p:sp>
      <p:sp>
        <p:nvSpPr>
          <p:cNvPr id="5" name="Slide Number Placeholder 3"/>
          <p:cNvSpPr>
            <a:spLocks noGrp="1"/>
          </p:cNvSpPr>
          <p:nvPr>
            <p:ph type="sldNum" sz="quarter" idx="12"/>
          </p:nvPr>
        </p:nvSpPr>
        <p:spPr/>
        <p:txBody>
          <a:bodyPr/>
          <a:lstStyle/>
          <a:p>
            <a:fld id="{40B2C90C-DF67-4BA2-A80D-A748B7EE2652}" type="slidenum">
              <a:rPr lang="el-GR"/>
              <a:pPr/>
              <a:t>33</a:t>
            </a:fld>
            <a:endParaRPr lang="el-GR"/>
          </a:p>
        </p:txBody>
      </p:sp>
      <p:sp>
        <p:nvSpPr>
          <p:cNvPr id="299012" name="Rectangle 4"/>
          <p:cNvSpPr>
            <a:spLocks noChangeArrowheads="1"/>
          </p:cNvSpPr>
          <p:nvPr/>
        </p:nvSpPr>
        <p:spPr bwMode="auto">
          <a:xfrm>
            <a:off x="0" y="2738438"/>
            <a:ext cx="9144000" cy="0"/>
          </a:xfrm>
          <a:prstGeom prst="rect">
            <a:avLst/>
          </a:prstGeom>
          <a:noFill/>
          <a:ln w="9525">
            <a:noFill/>
            <a:miter lim="800000"/>
            <a:headEnd/>
            <a:tailEnd/>
          </a:ln>
          <a:effectLst/>
        </p:spPr>
        <p:txBody>
          <a:bodyPr anchor="ctr">
            <a:spAutoFit/>
          </a:bodyPr>
          <a:lstStyle/>
          <a:p>
            <a:endParaRPr lang="el-GR"/>
          </a:p>
        </p:txBody>
      </p:sp>
      <p:graphicFrame>
        <p:nvGraphicFramePr>
          <p:cNvPr id="299015" name="Object 7"/>
          <p:cNvGraphicFramePr>
            <a:graphicFrameLocks noChangeAspect="1"/>
          </p:cNvGraphicFramePr>
          <p:nvPr/>
        </p:nvGraphicFramePr>
        <p:xfrm>
          <a:off x="142844" y="1857364"/>
          <a:ext cx="8759825" cy="4341813"/>
        </p:xfrm>
        <a:graphic>
          <a:graphicData uri="http://schemas.openxmlformats.org/presentationml/2006/ole">
            <mc:AlternateContent xmlns:mc="http://schemas.openxmlformats.org/markup-compatibility/2006">
              <mc:Choice xmlns:v="urn:schemas-microsoft-com:vml" Requires="v">
                <p:oleObj name="Document" r:id="rId3" imgW="8388063" imgH="4163771" progId="Word.Document.8">
                  <p:embed/>
                </p:oleObj>
              </mc:Choice>
              <mc:Fallback>
                <p:oleObj name="Document" r:id="rId3" imgW="8388063" imgH="4163771" progId="Word.Document.8">
                  <p:embed/>
                  <p:pic>
                    <p:nvPicPr>
                      <p:cNvPr id="0" name="Picture 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42844" y="1857364"/>
                        <a:ext cx="8759825" cy="4341813"/>
                      </a:xfrm>
                      <a:prstGeom prst="rect">
                        <a:avLst/>
                      </a:prstGeom>
                      <a:noFill/>
                      <a:ln>
                        <a:noFill/>
                      </a:ln>
                      <a:effectLst/>
                      <a:extLst>
                        <a:ext uri="{909E8E84-426E-40DD-AFC4-6F175D3DCCD1}">
                          <a14:hiddenFill xmlns:a14="http://schemas.microsoft.com/office/drawing/2010/main">
                            <a:solidFill>
                              <a:srgbClr val="FFFF99"/>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ransition>
    <p:checker dir="vert"/>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0034" name="Rectangle 2"/>
          <p:cNvSpPr>
            <a:spLocks noGrp="1" noChangeArrowheads="1"/>
          </p:cNvSpPr>
          <p:nvPr>
            <p:ph type="title"/>
          </p:nvPr>
        </p:nvSpPr>
        <p:spPr/>
        <p:txBody>
          <a:bodyPr/>
          <a:lstStyle/>
          <a:p>
            <a:r>
              <a:rPr lang="el-GR" b="1">
                <a:solidFill>
                  <a:srgbClr val="FF3300"/>
                </a:solidFill>
              </a:rPr>
              <a:t>Παράδειγμα</a:t>
            </a:r>
            <a:endParaRPr lang="en-US" b="1">
              <a:solidFill>
                <a:srgbClr val="FF3300"/>
              </a:solidFill>
            </a:endParaRPr>
          </a:p>
        </p:txBody>
      </p:sp>
      <p:sp>
        <p:nvSpPr>
          <p:cNvPr id="300035" name="Rectangle 3"/>
          <p:cNvSpPr>
            <a:spLocks noGrp="1" noChangeArrowheads="1"/>
          </p:cNvSpPr>
          <p:nvPr>
            <p:ph idx="1"/>
          </p:nvPr>
        </p:nvSpPr>
        <p:spPr/>
        <p:txBody>
          <a:bodyPr/>
          <a:lstStyle/>
          <a:p>
            <a:r>
              <a:rPr lang="el-GR"/>
              <a:t>Κατασκευή κωδικών για καταχώριση προϊόντων</a:t>
            </a:r>
          </a:p>
          <a:p>
            <a:r>
              <a:rPr lang="el-GR"/>
              <a:t>Περιορισμοί για κάθε κωδικό:</a:t>
            </a:r>
          </a:p>
          <a:p>
            <a:pPr lvl="1"/>
            <a:r>
              <a:rPr lang="el-GR"/>
              <a:t>Αρχίζει με 3 λατινικούς χαρακτήρες (Α-Ζ) </a:t>
            </a:r>
          </a:p>
          <a:p>
            <a:pPr lvl="1"/>
            <a:r>
              <a:rPr lang="el-GR"/>
              <a:t>Ακολουθούν 4 δεκαδικά ψηφία (0 – 9)</a:t>
            </a:r>
          </a:p>
          <a:p>
            <a:pPr lvl="1"/>
            <a:r>
              <a:rPr lang="el-GR"/>
              <a:t>Το πρώτο ψηφίο δεν πρέπει να είναι μηδέν</a:t>
            </a:r>
            <a:r>
              <a:rPr lang="en-US"/>
              <a:t> </a:t>
            </a:r>
            <a:endParaRPr lang="el-GR"/>
          </a:p>
          <a:p>
            <a:r>
              <a:rPr lang="el-GR"/>
              <a:t>Πόσους κωδικούς μπορούμε να κατασκευάσουμε;</a:t>
            </a:r>
            <a:endParaRPr lang="en-US"/>
          </a:p>
        </p:txBody>
      </p:sp>
      <p:sp>
        <p:nvSpPr>
          <p:cNvPr id="5" name="Date Placeholder 4"/>
          <p:cNvSpPr>
            <a:spLocks noGrp="1"/>
          </p:cNvSpPr>
          <p:nvPr>
            <p:ph type="dt" sz="half" idx="10"/>
          </p:nvPr>
        </p:nvSpPr>
        <p:spPr/>
        <p:txBody>
          <a:bodyPr/>
          <a:lstStyle/>
          <a:p>
            <a:fld id="{49710E89-DC8F-4BE2-9798-DBFF84B2F24D}" type="datetime1">
              <a:rPr lang="el-GR"/>
              <a:pPr/>
              <a:t>9/1/2025</a:t>
            </a:fld>
            <a:endParaRPr lang="el-GR"/>
          </a:p>
        </p:txBody>
      </p:sp>
      <p:sp>
        <p:nvSpPr>
          <p:cNvPr id="4" name="Slide Number Placeholder 3"/>
          <p:cNvSpPr>
            <a:spLocks noGrp="1"/>
          </p:cNvSpPr>
          <p:nvPr>
            <p:ph type="sldNum" sz="quarter" idx="12"/>
          </p:nvPr>
        </p:nvSpPr>
        <p:spPr/>
        <p:txBody>
          <a:bodyPr/>
          <a:lstStyle/>
          <a:p>
            <a:fld id="{EB82FA0F-3318-4490-B318-B782C8711D51}" type="slidenum">
              <a:rPr lang="el-GR"/>
              <a:pPr/>
              <a:t>34</a:t>
            </a:fld>
            <a:endParaRPr lang="el-GR"/>
          </a:p>
        </p:txBody>
      </p:sp>
    </p:spTree>
  </p:cSld>
  <p:clrMapOvr>
    <a:masterClrMapping/>
  </p:clrMapOvr>
  <p:transition>
    <p:checker dir="vert"/>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1058" name="Rectangle 2"/>
          <p:cNvSpPr>
            <a:spLocks noGrp="1" noChangeArrowheads="1"/>
          </p:cNvSpPr>
          <p:nvPr>
            <p:ph type="title"/>
          </p:nvPr>
        </p:nvSpPr>
        <p:spPr>
          <a:xfrm>
            <a:off x="457200" y="274638"/>
            <a:ext cx="8229600" cy="706437"/>
          </a:xfrm>
        </p:spPr>
        <p:txBody>
          <a:bodyPr>
            <a:normAutofit fontScale="90000"/>
          </a:bodyPr>
          <a:lstStyle/>
          <a:p>
            <a:r>
              <a:rPr lang="el-GR" b="1">
                <a:solidFill>
                  <a:srgbClr val="FF3300"/>
                </a:solidFill>
              </a:rPr>
              <a:t>Παράδειγμα - Λύση</a:t>
            </a:r>
            <a:endParaRPr lang="en-US" b="1">
              <a:solidFill>
                <a:srgbClr val="FF3300"/>
              </a:solidFill>
            </a:endParaRPr>
          </a:p>
        </p:txBody>
      </p:sp>
      <p:sp>
        <p:nvSpPr>
          <p:cNvPr id="6" name="Date Placeholder 4"/>
          <p:cNvSpPr>
            <a:spLocks noGrp="1"/>
          </p:cNvSpPr>
          <p:nvPr>
            <p:ph type="dt" sz="half" idx="10"/>
          </p:nvPr>
        </p:nvSpPr>
        <p:spPr/>
        <p:txBody>
          <a:bodyPr/>
          <a:lstStyle/>
          <a:p>
            <a:fld id="{FC9FA445-35CB-4956-8102-818DA5A4C401}" type="datetime1">
              <a:rPr lang="el-GR"/>
              <a:pPr/>
              <a:t>9/1/2025</a:t>
            </a:fld>
            <a:endParaRPr lang="el-GR"/>
          </a:p>
        </p:txBody>
      </p:sp>
      <p:sp>
        <p:nvSpPr>
          <p:cNvPr id="5" name="Slide Number Placeholder 3"/>
          <p:cNvSpPr>
            <a:spLocks noGrp="1"/>
          </p:cNvSpPr>
          <p:nvPr>
            <p:ph type="sldNum" sz="quarter" idx="12"/>
          </p:nvPr>
        </p:nvSpPr>
        <p:spPr/>
        <p:txBody>
          <a:bodyPr/>
          <a:lstStyle/>
          <a:p>
            <a:fld id="{9D8DB19F-B57D-4E7D-8158-8C53FA9D0C21}" type="slidenum">
              <a:rPr lang="el-GR"/>
              <a:pPr/>
              <a:t>35</a:t>
            </a:fld>
            <a:endParaRPr lang="el-GR"/>
          </a:p>
        </p:txBody>
      </p:sp>
      <p:graphicFrame>
        <p:nvGraphicFramePr>
          <p:cNvPr id="301060" name="Object 4"/>
          <p:cNvGraphicFramePr>
            <a:graphicFrameLocks noChangeAspect="1"/>
          </p:cNvGraphicFramePr>
          <p:nvPr>
            <p:extLst>
              <p:ext uri="{D42A27DB-BD31-4B8C-83A1-F6EECF244321}">
                <p14:modId xmlns:p14="http://schemas.microsoft.com/office/powerpoint/2010/main" val="3301562373"/>
              </p:ext>
            </p:extLst>
          </p:nvPr>
        </p:nvGraphicFramePr>
        <p:xfrm>
          <a:off x="352425" y="1504950"/>
          <a:ext cx="8650288" cy="4797425"/>
        </p:xfrm>
        <a:graphic>
          <a:graphicData uri="http://schemas.openxmlformats.org/presentationml/2006/ole">
            <mc:AlternateContent xmlns:mc="http://schemas.openxmlformats.org/markup-compatibility/2006">
              <mc:Choice xmlns:v="urn:schemas-microsoft-com:vml" Requires="v">
                <p:oleObj name="Document" r:id="rId3" imgW="9699120" imgH="5413320" progId="Word.Document.8">
                  <p:embed/>
                </p:oleObj>
              </mc:Choice>
              <mc:Fallback>
                <p:oleObj name="Document" r:id="rId3" imgW="9699120" imgH="5413320" progId="Word.Document.8">
                  <p:embed/>
                  <p:pic>
                    <p:nvPicPr>
                      <p:cNvPr id="0" name="Picture 4"/>
                      <p:cNvPicPr>
                        <a:picLocks noChangeAspect="1" noChangeArrowheads="1"/>
                      </p:cNvPicPr>
                      <p:nvPr/>
                    </p:nvPicPr>
                    <p:blipFill>
                      <a:blip r:embed="rId4"/>
                      <a:srcRect/>
                      <a:stretch>
                        <a:fillRect/>
                      </a:stretch>
                    </p:blipFill>
                    <p:spPr bwMode="auto">
                      <a:xfrm>
                        <a:off x="352425" y="1504950"/>
                        <a:ext cx="8650288" cy="4797425"/>
                      </a:xfrm>
                      <a:prstGeom prst="rect">
                        <a:avLst/>
                      </a:prstGeom>
                      <a:noFill/>
                      <a:ln>
                        <a:noFill/>
                      </a:ln>
                      <a:effectLst/>
                      <a:extLst>
                        <a:ext uri="{909E8E84-426E-40DD-AFC4-6F175D3DCCD1}">
                          <a14:hiddenFill xmlns:a14="http://schemas.microsoft.com/office/drawing/2010/main">
                            <a:solidFill>
                              <a:srgbClr val="FFFF99"/>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ransition>
    <p:checker dir="vert"/>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dirty="0">
                <a:solidFill>
                  <a:srgbClr val="FF0000"/>
                </a:solidFill>
              </a:rPr>
              <a:t>Αρχή Διαίρεσης</a:t>
            </a:r>
            <a:endParaRPr lang="en-US" dirty="0">
              <a:solidFill>
                <a:srgbClr val="FF0000"/>
              </a:solidFill>
            </a:endParaRPr>
          </a:p>
        </p:txBody>
      </p:sp>
      <p:sp>
        <p:nvSpPr>
          <p:cNvPr id="3" name="Content Placeholder 2"/>
          <p:cNvSpPr>
            <a:spLocks noGrp="1"/>
          </p:cNvSpPr>
          <p:nvPr>
            <p:ph idx="1"/>
          </p:nvPr>
        </p:nvSpPr>
        <p:spPr/>
        <p:txBody>
          <a:bodyPr>
            <a:normAutofit/>
          </a:bodyPr>
          <a:lstStyle/>
          <a:p>
            <a:pPr marL="0" indent="0">
              <a:buNone/>
            </a:pPr>
            <a:r>
              <a:rPr lang="el-GR" dirty="0">
                <a:latin typeface="Times New Roman" pitchFamily="18" charset="0"/>
                <a:cs typeface="Times New Roman" pitchFamily="18" charset="0"/>
              </a:rPr>
              <a:t>Υπάρχουν </a:t>
            </a:r>
            <a:r>
              <a:rPr lang="en-US" i="1" dirty="0">
                <a:latin typeface="Times New Roman" pitchFamily="18" charset="0"/>
                <a:cs typeface="Times New Roman" pitchFamily="18" charset="0"/>
              </a:rPr>
              <a:t>n</a:t>
            </a:r>
            <a:r>
              <a:rPr lang="en-US" dirty="0">
                <a:latin typeface="Times New Roman" pitchFamily="18" charset="0"/>
                <a:cs typeface="Times New Roman" pitchFamily="18" charset="0"/>
              </a:rPr>
              <a:t>/</a:t>
            </a:r>
            <a:r>
              <a:rPr lang="en-US" i="1" dirty="0">
                <a:latin typeface="Times New Roman" pitchFamily="18" charset="0"/>
                <a:cs typeface="Times New Roman" pitchFamily="18" charset="0"/>
              </a:rPr>
              <a:t>d</a:t>
            </a:r>
            <a:r>
              <a:rPr lang="en-US" dirty="0">
                <a:latin typeface="Times New Roman" pitchFamily="18" charset="0"/>
                <a:cs typeface="Times New Roman" pitchFamily="18" charset="0"/>
              </a:rPr>
              <a:t> </a:t>
            </a:r>
            <a:r>
              <a:rPr lang="el-GR" dirty="0">
                <a:latin typeface="Times New Roman" pitchFamily="18" charset="0"/>
                <a:cs typeface="Times New Roman" pitchFamily="18" charset="0"/>
              </a:rPr>
              <a:t>τρόποι για μία συνδυαστική εργασία αν  μπορεί να γίνει με </a:t>
            </a:r>
            <a:r>
              <a:rPr lang="en-US" i="1" dirty="0">
                <a:latin typeface="Times New Roman" pitchFamily="18" charset="0"/>
                <a:cs typeface="Times New Roman" pitchFamily="18" charset="0"/>
              </a:rPr>
              <a:t>n</a:t>
            </a:r>
            <a:r>
              <a:rPr lang="el-GR" dirty="0">
                <a:latin typeface="Times New Roman" pitchFamily="18" charset="0"/>
                <a:cs typeface="Times New Roman" pitchFamily="18" charset="0"/>
              </a:rPr>
              <a:t> τρόπους και για κάθε τρόπο </a:t>
            </a:r>
            <a:r>
              <a:rPr lang="en-US" i="1" dirty="0">
                <a:latin typeface="Times New Roman" pitchFamily="18" charset="0"/>
                <a:cs typeface="Times New Roman" pitchFamily="18" charset="0"/>
              </a:rPr>
              <a:t>w</a:t>
            </a:r>
            <a:r>
              <a:rPr lang="en-US" dirty="0">
                <a:latin typeface="Times New Roman" pitchFamily="18" charset="0"/>
                <a:cs typeface="Times New Roman" pitchFamily="18" charset="0"/>
              </a:rPr>
              <a:t>, </a:t>
            </a:r>
            <a:r>
              <a:rPr lang="el-GR" dirty="0">
                <a:latin typeface="Times New Roman" pitchFamily="18" charset="0"/>
                <a:cs typeface="Times New Roman" pitchFamily="18" charset="0"/>
              </a:rPr>
              <a:t>ακριβώς </a:t>
            </a:r>
            <a:r>
              <a:rPr lang="en-US" i="1" dirty="0">
                <a:latin typeface="Times New Roman" pitchFamily="18" charset="0"/>
                <a:cs typeface="Times New Roman" pitchFamily="18" charset="0"/>
              </a:rPr>
              <a:t>d</a:t>
            </a:r>
            <a:r>
              <a:rPr lang="en-US" dirty="0">
                <a:latin typeface="Times New Roman" pitchFamily="18" charset="0"/>
                <a:cs typeface="Times New Roman" pitchFamily="18" charset="0"/>
              </a:rPr>
              <a:t> </a:t>
            </a:r>
            <a:r>
              <a:rPr lang="el-GR" dirty="0">
                <a:latin typeface="Times New Roman" pitchFamily="18" charset="0"/>
                <a:cs typeface="Times New Roman" pitchFamily="18" charset="0"/>
              </a:rPr>
              <a:t>από τους </a:t>
            </a:r>
            <a:r>
              <a:rPr lang="en-US" i="1" dirty="0">
                <a:latin typeface="Times New Roman" pitchFamily="18" charset="0"/>
                <a:cs typeface="Times New Roman" pitchFamily="18" charset="0"/>
              </a:rPr>
              <a:t>n</a:t>
            </a:r>
            <a:r>
              <a:rPr lang="en-US" dirty="0">
                <a:latin typeface="Times New Roman" pitchFamily="18" charset="0"/>
                <a:cs typeface="Times New Roman" pitchFamily="18" charset="0"/>
              </a:rPr>
              <a:t> </a:t>
            </a:r>
            <a:r>
              <a:rPr lang="el-GR" dirty="0">
                <a:latin typeface="Times New Roman" pitchFamily="18" charset="0"/>
                <a:cs typeface="Times New Roman" pitchFamily="18" charset="0"/>
              </a:rPr>
              <a:t>τρόπους αντιστοιχούν στο </a:t>
            </a:r>
            <a:r>
              <a:rPr lang="en-US" i="1" dirty="0">
                <a:latin typeface="Times New Roman" pitchFamily="18" charset="0"/>
                <a:cs typeface="Times New Roman" pitchFamily="18" charset="0"/>
              </a:rPr>
              <a:t>w</a:t>
            </a:r>
            <a:r>
              <a:rPr lang="en-US" dirty="0">
                <a:latin typeface="Times New Roman" pitchFamily="18" charset="0"/>
                <a:cs typeface="Times New Roman" pitchFamily="18" charset="0"/>
              </a:rPr>
              <a:t>. </a:t>
            </a:r>
          </a:p>
          <a:p>
            <a:pPr marL="0" indent="0"/>
            <a:endParaRPr lang="el-GR" dirty="0">
              <a:latin typeface="Times New Roman" pitchFamily="18" charset="0"/>
              <a:cs typeface="Times New Roman" pitchFamily="18" charset="0"/>
            </a:endParaRPr>
          </a:p>
          <a:p>
            <a:pPr marL="0" indent="0">
              <a:buNone/>
            </a:pPr>
            <a:r>
              <a:rPr lang="el-GR" dirty="0">
                <a:latin typeface="Times New Roman" pitchFamily="18" charset="0"/>
                <a:cs typeface="Times New Roman" pitchFamily="18" charset="0"/>
              </a:rPr>
              <a:t>Αν το πεπερασμένο σύνολο </a:t>
            </a:r>
            <a:r>
              <a:rPr lang="en-US" i="1" dirty="0">
                <a:latin typeface="Times New Roman" pitchFamily="18" charset="0"/>
                <a:cs typeface="Times New Roman" pitchFamily="18" charset="0"/>
              </a:rPr>
              <a:t>A</a:t>
            </a:r>
            <a:r>
              <a:rPr lang="en-US" dirty="0">
                <a:latin typeface="Times New Roman" pitchFamily="18" charset="0"/>
                <a:cs typeface="Times New Roman" pitchFamily="18" charset="0"/>
              </a:rPr>
              <a:t> </a:t>
            </a:r>
            <a:r>
              <a:rPr lang="el-GR" dirty="0">
                <a:latin typeface="Times New Roman" pitchFamily="18" charset="0"/>
                <a:cs typeface="Times New Roman" pitchFamily="18" charset="0"/>
              </a:rPr>
              <a:t>είναι η ένωση </a:t>
            </a:r>
            <a:r>
              <a:rPr lang="en-US" i="1" dirty="0">
                <a:latin typeface="Times New Roman" pitchFamily="18" charset="0"/>
                <a:cs typeface="Times New Roman" pitchFamily="18" charset="0"/>
              </a:rPr>
              <a:t>n</a:t>
            </a:r>
            <a:r>
              <a:rPr lang="en-US" dirty="0">
                <a:latin typeface="Times New Roman" pitchFamily="18" charset="0"/>
                <a:cs typeface="Times New Roman" pitchFamily="18" charset="0"/>
              </a:rPr>
              <a:t> </a:t>
            </a:r>
            <a:r>
              <a:rPr lang="el-GR" dirty="0">
                <a:latin typeface="Times New Roman" pitchFamily="18" charset="0"/>
                <a:cs typeface="Times New Roman" pitchFamily="18" charset="0"/>
              </a:rPr>
              <a:t>ξένων μεταξύ τους συνόλων με </a:t>
            </a:r>
            <a:r>
              <a:rPr lang="en-US" i="1" dirty="0">
                <a:latin typeface="Times New Roman" pitchFamily="18" charset="0"/>
                <a:cs typeface="Times New Roman" pitchFamily="18" charset="0"/>
              </a:rPr>
              <a:t>d</a:t>
            </a:r>
            <a:r>
              <a:rPr lang="en-US" dirty="0">
                <a:latin typeface="Times New Roman" pitchFamily="18" charset="0"/>
                <a:cs typeface="Times New Roman" pitchFamily="18" charset="0"/>
              </a:rPr>
              <a:t> </a:t>
            </a:r>
            <a:r>
              <a:rPr lang="el-GR" dirty="0">
                <a:latin typeface="Times New Roman" pitchFamily="18" charset="0"/>
                <a:cs typeface="Times New Roman" pitchFamily="18" charset="0"/>
              </a:rPr>
              <a:t>στοιχεία το καθένα, τότε </a:t>
            </a:r>
            <a:r>
              <a:rPr lang="en-US" i="1" dirty="0">
                <a:latin typeface="Times New Roman" pitchFamily="18" charset="0"/>
                <a:cs typeface="Times New Roman" pitchFamily="18" charset="0"/>
              </a:rPr>
              <a:t>n</a:t>
            </a:r>
            <a:r>
              <a:rPr lang="en-US" dirty="0">
                <a:latin typeface="Times New Roman" pitchFamily="18" charset="0"/>
                <a:cs typeface="Times New Roman" pitchFamily="18" charset="0"/>
              </a:rPr>
              <a:t> = |</a:t>
            </a:r>
            <a:r>
              <a:rPr lang="en-US" i="1" dirty="0">
                <a:latin typeface="Times New Roman" pitchFamily="18" charset="0"/>
                <a:cs typeface="Times New Roman" pitchFamily="18" charset="0"/>
              </a:rPr>
              <a:t>A</a:t>
            </a:r>
            <a:r>
              <a:rPr lang="en-US" dirty="0">
                <a:latin typeface="Times New Roman" pitchFamily="18" charset="0"/>
                <a:cs typeface="Times New Roman" pitchFamily="18" charset="0"/>
              </a:rPr>
              <a:t>|/</a:t>
            </a:r>
            <a:r>
              <a:rPr lang="en-US" i="1" dirty="0">
                <a:latin typeface="Times New Roman" pitchFamily="18" charset="0"/>
                <a:cs typeface="Times New Roman" pitchFamily="18" charset="0"/>
              </a:rPr>
              <a:t>d</a:t>
            </a:r>
            <a:r>
              <a:rPr lang="en-US" dirty="0">
                <a:latin typeface="Times New Roman" pitchFamily="18" charset="0"/>
                <a:cs typeface="Times New Roman" pitchFamily="18" charset="0"/>
              </a:rPr>
              <a:t>.</a:t>
            </a:r>
          </a:p>
        </p:txBody>
      </p:sp>
    </p:spTree>
    <p:extLst>
      <p:ext uri="{BB962C8B-B14F-4D97-AF65-F5344CB8AC3E}">
        <p14:creationId xmlns:p14="http://schemas.microsoft.com/office/powerpoint/2010/main" val="616186422"/>
      </p:ext>
    </p:extLst>
  </p:cSld>
  <p:clrMapOvr>
    <a:masterClrMapping/>
  </p:clrMapOvr>
  <p:transition>
    <p:checker dir="vert"/>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42" name="Rectangle 2"/>
          <p:cNvSpPr>
            <a:spLocks noGrp="1" noChangeArrowheads="1"/>
          </p:cNvSpPr>
          <p:nvPr>
            <p:ph type="title"/>
          </p:nvPr>
        </p:nvSpPr>
        <p:spPr>
          <a:xfrm>
            <a:off x="457200" y="332656"/>
            <a:ext cx="8229600" cy="633412"/>
          </a:xfrm>
        </p:spPr>
        <p:txBody>
          <a:bodyPr>
            <a:noAutofit/>
          </a:bodyPr>
          <a:lstStyle/>
          <a:p>
            <a:r>
              <a:rPr lang="el-GR" dirty="0">
                <a:solidFill>
                  <a:srgbClr val="FF3300"/>
                </a:solidFill>
              </a:rPr>
              <a:t>Αρχή Διαίρεσης </a:t>
            </a:r>
            <a:endParaRPr lang="en-US" b="1" dirty="0">
              <a:solidFill>
                <a:srgbClr val="FF3300"/>
              </a:solidFill>
            </a:endParaRPr>
          </a:p>
        </p:txBody>
      </p:sp>
      <p:sp>
        <p:nvSpPr>
          <p:cNvPr id="11" name="Date Placeholder 4"/>
          <p:cNvSpPr>
            <a:spLocks noGrp="1"/>
          </p:cNvSpPr>
          <p:nvPr>
            <p:ph type="dt" sz="half" idx="10"/>
          </p:nvPr>
        </p:nvSpPr>
        <p:spPr/>
        <p:txBody>
          <a:bodyPr/>
          <a:lstStyle/>
          <a:p>
            <a:fld id="{7B6B56E3-9DBE-429A-BC1B-EC66516CC6B8}" type="datetime1">
              <a:rPr lang="el-GR"/>
              <a:pPr/>
              <a:t>9/1/2025</a:t>
            </a:fld>
            <a:endParaRPr lang="el-GR"/>
          </a:p>
        </p:txBody>
      </p:sp>
      <p:sp>
        <p:nvSpPr>
          <p:cNvPr id="10" name="Slide Number Placeholder 3"/>
          <p:cNvSpPr>
            <a:spLocks noGrp="1"/>
          </p:cNvSpPr>
          <p:nvPr>
            <p:ph type="sldNum" sz="quarter" idx="12"/>
          </p:nvPr>
        </p:nvSpPr>
        <p:spPr/>
        <p:txBody>
          <a:bodyPr/>
          <a:lstStyle/>
          <a:p>
            <a:fld id="{18C22C88-42CC-4F5E-8D87-D52EF7DE396A}" type="slidenum">
              <a:rPr lang="el-GR"/>
              <a:pPr/>
              <a:t>37</a:t>
            </a:fld>
            <a:endParaRPr lang="el-GR"/>
          </a:p>
        </p:txBody>
      </p:sp>
      <p:sp>
        <p:nvSpPr>
          <p:cNvPr id="317445" name="Rectangle 5"/>
          <p:cNvSpPr>
            <a:spLocks noChangeArrowheads="1"/>
          </p:cNvSpPr>
          <p:nvPr/>
        </p:nvSpPr>
        <p:spPr bwMode="auto">
          <a:xfrm>
            <a:off x="0" y="0"/>
            <a:ext cx="9144000" cy="0"/>
          </a:xfrm>
          <a:prstGeom prst="rect">
            <a:avLst/>
          </a:prstGeom>
          <a:noFill/>
          <a:ln w="9525">
            <a:noFill/>
            <a:miter lim="800000"/>
            <a:headEnd/>
            <a:tailEnd/>
          </a:ln>
          <a:effectLst/>
        </p:spPr>
        <p:txBody>
          <a:bodyPr wrap="none" anchor="ctr">
            <a:spAutoFit/>
          </a:bodyPr>
          <a:lstStyle/>
          <a:p>
            <a:endParaRPr lang="el-GR"/>
          </a:p>
        </p:txBody>
      </p:sp>
      <p:sp>
        <p:nvSpPr>
          <p:cNvPr id="317447" name="Rectangle 7"/>
          <p:cNvSpPr>
            <a:spLocks noChangeArrowheads="1"/>
          </p:cNvSpPr>
          <p:nvPr/>
        </p:nvSpPr>
        <p:spPr bwMode="auto">
          <a:xfrm>
            <a:off x="0" y="3200400"/>
            <a:ext cx="9144000" cy="0"/>
          </a:xfrm>
          <a:prstGeom prst="rect">
            <a:avLst/>
          </a:prstGeom>
          <a:noFill/>
          <a:ln w="9525">
            <a:noFill/>
            <a:miter lim="800000"/>
            <a:headEnd/>
            <a:tailEnd/>
          </a:ln>
          <a:effectLst/>
        </p:spPr>
        <p:txBody>
          <a:bodyPr wrap="none" anchor="ctr">
            <a:spAutoFit/>
          </a:bodyPr>
          <a:lstStyle/>
          <a:p>
            <a:endParaRPr lang="el-GR"/>
          </a:p>
        </p:txBody>
      </p:sp>
      <p:sp>
        <p:nvSpPr>
          <p:cNvPr id="317450" name="Rectangle 10"/>
          <p:cNvSpPr>
            <a:spLocks noChangeArrowheads="1"/>
          </p:cNvSpPr>
          <p:nvPr/>
        </p:nvSpPr>
        <p:spPr bwMode="auto">
          <a:xfrm>
            <a:off x="0" y="2947988"/>
            <a:ext cx="9144000" cy="0"/>
          </a:xfrm>
          <a:prstGeom prst="rect">
            <a:avLst/>
          </a:prstGeom>
          <a:noFill/>
          <a:ln w="9525">
            <a:noFill/>
            <a:miter lim="800000"/>
            <a:headEnd/>
            <a:tailEnd/>
          </a:ln>
          <a:effectLst/>
        </p:spPr>
        <p:txBody>
          <a:bodyPr wrap="none" anchor="ctr">
            <a:spAutoFit/>
          </a:bodyPr>
          <a:lstStyle/>
          <a:p>
            <a:endParaRPr lang="el-GR"/>
          </a:p>
        </p:txBody>
      </p:sp>
      <p:sp>
        <p:nvSpPr>
          <p:cNvPr id="13" name="Rectangle 3"/>
          <p:cNvSpPr>
            <a:spLocks noGrp="1" noChangeArrowheads="1"/>
          </p:cNvSpPr>
          <p:nvPr>
            <p:ph idx="1"/>
          </p:nvPr>
        </p:nvSpPr>
        <p:spPr>
          <a:xfrm>
            <a:off x="357158" y="1714488"/>
            <a:ext cx="8229600" cy="4857784"/>
          </a:xfrm>
        </p:spPr>
        <p:txBody>
          <a:bodyPr>
            <a:normAutofit/>
          </a:bodyPr>
          <a:lstStyle/>
          <a:p>
            <a:pPr marL="514350" indent="-514350">
              <a:buFont typeface="+mj-lt"/>
              <a:buAutoNum type="arabicPeriod"/>
            </a:pPr>
            <a:r>
              <a:rPr lang="el-GR" dirty="0">
                <a:latin typeface="Times New Roman" pitchFamily="18" charset="0"/>
                <a:cs typeface="Times New Roman" pitchFamily="18" charset="0"/>
              </a:rPr>
              <a:t>Με πόσους τρόπους μπορούμε να τοποθετήσουμε έξι παιδιά που πιάνονται με τα χέρια σε έναν κύκλο;</a:t>
            </a:r>
          </a:p>
          <a:p>
            <a:pPr marL="514350" indent="-514350">
              <a:buFont typeface="+mj-lt"/>
              <a:buAutoNum type="arabicPeriod"/>
            </a:pPr>
            <a:endParaRPr lang="el-GR" dirty="0">
              <a:latin typeface="Times New Roman" pitchFamily="18" charset="0"/>
              <a:cs typeface="Times New Roman" pitchFamily="18" charset="0"/>
            </a:endParaRPr>
          </a:p>
          <a:p>
            <a:pPr marL="806958" lvl="1" indent="-514350">
              <a:buFont typeface="+mj-lt"/>
              <a:buAutoNum type="arabicPeriod"/>
            </a:pPr>
            <a:r>
              <a:rPr lang="el-GR" dirty="0">
                <a:latin typeface="Times New Roman" pitchFamily="18" charset="0"/>
                <a:cs typeface="Times New Roman" pitchFamily="18" charset="0"/>
              </a:rPr>
              <a:t>Αριθμός μεταθέσεων σε ευθεία </a:t>
            </a:r>
          </a:p>
          <a:p>
            <a:pPr marL="806958" lvl="1" indent="-514350">
              <a:buFont typeface="+mj-lt"/>
              <a:buAutoNum type="arabicPeriod"/>
            </a:pPr>
            <a:endParaRPr lang="el-GR" dirty="0">
              <a:latin typeface="Times New Roman" pitchFamily="18" charset="0"/>
              <a:cs typeface="Times New Roman" pitchFamily="18" charset="0"/>
            </a:endParaRPr>
          </a:p>
          <a:p>
            <a:pPr marL="806958" lvl="1" indent="-514350">
              <a:buFont typeface="+mj-lt"/>
              <a:buAutoNum type="arabicPeriod"/>
            </a:pPr>
            <a:r>
              <a:rPr lang="el-GR" dirty="0">
                <a:latin typeface="Times New Roman" pitchFamily="18" charset="0"/>
                <a:cs typeface="Times New Roman" pitchFamily="18" charset="0"/>
              </a:rPr>
              <a:t>Κλάσεις ισοδυναμίας ως προς </a:t>
            </a:r>
            <a:r>
              <a:rPr lang="el-GR">
                <a:latin typeface="Times New Roman" pitchFamily="18" charset="0"/>
                <a:cs typeface="Times New Roman" pitchFamily="18" charset="0"/>
              </a:rPr>
              <a:t>την περιστροφή </a:t>
            </a:r>
            <a:r>
              <a:rPr lang="el-GR" dirty="0">
                <a:latin typeface="Times New Roman" pitchFamily="18" charset="0"/>
                <a:cs typeface="Times New Roman" pitchFamily="18" charset="0"/>
              </a:rPr>
              <a:t>κύκλου</a:t>
            </a:r>
          </a:p>
          <a:p>
            <a:pPr marL="806958" lvl="1" indent="-514350">
              <a:buFont typeface="+mj-lt"/>
              <a:buAutoNum type="arabicPeriod"/>
            </a:pPr>
            <a:endParaRPr lang="el-GR" dirty="0">
              <a:latin typeface="Times New Roman" pitchFamily="18" charset="0"/>
              <a:cs typeface="Times New Roman" pitchFamily="18" charset="0"/>
            </a:endParaRPr>
          </a:p>
        </p:txBody>
      </p:sp>
      <p:graphicFrame>
        <p:nvGraphicFramePr>
          <p:cNvPr id="442370" name="Object 2"/>
          <p:cNvGraphicFramePr>
            <a:graphicFrameLocks noChangeAspect="1"/>
          </p:cNvGraphicFramePr>
          <p:nvPr/>
        </p:nvGraphicFramePr>
        <p:xfrm>
          <a:off x="5857884" y="3786190"/>
          <a:ext cx="1322388" cy="458787"/>
        </p:xfrm>
        <a:graphic>
          <a:graphicData uri="http://schemas.openxmlformats.org/presentationml/2006/ole">
            <mc:AlternateContent xmlns:mc="http://schemas.openxmlformats.org/markup-compatibility/2006">
              <mc:Choice xmlns:v="urn:schemas-microsoft-com:vml" Requires="v">
                <p:oleObj name="Equation" r:id="rId3" imgW="507960" imgH="177480" progId="Equation.3">
                  <p:embed/>
                </p:oleObj>
              </mc:Choice>
              <mc:Fallback>
                <p:oleObj name="Equation" r:id="rId3" imgW="507960" imgH="177480"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857884" y="3786190"/>
                        <a:ext cx="1322388" cy="458787"/>
                      </a:xfrm>
                      <a:prstGeom prst="rect">
                        <a:avLst/>
                      </a:prstGeom>
                      <a:noFill/>
                      <a:extLst>
                        <a:ext uri="{909E8E84-426E-40DD-AFC4-6F175D3DCCD1}">
                          <a14:hiddenFill xmlns:a14="http://schemas.microsoft.com/office/drawing/2010/main">
                            <a:solidFill>
                              <a:srgbClr val="FFFF99"/>
                            </a:solidFill>
                          </a14:hiddenFill>
                        </a:ext>
                      </a:extLst>
                    </p:spPr>
                  </p:pic>
                </p:oleObj>
              </mc:Fallback>
            </mc:AlternateContent>
          </a:graphicData>
        </a:graphic>
      </p:graphicFrame>
      <p:graphicFrame>
        <p:nvGraphicFramePr>
          <p:cNvPr id="442371" name="Object 3"/>
          <p:cNvGraphicFramePr>
            <a:graphicFrameLocks noChangeAspect="1"/>
          </p:cNvGraphicFramePr>
          <p:nvPr/>
        </p:nvGraphicFramePr>
        <p:xfrm>
          <a:off x="7072330" y="5357826"/>
          <a:ext cx="330200" cy="458788"/>
        </p:xfrm>
        <a:graphic>
          <a:graphicData uri="http://schemas.openxmlformats.org/presentationml/2006/ole">
            <mc:AlternateContent xmlns:mc="http://schemas.openxmlformats.org/markup-compatibility/2006">
              <mc:Choice xmlns:v="urn:schemas-microsoft-com:vml" Requires="v">
                <p:oleObj name="Equation" r:id="rId5" imgW="126720" imgH="177480" progId="Equation.3">
                  <p:embed/>
                </p:oleObj>
              </mc:Choice>
              <mc:Fallback>
                <p:oleObj name="Equation" r:id="rId5" imgW="126720" imgH="177480" progId="Equation.3">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072330" y="5357826"/>
                        <a:ext cx="330200" cy="458788"/>
                      </a:xfrm>
                      <a:prstGeom prst="rect">
                        <a:avLst/>
                      </a:prstGeom>
                      <a:noFill/>
                      <a:extLst>
                        <a:ext uri="{909E8E84-426E-40DD-AFC4-6F175D3DCCD1}">
                          <a14:hiddenFill xmlns:a14="http://schemas.microsoft.com/office/drawing/2010/main">
                            <a:solidFill>
                              <a:srgbClr val="FFFF99"/>
                            </a:solidFill>
                          </a14:hiddenFill>
                        </a:ext>
                      </a:extLst>
                    </p:spPr>
                  </p:pic>
                </p:oleObj>
              </mc:Fallback>
            </mc:AlternateContent>
          </a:graphicData>
        </a:graphic>
      </p:graphicFrame>
      <p:sp>
        <p:nvSpPr>
          <p:cNvPr id="2" name="Cloud Callout 1"/>
          <p:cNvSpPr/>
          <p:nvPr/>
        </p:nvSpPr>
        <p:spPr>
          <a:xfrm>
            <a:off x="2195736" y="5301208"/>
            <a:ext cx="3528392" cy="1224136"/>
          </a:xfrm>
          <a:prstGeom prst="cloudCallout">
            <a:avLst>
              <a:gd name="adj1" fmla="val 65097"/>
              <a:gd name="adj2" fmla="val -44436"/>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2800" dirty="0"/>
              <a:t>Αρχή Διαίρεσης</a:t>
            </a:r>
          </a:p>
        </p:txBody>
      </p:sp>
    </p:spTree>
    <p:extLst>
      <p:ext uri="{BB962C8B-B14F-4D97-AF65-F5344CB8AC3E}">
        <p14:creationId xmlns:p14="http://schemas.microsoft.com/office/powerpoint/2010/main" val="1042016415"/>
      </p:ext>
    </p:extLst>
  </p:cSld>
  <p:clrMapOvr>
    <a:masterClrMapping/>
  </p:clrMapOvr>
  <p:transition>
    <p:checke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13">
                                            <p:txEl>
                                              <p:pRg st="2" end="2"/>
                                            </p:txEl>
                                          </p:spTgt>
                                        </p:tgtEl>
                                        <p:attrNameLst>
                                          <p:attrName>style.visibility</p:attrName>
                                        </p:attrNameLst>
                                      </p:cBhvr>
                                      <p:to>
                                        <p:strVal val="visible"/>
                                      </p:to>
                                    </p:set>
                                    <p:animEffect transition="in" filter="blinds(horizontal)">
                                      <p:cBhvr>
                                        <p:cTn id="7" dur="500"/>
                                        <p:tgtEl>
                                          <p:spTgt spid="1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442370"/>
                                        </p:tgtEl>
                                        <p:attrNameLst>
                                          <p:attrName>style.visibility</p:attrName>
                                        </p:attrNameLst>
                                      </p:cBhvr>
                                      <p:to>
                                        <p:strVal val="visible"/>
                                      </p:to>
                                    </p:set>
                                    <p:animEffect transition="in" filter="blinds(horizontal)">
                                      <p:cBhvr>
                                        <p:cTn id="12" dur="500"/>
                                        <p:tgtEl>
                                          <p:spTgt spid="442370"/>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13">
                                            <p:txEl>
                                              <p:pRg st="4" end="4"/>
                                            </p:txEl>
                                          </p:spTgt>
                                        </p:tgtEl>
                                        <p:attrNameLst>
                                          <p:attrName>style.visibility</p:attrName>
                                        </p:attrNameLst>
                                      </p:cBhvr>
                                      <p:to>
                                        <p:strVal val="visible"/>
                                      </p:to>
                                    </p:set>
                                    <p:animEffect transition="in" filter="blinds(horizontal)">
                                      <p:cBhvr>
                                        <p:cTn id="17" dur="500"/>
                                        <p:tgtEl>
                                          <p:spTgt spid="13">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442371"/>
                                        </p:tgtEl>
                                        <p:attrNameLst>
                                          <p:attrName>style.visibility</p:attrName>
                                        </p:attrNameLst>
                                      </p:cBhvr>
                                      <p:to>
                                        <p:strVal val="visible"/>
                                      </p:to>
                                    </p:set>
                                    <p:animEffect transition="in" filter="blinds(horizontal)">
                                      <p:cBhvr>
                                        <p:cTn id="22" dur="500"/>
                                        <p:tgtEl>
                                          <p:spTgt spid="442371"/>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
                                        </p:tgtEl>
                                        <p:attrNameLst>
                                          <p:attrName>style.visibility</p:attrName>
                                        </p:attrNameLst>
                                      </p:cBhvr>
                                      <p:to>
                                        <p:strVal val="visible"/>
                                      </p:to>
                                    </p:set>
                                    <p:animEffect transition="in" filter="fade">
                                      <p:cBhvr>
                                        <p:cTn id="2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solidFill>
                  <a:srgbClr val="FF0000"/>
                </a:solidFill>
              </a:rPr>
              <a:t>Ανάπτυξη σε Δέντρο</a:t>
            </a:r>
          </a:p>
        </p:txBody>
      </p:sp>
      <p:sp>
        <p:nvSpPr>
          <p:cNvPr id="3" name="Content Placeholder 2"/>
          <p:cNvSpPr>
            <a:spLocks noGrp="1"/>
          </p:cNvSpPr>
          <p:nvPr>
            <p:ph idx="1"/>
          </p:nvPr>
        </p:nvSpPr>
        <p:spPr>
          <a:xfrm>
            <a:off x="0" y="1775191"/>
            <a:ext cx="9144000" cy="1225181"/>
          </a:xfrm>
        </p:spPr>
        <p:txBody>
          <a:bodyPr>
            <a:normAutofit fontScale="85000" lnSpcReduction="20000"/>
          </a:bodyPr>
          <a:lstStyle/>
          <a:p>
            <a:r>
              <a:rPr lang="el-GR" dirty="0">
                <a:latin typeface="Times New Roman" pitchFamily="18" charset="0"/>
                <a:cs typeface="Times New Roman" pitchFamily="18" charset="0"/>
              </a:rPr>
              <a:t>Έστω </a:t>
            </a:r>
            <a:r>
              <a:rPr lang="en-US" i="1" dirty="0">
                <a:latin typeface="Times New Roman" pitchFamily="18" charset="0"/>
                <a:cs typeface="Times New Roman" pitchFamily="18" charset="0"/>
              </a:rPr>
              <a:t>S</a:t>
            </a:r>
            <a:r>
              <a:rPr lang="en-US" dirty="0">
                <a:latin typeface="Times New Roman" pitchFamily="18" charset="0"/>
                <a:cs typeface="Times New Roman" pitchFamily="18" charset="0"/>
              </a:rPr>
              <a:t>={</a:t>
            </a:r>
            <a:r>
              <a:rPr lang="en-US" i="1" dirty="0" err="1">
                <a:latin typeface="Times New Roman" pitchFamily="18" charset="0"/>
                <a:cs typeface="Times New Roman" pitchFamily="18" charset="0"/>
              </a:rPr>
              <a:t>a</a:t>
            </a:r>
            <a:r>
              <a:rPr lang="en-US" dirty="0" err="1">
                <a:latin typeface="Times New Roman" pitchFamily="18" charset="0"/>
                <a:cs typeface="Times New Roman" pitchFamily="18" charset="0"/>
              </a:rPr>
              <a:t>,</a:t>
            </a:r>
            <a:r>
              <a:rPr lang="en-US" i="1" dirty="0" err="1">
                <a:latin typeface="Times New Roman" pitchFamily="18" charset="0"/>
                <a:cs typeface="Times New Roman" pitchFamily="18" charset="0"/>
              </a:rPr>
              <a:t>b</a:t>
            </a:r>
            <a:r>
              <a:rPr lang="en-US" dirty="0" err="1">
                <a:latin typeface="Times New Roman" pitchFamily="18" charset="0"/>
                <a:cs typeface="Times New Roman" pitchFamily="18" charset="0"/>
              </a:rPr>
              <a:t>,</a:t>
            </a:r>
            <a:r>
              <a:rPr lang="en-US" i="1" dirty="0" err="1">
                <a:latin typeface="Times New Roman" pitchFamily="18" charset="0"/>
                <a:cs typeface="Times New Roman" pitchFamily="18" charset="0"/>
              </a:rPr>
              <a:t>c</a:t>
            </a:r>
            <a:r>
              <a:rPr lang="en-US" dirty="0">
                <a:latin typeface="Times New Roman" pitchFamily="18" charset="0"/>
                <a:cs typeface="Times New Roman" pitchFamily="18" charset="0"/>
              </a:rPr>
              <a:t>}</a:t>
            </a:r>
            <a:r>
              <a:rPr lang="el-GR" dirty="0">
                <a:latin typeface="Times New Roman" pitchFamily="18" charset="0"/>
                <a:cs typeface="Times New Roman" pitchFamily="18" charset="0"/>
              </a:rPr>
              <a:t>. Να βρεθούν το πλήθος των μεταθέσεων με επανάληψη όπου το</a:t>
            </a:r>
            <a:r>
              <a:rPr lang="en-US" dirty="0">
                <a:latin typeface="Times New Roman" pitchFamily="18" charset="0"/>
                <a:cs typeface="Times New Roman" pitchFamily="18" charset="0"/>
              </a:rPr>
              <a:t> </a:t>
            </a:r>
            <a:r>
              <a:rPr lang="en-US" i="1" dirty="0">
                <a:latin typeface="Times New Roman" pitchFamily="18" charset="0"/>
                <a:cs typeface="Times New Roman" pitchFamily="18" charset="0"/>
              </a:rPr>
              <a:t>a</a:t>
            </a:r>
            <a:r>
              <a:rPr lang="el-GR" dirty="0">
                <a:latin typeface="Times New Roman" pitchFamily="18" charset="0"/>
                <a:cs typeface="Times New Roman" pitchFamily="18" charset="0"/>
              </a:rPr>
              <a:t> επαναλαμβάνεται 2 φορές, το </a:t>
            </a:r>
            <a:r>
              <a:rPr lang="en-US" i="1" dirty="0">
                <a:latin typeface="Times New Roman" pitchFamily="18" charset="0"/>
                <a:cs typeface="Times New Roman" pitchFamily="18" charset="0"/>
              </a:rPr>
              <a:t>b</a:t>
            </a:r>
            <a:r>
              <a:rPr lang="el-GR" dirty="0">
                <a:latin typeface="Times New Roman" pitchFamily="18" charset="0"/>
                <a:cs typeface="Times New Roman" pitchFamily="18" charset="0"/>
              </a:rPr>
              <a:t> 2 φορές </a:t>
            </a:r>
            <a:r>
              <a:rPr lang="en-US" dirty="0">
                <a:latin typeface="Times New Roman" pitchFamily="18" charset="0"/>
                <a:cs typeface="Times New Roman" pitchFamily="18" charset="0"/>
              </a:rPr>
              <a:t> </a:t>
            </a:r>
            <a:r>
              <a:rPr lang="el-GR" dirty="0">
                <a:latin typeface="Times New Roman" pitchFamily="18" charset="0"/>
                <a:cs typeface="Times New Roman" pitchFamily="18" charset="0"/>
              </a:rPr>
              <a:t>και το </a:t>
            </a:r>
            <a:r>
              <a:rPr lang="en-US" i="1" dirty="0">
                <a:latin typeface="Times New Roman" pitchFamily="18" charset="0"/>
                <a:cs typeface="Times New Roman" pitchFamily="18" charset="0"/>
              </a:rPr>
              <a:t>c</a:t>
            </a:r>
            <a:r>
              <a:rPr lang="el-GR" dirty="0">
                <a:latin typeface="Times New Roman" pitchFamily="18" charset="0"/>
                <a:cs typeface="Times New Roman" pitchFamily="18" charset="0"/>
              </a:rPr>
              <a:t> 1. </a:t>
            </a:r>
          </a:p>
        </p:txBody>
      </p:sp>
      <p:sp>
        <p:nvSpPr>
          <p:cNvPr id="4" name="Date Placeholder 3"/>
          <p:cNvSpPr>
            <a:spLocks noGrp="1"/>
          </p:cNvSpPr>
          <p:nvPr>
            <p:ph type="dt" sz="half" idx="10"/>
          </p:nvPr>
        </p:nvSpPr>
        <p:spPr/>
        <p:txBody>
          <a:bodyPr/>
          <a:lstStyle/>
          <a:p>
            <a:fld id="{091107C2-C6DF-4EA4-82DF-309FB0DCE47B}" type="datetime1">
              <a:rPr lang="el-GR" smtClean="0"/>
              <a:pPr/>
              <a:t>9/1/2025</a:t>
            </a:fld>
            <a:endParaRPr lang="el-GR"/>
          </a:p>
        </p:txBody>
      </p:sp>
      <p:sp>
        <p:nvSpPr>
          <p:cNvPr id="6" name="Slide Number Placeholder 5"/>
          <p:cNvSpPr>
            <a:spLocks noGrp="1"/>
          </p:cNvSpPr>
          <p:nvPr>
            <p:ph type="sldNum" sz="quarter" idx="12"/>
          </p:nvPr>
        </p:nvSpPr>
        <p:spPr/>
        <p:txBody>
          <a:bodyPr/>
          <a:lstStyle/>
          <a:p>
            <a:fld id="{77487637-6FAD-49A0-8FEC-D4266B500393}" type="slidenum">
              <a:rPr lang="el-GR" smtClean="0"/>
              <a:pPr/>
              <a:t>38</a:t>
            </a:fld>
            <a:endParaRPr lang="el-GR"/>
          </a:p>
        </p:txBody>
      </p:sp>
      <p:sp>
        <p:nvSpPr>
          <p:cNvPr id="7" name="Oval 6"/>
          <p:cNvSpPr/>
          <p:nvPr/>
        </p:nvSpPr>
        <p:spPr>
          <a:xfrm>
            <a:off x="4143372" y="2857496"/>
            <a:ext cx="357190" cy="35719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i="1" dirty="0"/>
              <a:t>c</a:t>
            </a:r>
            <a:endParaRPr lang="el-GR" i="1" dirty="0"/>
          </a:p>
        </p:txBody>
      </p:sp>
      <p:cxnSp>
        <p:nvCxnSpPr>
          <p:cNvPr id="9" name="Straight Connector 8"/>
          <p:cNvCxnSpPr>
            <a:stCxn id="7" idx="3"/>
            <a:endCxn id="17" idx="0"/>
          </p:cNvCxnSpPr>
          <p:nvPr/>
        </p:nvCxnSpPr>
        <p:spPr>
          <a:xfrm rot="5400000">
            <a:off x="3482571" y="2787327"/>
            <a:ext cx="338061" cy="108816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17" name="Oval 16"/>
          <p:cNvSpPr/>
          <p:nvPr/>
        </p:nvSpPr>
        <p:spPr>
          <a:xfrm>
            <a:off x="2928926" y="3500438"/>
            <a:ext cx="357190" cy="35719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i="1" dirty="0"/>
              <a:t>a</a:t>
            </a:r>
            <a:endParaRPr lang="el-GR" i="1" dirty="0"/>
          </a:p>
        </p:txBody>
      </p:sp>
      <p:sp>
        <p:nvSpPr>
          <p:cNvPr id="19" name="Oval 18"/>
          <p:cNvSpPr/>
          <p:nvPr/>
        </p:nvSpPr>
        <p:spPr>
          <a:xfrm>
            <a:off x="3500430" y="4214818"/>
            <a:ext cx="357190" cy="35719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i="1" dirty="0"/>
              <a:t>a</a:t>
            </a:r>
            <a:endParaRPr lang="el-GR" i="1" dirty="0"/>
          </a:p>
        </p:txBody>
      </p:sp>
      <p:sp>
        <p:nvSpPr>
          <p:cNvPr id="20" name="Oval 19"/>
          <p:cNvSpPr/>
          <p:nvPr/>
        </p:nvSpPr>
        <p:spPr>
          <a:xfrm>
            <a:off x="3500430" y="5072074"/>
            <a:ext cx="357190" cy="35719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i="1" dirty="0"/>
              <a:t>b</a:t>
            </a:r>
            <a:endParaRPr lang="el-GR" i="1" dirty="0"/>
          </a:p>
        </p:txBody>
      </p:sp>
      <p:sp>
        <p:nvSpPr>
          <p:cNvPr id="21" name="Oval 20"/>
          <p:cNvSpPr/>
          <p:nvPr/>
        </p:nvSpPr>
        <p:spPr>
          <a:xfrm>
            <a:off x="3500430" y="5857892"/>
            <a:ext cx="357190" cy="35719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i="1" dirty="0"/>
              <a:t>b</a:t>
            </a:r>
            <a:endParaRPr lang="el-GR" i="1" dirty="0"/>
          </a:p>
        </p:txBody>
      </p:sp>
      <p:cxnSp>
        <p:nvCxnSpPr>
          <p:cNvPr id="22" name="Straight Connector 21"/>
          <p:cNvCxnSpPr>
            <a:stCxn id="19" idx="0"/>
            <a:endCxn id="17" idx="5"/>
          </p:cNvCxnSpPr>
          <p:nvPr/>
        </p:nvCxnSpPr>
        <p:spPr>
          <a:xfrm rot="16200000" flipV="1">
            <a:off x="3251667" y="3787460"/>
            <a:ext cx="409499" cy="445218"/>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23" name="Straight Connector 22"/>
          <p:cNvCxnSpPr>
            <a:stCxn id="20" idx="0"/>
            <a:endCxn id="19" idx="4"/>
          </p:cNvCxnSpPr>
          <p:nvPr/>
        </p:nvCxnSpPr>
        <p:spPr>
          <a:xfrm rot="5400000" flipH="1" flipV="1">
            <a:off x="3428992" y="4822041"/>
            <a:ext cx="500066" cy="1588"/>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24" name="Straight Connector 23"/>
          <p:cNvCxnSpPr>
            <a:stCxn id="21" idx="0"/>
            <a:endCxn id="20" idx="4"/>
          </p:cNvCxnSpPr>
          <p:nvPr/>
        </p:nvCxnSpPr>
        <p:spPr>
          <a:xfrm rot="5400000" flipH="1" flipV="1">
            <a:off x="3464711" y="5643578"/>
            <a:ext cx="428628" cy="1588"/>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31" name="Oval 30"/>
          <p:cNvSpPr/>
          <p:nvPr/>
        </p:nvSpPr>
        <p:spPr>
          <a:xfrm>
            <a:off x="2428860" y="4214818"/>
            <a:ext cx="357190" cy="35719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i="1" dirty="0"/>
              <a:t>b</a:t>
            </a:r>
            <a:endParaRPr lang="el-GR" i="1" dirty="0"/>
          </a:p>
        </p:txBody>
      </p:sp>
      <p:sp>
        <p:nvSpPr>
          <p:cNvPr id="32" name="Oval 31"/>
          <p:cNvSpPr/>
          <p:nvPr/>
        </p:nvSpPr>
        <p:spPr>
          <a:xfrm>
            <a:off x="2786050" y="5072074"/>
            <a:ext cx="357190" cy="35719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i="1" dirty="0"/>
              <a:t>b</a:t>
            </a:r>
            <a:endParaRPr lang="el-GR" i="1" dirty="0"/>
          </a:p>
        </p:txBody>
      </p:sp>
      <p:sp>
        <p:nvSpPr>
          <p:cNvPr id="33" name="Oval 32"/>
          <p:cNvSpPr/>
          <p:nvPr/>
        </p:nvSpPr>
        <p:spPr>
          <a:xfrm>
            <a:off x="2786050" y="5857892"/>
            <a:ext cx="357190" cy="35719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i="1" dirty="0"/>
              <a:t>a</a:t>
            </a:r>
            <a:endParaRPr lang="el-GR" i="1" dirty="0"/>
          </a:p>
        </p:txBody>
      </p:sp>
      <p:cxnSp>
        <p:nvCxnSpPr>
          <p:cNvPr id="34" name="Straight Connector 33"/>
          <p:cNvCxnSpPr>
            <a:stCxn id="32" idx="0"/>
            <a:endCxn id="31" idx="5"/>
          </p:cNvCxnSpPr>
          <p:nvPr/>
        </p:nvCxnSpPr>
        <p:spPr>
          <a:xfrm rot="16200000" flipV="1">
            <a:off x="2573006" y="4680435"/>
            <a:ext cx="552375" cy="230904"/>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35" name="Straight Connector 34"/>
          <p:cNvCxnSpPr>
            <a:stCxn id="33" idx="0"/>
            <a:endCxn id="32" idx="4"/>
          </p:cNvCxnSpPr>
          <p:nvPr/>
        </p:nvCxnSpPr>
        <p:spPr>
          <a:xfrm rot="5400000" flipH="1" flipV="1">
            <a:off x="2750331" y="5643578"/>
            <a:ext cx="428628" cy="1588"/>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36" name="Oval 35"/>
          <p:cNvSpPr/>
          <p:nvPr/>
        </p:nvSpPr>
        <p:spPr>
          <a:xfrm>
            <a:off x="1714480" y="5072074"/>
            <a:ext cx="357190" cy="35719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i="1" dirty="0"/>
              <a:t>a</a:t>
            </a:r>
            <a:endParaRPr lang="el-GR" i="1" dirty="0"/>
          </a:p>
        </p:txBody>
      </p:sp>
      <p:sp>
        <p:nvSpPr>
          <p:cNvPr id="37" name="Oval 36"/>
          <p:cNvSpPr/>
          <p:nvPr/>
        </p:nvSpPr>
        <p:spPr>
          <a:xfrm>
            <a:off x="1714480" y="5857892"/>
            <a:ext cx="357190" cy="35719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i="1" dirty="0"/>
              <a:t>b</a:t>
            </a:r>
            <a:endParaRPr lang="el-GR" i="1" dirty="0"/>
          </a:p>
        </p:txBody>
      </p:sp>
      <p:cxnSp>
        <p:nvCxnSpPr>
          <p:cNvPr id="38" name="Straight Connector 37"/>
          <p:cNvCxnSpPr>
            <a:stCxn id="36" idx="0"/>
            <a:endCxn id="31" idx="3"/>
          </p:cNvCxnSpPr>
          <p:nvPr/>
        </p:nvCxnSpPr>
        <p:spPr>
          <a:xfrm rot="5400000" flipH="1" flipV="1">
            <a:off x="1910935" y="4501840"/>
            <a:ext cx="552375" cy="588094"/>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39" name="Straight Connector 38"/>
          <p:cNvCxnSpPr>
            <a:stCxn id="37" idx="0"/>
            <a:endCxn id="36" idx="4"/>
          </p:cNvCxnSpPr>
          <p:nvPr/>
        </p:nvCxnSpPr>
        <p:spPr>
          <a:xfrm rot="5400000" flipH="1" flipV="1">
            <a:off x="1678761" y="5643578"/>
            <a:ext cx="428628" cy="1588"/>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42" name="Straight Connector 41"/>
          <p:cNvCxnSpPr>
            <a:stCxn id="31" idx="0"/>
            <a:endCxn id="17" idx="3"/>
          </p:cNvCxnSpPr>
          <p:nvPr/>
        </p:nvCxnSpPr>
        <p:spPr>
          <a:xfrm rot="5400000" flipH="1" flipV="1">
            <a:off x="2589596" y="3823179"/>
            <a:ext cx="409499" cy="37378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47" name="Oval 46"/>
          <p:cNvSpPr/>
          <p:nvPr/>
        </p:nvSpPr>
        <p:spPr>
          <a:xfrm>
            <a:off x="6500826" y="3500438"/>
            <a:ext cx="357190" cy="35719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i="1" dirty="0"/>
              <a:t>b</a:t>
            </a:r>
            <a:endParaRPr lang="el-GR" i="1" dirty="0"/>
          </a:p>
        </p:txBody>
      </p:sp>
      <p:sp>
        <p:nvSpPr>
          <p:cNvPr id="48" name="Oval 47"/>
          <p:cNvSpPr/>
          <p:nvPr/>
        </p:nvSpPr>
        <p:spPr>
          <a:xfrm>
            <a:off x="7072330" y="4214818"/>
            <a:ext cx="357190" cy="35719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i="1" dirty="0"/>
              <a:t>b</a:t>
            </a:r>
            <a:endParaRPr lang="el-GR" i="1" dirty="0"/>
          </a:p>
        </p:txBody>
      </p:sp>
      <p:sp>
        <p:nvSpPr>
          <p:cNvPr id="49" name="Oval 48"/>
          <p:cNvSpPr/>
          <p:nvPr/>
        </p:nvSpPr>
        <p:spPr>
          <a:xfrm>
            <a:off x="7072330" y="5072074"/>
            <a:ext cx="357190" cy="35719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i="1" dirty="0"/>
              <a:t>a</a:t>
            </a:r>
            <a:endParaRPr lang="el-GR" i="1" dirty="0"/>
          </a:p>
        </p:txBody>
      </p:sp>
      <p:sp>
        <p:nvSpPr>
          <p:cNvPr id="50" name="Oval 49"/>
          <p:cNvSpPr/>
          <p:nvPr/>
        </p:nvSpPr>
        <p:spPr>
          <a:xfrm>
            <a:off x="7072330" y="5857892"/>
            <a:ext cx="357190" cy="35719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i="1" dirty="0"/>
              <a:t>a</a:t>
            </a:r>
            <a:endParaRPr lang="el-GR" i="1" dirty="0"/>
          </a:p>
        </p:txBody>
      </p:sp>
      <p:cxnSp>
        <p:nvCxnSpPr>
          <p:cNvPr id="51" name="Straight Connector 50"/>
          <p:cNvCxnSpPr>
            <a:stCxn id="48" idx="0"/>
            <a:endCxn id="47" idx="5"/>
          </p:cNvCxnSpPr>
          <p:nvPr/>
        </p:nvCxnSpPr>
        <p:spPr>
          <a:xfrm rot="16200000" flipV="1">
            <a:off x="6823567" y="3787460"/>
            <a:ext cx="409499" cy="445218"/>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52" name="Straight Connector 51"/>
          <p:cNvCxnSpPr>
            <a:stCxn id="49" idx="0"/>
            <a:endCxn id="48" idx="4"/>
          </p:cNvCxnSpPr>
          <p:nvPr/>
        </p:nvCxnSpPr>
        <p:spPr>
          <a:xfrm rot="5400000" flipH="1" flipV="1">
            <a:off x="7000892" y="4822041"/>
            <a:ext cx="500066" cy="1588"/>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53" name="Straight Connector 52"/>
          <p:cNvCxnSpPr>
            <a:stCxn id="50" idx="0"/>
            <a:endCxn id="49" idx="4"/>
          </p:cNvCxnSpPr>
          <p:nvPr/>
        </p:nvCxnSpPr>
        <p:spPr>
          <a:xfrm rot="5400000" flipH="1" flipV="1">
            <a:off x="7036611" y="5643578"/>
            <a:ext cx="428628" cy="1588"/>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54" name="Oval 53"/>
          <p:cNvSpPr/>
          <p:nvPr/>
        </p:nvSpPr>
        <p:spPr>
          <a:xfrm>
            <a:off x="6000760" y="4214818"/>
            <a:ext cx="357190" cy="35719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i="1" dirty="0"/>
              <a:t>a</a:t>
            </a:r>
            <a:endParaRPr lang="el-GR" i="1" dirty="0"/>
          </a:p>
        </p:txBody>
      </p:sp>
      <p:sp>
        <p:nvSpPr>
          <p:cNvPr id="55" name="Oval 54"/>
          <p:cNvSpPr/>
          <p:nvPr/>
        </p:nvSpPr>
        <p:spPr>
          <a:xfrm>
            <a:off x="6357950" y="5072074"/>
            <a:ext cx="357190" cy="35719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i="1" dirty="0"/>
              <a:t>a</a:t>
            </a:r>
            <a:endParaRPr lang="el-GR" i="1" dirty="0"/>
          </a:p>
        </p:txBody>
      </p:sp>
      <p:sp>
        <p:nvSpPr>
          <p:cNvPr id="56" name="Oval 55"/>
          <p:cNvSpPr/>
          <p:nvPr/>
        </p:nvSpPr>
        <p:spPr>
          <a:xfrm>
            <a:off x="6357950" y="5857892"/>
            <a:ext cx="357190" cy="35719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i="1" dirty="0"/>
              <a:t>b</a:t>
            </a:r>
            <a:endParaRPr lang="el-GR" i="1" dirty="0"/>
          </a:p>
        </p:txBody>
      </p:sp>
      <p:cxnSp>
        <p:nvCxnSpPr>
          <p:cNvPr id="57" name="Straight Connector 56"/>
          <p:cNvCxnSpPr>
            <a:stCxn id="55" idx="0"/>
            <a:endCxn id="54" idx="5"/>
          </p:cNvCxnSpPr>
          <p:nvPr/>
        </p:nvCxnSpPr>
        <p:spPr>
          <a:xfrm rot="16200000" flipV="1">
            <a:off x="6144906" y="4680435"/>
            <a:ext cx="552375" cy="230904"/>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58" name="Straight Connector 57"/>
          <p:cNvCxnSpPr>
            <a:stCxn id="56" idx="0"/>
            <a:endCxn id="55" idx="4"/>
          </p:cNvCxnSpPr>
          <p:nvPr/>
        </p:nvCxnSpPr>
        <p:spPr>
          <a:xfrm rot="5400000" flipH="1" flipV="1">
            <a:off x="6322231" y="5643578"/>
            <a:ext cx="428628" cy="1588"/>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59" name="Oval 58"/>
          <p:cNvSpPr/>
          <p:nvPr/>
        </p:nvSpPr>
        <p:spPr>
          <a:xfrm>
            <a:off x="5286380" y="5072074"/>
            <a:ext cx="357190" cy="35719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i="1" dirty="0"/>
              <a:t>b</a:t>
            </a:r>
            <a:endParaRPr lang="el-GR" i="1" dirty="0"/>
          </a:p>
        </p:txBody>
      </p:sp>
      <p:sp>
        <p:nvSpPr>
          <p:cNvPr id="60" name="Oval 59"/>
          <p:cNvSpPr/>
          <p:nvPr/>
        </p:nvSpPr>
        <p:spPr>
          <a:xfrm>
            <a:off x="5286380" y="5857892"/>
            <a:ext cx="357190" cy="35719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i="1" dirty="0"/>
              <a:t>a</a:t>
            </a:r>
            <a:endParaRPr lang="el-GR" i="1" dirty="0"/>
          </a:p>
        </p:txBody>
      </p:sp>
      <p:cxnSp>
        <p:nvCxnSpPr>
          <p:cNvPr id="61" name="Straight Connector 60"/>
          <p:cNvCxnSpPr>
            <a:stCxn id="59" idx="0"/>
            <a:endCxn id="54" idx="3"/>
          </p:cNvCxnSpPr>
          <p:nvPr/>
        </p:nvCxnSpPr>
        <p:spPr>
          <a:xfrm rot="5400000" flipH="1" flipV="1">
            <a:off x="5482835" y="4501840"/>
            <a:ext cx="552375" cy="588094"/>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62" name="Straight Connector 61"/>
          <p:cNvCxnSpPr>
            <a:stCxn id="60" idx="0"/>
            <a:endCxn id="59" idx="4"/>
          </p:cNvCxnSpPr>
          <p:nvPr/>
        </p:nvCxnSpPr>
        <p:spPr>
          <a:xfrm rot="5400000" flipH="1" flipV="1">
            <a:off x="5250661" y="5643578"/>
            <a:ext cx="428628" cy="1588"/>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63" name="Straight Connector 62"/>
          <p:cNvCxnSpPr>
            <a:stCxn id="54" idx="0"/>
            <a:endCxn id="47" idx="3"/>
          </p:cNvCxnSpPr>
          <p:nvPr/>
        </p:nvCxnSpPr>
        <p:spPr>
          <a:xfrm rot="5400000" flipH="1" flipV="1">
            <a:off x="6161496" y="3823179"/>
            <a:ext cx="409499" cy="373780"/>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64" name="Straight Connector 63"/>
          <p:cNvCxnSpPr>
            <a:stCxn id="7" idx="5"/>
            <a:endCxn id="47" idx="0"/>
          </p:cNvCxnSpPr>
          <p:nvPr/>
        </p:nvCxnSpPr>
        <p:spPr>
          <a:xfrm rot="16200000" flipH="1">
            <a:off x="5394807" y="2215823"/>
            <a:ext cx="338061" cy="2231168"/>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8" name="Rectangle 67"/>
          <p:cNvSpPr/>
          <p:nvPr/>
        </p:nvSpPr>
        <p:spPr>
          <a:xfrm>
            <a:off x="1357290" y="6143644"/>
            <a:ext cx="936475" cy="461665"/>
          </a:xfrm>
          <a:prstGeom prst="rect">
            <a:avLst/>
          </a:prstGeom>
        </p:spPr>
        <p:txBody>
          <a:bodyPr wrap="none">
            <a:spAutoFit/>
          </a:bodyPr>
          <a:lstStyle/>
          <a:p>
            <a:r>
              <a:rPr lang="en-US" sz="2400" i="1" dirty="0" err="1">
                <a:latin typeface="Times New Roman" pitchFamily="18" charset="0"/>
                <a:cs typeface="Times New Roman" pitchFamily="18" charset="0"/>
              </a:rPr>
              <a:t>cabab</a:t>
            </a:r>
            <a:endParaRPr lang="el-GR" sz="2400" i="1" dirty="0"/>
          </a:p>
        </p:txBody>
      </p:sp>
      <p:sp>
        <p:nvSpPr>
          <p:cNvPr id="69" name="Rectangle 68"/>
          <p:cNvSpPr/>
          <p:nvPr/>
        </p:nvSpPr>
        <p:spPr>
          <a:xfrm>
            <a:off x="2500298" y="6143644"/>
            <a:ext cx="936475" cy="461665"/>
          </a:xfrm>
          <a:prstGeom prst="rect">
            <a:avLst/>
          </a:prstGeom>
        </p:spPr>
        <p:txBody>
          <a:bodyPr wrap="none">
            <a:spAutoFit/>
          </a:bodyPr>
          <a:lstStyle/>
          <a:p>
            <a:r>
              <a:rPr lang="en-US" sz="2400" i="1" dirty="0" err="1">
                <a:latin typeface="Times New Roman" pitchFamily="18" charset="0"/>
                <a:cs typeface="Times New Roman" pitchFamily="18" charset="0"/>
              </a:rPr>
              <a:t>cabba</a:t>
            </a:r>
            <a:endParaRPr lang="el-GR" sz="2400" i="1" dirty="0"/>
          </a:p>
        </p:txBody>
      </p:sp>
      <p:sp>
        <p:nvSpPr>
          <p:cNvPr id="70" name="Rectangle 69"/>
          <p:cNvSpPr/>
          <p:nvPr/>
        </p:nvSpPr>
        <p:spPr>
          <a:xfrm>
            <a:off x="3357554" y="6143644"/>
            <a:ext cx="936475" cy="461665"/>
          </a:xfrm>
          <a:prstGeom prst="rect">
            <a:avLst/>
          </a:prstGeom>
        </p:spPr>
        <p:txBody>
          <a:bodyPr wrap="none">
            <a:spAutoFit/>
          </a:bodyPr>
          <a:lstStyle/>
          <a:p>
            <a:r>
              <a:rPr lang="en-US" sz="2400" i="1" dirty="0" err="1">
                <a:latin typeface="Times New Roman" pitchFamily="18" charset="0"/>
                <a:cs typeface="Times New Roman" pitchFamily="18" charset="0"/>
              </a:rPr>
              <a:t>caabb</a:t>
            </a:r>
            <a:endParaRPr lang="el-GR" sz="2400" i="1" dirty="0"/>
          </a:p>
        </p:txBody>
      </p:sp>
      <p:sp>
        <p:nvSpPr>
          <p:cNvPr id="71" name="Rectangle 70"/>
          <p:cNvSpPr/>
          <p:nvPr/>
        </p:nvSpPr>
        <p:spPr>
          <a:xfrm>
            <a:off x="5000628" y="6143644"/>
            <a:ext cx="936475" cy="461665"/>
          </a:xfrm>
          <a:prstGeom prst="rect">
            <a:avLst/>
          </a:prstGeom>
        </p:spPr>
        <p:txBody>
          <a:bodyPr wrap="none">
            <a:spAutoFit/>
          </a:bodyPr>
          <a:lstStyle/>
          <a:p>
            <a:r>
              <a:rPr lang="en-US" sz="2400" i="1" dirty="0" err="1">
                <a:latin typeface="Times New Roman" pitchFamily="18" charset="0"/>
                <a:cs typeface="Times New Roman" pitchFamily="18" charset="0"/>
              </a:rPr>
              <a:t>cbaba</a:t>
            </a:r>
            <a:endParaRPr lang="el-GR" sz="2400" i="1" dirty="0"/>
          </a:p>
        </p:txBody>
      </p:sp>
      <p:sp>
        <p:nvSpPr>
          <p:cNvPr id="72" name="Rectangle 71"/>
          <p:cNvSpPr/>
          <p:nvPr/>
        </p:nvSpPr>
        <p:spPr>
          <a:xfrm>
            <a:off x="5929322" y="6143644"/>
            <a:ext cx="936475" cy="461665"/>
          </a:xfrm>
          <a:prstGeom prst="rect">
            <a:avLst/>
          </a:prstGeom>
        </p:spPr>
        <p:txBody>
          <a:bodyPr wrap="none">
            <a:spAutoFit/>
          </a:bodyPr>
          <a:lstStyle/>
          <a:p>
            <a:r>
              <a:rPr lang="en-US" sz="2400" i="1" dirty="0" err="1">
                <a:latin typeface="Times New Roman" pitchFamily="18" charset="0"/>
                <a:cs typeface="Times New Roman" pitchFamily="18" charset="0"/>
              </a:rPr>
              <a:t>cbaab</a:t>
            </a:r>
            <a:endParaRPr lang="el-GR" sz="2400" i="1" dirty="0"/>
          </a:p>
        </p:txBody>
      </p:sp>
      <p:sp>
        <p:nvSpPr>
          <p:cNvPr id="73" name="Rectangle 72"/>
          <p:cNvSpPr/>
          <p:nvPr/>
        </p:nvSpPr>
        <p:spPr>
          <a:xfrm>
            <a:off x="6858016" y="6143644"/>
            <a:ext cx="936475" cy="461665"/>
          </a:xfrm>
          <a:prstGeom prst="rect">
            <a:avLst/>
          </a:prstGeom>
        </p:spPr>
        <p:txBody>
          <a:bodyPr wrap="none">
            <a:spAutoFit/>
          </a:bodyPr>
          <a:lstStyle/>
          <a:p>
            <a:r>
              <a:rPr lang="en-US" sz="2400" i="1" dirty="0" err="1">
                <a:latin typeface="Times New Roman" pitchFamily="18" charset="0"/>
                <a:cs typeface="Times New Roman" pitchFamily="18" charset="0"/>
              </a:rPr>
              <a:t>cbbaa</a:t>
            </a:r>
            <a:endParaRPr lang="el-GR" sz="2400" i="1" dirty="0"/>
          </a:p>
        </p:txBody>
      </p:sp>
    </p:spTree>
    <p:extLst>
      <p:ext uri="{BB962C8B-B14F-4D97-AF65-F5344CB8AC3E}">
        <p14:creationId xmlns:p14="http://schemas.microsoft.com/office/powerpoint/2010/main" val="1209196933"/>
      </p:ext>
    </p:extLst>
  </p:cSld>
  <p:clrMapOvr>
    <a:masterClrMapping/>
  </p:clrMapOvr>
  <p:transition>
    <p:checker dir="vert"/>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42" name="Rectangle 2"/>
          <p:cNvSpPr>
            <a:spLocks noGrp="1" noChangeArrowheads="1"/>
          </p:cNvSpPr>
          <p:nvPr>
            <p:ph type="title"/>
          </p:nvPr>
        </p:nvSpPr>
        <p:spPr>
          <a:xfrm>
            <a:off x="457200" y="274638"/>
            <a:ext cx="8229600" cy="633412"/>
          </a:xfrm>
        </p:spPr>
        <p:txBody>
          <a:bodyPr>
            <a:normAutofit fontScale="90000"/>
          </a:bodyPr>
          <a:lstStyle/>
          <a:p>
            <a:r>
              <a:rPr lang="el-GR" dirty="0">
                <a:solidFill>
                  <a:srgbClr val="FF3300"/>
                </a:solidFill>
              </a:rPr>
              <a:t>Ασκήσεις</a:t>
            </a:r>
            <a:endParaRPr lang="en-US" b="1" dirty="0">
              <a:solidFill>
                <a:srgbClr val="FF3300"/>
              </a:solidFill>
            </a:endParaRPr>
          </a:p>
        </p:txBody>
      </p:sp>
      <p:sp>
        <p:nvSpPr>
          <p:cNvPr id="11" name="Date Placeholder 4"/>
          <p:cNvSpPr>
            <a:spLocks noGrp="1"/>
          </p:cNvSpPr>
          <p:nvPr>
            <p:ph type="dt" sz="half" idx="10"/>
          </p:nvPr>
        </p:nvSpPr>
        <p:spPr/>
        <p:txBody>
          <a:bodyPr/>
          <a:lstStyle/>
          <a:p>
            <a:fld id="{7B6B56E3-9DBE-429A-BC1B-EC66516CC6B8}" type="datetime1">
              <a:rPr lang="el-GR"/>
              <a:pPr/>
              <a:t>9/1/2025</a:t>
            </a:fld>
            <a:endParaRPr lang="el-GR"/>
          </a:p>
        </p:txBody>
      </p:sp>
      <p:sp>
        <p:nvSpPr>
          <p:cNvPr id="10" name="Slide Number Placeholder 3"/>
          <p:cNvSpPr>
            <a:spLocks noGrp="1"/>
          </p:cNvSpPr>
          <p:nvPr>
            <p:ph type="sldNum" sz="quarter" idx="12"/>
          </p:nvPr>
        </p:nvSpPr>
        <p:spPr/>
        <p:txBody>
          <a:bodyPr/>
          <a:lstStyle/>
          <a:p>
            <a:fld id="{18C22C88-42CC-4F5E-8D87-D52EF7DE396A}" type="slidenum">
              <a:rPr lang="el-GR"/>
              <a:pPr/>
              <a:t>39</a:t>
            </a:fld>
            <a:endParaRPr lang="el-GR"/>
          </a:p>
        </p:txBody>
      </p:sp>
      <p:sp>
        <p:nvSpPr>
          <p:cNvPr id="317445" name="Rectangle 5"/>
          <p:cNvSpPr>
            <a:spLocks noChangeArrowheads="1"/>
          </p:cNvSpPr>
          <p:nvPr/>
        </p:nvSpPr>
        <p:spPr bwMode="auto">
          <a:xfrm>
            <a:off x="0" y="0"/>
            <a:ext cx="9144000" cy="0"/>
          </a:xfrm>
          <a:prstGeom prst="rect">
            <a:avLst/>
          </a:prstGeom>
          <a:noFill/>
          <a:ln w="9525">
            <a:noFill/>
            <a:miter lim="800000"/>
            <a:headEnd/>
            <a:tailEnd/>
          </a:ln>
          <a:effectLst/>
        </p:spPr>
        <p:txBody>
          <a:bodyPr wrap="none" anchor="ctr">
            <a:spAutoFit/>
          </a:bodyPr>
          <a:lstStyle/>
          <a:p>
            <a:endParaRPr lang="el-GR"/>
          </a:p>
        </p:txBody>
      </p:sp>
      <p:sp>
        <p:nvSpPr>
          <p:cNvPr id="317447" name="Rectangle 7"/>
          <p:cNvSpPr>
            <a:spLocks noChangeArrowheads="1"/>
          </p:cNvSpPr>
          <p:nvPr/>
        </p:nvSpPr>
        <p:spPr bwMode="auto">
          <a:xfrm>
            <a:off x="0" y="3200400"/>
            <a:ext cx="9144000" cy="0"/>
          </a:xfrm>
          <a:prstGeom prst="rect">
            <a:avLst/>
          </a:prstGeom>
          <a:noFill/>
          <a:ln w="9525">
            <a:noFill/>
            <a:miter lim="800000"/>
            <a:headEnd/>
            <a:tailEnd/>
          </a:ln>
          <a:effectLst/>
        </p:spPr>
        <p:txBody>
          <a:bodyPr wrap="none" anchor="ctr">
            <a:spAutoFit/>
          </a:bodyPr>
          <a:lstStyle/>
          <a:p>
            <a:endParaRPr lang="el-GR"/>
          </a:p>
        </p:txBody>
      </p:sp>
      <p:sp>
        <p:nvSpPr>
          <p:cNvPr id="317450" name="Rectangle 10"/>
          <p:cNvSpPr>
            <a:spLocks noChangeArrowheads="1"/>
          </p:cNvSpPr>
          <p:nvPr/>
        </p:nvSpPr>
        <p:spPr bwMode="auto">
          <a:xfrm>
            <a:off x="0" y="2947988"/>
            <a:ext cx="9144000" cy="0"/>
          </a:xfrm>
          <a:prstGeom prst="rect">
            <a:avLst/>
          </a:prstGeom>
          <a:noFill/>
          <a:ln w="9525">
            <a:noFill/>
            <a:miter lim="800000"/>
            <a:headEnd/>
            <a:tailEnd/>
          </a:ln>
          <a:effectLst/>
        </p:spPr>
        <p:txBody>
          <a:bodyPr wrap="none" anchor="ctr">
            <a:spAutoFit/>
          </a:bodyPr>
          <a:lstStyle/>
          <a:p>
            <a:endParaRPr lang="el-GR"/>
          </a:p>
        </p:txBody>
      </p:sp>
      <p:sp>
        <p:nvSpPr>
          <p:cNvPr id="13" name="Rectangle 3"/>
          <p:cNvSpPr>
            <a:spLocks noGrp="1" noChangeArrowheads="1"/>
          </p:cNvSpPr>
          <p:nvPr>
            <p:ph idx="1"/>
          </p:nvPr>
        </p:nvSpPr>
        <p:spPr>
          <a:xfrm>
            <a:off x="357158" y="1714488"/>
            <a:ext cx="8229600" cy="4857784"/>
          </a:xfrm>
        </p:spPr>
        <p:txBody>
          <a:bodyPr>
            <a:normAutofit/>
          </a:bodyPr>
          <a:lstStyle/>
          <a:p>
            <a:pPr marL="514350" indent="-514350">
              <a:buFont typeface="+mj-lt"/>
              <a:buAutoNum type="arabicPeriod"/>
            </a:pPr>
            <a:r>
              <a:rPr lang="el-GR" dirty="0">
                <a:latin typeface="Times New Roman" pitchFamily="18" charset="0"/>
                <a:cs typeface="Times New Roman" pitchFamily="18" charset="0"/>
              </a:rPr>
              <a:t>Στρίβουμε ένα νόμισμα 10 φορές. Σε πόσες από τις 2</a:t>
            </a:r>
            <a:r>
              <a:rPr lang="el-GR" baseline="30000" dirty="0">
                <a:latin typeface="Times New Roman" pitchFamily="18" charset="0"/>
                <a:cs typeface="Times New Roman" pitchFamily="18" charset="0"/>
              </a:rPr>
              <a:t>10</a:t>
            </a:r>
            <a:r>
              <a:rPr lang="el-GR" dirty="0">
                <a:latin typeface="Times New Roman" pitchFamily="18" charset="0"/>
                <a:cs typeface="Times New Roman" pitchFamily="18" charset="0"/>
              </a:rPr>
              <a:t> περιπτώσεις:</a:t>
            </a:r>
          </a:p>
          <a:p>
            <a:pPr marL="806958" lvl="1" indent="-514350">
              <a:buFont typeface="+mj-lt"/>
              <a:buAutoNum type="arabicPeriod"/>
            </a:pPr>
            <a:r>
              <a:rPr lang="el-GR" dirty="0">
                <a:latin typeface="Times New Roman" pitchFamily="18" charset="0"/>
                <a:cs typeface="Times New Roman" pitchFamily="18" charset="0"/>
              </a:rPr>
              <a:t>Ξεκινάμε με 3 κορώνες στη σειρά</a:t>
            </a:r>
          </a:p>
          <a:p>
            <a:pPr marL="806958" lvl="1" indent="-514350">
              <a:buFont typeface="+mj-lt"/>
              <a:buAutoNum type="arabicPeriod"/>
            </a:pPr>
            <a:r>
              <a:rPr lang="el-GR" dirty="0">
                <a:latin typeface="Times New Roman" pitchFamily="18" charset="0"/>
                <a:cs typeface="Times New Roman" pitchFamily="18" charset="0"/>
              </a:rPr>
              <a:t>Τελειώνουμε με 3 γράμματα στη σειρά</a:t>
            </a:r>
          </a:p>
          <a:p>
            <a:pPr marL="806958" lvl="1" indent="-514350">
              <a:buFont typeface="+mj-lt"/>
              <a:buAutoNum type="arabicPeriod"/>
            </a:pPr>
            <a:r>
              <a:rPr lang="el-GR" dirty="0">
                <a:latin typeface="Times New Roman" pitchFamily="18" charset="0"/>
                <a:cs typeface="Times New Roman" pitchFamily="18" charset="0"/>
              </a:rPr>
              <a:t>Ξεκινάμε με 3 κορώνες και τελειώνουμε με 3 γράμματα στη σειρά </a:t>
            </a:r>
          </a:p>
          <a:p>
            <a:pPr marL="806958" lvl="1" indent="-514350">
              <a:buFont typeface="+mj-lt"/>
              <a:buAutoNum type="arabicPeriod"/>
            </a:pPr>
            <a:r>
              <a:rPr lang="el-GR" dirty="0">
                <a:latin typeface="Times New Roman" pitchFamily="18" charset="0"/>
                <a:cs typeface="Times New Roman" pitchFamily="18" charset="0"/>
              </a:rPr>
              <a:t>Ξεκινάμε με 3 κορώνες ή</a:t>
            </a:r>
            <a:r>
              <a:rPr lang="en-US" dirty="0">
                <a:latin typeface="Times New Roman" pitchFamily="18" charset="0"/>
                <a:cs typeface="Times New Roman" pitchFamily="18" charset="0"/>
              </a:rPr>
              <a:t> (or)</a:t>
            </a:r>
            <a:r>
              <a:rPr lang="el-GR" dirty="0">
                <a:latin typeface="Times New Roman" pitchFamily="18" charset="0"/>
                <a:cs typeface="Times New Roman" pitchFamily="18" charset="0"/>
              </a:rPr>
              <a:t> τελειώνουμε με 3 γράμματα στη σειρά</a:t>
            </a:r>
          </a:p>
          <a:p>
            <a:pPr marL="806958" lvl="1" indent="-514350">
              <a:buNone/>
            </a:pPr>
            <a:endParaRPr lang="el-GR" dirty="0">
              <a:latin typeface="Times New Roman" pitchFamily="18" charset="0"/>
              <a:cs typeface="Times New Roman" pitchFamily="18" charset="0"/>
            </a:endParaRPr>
          </a:p>
        </p:txBody>
      </p:sp>
      <mc:AlternateContent xmlns:mc="http://schemas.openxmlformats.org/markup-compatibility/2006" xmlns:a14="http://schemas.microsoft.com/office/drawing/2010/main">
        <mc:Choice Requires="a14">
          <p:sp>
            <p:nvSpPr>
              <p:cNvPr id="441346" name="Object 2"/>
              <p:cNvSpPr txBox="1"/>
              <p:nvPr/>
            </p:nvSpPr>
            <p:spPr bwMode="auto">
              <a:xfrm>
                <a:off x="6286500" y="2857500"/>
                <a:ext cx="461963" cy="492125"/>
              </a:xfrm>
              <a:prstGeom prst="rect">
                <a:avLst/>
              </a:prstGeom>
              <a:noFill/>
            </p:spPr>
            <p:txBody>
              <a:bodyPr>
                <a:noAutofit/>
              </a:bodyPr>
              <a:lstStyle/>
              <a:p>
                <a:pPr/>
                <a14:m>
                  <m:oMathPara xmlns:m="http://schemas.openxmlformats.org/officeDocument/2006/math">
                    <m:oMathParaPr>
                      <m:jc m:val="left"/>
                    </m:oMathParaPr>
                    <m:oMath xmlns:m="http://schemas.openxmlformats.org/officeDocument/2006/math">
                      <m:sSup>
                        <m:sSupPr>
                          <m:ctrlPr>
                            <a:rPr lang="el-GR" sz="2800" i="1" smtClean="0">
                              <a:solidFill>
                                <a:srgbClr val="FF0000"/>
                              </a:solidFill>
                              <a:latin typeface="Cambria Math" panose="02040503050406030204" pitchFamily="18" charset="0"/>
                            </a:rPr>
                          </m:ctrlPr>
                        </m:sSupPr>
                        <m:e>
                          <m:r>
                            <a:rPr lang="el-GR" sz="2800" i="1">
                              <a:solidFill>
                                <a:srgbClr val="FF0000"/>
                              </a:solidFill>
                              <a:latin typeface="Cambria Math" panose="02040503050406030204" pitchFamily="18" charset="0"/>
                            </a:rPr>
                            <m:t>2</m:t>
                          </m:r>
                        </m:e>
                        <m:sup>
                          <m:r>
                            <a:rPr lang="el-GR" sz="2800" i="1">
                              <a:solidFill>
                                <a:srgbClr val="FF0000"/>
                              </a:solidFill>
                              <a:latin typeface="Cambria Math" panose="02040503050406030204" pitchFamily="18" charset="0"/>
                            </a:rPr>
                            <m:t>7</m:t>
                          </m:r>
                        </m:sup>
                      </m:sSup>
                    </m:oMath>
                  </m:oMathPara>
                </a14:m>
                <a:endParaRPr lang="el-GR" sz="2800" dirty="0">
                  <a:solidFill>
                    <a:srgbClr val="FF0000"/>
                  </a:solidFill>
                </a:endParaRPr>
              </a:p>
            </p:txBody>
          </p:sp>
        </mc:Choice>
        <mc:Fallback xmlns="">
          <p:sp>
            <p:nvSpPr>
              <p:cNvPr id="441346" name="Object 2"/>
              <p:cNvSpPr txBox="1">
                <a:spLocks noRot="1" noChangeAspect="1" noMove="1" noResize="1" noEditPoints="1" noAdjustHandles="1" noChangeArrowheads="1" noChangeShapeType="1" noTextEdit="1"/>
              </p:cNvSpPr>
              <p:nvPr/>
            </p:nvSpPr>
            <p:spPr bwMode="auto">
              <a:xfrm>
                <a:off x="6286500" y="2857500"/>
                <a:ext cx="461963" cy="492125"/>
              </a:xfrm>
              <a:prstGeom prst="rect">
                <a:avLst/>
              </a:prstGeom>
              <a:blipFill>
                <a:blip r:embed="rId3"/>
                <a:stretch>
                  <a:fillRect/>
                </a:stretch>
              </a:blipFill>
            </p:spPr>
            <p:txBody>
              <a:bodyPr/>
              <a:lstStyle/>
              <a:p>
                <a:r>
                  <a:rPr lang="el-GR">
                    <a:noFill/>
                  </a:rPr>
                  <a:t> </a:t>
                </a:r>
              </a:p>
            </p:txBody>
          </p:sp>
        </mc:Fallback>
      </mc:AlternateContent>
      <mc:AlternateContent xmlns:mc="http://schemas.openxmlformats.org/markup-compatibility/2006" xmlns:a14="http://schemas.microsoft.com/office/drawing/2010/main">
        <mc:Choice Requires="a14">
          <p:sp>
            <p:nvSpPr>
              <p:cNvPr id="441348" name="Object 4"/>
              <p:cNvSpPr txBox="1"/>
              <p:nvPr/>
            </p:nvSpPr>
            <p:spPr bwMode="auto">
              <a:xfrm>
                <a:off x="6929438" y="3357563"/>
                <a:ext cx="461962" cy="492125"/>
              </a:xfrm>
              <a:prstGeom prst="rect">
                <a:avLst/>
              </a:prstGeom>
              <a:noFill/>
            </p:spPr>
            <p:txBody>
              <a:bodyPr>
                <a:noAutofit/>
              </a:bodyPr>
              <a:lstStyle/>
              <a:p>
                <a:pPr/>
                <a14:m>
                  <m:oMathPara xmlns:m="http://schemas.openxmlformats.org/officeDocument/2006/math">
                    <m:oMathParaPr>
                      <m:jc m:val="left"/>
                    </m:oMathParaPr>
                    <m:oMath xmlns:m="http://schemas.openxmlformats.org/officeDocument/2006/math">
                      <m:sSup>
                        <m:sSupPr>
                          <m:ctrlPr>
                            <a:rPr lang="el-GR" sz="2800" i="1" smtClean="0">
                              <a:solidFill>
                                <a:srgbClr val="FF0000"/>
                              </a:solidFill>
                              <a:latin typeface="Cambria Math" panose="02040503050406030204" pitchFamily="18" charset="0"/>
                            </a:rPr>
                          </m:ctrlPr>
                        </m:sSupPr>
                        <m:e>
                          <m:r>
                            <a:rPr lang="el-GR" sz="2800" i="1">
                              <a:solidFill>
                                <a:srgbClr val="FF0000"/>
                              </a:solidFill>
                              <a:latin typeface="Cambria Math" panose="02040503050406030204" pitchFamily="18" charset="0"/>
                            </a:rPr>
                            <m:t>2</m:t>
                          </m:r>
                        </m:e>
                        <m:sup>
                          <m:r>
                            <a:rPr lang="el-GR" sz="2800" i="1">
                              <a:solidFill>
                                <a:srgbClr val="FF0000"/>
                              </a:solidFill>
                              <a:latin typeface="Cambria Math" panose="02040503050406030204" pitchFamily="18" charset="0"/>
                            </a:rPr>
                            <m:t>7</m:t>
                          </m:r>
                        </m:sup>
                      </m:sSup>
                    </m:oMath>
                  </m:oMathPara>
                </a14:m>
                <a:endParaRPr lang="el-GR" sz="2800" dirty="0">
                  <a:solidFill>
                    <a:srgbClr val="FF0000"/>
                  </a:solidFill>
                </a:endParaRPr>
              </a:p>
            </p:txBody>
          </p:sp>
        </mc:Choice>
        <mc:Fallback xmlns="">
          <p:sp>
            <p:nvSpPr>
              <p:cNvPr id="441348" name="Object 4"/>
              <p:cNvSpPr txBox="1">
                <a:spLocks noRot="1" noChangeAspect="1" noMove="1" noResize="1" noEditPoints="1" noAdjustHandles="1" noChangeArrowheads="1" noChangeShapeType="1" noTextEdit="1"/>
              </p:cNvSpPr>
              <p:nvPr/>
            </p:nvSpPr>
            <p:spPr bwMode="auto">
              <a:xfrm>
                <a:off x="6929438" y="3357563"/>
                <a:ext cx="461962" cy="492125"/>
              </a:xfrm>
              <a:prstGeom prst="rect">
                <a:avLst/>
              </a:prstGeom>
              <a:blipFill>
                <a:blip r:embed="rId4"/>
                <a:stretch>
                  <a:fillRect/>
                </a:stretch>
              </a:blipFill>
            </p:spPr>
            <p:txBody>
              <a:bodyPr/>
              <a:lstStyle/>
              <a:p>
                <a:r>
                  <a:rPr lang="el-GR">
                    <a:noFill/>
                  </a:rPr>
                  <a:t> </a:t>
                </a:r>
              </a:p>
            </p:txBody>
          </p:sp>
        </mc:Fallback>
      </mc:AlternateContent>
      <mc:AlternateContent xmlns:mc="http://schemas.openxmlformats.org/markup-compatibility/2006" xmlns:a14="http://schemas.microsoft.com/office/drawing/2010/main">
        <mc:Choice Requires="a14">
          <p:sp>
            <p:nvSpPr>
              <p:cNvPr id="441349" name="Object 5"/>
              <p:cNvSpPr txBox="1"/>
              <p:nvPr/>
            </p:nvSpPr>
            <p:spPr bwMode="auto">
              <a:xfrm>
                <a:off x="4286250" y="4286250"/>
                <a:ext cx="461963" cy="492125"/>
              </a:xfrm>
              <a:prstGeom prst="rect">
                <a:avLst/>
              </a:prstGeom>
              <a:noFill/>
            </p:spPr>
            <p:txBody>
              <a:bodyPr>
                <a:noAutofit/>
              </a:bodyPr>
              <a:lstStyle/>
              <a:p>
                <a:pPr/>
                <a14:m>
                  <m:oMathPara xmlns:m="http://schemas.openxmlformats.org/officeDocument/2006/math">
                    <m:oMathParaPr>
                      <m:jc m:val="left"/>
                    </m:oMathParaPr>
                    <m:oMath xmlns:m="http://schemas.openxmlformats.org/officeDocument/2006/math">
                      <m:sSup>
                        <m:sSupPr>
                          <m:ctrlPr>
                            <a:rPr lang="el-GR" sz="2800" i="1" smtClean="0">
                              <a:solidFill>
                                <a:srgbClr val="FF0000"/>
                              </a:solidFill>
                              <a:latin typeface="Cambria Math" panose="02040503050406030204" pitchFamily="18" charset="0"/>
                            </a:rPr>
                          </m:ctrlPr>
                        </m:sSupPr>
                        <m:e>
                          <m:r>
                            <a:rPr lang="el-GR" sz="2800" i="1">
                              <a:solidFill>
                                <a:srgbClr val="FF0000"/>
                              </a:solidFill>
                              <a:latin typeface="Cambria Math" panose="02040503050406030204" pitchFamily="18" charset="0"/>
                            </a:rPr>
                            <m:t>2</m:t>
                          </m:r>
                        </m:e>
                        <m:sup>
                          <m:r>
                            <a:rPr lang="el-GR" sz="2800" i="1">
                              <a:solidFill>
                                <a:srgbClr val="FF0000"/>
                              </a:solidFill>
                              <a:latin typeface="Cambria Math" panose="02040503050406030204" pitchFamily="18" charset="0"/>
                            </a:rPr>
                            <m:t>4</m:t>
                          </m:r>
                        </m:sup>
                      </m:sSup>
                    </m:oMath>
                  </m:oMathPara>
                </a14:m>
                <a:endParaRPr lang="el-GR" sz="2800" dirty="0">
                  <a:solidFill>
                    <a:srgbClr val="FF0000"/>
                  </a:solidFill>
                </a:endParaRPr>
              </a:p>
            </p:txBody>
          </p:sp>
        </mc:Choice>
        <mc:Fallback xmlns="">
          <p:sp>
            <p:nvSpPr>
              <p:cNvPr id="441349" name="Object 5"/>
              <p:cNvSpPr txBox="1">
                <a:spLocks noRot="1" noChangeAspect="1" noMove="1" noResize="1" noEditPoints="1" noAdjustHandles="1" noChangeArrowheads="1" noChangeShapeType="1" noTextEdit="1"/>
              </p:cNvSpPr>
              <p:nvPr/>
            </p:nvSpPr>
            <p:spPr bwMode="auto">
              <a:xfrm>
                <a:off x="4286250" y="4286250"/>
                <a:ext cx="461963" cy="492125"/>
              </a:xfrm>
              <a:prstGeom prst="rect">
                <a:avLst/>
              </a:prstGeom>
              <a:blipFill>
                <a:blip r:embed="rId5"/>
                <a:stretch>
                  <a:fillRect/>
                </a:stretch>
              </a:blipFill>
            </p:spPr>
            <p:txBody>
              <a:bodyPr/>
              <a:lstStyle/>
              <a:p>
                <a:r>
                  <a:rPr lang="el-GR">
                    <a:noFill/>
                  </a:rPr>
                  <a:t> </a:t>
                </a:r>
              </a:p>
            </p:txBody>
          </p:sp>
        </mc:Fallback>
      </mc:AlternateContent>
      <mc:AlternateContent xmlns:mc="http://schemas.openxmlformats.org/markup-compatibility/2006" xmlns:a14="http://schemas.microsoft.com/office/drawing/2010/main">
        <mc:Choice Requires="a14">
          <p:sp>
            <p:nvSpPr>
              <p:cNvPr id="441351" name="Object 7"/>
              <p:cNvSpPr txBox="1"/>
              <p:nvPr/>
            </p:nvSpPr>
            <p:spPr bwMode="auto">
              <a:xfrm>
                <a:off x="4286250" y="5214937"/>
                <a:ext cx="3310086" cy="590291"/>
              </a:xfrm>
              <a:prstGeom prst="rect">
                <a:avLst/>
              </a:prstGeom>
              <a:noFill/>
            </p:spPr>
            <p:txBody>
              <a:bodyPr>
                <a:normAutofit/>
              </a:bodyPr>
              <a:lstStyle/>
              <a:p>
                <a:pPr/>
                <a14:m>
                  <m:oMathPara xmlns:m="http://schemas.openxmlformats.org/officeDocument/2006/math">
                    <m:oMathParaPr>
                      <m:jc m:val="left"/>
                    </m:oMathParaPr>
                    <m:oMath xmlns:m="http://schemas.openxmlformats.org/officeDocument/2006/math">
                      <m:sSup>
                        <m:sSupPr>
                          <m:ctrlPr>
                            <a:rPr lang="el-GR" sz="2800" i="1" smtClean="0">
                              <a:solidFill>
                                <a:srgbClr val="FF0000"/>
                              </a:solidFill>
                              <a:latin typeface="Cambria Math" panose="02040503050406030204" pitchFamily="18" charset="0"/>
                            </a:rPr>
                          </m:ctrlPr>
                        </m:sSupPr>
                        <m:e>
                          <m:r>
                            <a:rPr lang="el-GR" sz="2800" i="1">
                              <a:solidFill>
                                <a:srgbClr val="FF0000"/>
                              </a:solidFill>
                              <a:latin typeface="Cambria Math" panose="02040503050406030204" pitchFamily="18" charset="0"/>
                            </a:rPr>
                            <m:t>2</m:t>
                          </m:r>
                        </m:e>
                        <m:sup>
                          <m:r>
                            <a:rPr lang="el-GR" sz="2800" i="1">
                              <a:solidFill>
                                <a:srgbClr val="FF0000"/>
                              </a:solidFill>
                              <a:latin typeface="Cambria Math" panose="02040503050406030204" pitchFamily="18" charset="0"/>
                            </a:rPr>
                            <m:t>7</m:t>
                          </m:r>
                        </m:sup>
                      </m:sSup>
                      <m:r>
                        <a:rPr lang="el-GR" sz="2800" i="1">
                          <a:solidFill>
                            <a:srgbClr val="FF0000"/>
                          </a:solidFill>
                          <a:latin typeface="Cambria Math" panose="02040503050406030204" pitchFamily="18" charset="0"/>
                        </a:rPr>
                        <m:t>+</m:t>
                      </m:r>
                      <m:sSup>
                        <m:sSupPr>
                          <m:ctrlPr>
                            <a:rPr lang="el-GR" sz="2800" i="1">
                              <a:solidFill>
                                <a:srgbClr val="FF0000"/>
                              </a:solidFill>
                              <a:latin typeface="Cambria Math" panose="02040503050406030204" pitchFamily="18" charset="0"/>
                            </a:rPr>
                          </m:ctrlPr>
                        </m:sSupPr>
                        <m:e>
                          <m:r>
                            <a:rPr lang="el-GR" sz="2800" i="1">
                              <a:solidFill>
                                <a:srgbClr val="FF0000"/>
                              </a:solidFill>
                              <a:latin typeface="Cambria Math" panose="02040503050406030204" pitchFamily="18" charset="0"/>
                            </a:rPr>
                            <m:t>2</m:t>
                          </m:r>
                        </m:e>
                        <m:sup>
                          <m:r>
                            <a:rPr lang="el-GR" sz="2800" i="1">
                              <a:solidFill>
                                <a:srgbClr val="FF0000"/>
                              </a:solidFill>
                              <a:latin typeface="Cambria Math" panose="02040503050406030204" pitchFamily="18" charset="0"/>
                            </a:rPr>
                            <m:t>7</m:t>
                          </m:r>
                        </m:sup>
                      </m:sSup>
                      <m:r>
                        <a:rPr lang="el-GR" sz="2800" i="1">
                          <a:solidFill>
                            <a:srgbClr val="FF0000"/>
                          </a:solidFill>
                          <a:latin typeface="Cambria Math" panose="02040503050406030204" pitchFamily="18" charset="0"/>
                        </a:rPr>
                        <m:t>−</m:t>
                      </m:r>
                      <m:sSup>
                        <m:sSupPr>
                          <m:ctrlPr>
                            <a:rPr lang="el-GR" sz="2800" i="1">
                              <a:solidFill>
                                <a:srgbClr val="FF0000"/>
                              </a:solidFill>
                              <a:latin typeface="Cambria Math" panose="02040503050406030204" pitchFamily="18" charset="0"/>
                            </a:rPr>
                          </m:ctrlPr>
                        </m:sSupPr>
                        <m:e>
                          <m:r>
                            <a:rPr lang="el-GR" sz="2800" i="1">
                              <a:solidFill>
                                <a:srgbClr val="FF0000"/>
                              </a:solidFill>
                              <a:latin typeface="Cambria Math" panose="02040503050406030204" pitchFamily="18" charset="0"/>
                            </a:rPr>
                            <m:t>2</m:t>
                          </m:r>
                        </m:e>
                        <m:sup>
                          <m:r>
                            <a:rPr lang="el-GR" sz="2800" i="1">
                              <a:solidFill>
                                <a:srgbClr val="FF0000"/>
                              </a:solidFill>
                              <a:latin typeface="Cambria Math" panose="02040503050406030204" pitchFamily="18" charset="0"/>
                            </a:rPr>
                            <m:t>4</m:t>
                          </m:r>
                        </m:sup>
                      </m:sSup>
                      <m:r>
                        <a:rPr lang="el-GR" sz="2800" i="1">
                          <a:solidFill>
                            <a:srgbClr val="FF0000"/>
                          </a:solidFill>
                          <a:latin typeface="Cambria Math" panose="02040503050406030204" pitchFamily="18" charset="0"/>
                        </a:rPr>
                        <m:t>=240</m:t>
                      </m:r>
                    </m:oMath>
                  </m:oMathPara>
                </a14:m>
                <a:endParaRPr lang="el-GR" sz="2800" dirty="0">
                  <a:solidFill>
                    <a:srgbClr val="FF0000"/>
                  </a:solidFill>
                </a:endParaRPr>
              </a:p>
            </p:txBody>
          </p:sp>
        </mc:Choice>
        <mc:Fallback xmlns="">
          <p:sp>
            <p:nvSpPr>
              <p:cNvPr id="441351" name="Object 7"/>
              <p:cNvSpPr txBox="1">
                <a:spLocks noRot="1" noChangeAspect="1" noMove="1" noResize="1" noEditPoints="1" noAdjustHandles="1" noChangeArrowheads="1" noChangeShapeType="1" noTextEdit="1"/>
              </p:cNvSpPr>
              <p:nvPr/>
            </p:nvSpPr>
            <p:spPr bwMode="auto">
              <a:xfrm>
                <a:off x="4286250" y="5214937"/>
                <a:ext cx="3310086" cy="590291"/>
              </a:xfrm>
              <a:prstGeom prst="rect">
                <a:avLst/>
              </a:prstGeom>
              <a:blipFill>
                <a:blip r:embed="rId6"/>
                <a:stretch>
                  <a:fillRect/>
                </a:stretch>
              </a:blipFill>
            </p:spPr>
            <p:txBody>
              <a:bodyPr/>
              <a:lstStyle/>
              <a:p>
                <a:r>
                  <a:rPr lang="el-GR">
                    <a:noFill/>
                  </a:rPr>
                  <a:t> </a:t>
                </a:r>
              </a:p>
            </p:txBody>
          </p:sp>
        </mc:Fallback>
      </mc:AlternateContent>
    </p:spTree>
  </p:cSld>
  <p:clrMapOvr>
    <a:masterClrMapping/>
  </p:clrMapOvr>
  <p:transition>
    <p:checke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41346"/>
                                        </p:tgtEl>
                                        <p:attrNameLst>
                                          <p:attrName>style.visibility</p:attrName>
                                        </p:attrNameLst>
                                      </p:cBhvr>
                                      <p:to>
                                        <p:strVal val="visible"/>
                                      </p:to>
                                    </p:set>
                                    <p:animEffect transition="in" filter="fade">
                                      <p:cBhvr>
                                        <p:cTn id="7" dur="500"/>
                                        <p:tgtEl>
                                          <p:spTgt spid="44134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41348"/>
                                        </p:tgtEl>
                                        <p:attrNameLst>
                                          <p:attrName>style.visibility</p:attrName>
                                        </p:attrNameLst>
                                      </p:cBhvr>
                                      <p:to>
                                        <p:strVal val="visible"/>
                                      </p:to>
                                    </p:set>
                                    <p:animEffect transition="in" filter="fade">
                                      <p:cBhvr>
                                        <p:cTn id="12" dur="500"/>
                                        <p:tgtEl>
                                          <p:spTgt spid="441348"/>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41349"/>
                                        </p:tgtEl>
                                        <p:attrNameLst>
                                          <p:attrName>style.visibility</p:attrName>
                                        </p:attrNameLst>
                                      </p:cBhvr>
                                      <p:to>
                                        <p:strVal val="visible"/>
                                      </p:to>
                                    </p:set>
                                    <p:animEffect transition="in" filter="fade">
                                      <p:cBhvr>
                                        <p:cTn id="17" dur="500"/>
                                        <p:tgtEl>
                                          <p:spTgt spid="441349"/>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441351"/>
                                        </p:tgtEl>
                                        <p:attrNameLst>
                                          <p:attrName>style.visibility</p:attrName>
                                        </p:attrNameLst>
                                      </p:cBhvr>
                                      <p:to>
                                        <p:strVal val="visible"/>
                                      </p:to>
                                    </p:set>
                                    <p:animEffect transition="in" filter="fade">
                                      <p:cBhvr>
                                        <p:cTn id="22" dur="500"/>
                                        <p:tgtEl>
                                          <p:spTgt spid="44135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1346" grpId="0"/>
      <p:bldP spid="441348" grpId="0"/>
      <p:bldP spid="441349" grpId="0"/>
      <p:bldP spid="441351"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7746" name="Rectangle 2"/>
          <p:cNvSpPr>
            <a:spLocks noGrp="1" noChangeArrowheads="1"/>
          </p:cNvSpPr>
          <p:nvPr>
            <p:ph type="title"/>
          </p:nvPr>
        </p:nvSpPr>
        <p:spPr/>
        <p:txBody>
          <a:bodyPr>
            <a:normAutofit/>
          </a:bodyPr>
          <a:lstStyle/>
          <a:p>
            <a:r>
              <a:rPr lang="el-GR" b="1" dirty="0">
                <a:solidFill>
                  <a:srgbClr val="FF3300"/>
                </a:solidFill>
              </a:rPr>
              <a:t>Άλλα Παραδείγματα</a:t>
            </a:r>
            <a:endParaRPr lang="en-US" b="1" dirty="0">
              <a:solidFill>
                <a:srgbClr val="FF3300"/>
              </a:solidFill>
            </a:endParaRPr>
          </a:p>
        </p:txBody>
      </p:sp>
      <p:sp>
        <p:nvSpPr>
          <p:cNvPr id="287747" name="Rectangle 3"/>
          <p:cNvSpPr>
            <a:spLocks noGrp="1" noChangeArrowheads="1"/>
          </p:cNvSpPr>
          <p:nvPr>
            <p:ph idx="1"/>
          </p:nvPr>
        </p:nvSpPr>
        <p:spPr/>
        <p:txBody>
          <a:bodyPr/>
          <a:lstStyle/>
          <a:p>
            <a:pPr>
              <a:spcBef>
                <a:spcPts val="1800"/>
              </a:spcBef>
            </a:pPr>
            <a:r>
              <a:rPr lang="el-GR" dirty="0"/>
              <a:t>Θεωρία Γραφημάτων – Πλήθος ζευγαριών</a:t>
            </a:r>
          </a:p>
          <a:p>
            <a:pPr>
              <a:spcBef>
                <a:spcPts val="1800"/>
              </a:spcBef>
            </a:pPr>
            <a:r>
              <a:rPr lang="el-GR" dirty="0"/>
              <a:t>Πόσες διαφορετικές θέσεις υπάρχουν στον κύβο του </a:t>
            </a:r>
            <a:r>
              <a:rPr lang="en-US" dirty="0"/>
              <a:t>Rubik?</a:t>
            </a:r>
            <a:endParaRPr lang="el-GR" dirty="0"/>
          </a:p>
          <a:p>
            <a:pPr>
              <a:spcBef>
                <a:spcPts val="1800"/>
              </a:spcBef>
            </a:pPr>
            <a:r>
              <a:rPr lang="el-GR" dirty="0"/>
              <a:t>Πόσα διαφορετικά παιχνίδια σκάκι μπορούν να γίνουν?</a:t>
            </a:r>
          </a:p>
          <a:p>
            <a:pPr>
              <a:spcBef>
                <a:spcPts val="1800"/>
              </a:spcBef>
            </a:pPr>
            <a:r>
              <a:rPr lang="el-GR" dirty="0"/>
              <a:t>Υπολογισμός πιθανοτήτων για γεγονότα </a:t>
            </a:r>
            <a:endParaRPr lang="en-US" dirty="0"/>
          </a:p>
        </p:txBody>
      </p:sp>
      <p:sp>
        <p:nvSpPr>
          <p:cNvPr id="5" name="Date Placeholder 4"/>
          <p:cNvSpPr>
            <a:spLocks noGrp="1"/>
          </p:cNvSpPr>
          <p:nvPr>
            <p:ph type="dt" sz="half" idx="10"/>
          </p:nvPr>
        </p:nvSpPr>
        <p:spPr/>
        <p:txBody>
          <a:bodyPr/>
          <a:lstStyle/>
          <a:p>
            <a:fld id="{E9DD4123-3A00-4D2D-9F73-4ED489264262}" type="datetime1">
              <a:rPr lang="el-GR"/>
              <a:pPr/>
              <a:t>9/1/2025</a:t>
            </a:fld>
            <a:endParaRPr lang="el-GR"/>
          </a:p>
        </p:txBody>
      </p:sp>
      <p:sp>
        <p:nvSpPr>
          <p:cNvPr id="4" name="Slide Number Placeholder 3"/>
          <p:cNvSpPr>
            <a:spLocks noGrp="1"/>
          </p:cNvSpPr>
          <p:nvPr>
            <p:ph type="sldNum" sz="quarter" idx="12"/>
          </p:nvPr>
        </p:nvSpPr>
        <p:spPr/>
        <p:txBody>
          <a:bodyPr/>
          <a:lstStyle/>
          <a:p>
            <a:fld id="{C7F04CE7-4207-494C-8700-5D6FFEC0AE27}" type="slidenum">
              <a:rPr lang="el-GR"/>
              <a:pPr/>
              <a:t>4</a:t>
            </a:fld>
            <a:endParaRPr lang="el-GR"/>
          </a:p>
        </p:txBody>
      </p:sp>
    </p:spTree>
  </p:cSld>
  <p:clrMapOvr>
    <a:masterClrMapping/>
  </p:clrMapOvr>
  <p:transition>
    <p:checke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87747">
                                            <p:txEl>
                                              <p:pRg st="1" end="1"/>
                                            </p:txEl>
                                          </p:spTgt>
                                        </p:tgtEl>
                                        <p:attrNameLst>
                                          <p:attrName>style.visibility</p:attrName>
                                        </p:attrNameLst>
                                      </p:cBhvr>
                                      <p:to>
                                        <p:strVal val="visible"/>
                                      </p:to>
                                    </p:set>
                                    <p:animEffect transition="in" filter="fade">
                                      <p:cBhvr>
                                        <p:cTn id="7" dur="500"/>
                                        <p:tgtEl>
                                          <p:spTgt spid="287747">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87747">
                                            <p:txEl>
                                              <p:pRg st="2" end="2"/>
                                            </p:txEl>
                                          </p:spTgt>
                                        </p:tgtEl>
                                        <p:attrNameLst>
                                          <p:attrName>style.visibility</p:attrName>
                                        </p:attrNameLst>
                                      </p:cBhvr>
                                      <p:to>
                                        <p:strVal val="visible"/>
                                      </p:to>
                                    </p:set>
                                    <p:animEffect transition="in" filter="fade">
                                      <p:cBhvr>
                                        <p:cTn id="12" dur="500"/>
                                        <p:tgtEl>
                                          <p:spTgt spid="287747">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287747">
                                            <p:txEl>
                                              <p:pRg st="3" end="3"/>
                                            </p:txEl>
                                          </p:spTgt>
                                        </p:tgtEl>
                                        <p:attrNameLst>
                                          <p:attrName>style.visibility</p:attrName>
                                        </p:attrNameLst>
                                      </p:cBhvr>
                                      <p:to>
                                        <p:strVal val="visible"/>
                                      </p:to>
                                    </p:set>
                                    <p:animEffect transition="in" filter="fade">
                                      <p:cBhvr>
                                        <p:cTn id="17" dur="500"/>
                                        <p:tgtEl>
                                          <p:spTgt spid="287747">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dirty="0"/>
              <a:t>(2 Μονάδες)</a:t>
            </a:r>
          </a:p>
        </p:txBody>
      </p:sp>
      <p:sp>
        <p:nvSpPr>
          <p:cNvPr id="3" name="Content Placeholder 2"/>
          <p:cNvSpPr>
            <a:spLocks noGrp="1"/>
          </p:cNvSpPr>
          <p:nvPr>
            <p:ph idx="1"/>
          </p:nvPr>
        </p:nvSpPr>
        <p:spPr/>
        <p:txBody>
          <a:bodyPr/>
          <a:lstStyle/>
          <a:p>
            <a:pPr marL="118872" indent="0">
              <a:buNone/>
            </a:pPr>
            <a:r>
              <a:rPr lang="el-GR" dirty="0"/>
              <a:t>Χρησιμοποιώντας την αρχή του Εγκλεισμού-Αποκλεισμού, υπολογίστε πόσοι ακέραιοι μεταξύ του 1 και του 110 είναι σχετικά πρώτοι με το 110.</a:t>
            </a:r>
          </a:p>
          <a:p>
            <a:pPr marL="118872" indent="0">
              <a:buNone/>
            </a:pPr>
            <a:endParaRPr lang="el-GR" dirty="0"/>
          </a:p>
        </p:txBody>
      </p:sp>
      <p:sp>
        <p:nvSpPr>
          <p:cNvPr id="6" name="Slide Number Placeholder 5"/>
          <p:cNvSpPr>
            <a:spLocks noGrp="1"/>
          </p:cNvSpPr>
          <p:nvPr>
            <p:ph type="sldNum" sz="quarter" idx="12"/>
          </p:nvPr>
        </p:nvSpPr>
        <p:spPr/>
        <p:txBody>
          <a:bodyPr/>
          <a:lstStyle/>
          <a:p>
            <a:fld id="{77487637-6FAD-49A0-8FEC-D4266B500393}" type="slidenum">
              <a:rPr lang="el-GR" smtClean="0"/>
              <a:pPr/>
              <a:t>40</a:t>
            </a:fld>
            <a:endParaRPr lang="el-GR"/>
          </a:p>
        </p:txBody>
      </p:sp>
    </p:spTree>
    <p:extLst>
      <p:ext uri="{BB962C8B-B14F-4D97-AF65-F5344CB8AC3E}">
        <p14:creationId xmlns:p14="http://schemas.microsoft.com/office/powerpoint/2010/main" val="2472744238"/>
      </p:ext>
    </p:extLst>
  </p:cSld>
  <p:clrMapOvr>
    <a:masterClrMapping/>
  </p:clrMapOvr>
  <p:transition>
    <p:checker dir="vert"/>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(1 Μονάδα)</a:t>
            </a:r>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normAutofit lnSpcReduction="10000"/>
              </a:bodyPr>
              <a:lstStyle/>
              <a:p>
                <a:pPr marL="118872" indent="0">
                  <a:buNone/>
                </a:pPr>
                <a:r>
                  <a:rPr lang="el-GR" dirty="0"/>
                  <a:t>Χρησιμοποιώντας την Αρχή του Περιστερώνα, να δείξετε ότι αν πέντε σημεία τοποθετηθούν με αυθαίρετο τρόπο σε ένα τετράγωνο (εντός ή πάνω στις πλευρές του) με πλευρά 1 τότε θα υπάρχει ένα ζευγάρι σημείων ώστε η απόσταση μεταξύ τους να είναι το πολύ </a:t>
                </a:r>
                <a14:m>
                  <m:oMath xmlns:m="http://schemas.openxmlformats.org/officeDocument/2006/math">
                    <m:f>
                      <m:fPr>
                        <m:ctrlPr>
                          <a:rPr lang="el-GR" i="1">
                            <a:latin typeface="Cambria Math" panose="02040503050406030204" pitchFamily="18" charset="0"/>
                          </a:rPr>
                        </m:ctrlPr>
                      </m:fPr>
                      <m:num>
                        <m:rad>
                          <m:radPr>
                            <m:degHide m:val="on"/>
                            <m:ctrlPr>
                              <a:rPr lang="el-GR" i="1">
                                <a:latin typeface="Cambria Math" panose="02040503050406030204" pitchFamily="18" charset="0"/>
                              </a:rPr>
                            </m:ctrlPr>
                          </m:radPr>
                          <m:deg/>
                          <m:e>
                            <m:r>
                              <a:rPr lang="el-GR" i="1">
                                <a:latin typeface="Cambria Math"/>
                              </a:rPr>
                              <m:t>2</m:t>
                            </m:r>
                          </m:e>
                        </m:rad>
                      </m:num>
                      <m:den>
                        <m:r>
                          <a:rPr lang="el-GR" i="1">
                            <a:latin typeface="Cambria Math"/>
                          </a:rPr>
                          <m:t>2</m:t>
                        </m:r>
                      </m:den>
                    </m:f>
                  </m:oMath>
                </a14:m>
                <a:r>
                  <a:rPr lang="el-GR" dirty="0"/>
                  <a:t>. (υπόδειξη: </a:t>
                </a:r>
                <a14:m>
                  <m:oMath xmlns:m="http://schemas.openxmlformats.org/officeDocument/2006/math">
                    <m:f>
                      <m:fPr>
                        <m:ctrlPr>
                          <a:rPr lang="el-GR" i="1">
                            <a:latin typeface="Cambria Math" panose="02040503050406030204" pitchFamily="18" charset="0"/>
                          </a:rPr>
                        </m:ctrlPr>
                      </m:fPr>
                      <m:num>
                        <m:rad>
                          <m:radPr>
                            <m:degHide m:val="on"/>
                            <m:ctrlPr>
                              <a:rPr lang="el-GR" i="1">
                                <a:latin typeface="Cambria Math" panose="02040503050406030204" pitchFamily="18" charset="0"/>
                              </a:rPr>
                            </m:ctrlPr>
                          </m:radPr>
                          <m:deg/>
                          <m:e>
                            <m:r>
                              <a:rPr lang="el-GR" i="1">
                                <a:latin typeface="Cambria Math"/>
                              </a:rPr>
                              <m:t>2</m:t>
                            </m:r>
                          </m:e>
                        </m:rad>
                      </m:num>
                      <m:den>
                        <m:r>
                          <a:rPr lang="el-GR" i="1">
                            <a:latin typeface="Cambria Math"/>
                          </a:rPr>
                          <m:t>2</m:t>
                        </m:r>
                      </m:den>
                    </m:f>
                  </m:oMath>
                </a14:m>
                <a:r>
                  <a:rPr lang="el-GR" dirty="0"/>
                  <a:t> είναι το μήκος της διαγωνίου ενός τετραγώνου με μήκος πλευράς </a:t>
                </a:r>
                <a14:m>
                  <m:oMath xmlns:m="http://schemas.openxmlformats.org/officeDocument/2006/math">
                    <m:f>
                      <m:fPr>
                        <m:ctrlPr>
                          <a:rPr lang="el-GR" i="1">
                            <a:latin typeface="Cambria Math" panose="02040503050406030204" pitchFamily="18" charset="0"/>
                          </a:rPr>
                        </m:ctrlPr>
                      </m:fPr>
                      <m:num>
                        <m:r>
                          <a:rPr lang="el-GR" i="1">
                            <a:latin typeface="Cambria Math"/>
                          </a:rPr>
                          <m:t>1</m:t>
                        </m:r>
                      </m:num>
                      <m:den>
                        <m:r>
                          <a:rPr lang="el-GR" i="1">
                            <a:latin typeface="Cambria Math"/>
                          </a:rPr>
                          <m:t>2</m:t>
                        </m:r>
                      </m:den>
                    </m:f>
                  </m:oMath>
                </a14:m>
                <a:r>
                  <a:rPr lang="el-GR" dirty="0"/>
                  <a:t>)</a:t>
                </a:r>
              </a:p>
              <a:p>
                <a:pPr marL="118872" indent="0">
                  <a:buNone/>
                </a:pPr>
                <a:endParaRPr lang="el-GR"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rotWithShape="1">
                <a:blip r:embed="rId3"/>
                <a:stretch>
                  <a:fillRect l="-889" t="-1713" r="-2593" b="-8432"/>
                </a:stretch>
              </a:blipFill>
            </p:spPr>
            <p:txBody>
              <a:bodyPr/>
              <a:lstStyle/>
              <a:p>
                <a:r>
                  <a:rPr lang="el-GR">
                    <a:noFill/>
                  </a:rPr>
                  <a:t> </a:t>
                </a:r>
              </a:p>
            </p:txBody>
          </p:sp>
        </mc:Fallback>
      </mc:AlternateContent>
      <p:sp>
        <p:nvSpPr>
          <p:cNvPr id="6" name="Slide Number Placeholder 5"/>
          <p:cNvSpPr>
            <a:spLocks noGrp="1"/>
          </p:cNvSpPr>
          <p:nvPr>
            <p:ph type="sldNum" sz="quarter" idx="12"/>
          </p:nvPr>
        </p:nvSpPr>
        <p:spPr/>
        <p:txBody>
          <a:bodyPr/>
          <a:lstStyle/>
          <a:p>
            <a:fld id="{77487637-6FAD-49A0-8FEC-D4266B500393}" type="slidenum">
              <a:rPr lang="el-GR" smtClean="0"/>
              <a:pPr/>
              <a:t>41</a:t>
            </a:fld>
            <a:endParaRPr lang="el-GR"/>
          </a:p>
        </p:txBody>
      </p:sp>
    </p:spTree>
    <p:extLst>
      <p:ext uri="{BB962C8B-B14F-4D97-AF65-F5344CB8AC3E}">
        <p14:creationId xmlns:p14="http://schemas.microsoft.com/office/powerpoint/2010/main" val="1935776143"/>
      </p:ext>
    </p:extLst>
  </p:cSld>
  <p:clrMapOvr>
    <a:masterClrMapping/>
  </p:clrMapOvr>
  <p:transition>
    <p:checker dir="vert"/>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(1 Μονάδα)</a:t>
            </a:r>
          </a:p>
        </p:txBody>
      </p:sp>
      <p:sp>
        <p:nvSpPr>
          <p:cNvPr id="3" name="Content Placeholder 2"/>
          <p:cNvSpPr>
            <a:spLocks noGrp="1"/>
          </p:cNvSpPr>
          <p:nvPr>
            <p:ph idx="1"/>
          </p:nvPr>
        </p:nvSpPr>
        <p:spPr>
          <a:xfrm>
            <a:off x="251520" y="1775191"/>
            <a:ext cx="8712968" cy="4966177"/>
          </a:xfrm>
        </p:spPr>
        <p:txBody>
          <a:bodyPr>
            <a:normAutofit lnSpcReduction="10000"/>
          </a:bodyPr>
          <a:lstStyle/>
          <a:p>
            <a:pPr marL="118872" indent="0">
              <a:buNone/>
            </a:pPr>
            <a:r>
              <a:rPr lang="el-GR" b="1" dirty="0">
                <a:latin typeface="Times New Roman" pitchFamily="18" charset="0"/>
                <a:cs typeface="Times New Roman" pitchFamily="18" charset="0"/>
              </a:rPr>
              <a:t>1. (1)</a:t>
            </a:r>
            <a:r>
              <a:rPr lang="el-GR" dirty="0">
                <a:latin typeface="Times New Roman" pitchFamily="18" charset="0"/>
                <a:cs typeface="Times New Roman" pitchFamily="18" charset="0"/>
              </a:rPr>
              <a:t> Μία εταιρία θέλει να δώσει κωδικούς πρόσβασης στο προσωπικό της. Κάθε κωδικός έχει μήκος ακριβώς ίσο με 10 και περιέχει καθένα από τους εξής χαρακτήρες: </a:t>
            </a:r>
            <a:r>
              <a:rPr lang="el-GR" dirty="0" err="1">
                <a:latin typeface="Times New Roman" pitchFamily="18" charset="0"/>
                <a:cs typeface="Times New Roman" pitchFamily="18" charset="0"/>
              </a:rPr>
              <a:t>σ,ν,ω,π,υ,ο,γ,ρ,ε,α</a:t>
            </a:r>
            <a:r>
              <a:rPr lang="el-GR" dirty="0">
                <a:latin typeface="Times New Roman" pitchFamily="18" charset="0"/>
                <a:cs typeface="Times New Roman" pitchFamily="18" charset="0"/>
              </a:rPr>
              <a:t> (αυτό σημαίνει ότι κανένας χαρακτήρας δεν επαναλαμβάνεται). Επίσης, κανένας κωδικός δεν πρέπει να περιέχει τις λέξεις: «</a:t>
            </a:r>
            <a:r>
              <a:rPr lang="el-GR" dirty="0" err="1">
                <a:latin typeface="Times New Roman" pitchFamily="18" charset="0"/>
                <a:cs typeface="Times New Roman" pitchFamily="18" charset="0"/>
              </a:rPr>
              <a:t>σπερνα</a:t>
            </a:r>
            <a:r>
              <a:rPr lang="el-GR" dirty="0">
                <a:latin typeface="Times New Roman" pitchFamily="18" charset="0"/>
                <a:cs typeface="Times New Roman" pitchFamily="18" charset="0"/>
              </a:rPr>
              <a:t>», «</a:t>
            </a:r>
            <a:r>
              <a:rPr lang="el-GR" dirty="0" err="1">
                <a:latin typeface="Times New Roman" pitchFamily="18" charset="0"/>
                <a:cs typeface="Times New Roman" pitchFamily="18" charset="0"/>
              </a:rPr>
              <a:t>αυγο</a:t>
            </a:r>
            <a:r>
              <a:rPr lang="el-GR" dirty="0">
                <a:latin typeface="Times New Roman" pitchFamily="18" charset="0"/>
                <a:cs typeface="Times New Roman" pitchFamily="18" charset="0"/>
              </a:rPr>
              <a:t>» και «</a:t>
            </a:r>
            <a:r>
              <a:rPr lang="el-GR" dirty="0" err="1">
                <a:latin typeface="Times New Roman" pitchFamily="18" charset="0"/>
                <a:cs typeface="Times New Roman" pitchFamily="18" charset="0"/>
              </a:rPr>
              <a:t>περνω</a:t>
            </a:r>
            <a:r>
              <a:rPr lang="el-GR" dirty="0">
                <a:latin typeface="Times New Roman" pitchFamily="18" charset="0"/>
                <a:cs typeface="Times New Roman" pitchFamily="18" charset="0"/>
              </a:rPr>
              <a:t>»</a:t>
            </a:r>
          </a:p>
          <a:p>
            <a:pPr marL="118872" indent="0">
              <a:buNone/>
            </a:pPr>
            <a:r>
              <a:rPr lang="el-GR" dirty="0">
                <a:latin typeface="Times New Roman" pitchFamily="18" charset="0"/>
                <a:cs typeface="Times New Roman" pitchFamily="18" charset="0"/>
              </a:rPr>
              <a:t>Βρείτε το πλήθος των κωδικών που μπορούν να δημιουργηθούν (αν θέλετε χρησιμοποιήστε εγκλεισμό-αποκλεισμό).</a:t>
            </a:r>
          </a:p>
          <a:p>
            <a:pPr marL="118872" indent="0">
              <a:buNone/>
            </a:pPr>
            <a:endParaRPr lang="en-US" dirty="0">
              <a:latin typeface="Times New Roman" pitchFamily="18" charset="0"/>
              <a:cs typeface="Times New Roman" pitchFamily="18" charset="0"/>
            </a:endParaRPr>
          </a:p>
        </p:txBody>
      </p:sp>
      <p:sp>
        <p:nvSpPr>
          <p:cNvPr id="6" name="Slide Number Placeholder 5"/>
          <p:cNvSpPr>
            <a:spLocks noGrp="1"/>
          </p:cNvSpPr>
          <p:nvPr>
            <p:ph type="sldNum" sz="quarter" idx="12"/>
          </p:nvPr>
        </p:nvSpPr>
        <p:spPr/>
        <p:txBody>
          <a:bodyPr/>
          <a:lstStyle/>
          <a:p>
            <a:fld id="{77487637-6FAD-49A0-8FEC-D4266B500393}" type="slidenum">
              <a:rPr lang="el-GR" smtClean="0"/>
              <a:pPr/>
              <a:t>42</a:t>
            </a:fld>
            <a:endParaRPr lang="el-GR"/>
          </a:p>
        </p:txBody>
      </p:sp>
    </p:spTree>
    <p:extLst>
      <p:ext uri="{BB962C8B-B14F-4D97-AF65-F5344CB8AC3E}">
        <p14:creationId xmlns:p14="http://schemas.microsoft.com/office/powerpoint/2010/main" val="2376902785"/>
      </p:ext>
    </p:extLst>
  </p:cSld>
  <p:clrMapOvr>
    <a:masterClrMapping/>
  </p:clrMapOvr>
  <p:transition>
    <p:checker dir="vert"/>
  </p:transition>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F8F5A2-55D9-4A31-A38F-CBFFC0610B47}"/>
              </a:ext>
            </a:extLst>
          </p:cNvPr>
          <p:cNvSpPr>
            <a:spLocks noGrp="1"/>
          </p:cNvSpPr>
          <p:nvPr>
            <p:ph type="title"/>
          </p:nvPr>
        </p:nvSpPr>
        <p:spPr/>
        <p:txBody>
          <a:bodyPr/>
          <a:lstStyle/>
          <a:p>
            <a:r>
              <a:rPr lang="el-GR" dirty="0"/>
              <a:t>Πρόβλημα</a:t>
            </a:r>
          </a:p>
        </p:txBody>
      </p:sp>
      <p:sp>
        <p:nvSpPr>
          <p:cNvPr id="3" name="Content Placeholder 2">
            <a:extLst>
              <a:ext uri="{FF2B5EF4-FFF2-40B4-BE49-F238E27FC236}">
                <a16:creationId xmlns:a16="http://schemas.microsoft.com/office/drawing/2014/main" id="{266607CC-9816-4767-857D-27F9CBD2E30F}"/>
              </a:ext>
            </a:extLst>
          </p:cNvPr>
          <p:cNvSpPr>
            <a:spLocks noGrp="1"/>
          </p:cNvSpPr>
          <p:nvPr>
            <p:ph idx="1"/>
          </p:nvPr>
        </p:nvSpPr>
        <p:spPr/>
        <p:txBody>
          <a:bodyPr>
            <a:normAutofit lnSpcReduction="10000"/>
          </a:bodyPr>
          <a:lstStyle/>
          <a:p>
            <a:pPr marL="118872" indent="0">
              <a:buNone/>
            </a:pPr>
            <a:r>
              <a:rPr lang="el-GR" dirty="0"/>
              <a:t>Να δείξετε ότι ισχύει η αρχή της αντιστοιχίας μεταξύ των παρακάτω δύο προβλημάτων:</a:t>
            </a:r>
          </a:p>
          <a:p>
            <a:pPr marL="118872" indent="0">
              <a:buNone/>
            </a:pPr>
            <a:r>
              <a:rPr lang="el-GR" dirty="0"/>
              <a:t>Α) Πόσοι τρόποι υπάρχουν κατανομής τριών σφαιρών – μία κόκκινη, μία πράσινη και μία μπλε – σε 10 ανθρώπους; (επιτρέπεται κάποιος να πάρει περισσότερες από μία σφαίρες)</a:t>
            </a:r>
          </a:p>
          <a:p>
            <a:pPr marL="118872" indent="0">
              <a:buNone/>
            </a:pPr>
            <a:r>
              <a:rPr lang="el-GR" dirty="0"/>
              <a:t>Β) Πόσοι ακέραιοι υπάρχουν στο διάστημα [0,999];</a:t>
            </a:r>
          </a:p>
          <a:p>
            <a:pPr marL="118872" indent="0">
              <a:buNone/>
            </a:pPr>
            <a:r>
              <a:rPr lang="el-GR" dirty="0"/>
              <a:t>Δώστε την απάντηση για το (Α).</a:t>
            </a:r>
          </a:p>
          <a:p>
            <a:pPr marL="118872" indent="0">
              <a:buNone/>
            </a:pPr>
            <a:endParaRPr lang="el-GR" dirty="0"/>
          </a:p>
        </p:txBody>
      </p:sp>
      <p:sp>
        <p:nvSpPr>
          <p:cNvPr id="4" name="Date Placeholder 3">
            <a:extLst>
              <a:ext uri="{FF2B5EF4-FFF2-40B4-BE49-F238E27FC236}">
                <a16:creationId xmlns:a16="http://schemas.microsoft.com/office/drawing/2014/main" id="{C4A53994-0580-4A37-9569-E84586C0D810}"/>
              </a:ext>
            </a:extLst>
          </p:cNvPr>
          <p:cNvSpPr>
            <a:spLocks noGrp="1"/>
          </p:cNvSpPr>
          <p:nvPr>
            <p:ph type="dt" sz="half" idx="10"/>
          </p:nvPr>
        </p:nvSpPr>
        <p:spPr/>
        <p:txBody>
          <a:bodyPr/>
          <a:lstStyle/>
          <a:p>
            <a:fld id="{091107C2-C6DF-4EA4-82DF-309FB0DCE47B}" type="datetime1">
              <a:rPr lang="el-GR" smtClean="0"/>
              <a:pPr/>
              <a:t>9/1/2025</a:t>
            </a:fld>
            <a:endParaRPr lang="el-GR"/>
          </a:p>
        </p:txBody>
      </p:sp>
      <p:sp>
        <p:nvSpPr>
          <p:cNvPr id="6" name="Slide Number Placeholder 5">
            <a:extLst>
              <a:ext uri="{FF2B5EF4-FFF2-40B4-BE49-F238E27FC236}">
                <a16:creationId xmlns:a16="http://schemas.microsoft.com/office/drawing/2014/main" id="{E909CEEA-4DFD-4719-8063-81DEB724F450}"/>
              </a:ext>
            </a:extLst>
          </p:cNvPr>
          <p:cNvSpPr>
            <a:spLocks noGrp="1"/>
          </p:cNvSpPr>
          <p:nvPr>
            <p:ph type="sldNum" sz="quarter" idx="12"/>
          </p:nvPr>
        </p:nvSpPr>
        <p:spPr/>
        <p:txBody>
          <a:bodyPr/>
          <a:lstStyle/>
          <a:p>
            <a:fld id="{77487637-6FAD-49A0-8FEC-D4266B500393}" type="slidenum">
              <a:rPr lang="el-GR" smtClean="0"/>
              <a:pPr/>
              <a:t>43</a:t>
            </a:fld>
            <a:endParaRPr lang="el-GR"/>
          </a:p>
        </p:txBody>
      </p:sp>
    </p:spTree>
    <p:extLst>
      <p:ext uri="{BB962C8B-B14F-4D97-AF65-F5344CB8AC3E}">
        <p14:creationId xmlns:p14="http://schemas.microsoft.com/office/powerpoint/2010/main" val="2152959348"/>
      </p:ext>
    </p:extLst>
  </p:cSld>
  <p:clrMapOvr>
    <a:masterClrMapping/>
  </p:clrMapOvr>
  <p:transition>
    <p:checker dir="vert"/>
  </p:transition>
</p:sld>
</file>

<file path=ppt/slides/slide4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DA0971-6C9C-4A23-9C85-044B80E06096}"/>
              </a:ext>
            </a:extLst>
          </p:cNvPr>
          <p:cNvSpPr>
            <a:spLocks noGrp="1"/>
          </p:cNvSpPr>
          <p:nvPr>
            <p:ph type="title"/>
          </p:nvPr>
        </p:nvSpPr>
        <p:spPr/>
        <p:txBody>
          <a:bodyPr/>
          <a:lstStyle/>
          <a:p>
            <a:r>
              <a:rPr lang="el-GR" dirty="0"/>
              <a:t>Πρόβλημα</a:t>
            </a:r>
          </a:p>
        </p:txBody>
      </p:sp>
      <p:sp>
        <p:nvSpPr>
          <p:cNvPr id="3" name="Content Placeholder 2">
            <a:extLst>
              <a:ext uri="{FF2B5EF4-FFF2-40B4-BE49-F238E27FC236}">
                <a16:creationId xmlns:a16="http://schemas.microsoft.com/office/drawing/2014/main" id="{233D0B11-BFA0-46AA-9C5D-424A2E136ECB}"/>
              </a:ext>
            </a:extLst>
          </p:cNvPr>
          <p:cNvSpPr>
            <a:spLocks noGrp="1"/>
          </p:cNvSpPr>
          <p:nvPr>
            <p:ph idx="1"/>
          </p:nvPr>
        </p:nvSpPr>
        <p:spPr/>
        <p:txBody>
          <a:bodyPr/>
          <a:lstStyle/>
          <a:p>
            <a:pPr marL="118872" indent="0">
              <a:buNone/>
            </a:pPr>
            <a:r>
              <a:rPr lang="el-GR" dirty="0"/>
              <a:t>100 φοιτητές πέρασαν από το κυλικείο και αγόρασαν καφέ, πίτσα και μπουγάτσα (κάθε φοιτητής αγόρασε το πολύ ένα από κάθε προϊόν). Κάθε προϊόν κοστίζει 1 ευρώ. Η συνολική είσπραξη του κυλικείου ήταν 200 ευρώ. 75 φοιτητές χάλασαν τουλάχιστον 2 ευρώ ενώ τριάντα φοιτητές χάλασαν 3 ευρώ. Πόσοι από τους φοιτητές δεν αγόρασαν τίποτα; </a:t>
            </a:r>
          </a:p>
        </p:txBody>
      </p:sp>
      <p:sp>
        <p:nvSpPr>
          <p:cNvPr id="4" name="Date Placeholder 3">
            <a:extLst>
              <a:ext uri="{FF2B5EF4-FFF2-40B4-BE49-F238E27FC236}">
                <a16:creationId xmlns:a16="http://schemas.microsoft.com/office/drawing/2014/main" id="{E2178290-27FA-4741-9D28-A974C979C612}"/>
              </a:ext>
            </a:extLst>
          </p:cNvPr>
          <p:cNvSpPr>
            <a:spLocks noGrp="1"/>
          </p:cNvSpPr>
          <p:nvPr>
            <p:ph type="dt" sz="half" idx="10"/>
          </p:nvPr>
        </p:nvSpPr>
        <p:spPr/>
        <p:txBody>
          <a:bodyPr/>
          <a:lstStyle/>
          <a:p>
            <a:fld id="{091107C2-C6DF-4EA4-82DF-309FB0DCE47B}" type="datetime1">
              <a:rPr lang="el-GR" smtClean="0"/>
              <a:pPr/>
              <a:t>9/1/2025</a:t>
            </a:fld>
            <a:endParaRPr lang="el-GR"/>
          </a:p>
        </p:txBody>
      </p:sp>
      <p:sp>
        <p:nvSpPr>
          <p:cNvPr id="6" name="Slide Number Placeholder 5">
            <a:extLst>
              <a:ext uri="{FF2B5EF4-FFF2-40B4-BE49-F238E27FC236}">
                <a16:creationId xmlns:a16="http://schemas.microsoft.com/office/drawing/2014/main" id="{A02542B2-7B5F-45A2-8B25-FF9EB67F859B}"/>
              </a:ext>
            </a:extLst>
          </p:cNvPr>
          <p:cNvSpPr>
            <a:spLocks noGrp="1"/>
          </p:cNvSpPr>
          <p:nvPr>
            <p:ph type="sldNum" sz="quarter" idx="12"/>
          </p:nvPr>
        </p:nvSpPr>
        <p:spPr/>
        <p:txBody>
          <a:bodyPr/>
          <a:lstStyle/>
          <a:p>
            <a:fld id="{77487637-6FAD-49A0-8FEC-D4266B500393}" type="slidenum">
              <a:rPr lang="el-GR" smtClean="0"/>
              <a:pPr/>
              <a:t>44</a:t>
            </a:fld>
            <a:endParaRPr lang="el-GR"/>
          </a:p>
        </p:txBody>
      </p:sp>
    </p:spTree>
    <p:extLst>
      <p:ext uri="{BB962C8B-B14F-4D97-AF65-F5344CB8AC3E}">
        <p14:creationId xmlns:p14="http://schemas.microsoft.com/office/powerpoint/2010/main" val="345493103"/>
      </p:ext>
    </p:extLst>
  </p:cSld>
  <p:clrMapOvr>
    <a:masterClrMapping/>
  </p:clrMapOvr>
  <p:transition>
    <p:checker dir="vert"/>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8770" name="Rectangle 2"/>
          <p:cNvSpPr>
            <a:spLocks noGrp="1" noChangeArrowheads="1"/>
          </p:cNvSpPr>
          <p:nvPr>
            <p:ph type="title"/>
          </p:nvPr>
        </p:nvSpPr>
        <p:spPr/>
        <p:txBody>
          <a:bodyPr/>
          <a:lstStyle/>
          <a:p>
            <a:r>
              <a:rPr lang="el-GR" b="1">
                <a:solidFill>
                  <a:srgbClr val="FF3300"/>
                </a:solidFill>
              </a:rPr>
              <a:t>Μαθηματικές τεχνικές</a:t>
            </a:r>
            <a:endParaRPr lang="en-US" b="1">
              <a:solidFill>
                <a:srgbClr val="FF3300"/>
              </a:solidFill>
            </a:endParaRPr>
          </a:p>
        </p:txBody>
      </p:sp>
      <p:sp>
        <p:nvSpPr>
          <p:cNvPr id="288771" name="Rectangle 3"/>
          <p:cNvSpPr>
            <a:spLocks noGrp="1" noChangeArrowheads="1"/>
          </p:cNvSpPr>
          <p:nvPr>
            <p:ph idx="1"/>
          </p:nvPr>
        </p:nvSpPr>
        <p:spPr/>
        <p:txBody>
          <a:bodyPr/>
          <a:lstStyle/>
          <a:p>
            <a:pPr>
              <a:lnSpc>
                <a:spcPct val="200000"/>
              </a:lnSpc>
            </a:pPr>
            <a:r>
              <a:rPr lang="el-GR" b="1" i="1" dirty="0"/>
              <a:t>Συνδυαστική ανάλυση</a:t>
            </a:r>
            <a:r>
              <a:rPr lang="el-GR" dirty="0"/>
              <a:t> (</a:t>
            </a:r>
            <a:r>
              <a:rPr lang="el-GR" dirty="0" err="1"/>
              <a:t>combinatorics</a:t>
            </a:r>
            <a:r>
              <a:rPr lang="el-GR" dirty="0"/>
              <a:t>): Μαθηματική περιοχή που ασχολείται με τη διάταξη, την επιλογή και τις πράξεις στοιχείων </a:t>
            </a:r>
            <a:r>
              <a:rPr lang="el-GR" b="1" i="1" dirty="0">
                <a:solidFill>
                  <a:srgbClr val="FF0000"/>
                </a:solidFill>
              </a:rPr>
              <a:t>πεπερασμένων συνόλων</a:t>
            </a:r>
            <a:r>
              <a:rPr lang="en-US" dirty="0"/>
              <a:t> </a:t>
            </a:r>
          </a:p>
        </p:txBody>
      </p:sp>
      <p:sp>
        <p:nvSpPr>
          <p:cNvPr id="5" name="Date Placeholder 4"/>
          <p:cNvSpPr>
            <a:spLocks noGrp="1"/>
          </p:cNvSpPr>
          <p:nvPr>
            <p:ph type="dt" sz="half" idx="10"/>
          </p:nvPr>
        </p:nvSpPr>
        <p:spPr/>
        <p:txBody>
          <a:bodyPr/>
          <a:lstStyle/>
          <a:p>
            <a:fld id="{B2A0B31E-27D1-43DD-AD43-8D7FCA4F5ECA}" type="datetime1">
              <a:rPr lang="el-GR"/>
              <a:pPr/>
              <a:t>9/1/2025</a:t>
            </a:fld>
            <a:endParaRPr lang="el-GR"/>
          </a:p>
        </p:txBody>
      </p:sp>
      <p:sp>
        <p:nvSpPr>
          <p:cNvPr id="4" name="Slide Number Placeholder 3"/>
          <p:cNvSpPr>
            <a:spLocks noGrp="1"/>
          </p:cNvSpPr>
          <p:nvPr>
            <p:ph type="sldNum" sz="quarter" idx="12"/>
          </p:nvPr>
        </p:nvSpPr>
        <p:spPr/>
        <p:txBody>
          <a:bodyPr/>
          <a:lstStyle/>
          <a:p>
            <a:fld id="{97905F82-0E24-4F16-8BC7-AD57F02B992F}" type="slidenum">
              <a:rPr lang="el-GR"/>
              <a:pPr/>
              <a:t>5</a:t>
            </a:fld>
            <a:endParaRPr lang="el-GR"/>
          </a:p>
        </p:txBody>
      </p:sp>
    </p:spTree>
  </p:cSld>
  <p:clrMapOvr>
    <a:masterClrMapping/>
  </p:clrMapOvr>
  <p:transition>
    <p:checker dir="vert"/>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9794" name="Rectangle 2"/>
          <p:cNvSpPr>
            <a:spLocks noGrp="1" noChangeArrowheads="1"/>
          </p:cNvSpPr>
          <p:nvPr>
            <p:ph type="title"/>
          </p:nvPr>
        </p:nvSpPr>
        <p:spPr/>
        <p:txBody>
          <a:bodyPr>
            <a:normAutofit/>
          </a:bodyPr>
          <a:lstStyle/>
          <a:p>
            <a:r>
              <a:rPr lang="el-GR" b="1" dirty="0">
                <a:solidFill>
                  <a:srgbClr val="FF3300"/>
                </a:solidFill>
              </a:rPr>
              <a:t>Για να πάρετε μία ιδέα…</a:t>
            </a:r>
            <a:endParaRPr lang="en-US" b="1" dirty="0">
              <a:solidFill>
                <a:srgbClr val="FF3300"/>
              </a:solidFill>
            </a:endParaRPr>
          </a:p>
        </p:txBody>
      </p:sp>
      <p:sp>
        <p:nvSpPr>
          <p:cNvPr id="289795" name="Rectangle 3"/>
          <p:cNvSpPr>
            <a:spLocks noGrp="1" noChangeArrowheads="1"/>
          </p:cNvSpPr>
          <p:nvPr>
            <p:ph idx="1"/>
          </p:nvPr>
        </p:nvSpPr>
        <p:spPr>
          <a:xfrm>
            <a:off x="571472" y="5143512"/>
            <a:ext cx="8229600" cy="1319190"/>
          </a:xfrm>
        </p:spPr>
        <p:txBody>
          <a:bodyPr>
            <a:normAutofit fontScale="55000" lnSpcReduction="20000"/>
          </a:bodyPr>
          <a:lstStyle/>
          <a:p>
            <a:r>
              <a:rPr lang="el-GR" dirty="0">
                <a:latin typeface="Times New Roman" pitchFamily="18" charset="0"/>
                <a:cs typeface="Times New Roman" pitchFamily="18" charset="0"/>
              </a:rPr>
              <a:t>Μπορείτε να βρείτε δύο υποσύνολα των συγκεκριμένων 90 αριθμών με 25 ψηφία έτσι ώστε το άθροισμα των στοιχείων τους να είναι ίσο;</a:t>
            </a:r>
          </a:p>
          <a:p>
            <a:pPr lvl="1"/>
            <a:r>
              <a:rPr lang="el-GR" dirty="0">
                <a:latin typeface="Times New Roman" pitchFamily="18" charset="0"/>
                <a:cs typeface="Times New Roman" pitchFamily="18" charset="0"/>
              </a:rPr>
              <a:t>Αν υπάρχει μπορούμε να το επαληθεύσουμε αλλά δεν μπορούμε να το βρούμε …</a:t>
            </a:r>
          </a:p>
          <a:p>
            <a:pPr lvl="1"/>
            <a:r>
              <a:rPr lang="el-GR" b="1" dirty="0">
                <a:solidFill>
                  <a:srgbClr val="FF0000"/>
                </a:solidFill>
                <a:latin typeface="Times New Roman" pitchFamily="18" charset="0"/>
                <a:cs typeface="Times New Roman" pitchFamily="18" charset="0"/>
              </a:rPr>
              <a:t>50 Ευρώ σε όποιον το καταφέρει μέχρι τις εξετάσεις…</a:t>
            </a:r>
            <a:endParaRPr lang="en-US" b="1" dirty="0">
              <a:solidFill>
                <a:srgbClr val="FF0000"/>
              </a:solidFill>
              <a:latin typeface="Times New Roman" pitchFamily="18" charset="0"/>
              <a:cs typeface="Times New Roman" pitchFamily="18" charset="0"/>
            </a:endParaRPr>
          </a:p>
        </p:txBody>
      </p:sp>
      <p:sp>
        <p:nvSpPr>
          <p:cNvPr id="5" name="Date Placeholder 4"/>
          <p:cNvSpPr>
            <a:spLocks noGrp="1"/>
          </p:cNvSpPr>
          <p:nvPr>
            <p:ph type="dt" sz="half" idx="10"/>
          </p:nvPr>
        </p:nvSpPr>
        <p:spPr/>
        <p:txBody>
          <a:bodyPr/>
          <a:lstStyle/>
          <a:p>
            <a:fld id="{356A77B5-19F8-4931-8DB3-42752847035F}" type="datetime1">
              <a:rPr lang="el-GR"/>
              <a:pPr/>
              <a:t>9/1/2025</a:t>
            </a:fld>
            <a:endParaRPr lang="el-GR"/>
          </a:p>
        </p:txBody>
      </p:sp>
      <p:sp>
        <p:nvSpPr>
          <p:cNvPr id="4" name="Slide Number Placeholder 3"/>
          <p:cNvSpPr>
            <a:spLocks noGrp="1"/>
          </p:cNvSpPr>
          <p:nvPr>
            <p:ph type="sldNum" sz="quarter" idx="12"/>
          </p:nvPr>
        </p:nvSpPr>
        <p:spPr/>
        <p:txBody>
          <a:bodyPr/>
          <a:lstStyle/>
          <a:p>
            <a:fld id="{77D5E72F-C398-47ED-8188-F01943B3BA3E}" type="slidenum">
              <a:rPr lang="el-GR"/>
              <a:pPr/>
              <a:t>6</a:t>
            </a:fld>
            <a:endParaRPr lang="el-GR"/>
          </a:p>
        </p:txBody>
      </p:sp>
      <p:pic>
        <p:nvPicPr>
          <p:cNvPr id="6" name="Picture 5" descr="numbers.jpg"/>
          <p:cNvPicPr>
            <a:picLocks noChangeAspect="1"/>
          </p:cNvPicPr>
          <p:nvPr/>
        </p:nvPicPr>
        <p:blipFill>
          <a:blip r:embed="rId3" cstate="print"/>
          <a:stretch>
            <a:fillRect/>
          </a:stretch>
        </p:blipFill>
        <p:spPr>
          <a:xfrm>
            <a:off x="714348" y="1500174"/>
            <a:ext cx="7748613" cy="3693182"/>
          </a:xfrm>
          <a:prstGeom prst="rect">
            <a:avLst/>
          </a:prstGeom>
        </p:spPr>
      </p:pic>
    </p:spTree>
  </p:cSld>
  <p:clrMapOvr>
    <a:masterClrMapping/>
  </p:clrMapOvr>
  <p:transition>
    <p:checke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289795">
                                            <p:txEl>
                                              <p:pRg st="2" end="2"/>
                                            </p:txEl>
                                          </p:spTgt>
                                        </p:tgtEl>
                                        <p:attrNameLst>
                                          <p:attrName>style.visibility</p:attrName>
                                        </p:attrNameLst>
                                      </p:cBhvr>
                                      <p:to>
                                        <p:strVal val="visible"/>
                                      </p:to>
                                    </p:set>
                                    <p:animEffect transition="in" filter="blinds(horizontal)">
                                      <p:cBhvr>
                                        <p:cTn id="7" dur="500"/>
                                        <p:tgtEl>
                                          <p:spTgt spid="28979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97313" name="Picture 1"/>
          <p:cNvPicPr>
            <a:picLocks noChangeAspect="1" noChangeArrowheads="1"/>
          </p:cNvPicPr>
          <p:nvPr/>
        </p:nvPicPr>
        <p:blipFill>
          <a:blip r:embed="rId3" cstate="print"/>
          <a:srcRect/>
          <a:stretch>
            <a:fillRect/>
          </a:stretch>
        </p:blipFill>
        <p:spPr bwMode="auto">
          <a:xfrm>
            <a:off x="7452320" y="0"/>
            <a:ext cx="1691680" cy="1732718"/>
          </a:xfrm>
          <a:prstGeom prst="rect">
            <a:avLst/>
          </a:prstGeom>
          <a:noFill/>
          <a:ln w="9525">
            <a:noFill/>
            <a:miter lim="800000"/>
            <a:headEnd/>
            <a:tailEnd/>
          </a:ln>
        </p:spPr>
      </p:pic>
      <p:sp>
        <p:nvSpPr>
          <p:cNvPr id="289794" name="Rectangle 2"/>
          <p:cNvSpPr>
            <a:spLocks noGrp="1" noChangeArrowheads="1"/>
          </p:cNvSpPr>
          <p:nvPr>
            <p:ph type="title"/>
          </p:nvPr>
        </p:nvSpPr>
        <p:spPr/>
        <p:txBody>
          <a:bodyPr/>
          <a:lstStyle/>
          <a:p>
            <a:r>
              <a:rPr lang="el-GR" b="1" dirty="0">
                <a:solidFill>
                  <a:srgbClr val="FF3300"/>
                </a:solidFill>
              </a:rPr>
              <a:t>Ένα Κόλπο με Τράπουλα</a:t>
            </a:r>
            <a:endParaRPr lang="en-US" b="1" dirty="0">
              <a:solidFill>
                <a:srgbClr val="FF3300"/>
              </a:solidFill>
            </a:endParaRPr>
          </a:p>
        </p:txBody>
      </p:sp>
      <p:sp>
        <p:nvSpPr>
          <p:cNvPr id="289795" name="Rectangle 3"/>
          <p:cNvSpPr>
            <a:spLocks noGrp="1" noChangeArrowheads="1"/>
          </p:cNvSpPr>
          <p:nvPr>
            <p:ph idx="1"/>
          </p:nvPr>
        </p:nvSpPr>
        <p:spPr>
          <a:xfrm>
            <a:off x="428596" y="1643050"/>
            <a:ext cx="8229600" cy="4929222"/>
          </a:xfrm>
        </p:spPr>
        <p:txBody>
          <a:bodyPr>
            <a:normAutofit lnSpcReduction="10000"/>
          </a:bodyPr>
          <a:lstStyle/>
          <a:p>
            <a:pPr marL="0" indent="0">
              <a:buNone/>
            </a:pPr>
            <a:r>
              <a:rPr lang="el-GR" dirty="0">
                <a:latin typeface="Times New Roman" pitchFamily="18" charset="0"/>
                <a:cs typeface="Times New Roman" pitchFamily="18" charset="0"/>
              </a:rPr>
              <a:t>Ένας μάγος με τον βοηθό του κάνουν το εξής κόλπο στο κοινό:</a:t>
            </a:r>
          </a:p>
          <a:p>
            <a:endParaRPr lang="el-GR" dirty="0">
              <a:latin typeface="Times New Roman" pitchFamily="18" charset="0"/>
              <a:cs typeface="Times New Roman" pitchFamily="18" charset="0"/>
            </a:endParaRPr>
          </a:p>
          <a:p>
            <a:r>
              <a:rPr lang="el-GR" dirty="0">
                <a:latin typeface="Times New Roman" pitchFamily="18" charset="0"/>
                <a:cs typeface="Times New Roman" pitchFamily="18" charset="0"/>
              </a:rPr>
              <a:t>Ο βοηθός δίνει μία τράπουλα (52 φύλλα) σε κάποιον από το κοινό για να επιλέξει με τυχαίο τρόπο 5 φύλλα.</a:t>
            </a:r>
          </a:p>
          <a:p>
            <a:r>
              <a:rPr lang="el-GR" dirty="0">
                <a:latin typeface="Times New Roman" pitchFamily="18" charset="0"/>
                <a:cs typeface="Times New Roman" pitchFamily="18" charset="0"/>
              </a:rPr>
              <a:t>Ο βοηθός έπειτα θα δείξει τα 4 από τα 5 φύλλα και ο μάγος θα βρει το 5</a:t>
            </a:r>
            <a:r>
              <a:rPr lang="el-GR" baseline="30000" dirty="0">
                <a:latin typeface="Times New Roman" pitchFamily="18" charset="0"/>
                <a:cs typeface="Times New Roman" pitchFamily="18" charset="0"/>
              </a:rPr>
              <a:t>ο</a:t>
            </a:r>
            <a:r>
              <a:rPr lang="el-GR" dirty="0">
                <a:latin typeface="Times New Roman" pitchFamily="18" charset="0"/>
                <a:cs typeface="Times New Roman" pitchFamily="18" charset="0"/>
              </a:rPr>
              <a:t>.</a:t>
            </a:r>
          </a:p>
          <a:p>
            <a:endParaRPr lang="el-GR" dirty="0">
              <a:latin typeface="Times New Roman" pitchFamily="18" charset="0"/>
              <a:cs typeface="Times New Roman" pitchFamily="18" charset="0"/>
            </a:endParaRPr>
          </a:p>
          <a:p>
            <a:r>
              <a:rPr lang="el-GR" dirty="0">
                <a:latin typeface="Times New Roman" pitchFamily="18" charset="0"/>
                <a:cs typeface="Times New Roman" pitchFamily="18" charset="0"/>
              </a:rPr>
              <a:t>Είναι μαγεία η αριθμητική; Τι κάνει ο βοηθός;</a:t>
            </a:r>
            <a:endParaRPr lang="en-US" dirty="0">
              <a:latin typeface="Times New Roman" pitchFamily="18" charset="0"/>
              <a:cs typeface="Times New Roman" pitchFamily="18" charset="0"/>
            </a:endParaRPr>
          </a:p>
        </p:txBody>
      </p:sp>
      <p:sp>
        <p:nvSpPr>
          <p:cNvPr id="5" name="Date Placeholder 4"/>
          <p:cNvSpPr>
            <a:spLocks noGrp="1"/>
          </p:cNvSpPr>
          <p:nvPr>
            <p:ph type="dt" sz="half" idx="10"/>
          </p:nvPr>
        </p:nvSpPr>
        <p:spPr/>
        <p:txBody>
          <a:bodyPr/>
          <a:lstStyle/>
          <a:p>
            <a:fld id="{356A77B5-19F8-4931-8DB3-42752847035F}" type="datetime1">
              <a:rPr lang="el-GR"/>
              <a:pPr/>
              <a:t>9/1/2025</a:t>
            </a:fld>
            <a:endParaRPr lang="el-GR"/>
          </a:p>
        </p:txBody>
      </p:sp>
      <p:sp>
        <p:nvSpPr>
          <p:cNvPr id="4" name="Slide Number Placeholder 3"/>
          <p:cNvSpPr>
            <a:spLocks noGrp="1"/>
          </p:cNvSpPr>
          <p:nvPr>
            <p:ph type="sldNum" sz="quarter" idx="12"/>
          </p:nvPr>
        </p:nvSpPr>
        <p:spPr/>
        <p:txBody>
          <a:bodyPr/>
          <a:lstStyle/>
          <a:p>
            <a:fld id="{77D5E72F-C398-47ED-8188-F01943B3BA3E}" type="slidenum">
              <a:rPr lang="el-GR"/>
              <a:pPr/>
              <a:t>7</a:t>
            </a:fld>
            <a:endParaRPr lang="el-GR"/>
          </a:p>
        </p:txBody>
      </p:sp>
    </p:spTree>
  </p:cSld>
  <p:clrMapOvr>
    <a:masterClrMapping/>
  </p:clrMapOvr>
  <p:transition>
    <p:checke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289795">
                                            <p:txEl>
                                              <p:pRg st="5" end="5"/>
                                            </p:txEl>
                                          </p:spTgt>
                                        </p:tgtEl>
                                        <p:attrNameLst>
                                          <p:attrName>style.visibility</p:attrName>
                                        </p:attrNameLst>
                                      </p:cBhvr>
                                      <p:to>
                                        <p:strVal val="visible"/>
                                      </p:to>
                                    </p:set>
                                    <p:animEffect transition="in" filter="blinds(horizontal)">
                                      <p:cBhvr>
                                        <p:cTn id="7" dur="500"/>
                                        <p:tgtEl>
                                          <p:spTgt spid="28979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0818" name="Rectangle 2"/>
          <p:cNvSpPr>
            <a:spLocks noGrp="1" noChangeArrowheads="1"/>
          </p:cNvSpPr>
          <p:nvPr>
            <p:ph type="title"/>
          </p:nvPr>
        </p:nvSpPr>
        <p:spPr/>
        <p:txBody>
          <a:bodyPr/>
          <a:lstStyle/>
          <a:p>
            <a:r>
              <a:rPr lang="el-GR" b="1">
                <a:solidFill>
                  <a:srgbClr val="FF3300"/>
                </a:solidFill>
              </a:rPr>
              <a:t>Βασικές αρχές συνδυαστικής</a:t>
            </a:r>
            <a:endParaRPr lang="en-US" b="1">
              <a:solidFill>
                <a:srgbClr val="FF3300"/>
              </a:solidFill>
            </a:endParaRPr>
          </a:p>
        </p:txBody>
      </p:sp>
      <p:graphicFrame>
        <p:nvGraphicFramePr>
          <p:cNvPr id="290819" name="Object 3"/>
          <p:cNvGraphicFramePr>
            <a:graphicFrameLocks noGrp="1" noChangeAspect="1"/>
          </p:cNvGraphicFramePr>
          <p:nvPr>
            <p:ph idx="1"/>
          </p:nvPr>
        </p:nvGraphicFramePr>
        <p:xfrm>
          <a:off x="757238" y="1774825"/>
          <a:ext cx="7629525" cy="4625975"/>
        </p:xfrm>
        <a:graphic>
          <a:graphicData uri="http://schemas.openxmlformats.org/presentationml/2006/ole">
            <mc:AlternateContent xmlns:mc="http://schemas.openxmlformats.org/markup-compatibility/2006">
              <mc:Choice xmlns:v="urn:schemas-microsoft-com:vml" Requires="v">
                <p:oleObj name="Document" r:id="rId3" imgW="8388063" imgH="5086775" progId="Word.Document.8">
                  <p:embed/>
                </p:oleObj>
              </mc:Choice>
              <mc:Fallback>
                <p:oleObj name="Document" r:id="rId3" imgW="8388063" imgH="5086775" progId="Word.Document.8">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57238" y="1774825"/>
                        <a:ext cx="7629525" cy="4625975"/>
                      </a:xfrm>
                      <a:prstGeom prst="rect">
                        <a:avLst/>
                      </a:prstGeom>
                      <a:solidFill>
                        <a:srgbClr val="CCFFFF"/>
                      </a:solidFill>
                    </p:spPr>
                  </p:pic>
                </p:oleObj>
              </mc:Fallback>
            </mc:AlternateContent>
          </a:graphicData>
        </a:graphic>
      </p:graphicFrame>
      <p:sp>
        <p:nvSpPr>
          <p:cNvPr id="5" name="Date Placeholder 4"/>
          <p:cNvSpPr>
            <a:spLocks noGrp="1"/>
          </p:cNvSpPr>
          <p:nvPr>
            <p:ph type="dt" sz="half" idx="10"/>
          </p:nvPr>
        </p:nvSpPr>
        <p:spPr/>
        <p:txBody>
          <a:bodyPr/>
          <a:lstStyle/>
          <a:p>
            <a:fld id="{D74BB7FB-D973-4C82-8D93-CD17304185D0}" type="datetime1">
              <a:rPr lang="el-GR"/>
              <a:pPr/>
              <a:t>9/1/2025</a:t>
            </a:fld>
            <a:endParaRPr lang="el-GR"/>
          </a:p>
        </p:txBody>
      </p:sp>
      <p:sp>
        <p:nvSpPr>
          <p:cNvPr id="4" name="Slide Number Placeholder 3"/>
          <p:cNvSpPr>
            <a:spLocks noGrp="1"/>
          </p:cNvSpPr>
          <p:nvPr>
            <p:ph type="sldNum" sz="quarter" idx="12"/>
          </p:nvPr>
        </p:nvSpPr>
        <p:spPr/>
        <p:txBody>
          <a:bodyPr/>
          <a:lstStyle/>
          <a:p>
            <a:fld id="{DE0D616C-994C-47DA-A405-EC58B24664A2}" type="slidenum">
              <a:rPr lang="el-GR"/>
              <a:pPr/>
              <a:t>8</a:t>
            </a:fld>
            <a:endParaRPr lang="el-GR"/>
          </a:p>
        </p:txBody>
      </p:sp>
    </p:spTree>
  </p:cSld>
  <p:clrMapOvr>
    <a:masterClrMapping/>
  </p:clrMapOvr>
  <p:transition>
    <p:checker dir="vert"/>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42" name="Rectangle 2"/>
          <p:cNvSpPr>
            <a:spLocks noGrp="1" noChangeArrowheads="1"/>
          </p:cNvSpPr>
          <p:nvPr>
            <p:ph type="title"/>
          </p:nvPr>
        </p:nvSpPr>
        <p:spPr>
          <a:noFill/>
          <a:ln/>
        </p:spPr>
        <p:txBody>
          <a:bodyPr>
            <a:normAutofit/>
          </a:bodyPr>
          <a:lstStyle/>
          <a:p>
            <a:r>
              <a:rPr lang="el-GR" altLang="zh-CN" sz="4400" dirty="0">
                <a:solidFill>
                  <a:srgbClr val="FF0000"/>
                </a:solidFill>
              </a:rPr>
              <a:t>Η Αρχή της Αντιστοιχίας</a:t>
            </a:r>
            <a:endParaRPr lang="en-US" altLang="zh-CN" sz="4400" dirty="0">
              <a:solidFill>
                <a:srgbClr val="FF0000"/>
              </a:solidFill>
            </a:endParaRPr>
          </a:p>
        </p:txBody>
      </p:sp>
      <p:sp>
        <p:nvSpPr>
          <p:cNvPr id="317443" name="Rectangle 3"/>
          <p:cNvSpPr>
            <a:spLocks noGrp="1" noChangeArrowheads="1"/>
          </p:cNvSpPr>
          <p:nvPr>
            <p:ph type="body" idx="1"/>
          </p:nvPr>
        </p:nvSpPr>
        <p:spPr>
          <a:xfrm>
            <a:off x="142844" y="1775191"/>
            <a:ext cx="8858312" cy="1653809"/>
          </a:xfrm>
          <a:noFill/>
          <a:ln/>
        </p:spPr>
        <p:txBody>
          <a:bodyPr/>
          <a:lstStyle/>
          <a:p>
            <a:r>
              <a:rPr lang="el-GR" altLang="zh-CN" sz="2800" dirty="0">
                <a:latin typeface="Times New Roman" pitchFamily="18" charset="0"/>
                <a:cs typeface="Times New Roman" pitchFamily="18" charset="0"/>
              </a:rPr>
              <a:t>Αν δύο πεπερασμένα σύνολα μπορούν να αντιστοιχηθούν με μία συνάρτηση 1-1 και επί τότε τα σύνολα έχουν ίδιο μέγεθος.</a:t>
            </a:r>
            <a:endParaRPr lang="en-US" altLang="zh-CN" sz="2800" dirty="0">
              <a:latin typeface="Times New Roman" pitchFamily="18" charset="0"/>
              <a:cs typeface="Times New Roman" pitchFamily="18" charset="0"/>
            </a:endParaRPr>
          </a:p>
        </p:txBody>
      </p:sp>
      <p:sp>
        <p:nvSpPr>
          <p:cNvPr id="317445" name="AutoShape 5"/>
          <p:cNvSpPr>
            <a:spLocks noChangeArrowheads="1"/>
          </p:cNvSpPr>
          <p:nvPr/>
        </p:nvSpPr>
        <p:spPr bwMode="auto">
          <a:xfrm>
            <a:off x="4214810" y="2786058"/>
            <a:ext cx="4495800" cy="2790825"/>
          </a:xfrm>
          <a:prstGeom prst="wedgeRoundRectCallout">
            <a:avLst>
              <a:gd name="adj1" fmla="val -48236"/>
              <a:gd name="adj2" fmla="val -13366"/>
              <a:gd name="adj3" fmla="val 16667"/>
            </a:avLst>
          </a:prstGeom>
          <a:noFill/>
          <a:ln w="38100" cap="sq">
            <a:solidFill>
              <a:schemeClr val="accent1"/>
            </a:solidFill>
            <a:miter lim="800000"/>
            <a:headEnd/>
            <a:tailEnd/>
          </a:ln>
          <a:effectLst/>
        </p:spPr>
        <p:txBody>
          <a:bodyPr lIns="274320" rIns="274320" anchor="ctr"/>
          <a:lstStyle/>
          <a:p>
            <a:pPr algn="ctr"/>
            <a:r>
              <a:rPr lang="el-GR" altLang="zh-CN" sz="3600" dirty="0">
                <a:solidFill>
                  <a:schemeClr val="folHlink"/>
                </a:solidFill>
              </a:rPr>
              <a:t>Μία από τις πιο σημαντικές μαθηματικές ιδέες όλων των εποχών! </a:t>
            </a:r>
          </a:p>
        </p:txBody>
      </p:sp>
      <p:pic>
        <p:nvPicPr>
          <p:cNvPr id="317444" name="Picture 4" descr="C:\WINDOWS\Application Data\Microsoft\Media Catalog\AMREWARD.WMF"/>
          <p:cNvPicPr>
            <a:picLocks noChangeAspect="1" noChangeArrowheads="1"/>
          </p:cNvPicPr>
          <p:nvPr/>
        </p:nvPicPr>
        <p:blipFill>
          <a:blip r:embed="rId2" cstate="print"/>
          <a:srcRect/>
          <a:stretch>
            <a:fillRect/>
          </a:stretch>
        </p:blipFill>
        <p:spPr bwMode="auto">
          <a:xfrm>
            <a:off x="80963" y="2924175"/>
            <a:ext cx="3729037" cy="3933825"/>
          </a:xfrm>
          <a:prstGeom prst="rect">
            <a:avLst/>
          </a:prstGeom>
          <a:noFill/>
        </p:spPr>
      </p:pic>
      <p:grpSp>
        <p:nvGrpSpPr>
          <p:cNvPr id="10" name="Group 9"/>
          <p:cNvGrpSpPr/>
          <p:nvPr/>
        </p:nvGrpSpPr>
        <p:grpSpPr>
          <a:xfrm>
            <a:off x="2643174" y="5214926"/>
            <a:ext cx="5143536" cy="1643074"/>
            <a:chOff x="2643174" y="5214926"/>
            <a:chExt cx="5143536" cy="1643074"/>
          </a:xfrm>
        </p:grpSpPr>
        <p:sp>
          <p:nvSpPr>
            <p:cNvPr id="7" name="Cloud Callout 6"/>
            <p:cNvSpPr/>
            <p:nvPr/>
          </p:nvSpPr>
          <p:spPr>
            <a:xfrm>
              <a:off x="2643174" y="5214926"/>
              <a:ext cx="5143536" cy="1643074"/>
            </a:xfrm>
            <a:prstGeom prst="cloudCallout">
              <a:avLst>
                <a:gd name="adj1" fmla="val -70301"/>
                <a:gd name="adj2" fmla="val -152848"/>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8" name="TextBox 7"/>
            <p:cNvSpPr txBox="1"/>
            <p:nvPr/>
          </p:nvSpPr>
          <p:spPr>
            <a:xfrm>
              <a:off x="3357554" y="5572140"/>
              <a:ext cx="3429024" cy="923330"/>
            </a:xfrm>
            <a:prstGeom prst="rect">
              <a:avLst/>
            </a:prstGeom>
            <a:noFill/>
          </p:spPr>
          <p:txBody>
            <a:bodyPr wrap="square" rtlCol="0">
              <a:spAutoFit/>
            </a:bodyPr>
            <a:lstStyle/>
            <a:p>
              <a:r>
                <a:rPr lang="el-GR" dirty="0"/>
                <a:t>Αντιστοίχηση άγνωστου προβλήματος αρίθμησης σε γνωστό και μέτρηση</a:t>
              </a:r>
            </a:p>
          </p:txBody>
        </p:sp>
      </p:grpSp>
    </p:spTree>
  </p:cSld>
  <p:clrMapOvr>
    <a:masterClrMapping/>
  </p:clrMapOvr>
  <p:transition>
    <p:checke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box(in)">
                                      <p:cBhvr>
                                        <p:cTn id="7"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odule">
  <a:themeElements>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Module">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Modul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7500"/>
                <a:satMod val="137000"/>
              </a:schemeClr>
            </a:gs>
            <a:gs pos="55000">
              <a:schemeClr val="phClr">
                <a:shade val="69000"/>
                <a:satMod val="137000"/>
              </a:schemeClr>
            </a:gs>
            <a:gs pos="100000">
              <a:schemeClr val="phClr">
                <a:shade val="98000"/>
                <a:satMod val="137000"/>
              </a:schemeClr>
            </a:gs>
          </a:gsLst>
          <a:lin ang="16200000" scaled="0"/>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fov="0">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48000"/>
                <a:satMod val="300000"/>
              </a:schemeClr>
            </a:gs>
            <a:gs pos="12000">
              <a:schemeClr val="phClr">
                <a:tint val="48000"/>
                <a:satMod val="300000"/>
              </a:schemeClr>
            </a:gs>
            <a:gs pos="20000">
              <a:schemeClr val="phClr">
                <a:tint val="49000"/>
                <a:satMod val="300000"/>
              </a:schemeClr>
            </a:gs>
            <a:gs pos="100000">
              <a:schemeClr val="phClr">
                <a:shade val="30000"/>
              </a:schemeClr>
            </a:gs>
          </a:gsLst>
          <a:path path="circle">
            <a:fillToRect l="10000" t="-25000" r="10000" b="125000"/>
          </a:path>
        </a:gradFill>
        <a:blipFill>
          <a:blip xmlns:r="http://schemas.openxmlformats.org/officeDocument/2006/relationships" r:embed="rId1">
            <a:duotone>
              <a:schemeClr val="phClr">
                <a:shade val="75000"/>
                <a:satMod val="105000"/>
              </a:schemeClr>
              <a:schemeClr val="phClr">
                <a:tint val="95000"/>
                <a:satMod val="105000"/>
              </a:schemeClr>
            </a:duotone>
          </a:blip>
          <a:tile tx="0" ty="0" sx="38000" sy="38000" flip="none" algn="tl"/>
        </a:blip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Module</Template>
  <TotalTime>5297</TotalTime>
  <Words>3407</Words>
  <Application>Microsoft Office PowerPoint</Application>
  <PresentationFormat>On-screen Show (4:3)</PresentationFormat>
  <Paragraphs>397</Paragraphs>
  <Slides>44</Slides>
  <Notes>33</Notes>
  <HiddenSlides>6</HiddenSlides>
  <MMClips>0</MMClips>
  <ScaleCrop>false</ScaleCrop>
  <HeadingPairs>
    <vt:vector size="8" baseType="variant">
      <vt:variant>
        <vt:lpstr>Fonts Used</vt:lpstr>
      </vt:variant>
      <vt:variant>
        <vt:i4>7</vt:i4>
      </vt:variant>
      <vt:variant>
        <vt:lpstr>Theme</vt:lpstr>
      </vt:variant>
      <vt:variant>
        <vt:i4>1</vt:i4>
      </vt:variant>
      <vt:variant>
        <vt:lpstr>Embedded OLE Servers</vt:lpstr>
      </vt:variant>
      <vt:variant>
        <vt:i4>2</vt:i4>
      </vt:variant>
      <vt:variant>
        <vt:lpstr>Slide Titles</vt:lpstr>
      </vt:variant>
      <vt:variant>
        <vt:i4>44</vt:i4>
      </vt:variant>
    </vt:vector>
  </HeadingPairs>
  <TitlesOfParts>
    <vt:vector size="54" baseType="lpstr">
      <vt:lpstr>Arial</vt:lpstr>
      <vt:lpstr>Cambria Math</vt:lpstr>
      <vt:lpstr>Corbel</vt:lpstr>
      <vt:lpstr>Times New Roman</vt:lpstr>
      <vt:lpstr>Wingdings</vt:lpstr>
      <vt:lpstr>Wingdings 2</vt:lpstr>
      <vt:lpstr>Wingdings 3</vt:lpstr>
      <vt:lpstr>Module</vt:lpstr>
      <vt:lpstr>Document</vt:lpstr>
      <vt:lpstr>Equation</vt:lpstr>
      <vt:lpstr>ΔΙΑΚΡΙΤΑ ΜΑΘΗΜΑΤΙΚΑ</vt:lpstr>
      <vt:lpstr>Αρίθμηση</vt:lpstr>
      <vt:lpstr>Παραδείγματα στην πληροφορική</vt:lpstr>
      <vt:lpstr>Άλλα Παραδείγματα</vt:lpstr>
      <vt:lpstr>Μαθηματικές τεχνικές</vt:lpstr>
      <vt:lpstr>Για να πάρετε μία ιδέα…</vt:lpstr>
      <vt:lpstr>Ένα Κόλπο με Τράπουλα</vt:lpstr>
      <vt:lpstr>Βασικές αρχές συνδυαστικής</vt:lpstr>
      <vt:lpstr>Η Αρχή της Αντιστοιχίας</vt:lpstr>
      <vt:lpstr>Παράδειγμα</vt:lpstr>
      <vt:lpstr>Η Αρχή των Περιστερώνων</vt:lpstr>
      <vt:lpstr>Πρόβλημα 1</vt:lpstr>
      <vt:lpstr>Πρόβλημα 2</vt:lpstr>
      <vt:lpstr>Problem 4</vt:lpstr>
      <vt:lpstr>Πρόβλημα 3</vt:lpstr>
      <vt:lpstr>Problem 8</vt:lpstr>
      <vt:lpstr>Πρόβλημα 4</vt:lpstr>
      <vt:lpstr>Πρόβλημα 5</vt:lpstr>
      <vt:lpstr>Πρόβλημα 6</vt:lpstr>
      <vt:lpstr>Πρόβλημα 7</vt:lpstr>
      <vt:lpstr>Γενικευμένη Αρχή Περιστερώνων</vt:lpstr>
      <vt:lpstr>Αρχή του Γινομένου</vt:lpstr>
      <vt:lpstr>Γενίκευση</vt:lpstr>
      <vt:lpstr>Παράδειγμα</vt:lpstr>
      <vt:lpstr>Αρχή του Αθροίσματος</vt:lpstr>
      <vt:lpstr>Γενίκευση</vt:lpstr>
      <vt:lpstr>Παράδειγμα</vt:lpstr>
      <vt:lpstr>Internet Addresses</vt:lpstr>
      <vt:lpstr>Counting Internet Addresses</vt:lpstr>
      <vt:lpstr>Εγκλεισμός – Αποκλεισμός</vt:lpstr>
      <vt:lpstr>Γενίκευση</vt:lpstr>
      <vt:lpstr>Παράδειγμα</vt:lpstr>
      <vt:lpstr>Θεμελιώδης Αρχή Απαρίθμησης</vt:lpstr>
      <vt:lpstr>Παράδειγμα</vt:lpstr>
      <vt:lpstr>Παράδειγμα - Λύση</vt:lpstr>
      <vt:lpstr>Αρχή Διαίρεσης</vt:lpstr>
      <vt:lpstr>Αρχή Διαίρεσης </vt:lpstr>
      <vt:lpstr>Ανάπτυξη σε Δέντρο</vt:lpstr>
      <vt:lpstr>Ασκήσεις</vt:lpstr>
      <vt:lpstr>(2 Μονάδες)</vt:lpstr>
      <vt:lpstr>(1 Μονάδα)</vt:lpstr>
      <vt:lpstr>(1 Μονάδα)</vt:lpstr>
      <vt:lpstr>Πρόβλημα</vt:lpstr>
      <vt:lpstr>Πρόβλημα</vt:lpstr>
    </vt:vector>
  </TitlesOfParts>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ΔΙΑΚΡΙΤΑ ΜΑΘΗΜΑΤΙΚΑ</dc:title>
  <dc:creator>Lefteris Angelis</dc:creator>
  <cp:lastModifiedBy>Τσίχλας Κωνσταντινος</cp:lastModifiedBy>
  <cp:revision>382</cp:revision>
  <dcterms:created xsi:type="dcterms:W3CDTF">2005-10-01T17:37:34Z</dcterms:created>
  <dcterms:modified xsi:type="dcterms:W3CDTF">2025-01-09T16:56:19Z</dcterms:modified>
</cp:coreProperties>
</file>