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86" r:id="rId2"/>
    <p:sldId id="374" r:id="rId3"/>
    <p:sldId id="362" r:id="rId4"/>
    <p:sldId id="363" r:id="rId5"/>
    <p:sldId id="442" r:id="rId6"/>
    <p:sldId id="435" r:id="rId7"/>
    <p:sldId id="437" r:id="rId8"/>
    <p:sldId id="445" r:id="rId9"/>
    <p:sldId id="451" r:id="rId10"/>
    <p:sldId id="452" r:id="rId11"/>
    <p:sldId id="453" r:id="rId12"/>
    <p:sldId id="404" r:id="rId13"/>
    <p:sldId id="460" r:id="rId14"/>
    <p:sldId id="444" r:id="rId15"/>
    <p:sldId id="448" r:id="rId16"/>
    <p:sldId id="449" r:id="rId17"/>
    <p:sldId id="447" r:id="rId18"/>
    <p:sldId id="454" r:id="rId19"/>
    <p:sldId id="436" r:id="rId20"/>
    <p:sldId id="456" r:id="rId21"/>
    <p:sldId id="438" r:id="rId22"/>
    <p:sldId id="430" r:id="rId23"/>
    <p:sldId id="431" r:id="rId24"/>
    <p:sldId id="432" r:id="rId25"/>
    <p:sldId id="407" r:id="rId26"/>
    <p:sldId id="412" r:id="rId27"/>
    <p:sldId id="455" r:id="rId28"/>
    <p:sldId id="429" r:id="rId29"/>
    <p:sldId id="401" r:id="rId30"/>
    <p:sldId id="415" r:id="rId31"/>
    <p:sldId id="426" r:id="rId32"/>
    <p:sldId id="457" r:id="rId33"/>
    <p:sldId id="402" r:id="rId34"/>
    <p:sldId id="443" r:id="rId35"/>
    <p:sldId id="419" r:id="rId36"/>
    <p:sldId id="394" r:id="rId37"/>
    <p:sldId id="264" r:id="rId38"/>
    <p:sldId id="420" r:id="rId39"/>
    <p:sldId id="421" r:id="rId40"/>
    <p:sldId id="422" r:id="rId41"/>
    <p:sldId id="396" r:id="rId42"/>
    <p:sldId id="440" r:id="rId43"/>
    <p:sldId id="423" r:id="rId44"/>
  </p:sldIdLst>
  <p:sldSz cx="12192000" cy="6858000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872" autoAdjust="0"/>
  </p:normalViewPr>
  <p:slideViewPr>
    <p:cSldViewPr snapToGrid="0">
      <p:cViewPr varScale="1">
        <p:scale>
          <a:sx n="62" d="100"/>
          <a:sy n="62" d="100"/>
        </p:scale>
        <p:origin x="24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1A92D-D668-4B50-A2FA-DD6CA7B66B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E5EDF27-35E0-434F-94E0-37674B5C2ACE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Γενική Συνέλευση</a:t>
          </a:r>
        </a:p>
        <a:p>
          <a:r>
            <a: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(Ανώτατο Όργανο)</a:t>
          </a:r>
        </a:p>
      </dgm:t>
    </dgm:pt>
    <dgm:pt modelId="{49549888-2626-4269-B3FF-3591E8FFC9C3}" type="parTrans" cxnId="{4BD57A2C-4068-40B3-96D0-BBFA4133A543}">
      <dgm:prSet/>
      <dgm:spPr/>
      <dgm:t>
        <a:bodyPr/>
        <a:lstStyle/>
        <a:p>
          <a:endParaRPr lang="el-GR"/>
        </a:p>
      </dgm:t>
    </dgm:pt>
    <dgm:pt modelId="{96390646-3311-45CB-BF02-56BF6147F268}" type="sibTrans" cxnId="{4BD57A2C-4068-40B3-96D0-BBFA4133A543}">
      <dgm:prSet/>
      <dgm:spPr/>
      <dgm:t>
        <a:bodyPr/>
        <a:lstStyle/>
        <a:p>
          <a:endParaRPr lang="el-GR"/>
        </a:p>
      </dgm:t>
    </dgm:pt>
    <dgm:pt modelId="{9FBAEFCA-8A53-4D92-9EE8-3799AC3632AA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Διοικούσα Επιτροπή/Διοικητικό Συμβούλιο </a:t>
          </a:r>
          <a:endParaRPr lang="en-US" sz="24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buNone/>
          </a:pPr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(Πλήρης εξουσία &amp; Νομική ευθύνη)</a:t>
          </a:r>
        </a:p>
      </dgm:t>
    </dgm:pt>
    <dgm:pt modelId="{3405977E-4A3E-4B0A-9AEF-CABB603E5882}" type="parTrans" cxnId="{A045AB9F-C476-4CF6-8E1E-C2B937EEEE26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1639085C-0D43-401C-88FE-28F32255DBDF}" type="sibTrans" cxnId="{A045AB9F-C476-4CF6-8E1E-C2B937EEEE26}">
      <dgm:prSet/>
      <dgm:spPr/>
      <dgm:t>
        <a:bodyPr/>
        <a:lstStyle/>
        <a:p>
          <a:endParaRPr lang="el-GR"/>
        </a:p>
      </dgm:t>
    </dgm:pt>
    <dgm:pt modelId="{2D552AB4-53D1-43D3-BA61-362BD3F416FB}">
      <dgm:prSet phldrT="[Κείμενο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latin typeface="Calibri" panose="020F0502020204030204" pitchFamily="34" charset="0"/>
              <a:cs typeface="Calibri" panose="020F0502020204030204" pitchFamily="34" charset="0"/>
            </a:rPr>
            <a:t>Επιτροπές / Ομάδες εργασίας</a:t>
          </a:r>
        </a:p>
        <a:p>
          <a:r>
            <a:rPr lang="el-GR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(Δεν υπάρχει νομική ευθύνη)</a:t>
          </a:r>
        </a:p>
      </dgm:t>
    </dgm:pt>
    <dgm:pt modelId="{7270048E-12D5-42B2-B235-417CA727365D}" type="parTrans" cxnId="{F88EA1E8-C73E-4F3F-8B84-B9C807E3B70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l-GR"/>
        </a:p>
      </dgm:t>
    </dgm:pt>
    <dgm:pt modelId="{526860B9-AAAD-40D4-A50E-0268A477D98F}" type="sibTrans" cxnId="{F88EA1E8-C73E-4F3F-8B84-B9C807E3B703}">
      <dgm:prSet/>
      <dgm:spPr/>
      <dgm:t>
        <a:bodyPr/>
        <a:lstStyle/>
        <a:p>
          <a:endParaRPr lang="el-GR"/>
        </a:p>
      </dgm:t>
    </dgm:pt>
    <dgm:pt modelId="{7BF36C24-CB0B-4AE6-B5AA-E9018A2DA7BB}" type="pres">
      <dgm:prSet presAssocID="{50C1A92D-D668-4B50-A2FA-DD6CA7B66B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28121A-82FE-4A6A-BFAC-82EA8E74E1D0}" type="pres">
      <dgm:prSet presAssocID="{EE5EDF27-35E0-434F-94E0-37674B5C2ACE}" presName="hierRoot1" presStyleCnt="0"/>
      <dgm:spPr/>
    </dgm:pt>
    <dgm:pt modelId="{1DDE6FA1-BE85-45EB-9F0B-E84BC05D110B}" type="pres">
      <dgm:prSet presAssocID="{EE5EDF27-35E0-434F-94E0-37674B5C2ACE}" presName="composite" presStyleCnt="0"/>
      <dgm:spPr/>
    </dgm:pt>
    <dgm:pt modelId="{C2D1C366-B51F-45EB-90A8-5368650CD7FA}" type="pres">
      <dgm:prSet presAssocID="{EE5EDF27-35E0-434F-94E0-37674B5C2ACE}" presName="background" presStyleLbl="node0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/>
      </dgm:spPr>
    </dgm:pt>
    <dgm:pt modelId="{36B48CEB-7F54-4BFC-8410-C18F138E16AE}" type="pres">
      <dgm:prSet presAssocID="{EE5EDF27-35E0-434F-94E0-37674B5C2ACE}" presName="text" presStyleLbl="fgAcc0" presStyleIdx="0" presStyleCnt="1" custScaleX="204126" custScaleY="60187" custLinFactNeighborX="-19387" custLinFactNeighborY="-7850">
        <dgm:presLayoutVars>
          <dgm:chPref val="3"/>
        </dgm:presLayoutVars>
      </dgm:prSet>
      <dgm:spPr/>
    </dgm:pt>
    <dgm:pt modelId="{02811EAF-4729-4818-AFF3-516655628F1B}" type="pres">
      <dgm:prSet presAssocID="{EE5EDF27-35E0-434F-94E0-37674B5C2ACE}" presName="hierChild2" presStyleCnt="0"/>
      <dgm:spPr/>
    </dgm:pt>
    <dgm:pt modelId="{3646B1A1-B308-4CDE-83FE-D00D908478D1}" type="pres">
      <dgm:prSet presAssocID="{3405977E-4A3E-4B0A-9AEF-CABB603E5882}" presName="Name10" presStyleLbl="parChTrans1D2" presStyleIdx="0" presStyleCnt="1"/>
      <dgm:spPr/>
    </dgm:pt>
    <dgm:pt modelId="{49480CF9-8393-499E-9009-D223E71EA855}" type="pres">
      <dgm:prSet presAssocID="{9FBAEFCA-8A53-4D92-9EE8-3799AC3632AA}" presName="hierRoot2" presStyleCnt="0"/>
      <dgm:spPr/>
    </dgm:pt>
    <dgm:pt modelId="{B8E3F5D4-FAFB-4D75-8D42-C55FE0646B87}" type="pres">
      <dgm:prSet presAssocID="{9FBAEFCA-8A53-4D92-9EE8-3799AC3632AA}" presName="composite2" presStyleCnt="0"/>
      <dgm:spPr/>
    </dgm:pt>
    <dgm:pt modelId="{CEA0314E-6CD8-48AF-89F4-07FBEBA9D354}" type="pres">
      <dgm:prSet presAssocID="{9FBAEFCA-8A53-4D92-9EE8-3799AC3632AA}" presName="background2" presStyleLbl="node2" presStyleIdx="0" presStyleCnt="1"/>
      <dgm:spPr>
        <a:solidFill>
          <a:schemeClr val="bg1">
            <a:lumMod val="85000"/>
          </a:schemeClr>
        </a:solidFill>
      </dgm:spPr>
    </dgm:pt>
    <dgm:pt modelId="{57923DC8-A774-4ACC-A8C1-056F1B523B61}" type="pres">
      <dgm:prSet presAssocID="{9FBAEFCA-8A53-4D92-9EE8-3799AC3632AA}" presName="text2" presStyleLbl="fgAcc2" presStyleIdx="0" presStyleCnt="1" custScaleX="312488" custScaleY="56690" custLinFactNeighborX="1563" custLinFactNeighborY="-22956">
        <dgm:presLayoutVars>
          <dgm:chPref val="3"/>
        </dgm:presLayoutVars>
      </dgm:prSet>
      <dgm:spPr/>
    </dgm:pt>
    <dgm:pt modelId="{992CADF2-A0D7-4CEE-8B7E-255F55DD95D4}" type="pres">
      <dgm:prSet presAssocID="{9FBAEFCA-8A53-4D92-9EE8-3799AC3632AA}" presName="hierChild3" presStyleCnt="0"/>
      <dgm:spPr/>
    </dgm:pt>
    <dgm:pt modelId="{4528EFFD-DD89-4C74-B116-0EB082871713}" type="pres">
      <dgm:prSet presAssocID="{7270048E-12D5-42B2-B235-417CA727365D}" presName="Name17" presStyleLbl="parChTrans1D3" presStyleIdx="0" presStyleCnt="1"/>
      <dgm:spPr/>
    </dgm:pt>
    <dgm:pt modelId="{67A8C28D-768A-4974-8E35-998DD5F4847E}" type="pres">
      <dgm:prSet presAssocID="{2D552AB4-53D1-43D3-BA61-362BD3F416FB}" presName="hierRoot3" presStyleCnt="0"/>
      <dgm:spPr/>
    </dgm:pt>
    <dgm:pt modelId="{BC89AFC9-C57C-488C-B99B-AC4FEC09A026}" type="pres">
      <dgm:prSet presAssocID="{2D552AB4-53D1-43D3-BA61-362BD3F416FB}" presName="composite3" presStyleCnt="0"/>
      <dgm:spPr/>
    </dgm:pt>
    <dgm:pt modelId="{78AF5B31-40E2-4B21-B070-22303028E4DC}" type="pres">
      <dgm:prSet presAssocID="{2D552AB4-53D1-43D3-BA61-362BD3F416FB}" presName="background3" presStyleLbl="node3" presStyleIdx="0" presStyleCnt="1"/>
      <dgm:spPr>
        <a:solidFill>
          <a:schemeClr val="bg1">
            <a:lumMod val="85000"/>
          </a:schemeClr>
        </a:solidFill>
      </dgm:spPr>
    </dgm:pt>
    <dgm:pt modelId="{7BE0F3FE-F207-46C4-9034-2ABB1730346F}" type="pres">
      <dgm:prSet presAssocID="{2D552AB4-53D1-43D3-BA61-362BD3F416FB}" presName="text3" presStyleLbl="fgAcc3" presStyleIdx="0" presStyleCnt="1" custScaleX="334789" custScaleY="55429" custLinFactNeighborX="-1441" custLinFactNeighborY="-43245">
        <dgm:presLayoutVars>
          <dgm:chPref val="3"/>
        </dgm:presLayoutVars>
      </dgm:prSet>
      <dgm:spPr/>
    </dgm:pt>
    <dgm:pt modelId="{42637DC7-FA9D-4380-8CEC-8B8FD2AD4381}" type="pres">
      <dgm:prSet presAssocID="{2D552AB4-53D1-43D3-BA61-362BD3F416FB}" presName="hierChild4" presStyleCnt="0"/>
      <dgm:spPr/>
    </dgm:pt>
  </dgm:ptLst>
  <dgm:cxnLst>
    <dgm:cxn modelId="{C96A1211-5B65-4B2E-B18B-885082E3A4D1}" type="presOf" srcId="{2D552AB4-53D1-43D3-BA61-362BD3F416FB}" destId="{7BE0F3FE-F207-46C4-9034-2ABB1730346F}" srcOrd="0" destOrd="0" presId="urn:microsoft.com/office/officeart/2005/8/layout/hierarchy1"/>
    <dgm:cxn modelId="{9AD90A28-CD06-403C-A357-B937AEE152CB}" type="presOf" srcId="{3405977E-4A3E-4B0A-9AEF-CABB603E5882}" destId="{3646B1A1-B308-4CDE-83FE-D00D908478D1}" srcOrd="0" destOrd="0" presId="urn:microsoft.com/office/officeart/2005/8/layout/hierarchy1"/>
    <dgm:cxn modelId="{4BD57A2C-4068-40B3-96D0-BBFA4133A543}" srcId="{50C1A92D-D668-4B50-A2FA-DD6CA7B66B27}" destId="{EE5EDF27-35E0-434F-94E0-37674B5C2ACE}" srcOrd="0" destOrd="0" parTransId="{49549888-2626-4269-B3FF-3591E8FFC9C3}" sibTransId="{96390646-3311-45CB-BF02-56BF6147F268}"/>
    <dgm:cxn modelId="{079EF961-04BE-4C6C-8CA1-7FA1678AD776}" type="presOf" srcId="{EE5EDF27-35E0-434F-94E0-37674B5C2ACE}" destId="{36B48CEB-7F54-4BFC-8410-C18F138E16AE}" srcOrd="0" destOrd="0" presId="urn:microsoft.com/office/officeart/2005/8/layout/hierarchy1"/>
    <dgm:cxn modelId="{0D15BC6E-87EB-4E69-BD9D-A5917E88CADE}" type="presOf" srcId="{7270048E-12D5-42B2-B235-417CA727365D}" destId="{4528EFFD-DD89-4C74-B116-0EB082871713}" srcOrd="0" destOrd="0" presId="urn:microsoft.com/office/officeart/2005/8/layout/hierarchy1"/>
    <dgm:cxn modelId="{93AF3093-8D6D-4BB5-B881-066F0419C96C}" type="presOf" srcId="{9FBAEFCA-8A53-4D92-9EE8-3799AC3632AA}" destId="{57923DC8-A774-4ACC-A8C1-056F1B523B61}" srcOrd="0" destOrd="0" presId="urn:microsoft.com/office/officeart/2005/8/layout/hierarchy1"/>
    <dgm:cxn modelId="{A045AB9F-C476-4CF6-8E1E-C2B937EEEE26}" srcId="{EE5EDF27-35E0-434F-94E0-37674B5C2ACE}" destId="{9FBAEFCA-8A53-4D92-9EE8-3799AC3632AA}" srcOrd="0" destOrd="0" parTransId="{3405977E-4A3E-4B0A-9AEF-CABB603E5882}" sibTransId="{1639085C-0D43-401C-88FE-28F32255DBDF}"/>
    <dgm:cxn modelId="{D2D4F5C4-00E2-4C46-8E51-EBABDDB80BA3}" type="presOf" srcId="{50C1A92D-D668-4B50-A2FA-DD6CA7B66B27}" destId="{7BF36C24-CB0B-4AE6-B5AA-E9018A2DA7BB}" srcOrd="0" destOrd="0" presId="urn:microsoft.com/office/officeart/2005/8/layout/hierarchy1"/>
    <dgm:cxn modelId="{F88EA1E8-C73E-4F3F-8B84-B9C807E3B703}" srcId="{9FBAEFCA-8A53-4D92-9EE8-3799AC3632AA}" destId="{2D552AB4-53D1-43D3-BA61-362BD3F416FB}" srcOrd="0" destOrd="0" parTransId="{7270048E-12D5-42B2-B235-417CA727365D}" sibTransId="{526860B9-AAAD-40D4-A50E-0268A477D98F}"/>
    <dgm:cxn modelId="{6347DFD1-B529-4396-8AE2-D3A78B90536D}" type="presParOf" srcId="{7BF36C24-CB0B-4AE6-B5AA-E9018A2DA7BB}" destId="{6F28121A-82FE-4A6A-BFAC-82EA8E74E1D0}" srcOrd="0" destOrd="0" presId="urn:microsoft.com/office/officeart/2005/8/layout/hierarchy1"/>
    <dgm:cxn modelId="{FFED648F-5FDA-4A00-AF04-0853A5A5742E}" type="presParOf" srcId="{6F28121A-82FE-4A6A-BFAC-82EA8E74E1D0}" destId="{1DDE6FA1-BE85-45EB-9F0B-E84BC05D110B}" srcOrd="0" destOrd="0" presId="urn:microsoft.com/office/officeart/2005/8/layout/hierarchy1"/>
    <dgm:cxn modelId="{286F7D3B-EF96-480D-9DBD-05897B9CF98B}" type="presParOf" srcId="{1DDE6FA1-BE85-45EB-9F0B-E84BC05D110B}" destId="{C2D1C366-B51F-45EB-90A8-5368650CD7FA}" srcOrd="0" destOrd="0" presId="urn:microsoft.com/office/officeart/2005/8/layout/hierarchy1"/>
    <dgm:cxn modelId="{8808B329-1E42-4F93-BF12-1F92083F34FC}" type="presParOf" srcId="{1DDE6FA1-BE85-45EB-9F0B-E84BC05D110B}" destId="{36B48CEB-7F54-4BFC-8410-C18F138E16AE}" srcOrd="1" destOrd="0" presId="urn:microsoft.com/office/officeart/2005/8/layout/hierarchy1"/>
    <dgm:cxn modelId="{E4EF6B4E-2B21-42DA-A66E-C0F532FFB679}" type="presParOf" srcId="{6F28121A-82FE-4A6A-BFAC-82EA8E74E1D0}" destId="{02811EAF-4729-4818-AFF3-516655628F1B}" srcOrd="1" destOrd="0" presId="urn:microsoft.com/office/officeart/2005/8/layout/hierarchy1"/>
    <dgm:cxn modelId="{3DA653E5-0C35-4D8B-A00B-AC8E04271980}" type="presParOf" srcId="{02811EAF-4729-4818-AFF3-516655628F1B}" destId="{3646B1A1-B308-4CDE-83FE-D00D908478D1}" srcOrd="0" destOrd="0" presId="urn:microsoft.com/office/officeart/2005/8/layout/hierarchy1"/>
    <dgm:cxn modelId="{ADD8903A-6D6D-4ECB-BA17-32031FA2F3EA}" type="presParOf" srcId="{02811EAF-4729-4818-AFF3-516655628F1B}" destId="{49480CF9-8393-499E-9009-D223E71EA855}" srcOrd="1" destOrd="0" presId="urn:microsoft.com/office/officeart/2005/8/layout/hierarchy1"/>
    <dgm:cxn modelId="{C708EE1D-6B1C-4CAB-9575-7BC0F17F3574}" type="presParOf" srcId="{49480CF9-8393-499E-9009-D223E71EA855}" destId="{B8E3F5D4-FAFB-4D75-8D42-C55FE0646B87}" srcOrd="0" destOrd="0" presId="urn:microsoft.com/office/officeart/2005/8/layout/hierarchy1"/>
    <dgm:cxn modelId="{BB3CB183-910D-473C-B700-ADDB0BB68903}" type="presParOf" srcId="{B8E3F5D4-FAFB-4D75-8D42-C55FE0646B87}" destId="{CEA0314E-6CD8-48AF-89F4-07FBEBA9D354}" srcOrd="0" destOrd="0" presId="urn:microsoft.com/office/officeart/2005/8/layout/hierarchy1"/>
    <dgm:cxn modelId="{B9136148-2D95-4540-A2EA-0DF96B224BF4}" type="presParOf" srcId="{B8E3F5D4-FAFB-4D75-8D42-C55FE0646B87}" destId="{57923DC8-A774-4ACC-A8C1-056F1B523B61}" srcOrd="1" destOrd="0" presId="urn:microsoft.com/office/officeart/2005/8/layout/hierarchy1"/>
    <dgm:cxn modelId="{BE4C9565-0B5C-4271-AD61-4047EB3AE015}" type="presParOf" srcId="{49480CF9-8393-499E-9009-D223E71EA855}" destId="{992CADF2-A0D7-4CEE-8B7E-255F55DD95D4}" srcOrd="1" destOrd="0" presId="urn:microsoft.com/office/officeart/2005/8/layout/hierarchy1"/>
    <dgm:cxn modelId="{D380A7C0-4A60-4AF4-AAE5-31497ABC1474}" type="presParOf" srcId="{992CADF2-A0D7-4CEE-8B7E-255F55DD95D4}" destId="{4528EFFD-DD89-4C74-B116-0EB082871713}" srcOrd="0" destOrd="0" presId="urn:microsoft.com/office/officeart/2005/8/layout/hierarchy1"/>
    <dgm:cxn modelId="{4D0F9866-4BE5-4BE6-A552-7326CC61F2EA}" type="presParOf" srcId="{992CADF2-A0D7-4CEE-8B7E-255F55DD95D4}" destId="{67A8C28D-768A-4974-8E35-998DD5F4847E}" srcOrd="1" destOrd="0" presId="urn:microsoft.com/office/officeart/2005/8/layout/hierarchy1"/>
    <dgm:cxn modelId="{CA61068A-2385-42A9-A253-169A3FC70EE1}" type="presParOf" srcId="{67A8C28D-768A-4974-8E35-998DD5F4847E}" destId="{BC89AFC9-C57C-488C-B99B-AC4FEC09A026}" srcOrd="0" destOrd="0" presId="urn:microsoft.com/office/officeart/2005/8/layout/hierarchy1"/>
    <dgm:cxn modelId="{CED77656-EDED-4B00-AEE4-70E3C315FACF}" type="presParOf" srcId="{BC89AFC9-C57C-488C-B99B-AC4FEC09A026}" destId="{78AF5B31-40E2-4B21-B070-22303028E4DC}" srcOrd="0" destOrd="0" presId="urn:microsoft.com/office/officeart/2005/8/layout/hierarchy1"/>
    <dgm:cxn modelId="{441FB806-5D9E-47FC-A302-7131F59A7A6F}" type="presParOf" srcId="{BC89AFC9-C57C-488C-B99B-AC4FEC09A026}" destId="{7BE0F3FE-F207-46C4-9034-2ABB1730346F}" srcOrd="1" destOrd="0" presId="urn:microsoft.com/office/officeart/2005/8/layout/hierarchy1"/>
    <dgm:cxn modelId="{9197240F-1498-4A29-B492-0232C10F05CF}" type="presParOf" srcId="{67A8C28D-768A-4974-8E35-998DD5F4847E}" destId="{42637DC7-FA9D-4380-8CEC-8B8FD2AD43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8EFFD-DD89-4C74-B116-0EB082871713}">
      <dsp:nvSpPr>
        <dsp:cNvPr id="0" name=""/>
        <dsp:cNvSpPr/>
      </dsp:nvSpPr>
      <dsp:spPr>
        <a:xfrm>
          <a:off x="4583702" y="2215973"/>
          <a:ext cx="91440" cy="404244"/>
        </a:xfrm>
        <a:custGeom>
          <a:avLst/>
          <a:gdLst/>
          <a:ahLst/>
          <a:cxnLst/>
          <a:rect l="0" t="0" r="0" b="0"/>
          <a:pathLst>
            <a:path>
              <a:moveTo>
                <a:pt x="120680" y="0"/>
              </a:moveTo>
              <a:lnTo>
                <a:pt x="120680" y="173076"/>
              </a:lnTo>
              <a:lnTo>
                <a:pt x="45720" y="173076"/>
              </a:lnTo>
              <a:lnTo>
                <a:pt x="45720" y="404244"/>
              </a:lnTo>
            </a:path>
          </a:pathLst>
        </a:custGeom>
        <a:noFill/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646B1A1-B308-4CDE-83FE-D00D908478D1}">
      <dsp:nvSpPr>
        <dsp:cNvPr id="0" name=""/>
        <dsp:cNvSpPr/>
      </dsp:nvSpPr>
      <dsp:spPr>
        <a:xfrm>
          <a:off x="4181604" y="831315"/>
          <a:ext cx="522779" cy="48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04"/>
              </a:lnTo>
              <a:lnTo>
                <a:pt x="522779" y="255204"/>
              </a:lnTo>
              <a:lnTo>
                <a:pt x="522779" y="48637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1C366-B51F-45EB-90A8-5368650CD7FA}">
      <dsp:nvSpPr>
        <dsp:cNvPr id="0" name=""/>
        <dsp:cNvSpPr/>
      </dsp:nvSpPr>
      <dsp:spPr>
        <a:xfrm>
          <a:off x="1634759" y="-122381"/>
          <a:ext cx="5093689" cy="95369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6B48CEB-7F54-4BFC-8410-C18F138E16AE}">
      <dsp:nvSpPr>
        <dsp:cNvPr id="0" name=""/>
        <dsp:cNvSpPr/>
      </dsp:nvSpPr>
      <dsp:spPr>
        <a:xfrm>
          <a:off x="1912022" y="141017"/>
          <a:ext cx="5093689" cy="95369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Γενική Συνέλευση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(Ανώτατο Όργανο)</a:t>
          </a:r>
        </a:p>
      </dsp:txBody>
      <dsp:txXfrm>
        <a:off x="1939955" y="168950"/>
        <a:ext cx="5037823" cy="897831"/>
      </dsp:txXfrm>
    </dsp:sp>
    <dsp:sp modelId="{CEA0314E-6CD8-48AF-89F4-07FBEBA9D354}">
      <dsp:nvSpPr>
        <dsp:cNvPr id="0" name=""/>
        <dsp:cNvSpPr/>
      </dsp:nvSpPr>
      <dsp:spPr>
        <a:xfrm>
          <a:off x="805524" y="1317687"/>
          <a:ext cx="7797716" cy="89828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23DC8-A774-4ACC-A8C1-056F1B523B61}">
      <dsp:nvSpPr>
        <dsp:cNvPr id="0" name=""/>
        <dsp:cNvSpPr/>
      </dsp:nvSpPr>
      <dsp:spPr>
        <a:xfrm>
          <a:off x="1082787" y="1581087"/>
          <a:ext cx="7797716" cy="89828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Διοικούσα Επιτροπή/Διοικητικό Συμβούλιο </a:t>
          </a:r>
          <a:endParaRPr lang="en-US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(Πλήρης εξουσία &amp; Νομική ευθύνη)</a:t>
          </a:r>
        </a:p>
      </dsp:txBody>
      <dsp:txXfrm>
        <a:off x="1109097" y="1607397"/>
        <a:ext cx="7745096" cy="845665"/>
      </dsp:txXfrm>
    </dsp:sp>
    <dsp:sp modelId="{78AF5B31-40E2-4B21-B070-22303028E4DC}">
      <dsp:nvSpPr>
        <dsp:cNvPr id="0" name=""/>
        <dsp:cNvSpPr/>
      </dsp:nvSpPr>
      <dsp:spPr>
        <a:xfrm>
          <a:off x="452318" y="2620217"/>
          <a:ext cx="8354208" cy="87830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0F3FE-F207-46C4-9034-2ABB1730346F}">
      <dsp:nvSpPr>
        <dsp:cNvPr id="0" name=""/>
        <dsp:cNvSpPr/>
      </dsp:nvSpPr>
      <dsp:spPr>
        <a:xfrm>
          <a:off x="729581" y="2883617"/>
          <a:ext cx="8354208" cy="87830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Επιτροπές / Ομάδες εργασίας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(Δεν υπάρχει νομική ευθύνη)</a:t>
          </a:r>
        </a:p>
      </dsp:txBody>
      <dsp:txXfrm>
        <a:off x="755306" y="2909342"/>
        <a:ext cx="8302758" cy="82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91C48-6344-4221-8425-0967B646FFFC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26C9-218B-44AE-99BB-1BA479D315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59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45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983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1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81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17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7FB2F-F845-5599-3DCF-E3B9F0EAB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B45F801-0679-E572-9D49-513EE6BAB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8695B70-2769-8A2D-6FDE-549405D8A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B5DB6C-2B5B-8B68-89AB-935A1466E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4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57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999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90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1625600" y="2475310"/>
            <a:ext cx="13004800" cy="20252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4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5791-4D9D-4FF7-BF14-74FC98A636F0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159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678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103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36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1625600" y="2475310"/>
            <a:ext cx="13004800" cy="20252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84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203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081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22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5791-4D9D-4FF7-BF14-74FC98A636F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4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5791-4D9D-4FF7-BF14-74FC98A636F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86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70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78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30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17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A26C9-218B-44AE-99BB-1BA479D31514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54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72E0F-8B68-1F3D-AC77-D060B3521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4BEB59E-B080-7EB3-7C83-55FCE416F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E21D36-E34B-C43A-7116-F46AF7EE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15B4F4-9733-214E-1E4C-8C534113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097AD0-DD6F-D876-168D-155C7C03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6F29E3-5303-818E-0454-FB54052F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E74DC4-81E6-DB6C-734C-2BDD163F7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41E0E7-369D-ECD9-12A4-A41BF47D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4472CF-A5EB-F288-256A-40057530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976958-A495-B19F-628C-018BF907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8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37A971B-997A-CA9A-6C15-5BD343374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2CFFF9-D316-8DC6-E522-A3D96EDAD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6670D9-353A-52BF-8671-1CD59D42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06DAEB-A15F-37E8-3F38-22225806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518E39-FD5A-46EF-92E9-ECD9F417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05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1797811" y="323341"/>
            <a:ext cx="8596376" cy="13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337684" y="6524853"/>
            <a:ext cx="3693896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1039093" y="6567525"/>
            <a:ext cx="108750" cy="15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lv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lvl="1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lvl="2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lvl="3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lvl="4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lvl="5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lvl="6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lvl="7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lvl="8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77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0" y="6400800"/>
            <a:ext cx="12191999" cy="457200"/>
          </a:xfrm>
          <a:custGeom>
            <a:avLst/>
            <a:gdLst/>
            <a:ahLst/>
            <a:cxnLst/>
            <a:rect l="l" t="t" r="r" b="b"/>
            <a:pathLst>
              <a:path w="12191999" h="457200" extrusionOk="0">
                <a:moveTo>
                  <a:pt x="0" y="457200"/>
                </a:moveTo>
                <a:lnTo>
                  <a:pt x="12191999" y="457200"/>
                </a:lnTo>
                <a:lnTo>
                  <a:pt x="12191999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solidFill>
            <a:srgbClr val="90306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0" y="6334319"/>
            <a:ext cx="12192000" cy="65998"/>
          </a:xfrm>
          <a:custGeom>
            <a:avLst/>
            <a:gdLst/>
            <a:ahLst/>
            <a:cxnLst/>
            <a:rect l="l" t="t" r="r" b="b"/>
            <a:pathLst>
              <a:path w="12192000" h="65998" extrusionOk="0">
                <a:moveTo>
                  <a:pt x="0" y="65998"/>
                </a:moveTo>
                <a:lnTo>
                  <a:pt x="12192000" y="65998"/>
                </a:lnTo>
                <a:lnTo>
                  <a:pt x="12192000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7A7A7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1193533" y="1737867"/>
            <a:ext cx="9966972" cy="0"/>
          </a:xfrm>
          <a:custGeom>
            <a:avLst/>
            <a:gdLst/>
            <a:ahLst/>
            <a:cxnLst/>
            <a:rect l="l" t="t" r="r" b="b"/>
            <a:pathLst>
              <a:path w="9966972" h="120000" extrusionOk="0">
                <a:moveTo>
                  <a:pt x="0" y="0"/>
                </a:moveTo>
                <a:lnTo>
                  <a:pt x="9966972" y="0"/>
                </a:lnTo>
              </a:path>
            </a:pathLst>
          </a:custGeom>
          <a:noFill/>
          <a:ln w="9525" cap="flat" cmpd="sng">
            <a:solidFill>
              <a:srgbClr val="7E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337684" y="6524853"/>
            <a:ext cx="3693896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11039093" y="6567525"/>
            <a:ext cx="108750" cy="15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lvl="0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" lvl="1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5400" lvl="2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400" lvl="3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400" lvl="4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" lvl="5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400" lvl="6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400" lvl="7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5400" lvl="8" indent="0" algn="l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69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E54F9-D7DC-F52E-031D-F6A15FB8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5F1AA8-7A65-00E5-671C-6A3CB894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47CB37-633A-FB37-0284-89E77989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6A4E16-2071-5029-8C0B-06468E25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88689A-82C3-8207-7491-F530971E1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1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0D145-6785-117D-ACFC-C904C80B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5524CD0-F636-D1D5-18A2-336AE0EB0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AD14B4-F5B7-5D17-17C7-300975A5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75C99F-9AD7-83D2-EEE4-9C50F2E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178566-8454-DBE5-B988-78B8B9BB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3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ED9A9-FDDC-2B09-EC71-9036FAD2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E7E06-797F-9DFF-1E31-FB3EB78FF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9301A2-2630-4F88-B37E-4B6CA73F7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8DCEEA-EACC-C49F-241B-6F84CE25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251623-1657-1C83-AE7F-04562135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8E9E4F7-BC26-03FA-5759-687445FB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4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E0998B-F4A8-A0EC-C634-69C46E3B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B2BEF3-12E3-0A4B-B235-BE5CE53B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CA16F00-F4E9-0E41-FF43-C2525972A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937FB62-CA26-6C06-5FBE-352641420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1F6F9E9-87A3-E85F-56FB-FBCEC4EC5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6F95F6C-674E-1C6C-794D-3AFCC5BA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66A1BD6-3586-3DBE-7F5F-DA7619C4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2EAC347-D13F-2B99-55AF-4F91D84D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6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017B0A-D4E4-8813-A133-5BAE709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AA6A3B1-48E9-6E24-91B4-EFA26DA1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1257CC0-F7F9-E42D-BCF7-C3BC60D0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E9CC1D3-53D0-87D7-0CAE-6D16347C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3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FD91CE2-FF17-8301-CCF5-A1BEEF16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447570-F6F4-3FBA-FA2A-5122F1A7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F649FAA-DCB0-B22F-89D8-69CA6D74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87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97ACE-ACFC-3D29-C629-4517FE9F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1F38C7-8F96-C1BF-A01C-4E077963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C6D356-4A3A-162B-D697-80B79EDBA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CB4DBD-8F4C-1E0F-D489-4A1CD200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5760AD-54BA-8A0F-6FD8-32B06D2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8D330A-815A-4789-7B26-E52E58BE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2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C7438-23E6-07E2-0415-BAEE6A44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90BDD8C-108A-0394-72FB-B482618EA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6FBD5BD-C997-8566-7504-8C8AD0E83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75151E-94C5-023C-8C3A-9ED5CF2D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49C2DBC-3777-9A8E-D21B-B16F8AE0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C441D3-D4E7-66F8-37F8-CE81D45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97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D2B6D9E-B068-02E6-F1A4-7ED90828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6C612B-4E4C-EF33-4A95-F042033C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313687-91B2-76C7-D386-20C1FC7E8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19A96-CC60-4C65-9C42-A95800CC2472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69D4480-114E-FC7B-0528-25AAD6628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E3FC8F-A035-99B6-F260-FF1BF476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E6B522-0DA9-4311-B5E7-417EB9188D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6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roume.gr/boroum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ynalloi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segreece.com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DF9142-FE09-A90A-A5B5-FF808CA1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61CCEA-3F0B-E66E-4F43-F5883F80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368"/>
            <a:ext cx="10178143" cy="1712232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b="1" dirty="0">
                <a:solidFill>
                  <a:srgbClr val="000000"/>
                </a:solidFill>
                <a:latin typeface="+mj-lt"/>
              </a:rPr>
              <a:t>Σύνθεση Διοικητικών οργάνων</a:t>
            </a:r>
            <a:endParaRPr lang="el-GR" sz="4800" b="1" dirty="0">
              <a:latin typeface="+mj-lt"/>
            </a:endParaRP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6239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962B4-D569-44C5-A38A-52F53B8C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0ABD269-3DBD-4C1F-9B73-A3207B5F3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59169"/>
              </p:ext>
            </p:extLst>
          </p:nvPr>
        </p:nvGraphicFramePr>
        <p:xfrm>
          <a:off x="838200" y="1825625"/>
          <a:ext cx="10515600" cy="371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val="2862599072"/>
                    </a:ext>
                  </a:extLst>
                </a:gridCol>
                <a:gridCol w="4008120">
                  <a:extLst>
                    <a:ext uri="{9D8B030D-6E8A-4147-A177-3AD203B41FA5}">
                      <a16:colId xmlns:a16="http://schemas.microsoft.com/office/drawing/2014/main" val="2881180746"/>
                    </a:ext>
                  </a:extLst>
                </a:gridCol>
                <a:gridCol w="5090160">
                  <a:extLst>
                    <a:ext uri="{9D8B030D-6E8A-4147-A177-3AD203B41FA5}">
                      <a16:colId xmlns:a16="http://schemas.microsoft.com/office/drawing/2014/main" val="3039258052"/>
                    </a:ext>
                  </a:extLst>
                </a:gridCol>
              </a:tblGrid>
              <a:tr h="56705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Κύρια Αρμοδιότητα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Περιγραφή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Ενδεικτικές Ενέργειες / Καθήκοντα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extLst>
                  <a:ext uri="{0D108BD9-81ED-4DB2-BD59-A6C34878D82A}">
                    <a16:rowId xmlns:a16="http://schemas.microsoft.com/office/drawing/2014/main" val="648957589"/>
                  </a:ext>
                </a:extLst>
              </a:tr>
              <a:tr h="100215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2000" b="1" u="none" strike="noStrike" dirty="0">
                          <a:effectLst/>
                        </a:rPr>
                        <a:t>Εποπτεία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l-GR" sz="1800" b="0" u="none" strike="noStrike" dirty="0">
                          <a:effectLst/>
                        </a:rPr>
                        <a:t>Το Δ.Σ. παρακολουθεί και </a:t>
                      </a:r>
                      <a:r>
                        <a:rPr lang="el-GR" sz="1800" b="1" u="none" strike="noStrike" dirty="0">
                          <a:effectLst/>
                        </a:rPr>
                        <a:t>αξιολογεί τη λειτουργία</a:t>
                      </a:r>
                      <a:r>
                        <a:rPr lang="el-GR" sz="1800" b="0" u="none" strike="noStrike" dirty="0">
                          <a:effectLst/>
                        </a:rPr>
                        <a:t> και τις επιδόσεις της επιχείρησης ώστε να διασφαλίζεται η </a:t>
                      </a:r>
                      <a:r>
                        <a:rPr lang="el-GR" sz="1800" b="1" u="none" strike="noStrike" dirty="0">
                          <a:effectLst/>
                        </a:rPr>
                        <a:t>διαφάνεια</a:t>
                      </a:r>
                      <a:r>
                        <a:rPr lang="el-GR" sz="1800" b="0" u="none" strike="noStrike" dirty="0">
                          <a:effectLst/>
                        </a:rPr>
                        <a:t> και η αποτελεσματικότητα.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Έλεγχος οικονομικών </a:t>
                      </a:r>
                      <a:r>
                        <a:rPr lang="el-GR" sz="1800" b="0" u="none" strike="noStrike" dirty="0">
                          <a:effectLst/>
                        </a:rPr>
                        <a:t>αποτελεσμάτων.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Αξιολόγηση κοινωνικών δεικτών απόδοσης</a:t>
                      </a:r>
                      <a:r>
                        <a:rPr lang="el-GR" sz="1800" b="0" u="none" strike="noStrike" dirty="0">
                          <a:effectLst/>
                        </a:rPr>
                        <a:t>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Διασφάλιση διαφάνειας </a:t>
                      </a:r>
                      <a:r>
                        <a:rPr lang="el-GR" sz="1800" b="0" u="none" strike="noStrike" dirty="0">
                          <a:effectLst/>
                        </a:rPr>
                        <a:t>μέσω ελέγχων και λογοδοσίας.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Έλεγχος συμμόρφωσης </a:t>
                      </a:r>
                      <a:r>
                        <a:rPr lang="el-GR" sz="1800" b="0" u="none" strike="noStrike" dirty="0">
                          <a:effectLst/>
                        </a:rPr>
                        <a:t>με νόμους και κανονισμούς.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0" u="none" strike="noStrike" dirty="0">
                          <a:effectLst/>
                        </a:rPr>
                        <a:t>Διαχείριση και </a:t>
                      </a:r>
                      <a:r>
                        <a:rPr lang="el-GR" sz="1800" b="1" u="none" strike="noStrike" dirty="0">
                          <a:effectLst/>
                        </a:rPr>
                        <a:t>αξιολόγηση κινδύνων</a:t>
                      </a:r>
                      <a:r>
                        <a:rPr lang="el-GR" sz="1800" b="0" u="none" strike="noStrike" dirty="0">
                          <a:effectLst/>
                        </a:rPr>
                        <a:t>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extLst>
                  <a:ext uri="{0D108BD9-81ED-4DB2-BD59-A6C34878D82A}">
                    <a16:rowId xmlns:a16="http://schemas.microsoft.com/office/drawing/2014/main" val="4233295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8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8C5244-5891-42EA-86F6-295CC513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F7DE28C-AA57-488B-8065-03DA54E18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365423"/>
              </p:ext>
            </p:extLst>
          </p:nvPr>
        </p:nvGraphicFramePr>
        <p:xfrm>
          <a:off x="838200" y="1540365"/>
          <a:ext cx="10515597" cy="4129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233152222"/>
                    </a:ext>
                  </a:extLst>
                </a:gridCol>
                <a:gridCol w="3855720">
                  <a:extLst>
                    <a:ext uri="{9D8B030D-6E8A-4147-A177-3AD203B41FA5}">
                      <a16:colId xmlns:a16="http://schemas.microsoft.com/office/drawing/2014/main" val="2183687783"/>
                    </a:ext>
                  </a:extLst>
                </a:gridCol>
                <a:gridCol w="4983477">
                  <a:extLst>
                    <a:ext uri="{9D8B030D-6E8A-4147-A177-3AD203B41FA5}">
                      <a16:colId xmlns:a16="http://schemas.microsoft.com/office/drawing/2014/main" val="3632099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Κύρια Αρμοδιότητα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Περιγραφή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Ενδεικτικές Ενέργειες / Καθήκοντα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extLst>
                  <a:ext uri="{0D108BD9-81ED-4DB2-BD59-A6C34878D82A}">
                    <a16:rowId xmlns:a16="http://schemas.microsoft.com/office/drawing/2014/main" val="199948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2000" b="1" u="none" strike="noStrike" dirty="0">
                          <a:effectLst/>
                        </a:rPr>
                        <a:t>Έγκριση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l-GR" sz="1800" b="0" u="none" strike="noStrike" dirty="0">
                          <a:effectLst/>
                        </a:rPr>
                        <a:t>Το Δ.Σ. </a:t>
                      </a:r>
                      <a:r>
                        <a:rPr lang="el-GR" sz="1800" b="1" u="none" strike="noStrike" dirty="0">
                          <a:effectLst/>
                        </a:rPr>
                        <a:t>εγκρίνει</a:t>
                      </a:r>
                      <a:r>
                        <a:rPr lang="el-GR" sz="1800" b="0" u="none" strike="noStrike" dirty="0">
                          <a:effectLst/>
                        </a:rPr>
                        <a:t> σημαντικές </a:t>
                      </a:r>
                      <a:r>
                        <a:rPr lang="el-GR" sz="1800" b="1" u="none" strike="noStrike" dirty="0">
                          <a:effectLst/>
                        </a:rPr>
                        <a:t>αποφάσεις</a:t>
                      </a:r>
                      <a:r>
                        <a:rPr lang="el-GR" sz="1800" b="0" u="none" strike="noStrike" dirty="0">
                          <a:effectLst/>
                        </a:rPr>
                        <a:t> και πολιτικές για να διασφαλίζεται ότι </a:t>
                      </a:r>
                      <a:r>
                        <a:rPr lang="el-GR" sz="1800" b="1" u="none" strike="noStrike" dirty="0">
                          <a:effectLst/>
                        </a:rPr>
                        <a:t>ευθυγραμμίζονται με την αποστολή </a:t>
                      </a:r>
                      <a:r>
                        <a:rPr lang="el-GR" sz="1800" b="0" u="none" strike="noStrike" dirty="0">
                          <a:effectLst/>
                        </a:rPr>
                        <a:t>της κοινωνικής επιχείρησης.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Έγκριση οικονομικών αποφάσεων </a:t>
                      </a:r>
                      <a:r>
                        <a:rPr lang="el-GR" sz="1800" b="0" u="none" strike="noStrike" dirty="0">
                          <a:effectLst/>
                        </a:rPr>
                        <a:t>και ετήσιου προϋπολογισμού.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Έγκριση αλλαγών στη δομή </a:t>
                      </a:r>
                      <a:r>
                        <a:rPr lang="el-GR" sz="1800" b="0" u="none" strike="noStrike" dirty="0">
                          <a:effectLst/>
                        </a:rPr>
                        <a:t>ιδιοκτησίας.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Πρόσληψη</a:t>
                      </a:r>
                      <a:r>
                        <a:rPr lang="el-GR" sz="1800" b="0" u="none" strike="noStrike" dirty="0">
                          <a:effectLst/>
                        </a:rPr>
                        <a:t> και εποπτεία </a:t>
                      </a:r>
                      <a:r>
                        <a:rPr lang="el-GR" sz="1800" b="1" u="none" strike="noStrike" dirty="0">
                          <a:effectLst/>
                        </a:rPr>
                        <a:t>διευθύνοντος συμβούλου</a:t>
                      </a:r>
                      <a:r>
                        <a:rPr lang="el-GR" sz="1800" b="0" u="none" strike="noStrike" dirty="0">
                          <a:effectLst/>
                        </a:rPr>
                        <a:t>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Καθορισμός αμοιβών </a:t>
                      </a:r>
                      <a:r>
                        <a:rPr lang="el-GR" sz="1800" b="0" u="none" strike="noStrike" dirty="0">
                          <a:effectLst/>
                        </a:rPr>
                        <a:t>προσωπικού και διοίκησης. 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b="1" u="none" strike="noStrike" dirty="0">
                          <a:effectLst/>
                        </a:rPr>
                        <a:t>Έγκριση</a:t>
                      </a:r>
                      <a:r>
                        <a:rPr lang="el-GR" sz="1800" b="0" u="none" strike="noStrike" dirty="0">
                          <a:effectLst/>
                        </a:rPr>
                        <a:t> οργανωτικών πολιτικών και </a:t>
                      </a:r>
                      <a:r>
                        <a:rPr lang="el-GR" sz="1800" b="1" u="none" strike="noStrike" dirty="0">
                          <a:effectLst/>
                        </a:rPr>
                        <a:t>βασικών συμβάσεων</a:t>
                      </a:r>
                      <a:r>
                        <a:rPr lang="el-GR" sz="1800" b="0" u="none" strike="noStrike" dirty="0">
                          <a:effectLst/>
                        </a:rPr>
                        <a:t>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extLst>
                  <a:ext uri="{0D108BD9-81ED-4DB2-BD59-A6C34878D82A}">
                    <a16:rowId xmlns:a16="http://schemas.microsoft.com/office/drawing/2014/main" val="390933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808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1716B-0848-DB93-B865-A548DB85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endParaRPr lang="el-GR" sz="3600" b="1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A9EA966A-11AE-439B-BA19-2012C751D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58133"/>
              </p:ext>
            </p:extLst>
          </p:nvPr>
        </p:nvGraphicFramePr>
        <p:xfrm>
          <a:off x="632460" y="1223963"/>
          <a:ext cx="10927080" cy="5069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98420">
                  <a:extLst>
                    <a:ext uri="{9D8B030D-6E8A-4147-A177-3AD203B41FA5}">
                      <a16:colId xmlns:a16="http://schemas.microsoft.com/office/drawing/2014/main" val="51066411"/>
                    </a:ext>
                  </a:extLst>
                </a:gridCol>
                <a:gridCol w="8328660">
                  <a:extLst>
                    <a:ext uri="{9D8B030D-6E8A-4147-A177-3AD203B41FA5}">
                      <a16:colId xmlns:a16="http://schemas.microsoft.com/office/drawing/2014/main" val="850013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Χαρακτηριστικά</a:t>
                      </a:r>
                      <a:r>
                        <a:rPr lang="el-GR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4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Μέγεθος του διοικητικού συμβουλίου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μέγεθος του διοικητικού συμβουλίου πρέπει να είναι ισορροπημένο, ώστε να διαθέτει επαρκείς δεξιότητες για σωστή λήψη αποφάσεων χωρίς να γίνεται δύσκολη η διαχείριση των συζητήσεων</a:t>
                      </a: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59212"/>
                  </a:ext>
                </a:extLst>
              </a:tr>
              <a:tr h="183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Ποικιλομορφία του διοικητικού συμβουλίου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διοικητικό συμβούλιο πρέπει να χαρακτηρίζεται από ποικιλομορφία σε φύλο, ηλικία και επαγγελματικό υπόβαθρο, ώστε να ενισχύεται η ποιότητα των συζητήσεων, να αποφεύγεται η ομοιομορφία σκέψης και να λαμβάνονται πιο ολοκληρωμένες αποφάσεις προς όφελος της κοινωνίας</a:t>
                      </a: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7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Εκπροσώπηση του διοικητικού συμβουλίου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διοικητικό συμβούλιο πρέπει να περιλαμβάνει ή να συμβουλεύεται εκπροσώπους βασικών ομάδων ενδιαφερομένων (όπως ωφελούμενους, εργαζόμενους και τοπικούς φορείς), ώστε οι αποφάσεις να λαμβάνονται με βάση πολλαπλές προοπτικές και να αντανακλούν καλύτερα τις ανάγκες της κοινωνικής επιχείρησης</a:t>
                      </a:r>
                      <a:endParaRPr lang="el-G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84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8738A6-37FD-429A-AF98-47704855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ύποι Διοικητικών Συμβουλίων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54E9B5-41C9-49FD-BA1E-75BA2834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91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455CBF-D5D1-4B4A-8D08-71590C3F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τύποι Διοικητικών Συμβουλίων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FDA66C00-8DCE-4D33-9896-C9A702BCC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39385"/>
              </p:ext>
            </p:extLst>
          </p:nvPr>
        </p:nvGraphicFramePr>
        <p:xfrm>
          <a:off x="624840" y="1233488"/>
          <a:ext cx="11079480" cy="5133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693502493"/>
                    </a:ext>
                  </a:extLst>
                </a:gridCol>
                <a:gridCol w="6995160">
                  <a:extLst>
                    <a:ext uri="{9D8B030D-6E8A-4147-A177-3AD203B41FA5}">
                      <a16:colId xmlns:a16="http://schemas.microsoft.com/office/drawing/2014/main" val="4233380037"/>
                    </a:ext>
                  </a:extLst>
                </a:gridCol>
              </a:tblGrid>
              <a:tr h="4511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Τύπος Δ.Σ.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Χαρακτηριστικά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3141"/>
                  </a:ext>
                </a:extLst>
              </a:tr>
              <a:tr h="171989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Διοικητικό συμβούλιο που αυτοεπιλέγεται (</a:t>
                      </a:r>
                      <a:r>
                        <a:rPr lang="en-US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self-selecting board / trusteeship) </a:t>
                      </a:r>
                      <a:endParaRPr lang="el-GR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Δ.Σ. επιλέγει τα μέλη του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Σε αυτή τη μορφή, το Δ.Σ. έχει μεγάλη αυτονομία.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κοινωνική επιχείρηση λειτουργεί είτε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χωρίς μέλη 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είτε με πολύ στενά μέλη, τα οποία ταυτίζονται (ή σχεδόν ταυτίζονται) με την επιτροπεία (επίτροποι που </a:t>
                      </a:r>
                      <a:r>
                        <a:rPr lang="el-GR" dirty="0"/>
                        <a:t>διαχειρίζονται τα κεφάλαια</a:t>
                      </a:r>
                      <a:r>
                        <a:rPr lang="el-GR" b="0" dirty="0"/>
                        <a:t>, π.χ. δωρεές ή επιχορηγήσεις) </a:t>
                      </a:r>
                      <a:r>
                        <a:rPr lang="el-G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9783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Δημοκρατικό διοικητικό συμβούλιο (</a:t>
                      </a:r>
                      <a:r>
                        <a:rPr lang="el-GR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member-elected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board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Τα μέλη εκλέγουν το Δ.Σ.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Υπάρχει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ευρεία βάση μελών</a:t>
                      </a:r>
                      <a:r>
                        <a:rPr lang="el-G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τα οποία συμμετέχουν και εκλέγουν το Δ.Σ.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32606"/>
                  </a:ext>
                </a:extLst>
              </a:tr>
              <a:tr h="125769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Υβριδική δομή διοικητικού συμβουλίου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Σε αυτή τη μορφή υπάρχει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συνδυασμός επιρροής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από διαχειριστές, ιδρυτές και μέλη ή κοινωνικούς εταίρους, όσον αφορά την πρόσληψη και τον διορισμό των μελών του διοικητικού συμβουλίου.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6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5174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455CBF-D5D1-4B4A-8D08-71590C3F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13255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Διοικητικό Συμβούλιο που αυτοεπιλέγεται </a:t>
            </a:r>
            <a:b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self-selecting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trusteeship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CC54BE-9219-4814-A336-06BFC4689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280" y="2387916"/>
            <a:ext cx="7879080" cy="40262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Μπορούμε (</a:t>
            </a: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Boroume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https://www.boroume.gr/boroume/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Ελληνική κοινωνική οργάνωση που καταπολεμά τη σπατάλη τροφίμων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Δ.Σ.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αποτελείται κυρίως από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ιδρυτές και ειδικούς συνεργάτες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επιλογή των μελών του Δ.Σ. γίνεται κυρίως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εσωτερικά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 ίδιο το συμβούλιο ή την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ιδρυτική ομάδα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εθελοντές και συνεργαζόμενοι οργανισμοί δεν εκλέγουν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 διοίκηση.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3C1AA9-FCE1-4A78-A340-79464C12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2621280"/>
            <a:ext cx="28956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FC8CE-FDEF-4681-AC56-8B36A51DB48E}"/>
              </a:ext>
            </a:extLst>
          </p:cNvPr>
          <p:cNvSpPr txBox="1"/>
          <p:nvPr/>
        </p:nvSpPr>
        <p:spPr>
          <a:xfrm>
            <a:off x="6355080" y="6044850"/>
            <a:ext cx="512064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https://www.youtube.com/watch?v=3P29ARWeakA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568E5-0CFB-437B-A5DC-FF10AAC008D6}"/>
              </a:ext>
            </a:extLst>
          </p:cNvPr>
          <p:cNvSpPr txBox="1"/>
          <p:nvPr/>
        </p:nvSpPr>
        <p:spPr>
          <a:xfrm>
            <a:off x="914401" y="6044850"/>
            <a:ext cx="4922520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https://www.youtube.com/watch?v=H8aYRPV-Xkk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93813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FBBDFD-5EE0-40A1-A749-F521C54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Δημοκρατικό Διοικητικό Συμβούλιο (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member-elected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BFC465-CD60-4C93-876E-1F8D24189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513573"/>
            <a:ext cx="3669030" cy="11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F2EFE-F631-41FE-ADDB-3D0803B46AD7}"/>
              </a:ext>
            </a:extLst>
          </p:cNvPr>
          <p:cNvSpPr txBox="1"/>
          <p:nvPr/>
        </p:nvSpPr>
        <p:spPr>
          <a:xfrm>
            <a:off x="944880" y="2080225"/>
            <a:ext cx="10515600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Συνάλλοις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ΚοινΣΕπ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https://synallois.org/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Κοινωνική Συνεταιριστική Επιχείρηση (</a:t>
            </a: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ΚοινΣΕπ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στην Ελλάδα.</a:t>
            </a:r>
          </a:p>
          <a:p>
            <a:pPr algn="ctr">
              <a:lnSpc>
                <a:spcPct val="150000"/>
              </a:lnSpc>
            </a:pP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Διαθέτει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μέλη-συνεταίρους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που συμμετέχουν στις γενικές συνελεύσεις.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μέλη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εκλέγουν το διοικητικό συμβούλιο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μπορούν να το ελέγχουν ή να το αντικαταστήσουν.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λειτουργία βασίζεται στις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συνεταιριστικές αρχές δημοκρατικής συμμετοχής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9DC64-D82E-4707-AA02-B721D88A11D1}"/>
              </a:ext>
            </a:extLst>
          </p:cNvPr>
          <p:cNvSpPr txBox="1"/>
          <p:nvPr/>
        </p:nvSpPr>
        <p:spPr>
          <a:xfrm>
            <a:off x="3048000" y="6095170"/>
            <a:ext cx="6096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https://www.youtube.com/watch?v=xRWxd5OUbDQ&amp;t=54s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071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A337C6-DBCC-4B9B-A39D-5BE4B589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Υβριδική δομή Διοικητικού Συμβουλίου</a:t>
            </a:r>
            <a:b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F094153-076B-43CD-969D-F92E2B62A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54844"/>
            <a:ext cx="1905000" cy="1905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A158CE-F22D-4E2A-B3DC-2F40DFFE0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410" y="870585"/>
            <a:ext cx="2186940" cy="1640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599CC-6F30-4456-93C5-F4C6FFD53773}"/>
              </a:ext>
            </a:extLst>
          </p:cNvPr>
          <p:cNvSpPr txBox="1"/>
          <p:nvPr/>
        </p:nvSpPr>
        <p:spPr>
          <a:xfrm>
            <a:off x="1221105" y="1980407"/>
            <a:ext cx="9677400" cy="3430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Greece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https://www.wisegreece.com/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Ελληνική κοινωνική επιχείρηση που προωθεί προϊόντα μικρών παραγωγών και χρηματοδοτεί τρόφιμα για ευπαθείς ομάδες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επηρεάζεται τόσο από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ιδρυτές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όσο και από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συνεργαζόμενους παραγωγούς και κοινωνικούς φορείς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συνδυασμός επιχειρηματικής διοίκησης και κοινωνικής συμμετοχής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25022-5D97-4FDA-84EC-021D4D9BA902}"/>
              </a:ext>
            </a:extLst>
          </p:cNvPr>
          <p:cNvSpPr txBox="1"/>
          <p:nvPr/>
        </p:nvSpPr>
        <p:spPr>
          <a:xfrm>
            <a:off x="3606165" y="5868391"/>
            <a:ext cx="490728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https://www.youtube.com/watch?v=ApKra5ntks4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8944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2CCE8E08-E1D4-4CB8-8E60-F38B9E10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8545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4000" b="1" dirty="0"/>
              <a:t>Διοικούσα Επιτροπή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Νόμος 4430/2016</a:t>
            </a:r>
            <a:r>
              <a:rPr lang="en-US" sz="2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219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57B004-CA89-7021-58A8-A434FC92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93820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sz="4000" b="1" dirty="0"/>
              <a:t>Διοικούσα Επιτροπή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Νόμος 4430/2016</a:t>
            </a:r>
            <a:r>
              <a:rPr lang="en-US" sz="2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2884EFE9-C414-642A-A777-D0EA9E4AB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35297"/>
              </p:ext>
            </p:extLst>
          </p:nvPr>
        </p:nvGraphicFramePr>
        <p:xfrm>
          <a:off x="1295138" y="1526693"/>
          <a:ext cx="9795790" cy="420970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95946">
                  <a:extLst>
                    <a:ext uri="{9D8B030D-6E8A-4147-A177-3AD203B41FA5}">
                      <a16:colId xmlns:a16="http://schemas.microsoft.com/office/drawing/2014/main" val="795552796"/>
                    </a:ext>
                  </a:extLst>
                </a:gridCol>
                <a:gridCol w="7699844">
                  <a:extLst>
                    <a:ext uri="{9D8B030D-6E8A-4147-A177-3AD203B41FA5}">
                      <a16:colId xmlns:a16="http://schemas.microsoft.com/office/drawing/2014/main" val="1365884275"/>
                    </a:ext>
                  </a:extLst>
                </a:gridCol>
              </a:tblGrid>
              <a:tr h="3109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/>
                        <a:t>Διοικητικό Συμβούλιο</a:t>
                      </a:r>
                      <a:r>
                        <a:rPr lang="en-US" sz="2000" b="1" dirty="0"/>
                        <a:t> (</a:t>
                      </a:r>
                      <a:r>
                        <a:rPr lang="el-GR" sz="2000" b="1" dirty="0"/>
                        <a:t>Συνεταιρισμός Εργαζομένων </a:t>
                      </a:r>
                      <a:r>
                        <a:rPr lang="en-US" sz="2000" b="1" dirty="0"/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/>
                        <a:t>Διοικούσα Επιτροπή (</a:t>
                      </a:r>
                      <a:r>
                        <a:rPr lang="el-GR" sz="2000" b="1" dirty="0" err="1"/>
                        <a:t>Κοιν.Σ.Επ</a:t>
                      </a:r>
                      <a:r>
                        <a:rPr lang="el-GR" sz="2000" b="1" dirty="0"/>
                        <a:t>.)</a:t>
                      </a:r>
                    </a:p>
                  </a:txBody>
                  <a:tcPr marL="63063" marR="63063" marT="31531" marB="315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1563812495"/>
                  </a:ext>
                </a:extLst>
              </a:tr>
              <a:tr h="6306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/>
                        <a:t>Σύνθεση</a:t>
                      </a: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dirty="0"/>
                        <a:t>Τουλάχιστον 3 μέλη, εκλεγμένα από τη Γενική Συνέλευση (περιττός αριθμός)</a:t>
                      </a:r>
                      <a:endParaRPr lang="el-G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3442300201"/>
                  </a:ext>
                </a:extLst>
              </a:tr>
              <a:tr h="441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dirty="0"/>
                        <a:t>Πρόεδρος</a:t>
                      </a:r>
                      <a:r>
                        <a:rPr lang="en-US" sz="2000" dirty="0"/>
                        <a:t>  (</a:t>
                      </a:r>
                      <a:r>
                        <a:rPr lang="el-GR" sz="2000" dirty="0"/>
                        <a:t>ή νόμιμος εκπρόσωπος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) και μέλη</a:t>
                      </a:r>
                      <a:endParaRPr lang="el-G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1355767672"/>
                  </a:ext>
                </a:extLst>
              </a:tr>
              <a:tr h="441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/>
                        <a:t>Λήψη αποφάσεων</a:t>
                      </a: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dirty="0"/>
                        <a:t>Με απόλυτη πλειοψηφία των μελών</a:t>
                      </a:r>
                      <a:endParaRPr lang="el-G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451884650"/>
                  </a:ext>
                </a:extLst>
              </a:tr>
              <a:tr h="441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/>
                        <a:t>Συνεδριάσεις</a:t>
                      </a: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dirty="0"/>
                        <a:t>Τουλάχιστον 1 φορά τον μήνα ή με αίτημα 1/3 των μελών</a:t>
                      </a:r>
                      <a:endParaRPr lang="el-G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4055200654"/>
                  </a:ext>
                </a:extLst>
              </a:tr>
              <a:tr h="441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/>
                        <a:t>Αμοιβή</a:t>
                      </a: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dirty="0"/>
                        <a:t>Η ιδιότητα του μέλους είναι άμισθη</a:t>
                      </a:r>
                      <a:endParaRPr lang="el-G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3" marR="63063" marT="31531" marB="31531" anchor="ctr"/>
                </a:tc>
                <a:extLst>
                  <a:ext uri="{0D108BD9-81ED-4DB2-BD59-A6C34878D82A}">
                    <a16:rowId xmlns:a16="http://schemas.microsoft.com/office/drawing/2014/main" val="249288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02CC85-C899-453E-BD03-FC30EB30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070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Σύνθεση Διοικητικών οργάνων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CA6FBA34-0BC0-447C-A4F0-AEDA555B1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111089"/>
              </p:ext>
            </p:extLst>
          </p:nvPr>
        </p:nvGraphicFramePr>
        <p:xfrm>
          <a:off x="1291988" y="1997761"/>
          <a:ext cx="9608024" cy="444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512341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3FEC4C-5C15-4020-AA87-D87B18E6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065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Δ.Σ. Κοινωνικής Επιχείρησης </a:t>
            </a:r>
          </a:p>
          <a:p>
            <a:pPr marL="0" indent="0" algn="ctr">
              <a:buNone/>
            </a:pPr>
            <a:r>
              <a:rPr lang="el-G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Παράδειγμα δομής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496215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0910" y="1418103"/>
            <a:ext cx="2011680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Πρόεδρος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6755" y="2324831"/>
            <a:ext cx="2011680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b="1">
                <a:latin typeface="Calibri" panose="020F0502020204030204" pitchFamily="34" charset="0"/>
                <a:cs typeface="Calibri" panose="020F0502020204030204" pitchFamily="34" charset="0"/>
              </a:rPr>
              <a:t>Αντιπρόεδρος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0794" y="3162509"/>
            <a:ext cx="2011680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Γρ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αμματ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έας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1026" y="3168302"/>
            <a:ext cx="2011680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Υπεύθυνος Οικονομικών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371" y="3995269"/>
            <a:ext cx="2858859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Επιτροπή Παραγωγής/Εργαστηρίων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72801" y="4916042"/>
            <a:ext cx="201168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Επιτροπή Περιβάλλοντος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2802" y="3100519"/>
            <a:ext cx="201168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Επιτροπή Εκπαίδευσης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8378" y="5862444"/>
            <a:ext cx="5224394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Εκτελεστικός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Διευθυντής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Διευθύνων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 err="1">
                <a:latin typeface="Calibri" panose="020F0502020204030204" pitchFamily="34" charset="0"/>
                <a:cs typeface="Calibri" panose="020F0502020204030204" pitchFamily="34" charset="0"/>
              </a:rPr>
              <a:t>Σύμ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βουλος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A67371A-90DF-66AE-0DC0-EC6FEF002853}"/>
              </a:ext>
            </a:extLst>
          </p:cNvPr>
          <p:cNvSpPr/>
          <p:nvPr/>
        </p:nvSpPr>
        <p:spPr>
          <a:xfrm>
            <a:off x="3590794" y="3981711"/>
            <a:ext cx="5331912" cy="64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Ομάδες Εργασίας /Θεματικές Επιτροπές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F854D69-D311-A7D4-CE1C-C375EE4A8C78}"/>
              </a:ext>
            </a:extLst>
          </p:cNvPr>
          <p:cNvSpPr/>
          <p:nvPr/>
        </p:nvSpPr>
        <p:spPr>
          <a:xfrm>
            <a:off x="9272802" y="3989632"/>
            <a:ext cx="201168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Επιτροπή Πολιτισμού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A6A21F0-D0A8-5671-D06C-3F29B9E21FE0}"/>
              </a:ext>
            </a:extLst>
          </p:cNvPr>
          <p:cNvSpPr/>
          <p:nvPr/>
        </p:nvSpPr>
        <p:spPr>
          <a:xfrm>
            <a:off x="380371" y="3190379"/>
            <a:ext cx="2858859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Επιτροπή Ένταξης Ευάλωτων Ομάδων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D4D95508-677F-F7D3-FA01-5E5010FDF09D}"/>
              </a:ext>
            </a:extLst>
          </p:cNvPr>
          <p:cNvSpPr/>
          <p:nvPr/>
        </p:nvSpPr>
        <p:spPr>
          <a:xfrm>
            <a:off x="380371" y="4902890"/>
            <a:ext cx="2858859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Επιτροπή Προμηθειών &amp; Εφοδιαστικής Αλυσίδας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D187B0F-FDD0-38C4-4E2C-6D6A9A3E2300}"/>
              </a:ext>
            </a:extLst>
          </p:cNvPr>
          <p:cNvSpPr/>
          <p:nvPr/>
        </p:nvSpPr>
        <p:spPr>
          <a:xfrm>
            <a:off x="380371" y="5801963"/>
            <a:ext cx="2858859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Επιτροπή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D2FBCC4-9F22-7B8F-8F9F-43E1000263A6}"/>
              </a:ext>
            </a:extLst>
          </p:cNvPr>
          <p:cNvSpPr/>
          <p:nvPr/>
        </p:nvSpPr>
        <p:spPr>
          <a:xfrm>
            <a:off x="6908102" y="4902890"/>
            <a:ext cx="2011680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Επιτροπή Μελών</a:t>
            </a:r>
          </a:p>
        </p:txBody>
      </p: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C12723FF-3921-8024-1058-2667237C8BA2}"/>
              </a:ext>
            </a:extLst>
          </p:cNvPr>
          <p:cNvCxnSpPr>
            <a:cxnSpLocks/>
          </p:cNvCxnSpPr>
          <p:nvPr/>
        </p:nvCxnSpPr>
        <p:spPr>
          <a:xfrm flipV="1">
            <a:off x="6256750" y="2058183"/>
            <a:ext cx="0" cy="237995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id="{17EB2FA2-487B-5837-851D-CD480DDAEBF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256750" y="2981521"/>
            <a:ext cx="8350" cy="1000190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Ευθεία γραμμή σύνδεσης 28">
            <a:extLst>
              <a:ext uri="{FF2B5EF4-FFF2-40B4-BE49-F238E27FC236}">
                <a16:creationId xmlns:a16="http://schemas.microsoft.com/office/drawing/2014/main" id="{97B9482D-9CC7-6E20-1BC7-7BEC029C244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5602474" y="3482549"/>
            <a:ext cx="1308552" cy="5793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Ευθεία γραμμή σύνδεσης 29">
            <a:extLst>
              <a:ext uri="{FF2B5EF4-FFF2-40B4-BE49-F238E27FC236}">
                <a16:creationId xmlns:a16="http://schemas.microsoft.com/office/drawing/2014/main" id="{030913EF-E5DB-1490-9904-BEB9E0A44131}"/>
              </a:ext>
            </a:extLst>
          </p:cNvPr>
          <p:cNvCxnSpPr>
            <a:cxnSpLocks/>
          </p:cNvCxnSpPr>
          <p:nvPr/>
        </p:nvCxnSpPr>
        <p:spPr>
          <a:xfrm flipV="1">
            <a:off x="6256750" y="4651070"/>
            <a:ext cx="12525" cy="1211374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7429F60-2299-0529-F261-9DD014BB8B87}"/>
              </a:ext>
            </a:extLst>
          </p:cNvPr>
          <p:cNvSpPr txBox="1"/>
          <p:nvPr/>
        </p:nvSpPr>
        <p:spPr>
          <a:xfrm>
            <a:off x="804488" y="355476"/>
            <a:ext cx="105830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Διοικητικό Συμβούλιο Κοινωνικής Επιχείρησης </a:t>
            </a:r>
          </a:p>
          <a:p>
            <a:pPr algn="ctr"/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 δομής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05687-A26F-62FD-6E98-483373A6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CD3AC7-56E5-4661-0129-F3524DCE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572740"/>
            <a:ext cx="1092708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600" b="1" dirty="0"/>
              <a:t>Δ.Σ.</a:t>
            </a:r>
            <a:r>
              <a:rPr lang="el-G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Κοινωνικής Επιχείρησης</a:t>
            </a:r>
            <a:r>
              <a:rPr lang="el-GR" sz="3600" b="1" dirty="0"/>
              <a:t> </a:t>
            </a:r>
            <a:br>
              <a:rPr lang="el-GR" sz="3600" b="1" dirty="0"/>
            </a:br>
            <a:r>
              <a:rPr lang="el-GR" sz="4000" b="1" dirty="0"/>
              <a:t>Ο Εκτελεστικός Διευθυντής</a:t>
            </a:r>
          </a:p>
        </p:txBody>
      </p:sp>
    </p:spTree>
    <p:extLst>
      <p:ext uri="{BB962C8B-B14F-4D97-AF65-F5344CB8AC3E}">
        <p14:creationId xmlns:p14="http://schemas.microsoft.com/office/powerpoint/2010/main" val="385077347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EE4AA3-16AF-C2A1-4360-19FD8FDD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Δ.Σ. _ Ο ρόλος του Εκτελεστικού Διευθυντή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65A4A2-D379-D357-4D39-9E5D9BCB7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3" y="1520825"/>
            <a:ext cx="10137059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Υπεύθυνος για 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AF20365E-820B-F34F-227D-47167F61F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71565"/>
              </p:ext>
            </p:extLst>
          </p:nvPr>
        </p:nvGraphicFramePr>
        <p:xfrm>
          <a:off x="1101213" y="1988027"/>
          <a:ext cx="10028903" cy="44541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51471">
                  <a:extLst>
                    <a:ext uri="{9D8B030D-6E8A-4147-A177-3AD203B41FA5}">
                      <a16:colId xmlns:a16="http://schemas.microsoft.com/office/drawing/2014/main" val="2475066115"/>
                    </a:ext>
                  </a:extLst>
                </a:gridCol>
                <a:gridCol w="7077432">
                  <a:extLst>
                    <a:ext uri="{9D8B030D-6E8A-4147-A177-3AD203B41FA5}">
                      <a16:colId xmlns:a16="http://schemas.microsoft.com/office/drawing/2014/main" val="28730580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Είδη προγραμματισμού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1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Σχεδιασμός προγραμμάτων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Λεπτομέρειες σχετικά με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τις μεθόδους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για την παροχή υπηρεσιών, το απαιτούμενο προσωπικό για ην εξυπηρέτηση των χρηστών και γενικά της κοινότητας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25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Σχεδιασμός έργου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Λεπτομερή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περιγραφή νέων ή τροποποιημένων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διοικητικών δράσεων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463174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Επιχειρησιακό σχέδιο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Πληροφορίες για τα </a:t>
                      </a:r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προβλεπόμενα έσοδα και έξοδα </a:t>
                      </a:r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για την εφαρμογή προγραμμάτων της οργάνωσης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48492"/>
                  </a:ext>
                </a:extLst>
              </a:tr>
              <a:tr h="512064">
                <a:tc gridSpan="2">
                  <a:txBody>
                    <a:bodyPr/>
                    <a:lstStyle/>
                    <a:p>
                      <a:pPr algn="l"/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Χρονικός ορίζοντας προγραμματισμού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78107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Μακροπρόθεσμος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 χρονική περίοδος που απαιτείται για την υλοποίηση του σχεδίου κυμαίνεται από 3-5 έτη</a:t>
                      </a:r>
                      <a:endParaRPr lang="el-G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0489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Μεσοπρόθεσμος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Το χρονικό όριο υλοποίησης του προγράμματος είναι 1-3 έτη</a:t>
                      </a:r>
                      <a:endParaRPr lang="el-GR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76984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el-GR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Βραχυπρόθεσμος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 προβλεπόμενος χρόνος υλοποίησης του προγράμματος είναι μέχρι ένα έτος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70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AC8C42-ADC4-47FD-BC8A-403B4BEB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Δ.Σ. _ Ο ρόλος του Εκτελεστικού Διευθυντή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C8700D9-374B-ABE9-D248-69D9755AE6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68748"/>
              </p:ext>
            </p:extLst>
          </p:nvPr>
        </p:nvGraphicFramePr>
        <p:xfrm>
          <a:off x="1170039" y="1405553"/>
          <a:ext cx="10048568" cy="4028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71321">
                  <a:extLst>
                    <a:ext uri="{9D8B030D-6E8A-4147-A177-3AD203B41FA5}">
                      <a16:colId xmlns:a16="http://schemas.microsoft.com/office/drawing/2014/main" val="2694090947"/>
                    </a:ext>
                  </a:extLst>
                </a:gridCol>
                <a:gridCol w="6377247">
                  <a:extLst>
                    <a:ext uri="{9D8B030D-6E8A-4147-A177-3AD203B41FA5}">
                      <a16:colId xmlns:a16="http://schemas.microsoft.com/office/drawing/2014/main" val="240703766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dirty="0"/>
                        <a:t>Σχέδια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06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Γενικού χαρακτήρα ή σχέδια κατεύθυνσης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Ευέλικτά και προβλέπουν γενικές κατευθύνσεις</a:t>
                      </a:r>
                    </a:p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δράσεις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Για παράδειγμα, η επίτευξη στόχων </a:t>
                      </a:r>
                      <a:r>
                        <a:rPr lang="el-GR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βιώσιμης ανάπτυξης (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SDGs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65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Σαφή και συγκεκριμένα σχέδια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Αφορούν </a:t>
                      </a:r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σαφείς στόχους, τρόπους δράσης και χρονικά όρια παρέμβασης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Το σχέδιο θα πρέπει να περιλαμβάνει τους στόχους, το περιεχόμενο του προγράμματος παρέμβασης, τις μεθόδους διδασκαλίας, το χρονοδιάγραμμα δράσης</a:t>
                      </a:r>
                      <a:endParaRPr lang="el-GR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Σχέδια έκτακτης ανάγκης ή ειδικών καταστάσεων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Είναι χρήσιμο να έχουν εκπονηθεί δύο ή περισσότερα εναλλακτικά σχέδια έκτακτων καταστάσεων ή αβεβαιοτήτων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2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Σχέδια μιας χρήσης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Διαμόρφωση ενός προγράμματος για μια συγκεκριμένη εκδήλωση 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π.χ. ένα σχέδιο για τον εορτασμό σε εθνικό ή τοπικό επίπεδο της ημέρας καταπολέμησης των φυλετικών διακρίσεων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0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7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B96B00-8C38-3C86-4D84-EDD01C41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26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l-GR" sz="3600" b="1" dirty="0"/>
              <a:t>Δ.Σ. Κοινωνικής Επιχείρησης </a:t>
            </a:r>
            <a:br>
              <a:rPr lang="el-GR" sz="4000" b="1" dirty="0"/>
            </a:br>
            <a:r>
              <a:rPr lang="el-GR" sz="4000" b="1" dirty="0"/>
              <a:t> Ο Πρόεδρος</a:t>
            </a:r>
          </a:p>
        </p:txBody>
      </p:sp>
    </p:spTree>
    <p:extLst>
      <p:ext uri="{BB962C8B-B14F-4D97-AF65-F5344CB8AC3E}">
        <p14:creationId xmlns:p14="http://schemas.microsoft.com/office/powerpoint/2010/main" val="336867817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85636-6292-8A9F-0984-7BFB84FF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92"/>
            <a:ext cx="10515600" cy="1007782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/>
              <a:t>Δ.Σ._Ο ρόλος του προέδρου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0DD6DA-C1F1-6D8E-010F-65F4D7ACB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462" y="6073097"/>
            <a:ext cx="9389076" cy="4795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Πλήρης περιγραφή του ρόλου του προέδρου παρέχεται στον εσωτερικό κανονισμό </a:t>
            </a:r>
          </a:p>
          <a:p>
            <a:pPr marL="0" indent="0" algn="ctr">
              <a:buNone/>
            </a:pPr>
            <a:endParaRPr lang="el-GR" sz="2000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BFA78B2C-AA60-EB36-DE79-34942BF43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33618"/>
              </p:ext>
            </p:extLst>
          </p:nvPr>
        </p:nvGraphicFramePr>
        <p:xfrm>
          <a:off x="838200" y="1458410"/>
          <a:ext cx="10515600" cy="42752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332795753"/>
                    </a:ext>
                  </a:extLst>
                </a:gridCol>
              </a:tblGrid>
              <a:tr h="38682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Τα κύρια καθήκοντα ενός προέδρου του διοικητικού συμβουλίου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733510"/>
                  </a:ext>
                </a:extLst>
              </a:tr>
              <a:tr h="392196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Συντονίζει τη συνεδρίαση του διοικητικού συμβουλίου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58827"/>
                  </a:ext>
                </a:extLst>
              </a:tr>
              <a:tr h="967057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Καθορίζει τις ημερομηνίες των συνεδριάσεων του διοικητικού συμβουλίου, </a:t>
                      </a:r>
                    </a:p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καταρτίζει την ημερήσια διάταξη σε συνεργασία με τα υπόλοιπα μέλη και αποσαφηνίζει τον στόχο κάθε θέματος, για ενημέρωση, αναζήτηση πληροφοριών ή λήψη απόφασης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28542"/>
                  </a:ext>
                </a:extLst>
              </a:tr>
              <a:tr h="392196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Εκπροσωπεί την κοινωνική επιχείρηση σε δημόσιες εκδηλώσεις και λειτουργεί ως εκπρόσωπος Τύπου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951609"/>
                  </a:ext>
                </a:extLst>
              </a:tr>
              <a:tr h="386823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Οργανώνει ή συμμετέχει σε ενημερώσεις νέων μελών του διοικητικού συμβουλίου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38980"/>
                  </a:ext>
                </a:extLst>
              </a:tr>
              <a:tr h="676940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Ηγείται της διαδικασίας για την ετήσια αξιολόγηση των επιδόσεων του εκτελεστικού διευθυντή</a:t>
                      </a:r>
                    </a:p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Βοηθά στην πρόσληψη νέων υποψηφίων μελών του διοικητικού συμβουλίου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72591"/>
                  </a:ext>
                </a:extLst>
              </a:tr>
              <a:tr h="676940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Αναλαμβάνει την ηγεσία της ετήσιας διαδικασίας </a:t>
                      </a:r>
                      <a:r>
                        <a:rPr lang="el-GR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αυτοαξιολόγησης</a:t>
                      </a:r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των μελών του διοικητικού συμβουλίου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88596"/>
                  </a:ext>
                </a:extLst>
              </a:tr>
              <a:tr h="386823"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Είναι υπόλογος για την απόδοση των μελών του διοικητικού συμβουλίου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8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9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80DEB0-4C1C-42C2-A46A-E35CC5F7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63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  <a:t>Επιτροπές </a:t>
            </a:r>
            <a:r>
              <a:rPr lang="el-GR" sz="4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  <a:t>Ομάδες Εργασίας </a:t>
            </a:r>
            <a:br>
              <a:rPr lang="el-GR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4400" b="1" dirty="0"/>
              <a:t>Κοινωνικής Επιχείρησης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40269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BAD2FA-01CA-6906-4C48-20B0C4DF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Επιτροπές 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ομάδες εργασίας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230F7-C281-5575-7B2F-F0F58301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Διασυνδέουν την κοινωνική επιχείρηση με την ευρύτερη κοινότητα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τους εξυπηρετούμενους. Κάνουν γνωστές στην κοινότητα τις πολιτικές, τις θέσεις, τις πρακτικές και τις ανάγκες της οργάνωσης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Συμπληρώνουν και ενδυναμώνουν τη διοίκηση.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Μεταφέρουν θέματα και απόψεις από την κοινότητα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στο Δ.Σ.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Παρέχουν βοήθεια σε επιμέρους τομείς δραστηριοτήτων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ιδιαίτερα σε εξειδικευμένους τομείς τεχνικής, νομικής και οικονομικής  φύσης</a:t>
            </a:r>
          </a:p>
          <a:p>
            <a:pPr>
              <a:buFontTx/>
              <a:buChar char="-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B546D4-D358-918C-4678-A5D65CD3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6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Αποτελεσματικές Επιτροπές/ Ομάδες Εργασίας</a:t>
            </a:r>
          </a:p>
        </p:txBody>
      </p:sp>
      <p:sp>
        <p:nvSpPr>
          <p:cNvPr id="4" name="Google Shape;373;p16">
            <a:extLst>
              <a:ext uri="{FF2B5EF4-FFF2-40B4-BE49-F238E27FC236}">
                <a16:creationId xmlns:a16="http://schemas.microsoft.com/office/drawing/2014/main" id="{221084C1-9176-A2BB-0365-9F00F5EC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588"/>
            <a:ext cx="4451927" cy="424727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Αποτελεσματικές Συσκέψεις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ημερήσια διάταξη: στόχος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απαραίτητα έγγραφα/πληροφορίες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συντονισμός συζήτησης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εστίαση στα θέματα ημερήσιας διάταξης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διαχείριση συγκρούσεων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σύνταξη πρακτικών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600"/>
              <a:buFont typeface="Noto Sans Symbols"/>
              <a:buChar char="⮚"/>
            </a:pPr>
            <a:r>
              <a:rPr lang="el-GR" sz="2000" b="1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Οδηγός της επιτροπής</a:t>
            </a:r>
          </a:p>
        </p:txBody>
      </p:sp>
      <p:sp>
        <p:nvSpPr>
          <p:cNvPr id="6" name="Google Shape;376;p16">
            <a:extLst>
              <a:ext uri="{FF2B5EF4-FFF2-40B4-BE49-F238E27FC236}">
                <a16:creationId xmlns:a16="http://schemas.microsoft.com/office/drawing/2014/main" id="{F49855F0-F50E-750E-8CC3-0BFF2F26B615}"/>
              </a:ext>
            </a:extLst>
          </p:cNvPr>
          <p:cNvSpPr/>
          <p:nvPr/>
        </p:nvSpPr>
        <p:spPr>
          <a:xfrm>
            <a:off x="5994400" y="1511588"/>
            <a:ext cx="4655127" cy="378561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Καλές Πρακτικές Διαχείρισης Επιτροπών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Κάθε επιτροπή πρέπει να διαθέτει ξεκάθαρο στόχο &amp; κατάλληλη ηγεσία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Αποτελεσματικές συσκέψεις &amp; συνεχής τροφοδότηση ενημέρωσης - έγκαιρη κοινοποίηση πρακτικών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Περιοδική αξιολόγηση επιτροπών &amp; ανασυγκρότηση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21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F1BDB8-2F25-4125-A090-11B1E3ED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25" y="6519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Σύνθεση Διοικητικών οργάνων</a:t>
            </a:r>
            <a:br>
              <a:rPr lang="el-G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C463F4-F391-42BD-A4B4-51DD79EA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25" y="1690688"/>
            <a:ext cx="10748749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2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Γενική Συνέλευση των μελών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Αποτελείται από τα μέλη ή τους διαχειριστές με δικαίωμα ψήφου ανάλογα με την ιδιότητα του μέλους. Τα μέλη της Γενικής Συνέλευσης είναι υπεύθυνα για την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εκλογή, τον διορισμό ή την πρόσκληση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ατόμων που θα ενεργήσουν ως μέλη του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διοικητικού συμβουλίου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l-GR" sz="22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Διοικητικό Συμβούλιο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Το διοικητικό συμβούλιο είναι το κύριο διοικητικό φόρουμ της κοινωνικής επιχείρησης όπου λαμβάνονται ή επικυρώνονται οι σημαντικότερες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αποφάσεις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Το διοικητικό συμβούλιο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διαμορφώνει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επίσης την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αποστολή και τη στρατηγική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της κοινωνικής επιχείρησης και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εποπτεύει τις οργανωτικές λειτουργίες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και επιδόσεις και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διασφαλίζει τη συμμόρφωσή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της με τους κανονισμούς. </a:t>
            </a:r>
          </a:p>
        </p:txBody>
      </p:sp>
    </p:spTree>
    <p:extLst>
      <p:ext uri="{BB962C8B-B14F-4D97-AF65-F5344CB8AC3E}">
        <p14:creationId xmlns:p14="http://schemas.microsoft.com/office/powerpoint/2010/main" val="25449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/>
          <p:nvPr/>
        </p:nvSpPr>
        <p:spPr>
          <a:xfrm>
            <a:off x="1143000" y="443567"/>
            <a:ext cx="52972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Αποτελεσματικές Επιτροπές</a:t>
            </a:r>
          </a:p>
        </p:txBody>
      </p:sp>
      <p:grpSp>
        <p:nvGrpSpPr>
          <p:cNvPr id="332" name="Google Shape;332;p14"/>
          <p:cNvGrpSpPr/>
          <p:nvPr/>
        </p:nvGrpSpPr>
        <p:grpSpPr>
          <a:xfrm>
            <a:off x="6020246" y="2959534"/>
            <a:ext cx="5955648" cy="3853583"/>
            <a:chOff x="9691943" y="3067525"/>
            <a:chExt cx="8257489" cy="6463398"/>
          </a:xfrm>
        </p:grpSpPr>
        <p:sp>
          <p:nvSpPr>
            <p:cNvPr id="333" name="Google Shape;333;p14"/>
            <p:cNvSpPr/>
            <p:nvPr/>
          </p:nvSpPr>
          <p:spPr>
            <a:xfrm>
              <a:off x="10480807" y="3067525"/>
              <a:ext cx="7468625" cy="3231699"/>
            </a:xfrm>
            <a:custGeom>
              <a:avLst/>
              <a:gdLst/>
              <a:ahLst/>
              <a:cxnLst/>
              <a:rect l="l" t="t" r="r" b="b"/>
              <a:pathLst>
                <a:path w="11433" h="4947" extrusionOk="0">
                  <a:moveTo>
                    <a:pt x="11432" y="4946"/>
                  </a:moveTo>
                  <a:lnTo>
                    <a:pt x="0" y="4946"/>
                  </a:lnTo>
                  <a:lnTo>
                    <a:pt x="0" y="2431"/>
                  </a:lnTo>
                  <a:lnTo>
                    <a:pt x="6371" y="2431"/>
                  </a:lnTo>
                  <a:lnTo>
                    <a:pt x="6371" y="0"/>
                  </a:lnTo>
                  <a:lnTo>
                    <a:pt x="11432" y="4946"/>
                  </a:lnTo>
                </a:path>
              </a:pathLst>
            </a:custGeom>
            <a:solidFill>
              <a:srgbClr val="632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691943" y="4090031"/>
              <a:ext cx="1272756" cy="647585"/>
            </a:xfrm>
            <a:custGeom>
              <a:avLst/>
              <a:gdLst/>
              <a:ahLst/>
              <a:cxnLst/>
              <a:rect l="l" t="t" r="r" b="b"/>
              <a:pathLst>
                <a:path w="2923" h="869" extrusionOk="0">
                  <a:moveTo>
                    <a:pt x="2922" y="868"/>
                  </a:moveTo>
                  <a:lnTo>
                    <a:pt x="0" y="868"/>
                  </a:lnTo>
                  <a:lnTo>
                    <a:pt x="0" y="0"/>
                  </a:lnTo>
                  <a:lnTo>
                    <a:pt x="2922" y="0"/>
                  </a:lnTo>
                  <a:lnTo>
                    <a:pt x="2922" y="868"/>
                  </a:lnTo>
                </a:path>
              </a:pathLst>
            </a:custGeom>
            <a:solidFill>
              <a:srgbClr val="6324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0480807" y="6299224"/>
              <a:ext cx="7468625" cy="3231699"/>
            </a:xfrm>
            <a:custGeom>
              <a:avLst/>
              <a:gdLst/>
              <a:ahLst/>
              <a:cxnLst/>
              <a:rect l="l" t="t" r="r" b="b"/>
              <a:pathLst>
                <a:path w="11433" h="4946" extrusionOk="0">
                  <a:moveTo>
                    <a:pt x="6371" y="4945"/>
                  </a:moveTo>
                  <a:lnTo>
                    <a:pt x="6371" y="2478"/>
                  </a:lnTo>
                  <a:lnTo>
                    <a:pt x="0" y="2478"/>
                  </a:lnTo>
                  <a:lnTo>
                    <a:pt x="0" y="0"/>
                  </a:lnTo>
                  <a:lnTo>
                    <a:pt x="11432" y="0"/>
                  </a:lnTo>
                  <a:lnTo>
                    <a:pt x="6371" y="4945"/>
                  </a:lnTo>
                </a:path>
              </a:pathLst>
            </a:custGeom>
            <a:solidFill>
              <a:srgbClr val="4F61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691943" y="7776819"/>
              <a:ext cx="1272756" cy="647394"/>
            </a:xfrm>
            <a:custGeom>
              <a:avLst/>
              <a:gdLst/>
              <a:ahLst/>
              <a:cxnLst/>
              <a:rect l="l" t="t" r="r" b="b"/>
              <a:pathLst>
                <a:path w="2923" h="869" extrusionOk="0">
                  <a:moveTo>
                    <a:pt x="2922" y="0"/>
                  </a:moveTo>
                  <a:lnTo>
                    <a:pt x="0" y="0"/>
                  </a:lnTo>
                  <a:lnTo>
                    <a:pt x="0" y="868"/>
                  </a:lnTo>
                  <a:lnTo>
                    <a:pt x="2922" y="868"/>
                  </a:lnTo>
                  <a:lnTo>
                    <a:pt x="2922" y="0"/>
                  </a:lnTo>
                </a:path>
              </a:pathLst>
            </a:custGeom>
            <a:solidFill>
              <a:srgbClr val="4F61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37" name="Google Shape;337;p14"/>
          <p:cNvSpPr txBox="1">
            <a:spLocks noGrp="1"/>
          </p:cNvSpPr>
          <p:nvPr>
            <p:ph type="ftr" idx="11"/>
          </p:nvPr>
        </p:nvSpPr>
        <p:spPr>
          <a:xfrm>
            <a:off x="4337684" y="6524853"/>
            <a:ext cx="3693896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ΕΛΛΗΝΙΚΟ ΑΝΟΙΚΤΟ ΠΑΝΕΠΙΣΤΗΜΙΟ - ΠΜΣ  ΔΙΟΙΚΗΣΗ ΑΘΛΗΤΙΣΜΟΥ – ΔΑΘ 20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7132910" y="3385076"/>
            <a:ext cx="25802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Σημασία  Επιτροπών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5682502" y="3456708"/>
            <a:ext cx="1298325" cy="56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+</a:t>
            </a:r>
            <a:endParaRPr sz="1600" b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5536985" y="5815923"/>
            <a:ext cx="1554441" cy="63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-</a:t>
            </a:r>
            <a:endParaRPr sz="2400" b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1" name="Google Shape;341;p14"/>
          <p:cNvSpPr/>
          <p:nvPr/>
        </p:nvSpPr>
        <p:spPr>
          <a:xfrm>
            <a:off x="6589208" y="3982864"/>
            <a:ext cx="513316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Στοιχείο δομής για προσέλκυση εθελοντών με δεξιότητες</a:t>
            </a:r>
            <a:endParaRPr dirty="0"/>
          </a:p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Αποδεσμεύουν το ΔΣ από μέρος του έργου του</a:t>
            </a:r>
            <a:endParaRPr dirty="0"/>
          </a:p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Πόλος έλξης για την ενσωμάτωση σημαντικών ατόμων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6618815" y="4886326"/>
            <a:ext cx="573303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Αποδυνάμωση εποπτικού ρόλου ΔΣ</a:t>
            </a:r>
            <a:endParaRPr dirty="0"/>
          </a:p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Ενίσχυση αδράνειας μελών ΔΣ</a:t>
            </a:r>
            <a:endParaRPr dirty="0"/>
          </a:p>
          <a:p>
            <a:pPr marL="85725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l-G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Αύξηση διοικητικής </a:t>
            </a:r>
            <a:r>
              <a:rPr lang="el-GR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συνθετότητας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4"/>
          <p:cNvSpPr/>
          <p:nvPr/>
        </p:nvSpPr>
        <p:spPr>
          <a:xfrm>
            <a:off x="6181211" y="1158358"/>
            <a:ext cx="5311706" cy="14772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Επιτροπή: 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Ομάδα ατόμων (6-10) εξουσιοδοτημένη από το ΔΣ για να εκτιμούν και να αναλύουν ένα ή και περισσότερα ζητήματα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Λαμβάνει αποφάσεις που επηρεάζουν το ΔΣ</a:t>
            </a:r>
            <a:endParaRPr dirty="0"/>
          </a:p>
        </p:txBody>
      </p:sp>
      <p:sp>
        <p:nvSpPr>
          <p:cNvPr id="347" name="Google Shape;347;p14"/>
          <p:cNvSpPr/>
          <p:nvPr/>
        </p:nvSpPr>
        <p:spPr>
          <a:xfrm>
            <a:off x="401723" y="1148424"/>
            <a:ext cx="5280780" cy="424727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Σύνθεση &amp; Εποπτεία Επιτροπών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Η εισαγωγή επιτροπής στη δομή διακυβέρνησης απαιτεί αποφάσεις από το ΔΣ σχετικά με θέμα, στόχους, διάρκεια, μέγεθος, τύπο και ρόλο (συμβουλευτικό ή λήψη αποφάσεων). 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(Εγχειρίδιο μη Κερδοσκοπικών Οργανισμών, 2010)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el-GR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Εσωτερικός κανονισμός</a:t>
            </a: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8" name="Google Shape;348;p14"/>
          <p:cNvSpPr txBox="1">
            <a:spLocks noGrp="1"/>
          </p:cNvSpPr>
          <p:nvPr>
            <p:ph type="sldNum" idx="12"/>
          </p:nvPr>
        </p:nvSpPr>
        <p:spPr>
          <a:xfrm>
            <a:off x="11039093" y="6567525"/>
            <a:ext cx="453824" cy="1555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30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70D0E-08D7-367F-B63B-4B0CA870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563" y="323341"/>
            <a:ext cx="4113462" cy="609532"/>
          </a:xfrm>
        </p:spPr>
        <p:txBody>
          <a:bodyPr/>
          <a:lstStyle/>
          <a:p>
            <a:pPr algn="ctr"/>
            <a:r>
              <a:rPr lang="el-GR" sz="32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Οργάνωση Επιτροπών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Google Shape;364;p15">
            <a:extLst>
              <a:ext uri="{FF2B5EF4-FFF2-40B4-BE49-F238E27FC236}">
                <a16:creationId xmlns:a16="http://schemas.microsoft.com/office/drawing/2014/main" id="{CC83E032-3864-74DA-1FD8-0471CFD605BB}"/>
              </a:ext>
            </a:extLst>
          </p:cNvPr>
          <p:cNvSpPr/>
          <p:nvPr/>
        </p:nvSpPr>
        <p:spPr>
          <a:xfrm>
            <a:off x="1283254" y="1259195"/>
            <a:ext cx="4465040" cy="26314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31859B"/>
              </a:buClr>
              <a:buSzPts val="1800"/>
            </a:pPr>
            <a:r>
              <a:rPr lang="el-GR" sz="20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Δομή επιτροπής</a:t>
            </a:r>
            <a:endParaRPr lang="el-GR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Στόχος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Αριθμός Μελών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Συχνότητα Συνεδριάσεων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Απαρτία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Διατήρηση Πρακτικών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BBBEA-C8E3-0C7D-E367-D5BB6F59CA8C}"/>
              </a:ext>
            </a:extLst>
          </p:cNvPr>
          <p:cNvSpPr txBox="1"/>
          <p:nvPr/>
        </p:nvSpPr>
        <p:spPr>
          <a:xfrm>
            <a:off x="6096000" y="1259195"/>
            <a:ext cx="4752557" cy="1757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1859B"/>
              </a:buClr>
              <a:buSzPts val="1800"/>
            </a:pP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Ενίσχυση πολυμορφίας επιτροπής</a:t>
            </a:r>
          </a:p>
          <a:p>
            <a:pPr marL="285750" lvl="0" indent="-285750">
              <a:lnSpc>
                <a:spcPct val="150000"/>
              </a:lnSpc>
              <a:buClr>
                <a:srgbClr val="17365D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Φύλο, Ηλικία, Φυλή, Κοινωνική &amp; Οικονομική Διάσταση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17365D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Χαρακτηριστικά Μελών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D4707-6D2D-C800-F269-799BD94FAA0E}"/>
              </a:ext>
            </a:extLst>
          </p:cNvPr>
          <p:cNvSpPr txBox="1"/>
          <p:nvPr/>
        </p:nvSpPr>
        <p:spPr>
          <a:xfrm>
            <a:off x="1283254" y="4216966"/>
            <a:ext cx="4404851" cy="1759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1859B"/>
              </a:buClr>
              <a:buSzPts val="1800"/>
            </a:pP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Ρόλοι &amp; δεξιότητες</a:t>
            </a: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Αρμοδιότητες </a:t>
            </a: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Απαιτήσεις </a:t>
            </a:r>
          </a:p>
          <a:p>
            <a:pPr marL="285750" lvl="0" indent="-285750">
              <a:lnSpc>
                <a:spcPct val="150000"/>
              </a:lnSpc>
              <a:buClr>
                <a:srgbClr val="31859B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Εμπειρίες &amp; γνώσεις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B07FC-338A-27D9-A1E6-75F1E47BFD1A}"/>
              </a:ext>
            </a:extLst>
          </p:cNvPr>
          <p:cNvSpPr txBox="1"/>
          <p:nvPr/>
        </p:nvSpPr>
        <p:spPr>
          <a:xfrm>
            <a:off x="6096000" y="3497826"/>
            <a:ext cx="4752557" cy="2175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7365D"/>
              </a:buClr>
              <a:buSzPts val="1800"/>
            </a:pP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Προσέλκυση μελών με ανεξάρτητη σκέψη</a:t>
            </a:r>
          </a:p>
          <a:p>
            <a:pPr marL="285750" lvl="0" indent="-285750">
              <a:lnSpc>
                <a:spcPct val="150000"/>
              </a:lnSpc>
              <a:buClr>
                <a:srgbClr val="5F497A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Καμίας μορφής υλική συναλλαγή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rgbClr val="5F497A"/>
              </a:buClr>
              <a:buSzPts val="1800"/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Ανεξάρτητο μέλος: Δεν διαθέτει οποιαδήποτε μορφής υλική συναλλαγή με τον οργανισμό ή δεν εργάζεται συγγενές μέλος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9865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6DC208-7AF6-45FB-9227-B09B6FCE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12" y="2046100"/>
            <a:ext cx="8596376" cy="13829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b="1" dirty="0"/>
              <a:t>Διεξαγωγή Συνεδρίασης </a:t>
            </a:r>
            <a:br>
              <a:rPr lang="el-GR" b="1" dirty="0"/>
            </a:br>
            <a:r>
              <a:rPr lang="el-GR" b="1" dirty="0"/>
              <a:t>Δ.Σ. κοινωνικής επιχείρησης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840778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E5571C-DD18-7962-3FF8-5347C6360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36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l-GR" b="1" dirty="0"/>
              <a:t>Διεξαγωγή Συνεδρίασης </a:t>
            </a:r>
            <a:br>
              <a:rPr lang="el-GR" b="1" dirty="0"/>
            </a:br>
            <a:r>
              <a:rPr lang="el-GR" b="1" dirty="0"/>
              <a:t>Δ.Σ. κοινωνικής επιχείρησης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1F1BE14F-1E81-D036-F821-AC01EA25D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4977"/>
            <a:ext cx="10515600" cy="3314383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Πρόσκληση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Ημερήσια Διάταξη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Πρακτικά Συνεδρίασης</a:t>
            </a:r>
          </a:p>
        </p:txBody>
      </p:sp>
    </p:spTree>
    <p:extLst>
      <p:ext uri="{BB962C8B-B14F-4D97-AF65-F5344CB8AC3E}">
        <p14:creationId xmlns:p14="http://schemas.microsoft.com/office/powerpoint/2010/main" val="150832874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B5CD14-497C-560F-B4F5-F5EC0215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Προετοιμασία Συνεδρίασης</a:t>
            </a:r>
          </a:p>
        </p:txBody>
      </p:sp>
    </p:spTree>
    <p:extLst>
      <p:ext uri="{BB962C8B-B14F-4D97-AF65-F5344CB8AC3E}">
        <p14:creationId xmlns:p14="http://schemas.microsoft.com/office/powerpoint/2010/main" val="177755720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7EEF64-C93B-98BF-8133-01D7BE1E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Πρόσκληση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055278FC-2217-2E52-76CD-445A3D708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0022"/>
              </p:ext>
            </p:extLst>
          </p:nvPr>
        </p:nvGraphicFramePr>
        <p:xfrm>
          <a:off x="838200" y="1825625"/>
          <a:ext cx="10515600" cy="2763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70091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Πρόσκληση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2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Φύση συνεδρίασης (</a:t>
                      </a:r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ετήσια συνεδρίαση, συνεδρίαση του διοικητικού συμβουλίου, συνεδρίαση της ομάδας εργασίας)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93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Χώρο συνάντησης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0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Ώρα συνάντησης (ημερομηνία και ώρα)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88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Ημερήσια διάταξη (ιστορικό  θέματος, οικονομικά στοιχεία ή παρουσίαση από την ομάδα εργασίας, πρόταση απόφασης)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9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Ημερομηνία και ώρα της πρόσκλησης στη συνεδρίαση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9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57415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46FEF8-BE71-7540-A721-1FE3438A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 </a:t>
            </a:r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Πρόσκληση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CCC454-5402-F55A-DD98-42D23C52E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Φύση της συνεδρίασης </a:t>
            </a:r>
            <a:r>
              <a:rPr lang="el-GR" dirty="0"/>
              <a:t>(ετήσια συνεδρίαση, συνεδρίαση του διοικητικού συμβουλίου, συνεδρίαση της ομάδας εργασίας) 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Χώρο συνάντησης 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Ώρα συνάντησης </a:t>
            </a:r>
            <a:r>
              <a:rPr lang="el-GR" dirty="0"/>
              <a:t>(ημερομηνία και ώρα) 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Ημερήσια διάταξη </a:t>
            </a:r>
            <a:r>
              <a:rPr lang="el-GR" dirty="0"/>
              <a:t>(σε επίπεδο θεματικών)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88041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/>
        </p:nvSpPr>
        <p:spPr>
          <a:xfrm>
            <a:off x="1583033" y="681758"/>
            <a:ext cx="8846820" cy="46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Ημερήσια Διάταξη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277862" y="1904999"/>
            <a:ext cx="1649298" cy="3552826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277862" y="2085268"/>
            <a:ext cx="1478459" cy="465627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609600" y="2089230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2046757" y="1925267"/>
            <a:ext cx="1649298" cy="3552826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2046756" y="2105536"/>
            <a:ext cx="1478459" cy="465627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2358554" y="210949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3835287" y="1904999"/>
            <a:ext cx="1649298" cy="3552826"/>
          </a:xfrm>
          <a:prstGeom prst="roundRect">
            <a:avLst>
              <a:gd name="adj" fmla="val 7734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3835287" y="2085268"/>
            <a:ext cx="1478459" cy="465627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127145" y="2089230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192794" y="2696002"/>
            <a:ext cx="181935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Προετοιμασία απαραίτητου </a:t>
            </a:r>
            <a:r>
              <a:rPr lang="el-GR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υλικού ενημέρωσης </a:t>
            </a: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για κάθε θέμα της ημερήσιας διάταξης και έγκαιρη παράδοση στα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μέλη.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2046756" y="2664480"/>
            <a:ext cx="170461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Διατύπωση ξεκάθαρου </a:t>
            </a:r>
            <a:r>
              <a:rPr lang="el-GR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προσδοκώμενου αποτελέσματος </a:t>
            </a: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για κάθε θέμα της ημερήσιας διάταξης, το οποίο θα συζητηθεί.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3835286" y="2900587"/>
            <a:ext cx="16205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Τήρηση επίσημων </a:t>
            </a:r>
            <a:r>
              <a:rPr lang="el-GR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πρακτικών</a:t>
            </a:r>
            <a:r>
              <a:rPr lang="el-GR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συσκέψεων σε κάθε σύσκεψη.</a:t>
            </a:r>
            <a:endParaRPr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193982" y="5602932"/>
            <a:ext cx="5314546" cy="645897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Προετοιμασία Μελών ΔΣ για τη Σύσκεψη</a:t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6548282" y="3218962"/>
            <a:ext cx="5641586" cy="557192"/>
          </a:xfrm>
          <a:prstGeom prst="parallelogram">
            <a:avLst>
              <a:gd name="adj" fmla="val 25000"/>
            </a:avLst>
          </a:prstGeom>
          <a:solidFill>
            <a:srgbClr val="E5E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6797936" y="3177394"/>
            <a:ext cx="46861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l-GR" sz="1600" dirty="0">
                <a:solidFill>
                  <a:schemeClr val="dk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Το συμβούλιο (μόνο) έχει δικαίωμα προετοιμασίας ημερήσιας διάταξη της σύσκεψης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6375088" y="3777139"/>
            <a:ext cx="5641586" cy="557192"/>
          </a:xfrm>
          <a:prstGeom prst="parallelogram">
            <a:avLst>
              <a:gd name="adj" fmla="val 25000"/>
            </a:avLst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6239993" y="4340622"/>
            <a:ext cx="5635984" cy="557192"/>
          </a:xfrm>
          <a:prstGeom prst="parallelogram">
            <a:avLst>
              <a:gd name="adj" fmla="val 25000"/>
            </a:avLst>
          </a:prstGeom>
          <a:solidFill>
            <a:srgbClr val="E5E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6121300" y="4911551"/>
            <a:ext cx="5633271" cy="580983"/>
          </a:xfrm>
          <a:prstGeom prst="parallelogram">
            <a:avLst>
              <a:gd name="adj" fmla="val 25000"/>
            </a:avLst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5980290" y="5495761"/>
            <a:ext cx="5618640" cy="612618"/>
          </a:xfrm>
          <a:prstGeom prst="parallelogram">
            <a:avLst>
              <a:gd name="adj" fmla="val 25000"/>
            </a:avLst>
          </a:prstGeom>
          <a:solidFill>
            <a:srgbClr val="E5E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6272300" y="4898091"/>
            <a:ext cx="54676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dk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Αποτελεσματική ημερήσια διάταξη: θέματα ώριμα &amp; άρτια προετοιμασμένα προς συζήτηση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6603651" y="3763145"/>
            <a:ext cx="52528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dk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Τα θέματα της ημερήσιας διάταξης μπορούν να προέρχονται από διάφορες πηγές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5564843" y="5480408"/>
            <a:ext cx="607939" cy="594443"/>
          </a:xfrm>
          <a:prstGeom prst="parallelogram">
            <a:avLst>
              <a:gd name="adj" fmla="val 25000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solidFill>
                  <a:schemeClr val="lt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5</a:t>
            </a:r>
            <a:endParaRPr sz="1800" b="1">
              <a:solidFill>
                <a:schemeClr val="lt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121300" y="3214282"/>
            <a:ext cx="564727" cy="594443"/>
          </a:xfrm>
          <a:prstGeom prst="parallelogram">
            <a:avLst>
              <a:gd name="adj" fmla="val 25000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lt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1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5988832" y="3753831"/>
            <a:ext cx="566936" cy="594443"/>
          </a:xfrm>
          <a:prstGeom prst="parallelogram">
            <a:avLst>
              <a:gd name="adj" fmla="val 25000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lt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2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6079926" y="5478093"/>
            <a:ext cx="55190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dk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Ολοκλήρωση ημερήσιας διάταξης: αποστολή στα μέλη του συμβουλίου εντός προβλεπόμενου χρονικού διαστήματος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6504590" y="4301619"/>
            <a:ext cx="53519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>
                <a:solidFill>
                  <a:schemeClr val="dk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H ιεράρχηση θεμάτων είναι σημαντικός παράγοντας της αποτελεσματικής ημερήσιας διάταξης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5858573" y="4319850"/>
            <a:ext cx="562100" cy="594443"/>
          </a:xfrm>
          <a:prstGeom prst="parallelogram">
            <a:avLst>
              <a:gd name="adj" fmla="val 25000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lt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3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5710603" y="4900129"/>
            <a:ext cx="591681" cy="594443"/>
          </a:xfrm>
          <a:prstGeom prst="parallelogram">
            <a:avLst>
              <a:gd name="adj" fmla="val 25000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lt1"/>
                </a:solidFill>
                <a:latin typeface="Calibri" panose="020F0502020204030204" pitchFamily="34" charset="0"/>
                <a:ea typeface="Lato Light"/>
                <a:cs typeface="Calibri" panose="020F0502020204030204" pitchFamily="34" charset="0"/>
                <a:sym typeface="Lato Light"/>
              </a:rPr>
              <a:t>4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7227881" y="2565575"/>
            <a:ext cx="3826240" cy="40011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Περιεχόμενα Ημερήσιας Διάταξης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C0BD09-12CE-AFB4-8CC3-A75E85A1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013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Κήρυξη έναρξης 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Έγκριση των πρακτικών της προηγούμενης συνεδρίασης 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Έκθεση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του διευθύνοντος συμβούλου ή του εκτελεστικού διευθυντή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Οικονομική έκθεση 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Έκθεση κοινωνικού αντικτύπου 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Παλιά θέματα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Καταγραφή εκκρεμοτήτων από προηγούμενες συνεδριάσεις που απαιτούν περαιτέρω συζήτηση ή απόφαση. </a:t>
            </a:r>
          </a:p>
          <a:p>
            <a:pPr>
              <a:lnSpc>
                <a:spcPct val="110000"/>
              </a:lnSpc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Νέα θέματα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Οργάνωση με σειρά σπουδαιότητας ή συνάφειας. Τα κρίσιμα ή χρονικά ευαίσθητα θέματα θα πρέπει να τοποθετούνται κοντά στην κορυφή.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Google Shape;220;p9">
            <a:extLst>
              <a:ext uri="{FF2B5EF4-FFF2-40B4-BE49-F238E27FC236}">
                <a16:creationId xmlns:a16="http://schemas.microsoft.com/office/drawing/2014/main" id="{A1928FBE-00B3-3851-E4AB-CEB95CD01E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71604"/>
            <a:ext cx="10515600" cy="5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  <a:sym typeface="Times New Roman"/>
              </a:rPr>
              <a:t>Ημερήσια Διάταξη</a:t>
            </a:r>
            <a:endParaRPr lang="el-G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6399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3941B-460D-1839-5FC4-E255E64F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Ημερήσια Διάταξη 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1A7CAE-1F13-FB7A-A6B2-E1365A2B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Εκθέσεις επιτροπών </a:t>
            </a: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Θέματα συζήτησης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Ορισμένα θέματα μπορεί να μην απαιτούν απόφαση, αλλά χρειάζονται συζήτηση στο συμβούλιο</a:t>
            </a:r>
          </a:p>
          <a:p>
            <a:pPr>
              <a:lnSpc>
                <a:spcPct val="110000"/>
              </a:lnSpc>
            </a:pP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Ανακοινώσεις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Ενημέρωση ή πληροφορία που πρέπει να γνωρίζουν τα μέλη του διοικητικού συμβουλίου.</a:t>
            </a:r>
          </a:p>
          <a:p>
            <a:pPr>
              <a:lnSpc>
                <a:spcPct val="110000"/>
              </a:lnSpc>
            </a:pPr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Εμπιστευτική ή εκτελεστική σύνοδος</a:t>
            </a:r>
            <a:r>
              <a:rPr lang="el-GR" sz="2600" dirty="0">
                <a:latin typeface="Calibri" panose="020F0502020204030204" pitchFamily="34" charset="0"/>
                <a:cs typeface="Calibri" panose="020F0502020204030204" pitchFamily="34" charset="0"/>
              </a:rPr>
              <a:t>. Μερικές φορές, τα συμβούλια πρέπει να συζητούν ευαίσθητα θέματα χωρίς την παρουσία προσωπικού ή προσκεκλημένων.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73364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B27E7D-AF97-4F68-B2E7-E06B9B7DD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Επιτροπές</a:t>
            </a:r>
            <a:r>
              <a:rPr lang="el-GR" sz="22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/ Ομάδες εργασίας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Για να βοηθήσουν το διοικητικό συμβούλιο να εκτελέσει τις διάφορες λειτουργίες διακυβέρνησης, τα διοικητικά συμβούλια των κοινωνικών επιχειρήσεων εισάγουν επιτροπές ή/και ομάδες εργασίας με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επικεφαλής εθελοντές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που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αναλαμβάνουν αρμοδιότητες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l-GR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αρμοδιότητα των επιτροπών είναι να ασχολούνται με διάφορα θέματα που αφορούν τα 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οικονομικά, τις ειδικές εκδηλώσεις, τη διαχείριση των εθελοντών, την ανάπτυξη προϊόντων/υπηρεσιών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κ.λπ.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9E335530-7DF3-4C2F-A9DE-DE75902C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Σύνθεση </a:t>
            </a:r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Διοικητικών οργάνων</a:t>
            </a:r>
            <a:br>
              <a:rPr lang="el-G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17787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4C67B9-51F6-DB31-C5E6-B792C638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Ημερήσια Διάταξη 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4601B-751F-BAC3-1BE8-13BA6CC1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18" y="1454714"/>
            <a:ext cx="9515764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Πρόσθετα έγγραφα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Διανομή υλικού πριν την συνεδρίαση στα μέλη (όπως οικονομικές εκθέσεις, εκθέσεις κοινωνικού αντίκτυπου, ενημερώσεις επιτροπών ή ερευνητικά έγγραφα)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Ανατροφοδότηση και προσαρμογές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Προσαρμογές ημερήσιας διάταξης κατόπιν καταγραφής σχόλιων από τα βασικά μέλη του διοικητικού συμβουλίου (όπως ο πρόεδρος ή ο αντιπρόεδρος)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Διανομή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Αποστολή ημερήσιας διάταξης σε όλα τα μέλη του διοικητικού συμβουλίου αρκετά πριν από τη συνεδρίαση, δίνοντάς τους αρκετό χρόνο για να προετοιμαστούν. </a:t>
            </a:r>
          </a:p>
          <a:p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1200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41F7A-77D9-1FB2-79DE-07E23DB99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589351-BD78-63DD-1DD5-FF2C6CA5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190277"/>
          </a:xfrm>
        </p:spPr>
        <p:txBody>
          <a:bodyPr anchor="b">
            <a:normAutofit/>
          </a:bodyPr>
          <a:lstStyle/>
          <a:p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Συνεδριάσεις του διοικητικού συμβουλίου</a:t>
            </a:r>
          </a:p>
        </p:txBody>
      </p:sp>
      <p:pic>
        <p:nvPicPr>
          <p:cNvPr id="4" name="Google Shape;290;p11">
            <a:extLst>
              <a:ext uri="{FF2B5EF4-FFF2-40B4-BE49-F238E27FC236}">
                <a16:creationId xmlns:a16="http://schemas.microsoft.com/office/drawing/2014/main" id="{020B7670-57AE-91FD-49AE-8C19B0206762}"/>
              </a:ext>
            </a:extLst>
          </p:cNvPr>
          <p:cNvPicPr preferRelativeResize="0"/>
          <p:nvPr/>
        </p:nvPicPr>
        <p:blipFill rotWithShape="1">
          <a:blip r:embed="rId3"/>
          <a:srcRect l="25988" t="35417" r="35358" b="12499"/>
          <a:stretch/>
        </p:blipFill>
        <p:spPr>
          <a:xfrm>
            <a:off x="630936" y="1360226"/>
            <a:ext cx="5458968" cy="4137547"/>
          </a:xfrm>
          <a:prstGeom prst="rect">
            <a:avLst/>
          </a:prstGeom>
          <a:noFill/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916512-11C8-DBA8-FB00-E0B79403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307" y="2466455"/>
            <a:ext cx="5277289" cy="2861877"/>
          </a:xfrm>
        </p:spPr>
        <p:txBody>
          <a:bodyPr anchor="t">
            <a:noAutofit/>
          </a:bodyPr>
          <a:lstStyle/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Βασικά στοιχεία της συνάντησης: τόπος, ημερομηνία, ώρα και όνομα της ομάδας 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Κατάλογος συμμετεχόντων, έλεγχος απαρτίας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Επικύρωση  Πρακτικών προηγούμενης συνεδρίασης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Θέματα ημερήσιας διάταξης: 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Λεπτομέρειες διαλόγων για θέματα που πρέπει να επιλυθούν, αποφάσεις  και ανακοινώσεις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Ημερομηνία της επόμενης συνεδρίασης </a:t>
            </a:r>
          </a:p>
          <a:p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Παραρτήματα: πρόσθετα έγγραφα που συζητήθηκαν στη συνεδρίαση Υπάρχουν διάφοροι τρόποι και μορφές σύνταξης των πρακτικών. </a:t>
            </a:r>
          </a:p>
          <a:p>
            <a:pPr marL="0" indent="0">
              <a:buNone/>
            </a:pP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1624514" y="5808554"/>
            <a:ext cx="44653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(Παπαδημητρίου &amp; Αναγνωστόπουλος, 2021)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38506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8A012F2-C5BF-7FF0-7862-53C29633B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839" y="3037835"/>
            <a:ext cx="1798476" cy="1042506"/>
          </a:xfrm>
          <a:prstGeom prst="rect">
            <a:avLst/>
          </a:prstGeom>
        </p:spPr>
      </p:pic>
      <p:sp>
        <p:nvSpPr>
          <p:cNvPr id="258" name="Google Shape;258;p10"/>
          <p:cNvSpPr/>
          <p:nvPr/>
        </p:nvSpPr>
        <p:spPr>
          <a:xfrm>
            <a:off x="5727708" y="4522201"/>
            <a:ext cx="965021" cy="402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6631518" y="4543963"/>
            <a:ext cx="965021" cy="3906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rgbClr val="3F315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5695708" y="4400606"/>
            <a:ext cx="1919988" cy="3429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5737314" y="4052920"/>
            <a:ext cx="938725" cy="410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5699983" y="3935540"/>
            <a:ext cx="1919988" cy="3429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6662056" y="3526971"/>
            <a:ext cx="965021" cy="402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rgbClr val="63242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5731803" y="3403992"/>
            <a:ext cx="1919988" cy="3429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6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5753072" y="3070009"/>
            <a:ext cx="965021" cy="402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672179" y="3065464"/>
            <a:ext cx="965021" cy="402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rgbClr val="97480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19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5753072" y="2940382"/>
            <a:ext cx="1919988" cy="34293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rgbClr val="FABF8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906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6662056" y="4068287"/>
            <a:ext cx="965021" cy="4023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rgbClr val="4F612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5761192" y="3545881"/>
            <a:ext cx="938725" cy="3896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rgbClr val="95373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3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4452257" y="2619019"/>
            <a:ext cx="1812946" cy="6256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0812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E36C09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25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1" name="Google Shape;271;p10"/>
          <p:cNvSpPr/>
          <p:nvPr/>
        </p:nvSpPr>
        <p:spPr>
          <a:xfrm flipH="1">
            <a:off x="7565719" y="3244674"/>
            <a:ext cx="718095" cy="4267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4617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63242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25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4833504" y="3513857"/>
            <a:ext cx="993365" cy="7399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6966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76923C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25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p10"/>
          <p:cNvSpPr/>
          <p:nvPr/>
        </p:nvSpPr>
        <p:spPr>
          <a:xfrm rot="10800000" flipH="1">
            <a:off x="7031511" y="4816846"/>
            <a:ext cx="113052" cy="432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3F315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25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4347480" y="4999846"/>
            <a:ext cx="3024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Υιοθέτηση κανονισμού που επιτρέπει τη διαδικασία</a:t>
            </a:r>
            <a:endParaRPr sz="1800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8322293" y="2999047"/>
            <a:ext cx="210751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800"/>
              <a:buFont typeface="Arial"/>
              <a:buChar char="•"/>
            </a:pPr>
            <a:r>
              <a:rPr lang="el-GR" sz="18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Προετοιμασία υποστηρικτικών εγγράφων ανά θέμα</a:t>
            </a:r>
            <a:endParaRPr dirty="0"/>
          </a:p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800"/>
              <a:buFont typeface="Arial"/>
              <a:buChar char="•"/>
            </a:pPr>
            <a:r>
              <a:rPr lang="el-GR" sz="18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Γνωστοποίηση στα μέλη (3-5 μέρες πριν από τη σύσκεψη)</a:t>
            </a:r>
            <a:endParaRPr dirty="0"/>
          </a:p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800"/>
              <a:buFont typeface="Arial"/>
              <a:buChar char="•"/>
            </a:pPr>
            <a:r>
              <a:rPr lang="el-GR" sz="18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Έγκριση μελών</a:t>
            </a:r>
            <a:endParaRPr sz="1800" dirty="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7AACCC-7462-1F0B-9721-83FEADEE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24" y="2221613"/>
            <a:ext cx="6127011" cy="432854"/>
          </a:xfrm>
          <a:prstGeom prst="rect">
            <a:avLst/>
          </a:prstGeom>
        </p:spPr>
      </p:pic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2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algn="ctr"/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Ημερήσια Διάταξη 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9CB76B8-7100-E6EB-3AC3-D995BB4A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029" y="1571292"/>
            <a:ext cx="616359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3050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D758E7-0ABD-1FE3-CDEC-F5EA3BAE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Πρακτικά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0AE98C-6BA7-61D6-6F3F-692A7EE46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Αναφορά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τα πρακτικά αποτελούν επίσημη καταγραφή της συνεδρίασης 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Επικοινωνία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διανομή πληροφοριών σε άτομα που δεν συμμετείχαν στη συνάντηση 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Αύξηση της υπευθυνότητας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δημιουργία προθεσμιών και υπενθύμιση των αποφάσεων σχετικά με το ποιος έπρεπε να κάνει τι και ποια είναι τα επόμενα βήματα για τη συνέχεια.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3346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F95FD9-30DC-973C-AA2B-45148103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Γενική συνέλευση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26F305-D457-E6E5-654F-2FC54A127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2213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AEFC9B-2ED7-C474-4ECE-56424AC1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48" y="526103"/>
            <a:ext cx="10167152" cy="946711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Γενική </a:t>
            </a:r>
            <a:r>
              <a:rPr lang="el-GR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συνέλευση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32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Νόμος 4430/2016</a:t>
            </a:r>
            <a:r>
              <a:rPr lang="en-US" sz="32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6113D7DB-212E-3641-3E74-57C0BB8115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102944"/>
              </p:ext>
            </p:extLst>
          </p:nvPr>
        </p:nvGraphicFramePr>
        <p:xfrm>
          <a:off x="1186648" y="1559349"/>
          <a:ext cx="10167152" cy="29624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4747">
                  <a:extLst>
                    <a:ext uri="{9D8B030D-6E8A-4147-A177-3AD203B41FA5}">
                      <a16:colId xmlns:a16="http://schemas.microsoft.com/office/drawing/2014/main" val="3947359363"/>
                    </a:ext>
                  </a:extLst>
                </a:gridCol>
                <a:gridCol w="7632405">
                  <a:extLst>
                    <a:ext uri="{9D8B030D-6E8A-4147-A177-3AD203B41FA5}">
                      <a16:colId xmlns:a16="http://schemas.microsoft.com/office/drawing/2014/main" val="1025509344"/>
                    </a:ext>
                  </a:extLst>
                </a:gridCol>
              </a:tblGrid>
              <a:tr h="399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Θέμα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446461446"/>
                  </a:ext>
                </a:extLst>
              </a:tr>
              <a:tr h="74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Σύγκληση Τακτικής Γενικής Συνέλευσης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Συγκαλείται</a:t>
                      </a: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υποχρεωτικά από τη Διοικούσα Επιτροπή τουλάχιστον μία φορά κάθε έτος.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2131450301"/>
                  </a:ext>
                </a:extLst>
              </a:tr>
              <a:tr h="74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Χρονικός Περιορισμός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Πρέπει να πραγματοποιείται πριν την υποβολή της ετήσιας φορολογικής δήλωσης.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3110853642"/>
                  </a:ext>
                </a:extLst>
              </a:tr>
              <a:tr h="107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Έγκριση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l-GR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Οικονομικής Κατάστασης</a:t>
                      </a:r>
                      <a:endParaRPr lang="el-GR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Η Οικονομική Κατάσταση Αποτελεσμάτων ή ο Ισολογισμός  υποβάλλεται για έγκριση στην Τακτική Γενική Συνέλευση.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2718674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22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23B8ED-465C-AC69-6644-FEC96412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Calibri" panose="020F0502020204030204" pitchFamily="34" charset="0"/>
                <a:cs typeface="Calibri" panose="020F0502020204030204" pitchFamily="34" charset="0"/>
              </a:rPr>
              <a:t>Γενική συνέλευση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3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Νόμος 4430/2016</a:t>
            </a:r>
            <a:r>
              <a:rPr lang="en-US" sz="36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D76761D0-2FF8-0D0A-3C84-45C98651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44875"/>
              </p:ext>
            </p:extLst>
          </p:nvPr>
        </p:nvGraphicFramePr>
        <p:xfrm>
          <a:off x="1092200" y="1690688"/>
          <a:ext cx="10167152" cy="31839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12995">
                  <a:extLst>
                    <a:ext uri="{9D8B030D-6E8A-4147-A177-3AD203B41FA5}">
                      <a16:colId xmlns:a16="http://schemas.microsoft.com/office/drawing/2014/main" val="1104459395"/>
                    </a:ext>
                  </a:extLst>
                </a:gridCol>
                <a:gridCol w="7554157">
                  <a:extLst>
                    <a:ext uri="{9D8B030D-6E8A-4147-A177-3AD203B41FA5}">
                      <a16:colId xmlns:a16="http://schemas.microsoft.com/office/drawing/2014/main" val="386017742"/>
                    </a:ext>
                  </a:extLst>
                </a:gridCol>
              </a:tblGrid>
              <a:tr h="471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Θέμα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431844111"/>
                  </a:ext>
                </a:extLst>
              </a:tr>
              <a:tr h="678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Έκτακτη Γενική Συνέλευση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Συγκαλείται</a:t>
                      </a: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όταν το ζητήσει το 1/3 των μελών της Γενικής Συνέλευσης με συγκεκριμένο θέμα.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877331650"/>
                  </a:ext>
                </a:extLst>
              </a:tr>
              <a:tr h="678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Άρνηση σύγκλησης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 η Διοικούσα Επιτροπή αρνηθεί, τα μέλη που υπέβαλαν το αίτημα μπορούν να συγκαλέσουν τη συνέλευση.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3744138799"/>
                  </a:ext>
                </a:extLst>
              </a:tr>
              <a:tr h="678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Νομικό πλαίσιο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Εφαρμόζονται οι παρ. 1,3,4,5,6,7 του άρθρου 5 και το άρθρο 6 του ν.1667/1986 (αστικοί συνεταιρισμοί)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2625074444"/>
                  </a:ext>
                </a:extLst>
              </a:tr>
              <a:tr h="6780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Ακυρότητα αποφάσεων</a:t>
                      </a:r>
                    </a:p>
                  </a:txBody>
                  <a:tcPr marL="46789" marR="46789" marT="23394" marB="2339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Αποφάσεις που αντίκεινται στον νόμο ή στον ν.1667/1986 είναι άκυρες</a:t>
                      </a:r>
                    </a:p>
                  </a:txBody>
                  <a:tcPr marL="46789" marR="46789" marT="23394" marB="23394" anchor="ctr"/>
                </a:tc>
                <a:extLst>
                  <a:ext uri="{0D108BD9-81ED-4DB2-BD59-A6C34878D82A}">
                    <a16:rowId xmlns:a16="http://schemas.microsoft.com/office/drawing/2014/main" val="395552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6427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4D205-E6A1-4ED2-A691-6AFB817F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2103437"/>
            <a:ext cx="10515600" cy="1325563"/>
          </a:xfrm>
        </p:spPr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0716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03D1FE90-8888-4288-9424-2F475D704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046841"/>
              </p:ext>
            </p:extLst>
          </p:nvPr>
        </p:nvGraphicFramePr>
        <p:xfrm>
          <a:off x="807720" y="999041"/>
          <a:ext cx="10988040" cy="41295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4460">
                  <a:extLst>
                    <a:ext uri="{9D8B030D-6E8A-4147-A177-3AD203B41FA5}">
                      <a16:colId xmlns:a16="http://schemas.microsoft.com/office/drawing/2014/main" val="4047422095"/>
                    </a:ext>
                  </a:extLst>
                </a:gridCol>
                <a:gridCol w="3284220">
                  <a:extLst>
                    <a:ext uri="{9D8B030D-6E8A-4147-A177-3AD203B41FA5}">
                      <a16:colId xmlns:a16="http://schemas.microsoft.com/office/drawing/2014/main" val="225847911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1905735881"/>
                    </a:ext>
                  </a:extLst>
                </a:gridCol>
              </a:tblGrid>
              <a:tr h="44250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Κύρια Αρμοδιότητα 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Περιγραφή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1800" b="1" u="none" strike="noStrike" dirty="0">
                          <a:effectLst/>
                        </a:rPr>
                        <a:t>Ενδεικτικές Ενέργειες / Καθήκοντα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/>
                </a:tc>
                <a:extLst>
                  <a:ext uri="{0D108BD9-81ED-4DB2-BD59-A6C34878D82A}">
                    <a16:rowId xmlns:a16="http://schemas.microsoft.com/office/drawing/2014/main" val="1397543754"/>
                  </a:ext>
                </a:extLst>
              </a:tr>
              <a:tr h="142340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l-GR" sz="2000" b="1" u="none" strike="noStrike" dirty="0">
                          <a:effectLst/>
                        </a:rPr>
                        <a:t>Υποστήριξη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l-GR" sz="1800" u="none" strike="noStrike" dirty="0">
                          <a:effectLst/>
                        </a:rPr>
                        <a:t>Το Δ. Σ. βοηθά τη διοίκηση στη στρατηγική ανάπτυξη και ενίσχυση της κοινωνικής επιχείρησης.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l-GR" sz="1800" u="none" strike="noStrike" dirty="0">
                          <a:effectLst/>
                        </a:rPr>
                        <a:t>Καθορίζει τη </a:t>
                      </a:r>
                      <a:r>
                        <a:rPr lang="el-GR" sz="1800" b="1" u="none" strike="noStrike" dirty="0">
                          <a:effectLst/>
                        </a:rPr>
                        <a:t>στρατηγική κατεύθυνση </a:t>
                      </a:r>
                      <a:r>
                        <a:rPr lang="el-GR" sz="1800" u="none" strike="noStrike" dirty="0">
                          <a:effectLst/>
                        </a:rPr>
                        <a:t>και συμβάλλει στη διαμόρφωση επιχειρηματικού μοντέλου.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1800" u="none" strike="noStrike" dirty="0">
                          <a:effectLst/>
                        </a:rPr>
                        <a:t>Υποστηρίζει και </a:t>
                      </a:r>
                      <a:r>
                        <a:rPr lang="el-GR" sz="1800" b="1" u="none" strike="noStrike" dirty="0">
                          <a:effectLst/>
                        </a:rPr>
                        <a:t>προωθεί την αποστολή </a:t>
                      </a:r>
                      <a:r>
                        <a:rPr lang="el-GR" sz="1800" u="none" strike="noStrike" dirty="0">
                          <a:effectLst/>
                        </a:rPr>
                        <a:t>της κοινωνικής επιχείρησης. 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1800" u="none" strike="noStrike" dirty="0">
                          <a:effectLst/>
                        </a:rPr>
                        <a:t>Αξιοποιεί </a:t>
                      </a:r>
                      <a:r>
                        <a:rPr lang="el-GR" sz="1800" b="1" u="none" strike="noStrike" dirty="0">
                          <a:effectLst/>
                        </a:rPr>
                        <a:t>προσωπικά δίκτυα για συνεργασίες </a:t>
                      </a:r>
                      <a:r>
                        <a:rPr lang="el-GR" sz="1800" u="none" strike="noStrike" dirty="0">
                          <a:effectLst/>
                        </a:rPr>
                        <a:t>και χρηματοδότηση. </a:t>
                      </a:r>
                    </a:p>
                    <a:p>
                      <a:pPr marL="285750" marR="0" lvl="0" indent="-28575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l-GR" sz="1800" u="none" strike="noStrike" dirty="0">
                          <a:effectLst/>
                        </a:rPr>
                        <a:t>Συμβάλλει στην </a:t>
                      </a:r>
                      <a:r>
                        <a:rPr lang="el-GR" sz="1800" b="1" u="none" strike="noStrike" dirty="0">
                          <a:effectLst/>
                        </a:rPr>
                        <a:t>εξασφάλιση κεφαλαίων </a:t>
                      </a:r>
                      <a:r>
                        <a:rPr lang="el-GR" sz="1800" u="none" strike="noStrike" dirty="0">
                          <a:effectLst/>
                        </a:rPr>
                        <a:t>για μακροπρόθεσμη βιωσιμότητα.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5" marR="7375" marT="7375" marB="0" anchor="ctr"/>
                </a:tc>
                <a:extLst>
                  <a:ext uri="{0D108BD9-81ED-4DB2-BD59-A6C34878D82A}">
                    <a16:rowId xmlns:a16="http://schemas.microsoft.com/office/drawing/2014/main" val="1855069807"/>
                  </a:ext>
                </a:extLst>
              </a:tr>
            </a:tbl>
          </a:graphicData>
        </a:graphic>
      </p:graphicFrame>
      <p:sp>
        <p:nvSpPr>
          <p:cNvPr id="4" name="Τίτλος 1">
            <a:extLst>
              <a:ext uri="{FF2B5EF4-FFF2-40B4-BE49-F238E27FC236}">
                <a16:creationId xmlns:a16="http://schemas.microsoft.com/office/drawing/2014/main" id="{2E4610D6-06B9-40F0-BEF6-499086BB7C4E}"/>
              </a:ext>
            </a:extLst>
          </p:cNvPr>
          <p:cNvSpPr txBox="1">
            <a:spLocks/>
          </p:cNvSpPr>
          <p:nvPr/>
        </p:nvSpPr>
        <p:spPr>
          <a:xfrm>
            <a:off x="838200" y="2409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Διοικητικό Συμβούλιο</a:t>
            </a:r>
            <a:b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2502</Words>
  <Application>Microsoft Office PowerPoint</Application>
  <PresentationFormat>Ευρεία οθόνη</PresentationFormat>
  <Paragraphs>340</Paragraphs>
  <Slides>43</Slides>
  <Notes>26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Lato Light</vt:lpstr>
      <vt:lpstr>Noto Sans Symbols</vt:lpstr>
      <vt:lpstr>Θέμα του Office</vt:lpstr>
      <vt:lpstr>Παρουσίαση του PowerPoint</vt:lpstr>
      <vt:lpstr> Σύνθεση Διοικητικών οργάνων</vt:lpstr>
      <vt:lpstr>Σύνθεση Διοικητικών οργάνων </vt:lpstr>
      <vt:lpstr>Σύνθεση Διοικητικών οργάνων </vt:lpstr>
      <vt:lpstr>Γενική συνέλευση</vt:lpstr>
      <vt:lpstr>Γενική συνέλευση (Νόμος 4430/2016)</vt:lpstr>
      <vt:lpstr>Γενική συνέλευση (Νόμος 4430/2016)</vt:lpstr>
      <vt:lpstr>Διοικητικό Συμβούλιο</vt:lpstr>
      <vt:lpstr>Παρουσίαση του PowerPoint</vt:lpstr>
      <vt:lpstr>Διοικητικό Συμβούλιο</vt:lpstr>
      <vt:lpstr>Διοικητικό Συμβούλιο</vt:lpstr>
      <vt:lpstr>Διοικητικό Συμβούλιο</vt:lpstr>
      <vt:lpstr>Τύποι Διοικητικών Συμβουλίων</vt:lpstr>
      <vt:lpstr>3 τύποι Διοικητικών Συμβουλίων</vt:lpstr>
      <vt:lpstr>1. Διοικητικό Συμβούλιο που αυτοεπιλέγεται  (self-selecting board / trusteeship) Παράδειγμα</vt:lpstr>
      <vt:lpstr>2. Δημοκρατικό Διοικητικό Συμβούλιο (member-elected board) Παράδειγμα</vt:lpstr>
      <vt:lpstr>3. Υβριδική δομή Διοικητικού Συμβουλίου Παράδειγμα</vt:lpstr>
      <vt:lpstr>Παρουσίαση του PowerPoint</vt:lpstr>
      <vt:lpstr>Διοικητικό Συμβούλιο / Διοικούσα Επιτροπή  (Νόμος 4430/2016)</vt:lpstr>
      <vt:lpstr>Παρουσίαση του PowerPoint</vt:lpstr>
      <vt:lpstr>Παρουσίαση του PowerPoint</vt:lpstr>
      <vt:lpstr>Δ.Σ. Κοινωνικής Επιχείρησης  Ο Εκτελεστικός Διευθυντής</vt:lpstr>
      <vt:lpstr>Δ.Σ. _ Ο ρόλος του Εκτελεστικού Διευθυντή</vt:lpstr>
      <vt:lpstr>Δ.Σ. _ Ο ρόλος του Εκτελεστικού Διευθυντή</vt:lpstr>
      <vt:lpstr>Δ.Σ. Κοινωνικής Επιχείρησης   Ο Πρόεδρος</vt:lpstr>
      <vt:lpstr>Δ.Σ._Ο ρόλος του προέδρου</vt:lpstr>
      <vt:lpstr>Επιτροπές /Ομάδες Εργασίας  Κοινωνικής Επιχείρησης </vt:lpstr>
      <vt:lpstr>Επιτροπές /ομάδες εργασίας</vt:lpstr>
      <vt:lpstr>Αποτελεσματικές Επιτροπές/ Ομάδες Εργασίας</vt:lpstr>
      <vt:lpstr>Παρουσίαση του PowerPoint</vt:lpstr>
      <vt:lpstr>Οργάνωση Επιτροπών </vt:lpstr>
      <vt:lpstr>Διεξαγωγή Συνεδρίασης  Δ.Σ. κοινωνικής επιχείρησης</vt:lpstr>
      <vt:lpstr>Διεξαγωγή Συνεδρίασης  Δ.Σ. κοινωνικής επιχείρησης</vt:lpstr>
      <vt:lpstr>Προετοιμασία Συνεδρίασης</vt:lpstr>
      <vt:lpstr>Πρόσκληση</vt:lpstr>
      <vt:lpstr> Πρόσκληση </vt:lpstr>
      <vt:lpstr>Παρουσίαση του PowerPoint</vt:lpstr>
      <vt:lpstr>Ημερήσια Διάταξη</vt:lpstr>
      <vt:lpstr>Ημερήσια Διάταξη </vt:lpstr>
      <vt:lpstr>Ημερήσια Διάταξη </vt:lpstr>
      <vt:lpstr> Συνεδριάσεις του διοικητικού συμβουλίου</vt:lpstr>
      <vt:lpstr>Ημερήσια Διάταξη </vt:lpstr>
      <vt:lpstr>Πρακτικά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Γούδη Αλεξάνδρα</dc:creator>
  <cp:lastModifiedBy>Γούδη Αλεξάνδρα</cp:lastModifiedBy>
  <cp:revision>94</cp:revision>
  <cp:lastPrinted>2026-03-11T17:48:28Z</cp:lastPrinted>
  <dcterms:created xsi:type="dcterms:W3CDTF">2026-03-07T08:42:42Z</dcterms:created>
  <dcterms:modified xsi:type="dcterms:W3CDTF">2026-03-19T19:05:38Z</dcterms:modified>
</cp:coreProperties>
</file>